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Lst>
  <p:notesMasterIdLst>
    <p:notesMasterId r:id="rId13"/>
  </p:notesMasterIdLst>
  <p:sldIdLst>
    <p:sldId id="292" r:id="rId2"/>
    <p:sldId id="351" r:id="rId3"/>
    <p:sldId id="266" r:id="rId4"/>
    <p:sldId id="283" r:id="rId5"/>
    <p:sldId id="267" r:id="rId6"/>
    <p:sldId id="346" r:id="rId7"/>
    <p:sldId id="347" r:id="rId8"/>
    <p:sldId id="348" r:id="rId9"/>
    <p:sldId id="350" r:id="rId10"/>
    <p:sldId id="337" r:id="rId11"/>
    <p:sldId id="326" r:id="rId12"/>
  </p:sldIdLst>
  <p:sldSz cx="9144000" cy="6858000" type="screen4x3"/>
  <p:notesSz cx="6985000" cy="92837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宋体" panose="02010600030101010101" pitchFamily="2" charset="-122"/>
      <p:regular r:id="rId19"/>
    </p:embeddedFont>
    <p:embeddedFont>
      <p:font typeface="Cambria Math" panose="02040503050406030204" pitchFamily="18" charset="0"/>
      <p:regular r:id="rId20"/>
    </p:embeddedFont>
    <p:embeddedFont>
      <p:font typeface="Georgia" panose="02040502050405020303" pitchFamily="18"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Interprocedural Analysis" id="{D59F3D38-5726-408A-8E24-9DF03ACAAB60}">
          <p14:sldIdLst>
            <p14:sldId id="292"/>
            <p14:sldId id="351"/>
          </p14:sldIdLst>
        </p14:section>
        <p14:section name="Funtional approach to interprocedural analysis" id="{11AAD512-E553-4D39-91A9-7AB7A6E612DF}">
          <p14:sldIdLst>
            <p14:sldId id="266"/>
            <p14:sldId id="283"/>
            <p14:sldId id="267"/>
            <p14:sldId id="346"/>
            <p14:sldId id="347"/>
            <p14:sldId id="348"/>
            <p14:sldId id="350"/>
            <p14:sldId id="337"/>
          </p14:sldIdLst>
        </p14:section>
        <p14:section name="Newtonian Program Analysis" id="{DADB7D52-AE59-4CE0-AF85-8C3F1812D597}">
          <p14:sldIdLst/>
        </p14:section>
        <p14:section name="NPA-TP" id="{BCB45DCD-E824-4587-A039-5839C5AA731C}">
          <p14:sldIdLst/>
        </p14:section>
        <p14:section name="NPA-TP: A Misconception on My Part" id="{2F9E7950-DE49-4547-88A1-A1AF6A96D0B2}">
          <p14:sldIdLst/>
        </p14:section>
        <p14:section name="NPA-TP: A promising step: Pairing" id="{C175703F-9F42-4F19-878D-19077ADADC4C}">
          <p14:sldIdLst/>
        </p14:section>
        <p14:section name="NPA-TP: Pairing fails to deliver" id="{AB7AA43C-C04A-45E8-AAF0-27618C7D615C}">
          <p14:sldIdLst/>
        </p14:section>
        <p14:section name="NPA-TP: A different kind of pairing" id="{E2F72E70-9B7D-44A7-A0C8-B760C070A414}">
          <p14:sldIdLst/>
        </p14:section>
        <p14:section name="NPA-TP: Wrap-up" id="{6F4A5E44-2BFC-4BF9-A42F-15BD770942D8}">
          <p14:sldIdLst>
            <p14:sldId id="326"/>
          </p14:sldIdLst>
        </p14:section>
        <p14:section name="Miscellaneous" id="{71AD613E-3FCE-4C5B-B18F-C6031F284C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C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1" autoAdjust="0"/>
    <p:restoredTop sz="93704" autoAdjust="0"/>
  </p:normalViewPr>
  <p:slideViewPr>
    <p:cSldViewPr snapToGrid="0" snapToObjects="1">
      <p:cViewPr varScale="1">
        <p:scale>
          <a:sx n="86" d="100"/>
          <a:sy n="86" d="100"/>
        </p:scale>
        <p:origin x="43" y="34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62884DC-C8C1-4C47-B66B-B6D88F1739E9}" type="datetimeFigureOut">
              <a:rPr lang="en-US" smtClean="0"/>
              <a:t>2/1/2018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40C6E2-70C1-443C-BB08-BC593A738F75}" type="slidenum">
              <a:rPr lang="en-US" smtClean="0"/>
              <a:t>‹#›</a:t>
            </a:fld>
            <a:endParaRPr lang="en-US"/>
          </a:p>
        </p:txBody>
      </p:sp>
    </p:spTree>
    <p:extLst>
      <p:ext uri="{BB962C8B-B14F-4D97-AF65-F5344CB8AC3E}">
        <p14:creationId xmlns:p14="http://schemas.microsoft.com/office/powerpoint/2010/main" val="172635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a:t>
            </a:fld>
            <a:endParaRPr lang="en-US"/>
          </a:p>
        </p:txBody>
      </p:sp>
    </p:spTree>
    <p:extLst>
      <p:ext uri="{BB962C8B-B14F-4D97-AF65-F5344CB8AC3E}">
        <p14:creationId xmlns:p14="http://schemas.microsoft.com/office/powerpoint/2010/main" val="73733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88925" y="6489700"/>
            <a:ext cx="5424121" cy="2616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t>© 2017 Zachary Kincaid and Thomas Reps.  </a:t>
            </a:r>
            <a:r>
              <a:rPr lang="en-US" sz="1100" dirty="0">
                <a:solidFill>
                  <a:prstClr val="black"/>
                </a:solidFill>
              </a:rPr>
              <a:t>All rights reserved.</a:t>
            </a:r>
          </a:p>
        </p:txBody>
      </p:sp>
      <p:sp>
        <p:nvSpPr>
          <p:cNvPr id="525315" name="Rectangle 3"/>
          <p:cNvSpPr>
            <a:spLocks noGrp="1" noChangeArrowheads="1"/>
          </p:cNvSpPr>
          <p:nvPr>
            <p:ph type="ctrTitle"/>
          </p:nvPr>
        </p:nvSpPr>
        <p:spPr>
          <a:xfrm>
            <a:off x="457200" y="1981200"/>
            <a:ext cx="8229600" cy="685800"/>
          </a:xfrm>
        </p:spPr>
        <p:txBody>
          <a:bodyPr/>
          <a:lstStyle>
            <a:lvl1pPr>
              <a:defRPr sz="3200"/>
            </a:lvl1pPr>
          </a:lstStyle>
          <a:p>
            <a:r>
              <a:rPr lang="en-US"/>
              <a:t>Click to edit Master title style</a:t>
            </a:r>
            <a:endParaRPr lang="en-US" dirty="0"/>
          </a:p>
        </p:txBody>
      </p:sp>
      <p:sp>
        <p:nvSpPr>
          <p:cNvPr id="525316" name="Rectangle 4"/>
          <p:cNvSpPr>
            <a:spLocks noGrp="1" noChangeArrowheads="1"/>
          </p:cNvSpPr>
          <p:nvPr>
            <p:ph type="subTitle" idx="1"/>
          </p:nvPr>
        </p:nvSpPr>
        <p:spPr>
          <a:xfrm>
            <a:off x="457200" y="2514600"/>
            <a:ext cx="8229600" cy="533400"/>
          </a:xfrm>
          <a:ln>
            <a:noFill/>
          </a:ln>
        </p:spPr>
        <p:txBody>
          <a:bodyPr wrap="none"/>
          <a:lstStyle>
            <a:lvl1pPr marL="0" indent="0">
              <a:buFont typeface="Wingdings" pitchFamily="2" charset="2"/>
              <a:buNone/>
              <a:defRPr sz="2000" b="1">
                <a:solidFill>
                  <a:srgbClr val="11242F"/>
                </a:solidFill>
              </a:defRPr>
            </a:lvl1pPr>
          </a:lstStyle>
          <a:p>
            <a:r>
              <a:rPr lang="en-US"/>
              <a:t>Click to edit Master subtitle style</a:t>
            </a:r>
          </a:p>
        </p:txBody>
      </p:sp>
    </p:spTree>
    <p:extLst>
      <p:ext uri="{BB962C8B-B14F-4D97-AF65-F5344CB8AC3E}">
        <p14:creationId xmlns:p14="http://schemas.microsoft.com/office/powerpoint/2010/main" val="11377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04800" y="6400800"/>
            <a:ext cx="304800" cy="304800"/>
          </a:xfrm>
        </p:spPr>
        <p:txBody>
          <a:bodyPr/>
          <a:lstStyle>
            <a:lvl1pPr>
              <a:defRPr/>
            </a:lvl1pPr>
          </a:lstStyle>
          <a:p>
            <a:fld id="{60AD1266-7CE3-2146-B859-359ABF1E0203}" type="slidenum">
              <a:rPr lang="en-US" smtClean="0"/>
              <a:t>‹#›</a:t>
            </a:fld>
            <a:endParaRPr lang="en-US"/>
          </a:p>
        </p:txBody>
      </p:sp>
    </p:spTree>
    <p:extLst>
      <p:ext uri="{BB962C8B-B14F-4D97-AF65-F5344CB8AC3E}">
        <p14:creationId xmlns:p14="http://schemas.microsoft.com/office/powerpoint/2010/main" val="2453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2806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5589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en.wikipedia.org/wiki/File:Princeton_logo.svg"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19200"/>
            <a:ext cx="8610600" cy="4953000"/>
          </a:xfrm>
          <a:prstGeom prst="rect">
            <a:avLst/>
          </a:prstGeom>
          <a:noFill/>
          <a:ln w="635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4293" name="Rectangle 5"/>
          <p:cNvSpPr>
            <a:spLocks noGrp="1" noChangeArrowheads="1"/>
          </p:cNvSpPr>
          <p:nvPr>
            <p:ph type="sldNum" sz="quarter" idx="4"/>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lvl1pPr algn="r" eaLnBrk="0" fontAlgn="auto" hangingPunct="0">
              <a:spcBef>
                <a:spcPts val="0"/>
              </a:spcBef>
              <a:spcAft>
                <a:spcPts val="0"/>
              </a:spcAft>
              <a:defRPr sz="800">
                <a:solidFill>
                  <a:schemeClr val="tx1">
                    <a:lumMod val="65000"/>
                    <a:lumOff val="35000"/>
                  </a:schemeClr>
                </a:solidFill>
                <a:latin typeface="+mn-lt"/>
              </a:defRPr>
            </a:lvl1pPr>
          </a:lstStyle>
          <a:p>
            <a:fld id="{D91041AE-F0CF-4FE6-90EC-654C4BA75C7A}" type="slidenum">
              <a:rPr lang="en-US" smtClean="0"/>
              <a:pPr/>
              <a:t>‹#›</a:t>
            </a:fld>
            <a:endParaRPr lang="en-US" dirty="0"/>
          </a:p>
        </p:txBody>
      </p:sp>
      <p:sp>
        <p:nvSpPr>
          <p:cNvPr id="1029" name="Line 6"/>
          <p:cNvSpPr>
            <a:spLocks noChangeShapeType="1"/>
          </p:cNvSpPr>
          <p:nvPr/>
        </p:nvSpPr>
        <p:spPr bwMode="auto">
          <a:xfrm>
            <a:off x="914400" y="6446838"/>
            <a:ext cx="0" cy="182562"/>
          </a:xfrm>
          <a:prstGeom prst="line">
            <a:avLst/>
          </a:prstGeom>
          <a:noFill/>
          <a:ln w="3175">
            <a:solidFill>
              <a:schemeClr val="bg2"/>
            </a:solidFill>
            <a:round/>
            <a:headEnd/>
            <a:tailEnd/>
          </a:ln>
        </p:spPr>
        <p:txBody>
          <a:bodyPr wrap="none" anchor="ctr"/>
          <a:lstStyle/>
          <a:p>
            <a:pPr fontAlgn="base">
              <a:spcBef>
                <a:spcPct val="0"/>
              </a:spcBef>
              <a:spcAft>
                <a:spcPct val="0"/>
              </a:spcAft>
              <a:defRPr/>
            </a:pPr>
            <a:endParaRPr lang="en-US">
              <a:solidFill>
                <a:prstClr val="black"/>
              </a:solidFill>
            </a:endParaRPr>
          </a:p>
        </p:txBody>
      </p:sp>
      <p:pic>
        <p:nvPicPr>
          <p:cNvPr id="11" name="Picture 10"/>
          <p:cNvPicPr>
            <a:picLocks noChangeAspect="1"/>
          </p:cNvPicPr>
          <p:nvPr/>
        </p:nvPicPr>
        <p:blipFill>
          <a:blip r:embed="rId6"/>
          <a:stretch>
            <a:fillRect/>
          </a:stretch>
        </p:blipFill>
        <p:spPr>
          <a:xfrm>
            <a:off x="7463908" y="6245817"/>
            <a:ext cx="1433393" cy="488924"/>
          </a:xfrm>
          <a:prstGeom prst="rect">
            <a:avLst/>
          </a:prstGeom>
        </p:spPr>
      </p:pic>
      <p:pic>
        <p:nvPicPr>
          <p:cNvPr id="4" name="Picture 3">
            <a:extLst>
              <a:ext uri="{FF2B5EF4-FFF2-40B4-BE49-F238E27FC236}">
                <a16:creationId xmlns:a16="http://schemas.microsoft.com/office/drawing/2014/main" id="{F62112FB-5A5B-4410-B677-35B2AA4D424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34883" y="6245817"/>
            <a:ext cx="1708730" cy="488924"/>
          </a:xfrm>
          <a:prstGeom prst="rect">
            <a:avLst/>
          </a:prstGeom>
        </p:spPr>
      </p:pic>
    </p:spTree>
    <p:extLst>
      <p:ext uri="{BB962C8B-B14F-4D97-AF65-F5344CB8AC3E}">
        <p14:creationId xmlns:p14="http://schemas.microsoft.com/office/powerpoint/2010/main" val="11880318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p:titleStyle>
    <p:body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30.png"/><Relationship Id="rId7" Type="http://schemas.openxmlformats.org/officeDocument/2006/relationships/image" Target="../media/image1341.png"/><Relationship Id="rId2" Type="http://schemas.openxmlformats.org/officeDocument/2006/relationships/image" Target="../media/image1321.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41.png"/><Relationship Id="rId5" Type="http://schemas.openxmlformats.org/officeDocument/2006/relationships/image" Target="../media/image128.png"/><Relationship Id="rId10" Type="http://schemas.openxmlformats.org/officeDocument/2006/relationships/image" Target="../media/image1351.png"/><Relationship Id="rId4" Type="http://schemas.openxmlformats.org/officeDocument/2006/relationships/image" Target="../media/image127.png"/><Relationship Id="rId9" Type="http://schemas.openxmlformats.org/officeDocument/2006/relationships/image" Target="../media/image1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0.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8.png"/><Relationship Id="rId18" Type="http://schemas.openxmlformats.org/officeDocument/2006/relationships/image" Target="../media/image61.png"/><Relationship Id="rId3" Type="http://schemas.openxmlformats.org/officeDocument/2006/relationships/image" Target="../media/image118.png"/><Relationship Id="rId7" Type="http://schemas.openxmlformats.org/officeDocument/2006/relationships/image" Target="../media/image59.png"/><Relationship Id="rId12" Type="http://schemas.openxmlformats.org/officeDocument/2006/relationships/image" Target="../media/image127.png"/><Relationship Id="rId17" Type="http://schemas.openxmlformats.org/officeDocument/2006/relationships/image" Target="../media/image603.png"/><Relationship Id="rId2" Type="http://schemas.openxmlformats.org/officeDocument/2006/relationships/image" Target="../media/image114.png"/><Relationship Id="rId16"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62.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7.png"/><Relationship Id="rId7" Type="http://schemas.openxmlformats.org/officeDocument/2006/relationships/image" Target="../media/image133.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35.png"/></Relationships>
</file>

<file path=ppt/slides/_rels/slide8.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38.png"/><Relationship Id="rId21" Type="http://schemas.openxmlformats.org/officeDocument/2006/relationships/image" Target="../media/image141.png"/><Relationship Id="rId12" Type="http://schemas.openxmlformats.org/officeDocument/2006/relationships/image" Target="../media/image127.png"/><Relationship Id="rId17" Type="http://schemas.openxmlformats.org/officeDocument/2006/relationships/image" Target="../media/image137.png"/><Relationship Id="rId16" Type="http://schemas.openxmlformats.org/officeDocument/2006/relationships/image" Target="../media/image131.png"/><Relationship Id="rId20" Type="http://schemas.openxmlformats.org/officeDocument/2006/relationships/image" Target="../media/image140.png"/><Relationship Id="rId1" Type="http://schemas.openxmlformats.org/officeDocument/2006/relationships/slideLayout" Target="../slideLayouts/slideLayout3.xml"/><Relationship Id="rId11" Type="http://schemas.openxmlformats.org/officeDocument/2006/relationships/image" Target="../media/image126.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9.png"/><Relationship Id="rId9" Type="http://schemas.openxmlformats.org/officeDocument/2006/relationships/image" Target="../media/image124.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6"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1</a:t>
            </a:fld>
            <a:endParaRPr lang="en-US"/>
          </a:p>
        </p:txBody>
      </p:sp>
    </p:spTree>
    <p:extLst>
      <p:ext uri="{BB962C8B-B14F-4D97-AF65-F5344CB8AC3E}">
        <p14:creationId xmlns:p14="http://schemas.microsoft.com/office/powerpoint/2010/main" val="286215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10</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4444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2995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3139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8" name="TextBox 147">
            <a:extLst>
              <a:ext uri="{FF2B5EF4-FFF2-40B4-BE49-F238E27FC236}">
                <a16:creationId xmlns:a16="http://schemas.microsoft.com/office/drawing/2014/main" id="{689CC85A-C19A-493E-AE61-70EF4191989E}"/>
              </a:ext>
            </a:extLst>
          </p:cNvPr>
          <p:cNvSpPr txBox="1"/>
          <p:nvPr/>
        </p:nvSpPr>
        <p:spPr>
          <a:xfrm>
            <a:off x="381576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4488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44883" y="1594199"/>
                <a:ext cx="386644" cy="369332"/>
              </a:xfrm>
              <a:prstGeom prst="rect">
                <a:avLst/>
              </a:prstGeom>
              <a:blipFill>
                <a:blip r:embed="rId2"/>
                <a:stretch>
                  <a:fillRect b="-3333"/>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12602" y="1140128"/>
            <a:ext cx="891858" cy="3348051"/>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75161 w 875161"/>
              <a:gd name="connsiteY0" fmla="*/ 0 h 3348051"/>
              <a:gd name="connsiteX1" fmla="*/ 93537 w 875161"/>
              <a:gd name="connsiteY1" fmla="*/ 658191 h 3348051"/>
              <a:gd name="connsiteX2" fmla="*/ 13527 w 875161"/>
              <a:gd name="connsiteY2" fmla="*/ 1915491 h 3348051"/>
              <a:gd name="connsiteX3" fmla="*/ 17337 w 875161"/>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Lst>
            <a:ahLst/>
            <a:cxnLst>
              <a:cxn ang="0">
                <a:pos x="connsiteX0" y="connsiteY0"/>
              </a:cxn>
              <a:cxn ang="0">
                <a:pos x="connsiteX1" y="connsiteY1"/>
              </a:cxn>
              <a:cxn ang="0">
                <a:pos x="connsiteX2" y="connsiteY2"/>
              </a:cxn>
              <a:cxn ang="0">
                <a:pos x="connsiteX3" y="connsiteY3"/>
              </a:cxn>
            </a:cxnLst>
            <a:rect l="l" t="t" r="r" b="b"/>
            <a:pathLst>
              <a:path w="891858" h="3348051">
                <a:moveTo>
                  <a:pt x="891858" y="0"/>
                </a:moveTo>
                <a:cubicBezTo>
                  <a:pt x="562928" y="115570"/>
                  <a:pt x="258015" y="337899"/>
                  <a:pt x="110234" y="658191"/>
                </a:cubicBezTo>
                <a:cubicBezTo>
                  <a:pt x="-37547" y="978483"/>
                  <a:pt x="6442" y="1473444"/>
                  <a:pt x="5172" y="1921754"/>
                </a:cubicBezTo>
                <a:cubicBezTo>
                  <a:pt x="3902" y="2370064"/>
                  <a:pt x="-1683" y="2966829"/>
                  <a:pt x="34034" y="33480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3"/>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79536" y="1263572"/>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6"/>
                <a:stretch>
                  <a:fillRect r="-349" b="-5556"/>
                </a:stretch>
              </a:blipFill>
              <a:ln w="25400">
                <a:solidFill>
                  <a:srgbClr val="C00000"/>
                </a:solidFill>
              </a:ln>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55" name="TextBox 54">
            <a:extLst>
              <a:ext uri="{FF2B5EF4-FFF2-40B4-BE49-F238E27FC236}">
                <a16:creationId xmlns:a16="http://schemas.microsoft.com/office/drawing/2014/main" id="{CD7A4B88-0067-4EC2-8345-85421CAE52F7}"/>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DDEEC97-94E1-40BE-8EF4-4AAEEC5687D0}"/>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3DDEEC97-94E1-40BE-8EF4-4AAEEC5687D0}"/>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3165BED-8248-4CFF-801D-99EC71C119DD}"/>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57" name="TextBox 56">
                <a:extLst>
                  <a:ext uri="{FF2B5EF4-FFF2-40B4-BE49-F238E27FC236}">
                    <a16:creationId xmlns:a16="http://schemas.microsoft.com/office/drawing/2014/main" id="{E3165BED-8248-4CFF-801D-99EC71C119DD}"/>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DD3158C-4E8E-46DF-A549-BA7172AE8DE8}"/>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FDD3158C-4E8E-46DF-A549-BA7172AE8DE8}"/>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9"/>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552F452-AE08-4CD2-9EC6-6E0F26C4DC99}"/>
                  </a:ext>
                </a:extLst>
              </p:cNvPr>
              <p:cNvSpPr txBox="1"/>
              <p:nvPr/>
            </p:nvSpPr>
            <p:spPr>
              <a:xfrm>
                <a:off x="3774764" y="743157"/>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5552F452-AE08-4CD2-9EC6-6E0F26C4DC99}"/>
                  </a:ext>
                </a:extLst>
              </p:cNvPr>
              <p:cNvSpPr txBox="1">
                <a:spLocks noRot="1" noChangeAspect="1" noMove="1" noResize="1" noEditPoints="1" noAdjustHandles="1" noChangeArrowheads="1" noChangeShapeType="1" noTextEdit="1"/>
              </p:cNvSpPr>
              <p:nvPr/>
            </p:nvSpPr>
            <p:spPr>
              <a:xfrm>
                <a:off x="3774764" y="743157"/>
                <a:ext cx="386644"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CF248AD-4FCA-4A0C-A2A7-031B41D321F2}"/>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49" name="TextBox 48">
                <a:extLst>
                  <a:ext uri="{FF2B5EF4-FFF2-40B4-BE49-F238E27FC236}">
                    <a16:creationId xmlns:a16="http://schemas.microsoft.com/office/drawing/2014/main" id="{9CF248AD-4FCA-4A0C-A2A7-031B41D321F2}"/>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11"/>
                <a:stretch>
                  <a:fillRect b="-9804"/>
                </a:stretch>
              </a:blipFill>
            </p:spPr>
            <p:txBody>
              <a:bodyPr/>
              <a:lstStyle/>
              <a:p>
                <a:r>
                  <a:rPr lang="en-US">
                    <a:noFill/>
                  </a:rPr>
                  <a:t> </a:t>
                </a:r>
              </a:p>
            </p:txBody>
          </p:sp>
        </mc:Fallback>
      </mc:AlternateContent>
      <p:sp>
        <p:nvSpPr>
          <p:cNvPr id="51" name="Freeform: Shape 50">
            <a:extLst>
              <a:ext uri="{FF2B5EF4-FFF2-40B4-BE49-F238E27FC236}">
                <a16:creationId xmlns:a16="http://schemas.microsoft.com/office/drawing/2014/main" id="{A8729F0A-C4EB-425D-86E9-8432CFC4DE5E}"/>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67202" y="202200"/>
                  <a:pt x="195935" y="423327"/>
                </a:cubicBezTo>
                <a:cubicBezTo>
                  <a:pt x="24668" y="644454"/>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cxnSp>
        <p:nvCxnSpPr>
          <p:cNvPr id="21" name="Straight Arrow Connector 20">
            <a:extLst>
              <a:ext uri="{FF2B5EF4-FFF2-40B4-BE49-F238E27FC236}">
                <a16:creationId xmlns:a16="http://schemas.microsoft.com/office/drawing/2014/main" id="{7BFF1415-A190-47A5-A7A0-82D05382BA43}"/>
              </a:ext>
            </a:extLst>
          </p:cNvPr>
          <p:cNvCxnSpPr>
            <a:cxnSpLocks/>
          </p:cNvCxnSpPr>
          <p:nvPr/>
        </p:nvCxnSpPr>
        <p:spPr bwMode="auto">
          <a:xfrm flipH="1">
            <a:off x="3868512" y="1258570"/>
            <a:ext cx="523461" cy="4975763"/>
          </a:xfrm>
          <a:prstGeom prst="straightConnector1">
            <a:avLst/>
          </a:prstGeom>
          <a:noFill/>
          <a:ln w="25400" cap="flat" cmpd="sng" algn="ctr">
            <a:solidFill>
              <a:srgbClr val="C00000"/>
            </a:solidFill>
            <a:prstDash val="solid"/>
            <a:round/>
            <a:headEnd type="none" w="med" len="med"/>
            <a:tailEnd type="stealth" w="lg" len="med"/>
          </a:ln>
          <a:effectLst/>
        </p:spPr>
      </p:cxnSp>
      <p:sp>
        <p:nvSpPr>
          <p:cNvPr id="54" name="Freeform: Shape 53">
            <a:extLst>
              <a:ext uri="{FF2B5EF4-FFF2-40B4-BE49-F238E27FC236}">
                <a16:creationId xmlns:a16="http://schemas.microsoft.com/office/drawing/2014/main" id="{7827E79B-65A9-4E90-88CD-582C8AB4E1B6}"/>
              </a:ext>
            </a:extLst>
          </p:cNvPr>
          <p:cNvSpPr/>
          <p:nvPr/>
        </p:nvSpPr>
        <p:spPr bwMode="auto">
          <a:xfrm>
            <a:off x="3376516" y="1269305"/>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27237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up)">
                                      <p:cBhvr>
                                        <p:cTn id="7" dur="500"/>
                                        <p:tgtEl>
                                          <p:spTgt spid="20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dissolve">
                                      <p:cBhvr>
                                        <p:cTn id="11" dur="5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wipe(up)">
                                      <p:cBhvr>
                                        <p:cTn id="16" dur="500"/>
                                        <p:tgtEl>
                                          <p:spTgt spid="20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dissolve">
                                      <p:cBhvr>
                                        <p:cTn id="20" dur="500"/>
                                        <p:tgtEl>
                                          <p:spTgt spid="1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wipe(up)">
                                      <p:cBhvr>
                                        <p:cTn id="34" dur="500"/>
                                        <p:tgtEl>
                                          <p:spTgt spid="197"/>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wipe(up)">
                                      <p:cBhvr>
                                        <p:cTn id="43" dur="500"/>
                                        <p:tgtEl>
                                          <p:spTgt spid="208"/>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07"/>
                                        </p:tgtEl>
                                        <p:attrNameLst>
                                          <p:attrName>style.visibility</p:attrName>
                                        </p:attrNameLst>
                                      </p:cBhvr>
                                      <p:to>
                                        <p:strVal val="visible"/>
                                      </p:to>
                                    </p:set>
                                    <p:animEffect transition="in" filter="wipe(up)">
                                      <p:cBhvr>
                                        <p:cTn id="52" dur="500"/>
                                        <p:tgtEl>
                                          <p:spTgt spid="207"/>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dissolv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148" grpId="0"/>
      <p:bldP spid="189" grpId="0"/>
      <p:bldP spid="197" grpId="0" animBg="1"/>
      <p:bldP spid="201" grpId="0" animBg="1"/>
      <p:bldP spid="207" grpId="0" animBg="1"/>
      <p:bldP spid="208" grpId="0" animBg="1"/>
      <p:bldP spid="55" grpId="0"/>
      <p:bldP spid="56" grpId="0"/>
      <p:bldP spid="51"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5A0EED-6B89-664A-801E-D3FDD91C7C69}" type="slidenum">
              <a:rPr lang="en-US" smtClean="0"/>
              <a:pPr/>
              <a:t>11</a:t>
            </a:fld>
            <a:endParaRPr lang="en-US"/>
          </a:p>
        </p:txBody>
      </p:sp>
    </p:spTree>
    <p:extLst>
      <p:ext uri="{BB962C8B-B14F-4D97-AF65-F5344CB8AC3E}">
        <p14:creationId xmlns:p14="http://schemas.microsoft.com/office/powerpoint/2010/main" val="141120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1335024" y="4096512"/>
                <a:ext cx="591827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r>
                            <a:rPr lang="en-US" sz="3200" b="0" i="1" smtClean="0">
                              <a:latin typeface="Cambria Math" panose="02040503050406030204" pitchFamily="18" charset="0"/>
                            </a:rPr>
                            <m:t>(</m:t>
                          </m:r>
                          <m:r>
                            <a:rPr lang="en-US" sz="3200" b="0" i="1" smtClean="0">
                              <a:latin typeface="Cambria Math" panose="02040503050406030204" pitchFamily="18" charset="0"/>
                            </a:rPr>
                            <m:t>𝐶</m:t>
                          </m:r>
                          <m:r>
                            <a:rPr lang="en-US" sz="3200" b="0" i="1" smtClean="0">
                              <a:latin typeface="Cambria Math" panose="02040503050406030204" pitchFamily="18" charset="0"/>
                            </a:rPr>
                            <m:t>)</m:t>
                          </m:r>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1335024" y="4096512"/>
                <a:ext cx="5918273" cy="13608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86891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sz="2400" dirty="0"/>
              <a:t>From Path Semantics to 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3</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1745350" y="2913201"/>
            <a:ext cx="4841354" cy="3557100"/>
            <a:chOff x="0" y="18103"/>
            <a:chExt cx="2621928" cy="1832281"/>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18103"/>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830425" y="3572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0" y="382009"/>
              <a:ext cx="2621928" cy="1468375"/>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928" h="1468375">
                  <a:moveTo>
                    <a:pt x="521159" y="0"/>
                  </a:moveTo>
                  <a:cubicBezTo>
                    <a:pt x="358834" y="16329"/>
                    <a:pt x="74205" y="227960"/>
                    <a:pt x="21697" y="437990"/>
                  </a:cubicBezTo>
                  <a:cubicBezTo>
                    <a:pt x="-30811" y="648020"/>
                    <a:pt x="5048" y="1088572"/>
                    <a:pt x="206113" y="1260182"/>
                  </a:cubicBezTo>
                  <a:cubicBezTo>
                    <a:pt x="407178" y="1431792"/>
                    <a:pt x="862388" y="1474729"/>
                    <a:pt x="1228090" y="1467650"/>
                  </a:cubicBezTo>
                  <a:cubicBezTo>
                    <a:pt x="1593792" y="1460571"/>
                    <a:pt x="2175927" y="1387097"/>
                    <a:pt x="2400328" y="1217705"/>
                  </a:cubicBezTo>
                  <a:cubicBezTo>
                    <a:pt x="2624729" y="1048313"/>
                    <a:pt x="2670544" y="666450"/>
                    <a:pt x="2574494" y="451297"/>
                  </a:cubicBezTo>
                  <a:cubicBezTo>
                    <a:pt x="2478444" y="236144"/>
                    <a:pt x="2456895" y="54428"/>
                    <a:pt x="2127122"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86908" y="1074004"/>
              <a:ext cx="509997" cy="21668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310441" y="1026435"/>
                  <a:ext cx="1059438" cy="216687"/>
                </a:xfrm>
                <a:prstGeom prst="rect">
                  <a:avLst/>
                </a:prstGeom>
                <a:noFill/>
              </p:spPr>
              <p:txBody>
                <a:bodyPr wrap="square" rtlCol="0">
                  <a:spAutoFit/>
                </a:bodyPr>
                <a:lstStyle/>
                <a:p>
                  <a14:m>
                    <m:oMath xmlns:m="http://schemas.openxmlformats.org/officeDocument/2006/math">
                      <m:r>
                        <a:rPr lang="en-US" sz="2000" b="0" i="1" dirty="0"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s</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310441" y="1026435"/>
                  <a:ext cx="1059438" cy="216687"/>
                </a:xfrm>
                <a:prstGeom prst="rect">
                  <a:avLst/>
                </a:prstGeom>
                <a:blipFill>
                  <a:blip r:embed="rId2"/>
                  <a:stretch>
                    <a:fillRect l="-3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734387" y="490756"/>
                  <a:ext cx="930982" cy="206099"/>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734387" y="490756"/>
                  <a:ext cx="930982" cy="206099"/>
                </a:xfrm>
                <a:prstGeom prst="rect">
                  <a:avLst/>
                </a:prstGeom>
                <a:blipFill>
                  <a:blip r:embed="rId3"/>
                  <a:stretch>
                    <a:fillRect l="-7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31296" y="1250270"/>
              <a:ext cx="422276" cy="237806"/>
            </a:xfrm>
            <a:prstGeom prst="rect">
              <a:avLst/>
            </a:prstGeom>
            <a:noFill/>
          </p:spPr>
          <p:txBody>
            <a:bodyPr wrap="square" rtlCol="0">
              <a:spAutoFit/>
            </a:bodyPr>
            <a:lstStyle/>
            <a:p>
              <a:r>
                <a:rPr lang="en-US" sz="2400" dirty="0">
                  <a:latin typeface="Cambria Math"/>
                  <a:ea typeface="Cambria Math"/>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8"/>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93A212D-9B23-41DD-BA01-47B092A695EF}"/>
                  </a:ext>
                </a:extLst>
              </p:cNvPr>
              <p:cNvSpPr txBox="1"/>
              <p:nvPr/>
            </p:nvSpPr>
            <p:spPr>
              <a:xfrm flipH="1">
                <a:off x="1988535" y="1062478"/>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𝐽𝑂𝑃</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e>
                      </m:nary>
                    </m:oMath>
                  </m:oMathPara>
                </a14:m>
                <a:endParaRPr lang="en-US" sz="2800" dirty="0"/>
              </a:p>
            </p:txBody>
          </p:sp>
        </mc:Choice>
        <mc:Fallback>
          <p:sp>
            <p:nvSpPr>
              <p:cNvPr id="28" name="TextBox 27">
                <a:extLst>
                  <a:ext uri="{FF2B5EF4-FFF2-40B4-BE49-F238E27FC236}">
                    <a16:creationId xmlns:a16="http://schemas.microsoft.com/office/drawing/2014/main" id="{193A212D-9B23-41DD-BA01-47B092A695EF}"/>
                  </a:ext>
                </a:extLst>
              </p:cNvPr>
              <p:cNvSpPr txBox="1">
                <a:spLocks noRot="1" noChangeAspect="1" noMove="1" noResize="1" noEditPoints="1" noAdjustHandles="1" noChangeArrowheads="1" noChangeShapeType="1" noTextEdit="1"/>
              </p:cNvSpPr>
              <p:nvPr/>
            </p:nvSpPr>
            <p:spPr>
              <a:xfrm flipH="1">
                <a:off x="1988535" y="1062478"/>
                <a:ext cx="6965740" cy="1202317"/>
              </a:xfrm>
              <a:prstGeom prst="rect">
                <a:avLst/>
              </a:prstGeom>
              <a:blipFill>
                <a:blip r:embed="rId5"/>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37F32552-5104-4B5F-A6AE-C568CC3511C7}"/>
              </a:ext>
            </a:extLst>
          </p:cNvPr>
          <p:cNvSpPr txBox="1"/>
          <p:nvPr/>
        </p:nvSpPr>
        <p:spPr>
          <a:xfrm>
            <a:off x="279961" y="2725215"/>
            <a:ext cx="1903085" cy="954107"/>
          </a:xfrm>
          <a:prstGeom prst="rect">
            <a:avLst/>
          </a:prstGeom>
          <a:noFill/>
        </p:spPr>
        <p:txBody>
          <a:bodyPr wrap="none" rtlCol="0">
            <a:spAutoFit/>
          </a:bodyPr>
          <a:lstStyle/>
          <a:p>
            <a:pPr algn="ctr"/>
            <a:r>
              <a:rPr lang="en-US" sz="2800" dirty="0"/>
              <a:t>Equational</a:t>
            </a:r>
          </a:p>
          <a:p>
            <a:pPr algn="ctr"/>
            <a:r>
              <a:rPr lang="en-US" sz="2800" dirty="0"/>
              <a:t>semantics:</a:t>
            </a:r>
          </a:p>
        </p:txBody>
      </p:sp>
      <p:sp>
        <p:nvSpPr>
          <p:cNvPr id="30" name="TextBox 29">
            <a:extLst>
              <a:ext uri="{FF2B5EF4-FFF2-40B4-BE49-F238E27FC236}">
                <a16:creationId xmlns:a16="http://schemas.microsoft.com/office/drawing/2014/main" id="{30140A75-66F4-4B38-9B77-871222D3834C}"/>
              </a:ext>
            </a:extLst>
          </p:cNvPr>
          <p:cNvSpPr txBox="1"/>
          <p:nvPr/>
        </p:nvSpPr>
        <p:spPr>
          <a:xfrm>
            <a:off x="414152" y="1007148"/>
            <a:ext cx="1903085" cy="954107"/>
          </a:xfrm>
          <a:prstGeom prst="rect">
            <a:avLst/>
          </a:prstGeom>
          <a:noFill/>
        </p:spPr>
        <p:txBody>
          <a:bodyPr wrap="none" rtlCol="0">
            <a:spAutoFit/>
          </a:bodyPr>
          <a:lstStyle/>
          <a:p>
            <a:pPr algn="ctr"/>
            <a:r>
              <a:rPr lang="en-US" sz="2800" dirty="0"/>
              <a:t>Path</a:t>
            </a:r>
          </a:p>
          <a:p>
            <a:pPr algn="ctr"/>
            <a:r>
              <a:rPr lang="en-US" sz="2800" dirty="0"/>
              <a:t>semantics:</a:t>
            </a:r>
          </a:p>
        </p:txBody>
      </p:sp>
      <p:grpSp>
        <p:nvGrpSpPr>
          <p:cNvPr id="39" name="Group 38">
            <a:extLst>
              <a:ext uri="{FF2B5EF4-FFF2-40B4-BE49-F238E27FC236}">
                <a16:creationId xmlns:a16="http://schemas.microsoft.com/office/drawing/2014/main" id="{19AA368D-5B36-4AFF-9C53-E0B224F35AE6}"/>
              </a:ext>
            </a:extLst>
          </p:cNvPr>
          <p:cNvGrpSpPr/>
          <p:nvPr/>
        </p:nvGrpSpPr>
        <p:grpSpPr>
          <a:xfrm>
            <a:off x="6915662" y="2997416"/>
            <a:ext cx="2124335" cy="1987030"/>
            <a:chOff x="6915662" y="2997416"/>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7550872"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8512923"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7475264" y="2997416"/>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8418451" y="3021186"/>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915662" y="3610623"/>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7016053" y="4359379"/>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 = </a:t>
                  </a:r>
                  <a:r>
                    <a:rPr lang="en-US" sz="2000" i="1" dirty="0">
                      <a:solidFill>
                        <a:srgbClr val="C0000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7016053" y="4359379"/>
                  <a:ext cx="1312890" cy="400110"/>
                </a:xfrm>
                <a:prstGeom prst="rect">
                  <a:avLst/>
                </a:prstGeom>
                <a:blipFill>
                  <a:blip r:embed="rId6"/>
                  <a:stretch>
                    <a:fillRect t="-7576" r="-1860" b="-25758"/>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7442009" y="3630883"/>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spTree>
    <p:extLst>
      <p:ext uri="{BB962C8B-B14F-4D97-AF65-F5344CB8AC3E}">
        <p14:creationId xmlns:p14="http://schemas.microsoft.com/office/powerpoint/2010/main" val="158284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dirty="0"/>
              <a:t>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4</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559069" y="3312820"/>
            <a:ext cx="4841354" cy="3443596"/>
            <a:chOff x="0" y="76568"/>
            <a:chExt cx="2621928" cy="1773816"/>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7656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753586" y="108945"/>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0" y="382009"/>
              <a:ext cx="2621928" cy="1468375"/>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928" h="1468375">
                  <a:moveTo>
                    <a:pt x="521159" y="0"/>
                  </a:moveTo>
                  <a:cubicBezTo>
                    <a:pt x="358834" y="16329"/>
                    <a:pt x="74205" y="227960"/>
                    <a:pt x="21697" y="437990"/>
                  </a:cubicBezTo>
                  <a:cubicBezTo>
                    <a:pt x="-30811" y="648020"/>
                    <a:pt x="5048" y="1088572"/>
                    <a:pt x="206113" y="1260182"/>
                  </a:cubicBezTo>
                  <a:cubicBezTo>
                    <a:pt x="407178" y="1431792"/>
                    <a:pt x="862388" y="1474729"/>
                    <a:pt x="1228090" y="1467650"/>
                  </a:cubicBezTo>
                  <a:cubicBezTo>
                    <a:pt x="1593792" y="1460571"/>
                    <a:pt x="2175927" y="1387097"/>
                    <a:pt x="2400328" y="1217705"/>
                  </a:cubicBezTo>
                  <a:cubicBezTo>
                    <a:pt x="2624729" y="1048313"/>
                    <a:pt x="2670544" y="666450"/>
                    <a:pt x="2574494" y="451297"/>
                  </a:cubicBezTo>
                  <a:cubicBezTo>
                    <a:pt x="2478444" y="236144"/>
                    <a:pt x="2456895" y="54428"/>
                    <a:pt x="2127122"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90520" y="1067067"/>
              <a:ext cx="493612" cy="216687"/>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553827" y="967623"/>
                  <a:ext cx="550637" cy="216687"/>
                </a:xfrm>
                <a:prstGeom prst="rect">
                  <a:avLst/>
                </a:prstGeom>
                <a:noFill/>
              </p:spPr>
              <p:txBody>
                <a:bodyPr wrap="square" rtlCol="0">
                  <a:spAutoFit/>
                </a:bodyPr>
                <a:lstStyle/>
                <a:p>
                  <a14:m>
                    <m:oMath xmlns:m="http://schemas.openxmlformats.org/officeDocument/2006/math">
                      <m:r>
                        <a:rPr lang="en-US" sz="2000" b="0" i="1" dirty="0"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s</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553827" y="967623"/>
                  <a:ext cx="550637" cy="216687"/>
                </a:xfrm>
                <a:prstGeom prst="rect">
                  <a:avLst/>
                </a:prstGeom>
                <a:blipFill>
                  <a:blip r:embed="rId2"/>
                  <a:stretch>
                    <a:fillRect l="-5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890485" y="482542"/>
                  <a:ext cx="546433" cy="206099"/>
                </a:xfrm>
                <a:prstGeom prst="rect">
                  <a:avLst/>
                </a:prstGeom>
                <a:noFill/>
              </p:spPr>
              <p:txBody>
                <a:bodyPr wrap="square" rtlCol="0">
                  <a:spAutoFit/>
                </a:bodyPr>
                <a:lstStyle/>
                <a:p>
                  <a14:m>
                    <m:oMath xmlns:m="http://schemas.openxmlformats.org/officeDocument/2006/math">
                      <m:r>
                        <a:rPr lang="en-US" sz="2000" b="0" i="1"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s</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890485" y="482542"/>
                  <a:ext cx="546433" cy="206099"/>
                </a:xfrm>
                <a:prstGeom prst="rect">
                  <a:avLst/>
                </a:prstGeom>
                <a:blipFill>
                  <a:blip r:embed="rId3"/>
                  <a:stretch>
                    <a:fillRect l="-1136" r="-2841" b="-1020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87854" y="1294082"/>
              <a:ext cx="254973" cy="237806"/>
            </a:xfrm>
            <a:prstGeom prst="rect">
              <a:avLst/>
            </a:prstGeom>
            <a:noFill/>
          </p:spPr>
          <p:txBody>
            <a:bodyPr wrap="square" rtlCol="0">
              <a:spAutoFit/>
            </a:bodyPr>
            <a:lstStyle/>
            <a:p>
              <a:r>
                <a:rPr lang="en-US" sz="2400" dirty="0">
                  <a:solidFill>
                    <a:srgbClr val="00B050"/>
                  </a:solidFill>
                  <a:latin typeface="Cambria Math"/>
                  <a:ea typeface="Cambria Math"/>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0"/>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40" name="Group 39">
            <a:extLst>
              <a:ext uri="{FF2B5EF4-FFF2-40B4-BE49-F238E27FC236}">
                <a16:creationId xmlns:a16="http://schemas.microsoft.com/office/drawing/2014/main" id="{CB698C97-C717-49FB-B194-D48DA8F1C7CC}"/>
              </a:ext>
            </a:extLst>
          </p:cNvPr>
          <p:cNvGrpSpPr/>
          <p:nvPr/>
        </p:nvGrpSpPr>
        <p:grpSpPr>
          <a:xfrm>
            <a:off x="6156100" y="3338827"/>
            <a:ext cx="2124335" cy="1987030"/>
            <a:chOff x="6156100" y="3124418"/>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6791310"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7753361"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6715702" y="3124418"/>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7658889" y="3148188"/>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156100" y="3737625"/>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6256491" y="4404403"/>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a:solidFill>
                        <a:srgbClr val="00B05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6256491" y="4404403"/>
                  <a:ext cx="1312890" cy="400110"/>
                </a:xfrm>
                <a:prstGeom prst="rect">
                  <a:avLst/>
                </a:prstGeom>
                <a:blipFill>
                  <a:blip r:embed="rId5"/>
                  <a:stretch>
                    <a:fillRect t="-9231" r="-1852" b="-27692"/>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6644611" y="3757885"/>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9B61A8F-8548-44C8-A45A-50C594239ABD}"/>
                  </a:ext>
                </a:extLst>
              </p:cNvPr>
              <p:cNvSpPr txBox="1"/>
              <p:nvPr/>
            </p:nvSpPr>
            <p:spPr>
              <a:xfrm>
                <a:off x="904278" y="1283521"/>
                <a:ext cx="7620163" cy="1414746"/>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𝑠</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𝐼𝑑</m:t>
                      </m:r>
                    </m:oMath>
                  </m:oMathPara>
                </a14:m>
                <a:endParaRPr lang="en-US" sz="2400" b="0" dirty="0"/>
              </a:p>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e>
                      </m:d>
                      <m:r>
                        <a:rPr lang="en-US" sz="2400" b="0" i="1" smtClean="0">
                          <a:latin typeface="Cambria Math" panose="02040503050406030204" pitchFamily="18" charset="0"/>
                        </a:rPr>
                        <m:t>=</m:t>
                      </m:r>
                      <m:nary>
                        <m:naryPr>
                          <m:chr m:val="⨁"/>
                          <m:supHide m:val="on"/>
                          <m:ctrlPr>
                            <a:rPr lang="en-US" sz="2400" b="0" i="1" smtClean="0">
                              <a:solidFill>
                                <a:srgbClr val="00B050"/>
                              </a:solidFill>
                              <a:latin typeface="Cambria Math" panose="02040503050406030204" pitchFamily="18" charset="0"/>
                            </a:rPr>
                          </m:ctrlPr>
                        </m:naryPr>
                        <m:sub>
                          <m:d>
                            <m:dPr>
                              <m:ctrlPr>
                                <a:rPr lang="en-US" sz="2400" b="0" i="1" smtClean="0">
                                  <a:solidFill>
                                    <a:srgbClr val="00B050"/>
                                  </a:solidFill>
                                  <a:latin typeface="Cambria Math" panose="02040503050406030204" pitchFamily="18" charset="0"/>
                                </a:rPr>
                              </m:ctrlPr>
                            </m:dPr>
                            <m:e>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𝐸𝑑𝑔𝑒𝑠</m:t>
                          </m:r>
                        </m:sub>
                        <m:sup/>
                        <m:e>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r>
                            <a:rPr lang="en-US" sz="2400" b="0" i="1" smtClean="0">
                              <a:solidFill>
                                <a:srgbClr val="00B050"/>
                              </a:solidFill>
                              <a:latin typeface="Cambria Math" panose="02040503050406030204" pitchFamily="18" charset="0"/>
                            </a:rPr>
                            <m:t>] </m:t>
                          </m:r>
                        </m:e>
                      </m:nary>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𝑠</m:t>
                      </m:r>
                    </m:oMath>
                  </m:oMathPara>
                </a14:m>
                <a:endParaRPr lang="en-US" sz="2400" b="0" dirty="0"/>
              </a:p>
            </p:txBody>
          </p:sp>
        </mc:Choice>
        <mc:Fallback xmlns="">
          <p:sp>
            <p:nvSpPr>
              <p:cNvPr id="39" name="TextBox 38">
                <a:extLst>
                  <a:ext uri="{FF2B5EF4-FFF2-40B4-BE49-F238E27FC236}">
                    <a16:creationId xmlns:a16="http://schemas.microsoft.com/office/drawing/2014/main" id="{89B61A8F-8548-44C8-A45A-50C594239ABD}"/>
                  </a:ext>
                </a:extLst>
              </p:cNvPr>
              <p:cNvSpPr txBox="1">
                <a:spLocks noRot="1" noChangeAspect="1" noMove="1" noResize="1" noEditPoints="1" noAdjustHandles="1" noChangeArrowheads="1" noChangeShapeType="1" noTextEdit="1"/>
              </p:cNvSpPr>
              <p:nvPr/>
            </p:nvSpPr>
            <p:spPr>
              <a:xfrm>
                <a:off x="904278" y="1283521"/>
                <a:ext cx="7620163" cy="1414746"/>
              </a:xfrm>
              <a:prstGeom prst="rect">
                <a:avLst/>
              </a:prstGeom>
              <a:blipFill>
                <a:blip r:embed="rId6"/>
                <a:stretch>
                  <a:fillRect l="-80"/>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94259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5</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5587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4519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7330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3E7336D-75C0-4C19-B91A-D65240D34A08}"/>
                  </a:ext>
                </a:extLst>
              </p:cNvPr>
              <p:cNvSpPr txBox="1"/>
              <p:nvPr/>
            </p:nvSpPr>
            <p:spPr>
              <a:xfrm>
                <a:off x="-3235" y="198281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oMath>
                  </m:oMathPara>
                </a14:m>
                <a:endParaRPr lang="en-US" sz="1600" dirty="0"/>
              </a:p>
            </p:txBody>
          </p:sp>
        </mc:Choice>
        <mc:Fallback xmlns="">
          <p:sp>
            <p:nvSpPr>
              <p:cNvPr id="94" name="TextBox 93">
                <a:extLst>
                  <a:ext uri="{FF2B5EF4-FFF2-40B4-BE49-F238E27FC236}">
                    <a16:creationId xmlns:a16="http://schemas.microsoft.com/office/drawing/2014/main" id="{23E7336D-75C0-4C19-B91A-D65240D34A08}"/>
                  </a:ext>
                </a:extLst>
              </p:cNvPr>
              <p:cNvSpPr txBox="1">
                <a:spLocks noRot="1" noChangeAspect="1" noMove="1" noResize="1" noEditPoints="1" noAdjustHandles="1" noChangeArrowheads="1" noChangeShapeType="1" noTextEdit="1"/>
              </p:cNvSpPr>
              <p:nvPr/>
            </p:nvSpPr>
            <p:spPr>
              <a:xfrm>
                <a:off x="-3235" y="1982818"/>
                <a:ext cx="3613360" cy="338554"/>
              </a:xfrm>
              <a:prstGeom prst="rect">
                <a:avLst/>
              </a:prstGeom>
              <a:blipFill>
                <a:blip r:embed="rId2"/>
                <a:stretch>
                  <a:fillRect b="-10714"/>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7" name="TextBox 146">
            <a:extLst>
              <a:ext uri="{FF2B5EF4-FFF2-40B4-BE49-F238E27FC236}">
                <a16:creationId xmlns:a16="http://schemas.microsoft.com/office/drawing/2014/main" id="{EB089842-0DA1-4725-B237-CDD85A2F2003}"/>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48" name="TextBox 147">
            <a:extLst>
              <a:ext uri="{FF2B5EF4-FFF2-40B4-BE49-F238E27FC236}">
                <a16:creationId xmlns:a16="http://schemas.microsoft.com/office/drawing/2014/main" id="{689CC85A-C19A-493E-AE61-70EF4191989E}"/>
              </a:ext>
            </a:extLst>
          </p:cNvPr>
          <p:cNvSpPr txBox="1"/>
          <p:nvPr/>
        </p:nvSpPr>
        <p:spPr>
          <a:xfrm>
            <a:off x="388815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58" name="Rounded Rectangular Callout 9">
                <a:extLst>
                  <a:ext uri="{FF2B5EF4-FFF2-40B4-BE49-F238E27FC236}">
                    <a16:creationId xmlns:a16="http://schemas.microsoft.com/office/drawing/2014/main" id="{E3E10732-2963-49A4-A33C-17B6208E6603}"/>
                  </a:ext>
                </a:extLst>
              </p:cNvPr>
              <p:cNvSpPr/>
              <p:nvPr/>
            </p:nvSpPr>
            <p:spPr>
              <a:xfrm>
                <a:off x="120943" y="2721449"/>
                <a:ext cx="2505232" cy="1188813"/>
              </a:xfrm>
              <a:prstGeom prst="wedgeRoundRectCallout">
                <a:avLst>
                  <a:gd name="adj1" fmla="val 35420"/>
                  <a:gd name="adj2" fmla="val 65653"/>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𝜆</m:t>
                      </m:r>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𝐾𝑖𝑙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𝑐</m:t>
                              </m:r>
                            </m:sub>
                          </m:sSub>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𝐺𝑒</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𝑛</m:t>
                          </m:r>
                        </m:e>
                        <m:sub>
                          <m:r>
                            <a:rPr lang="en-US" b="0" i="1" dirty="0" smtClean="0">
                              <a:solidFill>
                                <a:srgbClr val="C00000"/>
                              </a:solidFill>
                              <a:latin typeface="Cambria Math" panose="02040503050406030204" pitchFamily="18" charset="0"/>
                            </a:rPr>
                            <m:t>𝑐</m:t>
                          </m:r>
                        </m:sub>
                      </m:sSub>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𝐾𝑖𝑙</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𝐺𝑒</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e>
                          </m:d>
                        </m:e>
                      </m:d>
                    </m:oMath>
                  </m:oMathPara>
                </a14:m>
                <a:endParaRPr lang="en-US" b="0" dirty="0">
                  <a:solidFill>
                    <a:srgbClr val="C00000"/>
                  </a:solidFill>
                </a:endParaRPr>
              </a:p>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𝐾𝑖𝑙</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𝑙</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𝐺𝑒</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𝑛</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58" name="Rounded Rectangular Callout 9">
                <a:extLst>
                  <a:ext uri="{FF2B5EF4-FFF2-40B4-BE49-F238E27FC236}">
                    <a16:creationId xmlns:a16="http://schemas.microsoft.com/office/drawing/2014/main" id="{E3E10732-2963-49A4-A33C-17B6208E6603}"/>
                  </a:ext>
                </a:extLst>
              </p:cNvPr>
              <p:cNvSpPr>
                <a:spLocks noRot="1" noChangeAspect="1" noMove="1" noResize="1" noEditPoints="1" noAdjustHandles="1" noChangeArrowheads="1" noChangeShapeType="1" noTextEdit="1"/>
              </p:cNvSpPr>
              <p:nvPr/>
            </p:nvSpPr>
            <p:spPr>
              <a:xfrm>
                <a:off x="120943" y="2721449"/>
                <a:ext cx="2505232" cy="1188813"/>
              </a:xfrm>
              <a:prstGeom prst="wedgeRoundRectCallout">
                <a:avLst>
                  <a:gd name="adj1" fmla="val 35420"/>
                  <a:gd name="adj2" fmla="val 65653"/>
                  <a:gd name="adj3" fmla="val 16667"/>
                </a:avLst>
              </a:prstGeom>
              <a:blipFill>
                <a:blip r:embed="rId3"/>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D480A492-6253-4E43-AEC1-03AC71E20415}"/>
                  </a:ext>
                </a:extLst>
              </p:cNvPr>
              <p:cNvSpPr txBox="1"/>
              <p:nvPr/>
            </p:nvSpPr>
            <p:spPr>
              <a:xfrm>
                <a:off x="-3235" y="4026425"/>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oMath>
                  </m:oMathPara>
                </a14:m>
                <a:endParaRPr lang="en-US" sz="1600" dirty="0"/>
              </a:p>
            </p:txBody>
          </p:sp>
        </mc:Choice>
        <mc:Fallback xmlns="">
          <p:sp>
            <p:nvSpPr>
              <p:cNvPr id="159" name="TextBox 158">
                <a:extLst>
                  <a:ext uri="{FF2B5EF4-FFF2-40B4-BE49-F238E27FC236}">
                    <a16:creationId xmlns:a16="http://schemas.microsoft.com/office/drawing/2014/main" id="{D480A492-6253-4E43-AEC1-03AC71E20415}"/>
                  </a:ext>
                </a:extLst>
              </p:cNvPr>
              <p:cNvSpPr txBox="1">
                <a:spLocks noRot="1" noChangeAspect="1" noMove="1" noResize="1" noEditPoints="1" noAdjustHandles="1" noChangeArrowheads="1" noChangeShapeType="1" noTextEdit="1"/>
              </p:cNvSpPr>
              <p:nvPr/>
            </p:nvSpPr>
            <p:spPr>
              <a:xfrm>
                <a:off x="-3235" y="4026425"/>
                <a:ext cx="3613360" cy="338554"/>
              </a:xfrm>
              <a:prstGeom prst="rect">
                <a:avLst/>
              </a:prstGeom>
              <a:blipFill>
                <a:blip r:embed="rId4"/>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AAF05A5-894E-48A9-B644-38DBBE7A57D3}"/>
                  </a:ext>
                </a:extLst>
              </p:cNvPr>
              <p:cNvSpPr txBox="1"/>
              <p:nvPr/>
            </p:nvSpPr>
            <p:spPr>
              <a:xfrm>
                <a:off x="5510232" y="371604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oMath>
                  </m:oMathPara>
                </a14:m>
                <a:endParaRPr lang="en-US" sz="1600" dirty="0"/>
              </a:p>
            </p:txBody>
          </p:sp>
        </mc:Choice>
        <mc:Fallback xmlns="">
          <p:sp>
            <p:nvSpPr>
              <p:cNvPr id="160" name="TextBox 159">
                <a:extLst>
                  <a:ext uri="{FF2B5EF4-FFF2-40B4-BE49-F238E27FC236}">
                    <a16:creationId xmlns:a16="http://schemas.microsoft.com/office/drawing/2014/main" id="{DAAF05A5-894E-48A9-B644-38DBBE7A57D3}"/>
                  </a:ext>
                </a:extLst>
              </p:cNvPr>
              <p:cNvSpPr txBox="1">
                <a:spLocks noRot="1" noChangeAspect="1" noMove="1" noResize="1" noEditPoints="1" noAdjustHandles="1" noChangeArrowheads="1" noChangeShapeType="1" noTextEdit="1"/>
              </p:cNvSpPr>
              <p:nvPr/>
            </p:nvSpPr>
            <p:spPr>
              <a:xfrm>
                <a:off x="5510232" y="3716048"/>
                <a:ext cx="3613360" cy="338554"/>
              </a:xfrm>
              <a:prstGeom prst="rect">
                <a:avLst/>
              </a:prstGeom>
              <a:blipFill>
                <a:blip r:embed="rId5"/>
                <a:stretch>
                  <a:fillRect b="-12727"/>
                </a:stretch>
              </a:blipFill>
            </p:spPr>
            <p:txBody>
              <a:bodyPr/>
              <a:lstStyle/>
              <a:p>
                <a:r>
                  <a:rPr lang="en-US">
                    <a:noFill/>
                  </a:rPr>
                  <a:t> </a:t>
                </a:r>
              </a:p>
            </p:txBody>
          </p:sp>
        </mc:Fallback>
      </mc:AlternateContent>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6774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67743" y="1594199"/>
                <a:ext cx="386644"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CC4CC7E9-FBD6-43A4-9791-F917008B0D9D}"/>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90" name="TextBox 189">
                <a:extLst>
                  <a:ext uri="{FF2B5EF4-FFF2-40B4-BE49-F238E27FC236}">
                    <a16:creationId xmlns:a16="http://schemas.microsoft.com/office/drawing/2014/main" id="{CC4CC7E9-FBD6-43A4-9791-F917008B0D9D}"/>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CA9B155A-AE5E-4921-9D63-55E66ED4FD4D}"/>
                  </a:ext>
                </a:extLst>
              </p:cNvPr>
              <p:cNvSpPr txBox="1"/>
              <p:nvPr/>
            </p:nvSpPr>
            <p:spPr>
              <a:xfrm>
                <a:off x="4118562" y="2061276"/>
                <a:ext cx="4971654" cy="990079"/>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lstStyle>
                <a:defPPr>
                  <a:defRPr lang="en-US"/>
                </a:defPPr>
                <a:lvl1pPr>
                  <a:defRPr b="0" i="1">
                    <a:solidFill>
                      <a:srgbClr val="C00000"/>
                    </a:solidFill>
                    <a:latin typeface="Cambria Math"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left"/>
                    </m:oMathParaPr>
                    <m:oMath xmlns:m="http://schemas.openxmlformats.org/officeDocument/2006/math">
                      <m:d>
                        <m:dPr>
                          <m:ctrlPr>
                            <a:rPr lang="en-US" sz="1600" i="1" dirty="0" smtClean="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 </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𝑔</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                               </m:t>
                      </m:r>
                      <m:r>
                        <a:rPr lang="en-US" sz="1600">
                          <a:latin typeface="Cambria Math" panose="02040503050406030204" pitchFamily="18" charset="0"/>
                        </a:rPr>
                        <m:t>𝐼𝑑</m:t>
                      </m:r>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a:latin typeface="Cambria Math" panose="02040503050406030204" pitchFamily="18" charset="0"/>
                            </a:rPr>
                            <m:t>𝑑𝑓</m:t>
                          </m:r>
                        </m:sub>
                      </m:sSub>
                      <m:r>
                        <a:rPr lang="en-US" sz="1600">
                          <a:latin typeface="Cambria Math" panose="02040503050406030204" pitchFamily="18" charset="0"/>
                        </a:rPr>
                        <m:t>(∅,∅)</m:t>
                      </m:r>
                    </m:oMath>
                  </m:oMathPara>
                </a14:m>
                <a:endParaRPr lang="en-US" sz="1600" dirty="0"/>
              </a:p>
            </p:txBody>
          </p:sp>
        </mc:Choice>
        <mc:Fallback xmlns="">
          <p:sp>
            <p:nvSpPr>
              <p:cNvPr id="194" name="TextBox 193">
                <a:extLst>
                  <a:ext uri="{FF2B5EF4-FFF2-40B4-BE49-F238E27FC236}">
                    <a16:creationId xmlns:a16="http://schemas.microsoft.com/office/drawing/2014/main" id="{CA9B155A-AE5E-4921-9D63-55E66ED4FD4D}"/>
                  </a:ext>
                </a:extLst>
              </p:cNvPr>
              <p:cNvSpPr txBox="1">
                <a:spLocks noRot="1" noChangeAspect="1" noMove="1" noResize="1" noEditPoints="1" noAdjustHandles="1" noChangeArrowheads="1" noChangeShapeType="1" noTextEdit="1"/>
              </p:cNvSpPr>
              <p:nvPr/>
            </p:nvSpPr>
            <p:spPr>
              <a:xfrm>
                <a:off x="4118562" y="2061276"/>
                <a:ext cx="4971654" cy="990079"/>
              </a:xfrm>
              <a:prstGeom prst="rect">
                <a:avLst/>
              </a:prstGeom>
              <a:blipFill>
                <a:blip r:embed="rId8"/>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4" name="Freeform: Shape 203">
            <a:extLst>
              <a:ext uri="{FF2B5EF4-FFF2-40B4-BE49-F238E27FC236}">
                <a16:creationId xmlns:a16="http://schemas.microsoft.com/office/drawing/2014/main" id="{B9B3FE80-C1A9-4FC1-AC46-4E6B558371E5}"/>
              </a:ext>
            </a:extLst>
          </p:cNvPr>
          <p:cNvSpPr/>
          <p:nvPr/>
        </p:nvSpPr>
        <p:spPr bwMode="auto">
          <a:xfrm>
            <a:off x="3135393" y="1066800"/>
            <a:ext cx="945118" cy="513969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46499 w 946499"/>
              <a:gd name="connsiteY0" fmla="*/ 0 h 5139690"/>
              <a:gd name="connsiteX1" fmla="*/ 142589 w 946499"/>
              <a:gd name="connsiteY1" fmla="*/ 674370 h 5139690"/>
              <a:gd name="connsiteX2" fmla="*/ 9239 w 946499"/>
              <a:gd name="connsiteY2" fmla="*/ 2133600 h 5139690"/>
              <a:gd name="connsiteX3" fmla="*/ 66910 w 946499"/>
              <a:gd name="connsiteY3" fmla="*/ 3763288 h 5139690"/>
              <a:gd name="connsiteX4" fmla="*/ 546449 w 946499"/>
              <a:gd name="connsiteY4" fmla="*/ 5139690 h 5139690"/>
              <a:gd name="connsiteX0" fmla="*/ 944889 w 944889"/>
              <a:gd name="connsiteY0" fmla="*/ 0 h 5139690"/>
              <a:gd name="connsiteX1" fmla="*/ 119059 w 944889"/>
              <a:gd name="connsiteY1" fmla="*/ 608609 h 5139690"/>
              <a:gd name="connsiteX2" fmla="*/ 7629 w 944889"/>
              <a:gd name="connsiteY2" fmla="*/ 2133600 h 5139690"/>
              <a:gd name="connsiteX3" fmla="*/ 65300 w 944889"/>
              <a:gd name="connsiteY3" fmla="*/ 3763288 h 5139690"/>
              <a:gd name="connsiteX4" fmla="*/ 544839 w 944889"/>
              <a:gd name="connsiteY4" fmla="*/ 5139690 h 5139690"/>
              <a:gd name="connsiteX0" fmla="*/ 946730 w 946730"/>
              <a:gd name="connsiteY0" fmla="*/ 0 h 5139690"/>
              <a:gd name="connsiteX1" fmla="*/ 145952 w 946730"/>
              <a:gd name="connsiteY1" fmla="*/ 624266 h 5139690"/>
              <a:gd name="connsiteX2" fmla="*/ 9470 w 946730"/>
              <a:gd name="connsiteY2" fmla="*/ 2133600 h 5139690"/>
              <a:gd name="connsiteX3" fmla="*/ 67141 w 946730"/>
              <a:gd name="connsiteY3" fmla="*/ 3763288 h 5139690"/>
              <a:gd name="connsiteX4" fmla="*/ 546680 w 946730"/>
              <a:gd name="connsiteY4" fmla="*/ 5139690 h 5139690"/>
              <a:gd name="connsiteX0" fmla="*/ 944658 w 944658"/>
              <a:gd name="connsiteY0" fmla="*/ 0 h 5139690"/>
              <a:gd name="connsiteX1" fmla="*/ 115696 w 944658"/>
              <a:gd name="connsiteY1" fmla="*/ 624266 h 5139690"/>
              <a:gd name="connsiteX2" fmla="*/ 7398 w 944658"/>
              <a:gd name="connsiteY2" fmla="*/ 2133600 h 5139690"/>
              <a:gd name="connsiteX3" fmla="*/ 65069 w 944658"/>
              <a:gd name="connsiteY3" fmla="*/ 3763288 h 5139690"/>
              <a:gd name="connsiteX4" fmla="*/ 544608 w 944658"/>
              <a:gd name="connsiteY4" fmla="*/ 5139690 h 5139690"/>
              <a:gd name="connsiteX0" fmla="*/ 945118 w 945118"/>
              <a:gd name="connsiteY0" fmla="*/ 0 h 5139690"/>
              <a:gd name="connsiteX1" fmla="*/ 122419 w 945118"/>
              <a:gd name="connsiteY1" fmla="*/ 643055 h 5139690"/>
              <a:gd name="connsiteX2" fmla="*/ 7858 w 945118"/>
              <a:gd name="connsiteY2" fmla="*/ 2133600 h 5139690"/>
              <a:gd name="connsiteX3" fmla="*/ 65529 w 945118"/>
              <a:gd name="connsiteY3" fmla="*/ 3763288 h 5139690"/>
              <a:gd name="connsiteX4" fmla="*/ 545068 w 945118"/>
              <a:gd name="connsiteY4" fmla="*/ 5139690 h 513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8" h="5139690">
                <a:moveTo>
                  <a:pt x="945118" y="0"/>
                </a:moveTo>
                <a:cubicBezTo>
                  <a:pt x="616188" y="115570"/>
                  <a:pt x="278629" y="287455"/>
                  <a:pt x="122419" y="643055"/>
                </a:cubicBezTo>
                <a:cubicBezTo>
                  <a:pt x="-33791" y="998655"/>
                  <a:pt x="17340" y="1613561"/>
                  <a:pt x="7858" y="2133600"/>
                </a:cubicBezTo>
                <a:cubicBezTo>
                  <a:pt x="-1624" y="2653639"/>
                  <a:pt x="-17656" y="3269893"/>
                  <a:pt x="65529" y="3763288"/>
                </a:cubicBezTo>
                <a:cubicBezTo>
                  <a:pt x="148714" y="4256683"/>
                  <a:pt x="494903" y="4883785"/>
                  <a:pt x="545068" y="513969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6" name="Freeform: Shape 205">
            <a:extLst>
              <a:ext uri="{FF2B5EF4-FFF2-40B4-BE49-F238E27FC236}">
                <a16:creationId xmlns:a16="http://schemas.microsoft.com/office/drawing/2014/main" id="{268BCB9C-37B3-457D-ACC2-7454EAF54657}"/>
              </a:ext>
            </a:extLst>
          </p:cNvPr>
          <p:cNvSpPr/>
          <p:nvPr/>
        </p:nvSpPr>
        <p:spPr bwMode="auto">
          <a:xfrm flipH="1">
            <a:off x="4006526" y="1079501"/>
            <a:ext cx="1875060" cy="515493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059842 w 1745642"/>
              <a:gd name="connsiteY0" fmla="*/ 0 h 5109210"/>
              <a:gd name="connsiteX1" fmla="*/ 305462 w 1745642"/>
              <a:gd name="connsiteY1" fmla="*/ 891540 h 5109210"/>
              <a:gd name="connsiteX2" fmla="*/ 65432 w 1745642"/>
              <a:gd name="connsiteY2" fmla="*/ 2095500 h 5109210"/>
              <a:gd name="connsiteX3" fmla="*/ 38761 w 1745642"/>
              <a:gd name="connsiteY3" fmla="*/ 3322320 h 5109210"/>
              <a:gd name="connsiteX4" fmla="*/ 604857 w 1745642"/>
              <a:gd name="connsiteY4" fmla="*/ 4105909 h 5109210"/>
              <a:gd name="connsiteX5" fmla="*/ 1745642 w 1745642"/>
              <a:gd name="connsiteY5" fmla="*/ 5109210 h 5109210"/>
              <a:gd name="connsiteX0" fmla="*/ 1088176 w 1773976"/>
              <a:gd name="connsiteY0" fmla="*/ 0 h 5109210"/>
              <a:gd name="connsiteX1" fmla="*/ 333796 w 1773976"/>
              <a:gd name="connsiteY1" fmla="*/ 891540 h 5109210"/>
              <a:gd name="connsiteX2" fmla="*/ 28996 w 1773976"/>
              <a:gd name="connsiteY2" fmla="*/ 2076450 h 5109210"/>
              <a:gd name="connsiteX3" fmla="*/ 67095 w 1773976"/>
              <a:gd name="connsiteY3" fmla="*/ 3322320 h 5109210"/>
              <a:gd name="connsiteX4" fmla="*/ 633191 w 1773976"/>
              <a:gd name="connsiteY4" fmla="*/ 4105909 h 5109210"/>
              <a:gd name="connsiteX5" fmla="*/ 1773976 w 1773976"/>
              <a:gd name="connsiteY5" fmla="*/ 5109210 h 510921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33191 w 1857796"/>
              <a:gd name="connsiteY4" fmla="*/ 4105909 h 5135880"/>
              <a:gd name="connsiteX5" fmla="*/ 1857796 w 1857796"/>
              <a:gd name="connsiteY5" fmla="*/ 5135880 h 513588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40811 w 1857796"/>
              <a:gd name="connsiteY4" fmla="*/ 4056379 h 5135880"/>
              <a:gd name="connsiteX5" fmla="*/ 1857796 w 1857796"/>
              <a:gd name="connsiteY5" fmla="*/ 5135880 h 513588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39982 w 1852452"/>
              <a:gd name="connsiteY0" fmla="*/ 0 h 5154930"/>
              <a:gd name="connsiteX1" fmla="*/ 252252 w 1852452"/>
              <a:gd name="connsiteY1" fmla="*/ 922020 h 5154930"/>
              <a:gd name="connsiteX2" fmla="*/ 23652 w 1852452"/>
              <a:gd name="connsiteY2" fmla="*/ 2095500 h 5154930"/>
              <a:gd name="connsiteX3" fmla="*/ 61751 w 1852452"/>
              <a:gd name="connsiteY3" fmla="*/ 3341370 h 5154930"/>
              <a:gd name="connsiteX4" fmla="*/ 635467 w 1852452"/>
              <a:gd name="connsiteY4" fmla="*/ 4075429 h 5154930"/>
              <a:gd name="connsiteX5" fmla="*/ 1852452 w 1852452"/>
              <a:gd name="connsiteY5" fmla="*/ 5154930 h 5154930"/>
              <a:gd name="connsiteX0" fmla="*/ 1161190 w 1873660"/>
              <a:gd name="connsiteY0" fmla="*/ 0 h 5154930"/>
              <a:gd name="connsiteX1" fmla="*/ 273460 w 1873660"/>
              <a:gd name="connsiteY1" fmla="*/ 922020 h 5154930"/>
              <a:gd name="connsiteX2" fmla="*/ 14380 w 1873660"/>
              <a:gd name="connsiteY2" fmla="*/ 2095500 h 5154930"/>
              <a:gd name="connsiteX3" fmla="*/ 82959 w 1873660"/>
              <a:gd name="connsiteY3" fmla="*/ 3341370 h 5154930"/>
              <a:gd name="connsiteX4" fmla="*/ 656675 w 1873660"/>
              <a:gd name="connsiteY4" fmla="*/ 4075429 h 5154930"/>
              <a:gd name="connsiteX5" fmla="*/ 1873660 w 1873660"/>
              <a:gd name="connsiteY5" fmla="*/ 5154930 h 5154930"/>
              <a:gd name="connsiteX0" fmla="*/ 116259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 name="connsiteX0" fmla="*/ 117402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060" h="5154930">
                <a:moveTo>
                  <a:pt x="1174020" y="0"/>
                </a:moveTo>
                <a:cubicBezTo>
                  <a:pt x="940340" y="130810"/>
                  <a:pt x="486950" y="580390"/>
                  <a:pt x="293910" y="929640"/>
                </a:cubicBezTo>
                <a:cubicBezTo>
                  <a:pt x="100870" y="1278890"/>
                  <a:pt x="50705" y="1693545"/>
                  <a:pt x="15780" y="2095500"/>
                </a:cubicBezTo>
                <a:cubicBezTo>
                  <a:pt x="-19145" y="2497455"/>
                  <a:pt x="3980" y="2998682"/>
                  <a:pt x="84359" y="3341370"/>
                </a:cubicBezTo>
                <a:cubicBezTo>
                  <a:pt x="164738" y="3684058"/>
                  <a:pt x="381215" y="3812539"/>
                  <a:pt x="658075" y="4075429"/>
                </a:cubicBezTo>
                <a:cubicBezTo>
                  <a:pt x="934935" y="4338319"/>
                  <a:pt x="1675404" y="4995333"/>
                  <a:pt x="1875060" y="51549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55" name="Arrow: Down 54">
            <a:extLst>
              <a:ext uri="{FF2B5EF4-FFF2-40B4-BE49-F238E27FC236}">
                <a16:creationId xmlns:a16="http://schemas.microsoft.com/office/drawing/2014/main" id="{F2532E78-20B8-42FB-B82D-2EF3B3500A4D}"/>
              </a:ext>
            </a:extLst>
          </p:cNvPr>
          <p:cNvSpPr/>
          <p:nvPr/>
        </p:nvSpPr>
        <p:spPr bwMode="auto">
          <a:xfrm rot="372884">
            <a:off x="3995371" y="1244561"/>
            <a:ext cx="252820" cy="4990424"/>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A1A3F97-CD6B-4BA2-A772-10CCA3075833}"/>
                  </a:ext>
                </a:extLst>
              </p:cNvPr>
              <p:cNvSpPr txBox="1"/>
              <p:nvPr/>
            </p:nvSpPr>
            <p:spPr>
              <a:xfrm>
                <a:off x="209109" y="6272244"/>
                <a:ext cx="3105081"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BA1A3F97-CD6B-4BA2-A772-10CCA3075833}"/>
                  </a:ext>
                </a:extLst>
              </p:cNvPr>
              <p:cNvSpPr txBox="1">
                <a:spLocks noRot="1" noChangeAspect="1" noMove="1" noResize="1" noEditPoints="1" noAdjustHandles="1" noChangeArrowheads="1" noChangeShapeType="1" noTextEdit="1"/>
              </p:cNvSpPr>
              <p:nvPr/>
            </p:nvSpPr>
            <p:spPr>
              <a:xfrm>
                <a:off x="209109" y="6272244"/>
                <a:ext cx="3105081" cy="307777"/>
              </a:xfrm>
              <a:prstGeom prst="rect">
                <a:avLst/>
              </a:prstGeom>
              <a:blipFill>
                <a:blip r:embed="rId17"/>
                <a:stretch>
                  <a:fillRect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849D2AD-1CCB-4483-8468-D67661CD285A}"/>
                  </a:ext>
                </a:extLst>
              </p:cNvPr>
              <p:cNvSpPr txBox="1"/>
              <p:nvPr/>
            </p:nvSpPr>
            <p:spPr>
              <a:xfrm>
                <a:off x="3659442" y="5582647"/>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59" name="TextBox 58">
                <a:extLst>
                  <a:ext uri="{FF2B5EF4-FFF2-40B4-BE49-F238E27FC236}">
                    <a16:creationId xmlns:a16="http://schemas.microsoft.com/office/drawing/2014/main" id="{1849D2AD-1CCB-4483-8468-D67661CD285A}"/>
                  </a:ext>
                </a:extLst>
              </p:cNvPr>
              <p:cNvSpPr txBox="1">
                <a:spLocks noRot="1" noChangeAspect="1" noMove="1" noResize="1" noEditPoints="1" noAdjustHandles="1" noChangeArrowheads="1" noChangeShapeType="1" noTextEdit="1"/>
              </p:cNvSpPr>
              <p:nvPr/>
            </p:nvSpPr>
            <p:spPr>
              <a:xfrm>
                <a:off x="3659442" y="5582647"/>
                <a:ext cx="575799" cy="461665"/>
              </a:xfrm>
              <a:prstGeom prst="rect">
                <a:avLst/>
              </a:prstGeom>
              <a:blipFill>
                <a:blip r:embed="rId18"/>
                <a:stretch>
                  <a:fillRect b="-11842"/>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14"/>
                <a:stretch>
                  <a:fillRect r="-349"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矩形 79">
                <a:extLst>
                  <a:ext uri="{FF2B5EF4-FFF2-40B4-BE49-F238E27FC236}">
                    <a16:creationId xmlns:a16="http://schemas.microsoft.com/office/drawing/2014/main" id="{40C42923-DD93-4484-95C4-BE1D669A6B35}"/>
                  </a:ext>
                </a:extLst>
              </p:cNvPr>
              <p:cNvSpPr>
                <a:spLocks noChangeArrowheads="1"/>
              </p:cNvSpPr>
              <p:nvPr/>
            </p:nvSpPr>
            <p:spPr bwMode="auto">
              <a:xfrm>
                <a:off x="5547444" y="5255279"/>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61" name="矩形 79">
                <a:extLst>
                  <a:ext uri="{FF2B5EF4-FFF2-40B4-BE49-F238E27FC236}">
                    <a16:creationId xmlns:a16="http://schemas.microsoft.com/office/drawing/2014/main" id="{40C42923-DD93-4484-95C4-BE1D669A6B35}"/>
                  </a:ext>
                </a:extLst>
              </p:cNvPr>
              <p:cNvSpPr>
                <a:spLocks noRot="1" noChangeAspect="1" noMove="1" noResize="1" noEditPoints="1" noAdjustHandles="1" noChangeArrowheads="1" noChangeShapeType="1" noTextEdit="1"/>
              </p:cNvSpPr>
              <p:nvPr/>
            </p:nvSpPr>
            <p:spPr bwMode="auto">
              <a:xfrm>
                <a:off x="5547444" y="5255279"/>
                <a:ext cx="2209298" cy="523220"/>
              </a:xfrm>
              <a:prstGeom prst="rect">
                <a:avLst/>
              </a:prstGeom>
              <a:blipFill>
                <a:blip r:embed="rId19"/>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stCxn id="61" idx="1"/>
          </p:cNvCxnSpPr>
          <p:nvPr/>
        </p:nvCxnSpPr>
        <p:spPr bwMode="auto">
          <a:xfrm flipH="1" flipV="1">
            <a:off x="4020228" y="5332689"/>
            <a:ext cx="1527216" cy="184200"/>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8805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dissolve">
                                      <p:cBhvr>
                                        <p:cTn id="7" dur="500"/>
                                        <p:tgtEl>
                                          <p:spTgt spid="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dissolve">
                                      <p:cBhvr>
                                        <p:cTn id="10" dur="500"/>
                                        <p:tgtEl>
                                          <p:spTgt spid="1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dissolve">
                                      <p:cBhvr>
                                        <p:cTn id="19" dur="500"/>
                                        <p:tgtEl>
                                          <p:spTgt spid="1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dissolve">
                                      <p:cBhvr>
                                        <p:cTn id="22" dur="500"/>
                                        <p:tgtEl>
                                          <p:spTgt spid="1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89"/>
                                        </p:tgtEl>
                                      </p:cBhvr>
                                    </p:animEffect>
                                    <p:set>
                                      <p:cBhvr>
                                        <p:cTn id="30" dur="1" fill="hold">
                                          <p:stCondLst>
                                            <p:cond delay="499"/>
                                          </p:stCondLst>
                                        </p:cTn>
                                        <p:tgtEl>
                                          <p:spTgt spid="189"/>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48"/>
                                        </p:tgtEl>
                                      </p:cBhvr>
                                    </p:animEffect>
                                    <p:set>
                                      <p:cBhvr>
                                        <p:cTn id="33" dur="1" fill="hold">
                                          <p:stCondLst>
                                            <p:cond delay="499"/>
                                          </p:stCondLst>
                                        </p:cTn>
                                        <p:tgtEl>
                                          <p:spTgt spid="148"/>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90"/>
                                        </p:tgtEl>
                                      </p:cBhvr>
                                    </p:animEffect>
                                    <p:set>
                                      <p:cBhvr>
                                        <p:cTn id="42" dur="1" fill="hold">
                                          <p:stCondLst>
                                            <p:cond delay="499"/>
                                          </p:stCondLst>
                                        </p:cTn>
                                        <p:tgtEl>
                                          <p:spTgt spid="190"/>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47"/>
                                        </p:tgtEl>
                                      </p:cBhvr>
                                    </p:animEffect>
                                    <p:set>
                                      <p:cBhvr>
                                        <p:cTn id="45" dur="1" fill="hold">
                                          <p:stCondLst>
                                            <p:cond delay="499"/>
                                          </p:stCondLst>
                                        </p:cTn>
                                        <p:tgtEl>
                                          <p:spTgt spid="147"/>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4"/>
                                        </p:tgtEl>
                                        <p:attrNameLst>
                                          <p:attrName>style.visibility</p:attrName>
                                        </p:attrNameLst>
                                      </p:cBhvr>
                                      <p:to>
                                        <p:strVal val="visible"/>
                                      </p:to>
                                    </p:set>
                                    <p:animEffect transition="in" filter="dissolve">
                                      <p:cBhvr>
                                        <p:cTn id="53" dur="500"/>
                                        <p:tgtEl>
                                          <p:spTgt spid="19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up)">
                                      <p:cBhvr>
                                        <p:cTn id="58" dur="500"/>
                                        <p:tgtEl>
                                          <p:spTgt spid="200"/>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dissolv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wipe(up)">
                                      <p:cBhvr>
                                        <p:cTn id="67" dur="500"/>
                                        <p:tgtEl>
                                          <p:spTgt spid="201"/>
                                        </p:tgtEl>
                                      </p:cBhvr>
                                    </p:animEffec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dissolve">
                                      <p:cBhvr>
                                        <p:cTn id="71" dur="500"/>
                                        <p:tgtEl>
                                          <p:spTgt spid="20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up)">
                                      <p:cBhvr>
                                        <p:cTn id="76" dur="5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childTnLst>
                          </p:cTn>
                        </p:par>
                        <p:par>
                          <p:cTn id="82" fill="hold">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198"/>
                                        </p:tgtEl>
                                        <p:attrNameLst>
                                          <p:attrName>style.visibility</p:attrName>
                                        </p:attrNameLst>
                                      </p:cBhvr>
                                      <p:to>
                                        <p:strVal val="visible"/>
                                      </p:to>
                                    </p:set>
                                    <p:animEffect transition="in" filter="dissolve">
                                      <p:cBhvr>
                                        <p:cTn id="85" dur="500"/>
                                        <p:tgtEl>
                                          <p:spTgt spid="19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4"/>
                                        </p:tgtEl>
                                        <p:attrNameLst>
                                          <p:attrName>style.visibility</p:attrName>
                                        </p:attrNameLst>
                                      </p:cBhvr>
                                      <p:to>
                                        <p:strVal val="visible"/>
                                      </p:to>
                                    </p:set>
                                    <p:animEffect transition="in" filter="wipe(up)">
                                      <p:cBhvr>
                                        <p:cTn id="90" dur="500"/>
                                        <p:tgtEl>
                                          <p:spTgt spid="204"/>
                                        </p:tgtEl>
                                      </p:cBhvr>
                                    </p:animEffect>
                                  </p:childTnLst>
                                </p:cTn>
                              </p:par>
                            </p:childTnLst>
                          </p:cTn>
                        </p:par>
                        <p:par>
                          <p:cTn id="91" fill="hold">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dissolve">
                                      <p:cBhvr>
                                        <p:cTn id="94" dur="5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08"/>
                                        </p:tgtEl>
                                        <p:attrNameLst>
                                          <p:attrName>style.visibility</p:attrName>
                                        </p:attrNameLst>
                                      </p:cBhvr>
                                      <p:to>
                                        <p:strVal val="visible"/>
                                      </p:to>
                                    </p:set>
                                    <p:animEffect transition="in" filter="wipe(up)">
                                      <p:cBhvr>
                                        <p:cTn id="99" dur="500"/>
                                        <p:tgtEl>
                                          <p:spTgt spid="208"/>
                                        </p:tgtEl>
                                      </p:cBhvr>
                                    </p:animEffect>
                                  </p:childTnLst>
                                </p:cTn>
                              </p:par>
                            </p:childTnLst>
                          </p:cTn>
                        </p:par>
                        <p:par>
                          <p:cTn id="100" fill="hold">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209"/>
                                        </p:tgtEl>
                                        <p:attrNameLst>
                                          <p:attrName>style.visibility</p:attrName>
                                        </p:attrNameLst>
                                      </p:cBhvr>
                                      <p:to>
                                        <p:strVal val="visible"/>
                                      </p:to>
                                    </p:set>
                                    <p:animEffect transition="in" filter="dissolve">
                                      <p:cBhvr>
                                        <p:cTn id="103" dur="500"/>
                                        <p:tgtEl>
                                          <p:spTgt spid="20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07"/>
                                        </p:tgtEl>
                                        <p:attrNameLst>
                                          <p:attrName>style.visibility</p:attrName>
                                        </p:attrNameLst>
                                      </p:cBhvr>
                                      <p:to>
                                        <p:strVal val="visible"/>
                                      </p:to>
                                    </p:set>
                                    <p:animEffect transition="in" filter="wipe(up)">
                                      <p:cBhvr>
                                        <p:cTn id="108" dur="500"/>
                                        <p:tgtEl>
                                          <p:spTgt spid="20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dissolve">
                                      <p:cBhvr>
                                        <p:cTn id="111" dur="500"/>
                                        <p:tgtEl>
                                          <p:spTgt spid="21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06"/>
                                        </p:tgtEl>
                                        <p:attrNameLst>
                                          <p:attrName>style.visibility</p:attrName>
                                        </p:attrNameLst>
                                      </p:cBhvr>
                                      <p:to>
                                        <p:strVal val="visible"/>
                                      </p:to>
                                    </p:set>
                                    <p:animEffect transition="in" filter="wipe(up)">
                                      <p:cBhvr>
                                        <p:cTn id="116" dur="500"/>
                                        <p:tgtEl>
                                          <p:spTgt spid="206"/>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dissolve">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205"/>
                                        </p:tgtEl>
                                        <p:attrNameLst>
                                          <p:attrName>style.visibility</p:attrName>
                                        </p:attrNameLst>
                                      </p:cBhvr>
                                      <p:to>
                                        <p:strVal val="visible"/>
                                      </p:to>
                                    </p:set>
                                    <p:animEffect transition="in" filter="dissolve">
                                      <p:cBhvr>
                                        <p:cTn id="126" dur="500"/>
                                        <p:tgtEl>
                                          <p:spTgt spid="20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wipe(up)">
                                      <p:cBhvr>
                                        <p:cTn id="131" dur="500"/>
                                        <p:tgtEl>
                                          <p:spTgt spid="55"/>
                                        </p:tgtEl>
                                      </p:cBhvr>
                                    </p:animEffect>
                                  </p:childTnLst>
                                </p:cTn>
                              </p:par>
                            </p:childTnLst>
                          </p:cTn>
                        </p:par>
                        <p:par>
                          <p:cTn id="132" fill="hold">
                            <p:stCondLst>
                              <p:cond delay="500"/>
                            </p:stCondLst>
                            <p:childTnLst>
                              <p:par>
                                <p:cTn id="133" presetID="9" presetClass="entr" presetSubtype="0" fill="hold"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dissolve">
                                      <p:cBhvr>
                                        <p:cTn id="135" dur="500"/>
                                        <p:tgtEl>
                                          <p:spTgt spid="24"/>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dissolv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 grpId="0"/>
      <p:bldP spid="19" grpId="1"/>
      <p:bldP spid="20" grpId="0"/>
      <p:bldP spid="20" grpId="1"/>
      <p:bldP spid="147" grpId="0"/>
      <p:bldP spid="147" grpId="1"/>
      <p:bldP spid="148" grpId="0"/>
      <p:bldP spid="148" grpId="1"/>
      <p:bldP spid="189" grpId="0"/>
      <p:bldP spid="189" grpId="1"/>
      <p:bldP spid="190" grpId="0"/>
      <p:bldP spid="190" grpId="1"/>
      <p:bldP spid="194" grpId="0" animBg="1"/>
      <p:bldP spid="197" grpId="0" animBg="1"/>
      <p:bldP spid="198" grpId="0"/>
      <p:bldP spid="201" grpId="0" animBg="1"/>
      <p:bldP spid="202" grpId="0"/>
      <p:bldP spid="203" grpId="0"/>
      <p:bldP spid="204" grpId="0" animBg="1"/>
      <p:bldP spid="206" grpId="0" animBg="1"/>
      <p:bldP spid="207" grpId="0" animBg="1"/>
      <p:bldP spid="208" grpId="0" animBg="1"/>
      <p:bldP spid="209" grpId="0"/>
      <p:bldP spid="210" grpId="0"/>
      <p:bldP spid="55" grpId="0" animBg="1"/>
      <p:bldP spid="58" grpId="0" animBg="1"/>
      <p:bldP spid="59" grpId="0"/>
      <p:bldP spid="60" grpId="0" animBg="1"/>
      <p:bldP spid="20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1107" name="Text Box 3"/>
          <p:cNvSpPr txBox="1">
            <a:spLocks noChangeArrowheads="1"/>
          </p:cNvSpPr>
          <p:nvPr/>
        </p:nvSpPr>
        <p:spPr bwMode="auto">
          <a:xfrm>
            <a:off x="245330" y="1543050"/>
            <a:ext cx="2823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Identity Function</a:t>
            </a:r>
          </a:p>
        </p:txBody>
      </p:sp>
      <p:sp>
        <p:nvSpPr>
          <p:cNvPr id="431110" name="Text Box 6"/>
          <p:cNvSpPr txBox="1">
            <a:spLocks noChangeArrowheads="1"/>
          </p:cNvSpPr>
          <p:nvPr/>
        </p:nvSpPr>
        <p:spPr bwMode="auto">
          <a:xfrm>
            <a:off x="245330" y="4133850"/>
            <a:ext cx="3103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Constant Function</a:t>
            </a:r>
          </a:p>
        </p:txBody>
      </p:sp>
      <p:grpSp>
        <p:nvGrpSpPr>
          <p:cNvPr id="431113" name="Group 9"/>
          <p:cNvGrpSpPr>
            <a:grpSpLocks/>
          </p:cNvGrpSpPr>
          <p:nvPr/>
        </p:nvGrpSpPr>
        <p:grpSpPr bwMode="auto">
          <a:xfrm>
            <a:off x="4071880" y="1787525"/>
            <a:ext cx="2201863" cy="155575"/>
            <a:chOff x="3284" y="1282"/>
            <a:chExt cx="1387" cy="98"/>
          </a:xfrm>
        </p:grpSpPr>
        <p:sp>
          <p:nvSpPr>
            <p:cNvPr id="431114" name="Oval 10"/>
            <p:cNvSpPr>
              <a:spLocks noChangeArrowheads="1"/>
            </p:cNvSpPr>
            <p:nvPr/>
          </p:nvSpPr>
          <p:spPr bwMode="auto">
            <a:xfrm>
              <a:off x="328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5" name="Oval 11"/>
            <p:cNvSpPr>
              <a:spLocks noChangeArrowheads="1"/>
            </p:cNvSpPr>
            <p:nvPr/>
          </p:nvSpPr>
          <p:spPr bwMode="auto">
            <a:xfrm>
              <a:off x="3730"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6" name="Oval 12"/>
            <p:cNvSpPr>
              <a:spLocks noChangeArrowheads="1"/>
            </p:cNvSpPr>
            <p:nvPr/>
          </p:nvSpPr>
          <p:spPr bwMode="auto">
            <a:xfrm>
              <a:off x="4171"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7" name="Oval 13"/>
            <p:cNvSpPr>
              <a:spLocks noChangeArrowheads="1"/>
            </p:cNvSpPr>
            <p:nvPr/>
          </p:nvSpPr>
          <p:spPr bwMode="auto">
            <a:xfrm>
              <a:off x="4587" y="1282"/>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18" name="Group 14"/>
          <p:cNvGrpSpPr>
            <a:grpSpLocks/>
          </p:cNvGrpSpPr>
          <p:nvPr/>
        </p:nvGrpSpPr>
        <p:grpSpPr bwMode="auto">
          <a:xfrm>
            <a:off x="4090760" y="3246438"/>
            <a:ext cx="2189163" cy="163513"/>
            <a:chOff x="3252" y="1277"/>
            <a:chExt cx="1379" cy="103"/>
          </a:xfrm>
        </p:grpSpPr>
        <p:sp>
          <p:nvSpPr>
            <p:cNvPr id="431119" name="Oval 15"/>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0" name="Oval 16"/>
            <p:cNvSpPr>
              <a:spLocks noChangeArrowheads="1"/>
            </p:cNvSpPr>
            <p:nvPr/>
          </p:nvSpPr>
          <p:spPr bwMode="auto">
            <a:xfrm>
              <a:off x="3689" y="128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1" name="Oval 17"/>
            <p:cNvSpPr>
              <a:spLocks noChangeArrowheads="1"/>
            </p:cNvSpPr>
            <p:nvPr/>
          </p:nvSpPr>
          <p:spPr bwMode="auto">
            <a:xfrm>
              <a:off x="4124" y="127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2" name="Oval 18"/>
            <p:cNvSpPr>
              <a:spLocks noChangeArrowheads="1"/>
            </p:cNvSpPr>
            <p:nvPr/>
          </p:nvSpPr>
          <p:spPr bwMode="auto">
            <a:xfrm>
              <a:off x="4547" y="1288"/>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431123" name="AutoShape 19"/>
          <p:cNvCxnSpPr>
            <a:cxnSpLocks noChangeShapeType="1"/>
            <a:stCxn id="431114" idx="4"/>
            <a:endCxn id="431119" idx="0"/>
          </p:cNvCxnSpPr>
          <p:nvPr/>
        </p:nvCxnSpPr>
        <p:spPr bwMode="auto">
          <a:xfrm>
            <a:off x="4138555" y="1943100"/>
            <a:ext cx="18880" cy="133350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4" name="AutoShape 20"/>
          <p:cNvCxnSpPr>
            <a:cxnSpLocks noChangeShapeType="1"/>
          </p:cNvCxnSpPr>
          <p:nvPr/>
        </p:nvCxnSpPr>
        <p:spPr bwMode="auto">
          <a:xfrm>
            <a:off x="4844094" y="19431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5" name="AutoShape 21"/>
          <p:cNvCxnSpPr>
            <a:cxnSpLocks noChangeShapeType="1"/>
            <a:stCxn id="431116" idx="4"/>
            <a:endCxn id="431121" idx="0"/>
          </p:cNvCxnSpPr>
          <p:nvPr/>
        </p:nvCxnSpPr>
        <p:spPr bwMode="auto">
          <a:xfrm flipH="1">
            <a:off x="5541735" y="1943100"/>
            <a:ext cx="4933" cy="130333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6" name="AutoShape 22"/>
          <p:cNvCxnSpPr>
            <a:cxnSpLocks noChangeShapeType="1"/>
            <a:stCxn id="431117" idx="4"/>
            <a:endCxn id="431122" idx="0"/>
          </p:cNvCxnSpPr>
          <p:nvPr/>
        </p:nvCxnSpPr>
        <p:spPr bwMode="auto">
          <a:xfrm>
            <a:off x="6207068" y="1920875"/>
            <a:ext cx="6180" cy="134302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28" name="Text Box 24"/>
          <p:cNvSpPr txBox="1">
            <a:spLocks noChangeArrowheads="1"/>
          </p:cNvSpPr>
          <p:nvPr/>
        </p:nvSpPr>
        <p:spPr bwMode="auto">
          <a:xfrm>
            <a:off x="4656812"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29" name="Text Box 25"/>
          <p:cNvSpPr txBox="1">
            <a:spLocks noChangeArrowheads="1"/>
          </p:cNvSpPr>
          <p:nvPr/>
        </p:nvSpPr>
        <p:spPr bwMode="auto">
          <a:xfrm>
            <a:off x="5356173"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30" name="Text Box 26"/>
          <p:cNvSpPr txBox="1">
            <a:spLocks noChangeArrowheads="1"/>
          </p:cNvSpPr>
          <p:nvPr/>
        </p:nvSpPr>
        <p:spPr bwMode="auto">
          <a:xfrm>
            <a:off x="6014302" y="1331913"/>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grpSp>
        <p:nvGrpSpPr>
          <p:cNvPr id="431131" name="Group 27"/>
          <p:cNvGrpSpPr>
            <a:grpSpLocks/>
          </p:cNvGrpSpPr>
          <p:nvPr/>
        </p:nvGrpSpPr>
        <p:grpSpPr bwMode="auto">
          <a:xfrm>
            <a:off x="4090758" y="4495800"/>
            <a:ext cx="2035557" cy="1619250"/>
            <a:chOff x="3300" y="1128"/>
            <a:chExt cx="1500" cy="1020"/>
          </a:xfrm>
        </p:grpSpPr>
        <p:grpSp>
          <p:nvGrpSpPr>
            <p:cNvPr id="431132" name="Group 28"/>
            <p:cNvGrpSpPr>
              <a:grpSpLocks/>
            </p:cNvGrpSpPr>
            <p:nvPr/>
          </p:nvGrpSpPr>
          <p:grpSpPr bwMode="auto">
            <a:xfrm>
              <a:off x="3300" y="1128"/>
              <a:ext cx="1500" cy="96"/>
              <a:chOff x="3252" y="1284"/>
              <a:chExt cx="1500" cy="96"/>
            </a:xfrm>
          </p:grpSpPr>
          <p:sp>
            <p:nvSpPr>
              <p:cNvPr id="431133" name="Oval 29"/>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4" name="Oval 30"/>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5" name="Oval 31"/>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6" name="Oval 32"/>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37" name="Group 33"/>
            <p:cNvGrpSpPr>
              <a:grpSpLocks/>
            </p:cNvGrpSpPr>
            <p:nvPr/>
          </p:nvGrpSpPr>
          <p:grpSpPr bwMode="auto">
            <a:xfrm>
              <a:off x="3300" y="2052"/>
              <a:ext cx="1500" cy="96"/>
              <a:chOff x="3252" y="1284"/>
              <a:chExt cx="1500" cy="96"/>
            </a:xfrm>
          </p:grpSpPr>
          <p:sp>
            <p:nvSpPr>
              <p:cNvPr id="431138" name="Oval 34"/>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9" name="Oval 35"/>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0" name="Oval 36"/>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1" name="Oval 37"/>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1142" name="AutoShape 38"/>
          <p:cNvCxnSpPr>
            <a:cxnSpLocks noChangeShapeType="1"/>
            <a:stCxn id="431133" idx="4"/>
            <a:endCxn id="431138" idx="0"/>
          </p:cNvCxnSpPr>
          <p:nvPr/>
        </p:nvCxnSpPr>
        <p:spPr bwMode="auto">
          <a:xfrm>
            <a:off x="4147754"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4" name="Text Box 40"/>
          <p:cNvSpPr txBox="1">
            <a:spLocks noChangeArrowheads="1"/>
          </p:cNvSpPr>
          <p:nvPr/>
        </p:nvSpPr>
        <p:spPr bwMode="auto">
          <a:xfrm>
            <a:off x="4609849"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45" name="Text Box 41"/>
          <p:cNvSpPr txBox="1">
            <a:spLocks noChangeArrowheads="1"/>
          </p:cNvSpPr>
          <p:nvPr/>
        </p:nvSpPr>
        <p:spPr bwMode="auto">
          <a:xfrm>
            <a:off x="5246581"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46" name="Text Box 42"/>
          <p:cNvSpPr txBox="1">
            <a:spLocks noChangeArrowheads="1"/>
          </p:cNvSpPr>
          <p:nvPr/>
        </p:nvSpPr>
        <p:spPr bwMode="auto">
          <a:xfrm>
            <a:off x="5882811" y="403766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cxnSp>
        <p:nvCxnSpPr>
          <p:cNvPr id="431147" name="AutoShape 43"/>
          <p:cNvCxnSpPr>
            <a:cxnSpLocks noChangeShapeType="1"/>
            <a:stCxn id="431133" idx="5"/>
            <a:endCxn id="431140" idx="1"/>
          </p:cNvCxnSpPr>
          <p:nvPr/>
        </p:nvCxnSpPr>
        <p:spPr bwMode="auto">
          <a:xfrm>
            <a:off x="4188055" y="4628671"/>
            <a:ext cx="1200441"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8" name="Oval 44"/>
          <p:cNvSpPr>
            <a:spLocks noChangeArrowheads="1"/>
          </p:cNvSpPr>
          <p:nvPr/>
        </p:nvSpPr>
        <p:spPr bwMode="auto">
          <a:xfrm>
            <a:off x="4717852"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49" name="Group 45"/>
          <p:cNvGrpSpPr>
            <a:grpSpLocks/>
          </p:cNvGrpSpPr>
          <p:nvPr/>
        </p:nvGrpSpPr>
        <p:grpSpPr bwMode="auto">
          <a:xfrm>
            <a:off x="4713918" y="2000251"/>
            <a:ext cx="247650" cy="1390650"/>
            <a:chOff x="3816" y="1260"/>
            <a:chExt cx="156" cy="876"/>
          </a:xfrm>
        </p:grpSpPr>
        <p:sp>
          <p:nvSpPr>
            <p:cNvPr id="431150" name="Oval 46"/>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1" name="AutoShape 47"/>
            <p:cNvCxnSpPr>
              <a:cxnSpLocks noChangeShapeType="1"/>
              <a:stCxn id="431148" idx="4"/>
              <a:endCxn id="431150" idx="0"/>
            </p:cNvCxnSpPr>
            <p:nvPr/>
          </p:nvCxnSpPr>
          <p:spPr bwMode="auto">
            <a:xfrm flipH="1">
              <a:off x="3894" y="1260"/>
              <a:ext cx="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2" name="Oval 48"/>
          <p:cNvSpPr>
            <a:spLocks noChangeArrowheads="1"/>
          </p:cNvSpPr>
          <p:nvPr/>
        </p:nvSpPr>
        <p:spPr bwMode="auto">
          <a:xfrm>
            <a:off x="5414733" y="1758952"/>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3" name="Group 49"/>
          <p:cNvGrpSpPr>
            <a:grpSpLocks/>
          </p:cNvGrpSpPr>
          <p:nvPr/>
        </p:nvGrpSpPr>
        <p:grpSpPr bwMode="auto">
          <a:xfrm>
            <a:off x="5425118" y="1987812"/>
            <a:ext cx="247650" cy="1430403"/>
            <a:chOff x="3816" y="1147"/>
            <a:chExt cx="156" cy="989"/>
          </a:xfrm>
        </p:grpSpPr>
        <p:sp>
          <p:nvSpPr>
            <p:cNvPr id="431154" name="Oval 50"/>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1155" name="AutoShape 51"/>
            <p:cNvCxnSpPr>
              <a:cxnSpLocks noChangeShapeType="1"/>
              <a:stCxn id="431152" idx="4"/>
              <a:endCxn id="431154" idx="0"/>
            </p:cNvCxnSpPr>
            <p:nvPr/>
          </p:nvCxnSpPr>
          <p:spPr bwMode="auto">
            <a:xfrm>
              <a:off x="3887" y="1147"/>
              <a:ext cx="7" cy="845"/>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6" name="Oval 52"/>
          <p:cNvSpPr>
            <a:spLocks noChangeArrowheads="1"/>
          </p:cNvSpPr>
          <p:nvPr/>
        </p:nvSpPr>
        <p:spPr bwMode="auto">
          <a:xfrm>
            <a:off x="4014730"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7" name="Group 53"/>
          <p:cNvGrpSpPr>
            <a:grpSpLocks/>
          </p:cNvGrpSpPr>
          <p:nvPr/>
        </p:nvGrpSpPr>
        <p:grpSpPr bwMode="auto">
          <a:xfrm>
            <a:off x="4033608" y="2000251"/>
            <a:ext cx="247650" cy="1390650"/>
            <a:chOff x="3816" y="1260"/>
            <a:chExt cx="156" cy="876"/>
          </a:xfrm>
        </p:grpSpPr>
        <p:sp>
          <p:nvSpPr>
            <p:cNvPr id="431158" name="Oval 54"/>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9" name="AutoShape 55"/>
            <p:cNvCxnSpPr>
              <a:cxnSpLocks noChangeShapeType="1"/>
              <a:stCxn id="431156" idx="4"/>
              <a:endCxn id="431158" idx="0"/>
            </p:cNvCxnSpPr>
            <p:nvPr/>
          </p:nvCxnSpPr>
          <p:spPr bwMode="auto">
            <a:xfrm>
              <a:off x="3882" y="1260"/>
              <a:ext cx="1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62" name="Oval 58"/>
          <p:cNvSpPr>
            <a:spLocks noChangeArrowheads="1"/>
          </p:cNvSpPr>
          <p:nvPr/>
        </p:nvSpPr>
        <p:spPr bwMode="auto">
          <a:xfrm>
            <a:off x="4033608" y="44767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1163" name="Group 59"/>
          <p:cNvGrpSpPr>
            <a:grpSpLocks/>
          </p:cNvGrpSpPr>
          <p:nvPr/>
        </p:nvGrpSpPr>
        <p:grpSpPr bwMode="auto">
          <a:xfrm>
            <a:off x="4033608" y="4672016"/>
            <a:ext cx="1514475" cy="1492251"/>
            <a:chOff x="3348" y="2943"/>
            <a:chExt cx="954" cy="940"/>
          </a:xfrm>
        </p:grpSpPr>
        <p:grpSp>
          <p:nvGrpSpPr>
            <p:cNvPr id="431164" name="Group 60"/>
            <p:cNvGrpSpPr>
              <a:grpSpLocks/>
            </p:cNvGrpSpPr>
            <p:nvPr/>
          </p:nvGrpSpPr>
          <p:grpSpPr bwMode="auto">
            <a:xfrm>
              <a:off x="3348" y="2964"/>
              <a:ext cx="156" cy="910"/>
              <a:chOff x="3816" y="1260"/>
              <a:chExt cx="156" cy="910"/>
            </a:xfrm>
          </p:grpSpPr>
          <p:sp>
            <p:nvSpPr>
              <p:cNvPr id="431165" name="Oval 61"/>
              <p:cNvSpPr>
                <a:spLocks noChangeArrowheads="1"/>
              </p:cNvSpPr>
              <p:nvPr/>
            </p:nvSpPr>
            <p:spPr bwMode="auto">
              <a:xfrm>
                <a:off x="3816" y="2026"/>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6" name="AutoShape 62"/>
              <p:cNvCxnSpPr>
                <a:cxnSpLocks noChangeShapeType="1"/>
                <a:stCxn id="431162" idx="4"/>
                <a:endCxn id="431165" idx="0"/>
              </p:cNvCxnSpPr>
              <p:nvPr/>
            </p:nvCxnSpPr>
            <p:spPr bwMode="auto">
              <a:xfrm>
                <a:off x="3894" y="1260"/>
                <a:ext cx="0" cy="766"/>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1167" name="Group 63"/>
            <p:cNvGrpSpPr>
              <a:grpSpLocks/>
            </p:cNvGrpSpPr>
            <p:nvPr/>
          </p:nvGrpSpPr>
          <p:grpSpPr bwMode="auto">
            <a:xfrm>
              <a:off x="3481" y="2943"/>
              <a:ext cx="821" cy="940"/>
              <a:chOff x="3481" y="2943"/>
              <a:chExt cx="821" cy="940"/>
            </a:xfrm>
          </p:grpSpPr>
          <p:sp>
            <p:nvSpPr>
              <p:cNvPr id="431168" name="Oval 64"/>
              <p:cNvSpPr>
                <a:spLocks noChangeArrowheads="1"/>
              </p:cNvSpPr>
              <p:nvPr/>
            </p:nvSpPr>
            <p:spPr bwMode="auto">
              <a:xfrm>
                <a:off x="4146" y="3739"/>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9" name="AutoShape 65"/>
              <p:cNvCxnSpPr>
                <a:cxnSpLocks noChangeShapeType="1"/>
                <a:stCxn id="431162" idx="5"/>
                <a:endCxn id="431168" idx="1"/>
              </p:cNvCxnSpPr>
              <p:nvPr/>
            </p:nvCxnSpPr>
            <p:spPr bwMode="auto">
              <a:xfrm>
                <a:off x="3481" y="2943"/>
                <a:ext cx="688" cy="81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9" name="Group 68">
            <a:extLst>
              <a:ext uri="{FF2B5EF4-FFF2-40B4-BE49-F238E27FC236}">
                <a16:creationId xmlns:a16="http://schemas.microsoft.com/office/drawing/2014/main" id="{D2DC5752-7A2A-467A-8240-64EFEDB4B548}"/>
              </a:ext>
            </a:extLst>
          </p:cNvPr>
          <p:cNvGrpSpPr/>
          <p:nvPr/>
        </p:nvGrpSpPr>
        <p:grpSpPr>
          <a:xfrm>
            <a:off x="4828577" y="4609621"/>
            <a:ext cx="1200441" cy="1372079"/>
            <a:chOff x="4828577" y="4609621"/>
            <a:chExt cx="1200441" cy="1372079"/>
          </a:xfrm>
        </p:grpSpPr>
        <p:cxnSp>
          <p:nvCxnSpPr>
            <p:cNvPr id="431173" name="AutoShape 69"/>
            <p:cNvCxnSpPr>
              <a:cxnSpLocks noChangeShapeType="1"/>
              <a:stCxn id="431134" idx="5"/>
              <a:endCxn id="431140" idx="0"/>
            </p:cNvCxnSpPr>
            <p:nvPr/>
          </p:nvCxnSpPr>
          <p:spPr bwMode="auto">
            <a:xfrm>
              <a:off x="4828577" y="4628671"/>
              <a:ext cx="600221" cy="135302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4" name="AutoShape 70"/>
            <p:cNvCxnSpPr>
              <a:cxnSpLocks noChangeShapeType="1"/>
              <a:stCxn id="431135" idx="4"/>
              <a:endCxn id="431140" idx="0"/>
            </p:cNvCxnSpPr>
            <p:nvPr/>
          </p:nvCxnSpPr>
          <p:spPr bwMode="auto">
            <a:xfrm>
              <a:off x="5428798"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5" name="AutoShape 71"/>
            <p:cNvCxnSpPr>
              <a:cxnSpLocks noChangeShapeType="1"/>
              <a:stCxn id="431136" idx="3"/>
              <a:endCxn id="431140" idx="0"/>
            </p:cNvCxnSpPr>
            <p:nvPr/>
          </p:nvCxnSpPr>
          <p:spPr bwMode="auto">
            <a:xfrm flipH="1">
              <a:off x="5428798" y="4609621"/>
              <a:ext cx="600220" cy="137207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0ED3B7-0030-4489-BB7D-069DF593C072}"/>
                  </a:ext>
                </a:extLst>
              </p:cNvPr>
              <p:cNvSpPr txBox="1"/>
              <p:nvPr/>
            </p:nvSpPr>
            <p:spPr>
              <a:xfrm>
                <a:off x="245330" y="2157164"/>
                <a:ext cx="17525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dirty="0"/>
              </a:p>
            </p:txBody>
          </p:sp>
        </mc:Choice>
        <mc:Fallback xmlns="">
          <p:sp>
            <p:nvSpPr>
              <p:cNvPr id="2" name="TextBox 1">
                <a:extLst>
                  <a:ext uri="{FF2B5EF4-FFF2-40B4-BE49-F238E27FC236}">
                    <a16:creationId xmlns:a16="http://schemas.microsoft.com/office/drawing/2014/main" id="{EF0ED3B7-0030-4489-BB7D-069DF593C072}"/>
                  </a:ext>
                </a:extLst>
              </p:cNvPr>
              <p:cNvSpPr txBox="1">
                <a:spLocks noRot="1" noChangeAspect="1" noMove="1" noResize="1" noEditPoints="1" noAdjustHandles="1" noChangeArrowheads="1" noChangeShapeType="1" noTextEdit="1"/>
              </p:cNvSpPr>
              <p:nvPr/>
            </p:nvSpPr>
            <p:spPr>
              <a:xfrm>
                <a:off x="245330" y="2157164"/>
                <a:ext cx="175253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540D0-5488-4B0A-8E42-DB8D060F31E4}"/>
                  </a:ext>
                </a:extLst>
              </p:cNvPr>
              <p:cNvSpPr txBox="1"/>
              <p:nvPr/>
            </p:nvSpPr>
            <p:spPr>
              <a:xfrm>
                <a:off x="248894" y="2834860"/>
                <a:ext cx="3292247"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9B9540D0-5488-4B0A-8E42-DB8D060F31E4}"/>
                  </a:ext>
                </a:extLst>
              </p:cNvPr>
              <p:cNvSpPr txBox="1">
                <a:spLocks noRot="1" noChangeAspect="1" noMove="1" noResize="1" noEditPoints="1" noAdjustHandles="1" noChangeArrowheads="1" noChangeShapeType="1" noTextEdit="1"/>
              </p:cNvSpPr>
              <p:nvPr/>
            </p:nvSpPr>
            <p:spPr>
              <a:xfrm>
                <a:off x="248894" y="2834860"/>
                <a:ext cx="3292247" cy="584775"/>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23A97F2-F0BB-4227-BC48-42560FB5B320}"/>
                  </a:ext>
                </a:extLst>
              </p:cNvPr>
              <p:cNvSpPr txBox="1"/>
              <p:nvPr/>
            </p:nvSpPr>
            <p:spPr>
              <a:xfrm>
                <a:off x="247006" y="4705350"/>
                <a:ext cx="203555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74" name="TextBox 73">
                <a:extLst>
                  <a:ext uri="{FF2B5EF4-FFF2-40B4-BE49-F238E27FC236}">
                    <a16:creationId xmlns:a16="http://schemas.microsoft.com/office/drawing/2014/main" id="{723A97F2-F0BB-4227-BC48-42560FB5B320}"/>
                  </a:ext>
                </a:extLst>
              </p:cNvPr>
              <p:cNvSpPr txBox="1">
                <a:spLocks noRot="1" noChangeAspect="1" noMove="1" noResize="1" noEditPoints="1" noAdjustHandles="1" noChangeArrowheads="1" noChangeShapeType="1" noTextEdit="1"/>
              </p:cNvSpPr>
              <p:nvPr/>
            </p:nvSpPr>
            <p:spPr>
              <a:xfrm>
                <a:off x="247006" y="4705350"/>
                <a:ext cx="203555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BA06129-AC21-4049-93A8-C9518AB63C83}"/>
                  </a:ext>
                </a:extLst>
              </p:cNvPr>
              <p:cNvSpPr txBox="1"/>
              <p:nvPr/>
            </p:nvSpPr>
            <p:spPr>
              <a:xfrm>
                <a:off x="248894" y="5465978"/>
                <a:ext cx="2899640"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75" name="TextBox 74">
                <a:extLst>
                  <a:ext uri="{FF2B5EF4-FFF2-40B4-BE49-F238E27FC236}">
                    <a16:creationId xmlns:a16="http://schemas.microsoft.com/office/drawing/2014/main" id="{5BA06129-AC21-4049-93A8-C9518AB63C83}"/>
                  </a:ext>
                </a:extLst>
              </p:cNvPr>
              <p:cNvSpPr txBox="1">
                <a:spLocks noRot="1" noChangeAspect="1" noMove="1" noResize="1" noEditPoints="1" noAdjustHandles="1" noChangeArrowheads="1" noChangeShapeType="1" noTextEdit="1"/>
              </p:cNvSpPr>
              <p:nvPr/>
            </p:nvSpPr>
            <p:spPr>
              <a:xfrm>
                <a:off x="248894" y="5465978"/>
                <a:ext cx="2899640" cy="584775"/>
              </a:xfrm>
              <a:prstGeom prst="rect">
                <a:avLst/>
              </a:prstGeom>
              <a:blipFill>
                <a:blip r:embed="rId5"/>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BAE421F-5E85-4A59-A0D3-A98EC9D6C09F}"/>
                  </a:ext>
                </a:extLst>
              </p:cNvPr>
              <p:cNvSpPr txBox="1"/>
              <p:nvPr/>
            </p:nvSpPr>
            <p:spPr>
              <a:xfrm>
                <a:off x="3906402" y="13325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7" name="TextBox 86">
                <a:extLst>
                  <a:ext uri="{FF2B5EF4-FFF2-40B4-BE49-F238E27FC236}">
                    <a16:creationId xmlns:a16="http://schemas.microsoft.com/office/drawing/2014/main" id="{5BAE421F-5E85-4A59-A0D3-A98EC9D6C09F}"/>
                  </a:ext>
                </a:extLst>
              </p:cNvPr>
              <p:cNvSpPr txBox="1">
                <a:spLocks noRot="1" noChangeAspect="1" noMove="1" noResize="1" noEditPoints="1" noAdjustHandles="1" noChangeArrowheads="1" noChangeShapeType="1" noTextEdit="1"/>
              </p:cNvSpPr>
              <p:nvPr/>
            </p:nvSpPr>
            <p:spPr>
              <a:xfrm>
                <a:off x="3906402" y="1332568"/>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FE96C50-A984-473B-B6D5-9E7E44BEA5A0}"/>
                  </a:ext>
                </a:extLst>
              </p:cNvPr>
              <p:cNvSpPr txBox="1"/>
              <p:nvPr/>
            </p:nvSpPr>
            <p:spPr>
              <a:xfrm>
                <a:off x="3908001" y="40376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8" name="TextBox 87">
                <a:extLst>
                  <a:ext uri="{FF2B5EF4-FFF2-40B4-BE49-F238E27FC236}">
                    <a16:creationId xmlns:a16="http://schemas.microsoft.com/office/drawing/2014/main" id="{6FE96C50-A984-473B-B6D5-9E7E44BEA5A0}"/>
                  </a:ext>
                </a:extLst>
              </p:cNvPr>
              <p:cNvSpPr txBox="1">
                <a:spLocks noRot="1" noChangeAspect="1" noMove="1" noResize="1" noEditPoints="1" noAdjustHandles="1" noChangeArrowheads="1" noChangeShapeType="1" noTextEdit="1"/>
              </p:cNvSpPr>
              <p:nvPr/>
            </p:nvSpPr>
            <p:spPr>
              <a:xfrm>
                <a:off x="3908001" y="4037668"/>
                <a:ext cx="502061" cy="523220"/>
              </a:xfrm>
              <a:prstGeom prst="rect">
                <a:avLst/>
              </a:prstGeom>
              <a:blipFill>
                <a:blip r:embed="rId7"/>
                <a:stretch>
                  <a:fillRect/>
                </a:stretch>
              </a:blipFill>
            </p:spPr>
            <p:txBody>
              <a:bodyPr/>
              <a:lstStyle/>
              <a:p>
                <a:r>
                  <a:rPr lang="en-US">
                    <a:noFill/>
                  </a:rPr>
                  <a:t> </a:t>
                </a:r>
              </a:p>
            </p:txBody>
          </p:sp>
        </mc:Fallback>
      </mc:AlternateContent>
      <p:sp>
        <p:nvSpPr>
          <p:cNvPr id="431161" name="Oval 57"/>
          <p:cNvSpPr>
            <a:spLocks noChangeArrowheads="1"/>
          </p:cNvSpPr>
          <p:nvPr/>
        </p:nvSpPr>
        <p:spPr bwMode="auto">
          <a:xfrm>
            <a:off x="5308371"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sp>
        <p:nvSpPr>
          <p:cNvPr id="431160" name="Oval 56"/>
          <p:cNvSpPr>
            <a:spLocks noChangeArrowheads="1"/>
          </p:cNvSpPr>
          <p:nvPr/>
        </p:nvSpPr>
        <p:spPr bwMode="auto">
          <a:xfrm>
            <a:off x="4673909"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5DA8EF-3FD8-4BAF-9429-7C8265A8A1E4}"/>
                  </a:ext>
                </a:extLst>
              </p:cNvPr>
              <p:cNvSpPr txBox="1"/>
              <p:nvPr/>
            </p:nvSpPr>
            <p:spPr>
              <a:xfrm>
                <a:off x="6940323" y="181954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113" name="TextBox 112">
                <a:extLst>
                  <a:ext uri="{FF2B5EF4-FFF2-40B4-BE49-F238E27FC236}">
                    <a16:creationId xmlns:a16="http://schemas.microsoft.com/office/drawing/2014/main" id="{715DA8EF-3FD8-4BAF-9429-7C8265A8A1E4}"/>
                  </a:ext>
                </a:extLst>
              </p:cNvPr>
              <p:cNvSpPr txBox="1">
                <a:spLocks noRot="1" noChangeAspect="1" noMove="1" noResize="1" noEditPoints="1" noAdjustHandles="1" noChangeArrowheads="1" noChangeShapeType="1" noTextEdit="1"/>
              </p:cNvSpPr>
              <p:nvPr/>
            </p:nvSpPr>
            <p:spPr>
              <a:xfrm>
                <a:off x="6940323" y="181954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D6225F3-524A-47D6-B179-CBA78D1CD032}"/>
                  </a:ext>
                </a:extLst>
              </p:cNvPr>
              <p:cNvSpPr txBox="1"/>
              <p:nvPr/>
            </p:nvSpPr>
            <p:spPr>
              <a:xfrm>
                <a:off x="6968641" y="4329969"/>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114" name="TextBox 113">
                <a:extLst>
                  <a:ext uri="{FF2B5EF4-FFF2-40B4-BE49-F238E27FC236}">
                    <a16:creationId xmlns:a16="http://schemas.microsoft.com/office/drawing/2014/main" id="{ED6225F3-524A-47D6-B179-CBA78D1CD032}"/>
                  </a:ext>
                </a:extLst>
              </p:cNvPr>
              <p:cNvSpPr txBox="1">
                <a:spLocks noRot="1" noChangeAspect="1" noMove="1" noResize="1" noEditPoints="1" noAdjustHandles="1" noChangeArrowheads="1" noChangeShapeType="1" noTextEdit="1"/>
              </p:cNvSpPr>
              <p:nvPr/>
            </p:nvSpPr>
            <p:spPr>
              <a:xfrm>
                <a:off x="6968641" y="4329969"/>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012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48"/>
                                        </p:tgtEl>
                                        <p:attrNameLst>
                                          <p:attrName>style.visibility</p:attrName>
                                        </p:attrNameLst>
                                      </p:cBhvr>
                                      <p:to>
                                        <p:strVal val="visible"/>
                                      </p:to>
                                    </p:set>
                                    <p:animEffect transition="in" filter="dissolve">
                                      <p:cBhvr>
                                        <p:cTn id="7" dur="500"/>
                                        <p:tgtEl>
                                          <p:spTgt spid="431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1149"/>
                                        </p:tgtEl>
                                        <p:attrNameLst>
                                          <p:attrName>style.visibility</p:attrName>
                                        </p:attrNameLst>
                                      </p:cBhvr>
                                      <p:to>
                                        <p:strVal val="visible"/>
                                      </p:to>
                                    </p:set>
                                    <p:animEffect transition="in" filter="wipe(up)">
                                      <p:cBhvr>
                                        <p:cTn id="12" dur="500"/>
                                        <p:tgtEl>
                                          <p:spTgt spid="431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1152"/>
                                        </p:tgtEl>
                                        <p:attrNameLst>
                                          <p:attrName>style.visibility</p:attrName>
                                        </p:attrNameLst>
                                      </p:cBhvr>
                                      <p:to>
                                        <p:strVal val="visible"/>
                                      </p:to>
                                    </p:set>
                                    <p:animEffect transition="in" filter="dissolve">
                                      <p:cBhvr>
                                        <p:cTn id="17" dur="500"/>
                                        <p:tgtEl>
                                          <p:spTgt spid="4311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1153"/>
                                        </p:tgtEl>
                                        <p:attrNameLst>
                                          <p:attrName>style.visibility</p:attrName>
                                        </p:attrNameLst>
                                      </p:cBhvr>
                                      <p:to>
                                        <p:strVal val="visible"/>
                                      </p:to>
                                    </p:set>
                                    <p:animEffect transition="in" filter="wipe(up)">
                                      <p:cBhvr>
                                        <p:cTn id="22" dur="500"/>
                                        <p:tgtEl>
                                          <p:spTgt spid="4311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1156"/>
                                        </p:tgtEl>
                                        <p:attrNameLst>
                                          <p:attrName>style.visibility</p:attrName>
                                        </p:attrNameLst>
                                      </p:cBhvr>
                                      <p:to>
                                        <p:strVal val="visible"/>
                                      </p:to>
                                    </p:set>
                                    <p:animEffect transition="in" filter="dissolve">
                                      <p:cBhvr>
                                        <p:cTn id="27" dur="500"/>
                                        <p:tgtEl>
                                          <p:spTgt spid="4311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31157"/>
                                        </p:tgtEl>
                                        <p:attrNameLst>
                                          <p:attrName>style.visibility</p:attrName>
                                        </p:attrNameLst>
                                      </p:cBhvr>
                                      <p:to>
                                        <p:strVal val="visible"/>
                                      </p:to>
                                    </p:set>
                                    <p:animEffect transition="in" filter="wipe(up)">
                                      <p:cBhvr>
                                        <p:cTn id="32" dur="500"/>
                                        <p:tgtEl>
                                          <p:spTgt spid="4311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up)">
                                      <p:cBhvr>
                                        <p:cTn id="42" dur="500"/>
                                        <p:tgtEl>
                                          <p:spTgt spid="6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1147"/>
                                        </p:tgtEl>
                                        <p:attrNameLst>
                                          <p:attrName>style.visibility</p:attrName>
                                        </p:attrNameLst>
                                      </p:cBhvr>
                                      <p:to>
                                        <p:strVal val="visible"/>
                                      </p:to>
                                    </p:set>
                                    <p:animEffect transition="in" filter="wipe(up)">
                                      <p:cBhvr>
                                        <p:cTn id="47" dur="500"/>
                                        <p:tgtEl>
                                          <p:spTgt spid="431147"/>
                                        </p:tgtEl>
                                      </p:cBhvr>
                                    </p:animEffect>
                                  </p:childTnLst>
                                </p:cTn>
                              </p:par>
                              <p:par>
                                <p:cTn id="48" presetID="9" presetClass="exit" presetSubtype="0" fill="hold" nodeType="withEffect">
                                  <p:stCondLst>
                                    <p:cond delay="0"/>
                                  </p:stCondLst>
                                  <p:childTnLst>
                                    <p:animEffect transition="out" filter="dissolve">
                                      <p:cBhvr>
                                        <p:cTn id="49" dur="500"/>
                                        <p:tgtEl>
                                          <p:spTgt spid="69"/>
                                        </p:tgtEl>
                                      </p:cBhvr>
                                    </p:animEffect>
                                    <p:set>
                                      <p:cBhvr>
                                        <p:cTn id="50" dur="1" fill="hold">
                                          <p:stCondLst>
                                            <p:cond delay="499"/>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31160"/>
                                        </p:tgtEl>
                                        <p:attrNameLst>
                                          <p:attrName>style.visibility</p:attrName>
                                        </p:attrNameLst>
                                      </p:cBhvr>
                                      <p:to>
                                        <p:strVal val="visible"/>
                                      </p:to>
                                    </p:set>
                                    <p:animEffect transition="in" filter="dissolve">
                                      <p:cBhvr>
                                        <p:cTn id="55" dur="500"/>
                                        <p:tgtEl>
                                          <p:spTgt spid="4311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31161"/>
                                        </p:tgtEl>
                                        <p:attrNameLst>
                                          <p:attrName>style.visibility</p:attrName>
                                        </p:attrNameLst>
                                      </p:cBhvr>
                                      <p:to>
                                        <p:strVal val="visible"/>
                                      </p:to>
                                    </p:set>
                                    <p:animEffect transition="in" filter="dissolve">
                                      <p:cBhvr>
                                        <p:cTn id="60" dur="500"/>
                                        <p:tgtEl>
                                          <p:spTgt spid="43116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31162"/>
                                        </p:tgtEl>
                                        <p:attrNameLst>
                                          <p:attrName>style.visibility</p:attrName>
                                        </p:attrNameLst>
                                      </p:cBhvr>
                                      <p:to>
                                        <p:strVal val="visible"/>
                                      </p:to>
                                    </p:set>
                                    <p:animEffect transition="in" filter="dissolve">
                                      <p:cBhvr>
                                        <p:cTn id="65" dur="500"/>
                                        <p:tgtEl>
                                          <p:spTgt spid="43116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nodeType="clickEffect">
                                  <p:stCondLst>
                                    <p:cond delay="0"/>
                                  </p:stCondLst>
                                  <p:childTnLst>
                                    <p:set>
                                      <p:cBhvr>
                                        <p:cTn id="69" dur="1" fill="hold">
                                          <p:stCondLst>
                                            <p:cond delay="0"/>
                                          </p:stCondLst>
                                        </p:cTn>
                                        <p:tgtEl>
                                          <p:spTgt spid="431163"/>
                                        </p:tgtEl>
                                        <p:attrNameLst>
                                          <p:attrName>style.visibility</p:attrName>
                                        </p:attrNameLst>
                                      </p:cBhvr>
                                      <p:to>
                                        <p:strVal val="visible"/>
                                      </p:to>
                                    </p:set>
                                    <p:animEffect transition="in" filter="wipe(up)">
                                      <p:cBhvr>
                                        <p:cTn id="70" dur="500"/>
                                        <p:tgtEl>
                                          <p:spTgt spid="43116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dissolve">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dissolve">
                                      <p:cBhvr>
                                        <p:cTn id="80" dur="500"/>
                                        <p:tgtEl>
                                          <p:spTgt spid="11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dissolve">
                                      <p:cBhvr>
                                        <p:cTn id="8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8" grpId="0" animBg="1"/>
      <p:bldP spid="431152" grpId="0" animBg="1"/>
      <p:bldP spid="431156" grpId="0" animBg="1"/>
      <p:bldP spid="431162" grpId="0" animBg="1"/>
      <p:bldP spid="3" grpId="0" animBg="1"/>
      <p:bldP spid="75" grpId="0" animBg="1"/>
      <p:bldP spid="431161" grpId="0" animBg="1"/>
      <p:bldP spid="431160" grpId="0" animBg="1"/>
      <p:bldP spid="113" grpId="0"/>
      <p:bldP spid="1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026"/>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2133" name="Text Box 1029"/>
          <p:cNvSpPr txBox="1">
            <a:spLocks noChangeArrowheads="1"/>
          </p:cNvSpPr>
          <p:nvPr/>
        </p:nvSpPr>
        <p:spPr bwMode="auto">
          <a:xfrm>
            <a:off x="121372" y="1524000"/>
            <a:ext cx="3163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“Gen/Kill” Function</a:t>
            </a:r>
          </a:p>
        </p:txBody>
      </p:sp>
      <p:sp>
        <p:nvSpPr>
          <p:cNvPr id="432134" name="Text Box 1030"/>
          <p:cNvSpPr txBox="1">
            <a:spLocks noChangeArrowheads="1"/>
          </p:cNvSpPr>
          <p:nvPr/>
        </p:nvSpPr>
        <p:spPr bwMode="auto">
          <a:xfrm>
            <a:off x="121372" y="3829050"/>
            <a:ext cx="39437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Non-“Gen/Kill” Function</a:t>
            </a:r>
          </a:p>
        </p:txBody>
      </p:sp>
      <p:grpSp>
        <p:nvGrpSpPr>
          <p:cNvPr id="432135" name="Group 1031"/>
          <p:cNvGrpSpPr>
            <a:grpSpLocks/>
          </p:cNvGrpSpPr>
          <p:nvPr/>
        </p:nvGrpSpPr>
        <p:grpSpPr bwMode="auto">
          <a:xfrm>
            <a:off x="4416299" y="4267200"/>
            <a:ext cx="2381250" cy="1619250"/>
            <a:chOff x="3300" y="1128"/>
            <a:chExt cx="1500" cy="1020"/>
          </a:xfrm>
        </p:grpSpPr>
        <p:grpSp>
          <p:nvGrpSpPr>
            <p:cNvPr id="432136" name="Group 1032"/>
            <p:cNvGrpSpPr>
              <a:grpSpLocks/>
            </p:cNvGrpSpPr>
            <p:nvPr/>
          </p:nvGrpSpPr>
          <p:grpSpPr bwMode="auto">
            <a:xfrm>
              <a:off x="3300" y="1128"/>
              <a:ext cx="1500" cy="96"/>
              <a:chOff x="3252" y="1284"/>
              <a:chExt cx="1500" cy="96"/>
            </a:xfrm>
          </p:grpSpPr>
          <p:sp>
            <p:nvSpPr>
              <p:cNvPr id="432137" name="Oval 1033"/>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Oval 1034"/>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9" name="Oval 1035"/>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0" name="Oval 1036"/>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41" name="Group 1037"/>
            <p:cNvGrpSpPr>
              <a:grpSpLocks/>
            </p:cNvGrpSpPr>
            <p:nvPr/>
          </p:nvGrpSpPr>
          <p:grpSpPr bwMode="auto">
            <a:xfrm>
              <a:off x="3300" y="2052"/>
              <a:ext cx="1500" cy="96"/>
              <a:chOff x="3252" y="1284"/>
              <a:chExt cx="1500" cy="96"/>
            </a:xfrm>
          </p:grpSpPr>
          <p:sp>
            <p:nvSpPr>
              <p:cNvPr id="432142" name="Oval 1038"/>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3" name="Oval 1039"/>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4" name="Oval 1040"/>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5" name="Oval 1041"/>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46" name="AutoShape 1042"/>
          <p:cNvCxnSpPr>
            <a:cxnSpLocks noChangeShapeType="1"/>
            <a:stCxn id="432137" idx="4"/>
            <a:endCxn id="432142" idx="0"/>
          </p:cNvCxnSpPr>
          <p:nvPr/>
        </p:nvCxnSpPr>
        <p:spPr bwMode="auto">
          <a:xfrm>
            <a:off x="44829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7" name="AutoShape 1043"/>
          <p:cNvCxnSpPr>
            <a:cxnSpLocks noChangeShapeType="1"/>
            <a:stCxn id="432138" idx="4"/>
            <a:endCxn id="432143" idx="0"/>
          </p:cNvCxnSpPr>
          <p:nvPr/>
        </p:nvCxnSpPr>
        <p:spPr bwMode="auto">
          <a:xfrm>
            <a:off x="52322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8" name="AutoShape 1044"/>
          <p:cNvCxnSpPr>
            <a:cxnSpLocks noChangeShapeType="1"/>
            <a:stCxn id="432138" idx="5"/>
            <a:endCxn id="432144" idx="1"/>
          </p:cNvCxnSpPr>
          <p:nvPr/>
        </p:nvCxnSpPr>
        <p:spPr bwMode="auto">
          <a:xfrm>
            <a:off x="5279420" y="4400071"/>
            <a:ext cx="655008"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9" name="AutoShape 1045"/>
          <p:cNvCxnSpPr>
            <a:cxnSpLocks noChangeShapeType="1"/>
            <a:stCxn id="432140" idx="4"/>
            <a:endCxn id="432145" idx="0"/>
          </p:cNvCxnSpPr>
          <p:nvPr/>
        </p:nvCxnSpPr>
        <p:spPr bwMode="auto">
          <a:xfrm>
            <a:off x="6730874" y="44005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51" name="Text Box 1047"/>
          <p:cNvSpPr txBox="1">
            <a:spLocks noChangeArrowheads="1"/>
          </p:cNvSpPr>
          <p:nvPr/>
        </p:nvSpPr>
        <p:spPr bwMode="auto">
          <a:xfrm>
            <a:off x="5048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a</a:t>
            </a:r>
            <a:endParaRPr lang="en-US" altLang="en-US" sz="2000">
              <a:solidFill>
                <a:schemeClr val="tx1"/>
              </a:solidFill>
            </a:endParaRPr>
          </a:p>
        </p:txBody>
      </p:sp>
      <p:sp>
        <p:nvSpPr>
          <p:cNvPr id="432152" name="Text Box 1048"/>
          <p:cNvSpPr txBox="1">
            <a:spLocks noChangeArrowheads="1"/>
          </p:cNvSpPr>
          <p:nvPr/>
        </p:nvSpPr>
        <p:spPr bwMode="auto">
          <a:xfrm>
            <a:off x="5810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53" name="Text Box 1049"/>
          <p:cNvSpPr txBox="1">
            <a:spLocks noChangeArrowheads="1"/>
          </p:cNvSpPr>
          <p:nvPr/>
        </p:nvSpPr>
        <p:spPr bwMode="auto">
          <a:xfrm>
            <a:off x="6534024" y="37719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54" name="Group 1050"/>
          <p:cNvGrpSpPr>
            <a:grpSpLocks/>
          </p:cNvGrpSpPr>
          <p:nvPr/>
        </p:nvGrpSpPr>
        <p:grpSpPr bwMode="auto">
          <a:xfrm>
            <a:off x="4416299" y="1809750"/>
            <a:ext cx="2381250" cy="1619250"/>
            <a:chOff x="3300" y="1128"/>
            <a:chExt cx="1500" cy="1020"/>
          </a:xfrm>
        </p:grpSpPr>
        <p:grpSp>
          <p:nvGrpSpPr>
            <p:cNvPr id="432155" name="Group 1051"/>
            <p:cNvGrpSpPr>
              <a:grpSpLocks/>
            </p:cNvGrpSpPr>
            <p:nvPr/>
          </p:nvGrpSpPr>
          <p:grpSpPr bwMode="auto">
            <a:xfrm>
              <a:off x="3300" y="1128"/>
              <a:ext cx="1500" cy="96"/>
              <a:chOff x="3252" y="1284"/>
              <a:chExt cx="1500" cy="96"/>
            </a:xfrm>
          </p:grpSpPr>
          <p:sp>
            <p:nvSpPr>
              <p:cNvPr id="432156" name="Oval 1052"/>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Oval 1053"/>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8" name="Oval 1054"/>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9" name="Oval 1055"/>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60" name="Group 1056"/>
            <p:cNvGrpSpPr>
              <a:grpSpLocks/>
            </p:cNvGrpSpPr>
            <p:nvPr/>
          </p:nvGrpSpPr>
          <p:grpSpPr bwMode="auto">
            <a:xfrm>
              <a:off x="3300" y="2052"/>
              <a:ext cx="1500" cy="96"/>
              <a:chOff x="3252" y="1284"/>
              <a:chExt cx="1500" cy="96"/>
            </a:xfrm>
          </p:grpSpPr>
          <p:sp>
            <p:nvSpPr>
              <p:cNvPr id="432161" name="Oval 1057"/>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2" name="Oval 1058"/>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3" name="Oval 1059"/>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4" name="Oval 1060"/>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65" name="AutoShape 1061"/>
          <p:cNvCxnSpPr>
            <a:cxnSpLocks noChangeShapeType="1"/>
            <a:stCxn id="432156" idx="4"/>
            <a:endCxn id="432161" idx="0"/>
          </p:cNvCxnSpPr>
          <p:nvPr/>
        </p:nvCxnSpPr>
        <p:spPr bwMode="auto">
          <a:xfrm>
            <a:off x="44829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6" name="AutoShape 1062"/>
          <p:cNvCxnSpPr>
            <a:cxnSpLocks noChangeShapeType="1"/>
            <a:stCxn id="432157" idx="4"/>
            <a:endCxn id="432162" idx="0"/>
          </p:cNvCxnSpPr>
          <p:nvPr/>
        </p:nvCxnSpPr>
        <p:spPr bwMode="auto">
          <a:xfrm>
            <a:off x="52322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7" name="AutoShape 1063"/>
          <p:cNvCxnSpPr>
            <a:cxnSpLocks noChangeShapeType="1"/>
            <a:stCxn id="432156" idx="5"/>
            <a:endCxn id="432164" idx="1"/>
          </p:cNvCxnSpPr>
          <p:nvPr/>
        </p:nvCxnSpPr>
        <p:spPr bwMode="auto">
          <a:xfrm>
            <a:off x="4530599" y="1943100"/>
            <a:ext cx="2152650" cy="13525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69" name="Text Box 1065"/>
          <p:cNvSpPr txBox="1">
            <a:spLocks noChangeArrowheads="1"/>
          </p:cNvSpPr>
          <p:nvPr/>
        </p:nvSpPr>
        <p:spPr bwMode="auto">
          <a:xfrm>
            <a:off x="5032464"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2170" name="Text Box 1066"/>
          <p:cNvSpPr txBox="1">
            <a:spLocks noChangeArrowheads="1"/>
          </p:cNvSpPr>
          <p:nvPr/>
        </p:nvSpPr>
        <p:spPr bwMode="auto">
          <a:xfrm>
            <a:off x="5806992"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71" name="Text Box 1067"/>
          <p:cNvSpPr txBox="1">
            <a:spLocks noChangeArrowheads="1"/>
          </p:cNvSpPr>
          <p:nvPr/>
        </p:nvSpPr>
        <p:spPr bwMode="auto">
          <a:xfrm>
            <a:off x="6530892" y="13050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72" name="Group 1068"/>
          <p:cNvGrpSpPr>
            <a:grpSpLocks/>
          </p:cNvGrpSpPr>
          <p:nvPr/>
        </p:nvGrpSpPr>
        <p:grpSpPr bwMode="auto">
          <a:xfrm>
            <a:off x="4357562" y="4457703"/>
            <a:ext cx="247650" cy="1504951"/>
            <a:chOff x="3806" y="1257"/>
            <a:chExt cx="156" cy="948"/>
          </a:xfrm>
        </p:grpSpPr>
        <p:sp>
          <p:nvSpPr>
            <p:cNvPr id="432173" name="Oval 1069"/>
            <p:cNvSpPr>
              <a:spLocks noChangeArrowheads="1"/>
            </p:cNvSpPr>
            <p:nvPr/>
          </p:nvSpPr>
          <p:spPr bwMode="auto">
            <a:xfrm>
              <a:off x="3806" y="2061"/>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74" name="AutoShape 1070"/>
            <p:cNvCxnSpPr>
              <a:cxnSpLocks noChangeShapeType="1"/>
              <a:stCxn id="432177" idx="4"/>
              <a:endCxn id="432173" idx="0"/>
            </p:cNvCxnSpPr>
            <p:nvPr/>
          </p:nvCxnSpPr>
          <p:spPr bwMode="auto">
            <a:xfrm>
              <a:off x="3879" y="1257"/>
              <a:ext cx="5" cy="804"/>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2175" name="Oval 1071"/>
          <p:cNvSpPr>
            <a:spLocks noChangeArrowheads="1"/>
          </p:cNvSpPr>
          <p:nvPr/>
        </p:nvSpPr>
        <p:spPr bwMode="auto">
          <a:xfrm>
            <a:off x="5111624" y="42672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6" name="Oval 1072"/>
          <p:cNvSpPr>
            <a:spLocks noChangeArrowheads="1"/>
          </p:cNvSpPr>
          <p:nvPr/>
        </p:nvSpPr>
        <p:spPr bwMode="auto">
          <a:xfrm>
            <a:off x="5873624" y="42481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7" name="Oval 1073"/>
          <p:cNvSpPr>
            <a:spLocks noChangeArrowheads="1"/>
          </p:cNvSpPr>
          <p:nvPr/>
        </p:nvSpPr>
        <p:spPr bwMode="auto">
          <a:xfrm>
            <a:off x="4349624" y="42291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78" name="Group 1074"/>
          <p:cNvGrpSpPr>
            <a:grpSpLocks/>
          </p:cNvGrpSpPr>
          <p:nvPr/>
        </p:nvGrpSpPr>
        <p:grpSpPr bwMode="auto">
          <a:xfrm>
            <a:off x="5098924" y="4462466"/>
            <a:ext cx="1022350" cy="1481139"/>
            <a:chOff x="3808" y="2883"/>
            <a:chExt cx="644" cy="933"/>
          </a:xfrm>
        </p:grpSpPr>
        <p:sp>
          <p:nvSpPr>
            <p:cNvPr id="432179" name="Oval 1075"/>
            <p:cNvSpPr>
              <a:spLocks noChangeArrowheads="1"/>
            </p:cNvSpPr>
            <p:nvPr/>
          </p:nvSpPr>
          <p:spPr bwMode="auto">
            <a:xfrm>
              <a:off x="4296" y="367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0" name="AutoShape 1076"/>
            <p:cNvCxnSpPr>
              <a:cxnSpLocks noChangeShapeType="1"/>
              <a:stCxn id="432175" idx="5"/>
              <a:endCxn id="432179" idx="1"/>
            </p:cNvCxnSpPr>
            <p:nvPr/>
          </p:nvCxnSpPr>
          <p:spPr bwMode="auto">
            <a:xfrm>
              <a:off x="3949" y="2883"/>
              <a:ext cx="370" cy="810"/>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81" name="AutoShape 1077"/>
            <p:cNvCxnSpPr>
              <a:cxnSpLocks noChangeShapeType="1"/>
              <a:stCxn id="432175" idx="4"/>
              <a:endCxn id="432182" idx="0"/>
            </p:cNvCxnSpPr>
            <p:nvPr/>
          </p:nvCxnSpPr>
          <p:spPr bwMode="auto">
            <a:xfrm flipH="1">
              <a:off x="3886" y="2904"/>
              <a:ext cx="8" cy="759"/>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2" name="Oval 1078"/>
            <p:cNvSpPr>
              <a:spLocks noChangeArrowheads="1"/>
            </p:cNvSpPr>
            <p:nvPr/>
          </p:nvSpPr>
          <p:spPr bwMode="auto">
            <a:xfrm>
              <a:off x="3808" y="3663"/>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83" name="Oval 1079"/>
          <p:cNvSpPr>
            <a:spLocks noChangeArrowheads="1"/>
          </p:cNvSpPr>
          <p:nvPr/>
        </p:nvSpPr>
        <p:spPr bwMode="auto">
          <a:xfrm>
            <a:off x="509257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84" name="Group 1080"/>
          <p:cNvGrpSpPr>
            <a:grpSpLocks/>
          </p:cNvGrpSpPr>
          <p:nvPr/>
        </p:nvGrpSpPr>
        <p:grpSpPr bwMode="auto">
          <a:xfrm>
            <a:off x="5098924" y="2000249"/>
            <a:ext cx="247650" cy="1462086"/>
            <a:chOff x="3820" y="1248"/>
            <a:chExt cx="156" cy="921"/>
          </a:xfrm>
        </p:grpSpPr>
        <p:sp>
          <p:nvSpPr>
            <p:cNvPr id="432185" name="Oval 1081"/>
            <p:cNvSpPr>
              <a:spLocks noChangeArrowheads="1"/>
            </p:cNvSpPr>
            <p:nvPr/>
          </p:nvSpPr>
          <p:spPr bwMode="auto">
            <a:xfrm>
              <a:off x="3820" y="2025"/>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6" name="AutoShape 1082"/>
            <p:cNvCxnSpPr>
              <a:cxnSpLocks noChangeShapeType="1"/>
              <a:stCxn id="432183" idx="4"/>
              <a:endCxn id="432185" idx="0"/>
            </p:cNvCxnSpPr>
            <p:nvPr/>
          </p:nvCxnSpPr>
          <p:spPr bwMode="auto">
            <a:xfrm>
              <a:off x="3894" y="1248"/>
              <a:ext cx="4" cy="77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2187" name="Group 1083"/>
          <p:cNvGrpSpPr>
            <a:grpSpLocks/>
          </p:cNvGrpSpPr>
          <p:nvPr/>
        </p:nvGrpSpPr>
        <p:grpSpPr bwMode="auto">
          <a:xfrm>
            <a:off x="4354133" y="1947863"/>
            <a:ext cx="2511503" cy="1519238"/>
            <a:chOff x="3355" y="1227"/>
            <a:chExt cx="1566" cy="957"/>
          </a:xfrm>
        </p:grpSpPr>
        <p:cxnSp>
          <p:nvCxnSpPr>
            <p:cNvPr id="432189" name="AutoShape 1085"/>
            <p:cNvCxnSpPr>
              <a:cxnSpLocks noChangeShapeType="1"/>
              <a:stCxn id="432192" idx="4"/>
              <a:endCxn id="432188" idx="0"/>
            </p:cNvCxnSpPr>
            <p:nvPr/>
          </p:nvCxnSpPr>
          <p:spPr bwMode="auto">
            <a:xfrm>
              <a:off x="3429" y="1248"/>
              <a:ext cx="4" cy="79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90" name="Oval 1086"/>
            <p:cNvSpPr>
              <a:spLocks noChangeArrowheads="1"/>
            </p:cNvSpPr>
            <p:nvPr/>
          </p:nvSpPr>
          <p:spPr bwMode="auto">
            <a:xfrm>
              <a:off x="4765" y="2038"/>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2191" name="AutoShape 1087"/>
            <p:cNvCxnSpPr>
              <a:cxnSpLocks noChangeShapeType="1"/>
              <a:stCxn id="432192" idx="5"/>
              <a:endCxn id="432190" idx="1"/>
            </p:cNvCxnSpPr>
            <p:nvPr/>
          </p:nvCxnSpPr>
          <p:spPr bwMode="auto">
            <a:xfrm>
              <a:off x="3484" y="1227"/>
              <a:ext cx="1304" cy="8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8" name="Oval 1084"/>
            <p:cNvSpPr>
              <a:spLocks noChangeArrowheads="1"/>
            </p:cNvSpPr>
            <p:nvPr/>
          </p:nvSpPr>
          <p:spPr bwMode="auto">
            <a:xfrm>
              <a:off x="3355" y="2040"/>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92" name="Oval 1088"/>
          <p:cNvSpPr>
            <a:spLocks noChangeArrowheads="1"/>
          </p:cNvSpPr>
          <p:nvPr/>
        </p:nvSpPr>
        <p:spPr bwMode="auto">
          <a:xfrm>
            <a:off x="4349624" y="17526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93" name="Oval 1089"/>
          <p:cNvSpPr>
            <a:spLocks noChangeArrowheads="1"/>
          </p:cNvSpPr>
          <p:nvPr/>
        </p:nvSpPr>
        <p:spPr bwMode="auto">
          <a:xfrm>
            <a:off x="587362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F232B-86C6-4364-A47F-B97A1EC2DA9A}"/>
                  </a:ext>
                </a:extLst>
              </p:cNvPr>
              <p:cNvSpPr txBox="1"/>
              <p:nvPr/>
            </p:nvSpPr>
            <p:spPr>
              <a:xfrm>
                <a:off x="121372" y="2744569"/>
                <a:ext cx="3240118"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F42F232B-86C6-4364-A47F-B97A1EC2DA9A}"/>
                  </a:ext>
                </a:extLst>
              </p:cNvPr>
              <p:cNvSpPr txBox="1">
                <a:spLocks noRot="1" noChangeAspect="1" noMove="1" noResize="1" noEditPoints="1" noAdjustHandles="1" noChangeArrowheads="1" noChangeShapeType="1" noTextEdit="1"/>
              </p:cNvSpPr>
              <p:nvPr/>
            </p:nvSpPr>
            <p:spPr>
              <a:xfrm>
                <a:off x="121372" y="2744569"/>
                <a:ext cx="3240118" cy="58477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CAFD73-762C-4F10-AC00-9445C330B26E}"/>
                  </a:ext>
                </a:extLst>
              </p:cNvPr>
              <p:cNvSpPr txBox="1"/>
              <p:nvPr/>
            </p:nvSpPr>
            <p:spPr>
              <a:xfrm>
                <a:off x="121372" y="2061011"/>
                <a:ext cx="4223336" cy="584775"/>
              </a:xfrm>
              <a:prstGeom prst="rect">
                <a:avLst/>
              </a:prstGeom>
              <a:noFill/>
              <a:ln w="25400">
                <a:no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r>
                        <a:rPr lang="en-US" sz="3200">
                          <a:latin typeface="Cambria Math" panose="02040503050406030204" pitchFamily="18" charset="0"/>
                        </a:rPr>
                        <m:t>=</m:t>
                      </m:r>
                      <m:r>
                        <a:rPr lang="en-US" sz="3200">
                          <a:latin typeface="Cambria Math" panose="02040503050406030204" pitchFamily="18" charset="0"/>
                        </a:rPr>
                        <m:t>𝜆</m:t>
                      </m:r>
                      <m:r>
                        <a:rPr lang="en-US" sz="3200">
                          <a:latin typeface="Cambria Math" panose="02040503050406030204" pitchFamily="18" charset="0"/>
                        </a:rPr>
                        <m:t>𝑆</m:t>
                      </m:r>
                      <m:r>
                        <a:rPr lang="en-US" sz="3200">
                          <a:latin typeface="Cambria Math" panose="02040503050406030204" pitchFamily="18" charset="0"/>
                        </a:rPr>
                        <m:t>.</m:t>
                      </m:r>
                      <m:d>
                        <m:dPr>
                          <m:ctrlPr>
                            <a:rPr lang="en-US" sz="3200" i="1">
                              <a:latin typeface="Cambria Math" panose="02040503050406030204" pitchFamily="18" charset="0"/>
                            </a:rPr>
                          </m:ctrlPr>
                        </m:dPr>
                        <m:e>
                          <m:r>
                            <a:rPr lang="en-US" sz="3200">
                              <a:latin typeface="Cambria Math" panose="02040503050406030204" pitchFamily="18" charset="0"/>
                            </a:rPr>
                            <m:t>𝑆</m:t>
                          </m:r>
                          <m:r>
                            <a:rPr lang="en-US" sz="3200">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69" name="TextBox 68">
                <a:extLst>
                  <a:ext uri="{FF2B5EF4-FFF2-40B4-BE49-F238E27FC236}">
                    <a16:creationId xmlns:a16="http://schemas.microsoft.com/office/drawing/2014/main" id="{2BCAFD73-762C-4F10-AC00-9445C330B26E}"/>
                  </a:ext>
                </a:extLst>
              </p:cNvPr>
              <p:cNvSpPr txBox="1">
                <a:spLocks noRot="1" noChangeAspect="1" noMove="1" noResize="1" noEditPoints="1" noAdjustHandles="1" noChangeArrowheads="1" noChangeShapeType="1" noTextEdit="1"/>
              </p:cNvSpPr>
              <p:nvPr/>
            </p:nvSpPr>
            <p:spPr>
              <a:xfrm>
                <a:off x="121372" y="2061011"/>
                <a:ext cx="4223336" cy="584775"/>
              </a:xfrm>
              <a:prstGeom prst="rect">
                <a:avLst/>
              </a:prstGeom>
              <a:blipFill>
                <a:blip r:embed="rId3"/>
                <a:stretch>
                  <a:fillRect/>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5F7BFAC-F352-4CEA-AC1E-1B56DE3859DE}"/>
                  </a:ext>
                </a:extLst>
              </p:cNvPr>
              <p:cNvSpPr txBox="1"/>
              <p:nvPr/>
            </p:nvSpPr>
            <p:spPr>
              <a:xfrm>
                <a:off x="87785" y="6008436"/>
                <a:ext cx="3268202"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b="0" i="1" smtClean="0">
                          <a:latin typeface="Cambria Math" panose="02040503050406030204" pitchFamily="18" charset="0"/>
                        </a:rPr>
                        <m:t>𝑏</m:t>
                      </m:r>
                      <m:r>
                        <a:rPr lang="en-US" sz="3200">
                          <a:latin typeface="Cambria Math" panose="02040503050406030204" pitchFamily="18" charset="0"/>
                        </a:rPr>
                        <m:t>}</m:t>
                      </m:r>
                    </m:oMath>
                  </m:oMathPara>
                </a14:m>
                <a:endParaRPr lang="en-US" sz="3200" dirty="0"/>
              </a:p>
            </p:txBody>
          </p:sp>
        </mc:Choice>
        <mc:Fallback xmlns="">
          <p:sp>
            <p:nvSpPr>
              <p:cNvPr id="70" name="TextBox 69">
                <a:extLst>
                  <a:ext uri="{FF2B5EF4-FFF2-40B4-BE49-F238E27FC236}">
                    <a16:creationId xmlns:a16="http://schemas.microsoft.com/office/drawing/2014/main" id="{B5F7BFAC-F352-4CEA-AC1E-1B56DE3859DE}"/>
                  </a:ext>
                </a:extLst>
              </p:cNvPr>
              <p:cNvSpPr txBox="1">
                <a:spLocks noRot="1" noChangeAspect="1" noMove="1" noResize="1" noEditPoints="1" noAdjustHandles="1" noChangeArrowheads="1" noChangeShapeType="1" noTextEdit="1"/>
              </p:cNvSpPr>
              <p:nvPr/>
            </p:nvSpPr>
            <p:spPr>
              <a:xfrm>
                <a:off x="87785" y="6008436"/>
                <a:ext cx="3268202" cy="584775"/>
              </a:xfrm>
              <a:prstGeom prst="rect">
                <a:avLst/>
              </a:prstGeom>
              <a:blipFill>
                <a:blip r:embed="rId4"/>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9E3F54-640A-4ACB-822E-AB26C8F0EDCC}"/>
                  </a:ext>
                </a:extLst>
              </p:cNvPr>
              <p:cNvSpPr txBox="1"/>
              <p:nvPr/>
            </p:nvSpPr>
            <p:spPr>
              <a:xfrm>
                <a:off x="87785" y="4392207"/>
                <a:ext cx="3367781" cy="138499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𝑖𝑓</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𝑡h𝑒𝑛</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𝑒𝑙𝑠𝑒</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 −{</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3" name="TextBox 2">
                <a:extLst>
                  <a:ext uri="{FF2B5EF4-FFF2-40B4-BE49-F238E27FC236}">
                    <a16:creationId xmlns:a16="http://schemas.microsoft.com/office/drawing/2014/main" id="{F69E3F54-640A-4ACB-822E-AB26C8F0EDCC}"/>
                  </a:ext>
                </a:extLst>
              </p:cNvPr>
              <p:cNvSpPr txBox="1">
                <a:spLocks noRot="1" noChangeAspect="1" noMove="1" noResize="1" noEditPoints="1" noAdjustHandles="1" noChangeArrowheads="1" noChangeShapeType="1" noTextEdit="1"/>
              </p:cNvSpPr>
              <p:nvPr/>
            </p:nvSpPr>
            <p:spPr>
              <a:xfrm>
                <a:off x="87785" y="4392207"/>
                <a:ext cx="3367781"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4C8132-E73A-474A-979B-CAE4BA27A475}"/>
                  </a:ext>
                </a:extLst>
              </p:cNvPr>
              <p:cNvSpPr txBox="1"/>
              <p:nvPr/>
            </p:nvSpPr>
            <p:spPr>
              <a:xfrm>
                <a:off x="4221931" y="1305054"/>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12" name="TextBox 11">
                <a:extLst>
                  <a:ext uri="{FF2B5EF4-FFF2-40B4-BE49-F238E27FC236}">
                    <a16:creationId xmlns:a16="http://schemas.microsoft.com/office/drawing/2014/main" id="{C94C8132-E73A-474A-979B-CAE4BA27A475}"/>
                  </a:ext>
                </a:extLst>
              </p:cNvPr>
              <p:cNvSpPr txBox="1">
                <a:spLocks noRot="1" noChangeAspect="1" noMove="1" noResize="1" noEditPoints="1" noAdjustHandles="1" noChangeArrowheads="1" noChangeShapeType="1" noTextEdit="1"/>
              </p:cNvSpPr>
              <p:nvPr/>
            </p:nvSpPr>
            <p:spPr>
              <a:xfrm>
                <a:off x="4221931" y="1305054"/>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C21FC96-C403-4695-AA37-7B6FE08947C1}"/>
                  </a:ext>
                </a:extLst>
              </p:cNvPr>
              <p:cNvSpPr txBox="1"/>
              <p:nvPr/>
            </p:nvSpPr>
            <p:spPr>
              <a:xfrm>
                <a:off x="4221780" y="3833455"/>
                <a:ext cx="455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latin typeface="Cambria Math" panose="02040503050406030204" pitchFamily="18" charset="0"/>
                        </a:rPr>
                        <m:t>Λ</m:t>
                      </m:r>
                    </m:oMath>
                  </m:oMathPara>
                </a14:m>
                <a:endParaRPr lang="en-US" sz="2400" b="0" dirty="0"/>
              </a:p>
            </p:txBody>
          </p:sp>
        </mc:Choice>
        <mc:Fallback xmlns="">
          <p:sp>
            <p:nvSpPr>
              <p:cNvPr id="82" name="TextBox 81">
                <a:extLst>
                  <a:ext uri="{FF2B5EF4-FFF2-40B4-BE49-F238E27FC236}">
                    <a16:creationId xmlns:a16="http://schemas.microsoft.com/office/drawing/2014/main" id="{6C21FC96-C403-4695-AA37-7B6FE08947C1}"/>
                  </a:ext>
                </a:extLst>
              </p:cNvPr>
              <p:cNvSpPr txBox="1">
                <a:spLocks noRot="1" noChangeAspect="1" noMove="1" noResize="1" noEditPoints="1" noAdjustHandles="1" noChangeArrowheads="1" noChangeShapeType="1" noTextEdit="1"/>
              </p:cNvSpPr>
              <p:nvPr/>
            </p:nvSpPr>
            <p:spPr>
              <a:xfrm>
                <a:off x="4221780" y="3833455"/>
                <a:ext cx="455574"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16983092-63F8-4A0A-9371-8A698C80DCBC}"/>
                  </a:ext>
                </a:extLst>
              </p:cNvPr>
              <p:cNvSpPr txBox="1"/>
              <p:nvPr/>
            </p:nvSpPr>
            <p:spPr>
              <a:xfrm>
                <a:off x="7136865" y="183193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92" name="TextBox 91">
                <a:extLst>
                  <a:ext uri="{FF2B5EF4-FFF2-40B4-BE49-F238E27FC236}">
                    <a16:creationId xmlns:a16="http://schemas.microsoft.com/office/drawing/2014/main" id="{16983092-63F8-4A0A-9371-8A698C80DCBC}"/>
                  </a:ext>
                </a:extLst>
              </p:cNvPr>
              <p:cNvSpPr txBox="1">
                <a:spLocks noRot="1" noChangeAspect="1" noMove="1" noResize="1" noEditPoints="1" noAdjustHandles="1" noChangeArrowheads="1" noChangeShapeType="1" noTextEdit="1"/>
              </p:cNvSpPr>
              <p:nvPr/>
            </p:nvSpPr>
            <p:spPr>
              <a:xfrm>
                <a:off x="7136865" y="183193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58A8F35-A28F-4CB4-9CD5-2A7FBA18D8AE}"/>
                  </a:ext>
                </a:extLst>
              </p:cNvPr>
              <p:cNvSpPr txBox="1"/>
              <p:nvPr/>
            </p:nvSpPr>
            <p:spPr>
              <a:xfrm>
                <a:off x="7136865" y="4267200"/>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93" name="TextBox 92">
                <a:extLst>
                  <a:ext uri="{FF2B5EF4-FFF2-40B4-BE49-F238E27FC236}">
                    <a16:creationId xmlns:a16="http://schemas.microsoft.com/office/drawing/2014/main" id="{258A8F35-A28F-4CB4-9CD5-2A7FBA18D8AE}"/>
                  </a:ext>
                </a:extLst>
              </p:cNvPr>
              <p:cNvSpPr txBox="1">
                <a:spLocks noRot="1" noChangeAspect="1" noMove="1" noResize="1" noEditPoints="1" noAdjustHandles="1" noChangeArrowheads="1" noChangeShapeType="1" noTextEdit="1"/>
              </p:cNvSpPr>
              <p:nvPr/>
            </p:nvSpPr>
            <p:spPr>
              <a:xfrm>
                <a:off x="7136865" y="4267200"/>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801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2183"/>
                                        </p:tgtEl>
                                        <p:attrNameLst>
                                          <p:attrName>style.visibility</p:attrName>
                                        </p:attrNameLst>
                                      </p:cBhvr>
                                      <p:to>
                                        <p:strVal val="visible"/>
                                      </p:to>
                                    </p:set>
                                    <p:animEffect transition="in" filter="dissolve">
                                      <p:cBhvr>
                                        <p:cTn id="7" dur="500"/>
                                        <p:tgtEl>
                                          <p:spTgt spid="432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2184"/>
                                        </p:tgtEl>
                                        <p:attrNameLst>
                                          <p:attrName>style.visibility</p:attrName>
                                        </p:attrNameLst>
                                      </p:cBhvr>
                                      <p:to>
                                        <p:strVal val="visible"/>
                                      </p:to>
                                    </p:set>
                                    <p:animEffect transition="in" filter="wipe(up)">
                                      <p:cBhvr>
                                        <p:cTn id="12" dur="500"/>
                                        <p:tgtEl>
                                          <p:spTgt spid="432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2193"/>
                                        </p:tgtEl>
                                        <p:attrNameLst>
                                          <p:attrName>style.visibility</p:attrName>
                                        </p:attrNameLst>
                                      </p:cBhvr>
                                      <p:to>
                                        <p:strVal val="visible"/>
                                      </p:to>
                                    </p:set>
                                    <p:animEffect transition="in" filter="dissolve">
                                      <p:cBhvr>
                                        <p:cTn id="17" dur="500"/>
                                        <p:tgtEl>
                                          <p:spTgt spid="432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2192"/>
                                        </p:tgtEl>
                                        <p:attrNameLst>
                                          <p:attrName>style.visibility</p:attrName>
                                        </p:attrNameLst>
                                      </p:cBhvr>
                                      <p:to>
                                        <p:strVal val="visible"/>
                                      </p:to>
                                    </p:set>
                                    <p:animEffect transition="in" filter="dissolve">
                                      <p:cBhvr>
                                        <p:cTn id="22" dur="500"/>
                                        <p:tgtEl>
                                          <p:spTgt spid="4321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32187"/>
                                        </p:tgtEl>
                                        <p:attrNameLst>
                                          <p:attrName>style.visibility</p:attrName>
                                        </p:attrNameLst>
                                      </p:cBhvr>
                                      <p:to>
                                        <p:strVal val="visible"/>
                                      </p:to>
                                    </p:set>
                                    <p:animEffect transition="in" filter="wipe(up)">
                                      <p:cBhvr>
                                        <p:cTn id="27" dur="500"/>
                                        <p:tgtEl>
                                          <p:spTgt spid="4321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dissolv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2175"/>
                                        </p:tgtEl>
                                        <p:attrNameLst>
                                          <p:attrName>style.visibility</p:attrName>
                                        </p:attrNameLst>
                                      </p:cBhvr>
                                      <p:to>
                                        <p:strVal val="visible"/>
                                      </p:to>
                                    </p:set>
                                    <p:animEffect transition="in" filter="dissolve">
                                      <p:cBhvr>
                                        <p:cTn id="42" dur="500"/>
                                        <p:tgtEl>
                                          <p:spTgt spid="432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2178"/>
                                        </p:tgtEl>
                                        <p:attrNameLst>
                                          <p:attrName>style.visibility</p:attrName>
                                        </p:attrNameLst>
                                      </p:cBhvr>
                                      <p:to>
                                        <p:strVal val="visible"/>
                                      </p:to>
                                    </p:set>
                                    <p:animEffect transition="in" filter="wipe(up)">
                                      <p:cBhvr>
                                        <p:cTn id="47" dur="500"/>
                                        <p:tgtEl>
                                          <p:spTgt spid="4321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32176"/>
                                        </p:tgtEl>
                                        <p:attrNameLst>
                                          <p:attrName>style.visibility</p:attrName>
                                        </p:attrNameLst>
                                      </p:cBhvr>
                                      <p:to>
                                        <p:strVal val="visible"/>
                                      </p:to>
                                    </p:set>
                                    <p:animEffect transition="in" filter="dissolve">
                                      <p:cBhvr>
                                        <p:cTn id="52" dur="500"/>
                                        <p:tgtEl>
                                          <p:spTgt spid="4321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32177"/>
                                        </p:tgtEl>
                                        <p:attrNameLst>
                                          <p:attrName>style.visibility</p:attrName>
                                        </p:attrNameLst>
                                      </p:cBhvr>
                                      <p:to>
                                        <p:strVal val="visible"/>
                                      </p:to>
                                    </p:set>
                                    <p:animEffect transition="in" filter="dissolve">
                                      <p:cBhvr>
                                        <p:cTn id="57" dur="500"/>
                                        <p:tgtEl>
                                          <p:spTgt spid="4321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432172"/>
                                        </p:tgtEl>
                                        <p:attrNameLst>
                                          <p:attrName>style.visibility</p:attrName>
                                        </p:attrNameLst>
                                      </p:cBhvr>
                                      <p:to>
                                        <p:strVal val="visible"/>
                                      </p:to>
                                    </p:set>
                                    <p:animEffect transition="in" filter="wipe(up)">
                                      <p:cBhvr>
                                        <p:cTn id="62" dur="500"/>
                                        <p:tgtEl>
                                          <p:spTgt spid="43217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dissolv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dissolv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75" grpId="0" animBg="1"/>
      <p:bldP spid="432176" grpId="0" animBg="1"/>
      <p:bldP spid="432177" grpId="0" animBg="1"/>
      <p:bldP spid="432183" grpId="0" animBg="1"/>
      <p:bldP spid="432192" grpId="0" animBg="1"/>
      <p:bldP spid="432193" grpId="0" animBg="1"/>
      <p:bldP spid="2" grpId="0" animBg="1"/>
      <p:bldP spid="70" grpId="0" animBg="1"/>
      <p:bldP spid="92" grpId="0"/>
      <p:bldP spid="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8</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59390"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59390"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4343" y="626990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4343" y="6269901"/>
                <a:ext cx="3470502" cy="307777"/>
              </a:xfrm>
              <a:prstGeom prst="rect">
                <a:avLst/>
              </a:prstGeom>
              <a:blipFill>
                <a:blip r:embed="rId17"/>
                <a:stretch>
                  <a:fillRect r="-349" b="-5556"/>
                </a:stretch>
              </a:blipFill>
              <a:ln w="25400">
                <a:solidFill>
                  <a:srgbClr val="C00000"/>
                </a:solidFill>
              </a:ln>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cxnSpLocks/>
            <a:stCxn id="68" idx="1"/>
          </p:cNvCxnSpPr>
          <p:nvPr/>
        </p:nvCxnSpPr>
        <p:spPr bwMode="auto">
          <a:xfrm flipH="1" flipV="1">
            <a:off x="4087944" y="5005275"/>
            <a:ext cx="1460048" cy="445810"/>
          </a:xfrm>
          <a:prstGeom prst="line">
            <a:avLst/>
          </a:prstGeom>
          <a:solidFill>
            <a:schemeClr val="accent1"/>
          </a:solidFill>
          <a:ln w="25400" cap="flat" cmpd="sng" algn="ctr">
            <a:solidFill>
              <a:srgbClr val="C00000"/>
            </a:solidFill>
            <a:prstDash val="solid"/>
            <a:round/>
            <a:headEnd type="none" w="med" len="med"/>
            <a:tailEnd type="stealth" w="lg"/>
          </a:ln>
          <a:effectLst/>
        </p:spPr>
      </p:cxnSp>
      <p:grpSp>
        <p:nvGrpSpPr>
          <p:cNvPr id="31" name="Group 30">
            <a:extLst>
              <a:ext uri="{FF2B5EF4-FFF2-40B4-BE49-F238E27FC236}">
                <a16:creationId xmlns:a16="http://schemas.microsoft.com/office/drawing/2014/main" id="{F64A500C-BDCC-4CDB-8DD6-B58CA6BBA23D}"/>
              </a:ext>
            </a:extLst>
          </p:cNvPr>
          <p:cNvGrpSpPr/>
          <p:nvPr/>
        </p:nvGrpSpPr>
        <p:grpSpPr>
          <a:xfrm>
            <a:off x="5547992" y="4634835"/>
            <a:ext cx="2278305" cy="1429214"/>
            <a:chOff x="5568872" y="4537612"/>
            <a:chExt cx="2278305" cy="1429214"/>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0CEC884-5F68-4953-9A6E-A7AC90905BAC}"/>
                    </a:ext>
                  </a:extLst>
                </p:cNvPr>
                <p:cNvSpPr txBox="1"/>
                <p:nvPr/>
              </p:nvSpPr>
              <p:spPr>
                <a:xfrm>
                  <a:off x="5920712" y="4740593"/>
                  <a:ext cx="1926465" cy="1226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C00000"/>
                                </a:solidFill>
                                <a:latin typeface="Cambria Math" panose="02040503050406030204" pitchFamily="18" charset="0"/>
                              </a:rPr>
                            </m:ctrlPr>
                          </m:dPr>
                          <m:e>
                            <m:m>
                              <m:mPr>
                                <m:mcs>
                                  <m:mc>
                                    <m:mcPr>
                                      <m:count m:val="2"/>
                                      <m:mcJc m:val="center"/>
                                    </m:mcPr>
                                  </m:mc>
                                </m:mcs>
                                <m:ctrlPr>
                                  <a:rPr lang="en-US" sz="2000" i="1">
                                    <a:solidFill>
                                      <a:srgbClr val="C00000"/>
                                    </a:solidFill>
                                    <a:latin typeface="Cambria Math" panose="02040503050406030204" pitchFamily="18" charset="0"/>
                                  </a:rPr>
                                </m:ctrlPr>
                              </m:mPr>
                              <m:mr>
                                <m:e>
                                  <m:m>
                                    <m:mPr>
                                      <m:mcs>
                                        <m:mc>
                                          <m:mcPr>
                                            <m:count m:val="2"/>
                                            <m:mcJc m:val="center"/>
                                          </m:mcPr>
                                        </m:mc>
                                      </m:mcs>
                                      <m:ctrlPr>
                                        <a:rPr lang="en-US" sz="2000" i="1">
                                          <a:solidFill>
                                            <a:srgbClr val="C00000"/>
                                          </a:solidFill>
                                          <a:latin typeface="Cambria Math" panose="02040503050406030204" pitchFamily="18" charset="0"/>
                                        </a:rPr>
                                      </m:ctrlPr>
                                    </m:mPr>
                                    <m:mr>
                                      <m:e>
                                        <m:r>
                                          <m:rPr>
                                            <m:brk m:alnAt="7"/>
                                          </m:rP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1</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r>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
                          </m:e>
                        </m:d>
                      </m:oMath>
                    </m:oMathPara>
                  </a14:m>
                  <a:endParaRPr lang="en-US" sz="2800" dirty="0">
                    <a:solidFill>
                      <a:srgbClr val="C00000"/>
                    </a:solidFill>
                  </a:endParaRPr>
                </a:p>
              </p:txBody>
            </p:sp>
          </mc:Choice>
          <mc:Fallback xmlns="">
            <p:sp>
              <p:nvSpPr>
                <p:cNvPr id="62" name="TextBox 61">
                  <a:extLst>
                    <a:ext uri="{FF2B5EF4-FFF2-40B4-BE49-F238E27FC236}">
                      <a16:creationId xmlns:a16="http://schemas.microsoft.com/office/drawing/2014/main" id="{D0CEC884-5F68-4953-9A6E-A7AC90905BAC}"/>
                    </a:ext>
                  </a:extLst>
                </p:cNvPr>
                <p:cNvSpPr txBox="1">
                  <a:spLocks noRot="1" noChangeAspect="1" noMove="1" noResize="1" noEditPoints="1" noAdjustHandles="1" noChangeArrowheads="1" noChangeShapeType="1" noTextEdit="1"/>
                </p:cNvSpPr>
                <p:nvPr/>
              </p:nvSpPr>
              <p:spPr>
                <a:xfrm>
                  <a:off x="5920712" y="4740593"/>
                  <a:ext cx="1926465" cy="122623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CBD944F-024E-4687-A22C-5D5BBECE08D6}"/>
                    </a:ext>
                  </a:extLst>
                </p:cNvPr>
                <p:cNvSpPr txBox="1"/>
                <p:nvPr/>
              </p:nvSpPr>
              <p:spPr>
                <a:xfrm>
                  <a:off x="6112253" y="4537612"/>
                  <a:ext cx="172188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C00000"/>
                            </a:solidFill>
                            <a:latin typeface="Cambria Math" panose="02040503050406030204" pitchFamily="18" charset="0"/>
                          </a:rPr>
                          <m:t>Λ</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 ⟨</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8" name="TextBox 27">
                  <a:extLst>
                    <a:ext uri="{FF2B5EF4-FFF2-40B4-BE49-F238E27FC236}">
                      <a16:creationId xmlns:a16="http://schemas.microsoft.com/office/drawing/2014/main" id="{DCBD944F-024E-4687-A22C-5D5BBECE08D6}"/>
                    </a:ext>
                  </a:extLst>
                </p:cNvPr>
                <p:cNvSpPr txBox="1">
                  <a:spLocks noRot="1" noChangeAspect="1" noMove="1" noResize="1" noEditPoints="1" noAdjustHandles="1" noChangeArrowheads="1" noChangeShapeType="1" noTextEdit="1"/>
                </p:cNvSpPr>
                <p:nvPr/>
              </p:nvSpPr>
              <p:spPr>
                <a:xfrm>
                  <a:off x="6112253" y="4537612"/>
                  <a:ext cx="1721882" cy="307777"/>
                </a:xfrm>
                <a:prstGeom prst="rect">
                  <a:avLst/>
                </a:prstGeom>
                <a:blipFill>
                  <a:blip r:embed="rId19"/>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FE7DBD1-CFB7-4B20-BC1C-5310A755CA2C}"/>
                    </a:ext>
                  </a:extLst>
                </p:cNvPr>
                <p:cNvSpPr txBox="1"/>
                <p:nvPr/>
              </p:nvSpPr>
              <p:spPr>
                <a:xfrm>
                  <a:off x="5568872" y="4799864"/>
                  <a:ext cx="635559" cy="1107996"/>
                </a:xfrm>
                <a:prstGeom prst="rect">
                  <a:avLst/>
                </a:prstGeom>
                <a:noFill/>
              </p:spPr>
              <p:txBody>
                <a:bodyPr wrap="none" rtlCol="0">
                  <a:spAutoFit/>
                </a:bodyPr>
                <a:lstStyle/>
                <a:p>
                  <a:pPr algn="r">
                    <a:spcBef>
                      <a:spcPts val="400"/>
                    </a:spcBef>
                  </a:pPr>
                  <a:r>
                    <a:rPr lang="en-US" sz="1400" b="0" dirty="0">
                      <a:solidFill>
                        <a:srgbClr val="C00000"/>
                      </a:solidFill>
                    </a:rPr>
                    <a:t> </a:t>
                  </a:r>
                  <a14:m>
                    <m:oMath xmlns:m="http://schemas.openxmlformats.org/officeDocument/2006/math">
                      <m:r>
                        <m:rPr>
                          <m:sty m:val="p"/>
                        </m:rPr>
                        <a:rPr lang="en-US" sz="1400" b="0" i="0" smtClean="0">
                          <a:solidFill>
                            <a:srgbClr val="C00000"/>
                          </a:solidFill>
                          <a:latin typeface="Cambria Math" panose="02040503050406030204" pitchFamily="18" charset="0"/>
                        </a:rPr>
                        <m:t>Λ</m:t>
                      </m:r>
                    </m:oMath>
                  </a14:m>
                  <a:endParaRPr lang="en-US" sz="1400" b="0" i="0"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a14:m>
                  <a:endParaRPr lang="en-US" sz="1400" dirty="0">
                    <a:solidFill>
                      <a:srgbClr val="C00000"/>
                    </a:solidFill>
                  </a:endParaRPr>
                </a:p>
              </p:txBody>
            </p:sp>
          </mc:Choice>
          <mc:Fallback xmlns="">
            <p:sp>
              <p:nvSpPr>
                <p:cNvPr id="68" name="TextBox 67">
                  <a:extLst>
                    <a:ext uri="{FF2B5EF4-FFF2-40B4-BE49-F238E27FC236}">
                      <a16:creationId xmlns:a16="http://schemas.microsoft.com/office/drawing/2014/main" id="{7FE7DBD1-CFB7-4B20-BC1C-5310A755CA2C}"/>
                    </a:ext>
                  </a:extLst>
                </p:cNvPr>
                <p:cNvSpPr txBox="1">
                  <a:spLocks noRot="1" noChangeAspect="1" noMove="1" noResize="1" noEditPoints="1" noAdjustHandles="1" noChangeArrowheads="1" noChangeShapeType="1" noTextEdit="1"/>
                </p:cNvSpPr>
                <p:nvPr/>
              </p:nvSpPr>
              <p:spPr>
                <a:xfrm>
                  <a:off x="5568872" y="4799864"/>
                  <a:ext cx="635559" cy="1107996"/>
                </a:xfrm>
                <a:prstGeom prst="rect">
                  <a:avLst/>
                </a:prstGeom>
                <a:blipFill>
                  <a:blip r:embed="rId20"/>
                  <a:stretch>
                    <a:fillRect b="-16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F375441-1344-442E-A408-60F8071B6900}"/>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76" name="TextBox 75">
                <a:extLst>
                  <a:ext uri="{FF2B5EF4-FFF2-40B4-BE49-F238E27FC236}">
                    <a16:creationId xmlns:a16="http://schemas.microsoft.com/office/drawing/2014/main" id="{BF375441-1344-442E-A408-60F8071B6900}"/>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21"/>
                <a:stretch>
                  <a:fillRect b="-9804"/>
                </a:stretch>
              </a:blipFill>
            </p:spPr>
            <p:txBody>
              <a:bodyPr/>
              <a:lstStyle/>
              <a:p>
                <a:r>
                  <a:rPr lang="en-US">
                    <a:noFill/>
                  </a:rPr>
                  <a:t> </a:t>
                </a:r>
              </a:p>
            </p:txBody>
          </p:sp>
        </mc:Fallback>
      </mc:AlternateContent>
      <p:sp>
        <p:nvSpPr>
          <p:cNvPr id="49" name="Arrow: Down 48">
            <a:extLst>
              <a:ext uri="{FF2B5EF4-FFF2-40B4-BE49-F238E27FC236}">
                <a16:creationId xmlns:a16="http://schemas.microsoft.com/office/drawing/2014/main" id="{F96B2209-FDFF-4E4C-8EF5-957B5AFD73E8}"/>
              </a:ext>
            </a:extLst>
          </p:cNvPr>
          <p:cNvSpPr/>
          <p:nvPr/>
        </p:nvSpPr>
        <p:spPr bwMode="auto">
          <a:xfrm rot="360924">
            <a:off x="4010183" y="1243553"/>
            <a:ext cx="252820" cy="4998618"/>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346764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895725" y="5772666"/>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523206" cy="35452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552950" y="4630610"/>
            <a:ext cx="1613842" cy="114205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27046" name="Text Box 1062"/>
              <p:cNvSpPr txBox="1">
                <a:spLocks noChangeArrowheads="1"/>
              </p:cNvSpPr>
              <p:nvPr/>
            </p:nvSpPr>
            <p:spPr bwMode="auto">
              <a:xfrm>
                <a:off x="2770809" y="1931536"/>
                <a:ext cx="132074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𝑥</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6" name="Text Box 1062"/>
              <p:cNvSpPr txBox="1">
                <a:spLocks noRot="1" noChangeAspect="1" noMove="1" noResize="1" noEditPoints="1" noAdjustHandles="1" noChangeArrowheads="1" noChangeShapeType="1" noTextEdit="1"/>
              </p:cNvSpPr>
              <p:nvPr/>
            </p:nvSpPr>
            <p:spPr bwMode="auto">
              <a:xfrm>
                <a:off x="2770809" y="1931536"/>
                <a:ext cx="1320746" cy="461665"/>
              </a:xfrm>
              <a:prstGeom prst="rect">
                <a:avLst/>
              </a:prstGeom>
              <a:blipFill>
                <a:blip r:embed="rId2"/>
                <a:stretch>
                  <a:fillRect l="-463"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7" name="Text Box 1063"/>
              <p:cNvSpPr txBox="1">
                <a:spLocks noChangeArrowheads="1"/>
              </p:cNvSpPr>
              <p:nvPr/>
            </p:nvSpPr>
            <p:spPr bwMode="auto">
              <a:xfrm>
                <a:off x="5232860" y="2802880"/>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7" name="Text Box 1063"/>
              <p:cNvSpPr txBox="1">
                <a:spLocks noRot="1" noChangeAspect="1" noMove="1" noResize="1" noEditPoints="1" noAdjustHandles="1" noChangeArrowheads="1" noChangeShapeType="1" noTextEdit="1"/>
              </p:cNvSpPr>
              <p:nvPr/>
            </p:nvSpPr>
            <p:spPr bwMode="auto">
              <a:xfrm>
                <a:off x="5232860" y="2802880"/>
                <a:ext cx="1034129" cy="461665"/>
              </a:xfrm>
              <a:prstGeom prst="rect">
                <a:avLst/>
              </a:prstGeom>
              <a:blipFill>
                <a:blip r:embed="rId3"/>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8" name="Text Box 1064"/>
              <p:cNvSpPr txBox="1">
                <a:spLocks noChangeArrowheads="1"/>
              </p:cNvSpPr>
              <p:nvPr/>
            </p:nvSpPr>
            <p:spPr bwMode="auto">
              <a:xfrm>
                <a:off x="4670788" y="4176883"/>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8" name="Text Box 1064"/>
              <p:cNvSpPr txBox="1">
                <a:spLocks noRot="1" noChangeAspect="1" noMove="1" noResize="1" noEditPoints="1" noAdjustHandles="1" noChangeArrowheads="1" noChangeShapeType="1" noTextEdit="1"/>
              </p:cNvSpPr>
              <p:nvPr/>
            </p:nvSpPr>
            <p:spPr bwMode="auto">
              <a:xfrm>
                <a:off x="4670788" y="4176883"/>
                <a:ext cx="1034129" cy="461665"/>
              </a:xfrm>
              <a:prstGeom prst="rect">
                <a:avLst/>
              </a:prstGeom>
              <a:blipFill>
                <a:blip r:embed="rId4"/>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9" name="Text Box 1065"/>
              <p:cNvSpPr txBox="1">
                <a:spLocks noChangeArrowheads="1"/>
              </p:cNvSpPr>
              <p:nvPr/>
            </p:nvSpPr>
            <p:spPr bwMode="auto">
              <a:xfrm>
                <a:off x="3479452" y="3906555"/>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9" name="Text Box 1065"/>
              <p:cNvSpPr txBox="1">
                <a:spLocks noRot="1" noChangeAspect="1" noMove="1" noResize="1" noEditPoints="1" noAdjustHandles="1" noChangeArrowheads="1" noChangeShapeType="1" noTextEdit="1"/>
              </p:cNvSpPr>
              <p:nvPr/>
            </p:nvSpPr>
            <p:spPr bwMode="auto">
              <a:xfrm>
                <a:off x="3479452" y="3906555"/>
                <a:ext cx="1034129" cy="461665"/>
              </a:xfrm>
              <a:prstGeom prst="rect">
                <a:avLst/>
              </a:prstGeom>
              <a:blipFill>
                <a:blip r:embed="rId5"/>
                <a:stretch>
                  <a:fillRect l="-592" r="-592"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0" name="Text Box 1066"/>
              <p:cNvSpPr txBox="1">
                <a:spLocks noChangeArrowheads="1"/>
              </p:cNvSpPr>
              <p:nvPr/>
            </p:nvSpPr>
            <p:spPr bwMode="auto">
              <a:xfrm>
                <a:off x="3473079" y="4903366"/>
                <a:ext cx="74353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𝑤</m:t>
                      </m:r>
                      <m:r>
                        <a:rPr lang="en-US" altLang="en-US" sz="2400" i="1" dirty="0" smtClean="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0" name="Text Box 1066"/>
              <p:cNvSpPr txBox="1">
                <a:spLocks noRot="1" noChangeAspect="1" noMove="1" noResize="1" noEditPoints="1" noAdjustHandles="1" noChangeArrowheads="1" noChangeShapeType="1" noTextEdit="1"/>
              </p:cNvSpPr>
              <p:nvPr/>
            </p:nvSpPr>
            <p:spPr bwMode="auto">
              <a:xfrm>
                <a:off x="3473079" y="4903366"/>
                <a:ext cx="743537" cy="461665"/>
              </a:xfrm>
              <a:prstGeom prst="rect">
                <a:avLst/>
              </a:prstGeom>
              <a:blipFill>
                <a:blip r:embed="rId6"/>
                <a:stretch>
                  <a:fillRect l="-1639"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4" name="Text Box 1070"/>
              <p:cNvSpPr txBox="1">
                <a:spLocks noChangeArrowheads="1"/>
              </p:cNvSpPr>
              <p:nvPr/>
            </p:nvSpPr>
            <p:spPr bwMode="auto">
              <a:xfrm>
                <a:off x="2178630" y="6287021"/>
                <a:ext cx="2836930"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d>
                        <m:dPr>
                          <m:begChr m:val="{"/>
                          <m:endChr m:val="}"/>
                          <m:ctrlPr>
                            <a:rPr lang="en-US" altLang="en-US" sz="2400" b="0" i="1" dirty="0" smtClean="0">
                              <a:solidFill>
                                <a:srgbClr val="00B050"/>
                              </a:solidFill>
                              <a:latin typeface="Cambria Math" panose="02040503050406030204" pitchFamily="18" charset="0"/>
                            </a:rPr>
                          </m:ctrlPr>
                        </m:dPr>
                        <m:e>
                          <m:r>
                            <a:rPr lang="en-US" altLang="en-US" sz="2400" b="0" i="1" dirty="0" smtClean="0">
                              <a:solidFill>
                                <a:srgbClr val="00B050"/>
                              </a:solidFill>
                              <a:latin typeface="Cambria Math" panose="02040503050406030204" pitchFamily="18" charset="0"/>
                            </a:rPr>
                            <m:t>𝑤</m:t>
                          </m:r>
                          <m:r>
                            <a:rPr lang="en-US" altLang="en-US" sz="2400" b="0" i="1" dirty="0" smtClean="0">
                              <a:solidFill>
                                <a:srgbClr val="00B050"/>
                              </a:solidFill>
                              <a:latin typeface="Cambria Math" panose="02040503050406030204" pitchFamily="18" charset="0"/>
                            </a:rPr>
                            <m:t>,</m:t>
                          </m:r>
                          <m:r>
                            <a:rPr lang="en-US" altLang="en-US" sz="2400" b="0" i="1" dirty="0" smtClean="0">
                              <a:solidFill>
                                <a:srgbClr val="00B050"/>
                              </a:solidFill>
                              <a:latin typeface="Cambria Math" panose="02040503050406030204" pitchFamily="18" charset="0"/>
                            </a:rPr>
                            <m:t>𝑦</m:t>
                          </m:r>
                        </m:e>
                      </m:d>
                      <m:r>
                        <a:rPr lang="en-US" altLang="en-US" sz="2400" b="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4" name="Text Box 1070"/>
              <p:cNvSpPr txBox="1">
                <a:spLocks noRot="1" noChangeAspect="1" noMove="1" noResize="1" noEditPoints="1" noAdjustHandles="1" noChangeArrowheads="1" noChangeShapeType="1" noTextEdit="1"/>
              </p:cNvSpPr>
              <p:nvPr/>
            </p:nvSpPr>
            <p:spPr bwMode="auto">
              <a:xfrm>
                <a:off x="2178630" y="6287021"/>
                <a:ext cx="2836930" cy="461665"/>
              </a:xfrm>
              <a:prstGeom prst="rect">
                <a:avLst/>
              </a:prstGeom>
              <a:blipFill>
                <a:blip r:embed="rId7"/>
                <a:stretch>
                  <a:fillRect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7" name="Text Box 1073"/>
              <p:cNvSpPr txBox="1">
                <a:spLocks noChangeArrowheads="1"/>
              </p:cNvSpPr>
              <p:nvPr/>
            </p:nvSpPr>
            <p:spPr bwMode="auto">
              <a:xfrm>
                <a:off x="3582759" y="1102544"/>
                <a:ext cx="46358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oMath>
                  </m:oMathPara>
                </a14:m>
                <a:endParaRPr lang="en-US" altLang="en-US" sz="2400" b="0" dirty="0">
                  <a:solidFill>
                    <a:srgbClr val="00B050"/>
                  </a:solidFill>
                </a:endParaRPr>
              </a:p>
            </p:txBody>
          </p:sp>
        </mc:Choice>
        <mc:Fallback xmlns="">
          <p:sp>
            <p:nvSpPr>
              <p:cNvPr id="427057" name="Text Box 1073"/>
              <p:cNvSpPr txBox="1">
                <a:spLocks noRot="1" noChangeAspect="1" noMove="1" noResize="1" noEditPoints="1" noAdjustHandles="1" noChangeArrowheads="1" noChangeShapeType="1" noTextEdit="1"/>
              </p:cNvSpPr>
              <p:nvPr/>
            </p:nvSpPr>
            <p:spPr bwMode="auto">
              <a:xfrm>
                <a:off x="3582759" y="1102544"/>
                <a:ext cx="463588" cy="461665"/>
              </a:xfrm>
              <a:prstGeom prst="rect">
                <a:avLst/>
              </a:prstGeom>
              <a:blipFill>
                <a:blip r:embed="rId8"/>
                <a:stretch>
                  <a:fillRect b="-65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2027183" y="552904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2027183" y="552904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933350" y="3285996"/>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933350" y="3285996"/>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4BEA934-AC08-4897-B8F6-D2FB236D7742}"/>
                  </a:ext>
                </a:extLst>
              </p:cNvPr>
              <p:cNvSpPr txBox="1"/>
              <p:nvPr/>
            </p:nvSpPr>
            <p:spPr>
              <a:xfrm>
                <a:off x="4258221" y="5281178"/>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81" name="TextBox 80">
                <a:extLst>
                  <a:ext uri="{FF2B5EF4-FFF2-40B4-BE49-F238E27FC236}">
                    <a16:creationId xmlns:a16="http://schemas.microsoft.com/office/drawing/2014/main" id="{74BEA934-AC08-4897-B8F6-D2FB236D7742}"/>
                  </a:ext>
                </a:extLst>
              </p:cNvPr>
              <p:cNvSpPr txBox="1">
                <a:spLocks noRot="1" noChangeAspect="1" noMove="1" noResize="1" noEditPoints="1" noAdjustHandles="1" noChangeArrowheads="1" noChangeShapeType="1" noTextEdit="1"/>
              </p:cNvSpPr>
              <p:nvPr/>
            </p:nvSpPr>
            <p:spPr>
              <a:xfrm>
                <a:off x="4258221" y="5281178"/>
                <a:ext cx="575799" cy="461665"/>
              </a:xfrm>
              <a:prstGeom prst="rect">
                <a:avLst/>
              </a:prstGeom>
              <a:blipFill>
                <a:blip r:embed="rId16"/>
                <a:stretch>
                  <a:fillRect b="-11842"/>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Tree>
    <p:extLst>
      <p:ext uri="{BB962C8B-B14F-4D97-AF65-F5344CB8AC3E}">
        <p14:creationId xmlns:p14="http://schemas.microsoft.com/office/powerpoint/2010/main" val="3645770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7046"/>
                                        </p:tgtEl>
                                        <p:attrNameLst>
                                          <p:attrName>style.visibility</p:attrName>
                                        </p:attrNameLst>
                                      </p:cBhvr>
                                      <p:to>
                                        <p:strVal val="visible"/>
                                      </p:to>
                                    </p:set>
                                    <p:animEffect transition="in" filter="dissolve">
                                      <p:cBhvr>
                                        <p:cTn id="12" dur="500"/>
                                        <p:tgtEl>
                                          <p:spTgt spid="4270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7057"/>
                                        </p:tgtEl>
                                        <p:attrNameLst>
                                          <p:attrName>style.visibility</p:attrName>
                                        </p:attrNameLst>
                                      </p:cBhvr>
                                      <p:to>
                                        <p:strVal val="visible"/>
                                      </p:to>
                                    </p:set>
                                    <p:animEffect transition="in" filter="dissolve">
                                      <p:cBhvr>
                                        <p:cTn id="15" dur="500"/>
                                        <p:tgtEl>
                                          <p:spTgt spid="42705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27047"/>
                                        </p:tgtEl>
                                        <p:attrNameLst>
                                          <p:attrName>style.visibility</p:attrName>
                                        </p:attrNameLst>
                                      </p:cBhvr>
                                      <p:to>
                                        <p:strVal val="visible"/>
                                      </p:to>
                                    </p:set>
                                    <p:animEffect transition="in" filter="dissolve">
                                      <p:cBhvr>
                                        <p:cTn id="18" dur="500"/>
                                        <p:tgtEl>
                                          <p:spTgt spid="4270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27049"/>
                                        </p:tgtEl>
                                        <p:attrNameLst>
                                          <p:attrName>style.visibility</p:attrName>
                                        </p:attrNameLst>
                                      </p:cBhvr>
                                      <p:to>
                                        <p:strVal val="visible"/>
                                      </p:to>
                                    </p:set>
                                    <p:animEffect transition="in" filter="dissolve">
                                      <p:cBhvr>
                                        <p:cTn id="21" dur="500"/>
                                        <p:tgtEl>
                                          <p:spTgt spid="42704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27050"/>
                                        </p:tgtEl>
                                        <p:attrNameLst>
                                          <p:attrName>style.visibility</p:attrName>
                                        </p:attrNameLst>
                                      </p:cBhvr>
                                      <p:to>
                                        <p:strVal val="visible"/>
                                      </p:to>
                                    </p:set>
                                    <p:animEffect transition="in" filter="dissolve">
                                      <p:cBhvr>
                                        <p:cTn id="24" dur="500"/>
                                        <p:tgtEl>
                                          <p:spTgt spid="42705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7048"/>
                                        </p:tgtEl>
                                        <p:attrNameLst>
                                          <p:attrName>style.visibility</p:attrName>
                                        </p:attrNameLst>
                                      </p:cBhvr>
                                      <p:to>
                                        <p:strVal val="visible"/>
                                      </p:to>
                                    </p:set>
                                    <p:animEffect transition="in" filter="dissolve">
                                      <p:cBhvr>
                                        <p:cTn id="27" dur="500"/>
                                        <p:tgtEl>
                                          <p:spTgt spid="42704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27054"/>
                                        </p:tgtEl>
                                        <p:attrNameLst>
                                          <p:attrName>style.visibility</p:attrName>
                                        </p:attrNameLst>
                                      </p:cBhvr>
                                      <p:to>
                                        <p:strVal val="visible"/>
                                      </p:to>
                                    </p:set>
                                    <p:animEffect transition="in" filter="dissolve">
                                      <p:cBhvr>
                                        <p:cTn id="30" dur="500"/>
                                        <p:tgtEl>
                                          <p:spTgt spid="427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46" grpId="0" autoUpdateAnimBg="0"/>
      <p:bldP spid="427047" grpId="0" autoUpdateAnimBg="0"/>
      <p:bldP spid="427048" grpId="0" autoUpdateAnimBg="0"/>
      <p:bldP spid="427049" grpId="0" autoUpdateAnimBg="0"/>
      <p:bldP spid="427050" grpId="0" autoUpdateAnimBg="0"/>
      <p:bldP spid="427054" grpId="0"/>
      <p:bldP spid="427057" grpId="0" autoUpdateAnimBg="0"/>
      <p:bldP spid="81" grpId="0"/>
    </p:bldLst>
  </p:timing>
</p:sld>
</file>

<file path=ppt/theme/theme1.xml><?xml version="1.0" encoding="utf-8"?>
<a:theme xmlns:a="http://schemas.openxmlformats.org/drawingml/2006/main" name="POPL18Tutorial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bg2"/>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w="lg"/>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PL18TutorialTheme1" id="{A582DBA5-F38B-4DDA-AD04-63977A0EC127}" vid="{ADB6E06D-6D69-4B93-8835-92FDD21683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2293</TotalTime>
  <Words>976</Words>
  <Application>Microsoft Office PowerPoint</Application>
  <PresentationFormat>On-screen Show (4:3)</PresentationFormat>
  <Paragraphs>227</Paragraphs>
  <Slides>11</Slides>
  <Notes>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Wingdings</vt:lpstr>
      <vt:lpstr>Times New Roman</vt:lpstr>
      <vt:lpstr>Symbol</vt:lpstr>
      <vt:lpstr>Arial Black</vt:lpstr>
      <vt:lpstr>Calibri</vt:lpstr>
      <vt:lpstr>宋体</vt:lpstr>
      <vt:lpstr>Cambria Math</vt:lpstr>
      <vt:lpstr>Georgia</vt:lpstr>
      <vt:lpstr>POPL18TutorialTheme1</vt:lpstr>
      <vt:lpstr>Big Picture: Dataflow Analysis</vt:lpstr>
      <vt:lpstr>Path Semantics for Intraprocedural Analysis</vt:lpstr>
      <vt:lpstr>From Path Semantics to Equational Semantics</vt:lpstr>
      <vt:lpstr>Equational Semantics</vt:lpstr>
      <vt:lpstr>Gen-Kill Problems: Reaching Defs</vt:lpstr>
      <vt:lpstr>Representing Dataflow Functions</vt:lpstr>
      <vt:lpstr>Representing Dataflow Functions</vt:lpstr>
      <vt:lpstr>Gen-Kill Problems: Reaching Defs</vt:lpstr>
      <vt:lpstr>Possibly Uninitialized Variables (PUV)</vt:lpstr>
      <vt:lpstr>Gen-Kill Problems: Reaching Defs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Thomas Reps</cp:lastModifiedBy>
  <cp:revision>271</cp:revision>
  <cp:lastPrinted>2015-10-20T02:53:17Z</cp:lastPrinted>
  <dcterms:created xsi:type="dcterms:W3CDTF">2015-10-19T12:39:45Z</dcterms:created>
  <dcterms:modified xsi:type="dcterms:W3CDTF">2018-02-01T23:09:48Z</dcterms:modified>
</cp:coreProperties>
</file>