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7" r:id="rId2"/>
    <p:sldId id="298" r:id="rId3"/>
    <p:sldId id="299" r:id="rId4"/>
    <p:sldId id="300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3" autoAdjust="0"/>
    <p:restoredTop sz="86905" autoAdjust="0"/>
  </p:normalViewPr>
  <p:slideViewPr>
    <p:cSldViewPr snapToGrid="0">
      <p:cViewPr varScale="1">
        <p:scale>
          <a:sx n="113" d="100"/>
          <a:sy n="113" d="100"/>
        </p:scale>
        <p:origin x="-154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302736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7" tIns="46443" rIns="92887" bIns="46443" numCol="1" anchor="t" anchorCtr="0" compatLnSpc="1">
            <a:prstTxWarp prst="textNoShape">
              <a:avLst/>
            </a:prstTxWarp>
          </a:bodyPr>
          <a:lstStyle>
            <a:lvl1pPr defTabSz="92868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56051" y="0"/>
            <a:ext cx="302736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7" tIns="46443" rIns="92887" bIns="46443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820455-2F47-4BE9-9DB1-B7E0090B0F0B}" type="datetimeFigureOut">
              <a:rPr lang="en-US"/>
              <a:pPr>
                <a:defRPr/>
              </a:pPr>
              <a:t>10/18/2015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98500" y="4409758"/>
            <a:ext cx="5588000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7" tIns="46443" rIns="92887" bIns="464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8817926"/>
            <a:ext cx="302736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7" tIns="46443" rIns="92887" bIns="46443" numCol="1" anchor="b" anchorCtr="0" compatLnSpc="1">
            <a:prstTxWarp prst="textNoShape">
              <a:avLst/>
            </a:prstTxWarp>
          </a:bodyPr>
          <a:lstStyle>
            <a:lvl1pPr defTabSz="92868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56051" y="8817926"/>
            <a:ext cx="302736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7" tIns="46443" rIns="92887" bIns="46443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39CD1B4E-3B7B-4238-AB23-6D3C94621D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9017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D1B4E-3B7B-4238-AB23-6D3C94621DBB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548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D1B4E-3B7B-4238-AB23-6D3C94621DBB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478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D1B4E-3B7B-4238-AB23-6D3C94621DBB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409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D1B4E-3B7B-4238-AB23-6D3C94621DBB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6183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43162-405C-4ADC-993C-554F8EBD14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14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B04A0E-48F9-4BA0-8025-B7881174C3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949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8156F0-D92C-4123-8D4D-AB40C647E6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03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9EEF34-9D23-4ACB-A136-12B9C0AFC0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439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BFB3B-0653-474C-A68A-44E024EE72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0149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1FFF59-9D10-4B14-82E6-C537CC556F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614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D2E7C8-6281-427C-9141-20B2D5CB27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399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DE48E1-D58E-4943-9737-F1D5D925D1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57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2B1768-BCD4-4826-B169-616140D5F5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00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FD7974-48A9-452F-A92C-480F05EB12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950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117D18-8EC6-45D5-852B-05A0BE97DC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14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ED7E1ED-25ED-4B66-9F32-A2A0BF2866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5704702" cy="2585323"/>
            <a:chOff x="1252152" y="2388971"/>
            <a:chExt cx="5704702" cy="2585323"/>
          </a:xfrm>
        </p:grpSpPr>
        <p:sp>
          <p:nvSpPr>
            <p:cNvPr id="5" name="TextBox 4"/>
            <p:cNvSpPr txBox="1"/>
            <p:nvPr/>
          </p:nvSpPr>
          <p:spPr>
            <a:xfrm>
              <a:off x="4950942" y="2388971"/>
              <a:ext cx="527222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n-US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  <a:p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n-US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  <a:p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.</a:t>
              </a:r>
              <a:endPara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.</a:t>
              </a:r>
              <a:endPara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.</a:t>
              </a:r>
              <a:endPara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n-US" i="1" baseline="-25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endPara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52152" y="3390941"/>
              <a:ext cx="2553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Straight Arrow Connector 11"/>
            <p:cNvCxnSpPr>
              <a:stCxn id="6" idx="3"/>
            </p:cNvCxnSpPr>
            <p:nvPr/>
          </p:nvCxnSpPr>
          <p:spPr>
            <a:xfrm flipV="1">
              <a:off x="1507525" y="2583633"/>
              <a:ext cx="3443417" cy="991974"/>
            </a:xfrm>
            <a:prstGeom prst="straightConnector1">
              <a:avLst/>
            </a:prstGeom>
            <a:ln cmpd="sng">
              <a:solidFill>
                <a:schemeClr val="tx1"/>
              </a:solidFill>
              <a:prstDash val="dash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6" idx="3"/>
            </p:cNvCxnSpPr>
            <p:nvPr/>
          </p:nvCxnSpPr>
          <p:spPr>
            <a:xfrm flipV="1">
              <a:off x="1507525" y="3102617"/>
              <a:ext cx="3443417" cy="472990"/>
            </a:xfrm>
            <a:prstGeom prst="straightConnector1">
              <a:avLst/>
            </a:prstGeom>
            <a:ln cmpd="sng">
              <a:solidFill>
                <a:schemeClr val="tx1"/>
              </a:solidFill>
              <a:prstDash val="dash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6" idx="3"/>
            </p:cNvCxnSpPr>
            <p:nvPr/>
          </p:nvCxnSpPr>
          <p:spPr>
            <a:xfrm>
              <a:off x="1507525" y="3575607"/>
              <a:ext cx="3443417" cy="1158101"/>
            </a:xfrm>
            <a:prstGeom prst="straightConnector1">
              <a:avLst/>
            </a:prstGeom>
            <a:ln cmpd="sng">
              <a:solidFill>
                <a:schemeClr val="tx1"/>
              </a:solidFill>
              <a:prstDash val="dash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6701481" y="3242275"/>
              <a:ext cx="2553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Straight Arrow Connector 39"/>
            <p:cNvCxnSpPr>
              <a:endCxn id="39" idx="1"/>
            </p:cNvCxnSpPr>
            <p:nvPr/>
          </p:nvCxnSpPr>
          <p:spPr>
            <a:xfrm>
              <a:off x="5478164" y="2677298"/>
              <a:ext cx="1223317" cy="749643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endCxn id="39" idx="1"/>
            </p:cNvCxnSpPr>
            <p:nvPr/>
          </p:nvCxnSpPr>
          <p:spPr>
            <a:xfrm>
              <a:off x="5379309" y="3138617"/>
              <a:ext cx="1322172" cy="288324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V="1">
              <a:off x="5430796" y="3530599"/>
              <a:ext cx="1270685" cy="1173207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785234" y="2657032"/>
              <a:ext cx="1219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ESSSD[</a:t>
              </a:r>
              <a:r>
                <a:rPr lang="en-US" sz="12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12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n-US" sz="12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]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882215" y="3345750"/>
              <a:ext cx="1219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ESSSD[</a:t>
              </a:r>
              <a:r>
                <a:rPr lang="en-US" sz="12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12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n-US" sz="12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]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828434" y="4346794"/>
              <a:ext cx="1219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ESSSD[</a:t>
              </a:r>
              <a:r>
                <a:rPr lang="en-US" sz="12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12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n-US" sz="1200" i="1" baseline="-25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]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737654" y="2630958"/>
              <a:ext cx="7455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l(</a:t>
              </a:r>
              <a:r>
                <a:rPr lang="en-US" sz="12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n-US" sz="12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12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490505" y="3230571"/>
              <a:ext cx="7455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l(</a:t>
              </a:r>
              <a:r>
                <a:rPr lang="en-US" sz="12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n-US" sz="12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12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800469" y="4275768"/>
              <a:ext cx="7455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l(</a:t>
              </a:r>
              <a:r>
                <a:rPr lang="en-US" sz="12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n-US" sz="1200" i="1" baseline="-25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12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79411" y="0"/>
            <a:ext cx="7629863" cy="4412737"/>
            <a:chOff x="1360597" y="1079156"/>
            <a:chExt cx="7629863" cy="4412737"/>
          </a:xfrm>
        </p:grpSpPr>
        <p:sp>
          <p:nvSpPr>
            <p:cNvPr id="3" name="Rectangle 2"/>
            <p:cNvSpPr/>
            <p:nvPr/>
          </p:nvSpPr>
          <p:spPr>
            <a:xfrm>
              <a:off x="2252020" y="1079156"/>
              <a:ext cx="1227438" cy="4366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1: start</a:t>
              </a:r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252020" y="2073189"/>
              <a:ext cx="1227438" cy="4366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2: a=1</a:t>
              </a:r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52020" y="3067222"/>
              <a:ext cx="1227438" cy="4366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3: b=1</a:t>
              </a:r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252020" y="4061255"/>
              <a:ext cx="1227438" cy="4366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4: a&lt;3</a:t>
              </a:r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252020" y="5055288"/>
              <a:ext cx="1227438" cy="4366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a=</a:t>
              </a:r>
              <a:r>
                <a:rPr lang="en-US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a+b</a:t>
              </a:r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952485" y="4061252"/>
              <a:ext cx="1227438" cy="4366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c=</a:t>
              </a:r>
              <a:r>
                <a:rPr lang="en-US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a+b</a:t>
              </a:r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763022" y="4061253"/>
              <a:ext cx="1227438" cy="4366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exit</a:t>
              </a:r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>
              <a:stCxn id="3" idx="2"/>
              <a:endCxn id="4" idx="0"/>
            </p:cNvCxnSpPr>
            <p:nvPr/>
          </p:nvCxnSpPr>
          <p:spPr>
            <a:xfrm>
              <a:off x="2865739" y="1515761"/>
              <a:ext cx="0" cy="55742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2865739" y="2509794"/>
              <a:ext cx="0" cy="55742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2865739" y="3503826"/>
              <a:ext cx="0" cy="55742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2873976" y="4497859"/>
              <a:ext cx="0" cy="55742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3" idx="3"/>
              <a:endCxn id="15" idx="1"/>
            </p:cNvCxnSpPr>
            <p:nvPr/>
          </p:nvCxnSpPr>
          <p:spPr>
            <a:xfrm flipV="1">
              <a:off x="3479458" y="4279555"/>
              <a:ext cx="1473028" cy="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5" idx="3"/>
              <a:endCxn id="16" idx="1"/>
            </p:cNvCxnSpPr>
            <p:nvPr/>
          </p:nvCxnSpPr>
          <p:spPr>
            <a:xfrm>
              <a:off x="6179923" y="4279555"/>
              <a:ext cx="1583099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urved Connector 28"/>
            <p:cNvCxnSpPr>
              <a:stCxn id="14" idx="1"/>
              <a:endCxn id="13" idx="1"/>
            </p:cNvCxnSpPr>
            <p:nvPr/>
          </p:nvCxnSpPr>
          <p:spPr>
            <a:xfrm rot="10800000">
              <a:off x="2252020" y="4279559"/>
              <a:ext cx="12700" cy="994033"/>
            </a:xfrm>
            <a:prstGeom prst="curvedConnector3">
              <a:avLst>
                <a:gd name="adj1" fmla="val 491352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2944001" y="1606378"/>
              <a:ext cx="7825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r>
                <a:rPr lang="el-GR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σ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.(???)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44001" y="2595948"/>
              <a:ext cx="1565189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r>
                <a:rPr lang="el-GR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σ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.</a:t>
              </a:r>
              <a:r>
                <a:rPr lang="el-GR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σ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[a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←1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]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859330" y="4575088"/>
              <a:ext cx="1565189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r>
                <a:rPr lang="el-GR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σ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.</a:t>
              </a:r>
              <a:r>
                <a:rPr lang="el-GR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σ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(a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)&lt;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3?</a:t>
              </a:r>
              <a:r>
                <a:rPr lang="el-GR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σ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:</a:t>
              </a:r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⊥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911564" y="3587405"/>
              <a:ext cx="1565189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r>
                <a:rPr lang="el-GR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σ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.</a:t>
              </a:r>
              <a:r>
                <a:rPr lang="el-GR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σ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[b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←1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]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87394" y="4245691"/>
              <a:ext cx="1257156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r>
                <a:rPr lang="el-GR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σ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.</a:t>
              </a:r>
              <a:r>
                <a:rPr lang="el-GR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σ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(a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)&gt;=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3?</a:t>
              </a:r>
              <a:r>
                <a:rPr lang="el-GR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σ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:</a:t>
              </a:r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⊥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 rot="17985628">
              <a:off x="729117" y="4463078"/>
              <a:ext cx="153996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r>
                <a:rPr lang="el-GR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σ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.</a:t>
              </a:r>
              <a:r>
                <a:rPr lang="el-GR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σ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[a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 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← </a:t>
              </a:r>
              <a:r>
                <a:rPr lang="el-GR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σ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(a)+</a:t>
              </a:r>
              <a:r>
                <a:rPr lang="el-GR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σ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(b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)]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232329" y="4016635"/>
              <a:ext cx="153996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r>
                <a:rPr lang="el-GR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σ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.</a:t>
              </a:r>
              <a:r>
                <a:rPr lang="el-GR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σ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[c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 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← </a:t>
              </a:r>
              <a:r>
                <a:rPr lang="el-GR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σ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(a)+</a:t>
              </a:r>
              <a:r>
                <a:rPr lang="el-GR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σ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(b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)]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602759" y="4575087"/>
              <a:ext cx="33071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T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588239" y="4002728"/>
              <a:ext cx="27671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F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74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79628026"/>
                  </p:ext>
                </p:extLst>
              </p:nvPr>
            </p:nvGraphicFramePr>
            <p:xfrm>
              <a:off x="-4823" y="4324"/>
              <a:ext cx="7735328" cy="51529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6916"/>
                    <a:gridCol w="966916"/>
                    <a:gridCol w="966916"/>
                    <a:gridCol w="966916"/>
                    <a:gridCol w="966916"/>
                    <a:gridCol w="966916"/>
                    <a:gridCol w="966916"/>
                    <a:gridCol w="966916"/>
                  </a:tblGrid>
                  <a:tr h="323917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node</a:t>
                          </a:r>
                        </a:p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iteration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1943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1943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 dirty="0">
                              <a:effectLst/>
                            </a:rPr>
                            <a:t>{(???)}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1943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 dirty="0">
                              <a:effectLst/>
                            </a:rPr>
                            <a:t>{(???)}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 dirty="0">
                              <a:effectLst/>
                            </a:rPr>
                            <a:t>{(1??)}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1943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>
                              <a:effectLst/>
                            </a:rPr>
                            <a:t>{(???)}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>
                              <a:effectLst/>
                            </a:rPr>
                            <a:t>{(1??)}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 dirty="0">
                              <a:effectLst/>
                            </a:rPr>
                            <a:t>{(11?)}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1943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 dirty="0">
                              <a:effectLst/>
                            </a:rPr>
                            <a:t>{(???)}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 dirty="0">
                              <a:effectLst/>
                            </a:rPr>
                            <a:t>{(1??)}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 dirty="0">
                              <a:effectLst/>
                            </a:rPr>
                            <a:t>{(11?)}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 dirty="0">
                              <a:effectLst/>
                            </a:rPr>
                            <a:t>{(11?)}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773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>
                              <a:effectLst/>
                            </a:rPr>
                            <a:t>{(???)}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 dirty="0">
                              <a:effectLst/>
                            </a:rPr>
                            <a:t>{(1??)}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sz="12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sz="1200" i="1" smtClean="0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sz="1200" b="0" i="1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(11?)</m:t>
                                        </m:r>
                                      </m:e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(21?)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sz="1200" dirty="0" smtClean="0">
                            <a:effectLst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 dirty="0">
                              <a:effectLst/>
                            </a:rPr>
                            <a:t>{(11?)}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151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>
                              <a:effectLst/>
                            </a:rPr>
                            <a:t>{(???)}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 dirty="0">
                              <a:effectLst/>
                            </a:rPr>
                            <a:t>{(1??)}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sz="12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sz="1200" i="1" smtClean="0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sz="1200" b="0" i="1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(11?)</m:t>
                                        </m:r>
                                      </m:e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(21?)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sz="1200" dirty="0">
                            <a:effectLst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sz="12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sz="1200" i="1" smtClean="0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sz="1200" b="0" i="1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(11?)</m:t>
                                        </m:r>
                                      </m:e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(21?)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406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>
                              <a:effectLst/>
                            </a:rPr>
                            <a:t>{(???)}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>
                              <a:effectLst/>
                            </a:rPr>
                            <a:t>{(1??)}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sz="12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sz="1200" b="0" i="1" smtClean="0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sz="1200" b="0" i="1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(11?)</m:t>
                                        </m:r>
                                      </m:e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(21?)</m:t>
                                        </m:r>
                                      </m:e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(31?)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sz="1200" dirty="0">
                            <a:effectLst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sz="12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sz="1200" i="1" smtClean="0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sz="1200" b="0" i="1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(11?)</m:t>
                                        </m:r>
                                      </m:e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(21?)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406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>
                              <a:effectLst/>
                            </a:rPr>
                            <a:t>{(???)}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>
                              <a:effectLst/>
                            </a:rPr>
                            <a:t>{(1??)}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sz="12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sz="1200" b="0" i="1" smtClean="0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sz="1200" b="0" i="1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(11?)</m:t>
                                        </m:r>
                                      </m:e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(21?)</m:t>
                                        </m:r>
                                      </m:e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(31?)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sz="1200" dirty="0">
                            <a:effectLst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sz="12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sz="1200" i="1" smtClean="0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sz="1200" b="0" i="1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(11?)</m:t>
                                        </m:r>
                                      </m:e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(21?)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{(31?)}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406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 dirty="0">
                              <a:effectLst/>
                            </a:rPr>
                            <a:t>{(???)}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 dirty="0">
                              <a:effectLst/>
                            </a:rPr>
                            <a:t>{(1??)}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sz="12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sz="1200" b="0" i="1" smtClean="0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sz="1200" b="0" i="1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(11?)</m:t>
                                        </m:r>
                                      </m:e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(21?)</m:t>
                                        </m:r>
                                      </m:e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(31?)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sz="1200" dirty="0">
                            <a:effectLst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sz="12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sz="1200" i="1" smtClean="0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sz="1200" b="0" i="1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(11?)</m:t>
                                        </m:r>
                                      </m:e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(21?)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{(31?)}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 dirty="0" smtClean="0">
                              <a:effectLst/>
                            </a:rPr>
                            <a:t>{(314)}</a:t>
                          </a:r>
                          <a:endParaRPr lang="en-US" sz="1200" dirty="0">
                            <a:effectLst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406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 dirty="0">
                              <a:effectLst/>
                            </a:rPr>
                            <a:t>{(???)}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 dirty="0">
                              <a:effectLst/>
                            </a:rPr>
                            <a:t>{(1??)}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sz="12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sz="1200" b="0" i="1" smtClean="0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sz="1200" b="0" i="1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(11?)</m:t>
                                        </m:r>
                                      </m:e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(21?)</m:t>
                                        </m:r>
                                      </m:e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(31?)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sz="1200" dirty="0">
                            <a:effectLst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sz="12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sz="1200" i="1" smtClean="0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sz="1200" b="0" i="1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(11?)</m:t>
                                        </m:r>
                                      </m:e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(21?)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{(31?)}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 dirty="0">
                              <a:effectLst/>
                            </a:rPr>
                            <a:t>{(314)}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79628026"/>
                  </p:ext>
                </p:extLst>
              </p:nvPr>
            </p:nvGraphicFramePr>
            <p:xfrm>
              <a:off x="-4823" y="4324"/>
              <a:ext cx="7735328" cy="51529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6916"/>
                    <a:gridCol w="966916"/>
                    <a:gridCol w="966916"/>
                    <a:gridCol w="966916"/>
                    <a:gridCol w="966916"/>
                    <a:gridCol w="966916"/>
                    <a:gridCol w="966916"/>
                    <a:gridCol w="966916"/>
                  </a:tblGrid>
                  <a:tr h="4572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node</a:t>
                          </a:r>
                        </a:p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iteration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 dirty="0">
                              <a:effectLst/>
                            </a:rPr>
                            <a:t>{(???)}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 dirty="0">
                              <a:effectLst/>
                            </a:rPr>
                            <a:t>{(???)}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 dirty="0">
                              <a:effectLst/>
                            </a:rPr>
                            <a:t>{(1??)}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>
                              <a:effectLst/>
                            </a:rPr>
                            <a:t>{(???)}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>
                              <a:effectLst/>
                            </a:rPr>
                            <a:t>{(1??)}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 dirty="0">
                              <a:effectLst/>
                            </a:rPr>
                            <a:t>{(11?)}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 dirty="0">
                              <a:effectLst/>
                            </a:rPr>
                            <a:t>{(???)}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 dirty="0">
                              <a:effectLst/>
                            </a:rPr>
                            <a:t>{(1??)}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 dirty="0">
                              <a:effectLst/>
                            </a:rPr>
                            <a:t>{(11?)}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 dirty="0">
                              <a:effectLst/>
                            </a:rPr>
                            <a:t>{(11?)}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9141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>
                              <a:effectLst/>
                            </a:rPr>
                            <a:t>{(???)}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 dirty="0">
                              <a:effectLst/>
                            </a:rPr>
                            <a:t>{(1??)}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02532" t="-471875" r="-301899" b="-75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 dirty="0">
                              <a:effectLst/>
                            </a:rPr>
                            <a:t>{(11?)}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447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>
                              <a:effectLst/>
                            </a:rPr>
                            <a:t>{(???)}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 dirty="0">
                              <a:effectLst/>
                            </a:rPr>
                            <a:t>{(1??)}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02532" t="-501370" r="-301899" b="-5602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99371" t="-501370" r="-200000" b="-5602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6219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>
                              <a:effectLst/>
                            </a:rPr>
                            <a:t>{(???)}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>
                              <a:effectLst/>
                            </a:rPr>
                            <a:t>{(1??)}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02532" t="-430392" r="-301899" b="-300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99371" t="-430392" r="-200000" b="-300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6219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>
                              <a:effectLst/>
                            </a:rPr>
                            <a:t>{(???)}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>
                              <a:effectLst/>
                            </a:rPr>
                            <a:t>{(1??)}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02532" t="-530392" r="-301899" b="-200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99371" t="-530392" r="-200000" b="-200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{(31?)}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6219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 dirty="0">
                              <a:effectLst/>
                            </a:rPr>
                            <a:t>{(???)}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 dirty="0">
                              <a:effectLst/>
                            </a:rPr>
                            <a:t>{(1??)}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02532" t="-630392" r="-301899" b="-100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99371" t="-630392" r="-200000" b="-100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{(31?)}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 dirty="0" smtClean="0">
                              <a:effectLst/>
                            </a:rPr>
                            <a:t>{(314)}</a:t>
                          </a:r>
                          <a:endParaRPr lang="en-US" sz="1200" dirty="0">
                            <a:effectLst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6219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 dirty="0">
                              <a:effectLst/>
                            </a:rPr>
                            <a:t>{(???)}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 dirty="0">
                              <a:effectLst/>
                            </a:rPr>
                            <a:t>{(1??)}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02532" t="-730392" r="-301899" b="-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99371" t="-730392" r="-200000" b="-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{(31?)}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b"/>
                          <a:r>
                            <a:rPr lang="en-US" sz="1200" dirty="0">
                              <a:effectLst/>
                            </a:rPr>
                            <a:t>{(314)}</a:t>
                          </a: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Rectangle 3"/>
          <p:cNvSpPr/>
          <p:nvPr/>
        </p:nvSpPr>
        <p:spPr>
          <a:xfrm>
            <a:off x="4278851" y="4555405"/>
            <a:ext cx="74141" cy="584885"/>
          </a:xfrm>
          <a:prstGeom prst="rect">
            <a:avLst/>
          </a:prstGeom>
          <a:solidFill>
            <a:srgbClr val="BBE0E3">
              <a:alpha val="0"/>
            </a:srgb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52992" y="4555405"/>
            <a:ext cx="74141" cy="584885"/>
          </a:xfrm>
          <a:prstGeom prst="rect">
            <a:avLst/>
          </a:prstGeom>
          <a:solidFill>
            <a:srgbClr val="BBE0E3">
              <a:alpha val="0"/>
            </a:srgb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55032" y="4614510"/>
            <a:ext cx="78263" cy="399331"/>
          </a:xfrm>
          <a:prstGeom prst="rect">
            <a:avLst/>
          </a:prstGeom>
          <a:solidFill>
            <a:srgbClr val="BBE0E3">
              <a:alpha val="0"/>
            </a:srgb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33292" y="4614509"/>
            <a:ext cx="78263" cy="399331"/>
          </a:xfrm>
          <a:prstGeom prst="rect">
            <a:avLst/>
          </a:prstGeom>
          <a:solidFill>
            <a:srgbClr val="BBE0E3">
              <a:alpha val="0"/>
            </a:srgb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61197" y="4725516"/>
            <a:ext cx="78260" cy="222422"/>
          </a:xfrm>
          <a:prstGeom prst="rect">
            <a:avLst/>
          </a:prstGeom>
          <a:solidFill>
            <a:srgbClr val="BBE0E3">
              <a:alpha val="0"/>
            </a:srgb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239457" y="4725516"/>
            <a:ext cx="78260" cy="222422"/>
          </a:xfrm>
          <a:prstGeom prst="rect">
            <a:avLst/>
          </a:prstGeom>
          <a:solidFill>
            <a:srgbClr val="BBE0E3">
              <a:alpha val="0"/>
            </a:srgb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317718" y="4725516"/>
            <a:ext cx="78260" cy="222422"/>
          </a:xfrm>
          <a:prstGeom prst="rect">
            <a:avLst/>
          </a:prstGeom>
          <a:solidFill>
            <a:srgbClr val="BBE0E3">
              <a:alpha val="0"/>
            </a:srgb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120905" y="4725516"/>
            <a:ext cx="78260" cy="222422"/>
          </a:xfrm>
          <a:prstGeom prst="rect">
            <a:avLst/>
          </a:prstGeom>
          <a:solidFill>
            <a:srgbClr val="BBE0E3">
              <a:alpha val="0"/>
            </a:srgb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207404" y="4725516"/>
            <a:ext cx="78260" cy="222422"/>
          </a:xfrm>
          <a:prstGeom prst="rect">
            <a:avLst/>
          </a:prstGeom>
          <a:solidFill>
            <a:srgbClr val="BBE0E3">
              <a:alpha val="0"/>
            </a:srgb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293903" y="4725516"/>
            <a:ext cx="78260" cy="222422"/>
          </a:xfrm>
          <a:prstGeom prst="rect">
            <a:avLst/>
          </a:prstGeom>
          <a:solidFill>
            <a:srgbClr val="BBE0E3">
              <a:alpha val="0"/>
            </a:srgb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93530" y="4725516"/>
            <a:ext cx="78260" cy="222422"/>
          </a:xfrm>
          <a:prstGeom prst="rect">
            <a:avLst/>
          </a:prstGeom>
          <a:solidFill>
            <a:srgbClr val="BBE0E3">
              <a:alpha val="0"/>
            </a:srgb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380029" y="4725516"/>
            <a:ext cx="78260" cy="222422"/>
          </a:xfrm>
          <a:prstGeom prst="rect">
            <a:avLst/>
          </a:prstGeom>
          <a:solidFill>
            <a:srgbClr val="BBE0E3">
              <a:alpha val="0"/>
            </a:srgb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462405" y="4725516"/>
            <a:ext cx="78260" cy="222422"/>
          </a:xfrm>
          <a:prstGeom prst="rect">
            <a:avLst/>
          </a:prstGeom>
          <a:solidFill>
            <a:srgbClr val="BBE0E3">
              <a:alpha val="0"/>
            </a:srgb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265595" y="4725516"/>
            <a:ext cx="78260" cy="222422"/>
          </a:xfrm>
          <a:prstGeom prst="rect">
            <a:avLst/>
          </a:prstGeom>
          <a:solidFill>
            <a:srgbClr val="BBE0E3">
              <a:alpha val="0"/>
            </a:srgb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352094" y="4725516"/>
            <a:ext cx="78260" cy="222422"/>
          </a:xfrm>
          <a:prstGeom prst="rect">
            <a:avLst/>
          </a:prstGeom>
          <a:solidFill>
            <a:srgbClr val="BBE0E3">
              <a:alpha val="0"/>
            </a:srgb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434470" y="4725516"/>
            <a:ext cx="78260" cy="222422"/>
          </a:xfrm>
          <a:prstGeom prst="rect">
            <a:avLst/>
          </a:prstGeom>
          <a:solidFill>
            <a:srgbClr val="BBE0E3">
              <a:alpha val="0"/>
            </a:srgb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40929" y="5353555"/>
            <a:ext cx="78260" cy="222422"/>
          </a:xfrm>
          <a:prstGeom prst="rect">
            <a:avLst/>
          </a:prstGeom>
          <a:solidFill>
            <a:srgbClr val="BBE0E3">
              <a:alpha val="0"/>
            </a:srgb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19188" y="5353555"/>
            <a:ext cx="58408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means that the </a:t>
            </a:r>
            <a:r>
              <a:rPr lang="en-US" sz="1100" dirty="0" smtClean="0"/>
              <a:t>indicated variable </a:t>
            </a:r>
            <a:r>
              <a:rPr lang="en-US" sz="1100" dirty="0" smtClean="0"/>
              <a:t>has a constant value at a node in the CFG. </a:t>
            </a:r>
            <a:r>
              <a:rPr lang="en-US" sz="1100" dirty="0" smtClean="0"/>
              <a:t>For example, </a:t>
            </a:r>
            <a:r>
              <a:rPr lang="en-US" sz="1100" dirty="0" smtClean="0"/>
              <a:t>variable b has </a:t>
            </a:r>
            <a:r>
              <a:rPr lang="en-US" sz="1100" dirty="0" smtClean="0"/>
              <a:t>the constant </a:t>
            </a:r>
            <a:r>
              <a:rPr lang="en-US" sz="1100" smtClean="0"/>
              <a:t>value </a:t>
            </a:r>
            <a:r>
              <a:rPr lang="en-US" sz="1100" smtClean="0"/>
              <a:t>1 </a:t>
            </a:r>
            <a:r>
              <a:rPr lang="en-US" sz="1100" dirty="0" smtClean="0"/>
              <a:t>at </a:t>
            </a:r>
            <a:r>
              <a:rPr lang="en-US" sz="1100" dirty="0" smtClean="0"/>
              <a:t>node 4. </a:t>
            </a:r>
            <a:r>
              <a:rPr lang="en-US" sz="1100" dirty="0" smtClean="0"/>
              <a:t>(Note that </a:t>
            </a:r>
            <a:r>
              <a:rPr lang="en-US" sz="1100" dirty="0" smtClean="0"/>
              <a:t>we also treat ? as a </a:t>
            </a:r>
            <a:r>
              <a:rPr lang="en-US" sz="1100" dirty="0" smtClean="0"/>
              <a:t>constant.)</a:t>
            </a:r>
            <a:endParaRPr lang="en-US" sz="1100" dirty="0" smtClean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733359" y="606597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756907" y="606596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681608" y="606596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4606310" y="606596"/>
            <a:ext cx="438660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606309" y="593780"/>
            <a:ext cx="1443677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612222" y="606596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4606308" y="606596"/>
            <a:ext cx="438662" cy="253994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1733359" y="858310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2756907" y="858309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3681608" y="858309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H="1">
            <a:off x="4606310" y="858309"/>
            <a:ext cx="438660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4606309" y="845493"/>
            <a:ext cx="1443677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6612222" y="858309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4606308" y="858309"/>
            <a:ext cx="438662" cy="253994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1733359" y="1146175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2756907" y="1146174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3681608" y="1146174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4606310" y="1146174"/>
            <a:ext cx="438660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4606309" y="1133358"/>
            <a:ext cx="1443677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6612222" y="1146174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4606308" y="1146174"/>
            <a:ext cx="438662" cy="253994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1733359" y="1425800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2756907" y="1425799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3681608" y="1425799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>
            <a:off x="4606310" y="1425799"/>
            <a:ext cx="438660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4606309" y="1412983"/>
            <a:ext cx="1443677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6612222" y="1425799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4606308" y="1425799"/>
            <a:ext cx="438662" cy="253994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1733359" y="1697646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2756907" y="1697645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3681608" y="1697645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H="1">
            <a:off x="4606310" y="1697645"/>
            <a:ext cx="438660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>
            <a:off x="4606309" y="1684829"/>
            <a:ext cx="1443677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>
            <a:off x="6612222" y="1697645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4606308" y="1697645"/>
            <a:ext cx="438662" cy="253994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1733359" y="2090161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2756907" y="2090160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3681608" y="2090160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>
            <a:off x="4606310" y="2090160"/>
            <a:ext cx="438660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4606309" y="2077344"/>
            <a:ext cx="1443677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6612222" y="2090160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>
            <a:off x="4606308" y="2090160"/>
            <a:ext cx="438662" cy="253994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1733359" y="2525388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2756907" y="2525387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3681608" y="2525387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H="1">
            <a:off x="4606310" y="2525387"/>
            <a:ext cx="438660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4606309" y="2512571"/>
            <a:ext cx="1443677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6612222" y="2525387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4606308" y="2525387"/>
            <a:ext cx="438662" cy="253994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1733359" y="3151166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>
            <a:off x="2756907" y="3151165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3681608" y="3151165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 flipH="1">
            <a:off x="4606310" y="3151165"/>
            <a:ext cx="438660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4606309" y="3138349"/>
            <a:ext cx="1443677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6612222" y="3151165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>
            <a:off x="4606308" y="3151165"/>
            <a:ext cx="438662" cy="253994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>
            <a:off x="1733359" y="3749834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2756907" y="3749833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>
            <a:off x="3681608" y="3749833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>
            <a:off x="4606310" y="3749833"/>
            <a:ext cx="438660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>
            <a:off x="4606309" y="3737017"/>
            <a:ext cx="1443677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>
            <a:off x="6612222" y="3749833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>
            <a:off x="4606308" y="3749833"/>
            <a:ext cx="438662" cy="253994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1733359" y="4382045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>
            <a:off x="2756907" y="4382044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>
            <a:off x="3681608" y="4382044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H="1">
            <a:off x="4606310" y="4382044"/>
            <a:ext cx="438660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4606309" y="4369228"/>
            <a:ext cx="1443677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>
            <a:off x="6612222" y="4382044"/>
            <a:ext cx="362465" cy="23889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>
            <a:off x="4606308" y="4382044"/>
            <a:ext cx="438662" cy="253994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58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7568454"/>
                  </p:ext>
                </p:extLst>
              </p:nvPr>
            </p:nvGraphicFramePr>
            <p:xfrm>
              <a:off x="-1387" y="4554"/>
              <a:ext cx="8402594" cy="51529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0324"/>
                    <a:gridCol w="1050324"/>
                    <a:gridCol w="1050324"/>
                    <a:gridCol w="1050324"/>
                    <a:gridCol w="1050324"/>
                    <a:gridCol w="1075039"/>
                    <a:gridCol w="1062682"/>
                    <a:gridCol w="1013253"/>
                  </a:tblGrid>
                  <a:tr h="456213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node</a:t>
                          </a:r>
                        </a:p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iteration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7372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 smtClean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7372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⊤⊤⊤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{(???)}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???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 smtClean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7372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⊤⊤⊤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{(???)}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???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 smtClean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{(1</a:t>
                          </a: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 smtClean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7372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⊤⊤⊤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{(???)}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???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{(1</a:t>
                          </a: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 smtClean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{(11</a:t>
                          </a: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11?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 smtClean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7372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⊤⊤⊤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{(???)}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???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 smtClean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{(1</a:t>
                          </a: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{(11</a:t>
                          </a: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11?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{(11</a:t>
                          </a: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11?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90569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⊤⊤⊤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{(???)}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???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{(1</a:t>
                          </a: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14:m>
                            <m:oMath xmlns:m="http://schemas.openxmlformats.org/officeDocument/2006/math"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1200" i="1" smtClean="0"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sz="1200" i="1" smtClean="0">
                                          <a:effectLst/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sz="1200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(11?)</m:t>
                                      </m:r>
                                    </m:e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(21?)</m:t>
                                      </m:r>
                                    </m:e>
                                  </m:eqArr>
                                </m:e>
                              </m:d>
                            </m:oMath>
                          </a14:m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⊤1?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 smtClean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{(11</a:t>
                          </a: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11?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4379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⊤⊤⊤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{(???)}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???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 smtClean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{(1</a:t>
                          </a: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14:m>
                            <m:oMath xmlns:m="http://schemas.openxmlformats.org/officeDocument/2006/math"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1200" i="1" smtClean="0"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sz="1200" i="1" smtClean="0">
                                          <a:effectLst/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sz="1200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(11?)</m:t>
                                      </m:r>
                                    </m:e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(21?)</m:t>
                                      </m:r>
                                    </m:e>
                                  </m:eqArr>
                                </m:e>
                              </m:d>
                            </m:oMath>
                          </a14:m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⊤1?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1200" i="1" smtClean="0"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sz="1200" i="1" smtClean="0">
                                          <a:effectLst/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sz="1200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(11?)</m:t>
                                      </m:r>
                                    </m:e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(21?)</m:t>
                                      </m:r>
                                    </m:e>
                                  </m:eqArr>
                                </m:e>
                              </m:d>
                            </m:oMath>
                          </a14:m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⊤1?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620641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⊤⊤⊤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{(???)}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???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{(1</a:t>
                          </a: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14:m>
                            <m:oMath xmlns:m="http://schemas.openxmlformats.org/officeDocument/2006/math"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1200" i="1" smtClean="0"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sz="1200" b="0" i="1" smtClean="0">
                                          <a:effectLst/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sz="1200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(11?)</m:t>
                                      </m:r>
                                    </m:e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(21?)</m:t>
                                      </m:r>
                                    </m:e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(31?)</m:t>
                                      </m:r>
                                    </m:e>
                                  </m:eqArr>
                                </m:e>
                              </m:d>
                            </m:oMath>
                          </a14:m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⊤1?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1200" i="1" smtClean="0"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sz="1200" i="1" smtClean="0">
                                          <a:effectLst/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sz="1200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(11?)</m:t>
                                      </m:r>
                                    </m:e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(21?)</m:t>
                                      </m:r>
                                    </m:e>
                                  </m:eqArr>
                                </m:e>
                              </m:d>
                            </m:oMath>
                          </a14:m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⊤1?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620641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⊤⊤⊤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{(???)}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???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 smtClean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{(1</a:t>
                          </a: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14:m>
                            <m:oMath xmlns:m="http://schemas.openxmlformats.org/officeDocument/2006/math"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1200" i="1" smtClean="0"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sz="1200" b="0" i="1" smtClean="0">
                                          <a:effectLst/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sz="1200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(11?)</m:t>
                                      </m:r>
                                    </m:e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(21?)</m:t>
                                      </m:r>
                                    </m:e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(31?)</m:t>
                                      </m:r>
                                    </m:e>
                                  </m:eqArr>
                                </m:e>
                              </m:d>
                            </m:oMath>
                          </a14:m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⊤1?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1200" i="1" smtClean="0"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sz="1200" i="1" smtClean="0">
                                          <a:effectLst/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sz="1200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(11?)</m:t>
                                      </m:r>
                                    </m:e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(21?)</m:t>
                                      </m:r>
                                    </m:e>
                                  </m:eqArr>
                                </m:e>
                              </m:d>
                            </m:oMath>
                          </a14:m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⊤1?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{(31?)}</a:t>
                          </a: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⊤1?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 smtClean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620641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⊤⊤⊤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{(???)}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???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{(1</a:t>
                          </a: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14:m>
                            <m:oMath xmlns:m="http://schemas.openxmlformats.org/officeDocument/2006/math"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1200" i="1" smtClean="0"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sz="1200" b="0" i="1" smtClean="0">
                                          <a:effectLst/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sz="1200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(11?)</m:t>
                                      </m:r>
                                    </m:e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(21?)</m:t>
                                      </m:r>
                                    </m:e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(31?)</m:t>
                                      </m:r>
                                    </m:e>
                                  </m:eqArr>
                                </m:e>
                              </m:d>
                            </m:oMath>
                          </a14:m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⊤1?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1200" i="1" smtClean="0"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sz="1200" i="1" smtClean="0">
                                          <a:effectLst/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sz="1200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(11?)</m:t>
                                      </m:r>
                                    </m:e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(21?)</m:t>
                                      </m:r>
                                    </m:e>
                                  </m:eqArr>
                                </m:e>
                              </m:d>
                            </m:oMath>
                          </a14:m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⊤1?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{(31?)}</a:t>
                          </a: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⊤1?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{(314)}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⊤1⊤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620641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⊤⊤⊤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{(???)}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???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 smtClean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{(1</a:t>
                          </a: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14:m>
                            <m:oMath xmlns:m="http://schemas.openxmlformats.org/officeDocument/2006/math"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1200" i="1" smtClean="0"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sz="1200" b="0" i="1" smtClean="0">
                                          <a:effectLst/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sz="1200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(11?)</m:t>
                                      </m:r>
                                    </m:e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(21?)</m:t>
                                      </m:r>
                                    </m:e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(31?)</m:t>
                                      </m:r>
                                    </m:e>
                                  </m:eqArr>
                                </m:e>
                              </m:d>
                            </m:oMath>
                          </a14:m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⊤1?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1200" i="1" smtClean="0"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sz="1200" i="1" smtClean="0">
                                          <a:effectLst/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sz="1200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(11?)</m:t>
                                      </m:r>
                                    </m:e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(21?)</m:t>
                                      </m:r>
                                    </m:e>
                                  </m:eqArr>
                                </m:e>
                              </m:d>
                            </m:oMath>
                          </a14:m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⊤1?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{(31?)}</a:t>
                          </a: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⊤1?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{(314</a:t>
                          </a: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⊤1⊤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 smtClean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7568454"/>
                  </p:ext>
                </p:extLst>
              </p:nvPr>
            </p:nvGraphicFramePr>
            <p:xfrm>
              <a:off x="-1387" y="4554"/>
              <a:ext cx="8402594" cy="51529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0324"/>
                    <a:gridCol w="1050324"/>
                    <a:gridCol w="1050324"/>
                    <a:gridCol w="1050324"/>
                    <a:gridCol w="1050324"/>
                    <a:gridCol w="1075039"/>
                    <a:gridCol w="1062682"/>
                    <a:gridCol w="1013253"/>
                  </a:tblGrid>
                  <a:tr h="4572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node</a:t>
                          </a:r>
                        </a:p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iteration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 smtClean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⊤⊤⊤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{(???)}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???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 smtClean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⊤⊤⊤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{(???)}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???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 smtClean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{(1</a:t>
                          </a: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 smtClean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⊤⊤⊤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{(???)}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???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{(1</a:t>
                          </a: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 smtClean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{(11</a:t>
                          </a: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11?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 smtClean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⊤⊤⊤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{(???)}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???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 smtClean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{(1</a:t>
                          </a: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{(11</a:t>
                          </a: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11?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{(11</a:t>
                          </a: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11?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9141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⊤⊤⊤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{(???)}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???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{(1</a:t>
                          </a: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01163" t="-471875" r="-301163" b="-75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{(11</a:t>
                          </a: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11?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4475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⊤⊤⊤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{(???)}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???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 smtClean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{(1</a:t>
                          </a: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01163" t="-501370" r="-301163" b="-5602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87006" t="-501370" r="-192655" b="-5602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621983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⊤⊤⊤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{(???)}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???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{(1</a:t>
                          </a: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01163" t="-430392" r="-301163" b="-300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87006" t="-430392" r="-192655" b="-300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621983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⊤⊤⊤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{(???)}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???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 smtClean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{(1</a:t>
                          </a: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01163" t="-530392" r="-301163" b="-200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87006" t="-530392" r="-192655" b="-200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{(31?)}</a:t>
                          </a: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⊤1?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en-US" sz="1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 </a:t>
                          </a:r>
                          <a:r>
                            <a:rPr lang="en-US" sz="12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⊥</a:t>
                          </a:r>
                          <a:endParaRPr lang="en-US" sz="1200" b="0" dirty="0" smtClean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621983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⊤⊤⊤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{(???)}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???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{(1</a:t>
                          </a: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01163" t="-630392" r="-301163" b="-100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87006" t="-630392" r="-192655" b="-100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{(31?)}</a:t>
                          </a: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⊤1?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{(314)}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⊤1⊤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621983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Store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⊤⊤⊤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{(???)}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???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 smtClean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b"/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{(1</a:t>
                          </a: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??)}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1??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01163" t="-730392" r="-301163" b="-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87006" t="-730392" r="-192655" b="-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{(31?)}</a:t>
                          </a: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⊤1?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{(314</a:t>
                          </a:r>
                          <a:r>
                            <a:rPr lang="en-US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)} 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en-US" sz="1200" b="0" i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⊤1⊤</a:t>
                          </a:r>
                          <a:r>
                            <a:rPr lang="en-US" sz="1200" b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dirty="0" smtClean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8575" marR="28575" marT="19050" marB="1905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92" name="TextBox 91"/>
          <p:cNvSpPr txBox="1"/>
          <p:nvPr/>
        </p:nvSpPr>
        <p:spPr>
          <a:xfrm>
            <a:off x="529723" y="5328935"/>
            <a:ext cx="763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shows places where we obtain worse information than what the collecting semantics indicates. T</a:t>
            </a:r>
            <a:r>
              <a:rPr lang="en-US" sz="1200" dirty="0" smtClean="0"/>
              <a:t>he loss of </a:t>
            </a:r>
            <a:r>
              <a:rPr lang="en-US" sz="1200" dirty="0" smtClean="0"/>
              <a:t>information at one point can cause other information to be lost (e.g., variable c at point 7, due to imprecise information for variable a at point 6).</a:t>
            </a:r>
            <a:endParaRPr lang="en-US" sz="1200" dirty="0" smtClean="0"/>
          </a:p>
        </p:txBody>
      </p:sp>
      <p:sp>
        <p:nvSpPr>
          <p:cNvPr id="97" name="Rectangle 96"/>
          <p:cNvSpPr/>
          <p:nvPr/>
        </p:nvSpPr>
        <p:spPr>
          <a:xfrm>
            <a:off x="459930" y="5354336"/>
            <a:ext cx="78260" cy="222422"/>
          </a:xfrm>
          <a:prstGeom prst="rect">
            <a:avLst/>
          </a:prstGeom>
          <a:solidFill>
            <a:srgbClr val="BBE0E3">
              <a:alpha val="0"/>
            </a:srgbClr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6984295" y="4728630"/>
            <a:ext cx="78260" cy="222422"/>
          </a:xfrm>
          <a:prstGeom prst="rect">
            <a:avLst/>
          </a:prstGeom>
          <a:solidFill>
            <a:srgbClr val="BBE0E3">
              <a:alpha val="0"/>
            </a:srgbClr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7995489" y="4708034"/>
            <a:ext cx="78260" cy="222422"/>
          </a:xfrm>
          <a:prstGeom prst="rect">
            <a:avLst/>
          </a:prstGeom>
          <a:solidFill>
            <a:srgbClr val="BBE0E3">
              <a:alpha val="0"/>
            </a:srgbClr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8168483" y="4712156"/>
            <a:ext cx="78260" cy="222422"/>
          </a:xfrm>
          <a:prstGeom prst="rect">
            <a:avLst/>
          </a:prstGeom>
          <a:solidFill>
            <a:srgbClr val="BBE0E3">
              <a:alpha val="0"/>
            </a:srgbClr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8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19649</TotalTime>
  <Words>765</Words>
  <Application>Microsoft Office PowerPoint</Application>
  <PresentationFormat>On-screen Show (4:3)</PresentationFormat>
  <Paragraphs>237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University of Wisconsin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Akash Lal</dc:creator>
  <cp:lastModifiedBy>reps</cp:lastModifiedBy>
  <cp:revision>208</cp:revision>
  <cp:lastPrinted>2015-10-18T20:55:38Z</cp:lastPrinted>
  <dcterms:created xsi:type="dcterms:W3CDTF">2008-11-04T22:15:04Z</dcterms:created>
  <dcterms:modified xsi:type="dcterms:W3CDTF">2015-10-19T04:07:27Z</dcterms:modified>
</cp:coreProperties>
</file>