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256" r:id="rId2"/>
    <p:sldId id="312" r:id="rId3"/>
    <p:sldId id="258" r:id="rId4"/>
    <p:sldId id="261" r:id="rId5"/>
    <p:sldId id="335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336" r:id="rId18"/>
    <p:sldId id="277" r:id="rId19"/>
    <p:sldId id="279" r:id="rId20"/>
    <p:sldId id="27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280" r:id="rId42"/>
    <p:sldId id="281" r:id="rId43"/>
    <p:sldId id="282" r:id="rId44"/>
    <p:sldId id="284" r:id="rId45"/>
    <p:sldId id="337" r:id="rId46"/>
    <p:sldId id="276" r:id="rId47"/>
    <p:sldId id="286" r:id="rId48"/>
    <p:sldId id="310" r:id="rId49"/>
    <p:sldId id="313" r:id="rId50"/>
    <p:sldId id="314" r:id="rId51"/>
    <p:sldId id="316" r:id="rId52"/>
    <p:sldId id="317" r:id="rId53"/>
    <p:sldId id="318" r:id="rId54"/>
    <p:sldId id="319" r:id="rId55"/>
    <p:sldId id="338" r:id="rId56"/>
    <p:sldId id="339" r:id="rId57"/>
    <p:sldId id="321" r:id="rId58"/>
    <p:sldId id="322" r:id="rId59"/>
    <p:sldId id="323" r:id="rId60"/>
    <p:sldId id="324" r:id="rId61"/>
    <p:sldId id="325" r:id="rId62"/>
    <p:sldId id="326" r:id="rId63"/>
    <p:sldId id="332" r:id="rId64"/>
    <p:sldId id="333" r:id="rId65"/>
    <p:sldId id="327" r:id="rId66"/>
    <p:sldId id="328" r:id="rId67"/>
    <p:sldId id="329" r:id="rId68"/>
    <p:sldId id="330" r:id="rId69"/>
    <p:sldId id="331" r:id="rId70"/>
    <p:sldId id="334" r:id="rId7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116" autoAdjust="0"/>
  </p:normalViewPr>
  <p:slideViewPr>
    <p:cSldViewPr>
      <p:cViewPr varScale="1">
        <p:scale>
          <a:sx n="91" d="100"/>
          <a:sy n="91" d="100"/>
        </p:scale>
        <p:origin x="-213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78EE1-4A2C-45D8-9238-5BF55939F6E3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AA974-3C05-4391-A3A9-F0162B8D8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84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9008385-5ED6-4CD3-9166-254EF27A388E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4126FF8-ABC7-4362-859B-B9037D6BC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62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6FF8-ABC7-4362-859B-B9037D6BC6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23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6FF8-ABC7-4362-859B-B9037D6BC6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81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6FF8-ABC7-4362-859B-B9037D6BC6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16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6FF8-ABC7-4362-859B-B9037D6BC6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08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6FF8-ABC7-4362-859B-B9037D6BC6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645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6FF8-ABC7-4362-859B-B9037D6BC6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645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6FF8-ABC7-4362-859B-B9037D6BC6D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677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6FF8-ABC7-4362-859B-B9037D6BC6D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149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6FF8-ABC7-4362-859B-B9037D6BC6D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4210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6FF8-ABC7-4362-859B-B9037D6BC6D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526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6FF8-ABC7-4362-859B-B9037D6BC6D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89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6FF8-ABC7-4362-859B-B9037D6BC6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118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6FF8-ABC7-4362-859B-B9037D6BC6D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498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6FF8-ABC7-4362-859B-B9037D6BC6D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5397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6FF8-ABC7-4362-859B-B9037D6BC6D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226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6FF8-ABC7-4362-859B-B9037D6BC6D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346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6FF8-ABC7-4362-859B-B9037D6BC6D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66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6FF8-ABC7-4362-859B-B9037D6BC6D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7602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6FF8-ABC7-4362-859B-B9037D6BC6D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947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6FF8-ABC7-4362-859B-B9037D6BC6D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534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6FF8-ABC7-4362-859B-B9037D6BC6D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900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6FF8-ABC7-4362-859B-B9037D6BC6D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00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6FF8-ABC7-4362-859B-B9037D6BC6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2200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6FF8-ABC7-4362-859B-B9037D6BC6D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790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6FF8-ABC7-4362-859B-B9037D6BC6D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604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6FF8-ABC7-4362-859B-B9037D6BC6D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8133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6FF8-ABC7-4362-859B-B9037D6BC6D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1993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6FF8-ABC7-4362-859B-B9037D6BC6D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811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6FF8-ABC7-4362-859B-B9037D6BC6D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589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6FF8-ABC7-4362-859B-B9037D6BC6D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418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6FF8-ABC7-4362-859B-B9037D6BC6D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639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6FF8-ABC7-4362-859B-B9037D6BC6D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273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6FF8-ABC7-4362-859B-B9037D6BC6D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13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6FF8-ABC7-4362-859B-B9037D6BC6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5079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6FF8-ABC7-4362-859B-B9037D6BC6D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1526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6FF8-ABC7-4362-859B-B9037D6BC6D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94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6FF8-ABC7-4362-859B-B9037D6BC6D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5405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6FF8-ABC7-4362-859B-B9037D6BC6D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9537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6FF8-ABC7-4362-859B-B9037D6BC6D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953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6FF8-ABC7-4362-859B-B9037D6BC6D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4148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18E9D-9AD7-4793-8989-C5B7D3F57CD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824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6FF8-ABC7-4362-859B-B9037D6BC6D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3465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6FF8-ABC7-4362-859B-B9037D6BC6D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5132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6FF8-ABC7-4362-859B-B9037D6BC6D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01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6FF8-ABC7-4362-859B-B9037D6BC6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06354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6FF8-ABC7-4362-859B-B9037D6BC6D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1750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6FF8-ABC7-4362-859B-B9037D6BC6D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3763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18E9D-9AD7-4793-8989-C5B7D3F57CD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824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18E9D-9AD7-4793-8989-C5B7D3F57CD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824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6FF8-ABC7-4362-859B-B9037D6BC6DE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91264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18E9D-9AD7-4793-8989-C5B7D3F57CD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824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6FF8-ABC7-4362-859B-B9037D6BC6DE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4769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18E9D-9AD7-4793-8989-C5B7D3F57CD7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824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6FF8-ABC7-4362-859B-B9037D6BC6DE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3846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18E9D-9AD7-4793-8989-C5B7D3F57CD7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8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6FF8-ABC7-4362-859B-B9037D6BC6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565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6FF8-ABC7-4362-859B-B9037D6BC6DE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689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6FF8-ABC7-4362-859B-B9037D6BC6DE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0256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18E9D-9AD7-4793-8989-C5B7D3F57CD7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824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6FF8-ABC7-4362-859B-B9037D6BC6DE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9938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6FF8-ABC7-4362-859B-B9037D6BC6DE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036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6FF8-ABC7-4362-859B-B9037D6BC6DE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7715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6FF8-ABC7-4362-859B-B9037D6BC6DE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1933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6FF8-ABC7-4362-859B-B9037D6BC6DE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3061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6FF8-ABC7-4362-859B-B9037D6BC6DE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5037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6FF8-ABC7-4362-859B-B9037D6BC6DE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77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6FF8-ABC7-4362-859B-B9037D6BC6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4089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6FF8-ABC7-4362-859B-B9037D6BC6DE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75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6FF8-ABC7-4362-859B-B9037D6BC6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93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6FF8-ABC7-4362-859B-B9037D6BC6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94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082C-97FB-43AC-ACDA-F98363390E82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95F6-85C2-4A0C-A33D-3DA323290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70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082C-97FB-43AC-ACDA-F98363390E82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95F6-85C2-4A0C-A33D-3DA323290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3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082C-97FB-43AC-ACDA-F98363390E82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95F6-85C2-4A0C-A33D-3DA323290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891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082C-97FB-43AC-ACDA-F98363390E82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95F6-85C2-4A0C-A33D-3DA323290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53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082C-97FB-43AC-ACDA-F98363390E82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95F6-85C2-4A0C-A33D-3DA323290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9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082C-97FB-43AC-ACDA-F98363390E82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95F6-85C2-4A0C-A33D-3DA323290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164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082C-97FB-43AC-ACDA-F98363390E82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95F6-85C2-4A0C-A33D-3DA323290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97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082C-97FB-43AC-ACDA-F98363390E82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95F6-85C2-4A0C-A33D-3DA323290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5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082C-97FB-43AC-ACDA-F98363390E82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95F6-85C2-4A0C-A33D-3DA323290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9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082C-97FB-43AC-ACDA-F98363390E82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95F6-85C2-4A0C-A33D-3DA323290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2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082C-97FB-43AC-ACDA-F98363390E82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95F6-85C2-4A0C-A33D-3DA323290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59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B082C-97FB-43AC-ACDA-F98363390E82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895F6-85C2-4A0C-A33D-3DA323290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3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4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Superoptimization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86200"/>
            <a:ext cx="6858000" cy="17526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Venkatesh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Karthik</a:t>
            </a:r>
            <a:r>
              <a:rPr lang="en-US" dirty="0" smtClean="0">
                <a:solidFill>
                  <a:schemeClr val="tx1"/>
                </a:solidFill>
              </a:rPr>
              <a:t> Srinivasan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Guest Lecture in CS 701, Nov. 10, 2015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72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with Peephole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Manually written</a:t>
            </a:r>
          </a:p>
          <a:p>
            <a:pPr lvl="1"/>
            <a:r>
              <a:rPr lang="en-US" dirty="0" smtClean="0"/>
              <a:t>Cumbersome</a:t>
            </a:r>
          </a:p>
          <a:p>
            <a:pPr lvl="1"/>
            <a:r>
              <a:rPr lang="en-US" dirty="0" smtClean="0"/>
              <a:t>Error-prone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64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Peephole Superoptimizer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05200" y="2795407"/>
            <a:ext cx="2123854" cy="954147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Superoptimizer</a:t>
            </a:r>
            <a:endParaRPr lang="en-US" sz="12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452816" y="3120081"/>
            <a:ext cx="9144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600200"/>
            <a:ext cx="1524000" cy="48006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440" tIns="91440" rIns="91440" bIns="91440" rtlCol="0" anchor="ctr"/>
          <a:lstStyle/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mov </a:t>
            </a:r>
            <a:r>
              <a:rPr lang="en-US" sz="16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eax</a:t>
            </a:r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, [</a:t>
            </a:r>
            <a:r>
              <a:rPr lang="en-US" sz="16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esp</a:t>
            </a:r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]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mov [</a:t>
            </a:r>
            <a:r>
              <a:rPr lang="en-US" sz="16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esp</a:t>
            </a:r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], </a:t>
            </a:r>
            <a:r>
              <a:rPr lang="en-US" sz="16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eax</a:t>
            </a:r>
            <a:endParaRPr lang="en-US" sz="1600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mov </a:t>
            </a:r>
            <a:r>
              <a:rPr lang="en-US" sz="16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eax</a:t>
            </a:r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, [</a:t>
            </a:r>
            <a:r>
              <a:rPr lang="en-US" sz="16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esp</a:t>
            </a:r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]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add </a:t>
            </a:r>
            <a:r>
              <a:rPr lang="en-US" sz="16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eax</a:t>
            </a:r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, 1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mov [</a:t>
            </a:r>
            <a:r>
              <a:rPr lang="en-US" sz="16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esp</a:t>
            </a:r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], </a:t>
            </a:r>
            <a:r>
              <a:rPr lang="en-US" sz="16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eax</a:t>
            </a:r>
            <a:endParaRPr lang="en-US" sz="1600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7" name="Right Arrow 6"/>
          <p:cNvSpPr/>
          <p:nvPr/>
        </p:nvSpPr>
        <p:spPr>
          <a:xfrm>
            <a:off x="5791200" y="3120081"/>
            <a:ext cx="9144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0" y="1600200"/>
            <a:ext cx="1524000" cy="48006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440" tIns="91440" rIns="91440" bIns="91440" rtlCol="0" anchor="ctr"/>
          <a:lstStyle/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mov </a:t>
            </a:r>
            <a:r>
              <a:rPr lang="en-US" sz="16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eax</a:t>
            </a:r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, [</a:t>
            </a:r>
            <a:r>
              <a:rPr lang="en-US" sz="16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esp</a:t>
            </a:r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]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mov </a:t>
            </a:r>
            <a:r>
              <a:rPr lang="en-US" sz="16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eax</a:t>
            </a:r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, [</a:t>
            </a:r>
            <a:r>
              <a:rPr lang="en-US" sz="16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esp</a:t>
            </a:r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]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add </a:t>
            </a:r>
            <a:r>
              <a:rPr lang="en-US" sz="16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eax</a:t>
            </a:r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, 1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mov [</a:t>
            </a:r>
            <a:r>
              <a:rPr lang="en-US" sz="16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esp</a:t>
            </a:r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], </a:t>
            </a:r>
            <a:r>
              <a:rPr lang="en-US" sz="16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eax</a:t>
            </a:r>
            <a:endParaRPr lang="en-US" sz="1600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838200" y="2990088"/>
            <a:ext cx="15240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uild="allAtOnce" animBg="1"/>
      <p:bldP spid="7" grpId="0" animBg="1"/>
      <p:bldP spid="8" grpId="0" build="allAtOnce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Peephole Superoptimizer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05200" y="4171126"/>
            <a:ext cx="2123854" cy="954147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Superoptimizer</a:t>
            </a:r>
            <a:endParaRPr lang="en-US" sz="12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452816" y="4495800"/>
            <a:ext cx="9144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600200"/>
            <a:ext cx="1524000" cy="48006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440" tIns="91440" rIns="91440" bIns="91440" rtlCol="0" anchor="ctr"/>
          <a:lstStyle/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mov </a:t>
            </a:r>
            <a:r>
              <a:rPr lang="en-US" sz="16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eax</a:t>
            </a:r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, [</a:t>
            </a:r>
            <a:r>
              <a:rPr lang="en-US" sz="16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esp</a:t>
            </a:r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]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mov [</a:t>
            </a:r>
            <a:r>
              <a:rPr lang="en-US" sz="16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esp</a:t>
            </a:r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], </a:t>
            </a:r>
            <a:r>
              <a:rPr lang="en-US" sz="16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eax</a:t>
            </a:r>
            <a:endParaRPr lang="en-US" sz="1600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mov </a:t>
            </a:r>
            <a:r>
              <a:rPr lang="en-US" sz="16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eax</a:t>
            </a:r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, [</a:t>
            </a:r>
            <a:r>
              <a:rPr lang="en-US" sz="16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esp</a:t>
            </a:r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]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add </a:t>
            </a:r>
            <a:r>
              <a:rPr lang="en-US" sz="16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eax</a:t>
            </a:r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, 1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mov [</a:t>
            </a:r>
            <a:r>
              <a:rPr lang="en-US" sz="16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esp</a:t>
            </a:r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], </a:t>
            </a:r>
            <a:r>
              <a:rPr lang="en-US" sz="16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eax</a:t>
            </a:r>
            <a:endParaRPr lang="en-US" sz="1600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7" name="Right Arrow 6"/>
          <p:cNvSpPr/>
          <p:nvPr/>
        </p:nvSpPr>
        <p:spPr>
          <a:xfrm>
            <a:off x="5770605" y="4495800"/>
            <a:ext cx="9144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0" y="1600200"/>
            <a:ext cx="1524000" cy="48006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440" tIns="91440" rIns="91440" bIns="91440" rtlCol="0" anchor="ctr"/>
          <a:lstStyle/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mov </a:t>
            </a:r>
            <a:r>
              <a:rPr lang="en-US" sz="16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eax</a:t>
            </a:r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, [</a:t>
            </a:r>
            <a:r>
              <a:rPr lang="en-US" sz="16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esp</a:t>
            </a:r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]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add [</a:t>
            </a:r>
            <a:r>
              <a:rPr lang="en-US" sz="16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esp</a:t>
            </a:r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], 1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mov </a:t>
            </a:r>
            <a:r>
              <a:rPr lang="en-US" sz="16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eax</a:t>
            </a:r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, [</a:t>
            </a:r>
            <a:r>
              <a:rPr lang="en-US" sz="16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esp</a:t>
            </a:r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]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838200" y="4191000"/>
            <a:ext cx="1524000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6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build="allAtOnce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Peephole Superoptimizer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438400" y="2286000"/>
            <a:ext cx="4191000" cy="1148861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Superoptimization is a </a:t>
            </a:r>
            <a:r>
              <a:rPr lang="en-US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sloooooooooowwwww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 process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7" name="Picture 4" descr="http://ragemaker.net/images/Sad/16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136" y="3581400"/>
            <a:ext cx="1131528" cy="119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04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17157" y="2743200"/>
            <a:ext cx="1219200" cy="1066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69557" y="2895600"/>
            <a:ext cx="1219200" cy="1066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21957" y="3048000"/>
            <a:ext cx="1219200" cy="1066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74357" y="3200400"/>
            <a:ext cx="1219200" cy="1066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49374" y="4683896"/>
            <a:ext cx="1869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Training programs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2222157" y="3200400"/>
            <a:ext cx="521043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897255" y="2743200"/>
            <a:ext cx="1219200" cy="1066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049655" y="2895600"/>
            <a:ext cx="1219200" cy="1066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202055" y="3048000"/>
            <a:ext cx="1219200" cy="1066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354455" y="3200400"/>
            <a:ext cx="1219200" cy="1066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842273" y="4660553"/>
            <a:ext cx="2243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Instruction sequences</a:t>
            </a:r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>
            <a:off x="4732638" y="3200400"/>
            <a:ext cx="521043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27430" y="2875726"/>
            <a:ext cx="1671527" cy="954147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Superoptimizer</a:t>
            </a:r>
            <a:endParaRPr lang="en-US" sz="105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7251357" y="3200399"/>
            <a:ext cx="521043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20" name="Can 19"/>
          <p:cNvSpPr/>
          <p:nvPr/>
        </p:nvSpPr>
        <p:spPr>
          <a:xfrm>
            <a:off x="8001000" y="2819399"/>
            <a:ext cx="838200" cy="1066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696472" y="4042369"/>
            <a:ext cx="1447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Optimization </a:t>
            </a:r>
          </a:p>
          <a:p>
            <a:pPr algn="ctr"/>
            <a:r>
              <a:rPr lang="en-US" dirty="0" smtClean="0"/>
              <a:t>database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12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6" grpId="0"/>
      <p:bldP spid="17" grpId="0" animBg="1"/>
      <p:bldP spid="18" grpId="0" animBg="1"/>
      <p:bldP spid="19" grpId="0" animBg="1"/>
      <p:bldP spid="20" grpId="0" animBg="1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Peephole Superoptimizer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2819400" y="3120081"/>
            <a:ext cx="9144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600200"/>
            <a:ext cx="1524000" cy="48006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440" tIns="91440" rIns="91440" bIns="91440" rtlCol="0" anchor="ctr"/>
          <a:lstStyle/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mov </a:t>
            </a:r>
            <a:r>
              <a:rPr lang="en-US" sz="16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eax</a:t>
            </a:r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, [</a:t>
            </a:r>
            <a:r>
              <a:rPr lang="en-US" sz="16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esp</a:t>
            </a:r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]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mov [</a:t>
            </a:r>
            <a:r>
              <a:rPr lang="en-US" sz="16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esp</a:t>
            </a:r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], </a:t>
            </a:r>
            <a:r>
              <a:rPr lang="en-US" sz="16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eax</a:t>
            </a:r>
            <a:endParaRPr lang="en-US" sz="1600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mov </a:t>
            </a:r>
            <a:r>
              <a:rPr lang="en-US" sz="16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eax</a:t>
            </a:r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, [</a:t>
            </a:r>
            <a:r>
              <a:rPr lang="en-US" sz="16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esp</a:t>
            </a:r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]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add </a:t>
            </a:r>
            <a:r>
              <a:rPr lang="en-US" sz="16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eax</a:t>
            </a:r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, 1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mov [</a:t>
            </a:r>
            <a:r>
              <a:rPr lang="en-US" sz="16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esp</a:t>
            </a:r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], </a:t>
            </a:r>
            <a:r>
              <a:rPr lang="en-US" sz="16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eax</a:t>
            </a:r>
            <a:endParaRPr lang="en-US" sz="1600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7" name="Right Arrow 6"/>
          <p:cNvSpPr/>
          <p:nvPr/>
        </p:nvSpPr>
        <p:spPr>
          <a:xfrm>
            <a:off x="5486400" y="3120081"/>
            <a:ext cx="9144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0" y="1600200"/>
            <a:ext cx="1524000" cy="48006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440" tIns="91440" rIns="91440" bIns="91440" rtlCol="0" anchor="ctr"/>
          <a:lstStyle/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mov </a:t>
            </a:r>
            <a:r>
              <a:rPr lang="en-US" sz="16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eax</a:t>
            </a:r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, [</a:t>
            </a:r>
            <a:r>
              <a:rPr lang="en-US" sz="16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esp</a:t>
            </a:r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]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mov </a:t>
            </a:r>
            <a:r>
              <a:rPr lang="en-US" sz="16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eax</a:t>
            </a:r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, [</a:t>
            </a:r>
            <a:r>
              <a:rPr lang="en-US" sz="16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esp</a:t>
            </a:r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]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add </a:t>
            </a:r>
            <a:r>
              <a:rPr lang="en-US" sz="16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eax</a:t>
            </a:r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, 1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mov [</a:t>
            </a:r>
            <a:r>
              <a:rPr lang="en-US" sz="16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esp</a:t>
            </a:r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], </a:t>
            </a:r>
            <a:r>
              <a:rPr lang="en-US" sz="16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eax</a:t>
            </a:r>
            <a:endParaRPr lang="en-US" sz="1600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838200" y="2990088"/>
            <a:ext cx="15240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4114800" y="2739081"/>
            <a:ext cx="838200" cy="1066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10272" y="3962051"/>
            <a:ext cx="1447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Optimization </a:t>
            </a:r>
          </a:p>
          <a:p>
            <a:pPr algn="ctr"/>
            <a:r>
              <a:rPr lang="en-US" dirty="0" smtClean="0"/>
              <a:t>database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57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allAtOnce" animBg="1"/>
      <p:bldP spid="7" grpId="0" animBg="1"/>
      <p:bldP spid="8" grpId="0" build="allAtOnce" animBg="1"/>
      <p:bldP spid="9" grpId="0" animBg="1"/>
      <p:bldP spid="10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Peephole Superoptimizer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2819400" y="4506097"/>
            <a:ext cx="9144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600200"/>
            <a:ext cx="1524000" cy="48006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440" tIns="91440" rIns="91440" bIns="91440" rtlCol="0" anchor="ctr"/>
          <a:lstStyle/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mov </a:t>
            </a:r>
            <a:r>
              <a:rPr lang="en-US" sz="16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eax</a:t>
            </a:r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, [</a:t>
            </a:r>
            <a:r>
              <a:rPr lang="en-US" sz="16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esp</a:t>
            </a:r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]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mov [</a:t>
            </a:r>
            <a:r>
              <a:rPr lang="en-US" sz="16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esp</a:t>
            </a:r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], </a:t>
            </a:r>
            <a:r>
              <a:rPr lang="en-US" sz="16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eax</a:t>
            </a:r>
            <a:endParaRPr lang="en-US" sz="1600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mov </a:t>
            </a:r>
            <a:r>
              <a:rPr lang="en-US" sz="16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eax</a:t>
            </a:r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, [</a:t>
            </a:r>
            <a:r>
              <a:rPr lang="en-US" sz="16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esp</a:t>
            </a:r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]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add </a:t>
            </a:r>
            <a:r>
              <a:rPr lang="en-US" sz="16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eax</a:t>
            </a:r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, 1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mov [</a:t>
            </a:r>
            <a:r>
              <a:rPr lang="en-US" sz="16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esp</a:t>
            </a:r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], </a:t>
            </a:r>
            <a:r>
              <a:rPr lang="en-US" sz="16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eax</a:t>
            </a:r>
            <a:endParaRPr lang="en-US" sz="1600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7" name="Right Arrow 6"/>
          <p:cNvSpPr/>
          <p:nvPr/>
        </p:nvSpPr>
        <p:spPr>
          <a:xfrm>
            <a:off x="5486400" y="4495800"/>
            <a:ext cx="9144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0" y="1600200"/>
            <a:ext cx="1524000" cy="48006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440" tIns="91440" rIns="91440" bIns="91440" rtlCol="0" anchor="ctr"/>
          <a:lstStyle/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mov </a:t>
            </a:r>
            <a:r>
              <a:rPr lang="en-US" sz="16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eax</a:t>
            </a:r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, [</a:t>
            </a:r>
            <a:r>
              <a:rPr lang="en-US" sz="16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esp</a:t>
            </a:r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]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add [</a:t>
            </a:r>
            <a:r>
              <a:rPr lang="en-US" sz="16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esp</a:t>
            </a:r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], 1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mov </a:t>
            </a:r>
            <a:r>
              <a:rPr lang="en-US" sz="16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eax</a:t>
            </a:r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, [</a:t>
            </a:r>
            <a:r>
              <a:rPr lang="en-US" sz="16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esp</a:t>
            </a:r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]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838200" y="4191000"/>
            <a:ext cx="1524000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4114800" y="4114800"/>
            <a:ext cx="838200" cy="1066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10272" y="5337770"/>
            <a:ext cx="1447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Optimization </a:t>
            </a:r>
          </a:p>
          <a:p>
            <a:pPr algn="ctr"/>
            <a:r>
              <a:rPr lang="en-US" dirty="0" smtClean="0"/>
              <a:t>database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89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build="allAtOnce" animBg="1"/>
      <p:bldP spid="9" grpId="0" animBg="1"/>
      <p:bldP spid="10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Problem statement</a:t>
            </a:r>
          </a:p>
          <a:p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Peephole optimization</a:t>
            </a:r>
          </a:p>
          <a:p>
            <a:pPr lvl="1"/>
            <a:r>
              <a:rPr lang="en-US" dirty="0" smtClean="0"/>
              <a:t>Speeding up critical inner loops</a:t>
            </a:r>
          </a:p>
          <a:p>
            <a:r>
              <a:rPr lang="en-US" dirty="0" smtClean="0"/>
              <a:t>Equivalence of two instruction-sequences</a:t>
            </a:r>
          </a:p>
          <a:p>
            <a:r>
              <a:rPr lang="en-US" dirty="0" smtClean="0"/>
              <a:t>A naïve superoptimizer</a:t>
            </a:r>
          </a:p>
          <a:p>
            <a:r>
              <a:rPr lang="en-US" dirty="0" err="1" smtClean="0"/>
              <a:t>Massalin</a:t>
            </a:r>
            <a:r>
              <a:rPr lang="en-US" dirty="0" smtClean="0"/>
              <a:t>/Bansal-Aiken superoptimizer</a:t>
            </a:r>
          </a:p>
          <a:p>
            <a:pPr lvl="1"/>
            <a:r>
              <a:rPr lang="en-US" dirty="0" smtClean="0"/>
              <a:t>Canonicalization</a:t>
            </a:r>
          </a:p>
          <a:p>
            <a:pPr lvl="1"/>
            <a:r>
              <a:rPr lang="en-US" dirty="0" smtClean="0"/>
              <a:t>Test cases</a:t>
            </a:r>
          </a:p>
          <a:p>
            <a:pPr lvl="1"/>
            <a:r>
              <a:rPr lang="en-US" dirty="0" smtClean="0"/>
              <a:t>Counterexamples as tests </a:t>
            </a:r>
          </a:p>
          <a:p>
            <a:pPr lvl="1"/>
            <a:r>
              <a:rPr lang="en-US" dirty="0" smtClean="0"/>
              <a:t>Pruning away sub-optimal candidates</a:t>
            </a:r>
          </a:p>
          <a:p>
            <a:r>
              <a:rPr lang="en-US" dirty="0" smtClean="0"/>
              <a:t>Stochastic superoptimization</a:t>
            </a:r>
          </a:p>
        </p:txBody>
      </p:sp>
    </p:spTree>
    <p:extLst>
      <p:ext uri="{BB962C8B-B14F-4D97-AF65-F5344CB8AC3E}">
        <p14:creationId xmlns:p14="http://schemas.microsoft.com/office/powerpoint/2010/main" val="114321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Checking equivalence of two instruction-sequences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primitive in </a:t>
            </a:r>
            <a:r>
              <a:rPr lang="en-US" dirty="0" err="1" smtClean="0"/>
              <a:t>superoptimizers</a:t>
            </a:r>
            <a:r>
              <a:rPr lang="en-US" dirty="0" smtClean="0"/>
              <a:t> and related tools</a:t>
            </a:r>
          </a:p>
          <a:p>
            <a:r>
              <a:rPr lang="en-US" dirty="0" smtClean="0"/>
              <a:t>“Do two loop-free instruction sequences I and I’  produce the same outputs for all possible inputs?”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47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Checking equivalence of two instruction-sequences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Encode I as a logical formula </a:t>
            </a:r>
            <a:r>
              <a:rPr lang="el-GR" dirty="0" smtClean="0"/>
              <a:t>ϕ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Encode I’ as a logical formula </a:t>
            </a:r>
            <a:r>
              <a:rPr lang="el-GR" dirty="0" smtClean="0"/>
              <a:t>ψ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an SMT solver to check if </a:t>
            </a:r>
            <a:r>
              <a:rPr lang="el-GR" dirty="0" smtClean="0"/>
              <a:t>ϕ </a:t>
            </a:r>
            <a:r>
              <a:rPr lang="el-GR" dirty="0" smtClean="0">
                <a:latin typeface="Cambria Math"/>
                <a:ea typeface="Cambria Math"/>
              </a:rPr>
              <a:t>⟺</a:t>
            </a:r>
            <a:r>
              <a:rPr lang="en-US" dirty="0" smtClean="0">
                <a:latin typeface="Cambria Math"/>
                <a:ea typeface="Cambria Math"/>
              </a:rPr>
              <a:t> </a:t>
            </a:r>
            <a:r>
              <a:rPr lang="el-GR" dirty="0" smtClean="0"/>
              <a:t>ψ</a:t>
            </a:r>
            <a:r>
              <a:rPr lang="en-US" dirty="0" smtClean="0"/>
              <a:t> is logically valid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838200" y="4495800"/>
            <a:ext cx="2819400" cy="1148861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How to encode an instruction sequence    as a logical formula?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410200" y="4495799"/>
            <a:ext cx="2819400" cy="1148861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How to use an SMT solver to check if two formulas are equivalent?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10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IA-32 Primer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0EBF-2842-40BA-9364-7C045D9A1DE9}" type="slidenum">
              <a:rPr lang="en-US" smtClean="0"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62400" y="1905000"/>
            <a:ext cx="5029200" cy="1981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 Registers</a:t>
            </a:r>
          </a:p>
          <a:p>
            <a:endParaRPr lang="en-US" sz="20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endParaRPr lang="en-US" sz="20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endParaRPr lang="en-US" sz="20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67200" y="2895600"/>
            <a:ext cx="1219200" cy="457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1000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95312" y="3352800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ESP</a:t>
            </a:r>
            <a:endParaRPr lang="en-US" dirty="0">
              <a:latin typeface="Cambria" panose="020405030504060302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2362200"/>
            <a:ext cx="0" cy="152520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600200" y="3886200"/>
            <a:ext cx="990600" cy="120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589663" y="2362200"/>
            <a:ext cx="1137" cy="15498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00200" y="3722289"/>
            <a:ext cx="609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00200" y="3402249"/>
            <a:ext cx="609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752600" y="2514601"/>
            <a:ext cx="0" cy="38099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600200" y="3402248"/>
            <a:ext cx="990600" cy="3404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739473" y="3912012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Stack</a:t>
            </a:r>
            <a:endParaRPr lang="en-US" dirty="0">
              <a:latin typeface="Cambria" panose="02040503050406030204" pitchFamily="18" charset="0"/>
            </a:endParaRPr>
          </a:p>
        </p:txBody>
      </p:sp>
      <p:cxnSp>
        <p:nvCxnSpPr>
          <p:cNvPr id="23" name="Curved Connector 22"/>
          <p:cNvCxnSpPr/>
          <p:nvPr/>
        </p:nvCxnSpPr>
        <p:spPr>
          <a:xfrm rot="10800000" flipV="1">
            <a:off x="2667000" y="3124199"/>
            <a:ext cx="1600200" cy="278049"/>
          </a:xfrm>
          <a:prstGeom prst="curvedConnector3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3299912" y="5257800"/>
            <a:ext cx="2590800" cy="685800"/>
          </a:xfrm>
          <a:prstGeom prst="round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push </a:t>
            </a:r>
            <a:r>
              <a:rPr lang="en-US" sz="32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eax</a:t>
            </a:r>
            <a:endParaRPr lang="en-US" sz="4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890712" y="2895599"/>
            <a:ext cx="1219200" cy="457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20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18824" y="3352799"/>
            <a:ext cx="591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EAX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1909146" y="1371599"/>
            <a:ext cx="4573541" cy="1617261"/>
          </a:xfrm>
          <a:custGeom>
            <a:avLst/>
            <a:gdLst>
              <a:gd name="connsiteX0" fmla="*/ 4587244 w 4587244"/>
              <a:gd name="connsiteY0" fmla="*/ 1971853 h 2217513"/>
              <a:gd name="connsiteX1" fmla="*/ 3522718 w 4587244"/>
              <a:gd name="connsiteY1" fmla="*/ 347769 h 2217513"/>
              <a:gd name="connsiteX2" fmla="*/ 533858 w 4587244"/>
              <a:gd name="connsiteY2" fmla="*/ 156701 h 2217513"/>
              <a:gd name="connsiteX3" fmla="*/ 15244 w 4587244"/>
              <a:gd name="connsiteY3" fmla="*/ 2217513 h 2217513"/>
              <a:gd name="connsiteX0" fmla="*/ 4573183 w 4573183"/>
              <a:gd name="connsiteY0" fmla="*/ 1971853 h 2217513"/>
              <a:gd name="connsiteX1" fmla="*/ 3508657 w 4573183"/>
              <a:gd name="connsiteY1" fmla="*/ 347769 h 2217513"/>
              <a:gd name="connsiteX2" fmla="*/ 1215833 w 4573183"/>
              <a:gd name="connsiteY2" fmla="*/ 156701 h 2217513"/>
              <a:gd name="connsiteX3" fmla="*/ 1183 w 4573183"/>
              <a:gd name="connsiteY3" fmla="*/ 2217513 h 2217513"/>
              <a:gd name="connsiteX0" fmla="*/ 4573541 w 4573541"/>
              <a:gd name="connsiteY0" fmla="*/ 1941638 h 2187298"/>
              <a:gd name="connsiteX1" fmla="*/ 3509015 w 4573541"/>
              <a:gd name="connsiteY1" fmla="*/ 317554 h 2187298"/>
              <a:gd name="connsiteX2" fmla="*/ 1216191 w 4573541"/>
              <a:gd name="connsiteY2" fmla="*/ 126486 h 2187298"/>
              <a:gd name="connsiteX3" fmla="*/ 1541 w 4573541"/>
              <a:gd name="connsiteY3" fmla="*/ 2187298 h 2187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41" h="2187298">
                <a:moveTo>
                  <a:pt x="4573541" y="1941638"/>
                </a:moveTo>
                <a:cubicBezTo>
                  <a:pt x="4379060" y="1280858"/>
                  <a:pt x="4068573" y="620079"/>
                  <a:pt x="3509015" y="317554"/>
                </a:cubicBezTo>
                <a:cubicBezTo>
                  <a:pt x="2949457" y="15029"/>
                  <a:pt x="1964543" y="-116899"/>
                  <a:pt x="1216191" y="126486"/>
                </a:cubicBezTo>
                <a:cubicBezTo>
                  <a:pt x="467839" y="369871"/>
                  <a:pt x="-31442" y="1312704"/>
                  <a:pt x="1541" y="2187298"/>
                </a:cubicBezTo>
              </a:path>
            </a:pathLst>
          </a:cu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599063" y="3044892"/>
            <a:ext cx="990600" cy="3404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20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299912" y="5257800"/>
            <a:ext cx="2590800" cy="685800"/>
          </a:xfrm>
          <a:prstGeom prst="round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mov </a:t>
            </a:r>
            <a:r>
              <a:rPr lang="en-US" sz="32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ebx</a:t>
            </a:r>
            <a:r>
              <a:rPr lang="en-US" sz="3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eax</a:t>
            </a:r>
            <a:endParaRPr lang="en-US" sz="4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467600" y="2886499"/>
            <a:ext cx="1219200" cy="457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20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795712" y="3343699"/>
            <a:ext cx="587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EBX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6441743" y="1962944"/>
            <a:ext cx="1610436" cy="807552"/>
          </a:xfrm>
          <a:custGeom>
            <a:avLst/>
            <a:gdLst>
              <a:gd name="connsiteX0" fmla="*/ 0 w 1610436"/>
              <a:gd name="connsiteY0" fmla="*/ 807552 h 807552"/>
              <a:gd name="connsiteX1" fmla="*/ 600502 w 1610436"/>
              <a:gd name="connsiteY1" fmla="*/ 70572 h 807552"/>
              <a:gd name="connsiteX2" fmla="*/ 1064526 w 1610436"/>
              <a:gd name="connsiteY2" fmla="*/ 111516 h 807552"/>
              <a:gd name="connsiteX3" fmla="*/ 1610436 w 1610436"/>
              <a:gd name="connsiteY3" fmla="*/ 793904 h 807552"/>
              <a:gd name="connsiteX4" fmla="*/ 1610436 w 1610436"/>
              <a:gd name="connsiteY4" fmla="*/ 793904 h 807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0436" h="807552">
                <a:moveTo>
                  <a:pt x="0" y="807552"/>
                </a:moveTo>
                <a:cubicBezTo>
                  <a:pt x="211540" y="497065"/>
                  <a:pt x="423081" y="186578"/>
                  <a:pt x="600502" y="70572"/>
                </a:cubicBezTo>
                <a:cubicBezTo>
                  <a:pt x="777923" y="-45434"/>
                  <a:pt x="896204" y="-9039"/>
                  <a:pt x="1064526" y="111516"/>
                </a:cubicBezTo>
                <a:cubicBezTo>
                  <a:pt x="1232848" y="232071"/>
                  <a:pt x="1610436" y="793904"/>
                  <a:pt x="1610436" y="793904"/>
                </a:cubicBezTo>
                <a:lnTo>
                  <a:pt x="1610436" y="793904"/>
                </a:lnTo>
              </a:path>
            </a:pathLst>
          </a:cu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3299912" y="5258765"/>
            <a:ext cx="2590800" cy="685800"/>
          </a:xfrm>
          <a:prstGeom prst="round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mov [</a:t>
            </a:r>
            <a:r>
              <a:rPr lang="en-US" sz="32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esp</a:t>
            </a:r>
            <a:r>
              <a:rPr lang="en-US" sz="3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], 60</a:t>
            </a:r>
            <a:endParaRPr lang="en-US" sz="4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599063" y="3044892"/>
            <a:ext cx="990600" cy="3404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6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0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135856" y="5258765"/>
            <a:ext cx="2918912" cy="685800"/>
          </a:xfrm>
          <a:prstGeom prst="round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lea </a:t>
            </a:r>
            <a:r>
              <a:rPr lang="en-US" sz="32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esp</a:t>
            </a:r>
            <a:r>
              <a:rPr lang="en-US" sz="3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, [esp+4]</a:t>
            </a:r>
            <a:endParaRPr lang="en-US" sz="4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267199" y="2896202"/>
            <a:ext cx="1219200" cy="457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996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cxnSp>
        <p:nvCxnSpPr>
          <p:cNvPr id="48" name="Curved Connector 47"/>
          <p:cNvCxnSpPr/>
          <p:nvPr/>
        </p:nvCxnSpPr>
        <p:spPr>
          <a:xfrm rot="10800000">
            <a:off x="2667001" y="3044892"/>
            <a:ext cx="1600769" cy="96974"/>
          </a:xfrm>
          <a:prstGeom prst="curvedConnector3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4267770" y="2896202"/>
            <a:ext cx="1219200" cy="457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1000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291231" y="5257800"/>
            <a:ext cx="2590800" cy="685800"/>
          </a:xfrm>
          <a:prstGeom prst="round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add </a:t>
            </a:r>
            <a:r>
              <a:rPr lang="en-US" sz="32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eax</a:t>
            </a:r>
            <a:r>
              <a:rPr lang="en-US" sz="3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ebx</a:t>
            </a:r>
            <a:endParaRPr lang="en-US" sz="4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905106" y="2886499"/>
            <a:ext cx="1219200" cy="457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4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0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57200" y="4684334"/>
            <a:ext cx="2286000" cy="1792666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Registers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EAX, EBX, ECX, EDX,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ESP, EBP, EIP,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ESI, EDI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400800" y="4684334"/>
            <a:ext cx="2286000" cy="1792666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Flags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CF, OF, ZF, SF, PF, …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86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50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15" grpId="0" animBg="1"/>
      <p:bldP spid="21" grpId="0"/>
      <p:bldP spid="29" grpId="0" animBg="1"/>
      <p:bldP spid="29" grpId="1" animBg="1"/>
      <p:bldP spid="30" grpId="0" animBg="1"/>
      <p:bldP spid="30" grpId="1" animBg="1"/>
      <p:bldP spid="31" grpId="0"/>
      <p:bldP spid="37" grpId="0" animBg="1"/>
      <p:bldP spid="37" grpId="1" animBg="1"/>
      <p:bldP spid="38" grpId="0" animBg="1"/>
      <p:bldP spid="39" grpId="0" animBg="1"/>
      <p:bldP spid="39" grpId="1" animBg="1"/>
      <p:bldP spid="40" grpId="0" animBg="1"/>
      <p:bldP spid="41" grpId="0"/>
      <p:bldP spid="43" grpId="0" animBg="1"/>
      <p:bldP spid="43" grpId="1" animBg="1"/>
      <p:bldP spid="44" grpId="0" animBg="1"/>
      <p:bldP spid="44" grpId="1" animBg="1"/>
      <p:bldP spid="45" grpId="0" animBg="1"/>
      <p:bldP spid="46" grpId="0" animBg="1"/>
      <p:bldP spid="47" grpId="0" animBg="1"/>
      <p:bldP spid="50" grpId="0" animBg="1"/>
      <p:bldP spid="32" grpId="0" animBg="1"/>
      <p:bldP spid="32" grpId="1" animBg="1"/>
      <p:bldP spid="35" grpId="0" animBg="1"/>
      <p:bldP spid="36" grpId="0" animBg="1"/>
      <p:bldP spid="36" grpId="1" animBg="1"/>
      <p:bldP spid="42" grpId="0" animBg="1"/>
      <p:bldP spid="4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encode an instruction sequence I as a logical formula </a:t>
            </a:r>
            <a:r>
              <a:rPr lang="el-GR" dirty="0" smtClean="0"/>
              <a:t>ϕ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Symbolically evaluate I on Id state to obtain post-state </a:t>
            </a:r>
            <a:r>
              <a:rPr lang="el-GR" dirty="0" smtClean="0"/>
              <a:t>σ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Convert </a:t>
            </a:r>
            <a:r>
              <a:rPr lang="el-GR" dirty="0" smtClean="0"/>
              <a:t>σ</a:t>
            </a:r>
            <a:r>
              <a:rPr lang="en-US" dirty="0" smtClean="0"/>
              <a:t> into a logical formula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25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Concrete Evaluation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IA-32 state </a:t>
            </a:r>
          </a:p>
          <a:p>
            <a:r>
              <a:rPr lang="en-US" dirty="0" smtClean="0"/>
              <a:t>IA-32 interpreter</a:t>
            </a:r>
          </a:p>
          <a:p>
            <a:pPr lvl="1"/>
            <a:r>
              <a:rPr lang="en-US" dirty="0" smtClean="0"/>
              <a:t>Concrete operational semantics of IA-32 instructions</a:t>
            </a:r>
          </a:p>
        </p:txBody>
      </p:sp>
    </p:spTree>
    <p:extLst>
      <p:ext uri="{BB962C8B-B14F-4D97-AF65-F5344CB8AC3E}">
        <p14:creationId xmlns:p14="http://schemas.microsoft.com/office/powerpoint/2010/main" val="78211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IA-32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mbria Math"/>
                <a:ea typeface="Cambria Math"/>
              </a:rPr>
              <a:t>⟨</a:t>
            </a:r>
            <a:r>
              <a:rPr lang="en-US" dirty="0" err="1" smtClean="0">
                <a:latin typeface="Cambria Math"/>
                <a:ea typeface="Cambria Math"/>
              </a:rPr>
              <a:t>RegMap</a:t>
            </a:r>
            <a:r>
              <a:rPr lang="en-US" dirty="0" smtClean="0">
                <a:latin typeface="Cambria Math"/>
                <a:ea typeface="Cambria Math"/>
              </a:rPr>
              <a:t>, </a:t>
            </a:r>
            <a:r>
              <a:rPr lang="en-US" dirty="0" err="1" smtClean="0">
                <a:latin typeface="Cambria Math"/>
                <a:ea typeface="Cambria Math"/>
              </a:rPr>
              <a:t>FlagMap</a:t>
            </a:r>
            <a:r>
              <a:rPr lang="en-US" dirty="0" smtClean="0">
                <a:latin typeface="Cambria Math"/>
                <a:ea typeface="Cambria Math"/>
              </a:rPr>
              <a:t>, </a:t>
            </a:r>
            <a:r>
              <a:rPr lang="en-US" dirty="0" err="1" smtClean="0">
                <a:latin typeface="Cambria Math"/>
                <a:ea typeface="Cambria Math"/>
              </a:rPr>
              <a:t>MemMap</a:t>
            </a:r>
            <a:r>
              <a:rPr lang="en-US" dirty="0" smtClean="0">
                <a:latin typeface="Cambria Math"/>
                <a:ea typeface="Cambria Math"/>
              </a:rPr>
              <a:t>⟩</a:t>
            </a:r>
          </a:p>
          <a:p>
            <a:r>
              <a:rPr lang="en-US" dirty="0" err="1" smtClean="0">
                <a:latin typeface="Cambria Math"/>
                <a:ea typeface="Cambria Math"/>
              </a:rPr>
              <a:t>RegMap</a:t>
            </a:r>
            <a:r>
              <a:rPr lang="en-US" dirty="0" smtClean="0">
                <a:latin typeface="Cambria Math"/>
                <a:ea typeface="Cambria Math"/>
              </a:rPr>
              <a:t> : Register </a:t>
            </a:r>
            <a:r>
              <a:rPr lang="en-US" dirty="0" smtClean="0">
                <a:solidFill>
                  <a:schemeClr val="tx1"/>
                </a:solidFill>
                <a:latin typeface="Cambria Math"/>
                <a:ea typeface="Cambria Math"/>
              </a:rPr>
              <a:t>↦ 32-bit value</a:t>
            </a:r>
            <a:endParaRPr lang="en-US" dirty="0" smtClean="0"/>
          </a:p>
          <a:p>
            <a:r>
              <a:rPr lang="en-US" dirty="0" err="1" smtClean="0">
                <a:solidFill>
                  <a:schemeClr val="tx1"/>
                </a:solidFill>
                <a:latin typeface="Cambria Math"/>
                <a:ea typeface="Cambria Math"/>
              </a:rPr>
              <a:t>FlagMap</a:t>
            </a:r>
            <a:r>
              <a:rPr lang="en-US" dirty="0" smtClean="0">
                <a:solidFill>
                  <a:schemeClr val="tx1"/>
                </a:solidFill>
                <a:latin typeface="Cambria Math"/>
                <a:ea typeface="Cambria Math"/>
              </a:rPr>
              <a:t> : Flag ↦ Boolean value</a:t>
            </a:r>
          </a:p>
          <a:p>
            <a:r>
              <a:rPr lang="en-US" dirty="0" err="1" smtClean="0">
                <a:latin typeface="Cambria Math"/>
                <a:ea typeface="Cambria Math"/>
              </a:rPr>
              <a:t>MemMap</a:t>
            </a:r>
            <a:r>
              <a:rPr lang="en-US" dirty="0" smtClean="0">
                <a:latin typeface="Cambria Math"/>
                <a:ea typeface="Cambria Math"/>
              </a:rPr>
              <a:t> : 32-bit address </a:t>
            </a:r>
            <a:r>
              <a:rPr lang="en-US" dirty="0" smtClean="0">
                <a:solidFill>
                  <a:schemeClr val="tx1"/>
                </a:solidFill>
                <a:latin typeface="Cambria Math"/>
                <a:ea typeface="Cambria Math"/>
              </a:rPr>
              <a:t>↦ 8-bit value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380735" y="4911970"/>
            <a:ext cx="4495800" cy="1148861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ambria Math"/>
                <a:ea typeface="Cambria Math"/>
              </a:rPr>
              <a:t>⟨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[EBX </a:t>
            </a:r>
            <a:r>
              <a:rPr lang="en-US" sz="2000" dirty="0" smtClean="0">
                <a:solidFill>
                  <a:schemeClr val="tx1"/>
                </a:solidFill>
                <a:latin typeface="Cambria Math"/>
                <a:ea typeface="Cambria Math"/>
              </a:rPr>
              <a:t>↦ 8, ESP ↦ 1000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], [ ], [1000 </a:t>
            </a:r>
            <a:r>
              <a:rPr lang="en-US" sz="2000" dirty="0" smtClean="0">
                <a:solidFill>
                  <a:schemeClr val="tx1"/>
                </a:solidFill>
                <a:latin typeface="Cambria Math"/>
                <a:ea typeface="Cambria Math"/>
              </a:rPr>
              <a:t>↦ 2]⟩</a:t>
            </a:r>
            <a:endParaRPr lang="en-US" sz="2000" dirty="0" smtClean="0">
              <a:solidFill>
                <a:schemeClr val="tx1"/>
              </a:solidFill>
              <a:latin typeface="Cambria" panose="02040503050406030204" pitchFamily="18" charset="0"/>
              <a:sym typeface="Wingdings" panose="05000000000000000000" pitchFamily="2" charset="2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85335" y="4648200"/>
            <a:ext cx="7086600" cy="1676400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mbria Math"/>
                <a:ea typeface="Cambria Math"/>
              </a:rPr>
              <a:t>⟨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[EAX </a:t>
            </a:r>
            <a:r>
              <a:rPr lang="en-US" dirty="0" smtClean="0">
                <a:solidFill>
                  <a:schemeClr val="tx1"/>
                </a:solidFill>
                <a:latin typeface="Cambria Math"/>
                <a:ea typeface="Cambria Math"/>
              </a:rPr>
              <a:t>↦ 0, EBX ↦ 8, ECX ↦ 0, … , ESP ↦ 1000, EBP ↦ 0, … , EDI ↦ 0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],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[SF </a:t>
            </a:r>
            <a:r>
              <a:rPr lang="en-US" dirty="0" smtClean="0">
                <a:solidFill>
                  <a:schemeClr val="tx1"/>
                </a:solidFill>
                <a:latin typeface="Cambria Math"/>
                <a:ea typeface="Cambria Math"/>
              </a:rPr>
              <a:t>↦ false, CF ↦ false, … OF ↦ false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],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[0 </a:t>
            </a:r>
            <a:r>
              <a:rPr lang="en-US" dirty="0" smtClean="0">
                <a:solidFill>
                  <a:schemeClr val="tx1"/>
                </a:solidFill>
                <a:latin typeface="Cambria Math"/>
                <a:ea typeface="Cambria Math"/>
              </a:rPr>
              <a:t>↦ 0, 4 ↦ 0, 8 ↦ 0, … ,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1000 </a:t>
            </a:r>
            <a:r>
              <a:rPr lang="en-US" dirty="0" smtClean="0">
                <a:solidFill>
                  <a:schemeClr val="tx1"/>
                </a:solidFill>
                <a:latin typeface="Cambria Math"/>
                <a:ea typeface="Cambria Math"/>
              </a:rPr>
              <a:t>↦ 2, 1004 ↦ 0, … , </a:t>
            </a:r>
            <a:r>
              <a:rPr lang="en-US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4294967292</a:t>
            </a:r>
            <a:r>
              <a:rPr lang="en-US" dirty="0" smtClean="0">
                <a:solidFill>
                  <a:schemeClr val="tx1"/>
                </a:solidFill>
                <a:latin typeface="Cambria Math"/>
                <a:ea typeface="Cambria Math"/>
              </a:rPr>
              <a:t> ↦ 0]⟩</a:t>
            </a:r>
            <a:endParaRPr lang="en-US" dirty="0" smtClean="0">
              <a:solidFill>
                <a:schemeClr val="tx1"/>
              </a:solidFill>
              <a:latin typeface="Cambria" panose="02040503050406030204" pitchFamily="18" charset="0"/>
              <a:sym typeface="Wingdings" panose="05000000000000000000" pitchFamily="2" charset="2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819400" y="3505200"/>
            <a:ext cx="4876800" cy="3048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819400" y="3505200"/>
            <a:ext cx="4876800" cy="3048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06624" y="3809999"/>
            <a:ext cx="53490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ambria Math"/>
                <a:ea typeface="Cambria Math"/>
              </a:rPr>
              <a:t>32-bit address </a:t>
            </a:r>
            <a:r>
              <a:rPr lang="en-US" sz="3200" dirty="0" smtClean="0">
                <a:solidFill>
                  <a:schemeClr val="tx1"/>
                </a:solidFill>
                <a:latin typeface="Cambria Math"/>
                <a:ea typeface="Cambria Math"/>
              </a:rPr>
              <a:t>↦ 32-bit value</a:t>
            </a:r>
          </a:p>
        </p:txBody>
      </p:sp>
    </p:spTree>
    <p:extLst>
      <p:ext uri="{BB962C8B-B14F-4D97-AF65-F5344CB8AC3E}">
        <p14:creationId xmlns:p14="http://schemas.microsoft.com/office/powerpoint/2010/main" val="296482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Concrete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618735"/>
            <a:ext cx="262565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mov </a:t>
            </a:r>
            <a:r>
              <a:rPr lang="en-US" sz="3200" dirty="0" err="1" smtClean="0"/>
              <a:t>eax</a:t>
            </a:r>
            <a:r>
              <a:rPr lang="en-US" sz="3200" dirty="0" smtClean="0"/>
              <a:t>, [</a:t>
            </a:r>
            <a:r>
              <a:rPr lang="en-US" sz="3200" dirty="0" err="1" smtClean="0"/>
              <a:t>esp</a:t>
            </a:r>
            <a:r>
              <a:rPr lang="en-US" sz="3200" dirty="0" smtClean="0"/>
              <a:t>]</a:t>
            </a:r>
          </a:p>
          <a:p>
            <a:r>
              <a:rPr lang="en-US" sz="3200" dirty="0" smtClean="0"/>
              <a:t>add </a:t>
            </a:r>
            <a:r>
              <a:rPr lang="en-US" sz="3200" dirty="0" err="1" smtClean="0"/>
              <a:t>eax</a:t>
            </a:r>
            <a:r>
              <a:rPr lang="en-US" sz="3200" dirty="0" smtClean="0"/>
              <a:t>, 4</a:t>
            </a:r>
          </a:p>
          <a:p>
            <a:r>
              <a:rPr lang="en-US" sz="3200" dirty="0" smtClean="0"/>
              <a:t>sub </a:t>
            </a:r>
            <a:r>
              <a:rPr lang="en-US" sz="3200" dirty="0" err="1" smtClean="0"/>
              <a:t>ebx</a:t>
            </a:r>
            <a:r>
              <a:rPr lang="en-US" sz="3200" dirty="0" smtClean="0"/>
              <a:t>, 4</a:t>
            </a:r>
          </a:p>
          <a:p>
            <a:r>
              <a:rPr lang="en-US" sz="3200" dirty="0" smtClean="0"/>
              <a:t>mov [</a:t>
            </a:r>
            <a:r>
              <a:rPr lang="en-US" sz="3200" dirty="0" err="1" smtClean="0"/>
              <a:t>esp</a:t>
            </a:r>
            <a:r>
              <a:rPr lang="en-US" sz="3200" dirty="0" smtClean="0"/>
              <a:t>], </a:t>
            </a:r>
            <a:r>
              <a:rPr lang="en-US" sz="3200" dirty="0" err="1" smtClean="0"/>
              <a:t>ebx</a:t>
            </a:r>
            <a:endParaRPr lang="en-US" sz="3200" dirty="0"/>
          </a:p>
        </p:txBody>
      </p:sp>
      <p:sp>
        <p:nvSpPr>
          <p:cNvPr id="5" name="Rounded Rectangle 4"/>
          <p:cNvSpPr/>
          <p:nvPr/>
        </p:nvSpPr>
        <p:spPr>
          <a:xfrm>
            <a:off x="5218670" y="3200400"/>
            <a:ext cx="3505200" cy="1148861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ambria Math"/>
                <a:ea typeface="Cambria Math"/>
              </a:rPr>
              <a:t>⟨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[EBX </a:t>
            </a:r>
            <a:r>
              <a:rPr lang="en-US" sz="2000" dirty="0" smtClean="0">
                <a:solidFill>
                  <a:schemeClr val="tx1"/>
                </a:solidFill>
                <a:latin typeface="Cambria Math"/>
                <a:ea typeface="Cambria Math"/>
              </a:rPr>
              <a:t>↦ 8, ESP ↦ 1000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],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[ ],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[1000 </a:t>
            </a:r>
            <a:r>
              <a:rPr lang="en-US" sz="2000" dirty="0" smtClean="0">
                <a:solidFill>
                  <a:schemeClr val="tx1"/>
                </a:solidFill>
                <a:latin typeface="Cambria Math"/>
                <a:ea typeface="Cambria Math"/>
              </a:rPr>
              <a:t>↦ 2]⟩</a:t>
            </a:r>
            <a:endParaRPr lang="en-US" sz="2000" dirty="0" smtClean="0">
              <a:solidFill>
                <a:schemeClr val="tx1"/>
              </a:solidFill>
              <a:latin typeface="Cambria" panose="020405030504060302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436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Concrete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618735"/>
            <a:ext cx="262565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mov </a:t>
            </a:r>
            <a:r>
              <a:rPr lang="en-US" sz="3200" dirty="0" err="1" smtClean="0"/>
              <a:t>eax</a:t>
            </a:r>
            <a:r>
              <a:rPr lang="en-US" sz="3200" dirty="0" smtClean="0"/>
              <a:t>, [</a:t>
            </a:r>
            <a:r>
              <a:rPr lang="en-US" sz="3200" dirty="0" err="1" smtClean="0"/>
              <a:t>esp</a:t>
            </a:r>
            <a:r>
              <a:rPr lang="en-US" sz="3200" dirty="0" smtClean="0"/>
              <a:t>]</a:t>
            </a:r>
          </a:p>
          <a:p>
            <a:r>
              <a:rPr lang="en-US" sz="3200" dirty="0" smtClean="0"/>
              <a:t>add </a:t>
            </a:r>
            <a:r>
              <a:rPr lang="en-US" sz="3200" dirty="0" err="1" smtClean="0"/>
              <a:t>eax</a:t>
            </a:r>
            <a:r>
              <a:rPr lang="en-US" sz="3200" dirty="0" smtClean="0"/>
              <a:t>, 4</a:t>
            </a:r>
          </a:p>
          <a:p>
            <a:r>
              <a:rPr lang="en-US" sz="3200" dirty="0" smtClean="0"/>
              <a:t>sub </a:t>
            </a:r>
            <a:r>
              <a:rPr lang="en-US" sz="3200" dirty="0" err="1" smtClean="0"/>
              <a:t>ebx</a:t>
            </a:r>
            <a:r>
              <a:rPr lang="en-US" sz="3200" dirty="0" smtClean="0"/>
              <a:t>, 4</a:t>
            </a:r>
          </a:p>
          <a:p>
            <a:r>
              <a:rPr lang="en-US" sz="3200" dirty="0" smtClean="0"/>
              <a:t>mov [</a:t>
            </a:r>
            <a:r>
              <a:rPr lang="en-US" sz="3200" dirty="0" err="1" smtClean="0"/>
              <a:t>esp</a:t>
            </a:r>
            <a:r>
              <a:rPr lang="en-US" sz="3200" dirty="0" smtClean="0"/>
              <a:t>], </a:t>
            </a:r>
            <a:r>
              <a:rPr lang="en-US" sz="3200" dirty="0" err="1" smtClean="0"/>
              <a:t>ebx</a:t>
            </a:r>
            <a:endParaRPr lang="en-US" sz="3200" dirty="0"/>
          </a:p>
        </p:txBody>
      </p:sp>
      <p:sp>
        <p:nvSpPr>
          <p:cNvPr id="5" name="Rounded Rectangle 4"/>
          <p:cNvSpPr/>
          <p:nvPr/>
        </p:nvSpPr>
        <p:spPr>
          <a:xfrm>
            <a:off x="5218670" y="3200400"/>
            <a:ext cx="3505200" cy="1148861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ambria Math"/>
                <a:ea typeface="Cambria Math"/>
              </a:rPr>
              <a:t>⟨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[EBX </a:t>
            </a:r>
            <a:r>
              <a:rPr lang="en-US" sz="2000" dirty="0" smtClean="0">
                <a:solidFill>
                  <a:schemeClr val="tx1"/>
                </a:solidFill>
                <a:latin typeface="Cambria Math"/>
                <a:ea typeface="Cambria Math"/>
              </a:rPr>
              <a:t>↦ 8, ESP ↦ 1000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],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[ ],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[1000 </a:t>
            </a:r>
            <a:r>
              <a:rPr lang="en-US" sz="2000" dirty="0" smtClean="0">
                <a:solidFill>
                  <a:schemeClr val="tx1"/>
                </a:solidFill>
                <a:latin typeface="Cambria Math"/>
                <a:ea typeface="Cambria Math"/>
              </a:rPr>
              <a:t>↦ 2]⟩</a:t>
            </a:r>
            <a:endParaRPr lang="en-US" sz="2000" dirty="0" smtClean="0">
              <a:solidFill>
                <a:schemeClr val="tx1"/>
              </a:solidFill>
              <a:latin typeface="Cambria" panose="02040503050406030204" pitchFamily="18" charset="0"/>
              <a:sym typeface="Wingdings" panose="05000000000000000000" pitchFamily="2" charset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676400"/>
            <a:ext cx="2625655" cy="533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9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Concrete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618735"/>
            <a:ext cx="262565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mov </a:t>
            </a:r>
            <a:r>
              <a:rPr lang="en-US" sz="3200" dirty="0" err="1" smtClean="0"/>
              <a:t>eax</a:t>
            </a:r>
            <a:r>
              <a:rPr lang="en-US" sz="3200" dirty="0" smtClean="0"/>
              <a:t>, [</a:t>
            </a:r>
            <a:r>
              <a:rPr lang="en-US" sz="3200" dirty="0" err="1" smtClean="0"/>
              <a:t>esp</a:t>
            </a:r>
            <a:r>
              <a:rPr lang="en-US" sz="3200" dirty="0" smtClean="0"/>
              <a:t>]</a:t>
            </a:r>
          </a:p>
          <a:p>
            <a:r>
              <a:rPr lang="en-US" sz="3200" dirty="0" smtClean="0"/>
              <a:t>add </a:t>
            </a:r>
            <a:r>
              <a:rPr lang="en-US" sz="3200" dirty="0" err="1" smtClean="0"/>
              <a:t>eax</a:t>
            </a:r>
            <a:r>
              <a:rPr lang="en-US" sz="3200" dirty="0" smtClean="0"/>
              <a:t>, 4</a:t>
            </a:r>
          </a:p>
          <a:p>
            <a:r>
              <a:rPr lang="en-US" sz="3200" dirty="0" smtClean="0"/>
              <a:t>sub </a:t>
            </a:r>
            <a:r>
              <a:rPr lang="en-US" sz="3200" dirty="0" err="1" smtClean="0"/>
              <a:t>ebx</a:t>
            </a:r>
            <a:r>
              <a:rPr lang="en-US" sz="3200" dirty="0" smtClean="0"/>
              <a:t>, 4</a:t>
            </a:r>
          </a:p>
          <a:p>
            <a:r>
              <a:rPr lang="en-US" sz="3200" dirty="0" smtClean="0"/>
              <a:t>mov [</a:t>
            </a:r>
            <a:r>
              <a:rPr lang="en-US" sz="3200" dirty="0" err="1" smtClean="0"/>
              <a:t>esp</a:t>
            </a:r>
            <a:r>
              <a:rPr lang="en-US" sz="3200" dirty="0" smtClean="0"/>
              <a:t>], </a:t>
            </a:r>
            <a:r>
              <a:rPr lang="en-US" sz="3200" dirty="0" err="1" smtClean="0"/>
              <a:t>ebx</a:t>
            </a:r>
            <a:endParaRPr lang="en-US" sz="3200" dirty="0"/>
          </a:p>
        </p:txBody>
      </p:sp>
      <p:sp>
        <p:nvSpPr>
          <p:cNvPr id="5" name="Rounded Rectangle 4"/>
          <p:cNvSpPr/>
          <p:nvPr/>
        </p:nvSpPr>
        <p:spPr>
          <a:xfrm>
            <a:off x="4724400" y="3200400"/>
            <a:ext cx="3999470" cy="1148861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ambria Math"/>
                <a:ea typeface="Cambria Math"/>
              </a:rPr>
              <a:t>⟨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[EAX </a:t>
            </a:r>
            <a:r>
              <a:rPr lang="en-US" sz="2000" dirty="0" smtClean="0">
                <a:solidFill>
                  <a:schemeClr val="tx1"/>
                </a:solidFill>
                <a:latin typeface="Cambria Math"/>
                <a:ea typeface="Cambria Math"/>
              </a:rPr>
              <a:t>↦ 2, 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EBX </a:t>
            </a:r>
            <a:r>
              <a:rPr lang="en-US" sz="2000" dirty="0" smtClean="0">
                <a:solidFill>
                  <a:schemeClr val="tx1"/>
                </a:solidFill>
                <a:latin typeface="Cambria Math"/>
                <a:ea typeface="Cambria Math"/>
              </a:rPr>
              <a:t>↦ 8, ESP ↦ 1000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],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[ ],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[1000 </a:t>
            </a:r>
            <a:r>
              <a:rPr lang="en-US" sz="2000" dirty="0" smtClean="0">
                <a:solidFill>
                  <a:schemeClr val="tx1"/>
                </a:solidFill>
                <a:latin typeface="Cambria Math"/>
                <a:ea typeface="Cambria Math"/>
              </a:rPr>
              <a:t>↦ 2]⟩</a:t>
            </a:r>
            <a:endParaRPr lang="en-US" sz="2000" dirty="0" smtClean="0">
              <a:solidFill>
                <a:schemeClr val="tx1"/>
              </a:solidFill>
              <a:latin typeface="Cambria" panose="02040503050406030204" pitchFamily="18" charset="0"/>
              <a:sym typeface="Wingdings" panose="05000000000000000000" pitchFamily="2" charset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2133600"/>
            <a:ext cx="2625655" cy="533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3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Concrete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618735"/>
            <a:ext cx="262565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mov </a:t>
            </a:r>
            <a:r>
              <a:rPr lang="en-US" sz="3200" dirty="0" err="1" smtClean="0"/>
              <a:t>eax</a:t>
            </a:r>
            <a:r>
              <a:rPr lang="en-US" sz="3200" dirty="0" smtClean="0"/>
              <a:t>, [</a:t>
            </a:r>
            <a:r>
              <a:rPr lang="en-US" sz="3200" dirty="0" err="1" smtClean="0"/>
              <a:t>esp</a:t>
            </a:r>
            <a:r>
              <a:rPr lang="en-US" sz="3200" dirty="0" smtClean="0"/>
              <a:t>]</a:t>
            </a:r>
          </a:p>
          <a:p>
            <a:r>
              <a:rPr lang="en-US" sz="3200" dirty="0" smtClean="0"/>
              <a:t>add </a:t>
            </a:r>
            <a:r>
              <a:rPr lang="en-US" sz="3200" dirty="0" err="1" smtClean="0"/>
              <a:t>eax</a:t>
            </a:r>
            <a:r>
              <a:rPr lang="en-US" sz="3200" dirty="0" smtClean="0"/>
              <a:t>, 4</a:t>
            </a:r>
          </a:p>
          <a:p>
            <a:r>
              <a:rPr lang="en-US" sz="3200" dirty="0" smtClean="0"/>
              <a:t>sub </a:t>
            </a:r>
            <a:r>
              <a:rPr lang="en-US" sz="3200" dirty="0" err="1" smtClean="0"/>
              <a:t>ebx</a:t>
            </a:r>
            <a:r>
              <a:rPr lang="en-US" sz="3200" dirty="0" smtClean="0"/>
              <a:t>, 4</a:t>
            </a:r>
          </a:p>
          <a:p>
            <a:r>
              <a:rPr lang="en-US" sz="3200" dirty="0" smtClean="0"/>
              <a:t>mov [</a:t>
            </a:r>
            <a:r>
              <a:rPr lang="en-US" sz="3200" dirty="0" err="1" smtClean="0"/>
              <a:t>esp</a:t>
            </a:r>
            <a:r>
              <a:rPr lang="en-US" sz="3200" dirty="0" smtClean="0"/>
              <a:t>], </a:t>
            </a:r>
            <a:r>
              <a:rPr lang="en-US" sz="3200" dirty="0" err="1" smtClean="0"/>
              <a:t>ebx</a:t>
            </a:r>
            <a:endParaRPr lang="en-US" sz="3200" dirty="0"/>
          </a:p>
        </p:txBody>
      </p:sp>
      <p:sp>
        <p:nvSpPr>
          <p:cNvPr id="5" name="Rounded Rectangle 4"/>
          <p:cNvSpPr/>
          <p:nvPr/>
        </p:nvSpPr>
        <p:spPr>
          <a:xfrm>
            <a:off x="4724400" y="3200400"/>
            <a:ext cx="3999470" cy="1148861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ambria Math"/>
                <a:ea typeface="Cambria Math"/>
              </a:rPr>
              <a:t>⟨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[EAX </a:t>
            </a:r>
            <a:r>
              <a:rPr lang="en-US" sz="2000" dirty="0" smtClean="0">
                <a:solidFill>
                  <a:schemeClr val="tx1"/>
                </a:solidFill>
                <a:latin typeface="Cambria Math"/>
                <a:ea typeface="Cambria Math"/>
              </a:rPr>
              <a:t>↦ 6, 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EBX </a:t>
            </a:r>
            <a:r>
              <a:rPr lang="en-US" sz="2000" dirty="0" smtClean="0">
                <a:solidFill>
                  <a:schemeClr val="tx1"/>
                </a:solidFill>
                <a:latin typeface="Cambria Math"/>
                <a:ea typeface="Cambria Math"/>
              </a:rPr>
              <a:t>↦ 8, ESP ↦ 1000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],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[PF </a:t>
            </a:r>
            <a:r>
              <a:rPr lang="en-US" sz="2000" dirty="0" smtClean="0">
                <a:solidFill>
                  <a:schemeClr val="tx1"/>
                </a:solidFill>
                <a:latin typeface="Cambria Math"/>
                <a:ea typeface="Cambria Math"/>
              </a:rPr>
              <a:t>↦ true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],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[1000 </a:t>
            </a:r>
            <a:r>
              <a:rPr lang="en-US" sz="2000" dirty="0" smtClean="0">
                <a:solidFill>
                  <a:schemeClr val="tx1"/>
                </a:solidFill>
                <a:latin typeface="Cambria Math"/>
                <a:ea typeface="Cambria Math"/>
              </a:rPr>
              <a:t>↦ 2]⟩</a:t>
            </a:r>
            <a:endParaRPr lang="en-US" sz="2000" dirty="0" smtClean="0">
              <a:solidFill>
                <a:schemeClr val="tx1"/>
              </a:solidFill>
              <a:latin typeface="Cambria" panose="02040503050406030204" pitchFamily="18" charset="0"/>
              <a:sym typeface="Wingdings" panose="05000000000000000000" pitchFamily="2" charset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199" y="2649786"/>
            <a:ext cx="2625655" cy="533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0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Concrete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618735"/>
            <a:ext cx="262565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mov </a:t>
            </a:r>
            <a:r>
              <a:rPr lang="en-US" sz="3200" dirty="0" err="1" smtClean="0"/>
              <a:t>eax</a:t>
            </a:r>
            <a:r>
              <a:rPr lang="en-US" sz="3200" dirty="0" smtClean="0"/>
              <a:t>, [</a:t>
            </a:r>
            <a:r>
              <a:rPr lang="en-US" sz="3200" dirty="0" err="1" smtClean="0"/>
              <a:t>esp</a:t>
            </a:r>
            <a:r>
              <a:rPr lang="en-US" sz="3200" dirty="0" smtClean="0"/>
              <a:t>]</a:t>
            </a:r>
          </a:p>
          <a:p>
            <a:r>
              <a:rPr lang="en-US" sz="3200" dirty="0" smtClean="0"/>
              <a:t>add </a:t>
            </a:r>
            <a:r>
              <a:rPr lang="en-US" sz="3200" dirty="0" err="1" smtClean="0"/>
              <a:t>eax</a:t>
            </a:r>
            <a:r>
              <a:rPr lang="en-US" sz="3200" dirty="0" smtClean="0"/>
              <a:t>, 4</a:t>
            </a:r>
          </a:p>
          <a:p>
            <a:r>
              <a:rPr lang="en-US" sz="3200" dirty="0" smtClean="0"/>
              <a:t>sub </a:t>
            </a:r>
            <a:r>
              <a:rPr lang="en-US" sz="3200" dirty="0" err="1" smtClean="0"/>
              <a:t>ebx</a:t>
            </a:r>
            <a:r>
              <a:rPr lang="en-US" sz="3200" dirty="0" smtClean="0"/>
              <a:t>, 4</a:t>
            </a:r>
          </a:p>
          <a:p>
            <a:r>
              <a:rPr lang="en-US" sz="3200" dirty="0" smtClean="0"/>
              <a:t>mov [</a:t>
            </a:r>
            <a:r>
              <a:rPr lang="en-US" sz="3200" dirty="0" err="1" smtClean="0"/>
              <a:t>esp</a:t>
            </a:r>
            <a:r>
              <a:rPr lang="en-US" sz="3200" dirty="0" smtClean="0"/>
              <a:t>], </a:t>
            </a:r>
            <a:r>
              <a:rPr lang="en-US" sz="3200" dirty="0" err="1" smtClean="0"/>
              <a:t>ebx</a:t>
            </a:r>
            <a:endParaRPr lang="en-US" sz="3200" dirty="0"/>
          </a:p>
        </p:txBody>
      </p:sp>
      <p:sp>
        <p:nvSpPr>
          <p:cNvPr id="5" name="Rounded Rectangle 4"/>
          <p:cNvSpPr/>
          <p:nvPr/>
        </p:nvSpPr>
        <p:spPr>
          <a:xfrm>
            <a:off x="4724400" y="3200400"/>
            <a:ext cx="3999470" cy="1148861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ambria Math"/>
                <a:ea typeface="Cambria Math"/>
              </a:rPr>
              <a:t>⟨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[EAX </a:t>
            </a:r>
            <a:r>
              <a:rPr lang="en-US" sz="2000" dirty="0" smtClean="0">
                <a:solidFill>
                  <a:schemeClr val="tx1"/>
                </a:solidFill>
                <a:latin typeface="Cambria Math"/>
                <a:ea typeface="Cambria Math"/>
              </a:rPr>
              <a:t>↦ 6, 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EBX </a:t>
            </a:r>
            <a:r>
              <a:rPr lang="en-US" sz="2000" dirty="0" smtClean="0">
                <a:solidFill>
                  <a:schemeClr val="tx1"/>
                </a:solidFill>
                <a:latin typeface="Cambria Math"/>
                <a:ea typeface="Cambria Math"/>
              </a:rPr>
              <a:t>↦ 4, ESP ↦ 1000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],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[PF </a:t>
            </a:r>
            <a:r>
              <a:rPr lang="en-US" sz="2000" dirty="0" smtClean="0">
                <a:solidFill>
                  <a:schemeClr val="tx1"/>
                </a:solidFill>
                <a:latin typeface="Cambria Math"/>
                <a:ea typeface="Cambria Math"/>
              </a:rPr>
              <a:t>↦ true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],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[1000 </a:t>
            </a:r>
            <a:r>
              <a:rPr lang="en-US" sz="2000" dirty="0" smtClean="0">
                <a:solidFill>
                  <a:schemeClr val="tx1"/>
                </a:solidFill>
                <a:latin typeface="Cambria Math"/>
                <a:ea typeface="Cambria Math"/>
              </a:rPr>
              <a:t>↦ 2]⟩</a:t>
            </a:r>
            <a:endParaRPr lang="en-US" sz="2000" dirty="0" smtClean="0">
              <a:solidFill>
                <a:schemeClr val="tx1"/>
              </a:solidFill>
              <a:latin typeface="Cambria" panose="02040503050406030204" pitchFamily="18" charset="0"/>
              <a:sym typeface="Wingdings" panose="05000000000000000000" pitchFamily="2" charset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198" y="3124200"/>
            <a:ext cx="2625655" cy="533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9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Concrete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618735"/>
            <a:ext cx="262565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mov </a:t>
            </a:r>
            <a:r>
              <a:rPr lang="en-US" sz="3200" dirty="0" err="1" smtClean="0"/>
              <a:t>eax</a:t>
            </a:r>
            <a:r>
              <a:rPr lang="en-US" sz="3200" dirty="0" smtClean="0"/>
              <a:t>, [</a:t>
            </a:r>
            <a:r>
              <a:rPr lang="en-US" sz="3200" dirty="0" err="1" smtClean="0"/>
              <a:t>esp</a:t>
            </a:r>
            <a:r>
              <a:rPr lang="en-US" sz="3200" dirty="0" smtClean="0"/>
              <a:t>]</a:t>
            </a:r>
          </a:p>
          <a:p>
            <a:r>
              <a:rPr lang="en-US" sz="3200" dirty="0" smtClean="0"/>
              <a:t>add </a:t>
            </a:r>
            <a:r>
              <a:rPr lang="en-US" sz="3200" dirty="0" err="1" smtClean="0"/>
              <a:t>eax</a:t>
            </a:r>
            <a:r>
              <a:rPr lang="en-US" sz="3200" dirty="0" smtClean="0"/>
              <a:t>, 4</a:t>
            </a:r>
          </a:p>
          <a:p>
            <a:r>
              <a:rPr lang="en-US" sz="3200" dirty="0" smtClean="0"/>
              <a:t>sub </a:t>
            </a:r>
            <a:r>
              <a:rPr lang="en-US" sz="3200" dirty="0" err="1" smtClean="0"/>
              <a:t>ebx</a:t>
            </a:r>
            <a:r>
              <a:rPr lang="en-US" sz="3200" dirty="0" smtClean="0"/>
              <a:t>, 4</a:t>
            </a:r>
          </a:p>
          <a:p>
            <a:r>
              <a:rPr lang="en-US" sz="3200" dirty="0" smtClean="0"/>
              <a:t>mov [</a:t>
            </a:r>
            <a:r>
              <a:rPr lang="en-US" sz="3200" dirty="0" err="1" smtClean="0"/>
              <a:t>esp</a:t>
            </a:r>
            <a:r>
              <a:rPr lang="en-US" sz="3200" dirty="0" smtClean="0"/>
              <a:t>], </a:t>
            </a:r>
            <a:r>
              <a:rPr lang="en-US" sz="3200" dirty="0" err="1" smtClean="0"/>
              <a:t>ebx</a:t>
            </a:r>
            <a:endParaRPr lang="en-US" sz="3200" dirty="0"/>
          </a:p>
        </p:txBody>
      </p:sp>
      <p:sp>
        <p:nvSpPr>
          <p:cNvPr id="5" name="Rounded Rectangle 4"/>
          <p:cNvSpPr/>
          <p:nvPr/>
        </p:nvSpPr>
        <p:spPr>
          <a:xfrm>
            <a:off x="4724400" y="3200400"/>
            <a:ext cx="3999470" cy="1148861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ambria Math"/>
                <a:ea typeface="Cambria Math"/>
              </a:rPr>
              <a:t>⟨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[EAX </a:t>
            </a:r>
            <a:r>
              <a:rPr lang="en-US" sz="2000" dirty="0" smtClean="0">
                <a:solidFill>
                  <a:schemeClr val="tx1"/>
                </a:solidFill>
                <a:latin typeface="Cambria Math"/>
                <a:ea typeface="Cambria Math"/>
              </a:rPr>
              <a:t>↦ 6, 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EBX </a:t>
            </a:r>
            <a:r>
              <a:rPr lang="en-US" sz="2000" dirty="0" smtClean="0">
                <a:solidFill>
                  <a:schemeClr val="tx1"/>
                </a:solidFill>
                <a:latin typeface="Cambria Math"/>
                <a:ea typeface="Cambria Math"/>
              </a:rPr>
              <a:t>↦ 4, ESP ↦ 1000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],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[PF </a:t>
            </a:r>
            <a:r>
              <a:rPr lang="en-US" sz="2000" dirty="0" smtClean="0">
                <a:solidFill>
                  <a:schemeClr val="tx1"/>
                </a:solidFill>
                <a:latin typeface="Cambria Math"/>
                <a:ea typeface="Cambria Math"/>
              </a:rPr>
              <a:t>↦ true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],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[1000 </a:t>
            </a:r>
            <a:r>
              <a:rPr lang="en-US" sz="2000" dirty="0" smtClean="0">
                <a:solidFill>
                  <a:schemeClr val="tx1"/>
                </a:solidFill>
                <a:latin typeface="Cambria Math"/>
                <a:ea typeface="Cambria Math"/>
              </a:rPr>
              <a:t>↦ 4]⟩</a:t>
            </a:r>
            <a:endParaRPr lang="en-US" sz="2000" dirty="0" smtClean="0">
              <a:solidFill>
                <a:schemeClr val="tx1"/>
              </a:solidFill>
              <a:latin typeface="Cambria" panose="02040503050406030204" pitchFamily="18" charset="0"/>
              <a:sym typeface="Wingdings" panose="05000000000000000000" pitchFamily="2" charset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198" y="3657600"/>
            <a:ext cx="2625655" cy="533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Symbolic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Symbolic IA-32 state</a:t>
            </a:r>
          </a:p>
          <a:p>
            <a:r>
              <a:rPr lang="en-US" dirty="0" smtClean="0"/>
              <a:t>Symbolic IA-32 interpreter</a:t>
            </a:r>
          </a:p>
          <a:p>
            <a:pPr lvl="1"/>
            <a:r>
              <a:rPr lang="en-US" dirty="0" smtClean="0"/>
              <a:t>Symbolic transformers for instructions</a:t>
            </a:r>
          </a:p>
          <a:p>
            <a:pPr lvl="1"/>
            <a:r>
              <a:rPr lang="en-US" dirty="0" smtClean="0"/>
              <a:t>Obtained from concrete operational semantics of IA-32 instructions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98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Input: An instruction sequence I</a:t>
            </a:r>
          </a:p>
          <a:p>
            <a:pPr lvl="1"/>
            <a:r>
              <a:rPr lang="en-US" dirty="0" smtClean="0"/>
              <a:t>Instructions belong to an ISA </a:t>
            </a:r>
          </a:p>
          <a:p>
            <a:pPr lvl="1"/>
            <a:r>
              <a:rPr lang="en-US" dirty="0" smtClean="0"/>
              <a:t>No loops</a:t>
            </a:r>
          </a:p>
          <a:p>
            <a:r>
              <a:rPr lang="en-US" dirty="0" smtClean="0"/>
              <a:t>Output: An instruction-sequence I’</a:t>
            </a:r>
          </a:p>
          <a:p>
            <a:pPr lvl="1"/>
            <a:r>
              <a:rPr lang="en-US" dirty="0" smtClean="0"/>
              <a:t>Instructions belong to same ISA </a:t>
            </a:r>
          </a:p>
          <a:p>
            <a:pPr lvl="1"/>
            <a:r>
              <a:rPr lang="en-US" dirty="0" smtClean="0"/>
              <a:t>I’ is equivalent to I </a:t>
            </a:r>
          </a:p>
          <a:p>
            <a:pPr lvl="2"/>
            <a:r>
              <a:rPr lang="en-US" dirty="0" smtClean="0"/>
              <a:t>On all inputs, I and I’ produce the same results</a:t>
            </a:r>
          </a:p>
          <a:p>
            <a:pPr lvl="1"/>
            <a:r>
              <a:rPr lang="en-US" dirty="0" smtClean="0"/>
              <a:t>I’ is the optimal implementation of I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324600" y="1540476"/>
            <a:ext cx="2133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+ timeout t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640381" y="5562600"/>
            <a:ext cx="2017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j-lt"/>
                <a:ea typeface="Cambria Math"/>
              </a:rPr>
              <a:t>an improved</a:t>
            </a:r>
            <a:endParaRPr lang="en-US" dirty="0">
              <a:latin typeface="+mj-lt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771663" y="5863222"/>
            <a:ext cx="2590800" cy="655469"/>
          </a:xfrm>
          <a:prstGeom prst="wedgeRoundRectCallout">
            <a:avLst>
              <a:gd name="adj1" fmla="val -92649"/>
              <a:gd name="adj2" fmla="val -5103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shorter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faster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lesser energy consumption</a:t>
            </a:r>
            <a:endParaRPr lang="en-US" sz="1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752600" y="6019800"/>
            <a:ext cx="1828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023158" y="5486400"/>
            <a:ext cx="1295400" cy="1524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023158" y="5486400"/>
            <a:ext cx="1295400" cy="1524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48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Symbolic IA-32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Cambria Math"/>
                <a:ea typeface="Cambria Math"/>
              </a:rPr>
              <a:t>⟨</a:t>
            </a:r>
            <a:r>
              <a:rPr lang="en-US" sz="2400" dirty="0" err="1" smtClean="0">
                <a:latin typeface="Cambria Math"/>
                <a:ea typeface="Cambria Math"/>
              </a:rPr>
              <a:t>RegMap</a:t>
            </a:r>
            <a:r>
              <a:rPr lang="en-US" sz="2400" dirty="0" smtClean="0">
                <a:latin typeface="Cambria Math"/>
                <a:ea typeface="Cambria Math"/>
              </a:rPr>
              <a:t>, </a:t>
            </a:r>
            <a:r>
              <a:rPr lang="en-US" sz="2400" dirty="0" err="1" smtClean="0">
                <a:latin typeface="Cambria Math"/>
                <a:ea typeface="Cambria Math"/>
              </a:rPr>
              <a:t>FlagMap</a:t>
            </a:r>
            <a:r>
              <a:rPr lang="en-US" sz="2400" dirty="0" smtClean="0">
                <a:latin typeface="Cambria Math"/>
                <a:ea typeface="Cambria Math"/>
              </a:rPr>
              <a:t>, </a:t>
            </a:r>
            <a:r>
              <a:rPr lang="en-US" sz="2400" dirty="0" err="1" smtClean="0">
                <a:latin typeface="Cambria Math"/>
                <a:ea typeface="Cambria Math"/>
              </a:rPr>
              <a:t>MemMap</a:t>
            </a:r>
            <a:r>
              <a:rPr lang="en-US" sz="2400" dirty="0" smtClean="0">
                <a:latin typeface="Cambria Math"/>
                <a:ea typeface="Cambria Math"/>
              </a:rPr>
              <a:t>⟩</a:t>
            </a:r>
          </a:p>
          <a:p>
            <a:r>
              <a:rPr lang="en-US" sz="2400" dirty="0" err="1" smtClean="0">
                <a:latin typeface="Cambria Math"/>
                <a:ea typeface="Cambria Math"/>
              </a:rPr>
              <a:t>RegMap</a:t>
            </a:r>
            <a:r>
              <a:rPr lang="en-US" sz="2400" dirty="0" smtClean="0">
                <a:latin typeface="Cambria Math"/>
                <a:ea typeface="Cambria Math"/>
              </a:rPr>
              <a:t> : Symbolic register-constant </a:t>
            </a:r>
            <a:r>
              <a:rPr lang="en-US" sz="2400" dirty="0" smtClean="0">
                <a:solidFill>
                  <a:schemeClr val="tx1"/>
                </a:solidFill>
                <a:latin typeface="Cambria Math"/>
                <a:ea typeface="Cambria Math"/>
              </a:rPr>
              <a:t>↦ term</a:t>
            </a:r>
            <a:endParaRPr lang="en-US" sz="2400" dirty="0" smtClean="0"/>
          </a:p>
          <a:p>
            <a:r>
              <a:rPr lang="en-US" sz="2400" dirty="0" err="1" smtClean="0">
                <a:solidFill>
                  <a:schemeClr val="tx1"/>
                </a:solidFill>
                <a:latin typeface="Cambria Math"/>
                <a:ea typeface="Cambria Math"/>
              </a:rPr>
              <a:t>FlagMap</a:t>
            </a:r>
            <a:r>
              <a:rPr lang="en-US" sz="2400" dirty="0" smtClean="0">
                <a:solidFill>
                  <a:schemeClr val="tx1"/>
                </a:solidFill>
                <a:latin typeface="Cambria Math"/>
                <a:ea typeface="Cambria Math"/>
              </a:rPr>
              <a:t> : Symbolic flag-constant  ↦ formula</a:t>
            </a:r>
          </a:p>
          <a:p>
            <a:r>
              <a:rPr lang="en-US" sz="2400" dirty="0" err="1" smtClean="0">
                <a:latin typeface="Cambria Math"/>
                <a:ea typeface="Cambria Math"/>
              </a:rPr>
              <a:t>MemMap</a:t>
            </a:r>
            <a:r>
              <a:rPr lang="en-US" sz="2400" dirty="0" smtClean="0">
                <a:latin typeface="Cambria Math"/>
                <a:ea typeface="Cambria Math"/>
              </a:rPr>
              <a:t> : Function symbol </a:t>
            </a:r>
            <a:r>
              <a:rPr lang="en-US" sz="2400" dirty="0" smtClean="0">
                <a:solidFill>
                  <a:schemeClr val="tx1"/>
                </a:solidFill>
                <a:latin typeface="Cambria Math"/>
                <a:ea typeface="Cambria Math"/>
              </a:rPr>
              <a:t>↦ function-update expression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66800" y="4038600"/>
            <a:ext cx="7086600" cy="1676400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ambria Math"/>
                <a:ea typeface="Cambria Math"/>
              </a:rPr>
              <a:t>ID state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ambria Math"/>
                <a:ea typeface="Cambria Math"/>
              </a:rPr>
              <a:t>⟨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[EAX’ </a:t>
            </a:r>
            <a:r>
              <a:rPr lang="en-US" dirty="0" smtClean="0">
                <a:solidFill>
                  <a:schemeClr val="tx1"/>
                </a:solidFill>
                <a:latin typeface="Cambria Math"/>
                <a:ea typeface="Cambria Math"/>
              </a:rPr>
              <a:t>↦ EAX, EBX’ ↦ EBX, … , ESP’ ↦ ESP, EBP’ ↦ EBP, … , EDI’ ↦ EDI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],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[SF’ </a:t>
            </a:r>
            <a:r>
              <a:rPr lang="en-US" dirty="0" smtClean="0">
                <a:solidFill>
                  <a:schemeClr val="tx1"/>
                </a:solidFill>
                <a:latin typeface="Cambria Math"/>
                <a:ea typeface="Cambria Math"/>
              </a:rPr>
              <a:t>↦ SF, CF’ ↦ CF, … ZF’ ↦ ZF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],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[Mem’ </a:t>
            </a:r>
            <a:r>
              <a:rPr lang="en-US" dirty="0" smtClean="0">
                <a:solidFill>
                  <a:schemeClr val="tx1"/>
                </a:solidFill>
                <a:latin typeface="Cambria Math"/>
                <a:ea typeface="Cambria Math"/>
              </a:rPr>
              <a:t>↦ Mem]⟩</a:t>
            </a:r>
            <a:endParaRPr lang="en-US" dirty="0" smtClean="0">
              <a:solidFill>
                <a:schemeClr val="tx1"/>
              </a:solidFill>
              <a:latin typeface="Cambria" panose="02040503050406030204" pitchFamily="18" charset="0"/>
              <a:sym typeface="Wingdings" panose="05000000000000000000" pitchFamily="2" charset="2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934200" y="1371600"/>
            <a:ext cx="1981200" cy="767861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QFBV+Arrays</a:t>
            </a:r>
            <a:endParaRPr lang="en-US" sz="32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16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Symbolic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618735"/>
            <a:ext cx="262565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mov </a:t>
            </a:r>
            <a:r>
              <a:rPr lang="en-US" sz="3200" dirty="0" err="1" smtClean="0"/>
              <a:t>eax</a:t>
            </a:r>
            <a:r>
              <a:rPr lang="en-US" sz="3200" dirty="0" smtClean="0"/>
              <a:t>, [</a:t>
            </a:r>
            <a:r>
              <a:rPr lang="en-US" sz="3200" dirty="0" err="1" smtClean="0"/>
              <a:t>esp</a:t>
            </a:r>
            <a:r>
              <a:rPr lang="en-US" sz="3200" dirty="0" smtClean="0"/>
              <a:t>]</a:t>
            </a:r>
          </a:p>
          <a:p>
            <a:r>
              <a:rPr lang="en-US" sz="3200" dirty="0" smtClean="0"/>
              <a:t>add </a:t>
            </a:r>
            <a:r>
              <a:rPr lang="en-US" sz="3200" dirty="0" err="1" smtClean="0"/>
              <a:t>eax</a:t>
            </a:r>
            <a:r>
              <a:rPr lang="en-US" sz="3200" dirty="0" smtClean="0"/>
              <a:t>, 4</a:t>
            </a:r>
          </a:p>
          <a:p>
            <a:r>
              <a:rPr lang="en-US" sz="3200" dirty="0" smtClean="0"/>
              <a:t>sub </a:t>
            </a:r>
            <a:r>
              <a:rPr lang="en-US" sz="3200" dirty="0" err="1" smtClean="0"/>
              <a:t>ebx</a:t>
            </a:r>
            <a:r>
              <a:rPr lang="en-US" sz="3200" dirty="0" smtClean="0"/>
              <a:t>, 4</a:t>
            </a:r>
          </a:p>
          <a:p>
            <a:r>
              <a:rPr lang="en-US" sz="3200" dirty="0" smtClean="0"/>
              <a:t>mov [</a:t>
            </a:r>
            <a:r>
              <a:rPr lang="en-US" sz="3200" dirty="0" err="1" smtClean="0"/>
              <a:t>esp</a:t>
            </a:r>
            <a:r>
              <a:rPr lang="en-US" sz="3200" dirty="0" smtClean="0"/>
              <a:t>], </a:t>
            </a:r>
            <a:r>
              <a:rPr lang="en-US" sz="3200" dirty="0" err="1" smtClean="0"/>
              <a:t>ebx</a:t>
            </a:r>
            <a:endParaRPr lang="en-US" sz="3200" dirty="0"/>
          </a:p>
        </p:txBody>
      </p:sp>
      <p:sp>
        <p:nvSpPr>
          <p:cNvPr id="6" name="Rounded Rectangle 5"/>
          <p:cNvSpPr/>
          <p:nvPr/>
        </p:nvSpPr>
        <p:spPr>
          <a:xfrm>
            <a:off x="3505200" y="4191000"/>
            <a:ext cx="4876800" cy="1676400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mbria Math"/>
                <a:ea typeface="Cambria Math"/>
              </a:rPr>
              <a:t>⟨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[EAX’ </a:t>
            </a:r>
            <a:r>
              <a:rPr lang="en-US" dirty="0" smtClean="0">
                <a:solidFill>
                  <a:schemeClr val="tx1"/>
                </a:solidFill>
                <a:latin typeface="Cambria Math"/>
                <a:ea typeface="Cambria Math"/>
              </a:rPr>
              <a:t>↦ EAX, EBX’ ↦ EBX, … , ESP’ ↦ ESP, … 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],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[SF’ </a:t>
            </a:r>
            <a:r>
              <a:rPr lang="en-US" dirty="0" smtClean="0">
                <a:solidFill>
                  <a:schemeClr val="tx1"/>
                </a:solidFill>
                <a:latin typeface="Cambria Math"/>
                <a:ea typeface="Cambria Math"/>
              </a:rPr>
              <a:t>↦ SF, … , ZF’ ↦ ZF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],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[Mem’ </a:t>
            </a:r>
            <a:r>
              <a:rPr lang="en-US" dirty="0" smtClean="0">
                <a:solidFill>
                  <a:schemeClr val="tx1"/>
                </a:solidFill>
                <a:latin typeface="Cambria Math"/>
                <a:ea typeface="Cambria Math"/>
              </a:rPr>
              <a:t>↦ Mem]⟩</a:t>
            </a:r>
            <a:endParaRPr lang="en-US" dirty="0" smtClean="0">
              <a:solidFill>
                <a:schemeClr val="tx1"/>
              </a:solidFill>
              <a:latin typeface="Cambria" panose="020405030504060302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7768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Symbolic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618735"/>
            <a:ext cx="262565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mov </a:t>
            </a:r>
            <a:r>
              <a:rPr lang="en-US" sz="3200" dirty="0" err="1" smtClean="0"/>
              <a:t>eax</a:t>
            </a:r>
            <a:r>
              <a:rPr lang="en-US" sz="3200" dirty="0" smtClean="0"/>
              <a:t>, [</a:t>
            </a:r>
            <a:r>
              <a:rPr lang="en-US" sz="3200" dirty="0" err="1" smtClean="0"/>
              <a:t>esp</a:t>
            </a:r>
            <a:r>
              <a:rPr lang="en-US" sz="3200" dirty="0" smtClean="0"/>
              <a:t>]</a:t>
            </a:r>
          </a:p>
          <a:p>
            <a:r>
              <a:rPr lang="en-US" sz="3200" dirty="0" smtClean="0"/>
              <a:t>add </a:t>
            </a:r>
            <a:r>
              <a:rPr lang="en-US" sz="3200" dirty="0" err="1" smtClean="0"/>
              <a:t>eax</a:t>
            </a:r>
            <a:r>
              <a:rPr lang="en-US" sz="3200" dirty="0" smtClean="0"/>
              <a:t>, 4</a:t>
            </a:r>
          </a:p>
          <a:p>
            <a:r>
              <a:rPr lang="en-US" sz="3200" dirty="0" smtClean="0"/>
              <a:t>sub </a:t>
            </a:r>
            <a:r>
              <a:rPr lang="en-US" sz="3200" dirty="0" err="1" smtClean="0"/>
              <a:t>ebx</a:t>
            </a:r>
            <a:r>
              <a:rPr lang="en-US" sz="3200" dirty="0" smtClean="0"/>
              <a:t>, 4</a:t>
            </a:r>
          </a:p>
          <a:p>
            <a:r>
              <a:rPr lang="en-US" sz="3200" dirty="0" smtClean="0"/>
              <a:t>mov [</a:t>
            </a:r>
            <a:r>
              <a:rPr lang="en-US" sz="3200" dirty="0" err="1" smtClean="0"/>
              <a:t>esp</a:t>
            </a:r>
            <a:r>
              <a:rPr lang="en-US" sz="3200" dirty="0" smtClean="0"/>
              <a:t>], </a:t>
            </a:r>
            <a:r>
              <a:rPr lang="en-US" sz="3200" dirty="0" err="1" smtClean="0"/>
              <a:t>ebx</a:t>
            </a:r>
            <a:endParaRPr lang="en-US" sz="3200" dirty="0"/>
          </a:p>
        </p:txBody>
      </p:sp>
      <p:sp>
        <p:nvSpPr>
          <p:cNvPr id="6" name="Rounded Rectangle 5"/>
          <p:cNvSpPr/>
          <p:nvPr/>
        </p:nvSpPr>
        <p:spPr>
          <a:xfrm>
            <a:off x="3505200" y="4191000"/>
            <a:ext cx="4876800" cy="1676400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mbria Math"/>
                <a:ea typeface="Cambria Math"/>
              </a:rPr>
              <a:t>⟨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[EAX’ </a:t>
            </a:r>
            <a:r>
              <a:rPr lang="en-US" dirty="0" smtClean="0">
                <a:solidFill>
                  <a:schemeClr val="tx1"/>
                </a:solidFill>
                <a:latin typeface="Cambria Math"/>
                <a:ea typeface="Cambria Math"/>
              </a:rPr>
              <a:t>↦ EAX, EBX’ ↦ EBX, … , ESP’ ↦ ESP, … 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],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[SF’ </a:t>
            </a:r>
            <a:r>
              <a:rPr lang="en-US" dirty="0" smtClean="0">
                <a:solidFill>
                  <a:schemeClr val="tx1"/>
                </a:solidFill>
                <a:latin typeface="Cambria Math"/>
                <a:ea typeface="Cambria Math"/>
              </a:rPr>
              <a:t>↦ SF, … , ZF’ ↦ ZF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],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[Mem’ </a:t>
            </a:r>
            <a:r>
              <a:rPr lang="en-US" dirty="0" smtClean="0">
                <a:solidFill>
                  <a:schemeClr val="tx1"/>
                </a:solidFill>
                <a:latin typeface="Cambria Math"/>
                <a:ea typeface="Cambria Math"/>
              </a:rPr>
              <a:t>↦ Mem]⟩</a:t>
            </a:r>
            <a:endParaRPr lang="en-US" dirty="0" smtClean="0">
              <a:solidFill>
                <a:schemeClr val="tx1"/>
              </a:solidFill>
              <a:latin typeface="Cambria" panose="02040503050406030204" pitchFamily="18" charset="0"/>
              <a:sym typeface="Wingdings" panose="05000000000000000000" pitchFamily="2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1676400"/>
            <a:ext cx="2625655" cy="533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6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Symbolic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618735"/>
            <a:ext cx="262565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mov </a:t>
            </a:r>
            <a:r>
              <a:rPr lang="en-US" sz="3200" dirty="0" err="1" smtClean="0"/>
              <a:t>eax</a:t>
            </a:r>
            <a:r>
              <a:rPr lang="en-US" sz="3200" dirty="0" smtClean="0"/>
              <a:t>, [</a:t>
            </a:r>
            <a:r>
              <a:rPr lang="en-US" sz="3200" dirty="0" err="1" smtClean="0"/>
              <a:t>esp</a:t>
            </a:r>
            <a:r>
              <a:rPr lang="en-US" sz="3200" dirty="0" smtClean="0"/>
              <a:t>]</a:t>
            </a:r>
          </a:p>
          <a:p>
            <a:r>
              <a:rPr lang="en-US" sz="3200" dirty="0" smtClean="0"/>
              <a:t>add </a:t>
            </a:r>
            <a:r>
              <a:rPr lang="en-US" sz="3200" dirty="0" err="1" smtClean="0"/>
              <a:t>eax</a:t>
            </a:r>
            <a:r>
              <a:rPr lang="en-US" sz="3200" dirty="0" smtClean="0"/>
              <a:t>, 4</a:t>
            </a:r>
          </a:p>
          <a:p>
            <a:r>
              <a:rPr lang="en-US" sz="3200" dirty="0" smtClean="0"/>
              <a:t>sub </a:t>
            </a:r>
            <a:r>
              <a:rPr lang="en-US" sz="3200" dirty="0" err="1" smtClean="0"/>
              <a:t>ebx</a:t>
            </a:r>
            <a:r>
              <a:rPr lang="en-US" sz="3200" dirty="0" smtClean="0"/>
              <a:t>, 4</a:t>
            </a:r>
          </a:p>
          <a:p>
            <a:r>
              <a:rPr lang="en-US" sz="3200" dirty="0" smtClean="0"/>
              <a:t>mov [</a:t>
            </a:r>
            <a:r>
              <a:rPr lang="en-US" sz="3200" dirty="0" err="1" smtClean="0"/>
              <a:t>esp</a:t>
            </a:r>
            <a:r>
              <a:rPr lang="en-US" sz="3200" dirty="0" smtClean="0"/>
              <a:t>], </a:t>
            </a:r>
            <a:r>
              <a:rPr lang="en-US" sz="3200" dirty="0" err="1" smtClean="0"/>
              <a:t>ebx</a:t>
            </a:r>
            <a:endParaRPr lang="en-US" sz="3200" dirty="0"/>
          </a:p>
        </p:txBody>
      </p:sp>
      <p:sp>
        <p:nvSpPr>
          <p:cNvPr id="6" name="Rounded Rectangle 5"/>
          <p:cNvSpPr/>
          <p:nvPr/>
        </p:nvSpPr>
        <p:spPr>
          <a:xfrm>
            <a:off x="2971800" y="4191000"/>
            <a:ext cx="5410200" cy="1676400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mbria Math"/>
                <a:ea typeface="Cambria Math"/>
              </a:rPr>
              <a:t>⟨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[EAX’ </a:t>
            </a:r>
            <a:r>
              <a:rPr lang="en-US" dirty="0" smtClean="0">
                <a:solidFill>
                  <a:schemeClr val="tx1"/>
                </a:solidFill>
                <a:latin typeface="Cambria Math"/>
                <a:ea typeface="Cambria Math"/>
              </a:rPr>
              <a:t>↦ Mem(ESP), EBX’ ↦ EBX, … , ESP’ ↦ ESP, … 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],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[SF’ </a:t>
            </a:r>
            <a:r>
              <a:rPr lang="en-US" dirty="0" smtClean="0">
                <a:solidFill>
                  <a:schemeClr val="tx1"/>
                </a:solidFill>
                <a:latin typeface="Cambria Math"/>
                <a:ea typeface="Cambria Math"/>
              </a:rPr>
              <a:t>↦ SF, … , ZF’ ↦ ZF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],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[Mem’ </a:t>
            </a:r>
            <a:r>
              <a:rPr lang="en-US" dirty="0" smtClean="0">
                <a:solidFill>
                  <a:schemeClr val="tx1"/>
                </a:solidFill>
                <a:latin typeface="Cambria Math"/>
                <a:ea typeface="Cambria Math"/>
              </a:rPr>
              <a:t>↦ Mem]⟩</a:t>
            </a:r>
            <a:endParaRPr lang="en-US" dirty="0" smtClean="0">
              <a:solidFill>
                <a:schemeClr val="tx1"/>
              </a:solidFill>
              <a:latin typeface="Cambria" panose="02040503050406030204" pitchFamily="18" charset="0"/>
              <a:sym typeface="Wingdings" panose="05000000000000000000" pitchFamily="2" charset="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2133600"/>
            <a:ext cx="2625655" cy="533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4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Symbolic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618735"/>
            <a:ext cx="262565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mov </a:t>
            </a:r>
            <a:r>
              <a:rPr lang="en-US" sz="3200" dirty="0" err="1" smtClean="0"/>
              <a:t>eax</a:t>
            </a:r>
            <a:r>
              <a:rPr lang="en-US" sz="3200" dirty="0" smtClean="0"/>
              <a:t>, [</a:t>
            </a:r>
            <a:r>
              <a:rPr lang="en-US" sz="3200" dirty="0" err="1" smtClean="0"/>
              <a:t>esp</a:t>
            </a:r>
            <a:r>
              <a:rPr lang="en-US" sz="3200" dirty="0" smtClean="0"/>
              <a:t>]</a:t>
            </a:r>
          </a:p>
          <a:p>
            <a:r>
              <a:rPr lang="en-US" sz="3200" dirty="0" smtClean="0"/>
              <a:t>add </a:t>
            </a:r>
            <a:r>
              <a:rPr lang="en-US" sz="3200" dirty="0" err="1" smtClean="0"/>
              <a:t>eax</a:t>
            </a:r>
            <a:r>
              <a:rPr lang="en-US" sz="3200" dirty="0" smtClean="0"/>
              <a:t>, 4</a:t>
            </a:r>
          </a:p>
          <a:p>
            <a:r>
              <a:rPr lang="en-US" sz="3200" dirty="0" smtClean="0"/>
              <a:t>sub </a:t>
            </a:r>
            <a:r>
              <a:rPr lang="en-US" sz="3200" dirty="0" err="1" smtClean="0"/>
              <a:t>ebx</a:t>
            </a:r>
            <a:r>
              <a:rPr lang="en-US" sz="3200" dirty="0" smtClean="0"/>
              <a:t>, 4</a:t>
            </a:r>
          </a:p>
          <a:p>
            <a:r>
              <a:rPr lang="en-US" sz="3200" dirty="0" smtClean="0"/>
              <a:t>mov [</a:t>
            </a:r>
            <a:r>
              <a:rPr lang="en-US" sz="3200" dirty="0" err="1" smtClean="0"/>
              <a:t>esp</a:t>
            </a:r>
            <a:r>
              <a:rPr lang="en-US" sz="3200" dirty="0" smtClean="0"/>
              <a:t>], </a:t>
            </a:r>
            <a:r>
              <a:rPr lang="en-US" sz="3200" dirty="0" err="1" smtClean="0"/>
              <a:t>ebx</a:t>
            </a:r>
            <a:endParaRPr lang="en-US" sz="3200" dirty="0"/>
          </a:p>
        </p:txBody>
      </p:sp>
      <p:sp>
        <p:nvSpPr>
          <p:cNvPr id="6" name="Rounded Rectangle 5"/>
          <p:cNvSpPr/>
          <p:nvPr/>
        </p:nvSpPr>
        <p:spPr>
          <a:xfrm>
            <a:off x="1828800" y="4191000"/>
            <a:ext cx="6553200" cy="1676400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mbria Math"/>
                <a:ea typeface="Cambria Math"/>
              </a:rPr>
              <a:t>⟨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[EAX’ </a:t>
            </a:r>
            <a:r>
              <a:rPr lang="en-US" dirty="0" smtClean="0">
                <a:solidFill>
                  <a:schemeClr val="tx1"/>
                </a:solidFill>
                <a:latin typeface="Cambria Math"/>
                <a:ea typeface="Cambria Math"/>
              </a:rPr>
              <a:t>↦ Mem(ESP) + 4, EBX’ ↦ EBX, … , ESP’ ↦ ESP, … 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],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[SF’ </a:t>
            </a:r>
            <a:r>
              <a:rPr lang="en-US" dirty="0" smtClean="0">
                <a:solidFill>
                  <a:schemeClr val="tx1"/>
                </a:solidFill>
                <a:latin typeface="Cambria Math"/>
                <a:ea typeface="Cambria Math"/>
              </a:rPr>
              <a:t>↦ ((Mem(ESP) + 4) &lt; 0), … , ZF’ ↦ ((Mem(ESP) + 4) = 0)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],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[Mem’ </a:t>
            </a:r>
            <a:r>
              <a:rPr lang="en-US" dirty="0" smtClean="0">
                <a:solidFill>
                  <a:schemeClr val="tx1"/>
                </a:solidFill>
                <a:latin typeface="Cambria Math"/>
                <a:ea typeface="Cambria Math"/>
              </a:rPr>
              <a:t>↦ Mem]⟩</a:t>
            </a:r>
            <a:endParaRPr lang="en-US" dirty="0" smtClean="0">
              <a:solidFill>
                <a:schemeClr val="tx1"/>
              </a:solidFill>
              <a:latin typeface="Cambria" panose="02040503050406030204" pitchFamily="18" charset="0"/>
              <a:sym typeface="Wingdings" panose="05000000000000000000" pitchFamily="2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199" y="2649786"/>
            <a:ext cx="2625655" cy="533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74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Symbolic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618735"/>
            <a:ext cx="262565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mov </a:t>
            </a:r>
            <a:r>
              <a:rPr lang="en-US" sz="3200" dirty="0" err="1" smtClean="0"/>
              <a:t>eax</a:t>
            </a:r>
            <a:r>
              <a:rPr lang="en-US" sz="3200" dirty="0" smtClean="0"/>
              <a:t>, [</a:t>
            </a:r>
            <a:r>
              <a:rPr lang="en-US" sz="3200" dirty="0" err="1" smtClean="0"/>
              <a:t>esp</a:t>
            </a:r>
            <a:r>
              <a:rPr lang="en-US" sz="3200" dirty="0" smtClean="0"/>
              <a:t>]</a:t>
            </a:r>
          </a:p>
          <a:p>
            <a:r>
              <a:rPr lang="en-US" sz="3200" dirty="0" smtClean="0"/>
              <a:t>add </a:t>
            </a:r>
            <a:r>
              <a:rPr lang="en-US" sz="3200" dirty="0" err="1" smtClean="0"/>
              <a:t>eax</a:t>
            </a:r>
            <a:r>
              <a:rPr lang="en-US" sz="3200" dirty="0" smtClean="0"/>
              <a:t>, 4</a:t>
            </a:r>
          </a:p>
          <a:p>
            <a:r>
              <a:rPr lang="en-US" sz="3200" dirty="0" smtClean="0"/>
              <a:t>sub </a:t>
            </a:r>
            <a:r>
              <a:rPr lang="en-US" sz="3200" dirty="0" err="1" smtClean="0"/>
              <a:t>ebx</a:t>
            </a:r>
            <a:r>
              <a:rPr lang="en-US" sz="3200" dirty="0" smtClean="0"/>
              <a:t>, 4</a:t>
            </a:r>
          </a:p>
          <a:p>
            <a:r>
              <a:rPr lang="en-US" sz="3200" dirty="0" smtClean="0"/>
              <a:t>mov [</a:t>
            </a:r>
            <a:r>
              <a:rPr lang="en-US" sz="3200" dirty="0" err="1" smtClean="0"/>
              <a:t>esp</a:t>
            </a:r>
            <a:r>
              <a:rPr lang="en-US" sz="3200" dirty="0" smtClean="0"/>
              <a:t>], </a:t>
            </a:r>
            <a:r>
              <a:rPr lang="en-US" sz="3200" dirty="0" err="1" smtClean="0"/>
              <a:t>ebx</a:t>
            </a:r>
            <a:endParaRPr lang="en-US" sz="3200" dirty="0"/>
          </a:p>
        </p:txBody>
      </p:sp>
      <p:sp>
        <p:nvSpPr>
          <p:cNvPr id="6" name="Rounded Rectangle 5"/>
          <p:cNvSpPr/>
          <p:nvPr/>
        </p:nvSpPr>
        <p:spPr>
          <a:xfrm>
            <a:off x="1828800" y="4191000"/>
            <a:ext cx="6553200" cy="1676400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mbria Math"/>
                <a:ea typeface="Cambria Math"/>
              </a:rPr>
              <a:t>⟨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[EAX’ </a:t>
            </a:r>
            <a:r>
              <a:rPr lang="en-US" dirty="0" smtClean="0">
                <a:solidFill>
                  <a:schemeClr val="tx1"/>
                </a:solidFill>
                <a:latin typeface="Cambria Math"/>
                <a:ea typeface="Cambria Math"/>
              </a:rPr>
              <a:t>↦ Mem(ESP) + 4, EBX’ ↦ EBX – 4, … , ESP’ ↦ ESP, … 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],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[SF’ </a:t>
            </a:r>
            <a:r>
              <a:rPr lang="en-US" dirty="0" smtClean="0">
                <a:solidFill>
                  <a:schemeClr val="tx1"/>
                </a:solidFill>
                <a:latin typeface="Cambria Math"/>
                <a:ea typeface="Cambria Math"/>
              </a:rPr>
              <a:t>↦ ((EBX – 4) &lt; 0), … , ZF’ ↦ ((EBX – 4) = 0)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],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[Mem’ </a:t>
            </a:r>
            <a:r>
              <a:rPr lang="en-US" dirty="0" smtClean="0">
                <a:solidFill>
                  <a:schemeClr val="tx1"/>
                </a:solidFill>
                <a:latin typeface="Cambria Math"/>
                <a:ea typeface="Cambria Math"/>
              </a:rPr>
              <a:t>↦ Mem]⟩</a:t>
            </a:r>
            <a:endParaRPr lang="en-US" dirty="0" smtClean="0">
              <a:solidFill>
                <a:schemeClr val="tx1"/>
              </a:solidFill>
              <a:latin typeface="Cambria" panose="02040503050406030204" pitchFamily="18" charset="0"/>
              <a:sym typeface="Wingdings" panose="05000000000000000000" pitchFamily="2" charset="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198" y="3124200"/>
            <a:ext cx="2625655" cy="533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4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Symbolic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618735"/>
            <a:ext cx="262565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mov </a:t>
            </a:r>
            <a:r>
              <a:rPr lang="en-US" sz="3200" dirty="0" err="1" smtClean="0"/>
              <a:t>eax</a:t>
            </a:r>
            <a:r>
              <a:rPr lang="en-US" sz="3200" dirty="0" smtClean="0"/>
              <a:t>, [</a:t>
            </a:r>
            <a:r>
              <a:rPr lang="en-US" sz="3200" dirty="0" err="1" smtClean="0"/>
              <a:t>esp</a:t>
            </a:r>
            <a:r>
              <a:rPr lang="en-US" sz="3200" dirty="0" smtClean="0"/>
              <a:t>]</a:t>
            </a:r>
          </a:p>
          <a:p>
            <a:r>
              <a:rPr lang="en-US" sz="3200" dirty="0" smtClean="0"/>
              <a:t>add </a:t>
            </a:r>
            <a:r>
              <a:rPr lang="en-US" sz="3200" dirty="0" err="1" smtClean="0"/>
              <a:t>eax</a:t>
            </a:r>
            <a:r>
              <a:rPr lang="en-US" sz="3200" dirty="0" smtClean="0"/>
              <a:t>, 4</a:t>
            </a:r>
          </a:p>
          <a:p>
            <a:r>
              <a:rPr lang="en-US" sz="3200" dirty="0" smtClean="0"/>
              <a:t>sub </a:t>
            </a:r>
            <a:r>
              <a:rPr lang="en-US" sz="3200" dirty="0" err="1" smtClean="0"/>
              <a:t>ebx</a:t>
            </a:r>
            <a:r>
              <a:rPr lang="en-US" sz="3200" dirty="0" smtClean="0"/>
              <a:t>, 4</a:t>
            </a:r>
          </a:p>
          <a:p>
            <a:r>
              <a:rPr lang="en-US" sz="3200" dirty="0" smtClean="0"/>
              <a:t>mov [</a:t>
            </a:r>
            <a:r>
              <a:rPr lang="en-US" sz="3200" dirty="0" err="1" smtClean="0"/>
              <a:t>esp</a:t>
            </a:r>
            <a:r>
              <a:rPr lang="en-US" sz="3200" dirty="0" smtClean="0"/>
              <a:t>], </a:t>
            </a:r>
            <a:r>
              <a:rPr lang="en-US" sz="3200" dirty="0" err="1" smtClean="0"/>
              <a:t>ebx</a:t>
            </a:r>
            <a:endParaRPr lang="en-US" sz="3200" dirty="0"/>
          </a:p>
        </p:txBody>
      </p:sp>
      <p:sp>
        <p:nvSpPr>
          <p:cNvPr id="6" name="Rounded Rectangle 5"/>
          <p:cNvSpPr/>
          <p:nvPr/>
        </p:nvSpPr>
        <p:spPr>
          <a:xfrm>
            <a:off x="1828800" y="4191000"/>
            <a:ext cx="6553200" cy="1676400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mbria Math"/>
                <a:ea typeface="Cambria Math"/>
              </a:rPr>
              <a:t>⟨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[EAX’ </a:t>
            </a:r>
            <a:r>
              <a:rPr lang="en-US" dirty="0" smtClean="0">
                <a:solidFill>
                  <a:schemeClr val="tx1"/>
                </a:solidFill>
                <a:latin typeface="Cambria Math"/>
                <a:ea typeface="Cambria Math"/>
              </a:rPr>
              <a:t>↦ Mem(ESP) + 4, EBX’ ↦ EBX – 4, … , ESP’ ↦ ESP, … 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],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[SF’ </a:t>
            </a:r>
            <a:r>
              <a:rPr lang="en-US" dirty="0" smtClean="0">
                <a:solidFill>
                  <a:schemeClr val="tx1"/>
                </a:solidFill>
                <a:latin typeface="Cambria Math"/>
                <a:ea typeface="Cambria Math"/>
              </a:rPr>
              <a:t>↦ ((EBX – 4) &lt; 0), … , ZF’ ↦ ((EBX – 4) = 0)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],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[Mem’ </a:t>
            </a:r>
            <a:r>
              <a:rPr lang="en-US" dirty="0" smtClean="0">
                <a:solidFill>
                  <a:schemeClr val="tx1"/>
                </a:solidFill>
                <a:latin typeface="Cambria Math"/>
                <a:ea typeface="Cambria Math"/>
              </a:rPr>
              <a:t>↦ Mem[ESP ↦ EBX – 4]]⟩</a:t>
            </a:r>
            <a:endParaRPr lang="en-US" dirty="0" smtClean="0">
              <a:solidFill>
                <a:schemeClr val="tx1"/>
              </a:solidFill>
              <a:latin typeface="Cambria" panose="02040503050406030204" pitchFamily="18" charset="0"/>
              <a:sym typeface="Wingdings" panose="05000000000000000000" pitchFamily="2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198" y="3657600"/>
            <a:ext cx="2625655" cy="533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0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Convert a symbolic state into a logical 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295400" y="1600200"/>
            <a:ext cx="6553200" cy="1676400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mbria Math"/>
                <a:ea typeface="Cambria Math"/>
              </a:rPr>
              <a:t>⟨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[EAX’ </a:t>
            </a:r>
            <a:r>
              <a:rPr lang="en-US" dirty="0" smtClean="0">
                <a:solidFill>
                  <a:schemeClr val="tx1"/>
                </a:solidFill>
                <a:latin typeface="Cambria Math"/>
                <a:ea typeface="Cambria Math"/>
              </a:rPr>
              <a:t>↦ Mem(ESP) + 4, EBX’ ↦ EBX – 4, … , ESP’ ↦ ESP, … 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],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[SF’ </a:t>
            </a:r>
            <a:r>
              <a:rPr lang="en-US" dirty="0" smtClean="0">
                <a:solidFill>
                  <a:schemeClr val="tx1"/>
                </a:solidFill>
                <a:latin typeface="Cambria Math"/>
                <a:ea typeface="Cambria Math"/>
              </a:rPr>
              <a:t>↦ ((EBX – 4) &lt; 0), … , ZF’ ↦ ((EBX – 4) = 0)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],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[Mem’ </a:t>
            </a:r>
            <a:r>
              <a:rPr lang="en-US" dirty="0" smtClean="0">
                <a:solidFill>
                  <a:schemeClr val="tx1"/>
                </a:solidFill>
                <a:latin typeface="Cambria Math"/>
                <a:ea typeface="Cambria Math"/>
              </a:rPr>
              <a:t>↦ Mem[ESP ↦ EBX – 4]]⟩</a:t>
            </a:r>
            <a:endParaRPr lang="en-US" dirty="0" smtClean="0">
              <a:solidFill>
                <a:schemeClr val="tx1"/>
              </a:solidFill>
              <a:latin typeface="Cambria" panose="02040503050406030204" pitchFamily="18" charset="0"/>
              <a:sym typeface="Wingdings" panose="05000000000000000000" pitchFamily="2" charset="2"/>
            </a:endParaRPr>
          </a:p>
        </p:txBody>
      </p:sp>
      <p:sp>
        <p:nvSpPr>
          <p:cNvPr id="5" name="Right Arrow 4"/>
          <p:cNvSpPr/>
          <p:nvPr/>
        </p:nvSpPr>
        <p:spPr>
          <a:xfrm rot="5400000">
            <a:off x="4222011" y="3617064"/>
            <a:ext cx="699977" cy="47625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95399" y="4419600"/>
            <a:ext cx="6553200" cy="1676400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EAX’ =</a:t>
            </a:r>
            <a:r>
              <a:rPr lang="en-US" dirty="0" smtClean="0">
                <a:solidFill>
                  <a:schemeClr val="tx1"/>
                </a:solidFill>
                <a:latin typeface="Cambria Math"/>
                <a:ea typeface="Cambria Math"/>
              </a:rPr>
              <a:t> Mem(ESP) + 4 ∧ EBX’ = EBX – 4 ∧ … ∧ ESP’ = ESP ∧ … 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ambria Math"/>
                <a:ea typeface="Cambria Math"/>
              </a:rPr>
              <a:t>∧ 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SF’ =</a:t>
            </a:r>
            <a:r>
              <a:rPr lang="en-US" dirty="0" smtClean="0">
                <a:solidFill>
                  <a:schemeClr val="tx1"/>
                </a:solidFill>
                <a:latin typeface="Cambria Math"/>
                <a:ea typeface="Cambria Math"/>
              </a:rPr>
              <a:t> ((EBX – 4) &lt; 0) ∧ … ∧ ZF’ = ((EBX – 4) = 0)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endParaRPr lang="en-US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ambria Math"/>
                <a:ea typeface="Cambria Math"/>
              </a:rPr>
              <a:t>∧ 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Mem’ =</a:t>
            </a:r>
            <a:r>
              <a:rPr lang="en-US" dirty="0" smtClean="0">
                <a:solidFill>
                  <a:schemeClr val="tx1"/>
                </a:solidFill>
                <a:latin typeface="Cambria Math"/>
                <a:ea typeface="Cambria Math"/>
              </a:rPr>
              <a:t> Mem[ESP ↦ EBX – 4]</a:t>
            </a:r>
            <a:endParaRPr lang="en-US" dirty="0" smtClean="0">
              <a:solidFill>
                <a:schemeClr val="tx1"/>
              </a:solidFill>
              <a:latin typeface="Cambria" panose="020405030504060302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4388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encode an instruction sequence I as a logical formula </a:t>
            </a:r>
            <a:r>
              <a:rPr lang="el-GR" dirty="0" smtClean="0"/>
              <a:t>ϕ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Symbolically evaluate I on Id state to obtain post-state </a:t>
            </a:r>
            <a:r>
              <a:rPr lang="el-GR" dirty="0" smtClean="0"/>
              <a:t>σ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Convert </a:t>
            </a:r>
            <a:r>
              <a:rPr lang="el-GR" dirty="0" smtClean="0"/>
              <a:t>σ</a:t>
            </a:r>
            <a:r>
              <a:rPr lang="en-US" dirty="0" smtClean="0"/>
              <a:t> into a logical formula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2050" name="Picture 2" descr="C:\Users\venk\AppData\Local\Microsoft\Windows\Temporary Internet Files\Content.IE5\SF1XSQXU\raemi-Check-mark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09799"/>
            <a:ext cx="440349" cy="40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venk\AppData\Local\Microsoft\Windows\Temporary Internet Files\Content.IE5\SF1XSQXU\raemi-Check-mark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770256"/>
            <a:ext cx="440349" cy="40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81000" y="4114800"/>
            <a:ext cx="1524000" cy="813627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ambria Math"/>
                <a:ea typeface="Cambria Math"/>
              </a:rPr>
              <a:t>push </a:t>
            </a:r>
            <a:r>
              <a:rPr lang="en-US" sz="2800" dirty="0" err="1" smtClean="0">
                <a:solidFill>
                  <a:schemeClr val="tx1"/>
                </a:solidFill>
                <a:latin typeface="Cambria Math"/>
                <a:ea typeface="Cambria Math"/>
              </a:rPr>
              <a:t>eax</a:t>
            </a:r>
            <a:endParaRPr lang="en-US" sz="2800" dirty="0" smtClean="0">
              <a:solidFill>
                <a:schemeClr val="tx1"/>
              </a:solidFill>
              <a:latin typeface="Cambria" panose="02040503050406030204" pitchFamily="18" charset="0"/>
              <a:sym typeface="Wingdings" panose="05000000000000000000" pitchFamily="2" charset="2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362200" y="4369213"/>
            <a:ext cx="9144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05200" y="3683413"/>
            <a:ext cx="5181600" cy="1676400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EAX’ =</a:t>
            </a:r>
            <a:r>
              <a:rPr lang="en-US" dirty="0" smtClean="0">
                <a:solidFill>
                  <a:schemeClr val="tx1"/>
                </a:solidFill>
                <a:latin typeface="Cambria Math"/>
                <a:ea typeface="Cambria Math"/>
              </a:rPr>
              <a:t> EAX ∧ EBX’ = EBX ∧ … ∧ ESP’ = ESP – 4 ∧ … 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ambria Math"/>
                <a:ea typeface="Cambria Math"/>
              </a:rPr>
              <a:t>∧ 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SF’ =</a:t>
            </a:r>
            <a:r>
              <a:rPr lang="en-US" dirty="0" smtClean="0">
                <a:solidFill>
                  <a:schemeClr val="tx1"/>
                </a:solidFill>
                <a:latin typeface="Cambria Math"/>
                <a:ea typeface="Cambria Math"/>
              </a:rPr>
              <a:t> SF ∧ … ∧ ZF’ = ZF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ambria Math"/>
                <a:ea typeface="Cambria Math"/>
              </a:rPr>
              <a:t>∧ 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Mem’ =</a:t>
            </a:r>
            <a:r>
              <a:rPr lang="en-US" dirty="0" smtClean="0">
                <a:solidFill>
                  <a:schemeClr val="tx1"/>
                </a:solidFill>
                <a:latin typeface="Cambria Math"/>
                <a:ea typeface="Cambria Math"/>
              </a:rPr>
              <a:t> Mem[ESP – 4 ↦ EAX]</a:t>
            </a:r>
            <a:endParaRPr lang="en-US" dirty="0" smtClean="0">
              <a:solidFill>
                <a:schemeClr val="tx1"/>
              </a:solidFill>
              <a:latin typeface="Cambria" panose="02040503050406030204" pitchFamily="18" charset="0"/>
              <a:sym typeface="Wingdings" panose="05000000000000000000" pitchFamily="2" charset="2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24491" y="4114800"/>
            <a:ext cx="5181600" cy="813627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mbria Math"/>
                <a:ea typeface="Cambria Math"/>
              </a:rPr>
              <a:t>ESP’ = ESP – 4 ∧ 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Mem’ =</a:t>
            </a:r>
            <a:r>
              <a:rPr lang="en-US" dirty="0" smtClean="0">
                <a:solidFill>
                  <a:schemeClr val="tx1"/>
                </a:solidFill>
                <a:latin typeface="Cambria Math"/>
                <a:ea typeface="Cambria Math"/>
              </a:rPr>
              <a:t> Mem[ESP – 4 ↦ EAX]</a:t>
            </a:r>
            <a:endParaRPr lang="en-US" dirty="0" smtClean="0">
              <a:solidFill>
                <a:schemeClr val="tx1"/>
              </a:solidFill>
              <a:latin typeface="Cambria" panose="020405030504060302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5135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9" grpId="1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Convert the following instruction sequence into a QFBV formula</a:t>
            </a:r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lea </a:t>
            </a:r>
            <a:r>
              <a:rPr lang="en-US" dirty="0" err="1" smtClean="0"/>
              <a:t>esp</a:t>
            </a:r>
            <a:r>
              <a:rPr lang="en-US" dirty="0" smtClean="0"/>
              <a:t>, [</a:t>
            </a:r>
            <a:r>
              <a:rPr lang="en-US" dirty="0" err="1" smtClean="0"/>
              <a:t>esp</a:t>
            </a:r>
            <a:r>
              <a:rPr lang="en-US" dirty="0" smtClean="0"/>
              <a:t> - 4]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mov [</a:t>
            </a:r>
            <a:r>
              <a:rPr lang="en-US" dirty="0" err="1" smtClean="0"/>
              <a:t>esp</a:t>
            </a:r>
            <a:r>
              <a:rPr lang="en-US" dirty="0" smtClean="0"/>
              <a:t>], 1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push </a:t>
            </a:r>
            <a:r>
              <a:rPr lang="en-US" dirty="0" err="1" smtClean="0"/>
              <a:t>ebp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mov </a:t>
            </a:r>
            <a:r>
              <a:rPr lang="en-US" dirty="0" err="1" smtClean="0"/>
              <a:t>ebp</a:t>
            </a:r>
            <a:r>
              <a:rPr lang="en-US" dirty="0" smtClean="0"/>
              <a:t>, </a:t>
            </a:r>
            <a:r>
              <a:rPr lang="en-US" dirty="0" err="1" smtClean="0"/>
              <a:t>esp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37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09600" y="2998573"/>
            <a:ext cx="1600200" cy="1148861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sub </a:t>
            </a:r>
            <a:r>
              <a:rPr lang="en-US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eax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ecx</a:t>
            </a:r>
            <a:endParaRPr lang="en-US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neg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eax</a:t>
            </a:r>
            <a:endParaRPr lang="en-US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sub </a:t>
            </a:r>
            <a:r>
              <a:rPr lang="en-US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eax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, 1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590800" y="3420603"/>
            <a:ext cx="746554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07027" y="3077703"/>
            <a:ext cx="1905000" cy="9906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IA-32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Superoptimizer</a:t>
            </a:r>
            <a:endParaRPr lang="en-US" sz="2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010400" y="2998573"/>
            <a:ext cx="1600200" cy="1148861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not </a:t>
            </a:r>
            <a:r>
              <a:rPr lang="en-US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eax</a:t>
            </a:r>
            <a:endParaRPr lang="en-US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add </a:t>
            </a:r>
            <a:r>
              <a:rPr lang="en-US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eax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ecx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943600" y="3420603"/>
            <a:ext cx="746554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4800" y="4343401"/>
            <a:ext cx="2209800" cy="762000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EAX </a:t>
            </a:r>
            <a:r>
              <a:rPr lang="en-US" dirty="0" smtClean="0">
                <a:solidFill>
                  <a:schemeClr val="tx1"/>
                </a:solidFill>
                <a:latin typeface="Cambria Math"/>
                <a:ea typeface="Cambria Math"/>
              </a:rPr>
              <a:t>← ECX – EAX – 1 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10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Checking Equivalence of Two Instruction-Sequences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Encode I as a logical formula </a:t>
            </a:r>
            <a:r>
              <a:rPr lang="el-GR" dirty="0" smtClean="0"/>
              <a:t>ϕ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Encode I’ as a logical formula </a:t>
            </a:r>
            <a:r>
              <a:rPr lang="el-GR" dirty="0" smtClean="0"/>
              <a:t>ψ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an SMT solver to check if </a:t>
            </a:r>
            <a:r>
              <a:rPr lang="el-GR" dirty="0" smtClean="0"/>
              <a:t>ϕ </a:t>
            </a:r>
            <a:r>
              <a:rPr lang="el-GR" dirty="0" smtClean="0">
                <a:latin typeface="Cambria Math"/>
                <a:ea typeface="Cambria Math"/>
              </a:rPr>
              <a:t>⟺</a:t>
            </a:r>
            <a:r>
              <a:rPr lang="en-US" dirty="0" smtClean="0">
                <a:latin typeface="Cambria Math"/>
                <a:ea typeface="Cambria Math"/>
              </a:rPr>
              <a:t> </a:t>
            </a:r>
            <a:r>
              <a:rPr lang="el-GR" dirty="0" smtClean="0"/>
              <a:t>ψ</a:t>
            </a:r>
            <a:r>
              <a:rPr lang="en-US" dirty="0" smtClean="0"/>
              <a:t> is logically valid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838200" y="4495800"/>
            <a:ext cx="2819400" cy="1148861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How to encode an instruction sequence    as a logical formula?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410200" y="4495799"/>
            <a:ext cx="2819400" cy="1148861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How to use an SMT solver to check if two formulas are equivalent?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7" name="Picture 2" descr="C:\Users\venk\AppData\Local\Microsoft\Windows\Temporary Internet Files\Content.IE5\SF1XSQXU\raemi-Check-mark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644660"/>
            <a:ext cx="611133" cy="56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11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use SMT solver to check equivalence?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Conventionally used for “satisfiability”</a:t>
            </a:r>
          </a:p>
          <a:p>
            <a:pPr lvl="1"/>
            <a:r>
              <a:rPr lang="en-US" dirty="0" smtClean="0"/>
              <a:t>Symbolic execution for test-case generation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533400" y="3200400"/>
            <a:ext cx="2819400" cy="1148861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EAX &gt; 0 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 Math"/>
              </a:rPr>
              <a:t>∧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 EBX = EAX + 4 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 Math"/>
              </a:rPr>
              <a:t>∧ EBX &gt; 0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474690" y="3622430"/>
            <a:ext cx="3810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85245" y="3355730"/>
            <a:ext cx="1752600" cy="8382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SMT solver</a:t>
            </a:r>
            <a:endParaRPr lang="en-US" sz="2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895266" y="3622430"/>
            <a:ext cx="3810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359611" y="3185984"/>
            <a:ext cx="2250989" cy="1148861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SAT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[EAX </a:t>
            </a:r>
            <a:r>
              <a:rPr lang="en-US" sz="2000" dirty="0" smtClean="0">
                <a:solidFill>
                  <a:schemeClr val="tx1"/>
                </a:solidFill>
                <a:latin typeface="Cambria Math"/>
                <a:ea typeface="Cambria Math"/>
              </a:rPr>
              <a:t>↦ 1, EBX ↦ 5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]</a:t>
            </a:r>
            <a:endParaRPr lang="en-US" sz="2000" dirty="0" smtClean="0">
              <a:solidFill>
                <a:schemeClr val="tx1"/>
              </a:solidFill>
              <a:latin typeface="Cambria" panose="02040503050406030204" pitchFamily="18" charset="0"/>
              <a:sym typeface="Wingdings" panose="05000000000000000000" pitchFamily="2" charset="2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3400" y="4794739"/>
            <a:ext cx="2819400" cy="1148861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EAX &gt; 0 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 Math"/>
              </a:rPr>
              <a:t>∧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 EBX = EAX + 4 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 Math"/>
              </a:rPr>
              <a:t>∧ EBX </a:t>
            </a:r>
            <a:r>
              <a:rPr lang="en-US" sz="2000" dirty="0" smtClean="0">
                <a:solidFill>
                  <a:schemeClr val="tx1"/>
                </a:solidFill>
                <a:latin typeface="Cambria Math"/>
                <a:ea typeface="Cambria Math"/>
              </a:rPr>
              <a:t>≤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 Math"/>
              </a:rPr>
              <a:t> 0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3474690" y="5216769"/>
            <a:ext cx="3810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85245" y="4950069"/>
            <a:ext cx="1752600" cy="8382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SMT solver</a:t>
            </a:r>
            <a:endParaRPr lang="en-US" sz="2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5895266" y="5216769"/>
            <a:ext cx="3810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359611" y="4780323"/>
            <a:ext cx="2250989" cy="1148861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UNSAT</a:t>
            </a:r>
          </a:p>
        </p:txBody>
      </p:sp>
    </p:spTree>
    <p:extLst>
      <p:ext uri="{BB962C8B-B14F-4D97-AF65-F5344CB8AC3E}">
        <p14:creationId xmlns:p14="http://schemas.microsoft.com/office/powerpoint/2010/main" val="176903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use SMT solver to check equivalence?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Can also be used to check “validity”</a:t>
                </a:r>
              </a:p>
              <a:p>
                <a:pPr lvl="1"/>
                <a:r>
                  <a:rPr lang="en-US" dirty="0" smtClean="0"/>
                  <a:t>Synthesis and superoptimization</a:t>
                </a:r>
              </a:p>
              <a:p>
                <a:r>
                  <a:rPr lang="en-US" dirty="0" smtClean="0"/>
                  <a:t>To check if </a:t>
                </a:r>
                <a:r>
                  <a:rPr lang="el-GR" dirty="0" smtClean="0"/>
                  <a:t>ϕ </a:t>
                </a:r>
                <a:r>
                  <a:rPr lang="el-GR" dirty="0" smtClean="0">
                    <a:latin typeface="Cambria Math"/>
                    <a:ea typeface="Cambria Math"/>
                  </a:rPr>
                  <a:t>⟺</a:t>
                </a:r>
                <a:r>
                  <a:rPr lang="en-US" dirty="0" smtClean="0">
                    <a:latin typeface="Cambria Math"/>
                    <a:ea typeface="Cambria Math"/>
                  </a:rPr>
                  <a:t> </a:t>
                </a:r>
                <a:r>
                  <a:rPr lang="el-GR" dirty="0" smtClean="0"/>
                  <a:t>ψ</a:t>
                </a:r>
                <a:r>
                  <a:rPr lang="en-US" dirty="0" smtClean="0"/>
                  <a:t> is logically valid, check satisfiability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¬</m:t>
                    </m:r>
                  </m:oMath>
                </a14:m>
                <a:r>
                  <a:rPr lang="en-US" dirty="0" smtClean="0"/>
                  <a:t> (</a:t>
                </a:r>
                <a:r>
                  <a:rPr lang="el-GR" dirty="0" smtClean="0"/>
                  <a:t>ϕ </a:t>
                </a:r>
                <a:r>
                  <a:rPr lang="el-GR" dirty="0" smtClean="0">
                    <a:latin typeface="Cambria Math"/>
                    <a:ea typeface="Cambria Math"/>
                  </a:rPr>
                  <a:t>⟺</a:t>
                </a:r>
                <a:r>
                  <a:rPr lang="en-US" dirty="0" smtClean="0">
                    <a:latin typeface="Cambria Math"/>
                    <a:ea typeface="Cambria Math"/>
                  </a:rPr>
                  <a:t> </a:t>
                </a:r>
                <a:r>
                  <a:rPr lang="el-GR" dirty="0" smtClean="0"/>
                  <a:t>ψ</a:t>
                </a:r>
                <a:r>
                  <a:rPr lang="en-US" dirty="0" smtClean="0"/>
                  <a:t>)</a:t>
                </a:r>
              </a:p>
              <a:p>
                <a:endParaRPr lang="en-US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381000" y="4038600"/>
                <a:ext cx="3124200" cy="838201"/>
              </a:xfrm>
              <a:prstGeom prst="roundRect">
                <a:avLst/>
              </a:prstGeom>
              <a:gradFill>
                <a:gsLst>
                  <a:gs pos="0">
                    <a:schemeClr val="bg1">
                      <a:lumMod val="65000"/>
                    </a:schemeClr>
                  </a:gs>
                  <a:gs pos="80000">
                    <a:schemeClr val="bg1">
                      <a:lumMod val="6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</a:gra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¬</m:t>
                    </m:r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((EAX’ = EAX + EAX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 Math"/>
                  </a:rPr>
                  <a:t>∧ EBX’ = EBX * 2) </a:t>
                </a:r>
              </a:p>
              <a:p>
                <a:pPr algn="ctr"/>
                <a:r>
                  <a:rPr lang="el-GR" sz="1400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⟺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 Math"/>
                  </a:rPr>
                  <a:t>(EAX’ = EAX * 2 ∧  EBX’ = EBX &gt;&gt; 1)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ambria" panose="02040503050406030204" pitchFamily="18" charset="0"/>
                    <a:sym typeface="Wingdings" panose="05000000000000000000" pitchFamily="2" charset="2"/>
                  </a:rPr>
                  <a:t>)</a:t>
                </a: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038600"/>
                <a:ext cx="3124200" cy="838201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/>
          <p:cNvSpPr/>
          <p:nvPr/>
        </p:nvSpPr>
        <p:spPr>
          <a:xfrm>
            <a:off x="3627090" y="4305301"/>
            <a:ext cx="3810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37645" y="4038601"/>
            <a:ext cx="1752600" cy="8382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SMT solver</a:t>
            </a:r>
            <a:endParaRPr lang="en-US" sz="2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047666" y="4305301"/>
            <a:ext cx="3810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12011" y="4038600"/>
            <a:ext cx="2250989" cy="838201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UNSAT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(Two formulas are equivalent)</a:t>
            </a:r>
            <a:endParaRPr lang="en-US" sz="1600" dirty="0" smtClean="0">
              <a:solidFill>
                <a:schemeClr val="tx1"/>
              </a:solidFill>
              <a:latin typeface="Cambria" panose="02040503050406030204" pitchFamily="18" charset="0"/>
              <a:sym typeface="Wingdings" panose="05000000000000000000" pitchFamily="2" charset="2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627090" y="5899640"/>
            <a:ext cx="3810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37645" y="5632940"/>
            <a:ext cx="1752600" cy="8382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SMT solver</a:t>
            </a:r>
            <a:endParaRPr lang="en-US" sz="2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6047666" y="5899640"/>
            <a:ext cx="3810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512011" y="5618523"/>
            <a:ext cx="2250989" cy="852617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SAT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[EAX </a:t>
            </a:r>
            <a:r>
              <a:rPr lang="en-US" sz="1600" dirty="0" smtClean="0">
                <a:solidFill>
                  <a:schemeClr val="tx1"/>
                </a:solidFill>
                <a:latin typeface="Cambria Math"/>
                <a:ea typeface="Cambria Math"/>
              </a:rPr>
              <a:t>↦ 1, EBX ↦ 1</a:t>
            </a:r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]</a:t>
            </a:r>
            <a:endParaRPr lang="en-US" sz="1600" dirty="0" smtClean="0">
              <a:solidFill>
                <a:schemeClr val="tx1"/>
              </a:solidFill>
              <a:latin typeface="Cambria" panose="02040503050406030204" pitchFamily="18" charset="0"/>
              <a:sym typeface="Wingdings" panose="05000000000000000000" pitchFamily="2" charset="2"/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(Counterexample)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381000" y="5618523"/>
                <a:ext cx="3124200" cy="838201"/>
              </a:xfrm>
              <a:prstGeom prst="roundRect">
                <a:avLst/>
              </a:prstGeom>
              <a:gradFill>
                <a:gsLst>
                  <a:gs pos="0">
                    <a:schemeClr val="bg1">
                      <a:lumMod val="65000"/>
                    </a:schemeClr>
                  </a:gs>
                  <a:gs pos="80000">
                    <a:schemeClr val="bg1">
                      <a:lumMod val="6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</a:gra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¬</m:t>
                    </m:r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((EAX’ = EAX + EAX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 Math"/>
                  </a:rPr>
                  <a:t>∧ EBX’ = EBX * 2) </a:t>
                </a:r>
              </a:p>
              <a:p>
                <a:pPr algn="ctr"/>
                <a:r>
                  <a:rPr lang="el-GR" sz="1400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⟺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 Math"/>
                  </a:rPr>
                  <a:t>(EAX’ = EAX * 3 ∧  EBX’ = EBX &gt;&gt; 1)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ambria" panose="02040503050406030204" pitchFamily="18" charset="0"/>
                    <a:sym typeface="Wingdings" panose="05000000000000000000" pitchFamily="2" charset="2"/>
                  </a:rPr>
                  <a:t>)</a:t>
                </a:r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618523"/>
                <a:ext cx="3124200" cy="838201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110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Checking equivalence of two instruction 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33400" y="1752600"/>
            <a:ext cx="1600200" cy="1148861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sub </a:t>
            </a:r>
            <a:r>
              <a:rPr lang="en-US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eax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ecx</a:t>
            </a:r>
            <a:endParaRPr lang="en-US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neg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eax</a:t>
            </a:r>
            <a:endParaRPr lang="en-US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sub </a:t>
            </a:r>
            <a:r>
              <a:rPr lang="en-US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eax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, 1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286000" y="2174630"/>
            <a:ext cx="3810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19400" y="1907929"/>
            <a:ext cx="3124200" cy="838201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EAX’ = -1 * (EAX + (-1 * ECX)) - 1 </a:t>
            </a:r>
            <a:r>
              <a:rPr lang="en-US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 Math"/>
              </a:rPr>
              <a:t>∧ 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 Math"/>
              </a:rPr>
              <a:t>SF’ = (</a:t>
            </a:r>
            <a:r>
              <a:rPr lang="en-US" sz="1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-1 * (EAX + (-1 * ECX)) - 1) &lt; 0 </a:t>
            </a:r>
            <a:endParaRPr lang="en-US" sz="1400" dirty="0" smtClean="0">
              <a:solidFill>
                <a:schemeClr val="tx1"/>
              </a:solidFill>
              <a:latin typeface="Cambria" panose="02040503050406030204" pitchFamily="18" charset="0"/>
              <a:sym typeface="Wingdings" panose="05000000000000000000" pitchFamily="2" charset="2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3400" y="3194539"/>
            <a:ext cx="1600200" cy="1148861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not </a:t>
            </a:r>
            <a:r>
              <a:rPr lang="en-US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eax</a:t>
            </a:r>
            <a:endParaRPr lang="en-US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add </a:t>
            </a:r>
            <a:r>
              <a:rPr lang="en-US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eax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ecx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286000" y="3616569"/>
            <a:ext cx="3810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819400" y="3349868"/>
            <a:ext cx="3124200" cy="838201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EAX’ = -1 * EAX + ECX - 1 </a:t>
            </a:r>
            <a:r>
              <a:rPr lang="en-US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 Math"/>
              </a:rPr>
              <a:t>∧ 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 Math"/>
              </a:rPr>
              <a:t>SF’ = (</a:t>
            </a:r>
            <a:r>
              <a:rPr lang="en-US" sz="1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-1 * EAX + ECX - 1) &lt; 0 </a:t>
            </a:r>
            <a:endParaRPr lang="en-US" sz="1400" dirty="0" smtClean="0">
              <a:solidFill>
                <a:schemeClr val="tx1"/>
              </a:solidFill>
              <a:latin typeface="Cambria" panose="02040503050406030204" pitchFamily="18" charset="0"/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381000" y="5029200"/>
                <a:ext cx="3124200" cy="1143000"/>
              </a:xfrm>
              <a:prstGeom prst="roundRect">
                <a:avLst/>
              </a:prstGeom>
              <a:gradFill>
                <a:gsLst>
                  <a:gs pos="0">
                    <a:schemeClr val="bg1">
                      <a:lumMod val="65000"/>
                    </a:schemeClr>
                  </a:gs>
                  <a:gs pos="80000">
                    <a:schemeClr val="bg1">
                      <a:lumMod val="6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</a:gra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¬</m:t>
                    </m:r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((EAX’ = -1 * (EAX + (-1 * ECX)) - 1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 Math"/>
                  </a:rPr>
                  <a:t>∧ </a:t>
                </a:r>
              </a:p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 Math"/>
                  </a:rPr>
                  <a:t>SF’ = (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-1 * (EAX + (-1 * ECX)) - 1) &lt; 0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 Math"/>
                  </a:rPr>
                  <a:t>) </a:t>
                </a:r>
              </a:p>
              <a:p>
                <a:pPr algn="ctr"/>
                <a:r>
                  <a:rPr lang="el-GR" sz="1400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⟺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 Math"/>
                  </a:rPr>
                  <a:t>(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EAX’ = -1 * EAX + ECX - 1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 Math"/>
                  </a:rPr>
                  <a:t>∧ </a:t>
                </a:r>
              </a:p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 Math"/>
                  </a:rPr>
                  <a:t>SF’ = (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-1 * EAX + ECX - 1) &lt; 0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 Math"/>
                  </a:rPr>
                  <a:t>)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ambria" panose="02040503050406030204" pitchFamily="18" charset="0"/>
                    <a:sym typeface="Wingdings" panose="05000000000000000000" pitchFamily="2" charset="2"/>
                  </a:rPr>
                  <a:t>)</a:t>
                </a: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029200"/>
                <a:ext cx="3124200" cy="1143000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Arrow 11"/>
          <p:cNvSpPr/>
          <p:nvPr/>
        </p:nvSpPr>
        <p:spPr>
          <a:xfrm>
            <a:off x="3627090" y="5448301"/>
            <a:ext cx="3810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37645" y="5181601"/>
            <a:ext cx="1752600" cy="8382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SMT solver</a:t>
            </a:r>
            <a:endParaRPr lang="en-US" sz="2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6047666" y="5448301"/>
            <a:ext cx="3810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512011" y="5181600"/>
            <a:ext cx="2250989" cy="838201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UNSAT</a:t>
            </a:r>
          </a:p>
        </p:txBody>
      </p:sp>
    </p:spTree>
    <p:extLst>
      <p:ext uri="{BB962C8B-B14F-4D97-AF65-F5344CB8AC3E}">
        <p14:creationId xmlns:p14="http://schemas.microsoft.com/office/powerpoint/2010/main" val="134961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Checking equivalence of two instruction 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1000" y="1752600"/>
            <a:ext cx="1752600" cy="1148861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mov </a:t>
            </a:r>
            <a:r>
              <a:rPr lang="en-US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eax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, [</a:t>
            </a:r>
            <a:r>
              <a:rPr lang="en-US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esp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]</a:t>
            </a:r>
          </a:p>
          <a:p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add </a:t>
            </a:r>
            <a:r>
              <a:rPr lang="en-US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eax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ebx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286000" y="2174630"/>
            <a:ext cx="3810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19400" y="1907929"/>
            <a:ext cx="3124200" cy="838201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EAX’ = Mem(ESP) + EBX </a:t>
            </a:r>
            <a:r>
              <a:rPr lang="en-US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 Math"/>
              </a:rPr>
              <a:t>∧ 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 Math"/>
              </a:rPr>
              <a:t>SF’ = (Mem(ESP) + EBX</a:t>
            </a:r>
            <a:r>
              <a:rPr lang="en-US" sz="1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) &lt; 0 </a:t>
            </a:r>
            <a:endParaRPr lang="en-US" sz="1400" dirty="0" smtClean="0">
              <a:solidFill>
                <a:schemeClr val="tx1"/>
              </a:solidFill>
              <a:latin typeface="Cambria" panose="02040503050406030204" pitchFamily="18" charset="0"/>
              <a:sym typeface="Wingdings" panose="05000000000000000000" pitchFamily="2" charset="2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1000" y="3194539"/>
            <a:ext cx="1752600" cy="1148861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mov </a:t>
            </a:r>
            <a:r>
              <a:rPr lang="en-US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eax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, [</a:t>
            </a:r>
            <a:r>
              <a:rPr lang="en-US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esp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]</a:t>
            </a:r>
          </a:p>
          <a:p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sub </a:t>
            </a:r>
            <a:r>
              <a:rPr lang="en-US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eax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ebx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286000" y="3616569"/>
            <a:ext cx="3810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228600" y="5029200"/>
                <a:ext cx="3124200" cy="1143000"/>
              </a:xfrm>
              <a:prstGeom prst="roundRect">
                <a:avLst/>
              </a:prstGeom>
              <a:gradFill>
                <a:gsLst>
                  <a:gs pos="0">
                    <a:schemeClr val="bg1">
                      <a:lumMod val="65000"/>
                    </a:schemeClr>
                  </a:gs>
                  <a:gs pos="80000">
                    <a:schemeClr val="bg1">
                      <a:lumMod val="6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</a:gra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¬</m:t>
                    </m:r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((EAX’ = Mem(ESP) + EBX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 Math"/>
                  </a:rPr>
                  <a:t>∧ </a:t>
                </a:r>
              </a:p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 Math"/>
                  </a:rPr>
                  <a:t>SF’ = (Mem(ESP) + EBX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) &lt; 0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 Math"/>
                  </a:rPr>
                  <a:t>) </a:t>
                </a:r>
              </a:p>
              <a:p>
                <a:pPr algn="ctr"/>
                <a:r>
                  <a:rPr lang="el-GR" sz="1400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⟺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 Math"/>
                  </a:rPr>
                  <a:t>(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EAX’ = Mem(ESP) + EBX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 Math"/>
                  </a:rPr>
                  <a:t>∧ </a:t>
                </a:r>
              </a:p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 Math"/>
                  </a:rPr>
                  <a:t>SF’ = (Mem(ESP) </a:t>
                </a:r>
                <a:r>
                  <a:rPr lang="en-US" sz="1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 Math"/>
                  </a:rPr>
                  <a:t>-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 Math"/>
                  </a:rPr>
                  <a:t> EBX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) &lt; 0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 Math"/>
                  </a:rPr>
                  <a:t>)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ambria" panose="02040503050406030204" pitchFamily="18" charset="0"/>
                    <a:sym typeface="Wingdings" panose="05000000000000000000" pitchFamily="2" charset="2"/>
                  </a:rPr>
                  <a:t>)</a:t>
                </a: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029200"/>
                <a:ext cx="3124200" cy="1143000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Arrow 11"/>
          <p:cNvSpPr/>
          <p:nvPr/>
        </p:nvSpPr>
        <p:spPr>
          <a:xfrm>
            <a:off x="3474690" y="5448301"/>
            <a:ext cx="3810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85245" y="5181601"/>
            <a:ext cx="1752600" cy="8382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SMT solver</a:t>
            </a:r>
            <a:endParaRPr lang="en-US" sz="2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895266" y="5448301"/>
            <a:ext cx="3810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359611" y="5181600"/>
            <a:ext cx="2479589" cy="838201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SAT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[EBX </a:t>
            </a:r>
            <a:r>
              <a:rPr lang="en-US" sz="1600" dirty="0" smtClean="0">
                <a:solidFill>
                  <a:schemeClr val="tx1"/>
                </a:solidFill>
                <a:latin typeface="Cambria Math"/>
                <a:ea typeface="Cambria Math"/>
              </a:rPr>
              <a:t>↦ 1, ESP ↦ 1000,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Cambria Math"/>
                <a:ea typeface="Cambria Math"/>
              </a:rPr>
              <a:t>Mem[1000 ↦ 1</a:t>
            </a:r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]]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819400" y="3349868"/>
            <a:ext cx="3124200" cy="838201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EAX’ = Mem(ESP) + EBX </a:t>
            </a:r>
            <a:r>
              <a:rPr lang="en-US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 Math"/>
              </a:rPr>
              <a:t>∧ 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 Math"/>
              </a:rPr>
              <a:t>SF’ = (Mem(ESP) 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 Math"/>
              </a:rPr>
              <a:t>-</a:t>
            </a:r>
            <a:r>
              <a:rPr lang="en-US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 Math"/>
              </a:rPr>
              <a:t> EBX</a:t>
            </a:r>
            <a:r>
              <a:rPr lang="en-US" sz="1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) &lt; 0 </a:t>
            </a:r>
            <a:endParaRPr lang="en-US" sz="1400" dirty="0" smtClean="0">
              <a:solidFill>
                <a:schemeClr val="tx1"/>
              </a:solidFill>
              <a:latin typeface="Cambria" panose="020405030504060302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5458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Problem statement</a:t>
            </a:r>
          </a:p>
          <a:p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Peephole optimization</a:t>
            </a:r>
          </a:p>
          <a:p>
            <a:r>
              <a:rPr lang="en-US" dirty="0" smtClean="0"/>
              <a:t>Equivalence of two instruction-sequences</a:t>
            </a:r>
          </a:p>
          <a:p>
            <a:r>
              <a:rPr lang="en-US" dirty="0" smtClean="0"/>
              <a:t>A naïve superoptimizer</a:t>
            </a:r>
          </a:p>
          <a:p>
            <a:r>
              <a:rPr lang="en-US" dirty="0" err="1" smtClean="0"/>
              <a:t>Massalin</a:t>
            </a:r>
            <a:r>
              <a:rPr lang="en-US" dirty="0" smtClean="0"/>
              <a:t>/Bansal-Aiken superoptimizer</a:t>
            </a:r>
          </a:p>
          <a:p>
            <a:pPr lvl="1"/>
            <a:r>
              <a:rPr lang="en-US" dirty="0" smtClean="0"/>
              <a:t>Canonicalization</a:t>
            </a:r>
          </a:p>
          <a:p>
            <a:pPr lvl="1"/>
            <a:r>
              <a:rPr lang="en-US" dirty="0" smtClean="0"/>
              <a:t>Test cases</a:t>
            </a:r>
          </a:p>
          <a:p>
            <a:pPr lvl="1"/>
            <a:r>
              <a:rPr lang="en-US" dirty="0" smtClean="0"/>
              <a:t>Counterexamples as tests </a:t>
            </a:r>
          </a:p>
          <a:p>
            <a:pPr lvl="1"/>
            <a:r>
              <a:rPr lang="en-US" dirty="0" smtClean="0"/>
              <a:t>Pruning away sub-optimal candidates</a:t>
            </a:r>
          </a:p>
          <a:p>
            <a:r>
              <a:rPr lang="en-US" dirty="0" smtClean="0"/>
              <a:t>Stochastic superoptimization</a:t>
            </a:r>
          </a:p>
        </p:txBody>
      </p:sp>
    </p:spTree>
    <p:extLst>
      <p:ext uri="{BB962C8B-B14F-4D97-AF65-F5344CB8AC3E}">
        <p14:creationId xmlns:p14="http://schemas.microsoft.com/office/powerpoint/2010/main" val="356550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5105402"/>
            <a:ext cx="2022059" cy="1295398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Thousands of 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unique IA-32 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instruction schemas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Picture 2" descr="C:\Users\aditya\AppData\Local\Microsoft\Windows\Temporary Internet Files\Content.IE5\LHMHQNH2\MC90043639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876801"/>
            <a:ext cx="1243197" cy="152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939856" y="5105402"/>
            <a:ext cx="1808223" cy="1295398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Exponential cost of enumeration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94890" y="5322959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+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24600" y="5322959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=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85801" y="3276599"/>
            <a:ext cx="1371600" cy="9144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</a:rPr>
              <a:t>Instruction-Sequence Enumerator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2232891" y="3581399"/>
            <a:ext cx="3810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43446" y="3314699"/>
            <a:ext cx="1752600" cy="8382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</a:rPr>
              <a:t>Equivalence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</a:rPr>
              <a:t>Check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60888" y="1985947"/>
            <a:ext cx="317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Cambria" panose="02040503050406030204" pitchFamily="18" charset="0"/>
              </a:rPr>
              <a:t>I</a:t>
            </a:r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3388485" y="2642174"/>
            <a:ext cx="457200" cy="4953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7085657" y="3581399"/>
            <a:ext cx="762943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15" name="U-Turn Arrow 14"/>
          <p:cNvSpPr/>
          <p:nvPr/>
        </p:nvSpPr>
        <p:spPr>
          <a:xfrm rot="10800000">
            <a:off x="1600199" y="4281475"/>
            <a:ext cx="2109763" cy="442923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613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 Naïve Superoptimizer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181600" y="3314699"/>
            <a:ext cx="1752600" cy="8382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Optimality check</a:t>
            </a:r>
            <a:endParaRPr lang="en-US" sz="2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4653467" y="3581399"/>
            <a:ext cx="3810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20" name="U-Turn Arrow 19"/>
          <p:cNvSpPr/>
          <p:nvPr/>
        </p:nvSpPr>
        <p:spPr>
          <a:xfrm rot="10800000">
            <a:off x="1066798" y="4281474"/>
            <a:ext cx="5081563" cy="671525"/>
          </a:xfrm>
          <a:prstGeom prst="uturnArrow">
            <a:avLst>
              <a:gd name="adj1" fmla="val 16413"/>
              <a:gd name="adj2" fmla="val 18866"/>
              <a:gd name="adj3" fmla="val 15186"/>
              <a:gd name="adj4" fmla="val 43750"/>
              <a:gd name="adj5" fmla="val 9613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07255" y="4267200"/>
            <a:ext cx="495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Cambria" panose="02040503050406030204" pitchFamily="18" charset="0"/>
              </a:rPr>
              <a:t>No</a:t>
            </a:r>
            <a:endParaRPr lang="en-US" sz="1600" dirty="0">
              <a:latin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50988" y="3066244"/>
            <a:ext cx="832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Cambria" panose="02040503050406030204" pitchFamily="18" charset="0"/>
              </a:rPr>
              <a:t>Timeout</a:t>
            </a:r>
          </a:p>
          <a:p>
            <a:pPr algn="ctr"/>
            <a:r>
              <a:rPr lang="en-US" sz="1400" dirty="0" smtClean="0">
                <a:latin typeface="Cambria" panose="02040503050406030204" pitchFamily="18" charset="0"/>
              </a:rPr>
              <a:t>expired</a:t>
            </a:r>
            <a:endParaRPr lang="en-US" sz="1100" dirty="0">
              <a:latin typeface="Cambria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48600" y="3441411"/>
            <a:ext cx="409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Cambria" panose="02040503050406030204" pitchFamily="18" charset="0"/>
              </a:rPr>
              <a:t>I’</a:t>
            </a:r>
            <a:endParaRPr lang="en-US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82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/>
      <p:bldP spid="10" grpId="0" animBg="1"/>
      <p:bldP spid="11" grpId="0" animBg="1"/>
      <p:bldP spid="12" grpId="0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/>
      <p:bldP spid="23" grpId="0"/>
      <p:bldP spid="2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Problem statement</a:t>
            </a:r>
          </a:p>
          <a:p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Peephole optimization</a:t>
            </a:r>
          </a:p>
          <a:p>
            <a:r>
              <a:rPr lang="en-US" dirty="0" smtClean="0"/>
              <a:t>Equivalence of two instruction-sequences</a:t>
            </a:r>
          </a:p>
          <a:p>
            <a:r>
              <a:rPr lang="en-US" dirty="0" smtClean="0"/>
              <a:t>A naïve superoptimizer</a:t>
            </a:r>
          </a:p>
          <a:p>
            <a:r>
              <a:rPr lang="en-US" dirty="0" err="1" smtClean="0"/>
              <a:t>Massalin</a:t>
            </a:r>
            <a:r>
              <a:rPr lang="en-US" dirty="0" smtClean="0"/>
              <a:t>/Bansal-Aiken superoptimizer</a:t>
            </a:r>
          </a:p>
          <a:p>
            <a:pPr lvl="1"/>
            <a:r>
              <a:rPr lang="en-US" dirty="0" smtClean="0"/>
              <a:t>Canonicalization</a:t>
            </a:r>
          </a:p>
          <a:p>
            <a:pPr lvl="1"/>
            <a:r>
              <a:rPr lang="en-US" dirty="0" smtClean="0"/>
              <a:t>Test cases</a:t>
            </a:r>
          </a:p>
          <a:p>
            <a:pPr lvl="1"/>
            <a:r>
              <a:rPr lang="en-US" dirty="0" smtClean="0"/>
              <a:t>Counterexamples as tests </a:t>
            </a:r>
          </a:p>
          <a:p>
            <a:pPr lvl="1"/>
            <a:r>
              <a:rPr lang="en-US" dirty="0" smtClean="0"/>
              <a:t>Pruning away sub-optimal candidates</a:t>
            </a:r>
          </a:p>
          <a:p>
            <a:r>
              <a:rPr lang="en-US" dirty="0" smtClean="0"/>
              <a:t>Stochastic superoptimization</a:t>
            </a:r>
          </a:p>
        </p:txBody>
      </p:sp>
    </p:spTree>
    <p:extLst>
      <p:ext uri="{BB962C8B-B14F-4D97-AF65-F5344CB8AC3E}">
        <p14:creationId xmlns:p14="http://schemas.microsoft.com/office/powerpoint/2010/main" val="35249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Canonicalization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09600" y="1524001"/>
            <a:ext cx="1600200" cy="838200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mov </a:t>
            </a:r>
            <a:r>
              <a:rPr lang="en-US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ebp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esp</a:t>
            </a:r>
            <a:endParaRPr lang="en-US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mov </a:t>
            </a:r>
            <a:r>
              <a:rPr lang="en-US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esp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ebp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590800" y="1830265"/>
            <a:ext cx="746554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07027" y="1603130"/>
            <a:ext cx="1905000" cy="759071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IA-32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Superoptimizer</a:t>
            </a:r>
            <a:endParaRPr lang="en-US" sz="2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010400" y="1524000"/>
            <a:ext cx="1600200" cy="838201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mov </a:t>
            </a:r>
            <a:r>
              <a:rPr lang="en-US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ebp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esp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5943600" y="1830265"/>
            <a:ext cx="746554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09600" y="2514600"/>
            <a:ext cx="1600200" cy="838200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mov </a:t>
            </a:r>
            <a:r>
              <a:rPr lang="en-US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ebp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eax</a:t>
            </a:r>
            <a:endParaRPr lang="en-US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mov </a:t>
            </a:r>
            <a:r>
              <a:rPr lang="en-US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eax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ebp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2590800" y="2820864"/>
            <a:ext cx="746554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707027" y="2593729"/>
            <a:ext cx="1905000" cy="759071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IA-32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Superoptimizer</a:t>
            </a:r>
            <a:endParaRPr lang="en-US" sz="2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010400" y="2514599"/>
            <a:ext cx="1600200" cy="838201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mov </a:t>
            </a:r>
            <a:r>
              <a:rPr lang="en-US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ebp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eax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5943600" y="2820864"/>
            <a:ext cx="746554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09600" y="3505201"/>
            <a:ext cx="1600200" cy="838200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mov </a:t>
            </a:r>
            <a:r>
              <a:rPr lang="en-US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esi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esp</a:t>
            </a:r>
            <a:endParaRPr lang="en-US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mov </a:t>
            </a:r>
            <a:r>
              <a:rPr lang="en-US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esp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esi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2590800" y="3811465"/>
            <a:ext cx="746554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707027" y="3584330"/>
            <a:ext cx="1905000" cy="759071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IA-32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Superoptimizer</a:t>
            </a:r>
            <a:endParaRPr lang="en-US" sz="2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010400" y="3505200"/>
            <a:ext cx="1600200" cy="838201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mov </a:t>
            </a:r>
            <a:r>
              <a:rPr lang="en-US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esi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esp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5943600" y="3811465"/>
            <a:ext cx="746554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62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Canonicalization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09600" y="1524001"/>
            <a:ext cx="1600200" cy="838200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mov </a:t>
            </a:r>
            <a:r>
              <a:rPr lang="en-US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ebp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esp</a:t>
            </a:r>
            <a:endParaRPr lang="en-US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mov </a:t>
            </a:r>
            <a:r>
              <a:rPr lang="en-US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esp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ebp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590800" y="1830265"/>
            <a:ext cx="746554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07027" y="1603130"/>
            <a:ext cx="1905000" cy="759071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IA-32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Superoptimizer</a:t>
            </a:r>
            <a:endParaRPr lang="en-US" sz="2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010400" y="1524000"/>
            <a:ext cx="1600200" cy="838201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mov </a:t>
            </a:r>
            <a:r>
              <a:rPr lang="en-US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ebp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esp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5943600" y="1830265"/>
            <a:ext cx="746554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09600" y="2514600"/>
            <a:ext cx="1600200" cy="838200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mov </a:t>
            </a:r>
            <a:r>
              <a:rPr lang="en-US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ebp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eax</a:t>
            </a:r>
            <a:endParaRPr lang="en-US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mov </a:t>
            </a:r>
            <a:r>
              <a:rPr lang="en-US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eax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ebp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2590800" y="2820864"/>
            <a:ext cx="746554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707027" y="2593729"/>
            <a:ext cx="1905000" cy="759071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IA-32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Superoptimizer</a:t>
            </a:r>
            <a:endParaRPr lang="en-US" sz="2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010400" y="2514599"/>
            <a:ext cx="1600200" cy="838201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mov </a:t>
            </a:r>
            <a:r>
              <a:rPr lang="en-US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ebp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eax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5943600" y="2820864"/>
            <a:ext cx="746554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09600" y="3505201"/>
            <a:ext cx="1600200" cy="838200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mov </a:t>
            </a:r>
            <a:r>
              <a:rPr lang="en-US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esi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esp</a:t>
            </a:r>
            <a:endParaRPr lang="en-US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mov </a:t>
            </a:r>
            <a:r>
              <a:rPr lang="en-US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esp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esi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2590800" y="3811465"/>
            <a:ext cx="746554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707027" y="3584330"/>
            <a:ext cx="1905000" cy="759071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IA-32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Superoptimizer</a:t>
            </a:r>
            <a:endParaRPr lang="en-US" sz="2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010400" y="3505200"/>
            <a:ext cx="1600200" cy="838201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mov </a:t>
            </a:r>
            <a:r>
              <a:rPr lang="en-US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esi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esp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5943600" y="3811465"/>
            <a:ext cx="746554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4648200"/>
            <a:ext cx="8229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609600" y="4953000"/>
            <a:ext cx="1600200" cy="838200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mov reg1, reg2</a:t>
            </a:r>
          </a:p>
          <a:p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mov reg2, reg1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2590800" y="5259264"/>
            <a:ext cx="746554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07027" y="5032129"/>
            <a:ext cx="1905000" cy="759071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IA-32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Superoptimizer</a:t>
            </a:r>
            <a:endParaRPr lang="en-US" sz="2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010400" y="4952999"/>
            <a:ext cx="1600200" cy="838201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mov reg1, reg2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5943600" y="5259264"/>
            <a:ext cx="746554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12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09600" y="2895601"/>
            <a:ext cx="1600200" cy="1371600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add </a:t>
            </a:r>
            <a:r>
              <a:rPr lang="en-US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ebp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. 4</a:t>
            </a:r>
          </a:p>
          <a:p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mov [</a:t>
            </a:r>
            <a:r>
              <a:rPr lang="en-US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ebp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], </a:t>
            </a:r>
            <a:r>
              <a:rPr lang="en-US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eax</a:t>
            </a:r>
            <a:endParaRPr lang="en-US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add </a:t>
            </a:r>
            <a:r>
              <a:rPr lang="en-US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ebp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, 4</a:t>
            </a:r>
          </a:p>
          <a:p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mov [</a:t>
            </a:r>
            <a:r>
              <a:rPr lang="en-US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ebp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], </a:t>
            </a:r>
            <a:r>
              <a:rPr lang="en-US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ebx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590800" y="3420603"/>
            <a:ext cx="746554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07027" y="3077703"/>
            <a:ext cx="1905000" cy="9906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IA-32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Superoptimizer</a:t>
            </a:r>
            <a:endParaRPr lang="en-US" sz="2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858000" y="2998573"/>
            <a:ext cx="1905000" cy="1148861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mov [ebp+4], </a:t>
            </a:r>
            <a:r>
              <a:rPr lang="en-US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eax</a:t>
            </a:r>
            <a:endParaRPr lang="en-US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mov [ebp+8], </a:t>
            </a:r>
            <a:r>
              <a:rPr lang="en-US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ebx</a:t>
            </a:r>
            <a:endParaRPr lang="en-US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add </a:t>
            </a:r>
            <a:r>
              <a:rPr lang="en-US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ebp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, 8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943600" y="3420603"/>
            <a:ext cx="746554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10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Canonicalization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609600" y="2514600"/>
            <a:ext cx="1600200" cy="838200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add </a:t>
            </a:r>
            <a:r>
              <a:rPr lang="en-US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ebp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, 20</a:t>
            </a:r>
          </a:p>
          <a:p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add </a:t>
            </a:r>
            <a:r>
              <a:rPr lang="en-US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ebp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, 30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2590800" y="2820864"/>
            <a:ext cx="746554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707027" y="2593729"/>
            <a:ext cx="1905000" cy="759071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IA-32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Superoptimizer</a:t>
            </a:r>
            <a:endParaRPr lang="en-US" sz="2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010400" y="2514599"/>
            <a:ext cx="1600200" cy="838201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add </a:t>
            </a:r>
            <a:r>
              <a:rPr lang="en-US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ebp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, 50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5943600" y="2820864"/>
            <a:ext cx="746554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3886200"/>
            <a:ext cx="8229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609600" y="4419600"/>
            <a:ext cx="1600200" cy="838200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add reg1, c1</a:t>
            </a:r>
          </a:p>
          <a:p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add reg1, c2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2590800" y="4725864"/>
            <a:ext cx="746554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07027" y="4498729"/>
            <a:ext cx="1905000" cy="759071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IA-32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Superoptimizer</a:t>
            </a:r>
            <a:endParaRPr lang="en-US" sz="2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010400" y="4419599"/>
            <a:ext cx="1676400" cy="838201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add reg1, c1+c2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5943600" y="4725864"/>
            <a:ext cx="746554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33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Canonicalization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609600" y="1676400"/>
            <a:ext cx="1600200" cy="838200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add </a:t>
            </a:r>
            <a:r>
              <a:rPr lang="en-US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ebp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, 20</a:t>
            </a:r>
          </a:p>
          <a:p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add </a:t>
            </a:r>
            <a:r>
              <a:rPr lang="en-US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ebp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, 30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2590800" y="1982664"/>
            <a:ext cx="746554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707027" y="1755529"/>
            <a:ext cx="1905000" cy="759071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Canonicalizer</a:t>
            </a:r>
            <a:endParaRPr lang="en-US" sz="2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09600" y="5181599"/>
            <a:ext cx="1600200" cy="838201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add </a:t>
            </a:r>
            <a:r>
              <a:rPr lang="en-US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ebp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, 50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5943600" y="1982664"/>
            <a:ext cx="746554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048500" y="1715964"/>
            <a:ext cx="1600200" cy="838200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add reg1, c1</a:t>
            </a:r>
          </a:p>
          <a:p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add reg1, c2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Right Arrow 21"/>
          <p:cNvSpPr/>
          <p:nvPr/>
        </p:nvSpPr>
        <p:spPr>
          <a:xfrm flipH="1">
            <a:off x="2590800" y="5448300"/>
            <a:ext cx="746554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07027" y="5221165"/>
            <a:ext cx="1905000" cy="759071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Uncanonicalizer</a:t>
            </a:r>
            <a:endParaRPr lang="en-US" sz="2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010400" y="5181599"/>
            <a:ext cx="1676400" cy="838201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add reg1, c1+c2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5" name="Right Arrow 24"/>
          <p:cNvSpPr/>
          <p:nvPr/>
        </p:nvSpPr>
        <p:spPr>
          <a:xfrm flipH="1">
            <a:off x="5943600" y="5448300"/>
            <a:ext cx="746554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7696200" y="2667000"/>
            <a:ext cx="304800" cy="6858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7696200" y="4419600"/>
            <a:ext cx="304800" cy="6858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96100" y="3505200"/>
            <a:ext cx="1905000" cy="759071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IA-32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Superoptimizer</a:t>
            </a:r>
            <a:endParaRPr lang="en-US" sz="2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859427" y="3465635"/>
            <a:ext cx="1600200" cy="838200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reg1 </a:t>
            </a:r>
            <a:r>
              <a:rPr lang="en-US" dirty="0" smtClean="0">
                <a:solidFill>
                  <a:schemeClr val="tx1"/>
                </a:solidFill>
                <a:latin typeface="Cambria Math"/>
                <a:ea typeface="Cambria Math"/>
              </a:rPr>
              <a:t>↦ </a:t>
            </a:r>
            <a:r>
              <a:rPr lang="en-US" dirty="0" err="1" smtClean="0">
                <a:solidFill>
                  <a:schemeClr val="tx1"/>
                </a:solidFill>
                <a:latin typeface="Cambria Math"/>
                <a:ea typeface="Cambria Math"/>
              </a:rPr>
              <a:t>ebp</a:t>
            </a:r>
            <a:endParaRPr lang="en-US" dirty="0" smtClean="0">
              <a:solidFill>
                <a:schemeClr val="tx1"/>
              </a:solidFill>
              <a:latin typeface="Cambria Math"/>
              <a:ea typeface="Cambria Math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ambria Math"/>
                <a:ea typeface="Cambria Math"/>
              </a:rPr>
              <a:t>c1 ↦ 20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ambria Math"/>
                <a:ea typeface="Cambria Math"/>
              </a:rPr>
              <a:t>c2 ↦ 30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4507127" y="2667000"/>
            <a:ext cx="304800" cy="6858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4507127" y="4419600"/>
            <a:ext cx="304800" cy="6858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75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62514" y="2895599"/>
            <a:ext cx="1371600" cy="9144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</a:rPr>
              <a:t>Instruction-Sequence Enumerator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2509604" y="3200399"/>
            <a:ext cx="3810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20159" y="2933699"/>
            <a:ext cx="1752600" cy="8382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</a:rPr>
              <a:t>Equivalence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</a:rPr>
              <a:t>Check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37601" y="1604947"/>
            <a:ext cx="317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Cambria" panose="02040503050406030204" pitchFamily="18" charset="0"/>
              </a:rPr>
              <a:t>I</a:t>
            </a:r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3665198" y="2261174"/>
            <a:ext cx="457200" cy="4953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7362370" y="3200399"/>
            <a:ext cx="762943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15" name="U-Turn Arrow 14"/>
          <p:cNvSpPr/>
          <p:nvPr/>
        </p:nvSpPr>
        <p:spPr>
          <a:xfrm rot="10800000">
            <a:off x="1876912" y="3900475"/>
            <a:ext cx="2109763" cy="442923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613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 Naïve Superoptimizer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458313" y="2933699"/>
            <a:ext cx="1752600" cy="8382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Optimality check</a:t>
            </a:r>
            <a:endParaRPr lang="en-US" sz="2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4930180" y="3200399"/>
            <a:ext cx="3810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20" name="U-Turn Arrow 19"/>
          <p:cNvSpPr/>
          <p:nvPr/>
        </p:nvSpPr>
        <p:spPr>
          <a:xfrm rot="10800000">
            <a:off x="1343511" y="3900474"/>
            <a:ext cx="5081563" cy="671525"/>
          </a:xfrm>
          <a:prstGeom prst="uturnArrow">
            <a:avLst>
              <a:gd name="adj1" fmla="val 16413"/>
              <a:gd name="adj2" fmla="val 18866"/>
              <a:gd name="adj3" fmla="val 15186"/>
              <a:gd name="adj4" fmla="val 43750"/>
              <a:gd name="adj5" fmla="val 9613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83968" y="3886200"/>
            <a:ext cx="495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Cambria" panose="02040503050406030204" pitchFamily="18" charset="0"/>
              </a:rPr>
              <a:t>No</a:t>
            </a:r>
            <a:endParaRPr lang="en-US" sz="1600" dirty="0">
              <a:latin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27701" y="2685244"/>
            <a:ext cx="832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Cambria" panose="02040503050406030204" pitchFamily="18" charset="0"/>
              </a:rPr>
              <a:t>Timeout</a:t>
            </a:r>
          </a:p>
          <a:p>
            <a:pPr algn="ctr"/>
            <a:r>
              <a:rPr lang="en-US" sz="1400" dirty="0" smtClean="0">
                <a:latin typeface="Cambria" panose="02040503050406030204" pitchFamily="18" charset="0"/>
              </a:rPr>
              <a:t>expired</a:t>
            </a:r>
            <a:endParaRPr lang="en-US" sz="1100" dirty="0">
              <a:latin typeface="Cambria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25313" y="3060411"/>
            <a:ext cx="409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Cambria" panose="02040503050406030204" pitchFamily="18" charset="0"/>
              </a:rPr>
              <a:t>I’</a:t>
            </a:r>
            <a:endParaRPr lang="en-US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79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4096555"/>
            <a:ext cx="1371600" cy="9144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</a:rPr>
              <a:t>Instruction-Sequence Enumerator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1600200" y="4401355"/>
            <a:ext cx="3810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62400" y="4134655"/>
            <a:ext cx="1419958" cy="8382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</a:rPr>
              <a:t>Equivalence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</a:rPr>
              <a:t>Check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13521" y="1258041"/>
            <a:ext cx="317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Cambria" panose="02040503050406030204" pitchFamily="18" charset="0"/>
              </a:rPr>
              <a:t>I</a:t>
            </a:r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4443779" y="1828800"/>
            <a:ext cx="457200" cy="4953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7427410" y="4401355"/>
            <a:ext cx="762943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15" name="U-Turn Arrow 14"/>
          <p:cNvSpPr/>
          <p:nvPr/>
        </p:nvSpPr>
        <p:spPr>
          <a:xfrm rot="10800000">
            <a:off x="1219200" y="5101429"/>
            <a:ext cx="3504084" cy="442923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613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Naïve Superoptimizer + Canonicalization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067913" y="4134655"/>
            <a:ext cx="1247287" cy="8382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Optimality check</a:t>
            </a:r>
            <a:endParaRPr lang="en-US" sz="2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5539780" y="4401355"/>
            <a:ext cx="3810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20" name="U-Turn Arrow 19"/>
          <p:cNvSpPr/>
          <p:nvPr/>
        </p:nvSpPr>
        <p:spPr>
          <a:xfrm rot="10800000">
            <a:off x="304800" y="5101428"/>
            <a:ext cx="6477000" cy="671525"/>
          </a:xfrm>
          <a:prstGeom prst="uturnArrow">
            <a:avLst>
              <a:gd name="adj1" fmla="val 16413"/>
              <a:gd name="adj2" fmla="val 18866"/>
              <a:gd name="adj3" fmla="val 15186"/>
              <a:gd name="adj4" fmla="val 43750"/>
              <a:gd name="adj5" fmla="val 9613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54721" y="5041492"/>
            <a:ext cx="495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Cambria" panose="02040503050406030204" pitchFamily="18" charset="0"/>
              </a:rPr>
              <a:t>No</a:t>
            </a:r>
            <a:endParaRPr lang="en-US" sz="1600" dirty="0">
              <a:latin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92741" y="3886200"/>
            <a:ext cx="832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Cambria" panose="02040503050406030204" pitchFamily="18" charset="0"/>
              </a:rPr>
              <a:t>Timeout</a:t>
            </a:r>
          </a:p>
          <a:p>
            <a:pPr algn="ctr"/>
            <a:r>
              <a:rPr lang="en-US" sz="1400" dirty="0" smtClean="0">
                <a:latin typeface="Cambria" panose="02040503050406030204" pitchFamily="18" charset="0"/>
              </a:rPr>
              <a:t>expired</a:t>
            </a:r>
            <a:endParaRPr lang="en-US" sz="1100" dirty="0">
              <a:latin typeface="Cambria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90353" y="4261367"/>
            <a:ext cx="409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Cambria" panose="02040503050406030204" pitchFamily="18" charset="0"/>
              </a:rPr>
              <a:t>I’</a:t>
            </a:r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29552" y="2438400"/>
            <a:ext cx="1485654" cy="9144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Canonicalizer</a:t>
            </a:r>
            <a:endParaRPr lang="en-US" sz="2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4443779" y="3521676"/>
            <a:ext cx="457200" cy="4953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1724" y="4096555"/>
            <a:ext cx="1332860" cy="9144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Canonicalizer</a:t>
            </a:r>
            <a:endParaRPr lang="en-US" sz="16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3505200" y="4401354"/>
            <a:ext cx="3810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63257" y="6248400"/>
            <a:ext cx="59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mbria" panose="02040503050406030204" pitchFamily="18" charset="0"/>
              </a:rPr>
              <a:t>I’’</a:t>
            </a:r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30" name="Down Arrow 29"/>
          <p:cNvSpPr/>
          <p:nvPr/>
        </p:nvSpPr>
        <p:spPr>
          <a:xfrm>
            <a:off x="8166296" y="4838283"/>
            <a:ext cx="457200" cy="4953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82193" y="5410200"/>
            <a:ext cx="1485654" cy="335763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Uncanonicalizer</a:t>
            </a:r>
            <a:endParaRPr lang="en-US" sz="16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8133009" y="5829300"/>
            <a:ext cx="457200" cy="4953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6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Problem statement</a:t>
            </a:r>
          </a:p>
          <a:p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Peephole optimization</a:t>
            </a:r>
          </a:p>
          <a:p>
            <a:r>
              <a:rPr lang="en-US" dirty="0" smtClean="0"/>
              <a:t>Equivalence of two instruction-sequences</a:t>
            </a:r>
          </a:p>
          <a:p>
            <a:r>
              <a:rPr lang="en-US" dirty="0" smtClean="0"/>
              <a:t>A naïve superoptimizer</a:t>
            </a:r>
          </a:p>
          <a:p>
            <a:r>
              <a:rPr lang="en-US" dirty="0" err="1" smtClean="0"/>
              <a:t>Massalin</a:t>
            </a:r>
            <a:r>
              <a:rPr lang="en-US" dirty="0" smtClean="0"/>
              <a:t>/Bansal-Aiken superoptimizer</a:t>
            </a:r>
          </a:p>
          <a:p>
            <a:pPr lvl="1"/>
            <a:r>
              <a:rPr lang="en-US" dirty="0" smtClean="0"/>
              <a:t>Canonicalization</a:t>
            </a:r>
          </a:p>
          <a:p>
            <a:pPr lvl="1"/>
            <a:r>
              <a:rPr lang="en-US" dirty="0" smtClean="0"/>
              <a:t>Test cases</a:t>
            </a:r>
          </a:p>
          <a:p>
            <a:pPr lvl="1"/>
            <a:r>
              <a:rPr lang="en-US" dirty="0" smtClean="0"/>
              <a:t>Counterexamples as tests </a:t>
            </a:r>
          </a:p>
          <a:p>
            <a:pPr lvl="1"/>
            <a:r>
              <a:rPr lang="en-US" dirty="0" smtClean="0"/>
              <a:t>Pruning away sub-optimal candidates</a:t>
            </a:r>
          </a:p>
          <a:p>
            <a:r>
              <a:rPr lang="en-US" dirty="0" smtClean="0"/>
              <a:t>Stochastic superoptimization</a:t>
            </a:r>
          </a:p>
        </p:txBody>
      </p:sp>
    </p:spTree>
    <p:extLst>
      <p:ext uri="{BB962C8B-B14F-4D97-AF65-F5344CB8AC3E}">
        <p14:creationId xmlns:p14="http://schemas.microsoft.com/office/powerpoint/2010/main" val="52487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4096555"/>
            <a:ext cx="1371600" cy="9144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</a:rPr>
              <a:t>Instruction-Sequence Enumerator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1600200" y="4401355"/>
            <a:ext cx="3810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62400" y="4134655"/>
            <a:ext cx="1419958" cy="8382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</a:rPr>
              <a:t>Equivalence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</a:rPr>
              <a:t>Check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13521" y="1258041"/>
            <a:ext cx="317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Cambria" panose="02040503050406030204" pitchFamily="18" charset="0"/>
              </a:rPr>
              <a:t>I</a:t>
            </a:r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4443779" y="1828800"/>
            <a:ext cx="457200" cy="4953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7427410" y="4401355"/>
            <a:ext cx="762943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15" name="U-Turn Arrow 14"/>
          <p:cNvSpPr/>
          <p:nvPr/>
        </p:nvSpPr>
        <p:spPr>
          <a:xfrm rot="10800000">
            <a:off x="1219200" y="5101429"/>
            <a:ext cx="3504084" cy="442923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613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Naïve Superoptimizer + Canonicalization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067913" y="4134655"/>
            <a:ext cx="1247287" cy="8382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Optimality check</a:t>
            </a:r>
            <a:endParaRPr lang="en-US" sz="2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5539780" y="4401355"/>
            <a:ext cx="3810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20" name="U-Turn Arrow 19"/>
          <p:cNvSpPr/>
          <p:nvPr/>
        </p:nvSpPr>
        <p:spPr>
          <a:xfrm rot="10800000">
            <a:off x="304800" y="5101428"/>
            <a:ext cx="6477000" cy="671525"/>
          </a:xfrm>
          <a:prstGeom prst="uturnArrow">
            <a:avLst>
              <a:gd name="adj1" fmla="val 16413"/>
              <a:gd name="adj2" fmla="val 18866"/>
              <a:gd name="adj3" fmla="val 15186"/>
              <a:gd name="adj4" fmla="val 43750"/>
              <a:gd name="adj5" fmla="val 9613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54721" y="5041492"/>
            <a:ext cx="495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Cambria" panose="02040503050406030204" pitchFamily="18" charset="0"/>
              </a:rPr>
              <a:t>No</a:t>
            </a:r>
            <a:endParaRPr lang="en-US" sz="1600" dirty="0">
              <a:latin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92741" y="3886200"/>
            <a:ext cx="832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Cambria" panose="02040503050406030204" pitchFamily="18" charset="0"/>
              </a:rPr>
              <a:t>Timeout</a:t>
            </a:r>
          </a:p>
          <a:p>
            <a:pPr algn="ctr"/>
            <a:r>
              <a:rPr lang="en-US" sz="1400" dirty="0" smtClean="0">
                <a:latin typeface="Cambria" panose="02040503050406030204" pitchFamily="18" charset="0"/>
              </a:rPr>
              <a:t>expired</a:t>
            </a:r>
            <a:endParaRPr lang="en-US" sz="1100" dirty="0">
              <a:latin typeface="Cambria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90353" y="4261367"/>
            <a:ext cx="409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Cambria" panose="02040503050406030204" pitchFamily="18" charset="0"/>
              </a:rPr>
              <a:t>I’</a:t>
            </a:r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29552" y="2438400"/>
            <a:ext cx="1485654" cy="9144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Canonicalizer</a:t>
            </a:r>
            <a:endParaRPr lang="en-US" sz="2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4443779" y="3521676"/>
            <a:ext cx="457200" cy="4953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1724" y="4096555"/>
            <a:ext cx="1332860" cy="9144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Canonicalizer</a:t>
            </a:r>
            <a:endParaRPr lang="en-US" sz="16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3505200" y="4401354"/>
            <a:ext cx="3810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63257" y="6248400"/>
            <a:ext cx="59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mbria" panose="02040503050406030204" pitchFamily="18" charset="0"/>
              </a:rPr>
              <a:t>I’’</a:t>
            </a:r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30" name="Down Arrow 29"/>
          <p:cNvSpPr/>
          <p:nvPr/>
        </p:nvSpPr>
        <p:spPr>
          <a:xfrm>
            <a:off x="8166296" y="4838283"/>
            <a:ext cx="457200" cy="4953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82193" y="5410200"/>
            <a:ext cx="1485654" cy="335763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Uncanonicalizer</a:t>
            </a:r>
            <a:endParaRPr lang="en-US" sz="16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8133009" y="5829300"/>
            <a:ext cx="457200" cy="4953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89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1000" y="3352800"/>
            <a:ext cx="1752600" cy="1148861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mov reg1, [reg2]</a:t>
            </a:r>
          </a:p>
          <a:p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add reg1, reg3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1000" y="4794739"/>
            <a:ext cx="1752600" cy="1148861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mov reg1, [reg2]</a:t>
            </a:r>
          </a:p>
          <a:p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sub reg1, reg3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55905" y="2463477"/>
            <a:ext cx="2479589" cy="838201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[REG3 </a:t>
            </a:r>
            <a:r>
              <a:rPr lang="en-US" sz="1600" dirty="0" smtClean="0">
                <a:solidFill>
                  <a:schemeClr val="tx1"/>
                </a:solidFill>
                <a:latin typeface="Cambria Math"/>
                <a:ea typeface="Cambria Math"/>
              </a:rPr>
              <a:t>↦ 0, REG2 ↦ 1000,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Cambria Math"/>
                <a:ea typeface="Cambria Math"/>
              </a:rPr>
              <a:t>Mem[1000 ↦ 1</a:t>
            </a:r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]]</a:t>
            </a:r>
          </a:p>
        </p:txBody>
      </p:sp>
      <p:sp>
        <p:nvSpPr>
          <p:cNvPr id="7" name="Right Arrow 6"/>
          <p:cNvSpPr/>
          <p:nvPr/>
        </p:nvSpPr>
        <p:spPr>
          <a:xfrm>
            <a:off x="2286000" y="3774830"/>
            <a:ext cx="28194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286000" y="5216769"/>
            <a:ext cx="28194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57800" y="3508129"/>
            <a:ext cx="3352800" cy="838201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[REG1</a:t>
            </a:r>
            <a:r>
              <a:rPr lang="en-US" sz="1600" dirty="0" smtClean="0">
                <a:solidFill>
                  <a:schemeClr val="tx1"/>
                </a:solidFill>
                <a:latin typeface="Cambria Math"/>
                <a:ea typeface="Cambria Math"/>
              </a:rPr>
              <a:t> ↦ 1,</a:t>
            </a:r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REG3 </a:t>
            </a:r>
            <a:r>
              <a:rPr lang="en-US" sz="1600" dirty="0" smtClean="0">
                <a:solidFill>
                  <a:schemeClr val="tx1"/>
                </a:solidFill>
                <a:latin typeface="Cambria Math"/>
                <a:ea typeface="Cambria Math"/>
              </a:rPr>
              <a:t>↦ 0, REG2 ↦ 1000,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Cambria Math"/>
                <a:ea typeface="Cambria Math"/>
              </a:rPr>
              <a:t>Mem[1000 ↦ 1</a:t>
            </a:r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]]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257800" y="4950068"/>
            <a:ext cx="3352800" cy="838201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[REG1</a:t>
            </a:r>
            <a:r>
              <a:rPr lang="en-US" sz="1600" dirty="0" smtClean="0">
                <a:solidFill>
                  <a:schemeClr val="tx1"/>
                </a:solidFill>
                <a:latin typeface="Cambria Math"/>
                <a:ea typeface="Cambria Math"/>
              </a:rPr>
              <a:t> ↦ 1,</a:t>
            </a:r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REG3 </a:t>
            </a:r>
            <a:r>
              <a:rPr lang="en-US" sz="1600" dirty="0" smtClean="0">
                <a:solidFill>
                  <a:schemeClr val="tx1"/>
                </a:solidFill>
                <a:latin typeface="Cambria Math"/>
                <a:ea typeface="Cambria Math"/>
              </a:rPr>
              <a:t>↦ 0, REG2 ↦ 1000,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Cambria Math"/>
                <a:ea typeface="Cambria Math"/>
              </a:rPr>
              <a:t>Mem[1000 ↦ 1</a:t>
            </a:r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]]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455905" y="2463477"/>
            <a:ext cx="2479589" cy="838201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[REG3 </a:t>
            </a:r>
            <a:r>
              <a:rPr lang="en-US" sz="1600" dirty="0" smtClean="0">
                <a:solidFill>
                  <a:schemeClr val="tx1"/>
                </a:solidFill>
                <a:latin typeface="Cambria Math"/>
                <a:ea typeface="Cambria Math"/>
              </a:rPr>
              <a:t>↦ 1, REG2 ↦ 1000,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Cambria Math"/>
                <a:ea typeface="Cambria Math"/>
              </a:rPr>
              <a:t>Mem[1000 ↦ 1</a:t>
            </a:r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]]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257800" y="3508129"/>
            <a:ext cx="3352800" cy="838201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[REG1</a:t>
            </a:r>
            <a:r>
              <a:rPr lang="en-US" sz="1600" dirty="0" smtClean="0">
                <a:solidFill>
                  <a:schemeClr val="tx1"/>
                </a:solidFill>
                <a:latin typeface="Cambria Math"/>
                <a:ea typeface="Cambria Math"/>
              </a:rPr>
              <a:t> ↦ 2,</a:t>
            </a:r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REG3 </a:t>
            </a:r>
            <a:r>
              <a:rPr lang="en-US" sz="1600" dirty="0" smtClean="0">
                <a:solidFill>
                  <a:schemeClr val="tx1"/>
                </a:solidFill>
                <a:latin typeface="Cambria Math"/>
                <a:ea typeface="Cambria Math"/>
              </a:rPr>
              <a:t>↦ 1, REG2 ↦ 1000,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Cambria Math"/>
                <a:ea typeface="Cambria Math"/>
              </a:rPr>
              <a:t>Mem[1000 ↦ 1</a:t>
            </a:r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]]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257800" y="4950068"/>
            <a:ext cx="3352800" cy="838201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[REG1</a:t>
            </a:r>
            <a:r>
              <a:rPr lang="en-US" sz="1600" dirty="0" smtClean="0">
                <a:solidFill>
                  <a:schemeClr val="tx1"/>
                </a:solidFill>
                <a:latin typeface="Cambria Math"/>
                <a:ea typeface="Cambria Math"/>
              </a:rPr>
              <a:t> ↦ 0,</a:t>
            </a:r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REG3 </a:t>
            </a:r>
            <a:r>
              <a:rPr lang="en-US" sz="1600" dirty="0" smtClean="0">
                <a:solidFill>
                  <a:schemeClr val="tx1"/>
                </a:solidFill>
                <a:latin typeface="Cambria Math"/>
                <a:ea typeface="Cambria Math"/>
              </a:rPr>
              <a:t>↦ 1, REG2 ↦ 1000,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Cambria Math"/>
                <a:ea typeface="Cambria Math"/>
              </a:rPr>
              <a:t>Mem[1000 ↦ 1</a:t>
            </a:r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]]</a:t>
            </a:r>
          </a:p>
        </p:txBody>
      </p:sp>
    </p:spTree>
    <p:extLst>
      <p:ext uri="{BB962C8B-B14F-4D97-AF65-F5344CB8AC3E}">
        <p14:creationId xmlns:p14="http://schemas.microsoft.com/office/powerpoint/2010/main" val="177587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1" y="4096555"/>
            <a:ext cx="1066799" cy="9144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</a:rPr>
              <a:t>Instruction-Sequence Enumerator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1447800" y="4409420"/>
            <a:ext cx="3810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4142720"/>
            <a:ext cx="1079811" cy="8382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</a:rPr>
              <a:t>Equivalence 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check</a:t>
            </a:r>
            <a:endParaRPr lang="en-US" sz="16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60915" y="1066800"/>
            <a:ext cx="317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Cambria" panose="02040503050406030204" pitchFamily="18" charset="0"/>
              </a:rPr>
              <a:t>I</a:t>
            </a:r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4591173" y="1637559"/>
            <a:ext cx="457200" cy="4953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7971970" y="4401355"/>
            <a:ext cx="762943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15" name="U-Turn Arrow 14"/>
          <p:cNvSpPr/>
          <p:nvPr/>
        </p:nvSpPr>
        <p:spPr>
          <a:xfrm rot="10800000">
            <a:off x="761999" y="5101428"/>
            <a:ext cx="4952999" cy="442923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613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Test Cases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858000" y="4134655"/>
            <a:ext cx="962512" cy="8382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Optimality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check</a:t>
            </a:r>
            <a:endParaRPr lang="en-US" sz="16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6324600" y="4409420"/>
            <a:ext cx="3810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20" name="U-Turn Arrow 19"/>
          <p:cNvSpPr/>
          <p:nvPr/>
        </p:nvSpPr>
        <p:spPr>
          <a:xfrm rot="10800000">
            <a:off x="304798" y="5101428"/>
            <a:ext cx="7162801" cy="671525"/>
          </a:xfrm>
          <a:prstGeom prst="uturnArrow">
            <a:avLst>
              <a:gd name="adj1" fmla="val 16413"/>
              <a:gd name="adj2" fmla="val 18866"/>
              <a:gd name="adj3" fmla="val 15186"/>
              <a:gd name="adj4" fmla="val 43750"/>
              <a:gd name="adj5" fmla="val 9613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05400" y="5041492"/>
            <a:ext cx="495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Cambria" panose="02040503050406030204" pitchFamily="18" charset="0"/>
              </a:rPr>
              <a:t>No</a:t>
            </a:r>
            <a:endParaRPr lang="en-US" sz="1600" dirty="0">
              <a:latin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37301" y="3886200"/>
            <a:ext cx="832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Cambria" panose="02040503050406030204" pitchFamily="18" charset="0"/>
              </a:rPr>
              <a:t>Timeout</a:t>
            </a:r>
          </a:p>
          <a:p>
            <a:pPr algn="ctr"/>
            <a:r>
              <a:rPr lang="en-US" sz="1400" dirty="0" smtClean="0">
                <a:latin typeface="Cambria" panose="02040503050406030204" pitchFamily="18" charset="0"/>
              </a:rPr>
              <a:t>expired</a:t>
            </a:r>
            <a:endParaRPr lang="en-US" sz="1100" dirty="0">
              <a:latin typeface="Cambria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734913" y="4261367"/>
            <a:ext cx="409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Cambria" panose="02040503050406030204" pitchFamily="18" charset="0"/>
              </a:rPr>
              <a:t>I’</a:t>
            </a:r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81633" y="2247159"/>
            <a:ext cx="1276279" cy="572241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Canonicalizer</a:t>
            </a:r>
            <a:endParaRPr lang="en-US" sz="16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6" name="Down Arrow 25"/>
          <p:cNvSpPr/>
          <p:nvPr/>
        </p:nvSpPr>
        <p:spPr>
          <a:xfrm rot="1812897">
            <a:off x="4275902" y="2939242"/>
            <a:ext cx="285627" cy="1110816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81759" y="4096555"/>
            <a:ext cx="1218641" cy="9144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Canonicalizer</a:t>
            </a:r>
            <a:endParaRPr lang="en-US" sz="16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3352800" y="4409420"/>
            <a:ext cx="3810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79339" y="4142720"/>
            <a:ext cx="540261" cy="8382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Test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</a:rPr>
              <a:t>c</a:t>
            </a:r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ases</a:t>
            </a:r>
            <a:endParaRPr lang="en-US" sz="16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4594649" y="4409420"/>
            <a:ext cx="3810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30" name="U-Turn Arrow 29"/>
          <p:cNvSpPr/>
          <p:nvPr/>
        </p:nvSpPr>
        <p:spPr>
          <a:xfrm rot="10800000">
            <a:off x="1143000" y="5098339"/>
            <a:ext cx="3047998" cy="224551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613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27796" y="4966965"/>
            <a:ext cx="5030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Cambria" panose="02040503050406030204" pitchFamily="18" charset="0"/>
              </a:rPr>
              <a:t>Fail</a:t>
            </a:r>
            <a:endParaRPr lang="en-US" sz="1600" dirty="0">
              <a:latin typeface="Cambria" panose="02040503050406030204" pitchFamily="18" charset="0"/>
            </a:endParaRPr>
          </a:p>
        </p:txBody>
      </p:sp>
      <p:sp>
        <p:nvSpPr>
          <p:cNvPr id="33" name="Down Arrow 32"/>
          <p:cNvSpPr/>
          <p:nvPr/>
        </p:nvSpPr>
        <p:spPr>
          <a:xfrm rot="19520357">
            <a:off x="5210411" y="2919332"/>
            <a:ext cx="285627" cy="1180116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547296" y="6274726"/>
            <a:ext cx="59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mbria" panose="02040503050406030204" pitchFamily="18" charset="0"/>
              </a:rPr>
              <a:t>I’’</a:t>
            </a:r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35" name="Down Arrow 34"/>
          <p:cNvSpPr/>
          <p:nvPr/>
        </p:nvSpPr>
        <p:spPr>
          <a:xfrm>
            <a:off x="8650335" y="4864609"/>
            <a:ext cx="457200" cy="4953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610613" y="5436526"/>
            <a:ext cx="1485654" cy="335763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Uncanonicalizer</a:t>
            </a:r>
            <a:endParaRPr lang="en-US" sz="16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7" name="Down Arrow 36"/>
          <p:cNvSpPr/>
          <p:nvPr/>
        </p:nvSpPr>
        <p:spPr>
          <a:xfrm>
            <a:off x="8617048" y="5855626"/>
            <a:ext cx="457200" cy="4953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56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3" grpId="0"/>
      <p:bldP spid="24" grpId="0"/>
      <p:bldP spid="25" grpId="0" animBg="1"/>
      <p:bldP spid="26" grpId="0" animBg="1"/>
      <p:bldP spid="27" grpId="0" animBg="1"/>
      <p:bldP spid="28" grpId="0" animBg="1"/>
      <p:bldP spid="22" grpId="0" animBg="1"/>
      <p:bldP spid="29" grpId="0" animBg="1"/>
      <p:bldP spid="30" grpId="0" animBg="1"/>
      <p:bldP spid="31" grpId="0"/>
      <p:bldP spid="3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Checking equivalence of two instruction 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1000" y="1752600"/>
            <a:ext cx="1752600" cy="1148861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mov reg1, [reg2]</a:t>
            </a:r>
          </a:p>
          <a:p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add reg1, reg3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286000" y="2174630"/>
            <a:ext cx="3810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19400" y="1907929"/>
            <a:ext cx="3124200" cy="838201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REG1’ = Mem(REG2) + REG3 </a:t>
            </a:r>
            <a:r>
              <a:rPr lang="en-US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 Math"/>
              </a:rPr>
              <a:t>∧ 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 Math"/>
              </a:rPr>
              <a:t>SF’ = (Mem(REG2) + REG3</a:t>
            </a:r>
            <a:r>
              <a:rPr lang="en-US" sz="1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) &lt; 0 </a:t>
            </a:r>
            <a:endParaRPr lang="en-US" sz="1400" dirty="0" smtClean="0">
              <a:solidFill>
                <a:schemeClr val="tx1"/>
              </a:solidFill>
              <a:latin typeface="Cambria" panose="02040503050406030204" pitchFamily="18" charset="0"/>
              <a:sym typeface="Wingdings" panose="05000000000000000000" pitchFamily="2" charset="2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1000" y="3194539"/>
            <a:ext cx="1752600" cy="1148861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mov reg1, [reg2]</a:t>
            </a:r>
          </a:p>
          <a:p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sub reg1, reg3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286000" y="3616569"/>
            <a:ext cx="3810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228600" y="5029200"/>
                <a:ext cx="3124200" cy="1143000"/>
              </a:xfrm>
              <a:prstGeom prst="roundRect">
                <a:avLst/>
              </a:prstGeom>
              <a:gradFill>
                <a:gsLst>
                  <a:gs pos="0">
                    <a:schemeClr val="bg1">
                      <a:lumMod val="65000"/>
                    </a:schemeClr>
                  </a:gs>
                  <a:gs pos="80000">
                    <a:schemeClr val="bg1">
                      <a:lumMod val="6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</a:gra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¬</m:t>
                    </m:r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((REG1’ = Mem(REG2) + REG3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 Math"/>
                  </a:rPr>
                  <a:t>∧ </a:t>
                </a:r>
              </a:p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 Math"/>
                  </a:rPr>
                  <a:t>SF’ = (Mem(REG2) + REG3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) &lt; 0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 Math"/>
                  </a:rPr>
                  <a:t>) </a:t>
                </a:r>
              </a:p>
              <a:p>
                <a:pPr algn="ctr"/>
                <a:r>
                  <a:rPr lang="el-GR" sz="1400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⟺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 Math"/>
                  </a:rPr>
                  <a:t>(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REG1’ = Mem(REG2) + REG3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 Math"/>
                  </a:rPr>
                  <a:t>∧ </a:t>
                </a:r>
              </a:p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 Math"/>
                  </a:rPr>
                  <a:t>SF’ = (Mem(REG2) – REG3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) &lt; 0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 Math"/>
                  </a:rPr>
                  <a:t>)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ambria" panose="02040503050406030204" pitchFamily="18" charset="0"/>
                    <a:sym typeface="Wingdings" panose="05000000000000000000" pitchFamily="2" charset="2"/>
                  </a:rPr>
                  <a:t>)</a:t>
                </a: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029200"/>
                <a:ext cx="3124200" cy="1143000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Arrow 11"/>
          <p:cNvSpPr/>
          <p:nvPr/>
        </p:nvSpPr>
        <p:spPr>
          <a:xfrm>
            <a:off x="3474690" y="5448301"/>
            <a:ext cx="3810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85245" y="5181601"/>
            <a:ext cx="1752600" cy="8382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SMT solver</a:t>
            </a:r>
            <a:endParaRPr lang="en-US" sz="2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895266" y="5448301"/>
            <a:ext cx="3810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435811" y="5181600"/>
            <a:ext cx="2479589" cy="838201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SAT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[REG3 </a:t>
            </a:r>
            <a:r>
              <a:rPr lang="en-US" sz="1600" dirty="0" smtClean="0">
                <a:solidFill>
                  <a:schemeClr val="tx1"/>
                </a:solidFill>
                <a:latin typeface="Cambria Math"/>
                <a:ea typeface="Cambria Math"/>
              </a:rPr>
              <a:t>↦ 1, REG2 ↦ 1000,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Cambria Math"/>
                <a:ea typeface="Cambria Math"/>
              </a:rPr>
              <a:t>Mem[1000 ↦ 1</a:t>
            </a:r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]]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819400" y="3349868"/>
            <a:ext cx="3124200" cy="838201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REG1’ = Mem(REG2) + REG3 </a:t>
            </a:r>
            <a:r>
              <a:rPr lang="en-US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 Math"/>
              </a:rPr>
              <a:t>∧ 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 Math"/>
              </a:rPr>
              <a:t>SF’ = (Mem(REG2) – REG3</a:t>
            </a:r>
            <a:r>
              <a:rPr lang="en-US" sz="1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) &lt; 0 </a:t>
            </a:r>
            <a:endParaRPr lang="en-US" sz="1400" dirty="0" smtClean="0">
              <a:solidFill>
                <a:schemeClr val="tx1"/>
              </a:solidFill>
              <a:latin typeface="Cambria" panose="02040503050406030204" pitchFamily="18" charset="0"/>
              <a:sym typeface="Wingdings" panose="05000000000000000000" pitchFamily="2" charset="2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6934200" y="4114800"/>
            <a:ext cx="1828800" cy="838200"/>
          </a:xfrm>
          <a:prstGeom prst="wedgeRoundRectCallout">
            <a:avLst>
              <a:gd name="adj1" fmla="val -37356"/>
              <a:gd name="adj2" fmla="val 10587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Counterexample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20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1" y="4096555"/>
            <a:ext cx="1066799" cy="9144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</a:rPr>
              <a:t>Instruction-Sequence Enumerator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1447800" y="4409420"/>
            <a:ext cx="3810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4142720"/>
            <a:ext cx="1079811" cy="8382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</a:rPr>
              <a:t>Equivalence 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check</a:t>
            </a:r>
            <a:endParaRPr lang="en-US" sz="16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60915" y="1066800"/>
            <a:ext cx="317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Cambria" panose="02040503050406030204" pitchFamily="18" charset="0"/>
              </a:rPr>
              <a:t>I</a:t>
            </a:r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4591173" y="1637559"/>
            <a:ext cx="457200" cy="4953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7971970" y="4401355"/>
            <a:ext cx="762943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15" name="U-Turn Arrow 14"/>
          <p:cNvSpPr/>
          <p:nvPr/>
        </p:nvSpPr>
        <p:spPr>
          <a:xfrm rot="10800000">
            <a:off x="761999" y="5101428"/>
            <a:ext cx="4952999" cy="442923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613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Test Cases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858000" y="4134655"/>
            <a:ext cx="962512" cy="8382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Optimality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check</a:t>
            </a:r>
            <a:endParaRPr lang="en-US" sz="16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6324600" y="4409420"/>
            <a:ext cx="3810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20" name="U-Turn Arrow 19"/>
          <p:cNvSpPr/>
          <p:nvPr/>
        </p:nvSpPr>
        <p:spPr>
          <a:xfrm rot="10800000">
            <a:off x="304798" y="5101428"/>
            <a:ext cx="7162801" cy="671525"/>
          </a:xfrm>
          <a:prstGeom prst="uturnArrow">
            <a:avLst>
              <a:gd name="adj1" fmla="val 16413"/>
              <a:gd name="adj2" fmla="val 18866"/>
              <a:gd name="adj3" fmla="val 15186"/>
              <a:gd name="adj4" fmla="val 43750"/>
              <a:gd name="adj5" fmla="val 9613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05400" y="5041492"/>
            <a:ext cx="495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Cambria" panose="02040503050406030204" pitchFamily="18" charset="0"/>
              </a:rPr>
              <a:t>No</a:t>
            </a:r>
            <a:endParaRPr lang="en-US" sz="1600" dirty="0">
              <a:latin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37301" y="3886200"/>
            <a:ext cx="832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Cambria" panose="02040503050406030204" pitchFamily="18" charset="0"/>
              </a:rPr>
              <a:t>Timeout</a:t>
            </a:r>
          </a:p>
          <a:p>
            <a:pPr algn="ctr"/>
            <a:r>
              <a:rPr lang="en-US" sz="1400" dirty="0" smtClean="0">
                <a:latin typeface="Cambria" panose="02040503050406030204" pitchFamily="18" charset="0"/>
              </a:rPr>
              <a:t>expired</a:t>
            </a:r>
            <a:endParaRPr lang="en-US" sz="1100" dirty="0">
              <a:latin typeface="Cambria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734913" y="4261367"/>
            <a:ext cx="409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Cambria" panose="02040503050406030204" pitchFamily="18" charset="0"/>
              </a:rPr>
              <a:t>I’</a:t>
            </a:r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81633" y="2247159"/>
            <a:ext cx="1276279" cy="572241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Canonicalizer</a:t>
            </a:r>
            <a:endParaRPr lang="en-US" sz="16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6" name="Down Arrow 25"/>
          <p:cNvSpPr/>
          <p:nvPr/>
        </p:nvSpPr>
        <p:spPr>
          <a:xfrm rot="2075703">
            <a:off x="4194992" y="2937186"/>
            <a:ext cx="285627" cy="120519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81759" y="4096555"/>
            <a:ext cx="1218641" cy="9144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Canonicalizer</a:t>
            </a:r>
            <a:endParaRPr lang="en-US" sz="16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3352800" y="4409420"/>
            <a:ext cx="3810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79339" y="4142720"/>
            <a:ext cx="540261" cy="8382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Test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</a:rPr>
              <a:t>c</a:t>
            </a:r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ases</a:t>
            </a:r>
            <a:endParaRPr lang="en-US" sz="16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4594649" y="4409420"/>
            <a:ext cx="3810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30" name="U-Turn Arrow 29"/>
          <p:cNvSpPr/>
          <p:nvPr/>
        </p:nvSpPr>
        <p:spPr>
          <a:xfrm rot="10800000">
            <a:off x="1143000" y="5098339"/>
            <a:ext cx="3047998" cy="224551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613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27796" y="4966965"/>
            <a:ext cx="5030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Cambria" panose="02040503050406030204" pitchFamily="18" charset="0"/>
              </a:rPr>
              <a:t>Fail</a:t>
            </a:r>
            <a:endParaRPr lang="en-US" sz="1600" dirty="0">
              <a:latin typeface="Cambria" panose="02040503050406030204" pitchFamily="18" charset="0"/>
            </a:endParaRPr>
          </a:p>
        </p:txBody>
      </p:sp>
      <p:sp>
        <p:nvSpPr>
          <p:cNvPr id="33" name="Down Arrow 32"/>
          <p:cNvSpPr/>
          <p:nvPr/>
        </p:nvSpPr>
        <p:spPr>
          <a:xfrm rot="18919265">
            <a:off x="5392750" y="2845578"/>
            <a:ext cx="285627" cy="1368202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2" name="U-Turn Arrow 1"/>
          <p:cNvSpPr/>
          <p:nvPr/>
        </p:nvSpPr>
        <p:spPr>
          <a:xfrm flipH="1">
            <a:off x="4299117" y="3733799"/>
            <a:ext cx="1167820" cy="362755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34380" y="3505200"/>
            <a:ext cx="12282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latin typeface="Cambria" panose="02040503050406030204" pitchFamily="18" charset="0"/>
              </a:rPr>
              <a:t>Counter-example</a:t>
            </a:r>
            <a:endParaRPr lang="en-US" sz="1100" dirty="0">
              <a:latin typeface="Cambria" panose="02040503050406030204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22132" y="1359187"/>
            <a:ext cx="3124200" cy="1469701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Counterexample-guided inductive synthesis (CEGIS)</a:t>
            </a:r>
            <a:endParaRPr lang="en-US" sz="2800" dirty="0" smtClean="0">
              <a:solidFill>
                <a:schemeClr val="tx1"/>
              </a:solidFill>
              <a:latin typeface="Cambria" panose="02040503050406030204" pitchFamily="18" charset="0"/>
              <a:sym typeface="Wingdings" panose="05000000000000000000" pitchFamily="2" charset="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547296" y="6248400"/>
            <a:ext cx="59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mbria" panose="02040503050406030204" pitchFamily="18" charset="0"/>
              </a:rPr>
              <a:t>I’’</a:t>
            </a:r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37" name="Down Arrow 36"/>
          <p:cNvSpPr/>
          <p:nvPr/>
        </p:nvSpPr>
        <p:spPr>
          <a:xfrm>
            <a:off x="8650335" y="4838283"/>
            <a:ext cx="457200" cy="4953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596442" y="5410200"/>
            <a:ext cx="1485654" cy="335763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Uncanonicalizer</a:t>
            </a:r>
            <a:endParaRPr lang="en-US" sz="16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9" name="Down Arrow 38"/>
          <p:cNvSpPr/>
          <p:nvPr/>
        </p:nvSpPr>
        <p:spPr>
          <a:xfrm>
            <a:off x="8617048" y="5829300"/>
            <a:ext cx="457200" cy="4953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24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3" grpId="0"/>
      <p:bldP spid="24" grpId="0"/>
      <p:bldP spid="25" grpId="0" animBg="1"/>
      <p:bldP spid="26" grpId="0" animBg="1"/>
      <p:bldP spid="27" grpId="0" animBg="1"/>
      <p:bldP spid="28" grpId="0" animBg="1"/>
      <p:bldP spid="22" grpId="0" animBg="1"/>
      <p:bldP spid="29" grpId="0" animBg="1"/>
      <p:bldP spid="30" grpId="0" animBg="1"/>
      <p:bldP spid="31" grpId="0"/>
      <p:bldP spid="33" grpId="0" animBg="1"/>
      <p:bldP spid="2" grpId="0" animBg="1"/>
      <p:bldP spid="34" grpId="0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Why do we need a superoptimizer?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4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Problem statement</a:t>
            </a:r>
          </a:p>
          <a:p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Peephole optimization</a:t>
            </a:r>
          </a:p>
          <a:p>
            <a:r>
              <a:rPr lang="en-US" dirty="0" smtClean="0"/>
              <a:t>Equivalence of two instruction-sequences</a:t>
            </a:r>
          </a:p>
          <a:p>
            <a:r>
              <a:rPr lang="en-US" dirty="0" smtClean="0"/>
              <a:t>A naïve superoptimizer</a:t>
            </a:r>
          </a:p>
          <a:p>
            <a:r>
              <a:rPr lang="en-US" dirty="0" err="1" smtClean="0"/>
              <a:t>Massalin</a:t>
            </a:r>
            <a:r>
              <a:rPr lang="en-US" dirty="0" smtClean="0"/>
              <a:t>/Bansal-Aiken superoptimizer</a:t>
            </a:r>
          </a:p>
          <a:p>
            <a:pPr lvl="1"/>
            <a:r>
              <a:rPr lang="en-US" dirty="0" smtClean="0"/>
              <a:t>Canonicalization</a:t>
            </a:r>
          </a:p>
          <a:p>
            <a:pPr lvl="1"/>
            <a:r>
              <a:rPr lang="en-US" dirty="0" smtClean="0"/>
              <a:t>Test cases</a:t>
            </a:r>
          </a:p>
          <a:p>
            <a:pPr lvl="1"/>
            <a:r>
              <a:rPr lang="en-US" dirty="0" smtClean="0"/>
              <a:t>Counterexamples as tests </a:t>
            </a:r>
          </a:p>
          <a:p>
            <a:pPr lvl="1"/>
            <a:r>
              <a:rPr lang="en-US" dirty="0" smtClean="0"/>
              <a:t>Pruning away sub-optimal candidates</a:t>
            </a:r>
          </a:p>
          <a:p>
            <a:r>
              <a:rPr lang="en-US" dirty="0" smtClean="0"/>
              <a:t>Stochastic superoptimization</a:t>
            </a:r>
          </a:p>
        </p:txBody>
      </p:sp>
    </p:spTree>
    <p:extLst>
      <p:ext uri="{BB962C8B-B14F-4D97-AF65-F5344CB8AC3E}">
        <p14:creationId xmlns:p14="http://schemas.microsoft.com/office/powerpoint/2010/main" val="238435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Pruning sub-optimal candidates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124200" y="1600200"/>
            <a:ext cx="0" cy="457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019800" y="1600200"/>
            <a:ext cx="0" cy="457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43000" y="2209799"/>
            <a:ext cx="1606530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.</a:t>
            </a:r>
          </a:p>
          <a:p>
            <a:r>
              <a:rPr lang="en-US" b="1" dirty="0" smtClean="0"/>
              <a:t>.</a:t>
            </a:r>
          </a:p>
          <a:p>
            <a:r>
              <a:rPr lang="en-US" b="1" dirty="0" smtClean="0"/>
              <a:t>.</a:t>
            </a:r>
          </a:p>
          <a:p>
            <a:r>
              <a:rPr lang="en-US" b="1" dirty="0" smtClean="0"/>
              <a:t>.</a:t>
            </a:r>
          </a:p>
          <a:p>
            <a:r>
              <a:rPr lang="en-US" b="1" dirty="0" smtClean="0"/>
              <a:t>.</a:t>
            </a:r>
          </a:p>
          <a:p>
            <a:r>
              <a:rPr lang="en-US" b="1" dirty="0" smtClean="0"/>
              <a:t>.</a:t>
            </a:r>
          </a:p>
          <a:p>
            <a:r>
              <a:rPr lang="en-US" dirty="0" smtClean="0"/>
              <a:t>add </a:t>
            </a:r>
            <a:r>
              <a:rPr lang="en-US" dirty="0" err="1" smtClean="0"/>
              <a:t>ebp</a:t>
            </a:r>
            <a:r>
              <a:rPr lang="en-US" dirty="0" smtClean="0"/>
              <a:t>, c1+c2</a:t>
            </a:r>
          </a:p>
          <a:p>
            <a:r>
              <a:rPr lang="en-US" b="1" dirty="0" smtClean="0"/>
              <a:t>.</a:t>
            </a:r>
          </a:p>
          <a:p>
            <a:r>
              <a:rPr lang="en-US" b="1" dirty="0" smtClean="0"/>
              <a:t>.</a:t>
            </a:r>
          </a:p>
          <a:p>
            <a:r>
              <a:rPr lang="en-US" b="1" dirty="0" smtClean="0"/>
              <a:t>.</a:t>
            </a:r>
          </a:p>
          <a:p>
            <a:r>
              <a:rPr lang="en-US" b="1" dirty="0" smtClean="0"/>
              <a:t>.</a:t>
            </a:r>
          </a:p>
          <a:p>
            <a:r>
              <a:rPr lang="en-US" b="1" dirty="0" smtClean="0"/>
              <a:t>.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5384" y="1610496"/>
            <a:ext cx="2698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One-instruction sequences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00400" y="1610496"/>
            <a:ext cx="2696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Two-instruction sequences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19800" y="1610496"/>
            <a:ext cx="2851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Three-instruction sequences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86200" y="2027858"/>
            <a:ext cx="127631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.</a:t>
            </a:r>
          </a:p>
          <a:p>
            <a:r>
              <a:rPr lang="en-US" b="1" dirty="0" smtClean="0"/>
              <a:t>.</a:t>
            </a:r>
          </a:p>
          <a:p>
            <a:r>
              <a:rPr lang="en-US" b="1" dirty="0" smtClean="0"/>
              <a:t>.</a:t>
            </a:r>
          </a:p>
          <a:p>
            <a:r>
              <a:rPr lang="en-US" b="1" dirty="0" smtClean="0"/>
              <a:t>.</a:t>
            </a:r>
          </a:p>
          <a:p>
            <a:r>
              <a:rPr lang="en-US" b="1" dirty="0" smtClean="0"/>
              <a:t>.</a:t>
            </a:r>
          </a:p>
          <a:p>
            <a:r>
              <a:rPr lang="en-US" b="1" dirty="0" smtClean="0"/>
              <a:t>.</a:t>
            </a:r>
          </a:p>
          <a:p>
            <a:r>
              <a:rPr lang="en-US" dirty="0" smtClean="0"/>
              <a:t>add </a:t>
            </a:r>
            <a:r>
              <a:rPr lang="en-US" dirty="0" err="1" smtClean="0"/>
              <a:t>ebp</a:t>
            </a:r>
            <a:r>
              <a:rPr lang="en-US" dirty="0" smtClean="0"/>
              <a:t>, c1</a:t>
            </a:r>
          </a:p>
          <a:p>
            <a:r>
              <a:rPr lang="en-US" dirty="0" smtClean="0"/>
              <a:t>add </a:t>
            </a:r>
            <a:r>
              <a:rPr lang="en-US" dirty="0" err="1" smtClean="0"/>
              <a:t>ebp</a:t>
            </a:r>
            <a:r>
              <a:rPr lang="en-US" dirty="0" smtClean="0"/>
              <a:t>, c2</a:t>
            </a:r>
          </a:p>
          <a:p>
            <a:r>
              <a:rPr lang="en-US" b="1" dirty="0" smtClean="0"/>
              <a:t>.</a:t>
            </a:r>
          </a:p>
          <a:p>
            <a:r>
              <a:rPr lang="en-US" b="1" dirty="0" smtClean="0"/>
              <a:t>.</a:t>
            </a:r>
          </a:p>
          <a:p>
            <a:r>
              <a:rPr lang="en-US" b="1" dirty="0" smtClean="0"/>
              <a:t>.</a:t>
            </a:r>
          </a:p>
          <a:p>
            <a:r>
              <a:rPr lang="en-US" b="1" dirty="0" smtClean="0"/>
              <a:t>.</a:t>
            </a:r>
          </a:p>
          <a:p>
            <a:r>
              <a:rPr lang="en-US" b="1" dirty="0" smtClean="0"/>
              <a:t>.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34200" y="2071300"/>
            <a:ext cx="24558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.</a:t>
            </a:r>
          </a:p>
          <a:p>
            <a:r>
              <a:rPr lang="en-US" b="1" dirty="0" smtClean="0"/>
              <a:t>.</a:t>
            </a:r>
          </a:p>
          <a:p>
            <a:r>
              <a:rPr lang="en-US" b="1" dirty="0" smtClean="0"/>
              <a:t>.</a:t>
            </a:r>
          </a:p>
          <a:p>
            <a:r>
              <a:rPr lang="en-US" b="1" dirty="0" smtClean="0"/>
              <a:t>.</a:t>
            </a:r>
          </a:p>
          <a:p>
            <a:r>
              <a:rPr lang="en-US" b="1" dirty="0" smtClean="0"/>
              <a:t>.</a:t>
            </a:r>
          </a:p>
          <a:p>
            <a:r>
              <a:rPr lang="en-US" b="1" dirty="0" smtClean="0"/>
              <a:t>.</a:t>
            </a:r>
          </a:p>
          <a:p>
            <a:r>
              <a:rPr lang="en-US" b="1" dirty="0" smtClean="0"/>
              <a:t>.</a:t>
            </a:r>
          </a:p>
          <a:p>
            <a:r>
              <a:rPr lang="en-US" b="1" dirty="0"/>
              <a:t>.</a:t>
            </a:r>
            <a:endParaRPr lang="en-US" b="1" dirty="0" smtClean="0"/>
          </a:p>
          <a:p>
            <a:r>
              <a:rPr lang="en-US" b="1" dirty="0" smtClean="0"/>
              <a:t>.</a:t>
            </a:r>
          </a:p>
          <a:p>
            <a:r>
              <a:rPr lang="en-US" b="1" dirty="0" smtClean="0"/>
              <a:t>.</a:t>
            </a:r>
          </a:p>
          <a:p>
            <a:r>
              <a:rPr lang="en-US" b="1" dirty="0" smtClean="0"/>
              <a:t>.</a:t>
            </a:r>
          </a:p>
          <a:p>
            <a:r>
              <a:rPr lang="en-US" b="1" dirty="0" smtClean="0"/>
              <a:t>.</a:t>
            </a:r>
          </a:p>
          <a:p>
            <a:r>
              <a:rPr lang="en-US" b="1" dirty="0" smtClean="0"/>
              <a:t>.</a:t>
            </a:r>
          </a:p>
          <a:p>
            <a:endParaRPr lang="en-US" dirty="0"/>
          </a:p>
        </p:txBody>
      </p:sp>
      <p:sp>
        <p:nvSpPr>
          <p:cNvPr id="14" name="Cross 13"/>
          <p:cNvSpPr/>
          <p:nvPr/>
        </p:nvSpPr>
        <p:spPr>
          <a:xfrm rot="18762678">
            <a:off x="4015318" y="3479617"/>
            <a:ext cx="1066800" cy="1066800"/>
          </a:xfrm>
          <a:prstGeom prst="plus">
            <a:avLst>
              <a:gd name="adj" fmla="val 40702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9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1" y="3886200"/>
            <a:ext cx="1066799" cy="1124755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</a:rPr>
              <a:t>Instruction-Sequence </a:t>
            </a:r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Enumerator + Pruning</a:t>
            </a:r>
            <a:endParaRPr lang="en-US" sz="16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447800" y="4409420"/>
            <a:ext cx="3810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4142720"/>
            <a:ext cx="1079811" cy="8382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</a:rPr>
              <a:t>Equivalence 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check</a:t>
            </a:r>
            <a:endParaRPr lang="en-US" sz="16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60915" y="1066800"/>
            <a:ext cx="317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Cambria" panose="02040503050406030204" pitchFamily="18" charset="0"/>
              </a:rPr>
              <a:t>I</a:t>
            </a:r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4591173" y="1637559"/>
            <a:ext cx="457200" cy="4953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7971970" y="4401355"/>
            <a:ext cx="762943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15" name="U-Turn Arrow 14"/>
          <p:cNvSpPr/>
          <p:nvPr/>
        </p:nvSpPr>
        <p:spPr>
          <a:xfrm rot="10800000">
            <a:off x="761999" y="5101428"/>
            <a:ext cx="4952999" cy="442923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613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Superoptimizer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858000" y="4134655"/>
            <a:ext cx="962512" cy="8382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Optimality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check</a:t>
            </a:r>
            <a:endParaRPr lang="en-US" sz="16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6324600" y="4409420"/>
            <a:ext cx="3810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20" name="U-Turn Arrow 19"/>
          <p:cNvSpPr/>
          <p:nvPr/>
        </p:nvSpPr>
        <p:spPr>
          <a:xfrm rot="10800000">
            <a:off x="304798" y="5101428"/>
            <a:ext cx="7162801" cy="671525"/>
          </a:xfrm>
          <a:prstGeom prst="uturnArrow">
            <a:avLst>
              <a:gd name="adj1" fmla="val 16413"/>
              <a:gd name="adj2" fmla="val 18866"/>
              <a:gd name="adj3" fmla="val 15186"/>
              <a:gd name="adj4" fmla="val 43750"/>
              <a:gd name="adj5" fmla="val 9613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05400" y="5041492"/>
            <a:ext cx="495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Cambria" panose="02040503050406030204" pitchFamily="18" charset="0"/>
              </a:rPr>
              <a:t>No</a:t>
            </a:r>
            <a:endParaRPr lang="en-US" sz="1600" dirty="0">
              <a:latin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37301" y="3886200"/>
            <a:ext cx="832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Cambria" panose="02040503050406030204" pitchFamily="18" charset="0"/>
              </a:rPr>
              <a:t>Timeout</a:t>
            </a:r>
          </a:p>
          <a:p>
            <a:pPr algn="ctr"/>
            <a:r>
              <a:rPr lang="en-US" sz="1400" dirty="0" smtClean="0">
                <a:latin typeface="Cambria" panose="02040503050406030204" pitchFamily="18" charset="0"/>
              </a:rPr>
              <a:t>expired</a:t>
            </a:r>
            <a:endParaRPr lang="en-US" sz="1100" dirty="0">
              <a:latin typeface="Cambria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734913" y="4261367"/>
            <a:ext cx="409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Cambria" panose="02040503050406030204" pitchFamily="18" charset="0"/>
              </a:rPr>
              <a:t>I’</a:t>
            </a:r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81633" y="2247159"/>
            <a:ext cx="1276279" cy="572241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Canonicalizer</a:t>
            </a:r>
            <a:endParaRPr lang="en-US" sz="16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6" name="Down Arrow 25"/>
          <p:cNvSpPr/>
          <p:nvPr/>
        </p:nvSpPr>
        <p:spPr>
          <a:xfrm rot="2075703">
            <a:off x="4194992" y="2937186"/>
            <a:ext cx="285627" cy="120519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81759" y="4096555"/>
            <a:ext cx="1218641" cy="9144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Canonicalizer</a:t>
            </a:r>
            <a:endParaRPr lang="en-US" sz="16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3352800" y="4409420"/>
            <a:ext cx="3810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79339" y="4142720"/>
            <a:ext cx="540261" cy="8382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Test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</a:rPr>
              <a:t>c</a:t>
            </a:r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ases</a:t>
            </a:r>
            <a:endParaRPr lang="en-US" sz="16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4594649" y="4409420"/>
            <a:ext cx="3810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30" name="U-Turn Arrow 29"/>
          <p:cNvSpPr/>
          <p:nvPr/>
        </p:nvSpPr>
        <p:spPr>
          <a:xfrm rot="10800000">
            <a:off x="1143000" y="5098339"/>
            <a:ext cx="3047998" cy="224551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613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27796" y="4966965"/>
            <a:ext cx="5030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Cambria" panose="02040503050406030204" pitchFamily="18" charset="0"/>
              </a:rPr>
              <a:t>Fail</a:t>
            </a:r>
            <a:endParaRPr lang="en-US" sz="1600" dirty="0">
              <a:latin typeface="Cambria" panose="02040503050406030204" pitchFamily="18" charset="0"/>
            </a:endParaRPr>
          </a:p>
        </p:txBody>
      </p:sp>
      <p:sp>
        <p:nvSpPr>
          <p:cNvPr id="33" name="Down Arrow 32"/>
          <p:cNvSpPr/>
          <p:nvPr/>
        </p:nvSpPr>
        <p:spPr>
          <a:xfrm rot="18919265">
            <a:off x="5392750" y="2845578"/>
            <a:ext cx="285627" cy="1368202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2" name="U-Turn Arrow 1"/>
          <p:cNvSpPr/>
          <p:nvPr/>
        </p:nvSpPr>
        <p:spPr>
          <a:xfrm flipH="1">
            <a:off x="4299117" y="3733799"/>
            <a:ext cx="1167820" cy="362755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34380" y="3505200"/>
            <a:ext cx="12282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latin typeface="Cambria" panose="02040503050406030204" pitchFamily="18" charset="0"/>
              </a:rPr>
              <a:t>Counter-example</a:t>
            </a:r>
            <a:endParaRPr lang="en-US" sz="11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85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Search-space pruning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6690518"/>
              </p:ext>
            </p:extLst>
          </p:nvPr>
        </p:nvGraphicFramePr>
        <p:xfrm>
          <a:off x="457200" y="1447800"/>
          <a:ext cx="8229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737360"/>
                <a:gridCol w="155448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Original search</a:t>
                      </a:r>
                      <a:r>
                        <a:rPr lang="en-US" baseline="0" dirty="0" smtClean="0"/>
                        <a:t> space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After</a:t>
                      </a:r>
                      <a:r>
                        <a:rPr lang="en-US" baseline="0" dirty="0" smtClean="0"/>
                        <a:t> canonicalization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After pruning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Reduction factor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 million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2.49 million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 million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162.1 billion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8.6 billion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3.11 billion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52.1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loud 4"/>
          <p:cNvSpPr/>
          <p:nvPr/>
        </p:nvSpPr>
        <p:spPr>
          <a:xfrm>
            <a:off x="304800" y="3733800"/>
            <a:ext cx="8382000" cy="2895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Original search space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6" name="Cloud 5"/>
          <p:cNvSpPr/>
          <p:nvPr/>
        </p:nvSpPr>
        <p:spPr>
          <a:xfrm>
            <a:off x="838200" y="4267200"/>
            <a:ext cx="7315200" cy="2133600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After canonicalization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7" name="Cloud 6"/>
          <p:cNvSpPr/>
          <p:nvPr/>
        </p:nvSpPr>
        <p:spPr>
          <a:xfrm>
            <a:off x="1447800" y="4724400"/>
            <a:ext cx="6172200" cy="1371600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After pruning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8" name="Cloud 7"/>
          <p:cNvSpPr/>
          <p:nvPr/>
        </p:nvSpPr>
        <p:spPr>
          <a:xfrm>
            <a:off x="2438400" y="5181600"/>
            <a:ext cx="3810000" cy="762000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After test-cases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66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still 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438400" y="2286000"/>
            <a:ext cx="4191000" cy="1148861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Superoptimization is still a </a:t>
            </a:r>
            <a:r>
              <a:rPr lang="en-US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sloooooooooowwwww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 process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Picture 4" descr="http://ragemaker.net/images/Sad/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136" y="3581400"/>
            <a:ext cx="1131528" cy="119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438400" y="4953000"/>
            <a:ext cx="4191000" cy="1148861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After canonicalization, pruning, and testing, checking all candidates of length up to 3 instructions takes several hours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95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Problem statement</a:t>
            </a:r>
          </a:p>
          <a:p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Peephole optimization</a:t>
            </a:r>
          </a:p>
          <a:p>
            <a:r>
              <a:rPr lang="en-US" dirty="0" smtClean="0"/>
              <a:t>Equivalence of two instruction-sequences</a:t>
            </a:r>
          </a:p>
          <a:p>
            <a:r>
              <a:rPr lang="en-US" dirty="0" smtClean="0"/>
              <a:t>A naïve superoptimizer</a:t>
            </a:r>
          </a:p>
          <a:p>
            <a:r>
              <a:rPr lang="en-US" dirty="0" err="1" smtClean="0"/>
              <a:t>Massalin</a:t>
            </a:r>
            <a:r>
              <a:rPr lang="en-US" dirty="0" smtClean="0"/>
              <a:t>/Bansal-Aiken superoptimizer</a:t>
            </a:r>
          </a:p>
          <a:p>
            <a:pPr lvl="1"/>
            <a:r>
              <a:rPr lang="en-US" dirty="0" smtClean="0"/>
              <a:t>Canonicalization</a:t>
            </a:r>
          </a:p>
          <a:p>
            <a:pPr lvl="1"/>
            <a:r>
              <a:rPr lang="en-US" dirty="0" smtClean="0"/>
              <a:t>Test cases</a:t>
            </a:r>
          </a:p>
          <a:p>
            <a:pPr lvl="1"/>
            <a:r>
              <a:rPr lang="en-US" dirty="0" smtClean="0"/>
              <a:t>Counterexamples as tests </a:t>
            </a:r>
          </a:p>
          <a:p>
            <a:pPr lvl="1"/>
            <a:r>
              <a:rPr lang="en-US" dirty="0" smtClean="0"/>
              <a:t>Pruning away sub-optimal candidates</a:t>
            </a:r>
          </a:p>
          <a:p>
            <a:r>
              <a:rPr lang="en-US" dirty="0" smtClean="0"/>
              <a:t>Stochastic superoptimization</a:t>
            </a:r>
          </a:p>
        </p:txBody>
      </p:sp>
    </p:spTree>
    <p:extLst>
      <p:ext uri="{BB962C8B-B14F-4D97-AF65-F5344CB8AC3E}">
        <p14:creationId xmlns:p14="http://schemas.microsoft.com/office/powerpoint/2010/main" val="239712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7660494"/>
              </p:ext>
            </p:extLst>
          </p:nvPr>
        </p:nvGraphicFramePr>
        <p:xfrm>
          <a:off x="-2051" y="0"/>
          <a:ext cx="9146051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Acrobat Document" r:id="rId4" imgW="9753420" imgH="7315110" progId="Acrobat.Document.11">
                  <p:embed/>
                </p:oleObj>
              </mc:Choice>
              <mc:Fallback>
                <p:oleObj name="Acrobat Document" r:id="rId4" imgW="9753420" imgH="731511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2051" y="0"/>
                        <a:ext cx="9146051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63376" y="6564868"/>
            <a:ext cx="2980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 Eric </a:t>
            </a:r>
            <a:r>
              <a:rPr lang="en-US" dirty="0" err="1" smtClean="0"/>
              <a:t>Schkufza</a:t>
            </a:r>
            <a:r>
              <a:rPr lang="en-US" dirty="0" smtClean="0"/>
              <a:t>, ASPLOS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33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054484"/>
              </p:ext>
            </p:extLst>
          </p:nvPr>
        </p:nvGraphicFramePr>
        <p:xfrm>
          <a:off x="0" y="0"/>
          <a:ext cx="9144000" cy="6858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Acrobat Document" r:id="rId4" imgW="9753420" imgH="7315110" progId="Acrobat.Document.11">
                  <p:embed/>
                </p:oleObj>
              </mc:Choice>
              <mc:Fallback>
                <p:oleObj name="Acrobat Document" r:id="rId4" imgW="9753420" imgH="731511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8586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63376" y="6564868"/>
            <a:ext cx="2980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 Eric </a:t>
            </a:r>
            <a:r>
              <a:rPr lang="en-US" dirty="0" err="1" smtClean="0"/>
              <a:t>Schkufza</a:t>
            </a:r>
            <a:r>
              <a:rPr lang="en-US" dirty="0" smtClean="0"/>
              <a:t>, ASPLOS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49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1042142"/>
              </p:ext>
            </p:extLst>
          </p:nvPr>
        </p:nvGraphicFramePr>
        <p:xfrm>
          <a:off x="-4119" y="-28832"/>
          <a:ext cx="9181636" cy="6886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Acrobat Document" r:id="rId4" imgW="9753420" imgH="7315110" progId="Acrobat.Document.11">
                  <p:embed/>
                </p:oleObj>
              </mc:Choice>
              <mc:Fallback>
                <p:oleObj name="Acrobat Document" r:id="rId4" imgW="9753420" imgH="731511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4119" y="-28832"/>
                        <a:ext cx="9181636" cy="6886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63376" y="6564868"/>
            <a:ext cx="2980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 Eric </a:t>
            </a:r>
            <a:r>
              <a:rPr lang="en-US" dirty="0" err="1" smtClean="0"/>
              <a:t>Schkufza</a:t>
            </a:r>
            <a:r>
              <a:rPr lang="en-US" dirty="0" smtClean="0"/>
              <a:t>, ASPLOS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26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7885976"/>
              </p:ext>
            </p:extLst>
          </p:nvPr>
        </p:nvGraphicFramePr>
        <p:xfrm>
          <a:off x="0" y="4119"/>
          <a:ext cx="9137705" cy="6853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Acrobat Document" r:id="rId4" imgW="9753420" imgH="7315110" progId="Acrobat.Document.11">
                  <p:embed/>
                </p:oleObj>
              </mc:Choice>
              <mc:Fallback>
                <p:oleObj name="Acrobat Document" r:id="rId4" imgW="9753420" imgH="731511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4119"/>
                        <a:ext cx="9137705" cy="68538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63376" y="6564868"/>
            <a:ext cx="2980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 Eric </a:t>
            </a:r>
            <a:r>
              <a:rPr lang="en-US" dirty="0" err="1" smtClean="0"/>
              <a:t>Schkufza</a:t>
            </a:r>
            <a:r>
              <a:rPr lang="en-US" dirty="0" smtClean="0"/>
              <a:t>, ASPLOS 2013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86000" y="2057400"/>
            <a:ext cx="4572000" cy="3048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Montgomery multiplication kernel in OpenSSL library (116 instructions):</a:t>
            </a:r>
          </a:p>
          <a:p>
            <a:pPr algn="ctr"/>
            <a:r>
              <a:rPr lang="en-US" sz="2400" dirty="0" smtClean="0"/>
              <a:t>STOKE’s result is 16 instructions shorter and 1.6 times faster than </a:t>
            </a:r>
            <a:r>
              <a:rPr lang="en-US" sz="2400" dirty="0" err="1" smtClean="0"/>
              <a:t>gcc</a:t>
            </a:r>
            <a:r>
              <a:rPr lang="en-US" sz="2400" dirty="0" smtClean="0"/>
              <a:t> –O3’s result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54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9882245"/>
              </p:ext>
            </p:extLst>
          </p:nvPr>
        </p:nvGraphicFramePr>
        <p:xfrm>
          <a:off x="0" y="0"/>
          <a:ext cx="92202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Acrobat Document" r:id="rId4" imgW="7543732" imgH="5829300" progId="Acrobat.Document.11">
                  <p:embed/>
                </p:oleObj>
              </mc:Choice>
              <mc:Fallback>
                <p:oleObj name="Acrobat Document" r:id="rId4" imgW="7543732" imgH="582930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2202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638800" y="6076091"/>
            <a:ext cx="2566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 Alvin Cheung, CSE 501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153400" y="5876668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Problem statement</a:t>
            </a:r>
          </a:p>
          <a:p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Peephole optimization</a:t>
            </a:r>
          </a:p>
          <a:p>
            <a:r>
              <a:rPr lang="en-US" dirty="0" smtClean="0"/>
              <a:t>Equivalence of two instruction-sequences</a:t>
            </a:r>
          </a:p>
          <a:p>
            <a:r>
              <a:rPr lang="en-US" dirty="0" smtClean="0"/>
              <a:t>A naïve superoptimizer</a:t>
            </a:r>
          </a:p>
          <a:p>
            <a:r>
              <a:rPr lang="en-US" dirty="0" err="1" smtClean="0"/>
              <a:t>Massalin</a:t>
            </a:r>
            <a:r>
              <a:rPr lang="en-US" dirty="0" smtClean="0"/>
              <a:t>/Bansal-Aiken superoptimizer</a:t>
            </a:r>
          </a:p>
          <a:p>
            <a:pPr lvl="1"/>
            <a:r>
              <a:rPr lang="en-US" dirty="0" smtClean="0"/>
              <a:t>Canonicalization</a:t>
            </a:r>
          </a:p>
          <a:p>
            <a:pPr lvl="1"/>
            <a:r>
              <a:rPr lang="en-US" dirty="0" smtClean="0"/>
              <a:t>Test cases</a:t>
            </a:r>
          </a:p>
          <a:p>
            <a:pPr lvl="1"/>
            <a:r>
              <a:rPr lang="en-US" dirty="0" smtClean="0"/>
              <a:t>Counterexamples as tests </a:t>
            </a:r>
          </a:p>
          <a:p>
            <a:pPr lvl="1"/>
            <a:r>
              <a:rPr lang="en-US" dirty="0" smtClean="0"/>
              <a:t>Pruning away sub-optimal candidates</a:t>
            </a:r>
          </a:p>
          <a:p>
            <a:r>
              <a:rPr lang="en-US" dirty="0" smtClean="0"/>
              <a:t>Stochastic superoptimization</a:t>
            </a:r>
          </a:p>
        </p:txBody>
      </p:sp>
    </p:spTree>
    <p:extLst>
      <p:ext uri="{BB962C8B-B14F-4D97-AF65-F5344CB8AC3E}">
        <p14:creationId xmlns:p14="http://schemas.microsoft.com/office/powerpoint/2010/main" val="357676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Peephole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Done at low-level IR</a:t>
            </a:r>
          </a:p>
          <a:p>
            <a:pPr lvl="1"/>
            <a:r>
              <a:rPr lang="en-US" dirty="0" smtClean="0"/>
              <a:t>Closer to assembly code</a:t>
            </a:r>
          </a:p>
          <a:p>
            <a:r>
              <a:rPr lang="en-US" dirty="0" smtClean="0"/>
              <a:t>Sliding window – “peephole” </a:t>
            </a:r>
          </a:p>
          <a:p>
            <a:r>
              <a:rPr lang="en-US" dirty="0" smtClean="0"/>
              <a:t>Peephole rules</a:t>
            </a:r>
          </a:p>
          <a:p>
            <a:pPr lvl="1"/>
            <a:r>
              <a:rPr lang="en-US" dirty="0" smtClean="0"/>
              <a:t>Rewrite rules of form “LHS </a:t>
            </a:r>
            <a:r>
              <a:rPr lang="en-US" dirty="0" smtClean="0">
                <a:latin typeface="Cambria Math"/>
                <a:ea typeface="Cambria Math"/>
              </a:rPr>
              <a:t>→ </a:t>
            </a:r>
            <a:r>
              <a:rPr lang="en-US" dirty="0" smtClean="0">
                <a:latin typeface="+mj-lt"/>
                <a:ea typeface="Cambria Math"/>
              </a:rPr>
              <a:t>RHS</a:t>
            </a:r>
            <a:r>
              <a:rPr lang="en-US" dirty="0" smtClean="0">
                <a:latin typeface="Cambria Math"/>
                <a:ea typeface="Cambria Math"/>
              </a:rPr>
              <a:t>”</a:t>
            </a:r>
            <a:endParaRPr lang="en-US" dirty="0" smtClean="0"/>
          </a:p>
          <a:p>
            <a:r>
              <a:rPr lang="en-US" dirty="0" smtClean="0"/>
              <a:t>If current peephole matches LHS of some rule, replace with RHS</a:t>
            </a:r>
          </a:p>
        </p:txBody>
      </p:sp>
    </p:spTree>
    <p:extLst>
      <p:ext uri="{BB962C8B-B14F-4D97-AF65-F5344CB8AC3E}">
        <p14:creationId xmlns:p14="http://schemas.microsoft.com/office/powerpoint/2010/main" val="296292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Peephole Rules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6654496"/>
              </p:ext>
            </p:extLst>
          </p:nvPr>
        </p:nvGraphicFramePr>
        <p:xfrm>
          <a:off x="457200" y="1600200"/>
          <a:ext cx="8229600" cy="412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4800600"/>
                <a:gridCol w="1905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Rule 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RHS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Eliminating redundant</a:t>
                      </a:r>
                      <a:r>
                        <a:rPr lang="en-US" baseline="0" dirty="0" smtClean="0"/>
                        <a:t> loads and stores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mov </a:t>
                      </a:r>
                      <a:r>
                        <a:rPr lang="en-US" dirty="0" err="1" smtClean="0"/>
                        <a:t>reg</a:t>
                      </a:r>
                      <a:r>
                        <a:rPr lang="en-US" dirty="0" smtClean="0"/>
                        <a:t>, [</a:t>
                      </a:r>
                      <a:r>
                        <a:rPr lang="en-US" dirty="0" err="1" smtClean="0"/>
                        <a:t>addr</a:t>
                      </a:r>
                      <a:r>
                        <a:rPr lang="en-US" dirty="0" smtClean="0"/>
                        <a:t>] // Load contents of [</a:t>
                      </a:r>
                      <a:r>
                        <a:rPr lang="en-US" dirty="0" err="1" smtClean="0"/>
                        <a:t>addr</a:t>
                      </a:r>
                      <a:r>
                        <a:rPr lang="en-US" dirty="0" smtClean="0"/>
                        <a:t>] in </a:t>
                      </a:r>
                      <a:r>
                        <a:rPr lang="en-US" dirty="0" err="1" smtClean="0"/>
                        <a:t>reg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mov [</a:t>
                      </a:r>
                      <a:r>
                        <a:rPr lang="en-US" dirty="0" err="1" smtClean="0"/>
                        <a:t>addr</a:t>
                      </a:r>
                      <a:r>
                        <a:rPr lang="en-US" dirty="0" smtClean="0"/>
                        <a:t>], </a:t>
                      </a:r>
                      <a:r>
                        <a:rPr lang="en-US" dirty="0" err="1" smtClean="0"/>
                        <a:t>reg</a:t>
                      </a:r>
                      <a:r>
                        <a:rPr lang="en-US" dirty="0" smtClean="0"/>
                        <a:t> // Store contents of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reg</a:t>
                      </a:r>
                      <a:r>
                        <a:rPr lang="en-US" baseline="0" dirty="0" smtClean="0"/>
                        <a:t> in [</a:t>
                      </a:r>
                      <a:r>
                        <a:rPr lang="en-US" baseline="0" dirty="0" err="1" smtClean="0"/>
                        <a:t>addr</a:t>
                      </a:r>
                      <a:r>
                        <a:rPr lang="en-US" baseline="0" dirty="0" smtClean="0"/>
                        <a:t>]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sz="1600" baseline="0" dirty="0" smtClean="0"/>
                        <a:t>(Both instructions must be in the same basic block)</a:t>
                      </a:r>
                      <a:endParaRPr lang="en-US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mov </a:t>
                      </a:r>
                      <a:r>
                        <a:rPr lang="en-US" dirty="0" err="1" smtClean="0"/>
                        <a:t>reg</a:t>
                      </a:r>
                      <a:r>
                        <a:rPr lang="en-US" dirty="0" smtClean="0"/>
                        <a:t>, [</a:t>
                      </a:r>
                      <a:r>
                        <a:rPr lang="en-US" dirty="0" err="1" smtClean="0"/>
                        <a:t>addr</a:t>
                      </a:r>
                      <a:r>
                        <a:rPr lang="en-US" dirty="0" smtClean="0"/>
                        <a:t>]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Control-flow</a:t>
                      </a:r>
                      <a:r>
                        <a:rPr lang="en-US" baseline="0" dirty="0" smtClean="0"/>
                        <a:t> optimizations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goto</a:t>
                      </a:r>
                      <a:r>
                        <a:rPr lang="en-US" dirty="0" smtClean="0"/>
                        <a:t> L1</a:t>
                      </a:r>
                    </a:p>
                    <a:p>
                      <a:r>
                        <a:rPr lang="en-US" dirty="0" smtClean="0"/>
                        <a:t>…</a:t>
                      </a:r>
                    </a:p>
                    <a:p>
                      <a:r>
                        <a:rPr lang="en-US" dirty="0" smtClean="0"/>
                        <a:t>L1: </a:t>
                      </a:r>
                      <a:r>
                        <a:rPr lang="en-US" dirty="0" err="1" smtClean="0"/>
                        <a:t>goto</a:t>
                      </a:r>
                      <a:r>
                        <a:rPr lang="en-US" dirty="0" smtClean="0"/>
                        <a:t> L2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goto</a:t>
                      </a:r>
                      <a:r>
                        <a:rPr lang="en-US" dirty="0" smtClean="0"/>
                        <a:t> L2</a:t>
                      </a:r>
                    </a:p>
                    <a:p>
                      <a:r>
                        <a:rPr lang="en-US" dirty="0" smtClean="0"/>
                        <a:t>…</a:t>
                      </a:r>
                    </a:p>
                    <a:p>
                      <a:r>
                        <a:rPr lang="en-US" dirty="0" smtClean="0"/>
                        <a:t>L1: </a:t>
                      </a:r>
                      <a:r>
                        <a:rPr lang="en-US" dirty="0" err="1" smtClean="0"/>
                        <a:t>goto</a:t>
                      </a:r>
                      <a:r>
                        <a:rPr lang="en-US" dirty="0" smtClean="0"/>
                        <a:t> L2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Algebraic rewrites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add </a:t>
                      </a:r>
                      <a:r>
                        <a:rPr lang="en-US" dirty="0" err="1" smtClean="0"/>
                        <a:t>oprnd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(none)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imul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oprnd</a:t>
                      </a:r>
                      <a:r>
                        <a:rPr lang="en-US" baseline="0" dirty="0" smtClean="0"/>
                        <a:t>,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shl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oprnd</a:t>
                      </a:r>
                      <a:r>
                        <a:rPr lang="en-US" dirty="0" smtClean="0"/>
                        <a:t>, 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Machine idioms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add </a:t>
                      </a:r>
                      <a:r>
                        <a:rPr lang="en-US" dirty="0" err="1" smtClean="0"/>
                        <a:t>oprnd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inc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oprnd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093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6273</TotalTime>
  <Words>3425</Words>
  <Application>Microsoft Office PowerPoint</Application>
  <PresentationFormat>On-screen Show (4:3)</PresentationFormat>
  <Paragraphs>897</Paragraphs>
  <Slides>70</Slides>
  <Notes>70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2" baseType="lpstr">
      <vt:lpstr>Office Theme</vt:lpstr>
      <vt:lpstr>Acrobat Document</vt:lpstr>
      <vt:lpstr>Superoptimization</vt:lpstr>
      <vt:lpstr>IA-32 Primer</vt:lpstr>
      <vt:lpstr>Superoptimization</vt:lpstr>
      <vt:lpstr>Superoptimization</vt:lpstr>
      <vt:lpstr>Superoptimization</vt:lpstr>
      <vt:lpstr>Why do we need a superoptimizer?</vt:lpstr>
      <vt:lpstr>PowerPoint Presentation</vt:lpstr>
      <vt:lpstr>Peephole Optimization</vt:lpstr>
      <vt:lpstr>Peephole Rules</vt:lpstr>
      <vt:lpstr>Problem with Peephole Rules</vt:lpstr>
      <vt:lpstr>Peephole Superoptimizer</vt:lpstr>
      <vt:lpstr>Peephole Superoptimizer</vt:lpstr>
      <vt:lpstr>Peephole Superoptimizer</vt:lpstr>
      <vt:lpstr>Optimization Database</vt:lpstr>
      <vt:lpstr>Peephole Superoptimizer</vt:lpstr>
      <vt:lpstr>Peephole Superoptimizer</vt:lpstr>
      <vt:lpstr>Outline</vt:lpstr>
      <vt:lpstr>Checking equivalence of two instruction-sequences</vt:lpstr>
      <vt:lpstr>Checking equivalence of two instruction-sequences</vt:lpstr>
      <vt:lpstr>How to encode an instruction sequence I as a logical formula ϕ?</vt:lpstr>
      <vt:lpstr>Concrete Evaluation</vt:lpstr>
      <vt:lpstr>IA-32 State</vt:lpstr>
      <vt:lpstr>Concrete Evaluation</vt:lpstr>
      <vt:lpstr>Concrete Evaluation</vt:lpstr>
      <vt:lpstr>Concrete Evaluation</vt:lpstr>
      <vt:lpstr>Concrete Evaluation</vt:lpstr>
      <vt:lpstr>Concrete Evaluation</vt:lpstr>
      <vt:lpstr>Concrete Evaluation</vt:lpstr>
      <vt:lpstr>Symbolic Evaluation</vt:lpstr>
      <vt:lpstr>Symbolic IA-32 State</vt:lpstr>
      <vt:lpstr>Symbolic Evaluation</vt:lpstr>
      <vt:lpstr>Symbolic Evaluation</vt:lpstr>
      <vt:lpstr>Symbolic Evaluation</vt:lpstr>
      <vt:lpstr>Symbolic Evaluation</vt:lpstr>
      <vt:lpstr>Symbolic Evaluation</vt:lpstr>
      <vt:lpstr>Symbolic Evaluation</vt:lpstr>
      <vt:lpstr>Convert a symbolic state into a logical formula</vt:lpstr>
      <vt:lpstr>How to encode an instruction sequence I as a logical formula ϕ?</vt:lpstr>
      <vt:lpstr>Exercise</vt:lpstr>
      <vt:lpstr>Checking Equivalence of Two Instruction-Sequences</vt:lpstr>
      <vt:lpstr>How to use SMT solver to check equivalence?</vt:lpstr>
      <vt:lpstr>How to use SMT solver to check equivalence?</vt:lpstr>
      <vt:lpstr>Checking equivalence of two instruction sequences</vt:lpstr>
      <vt:lpstr>Checking equivalence of two instruction sequences</vt:lpstr>
      <vt:lpstr>Outline</vt:lpstr>
      <vt:lpstr>A Naïve Superoptimizer</vt:lpstr>
      <vt:lpstr>Outline</vt:lpstr>
      <vt:lpstr>Canonicalization</vt:lpstr>
      <vt:lpstr>Canonicalization</vt:lpstr>
      <vt:lpstr>Canonicalization</vt:lpstr>
      <vt:lpstr>Canonicalization</vt:lpstr>
      <vt:lpstr>A Naïve Superoptimizer</vt:lpstr>
      <vt:lpstr>A Naïve Superoptimizer + Canonicalization</vt:lpstr>
      <vt:lpstr>Outline</vt:lpstr>
      <vt:lpstr>A Naïve Superoptimizer + Canonicalization</vt:lpstr>
      <vt:lpstr>Test Cases</vt:lpstr>
      <vt:lpstr>Test Cases</vt:lpstr>
      <vt:lpstr>Checking equivalence of two instruction sequences</vt:lpstr>
      <vt:lpstr>Test Cases</vt:lpstr>
      <vt:lpstr>Outline</vt:lpstr>
      <vt:lpstr>Pruning sub-optimal candidates</vt:lpstr>
      <vt:lpstr>Superoptimizer</vt:lpstr>
      <vt:lpstr>Results – Search-space pruning</vt:lpstr>
      <vt:lpstr>But still ….</vt:lpstr>
      <vt:lpstr>Outline</vt:lpstr>
      <vt:lpstr>PowerPoint Presentation</vt:lpstr>
      <vt:lpstr>PowerPoint Presentation</vt:lpstr>
      <vt:lpstr>PowerPoint Presentation</vt:lpstr>
      <vt:lpstr>PowerPoint Presentation</vt:lpstr>
      <vt:lpstr>Outline</vt:lpstr>
    </vt:vector>
  </TitlesOfParts>
  <Company>Computer Sciences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Superoptimization</dc:title>
  <dc:creator>Venkatesh Karthik Srinivasan</dc:creator>
  <cp:lastModifiedBy>reps</cp:lastModifiedBy>
  <cp:revision>80</cp:revision>
  <cp:lastPrinted>2015-11-09T22:04:53Z</cp:lastPrinted>
  <dcterms:created xsi:type="dcterms:W3CDTF">2015-11-05T19:50:42Z</dcterms:created>
  <dcterms:modified xsi:type="dcterms:W3CDTF">2015-11-16T16:26:08Z</dcterms:modified>
</cp:coreProperties>
</file>