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2"/>
  </p:notesMasterIdLst>
  <p:handoutMasterIdLst>
    <p:handoutMasterId r:id="rId173"/>
  </p:handoutMasterIdLst>
  <p:sldIdLst>
    <p:sldId id="257" r:id="rId2"/>
    <p:sldId id="916" r:id="rId3"/>
    <p:sldId id="888" r:id="rId4"/>
    <p:sldId id="889" r:id="rId5"/>
    <p:sldId id="890" r:id="rId6"/>
    <p:sldId id="891" r:id="rId7"/>
    <p:sldId id="892" r:id="rId8"/>
    <p:sldId id="893" r:id="rId9"/>
    <p:sldId id="894" r:id="rId10"/>
    <p:sldId id="895" r:id="rId11"/>
    <p:sldId id="896" r:id="rId12"/>
    <p:sldId id="897" r:id="rId13"/>
    <p:sldId id="898" r:id="rId14"/>
    <p:sldId id="899" r:id="rId15"/>
    <p:sldId id="900" r:id="rId16"/>
    <p:sldId id="901" r:id="rId17"/>
    <p:sldId id="902" r:id="rId18"/>
    <p:sldId id="903" r:id="rId19"/>
    <p:sldId id="904" r:id="rId20"/>
    <p:sldId id="905" r:id="rId21"/>
    <p:sldId id="906" r:id="rId22"/>
    <p:sldId id="907" r:id="rId23"/>
    <p:sldId id="908" r:id="rId24"/>
    <p:sldId id="909" r:id="rId25"/>
    <p:sldId id="910" r:id="rId26"/>
    <p:sldId id="911" r:id="rId27"/>
    <p:sldId id="912" r:id="rId28"/>
    <p:sldId id="913" r:id="rId29"/>
    <p:sldId id="914" r:id="rId30"/>
    <p:sldId id="915" r:id="rId31"/>
    <p:sldId id="987" r:id="rId32"/>
    <p:sldId id="988" r:id="rId33"/>
    <p:sldId id="989" r:id="rId34"/>
    <p:sldId id="990" r:id="rId35"/>
    <p:sldId id="991" r:id="rId36"/>
    <p:sldId id="992" r:id="rId37"/>
    <p:sldId id="993" r:id="rId38"/>
    <p:sldId id="625" r:id="rId39"/>
    <p:sldId id="626" r:id="rId40"/>
    <p:sldId id="629" r:id="rId41"/>
    <p:sldId id="630" r:id="rId42"/>
    <p:sldId id="627" r:id="rId43"/>
    <p:sldId id="652" r:id="rId44"/>
    <p:sldId id="766" r:id="rId45"/>
    <p:sldId id="767" r:id="rId46"/>
    <p:sldId id="768" r:id="rId47"/>
    <p:sldId id="769" r:id="rId48"/>
    <p:sldId id="770" r:id="rId49"/>
    <p:sldId id="771" r:id="rId50"/>
    <p:sldId id="772" r:id="rId51"/>
    <p:sldId id="773" r:id="rId52"/>
    <p:sldId id="774" r:id="rId53"/>
    <p:sldId id="775" r:id="rId54"/>
    <p:sldId id="776" r:id="rId55"/>
    <p:sldId id="777" r:id="rId56"/>
    <p:sldId id="778" r:id="rId57"/>
    <p:sldId id="779" r:id="rId58"/>
    <p:sldId id="780" r:id="rId59"/>
    <p:sldId id="781" r:id="rId60"/>
    <p:sldId id="782" r:id="rId61"/>
    <p:sldId id="783" r:id="rId62"/>
    <p:sldId id="784" r:id="rId63"/>
    <p:sldId id="785" r:id="rId64"/>
    <p:sldId id="786" r:id="rId65"/>
    <p:sldId id="787" r:id="rId66"/>
    <p:sldId id="788" r:id="rId67"/>
    <p:sldId id="789" r:id="rId68"/>
    <p:sldId id="790" r:id="rId69"/>
    <p:sldId id="791" r:id="rId70"/>
    <p:sldId id="792" r:id="rId71"/>
    <p:sldId id="793" r:id="rId72"/>
    <p:sldId id="794" r:id="rId73"/>
    <p:sldId id="795" r:id="rId74"/>
    <p:sldId id="796" r:id="rId75"/>
    <p:sldId id="797" r:id="rId76"/>
    <p:sldId id="798" r:id="rId77"/>
    <p:sldId id="799" r:id="rId78"/>
    <p:sldId id="800" r:id="rId79"/>
    <p:sldId id="801" r:id="rId80"/>
    <p:sldId id="802" r:id="rId81"/>
    <p:sldId id="803" r:id="rId82"/>
    <p:sldId id="804" r:id="rId83"/>
    <p:sldId id="805" r:id="rId84"/>
    <p:sldId id="806" r:id="rId85"/>
    <p:sldId id="807" r:id="rId86"/>
    <p:sldId id="808" r:id="rId87"/>
    <p:sldId id="809" r:id="rId88"/>
    <p:sldId id="810" r:id="rId89"/>
    <p:sldId id="811" r:id="rId90"/>
    <p:sldId id="812" r:id="rId91"/>
    <p:sldId id="813" r:id="rId92"/>
    <p:sldId id="814" r:id="rId93"/>
    <p:sldId id="917" r:id="rId94"/>
    <p:sldId id="918" r:id="rId95"/>
    <p:sldId id="919" r:id="rId96"/>
    <p:sldId id="920" r:id="rId97"/>
    <p:sldId id="921" r:id="rId98"/>
    <p:sldId id="922" r:id="rId99"/>
    <p:sldId id="923" r:id="rId100"/>
    <p:sldId id="924" r:id="rId101"/>
    <p:sldId id="925" r:id="rId102"/>
    <p:sldId id="926" r:id="rId103"/>
    <p:sldId id="927" r:id="rId104"/>
    <p:sldId id="928" r:id="rId105"/>
    <p:sldId id="929" r:id="rId106"/>
    <p:sldId id="930" r:id="rId107"/>
    <p:sldId id="931" r:id="rId108"/>
    <p:sldId id="932" r:id="rId109"/>
    <p:sldId id="933" r:id="rId110"/>
    <p:sldId id="934" r:id="rId111"/>
    <p:sldId id="935" r:id="rId112"/>
    <p:sldId id="936" r:id="rId113"/>
    <p:sldId id="937" r:id="rId114"/>
    <p:sldId id="938" r:id="rId115"/>
    <p:sldId id="939" r:id="rId116"/>
    <p:sldId id="940" r:id="rId117"/>
    <p:sldId id="941" r:id="rId118"/>
    <p:sldId id="942" r:id="rId119"/>
    <p:sldId id="943" r:id="rId120"/>
    <p:sldId id="944" r:id="rId121"/>
    <p:sldId id="945" r:id="rId122"/>
    <p:sldId id="946" r:id="rId123"/>
    <p:sldId id="947" r:id="rId124"/>
    <p:sldId id="948" r:id="rId125"/>
    <p:sldId id="949" r:id="rId126"/>
    <p:sldId id="950" r:id="rId127"/>
    <p:sldId id="951" r:id="rId128"/>
    <p:sldId id="952" r:id="rId129"/>
    <p:sldId id="953" r:id="rId130"/>
    <p:sldId id="954" r:id="rId131"/>
    <p:sldId id="955" r:id="rId132"/>
    <p:sldId id="956" r:id="rId133"/>
    <p:sldId id="957" r:id="rId134"/>
    <p:sldId id="958" r:id="rId135"/>
    <p:sldId id="959" r:id="rId136"/>
    <p:sldId id="960" r:id="rId137"/>
    <p:sldId id="961" r:id="rId138"/>
    <p:sldId id="962" r:id="rId139"/>
    <p:sldId id="963" r:id="rId140"/>
    <p:sldId id="964" r:id="rId141"/>
    <p:sldId id="965" r:id="rId142"/>
    <p:sldId id="966" r:id="rId143"/>
    <p:sldId id="967" r:id="rId144"/>
    <p:sldId id="968" r:id="rId145"/>
    <p:sldId id="969" r:id="rId146"/>
    <p:sldId id="970" r:id="rId147"/>
    <p:sldId id="971" r:id="rId148"/>
    <p:sldId id="972" r:id="rId149"/>
    <p:sldId id="973" r:id="rId150"/>
    <p:sldId id="974" r:id="rId151"/>
    <p:sldId id="975" r:id="rId152"/>
    <p:sldId id="976" r:id="rId153"/>
    <p:sldId id="977" r:id="rId154"/>
    <p:sldId id="978" r:id="rId155"/>
    <p:sldId id="979" r:id="rId156"/>
    <p:sldId id="980" r:id="rId157"/>
    <p:sldId id="981" r:id="rId158"/>
    <p:sldId id="982" r:id="rId159"/>
    <p:sldId id="983" r:id="rId160"/>
    <p:sldId id="984" r:id="rId161"/>
    <p:sldId id="985" r:id="rId162"/>
    <p:sldId id="986" r:id="rId163"/>
    <p:sldId id="765" r:id="rId164"/>
    <p:sldId id="653" r:id="rId165"/>
    <p:sldId id="656" r:id="rId166"/>
    <p:sldId id="655" r:id="rId167"/>
    <p:sldId id="654" r:id="rId168"/>
    <p:sldId id="635" r:id="rId169"/>
    <p:sldId id="306" r:id="rId170"/>
    <p:sldId id="747" r:id="rId171"/>
  </p:sldIdLst>
  <p:sldSz cx="9144000" cy="6858000" type="screen4x3"/>
  <p:notesSz cx="9296400" cy="7010400"/>
  <p:custDataLst>
    <p:tags r:id="rId174"/>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6699"/>
    <a:srgbClr val="336699"/>
    <a:srgbClr val="FF9900"/>
    <a:srgbClr val="0033CC"/>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p:restoredLeft sz="34587" autoAdjust="0"/>
    <p:restoredTop sz="82302" autoAdjust="0"/>
  </p:normalViewPr>
  <p:slideViewPr>
    <p:cSldViewPr>
      <p:cViewPr varScale="1">
        <p:scale>
          <a:sx n="110" d="100"/>
          <a:sy n="110" d="100"/>
        </p:scale>
        <p:origin x="-2208" y="-84"/>
      </p:cViewPr>
      <p:guideLst>
        <p:guide orient="horz" pos="2160"/>
        <p:guide pos="2880"/>
      </p:guideLst>
    </p:cSldViewPr>
  </p:slideViewPr>
  <p:outlineViewPr>
    <p:cViewPr>
      <p:scale>
        <a:sx n="33" d="100"/>
        <a:sy n="33" d="100"/>
      </p:scale>
      <p:origin x="258" y="0"/>
    </p:cViewPr>
  </p:outlineViewPr>
  <p:notesTextViewPr>
    <p:cViewPr>
      <p:scale>
        <a:sx n="100" d="100"/>
        <a:sy n="100" d="100"/>
      </p:scale>
      <p:origin x="0" y="0"/>
    </p:cViewPr>
  </p:notesTextViewPr>
  <p:sorterViewPr>
    <p:cViewPr>
      <p:scale>
        <a:sx n="150" d="100"/>
        <a:sy n="150" d="100"/>
      </p:scale>
      <p:origin x="0" y="2700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presProps" Target="presProps.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slide" Target="slides/slide168.xml"/><Relationship Id="rId177"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tags" Target="tags/tag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1"/>
            <a:ext cx="4028844" cy="351216"/>
          </a:xfrm>
          <a:prstGeom prst="rect">
            <a:avLst/>
          </a:prstGeom>
          <a:noFill/>
          <a:ln w="9525">
            <a:noFill/>
            <a:miter lim="800000"/>
            <a:headEnd/>
            <a:tailEnd/>
          </a:ln>
          <a:effectLst/>
        </p:spPr>
        <p:txBody>
          <a:bodyPr vert="horz" wrap="square" lIns="91413" tIns="45706" rIns="91413" bIns="45706" numCol="1" anchor="t" anchorCtr="0" compatLnSpc="1">
            <a:prstTxWarp prst="textNoShape">
              <a:avLst/>
            </a:prstTxWarp>
          </a:bodyPr>
          <a:lstStyle>
            <a:lvl1pPr defTabSz="913391" eaLnBrk="0" hangingPunct="0">
              <a:defRPr sz="1200"/>
            </a:lvl1pPr>
          </a:lstStyle>
          <a:p>
            <a:endParaRPr lang="en-US"/>
          </a:p>
        </p:txBody>
      </p:sp>
      <p:sp>
        <p:nvSpPr>
          <p:cNvPr id="3075" name="Rectangle 3"/>
          <p:cNvSpPr>
            <a:spLocks noGrp="1" noChangeArrowheads="1"/>
          </p:cNvSpPr>
          <p:nvPr>
            <p:ph type="dt" sz="quarter" idx="1"/>
          </p:nvPr>
        </p:nvSpPr>
        <p:spPr bwMode="auto">
          <a:xfrm>
            <a:off x="5265540" y="1"/>
            <a:ext cx="4028844" cy="351216"/>
          </a:xfrm>
          <a:prstGeom prst="rect">
            <a:avLst/>
          </a:prstGeom>
          <a:noFill/>
          <a:ln w="9525">
            <a:noFill/>
            <a:miter lim="800000"/>
            <a:headEnd/>
            <a:tailEnd/>
          </a:ln>
          <a:effectLst/>
        </p:spPr>
        <p:txBody>
          <a:bodyPr vert="horz" wrap="square" lIns="91413" tIns="45706" rIns="91413" bIns="45706" numCol="1" anchor="t" anchorCtr="0" compatLnSpc="1">
            <a:prstTxWarp prst="textNoShape">
              <a:avLst/>
            </a:prstTxWarp>
          </a:bodyPr>
          <a:lstStyle>
            <a:lvl1pPr algn="r" defTabSz="913391" eaLnBrk="0" hangingPunct="0">
              <a:defRPr sz="1200"/>
            </a:lvl1pPr>
          </a:lstStyle>
          <a:p>
            <a:endParaRPr lang="en-US"/>
          </a:p>
        </p:txBody>
      </p:sp>
      <p:sp>
        <p:nvSpPr>
          <p:cNvPr id="3076" name="Rectangle 4"/>
          <p:cNvSpPr>
            <a:spLocks noGrp="1" noChangeArrowheads="1"/>
          </p:cNvSpPr>
          <p:nvPr>
            <p:ph type="ftr" sz="quarter" idx="2"/>
          </p:nvPr>
        </p:nvSpPr>
        <p:spPr bwMode="auto">
          <a:xfrm>
            <a:off x="2" y="6658026"/>
            <a:ext cx="4028844" cy="351216"/>
          </a:xfrm>
          <a:prstGeom prst="rect">
            <a:avLst/>
          </a:prstGeom>
          <a:noFill/>
          <a:ln w="9525">
            <a:noFill/>
            <a:miter lim="800000"/>
            <a:headEnd/>
            <a:tailEnd/>
          </a:ln>
          <a:effectLst/>
        </p:spPr>
        <p:txBody>
          <a:bodyPr vert="horz" wrap="square" lIns="91413" tIns="45706" rIns="91413" bIns="45706" numCol="1" anchor="b" anchorCtr="0" compatLnSpc="1">
            <a:prstTxWarp prst="textNoShape">
              <a:avLst/>
            </a:prstTxWarp>
          </a:bodyPr>
          <a:lstStyle>
            <a:lvl1pPr defTabSz="913391" eaLnBrk="0" hangingPunct="0">
              <a:defRPr sz="1200"/>
            </a:lvl1pPr>
          </a:lstStyle>
          <a:p>
            <a:endParaRPr lang="en-US"/>
          </a:p>
        </p:txBody>
      </p:sp>
      <p:sp>
        <p:nvSpPr>
          <p:cNvPr id="3077" name="Rectangle 5"/>
          <p:cNvSpPr>
            <a:spLocks noGrp="1" noChangeArrowheads="1"/>
          </p:cNvSpPr>
          <p:nvPr>
            <p:ph type="sldNum" sz="quarter" idx="3"/>
          </p:nvPr>
        </p:nvSpPr>
        <p:spPr bwMode="auto">
          <a:xfrm>
            <a:off x="5265540" y="6658026"/>
            <a:ext cx="4028844" cy="351216"/>
          </a:xfrm>
          <a:prstGeom prst="rect">
            <a:avLst/>
          </a:prstGeom>
          <a:noFill/>
          <a:ln w="9525">
            <a:noFill/>
            <a:miter lim="800000"/>
            <a:headEnd/>
            <a:tailEnd/>
          </a:ln>
          <a:effectLst/>
        </p:spPr>
        <p:txBody>
          <a:bodyPr vert="horz" wrap="square" lIns="91413" tIns="45706" rIns="91413" bIns="45706" numCol="1" anchor="b" anchorCtr="0" compatLnSpc="1">
            <a:prstTxWarp prst="textNoShape">
              <a:avLst/>
            </a:prstTxWarp>
          </a:bodyPr>
          <a:lstStyle>
            <a:lvl1pPr algn="r" defTabSz="913391" eaLnBrk="0" hangingPunct="0">
              <a:defRPr sz="1200"/>
            </a:lvl1pPr>
          </a:lstStyle>
          <a:p>
            <a:fld id="{87EE964D-BFB1-4BE6-AC09-E9B1A4AB5B7B}" type="slidenum">
              <a:rPr lang="en-US"/>
              <a:pPr/>
              <a:t>‹#›</a:t>
            </a:fld>
            <a:endParaRPr lang="en-US"/>
          </a:p>
        </p:txBody>
      </p:sp>
    </p:spTree>
    <p:extLst>
      <p:ext uri="{BB962C8B-B14F-4D97-AF65-F5344CB8AC3E}">
        <p14:creationId xmlns:p14="http://schemas.microsoft.com/office/powerpoint/2010/main" val="21645006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2" y="1"/>
            <a:ext cx="4028844" cy="351216"/>
          </a:xfrm>
          <a:prstGeom prst="rect">
            <a:avLst/>
          </a:prstGeom>
          <a:noFill/>
          <a:ln w="9525">
            <a:noFill/>
            <a:miter lim="800000"/>
            <a:headEnd/>
            <a:tailEnd/>
          </a:ln>
          <a:effectLst/>
        </p:spPr>
        <p:txBody>
          <a:bodyPr vert="horz" wrap="square" lIns="93150" tIns="46576" rIns="93150" bIns="46576" numCol="1" anchor="t" anchorCtr="0" compatLnSpc="1">
            <a:prstTxWarp prst="textNoShape">
              <a:avLst/>
            </a:prstTxWarp>
          </a:bodyPr>
          <a:lstStyle>
            <a:lvl1pPr defTabSz="931750">
              <a:defRPr sz="1200"/>
            </a:lvl1pPr>
          </a:lstStyle>
          <a:p>
            <a:endParaRPr lang="en-US"/>
          </a:p>
        </p:txBody>
      </p:sp>
      <p:sp>
        <p:nvSpPr>
          <p:cNvPr id="4099" name="Rectangle 3"/>
          <p:cNvSpPr>
            <a:spLocks noGrp="1" noChangeArrowheads="1"/>
          </p:cNvSpPr>
          <p:nvPr>
            <p:ph type="dt" idx="1"/>
          </p:nvPr>
        </p:nvSpPr>
        <p:spPr bwMode="auto">
          <a:xfrm>
            <a:off x="5265540" y="1"/>
            <a:ext cx="4028844" cy="351216"/>
          </a:xfrm>
          <a:prstGeom prst="rect">
            <a:avLst/>
          </a:prstGeom>
          <a:noFill/>
          <a:ln w="9525">
            <a:noFill/>
            <a:miter lim="800000"/>
            <a:headEnd/>
            <a:tailEnd/>
          </a:ln>
          <a:effectLst/>
        </p:spPr>
        <p:txBody>
          <a:bodyPr vert="horz" wrap="square" lIns="93150" tIns="46576" rIns="93150" bIns="46576" numCol="1" anchor="t" anchorCtr="0" compatLnSpc="1">
            <a:prstTxWarp prst="textNoShape">
              <a:avLst/>
            </a:prstTxWarp>
          </a:bodyPr>
          <a:lstStyle>
            <a:lvl1pPr algn="r" defTabSz="931750">
              <a:defRPr sz="1200"/>
            </a:lvl1pPr>
          </a:lstStyle>
          <a:p>
            <a:endParaRPr lang="en-US"/>
          </a:p>
        </p:txBody>
      </p:sp>
      <p:sp>
        <p:nvSpPr>
          <p:cNvPr id="4100"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930046" y="3330173"/>
            <a:ext cx="7436313" cy="3155144"/>
          </a:xfrm>
          <a:prstGeom prst="rect">
            <a:avLst/>
          </a:prstGeom>
          <a:noFill/>
          <a:ln w="9525">
            <a:noFill/>
            <a:miter lim="800000"/>
            <a:headEnd/>
            <a:tailEnd/>
          </a:ln>
          <a:effectLst/>
        </p:spPr>
        <p:txBody>
          <a:bodyPr vert="horz" wrap="square" lIns="93150" tIns="46576" rIns="93150" bIns="4657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2" y="6658026"/>
            <a:ext cx="4028844" cy="351216"/>
          </a:xfrm>
          <a:prstGeom prst="rect">
            <a:avLst/>
          </a:prstGeom>
          <a:noFill/>
          <a:ln w="9525">
            <a:noFill/>
            <a:miter lim="800000"/>
            <a:headEnd/>
            <a:tailEnd/>
          </a:ln>
          <a:effectLst/>
        </p:spPr>
        <p:txBody>
          <a:bodyPr vert="horz" wrap="square" lIns="93150" tIns="46576" rIns="93150" bIns="46576" numCol="1" anchor="b" anchorCtr="0" compatLnSpc="1">
            <a:prstTxWarp prst="textNoShape">
              <a:avLst/>
            </a:prstTxWarp>
          </a:bodyPr>
          <a:lstStyle>
            <a:lvl1pPr defTabSz="931750">
              <a:defRPr sz="1200"/>
            </a:lvl1pPr>
          </a:lstStyle>
          <a:p>
            <a:endParaRPr lang="en-US"/>
          </a:p>
        </p:txBody>
      </p:sp>
      <p:sp>
        <p:nvSpPr>
          <p:cNvPr id="4103" name="Rectangle 7"/>
          <p:cNvSpPr>
            <a:spLocks noGrp="1" noChangeArrowheads="1"/>
          </p:cNvSpPr>
          <p:nvPr>
            <p:ph type="sldNum" sz="quarter" idx="5"/>
          </p:nvPr>
        </p:nvSpPr>
        <p:spPr bwMode="auto">
          <a:xfrm>
            <a:off x="5265540" y="6658026"/>
            <a:ext cx="4028844" cy="351216"/>
          </a:xfrm>
          <a:prstGeom prst="rect">
            <a:avLst/>
          </a:prstGeom>
          <a:noFill/>
          <a:ln w="9525">
            <a:noFill/>
            <a:miter lim="800000"/>
            <a:headEnd/>
            <a:tailEnd/>
          </a:ln>
          <a:effectLst/>
        </p:spPr>
        <p:txBody>
          <a:bodyPr vert="horz" wrap="square" lIns="93150" tIns="46576" rIns="93150" bIns="46576" numCol="1" anchor="b" anchorCtr="0" compatLnSpc="1">
            <a:prstTxWarp prst="textNoShape">
              <a:avLst/>
            </a:prstTxWarp>
          </a:bodyPr>
          <a:lstStyle>
            <a:lvl1pPr algn="r" defTabSz="931750">
              <a:defRPr sz="1200"/>
            </a:lvl1pPr>
          </a:lstStyle>
          <a:p>
            <a:fld id="{ACA57CD3-0AAD-47D4-AA49-9D7CA2CEB419}" type="slidenum">
              <a:rPr lang="en-US"/>
              <a:pPr/>
              <a:t>‹#›</a:t>
            </a:fld>
            <a:endParaRPr lang="en-US"/>
          </a:p>
        </p:txBody>
      </p:sp>
    </p:spTree>
    <p:extLst>
      <p:ext uri="{BB962C8B-B14F-4D97-AF65-F5344CB8AC3E}">
        <p14:creationId xmlns:p14="http://schemas.microsoft.com/office/powerpoint/2010/main" val="339043585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77BD27-59DA-4113-8999-796B24FD4EFA}" type="slidenum">
              <a:rPr lang="en-US"/>
              <a:pPr/>
              <a:t>1</a:t>
            </a:fld>
            <a:endParaRPr lang="en-US"/>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CF495C-9425-4B8E-B276-9DB1F11C826E}" type="slidenum">
              <a:rPr lang="en-US"/>
              <a:pPr/>
              <a:t>15</a:t>
            </a:fld>
            <a:endParaRPr lang="en-US"/>
          </a:p>
        </p:txBody>
      </p:sp>
      <p:sp>
        <p:nvSpPr>
          <p:cNvPr id="970754" name="Rectangle 2"/>
          <p:cNvSpPr>
            <a:spLocks noGrp="1" noRot="1" noChangeAspect="1" noChangeArrowheads="1" noTextEdit="1"/>
          </p:cNvSpPr>
          <p:nvPr>
            <p:ph type="sldImg"/>
          </p:nvPr>
        </p:nvSpPr>
        <p:spPr>
          <a:ln/>
        </p:spPr>
      </p:sp>
      <p:sp>
        <p:nvSpPr>
          <p:cNvPr id="970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DBD316-5E34-4948-A793-308A93D31A05}" type="slidenum">
              <a:rPr lang="en-US"/>
              <a:pPr/>
              <a:t>16</a:t>
            </a:fld>
            <a:endParaRPr lang="en-US"/>
          </a:p>
        </p:txBody>
      </p:sp>
      <p:sp>
        <p:nvSpPr>
          <p:cNvPr id="972802" name="Rectangle 2"/>
          <p:cNvSpPr>
            <a:spLocks noGrp="1" noRot="1" noChangeAspect="1" noChangeArrowheads="1" noTextEdit="1"/>
          </p:cNvSpPr>
          <p:nvPr>
            <p:ph type="sldImg"/>
          </p:nvPr>
        </p:nvSpPr>
        <p:spPr>
          <a:ln/>
        </p:spPr>
      </p:sp>
      <p:sp>
        <p:nvSpPr>
          <p:cNvPr id="972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733978-C0A8-4362-BC32-0E6CB9054FB5}" type="slidenum">
              <a:rPr lang="en-US"/>
              <a:pPr/>
              <a:t>19</a:t>
            </a:fld>
            <a:endParaRPr lang="en-US"/>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CA57CD3-0AAD-47D4-AA49-9D7CA2CEB419}" type="slidenum">
              <a:rPr lang="en-US" smtClean="0"/>
              <a:pPr/>
              <a:t>20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CA57CD3-0AAD-47D4-AA49-9D7CA2CEB419}" type="slidenum">
              <a:rPr lang="en-US" smtClean="0"/>
              <a:pPr/>
              <a:t>21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AD501C-69C3-4B9A-B365-15BD9863927C}" type="slidenum">
              <a:rPr lang="en-US"/>
              <a:pPr/>
              <a:t>22</a:t>
            </a:fld>
            <a:endParaRPr lang="en-US"/>
          </a:p>
        </p:txBody>
      </p:sp>
      <p:sp>
        <p:nvSpPr>
          <p:cNvPr id="265218" name="Rectangle 2"/>
          <p:cNvSpPr>
            <a:spLocks noGrp="1" noRot="1" noChangeAspect="1" noChangeArrowheads="1" noTextEdit="1"/>
          </p:cNvSpPr>
          <p:nvPr>
            <p:ph type="sldImg"/>
          </p:nvPr>
        </p:nvSpPr>
        <p:spPr>
          <a:ln/>
        </p:spPr>
      </p:sp>
      <p:sp>
        <p:nvSpPr>
          <p:cNvPr id="265219" name="Rectangle 3"/>
          <p:cNvSpPr>
            <a:spLocks noGrp="1" noChangeArrowheads="1"/>
          </p:cNvSpPr>
          <p:nvPr>
            <p:ph type="body" idx="1"/>
          </p:nvPr>
        </p:nvSpPr>
        <p:spPr/>
        <p:txBody>
          <a:bodyPr/>
          <a:lstStyle/>
          <a:p>
            <a:r>
              <a:rPr lang="en-US"/>
              <a:t>I DON’T THINK THAT THE MACHINES WE HAVE IN THE LAB HAVE 16 SMs.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539CE0-ADDE-4724-AFB2-C3AA1CB579FA}" type="slidenum">
              <a:rPr lang="en-US"/>
              <a:pPr/>
              <a:t>23</a:t>
            </a:fld>
            <a:endParaRPr lang="en-US"/>
          </a:p>
        </p:txBody>
      </p:sp>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a:xfrm>
            <a:off x="1240733" y="3330173"/>
            <a:ext cx="6814939" cy="3155144"/>
          </a:xfrm>
        </p:spPr>
        <p:txBody>
          <a:bodyPr/>
          <a:lstStyle/>
          <a:p>
            <a:r>
              <a:rPr lang="en-US"/>
              <a:t>The way a block is split into warps is always the same; each warp contains threads of consecutive, increasing thread indices with the first warp containing thread 0.</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539CE0-ADDE-4724-AFB2-C3AA1CB579FA}" type="slidenum">
              <a:rPr lang="en-US"/>
              <a:pPr/>
              <a:t>24</a:t>
            </a:fld>
            <a:endParaRPr lang="en-US"/>
          </a:p>
        </p:txBody>
      </p:sp>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a:xfrm>
            <a:off x="1240733" y="3330173"/>
            <a:ext cx="6814939" cy="3155144"/>
          </a:xfrm>
        </p:spPr>
        <p:txBody>
          <a:bodyPr/>
          <a:lstStyle/>
          <a:p>
            <a:r>
              <a:rPr lang="en-US"/>
              <a:t>The way a block is split into warps is always the same; each warp contains threads of consecutive, increasing thread indices with the first warp containing thread 0.</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CA57CD3-0AAD-47D4-AA49-9D7CA2CEB419}" type="slidenum">
              <a:rPr lang="en-US" smtClean="0"/>
              <a:pPr/>
              <a:t>25</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CA57CD3-0AAD-47D4-AA49-9D7CA2CEB419}" type="slidenum">
              <a:rPr lang="en-US" smtClean="0"/>
              <a:pPr/>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3A0764-BD01-4427-B4FF-EDA8435F567C}" type="slidenum">
              <a:rPr lang="en-US"/>
              <a:pPr/>
              <a:t>4</a:t>
            </a:fld>
            <a:endParaRPr 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CA57CD3-0AAD-47D4-AA49-9D7CA2CEB419}" type="slidenum">
              <a:rPr lang="en-US" smtClean="0"/>
              <a:pPr/>
              <a:t>27</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CA57CD3-0AAD-47D4-AA49-9D7CA2CEB419}" type="slidenum">
              <a:rPr lang="en-US" smtClean="0"/>
              <a:pPr/>
              <a:t>28</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CA57CD3-0AAD-47D4-AA49-9D7CA2CEB419}" type="slidenum">
              <a:rPr lang="en-US" smtClean="0"/>
              <a:pPr/>
              <a:t>29</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CA57CD3-0AAD-47D4-AA49-9D7CA2CEB419}" type="slidenum">
              <a:rPr lang="en-US" smtClean="0"/>
              <a:pPr/>
              <a:t>30</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C language standard, unsigned integer overflow semantics are well defined, whereas signed integer overflow causes undefined results. Therefore, the compiler can optimize more aggressively with signed arithmetic than it can with unsigned arithmetic. This is of particular note with loop counters: since it is common for loop counters to have values that are always positive, it may be tempting to declare the counters as unsigned. For slightly better performance, however, they should instead be declared as signed. </a:t>
            </a:r>
          </a:p>
        </p:txBody>
      </p:sp>
      <p:sp>
        <p:nvSpPr>
          <p:cNvPr id="4" name="Slide Number Placeholder 3"/>
          <p:cNvSpPr>
            <a:spLocks noGrp="1"/>
          </p:cNvSpPr>
          <p:nvPr>
            <p:ph type="sldNum" sz="quarter" idx="10"/>
          </p:nvPr>
        </p:nvSpPr>
        <p:spPr/>
        <p:txBody>
          <a:bodyPr/>
          <a:lstStyle/>
          <a:p>
            <a:fld id="{A6821D61-D015-4274-B894-314414003888}" type="slidenum">
              <a:rPr lang="en-US" smtClean="0"/>
              <a:pPr/>
              <a:t>36</a:t>
            </a:fld>
            <a:endParaRPr lang="en-US"/>
          </a:p>
        </p:txBody>
      </p:sp>
    </p:spTree>
    <p:extLst>
      <p:ext uri="{BB962C8B-B14F-4D97-AF65-F5344CB8AC3E}">
        <p14:creationId xmlns:p14="http://schemas.microsoft.com/office/powerpoint/2010/main" val="11758286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CA57CD3-0AAD-47D4-AA49-9D7CA2CEB419}" type="slidenum">
              <a:rPr lang="en-US" smtClean="0"/>
              <a:pPr/>
              <a:t>38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CA57CD3-0AAD-47D4-AA49-9D7CA2CEB419}" type="slidenum">
              <a:rPr lang="en-US" smtClean="0"/>
              <a:pPr/>
              <a:t>39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DB6AB0-048D-48E4-9FC7-48EDF22E172F}" type="slidenum">
              <a:rPr lang="en-US"/>
              <a:pPr/>
              <a:t>40</a:t>
            </a:fld>
            <a:endParaRPr lang="en-US"/>
          </a:p>
        </p:txBody>
      </p:sp>
      <p:sp>
        <p:nvSpPr>
          <p:cNvPr id="865282" name="Rectangle 2"/>
          <p:cNvSpPr>
            <a:spLocks noGrp="1" noRot="1" noChangeAspect="1" noChangeArrowheads="1" noTextEdit="1"/>
          </p:cNvSpPr>
          <p:nvPr>
            <p:ph type="sldImg"/>
          </p:nvPr>
        </p:nvSpPr>
        <p:spPr>
          <a:ln/>
        </p:spPr>
      </p:sp>
      <p:sp>
        <p:nvSpPr>
          <p:cNvPr id="865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443981-BE57-438F-BB5C-F91FE015BCCD}" type="slidenum">
              <a:rPr lang="en-US"/>
              <a:pPr/>
              <a:t>41</a:t>
            </a:fld>
            <a:endParaRPr lang="en-US"/>
          </a:p>
        </p:txBody>
      </p:sp>
      <p:sp>
        <p:nvSpPr>
          <p:cNvPr id="893954" name="Rectangle 2"/>
          <p:cNvSpPr>
            <a:spLocks noGrp="1" noRot="1" noChangeAspect="1" noChangeArrowheads="1" noTextEdit="1"/>
          </p:cNvSpPr>
          <p:nvPr>
            <p:ph type="sldImg"/>
          </p:nvPr>
        </p:nvSpPr>
        <p:spPr>
          <a:ln/>
        </p:spPr>
      </p:sp>
      <p:sp>
        <p:nvSpPr>
          <p:cNvPr id="893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CA57CD3-0AAD-47D4-AA49-9D7CA2CEB419}" type="slidenum">
              <a:rPr lang="en-US" smtClean="0"/>
              <a:pPr/>
              <a:t>42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2E9E1D-45BD-4A87-824F-C60643734F95}" type="slidenum">
              <a:rPr lang="en-US"/>
              <a:pPr/>
              <a:t>5</a:t>
            </a:fld>
            <a:endParaRPr 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CA57CD3-0AAD-47D4-AA49-9D7CA2CEB419}" type="slidenum">
              <a:rPr lang="en-US" smtClean="0"/>
              <a:pPr/>
              <a:t>43</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xfrm>
            <a:off x="2895600" y="525463"/>
            <a:ext cx="3505200" cy="2628900"/>
          </a:xfrm>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NVIDIA visual profiler is one tool that is available to help with optimization phase</a:t>
            </a:r>
          </a:p>
          <a:p>
            <a:endParaRPr lang="en-US" dirty="0" smtClean="0"/>
          </a:p>
          <a:p>
            <a:r>
              <a:rPr lang="en-US" dirty="0" smtClean="0"/>
              <a:t>As we will see visual profiler does not just produce a lot of data which you must interpret</a:t>
            </a:r>
          </a:p>
          <a:p>
            <a:r>
              <a:rPr lang="en-US" dirty="0" smtClean="0"/>
              <a:t>Performs automated analysis of your application to identify </a:t>
            </a:r>
            <a:r>
              <a:rPr lang="en-US" dirty="0" err="1" smtClean="0"/>
              <a:t>opimization</a:t>
            </a:r>
            <a:r>
              <a:rPr lang="en-US" dirty="0" smtClean="0"/>
              <a:t> opportunities</a:t>
            </a:r>
          </a:p>
          <a:p>
            <a:endParaRPr lang="en-US" dirty="0" smtClean="0"/>
          </a:p>
          <a:p>
            <a:r>
              <a:rPr lang="en-US" dirty="0" smtClean="0"/>
              <a:t>VP is cross platform (</a:t>
            </a:r>
            <a:r>
              <a:rPr lang="en-US" dirty="0" err="1" smtClean="0"/>
              <a:t>linux</a:t>
            </a:r>
            <a:r>
              <a:rPr lang="en-US" dirty="0" smtClean="0"/>
              <a:t>, mac, windows), but on windows you also have option of using Parallel </a:t>
            </a:r>
            <a:r>
              <a:rPr lang="en-US" dirty="0" err="1" smtClean="0"/>
              <a:t>Nsight</a:t>
            </a:r>
            <a:r>
              <a:rPr lang="en-US" dirty="0" smtClean="0"/>
              <a:t> for Visual Studio</a:t>
            </a:r>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841DAAB-239E-4D8D-BBF8-EA8B63639FCB}" type="slidenum">
              <a:rPr lang="en-US" smtClean="0"/>
              <a:pPr/>
              <a:t>44</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not mention</a:t>
            </a:r>
            <a:r>
              <a:rPr lang="en-US" baseline="0" dirty="0" smtClean="0"/>
              <a:t> the physical PC. Slide originally had that other bullet:</a:t>
            </a:r>
          </a:p>
          <a:p>
            <a:endParaRPr lang="en-US" baseline="0" dirty="0" smtClean="0"/>
          </a:p>
          <a:p>
            <a:pPr lvl="1"/>
            <a:r>
              <a:rPr lang="en-US" dirty="0" smtClean="0"/>
              <a:t>physical PC</a:t>
            </a:r>
          </a:p>
          <a:p>
            <a:pPr lvl="2"/>
            <a:r>
              <a:rPr lang="en-US" sz="1900" dirty="0"/>
              <a:t>physical offset from the </a:t>
            </a:r>
            <a:r>
              <a:rPr lang="en-US" sz="1900" u="sng" dirty="0"/>
              <a:t>kernel</a:t>
            </a:r>
            <a:r>
              <a:rPr lang="en-US" sz="1900" dirty="0"/>
              <a:t> entry point</a:t>
            </a:r>
          </a:p>
          <a:p>
            <a:pPr lvl="2"/>
            <a:r>
              <a:rPr lang="en-US" sz="1900" dirty="0"/>
              <a:t>useful when comparing to </a:t>
            </a:r>
            <a:r>
              <a:rPr lang="en-US" sz="1700" dirty="0" err="1">
                <a:latin typeface="Courier New" pitchFamily="49" charset="0"/>
                <a:cs typeface="Courier New" pitchFamily="49" charset="0"/>
              </a:rPr>
              <a:t>cuobjdump</a:t>
            </a:r>
            <a:r>
              <a:rPr lang="en-US" sz="1900" dirty="0"/>
              <a:t> output</a:t>
            </a:r>
          </a:p>
          <a:p>
            <a:endParaRPr lang="en-US" dirty="0"/>
          </a:p>
        </p:txBody>
      </p:sp>
      <p:sp>
        <p:nvSpPr>
          <p:cNvPr id="4" name="Slide Number Placeholder 3"/>
          <p:cNvSpPr>
            <a:spLocks noGrp="1"/>
          </p:cNvSpPr>
          <p:nvPr>
            <p:ph type="sldNum" sz="quarter" idx="10"/>
          </p:nvPr>
        </p:nvSpPr>
        <p:spPr/>
        <p:txBody>
          <a:bodyPr/>
          <a:lstStyle/>
          <a:p>
            <a:fld id="{46D80C62-6E65-4A36-8046-FE8532596B26}" type="slidenum">
              <a:rPr lang="en-US" smtClean="0"/>
              <a:pPr/>
              <a:t>52</a:t>
            </a:fld>
            <a:endParaRPr lang="en-US"/>
          </a:p>
        </p:txBody>
      </p:sp>
    </p:spTree>
    <p:extLst>
      <p:ext uri="{BB962C8B-B14F-4D97-AF65-F5344CB8AC3E}">
        <p14:creationId xmlns:p14="http://schemas.microsoft.com/office/powerpoint/2010/main" val="12320291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solidFill>
                  <a:srgbClr val="00B050"/>
                </a:solidFill>
              </a:rPr>
              <a:t>Green</a:t>
            </a:r>
            <a:r>
              <a:rPr lang="en-US" dirty="0" smtClean="0"/>
              <a:t>: NVIDIA products</a:t>
            </a:r>
          </a:p>
          <a:p>
            <a:r>
              <a:rPr lang="en-US" dirty="0" smtClean="0"/>
              <a:t>Cuda-gdb: command-line debugger</a:t>
            </a:r>
          </a:p>
          <a:p>
            <a:r>
              <a:rPr lang="en-US" dirty="0" smtClean="0"/>
              <a:t>Cuda-memcheck: command-line memory check</a:t>
            </a:r>
          </a:p>
          <a:p>
            <a:r>
              <a:rPr lang="en-US" dirty="0" smtClean="0"/>
              <a:t>Parallel NSight: Windows IDE with debugger,</a:t>
            </a:r>
            <a:r>
              <a:rPr lang="en-US" baseline="0" dirty="0" smtClean="0"/>
              <a:t> memory check and profiler.</a:t>
            </a:r>
            <a:r>
              <a:rPr lang="en-US" dirty="0" smtClean="0"/>
              <a:t> </a:t>
            </a:r>
          </a:p>
          <a:p>
            <a:endParaRPr lang="en-US" dirty="0" smtClean="0"/>
          </a:p>
          <a:p>
            <a:r>
              <a:rPr lang="en-US" dirty="0" smtClean="0"/>
              <a:t>Pink:</a:t>
            </a:r>
            <a:r>
              <a:rPr lang="en-US" baseline="0" dirty="0" smtClean="0"/>
              <a:t> Partners (not 3</a:t>
            </a:r>
            <a:r>
              <a:rPr lang="en-US" baseline="30000" dirty="0" smtClean="0"/>
              <a:t>rd</a:t>
            </a:r>
            <a:r>
              <a:rPr lang="en-US" baseline="0" dirty="0" smtClean="0"/>
              <a:t> party)</a:t>
            </a:r>
            <a:endParaRPr lang="en-US" dirty="0" smtClean="0"/>
          </a:p>
          <a:p>
            <a:r>
              <a:rPr lang="en-US" dirty="0" smtClean="0"/>
              <a:t>Allinea DDT: debugger and profiler, cluster support</a:t>
            </a:r>
          </a:p>
          <a:p>
            <a:r>
              <a:rPr lang="en-US" dirty="0" smtClean="0"/>
              <a:t>Rogue Wave </a:t>
            </a:r>
            <a:r>
              <a:rPr lang="en-US" dirty="0" err="1" smtClean="0"/>
              <a:t>TotalView</a:t>
            </a:r>
            <a:r>
              <a:rPr lang="en-US" dirty="0" smtClean="0"/>
              <a:t>:</a:t>
            </a:r>
            <a:r>
              <a:rPr lang="en-US" baseline="0" dirty="0" smtClean="0"/>
              <a:t> debugger, cluster support</a:t>
            </a:r>
          </a:p>
          <a:p>
            <a:endParaRPr lang="en-US" baseline="0" dirty="0" smtClean="0"/>
          </a:p>
          <a:p>
            <a:r>
              <a:rPr lang="en-US" baseline="0" dirty="0" smtClean="0"/>
              <a:t>Today’s Presentation Topic: only cuda-gdb and cuda-memcheck (as part of cuda-gdb)</a:t>
            </a:r>
          </a:p>
          <a:p>
            <a:endParaRPr lang="en-US" dirty="0" smtClean="0"/>
          </a:p>
          <a:p>
            <a:endParaRPr lang="en-US" dirty="0" smtClean="0"/>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3F04636-5B2F-4625-A82C-BB5F5A366F8D}" type="slidenum">
              <a:rPr lang="en-US" smtClean="0">
                <a:ea typeface="MS PGothic" pitchFamily="34" charset="-128"/>
              </a:rPr>
              <a:pPr/>
              <a:t>53</a:t>
            </a:fld>
            <a:endParaRPr lang="en-US" dirty="0" smtClean="0">
              <a:ea typeface="MS PGothic"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User manual</a:t>
            </a:r>
          </a:p>
          <a:p>
            <a:pPr defTabSz="881261" eaLnBrk="0" hangingPunct="0">
              <a:defRPr/>
            </a:pPr>
            <a:r>
              <a:rPr lang="en-US" dirty="0" smtClean="0"/>
              <a:t>GNU DDD is a graphical front-end for command-line debuggers such as GDB, DBX, WDB, </a:t>
            </a:r>
            <a:r>
              <a:rPr lang="en-US" dirty="0" err="1" smtClean="0"/>
              <a:t>Ladebug</a:t>
            </a:r>
            <a:r>
              <a:rPr lang="en-US" dirty="0" smtClean="0"/>
              <a:t>, JDB, XDB, the Perl debugger, the bash ...</a:t>
            </a:r>
            <a:br>
              <a:rPr lang="en-US" dirty="0" smtClean="0"/>
            </a:br>
            <a:endParaRPr lang="en-US" dirty="0"/>
          </a:p>
        </p:txBody>
      </p:sp>
      <p:sp>
        <p:nvSpPr>
          <p:cNvPr id="4" name="Slide Number Placeholder 3"/>
          <p:cNvSpPr>
            <a:spLocks noGrp="1"/>
          </p:cNvSpPr>
          <p:nvPr>
            <p:ph type="sldNum" sz="quarter" idx="10"/>
          </p:nvPr>
        </p:nvSpPr>
        <p:spPr/>
        <p:txBody>
          <a:bodyPr/>
          <a:lstStyle/>
          <a:p>
            <a:pPr>
              <a:defRPr/>
            </a:pPr>
            <a:fld id="{E02D639A-AF38-4D9A-897E-57859A70BDEB}" type="slidenum">
              <a:rPr lang="en-US" smtClean="0"/>
              <a:pPr>
                <a:defRPr/>
              </a:pPr>
              <a:t>54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Correction from the dry run: a kernel cannot be spawn across</a:t>
            </a:r>
            <a:r>
              <a:rPr lang="en-US" baseline="0" dirty="0" smtClean="0"/>
              <a:t> multiple devices</a:t>
            </a:r>
            <a:endParaRPr lang="en-US" dirty="0"/>
          </a:p>
        </p:txBody>
      </p:sp>
      <p:sp>
        <p:nvSpPr>
          <p:cNvPr id="4" name="Slide Number Placeholder 3"/>
          <p:cNvSpPr>
            <a:spLocks noGrp="1"/>
          </p:cNvSpPr>
          <p:nvPr>
            <p:ph type="sldNum" sz="quarter" idx="10"/>
          </p:nvPr>
        </p:nvSpPr>
        <p:spPr/>
        <p:txBody>
          <a:bodyPr/>
          <a:lstStyle/>
          <a:p>
            <a:pPr>
              <a:defRPr/>
            </a:pPr>
            <a:fld id="{E02D639A-AF38-4D9A-897E-57859A70BDEB}" type="slidenum">
              <a:rPr lang="en-US" smtClean="0"/>
              <a:pPr>
                <a:defRPr/>
              </a:pPr>
              <a:t>55</a:t>
            </a:fld>
            <a:endParaRPr lang="en-US" dirty="0"/>
          </a:p>
        </p:txBody>
      </p:sp>
    </p:spTree>
    <p:extLst>
      <p:ext uri="{BB962C8B-B14F-4D97-AF65-F5344CB8AC3E}">
        <p14:creationId xmlns:p14="http://schemas.microsoft.com/office/powerpoint/2010/main" val="4953613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gencode</a:t>
            </a:r>
            <a:r>
              <a:rPr lang="en-US" dirty="0" smtClean="0"/>
              <a:t> flags</a:t>
            </a:r>
            <a:r>
              <a:rPr lang="en-US" baseline="0" dirty="0" smtClean="0"/>
              <a:t> are to compile the </a:t>
            </a:r>
            <a:r>
              <a:rPr lang="en-US" baseline="0" dirty="0" err="1" smtClean="0"/>
              <a:t>cubins</a:t>
            </a:r>
            <a:r>
              <a:rPr lang="en-US" baseline="0" dirty="0" smtClean="0"/>
              <a:t> offline once and for all (no JIT compilation): better reproducibility and consistency:</a:t>
            </a:r>
          </a:p>
          <a:p>
            <a:r>
              <a:rPr lang="en-US" dirty="0" smtClean="0"/>
              <a:t>Sm_10 -&gt; Tesla chip</a:t>
            </a:r>
          </a:p>
          <a:p>
            <a:r>
              <a:rPr lang="en-US" dirty="0" smtClean="0"/>
              <a:t>SM_20 -&gt;</a:t>
            </a:r>
            <a:r>
              <a:rPr lang="en-US" baseline="0" dirty="0" smtClean="0"/>
              <a:t> Fermi chip</a:t>
            </a:r>
          </a:p>
          <a:p>
            <a:endParaRPr lang="en-US" baseline="0" dirty="0" smtClean="0"/>
          </a:p>
          <a:p>
            <a:r>
              <a:rPr lang="en-US" baseline="0" dirty="0" smtClean="0"/>
              <a:t>The –g and –G flags are to generate debug information (function name, local variables)</a:t>
            </a:r>
          </a:p>
          <a:p>
            <a:r>
              <a:rPr lang="en-US" baseline="0" dirty="0" smtClean="0"/>
              <a:t>-g: generate host-code debug info</a:t>
            </a:r>
          </a:p>
          <a:p>
            <a:r>
              <a:rPr lang="en-US" baseline="0" dirty="0" smtClean="0"/>
              <a:t>-G: generate device-code debug info</a:t>
            </a:r>
          </a:p>
          <a:p>
            <a:endParaRPr lang="en-US" baseline="0" dirty="0" smtClean="0"/>
          </a:p>
          <a:p>
            <a:r>
              <a:rPr lang="en-US" baseline="0" dirty="0" smtClean="0"/>
              <a:t>The line number information is always generated on the device side.</a:t>
            </a:r>
            <a:endParaRPr lang="en-US" dirty="0"/>
          </a:p>
        </p:txBody>
      </p:sp>
      <p:sp>
        <p:nvSpPr>
          <p:cNvPr id="4" name="Slide Number Placeholder 3"/>
          <p:cNvSpPr>
            <a:spLocks noGrp="1"/>
          </p:cNvSpPr>
          <p:nvPr>
            <p:ph type="sldNum" sz="quarter" idx="10"/>
          </p:nvPr>
        </p:nvSpPr>
        <p:spPr/>
        <p:txBody>
          <a:bodyPr/>
          <a:lstStyle/>
          <a:p>
            <a:pPr>
              <a:defRPr/>
            </a:pPr>
            <a:fld id="{E02D639A-AF38-4D9A-897E-57859A70BDEB}" type="slidenum">
              <a:rPr lang="en-US" smtClean="0"/>
              <a:pPr>
                <a:defRPr/>
              </a:pPr>
              <a:t>56</a:t>
            </a:fld>
            <a:endParaRPr lang="en-US" dirty="0"/>
          </a:p>
        </p:txBody>
      </p:sp>
    </p:spTree>
    <p:extLst>
      <p:ext uri="{BB962C8B-B14F-4D97-AF65-F5344CB8AC3E}">
        <p14:creationId xmlns:p14="http://schemas.microsoft.com/office/powerpoint/2010/main" val="18574952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D80C62-6E65-4A36-8046-FE8532596B26}" type="slidenum">
              <a:rPr lang="en-US" smtClean="0"/>
              <a:pPr/>
              <a:t>60</a:t>
            </a:fld>
            <a:endParaRPr lang="en-US"/>
          </a:p>
        </p:txBody>
      </p:sp>
    </p:spTree>
    <p:extLst>
      <p:ext uri="{BB962C8B-B14F-4D97-AF65-F5344CB8AC3E}">
        <p14:creationId xmlns:p14="http://schemas.microsoft.com/office/powerpoint/2010/main" val="28207806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D80C62-6E65-4A36-8046-FE8532596B26}" type="slidenum">
              <a:rPr lang="en-US" smtClean="0"/>
              <a:pPr/>
              <a:t>61</a:t>
            </a:fld>
            <a:endParaRPr lang="en-US"/>
          </a:p>
        </p:txBody>
      </p:sp>
    </p:spTree>
    <p:extLst>
      <p:ext uri="{BB962C8B-B14F-4D97-AF65-F5344CB8AC3E}">
        <p14:creationId xmlns:p14="http://schemas.microsoft.com/office/powerpoint/2010/main" val="28207806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7050"/>
            <a:ext cx="3505200" cy="2628900"/>
          </a:xfrm>
        </p:spPr>
      </p:sp>
      <p:sp>
        <p:nvSpPr>
          <p:cNvPr id="3" name="Notes Placeholder 2"/>
          <p:cNvSpPr>
            <a:spLocks noGrp="1"/>
          </p:cNvSpPr>
          <p:nvPr>
            <p:ph type="body" idx="1"/>
          </p:nvPr>
        </p:nvSpPr>
        <p:spPr/>
        <p:txBody>
          <a:bodyPr/>
          <a:lstStyle/>
          <a:p>
            <a:r>
              <a:rPr lang="en-US" dirty="0" smtClean="0"/>
              <a:t>explain kernel entry breakpoints in more details: other options, when it stops, may hit multiple times if #blocks exceed </a:t>
            </a:r>
            <a:r>
              <a:rPr lang="en-US" dirty="0" err="1" smtClean="0"/>
              <a:t>hw</a:t>
            </a:r>
            <a:r>
              <a:rPr lang="en-US" dirty="0" smtClean="0"/>
              <a:t> resources.,</a:t>
            </a:r>
            <a:r>
              <a:rPr lang="en-US" baseline="0" dirty="0" smtClean="0"/>
              <a:t> insert hidden breakpoint on first instruction of kernel</a:t>
            </a:r>
            <a:endParaRPr lang="en-US" dirty="0"/>
          </a:p>
        </p:txBody>
      </p:sp>
      <p:sp>
        <p:nvSpPr>
          <p:cNvPr id="4" name="Slide Number Placeholder 3"/>
          <p:cNvSpPr>
            <a:spLocks noGrp="1"/>
          </p:cNvSpPr>
          <p:nvPr>
            <p:ph type="sldNum" sz="quarter" idx="10"/>
          </p:nvPr>
        </p:nvSpPr>
        <p:spPr/>
        <p:txBody>
          <a:bodyPr/>
          <a:lstStyle/>
          <a:p>
            <a:fld id="{46D80C62-6E65-4A36-8046-FE8532596B26}" type="slidenum">
              <a:rPr lang="en-US" smtClean="0"/>
              <a:pPr/>
              <a:t>62</a:t>
            </a:fld>
            <a:endParaRPr lang="en-US"/>
          </a:p>
        </p:txBody>
      </p:sp>
    </p:spTree>
    <p:extLst>
      <p:ext uri="{BB962C8B-B14F-4D97-AF65-F5344CB8AC3E}">
        <p14:creationId xmlns:p14="http://schemas.microsoft.com/office/powerpoint/2010/main" val="50445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E32B57-4528-45E0-8E58-AEAB5677D13A}" type="slidenum">
              <a:rPr lang="en-US"/>
              <a:pPr/>
              <a:t>7</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7050"/>
            <a:ext cx="3505200" cy="2628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D80C62-6E65-4A36-8046-FE8532596B26}" type="slidenum">
              <a:rPr lang="en-US" smtClean="0"/>
              <a:pPr/>
              <a:t>63</a:t>
            </a:fld>
            <a:endParaRPr lang="en-US"/>
          </a:p>
        </p:txBody>
      </p:sp>
    </p:spTree>
    <p:extLst>
      <p:ext uri="{BB962C8B-B14F-4D97-AF65-F5344CB8AC3E}">
        <p14:creationId xmlns:p14="http://schemas.microsoft.com/office/powerpoint/2010/main" val="37623120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7050"/>
            <a:ext cx="35052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D80C62-6E65-4A36-8046-FE8532596B26}" type="slidenum">
              <a:rPr lang="en-US" smtClean="0"/>
              <a:pPr/>
              <a:t>64</a:t>
            </a:fld>
            <a:endParaRPr lang="en-US"/>
          </a:p>
        </p:txBody>
      </p:sp>
    </p:spTree>
    <p:extLst>
      <p:ext uri="{BB962C8B-B14F-4D97-AF65-F5344CB8AC3E}">
        <p14:creationId xmlns:p14="http://schemas.microsoft.com/office/powerpoint/2010/main" val="37623120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Thousands</a:t>
            </a:r>
            <a:r>
              <a:rPr lang="en-US" baseline="0" dirty="0" smtClean="0"/>
              <a:t> of threads to deal with.</a:t>
            </a:r>
          </a:p>
          <a:p>
            <a:r>
              <a:rPr lang="en-US" baseline="0" dirty="0" smtClean="0"/>
              <a:t>Cannot display all at once.</a:t>
            </a:r>
          </a:p>
          <a:p>
            <a:r>
              <a:rPr lang="en-US" dirty="0" smtClean="0"/>
              <a:t>Thread focus dictates which thread the user</a:t>
            </a:r>
            <a:r>
              <a:rPr lang="en-US" baseline="0" dirty="0" smtClean="0"/>
              <a:t> is currently looking at.</a:t>
            </a:r>
            <a:endParaRPr lang="en-US" dirty="0"/>
          </a:p>
        </p:txBody>
      </p:sp>
      <p:sp>
        <p:nvSpPr>
          <p:cNvPr id="4" name="Slide Number Placeholder 3"/>
          <p:cNvSpPr>
            <a:spLocks noGrp="1"/>
          </p:cNvSpPr>
          <p:nvPr>
            <p:ph type="sldNum" sz="quarter" idx="10"/>
          </p:nvPr>
        </p:nvSpPr>
        <p:spPr/>
        <p:txBody>
          <a:bodyPr/>
          <a:lstStyle/>
          <a:p>
            <a:pPr>
              <a:defRPr/>
            </a:pPr>
            <a:fld id="{E02D639A-AF38-4D9A-897E-57859A70BDEB}" type="slidenum">
              <a:rPr lang="en-US" smtClean="0"/>
              <a:pPr>
                <a:defRPr/>
              </a:pPr>
              <a:t>66</a:t>
            </a:fld>
            <a:endParaRPr lang="en-US" dirty="0"/>
          </a:p>
        </p:txBody>
      </p:sp>
    </p:spTree>
    <p:extLst>
      <p:ext uri="{BB962C8B-B14F-4D97-AF65-F5344CB8AC3E}">
        <p14:creationId xmlns:p14="http://schemas.microsoft.com/office/powerpoint/2010/main" val="5692682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say that</a:t>
            </a:r>
            <a:r>
              <a:rPr lang="en-US" baseline="0" dirty="0" smtClean="0"/>
              <a:t> is shows the compute properties of each device (and the list of visible devices in the system)</a:t>
            </a:r>
            <a:endParaRPr lang="en-US" dirty="0" smtClean="0"/>
          </a:p>
          <a:p>
            <a:endParaRPr lang="en-US" dirty="0" smtClean="0"/>
          </a:p>
          <a:p>
            <a:r>
              <a:rPr lang="en-US" dirty="0" smtClean="0"/>
              <a:t>About</a:t>
            </a:r>
            <a:r>
              <a:rPr lang="en-US" baseline="0" dirty="0" smtClean="0"/>
              <a:t> the “active </a:t>
            </a:r>
            <a:r>
              <a:rPr lang="en-US" baseline="0" dirty="0" err="1" smtClean="0"/>
              <a:t>sms</a:t>
            </a:r>
            <a:r>
              <a:rPr lang="en-US" baseline="0" dirty="0" smtClean="0"/>
              <a:t> mask”, just say that it’s a hardware concept not covered in this presentation and you will be happy to answer questions about it offline. You just do not want to go too deep into details in this presentation.</a:t>
            </a:r>
            <a:endParaRPr lang="en-US" dirty="0"/>
          </a:p>
        </p:txBody>
      </p:sp>
      <p:sp>
        <p:nvSpPr>
          <p:cNvPr id="4" name="Slide Number Placeholder 3"/>
          <p:cNvSpPr>
            <a:spLocks noGrp="1"/>
          </p:cNvSpPr>
          <p:nvPr>
            <p:ph type="sldNum" sz="quarter" idx="10"/>
          </p:nvPr>
        </p:nvSpPr>
        <p:spPr/>
        <p:txBody>
          <a:bodyPr/>
          <a:lstStyle/>
          <a:p>
            <a:pPr>
              <a:defRPr/>
            </a:pPr>
            <a:fld id="{E02D639A-AF38-4D9A-897E-57859A70BDEB}" type="slidenum">
              <a:rPr lang="en-US" smtClean="0"/>
              <a:pPr>
                <a:defRPr/>
              </a:pPr>
              <a:t>67</a:t>
            </a:fld>
            <a:endParaRPr lang="en-US" dirty="0"/>
          </a:p>
        </p:txBody>
      </p:sp>
    </p:spTree>
    <p:extLst>
      <p:ext uri="{BB962C8B-B14F-4D97-AF65-F5344CB8AC3E}">
        <p14:creationId xmlns:p14="http://schemas.microsoft.com/office/powerpoint/2010/main" val="11978716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mapping between a kernel id (unique id across</a:t>
            </a:r>
            <a:r>
              <a:rPr lang="en-US" baseline="0" dirty="0" smtClean="0"/>
              <a:t> multiple </a:t>
            </a:r>
            <a:r>
              <a:rPr lang="en-US" baseline="0" dirty="0" err="1" smtClean="0"/>
              <a:t>gpus</a:t>
            </a:r>
            <a:r>
              <a:rPr lang="en-US" baseline="0" dirty="0" smtClean="0"/>
              <a:t>) and a (</a:t>
            </a:r>
            <a:r>
              <a:rPr lang="en-US" baseline="0" dirty="0" err="1" smtClean="0"/>
              <a:t>dev,grid</a:t>
            </a:r>
            <a:r>
              <a:rPr lang="en-US" baseline="0" dirty="0" smtClean="0"/>
              <a:t>) tuple. The grid id is unique per </a:t>
            </a:r>
            <a:r>
              <a:rPr lang="en-US" baseline="0" dirty="0" err="1" smtClean="0"/>
              <a:t>gpu</a:t>
            </a:r>
            <a:r>
              <a:rPr lang="en-US" baseline="0" dirty="0" smtClean="0"/>
              <a:t> only.  Imagine it as </a:t>
            </a:r>
            <a:r>
              <a:rPr lang="en-US" baseline="0" dirty="0" err="1" smtClean="0"/>
              <a:t>dev.grid</a:t>
            </a:r>
            <a:r>
              <a:rPr lang="en-US" baseline="0" dirty="0" smtClean="0"/>
              <a:t> </a:t>
            </a:r>
          </a:p>
          <a:p>
            <a:endParaRPr lang="en-US" baseline="0" dirty="0" smtClean="0"/>
          </a:p>
          <a:p>
            <a:r>
              <a:rPr lang="en-US" baseline="0" dirty="0" smtClean="0"/>
              <a:t>The name of the kernel is displayed as are its size and its parameters.</a:t>
            </a:r>
          </a:p>
          <a:p>
            <a:endParaRPr lang="en-US" baseline="0" dirty="0" smtClean="0"/>
          </a:p>
          <a:p>
            <a:r>
              <a:rPr lang="en-US" baseline="0" dirty="0" smtClean="0"/>
              <a:t>Do not explain SMs Mask. Out of the scope of this presentation.</a:t>
            </a:r>
            <a:endParaRPr lang="en-US" dirty="0"/>
          </a:p>
        </p:txBody>
      </p:sp>
      <p:sp>
        <p:nvSpPr>
          <p:cNvPr id="4" name="Slide Number Placeholder 3"/>
          <p:cNvSpPr>
            <a:spLocks noGrp="1"/>
          </p:cNvSpPr>
          <p:nvPr>
            <p:ph type="sldNum" sz="quarter" idx="10"/>
          </p:nvPr>
        </p:nvSpPr>
        <p:spPr/>
        <p:txBody>
          <a:bodyPr/>
          <a:lstStyle/>
          <a:p>
            <a:pPr>
              <a:defRPr/>
            </a:pPr>
            <a:fld id="{E02D639A-AF38-4D9A-897E-57859A70BDEB}" type="slidenum">
              <a:rPr lang="en-US" smtClean="0"/>
              <a:pPr>
                <a:defRPr/>
              </a:pPr>
              <a:t>68</a:t>
            </a:fld>
            <a:endParaRPr lang="en-US" dirty="0"/>
          </a:p>
        </p:txBody>
      </p:sp>
    </p:spTree>
    <p:extLst>
      <p:ext uri="{BB962C8B-B14F-4D97-AF65-F5344CB8AC3E}">
        <p14:creationId xmlns:p14="http://schemas.microsoft.com/office/powerpoint/2010/main" val="11978716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a component is not specified, the current value is assumed. If the current value is not valid, then the closest value is chosen (best-effort).</a:t>
            </a:r>
          </a:p>
          <a:p>
            <a:endParaRPr lang="en-US" baseline="0" dirty="0" smtClean="0"/>
          </a:p>
          <a:p>
            <a:r>
              <a:rPr lang="en-US" baseline="0" dirty="0" smtClean="0"/>
              <a:t>Error message if there is no such thread.</a:t>
            </a:r>
          </a:p>
          <a:p>
            <a:endParaRPr lang="en-US" baseline="0" dirty="0" smtClean="0"/>
          </a:p>
          <a:p>
            <a:r>
              <a:rPr lang="en-US" baseline="0" dirty="0" smtClean="0"/>
              <a:t>Similar to the host-equivalent command to switch focus to a different host thread: “thread N”</a:t>
            </a:r>
          </a:p>
          <a:p>
            <a:endParaRPr lang="en-US" baseline="0" dirty="0" smtClean="0"/>
          </a:p>
          <a:p>
            <a:r>
              <a:rPr lang="en-US" baseline="0" dirty="0" smtClean="0"/>
              <a:t>Hardware focus: device id, </a:t>
            </a:r>
            <a:r>
              <a:rPr lang="en-US" baseline="0" dirty="0" err="1" smtClean="0"/>
              <a:t>sm</a:t>
            </a:r>
            <a:r>
              <a:rPr lang="en-US" baseline="0" dirty="0" smtClean="0"/>
              <a:t> id, warp id, lane id &amp; there is 1:1 mapping</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E02D639A-AF38-4D9A-897E-57859A70BDEB}" type="slidenum">
              <a:rPr lang="en-US" smtClean="0"/>
              <a:pPr>
                <a:defRPr/>
              </a:pPr>
              <a:t>69</a:t>
            </a:fld>
            <a:endParaRPr lang="en-US" dirty="0"/>
          </a:p>
        </p:txBody>
      </p:sp>
    </p:spTree>
    <p:extLst>
      <p:ext uri="{BB962C8B-B14F-4D97-AF65-F5344CB8AC3E}">
        <p14:creationId xmlns:p14="http://schemas.microsoft.com/office/powerpoint/2010/main" val="5653963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Threads displayed</a:t>
            </a:r>
            <a:r>
              <a:rPr lang="en-US" baseline="0" dirty="0" smtClean="0"/>
              <a:t> as (</a:t>
            </a:r>
            <a:r>
              <a:rPr lang="en-US" baseline="0" dirty="0" err="1" smtClean="0"/>
              <a:t>block,thread</a:t>
            </a:r>
            <a:r>
              <a:rPr lang="en-US" baseline="0" dirty="0" smtClean="0"/>
              <a:t>) ranges.</a:t>
            </a:r>
          </a:p>
          <a:p>
            <a:r>
              <a:rPr lang="en-US" baseline="0" dirty="0" err="1" smtClean="0"/>
              <a:t>Cnt</a:t>
            </a:r>
            <a:r>
              <a:rPr lang="en-US" baseline="0" dirty="0" smtClean="0"/>
              <a:t>  indicates the number of threads within each range</a:t>
            </a:r>
          </a:p>
          <a:p>
            <a:r>
              <a:rPr lang="en-US" baseline="0" dirty="0" smtClean="0"/>
              <a:t>All threads in the same range are contiguous (no hole).</a:t>
            </a:r>
          </a:p>
          <a:p>
            <a:r>
              <a:rPr lang="en-US" baseline="0" dirty="0" smtClean="0"/>
              <a:t>All threads in the same range shared the same PC (and filename/</a:t>
            </a:r>
            <a:r>
              <a:rPr lang="en-US" baseline="0" dirty="0" err="1" smtClean="0"/>
              <a:t>lineno</a:t>
            </a:r>
            <a:r>
              <a:rPr lang="en-US" baseline="0" dirty="0" smtClean="0"/>
              <a:t>).</a:t>
            </a:r>
          </a:p>
          <a:p>
            <a:endParaRPr lang="en-US" baseline="0" dirty="0" smtClean="0"/>
          </a:p>
          <a:p>
            <a:r>
              <a:rPr lang="en-US" baseline="0" dirty="0" smtClean="0"/>
              <a:t>Similar command to the host command “info threads” that displays the list of host threads.</a:t>
            </a:r>
          </a:p>
          <a:p>
            <a:endParaRPr lang="en-US" dirty="0"/>
          </a:p>
        </p:txBody>
      </p:sp>
      <p:sp>
        <p:nvSpPr>
          <p:cNvPr id="4" name="Slide Number Placeholder 3"/>
          <p:cNvSpPr>
            <a:spLocks noGrp="1"/>
          </p:cNvSpPr>
          <p:nvPr>
            <p:ph type="sldNum" sz="quarter" idx="10"/>
          </p:nvPr>
        </p:nvSpPr>
        <p:spPr/>
        <p:txBody>
          <a:bodyPr/>
          <a:lstStyle/>
          <a:p>
            <a:pPr>
              <a:defRPr/>
            </a:pPr>
            <a:fld id="{E02D639A-AF38-4D9A-897E-57859A70BDEB}" type="slidenum">
              <a:rPr lang="en-US" smtClean="0"/>
              <a:pPr>
                <a:defRPr/>
              </a:pPr>
              <a:t>71</a:t>
            </a:fld>
            <a:endParaRPr lang="en-US" dirty="0"/>
          </a:p>
        </p:txBody>
      </p:sp>
    </p:spTree>
    <p:extLst>
      <p:ext uri="{BB962C8B-B14F-4D97-AF65-F5344CB8AC3E}">
        <p14:creationId xmlns:p14="http://schemas.microsoft.com/office/powerpoint/2010/main" val="11978716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a:t>
            </a:r>
          </a:p>
          <a:p>
            <a:r>
              <a:rPr lang="en-US" dirty="0" smtClean="0"/>
              <a:t>Device stack trace detached from host stack trace</a:t>
            </a:r>
          </a:p>
          <a:p>
            <a:pPr lvl="1"/>
            <a:r>
              <a:rPr lang="en-US" dirty="0" smtClean="0"/>
              <a:t>because the kernel launches are asynchronous</a:t>
            </a:r>
          </a:p>
          <a:p>
            <a:endParaRPr lang="en-US" dirty="0"/>
          </a:p>
        </p:txBody>
      </p:sp>
      <p:sp>
        <p:nvSpPr>
          <p:cNvPr id="4" name="Slide Number Placeholder 3"/>
          <p:cNvSpPr>
            <a:spLocks noGrp="1"/>
          </p:cNvSpPr>
          <p:nvPr>
            <p:ph type="sldNum" sz="quarter" idx="10"/>
          </p:nvPr>
        </p:nvSpPr>
        <p:spPr/>
        <p:txBody>
          <a:bodyPr/>
          <a:lstStyle/>
          <a:p>
            <a:fld id="{46D80C62-6E65-4A36-8046-FE8532596B26}" type="slidenum">
              <a:rPr lang="en-US" smtClean="0"/>
              <a:pPr/>
              <a:t>73</a:t>
            </a:fld>
            <a:endParaRPr lang="en-US"/>
          </a:p>
        </p:txBody>
      </p:sp>
    </p:spTree>
    <p:extLst>
      <p:ext uri="{BB962C8B-B14F-4D97-AF65-F5344CB8AC3E}">
        <p14:creationId xmlns:p14="http://schemas.microsoft.com/office/powerpoint/2010/main" val="15253699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a good example – recursive call &amp; so</a:t>
            </a:r>
            <a:r>
              <a:rPr lang="en-US" baseline="0" dirty="0" smtClean="0"/>
              <a:t> it can be confusing</a:t>
            </a:r>
            <a:endParaRPr lang="en-US" dirty="0"/>
          </a:p>
        </p:txBody>
      </p:sp>
      <p:sp>
        <p:nvSpPr>
          <p:cNvPr id="4" name="Slide Number Placeholder 3"/>
          <p:cNvSpPr>
            <a:spLocks noGrp="1"/>
          </p:cNvSpPr>
          <p:nvPr>
            <p:ph type="sldNum" sz="quarter" idx="10"/>
          </p:nvPr>
        </p:nvSpPr>
        <p:spPr/>
        <p:txBody>
          <a:bodyPr/>
          <a:lstStyle/>
          <a:p>
            <a:fld id="{46D80C62-6E65-4A36-8046-FE8532596B26}" type="slidenum">
              <a:rPr lang="en-US" smtClean="0"/>
              <a:pPr/>
              <a:t>74</a:t>
            </a:fld>
            <a:endParaRPr lang="en-US"/>
          </a:p>
        </p:txBody>
      </p:sp>
    </p:spTree>
    <p:extLst>
      <p:ext uri="{BB962C8B-B14F-4D97-AF65-F5344CB8AC3E}">
        <p14:creationId xmlns:p14="http://schemas.microsoft.com/office/powerpoint/2010/main" val="15253699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Code optimization with</a:t>
            </a:r>
            <a:r>
              <a:rPr lang="en-US" baseline="0" dirty="0" smtClean="0"/>
              <a:t> debug builds is required because limited stack space to store local variables. Cannot afford spilling all the source variables all the time. Also, it’s very slow.</a:t>
            </a:r>
            <a:endParaRPr lang="en-US" dirty="0"/>
          </a:p>
        </p:txBody>
      </p:sp>
      <p:sp>
        <p:nvSpPr>
          <p:cNvPr id="4" name="Slide Number Placeholder 3"/>
          <p:cNvSpPr>
            <a:spLocks noGrp="1"/>
          </p:cNvSpPr>
          <p:nvPr>
            <p:ph type="sldNum" sz="quarter" idx="10"/>
          </p:nvPr>
        </p:nvSpPr>
        <p:spPr/>
        <p:txBody>
          <a:bodyPr/>
          <a:lstStyle/>
          <a:p>
            <a:fld id="{46D80C62-6E65-4A36-8046-FE8532596B26}" type="slidenum">
              <a:rPr lang="en-US" smtClean="0"/>
              <a:pPr/>
              <a:t>75</a:t>
            </a:fld>
            <a:endParaRPr lang="en-US"/>
          </a:p>
        </p:txBody>
      </p:sp>
    </p:spTree>
    <p:extLst>
      <p:ext uri="{BB962C8B-B14F-4D97-AF65-F5344CB8AC3E}">
        <p14:creationId xmlns:p14="http://schemas.microsoft.com/office/powerpoint/2010/main" val="2666632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D334B48E-2C61-455A-810D-F5EDDF0DE924}" type="slidenum">
              <a:rPr lang="en-US"/>
              <a:pPr/>
              <a:t>8</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Textures</a:t>
            </a:r>
          </a:p>
          <a:p>
            <a:pPr lvl="1"/>
            <a:r>
              <a:rPr lang="en-US" dirty="0" smtClean="0"/>
              <a:t>read-only</a:t>
            </a:r>
          </a:p>
          <a:p>
            <a:pPr lvl="1"/>
            <a:r>
              <a:rPr lang="en-US" dirty="0" smtClean="0"/>
              <a:t>must be cast to the type of the array they are bound to</a:t>
            </a:r>
          </a:p>
          <a:p>
            <a:pPr lvl="1"/>
            <a:r>
              <a:rPr lang="en-US" dirty="0" smtClean="0"/>
              <a:t>indexed like standard multi-dimensional C arrays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6D80C62-6E65-4A36-8046-FE8532596B26}" type="slidenum">
              <a:rPr lang="en-US" smtClean="0"/>
              <a:pPr/>
              <a:t>76</a:t>
            </a:fld>
            <a:endParaRPr lang="en-US"/>
          </a:p>
        </p:txBody>
      </p:sp>
    </p:spTree>
    <p:extLst>
      <p:ext uri="{BB962C8B-B14F-4D97-AF65-F5344CB8AC3E}">
        <p14:creationId xmlns:p14="http://schemas.microsoft.com/office/powerpoint/2010/main" val="5863546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D80C62-6E65-4A36-8046-FE8532596B26}" type="slidenum">
              <a:rPr lang="en-US" smtClean="0"/>
              <a:pPr/>
              <a:t>77</a:t>
            </a:fld>
            <a:endParaRPr lang="en-US"/>
          </a:p>
        </p:txBody>
      </p:sp>
    </p:spTree>
    <p:extLst>
      <p:ext uri="{BB962C8B-B14F-4D97-AF65-F5344CB8AC3E}">
        <p14:creationId xmlns:p14="http://schemas.microsoft.com/office/powerpoint/2010/main" val="218227942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not mention the device PC. The</a:t>
            </a:r>
            <a:r>
              <a:rPr lang="en-US" baseline="0" dirty="0" smtClean="0"/>
              <a:t> offset is self-</a:t>
            </a:r>
            <a:r>
              <a:rPr lang="en-US" baseline="0" dirty="0" err="1" smtClean="0"/>
              <a:t>explicity</a:t>
            </a:r>
            <a:r>
              <a:rPr lang="en-US" baseline="0" dirty="0" smtClean="0"/>
              <a:t>.</a:t>
            </a:r>
          </a:p>
          <a:p>
            <a:endParaRPr lang="en-US" baseline="0" dirty="0" smtClean="0"/>
          </a:p>
          <a:p>
            <a:r>
              <a:rPr lang="en-US" dirty="0" smtClean="0"/>
              <a:t>X = disassemble (</a:t>
            </a:r>
            <a:r>
              <a:rPr lang="en-US" dirty="0" err="1" smtClean="0"/>
              <a:t>eXtract</a:t>
            </a:r>
            <a:r>
              <a:rPr lang="en-US" dirty="0" smtClean="0"/>
              <a:t>)</a:t>
            </a:r>
          </a:p>
          <a:p>
            <a:r>
              <a:rPr lang="en-US" dirty="0" smtClean="0"/>
              <a:t>10i</a:t>
            </a:r>
            <a:r>
              <a:rPr lang="en-US" baseline="0" dirty="0" smtClean="0"/>
              <a:t> = 10 instructions</a:t>
            </a:r>
            <a:endParaRPr lang="en-US" dirty="0"/>
          </a:p>
        </p:txBody>
      </p:sp>
      <p:sp>
        <p:nvSpPr>
          <p:cNvPr id="4" name="Slide Number Placeholder 3"/>
          <p:cNvSpPr>
            <a:spLocks noGrp="1"/>
          </p:cNvSpPr>
          <p:nvPr>
            <p:ph type="sldNum" sz="quarter" idx="10"/>
          </p:nvPr>
        </p:nvSpPr>
        <p:spPr/>
        <p:txBody>
          <a:bodyPr/>
          <a:lstStyle/>
          <a:p>
            <a:pPr>
              <a:defRPr/>
            </a:pPr>
            <a:fld id="{E02D639A-AF38-4D9A-897E-57859A70BDEB}" type="slidenum">
              <a:rPr lang="en-US" smtClean="0"/>
              <a:pPr>
                <a:defRPr/>
              </a:pPr>
              <a:t>78</a:t>
            </a:fld>
            <a:endParaRPr lang="en-US" dirty="0"/>
          </a:p>
        </p:txBody>
      </p:sp>
    </p:spTree>
    <p:extLst>
      <p:ext uri="{BB962C8B-B14F-4D97-AF65-F5344CB8AC3E}">
        <p14:creationId xmlns:p14="http://schemas.microsoft.com/office/powerpoint/2010/main" val="320136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precise =</a:t>
            </a:r>
            <a:endParaRPr lang="en-US" dirty="0"/>
          </a:p>
        </p:txBody>
      </p:sp>
      <p:sp>
        <p:nvSpPr>
          <p:cNvPr id="4" name="Slide Number Placeholder 3"/>
          <p:cNvSpPr>
            <a:spLocks noGrp="1"/>
          </p:cNvSpPr>
          <p:nvPr>
            <p:ph type="sldNum" sz="quarter" idx="10"/>
          </p:nvPr>
        </p:nvSpPr>
        <p:spPr/>
        <p:txBody>
          <a:bodyPr/>
          <a:lstStyle/>
          <a:p>
            <a:pPr>
              <a:defRPr/>
            </a:pPr>
            <a:fld id="{E02D639A-AF38-4D9A-897E-57859A70BDEB}" type="slidenum">
              <a:rPr lang="en-US" smtClean="0"/>
              <a:pPr>
                <a:defRPr/>
              </a:pPr>
              <a:t>80</a:t>
            </a:fld>
            <a:endParaRPr lang="en-US" dirty="0"/>
          </a:p>
        </p:txBody>
      </p:sp>
    </p:spTree>
    <p:extLst>
      <p:ext uri="{BB962C8B-B14F-4D97-AF65-F5344CB8AC3E}">
        <p14:creationId xmlns:p14="http://schemas.microsoft.com/office/powerpoint/2010/main" val="38018109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User stack</a:t>
            </a:r>
          </a:p>
          <a:p>
            <a:r>
              <a:rPr lang="en-US" dirty="0" smtClean="0"/>
              <a:t>CRS</a:t>
            </a:r>
            <a:r>
              <a:rPr lang="en-US" baseline="0" dirty="0" smtClean="0"/>
              <a:t> stack</a:t>
            </a:r>
          </a:p>
          <a:p>
            <a:r>
              <a:rPr lang="en-US" baseline="0" dirty="0" smtClean="0"/>
              <a:t>Hardware stack</a:t>
            </a:r>
            <a:endParaRPr lang="en-US" dirty="0"/>
          </a:p>
        </p:txBody>
      </p:sp>
      <p:sp>
        <p:nvSpPr>
          <p:cNvPr id="4" name="Slide Number Placeholder 3"/>
          <p:cNvSpPr>
            <a:spLocks noGrp="1"/>
          </p:cNvSpPr>
          <p:nvPr>
            <p:ph type="sldNum" sz="quarter" idx="10"/>
          </p:nvPr>
        </p:nvSpPr>
        <p:spPr/>
        <p:txBody>
          <a:bodyPr/>
          <a:lstStyle/>
          <a:p>
            <a:pPr>
              <a:defRPr/>
            </a:pPr>
            <a:fld id="{E02D639A-AF38-4D9A-897E-57859A70BDEB}" type="slidenum">
              <a:rPr lang="en-US" smtClean="0"/>
              <a:pPr>
                <a:defRPr/>
              </a:pPr>
              <a:t>81</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Precise</a:t>
            </a:r>
          </a:p>
          <a:p>
            <a:pPr lvl="1"/>
            <a:r>
              <a:rPr lang="en-US" sz="1100" dirty="0">
                <a:latin typeface="Trebuchet MS" pitchFamily="34" charset="0"/>
                <a:cs typeface="Consolas" pitchFamily="49" charset="0"/>
              </a:rPr>
              <a:t>Exact thread </a:t>
            </a:r>
            <a:r>
              <a:rPr lang="en-US" sz="1100" dirty="0" err="1">
                <a:latin typeface="Trebuchet MS" pitchFamily="34" charset="0"/>
                <a:cs typeface="Consolas" pitchFamily="49" charset="0"/>
              </a:rPr>
              <a:t>idx</a:t>
            </a:r>
            <a:endParaRPr lang="en-US" sz="1100" dirty="0">
              <a:latin typeface="Trebuchet MS" pitchFamily="34" charset="0"/>
              <a:cs typeface="Consolas" pitchFamily="49" charset="0"/>
            </a:endParaRPr>
          </a:p>
          <a:p>
            <a:pPr lvl="1"/>
            <a:r>
              <a:rPr lang="en-US" sz="1100" dirty="0">
                <a:latin typeface="Trebuchet MS" pitchFamily="34" charset="0"/>
                <a:cs typeface="Consolas" pitchFamily="49" charset="0"/>
              </a:rPr>
              <a:t>Exact PC</a:t>
            </a:r>
          </a:p>
          <a:p>
            <a:r>
              <a:rPr lang="en-US" sz="1100" dirty="0">
                <a:latin typeface="Trebuchet MS" pitchFamily="34" charset="0"/>
                <a:cs typeface="Consolas" pitchFamily="49" charset="0"/>
              </a:rPr>
              <a:t>Not precise</a:t>
            </a:r>
          </a:p>
          <a:p>
            <a:pPr lvl="1"/>
            <a:r>
              <a:rPr lang="en-US" sz="1100" dirty="0">
                <a:latin typeface="Trebuchet MS" pitchFamily="34" charset="0"/>
                <a:cs typeface="Consolas" pitchFamily="49" charset="0"/>
              </a:rPr>
              <a:t>A group of threads or blocks</a:t>
            </a:r>
          </a:p>
          <a:p>
            <a:pPr lvl="1"/>
            <a:r>
              <a:rPr lang="en-US" sz="1100" dirty="0">
                <a:latin typeface="Trebuchet MS" pitchFamily="34" charset="0"/>
                <a:cs typeface="Consolas" pitchFamily="49" charset="0"/>
              </a:rPr>
              <a:t>The PC is several instructions after the offending load/store</a:t>
            </a:r>
          </a:p>
          <a:p>
            <a:endParaRPr lang="en-US" dirty="0"/>
          </a:p>
        </p:txBody>
      </p:sp>
      <p:sp>
        <p:nvSpPr>
          <p:cNvPr id="4" name="Slide Number Placeholder 3"/>
          <p:cNvSpPr>
            <a:spLocks noGrp="1"/>
          </p:cNvSpPr>
          <p:nvPr>
            <p:ph type="sldNum" sz="quarter" idx="10"/>
          </p:nvPr>
        </p:nvSpPr>
        <p:spPr/>
        <p:txBody>
          <a:bodyPr/>
          <a:lstStyle/>
          <a:p>
            <a:pPr>
              <a:defRPr/>
            </a:pPr>
            <a:fld id="{E02D639A-AF38-4D9A-897E-57859A70BDEB}" type="slidenum">
              <a:rPr lang="en-US" smtClean="0"/>
              <a:pPr>
                <a:defRPr/>
              </a:pPr>
              <a:t>82</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Note that line where the out-of-bounds access occurs is accessing a couple of different arrays… need to narrow it down</a:t>
            </a: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16025" indent="-275394" eaLnBrk="0" hangingPunct="0">
              <a:defRPr>
                <a:solidFill>
                  <a:schemeClr val="tx1"/>
                </a:solidFill>
                <a:latin typeface="Arial" charset="0"/>
                <a:cs typeface="Arial" charset="0"/>
              </a:defRPr>
            </a:lvl2pPr>
            <a:lvl3pPr marL="1101577" indent="-220316" eaLnBrk="0" hangingPunct="0">
              <a:defRPr>
                <a:solidFill>
                  <a:schemeClr val="tx1"/>
                </a:solidFill>
                <a:latin typeface="Arial" charset="0"/>
                <a:cs typeface="Arial" charset="0"/>
              </a:defRPr>
            </a:lvl3pPr>
            <a:lvl4pPr marL="1542207" indent="-220316" eaLnBrk="0" hangingPunct="0">
              <a:defRPr>
                <a:solidFill>
                  <a:schemeClr val="tx1"/>
                </a:solidFill>
                <a:latin typeface="Arial" charset="0"/>
                <a:cs typeface="Arial" charset="0"/>
              </a:defRPr>
            </a:lvl4pPr>
            <a:lvl5pPr marL="1982838" indent="-220316" eaLnBrk="0" hangingPunct="0">
              <a:defRPr>
                <a:solidFill>
                  <a:schemeClr val="tx1"/>
                </a:solidFill>
                <a:latin typeface="Arial" charset="0"/>
                <a:cs typeface="Arial" charset="0"/>
              </a:defRPr>
            </a:lvl5pPr>
            <a:lvl6pPr marL="2423468" indent="-220316" eaLnBrk="0" fontAlgn="base" hangingPunct="0">
              <a:spcBef>
                <a:spcPct val="0"/>
              </a:spcBef>
              <a:spcAft>
                <a:spcPct val="0"/>
              </a:spcAft>
              <a:defRPr>
                <a:solidFill>
                  <a:schemeClr val="tx1"/>
                </a:solidFill>
                <a:latin typeface="Arial" charset="0"/>
                <a:cs typeface="Arial" charset="0"/>
              </a:defRPr>
            </a:lvl6pPr>
            <a:lvl7pPr marL="2864099" indent="-220316" eaLnBrk="0" fontAlgn="base" hangingPunct="0">
              <a:spcBef>
                <a:spcPct val="0"/>
              </a:spcBef>
              <a:spcAft>
                <a:spcPct val="0"/>
              </a:spcAft>
              <a:defRPr>
                <a:solidFill>
                  <a:schemeClr val="tx1"/>
                </a:solidFill>
                <a:latin typeface="Arial" charset="0"/>
                <a:cs typeface="Arial" charset="0"/>
              </a:defRPr>
            </a:lvl7pPr>
            <a:lvl8pPr marL="3304728" indent="-220316" eaLnBrk="0" fontAlgn="base" hangingPunct="0">
              <a:spcBef>
                <a:spcPct val="0"/>
              </a:spcBef>
              <a:spcAft>
                <a:spcPct val="0"/>
              </a:spcAft>
              <a:defRPr>
                <a:solidFill>
                  <a:schemeClr val="tx1"/>
                </a:solidFill>
                <a:latin typeface="Arial" charset="0"/>
                <a:cs typeface="Arial" charset="0"/>
              </a:defRPr>
            </a:lvl8pPr>
            <a:lvl9pPr marL="3745359" indent="-220316" eaLnBrk="0" fontAlgn="base" hangingPunct="0">
              <a:spcBef>
                <a:spcPct val="0"/>
              </a:spcBef>
              <a:spcAft>
                <a:spcPct val="0"/>
              </a:spcAft>
              <a:defRPr>
                <a:solidFill>
                  <a:schemeClr val="tx1"/>
                </a:solidFill>
                <a:latin typeface="Arial" charset="0"/>
                <a:cs typeface="Arial" charset="0"/>
              </a:defRPr>
            </a:lvl9pPr>
          </a:lstStyle>
          <a:p>
            <a:pPr eaLnBrk="1" hangingPunct="1"/>
            <a:fld id="{C697E8C3-AAFD-40E0-A10A-86DD4E66CDA5}" type="slidenum">
              <a:rPr lang="en-US" smtClean="0"/>
              <a:pPr eaLnBrk="1" hangingPunct="1"/>
              <a:t>83</a:t>
            </a:fld>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a:latin typeface="Trebuchet MS" pitchFamily="34" charset="0"/>
              </a:rPr>
              <a:t>CUDA‐GDB supports the assertion call and stops the execution of the application when</a:t>
            </a:r>
          </a:p>
          <a:p>
            <a:r>
              <a:rPr lang="en-US" sz="1100" dirty="0">
                <a:latin typeface="Trebuchet MS" pitchFamily="34" charset="0"/>
              </a:rPr>
              <a:t>the assertion is hit. Then the variables and memory can be inspected as usual. The</a:t>
            </a:r>
          </a:p>
          <a:p>
            <a:r>
              <a:rPr lang="en-US" sz="1100" dirty="0">
                <a:latin typeface="Trebuchet MS" pitchFamily="34" charset="0"/>
              </a:rPr>
              <a:t>application can also be resumed past the assertion if needed.</a:t>
            </a:r>
          </a:p>
          <a:p>
            <a:endParaRPr lang="en-US" dirty="0"/>
          </a:p>
        </p:txBody>
      </p:sp>
      <p:sp>
        <p:nvSpPr>
          <p:cNvPr id="4" name="Slide Number Placeholder 3"/>
          <p:cNvSpPr>
            <a:spLocks noGrp="1"/>
          </p:cNvSpPr>
          <p:nvPr>
            <p:ph type="sldNum" sz="quarter" idx="10"/>
          </p:nvPr>
        </p:nvSpPr>
        <p:spPr/>
        <p:txBody>
          <a:bodyPr/>
          <a:lstStyle/>
          <a:p>
            <a:pPr>
              <a:defRPr/>
            </a:pPr>
            <a:fld id="{E02D639A-AF38-4D9A-897E-57859A70BDEB}" type="slidenum">
              <a:rPr lang="en-US" smtClean="0"/>
              <a:pPr>
                <a:defRPr/>
              </a:pPr>
              <a:t>85</a:t>
            </a:fld>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a typical CUDA</a:t>
            </a:r>
            <a:r>
              <a:rPr lang="en-US" baseline="0" dirty="0" smtClean="0"/>
              <a:t> debug workflow.</a:t>
            </a:r>
            <a:endParaRPr lang="en-US" dirty="0"/>
          </a:p>
        </p:txBody>
      </p:sp>
      <p:sp>
        <p:nvSpPr>
          <p:cNvPr id="4" name="Slide Number Placeholder 3"/>
          <p:cNvSpPr>
            <a:spLocks noGrp="1"/>
          </p:cNvSpPr>
          <p:nvPr>
            <p:ph type="sldNum" sz="quarter" idx="10"/>
          </p:nvPr>
        </p:nvSpPr>
        <p:spPr/>
        <p:txBody>
          <a:bodyPr/>
          <a:lstStyle/>
          <a:p>
            <a:pPr>
              <a:defRPr/>
            </a:pPr>
            <a:fld id="{E02D639A-AF38-4D9A-897E-57859A70BDEB}" type="slidenum">
              <a:rPr lang="en-US" smtClean="0"/>
              <a:pPr>
                <a:defRPr/>
              </a:pPr>
              <a:t>87</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a typical CUDA</a:t>
            </a:r>
            <a:r>
              <a:rPr lang="en-US" baseline="0" dirty="0" smtClean="0"/>
              <a:t> debug workflow.</a:t>
            </a:r>
            <a:endParaRPr lang="en-US" dirty="0"/>
          </a:p>
        </p:txBody>
      </p:sp>
      <p:sp>
        <p:nvSpPr>
          <p:cNvPr id="4" name="Slide Number Placeholder 3"/>
          <p:cNvSpPr>
            <a:spLocks noGrp="1"/>
          </p:cNvSpPr>
          <p:nvPr>
            <p:ph type="sldNum" sz="quarter" idx="10"/>
          </p:nvPr>
        </p:nvSpPr>
        <p:spPr/>
        <p:txBody>
          <a:bodyPr/>
          <a:lstStyle/>
          <a:p>
            <a:pPr>
              <a:defRPr/>
            </a:pPr>
            <a:fld id="{E02D639A-AF38-4D9A-897E-57859A70BDEB}" type="slidenum">
              <a:rPr lang="en-US" smtClean="0"/>
              <a:pPr>
                <a:defRPr/>
              </a:pPr>
              <a:t>88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3B0A33-B269-4EA3-8AF7-91B382277E1E}" type="slidenum">
              <a:rPr lang="en-US"/>
              <a:pPr/>
              <a:t>9</a:t>
            </a:fld>
            <a:endParaRPr 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D80C62-6E65-4A36-8046-FE8532596B26}" type="slidenum">
              <a:rPr lang="en-US" smtClean="0"/>
              <a:pPr/>
              <a:t>89</a:t>
            </a:fld>
            <a:endParaRPr lang="en-US"/>
          </a:p>
        </p:txBody>
      </p:sp>
    </p:spTree>
    <p:extLst>
      <p:ext uri="{BB962C8B-B14F-4D97-AF65-F5344CB8AC3E}">
        <p14:creationId xmlns:p14="http://schemas.microsoft.com/office/powerpoint/2010/main" val="23038630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[DN] Useful info here:</a:t>
            </a:r>
            <a:br>
              <a:rPr lang="en-US" dirty="0" smtClean="0"/>
            </a:br>
            <a:r>
              <a:rPr lang="en-US" dirty="0" smtClean="0"/>
              <a:t>http://www.resultsovercoffee.com/2011/02/cudavisibledevices.html </a:t>
            </a:r>
            <a:endParaRPr lang="en-US" dirty="0"/>
          </a:p>
        </p:txBody>
      </p:sp>
      <p:sp>
        <p:nvSpPr>
          <p:cNvPr id="4" name="Slide Number Placeholder 3"/>
          <p:cNvSpPr>
            <a:spLocks noGrp="1"/>
          </p:cNvSpPr>
          <p:nvPr>
            <p:ph type="sldNum" sz="quarter" idx="10"/>
          </p:nvPr>
        </p:nvSpPr>
        <p:spPr/>
        <p:txBody>
          <a:bodyPr/>
          <a:lstStyle/>
          <a:p>
            <a:fld id="{46D80C62-6E65-4A36-8046-FE8532596B26}" type="slidenum">
              <a:rPr lang="en-US" smtClean="0"/>
              <a:pPr/>
              <a:t>90</a:t>
            </a:fld>
            <a:endParaRPr lang="en-US"/>
          </a:p>
        </p:txBody>
      </p:sp>
    </p:spTree>
    <p:extLst>
      <p:ext uri="{BB962C8B-B14F-4D97-AF65-F5344CB8AC3E}">
        <p14:creationId xmlns:p14="http://schemas.microsoft.com/office/powerpoint/2010/main" val="23038630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D80C62-6E65-4A36-8046-FE8532596B26}" type="slidenum">
              <a:rPr lang="en-US" smtClean="0"/>
              <a:pPr/>
              <a:t>91</a:t>
            </a:fld>
            <a:endParaRPr lang="en-US"/>
          </a:p>
        </p:txBody>
      </p:sp>
    </p:spTree>
    <p:extLst>
      <p:ext uri="{BB962C8B-B14F-4D97-AF65-F5344CB8AC3E}">
        <p14:creationId xmlns:p14="http://schemas.microsoft.com/office/powerpoint/2010/main" val="367681904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solidFill>
                  <a:srgbClr val="00B050"/>
                </a:solidFill>
              </a:rPr>
              <a:t>Other available tool: the visual profiler</a:t>
            </a:r>
          </a:p>
          <a:p>
            <a:r>
              <a:rPr lang="en-US" dirty="0" smtClean="0">
                <a:solidFill>
                  <a:srgbClr val="00B050"/>
                </a:solidFill>
              </a:rPr>
              <a:t>To visualize</a:t>
            </a:r>
            <a:r>
              <a:rPr lang="en-US" baseline="0" dirty="0" smtClean="0">
                <a:solidFill>
                  <a:srgbClr val="00B050"/>
                </a:solidFill>
              </a:rPr>
              <a:t> where the time is being spent.</a:t>
            </a:r>
            <a:endParaRPr lang="en-US" dirty="0" smtClean="0">
              <a:solidFill>
                <a:srgbClr val="00B050"/>
              </a:solidFill>
            </a:endParaRPr>
          </a:p>
          <a:p>
            <a:endParaRPr lang="en-US" dirty="0" smtClean="0">
              <a:solidFill>
                <a:srgbClr val="00B050"/>
              </a:solidFill>
            </a:endParaRPr>
          </a:p>
          <a:p>
            <a:r>
              <a:rPr lang="en-US" dirty="0" smtClean="0">
                <a:solidFill>
                  <a:srgbClr val="00B050"/>
                </a:solidFill>
              </a:rPr>
              <a:t>All the tools &amp; documentation available for download</a:t>
            </a:r>
            <a:r>
              <a:rPr lang="en-US" baseline="0" dirty="0" smtClean="0">
                <a:solidFill>
                  <a:srgbClr val="00B050"/>
                </a:solidFill>
              </a:rPr>
              <a:t> for free.</a:t>
            </a:r>
            <a:endParaRPr lang="en-US" dirty="0" smtClean="0"/>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3F04636-5B2F-4625-A82C-BB5F5A366F8D}" type="slidenum">
              <a:rPr lang="en-US" smtClean="0">
                <a:ea typeface="MS PGothic" pitchFamily="34" charset="-128"/>
              </a:rPr>
              <a:pPr/>
              <a:t>92</a:t>
            </a:fld>
            <a:endParaRPr lang="en-US" dirty="0" smtClean="0">
              <a:ea typeface="MS PGothic" pitchFamily="34" charset="-128"/>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[DN]</a:t>
            </a:r>
          </a:p>
          <a:p>
            <a:r>
              <a:rPr lang="en-US" dirty="0" smtClean="0"/>
              <a:t>This is what used to be: </a:t>
            </a:r>
            <a:r>
              <a:rPr lang="pl-PL" dirty="0" smtClean="0">
                <a:solidFill>
                  <a:prstClr val="black"/>
                </a:solidFill>
                <a:latin typeface="Consolas" pitchFamily="49" charset="0"/>
                <a:cs typeface="Consolas" pitchFamily="49" charset="0"/>
              </a:rPr>
              <a:t> </a:t>
            </a:r>
            <a:r>
              <a:rPr lang="pl-PL" dirty="0" smtClean="0">
                <a:solidFill>
                  <a:srgbClr val="0000FF"/>
                </a:solidFill>
                <a:latin typeface="Consolas" pitchFamily="49" charset="0"/>
                <a:cs typeface="Consolas" pitchFamily="49" charset="0"/>
              </a:rPr>
              <a:t>int</a:t>
            </a:r>
            <a:r>
              <a:rPr lang="pl-PL" dirty="0" smtClean="0">
                <a:solidFill>
                  <a:prstClr val="black"/>
                </a:solidFill>
                <a:latin typeface="Consolas" pitchFamily="49" charset="0"/>
                <a:cs typeface="Consolas" pitchFamily="49" charset="0"/>
              </a:rPr>
              <a:t> j = atomicAdd(x, 1);    </a:t>
            </a:r>
            <a:r>
              <a:rPr lang="pl-PL" dirty="0" smtClean="0">
                <a:solidFill>
                  <a:srgbClr val="008000"/>
                </a:solidFill>
                <a:latin typeface="Consolas" pitchFamily="49" charset="0"/>
                <a:cs typeface="Consolas" pitchFamily="49" charset="0"/>
              </a:rPr>
              <a:t>// j = *x; *x = j + i;</a:t>
            </a:r>
            <a:endParaRPr lang="en-US" dirty="0" smtClean="0">
              <a:solidFill>
                <a:srgbClr val="008000"/>
              </a:solidFill>
              <a:latin typeface="Consolas" pitchFamily="49" charset="0"/>
              <a:cs typeface="Consolas" pitchFamily="49" charset="0"/>
            </a:endParaRPr>
          </a:p>
          <a:p>
            <a:r>
              <a:rPr lang="en-US" dirty="0" smtClean="0">
                <a:solidFill>
                  <a:srgbClr val="008000"/>
                </a:solidFill>
                <a:latin typeface="Consolas" pitchFamily="49" charset="0"/>
                <a:cs typeface="Consolas" pitchFamily="49" charset="0"/>
              </a:rPr>
              <a:t>This is now: </a:t>
            </a:r>
            <a:r>
              <a:rPr lang="pl-PL" dirty="0" smtClean="0">
                <a:solidFill>
                  <a:prstClr val="black"/>
                </a:solidFill>
                <a:latin typeface="Consolas" pitchFamily="49" charset="0"/>
                <a:cs typeface="Consolas" pitchFamily="49" charset="0"/>
              </a:rPr>
              <a:t> </a:t>
            </a:r>
            <a:r>
              <a:rPr lang="pl-PL" dirty="0" smtClean="0">
                <a:solidFill>
                  <a:srgbClr val="0000FF"/>
                </a:solidFill>
                <a:latin typeface="Consolas" pitchFamily="49" charset="0"/>
                <a:cs typeface="Consolas" pitchFamily="49" charset="0"/>
              </a:rPr>
              <a:t>int</a:t>
            </a:r>
            <a:r>
              <a:rPr lang="pl-PL" dirty="0" smtClean="0">
                <a:solidFill>
                  <a:prstClr val="black"/>
                </a:solidFill>
                <a:latin typeface="Consolas" pitchFamily="49" charset="0"/>
                <a:cs typeface="Consolas" pitchFamily="49" charset="0"/>
              </a:rPr>
              <a:t> j = atomicAdd(x, 1);    </a:t>
            </a:r>
            <a:r>
              <a:rPr lang="pl-PL" dirty="0" smtClean="0">
                <a:solidFill>
                  <a:srgbClr val="008000"/>
                </a:solidFill>
                <a:latin typeface="Consolas" pitchFamily="49" charset="0"/>
                <a:cs typeface="Consolas" pitchFamily="49" charset="0"/>
              </a:rPr>
              <a:t>// j = *x; </a:t>
            </a:r>
            <a:endParaRPr lang="en-US" dirty="0"/>
          </a:p>
        </p:txBody>
      </p:sp>
      <p:sp>
        <p:nvSpPr>
          <p:cNvPr id="4" name="Slide Number Placeholder 3"/>
          <p:cNvSpPr>
            <a:spLocks noGrp="1"/>
          </p:cNvSpPr>
          <p:nvPr>
            <p:ph type="sldNum" sz="quarter" idx="10"/>
          </p:nvPr>
        </p:nvSpPr>
        <p:spPr/>
        <p:txBody>
          <a:bodyPr/>
          <a:lstStyle/>
          <a:p>
            <a:fld id="{A6821D61-D015-4274-B894-314414003888}" type="slidenum">
              <a:rPr lang="en-US" smtClean="0"/>
              <a:pPr/>
              <a:t>105</a:t>
            </a:fld>
            <a:endParaRPr lang="en-US"/>
          </a:p>
        </p:txBody>
      </p:sp>
    </p:spTree>
    <p:extLst>
      <p:ext uri="{BB962C8B-B14F-4D97-AF65-F5344CB8AC3E}">
        <p14:creationId xmlns:p14="http://schemas.microsoft.com/office/powerpoint/2010/main" val="335446051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stage s, only thread who’s divisible to 2^s gets to work</a:t>
            </a:r>
            <a:endParaRPr lang="en-US" dirty="0"/>
          </a:p>
        </p:txBody>
      </p:sp>
      <p:sp>
        <p:nvSpPr>
          <p:cNvPr id="4" name="Slide Number Placeholder 3"/>
          <p:cNvSpPr>
            <a:spLocks noGrp="1"/>
          </p:cNvSpPr>
          <p:nvPr>
            <p:ph type="sldNum" sz="quarter" idx="10"/>
          </p:nvPr>
        </p:nvSpPr>
        <p:spPr/>
        <p:txBody>
          <a:bodyPr/>
          <a:lstStyle/>
          <a:p>
            <a:fld id="{A6821D61-D015-4274-B894-314414003888}" type="slidenum">
              <a:rPr lang="en-US" smtClean="0"/>
              <a:pPr/>
              <a:t>132</a:t>
            </a:fld>
            <a:endParaRPr lang="en-US"/>
          </a:p>
        </p:txBody>
      </p:sp>
    </p:spTree>
    <p:extLst>
      <p:ext uri="{BB962C8B-B14F-4D97-AF65-F5344CB8AC3E}">
        <p14:creationId xmlns:p14="http://schemas.microsoft.com/office/powerpoint/2010/main" val="325950872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DN</a:t>
            </a:r>
            <a:r>
              <a:rPr lang="en-US" baseline="0" dirty="0" smtClean="0"/>
              <a:t>: the number of elements after one stage = number of blocks that were launched to deal with that stage</a:t>
            </a:r>
            <a:endParaRPr lang="en-US" dirty="0"/>
          </a:p>
        </p:txBody>
      </p:sp>
      <p:sp>
        <p:nvSpPr>
          <p:cNvPr id="4" name="Slide Number Placeholder 3"/>
          <p:cNvSpPr>
            <a:spLocks noGrp="1"/>
          </p:cNvSpPr>
          <p:nvPr>
            <p:ph type="sldNum" sz="quarter" idx="10"/>
          </p:nvPr>
        </p:nvSpPr>
        <p:spPr/>
        <p:txBody>
          <a:bodyPr/>
          <a:lstStyle/>
          <a:p>
            <a:fld id="{A6821D61-D015-4274-B894-314414003888}" type="slidenum">
              <a:rPr lang="en-US" smtClean="0"/>
              <a:pPr/>
              <a:t>133</a:t>
            </a:fld>
            <a:endParaRPr lang="en-US"/>
          </a:p>
        </p:txBody>
      </p:sp>
    </p:spTree>
    <p:extLst>
      <p:ext uri="{BB962C8B-B14F-4D97-AF65-F5344CB8AC3E}">
        <p14:creationId xmlns:p14="http://schemas.microsoft.com/office/powerpoint/2010/main" val="63422318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DN: first you go half</a:t>
            </a:r>
            <a:r>
              <a:rPr lang="en-US" baseline="0" dirty="0" smtClean="0"/>
              <a:t> the size of the block to match a thread with its second operand</a:t>
            </a:r>
          </a:p>
          <a:p>
            <a:pPr marL="165261" indent="-165261">
              <a:buFontTx/>
              <a:buChar char="-"/>
            </a:pPr>
            <a:r>
              <a:rPr lang="en-US" baseline="0" dirty="0" smtClean="0"/>
              <a:t>Then you go ¼ of the block size</a:t>
            </a:r>
          </a:p>
          <a:p>
            <a:pPr marL="165261" indent="-165261">
              <a:buFontTx/>
              <a:buChar char="-"/>
            </a:pPr>
            <a:r>
              <a:rPr lang="en-US" baseline="0" dirty="0" smtClean="0"/>
              <a:t>Then you go 1/8 of the block size, et.</a:t>
            </a:r>
            <a:endParaRPr lang="en-US" dirty="0" smtClean="0"/>
          </a:p>
          <a:p>
            <a:endParaRPr lang="en-US" dirty="0"/>
          </a:p>
        </p:txBody>
      </p:sp>
      <p:sp>
        <p:nvSpPr>
          <p:cNvPr id="4" name="Slide Number Placeholder 3"/>
          <p:cNvSpPr>
            <a:spLocks noGrp="1"/>
          </p:cNvSpPr>
          <p:nvPr>
            <p:ph type="sldNum" sz="quarter" idx="10"/>
          </p:nvPr>
        </p:nvSpPr>
        <p:spPr/>
        <p:txBody>
          <a:bodyPr/>
          <a:lstStyle/>
          <a:p>
            <a:fld id="{A6821D61-D015-4274-B894-314414003888}" type="slidenum">
              <a:rPr lang="en-US" smtClean="0"/>
              <a:pPr/>
              <a:t>139</a:t>
            </a:fld>
            <a:endParaRPr lang="en-US"/>
          </a:p>
        </p:txBody>
      </p:sp>
    </p:spTree>
    <p:extLst>
      <p:ext uri="{BB962C8B-B14F-4D97-AF65-F5344CB8AC3E}">
        <p14:creationId xmlns:p14="http://schemas.microsoft.com/office/powerpoint/2010/main" val="82512999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821D61-D015-4274-B894-314414003888}" type="slidenum">
              <a:rPr lang="en-US" smtClean="0"/>
              <a:pPr/>
              <a:t>141</a:t>
            </a:fld>
            <a:endParaRPr lang="en-US"/>
          </a:p>
        </p:txBody>
      </p:sp>
    </p:spTree>
    <p:extLst>
      <p:ext uri="{BB962C8B-B14F-4D97-AF65-F5344CB8AC3E}">
        <p14:creationId xmlns:p14="http://schemas.microsoft.com/office/powerpoint/2010/main" val="271733638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DN: Instead</a:t>
            </a:r>
            <a:r>
              <a:rPr lang="en-US" baseline="0" dirty="0" smtClean="0"/>
              <a:t> of </a:t>
            </a:r>
            <a:r>
              <a:rPr lang="en-US" dirty="0" smtClean="0"/>
              <a:t>fetching one number, each thread now fetches two numbers.  Therefore,</a:t>
            </a:r>
            <a:r>
              <a:rPr lang="en-US" baseline="0" dirty="0" smtClean="0"/>
              <a:t> the number of blocks is ½ of what used to be.</a:t>
            </a:r>
            <a:endParaRPr lang="en-US" dirty="0"/>
          </a:p>
        </p:txBody>
      </p:sp>
      <p:sp>
        <p:nvSpPr>
          <p:cNvPr id="4" name="Slide Number Placeholder 3"/>
          <p:cNvSpPr>
            <a:spLocks noGrp="1"/>
          </p:cNvSpPr>
          <p:nvPr>
            <p:ph type="sldNum" sz="quarter" idx="10"/>
          </p:nvPr>
        </p:nvSpPr>
        <p:spPr/>
        <p:txBody>
          <a:bodyPr/>
          <a:lstStyle/>
          <a:p>
            <a:fld id="{A6821D61-D015-4274-B894-314414003888}" type="slidenum">
              <a:rPr lang="en-US" smtClean="0"/>
              <a:pPr/>
              <a:t>142</a:t>
            </a:fld>
            <a:endParaRPr lang="en-US"/>
          </a:p>
        </p:txBody>
      </p:sp>
    </p:spTree>
    <p:extLst>
      <p:ext uri="{BB962C8B-B14F-4D97-AF65-F5344CB8AC3E}">
        <p14:creationId xmlns:p14="http://schemas.microsoft.com/office/powerpoint/2010/main" val="1145579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A98465-4C7A-4340-BA3C-CAA82DB2FAFB}" type="slidenum">
              <a:rPr lang="en-US"/>
              <a:pPr/>
              <a:t>12</a:t>
            </a:fld>
            <a:endParaRPr lang="en-US"/>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DN:</a:t>
            </a:r>
            <a:r>
              <a:rPr lang="en-US" baseline="0" dirty="0" smtClean="0"/>
              <a:t> you have a relatively small number of blocks.  Therefore, one thread does a lot of ops to shrink the total number of entries that need to be added.</a:t>
            </a:r>
          </a:p>
          <a:p>
            <a:r>
              <a:rPr lang="en-US" baseline="0" dirty="0" smtClean="0"/>
              <a:t>Cooked up example, not related to size of warps, typical CUDA block dim, etc.:</a:t>
            </a:r>
          </a:p>
          <a:p>
            <a:r>
              <a:rPr lang="en-US" baseline="0" dirty="0" smtClean="0"/>
              <a:t>Say you have 1024 numbers.  You start with 32 blocks, each with 4 threads.  Then, 128 threads total.  It means that a thread in block 11 would have to add two numbers, then two numbers, then two numbers, then two more numbers.  At this point, everything is in shared memory.</a:t>
            </a:r>
          </a:p>
        </p:txBody>
      </p:sp>
      <p:sp>
        <p:nvSpPr>
          <p:cNvPr id="4" name="Slide Number Placeholder 3"/>
          <p:cNvSpPr>
            <a:spLocks noGrp="1"/>
          </p:cNvSpPr>
          <p:nvPr>
            <p:ph type="sldNum" sz="quarter" idx="10"/>
          </p:nvPr>
        </p:nvSpPr>
        <p:spPr/>
        <p:txBody>
          <a:bodyPr/>
          <a:lstStyle/>
          <a:p>
            <a:fld id="{A6821D61-D015-4274-B894-314414003888}" type="slidenum">
              <a:rPr lang="en-US" smtClean="0"/>
              <a:pPr/>
              <a:t>159</a:t>
            </a:fld>
            <a:endParaRPr lang="en-US"/>
          </a:p>
        </p:txBody>
      </p:sp>
    </p:spTree>
    <p:extLst>
      <p:ext uri="{BB962C8B-B14F-4D97-AF65-F5344CB8AC3E}">
        <p14:creationId xmlns:p14="http://schemas.microsoft.com/office/powerpoint/2010/main" val="139423664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CA57CD3-0AAD-47D4-AA49-9D7CA2CEB419}" type="slidenum">
              <a:rPr lang="en-US" smtClean="0"/>
              <a:pPr/>
              <a:t>163</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CA57CD3-0AAD-47D4-AA49-9D7CA2CEB419}" type="slidenum">
              <a:rPr lang="en-US" smtClean="0"/>
              <a:pPr/>
              <a:t>164</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CA57CD3-0AAD-47D4-AA49-9D7CA2CEB419}" type="slidenum">
              <a:rPr lang="en-US" smtClean="0"/>
              <a:pPr/>
              <a:t>165</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CA57CD3-0AAD-47D4-AA49-9D7CA2CEB419}" type="slidenum">
              <a:rPr lang="en-US" smtClean="0"/>
              <a:pPr/>
              <a:t>166</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CA57CD3-0AAD-47D4-AA49-9D7CA2CEB419}" type="slidenum">
              <a:rPr lang="en-US" smtClean="0"/>
              <a:pPr/>
              <a:t>167</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CA57CD3-0AAD-47D4-AA49-9D7CA2CEB419}" type="slidenum">
              <a:rPr lang="en-US" smtClean="0"/>
              <a:pPr/>
              <a:t>168</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DF6407-0B83-4B0C-8967-41028FCE4DF4}" type="slidenum">
              <a:rPr lang="en-US"/>
              <a:pPr/>
              <a:t>169</a:t>
            </a:fld>
            <a:endParaRPr lang="en-US"/>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236999-91D1-4A9E-AA72-20FF45223212}" type="slidenum">
              <a:rPr lang="en-US"/>
              <a:pPr/>
              <a:t>170</a:t>
            </a:fld>
            <a:endParaRPr lang="en-US"/>
          </a:p>
        </p:txBody>
      </p:sp>
      <p:sp>
        <p:nvSpPr>
          <p:cNvPr id="90114" name="Rectangle 2"/>
          <p:cNvSpPr>
            <a:spLocks noGrp="1" noRot="1" noChangeAspect="1" noChangeArrowheads="1" noTextEdit="1"/>
          </p:cNvSpPr>
          <p:nvPr>
            <p:ph type="sldImg"/>
          </p:nvPr>
        </p:nvSpPr>
        <p:spPr>
          <a:xfrm>
            <a:off x="2895600" y="527050"/>
            <a:ext cx="3505200" cy="2628900"/>
          </a:xfrm>
          <a:ln/>
        </p:spPr>
      </p:sp>
      <p:sp>
        <p:nvSpPr>
          <p:cNvPr id="90115" name="Rectangle 3"/>
          <p:cNvSpPr>
            <a:spLocks noGrp="1" noChangeArrowheads="1"/>
          </p:cNvSpPr>
          <p:nvPr>
            <p:ph type="body" idx="1"/>
          </p:nvPr>
        </p:nvSpPr>
        <p:spPr>
          <a:xfrm>
            <a:off x="930046" y="3330174"/>
            <a:ext cx="7436313" cy="3153984"/>
          </a:xfrm>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A5249E-13C3-4FD9-AE1F-8736F459C4EB}" type="slidenum">
              <a:rPr lang="en-US"/>
              <a:pPr/>
              <a:t>13</a:t>
            </a:fld>
            <a:endParaRPr lang="en-US"/>
          </a:p>
        </p:txBody>
      </p:sp>
      <p:sp>
        <p:nvSpPr>
          <p:cNvPr id="966658" name="Rectangle 2"/>
          <p:cNvSpPr>
            <a:spLocks noGrp="1" noRot="1" noChangeAspect="1" noChangeArrowheads="1" noTextEdit="1"/>
          </p:cNvSpPr>
          <p:nvPr>
            <p:ph type="sldImg"/>
          </p:nvPr>
        </p:nvSpPr>
        <p:spPr>
          <a:ln/>
        </p:spPr>
      </p:sp>
      <p:sp>
        <p:nvSpPr>
          <p:cNvPr id="966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C5FAF5-F616-48C5-BC20-9981FF440682}" type="slidenum">
              <a:rPr lang="en-US"/>
              <a:pPr/>
              <a:t>14</a:t>
            </a:fld>
            <a:endParaRPr lang="en-US"/>
          </a:p>
        </p:txBody>
      </p:sp>
      <p:sp>
        <p:nvSpPr>
          <p:cNvPr id="968706" name="Rectangle 2"/>
          <p:cNvSpPr>
            <a:spLocks noGrp="1" noRot="1" noChangeAspect="1" noChangeArrowheads="1" noTextEdit="1"/>
          </p:cNvSpPr>
          <p:nvPr>
            <p:ph type="sldImg"/>
          </p:nvPr>
        </p:nvSpPr>
        <p:spPr>
          <a:ln/>
        </p:spPr>
      </p:sp>
      <p:sp>
        <p:nvSpPr>
          <p:cNvPr id="96870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050"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endParaRPr lang="en-US"/>
          </a:p>
        </p:txBody>
      </p:sp>
      <p:sp>
        <p:nvSpPr>
          <p:cNvPr id="2051"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p>
        </p:txBody>
      </p:sp>
      <p:sp>
        <p:nvSpPr>
          <p:cNvPr id="2052"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p>
        </p:txBody>
      </p:sp>
      <p:sp>
        <p:nvSpPr>
          <p:cNvPr id="2053" name="Rectangle 5"/>
          <p:cNvSpPr>
            <a:spLocks noGrp="1" noChangeArrowheads="1"/>
          </p:cNvSpPr>
          <p:nvPr>
            <p:ph type="dt" sz="half" idx="2"/>
          </p:nvPr>
        </p:nvSpPr>
        <p:spPr/>
        <p:txBody>
          <a:bodyPr/>
          <a:lstStyle>
            <a:lvl1pPr>
              <a:defRPr/>
            </a:lvl1pPr>
          </a:lstStyle>
          <a:p>
            <a:endParaRPr lang="en-US" altLang="en-US"/>
          </a:p>
        </p:txBody>
      </p:sp>
      <p:sp>
        <p:nvSpPr>
          <p:cNvPr id="2054" name="Rectangle 6"/>
          <p:cNvSpPr>
            <a:spLocks noGrp="1" noChangeArrowheads="1"/>
          </p:cNvSpPr>
          <p:nvPr>
            <p:ph type="ftr" sz="quarter" idx="3"/>
          </p:nvPr>
        </p:nvSpPr>
        <p:spPr/>
        <p:txBody>
          <a:bodyPr/>
          <a:lstStyle>
            <a:lvl1pPr>
              <a:defRPr/>
            </a:lvl1pPr>
          </a:lstStyle>
          <a:p>
            <a:endParaRPr lang="en-US" altLang="en-US"/>
          </a:p>
        </p:txBody>
      </p:sp>
      <p:sp>
        <p:nvSpPr>
          <p:cNvPr id="2055" name="Rectangle 7"/>
          <p:cNvSpPr>
            <a:spLocks noGrp="1" noChangeArrowheads="1"/>
          </p:cNvSpPr>
          <p:nvPr>
            <p:ph type="sldNum" sz="quarter" idx="4"/>
          </p:nvPr>
        </p:nvSpPr>
        <p:spPr/>
        <p:txBody>
          <a:bodyPr/>
          <a:lstStyle>
            <a:lvl1pPr>
              <a:defRPr/>
            </a:lvl1pPr>
          </a:lstStyle>
          <a:p>
            <a:fld id="{EC216DBF-D098-44ED-BED2-FC8C39936545}" type="slidenum">
              <a:rPr lang="en-US" altLang="en-US"/>
              <a:pPr/>
              <a:t>‹#›</a:t>
            </a:fld>
            <a:endParaRPr lang="en-US" altLang="en-US"/>
          </a:p>
        </p:txBody>
      </p:sp>
      <p:grpSp>
        <p:nvGrpSpPr>
          <p:cNvPr id="2056" name="Group 8"/>
          <p:cNvGrpSpPr>
            <a:grpSpLocks/>
          </p:cNvGrpSpPr>
          <p:nvPr/>
        </p:nvGrpSpPr>
        <p:grpSpPr bwMode="auto">
          <a:xfrm>
            <a:off x="7493000" y="2992438"/>
            <a:ext cx="1338263" cy="2189162"/>
            <a:chOff x="4704" y="1885"/>
            <a:chExt cx="843" cy="1379"/>
          </a:xfrm>
        </p:grpSpPr>
        <p:sp>
          <p:nvSpPr>
            <p:cNvPr id="2057" name="Oval 9"/>
            <p:cNvSpPr>
              <a:spLocks noChangeArrowheads="1"/>
            </p:cNvSpPr>
            <p:nvPr/>
          </p:nvSpPr>
          <p:spPr bwMode="auto">
            <a:xfrm>
              <a:off x="4704" y="1885"/>
              <a:ext cx="127" cy="127"/>
            </a:xfrm>
            <a:prstGeom prst="ellipse">
              <a:avLst/>
            </a:prstGeom>
            <a:solidFill>
              <a:schemeClr val="tx2"/>
            </a:solidFill>
            <a:ln w="9525">
              <a:noFill/>
              <a:round/>
              <a:headEnd/>
              <a:tailEnd/>
            </a:ln>
            <a:effectLst/>
          </p:spPr>
          <p:txBody>
            <a:bodyPr wrap="none" anchor="ctr"/>
            <a:lstStyle/>
            <a:p>
              <a:endParaRPr lang="en-US"/>
            </a:p>
          </p:txBody>
        </p:sp>
        <p:sp>
          <p:nvSpPr>
            <p:cNvPr id="2058" name="Oval 10"/>
            <p:cNvSpPr>
              <a:spLocks noChangeArrowheads="1"/>
            </p:cNvSpPr>
            <p:nvPr/>
          </p:nvSpPr>
          <p:spPr bwMode="auto">
            <a:xfrm>
              <a:off x="4883" y="1885"/>
              <a:ext cx="127" cy="127"/>
            </a:xfrm>
            <a:prstGeom prst="ellipse">
              <a:avLst/>
            </a:prstGeom>
            <a:solidFill>
              <a:schemeClr val="tx2"/>
            </a:solidFill>
            <a:ln w="9525">
              <a:noFill/>
              <a:round/>
              <a:headEnd/>
              <a:tailEnd/>
            </a:ln>
            <a:effectLst/>
          </p:spPr>
          <p:txBody>
            <a:bodyPr wrap="none" anchor="ctr"/>
            <a:lstStyle/>
            <a:p>
              <a:endParaRPr lang="en-US"/>
            </a:p>
          </p:txBody>
        </p:sp>
        <p:sp>
          <p:nvSpPr>
            <p:cNvPr id="2059" name="Oval 11"/>
            <p:cNvSpPr>
              <a:spLocks noChangeArrowheads="1"/>
            </p:cNvSpPr>
            <p:nvPr/>
          </p:nvSpPr>
          <p:spPr bwMode="auto">
            <a:xfrm>
              <a:off x="5062" y="1885"/>
              <a:ext cx="127" cy="127"/>
            </a:xfrm>
            <a:prstGeom prst="ellipse">
              <a:avLst/>
            </a:prstGeom>
            <a:solidFill>
              <a:schemeClr val="tx2"/>
            </a:solidFill>
            <a:ln w="9525">
              <a:noFill/>
              <a:round/>
              <a:headEnd/>
              <a:tailEnd/>
            </a:ln>
            <a:effectLst/>
          </p:spPr>
          <p:txBody>
            <a:bodyPr wrap="none" anchor="ctr"/>
            <a:lstStyle/>
            <a:p>
              <a:endParaRPr lang="en-US"/>
            </a:p>
          </p:txBody>
        </p:sp>
        <p:sp>
          <p:nvSpPr>
            <p:cNvPr id="2060" name="Oval 12"/>
            <p:cNvSpPr>
              <a:spLocks noChangeArrowheads="1"/>
            </p:cNvSpPr>
            <p:nvPr/>
          </p:nvSpPr>
          <p:spPr bwMode="auto">
            <a:xfrm>
              <a:off x="4704" y="2064"/>
              <a:ext cx="127" cy="127"/>
            </a:xfrm>
            <a:prstGeom prst="ellipse">
              <a:avLst/>
            </a:prstGeom>
            <a:solidFill>
              <a:schemeClr val="tx2"/>
            </a:solidFill>
            <a:ln w="9525">
              <a:noFill/>
              <a:round/>
              <a:headEnd/>
              <a:tailEnd/>
            </a:ln>
            <a:effectLst/>
          </p:spPr>
          <p:txBody>
            <a:bodyPr wrap="none" anchor="ctr"/>
            <a:lstStyle/>
            <a:p>
              <a:endParaRPr lang="en-US"/>
            </a:p>
          </p:txBody>
        </p:sp>
        <p:sp>
          <p:nvSpPr>
            <p:cNvPr id="2061" name="Oval 13"/>
            <p:cNvSpPr>
              <a:spLocks noChangeArrowheads="1"/>
            </p:cNvSpPr>
            <p:nvPr/>
          </p:nvSpPr>
          <p:spPr bwMode="auto">
            <a:xfrm>
              <a:off x="4883" y="2064"/>
              <a:ext cx="127" cy="127"/>
            </a:xfrm>
            <a:prstGeom prst="ellipse">
              <a:avLst/>
            </a:prstGeom>
            <a:solidFill>
              <a:schemeClr val="tx2"/>
            </a:solidFill>
            <a:ln w="9525">
              <a:noFill/>
              <a:round/>
              <a:headEnd/>
              <a:tailEnd/>
            </a:ln>
            <a:effectLst/>
          </p:spPr>
          <p:txBody>
            <a:bodyPr wrap="none" anchor="ctr"/>
            <a:lstStyle/>
            <a:p>
              <a:endParaRPr lang="en-US"/>
            </a:p>
          </p:txBody>
        </p:sp>
        <p:sp>
          <p:nvSpPr>
            <p:cNvPr id="2062" name="Oval 14"/>
            <p:cNvSpPr>
              <a:spLocks noChangeArrowheads="1"/>
            </p:cNvSpPr>
            <p:nvPr/>
          </p:nvSpPr>
          <p:spPr bwMode="auto">
            <a:xfrm>
              <a:off x="5062" y="2064"/>
              <a:ext cx="127" cy="127"/>
            </a:xfrm>
            <a:prstGeom prst="ellipse">
              <a:avLst/>
            </a:prstGeom>
            <a:solidFill>
              <a:schemeClr val="tx2"/>
            </a:solidFill>
            <a:ln w="9525">
              <a:noFill/>
              <a:round/>
              <a:headEnd/>
              <a:tailEnd/>
            </a:ln>
            <a:effectLst/>
          </p:spPr>
          <p:txBody>
            <a:bodyPr wrap="none" anchor="ctr"/>
            <a:lstStyle/>
            <a:p>
              <a:endParaRPr lang="en-US"/>
            </a:p>
          </p:txBody>
        </p:sp>
        <p:sp>
          <p:nvSpPr>
            <p:cNvPr id="2063" name="Oval 15"/>
            <p:cNvSpPr>
              <a:spLocks noChangeArrowheads="1"/>
            </p:cNvSpPr>
            <p:nvPr/>
          </p:nvSpPr>
          <p:spPr bwMode="auto">
            <a:xfrm>
              <a:off x="5241" y="2064"/>
              <a:ext cx="127" cy="127"/>
            </a:xfrm>
            <a:prstGeom prst="ellipse">
              <a:avLst/>
            </a:prstGeom>
            <a:solidFill>
              <a:schemeClr val="accent2"/>
            </a:solidFill>
            <a:ln w="9525">
              <a:noFill/>
              <a:round/>
              <a:headEnd/>
              <a:tailEnd/>
            </a:ln>
            <a:effectLst/>
          </p:spPr>
          <p:txBody>
            <a:bodyPr wrap="none" anchor="ctr"/>
            <a:lstStyle/>
            <a:p>
              <a:endParaRPr lang="en-US"/>
            </a:p>
          </p:txBody>
        </p:sp>
        <p:sp>
          <p:nvSpPr>
            <p:cNvPr id="2064" name="Oval 16"/>
            <p:cNvSpPr>
              <a:spLocks noChangeArrowheads="1"/>
            </p:cNvSpPr>
            <p:nvPr/>
          </p:nvSpPr>
          <p:spPr bwMode="auto">
            <a:xfrm>
              <a:off x="4704" y="2243"/>
              <a:ext cx="127" cy="127"/>
            </a:xfrm>
            <a:prstGeom prst="ellipse">
              <a:avLst/>
            </a:prstGeom>
            <a:solidFill>
              <a:schemeClr val="tx2"/>
            </a:solidFill>
            <a:ln w="9525">
              <a:noFill/>
              <a:round/>
              <a:headEnd/>
              <a:tailEnd/>
            </a:ln>
            <a:effectLst/>
          </p:spPr>
          <p:txBody>
            <a:bodyPr wrap="none" anchor="ctr"/>
            <a:lstStyle/>
            <a:p>
              <a:endParaRPr lang="en-US"/>
            </a:p>
          </p:txBody>
        </p:sp>
        <p:sp>
          <p:nvSpPr>
            <p:cNvPr id="2065" name="Oval 17"/>
            <p:cNvSpPr>
              <a:spLocks noChangeArrowheads="1"/>
            </p:cNvSpPr>
            <p:nvPr/>
          </p:nvSpPr>
          <p:spPr bwMode="auto">
            <a:xfrm>
              <a:off x="4883" y="2243"/>
              <a:ext cx="127" cy="127"/>
            </a:xfrm>
            <a:prstGeom prst="ellipse">
              <a:avLst/>
            </a:prstGeom>
            <a:solidFill>
              <a:schemeClr val="tx2"/>
            </a:solidFill>
            <a:ln w="9525">
              <a:noFill/>
              <a:round/>
              <a:headEnd/>
              <a:tailEnd/>
            </a:ln>
            <a:effectLst/>
          </p:spPr>
          <p:txBody>
            <a:bodyPr wrap="none" anchor="ctr"/>
            <a:lstStyle/>
            <a:p>
              <a:endParaRPr lang="en-US"/>
            </a:p>
          </p:txBody>
        </p:sp>
        <p:sp>
          <p:nvSpPr>
            <p:cNvPr id="2066" name="Oval 18"/>
            <p:cNvSpPr>
              <a:spLocks noChangeArrowheads="1"/>
            </p:cNvSpPr>
            <p:nvPr/>
          </p:nvSpPr>
          <p:spPr bwMode="auto">
            <a:xfrm>
              <a:off x="5062" y="2243"/>
              <a:ext cx="127" cy="127"/>
            </a:xfrm>
            <a:prstGeom prst="ellipse">
              <a:avLst/>
            </a:prstGeom>
            <a:solidFill>
              <a:schemeClr val="accent2"/>
            </a:solidFill>
            <a:ln w="9525">
              <a:noFill/>
              <a:round/>
              <a:headEnd/>
              <a:tailEnd/>
            </a:ln>
            <a:effectLst/>
          </p:spPr>
          <p:txBody>
            <a:bodyPr wrap="none" anchor="ctr"/>
            <a:lstStyle/>
            <a:p>
              <a:endParaRPr lang="en-US"/>
            </a:p>
          </p:txBody>
        </p:sp>
        <p:sp>
          <p:nvSpPr>
            <p:cNvPr id="2067" name="Oval 19"/>
            <p:cNvSpPr>
              <a:spLocks noChangeArrowheads="1"/>
            </p:cNvSpPr>
            <p:nvPr/>
          </p:nvSpPr>
          <p:spPr bwMode="auto">
            <a:xfrm>
              <a:off x="5241" y="2243"/>
              <a:ext cx="127" cy="127"/>
            </a:xfrm>
            <a:prstGeom prst="ellipse">
              <a:avLst/>
            </a:prstGeom>
            <a:solidFill>
              <a:schemeClr val="accent2"/>
            </a:solidFill>
            <a:ln w="9525">
              <a:noFill/>
              <a:round/>
              <a:headEnd/>
              <a:tailEnd/>
            </a:ln>
            <a:effectLst/>
          </p:spPr>
          <p:txBody>
            <a:bodyPr wrap="none" anchor="ctr"/>
            <a:lstStyle/>
            <a:p>
              <a:endParaRPr lang="en-US"/>
            </a:p>
          </p:txBody>
        </p:sp>
        <p:sp>
          <p:nvSpPr>
            <p:cNvPr id="2068" name="Oval 20"/>
            <p:cNvSpPr>
              <a:spLocks noChangeArrowheads="1"/>
            </p:cNvSpPr>
            <p:nvPr/>
          </p:nvSpPr>
          <p:spPr bwMode="auto">
            <a:xfrm>
              <a:off x="5420" y="2243"/>
              <a:ext cx="127" cy="127"/>
            </a:xfrm>
            <a:prstGeom prst="ellipse">
              <a:avLst/>
            </a:prstGeom>
            <a:solidFill>
              <a:schemeClr val="accent1"/>
            </a:solidFill>
            <a:ln w="9525">
              <a:noFill/>
              <a:round/>
              <a:headEnd/>
              <a:tailEnd/>
            </a:ln>
            <a:effectLst/>
          </p:spPr>
          <p:txBody>
            <a:bodyPr wrap="none" anchor="ctr"/>
            <a:lstStyle/>
            <a:p>
              <a:endParaRPr lang="en-US"/>
            </a:p>
          </p:txBody>
        </p:sp>
        <p:sp>
          <p:nvSpPr>
            <p:cNvPr id="2069" name="Oval 21"/>
            <p:cNvSpPr>
              <a:spLocks noChangeArrowheads="1"/>
            </p:cNvSpPr>
            <p:nvPr/>
          </p:nvSpPr>
          <p:spPr bwMode="auto">
            <a:xfrm>
              <a:off x="4704" y="2421"/>
              <a:ext cx="127" cy="128"/>
            </a:xfrm>
            <a:prstGeom prst="ellipse">
              <a:avLst/>
            </a:prstGeom>
            <a:solidFill>
              <a:schemeClr val="tx2"/>
            </a:solidFill>
            <a:ln w="9525">
              <a:noFill/>
              <a:round/>
              <a:headEnd/>
              <a:tailEnd/>
            </a:ln>
            <a:effectLst/>
          </p:spPr>
          <p:txBody>
            <a:bodyPr wrap="none" anchor="ctr"/>
            <a:lstStyle/>
            <a:p>
              <a:endParaRPr lang="en-US"/>
            </a:p>
          </p:txBody>
        </p:sp>
        <p:sp>
          <p:nvSpPr>
            <p:cNvPr id="2070" name="Oval 22"/>
            <p:cNvSpPr>
              <a:spLocks noChangeArrowheads="1"/>
            </p:cNvSpPr>
            <p:nvPr/>
          </p:nvSpPr>
          <p:spPr bwMode="auto">
            <a:xfrm>
              <a:off x="4883" y="2421"/>
              <a:ext cx="127" cy="128"/>
            </a:xfrm>
            <a:prstGeom prst="ellipse">
              <a:avLst/>
            </a:prstGeom>
            <a:solidFill>
              <a:schemeClr val="accent2"/>
            </a:solidFill>
            <a:ln w="9525">
              <a:noFill/>
              <a:round/>
              <a:headEnd/>
              <a:tailEnd/>
            </a:ln>
            <a:effectLst/>
          </p:spPr>
          <p:txBody>
            <a:bodyPr wrap="none" anchor="ctr"/>
            <a:lstStyle/>
            <a:p>
              <a:endParaRPr lang="en-US"/>
            </a:p>
          </p:txBody>
        </p:sp>
        <p:sp>
          <p:nvSpPr>
            <p:cNvPr id="2071" name="Oval 23"/>
            <p:cNvSpPr>
              <a:spLocks noChangeArrowheads="1"/>
            </p:cNvSpPr>
            <p:nvPr/>
          </p:nvSpPr>
          <p:spPr bwMode="auto">
            <a:xfrm>
              <a:off x="5062" y="2421"/>
              <a:ext cx="127" cy="128"/>
            </a:xfrm>
            <a:prstGeom prst="ellipse">
              <a:avLst/>
            </a:prstGeom>
            <a:solidFill>
              <a:schemeClr val="accent2"/>
            </a:solidFill>
            <a:ln w="9525">
              <a:noFill/>
              <a:round/>
              <a:headEnd/>
              <a:tailEnd/>
            </a:ln>
            <a:effectLst/>
          </p:spPr>
          <p:txBody>
            <a:bodyPr wrap="none" anchor="ctr"/>
            <a:lstStyle/>
            <a:p>
              <a:endParaRPr lang="en-US"/>
            </a:p>
          </p:txBody>
        </p:sp>
        <p:sp>
          <p:nvSpPr>
            <p:cNvPr id="2072" name="Oval 24"/>
            <p:cNvSpPr>
              <a:spLocks noChangeArrowheads="1"/>
            </p:cNvSpPr>
            <p:nvPr/>
          </p:nvSpPr>
          <p:spPr bwMode="auto">
            <a:xfrm>
              <a:off x="5241" y="2421"/>
              <a:ext cx="127" cy="128"/>
            </a:xfrm>
            <a:prstGeom prst="ellipse">
              <a:avLst/>
            </a:prstGeom>
            <a:solidFill>
              <a:schemeClr val="accent1"/>
            </a:solidFill>
            <a:ln w="9525">
              <a:noFill/>
              <a:round/>
              <a:headEnd/>
              <a:tailEnd/>
            </a:ln>
            <a:effectLst/>
          </p:spPr>
          <p:txBody>
            <a:bodyPr wrap="none" anchor="ctr"/>
            <a:lstStyle/>
            <a:p>
              <a:endParaRPr lang="en-US"/>
            </a:p>
          </p:txBody>
        </p:sp>
        <p:sp>
          <p:nvSpPr>
            <p:cNvPr id="2073" name="Oval 25"/>
            <p:cNvSpPr>
              <a:spLocks noChangeArrowheads="1"/>
            </p:cNvSpPr>
            <p:nvPr/>
          </p:nvSpPr>
          <p:spPr bwMode="auto">
            <a:xfrm>
              <a:off x="4704" y="2600"/>
              <a:ext cx="127" cy="128"/>
            </a:xfrm>
            <a:prstGeom prst="ellipse">
              <a:avLst/>
            </a:prstGeom>
            <a:solidFill>
              <a:schemeClr val="accent2"/>
            </a:solidFill>
            <a:ln w="9525">
              <a:noFill/>
              <a:round/>
              <a:headEnd/>
              <a:tailEnd/>
            </a:ln>
            <a:effectLst/>
          </p:spPr>
          <p:txBody>
            <a:bodyPr wrap="none" anchor="ctr"/>
            <a:lstStyle/>
            <a:p>
              <a:endParaRPr lang="en-US"/>
            </a:p>
          </p:txBody>
        </p:sp>
        <p:sp>
          <p:nvSpPr>
            <p:cNvPr id="2074" name="Oval 26"/>
            <p:cNvSpPr>
              <a:spLocks noChangeArrowheads="1"/>
            </p:cNvSpPr>
            <p:nvPr/>
          </p:nvSpPr>
          <p:spPr bwMode="auto">
            <a:xfrm>
              <a:off x="4883" y="2600"/>
              <a:ext cx="127" cy="128"/>
            </a:xfrm>
            <a:prstGeom prst="ellipse">
              <a:avLst/>
            </a:prstGeom>
            <a:solidFill>
              <a:schemeClr val="accent2"/>
            </a:solidFill>
            <a:ln w="9525">
              <a:noFill/>
              <a:round/>
              <a:headEnd/>
              <a:tailEnd/>
            </a:ln>
            <a:effectLst/>
          </p:spPr>
          <p:txBody>
            <a:bodyPr wrap="none" anchor="ctr"/>
            <a:lstStyle/>
            <a:p>
              <a:endParaRPr lang="en-US"/>
            </a:p>
          </p:txBody>
        </p:sp>
        <p:sp>
          <p:nvSpPr>
            <p:cNvPr id="2075" name="Oval 27"/>
            <p:cNvSpPr>
              <a:spLocks noChangeArrowheads="1"/>
            </p:cNvSpPr>
            <p:nvPr/>
          </p:nvSpPr>
          <p:spPr bwMode="auto">
            <a:xfrm>
              <a:off x="5062" y="2600"/>
              <a:ext cx="127" cy="128"/>
            </a:xfrm>
            <a:prstGeom prst="ellipse">
              <a:avLst/>
            </a:prstGeom>
            <a:solidFill>
              <a:schemeClr val="accent1"/>
            </a:solidFill>
            <a:ln w="9525">
              <a:noFill/>
              <a:round/>
              <a:headEnd/>
              <a:tailEnd/>
            </a:ln>
            <a:effectLst/>
          </p:spPr>
          <p:txBody>
            <a:bodyPr wrap="none" anchor="ctr"/>
            <a:lstStyle/>
            <a:p>
              <a:endParaRPr lang="en-US"/>
            </a:p>
          </p:txBody>
        </p:sp>
        <p:sp>
          <p:nvSpPr>
            <p:cNvPr id="2076" name="Oval 28"/>
            <p:cNvSpPr>
              <a:spLocks noChangeArrowheads="1"/>
            </p:cNvSpPr>
            <p:nvPr/>
          </p:nvSpPr>
          <p:spPr bwMode="auto">
            <a:xfrm>
              <a:off x="5241" y="2600"/>
              <a:ext cx="127" cy="128"/>
            </a:xfrm>
            <a:prstGeom prst="ellipse">
              <a:avLst/>
            </a:prstGeom>
            <a:solidFill>
              <a:schemeClr val="accent1"/>
            </a:solidFill>
            <a:ln w="9525">
              <a:noFill/>
              <a:round/>
              <a:headEnd/>
              <a:tailEnd/>
            </a:ln>
            <a:effectLst/>
          </p:spPr>
          <p:txBody>
            <a:bodyPr wrap="none" anchor="ctr"/>
            <a:lstStyle/>
            <a:p>
              <a:endParaRPr lang="en-US"/>
            </a:p>
          </p:txBody>
        </p:sp>
        <p:sp>
          <p:nvSpPr>
            <p:cNvPr id="2077" name="Oval 29"/>
            <p:cNvSpPr>
              <a:spLocks noChangeArrowheads="1"/>
            </p:cNvSpPr>
            <p:nvPr/>
          </p:nvSpPr>
          <p:spPr bwMode="auto">
            <a:xfrm>
              <a:off x="5420" y="2600"/>
              <a:ext cx="127" cy="128"/>
            </a:xfrm>
            <a:prstGeom prst="ellipse">
              <a:avLst/>
            </a:prstGeom>
            <a:solidFill>
              <a:schemeClr val="folHlink"/>
            </a:solidFill>
            <a:ln w="9525">
              <a:noFill/>
              <a:round/>
              <a:headEnd/>
              <a:tailEnd/>
            </a:ln>
            <a:effectLst/>
          </p:spPr>
          <p:txBody>
            <a:bodyPr wrap="none" anchor="ctr"/>
            <a:lstStyle/>
            <a:p>
              <a:endParaRPr lang="en-US"/>
            </a:p>
          </p:txBody>
        </p:sp>
        <p:sp>
          <p:nvSpPr>
            <p:cNvPr id="2078" name="Oval 30"/>
            <p:cNvSpPr>
              <a:spLocks noChangeArrowheads="1"/>
            </p:cNvSpPr>
            <p:nvPr/>
          </p:nvSpPr>
          <p:spPr bwMode="auto">
            <a:xfrm>
              <a:off x="4704" y="2779"/>
              <a:ext cx="127" cy="127"/>
            </a:xfrm>
            <a:prstGeom prst="ellipse">
              <a:avLst/>
            </a:prstGeom>
            <a:solidFill>
              <a:schemeClr val="accent2"/>
            </a:solidFill>
            <a:ln w="9525">
              <a:noFill/>
              <a:round/>
              <a:headEnd/>
              <a:tailEnd/>
            </a:ln>
            <a:effectLst/>
          </p:spPr>
          <p:txBody>
            <a:bodyPr wrap="none" anchor="ctr"/>
            <a:lstStyle/>
            <a:p>
              <a:endParaRPr lang="en-US"/>
            </a:p>
          </p:txBody>
        </p:sp>
        <p:sp>
          <p:nvSpPr>
            <p:cNvPr id="2079" name="Oval 31"/>
            <p:cNvSpPr>
              <a:spLocks noChangeArrowheads="1"/>
            </p:cNvSpPr>
            <p:nvPr/>
          </p:nvSpPr>
          <p:spPr bwMode="auto">
            <a:xfrm>
              <a:off x="4883" y="2779"/>
              <a:ext cx="127" cy="127"/>
            </a:xfrm>
            <a:prstGeom prst="ellipse">
              <a:avLst/>
            </a:prstGeom>
            <a:solidFill>
              <a:schemeClr val="accent1"/>
            </a:solidFill>
            <a:ln w="9525">
              <a:noFill/>
              <a:round/>
              <a:headEnd/>
              <a:tailEnd/>
            </a:ln>
            <a:effectLst/>
          </p:spPr>
          <p:txBody>
            <a:bodyPr wrap="none" anchor="ctr"/>
            <a:lstStyle/>
            <a:p>
              <a:endParaRPr lang="en-US"/>
            </a:p>
          </p:txBody>
        </p:sp>
        <p:sp>
          <p:nvSpPr>
            <p:cNvPr id="2080" name="Oval 32"/>
            <p:cNvSpPr>
              <a:spLocks noChangeArrowheads="1"/>
            </p:cNvSpPr>
            <p:nvPr/>
          </p:nvSpPr>
          <p:spPr bwMode="auto">
            <a:xfrm>
              <a:off x="5062" y="2779"/>
              <a:ext cx="127" cy="127"/>
            </a:xfrm>
            <a:prstGeom prst="ellipse">
              <a:avLst/>
            </a:prstGeom>
            <a:solidFill>
              <a:schemeClr val="accent1"/>
            </a:solidFill>
            <a:ln w="9525">
              <a:noFill/>
              <a:round/>
              <a:headEnd/>
              <a:tailEnd/>
            </a:ln>
            <a:effectLst/>
          </p:spPr>
          <p:txBody>
            <a:bodyPr wrap="none" anchor="ctr"/>
            <a:lstStyle/>
            <a:p>
              <a:endParaRPr lang="en-US"/>
            </a:p>
          </p:txBody>
        </p:sp>
        <p:sp>
          <p:nvSpPr>
            <p:cNvPr id="2081" name="Oval 33"/>
            <p:cNvSpPr>
              <a:spLocks noChangeArrowheads="1"/>
            </p:cNvSpPr>
            <p:nvPr/>
          </p:nvSpPr>
          <p:spPr bwMode="auto">
            <a:xfrm>
              <a:off x="5241" y="2779"/>
              <a:ext cx="127" cy="127"/>
            </a:xfrm>
            <a:prstGeom prst="ellipse">
              <a:avLst/>
            </a:prstGeom>
            <a:solidFill>
              <a:schemeClr val="folHlink"/>
            </a:solidFill>
            <a:ln w="9525">
              <a:noFill/>
              <a:round/>
              <a:headEnd/>
              <a:tailEnd/>
            </a:ln>
            <a:effectLst/>
          </p:spPr>
          <p:txBody>
            <a:bodyPr wrap="none" anchor="ctr"/>
            <a:lstStyle/>
            <a:p>
              <a:endParaRPr lang="en-US"/>
            </a:p>
          </p:txBody>
        </p:sp>
        <p:sp>
          <p:nvSpPr>
            <p:cNvPr id="2082" name="Oval 34"/>
            <p:cNvSpPr>
              <a:spLocks noChangeArrowheads="1"/>
            </p:cNvSpPr>
            <p:nvPr/>
          </p:nvSpPr>
          <p:spPr bwMode="auto">
            <a:xfrm>
              <a:off x="4704" y="2958"/>
              <a:ext cx="127" cy="127"/>
            </a:xfrm>
            <a:prstGeom prst="ellipse">
              <a:avLst/>
            </a:prstGeom>
            <a:solidFill>
              <a:schemeClr val="accent1"/>
            </a:solidFill>
            <a:ln w="9525">
              <a:noFill/>
              <a:round/>
              <a:headEnd/>
              <a:tailEnd/>
            </a:ln>
            <a:effectLst/>
          </p:spPr>
          <p:txBody>
            <a:bodyPr wrap="none" anchor="ctr"/>
            <a:lstStyle/>
            <a:p>
              <a:endParaRPr lang="en-US"/>
            </a:p>
          </p:txBody>
        </p:sp>
        <p:sp>
          <p:nvSpPr>
            <p:cNvPr id="2083" name="Oval 35"/>
            <p:cNvSpPr>
              <a:spLocks noChangeArrowheads="1"/>
            </p:cNvSpPr>
            <p:nvPr/>
          </p:nvSpPr>
          <p:spPr bwMode="auto">
            <a:xfrm>
              <a:off x="4883" y="2958"/>
              <a:ext cx="127" cy="127"/>
            </a:xfrm>
            <a:prstGeom prst="ellipse">
              <a:avLst/>
            </a:prstGeom>
            <a:solidFill>
              <a:schemeClr val="accent1"/>
            </a:solidFill>
            <a:ln w="9525">
              <a:noFill/>
              <a:round/>
              <a:headEnd/>
              <a:tailEnd/>
            </a:ln>
            <a:effectLst/>
          </p:spPr>
          <p:txBody>
            <a:bodyPr wrap="none" anchor="ctr"/>
            <a:lstStyle/>
            <a:p>
              <a:endParaRPr lang="en-US"/>
            </a:p>
          </p:txBody>
        </p:sp>
        <p:sp>
          <p:nvSpPr>
            <p:cNvPr id="2084" name="Oval 36"/>
            <p:cNvSpPr>
              <a:spLocks noChangeArrowheads="1"/>
            </p:cNvSpPr>
            <p:nvPr/>
          </p:nvSpPr>
          <p:spPr bwMode="auto">
            <a:xfrm>
              <a:off x="5062" y="2958"/>
              <a:ext cx="127" cy="127"/>
            </a:xfrm>
            <a:prstGeom prst="ellipse">
              <a:avLst/>
            </a:prstGeom>
            <a:solidFill>
              <a:schemeClr val="folHlink"/>
            </a:solidFill>
            <a:ln w="9525">
              <a:noFill/>
              <a:round/>
              <a:headEnd/>
              <a:tailEnd/>
            </a:ln>
            <a:effectLst/>
          </p:spPr>
          <p:txBody>
            <a:bodyPr wrap="none" anchor="ctr"/>
            <a:lstStyle/>
            <a:p>
              <a:endParaRPr lang="en-US"/>
            </a:p>
          </p:txBody>
        </p:sp>
        <p:sp>
          <p:nvSpPr>
            <p:cNvPr id="2085" name="Oval 37"/>
            <p:cNvSpPr>
              <a:spLocks noChangeArrowheads="1"/>
            </p:cNvSpPr>
            <p:nvPr/>
          </p:nvSpPr>
          <p:spPr bwMode="auto">
            <a:xfrm>
              <a:off x="5241" y="2958"/>
              <a:ext cx="127" cy="127"/>
            </a:xfrm>
            <a:prstGeom prst="ellipse">
              <a:avLst/>
            </a:prstGeom>
            <a:solidFill>
              <a:schemeClr val="folHlink"/>
            </a:solidFill>
            <a:ln w="9525">
              <a:noFill/>
              <a:round/>
              <a:headEnd/>
              <a:tailEnd/>
            </a:ln>
            <a:effectLst/>
          </p:spPr>
          <p:txBody>
            <a:bodyPr wrap="none" anchor="ctr"/>
            <a:lstStyle/>
            <a:p>
              <a:endParaRPr lang="en-US"/>
            </a:p>
          </p:txBody>
        </p:sp>
        <p:sp>
          <p:nvSpPr>
            <p:cNvPr id="2086" name="Oval 38"/>
            <p:cNvSpPr>
              <a:spLocks noChangeArrowheads="1"/>
            </p:cNvSpPr>
            <p:nvPr/>
          </p:nvSpPr>
          <p:spPr bwMode="auto">
            <a:xfrm>
              <a:off x="4883" y="3137"/>
              <a:ext cx="127" cy="127"/>
            </a:xfrm>
            <a:prstGeom prst="ellipse">
              <a:avLst/>
            </a:prstGeom>
            <a:solidFill>
              <a:schemeClr val="folHlink"/>
            </a:solidFill>
            <a:ln w="9525">
              <a:noFill/>
              <a:round/>
              <a:headEnd/>
              <a:tailEnd/>
            </a:ln>
            <a:effectLst/>
          </p:spPr>
          <p:txBody>
            <a:bodyPr wrap="none" anchor="ctr"/>
            <a:lstStyle/>
            <a:p>
              <a:endParaRPr lang="en-US"/>
            </a:p>
          </p:txBody>
        </p:sp>
        <p:sp>
          <p:nvSpPr>
            <p:cNvPr id="2087" name="Oval 39"/>
            <p:cNvSpPr>
              <a:spLocks noChangeArrowheads="1"/>
            </p:cNvSpPr>
            <p:nvPr/>
          </p:nvSpPr>
          <p:spPr bwMode="auto">
            <a:xfrm>
              <a:off x="5241" y="3137"/>
              <a:ext cx="127" cy="127"/>
            </a:xfrm>
            <a:prstGeom prst="ellipse">
              <a:avLst/>
            </a:prstGeom>
            <a:solidFill>
              <a:schemeClr val="folHlink"/>
            </a:solidFill>
            <a:ln w="9525">
              <a:noFill/>
              <a:round/>
              <a:headEnd/>
              <a:tailEnd/>
            </a:ln>
            <a:effectLst/>
          </p:spPr>
          <p:txBody>
            <a:bodyPr wrap="none" anchor="ctr"/>
            <a:lstStyle/>
            <a:p>
              <a:endParaRPr lang="en-US"/>
            </a:p>
          </p:txBody>
        </p:sp>
      </p:grpSp>
      <p:sp>
        <p:nvSpPr>
          <p:cNvPr id="2088"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4C30DE2-1560-4FC8-8456-6229AFADE32B}"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2B73899-F4E1-4411-8F05-8B8FB3D21D4E}" type="slidenum">
              <a:rPr lang="en-US" altLang="en-US"/>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719263"/>
            <a:ext cx="4038600" cy="4411662"/>
          </a:xfrm>
        </p:spPr>
        <p:txBody>
          <a:bodyPr/>
          <a:lstStyle/>
          <a:p>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7CC565FF-50B2-49B3-A960-9EAC0F036AD7}" type="slidenum">
              <a:rPr lang="en-US" altLang="en-US"/>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719263"/>
            <a:ext cx="4038600" cy="21288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00500"/>
            <a:ext cx="4038600" cy="2130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553200" y="6248400"/>
            <a:ext cx="2133600" cy="457200"/>
          </a:xfrm>
        </p:spPr>
        <p:txBody>
          <a:bodyPr/>
          <a:lstStyle>
            <a:lvl1pPr>
              <a:defRPr/>
            </a:lvl1pPr>
          </a:lstStyle>
          <a:p>
            <a:fld id="{1019108F-3A50-4559-B08E-014F547A3583}" type="slidenum">
              <a:rPr lang="en-US" altLang="en-US"/>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719263"/>
            <a:ext cx="4038600" cy="21288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4000500"/>
            <a:ext cx="4038600" cy="2130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4648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553200" y="6248400"/>
            <a:ext cx="2133600" cy="457200"/>
          </a:xfrm>
        </p:spPr>
        <p:txBody>
          <a:bodyPr/>
          <a:lstStyle>
            <a:lvl1pPr>
              <a:defRPr/>
            </a:lvl1pPr>
          </a:lstStyle>
          <a:p>
            <a:fld id="{AE145C36-E631-445B-8AAE-CA6720CAB575}" type="slidenum">
              <a:rPr lang="en-US" altLang="en-US"/>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19263"/>
            <a:ext cx="8229600" cy="21288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4000500"/>
            <a:ext cx="8229600" cy="2130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866889CB-F60A-4C2A-81E8-30C53FF816FA}" type="slidenum">
              <a:rPr lang="en-US" altLang="en-US"/>
              <a:pPr/>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8229600" cy="21288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4000500"/>
            <a:ext cx="8229600" cy="2130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873ECFD8-5EC6-49FD-9837-172B927B7D47}" type="slidenum">
              <a:rPr lang="en-US" altLang="en-US"/>
              <a:pPr/>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4E725018-5697-4C52-ADE9-4C1ED354D3F1}" type="slidenum">
              <a:rPr lang="en-US" altLang="en-US"/>
              <a:pPr/>
              <a:t>‹#›</a:t>
            </a:fld>
            <a:endParaRPr lang="en-US" altLang="en-US"/>
          </a:p>
        </p:txBody>
      </p:sp>
    </p:spTree>
    <p:extLst>
      <p:ext uri="{BB962C8B-B14F-4D97-AF65-F5344CB8AC3E}">
        <p14:creationId xmlns:p14="http://schemas.microsoft.com/office/powerpoint/2010/main" val="30598069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719263"/>
            <a:ext cx="8229600" cy="4411662"/>
          </a:xfrm>
        </p:spPr>
        <p:txBody>
          <a:bodyPr/>
          <a:lstStyle/>
          <a:p>
            <a:endParaRPr lang="en-US"/>
          </a:p>
        </p:txBody>
      </p:sp>
      <p:sp>
        <p:nvSpPr>
          <p:cNvPr id="4" name="Date Placeholder 3"/>
          <p:cNvSpPr>
            <a:spLocks noGrp="1"/>
          </p:cNvSpPr>
          <p:nvPr>
            <p:ph type="dt" sz="half" idx="10"/>
          </p:nvPr>
        </p:nvSpPr>
        <p:spPr>
          <a:xfrm>
            <a:off x="457200" y="6248400"/>
            <a:ext cx="2133600" cy="457200"/>
          </a:xfrm>
        </p:spPr>
        <p:txBody>
          <a:bodyPr/>
          <a:lstStyle>
            <a:lvl1pPr>
              <a:defRPr/>
            </a:lvl1pPr>
          </a:lstStyle>
          <a:p>
            <a:r>
              <a:rPr lang="en-US" altLang="en-US" smtClean="0"/>
              <a:t>01/20/2010</a:t>
            </a:r>
            <a:endParaRPr lang="en-US" alt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19EF5024-432C-4BE6-A94A-DFBA52B56AD0}" type="slidenum">
              <a:rPr lang="en-US" altLang="en-US"/>
              <a:pPr/>
              <a:t>‹#›</a:t>
            </a:fld>
            <a:endParaRPr lang="en-US" altLang="en-US"/>
          </a:p>
        </p:txBody>
      </p:sp>
    </p:spTree>
    <p:extLst>
      <p:ext uri="{BB962C8B-B14F-4D97-AF65-F5344CB8AC3E}">
        <p14:creationId xmlns:p14="http://schemas.microsoft.com/office/powerpoint/2010/main" val="1053117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607EFA3-406F-4E56-9DD2-4C036976C4CD}"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32DC9EF-F0B2-4994-9970-6EB9AB77AA9E}"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0F68AE2-E344-4F85-97FE-471C783A64C0}"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CC197ADA-19B3-4DCE-91AC-5487E082D2D8}"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188C6317-70AC-4AE5-9CBB-AC3D12EDE090}"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0DADA60C-5EC0-4A30-9E3E-F1AD4B17CF03}"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A340384-9271-400D-92BA-911365003FCA}"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CA2616E-C0A9-441D-85FD-200FEC7089E3}"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7962900" y="152400"/>
            <a:ext cx="0" cy="1524000"/>
          </a:xfrm>
          <a:prstGeom prst="line">
            <a:avLst/>
          </a:prstGeom>
          <a:noFill/>
          <a:ln w="9525">
            <a:solidFill>
              <a:schemeClr val="tx1"/>
            </a:solidFill>
            <a:round/>
            <a:headEnd/>
            <a:tailEnd/>
          </a:ln>
          <a:effectLst/>
        </p:spPr>
        <p:txBody>
          <a:bodyPr/>
          <a:lstStyle/>
          <a:p>
            <a:endParaRPr lang="en-US"/>
          </a:p>
        </p:txBody>
      </p:sp>
      <p:sp>
        <p:nvSpPr>
          <p:cNvPr id="1027" name="Rectangle 3"/>
          <p:cNvSpPr>
            <a:spLocks noGrp="1" noChangeArrowheads="1"/>
          </p:cNvSpPr>
          <p:nvPr>
            <p:ph type="title"/>
          </p:nvPr>
        </p:nvSpPr>
        <p:spPr bwMode="auto">
          <a:xfrm>
            <a:off x="457200" y="122238"/>
            <a:ext cx="7543800" cy="1295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457200" y="1719263"/>
            <a:ext cx="8229600" cy="4411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en-US" altLang="en-US"/>
          </a:p>
        </p:txBody>
      </p:sp>
      <p:sp>
        <p:nvSpPr>
          <p:cNvPr id="1030"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en-US" altLang="en-US"/>
          </a:p>
        </p:txBody>
      </p:sp>
      <p:sp>
        <p:nvSpPr>
          <p:cNvPr id="1031"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A8C891FA-8B3C-4BD6-B590-49716A41B111}" type="slidenum">
              <a:rPr lang="en-US" altLang="en-US"/>
              <a:pPr/>
              <a:t>‹#›</a:t>
            </a:fld>
            <a:endParaRPr lang="en-US" altLang="en-US"/>
          </a:p>
        </p:txBody>
      </p:sp>
      <p:grpSp>
        <p:nvGrpSpPr>
          <p:cNvPr id="1032" name="Group 8"/>
          <p:cNvGrpSpPr>
            <a:grpSpLocks/>
          </p:cNvGrpSpPr>
          <p:nvPr/>
        </p:nvGrpSpPr>
        <p:grpSpPr bwMode="auto">
          <a:xfrm>
            <a:off x="8153400" y="152400"/>
            <a:ext cx="792163" cy="1295400"/>
            <a:chOff x="5136" y="960"/>
            <a:chExt cx="528" cy="864"/>
          </a:xfrm>
        </p:grpSpPr>
        <p:sp>
          <p:nvSpPr>
            <p:cNvPr id="1033" name="Oval 9"/>
            <p:cNvSpPr>
              <a:spLocks noChangeArrowheads="1"/>
            </p:cNvSpPr>
            <p:nvPr/>
          </p:nvSpPr>
          <p:spPr bwMode="auto">
            <a:xfrm>
              <a:off x="5136" y="960"/>
              <a:ext cx="80" cy="80"/>
            </a:xfrm>
            <a:prstGeom prst="ellipse">
              <a:avLst/>
            </a:prstGeom>
            <a:solidFill>
              <a:schemeClr val="tx2"/>
            </a:solidFill>
            <a:ln w="9525">
              <a:noFill/>
              <a:round/>
              <a:headEnd/>
              <a:tailEnd/>
            </a:ln>
            <a:effectLst/>
          </p:spPr>
          <p:txBody>
            <a:bodyPr wrap="none" anchor="ctr"/>
            <a:lstStyle/>
            <a:p>
              <a:endParaRPr lang="en-US"/>
            </a:p>
          </p:txBody>
        </p:sp>
        <p:sp>
          <p:nvSpPr>
            <p:cNvPr id="1034" name="Oval 10"/>
            <p:cNvSpPr>
              <a:spLocks noChangeArrowheads="1"/>
            </p:cNvSpPr>
            <p:nvPr/>
          </p:nvSpPr>
          <p:spPr bwMode="auto">
            <a:xfrm>
              <a:off x="5248" y="960"/>
              <a:ext cx="80" cy="80"/>
            </a:xfrm>
            <a:prstGeom prst="ellipse">
              <a:avLst/>
            </a:prstGeom>
            <a:solidFill>
              <a:schemeClr val="tx2"/>
            </a:solidFill>
            <a:ln w="9525">
              <a:noFill/>
              <a:round/>
              <a:headEnd/>
              <a:tailEnd/>
            </a:ln>
            <a:effectLst/>
          </p:spPr>
          <p:txBody>
            <a:bodyPr wrap="none" anchor="ctr"/>
            <a:lstStyle/>
            <a:p>
              <a:endParaRPr lang="en-US"/>
            </a:p>
          </p:txBody>
        </p:sp>
        <p:sp>
          <p:nvSpPr>
            <p:cNvPr id="1035" name="Oval 11"/>
            <p:cNvSpPr>
              <a:spLocks noChangeArrowheads="1"/>
            </p:cNvSpPr>
            <p:nvPr/>
          </p:nvSpPr>
          <p:spPr bwMode="auto">
            <a:xfrm>
              <a:off x="5360" y="960"/>
              <a:ext cx="80" cy="80"/>
            </a:xfrm>
            <a:prstGeom prst="ellipse">
              <a:avLst/>
            </a:prstGeom>
            <a:solidFill>
              <a:schemeClr val="tx2"/>
            </a:solidFill>
            <a:ln w="9525">
              <a:noFill/>
              <a:round/>
              <a:headEnd/>
              <a:tailEnd/>
            </a:ln>
            <a:effectLst/>
          </p:spPr>
          <p:txBody>
            <a:bodyPr wrap="none" anchor="ctr"/>
            <a:lstStyle/>
            <a:p>
              <a:endParaRPr lang="en-US"/>
            </a:p>
          </p:txBody>
        </p:sp>
        <p:sp>
          <p:nvSpPr>
            <p:cNvPr id="1036" name="Oval 12"/>
            <p:cNvSpPr>
              <a:spLocks noChangeArrowheads="1"/>
            </p:cNvSpPr>
            <p:nvPr/>
          </p:nvSpPr>
          <p:spPr bwMode="auto">
            <a:xfrm>
              <a:off x="5136" y="1072"/>
              <a:ext cx="80" cy="80"/>
            </a:xfrm>
            <a:prstGeom prst="ellipse">
              <a:avLst/>
            </a:prstGeom>
            <a:solidFill>
              <a:schemeClr val="tx2"/>
            </a:solidFill>
            <a:ln w="9525">
              <a:noFill/>
              <a:round/>
              <a:headEnd/>
              <a:tailEnd/>
            </a:ln>
            <a:effectLst/>
          </p:spPr>
          <p:txBody>
            <a:bodyPr wrap="none" anchor="ctr"/>
            <a:lstStyle/>
            <a:p>
              <a:endParaRPr lang="en-US"/>
            </a:p>
          </p:txBody>
        </p:sp>
        <p:sp>
          <p:nvSpPr>
            <p:cNvPr id="1037" name="Oval 13"/>
            <p:cNvSpPr>
              <a:spLocks noChangeArrowheads="1"/>
            </p:cNvSpPr>
            <p:nvPr/>
          </p:nvSpPr>
          <p:spPr bwMode="auto">
            <a:xfrm>
              <a:off x="5248" y="1072"/>
              <a:ext cx="80" cy="80"/>
            </a:xfrm>
            <a:prstGeom prst="ellipse">
              <a:avLst/>
            </a:prstGeom>
            <a:solidFill>
              <a:schemeClr val="tx2"/>
            </a:solidFill>
            <a:ln w="9525">
              <a:noFill/>
              <a:round/>
              <a:headEnd/>
              <a:tailEnd/>
            </a:ln>
            <a:effectLst/>
          </p:spPr>
          <p:txBody>
            <a:bodyPr wrap="none" anchor="ctr"/>
            <a:lstStyle/>
            <a:p>
              <a:endParaRPr lang="en-US"/>
            </a:p>
          </p:txBody>
        </p:sp>
        <p:sp>
          <p:nvSpPr>
            <p:cNvPr id="1038" name="Oval 14"/>
            <p:cNvSpPr>
              <a:spLocks noChangeArrowheads="1"/>
            </p:cNvSpPr>
            <p:nvPr/>
          </p:nvSpPr>
          <p:spPr bwMode="auto">
            <a:xfrm>
              <a:off x="5360" y="1072"/>
              <a:ext cx="80" cy="80"/>
            </a:xfrm>
            <a:prstGeom prst="ellipse">
              <a:avLst/>
            </a:prstGeom>
            <a:solidFill>
              <a:schemeClr val="tx2"/>
            </a:solidFill>
            <a:ln w="9525">
              <a:noFill/>
              <a:round/>
              <a:headEnd/>
              <a:tailEnd/>
            </a:ln>
            <a:effectLst/>
          </p:spPr>
          <p:txBody>
            <a:bodyPr wrap="none" anchor="ctr"/>
            <a:lstStyle/>
            <a:p>
              <a:endParaRPr lang="en-US"/>
            </a:p>
          </p:txBody>
        </p:sp>
        <p:sp>
          <p:nvSpPr>
            <p:cNvPr id="1039" name="Oval 15"/>
            <p:cNvSpPr>
              <a:spLocks noChangeArrowheads="1"/>
            </p:cNvSpPr>
            <p:nvPr/>
          </p:nvSpPr>
          <p:spPr bwMode="auto">
            <a:xfrm>
              <a:off x="5472" y="1072"/>
              <a:ext cx="80" cy="80"/>
            </a:xfrm>
            <a:prstGeom prst="ellipse">
              <a:avLst/>
            </a:prstGeom>
            <a:solidFill>
              <a:schemeClr val="accent2"/>
            </a:solidFill>
            <a:ln w="9525">
              <a:noFill/>
              <a:round/>
              <a:headEnd/>
              <a:tailEnd/>
            </a:ln>
            <a:effectLst/>
          </p:spPr>
          <p:txBody>
            <a:bodyPr wrap="none" anchor="ctr"/>
            <a:lstStyle/>
            <a:p>
              <a:endParaRPr lang="en-US"/>
            </a:p>
          </p:txBody>
        </p:sp>
        <p:sp>
          <p:nvSpPr>
            <p:cNvPr id="1040" name="Oval 16"/>
            <p:cNvSpPr>
              <a:spLocks noChangeArrowheads="1"/>
            </p:cNvSpPr>
            <p:nvPr/>
          </p:nvSpPr>
          <p:spPr bwMode="auto">
            <a:xfrm>
              <a:off x="5136" y="1184"/>
              <a:ext cx="80" cy="80"/>
            </a:xfrm>
            <a:prstGeom prst="ellipse">
              <a:avLst/>
            </a:prstGeom>
            <a:solidFill>
              <a:schemeClr val="tx2"/>
            </a:solidFill>
            <a:ln w="9525">
              <a:noFill/>
              <a:round/>
              <a:headEnd/>
              <a:tailEnd/>
            </a:ln>
            <a:effectLst/>
          </p:spPr>
          <p:txBody>
            <a:bodyPr wrap="none" anchor="ctr"/>
            <a:lstStyle/>
            <a:p>
              <a:endParaRPr lang="en-US"/>
            </a:p>
          </p:txBody>
        </p:sp>
        <p:sp>
          <p:nvSpPr>
            <p:cNvPr id="1041" name="Oval 17"/>
            <p:cNvSpPr>
              <a:spLocks noChangeArrowheads="1"/>
            </p:cNvSpPr>
            <p:nvPr/>
          </p:nvSpPr>
          <p:spPr bwMode="auto">
            <a:xfrm>
              <a:off x="5248" y="1184"/>
              <a:ext cx="80" cy="80"/>
            </a:xfrm>
            <a:prstGeom prst="ellipse">
              <a:avLst/>
            </a:prstGeom>
            <a:solidFill>
              <a:schemeClr val="tx2"/>
            </a:solidFill>
            <a:ln w="9525">
              <a:noFill/>
              <a:round/>
              <a:headEnd/>
              <a:tailEnd/>
            </a:ln>
            <a:effectLst/>
          </p:spPr>
          <p:txBody>
            <a:bodyPr wrap="none" anchor="ctr"/>
            <a:lstStyle/>
            <a:p>
              <a:endParaRPr lang="en-US"/>
            </a:p>
          </p:txBody>
        </p:sp>
        <p:sp>
          <p:nvSpPr>
            <p:cNvPr id="1042" name="Oval 18"/>
            <p:cNvSpPr>
              <a:spLocks noChangeArrowheads="1"/>
            </p:cNvSpPr>
            <p:nvPr/>
          </p:nvSpPr>
          <p:spPr bwMode="auto">
            <a:xfrm>
              <a:off x="5360" y="1184"/>
              <a:ext cx="80" cy="80"/>
            </a:xfrm>
            <a:prstGeom prst="ellipse">
              <a:avLst/>
            </a:prstGeom>
            <a:solidFill>
              <a:schemeClr val="accent2"/>
            </a:solidFill>
            <a:ln w="9525">
              <a:noFill/>
              <a:round/>
              <a:headEnd/>
              <a:tailEnd/>
            </a:ln>
            <a:effectLst/>
          </p:spPr>
          <p:txBody>
            <a:bodyPr wrap="none" anchor="ctr"/>
            <a:lstStyle/>
            <a:p>
              <a:endParaRPr lang="en-US"/>
            </a:p>
          </p:txBody>
        </p:sp>
        <p:sp>
          <p:nvSpPr>
            <p:cNvPr id="1043" name="Oval 19"/>
            <p:cNvSpPr>
              <a:spLocks noChangeArrowheads="1"/>
            </p:cNvSpPr>
            <p:nvPr/>
          </p:nvSpPr>
          <p:spPr bwMode="auto">
            <a:xfrm>
              <a:off x="5472" y="1184"/>
              <a:ext cx="80" cy="80"/>
            </a:xfrm>
            <a:prstGeom prst="ellipse">
              <a:avLst/>
            </a:prstGeom>
            <a:solidFill>
              <a:schemeClr val="accent2"/>
            </a:solidFill>
            <a:ln w="9525">
              <a:noFill/>
              <a:round/>
              <a:headEnd/>
              <a:tailEnd/>
            </a:ln>
            <a:effectLst/>
          </p:spPr>
          <p:txBody>
            <a:bodyPr wrap="none" anchor="ctr"/>
            <a:lstStyle/>
            <a:p>
              <a:endParaRPr lang="en-US"/>
            </a:p>
          </p:txBody>
        </p:sp>
        <p:sp>
          <p:nvSpPr>
            <p:cNvPr id="1044" name="Oval 20"/>
            <p:cNvSpPr>
              <a:spLocks noChangeArrowheads="1"/>
            </p:cNvSpPr>
            <p:nvPr/>
          </p:nvSpPr>
          <p:spPr bwMode="auto">
            <a:xfrm>
              <a:off x="5584" y="1184"/>
              <a:ext cx="80" cy="80"/>
            </a:xfrm>
            <a:prstGeom prst="ellipse">
              <a:avLst/>
            </a:prstGeom>
            <a:solidFill>
              <a:schemeClr val="accent1"/>
            </a:solidFill>
            <a:ln w="9525">
              <a:noFill/>
              <a:round/>
              <a:headEnd/>
              <a:tailEnd/>
            </a:ln>
            <a:effectLst/>
          </p:spPr>
          <p:txBody>
            <a:bodyPr wrap="none" anchor="ctr"/>
            <a:lstStyle/>
            <a:p>
              <a:endParaRPr lang="en-US"/>
            </a:p>
          </p:txBody>
        </p:sp>
        <p:sp>
          <p:nvSpPr>
            <p:cNvPr id="1045" name="Oval 21"/>
            <p:cNvSpPr>
              <a:spLocks noChangeArrowheads="1"/>
            </p:cNvSpPr>
            <p:nvPr/>
          </p:nvSpPr>
          <p:spPr bwMode="auto">
            <a:xfrm>
              <a:off x="5136" y="1296"/>
              <a:ext cx="80" cy="80"/>
            </a:xfrm>
            <a:prstGeom prst="ellipse">
              <a:avLst/>
            </a:prstGeom>
            <a:solidFill>
              <a:schemeClr val="tx2"/>
            </a:solidFill>
            <a:ln w="9525">
              <a:noFill/>
              <a:round/>
              <a:headEnd/>
              <a:tailEnd/>
            </a:ln>
            <a:effectLst/>
          </p:spPr>
          <p:txBody>
            <a:bodyPr wrap="none" anchor="ctr"/>
            <a:lstStyle/>
            <a:p>
              <a:endParaRPr lang="en-US"/>
            </a:p>
          </p:txBody>
        </p:sp>
        <p:sp>
          <p:nvSpPr>
            <p:cNvPr id="1046" name="Oval 22"/>
            <p:cNvSpPr>
              <a:spLocks noChangeArrowheads="1"/>
            </p:cNvSpPr>
            <p:nvPr/>
          </p:nvSpPr>
          <p:spPr bwMode="auto">
            <a:xfrm>
              <a:off x="5248" y="1296"/>
              <a:ext cx="80" cy="80"/>
            </a:xfrm>
            <a:prstGeom prst="ellipse">
              <a:avLst/>
            </a:prstGeom>
            <a:solidFill>
              <a:schemeClr val="accent2"/>
            </a:solidFill>
            <a:ln w="9525">
              <a:noFill/>
              <a:round/>
              <a:headEnd/>
              <a:tailEnd/>
            </a:ln>
            <a:effectLst/>
          </p:spPr>
          <p:txBody>
            <a:bodyPr wrap="none" anchor="ctr"/>
            <a:lstStyle/>
            <a:p>
              <a:endParaRPr lang="en-US"/>
            </a:p>
          </p:txBody>
        </p:sp>
        <p:sp>
          <p:nvSpPr>
            <p:cNvPr id="1047" name="Oval 23"/>
            <p:cNvSpPr>
              <a:spLocks noChangeArrowheads="1"/>
            </p:cNvSpPr>
            <p:nvPr/>
          </p:nvSpPr>
          <p:spPr bwMode="auto">
            <a:xfrm>
              <a:off x="5360" y="1296"/>
              <a:ext cx="80" cy="80"/>
            </a:xfrm>
            <a:prstGeom prst="ellipse">
              <a:avLst/>
            </a:prstGeom>
            <a:solidFill>
              <a:schemeClr val="accent2"/>
            </a:solidFill>
            <a:ln w="9525">
              <a:noFill/>
              <a:round/>
              <a:headEnd/>
              <a:tailEnd/>
            </a:ln>
            <a:effectLst/>
          </p:spPr>
          <p:txBody>
            <a:bodyPr wrap="none" anchor="ctr"/>
            <a:lstStyle/>
            <a:p>
              <a:endParaRPr lang="en-US"/>
            </a:p>
          </p:txBody>
        </p:sp>
        <p:sp>
          <p:nvSpPr>
            <p:cNvPr id="1048" name="Oval 24"/>
            <p:cNvSpPr>
              <a:spLocks noChangeArrowheads="1"/>
            </p:cNvSpPr>
            <p:nvPr/>
          </p:nvSpPr>
          <p:spPr bwMode="auto">
            <a:xfrm>
              <a:off x="5472" y="1296"/>
              <a:ext cx="80" cy="80"/>
            </a:xfrm>
            <a:prstGeom prst="ellipse">
              <a:avLst/>
            </a:prstGeom>
            <a:solidFill>
              <a:schemeClr val="accent1"/>
            </a:solidFill>
            <a:ln w="9525">
              <a:noFill/>
              <a:round/>
              <a:headEnd/>
              <a:tailEnd/>
            </a:ln>
            <a:effectLst/>
          </p:spPr>
          <p:txBody>
            <a:bodyPr wrap="none" anchor="ctr"/>
            <a:lstStyle/>
            <a:p>
              <a:endParaRPr lang="en-US"/>
            </a:p>
          </p:txBody>
        </p:sp>
        <p:sp>
          <p:nvSpPr>
            <p:cNvPr id="1049" name="Oval 25"/>
            <p:cNvSpPr>
              <a:spLocks noChangeArrowheads="1"/>
            </p:cNvSpPr>
            <p:nvPr/>
          </p:nvSpPr>
          <p:spPr bwMode="auto">
            <a:xfrm>
              <a:off x="5136" y="1408"/>
              <a:ext cx="80" cy="80"/>
            </a:xfrm>
            <a:prstGeom prst="ellipse">
              <a:avLst/>
            </a:prstGeom>
            <a:solidFill>
              <a:schemeClr val="accent2"/>
            </a:solidFill>
            <a:ln w="9525">
              <a:noFill/>
              <a:round/>
              <a:headEnd/>
              <a:tailEnd/>
            </a:ln>
            <a:effectLst/>
          </p:spPr>
          <p:txBody>
            <a:bodyPr wrap="none" anchor="ctr"/>
            <a:lstStyle/>
            <a:p>
              <a:endParaRPr lang="en-US"/>
            </a:p>
          </p:txBody>
        </p:sp>
        <p:sp>
          <p:nvSpPr>
            <p:cNvPr id="1050" name="Oval 26"/>
            <p:cNvSpPr>
              <a:spLocks noChangeArrowheads="1"/>
            </p:cNvSpPr>
            <p:nvPr/>
          </p:nvSpPr>
          <p:spPr bwMode="auto">
            <a:xfrm>
              <a:off x="5248" y="1408"/>
              <a:ext cx="80" cy="80"/>
            </a:xfrm>
            <a:prstGeom prst="ellipse">
              <a:avLst/>
            </a:prstGeom>
            <a:solidFill>
              <a:schemeClr val="accent2"/>
            </a:solidFill>
            <a:ln w="9525">
              <a:noFill/>
              <a:round/>
              <a:headEnd/>
              <a:tailEnd/>
            </a:ln>
            <a:effectLst/>
          </p:spPr>
          <p:txBody>
            <a:bodyPr wrap="none" anchor="ctr"/>
            <a:lstStyle/>
            <a:p>
              <a:endParaRPr lang="en-US"/>
            </a:p>
          </p:txBody>
        </p:sp>
        <p:sp>
          <p:nvSpPr>
            <p:cNvPr id="1051" name="Oval 27"/>
            <p:cNvSpPr>
              <a:spLocks noChangeArrowheads="1"/>
            </p:cNvSpPr>
            <p:nvPr/>
          </p:nvSpPr>
          <p:spPr bwMode="auto">
            <a:xfrm>
              <a:off x="5360" y="1408"/>
              <a:ext cx="80" cy="80"/>
            </a:xfrm>
            <a:prstGeom prst="ellipse">
              <a:avLst/>
            </a:prstGeom>
            <a:solidFill>
              <a:schemeClr val="accent1"/>
            </a:solidFill>
            <a:ln w="9525">
              <a:noFill/>
              <a:round/>
              <a:headEnd/>
              <a:tailEnd/>
            </a:ln>
            <a:effectLst/>
          </p:spPr>
          <p:txBody>
            <a:bodyPr wrap="none" anchor="ctr"/>
            <a:lstStyle/>
            <a:p>
              <a:endParaRPr lang="en-US"/>
            </a:p>
          </p:txBody>
        </p:sp>
        <p:sp>
          <p:nvSpPr>
            <p:cNvPr id="1052" name="Oval 28"/>
            <p:cNvSpPr>
              <a:spLocks noChangeArrowheads="1"/>
            </p:cNvSpPr>
            <p:nvPr/>
          </p:nvSpPr>
          <p:spPr bwMode="auto">
            <a:xfrm>
              <a:off x="5472" y="1408"/>
              <a:ext cx="80" cy="80"/>
            </a:xfrm>
            <a:prstGeom prst="ellipse">
              <a:avLst/>
            </a:prstGeom>
            <a:solidFill>
              <a:schemeClr val="accent1"/>
            </a:solidFill>
            <a:ln w="9525">
              <a:noFill/>
              <a:round/>
              <a:headEnd/>
              <a:tailEnd/>
            </a:ln>
            <a:effectLst/>
          </p:spPr>
          <p:txBody>
            <a:bodyPr wrap="none" anchor="ctr"/>
            <a:lstStyle/>
            <a:p>
              <a:endParaRPr lang="en-US"/>
            </a:p>
          </p:txBody>
        </p:sp>
        <p:sp>
          <p:nvSpPr>
            <p:cNvPr id="1053" name="Oval 29"/>
            <p:cNvSpPr>
              <a:spLocks noChangeArrowheads="1"/>
            </p:cNvSpPr>
            <p:nvPr/>
          </p:nvSpPr>
          <p:spPr bwMode="auto">
            <a:xfrm>
              <a:off x="5584" y="1408"/>
              <a:ext cx="80" cy="80"/>
            </a:xfrm>
            <a:prstGeom prst="ellipse">
              <a:avLst/>
            </a:prstGeom>
            <a:solidFill>
              <a:schemeClr val="folHlink"/>
            </a:solidFill>
            <a:ln w="9525">
              <a:noFill/>
              <a:round/>
              <a:headEnd/>
              <a:tailEnd/>
            </a:ln>
            <a:effectLst/>
          </p:spPr>
          <p:txBody>
            <a:bodyPr wrap="none" anchor="ctr"/>
            <a:lstStyle/>
            <a:p>
              <a:endParaRPr lang="en-US"/>
            </a:p>
          </p:txBody>
        </p:sp>
        <p:sp>
          <p:nvSpPr>
            <p:cNvPr id="1054" name="Oval 30"/>
            <p:cNvSpPr>
              <a:spLocks noChangeArrowheads="1"/>
            </p:cNvSpPr>
            <p:nvPr/>
          </p:nvSpPr>
          <p:spPr bwMode="auto">
            <a:xfrm>
              <a:off x="5136" y="1520"/>
              <a:ext cx="80" cy="80"/>
            </a:xfrm>
            <a:prstGeom prst="ellipse">
              <a:avLst/>
            </a:prstGeom>
            <a:solidFill>
              <a:schemeClr val="accent2"/>
            </a:solidFill>
            <a:ln w="9525">
              <a:noFill/>
              <a:round/>
              <a:headEnd/>
              <a:tailEnd/>
            </a:ln>
            <a:effectLst/>
          </p:spPr>
          <p:txBody>
            <a:bodyPr wrap="none" anchor="ctr"/>
            <a:lstStyle/>
            <a:p>
              <a:endParaRPr lang="en-US"/>
            </a:p>
          </p:txBody>
        </p:sp>
        <p:sp>
          <p:nvSpPr>
            <p:cNvPr id="1055" name="Oval 31"/>
            <p:cNvSpPr>
              <a:spLocks noChangeArrowheads="1"/>
            </p:cNvSpPr>
            <p:nvPr/>
          </p:nvSpPr>
          <p:spPr bwMode="auto">
            <a:xfrm>
              <a:off x="5248" y="1520"/>
              <a:ext cx="80" cy="80"/>
            </a:xfrm>
            <a:prstGeom prst="ellipse">
              <a:avLst/>
            </a:prstGeom>
            <a:solidFill>
              <a:schemeClr val="accent1"/>
            </a:solidFill>
            <a:ln w="9525">
              <a:noFill/>
              <a:round/>
              <a:headEnd/>
              <a:tailEnd/>
            </a:ln>
            <a:effectLst/>
          </p:spPr>
          <p:txBody>
            <a:bodyPr wrap="none" anchor="ctr"/>
            <a:lstStyle/>
            <a:p>
              <a:endParaRPr lang="en-US"/>
            </a:p>
          </p:txBody>
        </p:sp>
        <p:sp>
          <p:nvSpPr>
            <p:cNvPr id="1056" name="Oval 32"/>
            <p:cNvSpPr>
              <a:spLocks noChangeArrowheads="1"/>
            </p:cNvSpPr>
            <p:nvPr/>
          </p:nvSpPr>
          <p:spPr bwMode="auto">
            <a:xfrm>
              <a:off x="5360" y="1520"/>
              <a:ext cx="80" cy="80"/>
            </a:xfrm>
            <a:prstGeom prst="ellipse">
              <a:avLst/>
            </a:prstGeom>
            <a:solidFill>
              <a:schemeClr val="accent1"/>
            </a:solidFill>
            <a:ln w="9525">
              <a:noFill/>
              <a:round/>
              <a:headEnd/>
              <a:tailEnd/>
            </a:ln>
            <a:effectLst/>
          </p:spPr>
          <p:txBody>
            <a:bodyPr wrap="none" anchor="ctr"/>
            <a:lstStyle/>
            <a:p>
              <a:endParaRPr lang="en-US"/>
            </a:p>
          </p:txBody>
        </p:sp>
        <p:sp>
          <p:nvSpPr>
            <p:cNvPr id="1057" name="Oval 33"/>
            <p:cNvSpPr>
              <a:spLocks noChangeArrowheads="1"/>
            </p:cNvSpPr>
            <p:nvPr/>
          </p:nvSpPr>
          <p:spPr bwMode="auto">
            <a:xfrm>
              <a:off x="5472" y="1520"/>
              <a:ext cx="80" cy="80"/>
            </a:xfrm>
            <a:prstGeom prst="ellipse">
              <a:avLst/>
            </a:prstGeom>
            <a:solidFill>
              <a:schemeClr val="folHlink"/>
            </a:solidFill>
            <a:ln w="9525">
              <a:noFill/>
              <a:round/>
              <a:headEnd/>
              <a:tailEnd/>
            </a:ln>
            <a:effectLst/>
          </p:spPr>
          <p:txBody>
            <a:bodyPr wrap="none" anchor="ctr"/>
            <a:lstStyle/>
            <a:p>
              <a:endParaRPr lang="en-US"/>
            </a:p>
          </p:txBody>
        </p:sp>
        <p:sp>
          <p:nvSpPr>
            <p:cNvPr id="1058" name="Oval 34"/>
            <p:cNvSpPr>
              <a:spLocks noChangeArrowheads="1"/>
            </p:cNvSpPr>
            <p:nvPr/>
          </p:nvSpPr>
          <p:spPr bwMode="auto">
            <a:xfrm>
              <a:off x="5136" y="1632"/>
              <a:ext cx="80" cy="80"/>
            </a:xfrm>
            <a:prstGeom prst="ellipse">
              <a:avLst/>
            </a:prstGeom>
            <a:solidFill>
              <a:schemeClr val="accent1"/>
            </a:solidFill>
            <a:ln w="9525">
              <a:noFill/>
              <a:round/>
              <a:headEnd/>
              <a:tailEnd/>
            </a:ln>
            <a:effectLst/>
          </p:spPr>
          <p:txBody>
            <a:bodyPr wrap="none" anchor="ctr"/>
            <a:lstStyle/>
            <a:p>
              <a:endParaRPr lang="en-US"/>
            </a:p>
          </p:txBody>
        </p:sp>
        <p:sp>
          <p:nvSpPr>
            <p:cNvPr id="1059" name="Oval 35"/>
            <p:cNvSpPr>
              <a:spLocks noChangeArrowheads="1"/>
            </p:cNvSpPr>
            <p:nvPr/>
          </p:nvSpPr>
          <p:spPr bwMode="auto">
            <a:xfrm>
              <a:off x="5248" y="1632"/>
              <a:ext cx="80" cy="80"/>
            </a:xfrm>
            <a:prstGeom prst="ellipse">
              <a:avLst/>
            </a:prstGeom>
            <a:solidFill>
              <a:schemeClr val="accent1"/>
            </a:solidFill>
            <a:ln w="9525">
              <a:noFill/>
              <a:round/>
              <a:headEnd/>
              <a:tailEnd/>
            </a:ln>
            <a:effectLst/>
          </p:spPr>
          <p:txBody>
            <a:bodyPr wrap="none" anchor="ctr"/>
            <a:lstStyle/>
            <a:p>
              <a:endParaRPr lang="en-US"/>
            </a:p>
          </p:txBody>
        </p:sp>
        <p:sp>
          <p:nvSpPr>
            <p:cNvPr id="1060" name="Oval 36"/>
            <p:cNvSpPr>
              <a:spLocks noChangeArrowheads="1"/>
            </p:cNvSpPr>
            <p:nvPr/>
          </p:nvSpPr>
          <p:spPr bwMode="auto">
            <a:xfrm>
              <a:off x="5360" y="1632"/>
              <a:ext cx="80" cy="80"/>
            </a:xfrm>
            <a:prstGeom prst="ellipse">
              <a:avLst/>
            </a:prstGeom>
            <a:solidFill>
              <a:schemeClr val="folHlink"/>
            </a:solidFill>
            <a:ln w="9525">
              <a:noFill/>
              <a:round/>
              <a:headEnd/>
              <a:tailEnd/>
            </a:ln>
            <a:effectLst/>
          </p:spPr>
          <p:txBody>
            <a:bodyPr wrap="none" anchor="ctr"/>
            <a:lstStyle/>
            <a:p>
              <a:endParaRPr lang="en-US"/>
            </a:p>
          </p:txBody>
        </p:sp>
        <p:sp>
          <p:nvSpPr>
            <p:cNvPr id="1061" name="Oval 37"/>
            <p:cNvSpPr>
              <a:spLocks noChangeArrowheads="1"/>
            </p:cNvSpPr>
            <p:nvPr/>
          </p:nvSpPr>
          <p:spPr bwMode="auto">
            <a:xfrm>
              <a:off x="5472" y="1632"/>
              <a:ext cx="80" cy="80"/>
            </a:xfrm>
            <a:prstGeom prst="ellipse">
              <a:avLst/>
            </a:prstGeom>
            <a:solidFill>
              <a:schemeClr val="folHlink"/>
            </a:solidFill>
            <a:ln w="9525">
              <a:noFill/>
              <a:round/>
              <a:headEnd/>
              <a:tailEnd/>
            </a:ln>
            <a:effectLst/>
          </p:spPr>
          <p:txBody>
            <a:bodyPr wrap="none" anchor="ctr"/>
            <a:lstStyle/>
            <a:p>
              <a:endParaRPr lang="en-US"/>
            </a:p>
          </p:txBody>
        </p:sp>
        <p:sp>
          <p:nvSpPr>
            <p:cNvPr id="1062" name="Oval 38"/>
            <p:cNvSpPr>
              <a:spLocks noChangeArrowheads="1"/>
            </p:cNvSpPr>
            <p:nvPr/>
          </p:nvSpPr>
          <p:spPr bwMode="auto">
            <a:xfrm>
              <a:off x="5248" y="1744"/>
              <a:ext cx="80" cy="80"/>
            </a:xfrm>
            <a:prstGeom prst="ellipse">
              <a:avLst/>
            </a:prstGeom>
            <a:solidFill>
              <a:schemeClr val="folHlink"/>
            </a:solidFill>
            <a:ln w="9525">
              <a:noFill/>
              <a:round/>
              <a:headEnd/>
              <a:tailEnd/>
            </a:ln>
            <a:effectLst/>
          </p:spPr>
          <p:txBody>
            <a:bodyPr wrap="none" anchor="ctr"/>
            <a:lstStyle/>
            <a:p>
              <a:endParaRPr lang="en-US"/>
            </a:p>
          </p:txBody>
        </p:sp>
        <p:sp>
          <p:nvSpPr>
            <p:cNvPr id="1063" name="Oval 39"/>
            <p:cNvSpPr>
              <a:spLocks noChangeArrowheads="1"/>
            </p:cNvSpPr>
            <p:nvPr/>
          </p:nvSpPr>
          <p:spPr bwMode="auto">
            <a:xfrm>
              <a:off x="5472" y="1744"/>
              <a:ext cx="80" cy="80"/>
            </a:xfrm>
            <a:prstGeom prst="ellipse">
              <a:avLst/>
            </a:prstGeom>
            <a:solidFill>
              <a:schemeClr val="folHlink"/>
            </a:solidFill>
            <a:ln w="9525">
              <a:noFill/>
              <a:round/>
              <a:headEnd/>
              <a:tailEnd/>
            </a:ln>
            <a:effectLst/>
          </p:spPr>
          <p:txBody>
            <a:bodyPr wrap="none" anchor="ctr"/>
            <a:lstStyle/>
            <a:p>
              <a:endParaRPr lang="en-US"/>
            </a:p>
          </p:txBody>
        </p:sp>
      </p:gr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72" r:id="rId12"/>
    <p:sldLayoutId id="2147483673" r:id="rId13"/>
    <p:sldLayoutId id="2147483674" r:id="rId14"/>
    <p:sldLayoutId id="2147483675" r:id="rId15"/>
    <p:sldLayoutId id="2147483676" r:id="rId16"/>
    <p:sldLayoutId id="2147483680" r:id="rId17"/>
    <p:sldLayoutId id="2147483681" r:id="rId18"/>
  </p:sldLayoutIdLst>
  <p:timing>
    <p:tnLst>
      <p:par>
        <p:cTn id="1" dur="indefinite" restart="never" nodeType="tmRoot"/>
      </p:par>
    </p:tnLst>
  </p:timing>
  <p:txStyles>
    <p:titleStyle>
      <a:lvl1pPr algn="l" rtl="0" fontAlgn="base">
        <a:spcBef>
          <a:spcPct val="0"/>
        </a:spcBef>
        <a:spcAft>
          <a:spcPct val="0"/>
        </a:spcAft>
        <a:defRPr sz="3900" b="1">
          <a:solidFill>
            <a:schemeClr val="tx2"/>
          </a:solidFill>
          <a:latin typeface="+mj-lt"/>
          <a:ea typeface="+mj-ea"/>
          <a:cs typeface="+mj-cs"/>
        </a:defRPr>
      </a:lvl1pPr>
      <a:lvl2pPr algn="l" rtl="0" fontAlgn="base">
        <a:spcBef>
          <a:spcPct val="0"/>
        </a:spcBef>
        <a:spcAft>
          <a:spcPct val="0"/>
        </a:spcAft>
        <a:defRPr sz="3900" b="1">
          <a:solidFill>
            <a:schemeClr val="tx2"/>
          </a:solidFill>
          <a:latin typeface="Arial" charset="0"/>
        </a:defRPr>
      </a:lvl2pPr>
      <a:lvl3pPr algn="l" rtl="0" fontAlgn="base">
        <a:spcBef>
          <a:spcPct val="0"/>
        </a:spcBef>
        <a:spcAft>
          <a:spcPct val="0"/>
        </a:spcAft>
        <a:defRPr sz="3900" b="1">
          <a:solidFill>
            <a:schemeClr val="tx2"/>
          </a:solidFill>
          <a:latin typeface="Arial" charset="0"/>
        </a:defRPr>
      </a:lvl3pPr>
      <a:lvl4pPr algn="l" rtl="0" fontAlgn="base">
        <a:spcBef>
          <a:spcPct val="0"/>
        </a:spcBef>
        <a:spcAft>
          <a:spcPct val="0"/>
        </a:spcAft>
        <a:defRPr sz="3900" b="1">
          <a:solidFill>
            <a:schemeClr val="tx2"/>
          </a:solidFill>
          <a:latin typeface="Arial" charset="0"/>
        </a:defRPr>
      </a:lvl4pPr>
      <a:lvl5pPr algn="l" rtl="0" fontAlgn="base">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fontAlgn="base">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fontAlgn="base">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fontAlgn="base">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2.emf"/></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3" Type="http://schemas.openxmlformats.org/officeDocument/2006/relationships/hyperlink" Target="http://code.google.com/p/thrust/"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 Id="rId5" Type="http://schemas.openxmlformats.org/officeDocument/2006/relationships/hyperlink" Target="http://sbel.wisc.edu/Courses/ME964/2011/index.htm" TargetMode="External"/><Relationship Id="rId4" Type="http://schemas.openxmlformats.org/officeDocument/2006/relationships/hyperlink" Target="http://gpgpu.org/developer/cudpp" TargetMode="Externa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170.xml.rels><?xml version="1.0" encoding="UTF-8" standalone="yes"?>
<Relationships xmlns="http://schemas.openxmlformats.org/package/2006/relationships"><Relationship Id="rId3" Type="http://schemas.openxmlformats.org/officeDocument/2006/relationships/hyperlink" Target="mailto:negrut@wisc.edu" TargetMode="External"/><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9.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developer.download.nvidia.com/compute/DevZone/docs/html/C/doc/CUDA_C_Best_Practices_Guide.pdf"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developer.download.nvidia.com/compute/DevZone/docs/html/C/doc/CUDA_C_Best_Practices_Guide.pdf"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developer.download.nvidia.com/compute/DevZone/docs/html/C/doc/CUDA_C_Best_Practices_Guide.pdf"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developer.download.nvidia.com/compute/DevZone/docs/html/C/doc/CUDA_C_Best_Practices_Guide.pdf"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developer.download.nvidia.com/compute/DevZone/docs/html/C/doc/CUDA_C_Best_Practices_Guide.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developer.download.nvidia.com/compute/DevZone/docs/html/C/doc/CUDA_C_Best_Practices_Guide.pdf"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4.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jpe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1.wmf"/><Relationship Id="rId7" Type="http://schemas.openxmlformats.org/officeDocument/2006/relationships/image" Target="../media/image5.wmf"/><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4.wmf"/><Relationship Id="rId5" Type="http://schemas.openxmlformats.org/officeDocument/2006/relationships/image" Target="../media/image3.wmf"/><Relationship Id="rId4" Type="http://schemas.openxmlformats.org/officeDocument/2006/relationships/image" Target="../media/image2.wmf"/><Relationship Id="rId9" Type="http://schemas.openxmlformats.org/officeDocument/2006/relationships/image" Target="../media/image7.wmf"/></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sbel.wisc.edu/Courses/ME964/2012/Documents/cuda-gdb41.pdf"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hyperlink" Target="http://www.nvidia.com/getcuda" TargetMode="External"/><Relationship Id="rId5" Type="http://schemas.openxmlformats.org/officeDocument/2006/relationships/hyperlink" Target="http://developer.nvidia.com/gpu-computing-webinars" TargetMode="External"/><Relationship Id="rId4" Type="http://schemas.openxmlformats.org/officeDocument/2006/relationships/hyperlink" Target="http://www.gputechconf.com/" TargetMode="Externa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2514600" y="6172200"/>
            <a:ext cx="3810000" cy="555625"/>
          </a:xfrm>
          <a:prstGeom prst="rect">
            <a:avLst/>
          </a:prstGeom>
          <a:noFill/>
          <a:ln w="9525">
            <a:noFill/>
            <a:miter lim="800000"/>
            <a:headEnd/>
            <a:tailEnd/>
          </a:ln>
          <a:effectLst/>
        </p:spPr>
        <p:txBody>
          <a:bodyPr/>
          <a:lstStyle/>
          <a:p>
            <a:pPr algn="ctr">
              <a:spcBef>
                <a:spcPct val="20000"/>
              </a:spcBef>
              <a:buClr>
                <a:schemeClr val="tx2"/>
              </a:buClr>
              <a:buSzPct val="70000"/>
              <a:buFont typeface="Wingdings" pitchFamily="2" charset="2"/>
              <a:buNone/>
            </a:pPr>
            <a:r>
              <a:rPr lang="en-US" sz="1000" dirty="0" smtClean="0"/>
              <a:t>CS758</a:t>
            </a:r>
          </a:p>
          <a:p>
            <a:pPr algn="ctr">
              <a:spcBef>
                <a:spcPct val="20000"/>
              </a:spcBef>
              <a:buClr>
                <a:schemeClr val="tx2"/>
              </a:buClr>
              <a:buSzPct val="70000"/>
              <a:buFont typeface="Wingdings" pitchFamily="2" charset="2"/>
              <a:buNone/>
            </a:pPr>
            <a:r>
              <a:rPr lang="en-US" sz="1000" dirty="0" smtClean="0"/>
              <a:t>October </a:t>
            </a:r>
            <a:r>
              <a:rPr lang="en-US" sz="1000" dirty="0" smtClean="0"/>
              <a:t>3, </a:t>
            </a:r>
            <a:r>
              <a:rPr lang="en-US" sz="1000" dirty="0" smtClean="0"/>
              <a:t>2012</a:t>
            </a:r>
            <a:endParaRPr lang="en-US" sz="900" dirty="0"/>
          </a:p>
        </p:txBody>
      </p:sp>
      <p:sp>
        <p:nvSpPr>
          <p:cNvPr id="5123" name="Rectangle 3"/>
          <p:cNvSpPr>
            <a:spLocks noGrp="1" noChangeArrowheads="1"/>
          </p:cNvSpPr>
          <p:nvPr>
            <p:ph type="ctrTitle"/>
          </p:nvPr>
        </p:nvSpPr>
        <p:spPr>
          <a:xfrm>
            <a:off x="0" y="466725"/>
            <a:ext cx="7239000" cy="2133600"/>
          </a:xfrm>
        </p:spPr>
        <p:txBody>
          <a:bodyPr/>
          <a:lstStyle/>
          <a:p>
            <a:r>
              <a:rPr lang="en-US" sz="2800" dirty="0" smtClean="0"/>
              <a:t>Teraflop Parallel Computing on a Budget: Applications of GPU Computing in Mechanical Engineering</a:t>
            </a:r>
            <a:endParaRPr lang="en-US" sz="2800" dirty="0"/>
          </a:p>
        </p:txBody>
      </p:sp>
      <p:sp>
        <p:nvSpPr>
          <p:cNvPr id="5124" name="Rectangle 4"/>
          <p:cNvSpPr>
            <a:spLocks noGrp="1" noChangeArrowheads="1"/>
          </p:cNvSpPr>
          <p:nvPr>
            <p:ph type="subTitle" idx="1"/>
          </p:nvPr>
        </p:nvSpPr>
        <p:spPr>
          <a:xfrm>
            <a:off x="990600" y="4268788"/>
            <a:ext cx="6248400" cy="1293812"/>
          </a:xfrm>
        </p:spPr>
        <p:txBody>
          <a:bodyPr/>
          <a:lstStyle/>
          <a:p>
            <a:r>
              <a:rPr lang="en-US" sz="1400" dirty="0" smtClean="0"/>
              <a:t>Dan Negrut</a:t>
            </a:r>
            <a:r>
              <a:rPr lang="en-US" sz="1400" dirty="0" smtClean="0">
                <a:solidFill>
                  <a:schemeClr val="bg1">
                    <a:lumMod val="50000"/>
                  </a:schemeClr>
                </a:solidFill>
              </a:rPr>
              <a:t>  - </a:t>
            </a:r>
          </a:p>
          <a:p>
            <a:r>
              <a:rPr lang="en-US" sz="1100" dirty="0" smtClean="0">
                <a:solidFill>
                  <a:schemeClr val="bg1">
                    <a:lumMod val="50000"/>
                  </a:schemeClr>
                </a:solidFill>
              </a:rPr>
              <a:t>Associate Professor</a:t>
            </a:r>
          </a:p>
          <a:p>
            <a:r>
              <a:rPr lang="en-US" sz="1100" dirty="0" smtClean="0">
                <a:solidFill>
                  <a:schemeClr val="bg1">
                    <a:lumMod val="50000"/>
                  </a:schemeClr>
                </a:solidFill>
              </a:rPr>
              <a:t>Nvidia CUDA Fellow</a:t>
            </a:r>
          </a:p>
          <a:p>
            <a:r>
              <a:rPr lang="en-US" sz="1100" dirty="0" smtClean="0">
                <a:solidFill>
                  <a:schemeClr val="bg1">
                    <a:lumMod val="50000"/>
                  </a:schemeClr>
                </a:solidFill>
              </a:rPr>
              <a:t>Department of Mechanical Engineering</a:t>
            </a:r>
          </a:p>
          <a:p>
            <a:r>
              <a:rPr lang="en-US" sz="1100" dirty="0" smtClean="0">
                <a:solidFill>
                  <a:schemeClr val="bg1">
                    <a:lumMod val="50000"/>
                  </a:schemeClr>
                </a:solidFill>
              </a:rPr>
              <a:t>University of Wisconsin-Madison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7543800" cy="685800"/>
          </a:xfrm>
        </p:spPr>
        <p:txBody>
          <a:bodyPr/>
          <a:lstStyle/>
          <a:p>
            <a:r>
              <a:rPr lang="en-US" sz="3200" dirty="0" smtClean="0"/>
              <a:t>Example: Timing Your Application</a:t>
            </a:r>
            <a:endParaRPr lang="en-US" sz="1600" dirty="0"/>
          </a:p>
        </p:txBody>
      </p:sp>
      <p:sp>
        <p:nvSpPr>
          <p:cNvPr id="3" name="Text Placeholder 2"/>
          <p:cNvSpPr>
            <a:spLocks noGrp="1"/>
          </p:cNvSpPr>
          <p:nvPr>
            <p:ph type="body" sz="half" idx="1"/>
          </p:nvPr>
        </p:nvSpPr>
        <p:spPr>
          <a:xfrm>
            <a:off x="228600" y="1947863"/>
            <a:ext cx="8686800" cy="4529137"/>
          </a:xfrm>
        </p:spPr>
        <p:txBody>
          <a:bodyPr/>
          <a:lstStyle/>
          <a:p>
            <a:r>
              <a:rPr lang="en-US" sz="2400" dirty="0" smtClean="0"/>
              <a:t>Timing support – part of the API</a:t>
            </a:r>
          </a:p>
          <a:p>
            <a:pPr lvl="1"/>
            <a:r>
              <a:rPr lang="en-US" sz="2000" dirty="0" smtClean="0"/>
              <a:t>You pick it up as soon as you include &lt;</a:t>
            </a:r>
            <a:r>
              <a:rPr lang="en-US" sz="2000" dirty="0" err="1" smtClean="0"/>
              <a:t>cuda.h</a:t>
            </a:r>
            <a:r>
              <a:rPr lang="en-US" sz="1800" dirty="0" smtClean="0"/>
              <a:t>&gt;</a:t>
            </a:r>
          </a:p>
          <a:p>
            <a:pPr lvl="1"/>
            <a:endParaRPr lang="en-US" sz="2000" dirty="0" smtClean="0"/>
          </a:p>
          <a:p>
            <a:pPr lvl="1"/>
            <a:r>
              <a:rPr lang="en-US" sz="2000" dirty="0" smtClean="0"/>
              <a:t>Why is good to use</a:t>
            </a:r>
          </a:p>
          <a:p>
            <a:pPr lvl="2"/>
            <a:r>
              <a:rPr lang="en-US" sz="1700" dirty="0" smtClean="0"/>
              <a:t>Provides cross-platform compatibility </a:t>
            </a:r>
          </a:p>
          <a:p>
            <a:pPr lvl="2"/>
            <a:r>
              <a:rPr lang="en-US" sz="1700" dirty="0" smtClean="0"/>
              <a:t>Deals with the asynchronous nature of the device calls by relying on events and forced synchronization</a:t>
            </a:r>
          </a:p>
          <a:p>
            <a:pPr lvl="1"/>
            <a:endParaRPr lang="en-US" sz="2000" dirty="0" smtClean="0"/>
          </a:p>
          <a:p>
            <a:pPr lvl="1"/>
            <a:r>
              <a:rPr lang="en-US" sz="2000" dirty="0" smtClean="0"/>
              <a:t>Resolution: </a:t>
            </a:r>
            <a:r>
              <a:rPr lang="en-US" sz="2000" dirty="0" err="1" smtClean="0"/>
              <a:t>miliseconds</a:t>
            </a:r>
            <a:r>
              <a:rPr lang="en-US" sz="2000" dirty="0" smtClean="0"/>
              <a:t>.  </a:t>
            </a:r>
          </a:p>
          <a:p>
            <a:pPr lvl="2"/>
            <a:r>
              <a:rPr lang="en-US" sz="1700" dirty="0"/>
              <a:t>From NVIDIA CUDA Library Documentation:</a:t>
            </a:r>
          </a:p>
          <a:p>
            <a:pPr lvl="3"/>
            <a:r>
              <a:rPr lang="en-US" sz="1600" dirty="0"/>
              <a:t>Computes the elapsed time between two events (in milliseconds with a resolution of around 0.5 microseconds). If either event has not been recorded yet, this function returns </a:t>
            </a:r>
            <a:r>
              <a:rPr lang="en-US" sz="1600" dirty="0" err="1"/>
              <a:t>cudaErrorInvalidValue</a:t>
            </a:r>
            <a:r>
              <a:rPr lang="en-US" sz="1600" dirty="0"/>
              <a:t>. If either event has been recorded with a non-zero stream, the result is undefined.</a:t>
            </a:r>
          </a:p>
        </p:txBody>
      </p:sp>
      <p:sp>
        <p:nvSpPr>
          <p:cNvPr id="5" name="Slide Number Placeholder 4"/>
          <p:cNvSpPr>
            <a:spLocks noGrp="1"/>
          </p:cNvSpPr>
          <p:nvPr>
            <p:ph type="sldNum" sz="quarter" idx="12"/>
          </p:nvPr>
        </p:nvSpPr>
        <p:spPr/>
        <p:txBody>
          <a:bodyPr/>
          <a:lstStyle/>
          <a:p>
            <a:fld id="{5D9186D4-8051-4F9A-BA48-7511C20FFC00}" type="slidenum">
              <a:rPr lang="en-US" altLang="en-US" smtClean="0"/>
              <a:pPr/>
              <a:t>10</a:t>
            </a:fld>
            <a:endParaRPr lang="en-US" altLang="en-US"/>
          </a:p>
        </p:txBody>
      </p:sp>
    </p:spTree>
    <p:extLst>
      <p:ext uri="{BB962C8B-B14F-4D97-AF65-F5344CB8AC3E}">
        <p14:creationId xmlns:p14="http://schemas.microsoft.com/office/powerpoint/2010/main" val="2209946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98438"/>
            <a:ext cx="7315200" cy="944562"/>
          </a:xfrm>
        </p:spPr>
        <p:txBody>
          <a:bodyPr/>
          <a:lstStyle/>
          <a:p>
            <a:r>
              <a:rPr lang="en-US" dirty="0"/>
              <a:t>Synchronization within Block</a:t>
            </a:r>
          </a:p>
        </p:txBody>
      </p:sp>
      <p:sp>
        <p:nvSpPr>
          <p:cNvPr id="3" name="Content Placeholder 2"/>
          <p:cNvSpPr>
            <a:spLocks noGrp="1"/>
          </p:cNvSpPr>
          <p:nvPr>
            <p:ph idx="1"/>
          </p:nvPr>
        </p:nvSpPr>
        <p:spPr>
          <a:xfrm>
            <a:off x="381000" y="1295400"/>
            <a:ext cx="8229600" cy="795337"/>
          </a:xfrm>
        </p:spPr>
        <p:txBody>
          <a:bodyPr/>
          <a:lstStyle/>
          <a:p>
            <a:r>
              <a:rPr lang="en-US" sz="2000" dirty="0"/>
              <a:t>Threads in same block: can use </a:t>
            </a:r>
            <a:r>
              <a:rPr lang="en-US" sz="2000" b="1" dirty="0">
                <a:solidFill>
                  <a:srgbClr val="0070C0"/>
                </a:solidFill>
                <a:latin typeface="Consolas" pitchFamily="49" charset="0"/>
                <a:cs typeface="Consolas" pitchFamily="49" charset="0"/>
              </a:rPr>
              <a:t>__</a:t>
            </a:r>
            <a:r>
              <a:rPr lang="en-US" sz="2000" b="1" dirty="0" err="1">
                <a:solidFill>
                  <a:srgbClr val="0070C0"/>
                </a:solidFill>
                <a:latin typeface="Consolas" pitchFamily="49" charset="0"/>
                <a:cs typeface="Consolas" pitchFamily="49" charset="0"/>
              </a:rPr>
              <a:t>synchthreads</a:t>
            </a:r>
            <a:r>
              <a:rPr lang="en-US" sz="2000" b="1" dirty="0">
                <a:solidFill>
                  <a:srgbClr val="0070C0"/>
                </a:solidFill>
                <a:latin typeface="Consolas" pitchFamily="49" charset="0"/>
                <a:cs typeface="Consolas" pitchFamily="49" charset="0"/>
              </a:rPr>
              <a:t>()</a:t>
            </a:r>
            <a:r>
              <a:rPr lang="en-US" sz="2000" dirty="0"/>
              <a:t> to specify synchronization point that orders </a:t>
            </a:r>
            <a:r>
              <a:rPr lang="en-US" sz="2000" dirty="0" smtClean="0"/>
              <a:t>accesses</a:t>
            </a:r>
            <a:endParaRPr lang="en-US" sz="2000" dirty="0"/>
          </a:p>
        </p:txBody>
      </p:sp>
      <p:sp>
        <p:nvSpPr>
          <p:cNvPr id="4" name="Slide Number Placeholder 3"/>
          <p:cNvSpPr>
            <a:spLocks noGrp="1"/>
          </p:cNvSpPr>
          <p:nvPr>
            <p:ph type="sldNum" sz="quarter" idx="12"/>
          </p:nvPr>
        </p:nvSpPr>
        <p:spPr/>
        <p:txBody>
          <a:bodyPr/>
          <a:lstStyle/>
          <a:p>
            <a:fld id="{04A7C484-7E24-447E-8CB0-5149A4D34DEF}" type="slidenum">
              <a:rPr lang="en-US" altLang="en-US" smtClean="0"/>
              <a:pPr/>
              <a:t>100</a:t>
            </a:fld>
            <a:endParaRPr lang="en-US" altLang="en-US"/>
          </a:p>
        </p:txBody>
      </p:sp>
      <p:sp>
        <p:nvSpPr>
          <p:cNvPr id="6" name="Rectangle 5"/>
          <p:cNvSpPr/>
          <p:nvPr/>
        </p:nvSpPr>
        <p:spPr>
          <a:xfrm>
            <a:off x="457200" y="2133600"/>
            <a:ext cx="7620000" cy="3416320"/>
          </a:xfrm>
          <a:prstGeom prst="rect">
            <a:avLst/>
          </a:prstGeom>
          <a:solidFill>
            <a:schemeClr val="bg1">
              <a:lumMod val="85000"/>
            </a:schemeClr>
          </a:solidFill>
        </p:spPr>
        <p:txBody>
          <a:bodyPr wrap="square">
            <a:spAutoFit/>
          </a:bodyPr>
          <a:lstStyle/>
          <a:p>
            <a:r>
              <a:rPr lang="en-US" dirty="0">
                <a:solidFill>
                  <a:srgbClr val="008000"/>
                </a:solidFill>
                <a:latin typeface="Consolas" pitchFamily="49" charset="0"/>
                <a:cs typeface="Consolas" pitchFamily="49" charset="0"/>
              </a:rPr>
              <a:t>// update.cu</a:t>
            </a:r>
          </a:p>
          <a:p>
            <a:r>
              <a:rPr lang="en-US" dirty="0">
                <a:solidFill>
                  <a:srgbClr val="FF00FF"/>
                </a:solidFill>
                <a:latin typeface="Consolas" pitchFamily="49" charset="0"/>
                <a:cs typeface="Consolas" pitchFamily="49" charset="0"/>
              </a:rPr>
              <a:t>__global__</a:t>
            </a:r>
            <a:r>
              <a:rPr lang="en-US" dirty="0">
                <a:solidFill>
                  <a:prstClr val="black"/>
                </a:solidFill>
                <a:latin typeface="Consolas" pitchFamily="49" charset="0"/>
                <a:cs typeface="Consolas" pitchFamily="49" charset="0"/>
              </a:rPr>
              <a:t> </a:t>
            </a:r>
            <a:r>
              <a:rPr lang="en-US" dirty="0">
                <a:solidFill>
                  <a:srgbClr val="0000FF"/>
                </a:solidFill>
                <a:latin typeface="Consolas" pitchFamily="49" charset="0"/>
                <a:cs typeface="Consolas" pitchFamily="49" charset="0"/>
              </a:rPr>
              <a:t>void</a:t>
            </a:r>
            <a:r>
              <a:rPr lang="en-US" dirty="0">
                <a:solidFill>
                  <a:prstClr val="black"/>
                </a:solidFill>
                <a:latin typeface="Consolas" pitchFamily="49" charset="0"/>
                <a:cs typeface="Consolas" pitchFamily="49" charset="0"/>
              </a:rPr>
              <a:t> update(</a:t>
            </a:r>
            <a:r>
              <a:rPr lang="en-US" dirty="0" err="1">
                <a:solidFill>
                  <a:srgbClr val="0000FF"/>
                </a:solidFill>
                <a:latin typeface="Consolas" pitchFamily="49" charset="0"/>
                <a:cs typeface="Consolas" pitchFamily="49" charset="0"/>
              </a:rPr>
              <a:t>int</a:t>
            </a:r>
            <a:r>
              <a:rPr lang="en-US" dirty="0">
                <a:solidFill>
                  <a:prstClr val="black"/>
                </a:solidFill>
                <a:latin typeface="Consolas" pitchFamily="49" charset="0"/>
                <a:cs typeface="Consolas" pitchFamily="49" charset="0"/>
              </a:rPr>
              <a:t>* x, </a:t>
            </a:r>
            <a:r>
              <a:rPr lang="en-US" dirty="0" err="1">
                <a:solidFill>
                  <a:srgbClr val="0000FF"/>
                </a:solidFill>
                <a:latin typeface="Consolas" pitchFamily="49" charset="0"/>
                <a:cs typeface="Consolas" pitchFamily="49" charset="0"/>
              </a:rPr>
              <a:t>int</a:t>
            </a:r>
            <a:r>
              <a:rPr lang="en-US" dirty="0">
                <a:solidFill>
                  <a:prstClr val="black"/>
                </a:solidFill>
                <a:latin typeface="Consolas" pitchFamily="49" charset="0"/>
                <a:cs typeface="Consolas" pitchFamily="49" charset="0"/>
              </a:rPr>
              <a:t>* y)</a:t>
            </a:r>
          </a:p>
          <a:p>
            <a:r>
              <a:rPr lang="en-US" dirty="0">
                <a:solidFill>
                  <a:prstClr val="black"/>
                </a:solidFill>
                <a:latin typeface="Consolas" pitchFamily="49" charset="0"/>
                <a:cs typeface="Consolas" pitchFamily="49" charset="0"/>
              </a:rPr>
              <a:t>{</a:t>
            </a:r>
          </a:p>
          <a:p>
            <a:r>
              <a:rPr lang="en-US" dirty="0">
                <a:solidFill>
                  <a:prstClr val="black"/>
                </a:solidFill>
                <a:latin typeface="Consolas" pitchFamily="49" charset="0"/>
                <a:cs typeface="Consolas" pitchFamily="49" charset="0"/>
              </a:rPr>
              <a:t>  </a:t>
            </a:r>
            <a:r>
              <a:rPr lang="en-US" dirty="0" err="1">
                <a:solidFill>
                  <a:srgbClr val="0000FF"/>
                </a:solidFill>
                <a:latin typeface="Consolas" pitchFamily="49" charset="0"/>
                <a:cs typeface="Consolas" pitchFamily="49" charset="0"/>
              </a:rPr>
              <a:t>int</a:t>
            </a:r>
            <a:r>
              <a:rPr lang="en-US" dirty="0">
                <a:solidFill>
                  <a:prstClr val="black"/>
                </a:solidFill>
                <a:latin typeface="Consolas" pitchFamily="49" charset="0"/>
                <a:cs typeface="Consolas" pitchFamily="49" charset="0"/>
              </a:rPr>
              <a:t> i = </a:t>
            </a:r>
            <a:r>
              <a:rPr lang="en-US" dirty="0" err="1">
                <a:solidFill>
                  <a:srgbClr val="FF00FF"/>
                </a:solidFill>
                <a:latin typeface="Consolas" pitchFamily="49" charset="0"/>
                <a:cs typeface="Consolas" pitchFamily="49" charset="0"/>
              </a:rPr>
              <a:t>threadIdx</a:t>
            </a:r>
            <a:r>
              <a:rPr lang="en-US" dirty="0" err="1">
                <a:solidFill>
                  <a:prstClr val="black"/>
                </a:solidFill>
                <a:latin typeface="Consolas" pitchFamily="49" charset="0"/>
                <a:cs typeface="Consolas" pitchFamily="49" charset="0"/>
              </a:rPr>
              <a:t>.x</a:t>
            </a:r>
            <a:r>
              <a:rPr lang="en-US" dirty="0">
                <a:solidFill>
                  <a:prstClr val="black"/>
                </a:solidFill>
                <a:latin typeface="Consolas" pitchFamily="49" charset="0"/>
                <a:cs typeface="Consolas" pitchFamily="49" charset="0"/>
              </a:rPr>
              <a:t> + </a:t>
            </a:r>
            <a:r>
              <a:rPr lang="en-US" dirty="0" err="1">
                <a:solidFill>
                  <a:srgbClr val="FF00FF"/>
                </a:solidFill>
                <a:latin typeface="Consolas" pitchFamily="49" charset="0"/>
                <a:cs typeface="Consolas" pitchFamily="49" charset="0"/>
              </a:rPr>
              <a:t>blockDim</a:t>
            </a:r>
            <a:r>
              <a:rPr lang="en-US" dirty="0" err="1">
                <a:solidFill>
                  <a:prstClr val="black"/>
                </a:solidFill>
                <a:latin typeface="Consolas" pitchFamily="49" charset="0"/>
                <a:cs typeface="Consolas" pitchFamily="49" charset="0"/>
              </a:rPr>
              <a:t>.x</a:t>
            </a:r>
            <a:r>
              <a:rPr lang="en-US" dirty="0">
                <a:solidFill>
                  <a:prstClr val="black"/>
                </a:solidFill>
                <a:latin typeface="Consolas" pitchFamily="49" charset="0"/>
                <a:cs typeface="Consolas" pitchFamily="49" charset="0"/>
              </a:rPr>
              <a:t> * </a:t>
            </a:r>
            <a:r>
              <a:rPr lang="en-US" dirty="0" err="1">
                <a:solidFill>
                  <a:srgbClr val="FF00FF"/>
                </a:solidFill>
                <a:latin typeface="Consolas" pitchFamily="49" charset="0"/>
                <a:cs typeface="Consolas" pitchFamily="49" charset="0"/>
              </a:rPr>
              <a:t>blockIdx</a:t>
            </a:r>
            <a:r>
              <a:rPr lang="en-US" dirty="0" err="1">
                <a:solidFill>
                  <a:prstClr val="black"/>
                </a:solidFill>
                <a:latin typeface="Consolas" pitchFamily="49" charset="0"/>
                <a:cs typeface="Consolas" pitchFamily="49" charset="0"/>
              </a:rPr>
              <a:t>.x</a:t>
            </a:r>
            <a:r>
              <a:rPr lang="en-US" dirty="0">
                <a:solidFill>
                  <a:prstClr val="black"/>
                </a:solidFill>
                <a:latin typeface="Consolas" pitchFamily="49" charset="0"/>
                <a:cs typeface="Consolas" pitchFamily="49" charset="0"/>
              </a:rPr>
              <a:t>;</a:t>
            </a:r>
          </a:p>
          <a:p>
            <a:r>
              <a:rPr lang="en-US" dirty="0">
                <a:solidFill>
                  <a:prstClr val="black"/>
                </a:solidFill>
                <a:latin typeface="Consolas" pitchFamily="49" charset="0"/>
                <a:cs typeface="Consolas" pitchFamily="49" charset="0"/>
              </a:rPr>
              <a:t>  </a:t>
            </a:r>
            <a:r>
              <a:rPr lang="en-US" dirty="0">
                <a:solidFill>
                  <a:srgbClr val="0000FF"/>
                </a:solidFill>
                <a:latin typeface="Consolas" pitchFamily="49" charset="0"/>
                <a:cs typeface="Consolas" pitchFamily="49" charset="0"/>
              </a:rPr>
              <a:t>if</a:t>
            </a:r>
            <a:r>
              <a:rPr lang="en-US" dirty="0">
                <a:solidFill>
                  <a:prstClr val="black"/>
                </a:solidFill>
                <a:latin typeface="Consolas" pitchFamily="49" charset="0"/>
                <a:cs typeface="Consolas" pitchFamily="49" charset="0"/>
              </a:rPr>
              <a:t> (i == 0) *x = 1;</a:t>
            </a:r>
          </a:p>
          <a:p>
            <a:r>
              <a:rPr lang="en-US" dirty="0">
                <a:solidFill>
                  <a:prstClr val="black"/>
                </a:solidFill>
                <a:latin typeface="Consolas" pitchFamily="49" charset="0"/>
                <a:cs typeface="Consolas" pitchFamily="49" charset="0"/>
              </a:rPr>
              <a:t>  </a:t>
            </a:r>
            <a:r>
              <a:rPr lang="en-US" dirty="0">
                <a:solidFill>
                  <a:srgbClr val="FF00FF"/>
                </a:solidFill>
                <a:latin typeface="Consolas" pitchFamily="49" charset="0"/>
                <a:cs typeface="Consolas" pitchFamily="49" charset="0"/>
              </a:rPr>
              <a:t>__</a:t>
            </a:r>
            <a:r>
              <a:rPr lang="en-US" dirty="0" err="1">
                <a:solidFill>
                  <a:srgbClr val="FF00FF"/>
                </a:solidFill>
                <a:latin typeface="Consolas" pitchFamily="49" charset="0"/>
                <a:cs typeface="Consolas" pitchFamily="49" charset="0"/>
              </a:rPr>
              <a:t>syncthreads</a:t>
            </a:r>
            <a:r>
              <a:rPr lang="en-US" dirty="0">
                <a:solidFill>
                  <a:prstClr val="black"/>
                </a:solidFill>
                <a:latin typeface="Consolas" pitchFamily="49" charset="0"/>
                <a:cs typeface="Consolas" pitchFamily="49" charset="0"/>
              </a:rPr>
              <a:t>();</a:t>
            </a:r>
          </a:p>
          <a:p>
            <a:r>
              <a:rPr lang="en-US" dirty="0">
                <a:solidFill>
                  <a:prstClr val="black"/>
                </a:solidFill>
                <a:latin typeface="Consolas" pitchFamily="49" charset="0"/>
                <a:cs typeface="Consolas" pitchFamily="49" charset="0"/>
              </a:rPr>
              <a:t>  </a:t>
            </a:r>
            <a:r>
              <a:rPr lang="en-US" dirty="0">
                <a:solidFill>
                  <a:srgbClr val="0000FF"/>
                </a:solidFill>
                <a:latin typeface="Consolas" pitchFamily="49" charset="0"/>
                <a:cs typeface="Consolas" pitchFamily="49" charset="0"/>
              </a:rPr>
              <a:t>if</a:t>
            </a:r>
            <a:r>
              <a:rPr lang="en-US" dirty="0">
                <a:solidFill>
                  <a:prstClr val="black"/>
                </a:solidFill>
                <a:latin typeface="Consolas" pitchFamily="49" charset="0"/>
                <a:cs typeface="Consolas" pitchFamily="49" charset="0"/>
              </a:rPr>
              <a:t> (i == 1) *y = *x; </a:t>
            </a:r>
          </a:p>
          <a:p>
            <a:r>
              <a:rPr lang="en-US" dirty="0">
                <a:solidFill>
                  <a:prstClr val="black"/>
                </a:solidFill>
                <a:latin typeface="Consolas" pitchFamily="49" charset="0"/>
                <a:cs typeface="Consolas" pitchFamily="49" charset="0"/>
              </a:rPr>
              <a:t>}</a:t>
            </a:r>
          </a:p>
          <a:p>
            <a:endParaRPr lang="en-US" dirty="0">
              <a:solidFill>
                <a:prstClr val="black"/>
              </a:solidFill>
              <a:latin typeface="Consolas" pitchFamily="49" charset="0"/>
              <a:cs typeface="Consolas" pitchFamily="49" charset="0"/>
            </a:endParaRPr>
          </a:p>
          <a:p>
            <a:r>
              <a:rPr lang="en-US" dirty="0">
                <a:solidFill>
                  <a:srgbClr val="008000"/>
                </a:solidFill>
                <a:latin typeface="Consolas" pitchFamily="49" charset="0"/>
                <a:cs typeface="Consolas" pitchFamily="49" charset="0"/>
              </a:rPr>
              <a:t>// main.cpp</a:t>
            </a:r>
          </a:p>
          <a:p>
            <a:r>
              <a:rPr lang="en-US" dirty="0">
                <a:solidFill>
                  <a:prstClr val="black"/>
                </a:solidFill>
                <a:latin typeface="Consolas" pitchFamily="49" charset="0"/>
                <a:cs typeface="Consolas" pitchFamily="49" charset="0"/>
              </a:rPr>
              <a:t>update&lt;&lt;&lt;1,2&gt;&gt;&gt;(</a:t>
            </a:r>
            <a:r>
              <a:rPr lang="en-US" dirty="0" err="1">
                <a:solidFill>
                  <a:prstClr val="black"/>
                </a:solidFill>
                <a:latin typeface="Consolas" pitchFamily="49" charset="0"/>
                <a:cs typeface="Consolas" pitchFamily="49" charset="0"/>
              </a:rPr>
              <a:t>d_x</a:t>
            </a:r>
            <a:r>
              <a:rPr lang="en-US" dirty="0">
                <a:solidFill>
                  <a:prstClr val="black"/>
                </a:solidFill>
                <a:latin typeface="Consolas" pitchFamily="49" charset="0"/>
                <a:cs typeface="Consolas" pitchFamily="49" charset="0"/>
              </a:rPr>
              <a:t>, </a:t>
            </a:r>
            <a:r>
              <a:rPr lang="en-US" dirty="0" err="1">
                <a:solidFill>
                  <a:prstClr val="black"/>
                </a:solidFill>
                <a:latin typeface="Consolas" pitchFamily="49" charset="0"/>
                <a:cs typeface="Consolas" pitchFamily="49" charset="0"/>
              </a:rPr>
              <a:t>d_y</a:t>
            </a:r>
            <a:r>
              <a:rPr lang="en-US" dirty="0">
                <a:solidFill>
                  <a:prstClr val="black"/>
                </a:solidFill>
                <a:latin typeface="Consolas" pitchFamily="49" charset="0"/>
                <a:cs typeface="Consolas" pitchFamily="49" charset="0"/>
              </a:rPr>
              <a:t>);</a:t>
            </a:r>
          </a:p>
          <a:p>
            <a:r>
              <a:rPr lang="en-US" dirty="0" err="1">
                <a:solidFill>
                  <a:srgbClr val="FF00FF"/>
                </a:solidFill>
                <a:latin typeface="Consolas" pitchFamily="49" charset="0"/>
                <a:cs typeface="Consolas" pitchFamily="49" charset="0"/>
              </a:rPr>
              <a:t>cudaMemcpy</a:t>
            </a:r>
            <a:r>
              <a:rPr lang="en-US" dirty="0">
                <a:solidFill>
                  <a:prstClr val="black"/>
                </a:solidFill>
                <a:latin typeface="Consolas" pitchFamily="49" charset="0"/>
                <a:cs typeface="Consolas" pitchFamily="49" charset="0"/>
              </a:rPr>
              <a:t>(y, </a:t>
            </a:r>
            <a:r>
              <a:rPr lang="en-US" dirty="0" err="1">
                <a:solidFill>
                  <a:prstClr val="black"/>
                </a:solidFill>
                <a:latin typeface="Consolas" pitchFamily="49" charset="0"/>
                <a:cs typeface="Consolas" pitchFamily="49" charset="0"/>
              </a:rPr>
              <a:t>d_y</a:t>
            </a:r>
            <a:r>
              <a:rPr lang="en-US" dirty="0">
                <a:solidFill>
                  <a:prstClr val="black"/>
                </a:solidFill>
                <a:latin typeface="Consolas" pitchFamily="49" charset="0"/>
                <a:cs typeface="Consolas" pitchFamily="49" charset="0"/>
              </a:rPr>
              <a:t>, </a:t>
            </a:r>
            <a:r>
              <a:rPr lang="en-US" dirty="0" err="1">
                <a:solidFill>
                  <a:srgbClr val="0000FF"/>
                </a:solidFill>
                <a:latin typeface="Consolas" pitchFamily="49" charset="0"/>
                <a:cs typeface="Consolas" pitchFamily="49" charset="0"/>
              </a:rPr>
              <a:t>sizeof</a:t>
            </a:r>
            <a:r>
              <a:rPr lang="en-US" dirty="0">
                <a:solidFill>
                  <a:prstClr val="black"/>
                </a:solidFill>
                <a:latin typeface="Consolas" pitchFamily="49" charset="0"/>
                <a:cs typeface="Consolas" pitchFamily="49" charset="0"/>
              </a:rPr>
              <a:t>(</a:t>
            </a:r>
            <a:r>
              <a:rPr lang="en-US" dirty="0" err="1">
                <a:solidFill>
                  <a:srgbClr val="0000FF"/>
                </a:solidFill>
                <a:latin typeface="Consolas" pitchFamily="49" charset="0"/>
                <a:cs typeface="Consolas" pitchFamily="49" charset="0"/>
              </a:rPr>
              <a:t>int</a:t>
            </a:r>
            <a:r>
              <a:rPr lang="en-US" dirty="0">
                <a:solidFill>
                  <a:prstClr val="black"/>
                </a:solidFill>
                <a:latin typeface="Consolas" pitchFamily="49" charset="0"/>
                <a:cs typeface="Consolas" pitchFamily="49" charset="0"/>
              </a:rPr>
              <a:t>), </a:t>
            </a:r>
            <a:r>
              <a:rPr lang="en-US" dirty="0" err="1">
                <a:solidFill>
                  <a:prstClr val="black"/>
                </a:solidFill>
                <a:latin typeface="Consolas" pitchFamily="49" charset="0"/>
                <a:cs typeface="Consolas" pitchFamily="49" charset="0"/>
              </a:rPr>
              <a:t>cudaMemcpyDeviceToHost</a:t>
            </a:r>
            <a:r>
              <a:rPr lang="en-US" dirty="0">
                <a:solidFill>
                  <a:prstClr val="black"/>
                </a:solidFill>
                <a:latin typeface="Consolas" pitchFamily="49" charset="0"/>
                <a:cs typeface="Consolas" pitchFamily="49" charset="0"/>
              </a:rPr>
              <a:t>);</a:t>
            </a:r>
          </a:p>
        </p:txBody>
      </p:sp>
      <p:sp>
        <p:nvSpPr>
          <p:cNvPr id="7" name="Content Placeholder 2"/>
          <p:cNvSpPr txBox="1">
            <a:spLocks/>
          </p:cNvSpPr>
          <p:nvPr/>
        </p:nvSpPr>
        <p:spPr bwMode="auto">
          <a:xfrm>
            <a:off x="381000" y="5715000"/>
            <a:ext cx="8229600" cy="795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fontAlgn="base">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fontAlgn="base">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r>
              <a:rPr lang="en-US" sz="2000" dirty="0"/>
              <a:t>Important: all threads within the block must reach the </a:t>
            </a:r>
            <a:r>
              <a:rPr lang="en-US" sz="2000" b="1" dirty="0">
                <a:solidFill>
                  <a:srgbClr val="0070C0"/>
                </a:solidFill>
                <a:latin typeface="Consolas" pitchFamily="49" charset="0"/>
                <a:cs typeface="Consolas" pitchFamily="49" charset="0"/>
              </a:rPr>
              <a:t>__</a:t>
            </a:r>
            <a:r>
              <a:rPr lang="en-US" sz="2000" b="1" dirty="0" err="1">
                <a:solidFill>
                  <a:srgbClr val="0070C0"/>
                </a:solidFill>
                <a:latin typeface="Consolas" pitchFamily="49" charset="0"/>
                <a:cs typeface="Consolas" pitchFamily="49" charset="0"/>
              </a:rPr>
              <a:t>synchthreads</a:t>
            </a:r>
            <a:r>
              <a:rPr lang="en-US" sz="2000" b="1" dirty="0">
                <a:solidFill>
                  <a:srgbClr val="0070C0"/>
                </a:solidFill>
                <a:latin typeface="Consolas" pitchFamily="49" charset="0"/>
                <a:cs typeface="Consolas" pitchFamily="49" charset="0"/>
              </a:rPr>
              <a:t>()</a:t>
            </a:r>
            <a:r>
              <a:rPr lang="en-US" sz="2000" dirty="0"/>
              <a:t> </a:t>
            </a:r>
            <a:r>
              <a:rPr lang="en-US" sz="2000" dirty="0" smtClean="0"/>
              <a:t>statement</a:t>
            </a:r>
            <a:endParaRPr lang="en-US" sz="2000" dirty="0"/>
          </a:p>
        </p:txBody>
      </p:sp>
      <p:sp>
        <p:nvSpPr>
          <p:cNvPr id="8" name="Rectangle 7"/>
          <p:cNvSpPr/>
          <p:nvPr/>
        </p:nvSpPr>
        <p:spPr>
          <a:xfrm>
            <a:off x="76200" y="6531605"/>
            <a:ext cx="1287532" cy="230832"/>
          </a:xfrm>
          <a:prstGeom prst="rect">
            <a:avLst/>
          </a:prstGeom>
        </p:spPr>
        <p:txBody>
          <a:bodyPr wrap="none">
            <a:spAutoFit/>
          </a:bodyPr>
          <a:lstStyle/>
          <a:p>
            <a:r>
              <a:rPr lang="en-US" sz="900" dirty="0" smtClean="0">
                <a:latin typeface="+mj-lt"/>
              </a:rPr>
              <a:t>NVIDIA [J. Balfour]</a:t>
            </a:r>
            <a:r>
              <a:rPr lang="en-US" sz="900" dirty="0" smtClean="0">
                <a:latin typeface="+mj-lt"/>
                <a:cs typeface="Calibri"/>
              </a:rPr>
              <a:t>→</a:t>
            </a:r>
            <a:endParaRPr lang="en-US" sz="900" dirty="0">
              <a:latin typeface="+mj-lt"/>
            </a:endParaRPr>
          </a:p>
        </p:txBody>
      </p:sp>
    </p:spTree>
    <p:extLst>
      <p:ext uri="{BB962C8B-B14F-4D97-AF65-F5344CB8AC3E}">
        <p14:creationId xmlns:p14="http://schemas.microsoft.com/office/powerpoint/2010/main" val="384218520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239000" cy="715962"/>
          </a:xfrm>
        </p:spPr>
        <p:txBody>
          <a:bodyPr/>
          <a:lstStyle/>
          <a:p>
            <a:r>
              <a:rPr lang="en-US" sz="3600" dirty="0"/>
              <a:t>Synchronization between </a:t>
            </a:r>
            <a:r>
              <a:rPr lang="en-US" sz="3600" dirty="0" smtClean="0"/>
              <a:t>Grids</a:t>
            </a:r>
            <a:endParaRPr lang="en-US" sz="3600" dirty="0"/>
          </a:p>
        </p:txBody>
      </p:sp>
      <p:sp>
        <p:nvSpPr>
          <p:cNvPr id="3" name="Content Placeholder 2"/>
          <p:cNvSpPr>
            <a:spLocks noGrp="1"/>
          </p:cNvSpPr>
          <p:nvPr>
            <p:ph idx="1"/>
          </p:nvPr>
        </p:nvSpPr>
        <p:spPr>
          <a:xfrm>
            <a:off x="152400" y="1020762"/>
            <a:ext cx="8229600" cy="795337"/>
          </a:xfrm>
        </p:spPr>
        <p:txBody>
          <a:bodyPr/>
          <a:lstStyle/>
          <a:p>
            <a:r>
              <a:rPr lang="en-US" sz="2000" dirty="0"/>
              <a:t>Threads in different grids: system ensures writes from kernel happen before reads from subsequent grid launches</a:t>
            </a:r>
            <a:r>
              <a:rPr lang="en-US" sz="2000" dirty="0" smtClean="0"/>
              <a:t>.</a:t>
            </a:r>
            <a:endParaRPr lang="en-US" sz="2000" dirty="0"/>
          </a:p>
        </p:txBody>
      </p:sp>
      <p:sp>
        <p:nvSpPr>
          <p:cNvPr id="4" name="Slide Number Placeholder 3"/>
          <p:cNvSpPr>
            <a:spLocks noGrp="1"/>
          </p:cNvSpPr>
          <p:nvPr>
            <p:ph type="sldNum" sz="quarter" idx="12"/>
          </p:nvPr>
        </p:nvSpPr>
        <p:spPr/>
        <p:txBody>
          <a:bodyPr/>
          <a:lstStyle/>
          <a:p>
            <a:fld id="{04A7C484-7E24-447E-8CB0-5149A4D34DEF}" type="slidenum">
              <a:rPr lang="en-US" altLang="en-US" smtClean="0"/>
              <a:pPr/>
              <a:t>101</a:t>
            </a:fld>
            <a:endParaRPr lang="en-US" altLang="en-US"/>
          </a:p>
        </p:txBody>
      </p:sp>
      <p:sp>
        <p:nvSpPr>
          <p:cNvPr id="5" name="Rectangle 4"/>
          <p:cNvSpPr/>
          <p:nvPr/>
        </p:nvSpPr>
        <p:spPr>
          <a:xfrm>
            <a:off x="457200" y="1906647"/>
            <a:ext cx="7772400" cy="4524315"/>
          </a:xfrm>
          <a:prstGeom prst="rect">
            <a:avLst/>
          </a:prstGeom>
          <a:solidFill>
            <a:schemeClr val="bg1">
              <a:lumMod val="85000"/>
            </a:schemeClr>
          </a:solidFill>
        </p:spPr>
        <p:txBody>
          <a:bodyPr wrap="square">
            <a:spAutoFit/>
          </a:bodyPr>
          <a:lstStyle/>
          <a:p>
            <a:r>
              <a:rPr lang="en-US" dirty="0">
                <a:solidFill>
                  <a:srgbClr val="008000"/>
                </a:solidFill>
                <a:latin typeface="Consolas" pitchFamily="49" charset="0"/>
                <a:cs typeface="Consolas" pitchFamily="49" charset="0"/>
              </a:rPr>
              <a:t>// update.cu</a:t>
            </a:r>
          </a:p>
          <a:p>
            <a:r>
              <a:rPr lang="en-US" dirty="0">
                <a:solidFill>
                  <a:srgbClr val="FF00FF"/>
                </a:solidFill>
                <a:latin typeface="Consolas" pitchFamily="49" charset="0"/>
                <a:cs typeface="Consolas" pitchFamily="49" charset="0"/>
              </a:rPr>
              <a:t>__global__</a:t>
            </a:r>
            <a:r>
              <a:rPr lang="en-US" dirty="0">
                <a:solidFill>
                  <a:prstClr val="black"/>
                </a:solidFill>
                <a:latin typeface="Consolas" pitchFamily="49" charset="0"/>
                <a:cs typeface="Consolas" pitchFamily="49" charset="0"/>
              </a:rPr>
              <a:t> </a:t>
            </a:r>
            <a:r>
              <a:rPr lang="en-US" dirty="0">
                <a:solidFill>
                  <a:srgbClr val="0000FF"/>
                </a:solidFill>
                <a:latin typeface="Consolas" pitchFamily="49" charset="0"/>
                <a:cs typeface="Consolas" pitchFamily="49" charset="0"/>
              </a:rPr>
              <a:t>void</a:t>
            </a:r>
            <a:r>
              <a:rPr lang="en-US" dirty="0">
                <a:solidFill>
                  <a:prstClr val="black"/>
                </a:solidFill>
                <a:latin typeface="Consolas" pitchFamily="49" charset="0"/>
                <a:cs typeface="Consolas" pitchFamily="49" charset="0"/>
              </a:rPr>
              <a:t> </a:t>
            </a:r>
            <a:r>
              <a:rPr lang="en-US" dirty="0" err="1">
                <a:solidFill>
                  <a:prstClr val="black"/>
                </a:solidFill>
                <a:latin typeface="Consolas" pitchFamily="49" charset="0"/>
                <a:cs typeface="Consolas" pitchFamily="49" charset="0"/>
              </a:rPr>
              <a:t>update_x</a:t>
            </a:r>
            <a:r>
              <a:rPr lang="en-US" dirty="0">
                <a:solidFill>
                  <a:prstClr val="black"/>
                </a:solidFill>
                <a:latin typeface="Consolas" pitchFamily="49" charset="0"/>
                <a:cs typeface="Consolas" pitchFamily="49" charset="0"/>
              </a:rPr>
              <a:t>(</a:t>
            </a:r>
            <a:r>
              <a:rPr lang="en-US" dirty="0" err="1">
                <a:solidFill>
                  <a:srgbClr val="0000FF"/>
                </a:solidFill>
                <a:latin typeface="Consolas" pitchFamily="49" charset="0"/>
                <a:cs typeface="Consolas" pitchFamily="49" charset="0"/>
              </a:rPr>
              <a:t>int</a:t>
            </a:r>
            <a:r>
              <a:rPr lang="en-US" dirty="0">
                <a:solidFill>
                  <a:prstClr val="black"/>
                </a:solidFill>
                <a:latin typeface="Consolas" pitchFamily="49" charset="0"/>
                <a:cs typeface="Consolas" pitchFamily="49" charset="0"/>
              </a:rPr>
              <a:t>* x, </a:t>
            </a:r>
            <a:r>
              <a:rPr lang="en-US" dirty="0" err="1">
                <a:solidFill>
                  <a:srgbClr val="0000FF"/>
                </a:solidFill>
                <a:latin typeface="Consolas" pitchFamily="49" charset="0"/>
                <a:cs typeface="Consolas" pitchFamily="49" charset="0"/>
              </a:rPr>
              <a:t>int</a:t>
            </a:r>
            <a:r>
              <a:rPr lang="en-US" dirty="0">
                <a:solidFill>
                  <a:prstClr val="black"/>
                </a:solidFill>
                <a:latin typeface="Consolas" pitchFamily="49" charset="0"/>
                <a:cs typeface="Consolas" pitchFamily="49" charset="0"/>
              </a:rPr>
              <a:t>* y)</a:t>
            </a:r>
          </a:p>
          <a:p>
            <a:r>
              <a:rPr lang="en-US" dirty="0">
                <a:solidFill>
                  <a:prstClr val="black"/>
                </a:solidFill>
                <a:latin typeface="Consolas" pitchFamily="49" charset="0"/>
                <a:cs typeface="Consolas" pitchFamily="49" charset="0"/>
              </a:rPr>
              <a:t>{</a:t>
            </a:r>
          </a:p>
          <a:p>
            <a:r>
              <a:rPr lang="en-US" dirty="0">
                <a:solidFill>
                  <a:prstClr val="black"/>
                </a:solidFill>
                <a:latin typeface="Consolas" pitchFamily="49" charset="0"/>
                <a:cs typeface="Consolas" pitchFamily="49" charset="0"/>
              </a:rPr>
              <a:t>  </a:t>
            </a:r>
            <a:r>
              <a:rPr lang="en-US" dirty="0" err="1">
                <a:solidFill>
                  <a:srgbClr val="0000FF"/>
                </a:solidFill>
                <a:latin typeface="Consolas" pitchFamily="49" charset="0"/>
                <a:cs typeface="Consolas" pitchFamily="49" charset="0"/>
              </a:rPr>
              <a:t>int</a:t>
            </a:r>
            <a:r>
              <a:rPr lang="en-US" dirty="0">
                <a:solidFill>
                  <a:prstClr val="black"/>
                </a:solidFill>
                <a:latin typeface="Consolas" pitchFamily="49" charset="0"/>
                <a:cs typeface="Consolas" pitchFamily="49" charset="0"/>
              </a:rPr>
              <a:t> i = </a:t>
            </a:r>
            <a:r>
              <a:rPr lang="en-US" dirty="0" err="1">
                <a:solidFill>
                  <a:srgbClr val="FF00FF"/>
                </a:solidFill>
                <a:latin typeface="Consolas" pitchFamily="49" charset="0"/>
                <a:cs typeface="Consolas" pitchFamily="49" charset="0"/>
              </a:rPr>
              <a:t>threadIdx</a:t>
            </a:r>
            <a:r>
              <a:rPr lang="en-US" dirty="0" err="1">
                <a:solidFill>
                  <a:prstClr val="black"/>
                </a:solidFill>
                <a:latin typeface="Consolas" pitchFamily="49" charset="0"/>
                <a:cs typeface="Consolas" pitchFamily="49" charset="0"/>
              </a:rPr>
              <a:t>.x</a:t>
            </a:r>
            <a:r>
              <a:rPr lang="en-US" dirty="0">
                <a:solidFill>
                  <a:prstClr val="black"/>
                </a:solidFill>
                <a:latin typeface="Consolas" pitchFamily="49" charset="0"/>
                <a:cs typeface="Consolas" pitchFamily="49" charset="0"/>
              </a:rPr>
              <a:t> + </a:t>
            </a:r>
            <a:r>
              <a:rPr lang="en-US" dirty="0" err="1">
                <a:solidFill>
                  <a:srgbClr val="FF00FF"/>
                </a:solidFill>
                <a:latin typeface="Consolas" pitchFamily="49" charset="0"/>
                <a:cs typeface="Consolas" pitchFamily="49" charset="0"/>
              </a:rPr>
              <a:t>blockDim</a:t>
            </a:r>
            <a:r>
              <a:rPr lang="en-US" dirty="0" err="1">
                <a:solidFill>
                  <a:prstClr val="black"/>
                </a:solidFill>
                <a:latin typeface="Consolas" pitchFamily="49" charset="0"/>
                <a:cs typeface="Consolas" pitchFamily="49" charset="0"/>
              </a:rPr>
              <a:t>.x</a:t>
            </a:r>
            <a:r>
              <a:rPr lang="en-US" dirty="0">
                <a:solidFill>
                  <a:prstClr val="black"/>
                </a:solidFill>
                <a:latin typeface="Consolas" pitchFamily="49" charset="0"/>
                <a:cs typeface="Consolas" pitchFamily="49" charset="0"/>
              </a:rPr>
              <a:t> * </a:t>
            </a:r>
            <a:r>
              <a:rPr lang="en-US" dirty="0" err="1">
                <a:solidFill>
                  <a:srgbClr val="FF00FF"/>
                </a:solidFill>
                <a:latin typeface="Consolas" pitchFamily="49" charset="0"/>
                <a:cs typeface="Consolas" pitchFamily="49" charset="0"/>
              </a:rPr>
              <a:t>blockIdx</a:t>
            </a:r>
            <a:r>
              <a:rPr lang="en-US" dirty="0" err="1">
                <a:solidFill>
                  <a:prstClr val="black"/>
                </a:solidFill>
                <a:latin typeface="Consolas" pitchFamily="49" charset="0"/>
                <a:cs typeface="Consolas" pitchFamily="49" charset="0"/>
              </a:rPr>
              <a:t>.x</a:t>
            </a:r>
            <a:r>
              <a:rPr lang="en-US" dirty="0">
                <a:solidFill>
                  <a:prstClr val="black"/>
                </a:solidFill>
                <a:latin typeface="Consolas" pitchFamily="49" charset="0"/>
                <a:cs typeface="Consolas" pitchFamily="49" charset="0"/>
              </a:rPr>
              <a:t>;</a:t>
            </a:r>
          </a:p>
          <a:p>
            <a:r>
              <a:rPr lang="en-US" dirty="0">
                <a:solidFill>
                  <a:prstClr val="black"/>
                </a:solidFill>
                <a:latin typeface="Consolas" pitchFamily="49" charset="0"/>
                <a:cs typeface="Consolas" pitchFamily="49" charset="0"/>
              </a:rPr>
              <a:t>  </a:t>
            </a:r>
            <a:r>
              <a:rPr lang="en-US" dirty="0">
                <a:solidFill>
                  <a:srgbClr val="0000FF"/>
                </a:solidFill>
                <a:latin typeface="Consolas" pitchFamily="49" charset="0"/>
                <a:cs typeface="Consolas" pitchFamily="49" charset="0"/>
              </a:rPr>
              <a:t>if</a:t>
            </a:r>
            <a:r>
              <a:rPr lang="en-US" dirty="0">
                <a:solidFill>
                  <a:prstClr val="black"/>
                </a:solidFill>
                <a:latin typeface="Consolas" pitchFamily="49" charset="0"/>
                <a:cs typeface="Consolas" pitchFamily="49" charset="0"/>
              </a:rPr>
              <a:t> (i == 0) *x = 1;</a:t>
            </a:r>
          </a:p>
          <a:p>
            <a:r>
              <a:rPr lang="en-US" dirty="0">
                <a:solidFill>
                  <a:prstClr val="black"/>
                </a:solidFill>
                <a:latin typeface="Consolas" pitchFamily="49" charset="0"/>
                <a:cs typeface="Consolas" pitchFamily="49" charset="0"/>
              </a:rPr>
              <a:t>}</a:t>
            </a:r>
          </a:p>
          <a:p>
            <a:r>
              <a:rPr lang="es-ES" dirty="0">
                <a:solidFill>
                  <a:srgbClr val="FF00FF"/>
                </a:solidFill>
                <a:latin typeface="Consolas" pitchFamily="49" charset="0"/>
                <a:cs typeface="Consolas" pitchFamily="49" charset="0"/>
              </a:rPr>
              <a:t>__global__</a:t>
            </a:r>
            <a:r>
              <a:rPr lang="es-ES" dirty="0">
                <a:solidFill>
                  <a:prstClr val="black"/>
                </a:solidFill>
                <a:latin typeface="Consolas" pitchFamily="49" charset="0"/>
                <a:cs typeface="Consolas" pitchFamily="49" charset="0"/>
              </a:rPr>
              <a:t> </a:t>
            </a:r>
            <a:r>
              <a:rPr lang="es-ES" dirty="0" err="1">
                <a:solidFill>
                  <a:srgbClr val="0000FF"/>
                </a:solidFill>
                <a:latin typeface="Consolas" pitchFamily="49" charset="0"/>
                <a:cs typeface="Consolas" pitchFamily="49" charset="0"/>
              </a:rPr>
              <a:t>void</a:t>
            </a:r>
            <a:r>
              <a:rPr lang="es-ES" dirty="0">
                <a:solidFill>
                  <a:prstClr val="black"/>
                </a:solidFill>
                <a:latin typeface="Consolas" pitchFamily="49" charset="0"/>
                <a:cs typeface="Consolas" pitchFamily="49" charset="0"/>
              </a:rPr>
              <a:t> </a:t>
            </a:r>
            <a:r>
              <a:rPr lang="es-ES" dirty="0" err="1">
                <a:solidFill>
                  <a:prstClr val="black"/>
                </a:solidFill>
                <a:latin typeface="Consolas" pitchFamily="49" charset="0"/>
                <a:cs typeface="Consolas" pitchFamily="49" charset="0"/>
              </a:rPr>
              <a:t>update_y</a:t>
            </a:r>
            <a:r>
              <a:rPr lang="es-ES" dirty="0">
                <a:solidFill>
                  <a:prstClr val="black"/>
                </a:solidFill>
                <a:latin typeface="Consolas" pitchFamily="49" charset="0"/>
                <a:cs typeface="Consolas" pitchFamily="49" charset="0"/>
              </a:rPr>
              <a:t>(</a:t>
            </a:r>
            <a:r>
              <a:rPr lang="es-ES" dirty="0" err="1">
                <a:solidFill>
                  <a:srgbClr val="0000FF"/>
                </a:solidFill>
                <a:latin typeface="Consolas" pitchFamily="49" charset="0"/>
                <a:cs typeface="Consolas" pitchFamily="49" charset="0"/>
              </a:rPr>
              <a:t>int</a:t>
            </a:r>
            <a:r>
              <a:rPr lang="es-ES" dirty="0">
                <a:solidFill>
                  <a:prstClr val="black"/>
                </a:solidFill>
                <a:latin typeface="Consolas" pitchFamily="49" charset="0"/>
                <a:cs typeface="Consolas" pitchFamily="49" charset="0"/>
              </a:rPr>
              <a:t>* x, </a:t>
            </a:r>
            <a:r>
              <a:rPr lang="es-ES" dirty="0" err="1">
                <a:solidFill>
                  <a:srgbClr val="0000FF"/>
                </a:solidFill>
                <a:latin typeface="Consolas" pitchFamily="49" charset="0"/>
                <a:cs typeface="Consolas" pitchFamily="49" charset="0"/>
              </a:rPr>
              <a:t>int</a:t>
            </a:r>
            <a:r>
              <a:rPr lang="es-ES" dirty="0">
                <a:solidFill>
                  <a:prstClr val="black"/>
                </a:solidFill>
                <a:latin typeface="Consolas" pitchFamily="49" charset="0"/>
                <a:cs typeface="Consolas" pitchFamily="49" charset="0"/>
              </a:rPr>
              <a:t>* y)</a:t>
            </a:r>
          </a:p>
          <a:p>
            <a:r>
              <a:rPr lang="en-US" dirty="0">
                <a:solidFill>
                  <a:prstClr val="black"/>
                </a:solidFill>
                <a:latin typeface="Consolas" pitchFamily="49" charset="0"/>
                <a:cs typeface="Consolas" pitchFamily="49" charset="0"/>
              </a:rPr>
              <a:t>{</a:t>
            </a:r>
          </a:p>
          <a:p>
            <a:r>
              <a:rPr lang="en-US" dirty="0">
                <a:solidFill>
                  <a:prstClr val="black"/>
                </a:solidFill>
                <a:latin typeface="Consolas" pitchFamily="49" charset="0"/>
                <a:cs typeface="Consolas" pitchFamily="49" charset="0"/>
              </a:rPr>
              <a:t>  </a:t>
            </a:r>
            <a:r>
              <a:rPr lang="en-US" dirty="0" err="1">
                <a:solidFill>
                  <a:srgbClr val="0000FF"/>
                </a:solidFill>
                <a:latin typeface="Consolas" pitchFamily="49" charset="0"/>
                <a:cs typeface="Consolas" pitchFamily="49" charset="0"/>
              </a:rPr>
              <a:t>int</a:t>
            </a:r>
            <a:r>
              <a:rPr lang="en-US" dirty="0">
                <a:solidFill>
                  <a:prstClr val="black"/>
                </a:solidFill>
                <a:latin typeface="Consolas" pitchFamily="49" charset="0"/>
                <a:cs typeface="Consolas" pitchFamily="49" charset="0"/>
              </a:rPr>
              <a:t> i = </a:t>
            </a:r>
            <a:r>
              <a:rPr lang="en-US" dirty="0" err="1">
                <a:solidFill>
                  <a:srgbClr val="FF00FF"/>
                </a:solidFill>
                <a:latin typeface="Consolas" pitchFamily="49" charset="0"/>
                <a:cs typeface="Consolas" pitchFamily="49" charset="0"/>
              </a:rPr>
              <a:t>threadIdx</a:t>
            </a:r>
            <a:r>
              <a:rPr lang="en-US" dirty="0" err="1">
                <a:solidFill>
                  <a:prstClr val="black"/>
                </a:solidFill>
                <a:latin typeface="Consolas" pitchFamily="49" charset="0"/>
                <a:cs typeface="Consolas" pitchFamily="49" charset="0"/>
              </a:rPr>
              <a:t>.x</a:t>
            </a:r>
            <a:r>
              <a:rPr lang="en-US" dirty="0">
                <a:solidFill>
                  <a:prstClr val="black"/>
                </a:solidFill>
                <a:latin typeface="Consolas" pitchFamily="49" charset="0"/>
                <a:cs typeface="Consolas" pitchFamily="49" charset="0"/>
              </a:rPr>
              <a:t> + </a:t>
            </a:r>
            <a:r>
              <a:rPr lang="en-US" dirty="0" err="1">
                <a:solidFill>
                  <a:srgbClr val="FF00FF"/>
                </a:solidFill>
                <a:latin typeface="Consolas" pitchFamily="49" charset="0"/>
                <a:cs typeface="Consolas" pitchFamily="49" charset="0"/>
              </a:rPr>
              <a:t>blockDim</a:t>
            </a:r>
            <a:r>
              <a:rPr lang="en-US" dirty="0" err="1">
                <a:solidFill>
                  <a:prstClr val="black"/>
                </a:solidFill>
                <a:latin typeface="Consolas" pitchFamily="49" charset="0"/>
                <a:cs typeface="Consolas" pitchFamily="49" charset="0"/>
              </a:rPr>
              <a:t>.x</a:t>
            </a:r>
            <a:r>
              <a:rPr lang="en-US" dirty="0">
                <a:solidFill>
                  <a:prstClr val="black"/>
                </a:solidFill>
                <a:latin typeface="Consolas" pitchFamily="49" charset="0"/>
                <a:cs typeface="Consolas" pitchFamily="49" charset="0"/>
              </a:rPr>
              <a:t> * </a:t>
            </a:r>
            <a:r>
              <a:rPr lang="en-US" dirty="0" err="1">
                <a:solidFill>
                  <a:srgbClr val="FF00FF"/>
                </a:solidFill>
                <a:latin typeface="Consolas" pitchFamily="49" charset="0"/>
                <a:cs typeface="Consolas" pitchFamily="49" charset="0"/>
              </a:rPr>
              <a:t>blockIdx</a:t>
            </a:r>
            <a:r>
              <a:rPr lang="en-US" dirty="0" err="1">
                <a:solidFill>
                  <a:prstClr val="black"/>
                </a:solidFill>
                <a:latin typeface="Consolas" pitchFamily="49" charset="0"/>
                <a:cs typeface="Consolas" pitchFamily="49" charset="0"/>
              </a:rPr>
              <a:t>.x</a:t>
            </a:r>
            <a:r>
              <a:rPr lang="en-US" dirty="0">
                <a:solidFill>
                  <a:prstClr val="black"/>
                </a:solidFill>
                <a:latin typeface="Consolas" pitchFamily="49" charset="0"/>
                <a:cs typeface="Consolas" pitchFamily="49" charset="0"/>
              </a:rPr>
              <a:t>;</a:t>
            </a:r>
          </a:p>
          <a:p>
            <a:r>
              <a:rPr lang="en-US" dirty="0">
                <a:solidFill>
                  <a:prstClr val="black"/>
                </a:solidFill>
                <a:latin typeface="Consolas" pitchFamily="49" charset="0"/>
                <a:cs typeface="Consolas" pitchFamily="49" charset="0"/>
              </a:rPr>
              <a:t>  </a:t>
            </a:r>
            <a:r>
              <a:rPr lang="en-US" dirty="0">
                <a:solidFill>
                  <a:srgbClr val="0000FF"/>
                </a:solidFill>
                <a:latin typeface="Consolas" pitchFamily="49" charset="0"/>
                <a:cs typeface="Consolas" pitchFamily="49" charset="0"/>
              </a:rPr>
              <a:t>if</a:t>
            </a:r>
            <a:r>
              <a:rPr lang="en-US" dirty="0">
                <a:solidFill>
                  <a:prstClr val="black"/>
                </a:solidFill>
                <a:latin typeface="Consolas" pitchFamily="49" charset="0"/>
                <a:cs typeface="Consolas" pitchFamily="49" charset="0"/>
              </a:rPr>
              <a:t> (i == 1) *y = *x; </a:t>
            </a:r>
          </a:p>
          <a:p>
            <a:r>
              <a:rPr lang="en-US" dirty="0">
                <a:solidFill>
                  <a:prstClr val="black"/>
                </a:solidFill>
                <a:latin typeface="Consolas" pitchFamily="49" charset="0"/>
                <a:cs typeface="Consolas" pitchFamily="49" charset="0"/>
              </a:rPr>
              <a:t>}</a:t>
            </a:r>
          </a:p>
          <a:p>
            <a:endParaRPr lang="en-US" dirty="0">
              <a:solidFill>
                <a:prstClr val="black"/>
              </a:solidFill>
              <a:latin typeface="Consolas" pitchFamily="49" charset="0"/>
              <a:cs typeface="Consolas" pitchFamily="49" charset="0"/>
            </a:endParaRPr>
          </a:p>
          <a:p>
            <a:r>
              <a:rPr lang="en-US" dirty="0">
                <a:solidFill>
                  <a:srgbClr val="008000"/>
                </a:solidFill>
                <a:latin typeface="Consolas" pitchFamily="49" charset="0"/>
                <a:cs typeface="Consolas" pitchFamily="49" charset="0"/>
              </a:rPr>
              <a:t>// main.cpp</a:t>
            </a:r>
          </a:p>
          <a:p>
            <a:r>
              <a:rPr lang="en-US" dirty="0" err="1">
                <a:solidFill>
                  <a:prstClr val="black"/>
                </a:solidFill>
                <a:latin typeface="Consolas" pitchFamily="49" charset="0"/>
                <a:cs typeface="Consolas" pitchFamily="49" charset="0"/>
              </a:rPr>
              <a:t>update_x</a:t>
            </a:r>
            <a:r>
              <a:rPr lang="en-US" dirty="0">
                <a:solidFill>
                  <a:prstClr val="black"/>
                </a:solidFill>
                <a:latin typeface="Consolas" pitchFamily="49" charset="0"/>
                <a:cs typeface="Consolas" pitchFamily="49" charset="0"/>
              </a:rPr>
              <a:t>&lt;&lt;&lt;1,2&gt;&gt;&gt;(</a:t>
            </a:r>
            <a:r>
              <a:rPr lang="en-US" dirty="0" err="1">
                <a:solidFill>
                  <a:prstClr val="black"/>
                </a:solidFill>
                <a:latin typeface="Consolas" pitchFamily="49" charset="0"/>
                <a:cs typeface="Consolas" pitchFamily="49" charset="0"/>
              </a:rPr>
              <a:t>d_x</a:t>
            </a:r>
            <a:r>
              <a:rPr lang="en-US" dirty="0">
                <a:solidFill>
                  <a:prstClr val="black"/>
                </a:solidFill>
                <a:latin typeface="Consolas" pitchFamily="49" charset="0"/>
                <a:cs typeface="Consolas" pitchFamily="49" charset="0"/>
              </a:rPr>
              <a:t>, </a:t>
            </a:r>
            <a:r>
              <a:rPr lang="en-US" dirty="0" err="1">
                <a:solidFill>
                  <a:prstClr val="black"/>
                </a:solidFill>
                <a:latin typeface="Consolas" pitchFamily="49" charset="0"/>
                <a:cs typeface="Consolas" pitchFamily="49" charset="0"/>
              </a:rPr>
              <a:t>d_y</a:t>
            </a:r>
            <a:r>
              <a:rPr lang="en-US" dirty="0">
                <a:solidFill>
                  <a:prstClr val="black"/>
                </a:solidFill>
                <a:latin typeface="Consolas" pitchFamily="49" charset="0"/>
                <a:cs typeface="Consolas" pitchFamily="49" charset="0"/>
              </a:rPr>
              <a:t>);</a:t>
            </a:r>
          </a:p>
          <a:p>
            <a:r>
              <a:rPr lang="en-US" dirty="0" err="1">
                <a:solidFill>
                  <a:prstClr val="black"/>
                </a:solidFill>
                <a:latin typeface="Consolas" pitchFamily="49" charset="0"/>
                <a:cs typeface="Consolas" pitchFamily="49" charset="0"/>
              </a:rPr>
              <a:t>update_y</a:t>
            </a:r>
            <a:r>
              <a:rPr lang="en-US" dirty="0">
                <a:solidFill>
                  <a:prstClr val="black"/>
                </a:solidFill>
                <a:latin typeface="Consolas" pitchFamily="49" charset="0"/>
                <a:cs typeface="Consolas" pitchFamily="49" charset="0"/>
              </a:rPr>
              <a:t>&lt;&lt;&lt;1,2&gt;&gt;&gt;(</a:t>
            </a:r>
            <a:r>
              <a:rPr lang="en-US" dirty="0" err="1">
                <a:solidFill>
                  <a:prstClr val="black"/>
                </a:solidFill>
                <a:latin typeface="Consolas" pitchFamily="49" charset="0"/>
                <a:cs typeface="Consolas" pitchFamily="49" charset="0"/>
              </a:rPr>
              <a:t>d_x</a:t>
            </a:r>
            <a:r>
              <a:rPr lang="en-US" dirty="0">
                <a:solidFill>
                  <a:prstClr val="black"/>
                </a:solidFill>
                <a:latin typeface="Consolas" pitchFamily="49" charset="0"/>
                <a:cs typeface="Consolas" pitchFamily="49" charset="0"/>
              </a:rPr>
              <a:t>, </a:t>
            </a:r>
            <a:r>
              <a:rPr lang="en-US" dirty="0" err="1">
                <a:solidFill>
                  <a:prstClr val="black"/>
                </a:solidFill>
                <a:latin typeface="Consolas" pitchFamily="49" charset="0"/>
                <a:cs typeface="Consolas" pitchFamily="49" charset="0"/>
              </a:rPr>
              <a:t>d_y</a:t>
            </a:r>
            <a:r>
              <a:rPr lang="en-US" dirty="0">
                <a:solidFill>
                  <a:prstClr val="black"/>
                </a:solidFill>
                <a:latin typeface="Consolas" pitchFamily="49" charset="0"/>
                <a:cs typeface="Consolas" pitchFamily="49" charset="0"/>
              </a:rPr>
              <a:t>);</a:t>
            </a:r>
          </a:p>
          <a:p>
            <a:r>
              <a:rPr lang="en-US" dirty="0" err="1">
                <a:solidFill>
                  <a:srgbClr val="FF00FF"/>
                </a:solidFill>
                <a:latin typeface="Consolas" pitchFamily="49" charset="0"/>
                <a:cs typeface="Consolas" pitchFamily="49" charset="0"/>
              </a:rPr>
              <a:t>cudaMemcpy</a:t>
            </a:r>
            <a:r>
              <a:rPr lang="en-US" dirty="0">
                <a:solidFill>
                  <a:prstClr val="black"/>
                </a:solidFill>
                <a:latin typeface="Consolas" pitchFamily="49" charset="0"/>
                <a:cs typeface="Consolas" pitchFamily="49" charset="0"/>
              </a:rPr>
              <a:t>(y, </a:t>
            </a:r>
            <a:r>
              <a:rPr lang="en-US" dirty="0" err="1">
                <a:solidFill>
                  <a:prstClr val="black"/>
                </a:solidFill>
                <a:latin typeface="Consolas" pitchFamily="49" charset="0"/>
                <a:cs typeface="Consolas" pitchFamily="49" charset="0"/>
              </a:rPr>
              <a:t>d_y</a:t>
            </a:r>
            <a:r>
              <a:rPr lang="en-US" dirty="0">
                <a:solidFill>
                  <a:prstClr val="black"/>
                </a:solidFill>
                <a:latin typeface="Consolas" pitchFamily="49" charset="0"/>
                <a:cs typeface="Consolas" pitchFamily="49" charset="0"/>
              </a:rPr>
              <a:t>, </a:t>
            </a:r>
            <a:r>
              <a:rPr lang="en-US" dirty="0" err="1">
                <a:solidFill>
                  <a:srgbClr val="0000FF"/>
                </a:solidFill>
                <a:latin typeface="Consolas" pitchFamily="49" charset="0"/>
                <a:cs typeface="Consolas" pitchFamily="49" charset="0"/>
              </a:rPr>
              <a:t>sizeof</a:t>
            </a:r>
            <a:r>
              <a:rPr lang="en-US" dirty="0">
                <a:solidFill>
                  <a:prstClr val="black"/>
                </a:solidFill>
                <a:latin typeface="Consolas" pitchFamily="49" charset="0"/>
                <a:cs typeface="Consolas" pitchFamily="49" charset="0"/>
              </a:rPr>
              <a:t>(</a:t>
            </a:r>
            <a:r>
              <a:rPr lang="en-US" dirty="0" err="1">
                <a:solidFill>
                  <a:srgbClr val="0000FF"/>
                </a:solidFill>
                <a:latin typeface="Consolas" pitchFamily="49" charset="0"/>
                <a:cs typeface="Consolas" pitchFamily="49" charset="0"/>
              </a:rPr>
              <a:t>int</a:t>
            </a:r>
            <a:r>
              <a:rPr lang="en-US" dirty="0">
                <a:solidFill>
                  <a:prstClr val="black"/>
                </a:solidFill>
                <a:latin typeface="Consolas" pitchFamily="49" charset="0"/>
                <a:cs typeface="Consolas" pitchFamily="49" charset="0"/>
              </a:rPr>
              <a:t>), </a:t>
            </a:r>
            <a:r>
              <a:rPr lang="en-US" dirty="0" err="1">
                <a:solidFill>
                  <a:prstClr val="black"/>
                </a:solidFill>
                <a:latin typeface="Consolas" pitchFamily="49" charset="0"/>
                <a:cs typeface="Consolas" pitchFamily="49" charset="0"/>
              </a:rPr>
              <a:t>cudaMemcpyDeviceToHost</a:t>
            </a:r>
            <a:r>
              <a:rPr lang="en-US" dirty="0">
                <a:solidFill>
                  <a:prstClr val="black"/>
                </a:solidFill>
                <a:latin typeface="Consolas" pitchFamily="49" charset="0"/>
                <a:cs typeface="Consolas" pitchFamily="49" charset="0"/>
              </a:rPr>
              <a:t>);</a:t>
            </a:r>
          </a:p>
        </p:txBody>
      </p:sp>
      <p:sp>
        <p:nvSpPr>
          <p:cNvPr id="6" name="Rectangle 5"/>
          <p:cNvSpPr/>
          <p:nvPr/>
        </p:nvSpPr>
        <p:spPr>
          <a:xfrm>
            <a:off x="76200" y="6531605"/>
            <a:ext cx="1287532" cy="230832"/>
          </a:xfrm>
          <a:prstGeom prst="rect">
            <a:avLst/>
          </a:prstGeom>
        </p:spPr>
        <p:txBody>
          <a:bodyPr wrap="none">
            <a:spAutoFit/>
          </a:bodyPr>
          <a:lstStyle/>
          <a:p>
            <a:r>
              <a:rPr lang="en-US" sz="900" dirty="0" smtClean="0">
                <a:latin typeface="+mj-lt"/>
              </a:rPr>
              <a:t>NVIDIA [J. Balfour]</a:t>
            </a:r>
            <a:r>
              <a:rPr lang="en-US" sz="900" dirty="0" smtClean="0">
                <a:latin typeface="+mj-lt"/>
                <a:cs typeface="Calibri"/>
              </a:rPr>
              <a:t>→</a:t>
            </a:r>
            <a:endParaRPr lang="en-US" sz="900" dirty="0">
              <a:latin typeface="+mj-lt"/>
            </a:endParaRPr>
          </a:p>
        </p:txBody>
      </p:sp>
    </p:spTree>
    <p:extLst>
      <p:ext uri="{BB962C8B-B14F-4D97-AF65-F5344CB8AC3E}">
        <p14:creationId xmlns:p14="http://schemas.microsoft.com/office/powerpoint/2010/main" val="257249801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086600" cy="944562"/>
          </a:xfrm>
        </p:spPr>
        <p:txBody>
          <a:bodyPr/>
          <a:lstStyle/>
          <a:p>
            <a:r>
              <a:rPr lang="en-US" dirty="0"/>
              <a:t>Synchronization within Grid</a:t>
            </a:r>
          </a:p>
        </p:txBody>
      </p:sp>
      <p:sp>
        <p:nvSpPr>
          <p:cNvPr id="3" name="Content Placeholder 2"/>
          <p:cNvSpPr>
            <a:spLocks noGrp="1"/>
          </p:cNvSpPr>
          <p:nvPr>
            <p:ph idx="1"/>
          </p:nvPr>
        </p:nvSpPr>
        <p:spPr>
          <a:xfrm>
            <a:off x="457200" y="1828800"/>
            <a:ext cx="8229600" cy="4411662"/>
          </a:xfrm>
        </p:spPr>
        <p:txBody>
          <a:bodyPr/>
          <a:lstStyle/>
          <a:p>
            <a:r>
              <a:rPr lang="en-US" sz="2000" dirty="0"/>
              <a:t>Often not reasonable to split kernels to synchronize reads and writes from different threads to common locations</a:t>
            </a:r>
          </a:p>
          <a:p>
            <a:pPr lvl="1"/>
            <a:r>
              <a:rPr lang="en-US" sz="1600" dirty="0"/>
              <a:t>Values of </a:t>
            </a:r>
            <a:r>
              <a:rPr lang="en-US" sz="1600" b="1" dirty="0">
                <a:solidFill>
                  <a:srgbClr val="0070C0"/>
                </a:solidFill>
                <a:latin typeface="Consolas" pitchFamily="49" charset="0"/>
                <a:cs typeface="Consolas" pitchFamily="49" charset="0"/>
              </a:rPr>
              <a:t>__shared__</a:t>
            </a:r>
            <a:r>
              <a:rPr lang="en-US" sz="1600" dirty="0"/>
              <a:t> variables are lost unless explicitly saved</a:t>
            </a:r>
          </a:p>
          <a:p>
            <a:pPr lvl="1"/>
            <a:r>
              <a:rPr lang="en-US" sz="1600" dirty="0"/>
              <a:t>Kernel launch overhead is non-trivial, and introducing extra launches can degrade performance</a:t>
            </a:r>
          </a:p>
          <a:p>
            <a:endParaRPr lang="en-US" sz="2000" dirty="0"/>
          </a:p>
          <a:p>
            <a:r>
              <a:rPr lang="en-US" sz="2000" dirty="0"/>
              <a:t>CUDA provides atomic functions (commonly called atomic memory operations) to enforce atomic accesses to shared variables that may be accessed by multiple threads</a:t>
            </a:r>
          </a:p>
          <a:p>
            <a:endParaRPr lang="en-US" sz="2000" dirty="0"/>
          </a:p>
          <a:p>
            <a:r>
              <a:rPr lang="en-US" sz="2000" dirty="0"/>
              <a:t>Programmers can synthesize various coordination objects and synchronization schemes using atomic functions.</a:t>
            </a:r>
          </a:p>
          <a:p>
            <a:endParaRPr lang="en-US" sz="2000" dirty="0"/>
          </a:p>
        </p:txBody>
      </p:sp>
      <p:sp>
        <p:nvSpPr>
          <p:cNvPr id="4" name="Slide Number Placeholder 3"/>
          <p:cNvSpPr>
            <a:spLocks noGrp="1"/>
          </p:cNvSpPr>
          <p:nvPr>
            <p:ph type="sldNum" sz="quarter" idx="12"/>
          </p:nvPr>
        </p:nvSpPr>
        <p:spPr/>
        <p:txBody>
          <a:bodyPr/>
          <a:lstStyle/>
          <a:p>
            <a:fld id="{04A7C484-7E24-447E-8CB0-5149A4D34DEF}" type="slidenum">
              <a:rPr lang="en-US" altLang="en-US" smtClean="0"/>
              <a:pPr/>
              <a:t>102</a:t>
            </a:fld>
            <a:endParaRPr lang="en-US" altLang="en-US"/>
          </a:p>
        </p:txBody>
      </p:sp>
      <p:sp>
        <p:nvSpPr>
          <p:cNvPr id="5" name="Rectangle 4"/>
          <p:cNvSpPr/>
          <p:nvPr/>
        </p:nvSpPr>
        <p:spPr>
          <a:xfrm>
            <a:off x="76200" y="6531605"/>
            <a:ext cx="1287532" cy="230832"/>
          </a:xfrm>
          <a:prstGeom prst="rect">
            <a:avLst/>
          </a:prstGeom>
        </p:spPr>
        <p:txBody>
          <a:bodyPr wrap="none">
            <a:spAutoFit/>
          </a:bodyPr>
          <a:lstStyle/>
          <a:p>
            <a:r>
              <a:rPr lang="en-US" sz="900" dirty="0" smtClean="0">
                <a:latin typeface="+mj-lt"/>
              </a:rPr>
              <a:t>NVIDIA [J. Balfour]</a:t>
            </a:r>
            <a:r>
              <a:rPr lang="en-US" sz="900" dirty="0" smtClean="0">
                <a:latin typeface="+mj-lt"/>
                <a:cs typeface="Calibri"/>
              </a:rPr>
              <a:t>→</a:t>
            </a:r>
            <a:endParaRPr lang="en-US" sz="900" dirty="0">
              <a:latin typeface="+mj-lt"/>
            </a:endParaRPr>
          </a:p>
        </p:txBody>
      </p:sp>
    </p:spTree>
    <p:extLst>
      <p:ext uri="{BB962C8B-B14F-4D97-AF65-F5344CB8AC3E}">
        <p14:creationId xmlns:p14="http://schemas.microsoft.com/office/powerpoint/2010/main" val="315391620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200400"/>
            <a:ext cx="7543800" cy="1295400"/>
          </a:xfrm>
        </p:spPr>
        <p:txBody>
          <a:bodyPr/>
          <a:lstStyle/>
          <a:p>
            <a:r>
              <a:rPr lang="en-US" dirty="0" smtClean="0"/>
              <a:t>Atomics</a:t>
            </a:r>
            <a:endParaRPr lang="en-US" dirty="0"/>
          </a:p>
        </p:txBody>
      </p:sp>
      <p:sp>
        <p:nvSpPr>
          <p:cNvPr id="4" name="Slide Number Placeholder 3"/>
          <p:cNvSpPr>
            <a:spLocks noGrp="1"/>
          </p:cNvSpPr>
          <p:nvPr>
            <p:ph type="sldNum" sz="quarter" idx="12"/>
          </p:nvPr>
        </p:nvSpPr>
        <p:spPr/>
        <p:txBody>
          <a:bodyPr/>
          <a:lstStyle/>
          <a:p>
            <a:fld id="{04A7C484-7E24-447E-8CB0-5149A4D34DEF}" type="slidenum">
              <a:rPr lang="en-US" altLang="en-US" smtClean="0"/>
              <a:pPr/>
              <a:t>103</a:t>
            </a:fld>
            <a:endParaRPr lang="en-US" altLang="en-US"/>
          </a:p>
        </p:txBody>
      </p:sp>
    </p:spTree>
    <p:extLst>
      <p:ext uri="{BB962C8B-B14F-4D97-AF65-F5344CB8AC3E}">
        <p14:creationId xmlns:p14="http://schemas.microsoft.com/office/powerpoint/2010/main" val="138926723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Atomics, Introduction</a:t>
            </a:r>
            <a:endParaRPr lang="en-US" dirty="0"/>
          </a:p>
        </p:txBody>
      </p:sp>
      <p:sp>
        <p:nvSpPr>
          <p:cNvPr id="3" name="Content Placeholder 2"/>
          <p:cNvSpPr>
            <a:spLocks noGrp="1"/>
          </p:cNvSpPr>
          <p:nvPr>
            <p:ph idx="1"/>
          </p:nvPr>
        </p:nvSpPr>
        <p:spPr>
          <a:xfrm>
            <a:off x="152400" y="2252663"/>
            <a:ext cx="8763000" cy="3767137"/>
          </a:xfrm>
        </p:spPr>
        <p:txBody>
          <a:bodyPr/>
          <a:lstStyle/>
          <a:p>
            <a:r>
              <a:rPr lang="en-US" sz="1800" dirty="0"/>
              <a:t>Atom memory operations (atomic functions) are used to solve all kinds of synchronization and coordination problems in parallel computer </a:t>
            </a:r>
            <a:r>
              <a:rPr lang="en-US" sz="1800" dirty="0" smtClean="0"/>
              <a:t>systems</a:t>
            </a:r>
            <a:endParaRPr lang="en-US" sz="1800" dirty="0"/>
          </a:p>
          <a:p>
            <a:endParaRPr lang="en-US" sz="1800" dirty="0" smtClean="0"/>
          </a:p>
          <a:p>
            <a:endParaRPr lang="en-US" sz="1800" dirty="0"/>
          </a:p>
          <a:p>
            <a:r>
              <a:rPr lang="en-US" sz="1800" dirty="0"/>
              <a:t>General </a:t>
            </a:r>
            <a:r>
              <a:rPr lang="en-US" sz="1800" dirty="0" smtClean="0"/>
              <a:t>concept: provide </a:t>
            </a:r>
            <a:r>
              <a:rPr lang="en-US" sz="1800" dirty="0"/>
              <a:t>a mechanism for a thread to update a memory location such that the update appears to happen atomically (without interruption) with respect to other </a:t>
            </a:r>
            <a:r>
              <a:rPr lang="en-US" sz="1800" dirty="0" smtClean="0"/>
              <a:t>threads</a:t>
            </a:r>
            <a:endParaRPr lang="en-US" sz="1800" dirty="0"/>
          </a:p>
          <a:p>
            <a:endParaRPr lang="en-US" sz="1800" dirty="0" smtClean="0"/>
          </a:p>
          <a:p>
            <a:endParaRPr lang="en-US" sz="1800" dirty="0"/>
          </a:p>
          <a:p>
            <a:r>
              <a:rPr lang="en-US" sz="1800" dirty="0"/>
              <a:t>This ensures that all atomic updates issued concurrently are performed (often in some unspecified order) and that all threads can observe all updates</a:t>
            </a:r>
            <a:r>
              <a:rPr lang="en-US" sz="1800" dirty="0" smtClean="0"/>
              <a:t>.</a:t>
            </a:r>
            <a:endParaRPr lang="en-US" sz="1800" dirty="0"/>
          </a:p>
        </p:txBody>
      </p:sp>
      <p:sp>
        <p:nvSpPr>
          <p:cNvPr id="4" name="Slide Number Placeholder 3"/>
          <p:cNvSpPr>
            <a:spLocks noGrp="1"/>
          </p:cNvSpPr>
          <p:nvPr>
            <p:ph type="sldNum" sz="quarter" idx="12"/>
          </p:nvPr>
        </p:nvSpPr>
        <p:spPr/>
        <p:txBody>
          <a:bodyPr/>
          <a:lstStyle/>
          <a:p>
            <a:fld id="{04A7C484-7E24-447E-8CB0-5149A4D34DEF}" type="slidenum">
              <a:rPr lang="en-US" altLang="en-US" smtClean="0"/>
              <a:pPr/>
              <a:t>104</a:t>
            </a:fld>
            <a:endParaRPr lang="en-US" altLang="en-US"/>
          </a:p>
        </p:txBody>
      </p:sp>
      <p:sp>
        <p:nvSpPr>
          <p:cNvPr id="5" name="Rectangle 4"/>
          <p:cNvSpPr/>
          <p:nvPr/>
        </p:nvSpPr>
        <p:spPr>
          <a:xfrm>
            <a:off x="76200" y="6531605"/>
            <a:ext cx="1287532" cy="230832"/>
          </a:xfrm>
          <a:prstGeom prst="rect">
            <a:avLst/>
          </a:prstGeom>
        </p:spPr>
        <p:txBody>
          <a:bodyPr wrap="none">
            <a:spAutoFit/>
          </a:bodyPr>
          <a:lstStyle/>
          <a:p>
            <a:r>
              <a:rPr lang="en-US" sz="900" dirty="0" smtClean="0">
                <a:latin typeface="+mj-lt"/>
              </a:rPr>
              <a:t>NVIDIA [J. Balfour]</a:t>
            </a:r>
            <a:r>
              <a:rPr lang="en-US" sz="900" dirty="0" smtClean="0">
                <a:latin typeface="+mj-lt"/>
                <a:cs typeface="Calibri"/>
              </a:rPr>
              <a:t>→</a:t>
            </a:r>
            <a:endParaRPr lang="en-US" sz="900" dirty="0">
              <a:latin typeface="+mj-lt"/>
            </a:endParaRPr>
          </a:p>
        </p:txBody>
      </p:sp>
    </p:spTree>
    <p:extLst>
      <p:ext uri="{BB962C8B-B14F-4D97-AF65-F5344CB8AC3E}">
        <p14:creationId xmlns:p14="http://schemas.microsoft.com/office/powerpoint/2010/main" val="17911679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315200" cy="944562"/>
          </a:xfrm>
        </p:spPr>
        <p:txBody>
          <a:bodyPr/>
          <a:lstStyle/>
          <a:p>
            <a:r>
              <a:rPr lang="en-US" dirty="0" smtClean="0"/>
              <a:t>Atomic Functions</a:t>
            </a:r>
            <a:br>
              <a:rPr lang="en-US" dirty="0" smtClean="0"/>
            </a:br>
            <a:r>
              <a:rPr lang="en-US" sz="2000" dirty="0" smtClean="0"/>
              <a:t>[1/3]</a:t>
            </a:r>
            <a:endParaRPr lang="en-US" sz="2000" dirty="0"/>
          </a:p>
        </p:txBody>
      </p:sp>
      <p:sp>
        <p:nvSpPr>
          <p:cNvPr id="3" name="Content Placeholder 2"/>
          <p:cNvSpPr>
            <a:spLocks noGrp="1"/>
          </p:cNvSpPr>
          <p:nvPr>
            <p:ph idx="1"/>
          </p:nvPr>
        </p:nvSpPr>
        <p:spPr>
          <a:xfrm>
            <a:off x="228600" y="1219200"/>
            <a:ext cx="7543800" cy="795337"/>
          </a:xfrm>
        </p:spPr>
        <p:txBody>
          <a:bodyPr/>
          <a:lstStyle/>
          <a:p>
            <a:r>
              <a:rPr lang="en-US" sz="2000" dirty="0"/>
              <a:t>Atomic functions perform read-modify-write operations on data residing in global and shared </a:t>
            </a:r>
            <a:r>
              <a:rPr lang="en-US" sz="2000" dirty="0" smtClean="0"/>
              <a:t>memory</a:t>
            </a:r>
            <a:endParaRPr lang="en-US" sz="2000" dirty="0"/>
          </a:p>
        </p:txBody>
      </p:sp>
      <p:sp>
        <p:nvSpPr>
          <p:cNvPr id="4" name="Slide Number Placeholder 3"/>
          <p:cNvSpPr>
            <a:spLocks noGrp="1"/>
          </p:cNvSpPr>
          <p:nvPr>
            <p:ph type="sldNum" sz="quarter" idx="12"/>
          </p:nvPr>
        </p:nvSpPr>
        <p:spPr/>
        <p:txBody>
          <a:bodyPr/>
          <a:lstStyle/>
          <a:p>
            <a:fld id="{04A7C484-7E24-447E-8CB0-5149A4D34DEF}" type="slidenum">
              <a:rPr lang="en-US" altLang="en-US" smtClean="0"/>
              <a:pPr/>
              <a:t>105</a:t>
            </a:fld>
            <a:endParaRPr lang="en-US" altLang="en-US"/>
          </a:p>
        </p:txBody>
      </p:sp>
      <p:sp>
        <p:nvSpPr>
          <p:cNvPr id="5" name="Content Placeholder 2"/>
          <p:cNvSpPr txBox="1">
            <a:spLocks/>
          </p:cNvSpPr>
          <p:nvPr/>
        </p:nvSpPr>
        <p:spPr bwMode="auto">
          <a:xfrm>
            <a:off x="228600" y="5410200"/>
            <a:ext cx="8763000" cy="99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fontAlgn="base">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fontAlgn="base">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r>
              <a:rPr lang="en-US" sz="2000" dirty="0"/>
              <a:t>Atomic functions guarantee that only one thread may access a memory location while the operation </a:t>
            </a:r>
            <a:r>
              <a:rPr lang="en-US" sz="2000" dirty="0" smtClean="0"/>
              <a:t>completes</a:t>
            </a:r>
          </a:p>
          <a:p>
            <a:r>
              <a:rPr lang="en-US" sz="2000" dirty="0" smtClean="0"/>
              <a:t>Order in which threads get to write is not specified though…</a:t>
            </a:r>
            <a:endParaRPr lang="en-US" sz="2000" dirty="0"/>
          </a:p>
        </p:txBody>
      </p:sp>
      <p:sp>
        <p:nvSpPr>
          <p:cNvPr id="6" name="Rectangle 5"/>
          <p:cNvSpPr/>
          <p:nvPr/>
        </p:nvSpPr>
        <p:spPr>
          <a:xfrm>
            <a:off x="304800" y="1951017"/>
            <a:ext cx="8382000" cy="3416320"/>
          </a:xfrm>
          <a:prstGeom prst="rect">
            <a:avLst/>
          </a:prstGeom>
          <a:solidFill>
            <a:schemeClr val="bg1">
              <a:lumMod val="85000"/>
            </a:schemeClr>
          </a:solidFill>
        </p:spPr>
        <p:txBody>
          <a:bodyPr wrap="square">
            <a:spAutoFit/>
          </a:bodyPr>
          <a:lstStyle/>
          <a:p>
            <a:r>
              <a:rPr lang="en-US" dirty="0">
                <a:solidFill>
                  <a:srgbClr val="008000"/>
                </a:solidFill>
                <a:latin typeface="Consolas" pitchFamily="49" charset="0"/>
                <a:cs typeface="Consolas" pitchFamily="49" charset="0"/>
              </a:rPr>
              <a:t>//example of </a:t>
            </a:r>
            <a:r>
              <a:rPr lang="en-US" dirty="0" err="1">
                <a:solidFill>
                  <a:srgbClr val="008000"/>
                </a:solidFill>
                <a:latin typeface="Consolas" pitchFamily="49" charset="0"/>
                <a:cs typeface="Consolas" pitchFamily="49" charset="0"/>
              </a:rPr>
              <a:t>int</a:t>
            </a:r>
            <a:r>
              <a:rPr lang="en-US" dirty="0">
                <a:solidFill>
                  <a:srgbClr val="008000"/>
                </a:solidFill>
                <a:latin typeface="Consolas" pitchFamily="49" charset="0"/>
                <a:cs typeface="Consolas" pitchFamily="49" charset="0"/>
              </a:rPr>
              <a:t> </a:t>
            </a:r>
            <a:r>
              <a:rPr lang="en-US" dirty="0" err="1">
                <a:solidFill>
                  <a:srgbClr val="008000"/>
                </a:solidFill>
                <a:latin typeface="Consolas" pitchFamily="49" charset="0"/>
                <a:cs typeface="Consolas" pitchFamily="49" charset="0"/>
              </a:rPr>
              <a:t>atomicAdd</a:t>
            </a:r>
            <a:r>
              <a:rPr lang="en-US" dirty="0">
                <a:solidFill>
                  <a:srgbClr val="008000"/>
                </a:solidFill>
                <a:latin typeface="Consolas" pitchFamily="49" charset="0"/>
                <a:cs typeface="Consolas" pitchFamily="49" charset="0"/>
              </a:rPr>
              <a:t>(</a:t>
            </a:r>
            <a:r>
              <a:rPr lang="en-US" dirty="0" err="1">
                <a:solidFill>
                  <a:srgbClr val="008000"/>
                </a:solidFill>
                <a:latin typeface="Consolas" pitchFamily="49" charset="0"/>
                <a:cs typeface="Consolas" pitchFamily="49" charset="0"/>
              </a:rPr>
              <a:t>int</a:t>
            </a:r>
            <a:r>
              <a:rPr lang="en-US" dirty="0">
                <a:solidFill>
                  <a:srgbClr val="008000"/>
                </a:solidFill>
                <a:latin typeface="Consolas" pitchFamily="49" charset="0"/>
                <a:cs typeface="Consolas" pitchFamily="49" charset="0"/>
              </a:rPr>
              <a:t>* </a:t>
            </a:r>
            <a:r>
              <a:rPr lang="en-US" dirty="0" err="1">
                <a:solidFill>
                  <a:srgbClr val="008000"/>
                </a:solidFill>
                <a:latin typeface="Consolas" pitchFamily="49" charset="0"/>
                <a:cs typeface="Consolas" pitchFamily="49" charset="0"/>
              </a:rPr>
              <a:t>addr</a:t>
            </a:r>
            <a:r>
              <a:rPr lang="en-US" dirty="0">
                <a:solidFill>
                  <a:srgbClr val="008000"/>
                </a:solidFill>
                <a:latin typeface="Consolas" pitchFamily="49" charset="0"/>
                <a:cs typeface="Consolas" pitchFamily="49" charset="0"/>
              </a:rPr>
              <a:t>, </a:t>
            </a:r>
            <a:r>
              <a:rPr lang="en-US" dirty="0" err="1">
                <a:solidFill>
                  <a:srgbClr val="008000"/>
                </a:solidFill>
                <a:latin typeface="Consolas" pitchFamily="49" charset="0"/>
                <a:cs typeface="Consolas" pitchFamily="49" charset="0"/>
              </a:rPr>
              <a:t>int</a:t>
            </a:r>
            <a:r>
              <a:rPr lang="en-US" dirty="0">
                <a:solidFill>
                  <a:srgbClr val="008000"/>
                </a:solidFill>
                <a:latin typeface="Consolas" pitchFamily="49" charset="0"/>
                <a:cs typeface="Consolas" pitchFamily="49" charset="0"/>
              </a:rPr>
              <a:t> </a:t>
            </a:r>
            <a:r>
              <a:rPr lang="en-US" dirty="0" err="1">
                <a:solidFill>
                  <a:srgbClr val="008000"/>
                </a:solidFill>
                <a:latin typeface="Consolas" pitchFamily="49" charset="0"/>
                <a:cs typeface="Consolas" pitchFamily="49" charset="0"/>
              </a:rPr>
              <a:t>val</a:t>
            </a:r>
            <a:r>
              <a:rPr lang="en-US" dirty="0">
                <a:solidFill>
                  <a:srgbClr val="008000"/>
                </a:solidFill>
                <a:latin typeface="Consolas" pitchFamily="49" charset="0"/>
                <a:cs typeface="Consolas" pitchFamily="49" charset="0"/>
              </a:rPr>
              <a:t>)</a:t>
            </a:r>
          </a:p>
          <a:p>
            <a:r>
              <a:rPr lang="en-US" dirty="0">
                <a:solidFill>
                  <a:srgbClr val="FF00FF"/>
                </a:solidFill>
                <a:latin typeface="Consolas" pitchFamily="49" charset="0"/>
                <a:cs typeface="Consolas" pitchFamily="49" charset="0"/>
              </a:rPr>
              <a:t>__global__</a:t>
            </a:r>
            <a:r>
              <a:rPr lang="en-US" dirty="0">
                <a:solidFill>
                  <a:prstClr val="black"/>
                </a:solidFill>
                <a:latin typeface="Consolas" pitchFamily="49" charset="0"/>
                <a:cs typeface="Consolas" pitchFamily="49" charset="0"/>
              </a:rPr>
              <a:t> </a:t>
            </a:r>
            <a:r>
              <a:rPr lang="en-US" dirty="0">
                <a:solidFill>
                  <a:srgbClr val="0000FF"/>
                </a:solidFill>
                <a:latin typeface="Consolas" pitchFamily="49" charset="0"/>
                <a:cs typeface="Consolas" pitchFamily="49" charset="0"/>
              </a:rPr>
              <a:t>void</a:t>
            </a:r>
            <a:r>
              <a:rPr lang="en-US" dirty="0">
                <a:solidFill>
                  <a:prstClr val="black"/>
                </a:solidFill>
                <a:latin typeface="Consolas" pitchFamily="49" charset="0"/>
                <a:cs typeface="Consolas" pitchFamily="49" charset="0"/>
              </a:rPr>
              <a:t> update(</a:t>
            </a:r>
            <a:r>
              <a:rPr lang="en-US" dirty="0">
                <a:solidFill>
                  <a:srgbClr val="0000FF"/>
                </a:solidFill>
                <a:latin typeface="Consolas" pitchFamily="49" charset="0"/>
                <a:cs typeface="Consolas" pitchFamily="49" charset="0"/>
              </a:rPr>
              <a:t>unsigned</a:t>
            </a:r>
            <a:r>
              <a:rPr lang="en-US" dirty="0">
                <a:solidFill>
                  <a:prstClr val="black"/>
                </a:solidFill>
                <a:latin typeface="Consolas" pitchFamily="49" charset="0"/>
                <a:cs typeface="Consolas" pitchFamily="49" charset="0"/>
              </a:rPr>
              <a:t> </a:t>
            </a:r>
            <a:r>
              <a:rPr lang="en-US" dirty="0" err="1">
                <a:solidFill>
                  <a:srgbClr val="0000FF"/>
                </a:solidFill>
                <a:latin typeface="Consolas" pitchFamily="49" charset="0"/>
                <a:cs typeface="Consolas" pitchFamily="49" charset="0"/>
              </a:rPr>
              <a:t>int</a:t>
            </a:r>
            <a:r>
              <a:rPr lang="en-US" dirty="0">
                <a:solidFill>
                  <a:prstClr val="black"/>
                </a:solidFill>
                <a:latin typeface="Consolas" pitchFamily="49" charset="0"/>
                <a:cs typeface="Consolas" pitchFamily="49" charset="0"/>
              </a:rPr>
              <a:t>* x)</a:t>
            </a:r>
          </a:p>
          <a:p>
            <a:r>
              <a:rPr lang="en-US" dirty="0">
                <a:solidFill>
                  <a:prstClr val="black"/>
                </a:solidFill>
                <a:latin typeface="Consolas" pitchFamily="49" charset="0"/>
                <a:cs typeface="Consolas" pitchFamily="49" charset="0"/>
              </a:rPr>
              <a:t>{</a:t>
            </a:r>
          </a:p>
          <a:p>
            <a:r>
              <a:rPr lang="en-US" dirty="0">
                <a:solidFill>
                  <a:prstClr val="black"/>
                </a:solidFill>
                <a:latin typeface="Consolas" pitchFamily="49" charset="0"/>
                <a:cs typeface="Consolas" pitchFamily="49" charset="0"/>
              </a:rPr>
              <a:t>  </a:t>
            </a:r>
            <a:r>
              <a:rPr lang="en-US" dirty="0" err="1">
                <a:solidFill>
                  <a:srgbClr val="0000FF"/>
                </a:solidFill>
                <a:latin typeface="Consolas" pitchFamily="49" charset="0"/>
                <a:cs typeface="Consolas" pitchFamily="49" charset="0"/>
              </a:rPr>
              <a:t>int</a:t>
            </a:r>
            <a:r>
              <a:rPr lang="en-US" dirty="0">
                <a:solidFill>
                  <a:prstClr val="black"/>
                </a:solidFill>
                <a:latin typeface="Consolas" pitchFamily="49" charset="0"/>
                <a:cs typeface="Consolas" pitchFamily="49" charset="0"/>
              </a:rPr>
              <a:t> i = </a:t>
            </a:r>
            <a:r>
              <a:rPr lang="en-US" dirty="0" err="1">
                <a:solidFill>
                  <a:srgbClr val="FF00FF"/>
                </a:solidFill>
                <a:latin typeface="Consolas" pitchFamily="49" charset="0"/>
                <a:cs typeface="Consolas" pitchFamily="49" charset="0"/>
              </a:rPr>
              <a:t>threadIdx</a:t>
            </a:r>
            <a:r>
              <a:rPr lang="en-US" dirty="0" err="1">
                <a:solidFill>
                  <a:prstClr val="black"/>
                </a:solidFill>
                <a:latin typeface="Consolas" pitchFamily="49" charset="0"/>
                <a:cs typeface="Consolas" pitchFamily="49" charset="0"/>
              </a:rPr>
              <a:t>.x</a:t>
            </a:r>
            <a:r>
              <a:rPr lang="en-US" dirty="0">
                <a:solidFill>
                  <a:prstClr val="black"/>
                </a:solidFill>
                <a:latin typeface="Consolas" pitchFamily="49" charset="0"/>
                <a:cs typeface="Consolas" pitchFamily="49" charset="0"/>
              </a:rPr>
              <a:t> + </a:t>
            </a:r>
            <a:r>
              <a:rPr lang="en-US" dirty="0" err="1">
                <a:solidFill>
                  <a:srgbClr val="FF00FF"/>
                </a:solidFill>
                <a:latin typeface="Consolas" pitchFamily="49" charset="0"/>
                <a:cs typeface="Consolas" pitchFamily="49" charset="0"/>
              </a:rPr>
              <a:t>blockDim</a:t>
            </a:r>
            <a:r>
              <a:rPr lang="en-US" dirty="0" err="1">
                <a:solidFill>
                  <a:prstClr val="black"/>
                </a:solidFill>
                <a:latin typeface="Consolas" pitchFamily="49" charset="0"/>
                <a:cs typeface="Consolas" pitchFamily="49" charset="0"/>
              </a:rPr>
              <a:t>.x</a:t>
            </a:r>
            <a:r>
              <a:rPr lang="en-US" dirty="0">
                <a:solidFill>
                  <a:prstClr val="black"/>
                </a:solidFill>
                <a:latin typeface="Consolas" pitchFamily="49" charset="0"/>
                <a:cs typeface="Consolas" pitchFamily="49" charset="0"/>
              </a:rPr>
              <a:t> * </a:t>
            </a:r>
            <a:r>
              <a:rPr lang="en-US" dirty="0" err="1">
                <a:solidFill>
                  <a:srgbClr val="FF00FF"/>
                </a:solidFill>
                <a:latin typeface="Consolas" pitchFamily="49" charset="0"/>
                <a:cs typeface="Consolas" pitchFamily="49" charset="0"/>
              </a:rPr>
              <a:t>blockIdx</a:t>
            </a:r>
            <a:r>
              <a:rPr lang="en-US" dirty="0" err="1">
                <a:solidFill>
                  <a:prstClr val="black"/>
                </a:solidFill>
                <a:latin typeface="Consolas" pitchFamily="49" charset="0"/>
                <a:cs typeface="Consolas" pitchFamily="49" charset="0"/>
              </a:rPr>
              <a:t>.x</a:t>
            </a:r>
            <a:r>
              <a:rPr lang="en-US" dirty="0">
                <a:solidFill>
                  <a:prstClr val="black"/>
                </a:solidFill>
                <a:latin typeface="Consolas" pitchFamily="49" charset="0"/>
                <a:cs typeface="Consolas" pitchFamily="49" charset="0"/>
              </a:rPr>
              <a:t>;</a:t>
            </a:r>
          </a:p>
          <a:p>
            <a:r>
              <a:rPr lang="pl-PL" dirty="0">
                <a:solidFill>
                  <a:prstClr val="black"/>
                </a:solidFill>
                <a:latin typeface="Consolas" pitchFamily="49" charset="0"/>
                <a:cs typeface="Consolas" pitchFamily="49" charset="0"/>
              </a:rPr>
              <a:t>  </a:t>
            </a:r>
            <a:r>
              <a:rPr lang="pl-PL" dirty="0">
                <a:solidFill>
                  <a:srgbClr val="0000FF"/>
                </a:solidFill>
                <a:latin typeface="Consolas" pitchFamily="49" charset="0"/>
                <a:cs typeface="Consolas" pitchFamily="49" charset="0"/>
              </a:rPr>
              <a:t>int</a:t>
            </a:r>
            <a:r>
              <a:rPr lang="pl-PL" dirty="0">
                <a:solidFill>
                  <a:prstClr val="black"/>
                </a:solidFill>
                <a:latin typeface="Consolas" pitchFamily="49" charset="0"/>
                <a:cs typeface="Consolas" pitchFamily="49" charset="0"/>
              </a:rPr>
              <a:t> j = atomicAdd(x, 1);    </a:t>
            </a:r>
            <a:r>
              <a:rPr lang="pl-PL" dirty="0">
                <a:solidFill>
                  <a:srgbClr val="008000"/>
                </a:solidFill>
                <a:latin typeface="Consolas" pitchFamily="49" charset="0"/>
                <a:cs typeface="Consolas" pitchFamily="49" charset="0"/>
              </a:rPr>
              <a:t>// j = *x</a:t>
            </a:r>
            <a:r>
              <a:rPr lang="pl-PL" dirty="0" smtClean="0">
                <a:solidFill>
                  <a:srgbClr val="008000"/>
                </a:solidFill>
                <a:latin typeface="Consolas" pitchFamily="49" charset="0"/>
                <a:cs typeface="Consolas" pitchFamily="49" charset="0"/>
              </a:rPr>
              <a:t>;</a:t>
            </a:r>
            <a:endParaRPr lang="en-US" dirty="0" smtClean="0">
              <a:solidFill>
                <a:srgbClr val="008000"/>
              </a:solidFill>
              <a:latin typeface="Consolas" pitchFamily="49" charset="0"/>
              <a:cs typeface="Consolas" pitchFamily="49" charset="0"/>
            </a:endParaRPr>
          </a:p>
          <a:p>
            <a:r>
              <a:rPr lang="en-US" dirty="0" smtClean="0">
                <a:solidFill>
                  <a:prstClr val="black"/>
                </a:solidFill>
                <a:latin typeface="Consolas" pitchFamily="49" charset="0"/>
                <a:cs typeface="Consolas" pitchFamily="49" charset="0"/>
              </a:rPr>
              <a:t>}</a:t>
            </a:r>
            <a:endParaRPr lang="en-US" dirty="0">
              <a:solidFill>
                <a:prstClr val="black"/>
              </a:solidFill>
              <a:latin typeface="Consolas" pitchFamily="49" charset="0"/>
              <a:cs typeface="Consolas" pitchFamily="49" charset="0"/>
            </a:endParaRPr>
          </a:p>
          <a:p>
            <a:endParaRPr lang="en-US" dirty="0">
              <a:solidFill>
                <a:prstClr val="black"/>
              </a:solidFill>
              <a:latin typeface="Consolas" pitchFamily="49" charset="0"/>
              <a:cs typeface="Consolas" pitchFamily="49" charset="0"/>
            </a:endParaRPr>
          </a:p>
          <a:p>
            <a:r>
              <a:rPr lang="en-US" dirty="0">
                <a:solidFill>
                  <a:srgbClr val="008000"/>
                </a:solidFill>
                <a:latin typeface="Consolas" pitchFamily="49" charset="0"/>
                <a:cs typeface="Consolas" pitchFamily="49" charset="0"/>
              </a:rPr>
              <a:t>// main.cpp</a:t>
            </a:r>
          </a:p>
          <a:p>
            <a:r>
              <a:rPr lang="en-US" dirty="0" err="1">
                <a:solidFill>
                  <a:srgbClr val="0000FF"/>
                </a:solidFill>
                <a:latin typeface="Consolas" pitchFamily="49" charset="0"/>
                <a:cs typeface="Consolas" pitchFamily="49" charset="0"/>
              </a:rPr>
              <a:t>int</a:t>
            </a:r>
            <a:r>
              <a:rPr lang="en-US" dirty="0">
                <a:solidFill>
                  <a:prstClr val="black"/>
                </a:solidFill>
                <a:latin typeface="Consolas" pitchFamily="49" charset="0"/>
                <a:cs typeface="Consolas" pitchFamily="49" charset="0"/>
              </a:rPr>
              <a:t> x = 0;</a:t>
            </a:r>
          </a:p>
          <a:p>
            <a:r>
              <a:rPr lang="en-US" dirty="0" err="1">
                <a:solidFill>
                  <a:srgbClr val="FF00FF"/>
                </a:solidFill>
                <a:latin typeface="Consolas" pitchFamily="49" charset="0"/>
                <a:cs typeface="Consolas" pitchFamily="49" charset="0"/>
              </a:rPr>
              <a:t>cudaMemcpy</a:t>
            </a:r>
            <a:r>
              <a:rPr lang="en-US" dirty="0">
                <a:solidFill>
                  <a:prstClr val="black"/>
                </a:solidFill>
                <a:latin typeface="Consolas" pitchFamily="49" charset="0"/>
                <a:cs typeface="Consolas" pitchFamily="49" charset="0"/>
              </a:rPr>
              <a:t>(</a:t>
            </a:r>
            <a:r>
              <a:rPr lang="en-US" dirty="0" err="1">
                <a:solidFill>
                  <a:prstClr val="black"/>
                </a:solidFill>
                <a:latin typeface="Consolas" pitchFamily="49" charset="0"/>
                <a:cs typeface="Consolas" pitchFamily="49" charset="0"/>
              </a:rPr>
              <a:t>d_x</a:t>
            </a:r>
            <a:r>
              <a:rPr lang="en-US" dirty="0">
                <a:solidFill>
                  <a:prstClr val="black"/>
                </a:solidFill>
                <a:latin typeface="Consolas" pitchFamily="49" charset="0"/>
                <a:cs typeface="Consolas" pitchFamily="49" charset="0"/>
              </a:rPr>
              <a:t>, x, </a:t>
            </a:r>
            <a:r>
              <a:rPr lang="en-US" dirty="0" err="1">
                <a:solidFill>
                  <a:prstClr val="black"/>
                </a:solidFill>
                <a:latin typeface="Consolas" pitchFamily="49" charset="0"/>
                <a:cs typeface="Consolas" pitchFamily="49" charset="0"/>
              </a:rPr>
              <a:t>cudaMemcpyHostToDevice</a:t>
            </a:r>
            <a:r>
              <a:rPr lang="en-US" dirty="0">
                <a:solidFill>
                  <a:prstClr val="black"/>
                </a:solidFill>
                <a:latin typeface="Consolas" pitchFamily="49" charset="0"/>
                <a:cs typeface="Consolas" pitchFamily="49" charset="0"/>
              </a:rPr>
              <a:t>);</a:t>
            </a:r>
          </a:p>
          <a:p>
            <a:r>
              <a:rPr lang="en-US" dirty="0">
                <a:solidFill>
                  <a:prstClr val="black"/>
                </a:solidFill>
                <a:latin typeface="Consolas" pitchFamily="49" charset="0"/>
                <a:cs typeface="Consolas" pitchFamily="49" charset="0"/>
              </a:rPr>
              <a:t>update&lt;&lt;&lt;1,128&gt;&gt;&gt;;</a:t>
            </a:r>
          </a:p>
          <a:p>
            <a:r>
              <a:rPr lang="en-US" dirty="0" err="1">
                <a:solidFill>
                  <a:srgbClr val="FF00FF"/>
                </a:solidFill>
                <a:latin typeface="Consolas" pitchFamily="49" charset="0"/>
                <a:cs typeface="Consolas" pitchFamily="49" charset="0"/>
              </a:rPr>
              <a:t>cudaMemcpy</a:t>
            </a:r>
            <a:r>
              <a:rPr lang="en-US" dirty="0">
                <a:solidFill>
                  <a:prstClr val="black"/>
                </a:solidFill>
                <a:latin typeface="Consolas" pitchFamily="49" charset="0"/>
                <a:cs typeface="Consolas" pitchFamily="49" charset="0"/>
              </a:rPr>
              <a:t>(&amp;x, </a:t>
            </a:r>
            <a:r>
              <a:rPr lang="en-US" dirty="0" err="1">
                <a:solidFill>
                  <a:prstClr val="black"/>
                </a:solidFill>
                <a:latin typeface="Consolas" pitchFamily="49" charset="0"/>
                <a:cs typeface="Consolas" pitchFamily="49" charset="0"/>
              </a:rPr>
              <a:t>d_x</a:t>
            </a:r>
            <a:r>
              <a:rPr lang="en-US" dirty="0">
                <a:solidFill>
                  <a:prstClr val="black"/>
                </a:solidFill>
                <a:latin typeface="Consolas" pitchFamily="49" charset="0"/>
                <a:cs typeface="Consolas" pitchFamily="49" charset="0"/>
              </a:rPr>
              <a:t>, </a:t>
            </a:r>
            <a:r>
              <a:rPr lang="en-US" dirty="0" err="1">
                <a:solidFill>
                  <a:prstClr val="black"/>
                </a:solidFill>
                <a:latin typeface="Consolas" pitchFamily="49" charset="0"/>
                <a:cs typeface="Consolas" pitchFamily="49" charset="0"/>
              </a:rPr>
              <a:t>cudaMemcpyHostToDevice</a:t>
            </a:r>
            <a:r>
              <a:rPr lang="en-US" dirty="0">
                <a:solidFill>
                  <a:prstClr val="black"/>
                </a:solidFill>
                <a:latin typeface="Consolas" pitchFamily="49" charset="0"/>
                <a:cs typeface="Consolas" pitchFamily="49" charset="0"/>
              </a:rPr>
              <a:t>);</a:t>
            </a:r>
          </a:p>
        </p:txBody>
      </p:sp>
      <p:sp>
        <p:nvSpPr>
          <p:cNvPr id="7" name="Rectangle 6"/>
          <p:cNvSpPr/>
          <p:nvPr/>
        </p:nvSpPr>
        <p:spPr>
          <a:xfrm>
            <a:off x="76200" y="6531605"/>
            <a:ext cx="1287532" cy="230832"/>
          </a:xfrm>
          <a:prstGeom prst="rect">
            <a:avLst/>
          </a:prstGeom>
        </p:spPr>
        <p:txBody>
          <a:bodyPr wrap="none">
            <a:spAutoFit/>
          </a:bodyPr>
          <a:lstStyle/>
          <a:p>
            <a:r>
              <a:rPr lang="en-US" sz="900" dirty="0" smtClean="0">
                <a:latin typeface="+mj-lt"/>
              </a:rPr>
              <a:t>NVIDIA [J. Balfour]</a:t>
            </a:r>
            <a:r>
              <a:rPr lang="en-US" sz="900" dirty="0" smtClean="0">
                <a:latin typeface="+mj-lt"/>
                <a:cs typeface="Calibri"/>
              </a:rPr>
              <a:t>→</a:t>
            </a:r>
            <a:endParaRPr lang="en-US" sz="900" dirty="0">
              <a:latin typeface="+mj-lt"/>
            </a:endParaRPr>
          </a:p>
        </p:txBody>
      </p:sp>
    </p:spTree>
    <p:extLst>
      <p:ext uri="{BB962C8B-B14F-4D97-AF65-F5344CB8AC3E}">
        <p14:creationId xmlns:p14="http://schemas.microsoft.com/office/powerpoint/2010/main" val="294941260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315200" cy="944562"/>
          </a:xfrm>
        </p:spPr>
        <p:txBody>
          <a:bodyPr/>
          <a:lstStyle/>
          <a:p>
            <a:r>
              <a:rPr lang="en-US" dirty="0" smtClean="0"/>
              <a:t>Atomic Functions</a:t>
            </a:r>
            <a:br>
              <a:rPr lang="en-US" dirty="0" smtClean="0"/>
            </a:br>
            <a:r>
              <a:rPr lang="en-US" sz="2000" dirty="0" smtClean="0"/>
              <a:t>[2/3]</a:t>
            </a:r>
            <a:endParaRPr lang="en-US" sz="2000" dirty="0"/>
          </a:p>
        </p:txBody>
      </p:sp>
      <p:sp>
        <p:nvSpPr>
          <p:cNvPr id="3" name="Content Placeholder 2"/>
          <p:cNvSpPr>
            <a:spLocks noGrp="1"/>
          </p:cNvSpPr>
          <p:nvPr>
            <p:ph idx="1"/>
          </p:nvPr>
        </p:nvSpPr>
        <p:spPr>
          <a:xfrm>
            <a:off x="228600" y="1719263"/>
            <a:ext cx="8763000" cy="1176337"/>
          </a:xfrm>
        </p:spPr>
        <p:txBody>
          <a:bodyPr/>
          <a:lstStyle/>
          <a:p>
            <a:r>
              <a:rPr lang="en-US" sz="2000" dirty="0"/>
              <a:t>Atomic functions perform read-modify-write operations on data residing in global and shared </a:t>
            </a:r>
            <a:r>
              <a:rPr lang="en-US" sz="2000" dirty="0" smtClean="0"/>
              <a:t>memory</a:t>
            </a:r>
          </a:p>
          <a:p>
            <a:r>
              <a:rPr lang="en-US" sz="2000" dirty="0"/>
              <a:t>Synopsis of atomic function </a:t>
            </a:r>
            <a:r>
              <a:rPr lang="en-US" sz="2000" b="1" dirty="0" err="1">
                <a:solidFill>
                  <a:srgbClr val="0070C0"/>
                </a:solidFill>
                <a:latin typeface="Consolas" pitchFamily="49" charset="0"/>
                <a:cs typeface="Consolas" pitchFamily="49" charset="0"/>
              </a:rPr>
              <a:t>atomicOP</a:t>
            </a:r>
            <a:r>
              <a:rPr lang="en-US" sz="2000" b="1" dirty="0">
                <a:solidFill>
                  <a:srgbClr val="0070C0"/>
                </a:solidFill>
                <a:latin typeface="Consolas" pitchFamily="49" charset="0"/>
                <a:cs typeface="Consolas" pitchFamily="49" charset="0"/>
              </a:rPr>
              <a:t>(</a:t>
            </a:r>
            <a:r>
              <a:rPr lang="en-US" sz="2000" b="1" dirty="0" err="1">
                <a:solidFill>
                  <a:srgbClr val="0070C0"/>
                </a:solidFill>
                <a:latin typeface="Consolas" pitchFamily="49" charset="0"/>
                <a:cs typeface="Consolas" pitchFamily="49" charset="0"/>
              </a:rPr>
              <a:t>a,b</a:t>
            </a:r>
            <a:r>
              <a:rPr lang="en-US" sz="2000" b="1" dirty="0">
                <a:solidFill>
                  <a:srgbClr val="0070C0"/>
                </a:solidFill>
                <a:latin typeface="Consolas" pitchFamily="49" charset="0"/>
                <a:cs typeface="Consolas" pitchFamily="49" charset="0"/>
              </a:rPr>
              <a:t>)</a:t>
            </a:r>
            <a:r>
              <a:rPr lang="en-US" sz="2000" dirty="0"/>
              <a:t> is </a:t>
            </a:r>
            <a:r>
              <a:rPr lang="en-US" sz="2000" dirty="0" smtClean="0"/>
              <a:t>typically</a:t>
            </a:r>
            <a:endParaRPr lang="en-US" sz="2000" dirty="0"/>
          </a:p>
        </p:txBody>
      </p:sp>
      <p:sp>
        <p:nvSpPr>
          <p:cNvPr id="4" name="Slide Number Placeholder 3"/>
          <p:cNvSpPr>
            <a:spLocks noGrp="1"/>
          </p:cNvSpPr>
          <p:nvPr>
            <p:ph type="sldNum" sz="quarter" idx="12"/>
          </p:nvPr>
        </p:nvSpPr>
        <p:spPr/>
        <p:txBody>
          <a:bodyPr/>
          <a:lstStyle/>
          <a:p>
            <a:fld id="{04A7C484-7E24-447E-8CB0-5149A4D34DEF}" type="slidenum">
              <a:rPr lang="en-US" altLang="en-US" smtClean="0"/>
              <a:pPr/>
              <a:t>106</a:t>
            </a:fld>
            <a:endParaRPr lang="en-US" altLang="en-US"/>
          </a:p>
        </p:txBody>
      </p:sp>
      <p:sp>
        <p:nvSpPr>
          <p:cNvPr id="5" name="Content Placeholder 2"/>
          <p:cNvSpPr txBox="1">
            <a:spLocks/>
          </p:cNvSpPr>
          <p:nvPr/>
        </p:nvSpPr>
        <p:spPr bwMode="auto">
          <a:xfrm>
            <a:off x="228600" y="4495801"/>
            <a:ext cx="8763000" cy="16763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fontAlgn="base">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fontAlgn="base">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r>
              <a:rPr lang="en-US" sz="2000" dirty="0"/>
              <a:t>The hardware ensures that all statements are executed atomically without interruption by any other atomic functions.</a:t>
            </a:r>
          </a:p>
          <a:p>
            <a:r>
              <a:rPr lang="en-US" sz="2000" dirty="0"/>
              <a:t>The atomic function returns the initial value, not the final value, stored at the memory location</a:t>
            </a:r>
            <a:r>
              <a:rPr lang="en-US" sz="2000" dirty="0" smtClean="0"/>
              <a:t>.</a:t>
            </a:r>
            <a:endParaRPr lang="en-US" sz="2000" dirty="0"/>
          </a:p>
        </p:txBody>
      </p:sp>
      <p:sp>
        <p:nvSpPr>
          <p:cNvPr id="6" name="Rectangle 5"/>
          <p:cNvSpPr/>
          <p:nvPr/>
        </p:nvSpPr>
        <p:spPr>
          <a:xfrm>
            <a:off x="1981200" y="3133635"/>
            <a:ext cx="5334000" cy="1200329"/>
          </a:xfrm>
          <a:prstGeom prst="rect">
            <a:avLst/>
          </a:prstGeom>
          <a:solidFill>
            <a:schemeClr val="bg1">
              <a:lumMod val="85000"/>
            </a:schemeClr>
          </a:solidFill>
        </p:spPr>
        <p:txBody>
          <a:bodyPr wrap="square">
            <a:spAutoFit/>
          </a:bodyPr>
          <a:lstStyle/>
          <a:p>
            <a:pPr indent="1027113"/>
            <a:r>
              <a:rPr lang="en-US" dirty="0">
                <a:latin typeface="Consolas" pitchFamily="49" charset="0"/>
                <a:cs typeface="Consolas" pitchFamily="49" charset="0"/>
              </a:rPr>
              <a:t>t1 = *a;   </a:t>
            </a:r>
            <a:r>
              <a:rPr lang="en-US" dirty="0" smtClean="0">
                <a:latin typeface="Consolas" pitchFamily="49" charset="0"/>
                <a:cs typeface="Consolas" pitchFamily="49" charset="0"/>
              </a:rPr>
              <a:t>      </a:t>
            </a:r>
            <a:r>
              <a:rPr lang="en-US" dirty="0" smtClean="0">
                <a:solidFill>
                  <a:srgbClr val="008000"/>
                </a:solidFill>
                <a:latin typeface="Consolas" pitchFamily="49" charset="0"/>
                <a:cs typeface="Consolas" pitchFamily="49" charset="0"/>
              </a:rPr>
              <a:t>// </a:t>
            </a:r>
            <a:r>
              <a:rPr lang="en-US" dirty="0">
                <a:solidFill>
                  <a:srgbClr val="C00000"/>
                </a:solidFill>
                <a:latin typeface="Consolas" pitchFamily="49" charset="0"/>
                <a:cs typeface="Consolas" pitchFamily="49" charset="0"/>
              </a:rPr>
              <a:t>read</a:t>
            </a:r>
          </a:p>
          <a:p>
            <a:pPr indent="1027113"/>
            <a:r>
              <a:rPr lang="fr-FR" dirty="0">
                <a:solidFill>
                  <a:prstClr val="black"/>
                </a:solidFill>
                <a:latin typeface="Consolas" pitchFamily="49" charset="0"/>
                <a:cs typeface="Consolas" pitchFamily="49" charset="0"/>
              </a:rPr>
              <a:t>t2 = </a:t>
            </a:r>
            <a:r>
              <a:rPr lang="fr-FR" dirty="0" smtClean="0">
                <a:solidFill>
                  <a:prstClr val="black"/>
                </a:solidFill>
                <a:latin typeface="Consolas" pitchFamily="49" charset="0"/>
                <a:cs typeface="Consolas" pitchFamily="49" charset="0"/>
              </a:rPr>
              <a:t>t1 </a:t>
            </a:r>
            <a:r>
              <a:rPr lang="fr-FR" dirty="0">
                <a:solidFill>
                  <a:srgbClr val="0070C0"/>
                </a:solidFill>
                <a:latin typeface="Consolas" pitchFamily="49" charset="0"/>
                <a:cs typeface="Consolas" pitchFamily="49" charset="0"/>
              </a:rPr>
              <a:t>OP</a:t>
            </a:r>
            <a:r>
              <a:rPr lang="fr-FR" dirty="0">
                <a:solidFill>
                  <a:prstClr val="black"/>
                </a:solidFill>
                <a:latin typeface="Consolas" pitchFamily="49" charset="0"/>
                <a:cs typeface="Consolas" pitchFamily="49" charset="0"/>
              </a:rPr>
              <a:t> </a:t>
            </a:r>
            <a:r>
              <a:rPr lang="fr-FR" dirty="0" smtClean="0">
                <a:solidFill>
                  <a:prstClr val="black"/>
                </a:solidFill>
                <a:latin typeface="Consolas" pitchFamily="49" charset="0"/>
                <a:cs typeface="Consolas" pitchFamily="49" charset="0"/>
              </a:rPr>
              <a:t>(*b); </a:t>
            </a:r>
            <a:r>
              <a:rPr lang="fr-FR" dirty="0">
                <a:solidFill>
                  <a:srgbClr val="008000"/>
                </a:solidFill>
                <a:latin typeface="Consolas" pitchFamily="49" charset="0"/>
                <a:cs typeface="Consolas" pitchFamily="49" charset="0"/>
              </a:rPr>
              <a:t>// </a:t>
            </a:r>
            <a:r>
              <a:rPr lang="fr-FR" dirty="0" err="1">
                <a:solidFill>
                  <a:srgbClr val="C00000"/>
                </a:solidFill>
                <a:latin typeface="Consolas" pitchFamily="49" charset="0"/>
                <a:cs typeface="Consolas" pitchFamily="49" charset="0"/>
              </a:rPr>
              <a:t>modify</a:t>
            </a:r>
            <a:endParaRPr lang="fr-FR" dirty="0">
              <a:solidFill>
                <a:srgbClr val="C00000"/>
              </a:solidFill>
              <a:latin typeface="Consolas" pitchFamily="49" charset="0"/>
              <a:cs typeface="Consolas" pitchFamily="49" charset="0"/>
            </a:endParaRPr>
          </a:p>
          <a:p>
            <a:pPr indent="1027113"/>
            <a:r>
              <a:rPr lang="en-US" dirty="0">
                <a:solidFill>
                  <a:prstClr val="black"/>
                </a:solidFill>
                <a:latin typeface="Consolas" pitchFamily="49" charset="0"/>
                <a:cs typeface="Consolas" pitchFamily="49" charset="0"/>
              </a:rPr>
              <a:t>*a = t2;   </a:t>
            </a:r>
            <a:r>
              <a:rPr lang="en-US" dirty="0" smtClean="0">
                <a:solidFill>
                  <a:prstClr val="black"/>
                </a:solidFill>
                <a:latin typeface="Consolas" pitchFamily="49" charset="0"/>
                <a:cs typeface="Consolas" pitchFamily="49" charset="0"/>
              </a:rPr>
              <a:t>      </a:t>
            </a:r>
            <a:r>
              <a:rPr lang="en-US" dirty="0">
                <a:solidFill>
                  <a:srgbClr val="008000"/>
                </a:solidFill>
                <a:latin typeface="Consolas" pitchFamily="49" charset="0"/>
                <a:cs typeface="Consolas" pitchFamily="49" charset="0"/>
              </a:rPr>
              <a:t>// </a:t>
            </a:r>
            <a:r>
              <a:rPr lang="en-US" dirty="0">
                <a:solidFill>
                  <a:srgbClr val="C00000"/>
                </a:solidFill>
                <a:latin typeface="Consolas" pitchFamily="49" charset="0"/>
                <a:cs typeface="Consolas" pitchFamily="49" charset="0"/>
              </a:rPr>
              <a:t>write</a:t>
            </a:r>
          </a:p>
          <a:p>
            <a:pPr indent="1027113"/>
            <a:r>
              <a:rPr lang="en-US" dirty="0">
                <a:solidFill>
                  <a:srgbClr val="0000FF"/>
                </a:solidFill>
                <a:latin typeface="Consolas" pitchFamily="49" charset="0"/>
                <a:cs typeface="Consolas" pitchFamily="49" charset="0"/>
              </a:rPr>
              <a:t>return</a:t>
            </a:r>
            <a:r>
              <a:rPr lang="en-US" dirty="0">
                <a:solidFill>
                  <a:prstClr val="black"/>
                </a:solidFill>
                <a:latin typeface="Consolas" pitchFamily="49" charset="0"/>
                <a:cs typeface="Consolas" pitchFamily="49" charset="0"/>
              </a:rPr>
              <a:t> </a:t>
            </a:r>
            <a:r>
              <a:rPr lang="en-US" dirty="0" smtClean="0">
                <a:solidFill>
                  <a:prstClr val="black"/>
                </a:solidFill>
                <a:latin typeface="Consolas" pitchFamily="49" charset="0"/>
                <a:cs typeface="Consolas" pitchFamily="49" charset="0"/>
              </a:rPr>
              <a:t>t1;</a:t>
            </a:r>
            <a:endParaRPr lang="en-US" dirty="0">
              <a:solidFill>
                <a:prstClr val="black"/>
              </a:solidFill>
              <a:latin typeface="Consolas" pitchFamily="49" charset="0"/>
              <a:cs typeface="Consolas" pitchFamily="49" charset="0"/>
            </a:endParaRPr>
          </a:p>
        </p:txBody>
      </p:sp>
      <p:sp>
        <p:nvSpPr>
          <p:cNvPr id="7" name="Rectangle 6"/>
          <p:cNvSpPr/>
          <p:nvPr/>
        </p:nvSpPr>
        <p:spPr>
          <a:xfrm>
            <a:off x="76200" y="6531605"/>
            <a:ext cx="1287532" cy="230832"/>
          </a:xfrm>
          <a:prstGeom prst="rect">
            <a:avLst/>
          </a:prstGeom>
        </p:spPr>
        <p:txBody>
          <a:bodyPr wrap="none">
            <a:spAutoFit/>
          </a:bodyPr>
          <a:lstStyle/>
          <a:p>
            <a:r>
              <a:rPr lang="en-US" sz="900" dirty="0" smtClean="0">
                <a:latin typeface="+mj-lt"/>
              </a:rPr>
              <a:t>NVIDIA [J. Balfour]</a:t>
            </a:r>
            <a:r>
              <a:rPr lang="en-US" sz="900" dirty="0" smtClean="0">
                <a:latin typeface="+mj-lt"/>
                <a:cs typeface="Calibri"/>
              </a:rPr>
              <a:t>→</a:t>
            </a:r>
            <a:endParaRPr lang="en-US" sz="900" dirty="0">
              <a:latin typeface="+mj-lt"/>
            </a:endParaRPr>
          </a:p>
        </p:txBody>
      </p:sp>
    </p:spTree>
    <p:extLst>
      <p:ext uri="{BB962C8B-B14F-4D97-AF65-F5344CB8AC3E}">
        <p14:creationId xmlns:p14="http://schemas.microsoft.com/office/powerpoint/2010/main" val="250152068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315200" cy="944562"/>
          </a:xfrm>
        </p:spPr>
        <p:txBody>
          <a:bodyPr/>
          <a:lstStyle/>
          <a:p>
            <a:r>
              <a:rPr lang="en-US" dirty="0" smtClean="0"/>
              <a:t>Atomic Functions</a:t>
            </a:r>
            <a:br>
              <a:rPr lang="en-US" dirty="0" smtClean="0"/>
            </a:br>
            <a:r>
              <a:rPr lang="en-US" sz="2000" dirty="0" smtClean="0"/>
              <a:t>[3/3]</a:t>
            </a:r>
            <a:endParaRPr lang="en-US" sz="2000" dirty="0"/>
          </a:p>
        </p:txBody>
      </p:sp>
      <p:sp>
        <p:nvSpPr>
          <p:cNvPr id="3" name="Content Placeholder 2"/>
          <p:cNvSpPr>
            <a:spLocks noGrp="1"/>
          </p:cNvSpPr>
          <p:nvPr>
            <p:ph idx="1"/>
          </p:nvPr>
        </p:nvSpPr>
        <p:spPr>
          <a:xfrm>
            <a:off x="228600" y="1947863"/>
            <a:ext cx="8763000" cy="4605337"/>
          </a:xfrm>
        </p:spPr>
        <p:txBody>
          <a:bodyPr/>
          <a:lstStyle/>
          <a:p>
            <a:r>
              <a:rPr lang="en-US" sz="2000" dirty="0"/>
              <a:t>The name atomic is used because the update is performed atomically: it cannot be interrupted by other atomic </a:t>
            </a:r>
            <a:r>
              <a:rPr lang="en-US" sz="2000" dirty="0" smtClean="0"/>
              <a:t>updates</a:t>
            </a:r>
          </a:p>
          <a:p>
            <a:pPr lvl="1"/>
            <a:endParaRPr lang="en-US" sz="1600" dirty="0"/>
          </a:p>
          <a:p>
            <a:r>
              <a:rPr lang="en-US" sz="2000" dirty="0"/>
              <a:t>The order in which concurrent atomic updates are performed is not defined, and may appear </a:t>
            </a:r>
            <a:r>
              <a:rPr lang="en-US" sz="2000" dirty="0" smtClean="0"/>
              <a:t>arbitrary</a:t>
            </a:r>
          </a:p>
          <a:p>
            <a:pPr lvl="1"/>
            <a:endParaRPr lang="en-US" sz="1600" dirty="0"/>
          </a:p>
          <a:p>
            <a:r>
              <a:rPr lang="en-US" sz="2000" dirty="0"/>
              <a:t>However, none of the atomic updates will be </a:t>
            </a:r>
            <a:r>
              <a:rPr lang="en-US" sz="2000" dirty="0" smtClean="0"/>
              <a:t>lost</a:t>
            </a:r>
          </a:p>
          <a:p>
            <a:pPr lvl="1"/>
            <a:endParaRPr lang="en-US" sz="1600" dirty="0"/>
          </a:p>
          <a:p>
            <a:r>
              <a:rPr lang="en-US" sz="2000" dirty="0"/>
              <a:t>Many different kinds of atomic operations</a:t>
            </a:r>
          </a:p>
          <a:p>
            <a:pPr lvl="1"/>
            <a:r>
              <a:rPr lang="en-US" sz="1600" dirty="0"/>
              <a:t>Add (add), Sub (subtract), </a:t>
            </a:r>
            <a:r>
              <a:rPr lang="en-US" sz="1600" dirty="0" err="1"/>
              <a:t>Inc</a:t>
            </a:r>
            <a:r>
              <a:rPr lang="en-US" sz="1600" dirty="0"/>
              <a:t> (increment), Dec (decrement)</a:t>
            </a:r>
          </a:p>
          <a:p>
            <a:pPr lvl="1"/>
            <a:r>
              <a:rPr lang="en-US" sz="1600" dirty="0"/>
              <a:t>And (bit-wise and), Or (bit-wise or) , </a:t>
            </a:r>
            <a:r>
              <a:rPr lang="en-US" sz="1600" dirty="0" err="1"/>
              <a:t>Xor</a:t>
            </a:r>
            <a:r>
              <a:rPr lang="en-US" sz="1600" dirty="0"/>
              <a:t> (bit-wise exclusive or)</a:t>
            </a:r>
          </a:p>
          <a:p>
            <a:pPr lvl="1"/>
            <a:r>
              <a:rPr lang="en-US" sz="1600" dirty="0" err="1"/>
              <a:t>Exch</a:t>
            </a:r>
            <a:r>
              <a:rPr lang="en-US" sz="1600" dirty="0"/>
              <a:t> (Exchange)</a:t>
            </a:r>
          </a:p>
          <a:p>
            <a:pPr lvl="1"/>
            <a:r>
              <a:rPr lang="en-US" sz="1600" dirty="0"/>
              <a:t>Min (Minimum), Max (Maximum)</a:t>
            </a:r>
          </a:p>
          <a:p>
            <a:pPr lvl="1"/>
            <a:r>
              <a:rPr lang="en-US" sz="1600" dirty="0"/>
              <a:t>Compare-and-Swap</a:t>
            </a:r>
          </a:p>
          <a:p>
            <a:endParaRPr lang="en-US" sz="2000" dirty="0"/>
          </a:p>
          <a:p>
            <a:endParaRPr lang="en-US" sz="2000" dirty="0"/>
          </a:p>
        </p:txBody>
      </p:sp>
      <p:sp>
        <p:nvSpPr>
          <p:cNvPr id="4" name="Slide Number Placeholder 3"/>
          <p:cNvSpPr>
            <a:spLocks noGrp="1"/>
          </p:cNvSpPr>
          <p:nvPr>
            <p:ph type="sldNum" sz="quarter" idx="12"/>
          </p:nvPr>
        </p:nvSpPr>
        <p:spPr/>
        <p:txBody>
          <a:bodyPr/>
          <a:lstStyle/>
          <a:p>
            <a:fld id="{04A7C484-7E24-447E-8CB0-5149A4D34DEF}" type="slidenum">
              <a:rPr lang="en-US" altLang="en-US" smtClean="0"/>
              <a:pPr/>
              <a:t>107</a:t>
            </a:fld>
            <a:endParaRPr lang="en-US" altLang="en-US"/>
          </a:p>
        </p:txBody>
      </p:sp>
      <p:sp>
        <p:nvSpPr>
          <p:cNvPr id="5" name="Rectangle 4"/>
          <p:cNvSpPr/>
          <p:nvPr/>
        </p:nvSpPr>
        <p:spPr>
          <a:xfrm>
            <a:off x="76200" y="6531605"/>
            <a:ext cx="1287532" cy="230832"/>
          </a:xfrm>
          <a:prstGeom prst="rect">
            <a:avLst/>
          </a:prstGeom>
        </p:spPr>
        <p:txBody>
          <a:bodyPr wrap="none">
            <a:spAutoFit/>
          </a:bodyPr>
          <a:lstStyle/>
          <a:p>
            <a:r>
              <a:rPr lang="en-US" sz="900" dirty="0" smtClean="0">
                <a:latin typeface="+mj-lt"/>
              </a:rPr>
              <a:t>NVIDIA [J. Balfour]</a:t>
            </a:r>
            <a:r>
              <a:rPr lang="en-US" sz="900" dirty="0" smtClean="0">
                <a:latin typeface="+mj-lt"/>
                <a:cs typeface="Calibri"/>
              </a:rPr>
              <a:t>→</a:t>
            </a:r>
            <a:endParaRPr lang="en-US" sz="900" dirty="0">
              <a:latin typeface="+mj-lt"/>
            </a:endParaRPr>
          </a:p>
        </p:txBody>
      </p:sp>
    </p:spTree>
    <p:extLst>
      <p:ext uri="{BB962C8B-B14F-4D97-AF65-F5344CB8AC3E}">
        <p14:creationId xmlns:p14="http://schemas.microsoft.com/office/powerpoint/2010/main" val="68201425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Histogram Example</a:t>
            </a:r>
          </a:p>
        </p:txBody>
      </p:sp>
      <p:sp>
        <p:nvSpPr>
          <p:cNvPr id="4" name="Slide Number Placeholder 3"/>
          <p:cNvSpPr>
            <a:spLocks noGrp="1"/>
          </p:cNvSpPr>
          <p:nvPr>
            <p:ph type="sldNum" sz="quarter" idx="12"/>
          </p:nvPr>
        </p:nvSpPr>
        <p:spPr/>
        <p:txBody>
          <a:bodyPr/>
          <a:lstStyle/>
          <a:p>
            <a:fld id="{04A7C484-7E24-447E-8CB0-5149A4D34DEF}" type="slidenum">
              <a:rPr lang="en-US" altLang="en-US" smtClean="0"/>
              <a:pPr/>
              <a:t>108</a:t>
            </a:fld>
            <a:endParaRPr lang="en-US" altLang="en-US"/>
          </a:p>
        </p:txBody>
      </p:sp>
      <p:sp>
        <p:nvSpPr>
          <p:cNvPr id="5" name="Rectangle 4"/>
          <p:cNvSpPr/>
          <p:nvPr/>
        </p:nvSpPr>
        <p:spPr>
          <a:xfrm>
            <a:off x="381000" y="1676400"/>
            <a:ext cx="8229600" cy="4247317"/>
          </a:xfrm>
          <a:prstGeom prst="rect">
            <a:avLst/>
          </a:prstGeom>
          <a:solidFill>
            <a:schemeClr val="bg1">
              <a:lumMod val="85000"/>
            </a:schemeClr>
          </a:solidFill>
        </p:spPr>
        <p:txBody>
          <a:bodyPr wrap="square">
            <a:spAutoFit/>
          </a:bodyPr>
          <a:lstStyle/>
          <a:p>
            <a:r>
              <a:rPr lang="en-US" dirty="0">
                <a:solidFill>
                  <a:srgbClr val="008000"/>
                </a:solidFill>
                <a:latin typeface="Consolas" pitchFamily="49" charset="0"/>
                <a:cs typeface="Consolas" pitchFamily="49" charset="0"/>
              </a:rPr>
              <a:t>// Compute histogram of colors in an image</a:t>
            </a:r>
          </a:p>
          <a:p>
            <a:r>
              <a:rPr lang="en-US" dirty="0">
                <a:solidFill>
                  <a:srgbClr val="008000"/>
                </a:solidFill>
                <a:latin typeface="Consolas" pitchFamily="49" charset="0"/>
                <a:cs typeface="Consolas" pitchFamily="49" charset="0"/>
              </a:rPr>
              <a:t>//</a:t>
            </a:r>
          </a:p>
          <a:p>
            <a:r>
              <a:rPr lang="en-US" dirty="0">
                <a:solidFill>
                  <a:srgbClr val="008000"/>
                </a:solidFill>
                <a:latin typeface="Consolas" pitchFamily="49" charset="0"/>
                <a:cs typeface="Consolas" pitchFamily="49" charset="0"/>
              </a:rPr>
              <a:t>//  color – pointer to picture color data</a:t>
            </a:r>
          </a:p>
          <a:p>
            <a:r>
              <a:rPr lang="en-US" dirty="0">
                <a:solidFill>
                  <a:srgbClr val="008000"/>
                </a:solidFill>
                <a:latin typeface="Consolas" pitchFamily="49" charset="0"/>
                <a:cs typeface="Consolas" pitchFamily="49" charset="0"/>
              </a:rPr>
              <a:t>//  bucket – pointer to histogram buckets, one per color </a:t>
            </a:r>
          </a:p>
          <a:p>
            <a:r>
              <a:rPr lang="en-US" dirty="0">
                <a:solidFill>
                  <a:srgbClr val="008000"/>
                </a:solidFill>
                <a:latin typeface="Consolas" pitchFamily="49" charset="0"/>
                <a:cs typeface="Consolas" pitchFamily="49" charset="0"/>
              </a:rPr>
              <a:t>//</a:t>
            </a:r>
          </a:p>
          <a:p>
            <a:endParaRPr lang="en-US" dirty="0">
              <a:solidFill>
                <a:srgbClr val="008000"/>
              </a:solidFill>
              <a:latin typeface="Consolas" pitchFamily="49" charset="0"/>
              <a:cs typeface="Consolas" pitchFamily="49" charset="0"/>
            </a:endParaRPr>
          </a:p>
          <a:p>
            <a:r>
              <a:rPr lang="en-US" dirty="0">
                <a:solidFill>
                  <a:srgbClr val="FF00FF"/>
                </a:solidFill>
                <a:latin typeface="Consolas" pitchFamily="49" charset="0"/>
                <a:cs typeface="Consolas" pitchFamily="49" charset="0"/>
              </a:rPr>
              <a:t>__global__</a:t>
            </a:r>
            <a:r>
              <a:rPr lang="en-US" dirty="0">
                <a:solidFill>
                  <a:prstClr val="black"/>
                </a:solidFill>
                <a:latin typeface="Consolas" pitchFamily="49" charset="0"/>
                <a:cs typeface="Consolas" pitchFamily="49" charset="0"/>
              </a:rPr>
              <a:t> </a:t>
            </a:r>
            <a:r>
              <a:rPr lang="en-US" dirty="0">
                <a:solidFill>
                  <a:srgbClr val="0000FF"/>
                </a:solidFill>
                <a:latin typeface="Consolas" pitchFamily="49" charset="0"/>
                <a:cs typeface="Consolas" pitchFamily="49" charset="0"/>
              </a:rPr>
              <a:t>void</a:t>
            </a:r>
            <a:r>
              <a:rPr lang="en-US" dirty="0">
                <a:solidFill>
                  <a:prstClr val="black"/>
                </a:solidFill>
                <a:latin typeface="Consolas" pitchFamily="49" charset="0"/>
                <a:cs typeface="Consolas" pitchFamily="49" charset="0"/>
              </a:rPr>
              <a:t> histogram(</a:t>
            </a:r>
            <a:r>
              <a:rPr lang="en-US" dirty="0" err="1">
                <a:solidFill>
                  <a:srgbClr val="0000FF"/>
                </a:solidFill>
                <a:latin typeface="Consolas" pitchFamily="49" charset="0"/>
                <a:cs typeface="Consolas" pitchFamily="49" charset="0"/>
              </a:rPr>
              <a:t>int</a:t>
            </a:r>
            <a:r>
              <a:rPr lang="en-US" dirty="0">
                <a:solidFill>
                  <a:prstClr val="black"/>
                </a:solidFill>
                <a:latin typeface="Consolas" pitchFamily="49" charset="0"/>
                <a:cs typeface="Consolas" pitchFamily="49" charset="0"/>
              </a:rPr>
              <a:t> n, </a:t>
            </a:r>
            <a:r>
              <a:rPr lang="en-US" dirty="0" err="1">
                <a:solidFill>
                  <a:srgbClr val="0000FF"/>
                </a:solidFill>
                <a:latin typeface="Consolas" pitchFamily="49" charset="0"/>
                <a:cs typeface="Consolas" pitchFamily="49" charset="0"/>
              </a:rPr>
              <a:t>int</a:t>
            </a:r>
            <a:r>
              <a:rPr lang="en-US" dirty="0">
                <a:solidFill>
                  <a:prstClr val="black"/>
                </a:solidFill>
                <a:latin typeface="Consolas" pitchFamily="49" charset="0"/>
                <a:cs typeface="Consolas" pitchFamily="49" charset="0"/>
              </a:rPr>
              <a:t>* color, </a:t>
            </a:r>
            <a:r>
              <a:rPr lang="en-US" dirty="0" err="1">
                <a:solidFill>
                  <a:srgbClr val="0000FF"/>
                </a:solidFill>
                <a:latin typeface="Consolas" pitchFamily="49" charset="0"/>
                <a:cs typeface="Consolas" pitchFamily="49" charset="0"/>
              </a:rPr>
              <a:t>int</a:t>
            </a:r>
            <a:r>
              <a:rPr lang="en-US" dirty="0">
                <a:solidFill>
                  <a:prstClr val="black"/>
                </a:solidFill>
                <a:latin typeface="Consolas" pitchFamily="49" charset="0"/>
                <a:cs typeface="Consolas" pitchFamily="49" charset="0"/>
              </a:rPr>
              <a:t>* bucket)</a:t>
            </a:r>
          </a:p>
          <a:p>
            <a:r>
              <a:rPr lang="en-US" dirty="0">
                <a:solidFill>
                  <a:prstClr val="black"/>
                </a:solidFill>
                <a:latin typeface="Consolas" pitchFamily="49" charset="0"/>
                <a:cs typeface="Consolas" pitchFamily="49" charset="0"/>
              </a:rPr>
              <a:t>{</a:t>
            </a:r>
          </a:p>
          <a:p>
            <a:r>
              <a:rPr lang="en-US" dirty="0">
                <a:solidFill>
                  <a:prstClr val="black"/>
                </a:solidFill>
                <a:latin typeface="Consolas" pitchFamily="49" charset="0"/>
                <a:cs typeface="Consolas" pitchFamily="49" charset="0"/>
              </a:rPr>
              <a:t>  </a:t>
            </a:r>
            <a:r>
              <a:rPr lang="en-US" dirty="0" err="1">
                <a:solidFill>
                  <a:srgbClr val="0000FF"/>
                </a:solidFill>
                <a:latin typeface="Consolas" pitchFamily="49" charset="0"/>
                <a:cs typeface="Consolas" pitchFamily="49" charset="0"/>
              </a:rPr>
              <a:t>int</a:t>
            </a:r>
            <a:r>
              <a:rPr lang="en-US" dirty="0">
                <a:solidFill>
                  <a:prstClr val="black"/>
                </a:solidFill>
                <a:latin typeface="Consolas" pitchFamily="49" charset="0"/>
                <a:cs typeface="Consolas" pitchFamily="49" charset="0"/>
              </a:rPr>
              <a:t> i = </a:t>
            </a:r>
            <a:r>
              <a:rPr lang="en-US" dirty="0" err="1">
                <a:solidFill>
                  <a:srgbClr val="FF00FF"/>
                </a:solidFill>
                <a:latin typeface="Consolas" pitchFamily="49" charset="0"/>
                <a:cs typeface="Consolas" pitchFamily="49" charset="0"/>
              </a:rPr>
              <a:t>threadIdx</a:t>
            </a:r>
            <a:r>
              <a:rPr lang="en-US" dirty="0" err="1">
                <a:solidFill>
                  <a:prstClr val="black"/>
                </a:solidFill>
                <a:latin typeface="Consolas" pitchFamily="49" charset="0"/>
                <a:cs typeface="Consolas" pitchFamily="49" charset="0"/>
              </a:rPr>
              <a:t>.x</a:t>
            </a:r>
            <a:r>
              <a:rPr lang="en-US" dirty="0">
                <a:solidFill>
                  <a:prstClr val="black"/>
                </a:solidFill>
                <a:latin typeface="Consolas" pitchFamily="49" charset="0"/>
                <a:cs typeface="Consolas" pitchFamily="49" charset="0"/>
              </a:rPr>
              <a:t> + </a:t>
            </a:r>
            <a:r>
              <a:rPr lang="en-US" dirty="0" err="1">
                <a:solidFill>
                  <a:srgbClr val="FF00FF"/>
                </a:solidFill>
                <a:latin typeface="Consolas" pitchFamily="49" charset="0"/>
                <a:cs typeface="Consolas" pitchFamily="49" charset="0"/>
              </a:rPr>
              <a:t>blockDim</a:t>
            </a:r>
            <a:r>
              <a:rPr lang="en-US" dirty="0" err="1">
                <a:solidFill>
                  <a:prstClr val="black"/>
                </a:solidFill>
                <a:latin typeface="Consolas" pitchFamily="49" charset="0"/>
                <a:cs typeface="Consolas" pitchFamily="49" charset="0"/>
              </a:rPr>
              <a:t>.x</a:t>
            </a:r>
            <a:r>
              <a:rPr lang="en-US" dirty="0">
                <a:solidFill>
                  <a:prstClr val="black"/>
                </a:solidFill>
                <a:latin typeface="Consolas" pitchFamily="49" charset="0"/>
                <a:cs typeface="Consolas" pitchFamily="49" charset="0"/>
              </a:rPr>
              <a:t> * </a:t>
            </a:r>
            <a:r>
              <a:rPr lang="en-US" dirty="0" err="1">
                <a:solidFill>
                  <a:srgbClr val="FF00FF"/>
                </a:solidFill>
                <a:latin typeface="Consolas" pitchFamily="49" charset="0"/>
                <a:cs typeface="Consolas" pitchFamily="49" charset="0"/>
              </a:rPr>
              <a:t>blockIdx</a:t>
            </a:r>
            <a:r>
              <a:rPr lang="en-US" dirty="0" err="1">
                <a:solidFill>
                  <a:prstClr val="black"/>
                </a:solidFill>
                <a:latin typeface="Consolas" pitchFamily="49" charset="0"/>
                <a:cs typeface="Consolas" pitchFamily="49" charset="0"/>
              </a:rPr>
              <a:t>.x</a:t>
            </a:r>
            <a:r>
              <a:rPr lang="en-US" dirty="0">
                <a:solidFill>
                  <a:prstClr val="black"/>
                </a:solidFill>
                <a:latin typeface="Consolas" pitchFamily="49" charset="0"/>
                <a:cs typeface="Consolas" pitchFamily="49" charset="0"/>
              </a:rPr>
              <a:t>;</a:t>
            </a:r>
          </a:p>
          <a:p>
            <a:r>
              <a:rPr lang="en-US" dirty="0">
                <a:solidFill>
                  <a:prstClr val="black"/>
                </a:solidFill>
                <a:latin typeface="Consolas" pitchFamily="49" charset="0"/>
                <a:cs typeface="Consolas" pitchFamily="49" charset="0"/>
              </a:rPr>
              <a:t>  </a:t>
            </a:r>
            <a:r>
              <a:rPr lang="en-US" dirty="0">
                <a:solidFill>
                  <a:srgbClr val="0000FF"/>
                </a:solidFill>
                <a:latin typeface="Consolas" pitchFamily="49" charset="0"/>
                <a:cs typeface="Consolas" pitchFamily="49" charset="0"/>
              </a:rPr>
              <a:t>if</a:t>
            </a:r>
            <a:r>
              <a:rPr lang="en-US" dirty="0">
                <a:solidFill>
                  <a:prstClr val="black"/>
                </a:solidFill>
                <a:latin typeface="Consolas" pitchFamily="49" charset="0"/>
                <a:cs typeface="Consolas" pitchFamily="49" charset="0"/>
              </a:rPr>
              <a:t> (i &lt; n)</a:t>
            </a:r>
          </a:p>
          <a:p>
            <a:r>
              <a:rPr lang="en-US" dirty="0">
                <a:solidFill>
                  <a:prstClr val="black"/>
                </a:solidFill>
                <a:latin typeface="Consolas" pitchFamily="49" charset="0"/>
                <a:cs typeface="Consolas" pitchFamily="49" charset="0"/>
              </a:rPr>
              <a:t>  {</a:t>
            </a:r>
          </a:p>
          <a:p>
            <a:r>
              <a:rPr lang="en-US" dirty="0">
                <a:solidFill>
                  <a:prstClr val="black"/>
                </a:solidFill>
                <a:latin typeface="Consolas" pitchFamily="49" charset="0"/>
                <a:cs typeface="Consolas" pitchFamily="49" charset="0"/>
              </a:rPr>
              <a:t>    </a:t>
            </a:r>
            <a:r>
              <a:rPr lang="en-US" dirty="0" err="1">
                <a:solidFill>
                  <a:srgbClr val="0000FF"/>
                </a:solidFill>
                <a:latin typeface="Consolas" pitchFamily="49" charset="0"/>
                <a:cs typeface="Consolas" pitchFamily="49" charset="0"/>
              </a:rPr>
              <a:t>int</a:t>
            </a:r>
            <a:r>
              <a:rPr lang="en-US" dirty="0">
                <a:solidFill>
                  <a:prstClr val="black"/>
                </a:solidFill>
                <a:latin typeface="Consolas" pitchFamily="49" charset="0"/>
                <a:cs typeface="Consolas" pitchFamily="49" charset="0"/>
              </a:rPr>
              <a:t> c = colors[i]; </a:t>
            </a:r>
          </a:p>
          <a:p>
            <a:r>
              <a:rPr lang="en-US" dirty="0">
                <a:solidFill>
                  <a:prstClr val="black"/>
                </a:solidFill>
                <a:latin typeface="Consolas" pitchFamily="49" charset="0"/>
                <a:cs typeface="Consolas" pitchFamily="49" charset="0"/>
              </a:rPr>
              <a:t>    </a:t>
            </a:r>
            <a:r>
              <a:rPr lang="en-US" dirty="0" err="1">
                <a:solidFill>
                  <a:prstClr val="black"/>
                </a:solidFill>
                <a:latin typeface="Consolas" pitchFamily="49" charset="0"/>
                <a:cs typeface="Consolas" pitchFamily="49" charset="0"/>
              </a:rPr>
              <a:t>atomicAdd</a:t>
            </a:r>
            <a:r>
              <a:rPr lang="en-US" dirty="0">
                <a:solidFill>
                  <a:prstClr val="black"/>
                </a:solidFill>
                <a:latin typeface="Consolas" pitchFamily="49" charset="0"/>
                <a:cs typeface="Consolas" pitchFamily="49" charset="0"/>
              </a:rPr>
              <a:t>(&amp;bucket[c], 1);</a:t>
            </a:r>
          </a:p>
          <a:p>
            <a:r>
              <a:rPr lang="en-US" dirty="0">
                <a:solidFill>
                  <a:prstClr val="black"/>
                </a:solidFill>
                <a:latin typeface="Consolas" pitchFamily="49" charset="0"/>
                <a:cs typeface="Consolas" pitchFamily="49" charset="0"/>
              </a:rPr>
              <a:t>  }</a:t>
            </a:r>
          </a:p>
          <a:p>
            <a:r>
              <a:rPr lang="en-US" dirty="0">
                <a:solidFill>
                  <a:prstClr val="black"/>
                </a:solidFill>
                <a:latin typeface="Consolas" pitchFamily="49" charset="0"/>
                <a:cs typeface="Consolas" pitchFamily="49" charset="0"/>
              </a:rPr>
              <a:t>}</a:t>
            </a:r>
            <a:endParaRPr lang="en-US" dirty="0">
              <a:latin typeface="Consolas" pitchFamily="49" charset="0"/>
              <a:cs typeface="Consolas" pitchFamily="49" charset="0"/>
            </a:endParaRPr>
          </a:p>
        </p:txBody>
      </p:sp>
      <p:sp>
        <p:nvSpPr>
          <p:cNvPr id="6" name="Rectangle 5"/>
          <p:cNvSpPr/>
          <p:nvPr/>
        </p:nvSpPr>
        <p:spPr>
          <a:xfrm>
            <a:off x="76200" y="6531605"/>
            <a:ext cx="1287532" cy="230832"/>
          </a:xfrm>
          <a:prstGeom prst="rect">
            <a:avLst/>
          </a:prstGeom>
        </p:spPr>
        <p:txBody>
          <a:bodyPr wrap="none">
            <a:spAutoFit/>
          </a:bodyPr>
          <a:lstStyle/>
          <a:p>
            <a:r>
              <a:rPr lang="en-US" sz="900" dirty="0" smtClean="0">
                <a:latin typeface="+mj-lt"/>
              </a:rPr>
              <a:t>NVIDIA [J. Balfour]</a:t>
            </a:r>
            <a:r>
              <a:rPr lang="en-US" sz="900" dirty="0" smtClean="0">
                <a:latin typeface="+mj-lt"/>
                <a:cs typeface="Calibri"/>
              </a:rPr>
              <a:t>→</a:t>
            </a:r>
            <a:endParaRPr lang="en-US" sz="900" dirty="0">
              <a:latin typeface="+mj-lt"/>
            </a:endParaRPr>
          </a:p>
        </p:txBody>
      </p:sp>
    </p:spTree>
    <p:extLst>
      <p:ext uri="{BB962C8B-B14F-4D97-AF65-F5344CB8AC3E}">
        <p14:creationId xmlns:p14="http://schemas.microsoft.com/office/powerpoint/2010/main" val="163903753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315200" cy="1020762"/>
          </a:xfrm>
        </p:spPr>
        <p:txBody>
          <a:bodyPr/>
          <a:lstStyle/>
          <a:p>
            <a:r>
              <a:rPr lang="en-US" dirty="0"/>
              <a:t>Work Queue Example</a:t>
            </a:r>
          </a:p>
        </p:txBody>
      </p:sp>
      <p:sp>
        <p:nvSpPr>
          <p:cNvPr id="4" name="Slide Number Placeholder 3"/>
          <p:cNvSpPr>
            <a:spLocks noGrp="1"/>
          </p:cNvSpPr>
          <p:nvPr>
            <p:ph type="sldNum" sz="quarter" idx="12"/>
          </p:nvPr>
        </p:nvSpPr>
        <p:spPr/>
        <p:txBody>
          <a:bodyPr/>
          <a:lstStyle/>
          <a:p>
            <a:fld id="{04A7C484-7E24-447E-8CB0-5149A4D34DEF}" type="slidenum">
              <a:rPr lang="en-US" altLang="en-US" smtClean="0"/>
              <a:pPr/>
              <a:t>109</a:t>
            </a:fld>
            <a:endParaRPr lang="en-US" altLang="en-US"/>
          </a:p>
        </p:txBody>
      </p:sp>
      <p:sp>
        <p:nvSpPr>
          <p:cNvPr id="5" name="Rectangle 4"/>
          <p:cNvSpPr/>
          <p:nvPr/>
        </p:nvSpPr>
        <p:spPr>
          <a:xfrm>
            <a:off x="609600" y="1724085"/>
            <a:ext cx="8305800" cy="4801314"/>
          </a:xfrm>
          <a:prstGeom prst="rect">
            <a:avLst/>
          </a:prstGeom>
          <a:solidFill>
            <a:schemeClr val="bg1">
              <a:lumMod val="85000"/>
            </a:schemeClr>
          </a:solidFill>
        </p:spPr>
        <p:txBody>
          <a:bodyPr wrap="square">
            <a:spAutoFit/>
          </a:bodyPr>
          <a:lstStyle/>
          <a:p>
            <a:r>
              <a:rPr lang="en-US" dirty="0">
                <a:solidFill>
                  <a:srgbClr val="008000"/>
                </a:solidFill>
                <a:latin typeface="Consolas" pitchFamily="49" charset="0"/>
                <a:cs typeface="Consolas" pitchFamily="49" charset="0"/>
              </a:rPr>
              <a:t>// For algorithms where the amount of work per item</a:t>
            </a:r>
          </a:p>
          <a:p>
            <a:r>
              <a:rPr lang="en-US" dirty="0">
                <a:solidFill>
                  <a:srgbClr val="008000"/>
                </a:solidFill>
                <a:latin typeface="Consolas" pitchFamily="49" charset="0"/>
                <a:cs typeface="Consolas" pitchFamily="49" charset="0"/>
              </a:rPr>
              <a:t>// is highly non-uniform, it often makes </a:t>
            </a:r>
            <a:r>
              <a:rPr lang="en-US" dirty="0" smtClean="0">
                <a:solidFill>
                  <a:srgbClr val="008000"/>
                </a:solidFill>
                <a:latin typeface="Consolas" pitchFamily="49" charset="0"/>
                <a:cs typeface="Consolas" pitchFamily="49" charset="0"/>
              </a:rPr>
              <a:t>sense</a:t>
            </a:r>
            <a:endParaRPr lang="en-US" dirty="0">
              <a:solidFill>
                <a:srgbClr val="008000"/>
              </a:solidFill>
              <a:latin typeface="Consolas" pitchFamily="49" charset="0"/>
              <a:cs typeface="Consolas" pitchFamily="49" charset="0"/>
            </a:endParaRPr>
          </a:p>
          <a:p>
            <a:r>
              <a:rPr lang="en-US" dirty="0">
                <a:solidFill>
                  <a:srgbClr val="008000"/>
                </a:solidFill>
                <a:latin typeface="Consolas" pitchFamily="49" charset="0"/>
                <a:cs typeface="Consolas" pitchFamily="49" charset="0"/>
              </a:rPr>
              <a:t>// to continuously grab work from a queue </a:t>
            </a:r>
            <a:endParaRPr lang="en-US" dirty="0" smtClean="0">
              <a:solidFill>
                <a:srgbClr val="008000"/>
              </a:solidFill>
              <a:latin typeface="Consolas" pitchFamily="49" charset="0"/>
              <a:cs typeface="Consolas" pitchFamily="49" charset="0"/>
            </a:endParaRPr>
          </a:p>
          <a:p>
            <a:endParaRPr lang="en-US" dirty="0">
              <a:solidFill>
                <a:srgbClr val="008000"/>
              </a:solidFill>
              <a:latin typeface="Consolas" pitchFamily="49" charset="0"/>
              <a:cs typeface="Consolas" pitchFamily="49" charset="0"/>
            </a:endParaRPr>
          </a:p>
          <a:p>
            <a:r>
              <a:rPr lang="en-US" dirty="0">
                <a:solidFill>
                  <a:srgbClr val="FF00FF"/>
                </a:solidFill>
                <a:latin typeface="Consolas" pitchFamily="49" charset="0"/>
                <a:cs typeface="Consolas" pitchFamily="49" charset="0"/>
              </a:rPr>
              <a:t>__device__</a:t>
            </a:r>
            <a:r>
              <a:rPr lang="en-US" dirty="0">
                <a:solidFill>
                  <a:prstClr val="black"/>
                </a:solidFill>
                <a:latin typeface="Consolas" pitchFamily="49" charset="0"/>
                <a:cs typeface="Consolas" pitchFamily="49" charset="0"/>
              </a:rPr>
              <a:t> </a:t>
            </a:r>
            <a:r>
              <a:rPr lang="en-US" dirty="0" err="1">
                <a:solidFill>
                  <a:srgbClr val="0000FF"/>
                </a:solidFill>
                <a:latin typeface="Consolas" pitchFamily="49" charset="0"/>
                <a:cs typeface="Consolas" pitchFamily="49" charset="0"/>
              </a:rPr>
              <a:t>int</a:t>
            </a:r>
            <a:r>
              <a:rPr lang="en-US" dirty="0">
                <a:solidFill>
                  <a:prstClr val="black"/>
                </a:solidFill>
                <a:latin typeface="Consolas" pitchFamily="49" charset="0"/>
                <a:cs typeface="Consolas" pitchFamily="49" charset="0"/>
              </a:rPr>
              <a:t> </a:t>
            </a:r>
            <a:r>
              <a:rPr lang="en-US" dirty="0" err="1">
                <a:solidFill>
                  <a:prstClr val="black"/>
                </a:solidFill>
                <a:latin typeface="Consolas" pitchFamily="49" charset="0"/>
                <a:cs typeface="Consolas" pitchFamily="49" charset="0"/>
              </a:rPr>
              <a:t>do_work</a:t>
            </a:r>
            <a:r>
              <a:rPr lang="en-US" dirty="0">
                <a:solidFill>
                  <a:prstClr val="black"/>
                </a:solidFill>
                <a:latin typeface="Consolas" pitchFamily="49" charset="0"/>
                <a:cs typeface="Consolas" pitchFamily="49" charset="0"/>
              </a:rPr>
              <a:t>(</a:t>
            </a:r>
            <a:r>
              <a:rPr lang="en-US" dirty="0" err="1">
                <a:solidFill>
                  <a:srgbClr val="0000FF"/>
                </a:solidFill>
                <a:latin typeface="Consolas" pitchFamily="49" charset="0"/>
                <a:cs typeface="Consolas" pitchFamily="49" charset="0"/>
              </a:rPr>
              <a:t>int</a:t>
            </a:r>
            <a:r>
              <a:rPr lang="en-US" dirty="0">
                <a:solidFill>
                  <a:prstClr val="black"/>
                </a:solidFill>
                <a:latin typeface="Consolas" pitchFamily="49" charset="0"/>
                <a:cs typeface="Consolas" pitchFamily="49" charset="0"/>
              </a:rPr>
              <a:t> x)</a:t>
            </a:r>
          </a:p>
          <a:p>
            <a:r>
              <a:rPr lang="en-US" dirty="0">
                <a:solidFill>
                  <a:prstClr val="black"/>
                </a:solidFill>
                <a:latin typeface="Consolas" pitchFamily="49" charset="0"/>
                <a:cs typeface="Consolas" pitchFamily="49" charset="0"/>
              </a:rPr>
              <a:t>{</a:t>
            </a:r>
          </a:p>
          <a:p>
            <a:r>
              <a:rPr lang="en-US" dirty="0">
                <a:solidFill>
                  <a:prstClr val="black"/>
                </a:solidFill>
                <a:latin typeface="Consolas" pitchFamily="49" charset="0"/>
                <a:cs typeface="Consolas" pitchFamily="49" charset="0"/>
              </a:rPr>
              <a:t>  </a:t>
            </a:r>
            <a:r>
              <a:rPr lang="en-US" dirty="0">
                <a:solidFill>
                  <a:srgbClr val="0000FF"/>
                </a:solidFill>
                <a:latin typeface="Consolas" pitchFamily="49" charset="0"/>
                <a:cs typeface="Consolas" pitchFamily="49" charset="0"/>
              </a:rPr>
              <a:t>return</a:t>
            </a:r>
            <a:r>
              <a:rPr lang="en-US" dirty="0">
                <a:solidFill>
                  <a:prstClr val="black"/>
                </a:solidFill>
                <a:latin typeface="Consolas" pitchFamily="49" charset="0"/>
                <a:cs typeface="Consolas" pitchFamily="49" charset="0"/>
              </a:rPr>
              <a:t> f(x-1) + f(x) + f(x+1);</a:t>
            </a:r>
          </a:p>
          <a:p>
            <a:r>
              <a:rPr lang="en-US" dirty="0">
                <a:solidFill>
                  <a:prstClr val="black"/>
                </a:solidFill>
                <a:latin typeface="Consolas" pitchFamily="49" charset="0"/>
                <a:cs typeface="Consolas" pitchFamily="49" charset="0"/>
              </a:rPr>
              <a:t>}</a:t>
            </a:r>
          </a:p>
          <a:p>
            <a:endParaRPr lang="en-US" dirty="0">
              <a:solidFill>
                <a:prstClr val="black"/>
              </a:solidFill>
              <a:latin typeface="Consolas" pitchFamily="49" charset="0"/>
              <a:cs typeface="Consolas" pitchFamily="49" charset="0"/>
            </a:endParaRPr>
          </a:p>
          <a:p>
            <a:r>
              <a:rPr lang="en-US" dirty="0">
                <a:solidFill>
                  <a:srgbClr val="FF00FF"/>
                </a:solidFill>
                <a:latin typeface="Consolas" pitchFamily="49" charset="0"/>
                <a:cs typeface="Consolas" pitchFamily="49" charset="0"/>
              </a:rPr>
              <a:t>__global__</a:t>
            </a:r>
            <a:r>
              <a:rPr lang="en-US" dirty="0">
                <a:solidFill>
                  <a:prstClr val="black"/>
                </a:solidFill>
                <a:latin typeface="Consolas" pitchFamily="49" charset="0"/>
                <a:cs typeface="Consolas" pitchFamily="49" charset="0"/>
              </a:rPr>
              <a:t> </a:t>
            </a:r>
            <a:r>
              <a:rPr lang="en-US" dirty="0">
                <a:solidFill>
                  <a:srgbClr val="0000FF"/>
                </a:solidFill>
                <a:latin typeface="Consolas" pitchFamily="49" charset="0"/>
                <a:cs typeface="Consolas" pitchFamily="49" charset="0"/>
              </a:rPr>
              <a:t>void</a:t>
            </a:r>
            <a:r>
              <a:rPr lang="en-US" dirty="0">
                <a:solidFill>
                  <a:prstClr val="black"/>
                </a:solidFill>
                <a:latin typeface="Consolas" pitchFamily="49" charset="0"/>
                <a:cs typeface="Consolas" pitchFamily="49" charset="0"/>
              </a:rPr>
              <a:t> </a:t>
            </a:r>
            <a:r>
              <a:rPr lang="en-US" dirty="0" err="1">
                <a:solidFill>
                  <a:prstClr val="black"/>
                </a:solidFill>
                <a:latin typeface="Consolas" pitchFamily="49" charset="0"/>
                <a:cs typeface="Consolas" pitchFamily="49" charset="0"/>
              </a:rPr>
              <a:t>process_work_q</a:t>
            </a:r>
            <a:r>
              <a:rPr lang="en-US" dirty="0">
                <a:solidFill>
                  <a:prstClr val="black"/>
                </a:solidFill>
                <a:latin typeface="Consolas" pitchFamily="49" charset="0"/>
                <a:cs typeface="Consolas" pitchFamily="49" charset="0"/>
              </a:rPr>
              <a:t>(</a:t>
            </a:r>
            <a:r>
              <a:rPr lang="en-US" dirty="0" err="1">
                <a:solidFill>
                  <a:srgbClr val="0000FF"/>
                </a:solidFill>
                <a:latin typeface="Consolas" pitchFamily="49" charset="0"/>
                <a:cs typeface="Consolas" pitchFamily="49" charset="0"/>
              </a:rPr>
              <a:t>int</a:t>
            </a:r>
            <a:r>
              <a:rPr lang="en-US" dirty="0">
                <a:solidFill>
                  <a:prstClr val="black"/>
                </a:solidFill>
                <a:latin typeface="Consolas" pitchFamily="49" charset="0"/>
                <a:cs typeface="Consolas" pitchFamily="49" charset="0"/>
              </a:rPr>
              <a:t>* </a:t>
            </a:r>
            <a:r>
              <a:rPr lang="en-US" dirty="0" err="1">
                <a:solidFill>
                  <a:prstClr val="black"/>
                </a:solidFill>
                <a:latin typeface="Consolas" pitchFamily="49" charset="0"/>
                <a:cs typeface="Consolas" pitchFamily="49" charset="0"/>
              </a:rPr>
              <a:t>work_q</a:t>
            </a:r>
            <a:r>
              <a:rPr lang="en-US" dirty="0">
                <a:solidFill>
                  <a:prstClr val="black"/>
                </a:solidFill>
                <a:latin typeface="Consolas" pitchFamily="49" charset="0"/>
                <a:cs typeface="Consolas" pitchFamily="49" charset="0"/>
              </a:rPr>
              <a:t>, </a:t>
            </a:r>
            <a:r>
              <a:rPr lang="en-US" dirty="0" err="1">
                <a:solidFill>
                  <a:srgbClr val="0000FF"/>
                </a:solidFill>
                <a:latin typeface="Consolas" pitchFamily="49" charset="0"/>
                <a:cs typeface="Consolas" pitchFamily="49" charset="0"/>
              </a:rPr>
              <a:t>int</a:t>
            </a:r>
            <a:r>
              <a:rPr lang="en-US" dirty="0">
                <a:solidFill>
                  <a:prstClr val="black"/>
                </a:solidFill>
                <a:latin typeface="Consolas" pitchFamily="49" charset="0"/>
                <a:cs typeface="Consolas" pitchFamily="49" charset="0"/>
              </a:rPr>
              <a:t>* </a:t>
            </a:r>
            <a:r>
              <a:rPr lang="en-US" dirty="0" err="1">
                <a:solidFill>
                  <a:prstClr val="black"/>
                </a:solidFill>
                <a:latin typeface="Consolas" pitchFamily="49" charset="0"/>
                <a:cs typeface="Consolas" pitchFamily="49" charset="0"/>
              </a:rPr>
              <a:t>q_counter</a:t>
            </a:r>
            <a:r>
              <a:rPr lang="en-US" dirty="0">
                <a:solidFill>
                  <a:prstClr val="black"/>
                </a:solidFill>
                <a:latin typeface="Consolas" pitchFamily="49" charset="0"/>
                <a:cs typeface="Consolas" pitchFamily="49" charset="0"/>
              </a:rPr>
              <a:t>,</a:t>
            </a:r>
          </a:p>
          <a:p>
            <a:r>
              <a:rPr lang="en-US" dirty="0">
                <a:solidFill>
                  <a:prstClr val="black"/>
                </a:solidFill>
                <a:latin typeface="Consolas" pitchFamily="49" charset="0"/>
                <a:cs typeface="Consolas" pitchFamily="49" charset="0"/>
              </a:rPr>
              <a:t>                               </a:t>
            </a:r>
            <a:r>
              <a:rPr lang="en-US" dirty="0" err="1">
                <a:solidFill>
                  <a:srgbClr val="0000FF"/>
                </a:solidFill>
                <a:latin typeface="Consolas" pitchFamily="49" charset="0"/>
                <a:cs typeface="Consolas" pitchFamily="49" charset="0"/>
              </a:rPr>
              <a:t>int</a:t>
            </a:r>
            <a:r>
              <a:rPr lang="en-US" dirty="0">
                <a:solidFill>
                  <a:prstClr val="black"/>
                </a:solidFill>
                <a:latin typeface="Consolas" pitchFamily="49" charset="0"/>
                <a:cs typeface="Consolas" pitchFamily="49" charset="0"/>
              </a:rPr>
              <a:t>* output, </a:t>
            </a:r>
            <a:r>
              <a:rPr lang="en-US" dirty="0" err="1">
                <a:solidFill>
                  <a:srgbClr val="0000FF"/>
                </a:solidFill>
                <a:latin typeface="Consolas" pitchFamily="49" charset="0"/>
                <a:cs typeface="Consolas" pitchFamily="49" charset="0"/>
              </a:rPr>
              <a:t>int</a:t>
            </a:r>
            <a:r>
              <a:rPr lang="en-US" dirty="0">
                <a:solidFill>
                  <a:prstClr val="black"/>
                </a:solidFill>
                <a:latin typeface="Consolas" pitchFamily="49" charset="0"/>
                <a:cs typeface="Consolas" pitchFamily="49" charset="0"/>
              </a:rPr>
              <a:t>  </a:t>
            </a:r>
            <a:r>
              <a:rPr lang="en-US" dirty="0" err="1">
                <a:solidFill>
                  <a:prstClr val="black"/>
                </a:solidFill>
                <a:latin typeface="Consolas" pitchFamily="49" charset="0"/>
                <a:cs typeface="Consolas" pitchFamily="49" charset="0"/>
              </a:rPr>
              <a:t>queue_max</a:t>
            </a:r>
            <a:r>
              <a:rPr lang="en-US" dirty="0">
                <a:solidFill>
                  <a:prstClr val="black"/>
                </a:solidFill>
                <a:latin typeface="Consolas" pitchFamily="49" charset="0"/>
                <a:cs typeface="Consolas" pitchFamily="49" charset="0"/>
              </a:rPr>
              <a:t>)</a:t>
            </a:r>
          </a:p>
          <a:p>
            <a:r>
              <a:rPr lang="en-US" dirty="0">
                <a:solidFill>
                  <a:prstClr val="black"/>
                </a:solidFill>
                <a:latin typeface="Consolas" pitchFamily="49" charset="0"/>
                <a:cs typeface="Consolas" pitchFamily="49" charset="0"/>
              </a:rPr>
              <a:t>{</a:t>
            </a:r>
          </a:p>
          <a:p>
            <a:r>
              <a:rPr lang="en-US" dirty="0">
                <a:solidFill>
                  <a:prstClr val="black"/>
                </a:solidFill>
                <a:latin typeface="Consolas" pitchFamily="49" charset="0"/>
                <a:cs typeface="Consolas" pitchFamily="49" charset="0"/>
              </a:rPr>
              <a:t>  </a:t>
            </a:r>
            <a:r>
              <a:rPr lang="en-US" dirty="0" err="1">
                <a:solidFill>
                  <a:srgbClr val="0000FF"/>
                </a:solidFill>
                <a:latin typeface="Consolas" pitchFamily="49" charset="0"/>
                <a:cs typeface="Consolas" pitchFamily="49" charset="0"/>
              </a:rPr>
              <a:t>int</a:t>
            </a:r>
            <a:r>
              <a:rPr lang="en-US" dirty="0">
                <a:solidFill>
                  <a:prstClr val="black"/>
                </a:solidFill>
                <a:latin typeface="Consolas" pitchFamily="49" charset="0"/>
                <a:cs typeface="Consolas" pitchFamily="49" charset="0"/>
              </a:rPr>
              <a:t> i = </a:t>
            </a:r>
            <a:r>
              <a:rPr lang="en-US" dirty="0" err="1">
                <a:solidFill>
                  <a:srgbClr val="FF00FF"/>
                </a:solidFill>
                <a:latin typeface="Consolas" pitchFamily="49" charset="0"/>
                <a:cs typeface="Consolas" pitchFamily="49" charset="0"/>
              </a:rPr>
              <a:t>threadIdx</a:t>
            </a:r>
            <a:r>
              <a:rPr lang="en-US" dirty="0" err="1">
                <a:solidFill>
                  <a:prstClr val="black"/>
                </a:solidFill>
                <a:latin typeface="Consolas" pitchFamily="49" charset="0"/>
                <a:cs typeface="Consolas" pitchFamily="49" charset="0"/>
              </a:rPr>
              <a:t>.x</a:t>
            </a:r>
            <a:r>
              <a:rPr lang="en-US" dirty="0">
                <a:solidFill>
                  <a:prstClr val="black"/>
                </a:solidFill>
                <a:latin typeface="Consolas" pitchFamily="49" charset="0"/>
                <a:cs typeface="Consolas" pitchFamily="49" charset="0"/>
              </a:rPr>
              <a:t> + </a:t>
            </a:r>
            <a:r>
              <a:rPr lang="en-US" dirty="0" err="1">
                <a:solidFill>
                  <a:srgbClr val="FF00FF"/>
                </a:solidFill>
                <a:latin typeface="Consolas" pitchFamily="49" charset="0"/>
                <a:cs typeface="Consolas" pitchFamily="49" charset="0"/>
              </a:rPr>
              <a:t>blockDim</a:t>
            </a:r>
            <a:r>
              <a:rPr lang="en-US" dirty="0" err="1">
                <a:solidFill>
                  <a:prstClr val="black"/>
                </a:solidFill>
                <a:latin typeface="Consolas" pitchFamily="49" charset="0"/>
                <a:cs typeface="Consolas" pitchFamily="49" charset="0"/>
              </a:rPr>
              <a:t>.x</a:t>
            </a:r>
            <a:r>
              <a:rPr lang="en-US" dirty="0">
                <a:solidFill>
                  <a:prstClr val="black"/>
                </a:solidFill>
                <a:latin typeface="Consolas" pitchFamily="49" charset="0"/>
                <a:cs typeface="Consolas" pitchFamily="49" charset="0"/>
              </a:rPr>
              <a:t> * </a:t>
            </a:r>
            <a:r>
              <a:rPr lang="en-US" dirty="0" err="1">
                <a:solidFill>
                  <a:srgbClr val="FF00FF"/>
                </a:solidFill>
                <a:latin typeface="Consolas" pitchFamily="49" charset="0"/>
                <a:cs typeface="Consolas" pitchFamily="49" charset="0"/>
              </a:rPr>
              <a:t>blockIdx</a:t>
            </a:r>
            <a:r>
              <a:rPr lang="en-US" dirty="0" err="1">
                <a:solidFill>
                  <a:prstClr val="black"/>
                </a:solidFill>
                <a:latin typeface="Consolas" pitchFamily="49" charset="0"/>
                <a:cs typeface="Consolas" pitchFamily="49" charset="0"/>
              </a:rPr>
              <a:t>.x</a:t>
            </a:r>
            <a:r>
              <a:rPr lang="en-US" dirty="0">
                <a:solidFill>
                  <a:prstClr val="black"/>
                </a:solidFill>
                <a:latin typeface="Consolas" pitchFamily="49" charset="0"/>
                <a:cs typeface="Consolas" pitchFamily="49" charset="0"/>
              </a:rPr>
              <a:t>;</a:t>
            </a:r>
          </a:p>
          <a:p>
            <a:r>
              <a:rPr lang="en-US" dirty="0">
                <a:solidFill>
                  <a:prstClr val="black"/>
                </a:solidFill>
                <a:latin typeface="Consolas" pitchFamily="49" charset="0"/>
                <a:cs typeface="Consolas" pitchFamily="49" charset="0"/>
              </a:rPr>
              <a:t>  </a:t>
            </a:r>
            <a:r>
              <a:rPr lang="en-US" dirty="0" err="1">
                <a:solidFill>
                  <a:srgbClr val="0000FF"/>
                </a:solidFill>
                <a:latin typeface="Consolas" pitchFamily="49" charset="0"/>
                <a:cs typeface="Consolas" pitchFamily="49" charset="0"/>
              </a:rPr>
              <a:t>int</a:t>
            </a:r>
            <a:r>
              <a:rPr lang="en-US" dirty="0">
                <a:solidFill>
                  <a:prstClr val="black"/>
                </a:solidFill>
                <a:latin typeface="Consolas" pitchFamily="49" charset="0"/>
                <a:cs typeface="Consolas" pitchFamily="49" charset="0"/>
              </a:rPr>
              <a:t> </a:t>
            </a:r>
            <a:r>
              <a:rPr lang="en-US" dirty="0" err="1">
                <a:solidFill>
                  <a:prstClr val="black"/>
                </a:solidFill>
                <a:latin typeface="Consolas" pitchFamily="49" charset="0"/>
                <a:cs typeface="Consolas" pitchFamily="49" charset="0"/>
              </a:rPr>
              <a:t>q_index</a:t>
            </a:r>
            <a:r>
              <a:rPr lang="en-US" dirty="0">
                <a:solidFill>
                  <a:prstClr val="black"/>
                </a:solidFill>
                <a:latin typeface="Consolas" pitchFamily="49" charset="0"/>
                <a:cs typeface="Consolas" pitchFamily="49" charset="0"/>
              </a:rPr>
              <a:t> = </a:t>
            </a:r>
            <a:r>
              <a:rPr lang="en-US" dirty="0" err="1">
                <a:solidFill>
                  <a:prstClr val="black"/>
                </a:solidFill>
                <a:latin typeface="Consolas" pitchFamily="49" charset="0"/>
                <a:cs typeface="Consolas" pitchFamily="49" charset="0"/>
              </a:rPr>
              <a:t>atomicInc</a:t>
            </a:r>
            <a:r>
              <a:rPr lang="en-US" dirty="0">
                <a:solidFill>
                  <a:prstClr val="black"/>
                </a:solidFill>
                <a:latin typeface="Consolas" pitchFamily="49" charset="0"/>
                <a:cs typeface="Consolas" pitchFamily="49" charset="0"/>
              </a:rPr>
              <a:t>(</a:t>
            </a:r>
            <a:r>
              <a:rPr lang="en-US" dirty="0" err="1">
                <a:solidFill>
                  <a:prstClr val="black"/>
                </a:solidFill>
                <a:latin typeface="Consolas" pitchFamily="49" charset="0"/>
                <a:cs typeface="Consolas" pitchFamily="49" charset="0"/>
              </a:rPr>
              <a:t>q_counter</a:t>
            </a:r>
            <a:r>
              <a:rPr lang="en-US" dirty="0">
                <a:solidFill>
                  <a:prstClr val="black"/>
                </a:solidFill>
                <a:latin typeface="Consolas" pitchFamily="49" charset="0"/>
                <a:cs typeface="Consolas" pitchFamily="49" charset="0"/>
              </a:rPr>
              <a:t>, </a:t>
            </a:r>
            <a:r>
              <a:rPr lang="en-US" dirty="0" err="1">
                <a:solidFill>
                  <a:prstClr val="black"/>
                </a:solidFill>
                <a:latin typeface="Consolas" pitchFamily="49" charset="0"/>
                <a:cs typeface="Consolas" pitchFamily="49" charset="0"/>
              </a:rPr>
              <a:t>queue_max</a:t>
            </a:r>
            <a:r>
              <a:rPr lang="en-US" dirty="0">
                <a:solidFill>
                  <a:prstClr val="black"/>
                </a:solidFill>
                <a:latin typeface="Consolas" pitchFamily="49" charset="0"/>
                <a:cs typeface="Consolas" pitchFamily="49" charset="0"/>
              </a:rPr>
              <a:t>); </a:t>
            </a:r>
          </a:p>
          <a:p>
            <a:r>
              <a:rPr lang="en-US" dirty="0">
                <a:solidFill>
                  <a:prstClr val="black"/>
                </a:solidFill>
                <a:latin typeface="Consolas" pitchFamily="49" charset="0"/>
                <a:cs typeface="Consolas" pitchFamily="49" charset="0"/>
              </a:rPr>
              <a:t>  </a:t>
            </a:r>
            <a:r>
              <a:rPr lang="en-US" dirty="0" err="1">
                <a:solidFill>
                  <a:srgbClr val="0000FF"/>
                </a:solidFill>
                <a:latin typeface="Consolas" pitchFamily="49" charset="0"/>
                <a:cs typeface="Consolas" pitchFamily="49" charset="0"/>
              </a:rPr>
              <a:t>int</a:t>
            </a:r>
            <a:r>
              <a:rPr lang="en-US" dirty="0">
                <a:solidFill>
                  <a:prstClr val="black"/>
                </a:solidFill>
                <a:latin typeface="Consolas" pitchFamily="49" charset="0"/>
                <a:cs typeface="Consolas" pitchFamily="49" charset="0"/>
              </a:rPr>
              <a:t> result = </a:t>
            </a:r>
            <a:r>
              <a:rPr lang="en-US" dirty="0" err="1">
                <a:solidFill>
                  <a:prstClr val="black"/>
                </a:solidFill>
                <a:latin typeface="Consolas" pitchFamily="49" charset="0"/>
                <a:cs typeface="Consolas" pitchFamily="49" charset="0"/>
              </a:rPr>
              <a:t>do_work</a:t>
            </a:r>
            <a:r>
              <a:rPr lang="en-US" dirty="0">
                <a:solidFill>
                  <a:prstClr val="black"/>
                </a:solidFill>
                <a:latin typeface="Consolas" pitchFamily="49" charset="0"/>
                <a:cs typeface="Consolas" pitchFamily="49" charset="0"/>
              </a:rPr>
              <a:t>(</a:t>
            </a:r>
            <a:r>
              <a:rPr lang="en-US" dirty="0" err="1">
                <a:solidFill>
                  <a:prstClr val="black"/>
                </a:solidFill>
                <a:latin typeface="Consolas" pitchFamily="49" charset="0"/>
                <a:cs typeface="Consolas" pitchFamily="49" charset="0"/>
              </a:rPr>
              <a:t>work_q</a:t>
            </a:r>
            <a:r>
              <a:rPr lang="en-US" dirty="0">
                <a:solidFill>
                  <a:prstClr val="black"/>
                </a:solidFill>
                <a:latin typeface="Consolas" pitchFamily="49" charset="0"/>
                <a:cs typeface="Consolas" pitchFamily="49" charset="0"/>
              </a:rPr>
              <a:t>[</a:t>
            </a:r>
            <a:r>
              <a:rPr lang="en-US" dirty="0" err="1">
                <a:solidFill>
                  <a:prstClr val="black"/>
                </a:solidFill>
                <a:latin typeface="Consolas" pitchFamily="49" charset="0"/>
                <a:cs typeface="Consolas" pitchFamily="49" charset="0"/>
              </a:rPr>
              <a:t>q_index</a:t>
            </a:r>
            <a:r>
              <a:rPr lang="en-US" dirty="0">
                <a:solidFill>
                  <a:prstClr val="black"/>
                </a:solidFill>
                <a:latin typeface="Consolas" pitchFamily="49" charset="0"/>
                <a:cs typeface="Consolas" pitchFamily="49" charset="0"/>
              </a:rPr>
              <a:t>]);</a:t>
            </a:r>
          </a:p>
          <a:p>
            <a:r>
              <a:rPr lang="en-US" dirty="0">
                <a:solidFill>
                  <a:prstClr val="black"/>
                </a:solidFill>
                <a:latin typeface="Consolas" pitchFamily="49" charset="0"/>
                <a:cs typeface="Consolas" pitchFamily="49" charset="0"/>
              </a:rPr>
              <a:t>  output[i] = result;</a:t>
            </a:r>
          </a:p>
          <a:p>
            <a:r>
              <a:rPr lang="en-US" dirty="0">
                <a:solidFill>
                  <a:prstClr val="black"/>
                </a:solidFill>
                <a:latin typeface="Consolas" pitchFamily="49" charset="0"/>
                <a:cs typeface="Consolas" pitchFamily="49" charset="0"/>
              </a:rPr>
              <a:t>}</a:t>
            </a:r>
            <a:endParaRPr lang="en-US" dirty="0">
              <a:latin typeface="Consolas" pitchFamily="49" charset="0"/>
              <a:cs typeface="Consolas" pitchFamily="49" charset="0"/>
            </a:endParaRPr>
          </a:p>
        </p:txBody>
      </p:sp>
      <p:sp>
        <p:nvSpPr>
          <p:cNvPr id="6" name="Rectangle 5"/>
          <p:cNvSpPr/>
          <p:nvPr/>
        </p:nvSpPr>
        <p:spPr>
          <a:xfrm>
            <a:off x="76200" y="6531605"/>
            <a:ext cx="1287532" cy="230832"/>
          </a:xfrm>
          <a:prstGeom prst="rect">
            <a:avLst/>
          </a:prstGeom>
        </p:spPr>
        <p:txBody>
          <a:bodyPr wrap="none">
            <a:spAutoFit/>
          </a:bodyPr>
          <a:lstStyle/>
          <a:p>
            <a:r>
              <a:rPr lang="en-US" sz="900" dirty="0" smtClean="0">
                <a:latin typeface="+mj-lt"/>
              </a:rPr>
              <a:t>NVIDIA [J. Balfour]</a:t>
            </a:r>
            <a:r>
              <a:rPr lang="en-US" sz="900" dirty="0" smtClean="0">
                <a:latin typeface="+mj-lt"/>
                <a:cs typeface="Calibri"/>
              </a:rPr>
              <a:t>→</a:t>
            </a:r>
            <a:endParaRPr lang="en-US" sz="900" dirty="0">
              <a:latin typeface="+mj-lt"/>
            </a:endParaRPr>
          </a:p>
        </p:txBody>
      </p:sp>
    </p:spTree>
    <p:extLst>
      <p:ext uri="{BB962C8B-B14F-4D97-AF65-F5344CB8AC3E}">
        <p14:creationId xmlns:p14="http://schemas.microsoft.com/office/powerpoint/2010/main" val="18865008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5181600" cy="838200"/>
          </a:xfrm>
          <a:noFill/>
        </p:spPr>
        <p:txBody>
          <a:bodyPr/>
          <a:lstStyle/>
          <a:p>
            <a:r>
              <a:rPr lang="en-US" sz="2800" dirty="0" smtClean="0"/>
              <a:t>Timing Example</a:t>
            </a:r>
            <a:r>
              <a:rPr lang="en-US" sz="2000" dirty="0" smtClean="0"/>
              <a:t/>
            </a:r>
            <a:br>
              <a:rPr lang="en-US" sz="2000" dirty="0" smtClean="0"/>
            </a:br>
            <a:r>
              <a:rPr lang="en-US" sz="2000" dirty="0" smtClean="0"/>
              <a:t>Timing the matrix multiplication example</a:t>
            </a:r>
            <a:endParaRPr lang="en-US" sz="2000" dirty="0"/>
          </a:p>
        </p:txBody>
      </p:sp>
      <p:sp>
        <p:nvSpPr>
          <p:cNvPr id="5" name="Slide Number Placeholder 4"/>
          <p:cNvSpPr>
            <a:spLocks noGrp="1"/>
          </p:cNvSpPr>
          <p:nvPr>
            <p:ph type="sldNum" sz="quarter" idx="12"/>
          </p:nvPr>
        </p:nvSpPr>
        <p:spPr>
          <a:xfrm>
            <a:off x="6934200" y="6324600"/>
            <a:ext cx="2133600" cy="457200"/>
          </a:xfrm>
        </p:spPr>
        <p:txBody>
          <a:bodyPr/>
          <a:lstStyle/>
          <a:p>
            <a:fld id="{5D9186D4-8051-4F9A-BA48-7511C20FFC00}" type="slidenum">
              <a:rPr lang="en-US" altLang="en-US" smtClean="0"/>
              <a:pPr/>
              <a:t>11</a:t>
            </a:fld>
            <a:endParaRPr lang="en-US" altLang="en-US" dirty="0"/>
          </a:p>
        </p:txBody>
      </p:sp>
      <p:sp>
        <p:nvSpPr>
          <p:cNvPr id="6" name="Rectangle 5"/>
          <p:cNvSpPr/>
          <p:nvPr/>
        </p:nvSpPr>
        <p:spPr>
          <a:xfrm>
            <a:off x="381000" y="1334155"/>
            <a:ext cx="8382000" cy="5295245"/>
          </a:xfrm>
          <a:prstGeom prst="rect">
            <a:avLst/>
          </a:prstGeom>
          <a:solidFill>
            <a:schemeClr val="accent5">
              <a:lumMod val="75000"/>
            </a:schemeClr>
          </a:solidFill>
          <a:ln>
            <a:solidFill>
              <a:schemeClr val="tx1"/>
            </a:solidFill>
          </a:ln>
        </p:spPr>
        <p:txBody>
          <a:bodyPr wrap="square">
            <a:spAutoFit/>
          </a:bodyPr>
          <a:lstStyle/>
          <a:p>
            <a:r>
              <a:rPr lang="en-US" sz="1400" b="1" dirty="0"/>
              <a:t>#include&lt;</a:t>
            </a:r>
            <a:r>
              <a:rPr lang="en-US" sz="1400" b="1" dirty="0" err="1"/>
              <a:t>iostream</a:t>
            </a:r>
            <a:r>
              <a:rPr lang="en-US" sz="1400" b="1" dirty="0"/>
              <a:t>&gt;</a:t>
            </a:r>
          </a:p>
          <a:p>
            <a:r>
              <a:rPr lang="en-US" sz="1400" b="1" dirty="0" smtClean="0"/>
              <a:t>#include&lt;</a:t>
            </a:r>
            <a:r>
              <a:rPr lang="en-US" sz="1400" b="1" dirty="0" err="1" smtClean="0"/>
              <a:t>cuda.h</a:t>
            </a:r>
            <a:r>
              <a:rPr lang="en-US" sz="1400" b="1" dirty="0"/>
              <a:t>&gt;</a:t>
            </a:r>
          </a:p>
          <a:p>
            <a:endParaRPr lang="en-US" sz="1400" b="1" dirty="0"/>
          </a:p>
          <a:p>
            <a:r>
              <a:rPr lang="en-US" sz="1400" b="1" dirty="0" err="1"/>
              <a:t>int</a:t>
            </a:r>
            <a:r>
              <a:rPr lang="en-US" sz="1400" b="1" dirty="0"/>
              <a:t> main() </a:t>
            </a:r>
            <a:r>
              <a:rPr lang="en-US" sz="1400" b="1" dirty="0" smtClean="0"/>
              <a:t>{</a:t>
            </a:r>
          </a:p>
          <a:p>
            <a:r>
              <a:rPr lang="en-US" sz="1400" b="1" dirty="0" smtClean="0"/>
              <a:t>	</a:t>
            </a:r>
            <a:r>
              <a:rPr lang="en-US" sz="1400" b="1" dirty="0" smtClean="0">
                <a:solidFill>
                  <a:srgbClr val="0070C0"/>
                </a:solidFill>
              </a:rPr>
              <a:t>// … some lines of code skipped here, showing here only the relevant part</a:t>
            </a:r>
            <a:endParaRPr lang="en-US" sz="1400" b="1" dirty="0">
              <a:solidFill>
                <a:srgbClr val="0070C0"/>
              </a:solidFill>
            </a:endParaRPr>
          </a:p>
          <a:p>
            <a:r>
              <a:rPr lang="en-US" sz="1400" b="1" dirty="0"/>
              <a:t>	</a:t>
            </a:r>
            <a:r>
              <a:rPr lang="en-US" sz="1400" b="1" dirty="0" err="1"/>
              <a:t>cudaEvent_t</a:t>
            </a:r>
            <a:r>
              <a:rPr lang="en-US" sz="1400" b="1" dirty="0"/>
              <a:t> </a:t>
            </a:r>
            <a:r>
              <a:rPr lang="en-US" sz="1400" b="1" dirty="0" err="1"/>
              <a:t>startEvent</a:t>
            </a:r>
            <a:r>
              <a:rPr lang="en-US" sz="1400" b="1" dirty="0"/>
              <a:t>, </a:t>
            </a:r>
            <a:r>
              <a:rPr lang="en-US" sz="1400" b="1" dirty="0" err="1"/>
              <a:t>stopEvent</a:t>
            </a:r>
            <a:r>
              <a:rPr lang="en-US" sz="1400" b="1" dirty="0"/>
              <a:t>; </a:t>
            </a:r>
          </a:p>
          <a:p>
            <a:r>
              <a:rPr lang="en-US" sz="1400" b="1" dirty="0"/>
              <a:t>	</a:t>
            </a:r>
            <a:r>
              <a:rPr lang="en-US" sz="1400" b="1" dirty="0" err="1"/>
              <a:t>cudaEventCreate</a:t>
            </a:r>
            <a:r>
              <a:rPr lang="en-US" sz="1400" b="1" dirty="0"/>
              <a:t>(&amp;</a:t>
            </a:r>
            <a:r>
              <a:rPr lang="en-US" sz="1400" b="1" dirty="0" err="1"/>
              <a:t>startEvent</a:t>
            </a:r>
            <a:r>
              <a:rPr lang="en-US" sz="1400" b="1" dirty="0"/>
              <a:t>); </a:t>
            </a:r>
          </a:p>
          <a:p>
            <a:r>
              <a:rPr lang="en-US" sz="1400" b="1" dirty="0"/>
              <a:t>	</a:t>
            </a:r>
            <a:r>
              <a:rPr lang="en-US" sz="1400" b="1" dirty="0" err="1"/>
              <a:t>cudaEventCreate</a:t>
            </a:r>
            <a:r>
              <a:rPr lang="en-US" sz="1400" b="1" dirty="0"/>
              <a:t>(&amp;</a:t>
            </a:r>
            <a:r>
              <a:rPr lang="en-US" sz="1400" b="1" dirty="0" err="1"/>
              <a:t>stopEvent</a:t>
            </a:r>
            <a:r>
              <a:rPr lang="en-US" sz="1400" b="1" dirty="0"/>
              <a:t>);</a:t>
            </a:r>
          </a:p>
          <a:p>
            <a:endParaRPr lang="en-US" sz="800" b="1" dirty="0"/>
          </a:p>
          <a:p>
            <a:r>
              <a:rPr lang="en-US" sz="1400" b="1" dirty="0"/>
              <a:t>	</a:t>
            </a:r>
            <a:r>
              <a:rPr lang="en-US" sz="1400" b="1" dirty="0" err="1"/>
              <a:t>cudaEventRecord</a:t>
            </a:r>
            <a:r>
              <a:rPr lang="en-US" sz="1400" b="1" dirty="0"/>
              <a:t>(</a:t>
            </a:r>
            <a:r>
              <a:rPr lang="en-US" sz="1400" b="1" dirty="0" err="1"/>
              <a:t>startEvent</a:t>
            </a:r>
            <a:r>
              <a:rPr lang="en-US" sz="1400" b="1" dirty="0"/>
              <a:t>, 0);</a:t>
            </a:r>
          </a:p>
          <a:p>
            <a:endParaRPr lang="en-US" sz="800" b="1" dirty="0"/>
          </a:p>
          <a:p>
            <a:pPr lvl="2"/>
            <a:r>
              <a:rPr lang="en-US" sz="1400" b="1" dirty="0" err="1" smtClean="0"/>
              <a:t>cudaMemcpy</a:t>
            </a:r>
            <a:r>
              <a:rPr lang="en-US" sz="1400" b="1" dirty="0" smtClean="0"/>
              <a:t>(</a:t>
            </a:r>
            <a:r>
              <a:rPr lang="en-US" sz="1400" b="1" dirty="0" err="1" smtClean="0"/>
              <a:t>Md.elements</a:t>
            </a:r>
            <a:r>
              <a:rPr lang="en-US" sz="1400" b="1" dirty="0" smtClean="0"/>
              <a:t>, </a:t>
            </a:r>
            <a:r>
              <a:rPr lang="en-US" sz="1400" b="1" dirty="0" err="1" smtClean="0"/>
              <a:t>M.elements</a:t>
            </a:r>
            <a:r>
              <a:rPr lang="en-US" sz="1400" b="1" dirty="0" smtClean="0"/>
              <a:t>, size, </a:t>
            </a:r>
            <a:r>
              <a:rPr lang="en-US" sz="1400" b="1" dirty="0" err="1" smtClean="0"/>
              <a:t>cudaMemcpyHostToDevice</a:t>
            </a:r>
            <a:r>
              <a:rPr lang="en-US" sz="1400" b="1" dirty="0" smtClean="0"/>
              <a:t>);</a:t>
            </a:r>
          </a:p>
          <a:p>
            <a:pPr lvl="2"/>
            <a:r>
              <a:rPr lang="en-US" sz="1400" b="1" dirty="0" smtClean="0"/>
              <a:t>dim3 </a:t>
            </a:r>
            <a:r>
              <a:rPr lang="en-US" sz="1400" b="1" dirty="0" err="1" smtClean="0"/>
              <a:t>dimGrid</a:t>
            </a:r>
            <a:r>
              <a:rPr lang="en-US" sz="1400" b="1" dirty="0" smtClean="0"/>
              <a:t>(1);</a:t>
            </a:r>
          </a:p>
          <a:p>
            <a:pPr lvl="2"/>
            <a:r>
              <a:rPr lang="en-US" sz="1400" b="1" dirty="0" smtClean="0"/>
              <a:t>dim3 </a:t>
            </a:r>
            <a:r>
              <a:rPr lang="en-US" sz="1400" b="1" dirty="0" err="1" smtClean="0"/>
              <a:t>dimBlock</a:t>
            </a:r>
            <a:r>
              <a:rPr lang="en-US" sz="1400" b="1" dirty="0" smtClean="0"/>
              <a:t>(WIDTH, WIDTH);</a:t>
            </a:r>
          </a:p>
          <a:p>
            <a:pPr lvl="2"/>
            <a:r>
              <a:rPr lang="sv-SE" sz="1400" b="1" dirty="0" smtClean="0"/>
              <a:t>MatrixMulKernel&lt;&lt;&lt;dimGrid, dimBlock&gt;&gt;&gt;(Md, Nd, Pd);</a:t>
            </a:r>
            <a:endParaRPr lang="en-US" sz="1400" b="1" dirty="0"/>
          </a:p>
          <a:p>
            <a:endParaRPr lang="en-US" sz="800" b="1" dirty="0" smtClean="0"/>
          </a:p>
          <a:p>
            <a:r>
              <a:rPr lang="en-US" sz="1400" b="1" dirty="0"/>
              <a:t>	</a:t>
            </a:r>
            <a:r>
              <a:rPr lang="en-US" sz="1400" b="1" dirty="0" err="1"/>
              <a:t>cudaEventRecord</a:t>
            </a:r>
            <a:r>
              <a:rPr lang="en-US" sz="1400" b="1" dirty="0"/>
              <a:t>(</a:t>
            </a:r>
            <a:r>
              <a:rPr lang="en-US" sz="1400" b="1" dirty="0" err="1"/>
              <a:t>stopEvent</a:t>
            </a:r>
            <a:r>
              <a:rPr lang="en-US" sz="1400" b="1" dirty="0"/>
              <a:t>, 0); </a:t>
            </a:r>
          </a:p>
          <a:p>
            <a:r>
              <a:rPr lang="en-US" sz="1400" b="1" dirty="0"/>
              <a:t>	</a:t>
            </a:r>
            <a:r>
              <a:rPr lang="en-US" sz="1400" b="1" dirty="0" err="1"/>
              <a:t>cudaEventSynchronize</a:t>
            </a:r>
            <a:r>
              <a:rPr lang="en-US" sz="1400" b="1" dirty="0"/>
              <a:t>(</a:t>
            </a:r>
            <a:r>
              <a:rPr lang="en-US" sz="1400" b="1" dirty="0" err="1"/>
              <a:t>stopEvent</a:t>
            </a:r>
            <a:r>
              <a:rPr lang="en-US" sz="1400" b="1" dirty="0"/>
              <a:t>); </a:t>
            </a:r>
          </a:p>
          <a:p>
            <a:r>
              <a:rPr lang="en-US" sz="1400" b="1" dirty="0"/>
              <a:t>	float </a:t>
            </a:r>
            <a:r>
              <a:rPr lang="en-US" sz="1400" b="1" dirty="0" err="1"/>
              <a:t>elapsedTime</a:t>
            </a:r>
            <a:r>
              <a:rPr lang="en-US" sz="1400" b="1" dirty="0"/>
              <a:t>; </a:t>
            </a:r>
          </a:p>
          <a:p>
            <a:r>
              <a:rPr lang="en-US" sz="1400" b="1" dirty="0"/>
              <a:t>	</a:t>
            </a:r>
            <a:r>
              <a:rPr lang="en-US" sz="1400" b="1" dirty="0" err="1"/>
              <a:t>cudaEventElapsedTime</a:t>
            </a:r>
            <a:r>
              <a:rPr lang="en-US" sz="1400" b="1" dirty="0"/>
              <a:t>(&amp;</a:t>
            </a:r>
            <a:r>
              <a:rPr lang="en-US" sz="1400" b="1" dirty="0" err="1"/>
              <a:t>elapsedTime</a:t>
            </a:r>
            <a:r>
              <a:rPr lang="en-US" sz="1400" b="1" dirty="0"/>
              <a:t>, </a:t>
            </a:r>
            <a:r>
              <a:rPr lang="en-US" sz="1400" b="1" dirty="0" err="1"/>
              <a:t>startEvent</a:t>
            </a:r>
            <a:r>
              <a:rPr lang="en-US" sz="1400" b="1" dirty="0"/>
              <a:t>, </a:t>
            </a:r>
            <a:r>
              <a:rPr lang="en-US" sz="1400" b="1" dirty="0" err="1"/>
              <a:t>stopEvent</a:t>
            </a:r>
            <a:r>
              <a:rPr lang="en-US" sz="1400" b="1" dirty="0"/>
              <a:t>);</a:t>
            </a:r>
          </a:p>
          <a:p>
            <a:r>
              <a:rPr lang="en-US" sz="1400" b="1" dirty="0"/>
              <a:t>	</a:t>
            </a:r>
            <a:r>
              <a:rPr lang="en-US" sz="1400" b="1" dirty="0" err="1"/>
              <a:t>std</a:t>
            </a:r>
            <a:r>
              <a:rPr lang="en-US" sz="1400" b="1" dirty="0"/>
              <a:t>::</a:t>
            </a:r>
            <a:r>
              <a:rPr lang="en-US" sz="1400" b="1" dirty="0" err="1"/>
              <a:t>cout</a:t>
            </a:r>
            <a:r>
              <a:rPr lang="en-US" sz="1400" b="1" dirty="0"/>
              <a:t> &lt;&lt; "Time to get device properties: " &lt;&lt; </a:t>
            </a:r>
            <a:r>
              <a:rPr lang="en-US" sz="1400" b="1" dirty="0" err="1"/>
              <a:t>elapsedTime</a:t>
            </a:r>
            <a:r>
              <a:rPr lang="en-US" sz="1400" b="1" dirty="0"/>
              <a:t> &lt;&lt; " </a:t>
            </a:r>
            <a:r>
              <a:rPr lang="en-US" sz="1400" b="1" dirty="0" err="1"/>
              <a:t>ms</a:t>
            </a:r>
            <a:r>
              <a:rPr lang="en-US" sz="1400" b="1" dirty="0"/>
              <a:t>\n";</a:t>
            </a:r>
          </a:p>
          <a:p>
            <a:endParaRPr lang="en-US" sz="800" b="1" dirty="0"/>
          </a:p>
          <a:p>
            <a:r>
              <a:rPr lang="en-US" sz="1400" b="1" dirty="0"/>
              <a:t>	</a:t>
            </a:r>
            <a:r>
              <a:rPr lang="en-US" sz="1400" b="1" dirty="0" err="1"/>
              <a:t>cudaEventDestroy</a:t>
            </a:r>
            <a:r>
              <a:rPr lang="en-US" sz="1400" b="1" dirty="0"/>
              <a:t>(</a:t>
            </a:r>
            <a:r>
              <a:rPr lang="en-US" sz="1400" b="1" dirty="0" err="1"/>
              <a:t>startEvent</a:t>
            </a:r>
            <a:r>
              <a:rPr lang="en-US" sz="1400" b="1" dirty="0"/>
              <a:t>); </a:t>
            </a:r>
          </a:p>
          <a:p>
            <a:r>
              <a:rPr lang="en-US" sz="1400" b="1" dirty="0"/>
              <a:t>	</a:t>
            </a:r>
            <a:r>
              <a:rPr lang="en-US" sz="1400" b="1" dirty="0" err="1"/>
              <a:t>cudaEventDestroy</a:t>
            </a:r>
            <a:r>
              <a:rPr lang="en-US" sz="1400" b="1" dirty="0"/>
              <a:t>(</a:t>
            </a:r>
            <a:r>
              <a:rPr lang="en-US" sz="1400" b="1" dirty="0" err="1"/>
              <a:t>stopEvent</a:t>
            </a:r>
            <a:r>
              <a:rPr lang="en-US" sz="1400" b="1" dirty="0"/>
              <a:t>);</a:t>
            </a:r>
          </a:p>
          <a:p>
            <a:r>
              <a:rPr lang="en-US" sz="1400" b="1" dirty="0"/>
              <a:t>    </a:t>
            </a:r>
            <a:r>
              <a:rPr lang="en-US" sz="1400" b="1" dirty="0" smtClean="0"/>
              <a:t>	return </a:t>
            </a:r>
            <a:r>
              <a:rPr lang="en-US" sz="1400" b="1" dirty="0"/>
              <a:t>0;</a:t>
            </a:r>
          </a:p>
          <a:p>
            <a:r>
              <a:rPr lang="en-US" sz="1400" b="1" dirty="0"/>
              <a:t>}</a:t>
            </a:r>
            <a:endParaRPr lang="en-US" sz="1200" b="1" dirty="0"/>
          </a:p>
        </p:txBody>
      </p:sp>
      <p:sp>
        <p:nvSpPr>
          <p:cNvPr id="7" name="Line 12"/>
          <p:cNvSpPr>
            <a:spLocks noChangeShapeType="1"/>
          </p:cNvSpPr>
          <p:nvPr/>
        </p:nvSpPr>
        <p:spPr bwMode="auto">
          <a:xfrm>
            <a:off x="990600" y="3352800"/>
            <a:ext cx="304800" cy="0"/>
          </a:xfrm>
          <a:prstGeom prst="line">
            <a:avLst/>
          </a:prstGeom>
          <a:noFill/>
          <a:ln w="57150">
            <a:solidFill>
              <a:srgbClr val="CC0000"/>
            </a:solidFill>
            <a:round/>
            <a:headEnd/>
            <a:tailEnd type="triangle" w="med" len="med"/>
          </a:ln>
          <a:effectLst/>
        </p:spPr>
        <p:txBody>
          <a:bodyPr/>
          <a:lstStyle/>
          <a:p>
            <a:endParaRPr lang="en-US"/>
          </a:p>
        </p:txBody>
      </p:sp>
      <p:sp>
        <p:nvSpPr>
          <p:cNvPr id="8" name="Line 12"/>
          <p:cNvSpPr>
            <a:spLocks noChangeShapeType="1"/>
          </p:cNvSpPr>
          <p:nvPr/>
        </p:nvSpPr>
        <p:spPr bwMode="auto">
          <a:xfrm>
            <a:off x="990600" y="4648200"/>
            <a:ext cx="304800" cy="0"/>
          </a:xfrm>
          <a:prstGeom prst="line">
            <a:avLst/>
          </a:prstGeom>
          <a:noFill/>
          <a:ln w="57150">
            <a:solidFill>
              <a:srgbClr val="CC0000"/>
            </a:solidFill>
            <a:round/>
            <a:headEnd/>
            <a:tailEnd type="triangle" w="med" len="med"/>
          </a:ln>
          <a:effectLst/>
        </p:spPr>
        <p:txBody>
          <a:bodyPr/>
          <a:lstStyle/>
          <a:p>
            <a:endParaRPr lang="en-US"/>
          </a:p>
        </p:txBody>
      </p:sp>
    </p:spTree>
    <p:extLst>
      <p:ext uri="{BB962C8B-B14F-4D97-AF65-F5344CB8AC3E}">
        <p14:creationId xmlns:p14="http://schemas.microsoft.com/office/powerpoint/2010/main" val="255785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2238"/>
            <a:ext cx="7543800" cy="1020762"/>
          </a:xfrm>
        </p:spPr>
        <p:txBody>
          <a:bodyPr/>
          <a:lstStyle/>
          <a:p>
            <a:r>
              <a:rPr lang="en-US" dirty="0" smtClean="0"/>
              <a:t>Performance Notes	</a:t>
            </a:r>
            <a:endParaRPr lang="en-US" dirty="0"/>
          </a:p>
        </p:txBody>
      </p:sp>
      <p:sp>
        <p:nvSpPr>
          <p:cNvPr id="3" name="Content Placeholder 2"/>
          <p:cNvSpPr>
            <a:spLocks noGrp="1"/>
          </p:cNvSpPr>
          <p:nvPr>
            <p:ph idx="1"/>
          </p:nvPr>
        </p:nvSpPr>
        <p:spPr>
          <a:xfrm>
            <a:off x="457200" y="1719263"/>
            <a:ext cx="8458200" cy="4529137"/>
          </a:xfrm>
        </p:spPr>
        <p:txBody>
          <a:bodyPr/>
          <a:lstStyle/>
          <a:p>
            <a:r>
              <a:rPr lang="en-US" sz="2000" dirty="0"/>
              <a:t>Atomics are slower than normal accesses (loads, stores)</a:t>
            </a:r>
          </a:p>
          <a:p>
            <a:endParaRPr lang="en-US" sz="2000" dirty="0" smtClean="0"/>
          </a:p>
          <a:p>
            <a:endParaRPr lang="en-US" sz="2000" dirty="0"/>
          </a:p>
          <a:p>
            <a:r>
              <a:rPr lang="en-US" sz="2000" dirty="0"/>
              <a:t>Performance can degrade when </a:t>
            </a:r>
            <a:r>
              <a:rPr lang="en-US" sz="2000" u="sng" dirty="0"/>
              <a:t>many</a:t>
            </a:r>
            <a:r>
              <a:rPr lang="en-US" sz="2000" dirty="0"/>
              <a:t> threads attempt to perform </a:t>
            </a:r>
            <a:r>
              <a:rPr lang="en-US" sz="2000" dirty="0" smtClean="0"/>
              <a:t>atomic </a:t>
            </a:r>
            <a:r>
              <a:rPr lang="en-US" sz="2000" dirty="0"/>
              <a:t>operations on a </a:t>
            </a:r>
            <a:r>
              <a:rPr lang="en-US" sz="2000" u="sng" dirty="0"/>
              <a:t>small</a:t>
            </a:r>
            <a:r>
              <a:rPr lang="en-US" sz="2000" dirty="0"/>
              <a:t> number of locations</a:t>
            </a:r>
          </a:p>
          <a:p>
            <a:endParaRPr lang="en-US" sz="2000" dirty="0" smtClean="0"/>
          </a:p>
          <a:p>
            <a:endParaRPr lang="en-US" sz="2000" dirty="0"/>
          </a:p>
          <a:p>
            <a:r>
              <a:rPr lang="en-US" sz="2000" dirty="0"/>
              <a:t>Possible to have all threads on the machine stalled, waiting to perform atomic operations on a single memory </a:t>
            </a:r>
            <a:r>
              <a:rPr lang="en-US" sz="2000" dirty="0" smtClean="0"/>
              <a:t>location</a:t>
            </a:r>
          </a:p>
          <a:p>
            <a:endParaRPr lang="en-US" sz="2000" dirty="0" smtClean="0"/>
          </a:p>
          <a:p>
            <a:endParaRPr lang="en-US" sz="2000" dirty="0"/>
          </a:p>
          <a:p>
            <a:r>
              <a:rPr lang="en-US" sz="2000" dirty="0" smtClean="0"/>
              <a:t>Atomics: convenient to use, come at a typically high efficiency loss…</a:t>
            </a:r>
            <a:endParaRPr lang="en-US" sz="2000" dirty="0"/>
          </a:p>
        </p:txBody>
      </p:sp>
      <p:sp>
        <p:nvSpPr>
          <p:cNvPr id="4" name="Slide Number Placeholder 3"/>
          <p:cNvSpPr>
            <a:spLocks noGrp="1"/>
          </p:cNvSpPr>
          <p:nvPr>
            <p:ph type="sldNum" sz="quarter" idx="12"/>
          </p:nvPr>
        </p:nvSpPr>
        <p:spPr/>
        <p:txBody>
          <a:bodyPr/>
          <a:lstStyle/>
          <a:p>
            <a:fld id="{04A7C484-7E24-447E-8CB0-5149A4D34DEF}" type="slidenum">
              <a:rPr lang="en-US" altLang="en-US" smtClean="0"/>
              <a:pPr/>
              <a:t>110</a:t>
            </a:fld>
            <a:endParaRPr lang="en-US" altLang="en-US"/>
          </a:p>
        </p:txBody>
      </p:sp>
      <p:sp>
        <p:nvSpPr>
          <p:cNvPr id="5" name="Rectangle 4"/>
          <p:cNvSpPr/>
          <p:nvPr/>
        </p:nvSpPr>
        <p:spPr>
          <a:xfrm>
            <a:off x="76200" y="6531605"/>
            <a:ext cx="1287532" cy="230832"/>
          </a:xfrm>
          <a:prstGeom prst="rect">
            <a:avLst/>
          </a:prstGeom>
        </p:spPr>
        <p:txBody>
          <a:bodyPr wrap="none">
            <a:spAutoFit/>
          </a:bodyPr>
          <a:lstStyle/>
          <a:p>
            <a:r>
              <a:rPr lang="en-US" sz="900" dirty="0" smtClean="0">
                <a:latin typeface="+mj-lt"/>
              </a:rPr>
              <a:t>NVIDIA [J. Balfour]</a:t>
            </a:r>
            <a:r>
              <a:rPr lang="en-US" sz="900" dirty="0" smtClean="0">
                <a:latin typeface="+mj-lt"/>
                <a:cs typeface="Calibri"/>
              </a:rPr>
              <a:t>→</a:t>
            </a:r>
            <a:endParaRPr lang="en-US" sz="900" dirty="0">
              <a:latin typeface="+mj-lt"/>
            </a:endParaRPr>
          </a:p>
        </p:txBody>
      </p:sp>
    </p:spTree>
    <p:extLst>
      <p:ext uri="{BB962C8B-B14F-4D97-AF65-F5344CB8AC3E}">
        <p14:creationId xmlns:p14="http://schemas.microsoft.com/office/powerpoint/2010/main" val="298745741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50838"/>
            <a:ext cx="7543800" cy="868362"/>
          </a:xfrm>
        </p:spPr>
        <p:txBody>
          <a:bodyPr/>
          <a:lstStyle/>
          <a:p>
            <a:r>
              <a:rPr lang="en-US" dirty="0">
                <a:latin typeface="Corbel"/>
              </a:rPr>
              <a:t>Example: Global Min/Max (Naive)</a:t>
            </a:r>
            <a:endParaRPr lang="en-US" dirty="0"/>
          </a:p>
        </p:txBody>
      </p:sp>
      <p:sp>
        <p:nvSpPr>
          <p:cNvPr id="3" name="Content Placeholder 2"/>
          <p:cNvSpPr>
            <a:spLocks noGrp="1"/>
          </p:cNvSpPr>
          <p:nvPr>
            <p:ph idx="1"/>
          </p:nvPr>
        </p:nvSpPr>
        <p:spPr>
          <a:xfrm>
            <a:off x="228600" y="2057400"/>
            <a:ext cx="8610600" cy="869811"/>
          </a:xfrm>
        </p:spPr>
        <p:txBody>
          <a:bodyPr/>
          <a:lstStyle/>
          <a:p>
            <a:r>
              <a:rPr lang="en-US" sz="2000" dirty="0"/>
              <a:t>Compute maximum across all threads in a grid</a:t>
            </a:r>
          </a:p>
          <a:p>
            <a:r>
              <a:rPr lang="en-US" sz="2000" dirty="0"/>
              <a:t>One can use a single global maximum value, but it will be VERY </a:t>
            </a:r>
            <a:r>
              <a:rPr lang="en-US" sz="2000" dirty="0" smtClean="0"/>
              <a:t>slow</a:t>
            </a:r>
            <a:endParaRPr lang="en-US" sz="2000" dirty="0"/>
          </a:p>
        </p:txBody>
      </p:sp>
      <p:sp>
        <p:nvSpPr>
          <p:cNvPr id="4" name="Slide Number Placeholder 3"/>
          <p:cNvSpPr>
            <a:spLocks noGrp="1"/>
          </p:cNvSpPr>
          <p:nvPr>
            <p:ph type="sldNum" sz="quarter" idx="12"/>
          </p:nvPr>
        </p:nvSpPr>
        <p:spPr/>
        <p:txBody>
          <a:bodyPr/>
          <a:lstStyle/>
          <a:p>
            <a:fld id="{04A7C484-7E24-447E-8CB0-5149A4D34DEF}" type="slidenum">
              <a:rPr lang="en-US" altLang="en-US" smtClean="0"/>
              <a:pPr/>
              <a:t>111</a:t>
            </a:fld>
            <a:endParaRPr lang="en-US" altLang="en-US"/>
          </a:p>
        </p:txBody>
      </p:sp>
      <p:sp>
        <p:nvSpPr>
          <p:cNvPr id="5" name="Rectangle 4"/>
          <p:cNvSpPr/>
          <p:nvPr/>
        </p:nvSpPr>
        <p:spPr>
          <a:xfrm>
            <a:off x="533400" y="3810000"/>
            <a:ext cx="7239000" cy="1754326"/>
          </a:xfrm>
          <a:prstGeom prst="rect">
            <a:avLst/>
          </a:prstGeom>
          <a:solidFill>
            <a:schemeClr val="bg1">
              <a:lumMod val="85000"/>
            </a:schemeClr>
          </a:solidFill>
        </p:spPr>
        <p:txBody>
          <a:bodyPr wrap="square">
            <a:spAutoFit/>
          </a:bodyPr>
          <a:lstStyle/>
          <a:p>
            <a:r>
              <a:rPr lang="en-US" dirty="0">
                <a:solidFill>
                  <a:srgbClr val="FF00FF"/>
                </a:solidFill>
                <a:latin typeface="Consolas" pitchFamily="49" charset="0"/>
                <a:cs typeface="Consolas" pitchFamily="49" charset="0"/>
              </a:rPr>
              <a:t>__global__</a:t>
            </a:r>
            <a:r>
              <a:rPr lang="en-US" dirty="0">
                <a:solidFill>
                  <a:prstClr val="black"/>
                </a:solidFill>
                <a:latin typeface="Consolas" pitchFamily="49" charset="0"/>
                <a:cs typeface="Consolas" pitchFamily="49" charset="0"/>
              </a:rPr>
              <a:t> </a:t>
            </a:r>
            <a:r>
              <a:rPr lang="en-US" dirty="0">
                <a:solidFill>
                  <a:srgbClr val="0000FF"/>
                </a:solidFill>
                <a:latin typeface="Consolas" pitchFamily="49" charset="0"/>
                <a:cs typeface="Consolas" pitchFamily="49" charset="0"/>
              </a:rPr>
              <a:t>void</a:t>
            </a:r>
            <a:r>
              <a:rPr lang="en-US" dirty="0">
                <a:solidFill>
                  <a:prstClr val="black"/>
                </a:solidFill>
                <a:latin typeface="Consolas" pitchFamily="49" charset="0"/>
                <a:cs typeface="Consolas" pitchFamily="49" charset="0"/>
              </a:rPr>
              <a:t> </a:t>
            </a:r>
            <a:r>
              <a:rPr lang="en-US" dirty="0" err="1">
                <a:solidFill>
                  <a:prstClr val="black"/>
                </a:solidFill>
                <a:latin typeface="Consolas" pitchFamily="49" charset="0"/>
                <a:cs typeface="Consolas" pitchFamily="49" charset="0"/>
              </a:rPr>
              <a:t>global_max</a:t>
            </a:r>
            <a:r>
              <a:rPr lang="en-US" dirty="0">
                <a:solidFill>
                  <a:prstClr val="black"/>
                </a:solidFill>
                <a:latin typeface="Consolas" pitchFamily="49" charset="0"/>
                <a:cs typeface="Consolas" pitchFamily="49" charset="0"/>
              </a:rPr>
              <a:t>(</a:t>
            </a:r>
            <a:r>
              <a:rPr lang="en-US" dirty="0" err="1">
                <a:solidFill>
                  <a:srgbClr val="0000FF"/>
                </a:solidFill>
                <a:latin typeface="Consolas" pitchFamily="49" charset="0"/>
                <a:cs typeface="Consolas" pitchFamily="49" charset="0"/>
              </a:rPr>
              <a:t>int</a:t>
            </a:r>
            <a:r>
              <a:rPr lang="en-US" dirty="0">
                <a:solidFill>
                  <a:prstClr val="black"/>
                </a:solidFill>
                <a:latin typeface="Consolas" pitchFamily="49" charset="0"/>
                <a:cs typeface="Consolas" pitchFamily="49" charset="0"/>
              </a:rPr>
              <a:t>* values, </a:t>
            </a:r>
            <a:r>
              <a:rPr lang="en-US" dirty="0" err="1">
                <a:solidFill>
                  <a:srgbClr val="0000FF"/>
                </a:solidFill>
                <a:latin typeface="Consolas" pitchFamily="49" charset="0"/>
                <a:cs typeface="Consolas" pitchFamily="49" charset="0"/>
              </a:rPr>
              <a:t>int</a:t>
            </a:r>
            <a:r>
              <a:rPr lang="en-US" dirty="0">
                <a:solidFill>
                  <a:prstClr val="black"/>
                </a:solidFill>
                <a:latin typeface="Consolas" pitchFamily="49" charset="0"/>
                <a:cs typeface="Consolas" pitchFamily="49" charset="0"/>
              </a:rPr>
              <a:t>* </a:t>
            </a:r>
            <a:r>
              <a:rPr lang="en-US" dirty="0" err="1">
                <a:solidFill>
                  <a:prstClr val="black"/>
                </a:solidFill>
                <a:latin typeface="Consolas" pitchFamily="49" charset="0"/>
                <a:cs typeface="Consolas" pitchFamily="49" charset="0"/>
              </a:rPr>
              <a:t>global_max</a:t>
            </a:r>
            <a:r>
              <a:rPr lang="en-US" dirty="0">
                <a:solidFill>
                  <a:prstClr val="black"/>
                </a:solidFill>
                <a:latin typeface="Consolas" pitchFamily="49" charset="0"/>
                <a:cs typeface="Consolas" pitchFamily="49" charset="0"/>
              </a:rPr>
              <a:t>)</a:t>
            </a:r>
          </a:p>
          <a:p>
            <a:r>
              <a:rPr lang="en-US" dirty="0">
                <a:solidFill>
                  <a:prstClr val="black"/>
                </a:solidFill>
                <a:latin typeface="Consolas" pitchFamily="49" charset="0"/>
                <a:cs typeface="Consolas" pitchFamily="49" charset="0"/>
              </a:rPr>
              <a:t>{</a:t>
            </a:r>
          </a:p>
          <a:p>
            <a:r>
              <a:rPr lang="en-US" dirty="0">
                <a:solidFill>
                  <a:prstClr val="black"/>
                </a:solidFill>
                <a:latin typeface="Consolas" pitchFamily="49" charset="0"/>
                <a:cs typeface="Consolas" pitchFamily="49" charset="0"/>
              </a:rPr>
              <a:t>  </a:t>
            </a:r>
            <a:r>
              <a:rPr lang="en-US" dirty="0" err="1">
                <a:solidFill>
                  <a:srgbClr val="0000FF"/>
                </a:solidFill>
                <a:latin typeface="Consolas" pitchFamily="49" charset="0"/>
                <a:cs typeface="Consolas" pitchFamily="49" charset="0"/>
              </a:rPr>
              <a:t>int</a:t>
            </a:r>
            <a:r>
              <a:rPr lang="en-US" dirty="0">
                <a:solidFill>
                  <a:prstClr val="black"/>
                </a:solidFill>
                <a:latin typeface="Consolas" pitchFamily="49" charset="0"/>
                <a:cs typeface="Consolas" pitchFamily="49" charset="0"/>
              </a:rPr>
              <a:t> i = </a:t>
            </a:r>
            <a:r>
              <a:rPr lang="en-US" dirty="0" err="1">
                <a:solidFill>
                  <a:srgbClr val="FF00FF"/>
                </a:solidFill>
                <a:latin typeface="Consolas" pitchFamily="49" charset="0"/>
                <a:cs typeface="Consolas" pitchFamily="49" charset="0"/>
              </a:rPr>
              <a:t>threadIdx</a:t>
            </a:r>
            <a:r>
              <a:rPr lang="en-US" dirty="0" err="1">
                <a:solidFill>
                  <a:prstClr val="black"/>
                </a:solidFill>
                <a:latin typeface="Consolas" pitchFamily="49" charset="0"/>
                <a:cs typeface="Consolas" pitchFamily="49" charset="0"/>
              </a:rPr>
              <a:t>.x</a:t>
            </a:r>
            <a:r>
              <a:rPr lang="en-US" dirty="0">
                <a:solidFill>
                  <a:prstClr val="black"/>
                </a:solidFill>
                <a:latin typeface="Consolas" pitchFamily="49" charset="0"/>
                <a:cs typeface="Consolas" pitchFamily="49" charset="0"/>
              </a:rPr>
              <a:t> + </a:t>
            </a:r>
            <a:r>
              <a:rPr lang="en-US" dirty="0" err="1">
                <a:solidFill>
                  <a:srgbClr val="FF00FF"/>
                </a:solidFill>
                <a:latin typeface="Consolas" pitchFamily="49" charset="0"/>
                <a:cs typeface="Consolas" pitchFamily="49" charset="0"/>
              </a:rPr>
              <a:t>blockDim</a:t>
            </a:r>
            <a:r>
              <a:rPr lang="en-US" dirty="0" err="1">
                <a:solidFill>
                  <a:prstClr val="black"/>
                </a:solidFill>
                <a:latin typeface="Consolas" pitchFamily="49" charset="0"/>
                <a:cs typeface="Consolas" pitchFamily="49" charset="0"/>
              </a:rPr>
              <a:t>.x</a:t>
            </a:r>
            <a:r>
              <a:rPr lang="en-US" dirty="0">
                <a:solidFill>
                  <a:prstClr val="black"/>
                </a:solidFill>
                <a:latin typeface="Consolas" pitchFamily="49" charset="0"/>
                <a:cs typeface="Consolas" pitchFamily="49" charset="0"/>
              </a:rPr>
              <a:t> * </a:t>
            </a:r>
            <a:r>
              <a:rPr lang="en-US" dirty="0" err="1">
                <a:solidFill>
                  <a:srgbClr val="FF00FF"/>
                </a:solidFill>
                <a:latin typeface="Consolas" pitchFamily="49" charset="0"/>
                <a:cs typeface="Consolas" pitchFamily="49" charset="0"/>
              </a:rPr>
              <a:t>blockIdx</a:t>
            </a:r>
            <a:r>
              <a:rPr lang="en-US" dirty="0" err="1">
                <a:solidFill>
                  <a:prstClr val="black"/>
                </a:solidFill>
                <a:latin typeface="Consolas" pitchFamily="49" charset="0"/>
                <a:cs typeface="Consolas" pitchFamily="49" charset="0"/>
              </a:rPr>
              <a:t>.x</a:t>
            </a:r>
            <a:r>
              <a:rPr lang="en-US" dirty="0">
                <a:solidFill>
                  <a:prstClr val="black"/>
                </a:solidFill>
                <a:latin typeface="Consolas" pitchFamily="49" charset="0"/>
                <a:cs typeface="Consolas" pitchFamily="49" charset="0"/>
              </a:rPr>
              <a:t>;</a:t>
            </a:r>
          </a:p>
          <a:p>
            <a:r>
              <a:rPr lang="en-US" dirty="0">
                <a:solidFill>
                  <a:prstClr val="black"/>
                </a:solidFill>
                <a:latin typeface="Consolas" pitchFamily="49" charset="0"/>
                <a:cs typeface="Consolas" pitchFamily="49" charset="0"/>
              </a:rPr>
              <a:t>  </a:t>
            </a:r>
            <a:r>
              <a:rPr lang="en-US" dirty="0" err="1">
                <a:solidFill>
                  <a:srgbClr val="0000FF"/>
                </a:solidFill>
                <a:latin typeface="Consolas" pitchFamily="49" charset="0"/>
                <a:cs typeface="Consolas" pitchFamily="49" charset="0"/>
              </a:rPr>
              <a:t>int</a:t>
            </a:r>
            <a:r>
              <a:rPr lang="en-US" dirty="0">
                <a:solidFill>
                  <a:prstClr val="black"/>
                </a:solidFill>
                <a:latin typeface="Consolas" pitchFamily="49" charset="0"/>
                <a:cs typeface="Consolas" pitchFamily="49" charset="0"/>
              </a:rPr>
              <a:t> </a:t>
            </a:r>
            <a:r>
              <a:rPr lang="en-US" dirty="0" err="1">
                <a:solidFill>
                  <a:prstClr val="black"/>
                </a:solidFill>
                <a:latin typeface="Consolas" pitchFamily="49" charset="0"/>
                <a:cs typeface="Consolas" pitchFamily="49" charset="0"/>
              </a:rPr>
              <a:t>val</a:t>
            </a:r>
            <a:r>
              <a:rPr lang="en-US" dirty="0">
                <a:solidFill>
                  <a:prstClr val="black"/>
                </a:solidFill>
                <a:latin typeface="Consolas" pitchFamily="49" charset="0"/>
                <a:cs typeface="Consolas" pitchFamily="49" charset="0"/>
              </a:rPr>
              <a:t> = values[i]; </a:t>
            </a:r>
          </a:p>
          <a:p>
            <a:r>
              <a:rPr lang="en-US" dirty="0">
                <a:solidFill>
                  <a:prstClr val="black"/>
                </a:solidFill>
                <a:latin typeface="Consolas" pitchFamily="49" charset="0"/>
                <a:cs typeface="Consolas" pitchFamily="49" charset="0"/>
              </a:rPr>
              <a:t>  </a:t>
            </a:r>
            <a:r>
              <a:rPr lang="en-US" dirty="0" err="1">
                <a:solidFill>
                  <a:prstClr val="black"/>
                </a:solidFill>
                <a:latin typeface="Consolas" pitchFamily="49" charset="0"/>
                <a:cs typeface="Consolas" pitchFamily="49" charset="0"/>
              </a:rPr>
              <a:t>atomicMax</a:t>
            </a:r>
            <a:r>
              <a:rPr lang="en-US" dirty="0">
                <a:solidFill>
                  <a:prstClr val="black"/>
                </a:solidFill>
                <a:latin typeface="Consolas" pitchFamily="49" charset="0"/>
                <a:cs typeface="Consolas" pitchFamily="49" charset="0"/>
              </a:rPr>
              <a:t>(</a:t>
            </a:r>
            <a:r>
              <a:rPr lang="en-US" dirty="0" err="1">
                <a:solidFill>
                  <a:prstClr val="black"/>
                </a:solidFill>
                <a:latin typeface="Consolas" pitchFamily="49" charset="0"/>
                <a:cs typeface="Consolas" pitchFamily="49" charset="0"/>
              </a:rPr>
              <a:t>global_max</a:t>
            </a:r>
            <a:r>
              <a:rPr lang="en-US" dirty="0">
                <a:solidFill>
                  <a:prstClr val="black"/>
                </a:solidFill>
                <a:latin typeface="Consolas" pitchFamily="49" charset="0"/>
                <a:cs typeface="Consolas" pitchFamily="49" charset="0"/>
              </a:rPr>
              <a:t>, </a:t>
            </a:r>
            <a:r>
              <a:rPr lang="en-US" dirty="0" err="1">
                <a:solidFill>
                  <a:prstClr val="black"/>
                </a:solidFill>
                <a:latin typeface="Consolas" pitchFamily="49" charset="0"/>
                <a:cs typeface="Consolas" pitchFamily="49" charset="0"/>
              </a:rPr>
              <a:t>val</a:t>
            </a:r>
            <a:r>
              <a:rPr lang="en-US" dirty="0">
                <a:solidFill>
                  <a:prstClr val="black"/>
                </a:solidFill>
                <a:latin typeface="Consolas" pitchFamily="49" charset="0"/>
                <a:cs typeface="Consolas" pitchFamily="49" charset="0"/>
              </a:rPr>
              <a:t>);</a:t>
            </a:r>
          </a:p>
          <a:p>
            <a:r>
              <a:rPr lang="en-US" dirty="0">
                <a:solidFill>
                  <a:prstClr val="black"/>
                </a:solidFill>
                <a:latin typeface="Consolas" pitchFamily="49" charset="0"/>
                <a:cs typeface="Consolas" pitchFamily="49" charset="0"/>
              </a:rPr>
              <a:t>}</a:t>
            </a:r>
            <a:endParaRPr lang="en-US" dirty="0">
              <a:latin typeface="Consolas" pitchFamily="49" charset="0"/>
              <a:cs typeface="Consolas" pitchFamily="49" charset="0"/>
            </a:endParaRPr>
          </a:p>
        </p:txBody>
      </p:sp>
      <p:sp>
        <p:nvSpPr>
          <p:cNvPr id="6" name="Rectangle 5"/>
          <p:cNvSpPr/>
          <p:nvPr/>
        </p:nvSpPr>
        <p:spPr>
          <a:xfrm>
            <a:off x="76200" y="6531605"/>
            <a:ext cx="1287532" cy="230832"/>
          </a:xfrm>
          <a:prstGeom prst="rect">
            <a:avLst/>
          </a:prstGeom>
        </p:spPr>
        <p:txBody>
          <a:bodyPr wrap="none">
            <a:spAutoFit/>
          </a:bodyPr>
          <a:lstStyle/>
          <a:p>
            <a:r>
              <a:rPr lang="en-US" sz="900" dirty="0" smtClean="0">
                <a:latin typeface="+mj-lt"/>
              </a:rPr>
              <a:t>NVIDIA [J. Balfour]</a:t>
            </a:r>
            <a:r>
              <a:rPr lang="en-US" sz="900" dirty="0" smtClean="0">
                <a:latin typeface="+mj-lt"/>
                <a:cs typeface="Calibri"/>
              </a:rPr>
              <a:t>→</a:t>
            </a:r>
            <a:endParaRPr lang="en-US" sz="900" dirty="0">
              <a:latin typeface="+mj-lt"/>
            </a:endParaRPr>
          </a:p>
        </p:txBody>
      </p:sp>
    </p:spTree>
    <p:extLst>
      <p:ext uri="{BB962C8B-B14F-4D97-AF65-F5344CB8AC3E}">
        <p14:creationId xmlns:p14="http://schemas.microsoft.com/office/powerpoint/2010/main" val="351163943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543800" cy="808038"/>
          </a:xfrm>
        </p:spPr>
        <p:txBody>
          <a:bodyPr/>
          <a:lstStyle/>
          <a:p>
            <a:r>
              <a:rPr lang="en-US" dirty="0">
                <a:latin typeface="Corbel"/>
              </a:rPr>
              <a:t>Example: Global Min/Max (Better)</a:t>
            </a:r>
            <a:endParaRPr lang="en-US" dirty="0"/>
          </a:p>
        </p:txBody>
      </p:sp>
      <p:sp>
        <p:nvSpPr>
          <p:cNvPr id="3" name="Content Placeholder 2"/>
          <p:cNvSpPr>
            <a:spLocks noGrp="1"/>
          </p:cNvSpPr>
          <p:nvPr>
            <p:ph idx="1"/>
          </p:nvPr>
        </p:nvSpPr>
        <p:spPr>
          <a:xfrm>
            <a:off x="457200" y="1371600"/>
            <a:ext cx="6934200" cy="719137"/>
          </a:xfrm>
        </p:spPr>
        <p:txBody>
          <a:bodyPr/>
          <a:lstStyle/>
          <a:p>
            <a:r>
              <a:rPr lang="en-US" sz="2000" dirty="0"/>
              <a:t>Introduce local maximums and update global only when new local maximum found</a:t>
            </a:r>
          </a:p>
        </p:txBody>
      </p:sp>
      <p:sp>
        <p:nvSpPr>
          <p:cNvPr id="4" name="Slide Number Placeholder 3"/>
          <p:cNvSpPr>
            <a:spLocks noGrp="1"/>
          </p:cNvSpPr>
          <p:nvPr>
            <p:ph type="sldNum" sz="quarter" idx="12"/>
          </p:nvPr>
        </p:nvSpPr>
        <p:spPr/>
        <p:txBody>
          <a:bodyPr/>
          <a:lstStyle/>
          <a:p>
            <a:fld id="{04A7C484-7E24-447E-8CB0-5149A4D34DEF}" type="slidenum">
              <a:rPr lang="en-US" altLang="en-US" smtClean="0"/>
              <a:pPr/>
              <a:t>112</a:t>
            </a:fld>
            <a:endParaRPr lang="en-US" altLang="en-US"/>
          </a:p>
        </p:txBody>
      </p:sp>
      <p:sp>
        <p:nvSpPr>
          <p:cNvPr id="5" name="Rectangle 4"/>
          <p:cNvSpPr/>
          <p:nvPr/>
        </p:nvSpPr>
        <p:spPr>
          <a:xfrm>
            <a:off x="533400" y="2100263"/>
            <a:ext cx="8153400" cy="3416320"/>
          </a:xfrm>
          <a:prstGeom prst="rect">
            <a:avLst/>
          </a:prstGeom>
          <a:solidFill>
            <a:schemeClr val="bg1">
              <a:lumMod val="85000"/>
            </a:schemeClr>
          </a:solidFill>
        </p:spPr>
        <p:txBody>
          <a:bodyPr wrap="square">
            <a:spAutoFit/>
          </a:bodyPr>
          <a:lstStyle/>
          <a:p>
            <a:r>
              <a:rPr lang="en-US" dirty="0">
                <a:solidFill>
                  <a:srgbClr val="FF00FF"/>
                </a:solidFill>
                <a:latin typeface="Consolas" pitchFamily="49" charset="0"/>
                <a:cs typeface="Consolas" pitchFamily="49" charset="0"/>
              </a:rPr>
              <a:t>__global__</a:t>
            </a:r>
            <a:r>
              <a:rPr lang="en-US" dirty="0">
                <a:solidFill>
                  <a:prstClr val="black"/>
                </a:solidFill>
                <a:latin typeface="Consolas" pitchFamily="49" charset="0"/>
                <a:cs typeface="Consolas" pitchFamily="49" charset="0"/>
              </a:rPr>
              <a:t> </a:t>
            </a:r>
            <a:r>
              <a:rPr lang="en-US" dirty="0">
                <a:solidFill>
                  <a:srgbClr val="0000FF"/>
                </a:solidFill>
                <a:latin typeface="Consolas" pitchFamily="49" charset="0"/>
                <a:cs typeface="Consolas" pitchFamily="49" charset="0"/>
              </a:rPr>
              <a:t>void</a:t>
            </a:r>
            <a:r>
              <a:rPr lang="en-US" dirty="0">
                <a:solidFill>
                  <a:prstClr val="black"/>
                </a:solidFill>
                <a:latin typeface="Consolas" pitchFamily="49" charset="0"/>
                <a:cs typeface="Consolas" pitchFamily="49" charset="0"/>
              </a:rPr>
              <a:t> </a:t>
            </a:r>
            <a:r>
              <a:rPr lang="en-US" dirty="0" err="1">
                <a:solidFill>
                  <a:prstClr val="black"/>
                </a:solidFill>
                <a:latin typeface="Consolas" pitchFamily="49" charset="0"/>
                <a:cs typeface="Consolas" pitchFamily="49" charset="0"/>
              </a:rPr>
              <a:t>global_max</a:t>
            </a:r>
            <a:r>
              <a:rPr lang="en-US" dirty="0">
                <a:solidFill>
                  <a:prstClr val="black"/>
                </a:solidFill>
                <a:latin typeface="Consolas" pitchFamily="49" charset="0"/>
                <a:cs typeface="Consolas" pitchFamily="49" charset="0"/>
              </a:rPr>
              <a:t>(</a:t>
            </a:r>
            <a:r>
              <a:rPr lang="en-US" dirty="0" err="1">
                <a:solidFill>
                  <a:srgbClr val="0000FF"/>
                </a:solidFill>
                <a:latin typeface="Consolas" pitchFamily="49" charset="0"/>
                <a:cs typeface="Consolas" pitchFamily="49" charset="0"/>
              </a:rPr>
              <a:t>int</a:t>
            </a:r>
            <a:r>
              <a:rPr lang="en-US" dirty="0">
                <a:solidFill>
                  <a:prstClr val="black"/>
                </a:solidFill>
                <a:latin typeface="Consolas" pitchFamily="49" charset="0"/>
                <a:cs typeface="Consolas" pitchFamily="49" charset="0"/>
              </a:rPr>
              <a:t>* values, </a:t>
            </a:r>
            <a:r>
              <a:rPr lang="en-US" dirty="0" err="1">
                <a:solidFill>
                  <a:srgbClr val="0000FF"/>
                </a:solidFill>
                <a:latin typeface="Consolas" pitchFamily="49" charset="0"/>
                <a:cs typeface="Consolas" pitchFamily="49" charset="0"/>
              </a:rPr>
              <a:t>int</a:t>
            </a:r>
            <a:r>
              <a:rPr lang="en-US" dirty="0">
                <a:solidFill>
                  <a:prstClr val="black"/>
                </a:solidFill>
                <a:latin typeface="Consolas" pitchFamily="49" charset="0"/>
                <a:cs typeface="Consolas" pitchFamily="49" charset="0"/>
              </a:rPr>
              <a:t>* </a:t>
            </a:r>
            <a:r>
              <a:rPr lang="en-US" dirty="0" err="1">
                <a:solidFill>
                  <a:prstClr val="black"/>
                </a:solidFill>
                <a:latin typeface="Consolas" pitchFamily="49" charset="0"/>
                <a:cs typeface="Consolas" pitchFamily="49" charset="0"/>
              </a:rPr>
              <a:t>global_max</a:t>
            </a:r>
            <a:r>
              <a:rPr lang="en-US" dirty="0">
                <a:solidFill>
                  <a:prstClr val="black"/>
                </a:solidFill>
                <a:latin typeface="Consolas" pitchFamily="49" charset="0"/>
                <a:cs typeface="Consolas" pitchFamily="49" charset="0"/>
              </a:rPr>
              <a:t>,</a:t>
            </a:r>
          </a:p>
          <a:p>
            <a:r>
              <a:rPr lang="en-US" dirty="0">
                <a:solidFill>
                  <a:prstClr val="black"/>
                </a:solidFill>
                <a:latin typeface="Consolas" pitchFamily="49" charset="0"/>
                <a:cs typeface="Consolas" pitchFamily="49" charset="0"/>
              </a:rPr>
              <a:t>                           </a:t>
            </a:r>
            <a:r>
              <a:rPr lang="en-US" dirty="0" err="1">
                <a:solidFill>
                  <a:srgbClr val="0000FF"/>
                </a:solidFill>
                <a:latin typeface="Consolas" pitchFamily="49" charset="0"/>
                <a:cs typeface="Consolas" pitchFamily="49" charset="0"/>
              </a:rPr>
              <a:t>int</a:t>
            </a:r>
            <a:r>
              <a:rPr lang="en-US" dirty="0">
                <a:solidFill>
                  <a:prstClr val="black"/>
                </a:solidFill>
                <a:latin typeface="Consolas" pitchFamily="49" charset="0"/>
                <a:cs typeface="Consolas" pitchFamily="49" charset="0"/>
              </a:rPr>
              <a:t> *</a:t>
            </a:r>
            <a:r>
              <a:rPr lang="en-US" dirty="0" err="1">
                <a:solidFill>
                  <a:prstClr val="black"/>
                </a:solidFill>
                <a:latin typeface="Consolas" pitchFamily="49" charset="0"/>
                <a:cs typeface="Consolas" pitchFamily="49" charset="0"/>
              </a:rPr>
              <a:t>local_max</a:t>
            </a:r>
            <a:r>
              <a:rPr lang="en-US" dirty="0">
                <a:solidFill>
                  <a:prstClr val="black"/>
                </a:solidFill>
                <a:latin typeface="Consolas" pitchFamily="49" charset="0"/>
                <a:cs typeface="Consolas" pitchFamily="49" charset="0"/>
              </a:rPr>
              <a:t>, </a:t>
            </a:r>
            <a:r>
              <a:rPr lang="en-US" dirty="0" err="1">
                <a:solidFill>
                  <a:srgbClr val="0000FF"/>
                </a:solidFill>
                <a:latin typeface="Consolas" pitchFamily="49" charset="0"/>
                <a:cs typeface="Consolas" pitchFamily="49" charset="0"/>
              </a:rPr>
              <a:t>int</a:t>
            </a:r>
            <a:r>
              <a:rPr lang="en-US" dirty="0">
                <a:solidFill>
                  <a:prstClr val="black"/>
                </a:solidFill>
                <a:latin typeface="Consolas" pitchFamily="49" charset="0"/>
                <a:cs typeface="Consolas" pitchFamily="49" charset="0"/>
              </a:rPr>
              <a:t> </a:t>
            </a:r>
            <a:r>
              <a:rPr lang="en-US" dirty="0" err="1">
                <a:solidFill>
                  <a:prstClr val="black"/>
                </a:solidFill>
                <a:latin typeface="Consolas" pitchFamily="49" charset="0"/>
                <a:cs typeface="Consolas" pitchFamily="49" charset="0"/>
              </a:rPr>
              <a:t>num_locals</a:t>
            </a:r>
            <a:r>
              <a:rPr lang="en-US" dirty="0">
                <a:solidFill>
                  <a:prstClr val="black"/>
                </a:solidFill>
                <a:latin typeface="Consolas" pitchFamily="49" charset="0"/>
                <a:cs typeface="Consolas" pitchFamily="49" charset="0"/>
              </a:rPr>
              <a:t>)</a:t>
            </a:r>
          </a:p>
          <a:p>
            <a:r>
              <a:rPr lang="en-US" dirty="0">
                <a:solidFill>
                  <a:prstClr val="black"/>
                </a:solidFill>
                <a:latin typeface="Consolas" pitchFamily="49" charset="0"/>
                <a:cs typeface="Consolas" pitchFamily="49" charset="0"/>
              </a:rPr>
              <a:t>{</a:t>
            </a:r>
          </a:p>
          <a:p>
            <a:r>
              <a:rPr lang="en-US" dirty="0">
                <a:solidFill>
                  <a:prstClr val="black"/>
                </a:solidFill>
                <a:latin typeface="Consolas" pitchFamily="49" charset="0"/>
                <a:cs typeface="Consolas" pitchFamily="49" charset="0"/>
              </a:rPr>
              <a:t>  </a:t>
            </a:r>
            <a:r>
              <a:rPr lang="en-US" dirty="0" err="1">
                <a:solidFill>
                  <a:srgbClr val="0000FF"/>
                </a:solidFill>
                <a:latin typeface="Consolas" pitchFamily="49" charset="0"/>
                <a:cs typeface="Consolas" pitchFamily="49" charset="0"/>
              </a:rPr>
              <a:t>int</a:t>
            </a:r>
            <a:r>
              <a:rPr lang="en-US" dirty="0">
                <a:solidFill>
                  <a:prstClr val="black"/>
                </a:solidFill>
                <a:latin typeface="Consolas" pitchFamily="49" charset="0"/>
                <a:cs typeface="Consolas" pitchFamily="49" charset="0"/>
              </a:rPr>
              <a:t> i = </a:t>
            </a:r>
            <a:r>
              <a:rPr lang="en-US" dirty="0" err="1">
                <a:solidFill>
                  <a:srgbClr val="FF00FF"/>
                </a:solidFill>
                <a:latin typeface="Consolas" pitchFamily="49" charset="0"/>
                <a:cs typeface="Consolas" pitchFamily="49" charset="0"/>
              </a:rPr>
              <a:t>threadIdx</a:t>
            </a:r>
            <a:r>
              <a:rPr lang="en-US" dirty="0" err="1">
                <a:solidFill>
                  <a:prstClr val="black"/>
                </a:solidFill>
                <a:latin typeface="Consolas" pitchFamily="49" charset="0"/>
                <a:cs typeface="Consolas" pitchFamily="49" charset="0"/>
              </a:rPr>
              <a:t>.x</a:t>
            </a:r>
            <a:r>
              <a:rPr lang="en-US" dirty="0">
                <a:solidFill>
                  <a:prstClr val="black"/>
                </a:solidFill>
                <a:latin typeface="Consolas" pitchFamily="49" charset="0"/>
                <a:cs typeface="Consolas" pitchFamily="49" charset="0"/>
              </a:rPr>
              <a:t> + </a:t>
            </a:r>
            <a:r>
              <a:rPr lang="en-US" dirty="0" err="1">
                <a:solidFill>
                  <a:srgbClr val="FF00FF"/>
                </a:solidFill>
                <a:latin typeface="Consolas" pitchFamily="49" charset="0"/>
                <a:cs typeface="Consolas" pitchFamily="49" charset="0"/>
              </a:rPr>
              <a:t>blockDim</a:t>
            </a:r>
            <a:r>
              <a:rPr lang="en-US" dirty="0" err="1">
                <a:solidFill>
                  <a:prstClr val="black"/>
                </a:solidFill>
                <a:latin typeface="Consolas" pitchFamily="49" charset="0"/>
                <a:cs typeface="Consolas" pitchFamily="49" charset="0"/>
              </a:rPr>
              <a:t>.x</a:t>
            </a:r>
            <a:r>
              <a:rPr lang="en-US" dirty="0">
                <a:solidFill>
                  <a:prstClr val="black"/>
                </a:solidFill>
                <a:latin typeface="Consolas" pitchFamily="49" charset="0"/>
                <a:cs typeface="Consolas" pitchFamily="49" charset="0"/>
              </a:rPr>
              <a:t> * </a:t>
            </a:r>
            <a:r>
              <a:rPr lang="en-US" dirty="0" err="1">
                <a:solidFill>
                  <a:srgbClr val="FF00FF"/>
                </a:solidFill>
                <a:latin typeface="Consolas" pitchFamily="49" charset="0"/>
                <a:cs typeface="Consolas" pitchFamily="49" charset="0"/>
              </a:rPr>
              <a:t>blockIdx</a:t>
            </a:r>
            <a:r>
              <a:rPr lang="en-US" dirty="0" err="1">
                <a:solidFill>
                  <a:prstClr val="black"/>
                </a:solidFill>
                <a:latin typeface="Consolas" pitchFamily="49" charset="0"/>
                <a:cs typeface="Consolas" pitchFamily="49" charset="0"/>
              </a:rPr>
              <a:t>.x</a:t>
            </a:r>
            <a:r>
              <a:rPr lang="en-US" dirty="0">
                <a:solidFill>
                  <a:prstClr val="black"/>
                </a:solidFill>
                <a:latin typeface="Consolas" pitchFamily="49" charset="0"/>
                <a:cs typeface="Consolas" pitchFamily="49" charset="0"/>
              </a:rPr>
              <a:t>;</a:t>
            </a:r>
          </a:p>
          <a:p>
            <a:r>
              <a:rPr lang="en-US" dirty="0">
                <a:solidFill>
                  <a:prstClr val="black"/>
                </a:solidFill>
                <a:latin typeface="Consolas" pitchFamily="49" charset="0"/>
                <a:cs typeface="Consolas" pitchFamily="49" charset="0"/>
              </a:rPr>
              <a:t>  </a:t>
            </a:r>
            <a:r>
              <a:rPr lang="en-US" dirty="0" err="1">
                <a:solidFill>
                  <a:srgbClr val="0000FF"/>
                </a:solidFill>
                <a:latin typeface="Consolas" pitchFamily="49" charset="0"/>
                <a:cs typeface="Consolas" pitchFamily="49" charset="0"/>
              </a:rPr>
              <a:t>int</a:t>
            </a:r>
            <a:r>
              <a:rPr lang="en-US" dirty="0">
                <a:solidFill>
                  <a:prstClr val="black"/>
                </a:solidFill>
                <a:latin typeface="Consolas" pitchFamily="49" charset="0"/>
                <a:cs typeface="Consolas" pitchFamily="49" charset="0"/>
              </a:rPr>
              <a:t> </a:t>
            </a:r>
            <a:r>
              <a:rPr lang="en-US" dirty="0" err="1">
                <a:solidFill>
                  <a:prstClr val="black"/>
                </a:solidFill>
                <a:latin typeface="Consolas" pitchFamily="49" charset="0"/>
                <a:cs typeface="Consolas" pitchFamily="49" charset="0"/>
              </a:rPr>
              <a:t>val</a:t>
            </a:r>
            <a:r>
              <a:rPr lang="en-US" dirty="0">
                <a:solidFill>
                  <a:prstClr val="black"/>
                </a:solidFill>
                <a:latin typeface="Consolas" pitchFamily="49" charset="0"/>
                <a:cs typeface="Consolas" pitchFamily="49" charset="0"/>
              </a:rPr>
              <a:t> = values[i]; </a:t>
            </a:r>
          </a:p>
          <a:p>
            <a:r>
              <a:rPr lang="en-US" dirty="0">
                <a:solidFill>
                  <a:prstClr val="black"/>
                </a:solidFill>
                <a:latin typeface="Consolas" pitchFamily="49" charset="0"/>
                <a:cs typeface="Consolas" pitchFamily="49" charset="0"/>
              </a:rPr>
              <a:t>  </a:t>
            </a:r>
            <a:r>
              <a:rPr lang="en-US" dirty="0" err="1">
                <a:solidFill>
                  <a:srgbClr val="0000FF"/>
                </a:solidFill>
                <a:latin typeface="Consolas" pitchFamily="49" charset="0"/>
                <a:cs typeface="Consolas" pitchFamily="49" charset="0"/>
              </a:rPr>
              <a:t>int</a:t>
            </a:r>
            <a:r>
              <a:rPr lang="en-US" dirty="0">
                <a:solidFill>
                  <a:prstClr val="black"/>
                </a:solidFill>
                <a:latin typeface="Consolas" pitchFamily="49" charset="0"/>
                <a:cs typeface="Consolas" pitchFamily="49" charset="0"/>
              </a:rPr>
              <a:t> li = i % </a:t>
            </a:r>
            <a:r>
              <a:rPr lang="en-US" dirty="0" err="1">
                <a:solidFill>
                  <a:prstClr val="black"/>
                </a:solidFill>
                <a:latin typeface="Consolas" pitchFamily="49" charset="0"/>
                <a:cs typeface="Consolas" pitchFamily="49" charset="0"/>
              </a:rPr>
              <a:t>num_locals</a:t>
            </a:r>
            <a:r>
              <a:rPr lang="en-US" dirty="0">
                <a:solidFill>
                  <a:prstClr val="black"/>
                </a:solidFill>
                <a:latin typeface="Consolas" pitchFamily="49" charset="0"/>
                <a:cs typeface="Consolas" pitchFamily="49" charset="0"/>
              </a:rPr>
              <a:t>;</a:t>
            </a:r>
          </a:p>
          <a:p>
            <a:r>
              <a:rPr lang="en-US" dirty="0">
                <a:solidFill>
                  <a:prstClr val="black"/>
                </a:solidFill>
                <a:latin typeface="Consolas" pitchFamily="49" charset="0"/>
                <a:cs typeface="Consolas" pitchFamily="49" charset="0"/>
              </a:rPr>
              <a:t>  </a:t>
            </a:r>
            <a:r>
              <a:rPr lang="en-US" dirty="0" err="1">
                <a:solidFill>
                  <a:srgbClr val="0000FF"/>
                </a:solidFill>
                <a:latin typeface="Consolas" pitchFamily="49" charset="0"/>
                <a:cs typeface="Consolas" pitchFamily="49" charset="0"/>
              </a:rPr>
              <a:t>int</a:t>
            </a:r>
            <a:r>
              <a:rPr lang="en-US" dirty="0">
                <a:solidFill>
                  <a:prstClr val="black"/>
                </a:solidFill>
                <a:latin typeface="Consolas" pitchFamily="49" charset="0"/>
                <a:cs typeface="Consolas" pitchFamily="49" charset="0"/>
              </a:rPr>
              <a:t> </a:t>
            </a:r>
            <a:r>
              <a:rPr lang="en-US" dirty="0" err="1">
                <a:solidFill>
                  <a:prstClr val="black"/>
                </a:solidFill>
                <a:latin typeface="Consolas" pitchFamily="49" charset="0"/>
                <a:cs typeface="Consolas" pitchFamily="49" charset="0"/>
              </a:rPr>
              <a:t>old_max</a:t>
            </a:r>
            <a:r>
              <a:rPr lang="en-US" dirty="0">
                <a:solidFill>
                  <a:prstClr val="black"/>
                </a:solidFill>
                <a:latin typeface="Consolas" pitchFamily="49" charset="0"/>
                <a:cs typeface="Consolas" pitchFamily="49" charset="0"/>
              </a:rPr>
              <a:t> = </a:t>
            </a:r>
            <a:r>
              <a:rPr lang="en-US" dirty="0" err="1">
                <a:solidFill>
                  <a:prstClr val="black"/>
                </a:solidFill>
                <a:latin typeface="Consolas" pitchFamily="49" charset="0"/>
                <a:cs typeface="Consolas" pitchFamily="49" charset="0"/>
              </a:rPr>
              <a:t>atomicMax</a:t>
            </a:r>
            <a:r>
              <a:rPr lang="en-US" dirty="0">
                <a:solidFill>
                  <a:prstClr val="black"/>
                </a:solidFill>
                <a:latin typeface="Consolas" pitchFamily="49" charset="0"/>
                <a:cs typeface="Consolas" pitchFamily="49" charset="0"/>
              </a:rPr>
              <a:t>(&amp;</a:t>
            </a:r>
            <a:r>
              <a:rPr lang="en-US" dirty="0" err="1">
                <a:solidFill>
                  <a:prstClr val="black"/>
                </a:solidFill>
                <a:latin typeface="Consolas" pitchFamily="49" charset="0"/>
                <a:cs typeface="Consolas" pitchFamily="49" charset="0"/>
              </a:rPr>
              <a:t>local_max</a:t>
            </a:r>
            <a:r>
              <a:rPr lang="en-US" dirty="0">
                <a:solidFill>
                  <a:prstClr val="black"/>
                </a:solidFill>
                <a:latin typeface="Consolas" pitchFamily="49" charset="0"/>
                <a:cs typeface="Consolas" pitchFamily="49" charset="0"/>
              </a:rPr>
              <a:t>[li], </a:t>
            </a:r>
            <a:r>
              <a:rPr lang="en-US" dirty="0" err="1">
                <a:solidFill>
                  <a:prstClr val="black"/>
                </a:solidFill>
                <a:latin typeface="Consolas" pitchFamily="49" charset="0"/>
                <a:cs typeface="Consolas" pitchFamily="49" charset="0"/>
              </a:rPr>
              <a:t>val</a:t>
            </a:r>
            <a:r>
              <a:rPr lang="en-US" dirty="0">
                <a:solidFill>
                  <a:prstClr val="black"/>
                </a:solidFill>
                <a:latin typeface="Consolas" pitchFamily="49" charset="0"/>
                <a:cs typeface="Consolas" pitchFamily="49" charset="0"/>
              </a:rPr>
              <a:t>);</a:t>
            </a:r>
          </a:p>
          <a:p>
            <a:r>
              <a:rPr lang="en-US" dirty="0">
                <a:solidFill>
                  <a:prstClr val="black"/>
                </a:solidFill>
                <a:latin typeface="Consolas" pitchFamily="49" charset="0"/>
                <a:cs typeface="Consolas" pitchFamily="49" charset="0"/>
              </a:rPr>
              <a:t>  </a:t>
            </a:r>
            <a:r>
              <a:rPr lang="en-US" dirty="0">
                <a:solidFill>
                  <a:srgbClr val="0000FF"/>
                </a:solidFill>
                <a:latin typeface="Consolas" pitchFamily="49" charset="0"/>
                <a:cs typeface="Consolas" pitchFamily="49" charset="0"/>
              </a:rPr>
              <a:t>if</a:t>
            </a:r>
            <a:r>
              <a:rPr lang="en-US" dirty="0">
                <a:solidFill>
                  <a:prstClr val="black"/>
                </a:solidFill>
                <a:latin typeface="Consolas" pitchFamily="49" charset="0"/>
                <a:cs typeface="Consolas" pitchFamily="49" charset="0"/>
              </a:rPr>
              <a:t> (</a:t>
            </a:r>
            <a:r>
              <a:rPr lang="en-US" dirty="0" err="1">
                <a:solidFill>
                  <a:prstClr val="black"/>
                </a:solidFill>
                <a:latin typeface="Consolas" pitchFamily="49" charset="0"/>
                <a:cs typeface="Consolas" pitchFamily="49" charset="0"/>
              </a:rPr>
              <a:t>old_max</a:t>
            </a:r>
            <a:r>
              <a:rPr lang="en-US" dirty="0">
                <a:solidFill>
                  <a:prstClr val="black"/>
                </a:solidFill>
                <a:latin typeface="Consolas" pitchFamily="49" charset="0"/>
                <a:cs typeface="Consolas" pitchFamily="49" charset="0"/>
              </a:rPr>
              <a:t> &lt; </a:t>
            </a:r>
            <a:r>
              <a:rPr lang="en-US" dirty="0" err="1">
                <a:solidFill>
                  <a:prstClr val="black"/>
                </a:solidFill>
                <a:latin typeface="Consolas" pitchFamily="49" charset="0"/>
                <a:cs typeface="Consolas" pitchFamily="49" charset="0"/>
              </a:rPr>
              <a:t>val</a:t>
            </a:r>
            <a:r>
              <a:rPr lang="en-US" dirty="0">
                <a:solidFill>
                  <a:prstClr val="black"/>
                </a:solidFill>
                <a:latin typeface="Consolas" pitchFamily="49" charset="0"/>
                <a:cs typeface="Consolas" pitchFamily="49" charset="0"/>
              </a:rPr>
              <a:t>)</a:t>
            </a:r>
          </a:p>
          <a:p>
            <a:r>
              <a:rPr lang="en-US" dirty="0">
                <a:solidFill>
                  <a:prstClr val="black"/>
                </a:solidFill>
                <a:latin typeface="Consolas" pitchFamily="49" charset="0"/>
                <a:cs typeface="Consolas" pitchFamily="49" charset="0"/>
              </a:rPr>
              <a:t>  {</a:t>
            </a:r>
          </a:p>
          <a:p>
            <a:r>
              <a:rPr lang="en-US" dirty="0">
                <a:solidFill>
                  <a:prstClr val="black"/>
                </a:solidFill>
                <a:latin typeface="Consolas" pitchFamily="49" charset="0"/>
                <a:cs typeface="Consolas" pitchFamily="49" charset="0"/>
              </a:rPr>
              <a:t>    </a:t>
            </a:r>
            <a:r>
              <a:rPr lang="en-US" dirty="0" err="1">
                <a:solidFill>
                  <a:prstClr val="black"/>
                </a:solidFill>
                <a:latin typeface="Consolas" pitchFamily="49" charset="0"/>
                <a:cs typeface="Consolas" pitchFamily="49" charset="0"/>
              </a:rPr>
              <a:t>atomicMax</a:t>
            </a:r>
            <a:r>
              <a:rPr lang="en-US" dirty="0">
                <a:solidFill>
                  <a:prstClr val="black"/>
                </a:solidFill>
                <a:latin typeface="Consolas" pitchFamily="49" charset="0"/>
                <a:cs typeface="Consolas" pitchFamily="49" charset="0"/>
              </a:rPr>
              <a:t>(</a:t>
            </a:r>
            <a:r>
              <a:rPr lang="en-US" dirty="0" err="1">
                <a:solidFill>
                  <a:prstClr val="black"/>
                </a:solidFill>
                <a:latin typeface="Consolas" pitchFamily="49" charset="0"/>
                <a:cs typeface="Consolas" pitchFamily="49" charset="0"/>
              </a:rPr>
              <a:t>global_max</a:t>
            </a:r>
            <a:r>
              <a:rPr lang="en-US" dirty="0">
                <a:solidFill>
                  <a:prstClr val="black"/>
                </a:solidFill>
                <a:latin typeface="Consolas" pitchFamily="49" charset="0"/>
                <a:cs typeface="Consolas" pitchFamily="49" charset="0"/>
              </a:rPr>
              <a:t>, </a:t>
            </a:r>
            <a:r>
              <a:rPr lang="en-US" dirty="0" err="1">
                <a:solidFill>
                  <a:prstClr val="black"/>
                </a:solidFill>
                <a:latin typeface="Consolas" pitchFamily="49" charset="0"/>
                <a:cs typeface="Consolas" pitchFamily="49" charset="0"/>
              </a:rPr>
              <a:t>val</a:t>
            </a:r>
            <a:r>
              <a:rPr lang="en-US" dirty="0">
                <a:solidFill>
                  <a:prstClr val="black"/>
                </a:solidFill>
                <a:latin typeface="Consolas" pitchFamily="49" charset="0"/>
                <a:cs typeface="Consolas" pitchFamily="49" charset="0"/>
              </a:rPr>
              <a:t>);</a:t>
            </a:r>
          </a:p>
          <a:p>
            <a:r>
              <a:rPr lang="en-US" dirty="0">
                <a:solidFill>
                  <a:prstClr val="black"/>
                </a:solidFill>
                <a:latin typeface="Consolas" pitchFamily="49" charset="0"/>
                <a:cs typeface="Consolas" pitchFamily="49" charset="0"/>
              </a:rPr>
              <a:t>  }</a:t>
            </a:r>
          </a:p>
          <a:p>
            <a:r>
              <a:rPr lang="en-US" dirty="0">
                <a:solidFill>
                  <a:prstClr val="black"/>
                </a:solidFill>
                <a:latin typeface="Consolas" pitchFamily="49" charset="0"/>
                <a:cs typeface="Consolas" pitchFamily="49" charset="0"/>
              </a:rPr>
              <a:t>}</a:t>
            </a:r>
            <a:endParaRPr lang="en-US" dirty="0">
              <a:latin typeface="Consolas" pitchFamily="49" charset="0"/>
              <a:cs typeface="Consolas" pitchFamily="49" charset="0"/>
            </a:endParaRPr>
          </a:p>
        </p:txBody>
      </p:sp>
      <p:sp>
        <p:nvSpPr>
          <p:cNvPr id="6" name="Content Placeholder 2"/>
          <p:cNvSpPr txBox="1">
            <a:spLocks/>
          </p:cNvSpPr>
          <p:nvPr/>
        </p:nvSpPr>
        <p:spPr bwMode="auto">
          <a:xfrm>
            <a:off x="457200" y="5605463"/>
            <a:ext cx="8229600" cy="7191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fontAlgn="base">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fontAlgn="base">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r>
              <a:rPr lang="en-US" sz="2000" dirty="0"/>
              <a:t>Reduces frequency at which threads attempt to update the global maximum, reducing competition access to location</a:t>
            </a:r>
          </a:p>
        </p:txBody>
      </p:sp>
      <p:sp>
        <p:nvSpPr>
          <p:cNvPr id="7" name="Rectangle 6"/>
          <p:cNvSpPr/>
          <p:nvPr/>
        </p:nvSpPr>
        <p:spPr>
          <a:xfrm>
            <a:off x="76200" y="6531605"/>
            <a:ext cx="1287532" cy="230832"/>
          </a:xfrm>
          <a:prstGeom prst="rect">
            <a:avLst/>
          </a:prstGeom>
        </p:spPr>
        <p:txBody>
          <a:bodyPr wrap="none">
            <a:spAutoFit/>
          </a:bodyPr>
          <a:lstStyle/>
          <a:p>
            <a:r>
              <a:rPr lang="en-US" sz="900" dirty="0" smtClean="0">
                <a:latin typeface="+mj-lt"/>
              </a:rPr>
              <a:t>NVIDIA [J. Balfour]</a:t>
            </a:r>
            <a:r>
              <a:rPr lang="en-US" sz="900" dirty="0" smtClean="0">
                <a:latin typeface="+mj-lt"/>
                <a:cs typeface="Calibri"/>
              </a:rPr>
              <a:t>→</a:t>
            </a:r>
            <a:endParaRPr lang="en-US" sz="900" dirty="0">
              <a:latin typeface="+mj-lt"/>
            </a:endParaRPr>
          </a:p>
        </p:txBody>
      </p:sp>
    </p:spTree>
    <p:extLst>
      <p:ext uri="{BB962C8B-B14F-4D97-AF65-F5344CB8AC3E}">
        <p14:creationId xmlns:p14="http://schemas.microsoft.com/office/powerpoint/2010/main" val="284428374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Lessons from global Min/Max</a:t>
            </a:r>
          </a:p>
        </p:txBody>
      </p:sp>
      <p:sp>
        <p:nvSpPr>
          <p:cNvPr id="3" name="Content Placeholder 2"/>
          <p:cNvSpPr>
            <a:spLocks noGrp="1"/>
          </p:cNvSpPr>
          <p:nvPr>
            <p:ph idx="1"/>
          </p:nvPr>
        </p:nvSpPr>
        <p:spPr>
          <a:xfrm>
            <a:off x="457200" y="2252663"/>
            <a:ext cx="8229600" cy="3005137"/>
          </a:xfrm>
        </p:spPr>
        <p:txBody>
          <a:bodyPr/>
          <a:lstStyle/>
          <a:p>
            <a:r>
              <a:rPr lang="en-US" sz="2000" dirty="0"/>
              <a:t>Many updates to a single value causes serial bottleneck</a:t>
            </a:r>
          </a:p>
          <a:p>
            <a:endParaRPr lang="en-US" sz="2000" dirty="0"/>
          </a:p>
          <a:p>
            <a:r>
              <a:rPr lang="en-US" sz="2000" dirty="0"/>
              <a:t>One can create a hierarchy of values to introduce more parallelism and locality into algorithm</a:t>
            </a:r>
          </a:p>
          <a:p>
            <a:endParaRPr lang="en-US" sz="2000" dirty="0"/>
          </a:p>
          <a:p>
            <a:r>
              <a:rPr lang="en-US" sz="2000" dirty="0"/>
              <a:t>However, performance can still be slow, so use </a:t>
            </a:r>
            <a:r>
              <a:rPr lang="en-US" sz="2000" dirty="0" smtClean="0"/>
              <a:t>judiciously</a:t>
            </a:r>
            <a:endParaRPr lang="en-US" sz="2000" dirty="0"/>
          </a:p>
        </p:txBody>
      </p:sp>
      <p:sp>
        <p:nvSpPr>
          <p:cNvPr id="4" name="Slide Number Placeholder 3"/>
          <p:cNvSpPr>
            <a:spLocks noGrp="1"/>
          </p:cNvSpPr>
          <p:nvPr>
            <p:ph type="sldNum" sz="quarter" idx="12"/>
          </p:nvPr>
        </p:nvSpPr>
        <p:spPr/>
        <p:txBody>
          <a:bodyPr/>
          <a:lstStyle/>
          <a:p>
            <a:fld id="{04A7C484-7E24-447E-8CB0-5149A4D34DEF}" type="slidenum">
              <a:rPr lang="en-US" altLang="en-US" smtClean="0"/>
              <a:pPr/>
              <a:t>113</a:t>
            </a:fld>
            <a:endParaRPr lang="en-US" altLang="en-US"/>
          </a:p>
        </p:txBody>
      </p:sp>
      <p:sp>
        <p:nvSpPr>
          <p:cNvPr id="5" name="Rectangle 4"/>
          <p:cNvSpPr/>
          <p:nvPr/>
        </p:nvSpPr>
        <p:spPr>
          <a:xfrm>
            <a:off x="76200" y="6531605"/>
            <a:ext cx="1287532" cy="230832"/>
          </a:xfrm>
          <a:prstGeom prst="rect">
            <a:avLst/>
          </a:prstGeom>
        </p:spPr>
        <p:txBody>
          <a:bodyPr wrap="none">
            <a:spAutoFit/>
          </a:bodyPr>
          <a:lstStyle/>
          <a:p>
            <a:r>
              <a:rPr lang="en-US" sz="900" dirty="0" smtClean="0">
                <a:latin typeface="+mj-lt"/>
              </a:rPr>
              <a:t>NVIDIA [J. Balfour]</a:t>
            </a:r>
            <a:r>
              <a:rPr lang="en-US" sz="900" dirty="0" smtClean="0">
                <a:latin typeface="+mj-lt"/>
                <a:cs typeface="Calibri"/>
              </a:rPr>
              <a:t>→</a:t>
            </a:r>
            <a:endParaRPr lang="en-US" sz="900" dirty="0">
              <a:latin typeface="+mj-lt"/>
            </a:endParaRPr>
          </a:p>
        </p:txBody>
      </p:sp>
    </p:spTree>
    <p:extLst>
      <p:ext uri="{BB962C8B-B14F-4D97-AF65-F5344CB8AC3E}">
        <p14:creationId xmlns:p14="http://schemas.microsoft.com/office/powerpoint/2010/main" val="371378343"/>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7543800" cy="792162"/>
          </a:xfrm>
        </p:spPr>
        <p:txBody>
          <a:bodyPr/>
          <a:lstStyle/>
          <a:p>
            <a:r>
              <a:rPr lang="en-US" dirty="0"/>
              <a:t>Important note about Atomics</a:t>
            </a:r>
          </a:p>
        </p:txBody>
      </p:sp>
      <p:sp>
        <p:nvSpPr>
          <p:cNvPr id="3" name="Content Placeholder 2"/>
          <p:cNvSpPr>
            <a:spLocks noGrp="1"/>
          </p:cNvSpPr>
          <p:nvPr>
            <p:ph idx="1"/>
          </p:nvPr>
        </p:nvSpPr>
        <p:spPr>
          <a:xfrm>
            <a:off x="457200" y="1295400"/>
            <a:ext cx="7239000" cy="795337"/>
          </a:xfrm>
        </p:spPr>
        <p:txBody>
          <a:bodyPr/>
          <a:lstStyle/>
          <a:p>
            <a:r>
              <a:rPr lang="en-US" sz="2000" dirty="0"/>
              <a:t>Atomic updates are not guaranteed to appear atomic to concurrent accesses using loads and </a:t>
            </a:r>
            <a:r>
              <a:rPr lang="en-US" sz="2000" dirty="0" smtClean="0"/>
              <a:t>stores</a:t>
            </a:r>
            <a:endParaRPr lang="en-US" sz="2000" dirty="0"/>
          </a:p>
        </p:txBody>
      </p:sp>
      <p:sp>
        <p:nvSpPr>
          <p:cNvPr id="4" name="Slide Number Placeholder 3"/>
          <p:cNvSpPr>
            <a:spLocks noGrp="1"/>
          </p:cNvSpPr>
          <p:nvPr>
            <p:ph type="sldNum" sz="quarter" idx="12"/>
          </p:nvPr>
        </p:nvSpPr>
        <p:spPr/>
        <p:txBody>
          <a:bodyPr/>
          <a:lstStyle/>
          <a:p>
            <a:fld id="{04A7C484-7E24-447E-8CB0-5149A4D34DEF}" type="slidenum">
              <a:rPr lang="en-US" altLang="en-US" smtClean="0"/>
              <a:pPr/>
              <a:t>114</a:t>
            </a:fld>
            <a:endParaRPr lang="en-US" altLang="en-US"/>
          </a:p>
        </p:txBody>
      </p:sp>
      <p:sp>
        <p:nvSpPr>
          <p:cNvPr id="5" name="Rectangle 4"/>
          <p:cNvSpPr/>
          <p:nvPr/>
        </p:nvSpPr>
        <p:spPr>
          <a:xfrm>
            <a:off x="457200" y="2090737"/>
            <a:ext cx="8229600" cy="4247317"/>
          </a:xfrm>
          <a:prstGeom prst="rect">
            <a:avLst/>
          </a:prstGeom>
          <a:solidFill>
            <a:schemeClr val="bg1">
              <a:lumMod val="85000"/>
            </a:schemeClr>
          </a:solidFill>
        </p:spPr>
        <p:txBody>
          <a:bodyPr wrap="square">
            <a:spAutoFit/>
          </a:bodyPr>
          <a:lstStyle/>
          <a:p>
            <a:r>
              <a:rPr lang="en-US" dirty="0">
                <a:solidFill>
                  <a:srgbClr val="FF00FF"/>
                </a:solidFill>
                <a:latin typeface="Consolas" pitchFamily="49" charset="0"/>
                <a:cs typeface="Consolas" pitchFamily="49" charset="0"/>
              </a:rPr>
              <a:t>__global__</a:t>
            </a:r>
            <a:r>
              <a:rPr lang="en-US" dirty="0">
                <a:solidFill>
                  <a:prstClr val="black"/>
                </a:solidFill>
                <a:latin typeface="Consolas" pitchFamily="49" charset="0"/>
                <a:cs typeface="Consolas" pitchFamily="49" charset="0"/>
              </a:rPr>
              <a:t> </a:t>
            </a:r>
            <a:r>
              <a:rPr lang="en-US" dirty="0">
                <a:solidFill>
                  <a:srgbClr val="0000FF"/>
                </a:solidFill>
                <a:latin typeface="Consolas" pitchFamily="49" charset="0"/>
                <a:cs typeface="Consolas" pitchFamily="49" charset="0"/>
              </a:rPr>
              <a:t>void</a:t>
            </a:r>
            <a:r>
              <a:rPr lang="en-US" dirty="0">
                <a:solidFill>
                  <a:prstClr val="black"/>
                </a:solidFill>
                <a:latin typeface="Consolas" pitchFamily="49" charset="0"/>
                <a:cs typeface="Consolas" pitchFamily="49" charset="0"/>
              </a:rPr>
              <a:t> broken(</a:t>
            </a:r>
            <a:r>
              <a:rPr lang="en-US" dirty="0" err="1">
                <a:solidFill>
                  <a:srgbClr val="0000FF"/>
                </a:solidFill>
                <a:latin typeface="Consolas" pitchFamily="49" charset="0"/>
                <a:cs typeface="Consolas" pitchFamily="49" charset="0"/>
              </a:rPr>
              <a:t>int</a:t>
            </a:r>
            <a:r>
              <a:rPr lang="en-US" dirty="0">
                <a:solidFill>
                  <a:prstClr val="black"/>
                </a:solidFill>
                <a:latin typeface="Consolas" pitchFamily="49" charset="0"/>
                <a:cs typeface="Consolas" pitchFamily="49" charset="0"/>
              </a:rPr>
              <a:t> n, </a:t>
            </a:r>
            <a:r>
              <a:rPr lang="en-US" dirty="0" err="1">
                <a:solidFill>
                  <a:srgbClr val="0000FF"/>
                </a:solidFill>
                <a:latin typeface="Consolas" pitchFamily="49" charset="0"/>
                <a:cs typeface="Consolas" pitchFamily="49" charset="0"/>
              </a:rPr>
              <a:t>int</a:t>
            </a:r>
            <a:r>
              <a:rPr lang="en-US" dirty="0">
                <a:solidFill>
                  <a:prstClr val="black"/>
                </a:solidFill>
                <a:latin typeface="Consolas" pitchFamily="49" charset="0"/>
                <a:cs typeface="Consolas" pitchFamily="49" charset="0"/>
              </a:rPr>
              <a:t>* x)</a:t>
            </a:r>
          </a:p>
          <a:p>
            <a:r>
              <a:rPr lang="en-US" dirty="0">
                <a:solidFill>
                  <a:prstClr val="black"/>
                </a:solidFill>
                <a:latin typeface="Consolas" pitchFamily="49" charset="0"/>
                <a:cs typeface="Consolas" pitchFamily="49" charset="0"/>
              </a:rPr>
              <a:t>{</a:t>
            </a:r>
          </a:p>
          <a:p>
            <a:r>
              <a:rPr lang="en-US" dirty="0">
                <a:solidFill>
                  <a:prstClr val="black"/>
                </a:solidFill>
                <a:latin typeface="Consolas" pitchFamily="49" charset="0"/>
                <a:cs typeface="Consolas" pitchFamily="49" charset="0"/>
              </a:rPr>
              <a:t>  </a:t>
            </a:r>
            <a:r>
              <a:rPr lang="en-US" dirty="0" err="1">
                <a:solidFill>
                  <a:srgbClr val="0000FF"/>
                </a:solidFill>
                <a:latin typeface="Consolas" pitchFamily="49" charset="0"/>
                <a:cs typeface="Consolas" pitchFamily="49" charset="0"/>
              </a:rPr>
              <a:t>int</a:t>
            </a:r>
            <a:r>
              <a:rPr lang="en-US" dirty="0">
                <a:solidFill>
                  <a:prstClr val="black"/>
                </a:solidFill>
                <a:latin typeface="Consolas" pitchFamily="49" charset="0"/>
                <a:cs typeface="Consolas" pitchFamily="49" charset="0"/>
              </a:rPr>
              <a:t> i = </a:t>
            </a:r>
            <a:r>
              <a:rPr lang="en-US" dirty="0" err="1">
                <a:solidFill>
                  <a:srgbClr val="FF00FF"/>
                </a:solidFill>
                <a:latin typeface="Consolas" pitchFamily="49" charset="0"/>
                <a:cs typeface="Consolas" pitchFamily="49" charset="0"/>
              </a:rPr>
              <a:t>threadIdx</a:t>
            </a:r>
            <a:r>
              <a:rPr lang="en-US" dirty="0" err="1">
                <a:solidFill>
                  <a:prstClr val="black"/>
                </a:solidFill>
                <a:latin typeface="Consolas" pitchFamily="49" charset="0"/>
                <a:cs typeface="Consolas" pitchFamily="49" charset="0"/>
              </a:rPr>
              <a:t>.x</a:t>
            </a:r>
            <a:r>
              <a:rPr lang="en-US" dirty="0">
                <a:solidFill>
                  <a:prstClr val="black"/>
                </a:solidFill>
                <a:latin typeface="Consolas" pitchFamily="49" charset="0"/>
                <a:cs typeface="Consolas" pitchFamily="49" charset="0"/>
              </a:rPr>
              <a:t> + </a:t>
            </a:r>
            <a:r>
              <a:rPr lang="en-US" dirty="0" err="1">
                <a:solidFill>
                  <a:srgbClr val="FF00FF"/>
                </a:solidFill>
                <a:latin typeface="Consolas" pitchFamily="49" charset="0"/>
                <a:cs typeface="Consolas" pitchFamily="49" charset="0"/>
              </a:rPr>
              <a:t>blockDim</a:t>
            </a:r>
            <a:r>
              <a:rPr lang="en-US" dirty="0" err="1">
                <a:solidFill>
                  <a:prstClr val="black"/>
                </a:solidFill>
                <a:latin typeface="Consolas" pitchFamily="49" charset="0"/>
                <a:cs typeface="Consolas" pitchFamily="49" charset="0"/>
              </a:rPr>
              <a:t>.x</a:t>
            </a:r>
            <a:r>
              <a:rPr lang="en-US" dirty="0">
                <a:solidFill>
                  <a:prstClr val="black"/>
                </a:solidFill>
                <a:latin typeface="Consolas" pitchFamily="49" charset="0"/>
                <a:cs typeface="Consolas" pitchFamily="49" charset="0"/>
              </a:rPr>
              <a:t> * </a:t>
            </a:r>
            <a:r>
              <a:rPr lang="en-US" dirty="0" err="1">
                <a:solidFill>
                  <a:srgbClr val="FF00FF"/>
                </a:solidFill>
                <a:latin typeface="Consolas" pitchFamily="49" charset="0"/>
                <a:cs typeface="Consolas" pitchFamily="49" charset="0"/>
              </a:rPr>
              <a:t>blockIdx</a:t>
            </a:r>
            <a:r>
              <a:rPr lang="en-US" dirty="0" err="1">
                <a:solidFill>
                  <a:prstClr val="black"/>
                </a:solidFill>
                <a:latin typeface="Consolas" pitchFamily="49" charset="0"/>
                <a:cs typeface="Consolas" pitchFamily="49" charset="0"/>
              </a:rPr>
              <a:t>.x</a:t>
            </a:r>
            <a:r>
              <a:rPr lang="en-US" dirty="0">
                <a:solidFill>
                  <a:prstClr val="black"/>
                </a:solidFill>
                <a:latin typeface="Consolas" pitchFamily="49" charset="0"/>
                <a:cs typeface="Consolas" pitchFamily="49" charset="0"/>
              </a:rPr>
              <a:t>;</a:t>
            </a:r>
          </a:p>
          <a:p>
            <a:r>
              <a:rPr lang="en-US" dirty="0">
                <a:solidFill>
                  <a:prstClr val="black"/>
                </a:solidFill>
                <a:latin typeface="Consolas" pitchFamily="49" charset="0"/>
                <a:cs typeface="Consolas" pitchFamily="49" charset="0"/>
              </a:rPr>
              <a:t>  </a:t>
            </a:r>
            <a:r>
              <a:rPr lang="en-US" dirty="0">
                <a:solidFill>
                  <a:srgbClr val="0000FF"/>
                </a:solidFill>
                <a:latin typeface="Consolas" pitchFamily="49" charset="0"/>
                <a:cs typeface="Consolas" pitchFamily="49" charset="0"/>
              </a:rPr>
              <a:t>if</a:t>
            </a:r>
            <a:r>
              <a:rPr lang="en-US" dirty="0">
                <a:solidFill>
                  <a:prstClr val="black"/>
                </a:solidFill>
                <a:latin typeface="Consolas" pitchFamily="49" charset="0"/>
                <a:cs typeface="Consolas" pitchFamily="49" charset="0"/>
              </a:rPr>
              <a:t> </a:t>
            </a:r>
            <a:r>
              <a:rPr lang="en-US" dirty="0" smtClean="0">
                <a:solidFill>
                  <a:prstClr val="black"/>
                </a:solidFill>
                <a:latin typeface="Consolas" pitchFamily="49" charset="0"/>
                <a:cs typeface="Consolas" pitchFamily="49" charset="0"/>
              </a:rPr>
              <a:t>(i </a:t>
            </a:r>
            <a:r>
              <a:rPr lang="en-US" dirty="0">
                <a:solidFill>
                  <a:prstClr val="black"/>
                </a:solidFill>
                <a:latin typeface="Consolas" pitchFamily="49" charset="0"/>
                <a:cs typeface="Consolas" pitchFamily="49" charset="0"/>
              </a:rPr>
              <a:t>== 0)</a:t>
            </a:r>
          </a:p>
          <a:p>
            <a:r>
              <a:rPr lang="en-US" dirty="0">
                <a:solidFill>
                  <a:prstClr val="black"/>
                </a:solidFill>
                <a:latin typeface="Consolas" pitchFamily="49" charset="0"/>
                <a:cs typeface="Consolas" pitchFamily="49" charset="0"/>
              </a:rPr>
              <a:t>  {</a:t>
            </a:r>
          </a:p>
          <a:p>
            <a:r>
              <a:rPr lang="en-US" dirty="0">
                <a:solidFill>
                  <a:prstClr val="black"/>
                </a:solidFill>
                <a:latin typeface="Consolas" pitchFamily="49" charset="0"/>
                <a:cs typeface="Consolas" pitchFamily="49" charset="0"/>
              </a:rPr>
              <a:t>    *x = *x + 1;</a:t>
            </a:r>
          </a:p>
          <a:p>
            <a:r>
              <a:rPr lang="en-US" dirty="0">
                <a:solidFill>
                  <a:prstClr val="black"/>
                </a:solidFill>
                <a:latin typeface="Consolas" pitchFamily="49" charset="0"/>
                <a:cs typeface="Consolas" pitchFamily="49" charset="0"/>
              </a:rPr>
              <a:t>  }</a:t>
            </a:r>
          </a:p>
          <a:p>
            <a:r>
              <a:rPr lang="en-US" dirty="0">
                <a:solidFill>
                  <a:prstClr val="black"/>
                </a:solidFill>
                <a:latin typeface="Consolas" pitchFamily="49" charset="0"/>
                <a:cs typeface="Consolas" pitchFamily="49" charset="0"/>
              </a:rPr>
              <a:t>  </a:t>
            </a:r>
            <a:r>
              <a:rPr lang="en-US" dirty="0">
                <a:solidFill>
                  <a:srgbClr val="0000FF"/>
                </a:solidFill>
                <a:latin typeface="Consolas" pitchFamily="49" charset="0"/>
                <a:cs typeface="Consolas" pitchFamily="49" charset="0"/>
              </a:rPr>
              <a:t>else</a:t>
            </a:r>
            <a:r>
              <a:rPr lang="en-US" dirty="0">
                <a:solidFill>
                  <a:prstClr val="black"/>
                </a:solidFill>
                <a:latin typeface="Consolas" pitchFamily="49" charset="0"/>
                <a:cs typeface="Consolas" pitchFamily="49" charset="0"/>
              </a:rPr>
              <a:t> </a:t>
            </a:r>
          </a:p>
          <a:p>
            <a:r>
              <a:rPr lang="en-US" dirty="0">
                <a:solidFill>
                  <a:prstClr val="black"/>
                </a:solidFill>
                <a:latin typeface="Consolas" pitchFamily="49" charset="0"/>
                <a:cs typeface="Consolas" pitchFamily="49" charset="0"/>
              </a:rPr>
              <a:t>  {</a:t>
            </a:r>
          </a:p>
          <a:p>
            <a:r>
              <a:rPr lang="pl-PL" dirty="0">
                <a:solidFill>
                  <a:prstClr val="black"/>
                </a:solidFill>
                <a:latin typeface="Consolas" pitchFamily="49" charset="0"/>
                <a:cs typeface="Consolas" pitchFamily="49" charset="0"/>
              </a:rPr>
              <a:t>    </a:t>
            </a:r>
            <a:r>
              <a:rPr lang="pl-PL" dirty="0">
                <a:solidFill>
                  <a:srgbClr val="0000FF"/>
                </a:solidFill>
                <a:latin typeface="Consolas" pitchFamily="49" charset="0"/>
                <a:cs typeface="Consolas" pitchFamily="49" charset="0"/>
              </a:rPr>
              <a:t>int</a:t>
            </a:r>
            <a:r>
              <a:rPr lang="pl-PL" dirty="0">
                <a:solidFill>
                  <a:prstClr val="black"/>
                </a:solidFill>
                <a:latin typeface="Consolas" pitchFamily="49" charset="0"/>
                <a:cs typeface="Consolas" pitchFamily="49" charset="0"/>
              </a:rPr>
              <a:t> j = atomicAdd(x, 1); </a:t>
            </a:r>
            <a:r>
              <a:rPr lang="pl-PL" dirty="0">
                <a:solidFill>
                  <a:srgbClr val="008000"/>
                </a:solidFill>
                <a:latin typeface="Consolas" pitchFamily="49" charset="0"/>
                <a:cs typeface="Consolas" pitchFamily="49" charset="0"/>
              </a:rPr>
              <a:t>// j = *x; *x = j + i;</a:t>
            </a:r>
          </a:p>
          <a:p>
            <a:r>
              <a:rPr lang="en-US" dirty="0">
                <a:solidFill>
                  <a:prstClr val="black"/>
                </a:solidFill>
                <a:latin typeface="Consolas" pitchFamily="49" charset="0"/>
                <a:cs typeface="Consolas" pitchFamily="49" charset="0"/>
              </a:rPr>
              <a:t>  }</a:t>
            </a:r>
          </a:p>
          <a:p>
            <a:r>
              <a:rPr lang="en-US" dirty="0">
                <a:solidFill>
                  <a:prstClr val="black"/>
                </a:solidFill>
                <a:latin typeface="Consolas" pitchFamily="49" charset="0"/>
                <a:cs typeface="Consolas" pitchFamily="49" charset="0"/>
              </a:rPr>
              <a:t>}</a:t>
            </a:r>
          </a:p>
          <a:p>
            <a:endParaRPr lang="en-US" dirty="0">
              <a:solidFill>
                <a:prstClr val="black"/>
              </a:solidFill>
              <a:latin typeface="Consolas" pitchFamily="49" charset="0"/>
              <a:cs typeface="Consolas" pitchFamily="49" charset="0"/>
            </a:endParaRPr>
          </a:p>
          <a:p>
            <a:r>
              <a:rPr lang="en-US" dirty="0">
                <a:solidFill>
                  <a:srgbClr val="008000"/>
                </a:solidFill>
                <a:latin typeface="Consolas" pitchFamily="49" charset="0"/>
                <a:cs typeface="Consolas" pitchFamily="49" charset="0"/>
              </a:rPr>
              <a:t>// main.cpp</a:t>
            </a:r>
          </a:p>
          <a:p>
            <a:r>
              <a:rPr lang="nl-NL" dirty="0">
                <a:solidFill>
                  <a:prstClr val="black"/>
                </a:solidFill>
                <a:latin typeface="Consolas" pitchFamily="49" charset="0"/>
                <a:cs typeface="Consolas" pitchFamily="49" charset="0"/>
              </a:rPr>
              <a:t>broken&lt;&lt;&lt;1,128&gt;&gt;&gt;(128, d_x); </a:t>
            </a:r>
            <a:r>
              <a:rPr lang="nl-NL" dirty="0">
                <a:solidFill>
                  <a:srgbClr val="008000"/>
                </a:solidFill>
                <a:latin typeface="Consolas" pitchFamily="49" charset="0"/>
                <a:cs typeface="Consolas" pitchFamily="49" charset="0"/>
              </a:rPr>
              <a:t>// d_x = d_x + {1, 127, 128}</a:t>
            </a:r>
          </a:p>
        </p:txBody>
      </p:sp>
      <p:sp>
        <p:nvSpPr>
          <p:cNvPr id="6" name="Rectangle 5"/>
          <p:cNvSpPr/>
          <p:nvPr/>
        </p:nvSpPr>
        <p:spPr>
          <a:xfrm>
            <a:off x="76200" y="6531605"/>
            <a:ext cx="1287532" cy="230832"/>
          </a:xfrm>
          <a:prstGeom prst="rect">
            <a:avLst/>
          </a:prstGeom>
        </p:spPr>
        <p:txBody>
          <a:bodyPr wrap="none">
            <a:spAutoFit/>
          </a:bodyPr>
          <a:lstStyle/>
          <a:p>
            <a:r>
              <a:rPr lang="en-US" sz="900" dirty="0" smtClean="0">
                <a:latin typeface="+mj-lt"/>
              </a:rPr>
              <a:t>NVIDIA [J. Balfour]</a:t>
            </a:r>
            <a:r>
              <a:rPr lang="en-US" sz="900" dirty="0" smtClean="0">
                <a:latin typeface="+mj-lt"/>
                <a:cs typeface="Calibri"/>
              </a:rPr>
              <a:t>→</a:t>
            </a:r>
            <a:endParaRPr lang="en-US" sz="900" dirty="0">
              <a:latin typeface="+mj-lt"/>
            </a:endParaRPr>
          </a:p>
        </p:txBody>
      </p:sp>
    </p:spTree>
    <p:extLst>
      <p:ext uri="{BB962C8B-B14F-4D97-AF65-F5344CB8AC3E}">
        <p14:creationId xmlns:p14="http://schemas.microsoft.com/office/powerpoint/2010/main" val="72522081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Atomics</a:t>
            </a:r>
            <a:endParaRPr lang="en-US" dirty="0"/>
          </a:p>
        </p:txBody>
      </p:sp>
      <p:sp>
        <p:nvSpPr>
          <p:cNvPr id="3" name="Content Placeholder 2"/>
          <p:cNvSpPr>
            <a:spLocks noGrp="1"/>
          </p:cNvSpPr>
          <p:nvPr>
            <p:ph idx="1"/>
          </p:nvPr>
        </p:nvSpPr>
        <p:spPr>
          <a:xfrm>
            <a:off x="76200" y="2217738"/>
            <a:ext cx="8839200" cy="4411662"/>
          </a:xfrm>
        </p:spPr>
        <p:txBody>
          <a:bodyPr/>
          <a:lstStyle/>
          <a:p>
            <a:r>
              <a:rPr lang="en-US" sz="1800" dirty="0" smtClean="0"/>
              <a:t>When to use: Cannot </a:t>
            </a:r>
            <a:r>
              <a:rPr lang="en-US" sz="1800" dirty="0"/>
              <a:t>use normal load/store for reliable inter-thread communication because of race conditions</a:t>
            </a:r>
          </a:p>
          <a:p>
            <a:endParaRPr lang="en-US" sz="1800" dirty="0"/>
          </a:p>
          <a:p>
            <a:r>
              <a:rPr lang="en-US" sz="1800" dirty="0"/>
              <a:t>Use atomic functions for infrequent, sparse, and/or unpredictable global communication</a:t>
            </a:r>
          </a:p>
          <a:p>
            <a:pPr marL="0" indent="0">
              <a:buNone/>
            </a:pPr>
            <a:endParaRPr lang="en-US" sz="1800" dirty="0"/>
          </a:p>
          <a:p>
            <a:r>
              <a:rPr lang="en-US" sz="1800" dirty="0"/>
              <a:t>Decompose data (very limited use of single global sum/max/min/etc.) for more parallelism</a:t>
            </a:r>
          </a:p>
          <a:p>
            <a:endParaRPr lang="en-US" sz="1800" dirty="0"/>
          </a:p>
          <a:p>
            <a:r>
              <a:rPr lang="en-US" sz="1800" dirty="0"/>
              <a:t>Attempt to use shared memory and structure algorithms to avoid synchronization whenever  </a:t>
            </a:r>
            <a:r>
              <a:rPr lang="en-US" sz="1800" dirty="0" smtClean="0"/>
              <a:t>possible</a:t>
            </a:r>
            <a:endParaRPr lang="en-US" sz="1800" dirty="0"/>
          </a:p>
        </p:txBody>
      </p:sp>
      <p:sp>
        <p:nvSpPr>
          <p:cNvPr id="4" name="Slide Number Placeholder 3"/>
          <p:cNvSpPr>
            <a:spLocks noGrp="1"/>
          </p:cNvSpPr>
          <p:nvPr>
            <p:ph type="sldNum" sz="quarter" idx="12"/>
          </p:nvPr>
        </p:nvSpPr>
        <p:spPr/>
        <p:txBody>
          <a:bodyPr/>
          <a:lstStyle/>
          <a:p>
            <a:fld id="{04A7C484-7E24-447E-8CB0-5149A4D34DEF}" type="slidenum">
              <a:rPr lang="en-US" altLang="en-US" smtClean="0"/>
              <a:pPr/>
              <a:t>115</a:t>
            </a:fld>
            <a:endParaRPr lang="en-US" altLang="en-US"/>
          </a:p>
        </p:txBody>
      </p:sp>
      <p:sp>
        <p:nvSpPr>
          <p:cNvPr id="5" name="Rectangle 4"/>
          <p:cNvSpPr/>
          <p:nvPr/>
        </p:nvSpPr>
        <p:spPr>
          <a:xfrm>
            <a:off x="76200" y="6531605"/>
            <a:ext cx="1287532" cy="230832"/>
          </a:xfrm>
          <a:prstGeom prst="rect">
            <a:avLst/>
          </a:prstGeom>
        </p:spPr>
        <p:txBody>
          <a:bodyPr wrap="none">
            <a:spAutoFit/>
          </a:bodyPr>
          <a:lstStyle/>
          <a:p>
            <a:r>
              <a:rPr lang="en-US" sz="900" dirty="0" smtClean="0">
                <a:latin typeface="+mj-lt"/>
              </a:rPr>
              <a:t>NVIDIA [J. Balfour]</a:t>
            </a:r>
            <a:r>
              <a:rPr lang="en-US" sz="900" dirty="0" smtClean="0">
                <a:latin typeface="+mj-lt"/>
                <a:cs typeface="Calibri"/>
              </a:rPr>
              <a:t>→</a:t>
            </a:r>
            <a:endParaRPr lang="en-US" sz="900" dirty="0">
              <a:latin typeface="+mj-lt"/>
            </a:endParaRPr>
          </a:p>
        </p:txBody>
      </p:sp>
    </p:spTree>
    <p:extLst>
      <p:ext uri="{BB962C8B-B14F-4D97-AF65-F5344CB8AC3E}">
        <p14:creationId xmlns:p14="http://schemas.microsoft.com/office/powerpoint/2010/main" val="360135792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19600"/>
            <a:ext cx="7543800" cy="914400"/>
          </a:xfrm>
        </p:spPr>
        <p:txBody>
          <a:bodyPr/>
          <a:lstStyle/>
          <a:p>
            <a:r>
              <a:rPr lang="en-US" dirty="0" smtClean="0"/>
              <a:t>CUDA Optimization Issues</a:t>
            </a:r>
            <a:endParaRPr lang="en-US" dirty="0"/>
          </a:p>
        </p:txBody>
      </p:sp>
      <p:sp>
        <p:nvSpPr>
          <p:cNvPr id="4" name="Slide Number Placeholder 3"/>
          <p:cNvSpPr>
            <a:spLocks noGrp="1"/>
          </p:cNvSpPr>
          <p:nvPr>
            <p:ph type="sldNum" sz="quarter" idx="12"/>
          </p:nvPr>
        </p:nvSpPr>
        <p:spPr/>
        <p:txBody>
          <a:bodyPr/>
          <a:lstStyle/>
          <a:p>
            <a:fld id="{04A7C484-7E24-447E-8CB0-5149A4D34DEF}" type="slidenum">
              <a:rPr lang="en-US" altLang="en-US" smtClean="0"/>
              <a:pPr/>
              <a:t>116</a:t>
            </a:fld>
            <a:endParaRPr lang="en-US" altLang="en-US"/>
          </a:p>
        </p:txBody>
      </p:sp>
    </p:spTree>
    <p:extLst>
      <p:ext uri="{BB962C8B-B14F-4D97-AF65-F5344CB8AC3E}">
        <p14:creationId xmlns:p14="http://schemas.microsoft.com/office/powerpoint/2010/main" val="3847755067"/>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98438"/>
            <a:ext cx="7848600" cy="944562"/>
          </a:xfrm>
        </p:spPr>
        <p:txBody>
          <a:bodyPr/>
          <a:lstStyle/>
          <a:p>
            <a:r>
              <a:rPr lang="en-US" dirty="0" smtClean="0"/>
              <a:t>Putting Things in Perspective… </a:t>
            </a:r>
            <a:endParaRPr lang="en-US" dirty="0"/>
          </a:p>
        </p:txBody>
      </p:sp>
      <p:sp>
        <p:nvSpPr>
          <p:cNvPr id="3" name="Content Placeholder 2"/>
          <p:cNvSpPr>
            <a:spLocks noGrp="1"/>
          </p:cNvSpPr>
          <p:nvPr>
            <p:ph idx="1"/>
          </p:nvPr>
        </p:nvSpPr>
        <p:spPr>
          <a:xfrm>
            <a:off x="228600" y="2217738"/>
            <a:ext cx="8763000" cy="4411662"/>
          </a:xfrm>
        </p:spPr>
        <p:txBody>
          <a:bodyPr/>
          <a:lstStyle/>
          <a:p>
            <a:r>
              <a:rPr lang="en-US" sz="2000" dirty="0" smtClean="0"/>
              <a:t>Here’s what we’ve covered so far:</a:t>
            </a:r>
          </a:p>
          <a:p>
            <a:pPr lvl="1"/>
            <a:r>
              <a:rPr lang="en-US" sz="1600" dirty="0" smtClean="0"/>
              <a:t>CUDA execution configuration (grids, blocks, threads)</a:t>
            </a:r>
          </a:p>
          <a:p>
            <a:pPr lvl="1"/>
            <a:r>
              <a:rPr lang="en-US" sz="1600" dirty="0" smtClean="0"/>
              <a:t>CUDA scheduling issues (warps, thread divergence, synchronization, etc.)</a:t>
            </a:r>
          </a:p>
          <a:p>
            <a:pPr lvl="1"/>
            <a:r>
              <a:rPr lang="en-US" sz="1600" dirty="0" smtClean="0"/>
              <a:t>CUDA Memory ecosystem (registers, shared </a:t>
            </a:r>
            <a:r>
              <a:rPr lang="en-US" sz="1600" dirty="0" err="1" smtClean="0"/>
              <a:t>mem</a:t>
            </a:r>
            <a:r>
              <a:rPr lang="en-US" sz="1600" dirty="0" smtClean="0"/>
              <a:t>, device </a:t>
            </a:r>
            <a:r>
              <a:rPr lang="en-US" sz="1600" dirty="0" err="1" smtClean="0"/>
              <a:t>mem</a:t>
            </a:r>
            <a:r>
              <a:rPr lang="en-US" sz="1600" dirty="0" smtClean="0"/>
              <a:t>, L1/L2 cache, etc.)</a:t>
            </a:r>
          </a:p>
          <a:p>
            <a:pPr lvl="1"/>
            <a:r>
              <a:rPr lang="en-US" sz="1600" dirty="0" smtClean="0"/>
              <a:t>Practical things: building, debugging, profiling CUDA code</a:t>
            </a:r>
          </a:p>
          <a:p>
            <a:pPr lvl="1"/>
            <a:endParaRPr lang="en-US" sz="1600" dirty="0" smtClean="0"/>
          </a:p>
          <a:p>
            <a:pPr lvl="1"/>
            <a:endParaRPr lang="en-US" sz="1600" dirty="0" smtClean="0"/>
          </a:p>
          <a:p>
            <a:pPr lvl="1"/>
            <a:endParaRPr lang="en-US" sz="1600" dirty="0"/>
          </a:p>
          <a:p>
            <a:r>
              <a:rPr lang="en-US" sz="2000" dirty="0" smtClean="0"/>
              <a:t>Next: CUDA GPU Programming - Examples &amp; Code Optimization Issues</a:t>
            </a:r>
          </a:p>
          <a:p>
            <a:pPr lvl="1"/>
            <a:r>
              <a:rPr lang="en-US" sz="1600" dirty="0" smtClean="0"/>
              <a:t>Tiling: a CUDA programming pattern</a:t>
            </a:r>
          </a:p>
          <a:p>
            <a:pPr lvl="1"/>
            <a:r>
              <a:rPr lang="en-US" sz="1600" dirty="0" smtClean="0"/>
              <a:t>Example: CUDA optimization exercise in relation to a vector reduction operation</a:t>
            </a:r>
          </a:p>
          <a:p>
            <a:pPr lvl="1"/>
            <a:r>
              <a:rPr lang="en-US" sz="1600" dirty="0" smtClean="0"/>
              <a:t>CUDA Execution Configuration Optimization Heuristics: Occupancy issues</a:t>
            </a:r>
          </a:p>
          <a:p>
            <a:pPr lvl="1"/>
            <a:r>
              <a:rPr lang="en-US" sz="1600" dirty="0" smtClean="0"/>
              <a:t>CUDA Optimization Rules of Thumb</a:t>
            </a:r>
            <a:endParaRPr lang="en-US" sz="1600" dirty="0"/>
          </a:p>
        </p:txBody>
      </p:sp>
      <p:sp>
        <p:nvSpPr>
          <p:cNvPr id="4" name="Slide Number Placeholder 3"/>
          <p:cNvSpPr>
            <a:spLocks noGrp="1"/>
          </p:cNvSpPr>
          <p:nvPr>
            <p:ph type="sldNum" sz="quarter" idx="12"/>
          </p:nvPr>
        </p:nvSpPr>
        <p:spPr/>
        <p:txBody>
          <a:bodyPr/>
          <a:lstStyle/>
          <a:p>
            <a:fld id="{04A7C484-7E24-447E-8CB0-5149A4D34DEF}" type="slidenum">
              <a:rPr lang="en-US" altLang="en-US" smtClean="0"/>
              <a:pPr/>
              <a:t>117</a:t>
            </a:fld>
            <a:endParaRPr lang="en-US" altLang="en-US"/>
          </a:p>
        </p:txBody>
      </p:sp>
    </p:spTree>
    <p:extLst>
      <p:ext uri="{BB962C8B-B14F-4D97-AF65-F5344CB8AC3E}">
        <p14:creationId xmlns:p14="http://schemas.microsoft.com/office/powerpoint/2010/main" val="613287902"/>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Tiling [Blocking</a:t>
            </a:r>
            <a:r>
              <a:rPr lang="en-US" dirty="0" smtClean="0"/>
              <a:t>]:</a:t>
            </a:r>
            <a:br>
              <a:rPr lang="en-US" dirty="0" smtClean="0"/>
            </a:br>
            <a:r>
              <a:rPr lang="en-US" sz="2400" dirty="0" smtClean="0"/>
              <a:t>A Fundamental CUDA Programming Pattern</a:t>
            </a:r>
            <a:endParaRPr lang="en-US" sz="2400" dirty="0"/>
          </a:p>
        </p:txBody>
      </p:sp>
      <p:sp>
        <p:nvSpPr>
          <p:cNvPr id="3" name="Content Placeholder 2"/>
          <p:cNvSpPr>
            <a:spLocks noGrp="1"/>
          </p:cNvSpPr>
          <p:nvPr>
            <p:ph idx="1"/>
          </p:nvPr>
        </p:nvSpPr>
        <p:spPr>
          <a:xfrm>
            <a:off x="228600" y="1905000"/>
            <a:ext cx="8763000" cy="4411662"/>
          </a:xfrm>
        </p:spPr>
        <p:txBody>
          <a:bodyPr/>
          <a:lstStyle/>
          <a:p>
            <a:r>
              <a:rPr lang="en-US" sz="2000" dirty="0"/>
              <a:t>Partition data to operate in well-sized blocks</a:t>
            </a:r>
          </a:p>
          <a:p>
            <a:pPr lvl="1"/>
            <a:r>
              <a:rPr lang="en-US" sz="1800" dirty="0"/>
              <a:t>Small enough to be staged in shared memory</a:t>
            </a:r>
          </a:p>
          <a:p>
            <a:pPr lvl="1"/>
            <a:r>
              <a:rPr lang="en-US" sz="1800" dirty="0"/>
              <a:t>Assign each data partition to a </a:t>
            </a:r>
            <a:r>
              <a:rPr lang="en-US" sz="1800" dirty="0" smtClean="0"/>
              <a:t>block of threads</a:t>
            </a:r>
            <a:endParaRPr lang="en-US" sz="1800" dirty="0"/>
          </a:p>
          <a:p>
            <a:pPr lvl="1"/>
            <a:r>
              <a:rPr lang="en-US" sz="1800" dirty="0"/>
              <a:t>No different from cache blocking</a:t>
            </a:r>
            <a:r>
              <a:rPr lang="en-US" sz="1800" dirty="0" smtClean="0"/>
              <a:t>!</a:t>
            </a:r>
          </a:p>
          <a:p>
            <a:pPr lvl="2"/>
            <a:r>
              <a:rPr lang="en-US" sz="1500" dirty="0" smtClean="0"/>
              <a:t>Except you now have full control over it</a:t>
            </a:r>
            <a:endParaRPr lang="en-US" sz="1500" dirty="0"/>
          </a:p>
          <a:p>
            <a:endParaRPr lang="en-US" sz="2000" dirty="0" smtClean="0"/>
          </a:p>
          <a:p>
            <a:endParaRPr lang="en-US" sz="2000" dirty="0"/>
          </a:p>
          <a:p>
            <a:r>
              <a:rPr lang="en-US" sz="2000" dirty="0"/>
              <a:t>Provides several </a:t>
            </a:r>
            <a:r>
              <a:rPr lang="en-US" sz="2000" dirty="0" smtClean="0"/>
              <a:t>significant performance </a:t>
            </a:r>
            <a:r>
              <a:rPr lang="en-US" sz="2000" dirty="0"/>
              <a:t>benefits</a:t>
            </a:r>
          </a:p>
          <a:p>
            <a:pPr lvl="1"/>
            <a:r>
              <a:rPr lang="en-US" sz="1800" dirty="0" smtClean="0"/>
              <a:t>Working </a:t>
            </a:r>
            <a:r>
              <a:rPr lang="en-US" sz="1800" dirty="0"/>
              <a:t>in shared memory </a:t>
            </a:r>
            <a:r>
              <a:rPr lang="en-US" sz="1800" dirty="0" smtClean="0"/>
              <a:t>reduces memory </a:t>
            </a:r>
            <a:r>
              <a:rPr lang="en-US" sz="1800" dirty="0"/>
              <a:t>latency dramatically</a:t>
            </a:r>
          </a:p>
          <a:p>
            <a:pPr lvl="1"/>
            <a:r>
              <a:rPr lang="en-US" sz="1800" dirty="0" smtClean="0"/>
              <a:t>More </a:t>
            </a:r>
            <a:r>
              <a:rPr lang="en-US" sz="1800" dirty="0"/>
              <a:t>l</a:t>
            </a:r>
            <a:r>
              <a:rPr lang="en-US" sz="1800" dirty="0" smtClean="0"/>
              <a:t>ikely </a:t>
            </a:r>
            <a:r>
              <a:rPr lang="en-US" sz="1800" dirty="0"/>
              <a:t>to have </a:t>
            </a:r>
            <a:r>
              <a:rPr lang="en-US" sz="1800" dirty="0" smtClean="0"/>
              <a:t>address access </a:t>
            </a:r>
            <a:r>
              <a:rPr lang="en-US" sz="1800" dirty="0"/>
              <a:t>patterns </a:t>
            </a:r>
            <a:r>
              <a:rPr lang="en-US" sz="1800" dirty="0" smtClean="0"/>
              <a:t>that coalesce well on load/store </a:t>
            </a:r>
            <a:r>
              <a:rPr lang="en-US" sz="1800" dirty="0"/>
              <a:t>to shared </a:t>
            </a:r>
            <a:r>
              <a:rPr lang="en-US" sz="1800" dirty="0" smtClean="0"/>
              <a:t>memory</a:t>
            </a:r>
            <a:endParaRPr lang="en-US" sz="1800" dirty="0"/>
          </a:p>
        </p:txBody>
      </p:sp>
      <p:sp>
        <p:nvSpPr>
          <p:cNvPr id="4" name="Slide Number Placeholder 3"/>
          <p:cNvSpPr>
            <a:spLocks noGrp="1"/>
          </p:cNvSpPr>
          <p:nvPr>
            <p:ph type="sldNum" sz="quarter" idx="10"/>
          </p:nvPr>
        </p:nvSpPr>
        <p:spPr>
          <a:xfrm>
            <a:off x="6934200" y="6324600"/>
            <a:ext cx="2133600" cy="457200"/>
          </a:xfrm>
        </p:spPr>
        <p:txBody>
          <a:bodyPr/>
          <a:lstStyle/>
          <a:p>
            <a:pPr algn="r"/>
            <a:fld id="{ACC437C4-4BEA-A94A-8F06-028A3D316D58}" type="slidenum">
              <a:rPr lang="en-US" smtClean="0"/>
              <a:pPr algn="r"/>
              <a:t>118</a:t>
            </a:fld>
            <a:endParaRPr lang="en-US" dirty="0"/>
          </a:p>
        </p:txBody>
      </p:sp>
      <p:sp>
        <p:nvSpPr>
          <p:cNvPr id="5" name="Rectangle 4"/>
          <p:cNvSpPr/>
          <p:nvPr/>
        </p:nvSpPr>
        <p:spPr>
          <a:xfrm>
            <a:off x="76200" y="6531605"/>
            <a:ext cx="1287532" cy="230832"/>
          </a:xfrm>
          <a:prstGeom prst="rect">
            <a:avLst/>
          </a:prstGeom>
        </p:spPr>
        <p:txBody>
          <a:bodyPr wrap="none">
            <a:spAutoFit/>
          </a:bodyPr>
          <a:lstStyle/>
          <a:p>
            <a:r>
              <a:rPr lang="en-US" sz="900" dirty="0" smtClean="0">
                <a:latin typeface="+mj-lt"/>
              </a:rPr>
              <a:t>NVIDIA [J. Balfour]</a:t>
            </a:r>
            <a:r>
              <a:rPr lang="en-US" sz="900" dirty="0" smtClean="0">
                <a:latin typeface="+mj-lt"/>
                <a:cs typeface="Calibri"/>
              </a:rPr>
              <a:t>→</a:t>
            </a:r>
            <a:endParaRPr lang="en-US" sz="900" dirty="0">
              <a:latin typeface="+mj-lt"/>
            </a:endParaRPr>
          </a:p>
        </p:txBody>
      </p:sp>
    </p:spTree>
    <p:extLst>
      <p:ext uri="{BB962C8B-B14F-4D97-AF65-F5344CB8AC3E}">
        <p14:creationId xmlns:p14="http://schemas.microsoft.com/office/powerpoint/2010/main" val="1198836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a:spLocks noChangeArrowheads="1"/>
          </p:cNvSpPr>
          <p:nvPr/>
        </p:nvSpPr>
        <p:spPr bwMode="auto">
          <a:xfrm>
            <a:off x="685800" y="1752600"/>
            <a:ext cx="7848600" cy="762000"/>
          </a:xfrm>
          <a:prstGeom prst="roundRect">
            <a:avLst>
              <a:gd name="adj" fmla="val 16667"/>
            </a:avLst>
          </a:prstGeom>
          <a:gradFill rotWithShape="1">
            <a:gsLst>
              <a:gs pos="0">
                <a:srgbClr val="95FFFF"/>
              </a:gs>
              <a:gs pos="35001">
                <a:srgbClr val="B6FFFF"/>
              </a:gs>
              <a:gs pos="100000">
                <a:srgbClr val="E1FFFF"/>
              </a:gs>
            </a:gsLst>
            <a:lin ang="16200000" scaled="1"/>
          </a:gradFill>
          <a:ln w="9525">
            <a:solidFill>
              <a:srgbClr val="2ECBCB"/>
            </a:solidFill>
            <a:round/>
            <a:headEnd/>
            <a:tailEnd/>
          </a:ln>
          <a:effectLst>
            <a:outerShdw blurRad="63500" dist="20000" dir="5400000" rotWithShape="0">
              <a:srgbClr val="000000">
                <a:alpha val="37999"/>
              </a:srgbClr>
            </a:outerShdw>
          </a:effectLst>
        </p:spPr>
        <p:txBody>
          <a:bodyPr anchor="ctr"/>
          <a:lstStyle/>
          <a:p>
            <a:pPr algn="ctr">
              <a:defRPr/>
            </a:pPr>
            <a:endParaRPr lang="en-US">
              <a:solidFill>
                <a:schemeClr val="dk1"/>
              </a:solidFill>
              <a:latin typeface="+mn-lt"/>
              <a:ea typeface="ＭＳ Ｐゴシック" charset="-128"/>
              <a:cs typeface="+mn-cs"/>
            </a:endParaRPr>
          </a:p>
        </p:txBody>
      </p:sp>
      <p:sp>
        <p:nvSpPr>
          <p:cNvPr id="37891" name="Title 1"/>
          <p:cNvSpPr>
            <a:spLocks noGrp="1"/>
          </p:cNvSpPr>
          <p:nvPr>
            <p:ph type="title"/>
          </p:nvPr>
        </p:nvSpPr>
        <p:spPr>
          <a:xfrm>
            <a:off x="304800" y="122238"/>
            <a:ext cx="7696200" cy="792162"/>
          </a:xfrm>
        </p:spPr>
        <p:txBody>
          <a:bodyPr/>
          <a:lstStyle/>
          <a:p>
            <a:r>
              <a:rPr lang="en-US" sz="3600" dirty="0" smtClean="0">
                <a:latin typeface="Corbel"/>
                <a:ea typeface="ＭＳ Ｐゴシック" charset="0"/>
                <a:cs typeface="Corbel"/>
              </a:rPr>
              <a:t>Fundamental </a:t>
            </a:r>
            <a:r>
              <a:rPr lang="en-US" sz="3600" dirty="0">
                <a:latin typeface="Corbel"/>
                <a:ea typeface="ＭＳ Ｐゴシック" charset="0"/>
                <a:cs typeface="Corbel"/>
              </a:rPr>
              <a:t>CUDA Pattern: </a:t>
            </a:r>
            <a:r>
              <a:rPr lang="en-US" sz="3600" dirty="0" smtClean="0">
                <a:latin typeface="Corbel"/>
                <a:ea typeface="ＭＳ Ｐゴシック" charset="0"/>
                <a:cs typeface="Corbel"/>
              </a:rPr>
              <a:t>Tiling</a:t>
            </a:r>
            <a:endParaRPr lang="en-US" sz="3600" dirty="0">
              <a:latin typeface="Corbel"/>
              <a:ea typeface="ＭＳ Ｐゴシック" charset="0"/>
              <a:cs typeface="Corbel"/>
            </a:endParaRPr>
          </a:p>
        </p:txBody>
      </p:sp>
      <p:sp>
        <p:nvSpPr>
          <p:cNvPr id="37892" name="Content Placeholder 22"/>
          <p:cNvSpPr>
            <a:spLocks noGrp="1"/>
          </p:cNvSpPr>
          <p:nvPr>
            <p:ph idx="1"/>
          </p:nvPr>
        </p:nvSpPr>
        <p:spPr>
          <a:xfrm>
            <a:off x="304800" y="5181600"/>
            <a:ext cx="8458200" cy="609600"/>
          </a:xfrm>
        </p:spPr>
        <p:txBody>
          <a:bodyPr/>
          <a:lstStyle/>
          <a:p>
            <a:r>
              <a:rPr lang="en-US" sz="2000" dirty="0">
                <a:solidFill>
                  <a:srgbClr val="CC0000"/>
                </a:solidFill>
                <a:latin typeface="+mj-lt"/>
                <a:ea typeface="ＭＳ Ｐゴシック" charset="0"/>
              </a:rPr>
              <a:t>Partition </a:t>
            </a:r>
            <a:r>
              <a:rPr lang="en-US" sz="2000" dirty="0">
                <a:latin typeface="+mj-lt"/>
                <a:ea typeface="ＭＳ Ｐゴシック" charset="0"/>
                <a:cs typeface="Corbel"/>
              </a:rPr>
              <a:t>data into </a:t>
            </a:r>
            <a:r>
              <a:rPr lang="en-US" sz="2000" dirty="0">
                <a:solidFill>
                  <a:srgbClr val="CC0000"/>
                </a:solidFill>
                <a:latin typeface="+mj-lt"/>
                <a:ea typeface="ＭＳ Ｐゴシック" charset="0"/>
              </a:rPr>
              <a:t>subsets </a:t>
            </a:r>
            <a:r>
              <a:rPr lang="en-US" sz="2000" dirty="0">
                <a:latin typeface="+mj-lt"/>
                <a:ea typeface="ＭＳ Ｐゴシック" charset="0"/>
                <a:cs typeface="Corbel"/>
              </a:rPr>
              <a:t>that fit into </a:t>
            </a:r>
            <a:r>
              <a:rPr lang="en-US" sz="2000" b="1" dirty="0" smtClean="0">
                <a:solidFill>
                  <a:srgbClr val="0070C0"/>
                </a:solidFill>
                <a:latin typeface="+mj-lt"/>
                <a:ea typeface="ＭＳ Ｐゴシック" charset="0"/>
                <a:cs typeface="Consolas" pitchFamily="49" charset="0"/>
              </a:rPr>
              <a:t>__shared__</a:t>
            </a:r>
            <a:r>
              <a:rPr lang="en-US" sz="2000" dirty="0" smtClean="0">
                <a:solidFill>
                  <a:srgbClr val="66CC33"/>
                </a:solidFill>
                <a:latin typeface="+mj-lt"/>
                <a:ea typeface="ＭＳ Ｐゴシック" charset="0"/>
                <a:cs typeface="Corbel"/>
              </a:rPr>
              <a:t> </a:t>
            </a:r>
            <a:r>
              <a:rPr lang="en-US" sz="2000" dirty="0">
                <a:latin typeface="+mj-lt"/>
                <a:ea typeface="ＭＳ Ｐゴシック" charset="0"/>
                <a:cs typeface="Corbel"/>
              </a:rPr>
              <a:t>memory</a:t>
            </a:r>
          </a:p>
        </p:txBody>
      </p:sp>
      <p:grpSp>
        <p:nvGrpSpPr>
          <p:cNvPr id="2" name="Group 36"/>
          <p:cNvGrpSpPr>
            <a:grpSpLocks/>
          </p:cNvGrpSpPr>
          <p:nvPr/>
        </p:nvGrpSpPr>
        <p:grpSpPr bwMode="auto">
          <a:xfrm>
            <a:off x="838200" y="1905000"/>
            <a:ext cx="7543800" cy="457200"/>
            <a:chOff x="838200" y="1143000"/>
            <a:chExt cx="7543800" cy="457200"/>
          </a:xfrm>
        </p:grpSpPr>
        <p:sp>
          <p:nvSpPr>
            <p:cNvPr id="16" name="Rectangle 15"/>
            <p:cNvSpPr/>
            <p:nvPr/>
          </p:nvSpPr>
          <p:spPr>
            <a:xfrm>
              <a:off x="838200" y="1143000"/>
              <a:ext cx="1752600" cy="457200"/>
            </a:xfrm>
            <a:prstGeom prst="rect">
              <a:avLst/>
            </a:prstGeom>
            <a:noFill/>
            <a:ln>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ectangle 18"/>
            <p:cNvSpPr/>
            <p:nvPr/>
          </p:nvSpPr>
          <p:spPr>
            <a:xfrm>
              <a:off x="2836863" y="1143000"/>
              <a:ext cx="1752600" cy="457200"/>
            </a:xfrm>
            <a:prstGeom prst="rect">
              <a:avLst/>
            </a:prstGeom>
            <a:noFill/>
            <a:ln>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ectangle 19"/>
            <p:cNvSpPr/>
            <p:nvPr/>
          </p:nvSpPr>
          <p:spPr>
            <a:xfrm>
              <a:off x="6629400" y="1143000"/>
              <a:ext cx="1752600" cy="457200"/>
            </a:xfrm>
            <a:prstGeom prst="rect">
              <a:avLst/>
            </a:prstGeom>
            <a:noFill/>
            <a:ln>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2" name="Straight Connector 21"/>
            <p:cNvCxnSpPr/>
            <p:nvPr/>
          </p:nvCxnSpPr>
          <p:spPr>
            <a:xfrm>
              <a:off x="4876800" y="1371600"/>
              <a:ext cx="1524000" cy="1588"/>
            </a:xfrm>
            <a:prstGeom prst="line">
              <a:avLst/>
            </a:prstGeom>
            <a:ln w="38100" cmpd="sng">
              <a:prstDash val="sysDot"/>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76200" y="6531605"/>
            <a:ext cx="1287532" cy="230832"/>
          </a:xfrm>
          <a:prstGeom prst="rect">
            <a:avLst/>
          </a:prstGeom>
        </p:spPr>
        <p:txBody>
          <a:bodyPr wrap="none">
            <a:spAutoFit/>
          </a:bodyPr>
          <a:lstStyle/>
          <a:p>
            <a:r>
              <a:rPr lang="en-US" sz="900" dirty="0" smtClean="0">
                <a:latin typeface="+mj-lt"/>
              </a:rPr>
              <a:t>NVIDIA [J. Balfour]</a:t>
            </a:r>
            <a:r>
              <a:rPr lang="en-US" sz="900" dirty="0" smtClean="0">
                <a:latin typeface="+mj-lt"/>
                <a:cs typeface="Calibri"/>
              </a:rPr>
              <a:t>→</a:t>
            </a:r>
            <a:endParaRPr lang="en-US" sz="900" dirty="0">
              <a:latin typeface="+mj-lt"/>
            </a:endParaRPr>
          </a:p>
        </p:txBody>
      </p:sp>
      <p:sp>
        <p:nvSpPr>
          <p:cNvPr id="11" name="Line Callout 2 10"/>
          <p:cNvSpPr/>
          <p:nvPr/>
        </p:nvSpPr>
        <p:spPr>
          <a:xfrm>
            <a:off x="5662612" y="2895600"/>
            <a:ext cx="2947988" cy="1066800"/>
          </a:xfrm>
          <a:prstGeom prst="borderCallout2">
            <a:avLst>
              <a:gd name="adj1" fmla="val 52083"/>
              <a:gd name="adj2" fmla="val -3479"/>
              <a:gd name="adj3" fmla="val 60416"/>
              <a:gd name="adj4" fmla="val -17856"/>
              <a:gd name="adj5" fmla="val -31837"/>
              <a:gd name="adj6" fmla="val -42812"/>
            </a:avLst>
          </a:prstGeom>
          <a:ln>
            <a:solidFill>
              <a:srgbClr val="C0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This is your data: one big chunk, about to be broken into subsets suitable to be stored into shared memory</a:t>
            </a:r>
            <a:endParaRPr lang="en-US" dirty="0">
              <a:solidFill>
                <a:schemeClr val="tx1"/>
              </a:solidFill>
            </a:endParaRPr>
          </a:p>
        </p:txBody>
      </p:sp>
      <p:sp>
        <p:nvSpPr>
          <p:cNvPr id="12" name="Slide Number Placeholder 3"/>
          <p:cNvSpPr>
            <a:spLocks noGrp="1"/>
          </p:cNvSpPr>
          <p:nvPr>
            <p:ph type="sldNum" sz="quarter" idx="10"/>
          </p:nvPr>
        </p:nvSpPr>
        <p:spPr>
          <a:xfrm>
            <a:off x="8610600" y="6477000"/>
            <a:ext cx="3810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fld id="{3862B1CB-50A4-4B76-BEC9-55B93FEE7A6D}" type="slidenum">
              <a:rPr lang="en-US" smtClean="0">
                <a:solidFill>
                  <a:schemeClr val="tx2"/>
                </a:solidFill>
              </a:rPr>
              <a:pPr eaLnBrk="1" hangingPunct="1"/>
              <a:t>119</a:t>
            </a:fld>
            <a:endParaRPr lang="en-US" dirty="0" smtClean="0">
              <a:solidFill>
                <a:schemeClr val="tx2"/>
              </a:solidFill>
            </a:endParaRPr>
          </a:p>
        </p:txBody>
      </p:sp>
    </p:spTree>
    <p:extLst>
      <p:ext uri="{BB962C8B-B14F-4D97-AF65-F5344CB8AC3E}">
        <p14:creationId xmlns:p14="http://schemas.microsoft.com/office/powerpoint/2010/main" val="1390052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789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build="p"/>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152400" y="334962"/>
            <a:ext cx="7772400" cy="655638"/>
          </a:xfrm>
        </p:spPr>
        <p:txBody>
          <a:bodyPr/>
          <a:lstStyle/>
          <a:p>
            <a:pPr algn="ctr"/>
            <a:r>
              <a:rPr lang="en-US" sz="2800" dirty="0" smtClean="0"/>
              <a:t>Bringing the Shared Memory into the Picture</a:t>
            </a:r>
            <a:endParaRPr lang="en-US" sz="2800" dirty="0"/>
          </a:p>
        </p:txBody>
      </p:sp>
      <p:sp>
        <p:nvSpPr>
          <p:cNvPr id="115715" name="Rectangle 3"/>
          <p:cNvSpPr>
            <a:spLocks noGrp="1" noChangeArrowheads="1"/>
          </p:cNvSpPr>
          <p:nvPr>
            <p:ph type="body" idx="1"/>
          </p:nvPr>
        </p:nvSpPr>
        <p:spPr>
          <a:xfrm>
            <a:off x="228600" y="1752600"/>
            <a:ext cx="8305800" cy="4572000"/>
          </a:xfrm>
        </p:spPr>
        <p:txBody>
          <a:bodyPr/>
          <a:lstStyle/>
          <a:p>
            <a:pPr marL="457200" indent="-457200"/>
            <a:r>
              <a:rPr lang="en-US" sz="2000" dirty="0"/>
              <a:t>Local and global memory reside in device memory (DRAM) - much slower access than shared memory</a:t>
            </a:r>
          </a:p>
          <a:p>
            <a:pPr marL="457200" indent="-457200"/>
            <a:endParaRPr lang="en-US" sz="2000" dirty="0"/>
          </a:p>
          <a:p>
            <a:pPr marL="457200" indent="-457200"/>
            <a:r>
              <a:rPr lang="en-US" sz="2000" dirty="0"/>
              <a:t>An advantageous way of performing computation on the device is to </a:t>
            </a:r>
            <a:r>
              <a:rPr lang="en-US" sz="2000" dirty="0">
                <a:solidFill>
                  <a:schemeClr val="accent2"/>
                </a:solidFill>
              </a:rPr>
              <a:t>block </a:t>
            </a:r>
            <a:r>
              <a:rPr lang="en-US" sz="2000" dirty="0" smtClean="0">
                <a:solidFill>
                  <a:schemeClr val="accent2"/>
                </a:solidFill>
              </a:rPr>
              <a:t>(tile) data</a:t>
            </a:r>
            <a:r>
              <a:rPr lang="en-US" sz="2000" dirty="0" smtClean="0"/>
              <a:t> </a:t>
            </a:r>
            <a:r>
              <a:rPr lang="en-US" sz="2000" dirty="0"/>
              <a:t>to take advantage of fast shared memory:</a:t>
            </a:r>
          </a:p>
          <a:p>
            <a:pPr marL="974725" lvl="1" indent="-403225"/>
            <a:endParaRPr lang="en-US" sz="1800" dirty="0">
              <a:solidFill>
                <a:schemeClr val="accent2"/>
              </a:solidFill>
            </a:endParaRPr>
          </a:p>
          <a:p>
            <a:pPr marL="974725" lvl="1" indent="-403225"/>
            <a:r>
              <a:rPr lang="en-US" sz="1800" dirty="0">
                <a:solidFill>
                  <a:schemeClr val="accent2"/>
                </a:solidFill>
              </a:rPr>
              <a:t>Partition </a:t>
            </a:r>
            <a:r>
              <a:rPr lang="en-US" sz="1800" dirty="0"/>
              <a:t>data</a:t>
            </a:r>
            <a:r>
              <a:rPr lang="en-US" sz="1800" dirty="0">
                <a:solidFill>
                  <a:schemeClr val="accent2"/>
                </a:solidFill>
              </a:rPr>
              <a:t> </a:t>
            </a:r>
            <a:r>
              <a:rPr lang="en-US" sz="1800" dirty="0"/>
              <a:t>into </a:t>
            </a:r>
            <a:r>
              <a:rPr lang="en-US" sz="1800" dirty="0">
                <a:solidFill>
                  <a:schemeClr val="accent2"/>
                </a:solidFill>
              </a:rPr>
              <a:t>data </a:t>
            </a:r>
            <a:r>
              <a:rPr lang="en-US" sz="1800" dirty="0" smtClean="0">
                <a:solidFill>
                  <a:schemeClr val="accent2"/>
                </a:solidFill>
              </a:rPr>
              <a:t>subsets (tiles)</a:t>
            </a:r>
            <a:r>
              <a:rPr lang="en-US" sz="1800" dirty="0" smtClean="0"/>
              <a:t> </a:t>
            </a:r>
            <a:r>
              <a:rPr lang="en-US" sz="1800" dirty="0">
                <a:solidFill>
                  <a:srgbClr val="FF0000"/>
                </a:solidFill>
              </a:rPr>
              <a:t>that fit into shared memory</a:t>
            </a:r>
          </a:p>
          <a:p>
            <a:pPr marL="974725" lvl="1" indent="-403225"/>
            <a:endParaRPr lang="en-US" sz="1800" dirty="0"/>
          </a:p>
          <a:p>
            <a:pPr marL="974725" lvl="1" indent="-403225"/>
            <a:r>
              <a:rPr lang="en-US" sz="1800" dirty="0"/>
              <a:t>Handle </a:t>
            </a:r>
            <a:r>
              <a:rPr lang="en-US" sz="1800" dirty="0">
                <a:solidFill>
                  <a:schemeClr val="accent2"/>
                </a:solidFill>
              </a:rPr>
              <a:t>each data subset with one thread block</a:t>
            </a:r>
            <a:r>
              <a:rPr lang="en-US" sz="1800" dirty="0"/>
              <a:t> by:</a:t>
            </a:r>
          </a:p>
          <a:p>
            <a:pPr marL="1431925" lvl="2" indent="-342900"/>
            <a:r>
              <a:rPr lang="en-US" sz="1700" dirty="0"/>
              <a:t>Loading the subset from global memory to shared memory, </a:t>
            </a:r>
            <a:r>
              <a:rPr lang="en-US" sz="1700" dirty="0">
                <a:solidFill>
                  <a:srgbClr val="FF0000"/>
                </a:solidFill>
              </a:rPr>
              <a:t>using multiple threads to exploit memory-level parallelism</a:t>
            </a:r>
          </a:p>
          <a:p>
            <a:pPr marL="1431925" lvl="2" indent="-342900"/>
            <a:r>
              <a:rPr lang="en-US" sz="1700" dirty="0"/>
              <a:t>Performing the computation on the subset from shared memory; each thread can efficiently multi-pass over any data element</a:t>
            </a:r>
          </a:p>
          <a:p>
            <a:pPr marL="1431925" lvl="2" indent="-342900"/>
            <a:r>
              <a:rPr lang="en-US" sz="1700" dirty="0"/>
              <a:t>Copying results from shared memory back to global memory</a:t>
            </a:r>
          </a:p>
        </p:txBody>
      </p:sp>
      <p:sp>
        <p:nvSpPr>
          <p:cNvPr id="115716" name="Text Box 4"/>
          <p:cNvSpPr txBox="1">
            <a:spLocks noChangeArrowheads="1"/>
          </p:cNvSpPr>
          <p:nvPr/>
        </p:nvSpPr>
        <p:spPr bwMode="auto">
          <a:xfrm>
            <a:off x="8382000" y="6400800"/>
            <a:ext cx="685800" cy="366713"/>
          </a:xfrm>
          <a:prstGeom prst="rect">
            <a:avLst/>
          </a:prstGeom>
          <a:noFill/>
          <a:ln w="9525">
            <a:noFill/>
            <a:miter lim="800000"/>
            <a:headEnd/>
            <a:tailEnd/>
          </a:ln>
          <a:effectLst/>
        </p:spPr>
        <p:txBody>
          <a:bodyPr>
            <a:spAutoFit/>
          </a:bodyPr>
          <a:lstStyle/>
          <a:p>
            <a:pPr eaLnBrk="0" hangingPunct="0">
              <a:spcBef>
                <a:spcPct val="50000"/>
              </a:spcBef>
            </a:pPr>
            <a:fld id="{4E9D38E6-C1BB-437D-B575-C229D57067D0}" type="slidenum">
              <a:rPr lang="en-US">
                <a:latin typeface="Tahoma" pitchFamily="34" charset="0"/>
              </a:rPr>
              <a:pPr eaLnBrk="0" hangingPunct="0">
                <a:spcBef>
                  <a:spcPct val="50000"/>
                </a:spcBef>
              </a:pPr>
              <a:t>12</a:t>
            </a:fld>
            <a:endParaRPr lang="en-US">
              <a:latin typeface="Tahoma" pitchFamily="34" charset="0"/>
            </a:endParaRPr>
          </a:p>
        </p:txBody>
      </p:sp>
    </p:spTree>
    <p:extLst>
      <p:ext uri="{BB962C8B-B14F-4D97-AF65-F5344CB8AC3E}">
        <p14:creationId xmlns:p14="http://schemas.microsoft.com/office/powerpoint/2010/main" val="4288059037"/>
      </p:ext>
    </p:extLst>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a:spLocks noChangeArrowheads="1"/>
          </p:cNvSpPr>
          <p:nvPr/>
        </p:nvSpPr>
        <p:spPr bwMode="auto">
          <a:xfrm>
            <a:off x="685800" y="1752600"/>
            <a:ext cx="7848600" cy="762000"/>
          </a:xfrm>
          <a:prstGeom prst="roundRect">
            <a:avLst>
              <a:gd name="adj" fmla="val 16667"/>
            </a:avLst>
          </a:prstGeom>
          <a:gradFill rotWithShape="1">
            <a:gsLst>
              <a:gs pos="0">
                <a:srgbClr val="95FFFF"/>
              </a:gs>
              <a:gs pos="35001">
                <a:srgbClr val="B6FFFF"/>
              </a:gs>
              <a:gs pos="100000">
                <a:srgbClr val="E1FFFF"/>
              </a:gs>
            </a:gsLst>
            <a:lin ang="16200000" scaled="1"/>
          </a:gradFill>
          <a:ln w="9525">
            <a:solidFill>
              <a:srgbClr val="2ECBCB"/>
            </a:solidFill>
            <a:round/>
            <a:headEnd/>
            <a:tailEnd/>
          </a:ln>
          <a:effectLst>
            <a:outerShdw blurRad="63500" dist="20000" dir="5400000" rotWithShape="0">
              <a:srgbClr val="000000">
                <a:alpha val="37999"/>
              </a:srgbClr>
            </a:outerShdw>
          </a:effectLst>
        </p:spPr>
        <p:txBody>
          <a:bodyPr anchor="ctr"/>
          <a:lstStyle/>
          <a:p>
            <a:pPr algn="ctr">
              <a:defRPr/>
            </a:pPr>
            <a:endParaRPr lang="en-US">
              <a:solidFill>
                <a:schemeClr val="dk1"/>
              </a:solidFill>
              <a:latin typeface="+mn-lt"/>
              <a:ea typeface="ＭＳ Ｐゴシック" charset="-128"/>
              <a:cs typeface="+mn-cs"/>
            </a:endParaRPr>
          </a:p>
        </p:txBody>
      </p:sp>
      <p:sp>
        <p:nvSpPr>
          <p:cNvPr id="38916" name="Content Placeholder 22"/>
          <p:cNvSpPr>
            <a:spLocks noGrp="1"/>
          </p:cNvSpPr>
          <p:nvPr>
            <p:ph idx="1"/>
          </p:nvPr>
        </p:nvSpPr>
        <p:spPr>
          <a:xfrm>
            <a:off x="304800" y="6096000"/>
            <a:ext cx="8458200" cy="533400"/>
          </a:xfrm>
        </p:spPr>
        <p:txBody>
          <a:bodyPr/>
          <a:lstStyle/>
          <a:p>
            <a:r>
              <a:rPr lang="en-US" sz="2000" dirty="0" smtClean="0">
                <a:latin typeface="+mj-lt"/>
                <a:ea typeface="ＭＳ Ｐゴシック" charset="0"/>
                <a:cs typeface="Corbel"/>
              </a:rPr>
              <a:t>Process each </a:t>
            </a:r>
            <a:r>
              <a:rPr lang="en-US" sz="2000" dirty="0">
                <a:latin typeface="+mj-lt"/>
                <a:ea typeface="ＭＳ Ｐゴシック" charset="0"/>
                <a:cs typeface="Corbel"/>
              </a:rPr>
              <a:t>data subset with one </a:t>
            </a:r>
            <a:r>
              <a:rPr lang="en-US" sz="2000" dirty="0">
                <a:solidFill>
                  <a:srgbClr val="CC0000"/>
                </a:solidFill>
                <a:latin typeface="+mj-lt"/>
                <a:ea typeface="ＭＳ Ｐゴシック" charset="0"/>
              </a:rPr>
              <a:t>thread block</a:t>
            </a:r>
          </a:p>
        </p:txBody>
      </p:sp>
      <p:sp>
        <p:nvSpPr>
          <p:cNvPr id="16" name="Rectangle 15"/>
          <p:cNvSpPr/>
          <p:nvPr/>
        </p:nvSpPr>
        <p:spPr>
          <a:xfrm>
            <a:off x="838200" y="1905000"/>
            <a:ext cx="1752600" cy="457200"/>
          </a:xfrm>
          <a:prstGeom prst="rect">
            <a:avLst/>
          </a:prstGeom>
          <a:noFill/>
          <a:ln>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ectangle 18"/>
          <p:cNvSpPr/>
          <p:nvPr/>
        </p:nvSpPr>
        <p:spPr>
          <a:xfrm>
            <a:off x="2836863" y="1905000"/>
            <a:ext cx="1752600" cy="457200"/>
          </a:xfrm>
          <a:prstGeom prst="rect">
            <a:avLst/>
          </a:prstGeom>
          <a:noFill/>
          <a:ln>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ectangle 19"/>
          <p:cNvSpPr/>
          <p:nvPr/>
        </p:nvSpPr>
        <p:spPr>
          <a:xfrm>
            <a:off x="6629400" y="1905000"/>
            <a:ext cx="1752600" cy="457200"/>
          </a:xfrm>
          <a:prstGeom prst="rect">
            <a:avLst/>
          </a:prstGeom>
          <a:noFill/>
          <a:ln>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2" name="Straight Connector 21"/>
          <p:cNvCxnSpPr/>
          <p:nvPr/>
        </p:nvCxnSpPr>
        <p:spPr>
          <a:xfrm>
            <a:off x="4876800" y="2133600"/>
            <a:ext cx="1524000" cy="1588"/>
          </a:xfrm>
          <a:prstGeom prst="line">
            <a:avLst/>
          </a:prstGeom>
          <a:ln w="38100" cmpd="sng">
            <a:prstDash val="sysDot"/>
          </a:ln>
        </p:spPr>
        <p:style>
          <a:lnRef idx="1">
            <a:schemeClr val="accent1"/>
          </a:lnRef>
          <a:fillRef idx="0">
            <a:schemeClr val="accent1"/>
          </a:fillRef>
          <a:effectRef idx="0">
            <a:schemeClr val="accent1"/>
          </a:effectRef>
          <a:fontRef idx="minor">
            <a:schemeClr val="tx1"/>
          </a:fontRef>
        </p:style>
      </p:cxnSp>
      <p:grpSp>
        <p:nvGrpSpPr>
          <p:cNvPr id="2" name="Group 39"/>
          <p:cNvGrpSpPr>
            <a:grpSpLocks/>
          </p:cNvGrpSpPr>
          <p:nvPr/>
        </p:nvGrpSpPr>
        <p:grpSpPr bwMode="auto">
          <a:xfrm>
            <a:off x="685800" y="3810000"/>
            <a:ext cx="7848600" cy="1981200"/>
            <a:chOff x="685800" y="3048000"/>
            <a:chExt cx="7848600" cy="1981200"/>
          </a:xfrm>
        </p:grpSpPr>
        <p:grpSp>
          <p:nvGrpSpPr>
            <p:cNvPr id="38922" name="Group 23"/>
            <p:cNvGrpSpPr>
              <a:grpSpLocks/>
            </p:cNvGrpSpPr>
            <p:nvPr/>
          </p:nvGrpSpPr>
          <p:grpSpPr bwMode="auto">
            <a:xfrm>
              <a:off x="685800" y="3048000"/>
              <a:ext cx="1981200" cy="1981200"/>
              <a:chOff x="685800" y="2819400"/>
              <a:chExt cx="1981200" cy="1981200"/>
            </a:xfrm>
          </p:grpSpPr>
          <p:sp>
            <p:nvSpPr>
              <p:cNvPr id="18" name="Rounded Rectangle 17"/>
              <p:cNvSpPr/>
              <p:nvPr/>
            </p:nvSpPr>
            <p:spPr>
              <a:xfrm>
                <a:off x="685800" y="2819400"/>
                <a:ext cx="1981200" cy="1981200"/>
              </a:xfrm>
              <a:prstGeom prst="roundRect">
                <a:avLst>
                  <a:gd name="adj" fmla="val 8601"/>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a:p>
            </p:txBody>
          </p:sp>
          <p:sp>
            <p:nvSpPr>
              <p:cNvPr id="8" name="Rectangle 7"/>
              <p:cNvSpPr>
                <a:spLocks noChangeArrowheads="1"/>
              </p:cNvSpPr>
              <p:nvPr/>
            </p:nvSpPr>
            <p:spPr bwMode="auto">
              <a:xfrm>
                <a:off x="788988" y="2981325"/>
                <a:ext cx="1752600" cy="457200"/>
              </a:xfrm>
              <a:prstGeom prst="rect">
                <a:avLst/>
              </a:prstGeom>
              <a:gradFill rotWithShape="1">
                <a:gsLst>
                  <a:gs pos="0">
                    <a:srgbClr val="FFBF7E"/>
                  </a:gs>
                  <a:gs pos="35001">
                    <a:srgbClr val="FFD0A4"/>
                  </a:gs>
                  <a:gs pos="100000">
                    <a:srgbClr val="FFEBD9"/>
                  </a:gs>
                </a:gsLst>
                <a:lin ang="16200000" scaled="1"/>
              </a:gradFill>
              <a:ln w="9525">
                <a:solidFill>
                  <a:srgbClr val="FE952D"/>
                </a:solidFill>
                <a:miter lim="800000"/>
                <a:headEnd/>
                <a:tailEnd/>
              </a:ln>
              <a:effectLst>
                <a:outerShdw blurRad="63500" dist="20000" dir="5400000" rotWithShape="0">
                  <a:srgbClr val="000000">
                    <a:alpha val="37999"/>
                  </a:srgbClr>
                </a:outerShdw>
              </a:effectLst>
            </p:spPr>
            <p:txBody>
              <a:bodyPr anchor="ctr"/>
              <a:lstStyle/>
              <a:p>
                <a:pPr algn="ctr">
                  <a:defRPr/>
                </a:pPr>
                <a:endParaRPr lang="en-US">
                  <a:solidFill>
                    <a:schemeClr val="dk1"/>
                  </a:solidFill>
                  <a:latin typeface="+mn-lt"/>
                  <a:ea typeface="ＭＳ Ｐゴシック" charset="-128"/>
                  <a:cs typeface="+mn-cs"/>
                </a:endParaRPr>
              </a:p>
            </p:txBody>
          </p:sp>
          <p:sp>
            <p:nvSpPr>
              <p:cNvPr id="12" name="Freeform 11"/>
              <p:cNvSpPr/>
              <p:nvPr/>
            </p:nvSpPr>
            <p:spPr>
              <a:xfrm>
                <a:off x="811213" y="3786188"/>
                <a:ext cx="255587" cy="785812"/>
              </a:xfrm>
              <a:custGeom>
                <a:avLst/>
                <a:gdLst>
                  <a:gd name="connsiteX0" fmla="*/ 254493 w 254493"/>
                  <a:gd name="connsiteY0" fmla="*/ 0 h 719091"/>
                  <a:gd name="connsiteX1" fmla="*/ 94695 w 254493"/>
                  <a:gd name="connsiteY1" fmla="*/ 133165 h 719091"/>
                  <a:gd name="connsiteX2" fmla="*/ 245615 w 254493"/>
                  <a:gd name="connsiteY2" fmla="*/ 284086 h 719091"/>
                  <a:gd name="connsiteX3" fmla="*/ 94695 w 254493"/>
                  <a:gd name="connsiteY3" fmla="*/ 408373 h 719091"/>
                  <a:gd name="connsiteX4" fmla="*/ 245615 w 254493"/>
                  <a:gd name="connsiteY4" fmla="*/ 559293 h 719091"/>
                  <a:gd name="connsiteX5" fmla="*/ 59184 w 254493"/>
                  <a:gd name="connsiteY5" fmla="*/ 719091 h 71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493" h="719091">
                    <a:moveTo>
                      <a:pt x="254493" y="0"/>
                    </a:moveTo>
                    <a:cubicBezTo>
                      <a:pt x="175334" y="42908"/>
                      <a:pt x="96175" y="85817"/>
                      <a:pt x="94695" y="133165"/>
                    </a:cubicBezTo>
                    <a:cubicBezTo>
                      <a:pt x="93215" y="180513"/>
                      <a:pt x="245615" y="238218"/>
                      <a:pt x="245615" y="284086"/>
                    </a:cubicBezTo>
                    <a:cubicBezTo>
                      <a:pt x="245615" y="329954"/>
                      <a:pt x="94695" y="362505"/>
                      <a:pt x="94695" y="408373"/>
                    </a:cubicBezTo>
                    <a:cubicBezTo>
                      <a:pt x="94695" y="454241"/>
                      <a:pt x="251533" y="507507"/>
                      <a:pt x="245615" y="559293"/>
                    </a:cubicBezTo>
                    <a:cubicBezTo>
                      <a:pt x="239697" y="611079"/>
                      <a:pt x="0" y="674703"/>
                      <a:pt x="59184" y="719091"/>
                    </a:cubicBezTo>
                  </a:path>
                </a:pathLst>
              </a:cu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3" name="Freeform 12"/>
              <p:cNvSpPr/>
              <p:nvPr/>
            </p:nvSpPr>
            <p:spPr>
              <a:xfrm>
                <a:off x="1268413" y="3786188"/>
                <a:ext cx="255587" cy="785812"/>
              </a:xfrm>
              <a:custGeom>
                <a:avLst/>
                <a:gdLst>
                  <a:gd name="connsiteX0" fmla="*/ 254493 w 254493"/>
                  <a:gd name="connsiteY0" fmla="*/ 0 h 719091"/>
                  <a:gd name="connsiteX1" fmla="*/ 94695 w 254493"/>
                  <a:gd name="connsiteY1" fmla="*/ 133165 h 719091"/>
                  <a:gd name="connsiteX2" fmla="*/ 245615 w 254493"/>
                  <a:gd name="connsiteY2" fmla="*/ 284086 h 719091"/>
                  <a:gd name="connsiteX3" fmla="*/ 94695 w 254493"/>
                  <a:gd name="connsiteY3" fmla="*/ 408373 h 719091"/>
                  <a:gd name="connsiteX4" fmla="*/ 245615 w 254493"/>
                  <a:gd name="connsiteY4" fmla="*/ 559293 h 719091"/>
                  <a:gd name="connsiteX5" fmla="*/ 59184 w 254493"/>
                  <a:gd name="connsiteY5" fmla="*/ 719091 h 71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493" h="719091">
                    <a:moveTo>
                      <a:pt x="254493" y="0"/>
                    </a:moveTo>
                    <a:cubicBezTo>
                      <a:pt x="175334" y="42908"/>
                      <a:pt x="96175" y="85817"/>
                      <a:pt x="94695" y="133165"/>
                    </a:cubicBezTo>
                    <a:cubicBezTo>
                      <a:pt x="93215" y="180513"/>
                      <a:pt x="245615" y="238218"/>
                      <a:pt x="245615" y="284086"/>
                    </a:cubicBezTo>
                    <a:cubicBezTo>
                      <a:pt x="245615" y="329954"/>
                      <a:pt x="94695" y="362505"/>
                      <a:pt x="94695" y="408373"/>
                    </a:cubicBezTo>
                    <a:cubicBezTo>
                      <a:pt x="94695" y="454241"/>
                      <a:pt x="251533" y="507507"/>
                      <a:pt x="245615" y="559293"/>
                    </a:cubicBezTo>
                    <a:cubicBezTo>
                      <a:pt x="239697" y="611079"/>
                      <a:pt x="0" y="674703"/>
                      <a:pt x="59184" y="719091"/>
                    </a:cubicBezTo>
                  </a:path>
                </a:pathLst>
              </a:cu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4" name="Freeform 13"/>
              <p:cNvSpPr/>
              <p:nvPr/>
            </p:nvSpPr>
            <p:spPr>
              <a:xfrm>
                <a:off x="1700213" y="3786188"/>
                <a:ext cx="254000" cy="785812"/>
              </a:xfrm>
              <a:custGeom>
                <a:avLst/>
                <a:gdLst>
                  <a:gd name="connsiteX0" fmla="*/ 254493 w 254493"/>
                  <a:gd name="connsiteY0" fmla="*/ 0 h 719091"/>
                  <a:gd name="connsiteX1" fmla="*/ 94695 w 254493"/>
                  <a:gd name="connsiteY1" fmla="*/ 133165 h 719091"/>
                  <a:gd name="connsiteX2" fmla="*/ 245615 w 254493"/>
                  <a:gd name="connsiteY2" fmla="*/ 284086 h 719091"/>
                  <a:gd name="connsiteX3" fmla="*/ 94695 w 254493"/>
                  <a:gd name="connsiteY3" fmla="*/ 408373 h 719091"/>
                  <a:gd name="connsiteX4" fmla="*/ 245615 w 254493"/>
                  <a:gd name="connsiteY4" fmla="*/ 559293 h 719091"/>
                  <a:gd name="connsiteX5" fmla="*/ 59184 w 254493"/>
                  <a:gd name="connsiteY5" fmla="*/ 719091 h 71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493" h="719091">
                    <a:moveTo>
                      <a:pt x="254493" y="0"/>
                    </a:moveTo>
                    <a:cubicBezTo>
                      <a:pt x="175334" y="42908"/>
                      <a:pt x="96175" y="85817"/>
                      <a:pt x="94695" y="133165"/>
                    </a:cubicBezTo>
                    <a:cubicBezTo>
                      <a:pt x="93215" y="180513"/>
                      <a:pt x="245615" y="238218"/>
                      <a:pt x="245615" y="284086"/>
                    </a:cubicBezTo>
                    <a:cubicBezTo>
                      <a:pt x="245615" y="329954"/>
                      <a:pt x="94695" y="362505"/>
                      <a:pt x="94695" y="408373"/>
                    </a:cubicBezTo>
                    <a:cubicBezTo>
                      <a:pt x="94695" y="454241"/>
                      <a:pt x="251533" y="507507"/>
                      <a:pt x="245615" y="559293"/>
                    </a:cubicBezTo>
                    <a:cubicBezTo>
                      <a:pt x="239697" y="611079"/>
                      <a:pt x="0" y="674703"/>
                      <a:pt x="59184" y="719091"/>
                    </a:cubicBezTo>
                  </a:path>
                </a:pathLst>
              </a:cu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5" name="Freeform 14"/>
              <p:cNvSpPr/>
              <p:nvPr/>
            </p:nvSpPr>
            <p:spPr>
              <a:xfrm>
                <a:off x="2157413" y="3786188"/>
                <a:ext cx="254000" cy="785812"/>
              </a:xfrm>
              <a:custGeom>
                <a:avLst/>
                <a:gdLst>
                  <a:gd name="connsiteX0" fmla="*/ 254493 w 254493"/>
                  <a:gd name="connsiteY0" fmla="*/ 0 h 719091"/>
                  <a:gd name="connsiteX1" fmla="*/ 94695 w 254493"/>
                  <a:gd name="connsiteY1" fmla="*/ 133165 h 719091"/>
                  <a:gd name="connsiteX2" fmla="*/ 245615 w 254493"/>
                  <a:gd name="connsiteY2" fmla="*/ 284086 h 719091"/>
                  <a:gd name="connsiteX3" fmla="*/ 94695 w 254493"/>
                  <a:gd name="connsiteY3" fmla="*/ 408373 h 719091"/>
                  <a:gd name="connsiteX4" fmla="*/ 245615 w 254493"/>
                  <a:gd name="connsiteY4" fmla="*/ 559293 h 719091"/>
                  <a:gd name="connsiteX5" fmla="*/ 59184 w 254493"/>
                  <a:gd name="connsiteY5" fmla="*/ 719091 h 71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493" h="719091">
                    <a:moveTo>
                      <a:pt x="254493" y="0"/>
                    </a:moveTo>
                    <a:cubicBezTo>
                      <a:pt x="175334" y="42908"/>
                      <a:pt x="96175" y="85817"/>
                      <a:pt x="94695" y="133165"/>
                    </a:cubicBezTo>
                    <a:cubicBezTo>
                      <a:pt x="93215" y="180513"/>
                      <a:pt x="245615" y="238218"/>
                      <a:pt x="245615" y="284086"/>
                    </a:cubicBezTo>
                    <a:cubicBezTo>
                      <a:pt x="245615" y="329954"/>
                      <a:pt x="94695" y="362505"/>
                      <a:pt x="94695" y="408373"/>
                    </a:cubicBezTo>
                    <a:cubicBezTo>
                      <a:pt x="94695" y="454241"/>
                      <a:pt x="251533" y="507507"/>
                      <a:pt x="245615" y="559293"/>
                    </a:cubicBezTo>
                    <a:cubicBezTo>
                      <a:pt x="239697" y="611079"/>
                      <a:pt x="0" y="674703"/>
                      <a:pt x="59184" y="719091"/>
                    </a:cubicBezTo>
                  </a:path>
                </a:pathLst>
              </a:cu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38923" name="Group 23"/>
            <p:cNvGrpSpPr>
              <a:grpSpLocks/>
            </p:cNvGrpSpPr>
            <p:nvPr/>
          </p:nvGrpSpPr>
          <p:grpSpPr bwMode="auto">
            <a:xfrm>
              <a:off x="2743200" y="3048000"/>
              <a:ext cx="1981200" cy="1981200"/>
              <a:chOff x="685800" y="2819400"/>
              <a:chExt cx="1981200" cy="1981200"/>
            </a:xfrm>
          </p:grpSpPr>
          <p:sp>
            <p:nvSpPr>
              <p:cNvPr id="24" name="Rounded Rectangle 23"/>
              <p:cNvSpPr/>
              <p:nvPr/>
            </p:nvSpPr>
            <p:spPr>
              <a:xfrm>
                <a:off x="685800" y="2819400"/>
                <a:ext cx="1981200" cy="1981200"/>
              </a:xfrm>
              <a:prstGeom prst="roundRect">
                <a:avLst>
                  <a:gd name="adj" fmla="val 8601"/>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a:p>
            </p:txBody>
          </p:sp>
          <p:sp>
            <p:nvSpPr>
              <p:cNvPr id="25" name="Rectangle 24"/>
              <p:cNvSpPr>
                <a:spLocks noChangeArrowheads="1"/>
              </p:cNvSpPr>
              <p:nvPr/>
            </p:nvSpPr>
            <p:spPr bwMode="auto">
              <a:xfrm>
                <a:off x="788988" y="2981325"/>
                <a:ext cx="1752600" cy="457200"/>
              </a:xfrm>
              <a:prstGeom prst="rect">
                <a:avLst/>
              </a:prstGeom>
              <a:gradFill rotWithShape="1">
                <a:gsLst>
                  <a:gs pos="0">
                    <a:srgbClr val="FFBF7E"/>
                  </a:gs>
                  <a:gs pos="35001">
                    <a:srgbClr val="FFD0A4"/>
                  </a:gs>
                  <a:gs pos="100000">
                    <a:srgbClr val="FFEBD9"/>
                  </a:gs>
                </a:gsLst>
                <a:lin ang="16200000" scaled="1"/>
              </a:gradFill>
              <a:ln w="9525">
                <a:solidFill>
                  <a:srgbClr val="FE952D"/>
                </a:solidFill>
                <a:miter lim="800000"/>
                <a:headEnd/>
                <a:tailEnd/>
              </a:ln>
              <a:effectLst>
                <a:outerShdw blurRad="63500" dist="20000" dir="5400000" rotWithShape="0">
                  <a:srgbClr val="000000">
                    <a:alpha val="37999"/>
                  </a:srgbClr>
                </a:outerShdw>
              </a:effectLst>
            </p:spPr>
            <p:txBody>
              <a:bodyPr anchor="ctr"/>
              <a:lstStyle/>
              <a:p>
                <a:pPr algn="ctr">
                  <a:defRPr/>
                </a:pPr>
                <a:endParaRPr lang="en-US">
                  <a:solidFill>
                    <a:schemeClr val="dk1"/>
                  </a:solidFill>
                  <a:latin typeface="+mn-lt"/>
                  <a:ea typeface="ＭＳ Ｐゴシック" charset="-128"/>
                  <a:cs typeface="+mn-cs"/>
                </a:endParaRPr>
              </a:p>
            </p:txBody>
          </p:sp>
          <p:sp>
            <p:nvSpPr>
              <p:cNvPr id="26" name="Freeform 25"/>
              <p:cNvSpPr/>
              <p:nvPr/>
            </p:nvSpPr>
            <p:spPr>
              <a:xfrm>
                <a:off x="811213" y="3786188"/>
                <a:ext cx="255587" cy="785812"/>
              </a:xfrm>
              <a:custGeom>
                <a:avLst/>
                <a:gdLst>
                  <a:gd name="connsiteX0" fmla="*/ 254493 w 254493"/>
                  <a:gd name="connsiteY0" fmla="*/ 0 h 719091"/>
                  <a:gd name="connsiteX1" fmla="*/ 94695 w 254493"/>
                  <a:gd name="connsiteY1" fmla="*/ 133165 h 719091"/>
                  <a:gd name="connsiteX2" fmla="*/ 245615 w 254493"/>
                  <a:gd name="connsiteY2" fmla="*/ 284086 h 719091"/>
                  <a:gd name="connsiteX3" fmla="*/ 94695 w 254493"/>
                  <a:gd name="connsiteY3" fmla="*/ 408373 h 719091"/>
                  <a:gd name="connsiteX4" fmla="*/ 245615 w 254493"/>
                  <a:gd name="connsiteY4" fmla="*/ 559293 h 719091"/>
                  <a:gd name="connsiteX5" fmla="*/ 59184 w 254493"/>
                  <a:gd name="connsiteY5" fmla="*/ 719091 h 71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493" h="719091">
                    <a:moveTo>
                      <a:pt x="254493" y="0"/>
                    </a:moveTo>
                    <a:cubicBezTo>
                      <a:pt x="175334" y="42908"/>
                      <a:pt x="96175" y="85817"/>
                      <a:pt x="94695" y="133165"/>
                    </a:cubicBezTo>
                    <a:cubicBezTo>
                      <a:pt x="93215" y="180513"/>
                      <a:pt x="245615" y="238218"/>
                      <a:pt x="245615" y="284086"/>
                    </a:cubicBezTo>
                    <a:cubicBezTo>
                      <a:pt x="245615" y="329954"/>
                      <a:pt x="94695" y="362505"/>
                      <a:pt x="94695" y="408373"/>
                    </a:cubicBezTo>
                    <a:cubicBezTo>
                      <a:pt x="94695" y="454241"/>
                      <a:pt x="251533" y="507507"/>
                      <a:pt x="245615" y="559293"/>
                    </a:cubicBezTo>
                    <a:cubicBezTo>
                      <a:pt x="239697" y="611079"/>
                      <a:pt x="0" y="674703"/>
                      <a:pt x="59184" y="719091"/>
                    </a:cubicBezTo>
                  </a:path>
                </a:pathLst>
              </a:cu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7" name="Freeform 26"/>
              <p:cNvSpPr/>
              <p:nvPr/>
            </p:nvSpPr>
            <p:spPr>
              <a:xfrm>
                <a:off x="1268413" y="3786188"/>
                <a:ext cx="255587" cy="785812"/>
              </a:xfrm>
              <a:custGeom>
                <a:avLst/>
                <a:gdLst>
                  <a:gd name="connsiteX0" fmla="*/ 254493 w 254493"/>
                  <a:gd name="connsiteY0" fmla="*/ 0 h 719091"/>
                  <a:gd name="connsiteX1" fmla="*/ 94695 w 254493"/>
                  <a:gd name="connsiteY1" fmla="*/ 133165 h 719091"/>
                  <a:gd name="connsiteX2" fmla="*/ 245615 w 254493"/>
                  <a:gd name="connsiteY2" fmla="*/ 284086 h 719091"/>
                  <a:gd name="connsiteX3" fmla="*/ 94695 w 254493"/>
                  <a:gd name="connsiteY3" fmla="*/ 408373 h 719091"/>
                  <a:gd name="connsiteX4" fmla="*/ 245615 w 254493"/>
                  <a:gd name="connsiteY4" fmla="*/ 559293 h 719091"/>
                  <a:gd name="connsiteX5" fmla="*/ 59184 w 254493"/>
                  <a:gd name="connsiteY5" fmla="*/ 719091 h 71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493" h="719091">
                    <a:moveTo>
                      <a:pt x="254493" y="0"/>
                    </a:moveTo>
                    <a:cubicBezTo>
                      <a:pt x="175334" y="42908"/>
                      <a:pt x="96175" y="85817"/>
                      <a:pt x="94695" y="133165"/>
                    </a:cubicBezTo>
                    <a:cubicBezTo>
                      <a:pt x="93215" y="180513"/>
                      <a:pt x="245615" y="238218"/>
                      <a:pt x="245615" y="284086"/>
                    </a:cubicBezTo>
                    <a:cubicBezTo>
                      <a:pt x="245615" y="329954"/>
                      <a:pt x="94695" y="362505"/>
                      <a:pt x="94695" y="408373"/>
                    </a:cubicBezTo>
                    <a:cubicBezTo>
                      <a:pt x="94695" y="454241"/>
                      <a:pt x="251533" y="507507"/>
                      <a:pt x="245615" y="559293"/>
                    </a:cubicBezTo>
                    <a:cubicBezTo>
                      <a:pt x="239697" y="611079"/>
                      <a:pt x="0" y="674703"/>
                      <a:pt x="59184" y="719091"/>
                    </a:cubicBezTo>
                  </a:path>
                </a:pathLst>
              </a:cu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8" name="Freeform 27"/>
              <p:cNvSpPr/>
              <p:nvPr/>
            </p:nvSpPr>
            <p:spPr>
              <a:xfrm>
                <a:off x="1700213" y="3786188"/>
                <a:ext cx="254000" cy="785812"/>
              </a:xfrm>
              <a:custGeom>
                <a:avLst/>
                <a:gdLst>
                  <a:gd name="connsiteX0" fmla="*/ 254493 w 254493"/>
                  <a:gd name="connsiteY0" fmla="*/ 0 h 719091"/>
                  <a:gd name="connsiteX1" fmla="*/ 94695 w 254493"/>
                  <a:gd name="connsiteY1" fmla="*/ 133165 h 719091"/>
                  <a:gd name="connsiteX2" fmla="*/ 245615 w 254493"/>
                  <a:gd name="connsiteY2" fmla="*/ 284086 h 719091"/>
                  <a:gd name="connsiteX3" fmla="*/ 94695 w 254493"/>
                  <a:gd name="connsiteY3" fmla="*/ 408373 h 719091"/>
                  <a:gd name="connsiteX4" fmla="*/ 245615 w 254493"/>
                  <a:gd name="connsiteY4" fmla="*/ 559293 h 719091"/>
                  <a:gd name="connsiteX5" fmla="*/ 59184 w 254493"/>
                  <a:gd name="connsiteY5" fmla="*/ 719091 h 71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493" h="719091">
                    <a:moveTo>
                      <a:pt x="254493" y="0"/>
                    </a:moveTo>
                    <a:cubicBezTo>
                      <a:pt x="175334" y="42908"/>
                      <a:pt x="96175" y="85817"/>
                      <a:pt x="94695" y="133165"/>
                    </a:cubicBezTo>
                    <a:cubicBezTo>
                      <a:pt x="93215" y="180513"/>
                      <a:pt x="245615" y="238218"/>
                      <a:pt x="245615" y="284086"/>
                    </a:cubicBezTo>
                    <a:cubicBezTo>
                      <a:pt x="245615" y="329954"/>
                      <a:pt x="94695" y="362505"/>
                      <a:pt x="94695" y="408373"/>
                    </a:cubicBezTo>
                    <a:cubicBezTo>
                      <a:pt x="94695" y="454241"/>
                      <a:pt x="251533" y="507507"/>
                      <a:pt x="245615" y="559293"/>
                    </a:cubicBezTo>
                    <a:cubicBezTo>
                      <a:pt x="239697" y="611079"/>
                      <a:pt x="0" y="674703"/>
                      <a:pt x="59184" y="719091"/>
                    </a:cubicBezTo>
                  </a:path>
                </a:pathLst>
              </a:cu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9" name="Freeform 28"/>
              <p:cNvSpPr/>
              <p:nvPr/>
            </p:nvSpPr>
            <p:spPr>
              <a:xfrm>
                <a:off x="2157413" y="3786188"/>
                <a:ext cx="254000" cy="785812"/>
              </a:xfrm>
              <a:custGeom>
                <a:avLst/>
                <a:gdLst>
                  <a:gd name="connsiteX0" fmla="*/ 254493 w 254493"/>
                  <a:gd name="connsiteY0" fmla="*/ 0 h 719091"/>
                  <a:gd name="connsiteX1" fmla="*/ 94695 w 254493"/>
                  <a:gd name="connsiteY1" fmla="*/ 133165 h 719091"/>
                  <a:gd name="connsiteX2" fmla="*/ 245615 w 254493"/>
                  <a:gd name="connsiteY2" fmla="*/ 284086 h 719091"/>
                  <a:gd name="connsiteX3" fmla="*/ 94695 w 254493"/>
                  <a:gd name="connsiteY3" fmla="*/ 408373 h 719091"/>
                  <a:gd name="connsiteX4" fmla="*/ 245615 w 254493"/>
                  <a:gd name="connsiteY4" fmla="*/ 559293 h 719091"/>
                  <a:gd name="connsiteX5" fmla="*/ 59184 w 254493"/>
                  <a:gd name="connsiteY5" fmla="*/ 719091 h 71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493" h="719091">
                    <a:moveTo>
                      <a:pt x="254493" y="0"/>
                    </a:moveTo>
                    <a:cubicBezTo>
                      <a:pt x="175334" y="42908"/>
                      <a:pt x="96175" y="85817"/>
                      <a:pt x="94695" y="133165"/>
                    </a:cubicBezTo>
                    <a:cubicBezTo>
                      <a:pt x="93215" y="180513"/>
                      <a:pt x="245615" y="238218"/>
                      <a:pt x="245615" y="284086"/>
                    </a:cubicBezTo>
                    <a:cubicBezTo>
                      <a:pt x="245615" y="329954"/>
                      <a:pt x="94695" y="362505"/>
                      <a:pt x="94695" y="408373"/>
                    </a:cubicBezTo>
                    <a:cubicBezTo>
                      <a:pt x="94695" y="454241"/>
                      <a:pt x="251533" y="507507"/>
                      <a:pt x="245615" y="559293"/>
                    </a:cubicBezTo>
                    <a:cubicBezTo>
                      <a:pt x="239697" y="611079"/>
                      <a:pt x="0" y="674703"/>
                      <a:pt x="59184" y="719091"/>
                    </a:cubicBezTo>
                  </a:path>
                </a:pathLst>
              </a:cu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38924" name="Group 23"/>
            <p:cNvGrpSpPr>
              <a:grpSpLocks/>
            </p:cNvGrpSpPr>
            <p:nvPr/>
          </p:nvGrpSpPr>
          <p:grpSpPr bwMode="auto">
            <a:xfrm>
              <a:off x="6553200" y="3048000"/>
              <a:ext cx="1981200" cy="1981200"/>
              <a:chOff x="685800" y="2819400"/>
              <a:chExt cx="1981200" cy="1981200"/>
            </a:xfrm>
          </p:grpSpPr>
          <p:sp>
            <p:nvSpPr>
              <p:cNvPr id="31" name="Rounded Rectangle 30"/>
              <p:cNvSpPr/>
              <p:nvPr/>
            </p:nvSpPr>
            <p:spPr>
              <a:xfrm>
                <a:off x="685800" y="2819400"/>
                <a:ext cx="1981200" cy="1981200"/>
              </a:xfrm>
              <a:prstGeom prst="roundRect">
                <a:avLst>
                  <a:gd name="adj" fmla="val 8601"/>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a:p>
            </p:txBody>
          </p:sp>
          <p:sp>
            <p:nvSpPr>
              <p:cNvPr id="32" name="Rectangle 31"/>
              <p:cNvSpPr>
                <a:spLocks noChangeArrowheads="1"/>
              </p:cNvSpPr>
              <p:nvPr/>
            </p:nvSpPr>
            <p:spPr bwMode="auto">
              <a:xfrm>
                <a:off x="788988" y="2981325"/>
                <a:ext cx="1752600" cy="457200"/>
              </a:xfrm>
              <a:prstGeom prst="rect">
                <a:avLst/>
              </a:prstGeom>
              <a:gradFill rotWithShape="1">
                <a:gsLst>
                  <a:gs pos="0">
                    <a:srgbClr val="FFBF7E"/>
                  </a:gs>
                  <a:gs pos="35001">
                    <a:srgbClr val="FFD0A4"/>
                  </a:gs>
                  <a:gs pos="100000">
                    <a:srgbClr val="FFEBD9"/>
                  </a:gs>
                </a:gsLst>
                <a:lin ang="16200000" scaled="1"/>
              </a:gradFill>
              <a:ln w="9525">
                <a:solidFill>
                  <a:srgbClr val="FE952D"/>
                </a:solidFill>
                <a:miter lim="800000"/>
                <a:headEnd/>
                <a:tailEnd/>
              </a:ln>
              <a:effectLst>
                <a:outerShdw blurRad="63500" dist="20000" dir="5400000" rotWithShape="0">
                  <a:srgbClr val="000000">
                    <a:alpha val="37999"/>
                  </a:srgbClr>
                </a:outerShdw>
              </a:effectLst>
            </p:spPr>
            <p:txBody>
              <a:bodyPr anchor="ctr"/>
              <a:lstStyle/>
              <a:p>
                <a:pPr algn="ctr">
                  <a:defRPr/>
                </a:pPr>
                <a:endParaRPr lang="en-US">
                  <a:solidFill>
                    <a:schemeClr val="dk1"/>
                  </a:solidFill>
                  <a:latin typeface="+mn-lt"/>
                  <a:ea typeface="ＭＳ Ｐゴシック" charset="-128"/>
                  <a:cs typeface="+mn-cs"/>
                </a:endParaRPr>
              </a:p>
            </p:txBody>
          </p:sp>
          <p:sp>
            <p:nvSpPr>
              <p:cNvPr id="33" name="Freeform 32"/>
              <p:cNvSpPr/>
              <p:nvPr/>
            </p:nvSpPr>
            <p:spPr>
              <a:xfrm>
                <a:off x="811213" y="3786188"/>
                <a:ext cx="255587" cy="785812"/>
              </a:xfrm>
              <a:custGeom>
                <a:avLst/>
                <a:gdLst>
                  <a:gd name="connsiteX0" fmla="*/ 254493 w 254493"/>
                  <a:gd name="connsiteY0" fmla="*/ 0 h 719091"/>
                  <a:gd name="connsiteX1" fmla="*/ 94695 w 254493"/>
                  <a:gd name="connsiteY1" fmla="*/ 133165 h 719091"/>
                  <a:gd name="connsiteX2" fmla="*/ 245615 w 254493"/>
                  <a:gd name="connsiteY2" fmla="*/ 284086 h 719091"/>
                  <a:gd name="connsiteX3" fmla="*/ 94695 w 254493"/>
                  <a:gd name="connsiteY3" fmla="*/ 408373 h 719091"/>
                  <a:gd name="connsiteX4" fmla="*/ 245615 w 254493"/>
                  <a:gd name="connsiteY4" fmla="*/ 559293 h 719091"/>
                  <a:gd name="connsiteX5" fmla="*/ 59184 w 254493"/>
                  <a:gd name="connsiteY5" fmla="*/ 719091 h 71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493" h="719091">
                    <a:moveTo>
                      <a:pt x="254493" y="0"/>
                    </a:moveTo>
                    <a:cubicBezTo>
                      <a:pt x="175334" y="42908"/>
                      <a:pt x="96175" y="85817"/>
                      <a:pt x="94695" y="133165"/>
                    </a:cubicBezTo>
                    <a:cubicBezTo>
                      <a:pt x="93215" y="180513"/>
                      <a:pt x="245615" y="238218"/>
                      <a:pt x="245615" y="284086"/>
                    </a:cubicBezTo>
                    <a:cubicBezTo>
                      <a:pt x="245615" y="329954"/>
                      <a:pt x="94695" y="362505"/>
                      <a:pt x="94695" y="408373"/>
                    </a:cubicBezTo>
                    <a:cubicBezTo>
                      <a:pt x="94695" y="454241"/>
                      <a:pt x="251533" y="507507"/>
                      <a:pt x="245615" y="559293"/>
                    </a:cubicBezTo>
                    <a:cubicBezTo>
                      <a:pt x="239697" y="611079"/>
                      <a:pt x="0" y="674703"/>
                      <a:pt x="59184" y="719091"/>
                    </a:cubicBezTo>
                  </a:path>
                </a:pathLst>
              </a:cu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4" name="Freeform 33"/>
              <p:cNvSpPr/>
              <p:nvPr/>
            </p:nvSpPr>
            <p:spPr>
              <a:xfrm>
                <a:off x="1268413" y="3786188"/>
                <a:ext cx="255587" cy="785812"/>
              </a:xfrm>
              <a:custGeom>
                <a:avLst/>
                <a:gdLst>
                  <a:gd name="connsiteX0" fmla="*/ 254493 w 254493"/>
                  <a:gd name="connsiteY0" fmla="*/ 0 h 719091"/>
                  <a:gd name="connsiteX1" fmla="*/ 94695 w 254493"/>
                  <a:gd name="connsiteY1" fmla="*/ 133165 h 719091"/>
                  <a:gd name="connsiteX2" fmla="*/ 245615 w 254493"/>
                  <a:gd name="connsiteY2" fmla="*/ 284086 h 719091"/>
                  <a:gd name="connsiteX3" fmla="*/ 94695 w 254493"/>
                  <a:gd name="connsiteY3" fmla="*/ 408373 h 719091"/>
                  <a:gd name="connsiteX4" fmla="*/ 245615 w 254493"/>
                  <a:gd name="connsiteY4" fmla="*/ 559293 h 719091"/>
                  <a:gd name="connsiteX5" fmla="*/ 59184 w 254493"/>
                  <a:gd name="connsiteY5" fmla="*/ 719091 h 71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493" h="719091">
                    <a:moveTo>
                      <a:pt x="254493" y="0"/>
                    </a:moveTo>
                    <a:cubicBezTo>
                      <a:pt x="175334" y="42908"/>
                      <a:pt x="96175" y="85817"/>
                      <a:pt x="94695" y="133165"/>
                    </a:cubicBezTo>
                    <a:cubicBezTo>
                      <a:pt x="93215" y="180513"/>
                      <a:pt x="245615" y="238218"/>
                      <a:pt x="245615" y="284086"/>
                    </a:cubicBezTo>
                    <a:cubicBezTo>
                      <a:pt x="245615" y="329954"/>
                      <a:pt x="94695" y="362505"/>
                      <a:pt x="94695" y="408373"/>
                    </a:cubicBezTo>
                    <a:cubicBezTo>
                      <a:pt x="94695" y="454241"/>
                      <a:pt x="251533" y="507507"/>
                      <a:pt x="245615" y="559293"/>
                    </a:cubicBezTo>
                    <a:cubicBezTo>
                      <a:pt x="239697" y="611079"/>
                      <a:pt x="0" y="674703"/>
                      <a:pt x="59184" y="719091"/>
                    </a:cubicBezTo>
                  </a:path>
                </a:pathLst>
              </a:cu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5" name="Freeform 34"/>
              <p:cNvSpPr/>
              <p:nvPr/>
            </p:nvSpPr>
            <p:spPr>
              <a:xfrm>
                <a:off x="1700213" y="3786188"/>
                <a:ext cx="254000" cy="785812"/>
              </a:xfrm>
              <a:custGeom>
                <a:avLst/>
                <a:gdLst>
                  <a:gd name="connsiteX0" fmla="*/ 254493 w 254493"/>
                  <a:gd name="connsiteY0" fmla="*/ 0 h 719091"/>
                  <a:gd name="connsiteX1" fmla="*/ 94695 w 254493"/>
                  <a:gd name="connsiteY1" fmla="*/ 133165 h 719091"/>
                  <a:gd name="connsiteX2" fmla="*/ 245615 w 254493"/>
                  <a:gd name="connsiteY2" fmla="*/ 284086 h 719091"/>
                  <a:gd name="connsiteX3" fmla="*/ 94695 w 254493"/>
                  <a:gd name="connsiteY3" fmla="*/ 408373 h 719091"/>
                  <a:gd name="connsiteX4" fmla="*/ 245615 w 254493"/>
                  <a:gd name="connsiteY4" fmla="*/ 559293 h 719091"/>
                  <a:gd name="connsiteX5" fmla="*/ 59184 w 254493"/>
                  <a:gd name="connsiteY5" fmla="*/ 719091 h 71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493" h="719091">
                    <a:moveTo>
                      <a:pt x="254493" y="0"/>
                    </a:moveTo>
                    <a:cubicBezTo>
                      <a:pt x="175334" y="42908"/>
                      <a:pt x="96175" y="85817"/>
                      <a:pt x="94695" y="133165"/>
                    </a:cubicBezTo>
                    <a:cubicBezTo>
                      <a:pt x="93215" y="180513"/>
                      <a:pt x="245615" y="238218"/>
                      <a:pt x="245615" y="284086"/>
                    </a:cubicBezTo>
                    <a:cubicBezTo>
                      <a:pt x="245615" y="329954"/>
                      <a:pt x="94695" y="362505"/>
                      <a:pt x="94695" y="408373"/>
                    </a:cubicBezTo>
                    <a:cubicBezTo>
                      <a:pt x="94695" y="454241"/>
                      <a:pt x="251533" y="507507"/>
                      <a:pt x="245615" y="559293"/>
                    </a:cubicBezTo>
                    <a:cubicBezTo>
                      <a:pt x="239697" y="611079"/>
                      <a:pt x="0" y="674703"/>
                      <a:pt x="59184" y="719091"/>
                    </a:cubicBezTo>
                  </a:path>
                </a:pathLst>
              </a:cu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6" name="Freeform 35"/>
              <p:cNvSpPr/>
              <p:nvPr/>
            </p:nvSpPr>
            <p:spPr>
              <a:xfrm>
                <a:off x="2157413" y="3786188"/>
                <a:ext cx="254000" cy="785812"/>
              </a:xfrm>
              <a:custGeom>
                <a:avLst/>
                <a:gdLst>
                  <a:gd name="connsiteX0" fmla="*/ 254493 w 254493"/>
                  <a:gd name="connsiteY0" fmla="*/ 0 h 719091"/>
                  <a:gd name="connsiteX1" fmla="*/ 94695 w 254493"/>
                  <a:gd name="connsiteY1" fmla="*/ 133165 h 719091"/>
                  <a:gd name="connsiteX2" fmla="*/ 245615 w 254493"/>
                  <a:gd name="connsiteY2" fmla="*/ 284086 h 719091"/>
                  <a:gd name="connsiteX3" fmla="*/ 94695 w 254493"/>
                  <a:gd name="connsiteY3" fmla="*/ 408373 h 719091"/>
                  <a:gd name="connsiteX4" fmla="*/ 245615 w 254493"/>
                  <a:gd name="connsiteY4" fmla="*/ 559293 h 719091"/>
                  <a:gd name="connsiteX5" fmla="*/ 59184 w 254493"/>
                  <a:gd name="connsiteY5" fmla="*/ 719091 h 71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493" h="719091">
                    <a:moveTo>
                      <a:pt x="254493" y="0"/>
                    </a:moveTo>
                    <a:cubicBezTo>
                      <a:pt x="175334" y="42908"/>
                      <a:pt x="96175" y="85817"/>
                      <a:pt x="94695" y="133165"/>
                    </a:cubicBezTo>
                    <a:cubicBezTo>
                      <a:pt x="93215" y="180513"/>
                      <a:pt x="245615" y="238218"/>
                      <a:pt x="245615" y="284086"/>
                    </a:cubicBezTo>
                    <a:cubicBezTo>
                      <a:pt x="245615" y="329954"/>
                      <a:pt x="94695" y="362505"/>
                      <a:pt x="94695" y="408373"/>
                    </a:cubicBezTo>
                    <a:cubicBezTo>
                      <a:pt x="94695" y="454241"/>
                      <a:pt x="251533" y="507507"/>
                      <a:pt x="245615" y="559293"/>
                    </a:cubicBezTo>
                    <a:cubicBezTo>
                      <a:pt x="239697" y="611079"/>
                      <a:pt x="0" y="674703"/>
                      <a:pt x="59184" y="719091"/>
                    </a:cubicBezTo>
                  </a:path>
                </a:pathLst>
              </a:cu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cxnSp>
          <p:nvCxnSpPr>
            <p:cNvPr id="39" name="Straight Connector 38"/>
            <p:cNvCxnSpPr/>
            <p:nvPr/>
          </p:nvCxnSpPr>
          <p:spPr>
            <a:xfrm>
              <a:off x="4876800" y="4037013"/>
              <a:ext cx="1524000" cy="1587"/>
            </a:xfrm>
            <a:prstGeom prst="line">
              <a:avLst/>
            </a:prstGeom>
            <a:ln w="38100" cmpd="sng">
              <a:prstDash val="sysDot"/>
            </a:ln>
          </p:spPr>
          <p:style>
            <a:lnRef idx="1">
              <a:schemeClr val="accent1"/>
            </a:lnRef>
            <a:fillRef idx="0">
              <a:schemeClr val="accent1"/>
            </a:fillRef>
            <a:effectRef idx="0">
              <a:schemeClr val="accent1"/>
            </a:effectRef>
            <a:fontRef idx="minor">
              <a:schemeClr val="tx1"/>
            </a:fontRef>
          </p:style>
        </p:cxnSp>
      </p:grpSp>
      <p:sp>
        <p:nvSpPr>
          <p:cNvPr id="37" name="Title 1"/>
          <p:cNvSpPr>
            <a:spLocks noGrp="1"/>
          </p:cNvSpPr>
          <p:nvPr>
            <p:ph type="title"/>
          </p:nvPr>
        </p:nvSpPr>
        <p:spPr>
          <a:xfrm>
            <a:off x="304800" y="122238"/>
            <a:ext cx="7696200" cy="792162"/>
          </a:xfrm>
        </p:spPr>
        <p:txBody>
          <a:bodyPr/>
          <a:lstStyle/>
          <a:p>
            <a:r>
              <a:rPr lang="en-US" sz="3600" dirty="0" smtClean="0">
                <a:ea typeface="ＭＳ Ｐゴシック" charset="0"/>
                <a:cs typeface="Corbel"/>
              </a:rPr>
              <a:t>Fundamental </a:t>
            </a:r>
            <a:r>
              <a:rPr lang="en-US" sz="3600" dirty="0">
                <a:ea typeface="ＭＳ Ｐゴシック" charset="0"/>
                <a:cs typeface="Corbel"/>
              </a:rPr>
              <a:t>CUDA Pattern: </a:t>
            </a:r>
            <a:r>
              <a:rPr lang="en-US" sz="3600" dirty="0" smtClean="0">
                <a:ea typeface="ＭＳ Ｐゴシック" charset="0"/>
                <a:cs typeface="Corbel"/>
              </a:rPr>
              <a:t>Tiling</a:t>
            </a:r>
            <a:endParaRPr lang="en-US" sz="3600" dirty="0">
              <a:ea typeface="ＭＳ Ｐゴシック" charset="0"/>
              <a:cs typeface="Corbel"/>
            </a:endParaRPr>
          </a:p>
        </p:txBody>
      </p:sp>
      <p:sp>
        <p:nvSpPr>
          <p:cNvPr id="38" name="Rectangle 37"/>
          <p:cNvSpPr/>
          <p:nvPr/>
        </p:nvSpPr>
        <p:spPr>
          <a:xfrm>
            <a:off x="76200" y="6531605"/>
            <a:ext cx="1287532" cy="230832"/>
          </a:xfrm>
          <a:prstGeom prst="rect">
            <a:avLst/>
          </a:prstGeom>
        </p:spPr>
        <p:txBody>
          <a:bodyPr wrap="none">
            <a:spAutoFit/>
          </a:bodyPr>
          <a:lstStyle/>
          <a:p>
            <a:r>
              <a:rPr lang="en-US" sz="900" dirty="0" smtClean="0">
                <a:latin typeface="+mj-lt"/>
              </a:rPr>
              <a:t>NVIDIA [J. Balfour]</a:t>
            </a:r>
            <a:r>
              <a:rPr lang="en-US" sz="900" dirty="0" smtClean="0">
                <a:latin typeface="+mj-lt"/>
                <a:cs typeface="Calibri"/>
              </a:rPr>
              <a:t>→</a:t>
            </a:r>
            <a:endParaRPr lang="en-US" sz="900" dirty="0">
              <a:latin typeface="+mj-lt"/>
            </a:endParaRPr>
          </a:p>
        </p:txBody>
      </p:sp>
      <p:sp>
        <p:nvSpPr>
          <p:cNvPr id="40" name="Slide Number Placeholder 3"/>
          <p:cNvSpPr>
            <a:spLocks noGrp="1"/>
          </p:cNvSpPr>
          <p:nvPr>
            <p:ph type="sldNum" sz="quarter" idx="10"/>
          </p:nvPr>
        </p:nvSpPr>
        <p:spPr>
          <a:xfrm>
            <a:off x="8610600" y="6477000"/>
            <a:ext cx="3810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fld id="{3862B1CB-50A4-4B76-BEC9-55B93FEE7A6D}" type="slidenum">
              <a:rPr lang="en-US" smtClean="0">
                <a:solidFill>
                  <a:schemeClr val="tx2"/>
                </a:solidFill>
              </a:rPr>
              <a:pPr eaLnBrk="1" hangingPunct="1"/>
              <a:t>120</a:t>
            </a:fld>
            <a:endParaRPr lang="en-US" dirty="0" smtClean="0">
              <a:solidFill>
                <a:schemeClr val="tx2"/>
              </a:solidFill>
            </a:endParaRPr>
          </a:p>
        </p:txBody>
      </p:sp>
    </p:spTree>
    <p:extLst>
      <p:ext uri="{BB962C8B-B14F-4D97-AF65-F5344CB8AC3E}">
        <p14:creationId xmlns:p14="http://schemas.microsoft.com/office/powerpoint/2010/main" val="2187837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a:spLocks noChangeArrowheads="1"/>
          </p:cNvSpPr>
          <p:nvPr/>
        </p:nvSpPr>
        <p:spPr bwMode="auto">
          <a:xfrm>
            <a:off x="685800" y="1752600"/>
            <a:ext cx="7848600" cy="762000"/>
          </a:xfrm>
          <a:prstGeom prst="roundRect">
            <a:avLst>
              <a:gd name="adj" fmla="val 16667"/>
            </a:avLst>
          </a:prstGeom>
          <a:gradFill rotWithShape="1">
            <a:gsLst>
              <a:gs pos="0">
                <a:srgbClr val="95FFFF"/>
              </a:gs>
              <a:gs pos="35001">
                <a:srgbClr val="B6FFFF"/>
              </a:gs>
              <a:gs pos="100000">
                <a:srgbClr val="E1FFFF"/>
              </a:gs>
            </a:gsLst>
            <a:lin ang="16200000" scaled="1"/>
          </a:gradFill>
          <a:ln w="9525">
            <a:solidFill>
              <a:srgbClr val="2ECBCB"/>
            </a:solidFill>
            <a:round/>
            <a:headEnd/>
            <a:tailEnd/>
          </a:ln>
          <a:effectLst>
            <a:outerShdw blurRad="63500" dist="20000" dir="5400000" rotWithShape="0">
              <a:srgbClr val="000000">
                <a:alpha val="37999"/>
              </a:srgbClr>
            </a:outerShdw>
          </a:effectLst>
        </p:spPr>
        <p:txBody>
          <a:bodyPr anchor="ctr"/>
          <a:lstStyle/>
          <a:p>
            <a:pPr algn="ctr">
              <a:defRPr/>
            </a:pPr>
            <a:endParaRPr lang="en-US">
              <a:solidFill>
                <a:schemeClr val="dk1"/>
              </a:solidFill>
              <a:latin typeface="+mn-lt"/>
              <a:ea typeface="ＭＳ Ｐゴシック" charset="-128"/>
              <a:cs typeface="+mn-cs"/>
            </a:endParaRPr>
          </a:p>
        </p:txBody>
      </p:sp>
      <p:sp>
        <p:nvSpPr>
          <p:cNvPr id="39940" name="Content Placeholder 22"/>
          <p:cNvSpPr>
            <a:spLocks noGrp="1"/>
          </p:cNvSpPr>
          <p:nvPr>
            <p:ph idx="1"/>
          </p:nvPr>
        </p:nvSpPr>
        <p:spPr>
          <a:xfrm>
            <a:off x="304800" y="5943600"/>
            <a:ext cx="8458200" cy="838200"/>
          </a:xfrm>
        </p:spPr>
        <p:txBody>
          <a:bodyPr/>
          <a:lstStyle/>
          <a:p>
            <a:r>
              <a:rPr lang="en-US" sz="2000" dirty="0">
                <a:latin typeface="+mj-lt"/>
                <a:ea typeface="ＭＳ Ｐゴシック" charset="0"/>
                <a:cs typeface="Arabic Typesetting" pitchFamily="66" charset="-78"/>
              </a:rPr>
              <a:t>Load the subset from global memory to shared memory, </a:t>
            </a:r>
            <a:r>
              <a:rPr lang="en-US" sz="2000" dirty="0">
                <a:solidFill>
                  <a:srgbClr val="CC0000"/>
                </a:solidFill>
                <a:latin typeface="+mj-lt"/>
                <a:ea typeface="ＭＳ Ｐゴシック" charset="0"/>
                <a:cs typeface="Arabic Typesetting" pitchFamily="66" charset="-78"/>
              </a:rPr>
              <a:t>using multiple threads to exploit memory-level parallelism</a:t>
            </a:r>
          </a:p>
        </p:txBody>
      </p:sp>
      <p:sp>
        <p:nvSpPr>
          <p:cNvPr id="16" name="Rectangle 15"/>
          <p:cNvSpPr/>
          <p:nvPr/>
        </p:nvSpPr>
        <p:spPr>
          <a:xfrm>
            <a:off x="838200" y="1905000"/>
            <a:ext cx="1752600" cy="457200"/>
          </a:xfrm>
          <a:prstGeom prst="rect">
            <a:avLst/>
          </a:prstGeom>
          <a:noFill/>
          <a:ln>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ectangle 18"/>
          <p:cNvSpPr/>
          <p:nvPr/>
        </p:nvSpPr>
        <p:spPr>
          <a:xfrm>
            <a:off x="2836863" y="1905000"/>
            <a:ext cx="1752600" cy="457200"/>
          </a:xfrm>
          <a:prstGeom prst="rect">
            <a:avLst/>
          </a:prstGeom>
          <a:noFill/>
          <a:ln>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ectangle 19"/>
          <p:cNvSpPr/>
          <p:nvPr/>
        </p:nvSpPr>
        <p:spPr>
          <a:xfrm>
            <a:off x="6629400" y="1905000"/>
            <a:ext cx="1752600" cy="457200"/>
          </a:xfrm>
          <a:prstGeom prst="rect">
            <a:avLst/>
          </a:prstGeom>
          <a:noFill/>
          <a:ln>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2" name="Straight Connector 21"/>
          <p:cNvCxnSpPr/>
          <p:nvPr/>
        </p:nvCxnSpPr>
        <p:spPr>
          <a:xfrm>
            <a:off x="4876800" y="2133600"/>
            <a:ext cx="1524000" cy="1588"/>
          </a:xfrm>
          <a:prstGeom prst="line">
            <a:avLst/>
          </a:prstGeom>
          <a:ln w="38100" cmpd="sng">
            <a:prstDash val="sysDot"/>
          </a:ln>
        </p:spPr>
        <p:style>
          <a:lnRef idx="1">
            <a:schemeClr val="accent1"/>
          </a:lnRef>
          <a:fillRef idx="0">
            <a:schemeClr val="accent1"/>
          </a:fillRef>
          <a:effectRef idx="0">
            <a:schemeClr val="accent1"/>
          </a:effectRef>
          <a:fontRef idx="minor">
            <a:schemeClr val="tx1"/>
          </a:fontRef>
        </p:style>
      </p:cxnSp>
      <p:grpSp>
        <p:nvGrpSpPr>
          <p:cNvPr id="39945" name="Group 39"/>
          <p:cNvGrpSpPr>
            <a:grpSpLocks/>
          </p:cNvGrpSpPr>
          <p:nvPr/>
        </p:nvGrpSpPr>
        <p:grpSpPr bwMode="auto">
          <a:xfrm>
            <a:off x="685800" y="3810000"/>
            <a:ext cx="7848600" cy="1981200"/>
            <a:chOff x="685800" y="3048000"/>
            <a:chExt cx="7848600" cy="1981200"/>
          </a:xfrm>
        </p:grpSpPr>
        <p:grpSp>
          <p:nvGrpSpPr>
            <p:cNvPr id="39961" name="Group 23"/>
            <p:cNvGrpSpPr>
              <a:grpSpLocks/>
            </p:cNvGrpSpPr>
            <p:nvPr/>
          </p:nvGrpSpPr>
          <p:grpSpPr bwMode="auto">
            <a:xfrm>
              <a:off x="685800" y="3048000"/>
              <a:ext cx="1981200" cy="1981200"/>
              <a:chOff x="685800" y="2819400"/>
              <a:chExt cx="1981200" cy="1981200"/>
            </a:xfrm>
          </p:grpSpPr>
          <p:sp>
            <p:nvSpPr>
              <p:cNvPr id="18" name="Rounded Rectangle 17"/>
              <p:cNvSpPr/>
              <p:nvPr/>
            </p:nvSpPr>
            <p:spPr>
              <a:xfrm>
                <a:off x="685800" y="2819400"/>
                <a:ext cx="1981200" cy="1981200"/>
              </a:xfrm>
              <a:prstGeom prst="roundRect">
                <a:avLst>
                  <a:gd name="adj" fmla="val 8601"/>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a:p>
            </p:txBody>
          </p:sp>
          <p:sp>
            <p:nvSpPr>
              <p:cNvPr id="8" name="Rectangle 7"/>
              <p:cNvSpPr>
                <a:spLocks noChangeArrowheads="1"/>
              </p:cNvSpPr>
              <p:nvPr/>
            </p:nvSpPr>
            <p:spPr bwMode="auto">
              <a:xfrm>
                <a:off x="788988" y="2981325"/>
                <a:ext cx="1752600" cy="457200"/>
              </a:xfrm>
              <a:prstGeom prst="rect">
                <a:avLst/>
              </a:prstGeom>
              <a:gradFill rotWithShape="1">
                <a:gsLst>
                  <a:gs pos="0">
                    <a:srgbClr val="FFBF7E"/>
                  </a:gs>
                  <a:gs pos="35001">
                    <a:srgbClr val="FFD0A4"/>
                  </a:gs>
                  <a:gs pos="100000">
                    <a:srgbClr val="FFEBD9"/>
                  </a:gs>
                </a:gsLst>
                <a:lin ang="16200000" scaled="1"/>
              </a:gradFill>
              <a:ln w="9525">
                <a:solidFill>
                  <a:srgbClr val="FE952D"/>
                </a:solidFill>
                <a:miter lim="800000"/>
                <a:headEnd/>
                <a:tailEnd/>
              </a:ln>
              <a:effectLst>
                <a:outerShdw blurRad="63500" dist="20000" dir="5400000" rotWithShape="0">
                  <a:srgbClr val="000000">
                    <a:alpha val="37999"/>
                  </a:srgbClr>
                </a:outerShdw>
              </a:effectLst>
            </p:spPr>
            <p:txBody>
              <a:bodyPr anchor="ctr"/>
              <a:lstStyle/>
              <a:p>
                <a:pPr algn="ctr">
                  <a:defRPr/>
                </a:pPr>
                <a:endParaRPr lang="en-US">
                  <a:solidFill>
                    <a:schemeClr val="dk1"/>
                  </a:solidFill>
                  <a:latin typeface="+mn-lt"/>
                  <a:ea typeface="ＭＳ Ｐゴシック" charset="-128"/>
                  <a:cs typeface="+mn-cs"/>
                </a:endParaRPr>
              </a:p>
            </p:txBody>
          </p:sp>
          <p:sp>
            <p:nvSpPr>
              <p:cNvPr id="12" name="Freeform 11"/>
              <p:cNvSpPr/>
              <p:nvPr/>
            </p:nvSpPr>
            <p:spPr>
              <a:xfrm>
                <a:off x="811213" y="3786188"/>
                <a:ext cx="255587" cy="785812"/>
              </a:xfrm>
              <a:custGeom>
                <a:avLst/>
                <a:gdLst>
                  <a:gd name="connsiteX0" fmla="*/ 254493 w 254493"/>
                  <a:gd name="connsiteY0" fmla="*/ 0 h 719091"/>
                  <a:gd name="connsiteX1" fmla="*/ 94695 w 254493"/>
                  <a:gd name="connsiteY1" fmla="*/ 133165 h 719091"/>
                  <a:gd name="connsiteX2" fmla="*/ 245615 w 254493"/>
                  <a:gd name="connsiteY2" fmla="*/ 284086 h 719091"/>
                  <a:gd name="connsiteX3" fmla="*/ 94695 w 254493"/>
                  <a:gd name="connsiteY3" fmla="*/ 408373 h 719091"/>
                  <a:gd name="connsiteX4" fmla="*/ 245615 w 254493"/>
                  <a:gd name="connsiteY4" fmla="*/ 559293 h 719091"/>
                  <a:gd name="connsiteX5" fmla="*/ 59184 w 254493"/>
                  <a:gd name="connsiteY5" fmla="*/ 719091 h 71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493" h="719091">
                    <a:moveTo>
                      <a:pt x="254493" y="0"/>
                    </a:moveTo>
                    <a:cubicBezTo>
                      <a:pt x="175334" y="42908"/>
                      <a:pt x="96175" y="85817"/>
                      <a:pt x="94695" y="133165"/>
                    </a:cubicBezTo>
                    <a:cubicBezTo>
                      <a:pt x="93215" y="180513"/>
                      <a:pt x="245615" y="238218"/>
                      <a:pt x="245615" y="284086"/>
                    </a:cubicBezTo>
                    <a:cubicBezTo>
                      <a:pt x="245615" y="329954"/>
                      <a:pt x="94695" y="362505"/>
                      <a:pt x="94695" y="408373"/>
                    </a:cubicBezTo>
                    <a:cubicBezTo>
                      <a:pt x="94695" y="454241"/>
                      <a:pt x="251533" y="507507"/>
                      <a:pt x="245615" y="559293"/>
                    </a:cubicBezTo>
                    <a:cubicBezTo>
                      <a:pt x="239697" y="611079"/>
                      <a:pt x="0" y="674703"/>
                      <a:pt x="59184" y="719091"/>
                    </a:cubicBezTo>
                  </a:path>
                </a:pathLst>
              </a:cu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3" name="Freeform 12"/>
              <p:cNvSpPr/>
              <p:nvPr/>
            </p:nvSpPr>
            <p:spPr>
              <a:xfrm>
                <a:off x="1268413" y="3786188"/>
                <a:ext cx="255587" cy="785812"/>
              </a:xfrm>
              <a:custGeom>
                <a:avLst/>
                <a:gdLst>
                  <a:gd name="connsiteX0" fmla="*/ 254493 w 254493"/>
                  <a:gd name="connsiteY0" fmla="*/ 0 h 719091"/>
                  <a:gd name="connsiteX1" fmla="*/ 94695 w 254493"/>
                  <a:gd name="connsiteY1" fmla="*/ 133165 h 719091"/>
                  <a:gd name="connsiteX2" fmla="*/ 245615 w 254493"/>
                  <a:gd name="connsiteY2" fmla="*/ 284086 h 719091"/>
                  <a:gd name="connsiteX3" fmla="*/ 94695 w 254493"/>
                  <a:gd name="connsiteY3" fmla="*/ 408373 h 719091"/>
                  <a:gd name="connsiteX4" fmla="*/ 245615 w 254493"/>
                  <a:gd name="connsiteY4" fmla="*/ 559293 h 719091"/>
                  <a:gd name="connsiteX5" fmla="*/ 59184 w 254493"/>
                  <a:gd name="connsiteY5" fmla="*/ 719091 h 71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493" h="719091">
                    <a:moveTo>
                      <a:pt x="254493" y="0"/>
                    </a:moveTo>
                    <a:cubicBezTo>
                      <a:pt x="175334" y="42908"/>
                      <a:pt x="96175" y="85817"/>
                      <a:pt x="94695" y="133165"/>
                    </a:cubicBezTo>
                    <a:cubicBezTo>
                      <a:pt x="93215" y="180513"/>
                      <a:pt x="245615" y="238218"/>
                      <a:pt x="245615" y="284086"/>
                    </a:cubicBezTo>
                    <a:cubicBezTo>
                      <a:pt x="245615" y="329954"/>
                      <a:pt x="94695" y="362505"/>
                      <a:pt x="94695" y="408373"/>
                    </a:cubicBezTo>
                    <a:cubicBezTo>
                      <a:pt x="94695" y="454241"/>
                      <a:pt x="251533" y="507507"/>
                      <a:pt x="245615" y="559293"/>
                    </a:cubicBezTo>
                    <a:cubicBezTo>
                      <a:pt x="239697" y="611079"/>
                      <a:pt x="0" y="674703"/>
                      <a:pt x="59184" y="719091"/>
                    </a:cubicBezTo>
                  </a:path>
                </a:pathLst>
              </a:cu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4" name="Freeform 13"/>
              <p:cNvSpPr/>
              <p:nvPr/>
            </p:nvSpPr>
            <p:spPr>
              <a:xfrm>
                <a:off x="1700213" y="3786188"/>
                <a:ext cx="254000" cy="785812"/>
              </a:xfrm>
              <a:custGeom>
                <a:avLst/>
                <a:gdLst>
                  <a:gd name="connsiteX0" fmla="*/ 254493 w 254493"/>
                  <a:gd name="connsiteY0" fmla="*/ 0 h 719091"/>
                  <a:gd name="connsiteX1" fmla="*/ 94695 w 254493"/>
                  <a:gd name="connsiteY1" fmla="*/ 133165 h 719091"/>
                  <a:gd name="connsiteX2" fmla="*/ 245615 w 254493"/>
                  <a:gd name="connsiteY2" fmla="*/ 284086 h 719091"/>
                  <a:gd name="connsiteX3" fmla="*/ 94695 w 254493"/>
                  <a:gd name="connsiteY3" fmla="*/ 408373 h 719091"/>
                  <a:gd name="connsiteX4" fmla="*/ 245615 w 254493"/>
                  <a:gd name="connsiteY4" fmla="*/ 559293 h 719091"/>
                  <a:gd name="connsiteX5" fmla="*/ 59184 w 254493"/>
                  <a:gd name="connsiteY5" fmla="*/ 719091 h 71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493" h="719091">
                    <a:moveTo>
                      <a:pt x="254493" y="0"/>
                    </a:moveTo>
                    <a:cubicBezTo>
                      <a:pt x="175334" y="42908"/>
                      <a:pt x="96175" y="85817"/>
                      <a:pt x="94695" y="133165"/>
                    </a:cubicBezTo>
                    <a:cubicBezTo>
                      <a:pt x="93215" y="180513"/>
                      <a:pt x="245615" y="238218"/>
                      <a:pt x="245615" y="284086"/>
                    </a:cubicBezTo>
                    <a:cubicBezTo>
                      <a:pt x="245615" y="329954"/>
                      <a:pt x="94695" y="362505"/>
                      <a:pt x="94695" y="408373"/>
                    </a:cubicBezTo>
                    <a:cubicBezTo>
                      <a:pt x="94695" y="454241"/>
                      <a:pt x="251533" y="507507"/>
                      <a:pt x="245615" y="559293"/>
                    </a:cubicBezTo>
                    <a:cubicBezTo>
                      <a:pt x="239697" y="611079"/>
                      <a:pt x="0" y="674703"/>
                      <a:pt x="59184" y="719091"/>
                    </a:cubicBezTo>
                  </a:path>
                </a:pathLst>
              </a:cu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5" name="Freeform 14"/>
              <p:cNvSpPr/>
              <p:nvPr/>
            </p:nvSpPr>
            <p:spPr>
              <a:xfrm>
                <a:off x="2157413" y="3786188"/>
                <a:ext cx="254000" cy="785812"/>
              </a:xfrm>
              <a:custGeom>
                <a:avLst/>
                <a:gdLst>
                  <a:gd name="connsiteX0" fmla="*/ 254493 w 254493"/>
                  <a:gd name="connsiteY0" fmla="*/ 0 h 719091"/>
                  <a:gd name="connsiteX1" fmla="*/ 94695 w 254493"/>
                  <a:gd name="connsiteY1" fmla="*/ 133165 h 719091"/>
                  <a:gd name="connsiteX2" fmla="*/ 245615 w 254493"/>
                  <a:gd name="connsiteY2" fmla="*/ 284086 h 719091"/>
                  <a:gd name="connsiteX3" fmla="*/ 94695 w 254493"/>
                  <a:gd name="connsiteY3" fmla="*/ 408373 h 719091"/>
                  <a:gd name="connsiteX4" fmla="*/ 245615 w 254493"/>
                  <a:gd name="connsiteY4" fmla="*/ 559293 h 719091"/>
                  <a:gd name="connsiteX5" fmla="*/ 59184 w 254493"/>
                  <a:gd name="connsiteY5" fmla="*/ 719091 h 71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493" h="719091">
                    <a:moveTo>
                      <a:pt x="254493" y="0"/>
                    </a:moveTo>
                    <a:cubicBezTo>
                      <a:pt x="175334" y="42908"/>
                      <a:pt x="96175" y="85817"/>
                      <a:pt x="94695" y="133165"/>
                    </a:cubicBezTo>
                    <a:cubicBezTo>
                      <a:pt x="93215" y="180513"/>
                      <a:pt x="245615" y="238218"/>
                      <a:pt x="245615" y="284086"/>
                    </a:cubicBezTo>
                    <a:cubicBezTo>
                      <a:pt x="245615" y="329954"/>
                      <a:pt x="94695" y="362505"/>
                      <a:pt x="94695" y="408373"/>
                    </a:cubicBezTo>
                    <a:cubicBezTo>
                      <a:pt x="94695" y="454241"/>
                      <a:pt x="251533" y="507507"/>
                      <a:pt x="245615" y="559293"/>
                    </a:cubicBezTo>
                    <a:cubicBezTo>
                      <a:pt x="239697" y="611079"/>
                      <a:pt x="0" y="674703"/>
                      <a:pt x="59184" y="719091"/>
                    </a:cubicBezTo>
                  </a:path>
                </a:pathLst>
              </a:cu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39962" name="Group 23"/>
            <p:cNvGrpSpPr>
              <a:grpSpLocks/>
            </p:cNvGrpSpPr>
            <p:nvPr/>
          </p:nvGrpSpPr>
          <p:grpSpPr bwMode="auto">
            <a:xfrm>
              <a:off x="2743200" y="3048000"/>
              <a:ext cx="1981200" cy="1981200"/>
              <a:chOff x="685800" y="2819400"/>
              <a:chExt cx="1981200" cy="1981200"/>
            </a:xfrm>
          </p:grpSpPr>
          <p:sp>
            <p:nvSpPr>
              <p:cNvPr id="24" name="Rounded Rectangle 23"/>
              <p:cNvSpPr/>
              <p:nvPr/>
            </p:nvSpPr>
            <p:spPr>
              <a:xfrm>
                <a:off x="685800" y="2819400"/>
                <a:ext cx="1981200" cy="1981200"/>
              </a:xfrm>
              <a:prstGeom prst="roundRect">
                <a:avLst>
                  <a:gd name="adj" fmla="val 8601"/>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a:p>
            </p:txBody>
          </p:sp>
          <p:sp>
            <p:nvSpPr>
              <p:cNvPr id="25" name="Rectangle 24"/>
              <p:cNvSpPr>
                <a:spLocks noChangeArrowheads="1"/>
              </p:cNvSpPr>
              <p:nvPr/>
            </p:nvSpPr>
            <p:spPr bwMode="auto">
              <a:xfrm>
                <a:off x="788988" y="2981325"/>
                <a:ext cx="1752600" cy="457200"/>
              </a:xfrm>
              <a:prstGeom prst="rect">
                <a:avLst/>
              </a:prstGeom>
              <a:gradFill rotWithShape="1">
                <a:gsLst>
                  <a:gs pos="0">
                    <a:srgbClr val="FFBF7E"/>
                  </a:gs>
                  <a:gs pos="35001">
                    <a:srgbClr val="FFD0A4"/>
                  </a:gs>
                  <a:gs pos="100000">
                    <a:srgbClr val="FFEBD9"/>
                  </a:gs>
                </a:gsLst>
                <a:lin ang="16200000" scaled="1"/>
              </a:gradFill>
              <a:ln w="9525">
                <a:solidFill>
                  <a:srgbClr val="FE952D"/>
                </a:solidFill>
                <a:miter lim="800000"/>
                <a:headEnd/>
                <a:tailEnd/>
              </a:ln>
              <a:effectLst>
                <a:outerShdw blurRad="63500" dist="20000" dir="5400000" rotWithShape="0">
                  <a:srgbClr val="000000">
                    <a:alpha val="37999"/>
                  </a:srgbClr>
                </a:outerShdw>
              </a:effectLst>
            </p:spPr>
            <p:txBody>
              <a:bodyPr anchor="ctr"/>
              <a:lstStyle/>
              <a:p>
                <a:pPr algn="ctr">
                  <a:defRPr/>
                </a:pPr>
                <a:endParaRPr lang="en-US">
                  <a:solidFill>
                    <a:schemeClr val="dk1"/>
                  </a:solidFill>
                  <a:latin typeface="+mn-lt"/>
                  <a:ea typeface="ＭＳ Ｐゴシック" charset="-128"/>
                  <a:cs typeface="+mn-cs"/>
                </a:endParaRPr>
              </a:p>
            </p:txBody>
          </p:sp>
          <p:sp>
            <p:nvSpPr>
              <p:cNvPr id="26" name="Freeform 25"/>
              <p:cNvSpPr/>
              <p:nvPr/>
            </p:nvSpPr>
            <p:spPr>
              <a:xfrm>
                <a:off x="811213" y="3786188"/>
                <a:ext cx="255587" cy="785812"/>
              </a:xfrm>
              <a:custGeom>
                <a:avLst/>
                <a:gdLst>
                  <a:gd name="connsiteX0" fmla="*/ 254493 w 254493"/>
                  <a:gd name="connsiteY0" fmla="*/ 0 h 719091"/>
                  <a:gd name="connsiteX1" fmla="*/ 94695 w 254493"/>
                  <a:gd name="connsiteY1" fmla="*/ 133165 h 719091"/>
                  <a:gd name="connsiteX2" fmla="*/ 245615 w 254493"/>
                  <a:gd name="connsiteY2" fmla="*/ 284086 h 719091"/>
                  <a:gd name="connsiteX3" fmla="*/ 94695 w 254493"/>
                  <a:gd name="connsiteY3" fmla="*/ 408373 h 719091"/>
                  <a:gd name="connsiteX4" fmla="*/ 245615 w 254493"/>
                  <a:gd name="connsiteY4" fmla="*/ 559293 h 719091"/>
                  <a:gd name="connsiteX5" fmla="*/ 59184 w 254493"/>
                  <a:gd name="connsiteY5" fmla="*/ 719091 h 71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493" h="719091">
                    <a:moveTo>
                      <a:pt x="254493" y="0"/>
                    </a:moveTo>
                    <a:cubicBezTo>
                      <a:pt x="175334" y="42908"/>
                      <a:pt x="96175" y="85817"/>
                      <a:pt x="94695" y="133165"/>
                    </a:cubicBezTo>
                    <a:cubicBezTo>
                      <a:pt x="93215" y="180513"/>
                      <a:pt x="245615" y="238218"/>
                      <a:pt x="245615" y="284086"/>
                    </a:cubicBezTo>
                    <a:cubicBezTo>
                      <a:pt x="245615" y="329954"/>
                      <a:pt x="94695" y="362505"/>
                      <a:pt x="94695" y="408373"/>
                    </a:cubicBezTo>
                    <a:cubicBezTo>
                      <a:pt x="94695" y="454241"/>
                      <a:pt x="251533" y="507507"/>
                      <a:pt x="245615" y="559293"/>
                    </a:cubicBezTo>
                    <a:cubicBezTo>
                      <a:pt x="239697" y="611079"/>
                      <a:pt x="0" y="674703"/>
                      <a:pt x="59184" y="719091"/>
                    </a:cubicBezTo>
                  </a:path>
                </a:pathLst>
              </a:cu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7" name="Freeform 26"/>
              <p:cNvSpPr/>
              <p:nvPr/>
            </p:nvSpPr>
            <p:spPr>
              <a:xfrm>
                <a:off x="1268413" y="3786188"/>
                <a:ext cx="255587" cy="785812"/>
              </a:xfrm>
              <a:custGeom>
                <a:avLst/>
                <a:gdLst>
                  <a:gd name="connsiteX0" fmla="*/ 254493 w 254493"/>
                  <a:gd name="connsiteY0" fmla="*/ 0 h 719091"/>
                  <a:gd name="connsiteX1" fmla="*/ 94695 w 254493"/>
                  <a:gd name="connsiteY1" fmla="*/ 133165 h 719091"/>
                  <a:gd name="connsiteX2" fmla="*/ 245615 w 254493"/>
                  <a:gd name="connsiteY2" fmla="*/ 284086 h 719091"/>
                  <a:gd name="connsiteX3" fmla="*/ 94695 w 254493"/>
                  <a:gd name="connsiteY3" fmla="*/ 408373 h 719091"/>
                  <a:gd name="connsiteX4" fmla="*/ 245615 w 254493"/>
                  <a:gd name="connsiteY4" fmla="*/ 559293 h 719091"/>
                  <a:gd name="connsiteX5" fmla="*/ 59184 w 254493"/>
                  <a:gd name="connsiteY5" fmla="*/ 719091 h 71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493" h="719091">
                    <a:moveTo>
                      <a:pt x="254493" y="0"/>
                    </a:moveTo>
                    <a:cubicBezTo>
                      <a:pt x="175334" y="42908"/>
                      <a:pt x="96175" y="85817"/>
                      <a:pt x="94695" y="133165"/>
                    </a:cubicBezTo>
                    <a:cubicBezTo>
                      <a:pt x="93215" y="180513"/>
                      <a:pt x="245615" y="238218"/>
                      <a:pt x="245615" y="284086"/>
                    </a:cubicBezTo>
                    <a:cubicBezTo>
                      <a:pt x="245615" y="329954"/>
                      <a:pt x="94695" y="362505"/>
                      <a:pt x="94695" y="408373"/>
                    </a:cubicBezTo>
                    <a:cubicBezTo>
                      <a:pt x="94695" y="454241"/>
                      <a:pt x="251533" y="507507"/>
                      <a:pt x="245615" y="559293"/>
                    </a:cubicBezTo>
                    <a:cubicBezTo>
                      <a:pt x="239697" y="611079"/>
                      <a:pt x="0" y="674703"/>
                      <a:pt x="59184" y="719091"/>
                    </a:cubicBezTo>
                  </a:path>
                </a:pathLst>
              </a:cu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8" name="Freeform 27"/>
              <p:cNvSpPr/>
              <p:nvPr/>
            </p:nvSpPr>
            <p:spPr>
              <a:xfrm>
                <a:off x="1700213" y="3786188"/>
                <a:ext cx="254000" cy="785812"/>
              </a:xfrm>
              <a:custGeom>
                <a:avLst/>
                <a:gdLst>
                  <a:gd name="connsiteX0" fmla="*/ 254493 w 254493"/>
                  <a:gd name="connsiteY0" fmla="*/ 0 h 719091"/>
                  <a:gd name="connsiteX1" fmla="*/ 94695 w 254493"/>
                  <a:gd name="connsiteY1" fmla="*/ 133165 h 719091"/>
                  <a:gd name="connsiteX2" fmla="*/ 245615 w 254493"/>
                  <a:gd name="connsiteY2" fmla="*/ 284086 h 719091"/>
                  <a:gd name="connsiteX3" fmla="*/ 94695 w 254493"/>
                  <a:gd name="connsiteY3" fmla="*/ 408373 h 719091"/>
                  <a:gd name="connsiteX4" fmla="*/ 245615 w 254493"/>
                  <a:gd name="connsiteY4" fmla="*/ 559293 h 719091"/>
                  <a:gd name="connsiteX5" fmla="*/ 59184 w 254493"/>
                  <a:gd name="connsiteY5" fmla="*/ 719091 h 71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493" h="719091">
                    <a:moveTo>
                      <a:pt x="254493" y="0"/>
                    </a:moveTo>
                    <a:cubicBezTo>
                      <a:pt x="175334" y="42908"/>
                      <a:pt x="96175" y="85817"/>
                      <a:pt x="94695" y="133165"/>
                    </a:cubicBezTo>
                    <a:cubicBezTo>
                      <a:pt x="93215" y="180513"/>
                      <a:pt x="245615" y="238218"/>
                      <a:pt x="245615" y="284086"/>
                    </a:cubicBezTo>
                    <a:cubicBezTo>
                      <a:pt x="245615" y="329954"/>
                      <a:pt x="94695" y="362505"/>
                      <a:pt x="94695" y="408373"/>
                    </a:cubicBezTo>
                    <a:cubicBezTo>
                      <a:pt x="94695" y="454241"/>
                      <a:pt x="251533" y="507507"/>
                      <a:pt x="245615" y="559293"/>
                    </a:cubicBezTo>
                    <a:cubicBezTo>
                      <a:pt x="239697" y="611079"/>
                      <a:pt x="0" y="674703"/>
                      <a:pt x="59184" y="719091"/>
                    </a:cubicBezTo>
                  </a:path>
                </a:pathLst>
              </a:cu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9" name="Freeform 28"/>
              <p:cNvSpPr/>
              <p:nvPr/>
            </p:nvSpPr>
            <p:spPr>
              <a:xfrm>
                <a:off x="2157413" y="3786188"/>
                <a:ext cx="254000" cy="785812"/>
              </a:xfrm>
              <a:custGeom>
                <a:avLst/>
                <a:gdLst>
                  <a:gd name="connsiteX0" fmla="*/ 254493 w 254493"/>
                  <a:gd name="connsiteY0" fmla="*/ 0 h 719091"/>
                  <a:gd name="connsiteX1" fmla="*/ 94695 w 254493"/>
                  <a:gd name="connsiteY1" fmla="*/ 133165 h 719091"/>
                  <a:gd name="connsiteX2" fmla="*/ 245615 w 254493"/>
                  <a:gd name="connsiteY2" fmla="*/ 284086 h 719091"/>
                  <a:gd name="connsiteX3" fmla="*/ 94695 w 254493"/>
                  <a:gd name="connsiteY3" fmla="*/ 408373 h 719091"/>
                  <a:gd name="connsiteX4" fmla="*/ 245615 w 254493"/>
                  <a:gd name="connsiteY4" fmla="*/ 559293 h 719091"/>
                  <a:gd name="connsiteX5" fmla="*/ 59184 w 254493"/>
                  <a:gd name="connsiteY5" fmla="*/ 719091 h 71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493" h="719091">
                    <a:moveTo>
                      <a:pt x="254493" y="0"/>
                    </a:moveTo>
                    <a:cubicBezTo>
                      <a:pt x="175334" y="42908"/>
                      <a:pt x="96175" y="85817"/>
                      <a:pt x="94695" y="133165"/>
                    </a:cubicBezTo>
                    <a:cubicBezTo>
                      <a:pt x="93215" y="180513"/>
                      <a:pt x="245615" y="238218"/>
                      <a:pt x="245615" y="284086"/>
                    </a:cubicBezTo>
                    <a:cubicBezTo>
                      <a:pt x="245615" y="329954"/>
                      <a:pt x="94695" y="362505"/>
                      <a:pt x="94695" y="408373"/>
                    </a:cubicBezTo>
                    <a:cubicBezTo>
                      <a:pt x="94695" y="454241"/>
                      <a:pt x="251533" y="507507"/>
                      <a:pt x="245615" y="559293"/>
                    </a:cubicBezTo>
                    <a:cubicBezTo>
                      <a:pt x="239697" y="611079"/>
                      <a:pt x="0" y="674703"/>
                      <a:pt x="59184" y="719091"/>
                    </a:cubicBezTo>
                  </a:path>
                </a:pathLst>
              </a:cu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39963" name="Group 23"/>
            <p:cNvGrpSpPr>
              <a:grpSpLocks/>
            </p:cNvGrpSpPr>
            <p:nvPr/>
          </p:nvGrpSpPr>
          <p:grpSpPr bwMode="auto">
            <a:xfrm>
              <a:off x="6553200" y="3048000"/>
              <a:ext cx="1981200" cy="1981200"/>
              <a:chOff x="685800" y="2819400"/>
              <a:chExt cx="1981200" cy="1981200"/>
            </a:xfrm>
          </p:grpSpPr>
          <p:sp>
            <p:nvSpPr>
              <p:cNvPr id="31" name="Rounded Rectangle 30"/>
              <p:cNvSpPr/>
              <p:nvPr/>
            </p:nvSpPr>
            <p:spPr>
              <a:xfrm>
                <a:off x="685800" y="2819400"/>
                <a:ext cx="1981200" cy="1981200"/>
              </a:xfrm>
              <a:prstGeom prst="roundRect">
                <a:avLst>
                  <a:gd name="adj" fmla="val 8601"/>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a:p>
            </p:txBody>
          </p:sp>
          <p:sp>
            <p:nvSpPr>
              <p:cNvPr id="32" name="Rectangle 31"/>
              <p:cNvSpPr>
                <a:spLocks noChangeArrowheads="1"/>
              </p:cNvSpPr>
              <p:nvPr/>
            </p:nvSpPr>
            <p:spPr bwMode="auto">
              <a:xfrm>
                <a:off x="788988" y="2981325"/>
                <a:ext cx="1752600" cy="457200"/>
              </a:xfrm>
              <a:prstGeom prst="rect">
                <a:avLst/>
              </a:prstGeom>
              <a:gradFill rotWithShape="1">
                <a:gsLst>
                  <a:gs pos="0">
                    <a:srgbClr val="FFBF7E"/>
                  </a:gs>
                  <a:gs pos="35001">
                    <a:srgbClr val="FFD0A4"/>
                  </a:gs>
                  <a:gs pos="100000">
                    <a:srgbClr val="FFEBD9"/>
                  </a:gs>
                </a:gsLst>
                <a:lin ang="16200000" scaled="1"/>
              </a:gradFill>
              <a:ln w="9525">
                <a:solidFill>
                  <a:srgbClr val="FE952D"/>
                </a:solidFill>
                <a:miter lim="800000"/>
                <a:headEnd/>
                <a:tailEnd/>
              </a:ln>
              <a:effectLst>
                <a:outerShdw blurRad="63500" dist="20000" dir="5400000" rotWithShape="0">
                  <a:srgbClr val="000000">
                    <a:alpha val="37999"/>
                  </a:srgbClr>
                </a:outerShdw>
              </a:effectLst>
            </p:spPr>
            <p:txBody>
              <a:bodyPr anchor="ctr"/>
              <a:lstStyle/>
              <a:p>
                <a:pPr algn="ctr">
                  <a:defRPr/>
                </a:pPr>
                <a:endParaRPr lang="en-US">
                  <a:solidFill>
                    <a:schemeClr val="dk1"/>
                  </a:solidFill>
                  <a:latin typeface="+mn-lt"/>
                  <a:ea typeface="ＭＳ Ｐゴシック" charset="-128"/>
                  <a:cs typeface="+mn-cs"/>
                </a:endParaRPr>
              </a:p>
            </p:txBody>
          </p:sp>
          <p:sp>
            <p:nvSpPr>
              <p:cNvPr id="33" name="Freeform 32"/>
              <p:cNvSpPr/>
              <p:nvPr/>
            </p:nvSpPr>
            <p:spPr>
              <a:xfrm>
                <a:off x="811213" y="3786188"/>
                <a:ext cx="255587" cy="785812"/>
              </a:xfrm>
              <a:custGeom>
                <a:avLst/>
                <a:gdLst>
                  <a:gd name="connsiteX0" fmla="*/ 254493 w 254493"/>
                  <a:gd name="connsiteY0" fmla="*/ 0 h 719091"/>
                  <a:gd name="connsiteX1" fmla="*/ 94695 w 254493"/>
                  <a:gd name="connsiteY1" fmla="*/ 133165 h 719091"/>
                  <a:gd name="connsiteX2" fmla="*/ 245615 w 254493"/>
                  <a:gd name="connsiteY2" fmla="*/ 284086 h 719091"/>
                  <a:gd name="connsiteX3" fmla="*/ 94695 w 254493"/>
                  <a:gd name="connsiteY3" fmla="*/ 408373 h 719091"/>
                  <a:gd name="connsiteX4" fmla="*/ 245615 w 254493"/>
                  <a:gd name="connsiteY4" fmla="*/ 559293 h 719091"/>
                  <a:gd name="connsiteX5" fmla="*/ 59184 w 254493"/>
                  <a:gd name="connsiteY5" fmla="*/ 719091 h 71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493" h="719091">
                    <a:moveTo>
                      <a:pt x="254493" y="0"/>
                    </a:moveTo>
                    <a:cubicBezTo>
                      <a:pt x="175334" y="42908"/>
                      <a:pt x="96175" y="85817"/>
                      <a:pt x="94695" y="133165"/>
                    </a:cubicBezTo>
                    <a:cubicBezTo>
                      <a:pt x="93215" y="180513"/>
                      <a:pt x="245615" y="238218"/>
                      <a:pt x="245615" y="284086"/>
                    </a:cubicBezTo>
                    <a:cubicBezTo>
                      <a:pt x="245615" y="329954"/>
                      <a:pt x="94695" y="362505"/>
                      <a:pt x="94695" y="408373"/>
                    </a:cubicBezTo>
                    <a:cubicBezTo>
                      <a:pt x="94695" y="454241"/>
                      <a:pt x="251533" y="507507"/>
                      <a:pt x="245615" y="559293"/>
                    </a:cubicBezTo>
                    <a:cubicBezTo>
                      <a:pt x="239697" y="611079"/>
                      <a:pt x="0" y="674703"/>
                      <a:pt x="59184" y="719091"/>
                    </a:cubicBezTo>
                  </a:path>
                </a:pathLst>
              </a:cu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4" name="Freeform 33"/>
              <p:cNvSpPr/>
              <p:nvPr/>
            </p:nvSpPr>
            <p:spPr>
              <a:xfrm>
                <a:off x="1268413" y="3786188"/>
                <a:ext cx="255587" cy="785812"/>
              </a:xfrm>
              <a:custGeom>
                <a:avLst/>
                <a:gdLst>
                  <a:gd name="connsiteX0" fmla="*/ 254493 w 254493"/>
                  <a:gd name="connsiteY0" fmla="*/ 0 h 719091"/>
                  <a:gd name="connsiteX1" fmla="*/ 94695 w 254493"/>
                  <a:gd name="connsiteY1" fmla="*/ 133165 h 719091"/>
                  <a:gd name="connsiteX2" fmla="*/ 245615 w 254493"/>
                  <a:gd name="connsiteY2" fmla="*/ 284086 h 719091"/>
                  <a:gd name="connsiteX3" fmla="*/ 94695 w 254493"/>
                  <a:gd name="connsiteY3" fmla="*/ 408373 h 719091"/>
                  <a:gd name="connsiteX4" fmla="*/ 245615 w 254493"/>
                  <a:gd name="connsiteY4" fmla="*/ 559293 h 719091"/>
                  <a:gd name="connsiteX5" fmla="*/ 59184 w 254493"/>
                  <a:gd name="connsiteY5" fmla="*/ 719091 h 71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493" h="719091">
                    <a:moveTo>
                      <a:pt x="254493" y="0"/>
                    </a:moveTo>
                    <a:cubicBezTo>
                      <a:pt x="175334" y="42908"/>
                      <a:pt x="96175" y="85817"/>
                      <a:pt x="94695" y="133165"/>
                    </a:cubicBezTo>
                    <a:cubicBezTo>
                      <a:pt x="93215" y="180513"/>
                      <a:pt x="245615" y="238218"/>
                      <a:pt x="245615" y="284086"/>
                    </a:cubicBezTo>
                    <a:cubicBezTo>
                      <a:pt x="245615" y="329954"/>
                      <a:pt x="94695" y="362505"/>
                      <a:pt x="94695" y="408373"/>
                    </a:cubicBezTo>
                    <a:cubicBezTo>
                      <a:pt x="94695" y="454241"/>
                      <a:pt x="251533" y="507507"/>
                      <a:pt x="245615" y="559293"/>
                    </a:cubicBezTo>
                    <a:cubicBezTo>
                      <a:pt x="239697" y="611079"/>
                      <a:pt x="0" y="674703"/>
                      <a:pt x="59184" y="719091"/>
                    </a:cubicBezTo>
                  </a:path>
                </a:pathLst>
              </a:cu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5" name="Freeform 34"/>
              <p:cNvSpPr/>
              <p:nvPr/>
            </p:nvSpPr>
            <p:spPr>
              <a:xfrm>
                <a:off x="1700213" y="3786188"/>
                <a:ext cx="254000" cy="785812"/>
              </a:xfrm>
              <a:custGeom>
                <a:avLst/>
                <a:gdLst>
                  <a:gd name="connsiteX0" fmla="*/ 254493 w 254493"/>
                  <a:gd name="connsiteY0" fmla="*/ 0 h 719091"/>
                  <a:gd name="connsiteX1" fmla="*/ 94695 w 254493"/>
                  <a:gd name="connsiteY1" fmla="*/ 133165 h 719091"/>
                  <a:gd name="connsiteX2" fmla="*/ 245615 w 254493"/>
                  <a:gd name="connsiteY2" fmla="*/ 284086 h 719091"/>
                  <a:gd name="connsiteX3" fmla="*/ 94695 w 254493"/>
                  <a:gd name="connsiteY3" fmla="*/ 408373 h 719091"/>
                  <a:gd name="connsiteX4" fmla="*/ 245615 w 254493"/>
                  <a:gd name="connsiteY4" fmla="*/ 559293 h 719091"/>
                  <a:gd name="connsiteX5" fmla="*/ 59184 w 254493"/>
                  <a:gd name="connsiteY5" fmla="*/ 719091 h 71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493" h="719091">
                    <a:moveTo>
                      <a:pt x="254493" y="0"/>
                    </a:moveTo>
                    <a:cubicBezTo>
                      <a:pt x="175334" y="42908"/>
                      <a:pt x="96175" y="85817"/>
                      <a:pt x="94695" y="133165"/>
                    </a:cubicBezTo>
                    <a:cubicBezTo>
                      <a:pt x="93215" y="180513"/>
                      <a:pt x="245615" y="238218"/>
                      <a:pt x="245615" y="284086"/>
                    </a:cubicBezTo>
                    <a:cubicBezTo>
                      <a:pt x="245615" y="329954"/>
                      <a:pt x="94695" y="362505"/>
                      <a:pt x="94695" y="408373"/>
                    </a:cubicBezTo>
                    <a:cubicBezTo>
                      <a:pt x="94695" y="454241"/>
                      <a:pt x="251533" y="507507"/>
                      <a:pt x="245615" y="559293"/>
                    </a:cubicBezTo>
                    <a:cubicBezTo>
                      <a:pt x="239697" y="611079"/>
                      <a:pt x="0" y="674703"/>
                      <a:pt x="59184" y="719091"/>
                    </a:cubicBezTo>
                  </a:path>
                </a:pathLst>
              </a:cu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6" name="Freeform 35"/>
              <p:cNvSpPr/>
              <p:nvPr/>
            </p:nvSpPr>
            <p:spPr>
              <a:xfrm>
                <a:off x="2157413" y="3786188"/>
                <a:ext cx="254000" cy="785812"/>
              </a:xfrm>
              <a:custGeom>
                <a:avLst/>
                <a:gdLst>
                  <a:gd name="connsiteX0" fmla="*/ 254493 w 254493"/>
                  <a:gd name="connsiteY0" fmla="*/ 0 h 719091"/>
                  <a:gd name="connsiteX1" fmla="*/ 94695 w 254493"/>
                  <a:gd name="connsiteY1" fmla="*/ 133165 h 719091"/>
                  <a:gd name="connsiteX2" fmla="*/ 245615 w 254493"/>
                  <a:gd name="connsiteY2" fmla="*/ 284086 h 719091"/>
                  <a:gd name="connsiteX3" fmla="*/ 94695 w 254493"/>
                  <a:gd name="connsiteY3" fmla="*/ 408373 h 719091"/>
                  <a:gd name="connsiteX4" fmla="*/ 245615 w 254493"/>
                  <a:gd name="connsiteY4" fmla="*/ 559293 h 719091"/>
                  <a:gd name="connsiteX5" fmla="*/ 59184 w 254493"/>
                  <a:gd name="connsiteY5" fmla="*/ 719091 h 71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493" h="719091">
                    <a:moveTo>
                      <a:pt x="254493" y="0"/>
                    </a:moveTo>
                    <a:cubicBezTo>
                      <a:pt x="175334" y="42908"/>
                      <a:pt x="96175" y="85817"/>
                      <a:pt x="94695" y="133165"/>
                    </a:cubicBezTo>
                    <a:cubicBezTo>
                      <a:pt x="93215" y="180513"/>
                      <a:pt x="245615" y="238218"/>
                      <a:pt x="245615" y="284086"/>
                    </a:cubicBezTo>
                    <a:cubicBezTo>
                      <a:pt x="245615" y="329954"/>
                      <a:pt x="94695" y="362505"/>
                      <a:pt x="94695" y="408373"/>
                    </a:cubicBezTo>
                    <a:cubicBezTo>
                      <a:pt x="94695" y="454241"/>
                      <a:pt x="251533" y="507507"/>
                      <a:pt x="245615" y="559293"/>
                    </a:cubicBezTo>
                    <a:cubicBezTo>
                      <a:pt x="239697" y="611079"/>
                      <a:pt x="0" y="674703"/>
                      <a:pt x="59184" y="719091"/>
                    </a:cubicBezTo>
                  </a:path>
                </a:pathLst>
              </a:cu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cxnSp>
          <p:nvCxnSpPr>
            <p:cNvPr id="39" name="Straight Connector 38"/>
            <p:cNvCxnSpPr/>
            <p:nvPr/>
          </p:nvCxnSpPr>
          <p:spPr>
            <a:xfrm>
              <a:off x="4876800" y="4037013"/>
              <a:ext cx="1524000" cy="1587"/>
            </a:xfrm>
            <a:prstGeom prst="line">
              <a:avLst/>
            </a:prstGeom>
            <a:ln w="38100" cmpd="sng">
              <a:prstDash val="sysDot"/>
            </a:ln>
          </p:spPr>
          <p:style>
            <a:lnRef idx="1">
              <a:schemeClr val="accent1"/>
            </a:lnRef>
            <a:fillRef idx="0">
              <a:schemeClr val="accent1"/>
            </a:fillRef>
            <a:effectRef idx="0">
              <a:schemeClr val="accent1"/>
            </a:effectRef>
            <a:fontRef idx="minor">
              <a:schemeClr val="tx1"/>
            </a:fontRef>
          </p:style>
        </p:cxnSp>
      </p:grpSp>
      <p:grpSp>
        <p:nvGrpSpPr>
          <p:cNvPr id="39946" name="Group 44"/>
          <p:cNvGrpSpPr>
            <a:grpSpLocks/>
          </p:cNvGrpSpPr>
          <p:nvPr/>
        </p:nvGrpSpPr>
        <p:grpSpPr bwMode="auto">
          <a:xfrm>
            <a:off x="914400" y="2209800"/>
            <a:ext cx="1524000" cy="1981200"/>
            <a:chOff x="914400" y="1447800"/>
            <a:chExt cx="1524000" cy="1981200"/>
          </a:xfrm>
        </p:grpSpPr>
        <p:sp>
          <p:nvSpPr>
            <p:cNvPr id="41" name="Down Arrow 40"/>
            <p:cNvSpPr>
              <a:spLocks noChangeArrowheads="1"/>
            </p:cNvSpPr>
            <p:nvPr/>
          </p:nvSpPr>
          <p:spPr bwMode="auto">
            <a:xfrm>
              <a:off x="914400" y="1447800"/>
              <a:ext cx="228600" cy="1981200"/>
            </a:xfrm>
            <a:prstGeom prst="downArrow">
              <a:avLst>
                <a:gd name="adj1" fmla="val 50000"/>
                <a:gd name="adj2" fmla="val 49994"/>
              </a:avLst>
            </a:prstGeom>
            <a:gradFill rotWithShape="1">
              <a:gsLst>
                <a:gs pos="0">
                  <a:srgbClr val="A1A1A1"/>
                </a:gs>
                <a:gs pos="80000">
                  <a:srgbClr val="D3D3D3"/>
                </a:gs>
                <a:gs pos="100000">
                  <a:srgbClr val="D4D4D4"/>
                </a:gs>
              </a:gsLst>
              <a:lin ang="16200000"/>
            </a:gradFill>
            <a:ln w="9525">
              <a:solidFill>
                <a:srgbClr val="D5D5D5"/>
              </a:solidFill>
              <a:miter lim="800000"/>
              <a:headEnd/>
              <a:tailEnd/>
            </a:ln>
            <a:effectLst>
              <a:outerShdw blurRad="63500" dist="23000" dir="5400000" rotWithShape="0">
                <a:srgbClr val="000000">
                  <a:alpha val="34998"/>
                </a:srgbClr>
              </a:outerShdw>
            </a:effectLst>
          </p:spPr>
          <p:txBody>
            <a:bodyPr anchor="ctr"/>
            <a:lstStyle/>
            <a:p>
              <a:pPr algn="ctr">
                <a:defRPr/>
              </a:pPr>
              <a:endParaRPr lang="en-US">
                <a:solidFill>
                  <a:schemeClr val="lt1"/>
                </a:solidFill>
                <a:latin typeface="+mn-lt"/>
                <a:ea typeface="ＭＳ Ｐゴシック" charset="-128"/>
                <a:cs typeface="+mn-cs"/>
              </a:endParaRPr>
            </a:p>
          </p:txBody>
        </p:sp>
        <p:sp>
          <p:nvSpPr>
            <p:cNvPr id="42" name="Down Arrow 41"/>
            <p:cNvSpPr>
              <a:spLocks noChangeArrowheads="1"/>
            </p:cNvSpPr>
            <p:nvPr/>
          </p:nvSpPr>
          <p:spPr bwMode="auto">
            <a:xfrm>
              <a:off x="1346200" y="1447800"/>
              <a:ext cx="228600" cy="1981200"/>
            </a:xfrm>
            <a:prstGeom prst="downArrow">
              <a:avLst>
                <a:gd name="adj1" fmla="val 50000"/>
                <a:gd name="adj2" fmla="val 49994"/>
              </a:avLst>
            </a:prstGeom>
            <a:gradFill rotWithShape="1">
              <a:gsLst>
                <a:gs pos="0">
                  <a:srgbClr val="A1A1A1"/>
                </a:gs>
                <a:gs pos="80000">
                  <a:srgbClr val="D3D3D3"/>
                </a:gs>
                <a:gs pos="100000">
                  <a:srgbClr val="D4D4D4"/>
                </a:gs>
              </a:gsLst>
              <a:lin ang="16200000"/>
            </a:gradFill>
            <a:ln w="9525">
              <a:solidFill>
                <a:srgbClr val="D5D5D5"/>
              </a:solidFill>
              <a:miter lim="800000"/>
              <a:headEnd/>
              <a:tailEnd/>
            </a:ln>
            <a:effectLst>
              <a:outerShdw blurRad="63500" dist="23000" dir="5400000" rotWithShape="0">
                <a:srgbClr val="000000">
                  <a:alpha val="34998"/>
                </a:srgbClr>
              </a:outerShdw>
            </a:effectLst>
          </p:spPr>
          <p:txBody>
            <a:bodyPr anchor="ctr"/>
            <a:lstStyle/>
            <a:p>
              <a:pPr algn="ctr">
                <a:defRPr/>
              </a:pPr>
              <a:endParaRPr lang="en-US">
                <a:solidFill>
                  <a:schemeClr val="lt1"/>
                </a:solidFill>
                <a:latin typeface="+mn-lt"/>
                <a:ea typeface="ＭＳ Ｐゴシック" charset="-128"/>
                <a:cs typeface="+mn-cs"/>
              </a:endParaRPr>
            </a:p>
          </p:txBody>
        </p:sp>
        <p:sp>
          <p:nvSpPr>
            <p:cNvPr id="43" name="Down Arrow 42"/>
            <p:cNvSpPr>
              <a:spLocks noChangeArrowheads="1"/>
            </p:cNvSpPr>
            <p:nvPr/>
          </p:nvSpPr>
          <p:spPr bwMode="auto">
            <a:xfrm>
              <a:off x="1778000" y="1447800"/>
              <a:ext cx="228600" cy="1981200"/>
            </a:xfrm>
            <a:prstGeom prst="downArrow">
              <a:avLst>
                <a:gd name="adj1" fmla="val 50000"/>
                <a:gd name="adj2" fmla="val 49994"/>
              </a:avLst>
            </a:prstGeom>
            <a:gradFill rotWithShape="1">
              <a:gsLst>
                <a:gs pos="0">
                  <a:srgbClr val="A1A1A1"/>
                </a:gs>
                <a:gs pos="80000">
                  <a:srgbClr val="D3D3D3"/>
                </a:gs>
                <a:gs pos="100000">
                  <a:srgbClr val="D4D4D4"/>
                </a:gs>
              </a:gsLst>
              <a:lin ang="16200000"/>
            </a:gradFill>
            <a:ln w="9525">
              <a:solidFill>
                <a:srgbClr val="D5D5D5"/>
              </a:solidFill>
              <a:miter lim="800000"/>
              <a:headEnd/>
              <a:tailEnd/>
            </a:ln>
            <a:effectLst>
              <a:outerShdw blurRad="63500" dist="23000" dir="5400000" rotWithShape="0">
                <a:srgbClr val="000000">
                  <a:alpha val="34998"/>
                </a:srgbClr>
              </a:outerShdw>
            </a:effectLst>
          </p:spPr>
          <p:txBody>
            <a:bodyPr anchor="ctr"/>
            <a:lstStyle/>
            <a:p>
              <a:pPr algn="ctr">
                <a:defRPr/>
              </a:pPr>
              <a:endParaRPr lang="en-US">
                <a:solidFill>
                  <a:schemeClr val="lt1"/>
                </a:solidFill>
                <a:latin typeface="+mn-lt"/>
                <a:ea typeface="ＭＳ Ｐゴシック" charset="-128"/>
                <a:cs typeface="+mn-cs"/>
              </a:endParaRPr>
            </a:p>
          </p:txBody>
        </p:sp>
        <p:sp>
          <p:nvSpPr>
            <p:cNvPr id="44" name="Down Arrow 43"/>
            <p:cNvSpPr>
              <a:spLocks noChangeArrowheads="1"/>
            </p:cNvSpPr>
            <p:nvPr/>
          </p:nvSpPr>
          <p:spPr bwMode="auto">
            <a:xfrm>
              <a:off x="2209800" y="1447800"/>
              <a:ext cx="228600" cy="1981200"/>
            </a:xfrm>
            <a:prstGeom prst="downArrow">
              <a:avLst>
                <a:gd name="adj1" fmla="val 50000"/>
                <a:gd name="adj2" fmla="val 49994"/>
              </a:avLst>
            </a:prstGeom>
            <a:gradFill rotWithShape="1">
              <a:gsLst>
                <a:gs pos="0">
                  <a:srgbClr val="A1A1A1"/>
                </a:gs>
                <a:gs pos="80000">
                  <a:srgbClr val="D3D3D3"/>
                </a:gs>
                <a:gs pos="100000">
                  <a:srgbClr val="D4D4D4"/>
                </a:gs>
              </a:gsLst>
              <a:lin ang="16200000"/>
            </a:gradFill>
            <a:ln w="9525">
              <a:solidFill>
                <a:srgbClr val="D5D5D5"/>
              </a:solidFill>
              <a:miter lim="800000"/>
              <a:headEnd/>
              <a:tailEnd/>
            </a:ln>
            <a:effectLst>
              <a:outerShdw blurRad="63500" dist="23000" dir="5400000" rotWithShape="0">
                <a:srgbClr val="000000">
                  <a:alpha val="34998"/>
                </a:srgbClr>
              </a:outerShdw>
            </a:effectLst>
          </p:spPr>
          <p:txBody>
            <a:bodyPr anchor="ctr"/>
            <a:lstStyle/>
            <a:p>
              <a:pPr algn="ctr">
                <a:defRPr/>
              </a:pPr>
              <a:endParaRPr lang="en-US">
                <a:solidFill>
                  <a:schemeClr val="lt1"/>
                </a:solidFill>
                <a:latin typeface="+mn-lt"/>
                <a:ea typeface="ＭＳ Ｐゴシック" charset="-128"/>
                <a:cs typeface="+mn-cs"/>
              </a:endParaRPr>
            </a:p>
          </p:txBody>
        </p:sp>
      </p:grpSp>
      <p:grpSp>
        <p:nvGrpSpPr>
          <p:cNvPr id="39947" name="Group 45"/>
          <p:cNvGrpSpPr>
            <a:grpSpLocks/>
          </p:cNvGrpSpPr>
          <p:nvPr/>
        </p:nvGrpSpPr>
        <p:grpSpPr bwMode="auto">
          <a:xfrm>
            <a:off x="2971800" y="2209800"/>
            <a:ext cx="1524000" cy="1981200"/>
            <a:chOff x="914400" y="1447800"/>
            <a:chExt cx="1524000" cy="1981200"/>
          </a:xfrm>
        </p:grpSpPr>
        <p:sp>
          <p:nvSpPr>
            <p:cNvPr id="47" name="Down Arrow 46"/>
            <p:cNvSpPr>
              <a:spLocks noChangeArrowheads="1"/>
            </p:cNvSpPr>
            <p:nvPr/>
          </p:nvSpPr>
          <p:spPr bwMode="auto">
            <a:xfrm>
              <a:off x="914400" y="1447800"/>
              <a:ext cx="228600" cy="1981200"/>
            </a:xfrm>
            <a:prstGeom prst="downArrow">
              <a:avLst>
                <a:gd name="adj1" fmla="val 50000"/>
                <a:gd name="adj2" fmla="val 49994"/>
              </a:avLst>
            </a:prstGeom>
            <a:gradFill rotWithShape="1">
              <a:gsLst>
                <a:gs pos="0">
                  <a:srgbClr val="A1A1A1"/>
                </a:gs>
                <a:gs pos="80000">
                  <a:srgbClr val="D3D3D3"/>
                </a:gs>
                <a:gs pos="100000">
                  <a:srgbClr val="D4D4D4"/>
                </a:gs>
              </a:gsLst>
              <a:lin ang="16200000"/>
            </a:gradFill>
            <a:ln w="9525">
              <a:solidFill>
                <a:srgbClr val="D5D5D5"/>
              </a:solidFill>
              <a:miter lim="800000"/>
              <a:headEnd/>
              <a:tailEnd/>
            </a:ln>
            <a:effectLst>
              <a:outerShdw blurRad="63500" dist="23000" dir="5400000" rotWithShape="0">
                <a:srgbClr val="000000">
                  <a:alpha val="34998"/>
                </a:srgbClr>
              </a:outerShdw>
            </a:effectLst>
          </p:spPr>
          <p:txBody>
            <a:bodyPr anchor="ctr"/>
            <a:lstStyle/>
            <a:p>
              <a:pPr algn="ctr">
                <a:defRPr/>
              </a:pPr>
              <a:endParaRPr lang="en-US">
                <a:solidFill>
                  <a:schemeClr val="lt1"/>
                </a:solidFill>
                <a:latin typeface="+mn-lt"/>
                <a:ea typeface="ＭＳ Ｐゴシック" charset="-128"/>
                <a:cs typeface="+mn-cs"/>
              </a:endParaRPr>
            </a:p>
          </p:txBody>
        </p:sp>
        <p:sp>
          <p:nvSpPr>
            <p:cNvPr id="48" name="Down Arrow 47"/>
            <p:cNvSpPr>
              <a:spLocks noChangeArrowheads="1"/>
            </p:cNvSpPr>
            <p:nvPr/>
          </p:nvSpPr>
          <p:spPr bwMode="auto">
            <a:xfrm>
              <a:off x="1346200" y="1447800"/>
              <a:ext cx="228600" cy="1981200"/>
            </a:xfrm>
            <a:prstGeom prst="downArrow">
              <a:avLst>
                <a:gd name="adj1" fmla="val 50000"/>
                <a:gd name="adj2" fmla="val 49994"/>
              </a:avLst>
            </a:prstGeom>
            <a:gradFill rotWithShape="1">
              <a:gsLst>
                <a:gs pos="0">
                  <a:srgbClr val="A1A1A1"/>
                </a:gs>
                <a:gs pos="80000">
                  <a:srgbClr val="D3D3D3"/>
                </a:gs>
                <a:gs pos="100000">
                  <a:srgbClr val="D4D4D4"/>
                </a:gs>
              </a:gsLst>
              <a:lin ang="16200000"/>
            </a:gradFill>
            <a:ln w="9525">
              <a:solidFill>
                <a:srgbClr val="D5D5D5"/>
              </a:solidFill>
              <a:miter lim="800000"/>
              <a:headEnd/>
              <a:tailEnd/>
            </a:ln>
            <a:effectLst>
              <a:outerShdw blurRad="63500" dist="23000" dir="5400000" rotWithShape="0">
                <a:srgbClr val="000000">
                  <a:alpha val="34998"/>
                </a:srgbClr>
              </a:outerShdw>
            </a:effectLst>
          </p:spPr>
          <p:txBody>
            <a:bodyPr anchor="ctr"/>
            <a:lstStyle/>
            <a:p>
              <a:pPr algn="ctr">
                <a:defRPr/>
              </a:pPr>
              <a:endParaRPr lang="en-US">
                <a:solidFill>
                  <a:schemeClr val="lt1"/>
                </a:solidFill>
                <a:latin typeface="+mn-lt"/>
                <a:ea typeface="ＭＳ Ｐゴシック" charset="-128"/>
                <a:cs typeface="+mn-cs"/>
              </a:endParaRPr>
            </a:p>
          </p:txBody>
        </p:sp>
        <p:sp>
          <p:nvSpPr>
            <p:cNvPr id="49" name="Down Arrow 48"/>
            <p:cNvSpPr>
              <a:spLocks noChangeArrowheads="1"/>
            </p:cNvSpPr>
            <p:nvPr/>
          </p:nvSpPr>
          <p:spPr bwMode="auto">
            <a:xfrm>
              <a:off x="1778000" y="1447800"/>
              <a:ext cx="228600" cy="1981200"/>
            </a:xfrm>
            <a:prstGeom prst="downArrow">
              <a:avLst>
                <a:gd name="adj1" fmla="val 50000"/>
                <a:gd name="adj2" fmla="val 49994"/>
              </a:avLst>
            </a:prstGeom>
            <a:gradFill rotWithShape="1">
              <a:gsLst>
                <a:gs pos="0">
                  <a:srgbClr val="A1A1A1"/>
                </a:gs>
                <a:gs pos="80000">
                  <a:srgbClr val="D3D3D3"/>
                </a:gs>
                <a:gs pos="100000">
                  <a:srgbClr val="D4D4D4"/>
                </a:gs>
              </a:gsLst>
              <a:lin ang="16200000"/>
            </a:gradFill>
            <a:ln w="9525">
              <a:solidFill>
                <a:srgbClr val="D5D5D5"/>
              </a:solidFill>
              <a:miter lim="800000"/>
              <a:headEnd/>
              <a:tailEnd/>
            </a:ln>
            <a:effectLst>
              <a:outerShdw blurRad="63500" dist="23000" dir="5400000" rotWithShape="0">
                <a:srgbClr val="000000">
                  <a:alpha val="34998"/>
                </a:srgbClr>
              </a:outerShdw>
            </a:effectLst>
          </p:spPr>
          <p:txBody>
            <a:bodyPr anchor="ctr"/>
            <a:lstStyle/>
            <a:p>
              <a:pPr algn="ctr">
                <a:defRPr/>
              </a:pPr>
              <a:endParaRPr lang="en-US">
                <a:solidFill>
                  <a:schemeClr val="lt1"/>
                </a:solidFill>
                <a:latin typeface="+mn-lt"/>
                <a:ea typeface="ＭＳ Ｐゴシック" charset="-128"/>
                <a:cs typeface="+mn-cs"/>
              </a:endParaRPr>
            </a:p>
          </p:txBody>
        </p:sp>
        <p:sp>
          <p:nvSpPr>
            <p:cNvPr id="50" name="Down Arrow 49"/>
            <p:cNvSpPr>
              <a:spLocks noChangeArrowheads="1"/>
            </p:cNvSpPr>
            <p:nvPr/>
          </p:nvSpPr>
          <p:spPr bwMode="auto">
            <a:xfrm>
              <a:off x="2209800" y="1447800"/>
              <a:ext cx="228600" cy="1981200"/>
            </a:xfrm>
            <a:prstGeom prst="downArrow">
              <a:avLst>
                <a:gd name="adj1" fmla="val 50000"/>
                <a:gd name="adj2" fmla="val 49994"/>
              </a:avLst>
            </a:prstGeom>
            <a:gradFill rotWithShape="1">
              <a:gsLst>
                <a:gs pos="0">
                  <a:srgbClr val="A1A1A1"/>
                </a:gs>
                <a:gs pos="80000">
                  <a:srgbClr val="D3D3D3"/>
                </a:gs>
                <a:gs pos="100000">
                  <a:srgbClr val="D4D4D4"/>
                </a:gs>
              </a:gsLst>
              <a:lin ang="16200000"/>
            </a:gradFill>
            <a:ln w="9525">
              <a:solidFill>
                <a:srgbClr val="D5D5D5"/>
              </a:solidFill>
              <a:miter lim="800000"/>
              <a:headEnd/>
              <a:tailEnd/>
            </a:ln>
            <a:effectLst>
              <a:outerShdw blurRad="63500" dist="23000" dir="5400000" rotWithShape="0">
                <a:srgbClr val="000000">
                  <a:alpha val="34998"/>
                </a:srgbClr>
              </a:outerShdw>
            </a:effectLst>
          </p:spPr>
          <p:txBody>
            <a:bodyPr anchor="ctr"/>
            <a:lstStyle/>
            <a:p>
              <a:pPr algn="ctr">
                <a:defRPr/>
              </a:pPr>
              <a:endParaRPr lang="en-US">
                <a:solidFill>
                  <a:schemeClr val="lt1"/>
                </a:solidFill>
                <a:latin typeface="+mn-lt"/>
                <a:ea typeface="ＭＳ Ｐゴシック" charset="-128"/>
                <a:cs typeface="+mn-cs"/>
              </a:endParaRPr>
            </a:p>
          </p:txBody>
        </p:sp>
      </p:grpSp>
      <p:grpSp>
        <p:nvGrpSpPr>
          <p:cNvPr id="39948" name="Group 50"/>
          <p:cNvGrpSpPr>
            <a:grpSpLocks/>
          </p:cNvGrpSpPr>
          <p:nvPr/>
        </p:nvGrpSpPr>
        <p:grpSpPr bwMode="auto">
          <a:xfrm>
            <a:off x="6781800" y="2209800"/>
            <a:ext cx="1524000" cy="1981200"/>
            <a:chOff x="914400" y="1447800"/>
            <a:chExt cx="1524000" cy="1981200"/>
          </a:xfrm>
        </p:grpSpPr>
        <p:sp>
          <p:nvSpPr>
            <p:cNvPr id="52" name="Down Arrow 51"/>
            <p:cNvSpPr>
              <a:spLocks noChangeArrowheads="1"/>
            </p:cNvSpPr>
            <p:nvPr/>
          </p:nvSpPr>
          <p:spPr bwMode="auto">
            <a:xfrm>
              <a:off x="914400" y="1447800"/>
              <a:ext cx="228600" cy="1981200"/>
            </a:xfrm>
            <a:prstGeom prst="downArrow">
              <a:avLst>
                <a:gd name="adj1" fmla="val 50000"/>
                <a:gd name="adj2" fmla="val 49994"/>
              </a:avLst>
            </a:prstGeom>
            <a:gradFill rotWithShape="1">
              <a:gsLst>
                <a:gs pos="0">
                  <a:srgbClr val="A1A1A1"/>
                </a:gs>
                <a:gs pos="80000">
                  <a:srgbClr val="D3D3D3"/>
                </a:gs>
                <a:gs pos="100000">
                  <a:srgbClr val="D4D4D4"/>
                </a:gs>
              </a:gsLst>
              <a:lin ang="16200000"/>
            </a:gradFill>
            <a:ln w="9525">
              <a:solidFill>
                <a:srgbClr val="D5D5D5"/>
              </a:solidFill>
              <a:miter lim="800000"/>
              <a:headEnd/>
              <a:tailEnd/>
            </a:ln>
            <a:effectLst>
              <a:outerShdw blurRad="63500" dist="23000" dir="5400000" rotWithShape="0">
                <a:srgbClr val="000000">
                  <a:alpha val="34998"/>
                </a:srgbClr>
              </a:outerShdw>
            </a:effectLst>
          </p:spPr>
          <p:txBody>
            <a:bodyPr anchor="ctr"/>
            <a:lstStyle/>
            <a:p>
              <a:pPr algn="ctr">
                <a:defRPr/>
              </a:pPr>
              <a:endParaRPr lang="en-US">
                <a:solidFill>
                  <a:schemeClr val="lt1"/>
                </a:solidFill>
                <a:latin typeface="+mn-lt"/>
                <a:ea typeface="ＭＳ Ｐゴシック" charset="-128"/>
                <a:cs typeface="+mn-cs"/>
              </a:endParaRPr>
            </a:p>
          </p:txBody>
        </p:sp>
        <p:sp>
          <p:nvSpPr>
            <p:cNvPr id="53" name="Down Arrow 52"/>
            <p:cNvSpPr>
              <a:spLocks noChangeArrowheads="1"/>
            </p:cNvSpPr>
            <p:nvPr/>
          </p:nvSpPr>
          <p:spPr bwMode="auto">
            <a:xfrm>
              <a:off x="1346200" y="1447800"/>
              <a:ext cx="228600" cy="1981200"/>
            </a:xfrm>
            <a:prstGeom prst="downArrow">
              <a:avLst>
                <a:gd name="adj1" fmla="val 50000"/>
                <a:gd name="adj2" fmla="val 49994"/>
              </a:avLst>
            </a:prstGeom>
            <a:gradFill rotWithShape="1">
              <a:gsLst>
                <a:gs pos="0">
                  <a:srgbClr val="A1A1A1"/>
                </a:gs>
                <a:gs pos="80000">
                  <a:srgbClr val="D3D3D3"/>
                </a:gs>
                <a:gs pos="100000">
                  <a:srgbClr val="D4D4D4"/>
                </a:gs>
              </a:gsLst>
              <a:lin ang="16200000"/>
            </a:gradFill>
            <a:ln w="9525">
              <a:solidFill>
                <a:srgbClr val="D5D5D5"/>
              </a:solidFill>
              <a:miter lim="800000"/>
              <a:headEnd/>
              <a:tailEnd/>
            </a:ln>
            <a:effectLst>
              <a:outerShdw blurRad="63500" dist="23000" dir="5400000" rotWithShape="0">
                <a:srgbClr val="000000">
                  <a:alpha val="34998"/>
                </a:srgbClr>
              </a:outerShdw>
            </a:effectLst>
          </p:spPr>
          <p:txBody>
            <a:bodyPr anchor="ctr"/>
            <a:lstStyle/>
            <a:p>
              <a:pPr algn="ctr">
                <a:defRPr/>
              </a:pPr>
              <a:endParaRPr lang="en-US">
                <a:solidFill>
                  <a:schemeClr val="lt1"/>
                </a:solidFill>
                <a:latin typeface="+mn-lt"/>
                <a:ea typeface="ＭＳ Ｐゴシック" charset="-128"/>
                <a:cs typeface="+mn-cs"/>
              </a:endParaRPr>
            </a:p>
          </p:txBody>
        </p:sp>
        <p:sp>
          <p:nvSpPr>
            <p:cNvPr id="54" name="Down Arrow 53"/>
            <p:cNvSpPr>
              <a:spLocks noChangeArrowheads="1"/>
            </p:cNvSpPr>
            <p:nvPr/>
          </p:nvSpPr>
          <p:spPr bwMode="auto">
            <a:xfrm>
              <a:off x="1778000" y="1447800"/>
              <a:ext cx="228600" cy="1981200"/>
            </a:xfrm>
            <a:prstGeom prst="downArrow">
              <a:avLst>
                <a:gd name="adj1" fmla="val 50000"/>
                <a:gd name="adj2" fmla="val 49994"/>
              </a:avLst>
            </a:prstGeom>
            <a:gradFill rotWithShape="1">
              <a:gsLst>
                <a:gs pos="0">
                  <a:srgbClr val="A1A1A1"/>
                </a:gs>
                <a:gs pos="80000">
                  <a:srgbClr val="D3D3D3"/>
                </a:gs>
                <a:gs pos="100000">
                  <a:srgbClr val="D4D4D4"/>
                </a:gs>
              </a:gsLst>
              <a:lin ang="16200000"/>
            </a:gradFill>
            <a:ln w="9525">
              <a:solidFill>
                <a:srgbClr val="D5D5D5"/>
              </a:solidFill>
              <a:miter lim="800000"/>
              <a:headEnd/>
              <a:tailEnd/>
            </a:ln>
            <a:effectLst>
              <a:outerShdw blurRad="63500" dist="23000" dir="5400000" rotWithShape="0">
                <a:srgbClr val="000000">
                  <a:alpha val="34998"/>
                </a:srgbClr>
              </a:outerShdw>
            </a:effectLst>
          </p:spPr>
          <p:txBody>
            <a:bodyPr anchor="ctr"/>
            <a:lstStyle/>
            <a:p>
              <a:pPr algn="ctr">
                <a:defRPr/>
              </a:pPr>
              <a:endParaRPr lang="en-US">
                <a:solidFill>
                  <a:schemeClr val="lt1"/>
                </a:solidFill>
                <a:latin typeface="+mn-lt"/>
                <a:ea typeface="ＭＳ Ｐゴシック" charset="-128"/>
                <a:cs typeface="+mn-cs"/>
              </a:endParaRPr>
            </a:p>
          </p:txBody>
        </p:sp>
        <p:sp>
          <p:nvSpPr>
            <p:cNvPr id="55" name="Down Arrow 54"/>
            <p:cNvSpPr>
              <a:spLocks noChangeArrowheads="1"/>
            </p:cNvSpPr>
            <p:nvPr/>
          </p:nvSpPr>
          <p:spPr bwMode="auto">
            <a:xfrm>
              <a:off x="2209800" y="1447800"/>
              <a:ext cx="228600" cy="1981200"/>
            </a:xfrm>
            <a:prstGeom prst="downArrow">
              <a:avLst>
                <a:gd name="adj1" fmla="val 50000"/>
                <a:gd name="adj2" fmla="val 49994"/>
              </a:avLst>
            </a:prstGeom>
            <a:gradFill rotWithShape="1">
              <a:gsLst>
                <a:gs pos="0">
                  <a:srgbClr val="A1A1A1"/>
                </a:gs>
                <a:gs pos="80000">
                  <a:srgbClr val="D3D3D3"/>
                </a:gs>
                <a:gs pos="100000">
                  <a:srgbClr val="D4D4D4"/>
                </a:gs>
              </a:gsLst>
              <a:lin ang="16200000"/>
            </a:gradFill>
            <a:ln w="9525">
              <a:solidFill>
                <a:srgbClr val="D5D5D5"/>
              </a:solidFill>
              <a:miter lim="800000"/>
              <a:headEnd/>
              <a:tailEnd/>
            </a:ln>
            <a:effectLst>
              <a:outerShdw blurRad="63500" dist="23000" dir="5400000" rotWithShape="0">
                <a:srgbClr val="000000">
                  <a:alpha val="34998"/>
                </a:srgbClr>
              </a:outerShdw>
            </a:effectLst>
          </p:spPr>
          <p:txBody>
            <a:bodyPr anchor="ctr"/>
            <a:lstStyle/>
            <a:p>
              <a:pPr algn="ctr">
                <a:defRPr/>
              </a:pPr>
              <a:endParaRPr lang="en-US">
                <a:solidFill>
                  <a:schemeClr val="lt1"/>
                </a:solidFill>
                <a:latin typeface="+mn-lt"/>
                <a:ea typeface="ＭＳ Ｐゴシック" charset="-128"/>
                <a:cs typeface="+mn-cs"/>
              </a:endParaRPr>
            </a:p>
          </p:txBody>
        </p:sp>
      </p:grpSp>
      <p:sp>
        <p:nvSpPr>
          <p:cNvPr id="51" name="Title 1"/>
          <p:cNvSpPr>
            <a:spLocks noGrp="1"/>
          </p:cNvSpPr>
          <p:nvPr>
            <p:ph type="title"/>
          </p:nvPr>
        </p:nvSpPr>
        <p:spPr>
          <a:xfrm>
            <a:off x="304800" y="122238"/>
            <a:ext cx="7696200" cy="792162"/>
          </a:xfrm>
        </p:spPr>
        <p:txBody>
          <a:bodyPr/>
          <a:lstStyle/>
          <a:p>
            <a:r>
              <a:rPr lang="en-US" sz="3600" dirty="0" smtClean="0">
                <a:ea typeface="ＭＳ Ｐゴシック" charset="0"/>
                <a:cs typeface="Corbel"/>
              </a:rPr>
              <a:t>Fundamental </a:t>
            </a:r>
            <a:r>
              <a:rPr lang="en-US" sz="3600" dirty="0">
                <a:ea typeface="ＭＳ Ｐゴシック" charset="0"/>
                <a:cs typeface="Corbel"/>
              </a:rPr>
              <a:t>CUDA Pattern: </a:t>
            </a:r>
            <a:r>
              <a:rPr lang="en-US" sz="3600" dirty="0" smtClean="0">
                <a:ea typeface="ＭＳ Ｐゴシック" charset="0"/>
                <a:cs typeface="Corbel"/>
              </a:rPr>
              <a:t>Tiling</a:t>
            </a:r>
            <a:endParaRPr lang="en-US" sz="3600" dirty="0">
              <a:ea typeface="ＭＳ Ｐゴシック" charset="0"/>
              <a:cs typeface="Corbel"/>
            </a:endParaRPr>
          </a:p>
        </p:txBody>
      </p:sp>
      <p:sp>
        <p:nvSpPr>
          <p:cNvPr id="56" name="Rectangle 55"/>
          <p:cNvSpPr/>
          <p:nvPr/>
        </p:nvSpPr>
        <p:spPr>
          <a:xfrm>
            <a:off x="76200" y="6627168"/>
            <a:ext cx="1287532" cy="230832"/>
          </a:xfrm>
          <a:prstGeom prst="rect">
            <a:avLst/>
          </a:prstGeom>
        </p:spPr>
        <p:txBody>
          <a:bodyPr wrap="none">
            <a:spAutoFit/>
          </a:bodyPr>
          <a:lstStyle/>
          <a:p>
            <a:r>
              <a:rPr lang="en-US" sz="900" dirty="0" smtClean="0">
                <a:latin typeface="+mj-lt"/>
              </a:rPr>
              <a:t>NVIDIA [J. Balfour]</a:t>
            </a:r>
            <a:r>
              <a:rPr lang="en-US" sz="900" dirty="0" smtClean="0">
                <a:latin typeface="+mj-lt"/>
                <a:cs typeface="Calibri"/>
              </a:rPr>
              <a:t>→</a:t>
            </a:r>
            <a:endParaRPr lang="en-US" sz="900" dirty="0">
              <a:latin typeface="+mj-lt"/>
            </a:endParaRPr>
          </a:p>
        </p:txBody>
      </p:sp>
      <p:sp>
        <p:nvSpPr>
          <p:cNvPr id="57" name="Slide Number Placeholder 3"/>
          <p:cNvSpPr>
            <a:spLocks noGrp="1"/>
          </p:cNvSpPr>
          <p:nvPr>
            <p:ph type="sldNum" sz="quarter" idx="10"/>
          </p:nvPr>
        </p:nvSpPr>
        <p:spPr>
          <a:xfrm>
            <a:off x="8610600" y="6477000"/>
            <a:ext cx="3810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fld id="{3862B1CB-50A4-4B76-BEC9-55B93FEE7A6D}" type="slidenum">
              <a:rPr lang="en-US" smtClean="0">
                <a:solidFill>
                  <a:schemeClr val="tx2"/>
                </a:solidFill>
              </a:rPr>
              <a:pPr eaLnBrk="1" hangingPunct="1"/>
              <a:t>121</a:t>
            </a:fld>
            <a:endParaRPr lang="en-US" dirty="0" smtClean="0">
              <a:solidFill>
                <a:schemeClr val="tx2"/>
              </a:solidFill>
            </a:endParaRPr>
          </a:p>
        </p:txBody>
      </p:sp>
    </p:spTree>
    <p:extLst>
      <p:ext uri="{BB962C8B-B14F-4D97-AF65-F5344CB8AC3E}">
        <p14:creationId xmlns:p14="http://schemas.microsoft.com/office/powerpoint/2010/main" val="3867005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a:spLocks noChangeArrowheads="1"/>
          </p:cNvSpPr>
          <p:nvPr/>
        </p:nvSpPr>
        <p:spPr bwMode="auto">
          <a:xfrm>
            <a:off x="685800" y="1752600"/>
            <a:ext cx="7848600" cy="762000"/>
          </a:xfrm>
          <a:prstGeom prst="roundRect">
            <a:avLst>
              <a:gd name="adj" fmla="val 16667"/>
            </a:avLst>
          </a:prstGeom>
          <a:gradFill rotWithShape="1">
            <a:gsLst>
              <a:gs pos="0">
                <a:srgbClr val="95FFFF"/>
              </a:gs>
              <a:gs pos="35001">
                <a:srgbClr val="B6FFFF"/>
              </a:gs>
              <a:gs pos="100000">
                <a:srgbClr val="E1FFFF"/>
              </a:gs>
            </a:gsLst>
            <a:lin ang="16200000" scaled="1"/>
          </a:gradFill>
          <a:ln w="9525">
            <a:solidFill>
              <a:srgbClr val="2ECBCB"/>
            </a:solidFill>
            <a:round/>
            <a:headEnd/>
            <a:tailEnd/>
          </a:ln>
          <a:effectLst>
            <a:outerShdw blurRad="63500" dist="20000" dir="5400000" rotWithShape="0">
              <a:srgbClr val="000000">
                <a:alpha val="37999"/>
              </a:srgbClr>
            </a:outerShdw>
          </a:effectLst>
        </p:spPr>
        <p:txBody>
          <a:bodyPr anchor="ctr"/>
          <a:lstStyle/>
          <a:p>
            <a:pPr algn="ctr">
              <a:defRPr/>
            </a:pPr>
            <a:endParaRPr lang="en-US">
              <a:solidFill>
                <a:schemeClr val="dk1"/>
              </a:solidFill>
              <a:latin typeface="+mn-lt"/>
              <a:ea typeface="ＭＳ Ｐゴシック" charset="-128"/>
              <a:cs typeface="+mn-cs"/>
            </a:endParaRPr>
          </a:p>
        </p:txBody>
      </p:sp>
      <p:sp>
        <p:nvSpPr>
          <p:cNvPr id="40964" name="Content Placeholder 22"/>
          <p:cNvSpPr>
            <a:spLocks noGrp="1"/>
          </p:cNvSpPr>
          <p:nvPr>
            <p:ph idx="1"/>
          </p:nvPr>
        </p:nvSpPr>
        <p:spPr>
          <a:xfrm>
            <a:off x="304800" y="5943600"/>
            <a:ext cx="8458200" cy="457200"/>
          </a:xfrm>
        </p:spPr>
        <p:txBody>
          <a:bodyPr/>
          <a:lstStyle/>
          <a:p>
            <a:r>
              <a:rPr lang="en-US" sz="2000" dirty="0">
                <a:latin typeface="+mj-lt"/>
                <a:ea typeface="ＭＳ Ｐゴシック" charset="0"/>
              </a:rPr>
              <a:t>Perform the computation on the subset from </a:t>
            </a:r>
            <a:r>
              <a:rPr lang="en-US" sz="2000" dirty="0">
                <a:solidFill>
                  <a:srgbClr val="CC0000"/>
                </a:solidFill>
                <a:latin typeface="+mj-lt"/>
                <a:ea typeface="ＭＳ Ｐゴシック" charset="0"/>
              </a:rPr>
              <a:t>shared memory</a:t>
            </a:r>
          </a:p>
        </p:txBody>
      </p:sp>
      <p:sp>
        <p:nvSpPr>
          <p:cNvPr id="16" name="Rectangle 15"/>
          <p:cNvSpPr/>
          <p:nvPr/>
        </p:nvSpPr>
        <p:spPr>
          <a:xfrm>
            <a:off x="838200" y="1905000"/>
            <a:ext cx="1752600" cy="457200"/>
          </a:xfrm>
          <a:prstGeom prst="rect">
            <a:avLst/>
          </a:prstGeom>
          <a:noFill/>
          <a:ln>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ectangle 18"/>
          <p:cNvSpPr/>
          <p:nvPr/>
        </p:nvSpPr>
        <p:spPr>
          <a:xfrm>
            <a:off x="2836863" y="1905000"/>
            <a:ext cx="1752600" cy="457200"/>
          </a:xfrm>
          <a:prstGeom prst="rect">
            <a:avLst/>
          </a:prstGeom>
          <a:noFill/>
          <a:ln>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ectangle 19"/>
          <p:cNvSpPr/>
          <p:nvPr/>
        </p:nvSpPr>
        <p:spPr>
          <a:xfrm>
            <a:off x="6629400" y="1905000"/>
            <a:ext cx="1752600" cy="457200"/>
          </a:xfrm>
          <a:prstGeom prst="rect">
            <a:avLst/>
          </a:prstGeom>
          <a:noFill/>
          <a:ln>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40968" name="Group 39"/>
          <p:cNvGrpSpPr>
            <a:grpSpLocks/>
          </p:cNvGrpSpPr>
          <p:nvPr/>
        </p:nvGrpSpPr>
        <p:grpSpPr bwMode="auto">
          <a:xfrm>
            <a:off x="685800" y="3810000"/>
            <a:ext cx="7848600" cy="1981200"/>
            <a:chOff x="685800" y="3048000"/>
            <a:chExt cx="7848600" cy="1981200"/>
          </a:xfrm>
        </p:grpSpPr>
        <p:grpSp>
          <p:nvGrpSpPr>
            <p:cNvPr id="40982" name="Group 23"/>
            <p:cNvGrpSpPr>
              <a:grpSpLocks/>
            </p:cNvGrpSpPr>
            <p:nvPr/>
          </p:nvGrpSpPr>
          <p:grpSpPr bwMode="auto">
            <a:xfrm>
              <a:off x="685800" y="3048000"/>
              <a:ext cx="1981200" cy="1981200"/>
              <a:chOff x="685800" y="2819400"/>
              <a:chExt cx="1981200" cy="1981200"/>
            </a:xfrm>
          </p:grpSpPr>
          <p:sp>
            <p:nvSpPr>
              <p:cNvPr id="18" name="Rounded Rectangle 17"/>
              <p:cNvSpPr/>
              <p:nvPr/>
            </p:nvSpPr>
            <p:spPr>
              <a:xfrm>
                <a:off x="685800" y="2819400"/>
                <a:ext cx="1981200" cy="1981200"/>
              </a:xfrm>
              <a:prstGeom prst="roundRect">
                <a:avLst>
                  <a:gd name="adj" fmla="val 8601"/>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a:p>
            </p:txBody>
          </p:sp>
          <p:sp>
            <p:nvSpPr>
              <p:cNvPr id="8" name="Rectangle 7"/>
              <p:cNvSpPr>
                <a:spLocks noChangeArrowheads="1"/>
              </p:cNvSpPr>
              <p:nvPr/>
            </p:nvSpPr>
            <p:spPr bwMode="auto">
              <a:xfrm>
                <a:off x="788988" y="2981325"/>
                <a:ext cx="1752600" cy="457200"/>
              </a:xfrm>
              <a:prstGeom prst="rect">
                <a:avLst/>
              </a:prstGeom>
              <a:gradFill rotWithShape="1">
                <a:gsLst>
                  <a:gs pos="0">
                    <a:srgbClr val="FFBF7E"/>
                  </a:gs>
                  <a:gs pos="35001">
                    <a:srgbClr val="FFD0A4"/>
                  </a:gs>
                  <a:gs pos="100000">
                    <a:srgbClr val="FFEBD9"/>
                  </a:gs>
                </a:gsLst>
                <a:lin ang="16200000" scaled="1"/>
              </a:gradFill>
              <a:ln w="9525">
                <a:solidFill>
                  <a:srgbClr val="FE952D"/>
                </a:solidFill>
                <a:miter lim="800000"/>
                <a:headEnd/>
                <a:tailEnd/>
              </a:ln>
              <a:effectLst>
                <a:outerShdw blurRad="63500" dist="20000" dir="5400000" rotWithShape="0">
                  <a:srgbClr val="000000">
                    <a:alpha val="37999"/>
                  </a:srgbClr>
                </a:outerShdw>
              </a:effectLst>
            </p:spPr>
            <p:txBody>
              <a:bodyPr anchor="ctr"/>
              <a:lstStyle/>
              <a:p>
                <a:pPr algn="ctr">
                  <a:defRPr/>
                </a:pPr>
                <a:endParaRPr lang="en-US">
                  <a:solidFill>
                    <a:schemeClr val="dk1"/>
                  </a:solidFill>
                  <a:latin typeface="+mn-lt"/>
                  <a:ea typeface="ＭＳ Ｐゴシック" charset="-128"/>
                  <a:cs typeface="+mn-cs"/>
                </a:endParaRPr>
              </a:p>
            </p:txBody>
          </p:sp>
          <p:sp>
            <p:nvSpPr>
              <p:cNvPr id="12" name="Freeform 11"/>
              <p:cNvSpPr/>
              <p:nvPr/>
            </p:nvSpPr>
            <p:spPr>
              <a:xfrm>
                <a:off x="811213" y="3786188"/>
                <a:ext cx="255587" cy="785812"/>
              </a:xfrm>
              <a:custGeom>
                <a:avLst/>
                <a:gdLst>
                  <a:gd name="connsiteX0" fmla="*/ 254493 w 254493"/>
                  <a:gd name="connsiteY0" fmla="*/ 0 h 719091"/>
                  <a:gd name="connsiteX1" fmla="*/ 94695 w 254493"/>
                  <a:gd name="connsiteY1" fmla="*/ 133165 h 719091"/>
                  <a:gd name="connsiteX2" fmla="*/ 245615 w 254493"/>
                  <a:gd name="connsiteY2" fmla="*/ 284086 h 719091"/>
                  <a:gd name="connsiteX3" fmla="*/ 94695 w 254493"/>
                  <a:gd name="connsiteY3" fmla="*/ 408373 h 719091"/>
                  <a:gd name="connsiteX4" fmla="*/ 245615 w 254493"/>
                  <a:gd name="connsiteY4" fmla="*/ 559293 h 719091"/>
                  <a:gd name="connsiteX5" fmla="*/ 59184 w 254493"/>
                  <a:gd name="connsiteY5" fmla="*/ 719091 h 71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493" h="719091">
                    <a:moveTo>
                      <a:pt x="254493" y="0"/>
                    </a:moveTo>
                    <a:cubicBezTo>
                      <a:pt x="175334" y="42908"/>
                      <a:pt x="96175" y="85817"/>
                      <a:pt x="94695" y="133165"/>
                    </a:cubicBezTo>
                    <a:cubicBezTo>
                      <a:pt x="93215" y="180513"/>
                      <a:pt x="245615" y="238218"/>
                      <a:pt x="245615" y="284086"/>
                    </a:cubicBezTo>
                    <a:cubicBezTo>
                      <a:pt x="245615" y="329954"/>
                      <a:pt x="94695" y="362505"/>
                      <a:pt x="94695" y="408373"/>
                    </a:cubicBezTo>
                    <a:cubicBezTo>
                      <a:pt x="94695" y="454241"/>
                      <a:pt x="251533" y="507507"/>
                      <a:pt x="245615" y="559293"/>
                    </a:cubicBezTo>
                    <a:cubicBezTo>
                      <a:pt x="239697" y="611079"/>
                      <a:pt x="0" y="674703"/>
                      <a:pt x="59184" y="719091"/>
                    </a:cubicBezTo>
                  </a:path>
                </a:pathLst>
              </a:cu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3" name="Freeform 12"/>
              <p:cNvSpPr/>
              <p:nvPr/>
            </p:nvSpPr>
            <p:spPr>
              <a:xfrm>
                <a:off x="1268413" y="3786188"/>
                <a:ext cx="255587" cy="785812"/>
              </a:xfrm>
              <a:custGeom>
                <a:avLst/>
                <a:gdLst>
                  <a:gd name="connsiteX0" fmla="*/ 254493 w 254493"/>
                  <a:gd name="connsiteY0" fmla="*/ 0 h 719091"/>
                  <a:gd name="connsiteX1" fmla="*/ 94695 w 254493"/>
                  <a:gd name="connsiteY1" fmla="*/ 133165 h 719091"/>
                  <a:gd name="connsiteX2" fmla="*/ 245615 w 254493"/>
                  <a:gd name="connsiteY2" fmla="*/ 284086 h 719091"/>
                  <a:gd name="connsiteX3" fmla="*/ 94695 w 254493"/>
                  <a:gd name="connsiteY3" fmla="*/ 408373 h 719091"/>
                  <a:gd name="connsiteX4" fmla="*/ 245615 w 254493"/>
                  <a:gd name="connsiteY4" fmla="*/ 559293 h 719091"/>
                  <a:gd name="connsiteX5" fmla="*/ 59184 w 254493"/>
                  <a:gd name="connsiteY5" fmla="*/ 719091 h 71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493" h="719091">
                    <a:moveTo>
                      <a:pt x="254493" y="0"/>
                    </a:moveTo>
                    <a:cubicBezTo>
                      <a:pt x="175334" y="42908"/>
                      <a:pt x="96175" y="85817"/>
                      <a:pt x="94695" y="133165"/>
                    </a:cubicBezTo>
                    <a:cubicBezTo>
                      <a:pt x="93215" y="180513"/>
                      <a:pt x="245615" y="238218"/>
                      <a:pt x="245615" y="284086"/>
                    </a:cubicBezTo>
                    <a:cubicBezTo>
                      <a:pt x="245615" y="329954"/>
                      <a:pt x="94695" y="362505"/>
                      <a:pt x="94695" y="408373"/>
                    </a:cubicBezTo>
                    <a:cubicBezTo>
                      <a:pt x="94695" y="454241"/>
                      <a:pt x="251533" y="507507"/>
                      <a:pt x="245615" y="559293"/>
                    </a:cubicBezTo>
                    <a:cubicBezTo>
                      <a:pt x="239697" y="611079"/>
                      <a:pt x="0" y="674703"/>
                      <a:pt x="59184" y="719091"/>
                    </a:cubicBezTo>
                  </a:path>
                </a:pathLst>
              </a:cu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4" name="Freeform 13"/>
              <p:cNvSpPr/>
              <p:nvPr/>
            </p:nvSpPr>
            <p:spPr>
              <a:xfrm>
                <a:off x="1700213" y="3786188"/>
                <a:ext cx="254000" cy="785812"/>
              </a:xfrm>
              <a:custGeom>
                <a:avLst/>
                <a:gdLst>
                  <a:gd name="connsiteX0" fmla="*/ 254493 w 254493"/>
                  <a:gd name="connsiteY0" fmla="*/ 0 h 719091"/>
                  <a:gd name="connsiteX1" fmla="*/ 94695 w 254493"/>
                  <a:gd name="connsiteY1" fmla="*/ 133165 h 719091"/>
                  <a:gd name="connsiteX2" fmla="*/ 245615 w 254493"/>
                  <a:gd name="connsiteY2" fmla="*/ 284086 h 719091"/>
                  <a:gd name="connsiteX3" fmla="*/ 94695 w 254493"/>
                  <a:gd name="connsiteY3" fmla="*/ 408373 h 719091"/>
                  <a:gd name="connsiteX4" fmla="*/ 245615 w 254493"/>
                  <a:gd name="connsiteY4" fmla="*/ 559293 h 719091"/>
                  <a:gd name="connsiteX5" fmla="*/ 59184 w 254493"/>
                  <a:gd name="connsiteY5" fmla="*/ 719091 h 71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493" h="719091">
                    <a:moveTo>
                      <a:pt x="254493" y="0"/>
                    </a:moveTo>
                    <a:cubicBezTo>
                      <a:pt x="175334" y="42908"/>
                      <a:pt x="96175" y="85817"/>
                      <a:pt x="94695" y="133165"/>
                    </a:cubicBezTo>
                    <a:cubicBezTo>
                      <a:pt x="93215" y="180513"/>
                      <a:pt x="245615" y="238218"/>
                      <a:pt x="245615" y="284086"/>
                    </a:cubicBezTo>
                    <a:cubicBezTo>
                      <a:pt x="245615" y="329954"/>
                      <a:pt x="94695" y="362505"/>
                      <a:pt x="94695" y="408373"/>
                    </a:cubicBezTo>
                    <a:cubicBezTo>
                      <a:pt x="94695" y="454241"/>
                      <a:pt x="251533" y="507507"/>
                      <a:pt x="245615" y="559293"/>
                    </a:cubicBezTo>
                    <a:cubicBezTo>
                      <a:pt x="239697" y="611079"/>
                      <a:pt x="0" y="674703"/>
                      <a:pt x="59184" y="719091"/>
                    </a:cubicBezTo>
                  </a:path>
                </a:pathLst>
              </a:cu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5" name="Freeform 14"/>
              <p:cNvSpPr/>
              <p:nvPr/>
            </p:nvSpPr>
            <p:spPr>
              <a:xfrm>
                <a:off x="2157413" y="3786188"/>
                <a:ext cx="254000" cy="785812"/>
              </a:xfrm>
              <a:custGeom>
                <a:avLst/>
                <a:gdLst>
                  <a:gd name="connsiteX0" fmla="*/ 254493 w 254493"/>
                  <a:gd name="connsiteY0" fmla="*/ 0 h 719091"/>
                  <a:gd name="connsiteX1" fmla="*/ 94695 w 254493"/>
                  <a:gd name="connsiteY1" fmla="*/ 133165 h 719091"/>
                  <a:gd name="connsiteX2" fmla="*/ 245615 w 254493"/>
                  <a:gd name="connsiteY2" fmla="*/ 284086 h 719091"/>
                  <a:gd name="connsiteX3" fmla="*/ 94695 w 254493"/>
                  <a:gd name="connsiteY3" fmla="*/ 408373 h 719091"/>
                  <a:gd name="connsiteX4" fmla="*/ 245615 w 254493"/>
                  <a:gd name="connsiteY4" fmla="*/ 559293 h 719091"/>
                  <a:gd name="connsiteX5" fmla="*/ 59184 w 254493"/>
                  <a:gd name="connsiteY5" fmla="*/ 719091 h 71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493" h="719091">
                    <a:moveTo>
                      <a:pt x="254493" y="0"/>
                    </a:moveTo>
                    <a:cubicBezTo>
                      <a:pt x="175334" y="42908"/>
                      <a:pt x="96175" y="85817"/>
                      <a:pt x="94695" y="133165"/>
                    </a:cubicBezTo>
                    <a:cubicBezTo>
                      <a:pt x="93215" y="180513"/>
                      <a:pt x="245615" y="238218"/>
                      <a:pt x="245615" y="284086"/>
                    </a:cubicBezTo>
                    <a:cubicBezTo>
                      <a:pt x="245615" y="329954"/>
                      <a:pt x="94695" y="362505"/>
                      <a:pt x="94695" y="408373"/>
                    </a:cubicBezTo>
                    <a:cubicBezTo>
                      <a:pt x="94695" y="454241"/>
                      <a:pt x="251533" y="507507"/>
                      <a:pt x="245615" y="559293"/>
                    </a:cubicBezTo>
                    <a:cubicBezTo>
                      <a:pt x="239697" y="611079"/>
                      <a:pt x="0" y="674703"/>
                      <a:pt x="59184" y="719091"/>
                    </a:cubicBezTo>
                  </a:path>
                </a:pathLst>
              </a:cu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40983" name="Group 23"/>
            <p:cNvGrpSpPr>
              <a:grpSpLocks/>
            </p:cNvGrpSpPr>
            <p:nvPr/>
          </p:nvGrpSpPr>
          <p:grpSpPr bwMode="auto">
            <a:xfrm>
              <a:off x="2743200" y="3048000"/>
              <a:ext cx="1981200" cy="1981200"/>
              <a:chOff x="685800" y="2819400"/>
              <a:chExt cx="1981200" cy="1981200"/>
            </a:xfrm>
          </p:grpSpPr>
          <p:sp>
            <p:nvSpPr>
              <p:cNvPr id="24" name="Rounded Rectangle 23"/>
              <p:cNvSpPr/>
              <p:nvPr/>
            </p:nvSpPr>
            <p:spPr>
              <a:xfrm>
                <a:off x="685800" y="2819400"/>
                <a:ext cx="1981200" cy="1981200"/>
              </a:xfrm>
              <a:prstGeom prst="roundRect">
                <a:avLst>
                  <a:gd name="adj" fmla="val 8601"/>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a:p>
            </p:txBody>
          </p:sp>
          <p:sp>
            <p:nvSpPr>
              <p:cNvPr id="25" name="Rectangle 24"/>
              <p:cNvSpPr>
                <a:spLocks noChangeArrowheads="1"/>
              </p:cNvSpPr>
              <p:nvPr/>
            </p:nvSpPr>
            <p:spPr bwMode="auto">
              <a:xfrm>
                <a:off x="788988" y="2981325"/>
                <a:ext cx="1752600" cy="457200"/>
              </a:xfrm>
              <a:prstGeom prst="rect">
                <a:avLst/>
              </a:prstGeom>
              <a:gradFill rotWithShape="1">
                <a:gsLst>
                  <a:gs pos="0">
                    <a:srgbClr val="FFBF7E"/>
                  </a:gs>
                  <a:gs pos="35001">
                    <a:srgbClr val="FFD0A4"/>
                  </a:gs>
                  <a:gs pos="100000">
                    <a:srgbClr val="FFEBD9"/>
                  </a:gs>
                </a:gsLst>
                <a:lin ang="16200000" scaled="1"/>
              </a:gradFill>
              <a:ln w="9525">
                <a:solidFill>
                  <a:srgbClr val="FE952D"/>
                </a:solidFill>
                <a:miter lim="800000"/>
                <a:headEnd/>
                <a:tailEnd/>
              </a:ln>
              <a:effectLst>
                <a:outerShdw blurRad="63500" dist="20000" dir="5400000" rotWithShape="0">
                  <a:srgbClr val="000000">
                    <a:alpha val="37999"/>
                  </a:srgbClr>
                </a:outerShdw>
              </a:effectLst>
            </p:spPr>
            <p:txBody>
              <a:bodyPr anchor="ctr"/>
              <a:lstStyle/>
              <a:p>
                <a:pPr algn="ctr">
                  <a:defRPr/>
                </a:pPr>
                <a:endParaRPr lang="en-US">
                  <a:solidFill>
                    <a:schemeClr val="dk1"/>
                  </a:solidFill>
                  <a:latin typeface="+mn-lt"/>
                  <a:ea typeface="ＭＳ Ｐゴシック" charset="-128"/>
                  <a:cs typeface="+mn-cs"/>
                </a:endParaRPr>
              </a:p>
            </p:txBody>
          </p:sp>
          <p:sp>
            <p:nvSpPr>
              <p:cNvPr id="26" name="Freeform 25"/>
              <p:cNvSpPr/>
              <p:nvPr/>
            </p:nvSpPr>
            <p:spPr>
              <a:xfrm>
                <a:off x="811213" y="3786188"/>
                <a:ext cx="255587" cy="785812"/>
              </a:xfrm>
              <a:custGeom>
                <a:avLst/>
                <a:gdLst>
                  <a:gd name="connsiteX0" fmla="*/ 254493 w 254493"/>
                  <a:gd name="connsiteY0" fmla="*/ 0 h 719091"/>
                  <a:gd name="connsiteX1" fmla="*/ 94695 w 254493"/>
                  <a:gd name="connsiteY1" fmla="*/ 133165 h 719091"/>
                  <a:gd name="connsiteX2" fmla="*/ 245615 w 254493"/>
                  <a:gd name="connsiteY2" fmla="*/ 284086 h 719091"/>
                  <a:gd name="connsiteX3" fmla="*/ 94695 w 254493"/>
                  <a:gd name="connsiteY3" fmla="*/ 408373 h 719091"/>
                  <a:gd name="connsiteX4" fmla="*/ 245615 w 254493"/>
                  <a:gd name="connsiteY4" fmla="*/ 559293 h 719091"/>
                  <a:gd name="connsiteX5" fmla="*/ 59184 w 254493"/>
                  <a:gd name="connsiteY5" fmla="*/ 719091 h 71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493" h="719091">
                    <a:moveTo>
                      <a:pt x="254493" y="0"/>
                    </a:moveTo>
                    <a:cubicBezTo>
                      <a:pt x="175334" y="42908"/>
                      <a:pt x="96175" y="85817"/>
                      <a:pt x="94695" y="133165"/>
                    </a:cubicBezTo>
                    <a:cubicBezTo>
                      <a:pt x="93215" y="180513"/>
                      <a:pt x="245615" y="238218"/>
                      <a:pt x="245615" y="284086"/>
                    </a:cubicBezTo>
                    <a:cubicBezTo>
                      <a:pt x="245615" y="329954"/>
                      <a:pt x="94695" y="362505"/>
                      <a:pt x="94695" y="408373"/>
                    </a:cubicBezTo>
                    <a:cubicBezTo>
                      <a:pt x="94695" y="454241"/>
                      <a:pt x="251533" y="507507"/>
                      <a:pt x="245615" y="559293"/>
                    </a:cubicBezTo>
                    <a:cubicBezTo>
                      <a:pt x="239697" y="611079"/>
                      <a:pt x="0" y="674703"/>
                      <a:pt x="59184" y="719091"/>
                    </a:cubicBezTo>
                  </a:path>
                </a:pathLst>
              </a:cu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7" name="Freeform 26"/>
              <p:cNvSpPr/>
              <p:nvPr/>
            </p:nvSpPr>
            <p:spPr>
              <a:xfrm>
                <a:off x="1268413" y="3786188"/>
                <a:ext cx="255587" cy="785812"/>
              </a:xfrm>
              <a:custGeom>
                <a:avLst/>
                <a:gdLst>
                  <a:gd name="connsiteX0" fmla="*/ 254493 w 254493"/>
                  <a:gd name="connsiteY0" fmla="*/ 0 h 719091"/>
                  <a:gd name="connsiteX1" fmla="*/ 94695 w 254493"/>
                  <a:gd name="connsiteY1" fmla="*/ 133165 h 719091"/>
                  <a:gd name="connsiteX2" fmla="*/ 245615 w 254493"/>
                  <a:gd name="connsiteY2" fmla="*/ 284086 h 719091"/>
                  <a:gd name="connsiteX3" fmla="*/ 94695 w 254493"/>
                  <a:gd name="connsiteY3" fmla="*/ 408373 h 719091"/>
                  <a:gd name="connsiteX4" fmla="*/ 245615 w 254493"/>
                  <a:gd name="connsiteY4" fmla="*/ 559293 h 719091"/>
                  <a:gd name="connsiteX5" fmla="*/ 59184 w 254493"/>
                  <a:gd name="connsiteY5" fmla="*/ 719091 h 71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493" h="719091">
                    <a:moveTo>
                      <a:pt x="254493" y="0"/>
                    </a:moveTo>
                    <a:cubicBezTo>
                      <a:pt x="175334" y="42908"/>
                      <a:pt x="96175" y="85817"/>
                      <a:pt x="94695" y="133165"/>
                    </a:cubicBezTo>
                    <a:cubicBezTo>
                      <a:pt x="93215" y="180513"/>
                      <a:pt x="245615" y="238218"/>
                      <a:pt x="245615" y="284086"/>
                    </a:cubicBezTo>
                    <a:cubicBezTo>
                      <a:pt x="245615" y="329954"/>
                      <a:pt x="94695" y="362505"/>
                      <a:pt x="94695" y="408373"/>
                    </a:cubicBezTo>
                    <a:cubicBezTo>
                      <a:pt x="94695" y="454241"/>
                      <a:pt x="251533" y="507507"/>
                      <a:pt x="245615" y="559293"/>
                    </a:cubicBezTo>
                    <a:cubicBezTo>
                      <a:pt x="239697" y="611079"/>
                      <a:pt x="0" y="674703"/>
                      <a:pt x="59184" y="719091"/>
                    </a:cubicBezTo>
                  </a:path>
                </a:pathLst>
              </a:cu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8" name="Freeform 27"/>
              <p:cNvSpPr/>
              <p:nvPr/>
            </p:nvSpPr>
            <p:spPr>
              <a:xfrm>
                <a:off x="1700213" y="3786188"/>
                <a:ext cx="254000" cy="785812"/>
              </a:xfrm>
              <a:custGeom>
                <a:avLst/>
                <a:gdLst>
                  <a:gd name="connsiteX0" fmla="*/ 254493 w 254493"/>
                  <a:gd name="connsiteY0" fmla="*/ 0 h 719091"/>
                  <a:gd name="connsiteX1" fmla="*/ 94695 w 254493"/>
                  <a:gd name="connsiteY1" fmla="*/ 133165 h 719091"/>
                  <a:gd name="connsiteX2" fmla="*/ 245615 w 254493"/>
                  <a:gd name="connsiteY2" fmla="*/ 284086 h 719091"/>
                  <a:gd name="connsiteX3" fmla="*/ 94695 w 254493"/>
                  <a:gd name="connsiteY3" fmla="*/ 408373 h 719091"/>
                  <a:gd name="connsiteX4" fmla="*/ 245615 w 254493"/>
                  <a:gd name="connsiteY4" fmla="*/ 559293 h 719091"/>
                  <a:gd name="connsiteX5" fmla="*/ 59184 w 254493"/>
                  <a:gd name="connsiteY5" fmla="*/ 719091 h 71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493" h="719091">
                    <a:moveTo>
                      <a:pt x="254493" y="0"/>
                    </a:moveTo>
                    <a:cubicBezTo>
                      <a:pt x="175334" y="42908"/>
                      <a:pt x="96175" y="85817"/>
                      <a:pt x="94695" y="133165"/>
                    </a:cubicBezTo>
                    <a:cubicBezTo>
                      <a:pt x="93215" y="180513"/>
                      <a:pt x="245615" y="238218"/>
                      <a:pt x="245615" y="284086"/>
                    </a:cubicBezTo>
                    <a:cubicBezTo>
                      <a:pt x="245615" y="329954"/>
                      <a:pt x="94695" y="362505"/>
                      <a:pt x="94695" y="408373"/>
                    </a:cubicBezTo>
                    <a:cubicBezTo>
                      <a:pt x="94695" y="454241"/>
                      <a:pt x="251533" y="507507"/>
                      <a:pt x="245615" y="559293"/>
                    </a:cubicBezTo>
                    <a:cubicBezTo>
                      <a:pt x="239697" y="611079"/>
                      <a:pt x="0" y="674703"/>
                      <a:pt x="59184" y="719091"/>
                    </a:cubicBezTo>
                  </a:path>
                </a:pathLst>
              </a:cu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9" name="Freeform 28"/>
              <p:cNvSpPr/>
              <p:nvPr/>
            </p:nvSpPr>
            <p:spPr>
              <a:xfrm>
                <a:off x="2157413" y="3786188"/>
                <a:ext cx="254000" cy="785812"/>
              </a:xfrm>
              <a:custGeom>
                <a:avLst/>
                <a:gdLst>
                  <a:gd name="connsiteX0" fmla="*/ 254493 w 254493"/>
                  <a:gd name="connsiteY0" fmla="*/ 0 h 719091"/>
                  <a:gd name="connsiteX1" fmla="*/ 94695 w 254493"/>
                  <a:gd name="connsiteY1" fmla="*/ 133165 h 719091"/>
                  <a:gd name="connsiteX2" fmla="*/ 245615 w 254493"/>
                  <a:gd name="connsiteY2" fmla="*/ 284086 h 719091"/>
                  <a:gd name="connsiteX3" fmla="*/ 94695 w 254493"/>
                  <a:gd name="connsiteY3" fmla="*/ 408373 h 719091"/>
                  <a:gd name="connsiteX4" fmla="*/ 245615 w 254493"/>
                  <a:gd name="connsiteY4" fmla="*/ 559293 h 719091"/>
                  <a:gd name="connsiteX5" fmla="*/ 59184 w 254493"/>
                  <a:gd name="connsiteY5" fmla="*/ 719091 h 71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493" h="719091">
                    <a:moveTo>
                      <a:pt x="254493" y="0"/>
                    </a:moveTo>
                    <a:cubicBezTo>
                      <a:pt x="175334" y="42908"/>
                      <a:pt x="96175" y="85817"/>
                      <a:pt x="94695" y="133165"/>
                    </a:cubicBezTo>
                    <a:cubicBezTo>
                      <a:pt x="93215" y="180513"/>
                      <a:pt x="245615" y="238218"/>
                      <a:pt x="245615" y="284086"/>
                    </a:cubicBezTo>
                    <a:cubicBezTo>
                      <a:pt x="245615" y="329954"/>
                      <a:pt x="94695" y="362505"/>
                      <a:pt x="94695" y="408373"/>
                    </a:cubicBezTo>
                    <a:cubicBezTo>
                      <a:pt x="94695" y="454241"/>
                      <a:pt x="251533" y="507507"/>
                      <a:pt x="245615" y="559293"/>
                    </a:cubicBezTo>
                    <a:cubicBezTo>
                      <a:pt x="239697" y="611079"/>
                      <a:pt x="0" y="674703"/>
                      <a:pt x="59184" y="719091"/>
                    </a:cubicBezTo>
                  </a:path>
                </a:pathLst>
              </a:cu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40984" name="Group 23"/>
            <p:cNvGrpSpPr>
              <a:grpSpLocks/>
            </p:cNvGrpSpPr>
            <p:nvPr/>
          </p:nvGrpSpPr>
          <p:grpSpPr bwMode="auto">
            <a:xfrm>
              <a:off x="6553200" y="3048000"/>
              <a:ext cx="1981200" cy="1981200"/>
              <a:chOff x="685800" y="2819400"/>
              <a:chExt cx="1981200" cy="1981200"/>
            </a:xfrm>
          </p:grpSpPr>
          <p:sp>
            <p:nvSpPr>
              <p:cNvPr id="31" name="Rounded Rectangle 30"/>
              <p:cNvSpPr/>
              <p:nvPr/>
            </p:nvSpPr>
            <p:spPr>
              <a:xfrm>
                <a:off x="685800" y="2819400"/>
                <a:ext cx="1981200" cy="1981200"/>
              </a:xfrm>
              <a:prstGeom prst="roundRect">
                <a:avLst>
                  <a:gd name="adj" fmla="val 8601"/>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a:p>
            </p:txBody>
          </p:sp>
          <p:sp>
            <p:nvSpPr>
              <p:cNvPr id="32" name="Rectangle 31"/>
              <p:cNvSpPr>
                <a:spLocks noChangeArrowheads="1"/>
              </p:cNvSpPr>
              <p:nvPr/>
            </p:nvSpPr>
            <p:spPr bwMode="auto">
              <a:xfrm>
                <a:off x="788988" y="2981325"/>
                <a:ext cx="1752600" cy="457200"/>
              </a:xfrm>
              <a:prstGeom prst="rect">
                <a:avLst/>
              </a:prstGeom>
              <a:gradFill rotWithShape="1">
                <a:gsLst>
                  <a:gs pos="0">
                    <a:srgbClr val="FFBF7E"/>
                  </a:gs>
                  <a:gs pos="35001">
                    <a:srgbClr val="FFD0A4"/>
                  </a:gs>
                  <a:gs pos="100000">
                    <a:srgbClr val="FFEBD9"/>
                  </a:gs>
                </a:gsLst>
                <a:lin ang="16200000" scaled="1"/>
              </a:gradFill>
              <a:ln w="9525">
                <a:solidFill>
                  <a:srgbClr val="FE952D"/>
                </a:solidFill>
                <a:miter lim="800000"/>
                <a:headEnd/>
                <a:tailEnd/>
              </a:ln>
              <a:effectLst>
                <a:outerShdw blurRad="63500" dist="20000" dir="5400000" rotWithShape="0">
                  <a:srgbClr val="000000">
                    <a:alpha val="37999"/>
                  </a:srgbClr>
                </a:outerShdw>
              </a:effectLst>
            </p:spPr>
            <p:txBody>
              <a:bodyPr anchor="ctr"/>
              <a:lstStyle/>
              <a:p>
                <a:pPr algn="ctr">
                  <a:defRPr/>
                </a:pPr>
                <a:endParaRPr lang="en-US">
                  <a:solidFill>
                    <a:schemeClr val="dk1"/>
                  </a:solidFill>
                  <a:latin typeface="+mn-lt"/>
                  <a:ea typeface="ＭＳ Ｐゴシック" charset="-128"/>
                  <a:cs typeface="+mn-cs"/>
                </a:endParaRPr>
              </a:p>
            </p:txBody>
          </p:sp>
          <p:sp>
            <p:nvSpPr>
              <p:cNvPr id="33" name="Freeform 32"/>
              <p:cNvSpPr/>
              <p:nvPr/>
            </p:nvSpPr>
            <p:spPr>
              <a:xfrm>
                <a:off x="811213" y="3786188"/>
                <a:ext cx="255587" cy="785812"/>
              </a:xfrm>
              <a:custGeom>
                <a:avLst/>
                <a:gdLst>
                  <a:gd name="connsiteX0" fmla="*/ 254493 w 254493"/>
                  <a:gd name="connsiteY0" fmla="*/ 0 h 719091"/>
                  <a:gd name="connsiteX1" fmla="*/ 94695 w 254493"/>
                  <a:gd name="connsiteY1" fmla="*/ 133165 h 719091"/>
                  <a:gd name="connsiteX2" fmla="*/ 245615 w 254493"/>
                  <a:gd name="connsiteY2" fmla="*/ 284086 h 719091"/>
                  <a:gd name="connsiteX3" fmla="*/ 94695 w 254493"/>
                  <a:gd name="connsiteY3" fmla="*/ 408373 h 719091"/>
                  <a:gd name="connsiteX4" fmla="*/ 245615 w 254493"/>
                  <a:gd name="connsiteY4" fmla="*/ 559293 h 719091"/>
                  <a:gd name="connsiteX5" fmla="*/ 59184 w 254493"/>
                  <a:gd name="connsiteY5" fmla="*/ 719091 h 71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493" h="719091">
                    <a:moveTo>
                      <a:pt x="254493" y="0"/>
                    </a:moveTo>
                    <a:cubicBezTo>
                      <a:pt x="175334" y="42908"/>
                      <a:pt x="96175" y="85817"/>
                      <a:pt x="94695" y="133165"/>
                    </a:cubicBezTo>
                    <a:cubicBezTo>
                      <a:pt x="93215" y="180513"/>
                      <a:pt x="245615" y="238218"/>
                      <a:pt x="245615" y="284086"/>
                    </a:cubicBezTo>
                    <a:cubicBezTo>
                      <a:pt x="245615" y="329954"/>
                      <a:pt x="94695" y="362505"/>
                      <a:pt x="94695" y="408373"/>
                    </a:cubicBezTo>
                    <a:cubicBezTo>
                      <a:pt x="94695" y="454241"/>
                      <a:pt x="251533" y="507507"/>
                      <a:pt x="245615" y="559293"/>
                    </a:cubicBezTo>
                    <a:cubicBezTo>
                      <a:pt x="239697" y="611079"/>
                      <a:pt x="0" y="674703"/>
                      <a:pt x="59184" y="719091"/>
                    </a:cubicBezTo>
                  </a:path>
                </a:pathLst>
              </a:cu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4" name="Freeform 33"/>
              <p:cNvSpPr/>
              <p:nvPr/>
            </p:nvSpPr>
            <p:spPr>
              <a:xfrm>
                <a:off x="1268413" y="3786188"/>
                <a:ext cx="255587" cy="785812"/>
              </a:xfrm>
              <a:custGeom>
                <a:avLst/>
                <a:gdLst>
                  <a:gd name="connsiteX0" fmla="*/ 254493 w 254493"/>
                  <a:gd name="connsiteY0" fmla="*/ 0 h 719091"/>
                  <a:gd name="connsiteX1" fmla="*/ 94695 w 254493"/>
                  <a:gd name="connsiteY1" fmla="*/ 133165 h 719091"/>
                  <a:gd name="connsiteX2" fmla="*/ 245615 w 254493"/>
                  <a:gd name="connsiteY2" fmla="*/ 284086 h 719091"/>
                  <a:gd name="connsiteX3" fmla="*/ 94695 w 254493"/>
                  <a:gd name="connsiteY3" fmla="*/ 408373 h 719091"/>
                  <a:gd name="connsiteX4" fmla="*/ 245615 w 254493"/>
                  <a:gd name="connsiteY4" fmla="*/ 559293 h 719091"/>
                  <a:gd name="connsiteX5" fmla="*/ 59184 w 254493"/>
                  <a:gd name="connsiteY5" fmla="*/ 719091 h 71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493" h="719091">
                    <a:moveTo>
                      <a:pt x="254493" y="0"/>
                    </a:moveTo>
                    <a:cubicBezTo>
                      <a:pt x="175334" y="42908"/>
                      <a:pt x="96175" y="85817"/>
                      <a:pt x="94695" y="133165"/>
                    </a:cubicBezTo>
                    <a:cubicBezTo>
                      <a:pt x="93215" y="180513"/>
                      <a:pt x="245615" y="238218"/>
                      <a:pt x="245615" y="284086"/>
                    </a:cubicBezTo>
                    <a:cubicBezTo>
                      <a:pt x="245615" y="329954"/>
                      <a:pt x="94695" y="362505"/>
                      <a:pt x="94695" y="408373"/>
                    </a:cubicBezTo>
                    <a:cubicBezTo>
                      <a:pt x="94695" y="454241"/>
                      <a:pt x="251533" y="507507"/>
                      <a:pt x="245615" y="559293"/>
                    </a:cubicBezTo>
                    <a:cubicBezTo>
                      <a:pt x="239697" y="611079"/>
                      <a:pt x="0" y="674703"/>
                      <a:pt x="59184" y="719091"/>
                    </a:cubicBezTo>
                  </a:path>
                </a:pathLst>
              </a:cu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5" name="Freeform 34"/>
              <p:cNvSpPr/>
              <p:nvPr/>
            </p:nvSpPr>
            <p:spPr>
              <a:xfrm>
                <a:off x="1700213" y="3786188"/>
                <a:ext cx="254000" cy="785812"/>
              </a:xfrm>
              <a:custGeom>
                <a:avLst/>
                <a:gdLst>
                  <a:gd name="connsiteX0" fmla="*/ 254493 w 254493"/>
                  <a:gd name="connsiteY0" fmla="*/ 0 h 719091"/>
                  <a:gd name="connsiteX1" fmla="*/ 94695 w 254493"/>
                  <a:gd name="connsiteY1" fmla="*/ 133165 h 719091"/>
                  <a:gd name="connsiteX2" fmla="*/ 245615 w 254493"/>
                  <a:gd name="connsiteY2" fmla="*/ 284086 h 719091"/>
                  <a:gd name="connsiteX3" fmla="*/ 94695 w 254493"/>
                  <a:gd name="connsiteY3" fmla="*/ 408373 h 719091"/>
                  <a:gd name="connsiteX4" fmla="*/ 245615 w 254493"/>
                  <a:gd name="connsiteY4" fmla="*/ 559293 h 719091"/>
                  <a:gd name="connsiteX5" fmla="*/ 59184 w 254493"/>
                  <a:gd name="connsiteY5" fmla="*/ 719091 h 71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493" h="719091">
                    <a:moveTo>
                      <a:pt x="254493" y="0"/>
                    </a:moveTo>
                    <a:cubicBezTo>
                      <a:pt x="175334" y="42908"/>
                      <a:pt x="96175" y="85817"/>
                      <a:pt x="94695" y="133165"/>
                    </a:cubicBezTo>
                    <a:cubicBezTo>
                      <a:pt x="93215" y="180513"/>
                      <a:pt x="245615" y="238218"/>
                      <a:pt x="245615" y="284086"/>
                    </a:cubicBezTo>
                    <a:cubicBezTo>
                      <a:pt x="245615" y="329954"/>
                      <a:pt x="94695" y="362505"/>
                      <a:pt x="94695" y="408373"/>
                    </a:cubicBezTo>
                    <a:cubicBezTo>
                      <a:pt x="94695" y="454241"/>
                      <a:pt x="251533" y="507507"/>
                      <a:pt x="245615" y="559293"/>
                    </a:cubicBezTo>
                    <a:cubicBezTo>
                      <a:pt x="239697" y="611079"/>
                      <a:pt x="0" y="674703"/>
                      <a:pt x="59184" y="719091"/>
                    </a:cubicBezTo>
                  </a:path>
                </a:pathLst>
              </a:cu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6" name="Freeform 35"/>
              <p:cNvSpPr/>
              <p:nvPr/>
            </p:nvSpPr>
            <p:spPr>
              <a:xfrm>
                <a:off x="2157413" y="3786188"/>
                <a:ext cx="254000" cy="785812"/>
              </a:xfrm>
              <a:custGeom>
                <a:avLst/>
                <a:gdLst>
                  <a:gd name="connsiteX0" fmla="*/ 254493 w 254493"/>
                  <a:gd name="connsiteY0" fmla="*/ 0 h 719091"/>
                  <a:gd name="connsiteX1" fmla="*/ 94695 w 254493"/>
                  <a:gd name="connsiteY1" fmla="*/ 133165 h 719091"/>
                  <a:gd name="connsiteX2" fmla="*/ 245615 w 254493"/>
                  <a:gd name="connsiteY2" fmla="*/ 284086 h 719091"/>
                  <a:gd name="connsiteX3" fmla="*/ 94695 w 254493"/>
                  <a:gd name="connsiteY3" fmla="*/ 408373 h 719091"/>
                  <a:gd name="connsiteX4" fmla="*/ 245615 w 254493"/>
                  <a:gd name="connsiteY4" fmla="*/ 559293 h 719091"/>
                  <a:gd name="connsiteX5" fmla="*/ 59184 w 254493"/>
                  <a:gd name="connsiteY5" fmla="*/ 719091 h 71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493" h="719091">
                    <a:moveTo>
                      <a:pt x="254493" y="0"/>
                    </a:moveTo>
                    <a:cubicBezTo>
                      <a:pt x="175334" y="42908"/>
                      <a:pt x="96175" y="85817"/>
                      <a:pt x="94695" y="133165"/>
                    </a:cubicBezTo>
                    <a:cubicBezTo>
                      <a:pt x="93215" y="180513"/>
                      <a:pt x="245615" y="238218"/>
                      <a:pt x="245615" y="284086"/>
                    </a:cubicBezTo>
                    <a:cubicBezTo>
                      <a:pt x="245615" y="329954"/>
                      <a:pt x="94695" y="362505"/>
                      <a:pt x="94695" y="408373"/>
                    </a:cubicBezTo>
                    <a:cubicBezTo>
                      <a:pt x="94695" y="454241"/>
                      <a:pt x="251533" y="507507"/>
                      <a:pt x="245615" y="559293"/>
                    </a:cubicBezTo>
                    <a:cubicBezTo>
                      <a:pt x="239697" y="611079"/>
                      <a:pt x="0" y="674703"/>
                      <a:pt x="59184" y="719091"/>
                    </a:cubicBezTo>
                  </a:path>
                </a:pathLst>
              </a:cu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cxnSp>
          <p:nvCxnSpPr>
            <p:cNvPr id="39" name="Straight Connector 38"/>
            <p:cNvCxnSpPr/>
            <p:nvPr/>
          </p:nvCxnSpPr>
          <p:spPr>
            <a:xfrm>
              <a:off x="4876800" y="4037013"/>
              <a:ext cx="1524000" cy="1587"/>
            </a:xfrm>
            <a:prstGeom prst="line">
              <a:avLst/>
            </a:prstGeom>
            <a:ln w="38100" cmpd="sng">
              <a:prstDash val="sysDot"/>
            </a:ln>
          </p:spPr>
          <p:style>
            <a:lnRef idx="1">
              <a:schemeClr val="accent1"/>
            </a:lnRef>
            <a:fillRef idx="0">
              <a:schemeClr val="accent1"/>
            </a:fillRef>
            <a:effectRef idx="0">
              <a:schemeClr val="accent1"/>
            </a:effectRef>
            <a:fontRef idx="minor">
              <a:schemeClr val="tx1"/>
            </a:fontRef>
          </p:style>
        </p:cxnSp>
      </p:grpSp>
      <p:cxnSp>
        <p:nvCxnSpPr>
          <p:cNvPr id="56" name="Straight Arrow Connector 55"/>
          <p:cNvCxnSpPr/>
          <p:nvPr/>
        </p:nvCxnSpPr>
        <p:spPr>
          <a:xfrm rot="16200000" flipH="1">
            <a:off x="914400" y="4191000"/>
            <a:ext cx="533400" cy="5334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rot="5400000">
            <a:off x="1943100" y="4229100"/>
            <a:ext cx="533400" cy="4572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1447800" y="4191000"/>
            <a:ext cx="914400" cy="5334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10800000" flipV="1">
            <a:off x="990600" y="4191000"/>
            <a:ext cx="1066800" cy="5334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rot="16200000" flipV="1">
            <a:off x="3048000" y="4191000"/>
            <a:ext cx="533400" cy="5334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rot="5400000">
            <a:off x="3086100" y="4229100"/>
            <a:ext cx="533400" cy="4572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rot="5400000">
            <a:off x="3733800" y="4419600"/>
            <a:ext cx="533400" cy="762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rot="5400000">
            <a:off x="4152901" y="4457700"/>
            <a:ext cx="533400" cy="317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rot="5400000">
            <a:off x="6667500" y="4381500"/>
            <a:ext cx="457200" cy="762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flipV="1">
            <a:off x="7391400" y="4191000"/>
            <a:ext cx="914400" cy="4572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rot="16200000" flipH="1">
            <a:off x="7315200" y="4191000"/>
            <a:ext cx="457200" cy="4572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rot="16200000" flipH="1">
            <a:off x="7810500" y="4229100"/>
            <a:ext cx="457200" cy="3810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4876800" y="2133600"/>
            <a:ext cx="1524000" cy="1588"/>
          </a:xfrm>
          <a:prstGeom prst="line">
            <a:avLst/>
          </a:prstGeom>
          <a:ln w="38100" cmpd="sng">
            <a:prstDash val="sysDot"/>
          </a:ln>
        </p:spPr>
        <p:style>
          <a:lnRef idx="1">
            <a:schemeClr val="accent1"/>
          </a:lnRef>
          <a:fillRef idx="0">
            <a:schemeClr val="accent1"/>
          </a:fillRef>
          <a:effectRef idx="0">
            <a:schemeClr val="accent1"/>
          </a:effectRef>
          <a:fontRef idx="minor">
            <a:schemeClr val="tx1"/>
          </a:fontRef>
        </p:style>
      </p:cxnSp>
      <p:sp>
        <p:nvSpPr>
          <p:cNvPr id="45" name="Title 1"/>
          <p:cNvSpPr>
            <a:spLocks noGrp="1"/>
          </p:cNvSpPr>
          <p:nvPr>
            <p:ph type="title"/>
          </p:nvPr>
        </p:nvSpPr>
        <p:spPr>
          <a:xfrm>
            <a:off x="304800" y="122238"/>
            <a:ext cx="7696200" cy="792162"/>
          </a:xfrm>
        </p:spPr>
        <p:txBody>
          <a:bodyPr/>
          <a:lstStyle/>
          <a:p>
            <a:r>
              <a:rPr lang="en-US" sz="3600" dirty="0" smtClean="0">
                <a:ea typeface="ＭＳ Ｐゴシック" charset="0"/>
                <a:cs typeface="Corbel"/>
              </a:rPr>
              <a:t>Fundamental </a:t>
            </a:r>
            <a:r>
              <a:rPr lang="en-US" sz="3600" dirty="0">
                <a:ea typeface="ＭＳ Ｐゴシック" charset="0"/>
                <a:cs typeface="Corbel"/>
              </a:rPr>
              <a:t>CUDA Pattern: </a:t>
            </a:r>
            <a:r>
              <a:rPr lang="en-US" sz="3600" dirty="0" smtClean="0">
                <a:ea typeface="ＭＳ Ｐゴシック" charset="0"/>
                <a:cs typeface="Corbel"/>
              </a:rPr>
              <a:t>Tiling</a:t>
            </a:r>
            <a:endParaRPr lang="en-US" sz="3600" dirty="0">
              <a:ea typeface="ＭＳ Ｐゴシック" charset="0"/>
              <a:cs typeface="Corbel"/>
            </a:endParaRPr>
          </a:p>
        </p:txBody>
      </p:sp>
      <p:sp>
        <p:nvSpPr>
          <p:cNvPr id="44" name="Rectangle 43"/>
          <p:cNvSpPr/>
          <p:nvPr/>
        </p:nvSpPr>
        <p:spPr>
          <a:xfrm>
            <a:off x="76200" y="6627168"/>
            <a:ext cx="1287532" cy="230832"/>
          </a:xfrm>
          <a:prstGeom prst="rect">
            <a:avLst/>
          </a:prstGeom>
        </p:spPr>
        <p:txBody>
          <a:bodyPr wrap="none">
            <a:spAutoFit/>
          </a:bodyPr>
          <a:lstStyle/>
          <a:p>
            <a:r>
              <a:rPr lang="en-US" sz="900" dirty="0" smtClean="0">
                <a:latin typeface="+mj-lt"/>
              </a:rPr>
              <a:t>NVIDIA [J. Balfour]</a:t>
            </a:r>
            <a:r>
              <a:rPr lang="en-US" sz="900" dirty="0" smtClean="0">
                <a:latin typeface="+mj-lt"/>
                <a:cs typeface="Calibri"/>
              </a:rPr>
              <a:t>→</a:t>
            </a:r>
            <a:endParaRPr lang="en-US" sz="900" dirty="0">
              <a:latin typeface="+mj-lt"/>
            </a:endParaRPr>
          </a:p>
        </p:txBody>
      </p:sp>
      <p:sp>
        <p:nvSpPr>
          <p:cNvPr id="46" name="Slide Number Placeholder 3"/>
          <p:cNvSpPr>
            <a:spLocks noGrp="1"/>
          </p:cNvSpPr>
          <p:nvPr>
            <p:ph type="sldNum" sz="quarter" idx="10"/>
          </p:nvPr>
        </p:nvSpPr>
        <p:spPr>
          <a:xfrm>
            <a:off x="8610600" y="6477000"/>
            <a:ext cx="3810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fld id="{3862B1CB-50A4-4B76-BEC9-55B93FEE7A6D}" type="slidenum">
              <a:rPr lang="en-US" smtClean="0">
                <a:solidFill>
                  <a:schemeClr val="tx2"/>
                </a:solidFill>
              </a:rPr>
              <a:pPr eaLnBrk="1" hangingPunct="1"/>
              <a:t>122</a:t>
            </a:fld>
            <a:endParaRPr lang="en-US" dirty="0" smtClean="0">
              <a:solidFill>
                <a:schemeClr val="tx2"/>
              </a:solidFill>
            </a:endParaRPr>
          </a:p>
        </p:txBody>
      </p:sp>
    </p:spTree>
    <p:extLst>
      <p:ext uri="{BB962C8B-B14F-4D97-AF65-F5344CB8AC3E}">
        <p14:creationId xmlns:p14="http://schemas.microsoft.com/office/powerpoint/2010/main" val="2938469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a:spLocks noChangeArrowheads="1"/>
          </p:cNvSpPr>
          <p:nvPr/>
        </p:nvSpPr>
        <p:spPr bwMode="auto">
          <a:xfrm>
            <a:off x="685800" y="1752600"/>
            <a:ext cx="7848600" cy="762000"/>
          </a:xfrm>
          <a:prstGeom prst="roundRect">
            <a:avLst>
              <a:gd name="adj" fmla="val 16667"/>
            </a:avLst>
          </a:prstGeom>
          <a:gradFill rotWithShape="1">
            <a:gsLst>
              <a:gs pos="0">
                <a:srgbClr val="95FFFF"/>
              </a:gs>
              <a:gs pos="35001">
                <a:srgbClr val="B6FFFF"/>
              </a:gs>
              <a:gs pos="100000">
                <a:srgbClr val="E1FFFF"/>
              </a:gs>
            </a:gsLst>
            <a:lin ang="16200000" scaled="1"/>
          </a:gradFill>
          <a:ln w="9525">
            <a:solidFill>
              <a:srgbClr val="2ECBCB"/>
            </a:solidFill>
            <a:round/>
            <a:headEnd/>
            <a:tailEnd/>
          </a:ln>
          <a:effectLst>
            <a:outerShdw blurRad="63500" dist="20000" dir="5400000" rotWithShape="0">
              <a:srgbClr val="000000">
                <a:alpha val="37999"/>
              </a:srgbClr>
            </a:outerShdw>
          </a:effectLst>
        </p:spPr>
        <p:txBody>
          <a:bodyPr anchor="ctr"/>
          <a:lstStyle/>
          <a:p>
            <a:pPr algn="ctr">
              <a:defRPr/>
            </a:pPr>
            <a:endParaRPr lang="en-US">
              <a:solidFill>
                <a:schemeClr val="dk1"/>
              </a:solidFill>
              <a:latin typeface="+mn-lt"/>
              <a:ea typeface="ＭＳ Ｐゴシック" charset="-128"/>
              <a:cs typeface="+mn-cs"/>
            </a:endParaRPr>
          </a:p>
        </p:txBody>
      </p:sp>
      <p:sp>
        <p:nvSpPr>
          <p:cNvPr id="41988" name="Content Placeholder 22"/>
          <p:cNvSpPr>
            <a:spLocks noGrp="1"/>
          </p:cNvSpPr>
          <p:nvPr>
            <p:ph idx="1"/>
          </p:nvPr>
        </p:nvSpPr>
        <p:spPr>
          <a:xfrm>
            <a:off x="304800" y="5943600"/>
            <a:ext cx="8458200" cy="533400"/>
          </a:xfrm>
        </p:spPr>
        <p:txBody>
          <a:bodyPr/>
          <a:lstStyle/>
          <a:p>
            <a:r>
              <a:rPr lang="en-US" sz="2000" dirty="0">
                <a:latin typeface="+mj-lt"/>
                <a:ea typeface="ＭＳ Ｐゴシック" charset="0"/>
              </a:rPr>
              <a:t>Copy the result from </a:t>
            </a:r>
            <a:r>
              <a:rPr lang="en-US" sz="2000" b="1" dirty="0" smtClean="0">
                <a:solidFill>
                  <a:srgbClr val="0070C0"/>
                </a:solidFill>
                <a:latin typeface="+mj-lt"/>
                <a:ea typeface="ＭＳ Ｐゴシック" charset="0"/>
                <a:cs typeface="Consolas" pitchFamily="49" charset="0"/>
              </a:rPr>
              <a:t>__shared__</a:t>
            </a:r>
            <a:r>
              <a:rPr lang="en-US" sz="2000" dirty="0" smtClean="0">
                <a:solidFill>
                  <a:srgbClr val="0070C0"/>
                </a:solidFill>
                <a:latin typeface="+mj-lt"/>
                <a:ea typeface="ＭＳ Ｐゴシック" charset="0"/>
              </a:rPr>
              <a:t> </a:t>
            </a:r>
            <a:r>
              <a:rPr lang="en-US" sz="2000" dirty="0">
                <a:latin typeface="+mj-lt"/>
                <a:ea typeface="ＭＳ Ｐゴシック" charset="0"/>
              </a:rPr>
              <a:t>memory</a:t>
            </a:r>
            <a:r>
              <a:rPr lang="en-US" sz="2000" dirty="0">
                <a:solidFill>
                  <a:srgbClr val="66CC33"/>
                </a:solidFill>
                <a:latin typeface="+mj-lt"/>
                <a:ea typeface="ＭＳ Ｐゴシック" charset="0"/>
              </a:rPr>
              <a:t> </a:t>
            </a:r>
            <a:r>
              <a:rPr lang="en-US" sz="2000" dirty="0">
                <a:latin typeface="+mj-lt"/>
                <a:ea typeface="ＭＳ Ｐゴシック" charset="0"/>
              </a:rPr>
              <a:t>back to global memory</a:t>
            </a:r>
            <a:endParaRPr lang="en-US" sz="2000" dirty="0">
              <a:solidFill>
                <a:schemeClr val="tx2"/>
              </a:solidFill>
              <a:latin typeface="+mj-lt"/>
              <a:ea typeface="ＭＳ Ｐゴシック" charset="0"/>
            </a:endParaRPr>
          </a:p>
        </p:txBody>
      </p:sp>
      <p:sp>
        <p:nvSpPr>
          <p:cNvPr id="16" name="Rectangle 15"/>
          <p:cNvSpPr/>
          <p:nvPr/>
        </p:nvSpPr>
        <p:spPr>
          <a:xfrm>
            <a:off x="838200" y="1905000"/>
            <a:ext cx="1752600" cy="457200"/>
          </a:xfrm>
          <a:prstGeom prst="rect">
            <a:avLst/>
          </a:prstGeom>
          <a:noFill/>
          <a:ln>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ectangle 18"/>
          <p:cNvSpPr/>
          <p:nvPr/>
        </p:nvSpPr>
        <p:spPr>
          <a:xfrm>
            <a:off x="2836863" y="1905000"/>
            <a:ext cx="1752600" cy="457200"/>
          </a:xfrm>
          <a:prstGeom prst="rect">
            <a:avLst/>
          </a:prstGeom>
          <a:noFill/>
          <a:ln>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ectangle 19"/>
          <p:cNvSpPr/>
          <p:nvPr/>
        </p:nvSpPr>
        <p:spPr>
          <a:xfrm>
            <a:off x="6629400" y="1905000"/>
            <a:ext cx="1752600" cy="457200"/>
          </a:xfrm>
          <a:prstGeom prst="rect">
            <a:avLst/>
          </a:prstGeom>
          <a:noFill/>
          <a:ln>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2" name="Straight Connector 21"/>
          <p:cNvCxnSpPr/>
          <p:nvPr/>
        </p:nvCxnSpPr>
        <p:spPr>
          <a:xfrm>
            <a:off x="4876800" y="2133600"/>
            <a:ext cx="1524000" cy="1588"/>
          </a:xfrm>
          <a:prstGeom prst="line">
            <a:avLst/>
          </a:prstGeom>
          <a:ln w="38100" cmpd="sng">
            <a:prstDash val="sysDot"/>
          </a:ln>
        </p:spPr>
        <p:style>
          <a:lnRef idx="1">
            <a:schemeClr val="accent1"/>
          </a:lnRef>
          <a:fillRef idx="0">
            <a:schemeClr val="accent1"/>
          </a:fillRef>
          <a:effectRef idx="0">
            <a:schemeClr val="accent1"/>
          </a:effectRef>
          <a:fontRef idx="minor">
            <a:schemeClr val="tx1"/>
          </a:fontRef>
        </p:style>
      </p:cxnSp>
      <p:grpSp>
        <p:nvGrpSpPr>
          <p:cNvPr id="41993" name="Group 39"/>
          <p:cNvGrpSpPr>
            <a:grpSpLocks/>
          </p:cNvGrpSpPr>
          <p:nvPr/>
        </p:nvGrpSpPr>
        <p:grpSpPr bwMode="auto">
          <a:xfrm>
            <a:off x="685800" y="3810000"/>
            <a:ext cx="7848600" cy="1981200"/>
            <a:chOff x="685800" y="3048000"/>
            <a:chExt cx="7848600" cy="1981200"/>
          </a:xfrm>
        </p:grpSpPr>
        <p:grpSp>
          <p:nvGrpSpPr>
            <p:cNvPr id="42009" name="Group 23"/>
            <p:cNvGrpSpPr>
              <a:grpSpLocks/>
            </p:cNvGrpSpPr>
            <p:nvPr/>
          </p:nvGrpSpPr>
          <p:grpSpPr bwMode="auto">
            <a:xfrm>
              <a:off x="685800" y="3048000"/>
              <a:ext cx="1981200" cy="1981200"/>
              <a:chOff x="685800" y="2819400"/>
              <a:chExt cx="1981200" cy="1981200"/>
            </a:xfrm>
          </p:grpSpPr>
          <p:sp>
            <p:nvSpPr>
              <p:cNvPr id="18" name="Rounded Rectangle 17"/>
              <p:cNvSpPr/>
              <p:nvPr/>
            </p:nvSpPr>
            <p:spPr>
              <a:xfrm>
                <a:off x="685800" y="2819400"/>
                <a:ext cx="1981200" cy="1981200"/>
              </a:xfrm>
              <a:prstGeom prst="roundRect">
                <a:avLst>
                  <a:gd name="adj" fmla="val 8601"/>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a:p>
            </p:txBody>
          </p:sp>
          <p:sp>
            <p:nvSpPr>
              <p:cNvPr id="8" name="Rectangle 7"/>
              <p:cNvSpPr>
                <a:spLocks noChangeArrowheads="1"/>
              </p:cNvSpPr>
              <p:nvPr/>
            </p:nvSpPr>
            <p:spPr bwMode="auto">
              <a:xfrm>
                <a:off x="788988" y="2981325"/>
                <a:ext cx="1752600" cy="457200"/>
              </a:xfrm>
              <a:prstGeom prst="rect">
                <a:avLst/>
              </a:prstGeom>
              <a:gradFill rotWithShape="1">
                <a:gsLst>
                  <a:gs pos="0">
                    <a:srgbClr val="FFBF7E"/>
                  </a:gs>
                  <a:gs pos="35001">
                    <a:srgbClr val="FFD0A4"/>
                  </a:gs>
                  <a:gs pos="100000">
                    <a:srgbClr val="FFEBD9"/>
                  </a:gs>
                </a:gsLst>
                <a:lin ang="16200000" scaled="1"/>
              </a:gradFill>
              <a:ln w="9525">
                <a:solidFill>
                  <a:srgbClr val="FE952D"/>
                </a:solidFill>
                <a:miter lim="800000"/>
                <a:headEnd/>
                <a:tailEnd/>
              </a:ln>
              <a:effectLst>
                <a:outerShdw blurRad="63500" dist="20000" dir="5400000" rotWithShape="0">
                  <a:srgbClr val="000000">
                    <a:alpha val="37999"/>
                  </a:srgbClr>
                </a:outerShdw>
              </a:effectLst>
            </p:spPr>
            <p:txBody>
              <a:bodyPr anchor="ctr"/>
              <a:lstStyle/>
              <a:p>
                <a:pPr algn="ctr">
                  <a:defRPr/>
                </a:pPr>
                <a:endParaRPr lang="en-US">
                  <a:solidFill>
                    <a:schemeClr val="dk1"/>
                  </a:solidFill>
                  <a:latin typeface="+mn-lt"/>
                  <a:ea typeface="ＭＳ Ｐゴシック" charset="-128"/>
                  <a:cs typeface="+mn-cs"/>
                </a:endParaRPr>
              </a:p>
            </p:txBody>
          </p:sp>
          <p:sp>
            <p:nvSpPr>
              <p:cNvPr id="12" name="Freeform 11"/>
              <p:cNvSpPr/>
              <p:nvPr/>
            </p:nvSpPr>
            <p:spPr>
              <a:xfrm>
                <a:off x="811213" y="3786188"/>
                <a:ext cx="255587" cy="785812"/>
              </a:xfrm>
              <a:custGeom>
                <a:avLst/>
                <a:gdLst>
                  <a:gd name="connsiteX0" fmla="*/ 254493 w 254493"/>
                  <a:gd name="connsiteY0" fmla="*/ 0 h 719091"/>
                  <a:gd name="connsiteX1" fmla="*/ 94695 w 254493"/>
                  <a:gd name="connsiteY1" fmla="*/ 133165 h 719091"/>
                  <a:gd name="connsiteX2" fmla="*/ 245615 w 254493"/>
                  <a:gd name="connsiteY2" fmla="*/ 284086 h 719091"/>
                  <a:gd name="connsiteX3" fmla="*/ 94695 w 254493"/>
                  <a:gd name="connsiteY3" fmla="*/ 408373 h 719091"/>
                  <a:gd name="connsiteX4" fmla="*/ 245615 w 254493"/>
                  <a:gd name="connsiteY4" fmla="*/ 559293 h 719091"/>
                  <a:gd name="connsiteX5" fmla="*/ 59184 w 254493"/>
                  <a:gd name="connsiteY5" fmla="*/ 719091 h 71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493" h="719091">
                    <a:moveTo>
                      <a:pt x="254493" y="0"/>
                    </a:moveTo>
                    <a:cubicBezTo>
                      <a:pt x="175334" y="42908"/>
                      <a:pt x="96175" y="85817"/>
                      <a:pt x="94695" y="133165"/>
                    </a:cubicBezTo>
                    <a:cubicBezTo>
                      <a:pt x="93215" y="180513"/>
                      <a:pt x="245615" y="238218"/>
                      <a:pt x="245615" y="284086"/>
                    </a:cubicBezTo>
                    <a:cubicBezTo>
                      <a:pt x="245615" y="329954"/>
                      <a:pt x="94695" y="362505"/>
                      <a:pt x="94695" y="408373"/>
                    </a:cubicBezTo>
                    <a:cubicBezTo>
                      <a:pt x="94695" y="454241"/>
                      <a:pt x="251533" y="507507"/>
                      <a:pt x="245615" y="559293"/>
                    </a:cubicBezTo>
                    <a:cubicBezTo>
                      <a:pt x="239697" y="611079"/>
                      <a:pt x="0" y="674703"/>
                      <a:pt x="59184" y="719091"/>
                    </a:cubicBezTo>
                  </a:path>
                </a:pathLst>
              </a:cu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3" name="Freeform 12"/>
              <p:cNvSpPr/>
              <p:nvPr/>
            </p:nvSpPr>
            <p:spPr>
              <a:xfrm>
                <a:off x="1268413" y="3786188"/>
                <a:ext cx="255587" cy="785812"/>
              </a:xfrm>
              <a:custGeom>
                <a:avLst/>
                <a:gdLst>
                  <a:gd name="connsiteX0" fmla="*/ 254493 w 254493"/>
                  <a:gd name="connsiteY0" fmla="*/ 0 h 719091"/>
                  <a:gd name="connsiteX1" fmla="*/ 94695 w 254493"/>
                  <a:gd name="connsiteY1" fmla="*/ 133165 h 719091"/>
                  <a:gd name="connsiteX2" fmla="*/ 245615 w 254493"/>
                  <a:gd name="connsiteY2" fmla="*/ 284086 h 719091"/>
                  <a:gd name="connsiteX3" fmla="*/ 94695 w 254493"/>
                  <a:gd name="connsiteY3" fmla="*/ 408373 h 719091"/>
                  <a:gd name="connsiteX4" fmla="*/ 245615 w 254493"/>
                  <a:gd name="connsiteY4" fmla="*/ 559293 h 719091"/>
                  <a:gd name="connsiteX5" fmla="*/ 59184 w 254493"/>
                  <a:gd name="connsiteY5" fmla="*/ 719091 h 71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493" h="719091">
                    <a:moveTo>
                      <a:pt x="254493" y="0"/>
                    </a:moveTo>
                    <a:cubicBezTo>
                      <a:pt x="175334" y="42908"/>
                      <a:pt x="96175" y="85817"/>
                      <a:pt x="94695" y="133165"/>
                    </a:cubicBezTo>
                    <a:cubicBezTo>
                      <a:pt x="93215" y="180513"/>
                      <a:pt x="245615" y="238218"/>
                      <a:pt x="245615" y="284086"/>
                    </a:cubicBezTo>
                    <a:cubicBezTo>
                      <a:pt x="245615" y="329954"/>
                      <a:pt x="94695" y="362505"/>
                      <a:pt x="94695" y="408373"/>
                    </a:cubicBezTo>
                    <a:cubicBezTo>
                      <a:pt x="94695" y="454241"/>
                      <a:pt x="251533" y="507507"/>
                      <a:pt x="245615" y="559293"/>
                    </a:cubicBezTo>
                    <a:cubicBezTo>
                      <a:pt x="239697" y="611079"/>
                      <a:pt x="0" y="674703"/>
                      <a:pt x="59184" y="719091"/>
                    </a:cubicBezTo>
                  </a:path>
                </a:pathLst>
              </a:cu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4" name="Freeform 13"/>
              <p:cNvSpPr/>
              <p:nvPr/>
            </p:nvSpPr>
            <p:spPr>
              <a:xfrm>
                <a:off x="1700213" y="3786188"/>
                <a:ext cx="254000" cy="785812"/>
              </a:xfrm>
              <a:custGeom>
                <a:avLst/>
                <a:gdLst>
                  <a:gd name="connsiteX0" fmla="*/ 254493 w 254493"/>
                  <a:gd name="connsiteY0" fmla="*/ 0 h 719091"/>
                  <a:gd name="connsiteX1" fmla="*/ 94695 w 254493"/>
                  <a:gd name="connsiteY1" fmla="*/ 133165 h 719091"/>
                  <a:gd name="connsiteX2" fmla="*/ 245615 w 254493"/>
                  <a:gd name="connsiteY2" fmla="*/ 284086 h 719091"/>
                  <a:gd name="connsiteX3" fmla="*/ 94695 w 254493"/>
                  <a:gd name="connsiteY3" fmla="*/ 408373 h 719091"/>
                  <a:gd name="connsiteX4" fmla="*/ 245615 w 254493"/>
                  <a:gd name="connsiteY4" fmla="*/ 559293 h 719091"/>
                  <a:gd name="connsiteX5" fmla="*/ 59184 w 254493"/>
                  <a:gd name="connsiteY5" fmla="*/ 719091 h 71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493" h="719091">
                    <a:moveTo>
                      <a:pt x="254493" y="0"/>
                    </a:moveTo>
                    <a:cubicBezTo>
                      <a:pt x="175334" y="42908"/>
                      <a:pt x="96175" y="85817"/>
                      <a:pt x="94695" y="133165"/>
                    </a:cubicBezTo>
                    <a:cubicBezTo>
                      <a:pt x="93215" y="180513"/>
                      <a:pt x="245615" y="238218"/>
                      <a:pt x="245615" y="284086"/>
                    </a:cubicBezTo>
                    <a:cubicBezTo>
                      <a:pt x="245615" y="329954"/>
                      <a:pt x="94695" y="362505"/>
                      <a:pt x="94695" y="408373"/>
                    </a:cubicBezTo>
                    <a:cubicBezTo>
                      <a:pt x="94695" y="454241"/>
                      <a:pt x="251533" y="507507"/>
                      <a:pt x="245615" y="559293"/>
                    </a:cubicBezTo>
                    <a:cubicBezTo>
                      <a:pt x="239697" y="611079"/>
                      <a:pt x="0" y="674703"/>
                      <a:pt x="59184" y="719091"/>
                    </a:cubicBezTo>
                  </a:path>
                </a:pathLst>
              </a:cu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5" name="Freeform 14"/>
              <p:cNvSpPr/>
              <p:nvPr/>
            </p:nvSpPr>
            <p:spPr>
              <a:xfrm>
                <a:off x="2157413" y="3786188"/>
                <a:ext cx="254000" cy="785812"/>
              </a:xfrm>
              <a:custGeom>
                <a:avLst/>
                <a:gdLst>
                  <a:gd name="connsiteX0" fmla="*/ 254493 w 254493"/>
                  <a:gd name="connsiteY0" fmla="*/ 0 h 719091"/>
                  <a:gd name="connsiteX1" fmla="*/ 94695 w 254493"/>
                  <a:gd name="connsiteY1" fmla="*/ 133165 h 719091"/>
                  <a:gd name="connsiteX2" fmla="*/ 245615 w 254493"/>
                  <a:gd name="connsiteY2" fmla="*/ 284086 h 719091"/>
                  <a:gd name="connsiteX3" fmla="*/ 94695 w 254493"/>
                  <a:gd name="connsiteY3" fmla="*/ 408373 h 719091"/>
                  <a:gd name="connsiteX4" fmla="*/ 245615 w 254493"/>
                  <a:gd name="connsiteY4" fmla="*/ 559293 h 719091"/>
                  <a:gd name="connsiteX5" fmla="*/ 59184 w 254493"/>
                  <a:gd name="connsiteY5" fmla="*/ 719091 h 71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493" h="719091">
                    <a:moveTo>
                      <a:pt x="254493" y="0"/>
                    </a:moveTo>
                    <a:cubicBezTo>
                      <a:pt x="175334" y="42908"/>
                      <a:pt x="96175" y="85817"/>
                      <a:pt x="94695" y="133165"/>
                    </a:cubicBezTo>
                    <a:cubicBezTo>
                      <a:pt x="93215" y="180513"/>
                      <a:pt x="245615" y="238218"/>
                      <a:pt x="245615" y="284086"/>
                    </a:cubicBezTo>
                    <a:cubicBezTo>
                      <a:pt x="245615" y="329954"/>
                      <a:pt x="94695" y="362505"/>
                      <a:pt x="94695" y="408373"/>
                    </a:cubicBezTo>
                    <a:cubicBezTo>
                      <a:pt x="94695" y="454241"/>
                      <a:pt x="251533" y="507507"/>
                      <a:pt x="245615" y="559293"/>
                    </a:cubicBezTo>
                    <a:cubicBezTo>
                      <a:pt x="239697" y="611079"/>
                      <a:pt x="0" y="674703"/>
                      <a:pt x="59184" y="719091"/>
                    </a:cubicBezTo>
                  </a:path>
                </a:pathLst>
              </a:cu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42010" name="Group 23"/>
            <p:cNvGrpSpPr>
              <a:grpSpLocks/>
            </p:cNvGrpSpPr>
            <p:nvPr/>
          </p:nvGrpSpPr>
          <p:grpSpPr bwMode="auto">
            <a:xfrm>
              <a:off x="2743200" y="3048000"/>
              <a:ext cx="1981200" cy="1981200"/>
              <a:chOff x="685800" y="2819400"/>
              <a:chExt cx="1981200" cy="1981200"/>
            </a:xfrm>
          </p:grpSpPr>
          <p:sp>
            <p:nvSpPr>
              <p:cNvPr id="24" name="Rounded Rectangle 23"/>
              <p:cNvSpPr/>
              <p:nvPr/>
            </p:nvSpPr>
            <p:spPr>
              <a:xfrm>
                <a:off x="685800" y="2819400"/>
                <a:ext cx="1981200" cy="1981200"/>
              </a:xfrm>
              <a:prstGeom prst="roundRect">
                <a:avLst>
                  <a:gd name="adj" fmla="val 8601"/>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a:p>
            </p:txBody>
          </p:sp>
          <p:sp>
            <p:nvSpPr>
              <p:cNvPr id="25" name="Rectangle 24"/>
              <p:cNvSpPr>
                <a:spLocks noChangeArrowheads="1"/>
              </p:cNvSpPr>
              <p:nvPr/>
            </p:nvSpPr>
            <p:spPr bwMode="auto">
              <a:xfrm>
                <a:off x="788988" y="2981325"/>
                <a:ext cx="1752600" cy="457200"/>
              </a:xfrm>
              <a:prstGeom prst="rect">
                <a:avLst/>
              </a:prstGeom>
              <a:gradFill rotWithShape="1">
                <a:gsLst>
                  <a:gs pos="0">
                    <a:srgbClr val="FFBF7E"/>
                  </a:gs>
                  <a:gs pos="35001">
                    <a:srgbClr val="FFD0A4"/>
                  </a:gs>
                  <a:gs pos="100000">
                    <a:srgbClr val="FFEBD9"/>
                  </a:gs>
                </a:gsLst>
                <a:lin ang="16200000" scaled="1"/>
              </a:gradFill>
              <a:ln w="9525">
                <a:solidFill>
                  <a:srgbClr val="FE952D"/>
                </a:solidFill>
                <a:miter lim="800000"/>
                <a:headEnd/>
                <a:tailEnd/>
              </a:ln>
              <a:effectLst>
                <a:outerShdw blurRad="63500" dist="20000" dir="5400000" rotWithShape="0">
                  <a:srgbClr val="000000">
                    <a:alpha val="37999"/>
                  </a:srgbClr>
                </a:outerShdw>
              </a:effectLst>
            </p:spPr>
            <p:txBody>
              <a:bodyPr anchor="ctr"/>
              <a:lstStyle/>
              <a:p>
                <a:pPr algn="ctr">
                  <a:defRPr/>
                </a:pPr>
                <a:endParaRPr lang="en-US">
                  <a:solidFill>
                    <a:schemeClr val="dk1"/>
                  </a:solidFill>
                  <a:latin typeface="+mn-lt"/>
                  <a:ea typeface="ＭＳ Ｐゴシック" charset="-128"/>
                  <a:cs typeface="+mn-cs"/>
                </a:endParaRPr>
              </a:p>
            </p:txBody>
          </p:sp>
          <p:sp>
            <p:nvSpPr>
              <p:cNvPr id="26" name="Freeform 25"/>
              <p:cNvSpPr/>
              <p:nvPr/>
            </p:nvSpPr>
            <p:spPr>
              <a:xfrm>
                <a:off x="811213" y="3786188"/>
                <a:ext cx="255587" cy="785812"/>
              </a:xfrm>
              <a:custGeom>
                <a:avLst/>
                <a:gdLst>
                  <a:gd name="connsiteX0" fmla="*/ 254493 w 254493"/>
                  <a:gd name="connsiteY0" fmla="*/ 0 h 719091"/>
                  <a:gd name="connsiteX1" fmla="*/ 94695 w 254493"/>
                  <a:gd name="connsiteY1" fmla="*/ 133165 h 719091"/>
                  <a:gd name="connsiteX2" fmla="*/ 245615 w 254493"/>
                  <a:gd name="connsiteY2" fmla="*/ 284086 h 719091"/>
                  <a:gd name="connsiteX3" fmla="*/ 94695 w 254493"/>
                  <a:gd name="connsiteY3" fmla="*/ 408373 h 719091"/>
                  <a:gd name="connsiteX4" fmla="*/ 245615 w 254493"/>
                  <a:gd name="connsiteY4" fmla="*/ 559293 h 719091"/>
                  <a:gd name="connsiteX5" fmla="*/ 59184 w 254493"/>
                  <a:gd name="connsiteY5" fmla="*/ 719091 h 71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493" h="719091">
                    <a:moveTo>
                      <a:pt x="254493" y="0"/>
                    </a:moveTo>
                    <a:cubicBezTo>
                      <a:pt x="175334" y="42908"/>
                      <a:pt x="96175" y="85817"/>
                      <a:pt x="94695" y="133165"/>
                    </a:cubicBezTo>
                    <a:cubicBezTo>
                      <a:pt x="93215" y="180513"/>
                      <a:pt x="245615" y="238218"/>
                      <a:pt x="245615" y="284086"/>
                    </a:cubicBezTo>
                    <a:cubicBezTo>
                      <a:pt x="245615" y="329954"/>
                      <a:pt x="94695" y="362505"/>
                      <a:pt x="94695" y="408373"/>
                    </a:cubicBezTo>
                    <a:cubicBezTo>
                      <a:pt x="94695" y="454241"/>
                      <a:pt x="251533" y="507507"/>
                      <a:pt x="245615" y="559293"/>
                    </a:cubicBezTo>
                    <a:cubicBezTo>
                      <a:pt x="239697" y="611079"/>
                      <a:pt x="0" y="674703"/>
                      <a:pt x="59184" y="719091"/>
                    </a:cubicBezTo>
                  </a:path>
                </a:pathLst>
              </a:cu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7" name="Freeform 26"/>
              <p:cNvSpPr/>
              <p:nvPr/>
            </p:nvSpPr>
            <p:spPr>
              <a:xfrm>
                <a:off x="1268413" y="3786188"/>
                <a:ext cx="255587" cy="785812"/>
              </a:xfrm>
              <a:custGeom>
                <a:avLst/>
                <a:gdLst>
                  <a:gd name="connsiteX0" fmla="*/ 254493 w 254493"/>
                  <a:gd name="connsiteY0" fmla="*/ 0 h 719091"/>
                  <a:gd name="connsiteX1" fmla="*/ 94695 w 254493"/>
                  <a:gd name="connsiteY1" fmla="*/ 133165 h 719091"/>
                  <a:gd name="connsiteX2" fmla="*/ 245615 w 254493"/>
                  <a:gd name="connsiteY2" fmla="*/ 284086 h 719091"/>
                  <a:gd name="connsiteX3" fmla="*/ 94695 w 254493"/>
                  <a:gd name="connsiteY3" fmla="*/ 408373 h 719091"/>
                  <a:gd name="connsiteX4" fmla="*/ 245615 w 254493"/>
                  <a:gd name="connsiteY4" fmla="*/ 559293 h 719091"/>
                  <a:gd name="connsiteX5" fmla="*/ 59184 w 254493"/>
                  <a:gd name="connsiteY5" fmla="*/ 719091 h 71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493" h="719091">
                    <a:moveTo>
                      <a:pt x="254493" y="0"/>
                    </a:moveTo>
                    <a:cubicBezTo>
                      <a:pt x="175334" y="42908"/>
                      <a:pt x="96175" y="85817"/>
                      <a:pt x="94695" y="133165"/>
                    </a:cubicBezTo>
                    <a:cubicBezTo>
                      <a:pt x="93215" y="180513"/>
                      <a:pt x="245615" y="238218"/>
                      <a:pt x="245615" y="284086"/>
                    </a:cubicBezTo>
                    <a:cubicBezTo>
                      <a:pt x="245615" y="329954"/>
                      <a:pt x="94695" y="362505"/>
                      <a:pt x="94695" y="408373"/>
                    </a:cubicBezTo>
                    <a:cubicBezTo>
                      <a:pt x="94695" y="454241"/>
                      <a:pt x="251533" y="507507"/>
                      <a:pt x="245615" y="559293"/>
                    </a:cubicBezTo>
                    <a:cubicBezTo>
                      <a:pt x="239697" y="611079"/>
                      <a:pt x="0" y="674703"/>
                      <a:pt x="59184" y="719091"/>
                    </a:cubicBezTo>
                  </a:path>
                </a:pathLst>
              </a:cu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8" name="Freeform 27"/>
              <p:cNvSpPr/>
              <p:nvPr/>
            </p:nvSpPr>
            <p:spPr>
              <a:xfrm>
                <a:off x="1700213" y="3786188"/>
                <a:ext cx="254000" cy="785812"/>
              </a:xfrm>
              <a:custGeom>
                <a:avLst/>
                <a:gdLst>
                  <a:gd name="connsiteX0" fmla="*/ 254493 w 254493"/>
                  <a:gd name="connsiteY0" fmla="*/ 0 h 719091"/>
                  <a:gd name="connsiteX1" fmla="*/ 94695 w 254493"/>
                  <a:gd name="connsiteY1" fmla="*/ 133165 h 719091"/>
                  <a:gd name="connsiteX2" fmla="*/ 245615 w 254493"/>
                  <a:gd name="connsiteY2" fmla="*/ 284086 h 719091"/>
                  <a:gd name="connsiteX3" fmla="*/ 94695 w 254493"/>
                  <a:gd name="connsiteY3" fmla="*/ 408373 h 719091"/>
                  <a:gd name="connsiteX4" fmla="*/ 245615 w 254493"/>
                  <a:gd name="connsiteY4" fmla="*/ 559293 h 719091"/>
                  <a:gd name="connsiteX5" fmla="*/ 59184 w 254493"/>
                  <a:gd name="connsiteY5" fmla="*/ 719091 h 71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493" h="719091">
                    <a:moveTo>
                      <a:pt x="254493" y="0"/>
                    </a:moveTo>
                    <a:cubicBezTo>
                      <a:pt x="175334" y="42908"/>
                      <a:pt x="96175" y="85817"/>
                      <a:pt x="94695" y="133165"/>
                    </a:cubicBezTo>
                    <a:cubicBezTo>
                      <a:pt x="93215" y="180513"/>
                      <a:pt x="245615" y="238218"/>
                      <a:pt x="245615" y="284086"/>
                    </a:cubicBezTo>
                    <a:cubicBezTo>
                      <a:pt x="245615" y="329954"/>
                      <a:pt x="94695" y="362505"/>
                      <a:pt x="94695" y="408373"/>
                    </a:cubicBezTo>
                    <a:cubicBezTo>
                      <a:pt x="94695" y="454241"/>
                      <a:pt x="251533" y="507507"/>
                      <a:pt x="245615" y="559293"/>
                    </a:cubicBezTo>
                    <a:cubicBezTo>
                      <a:pt x="239697" y="611079"/>
                      <a:pt x="0" y="674703"/>
                      <a:pt x="59184" y="719091"/>
                    </a:cubicBezTo>
                  </a:path>
                </a:pathLst>
              </a:cu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9" name="Freeform 28"/>
              <p:cNvSpPr/>
              <p:nvPr/>
            </p:nvSpPr>
            <p:spPr>
              <a:xfrm>
                <a:off x="2157413" y="3786188"/>
                <a:ext cx="254000" cy="785812"/>
              </a:xfrm>
              <a:custGeom>
                <a:avLst/>
                <a:gdLst>
                  <a:gd name="connsiteX0" fmla="*/ 254493 w 254493"/>
                  <a:gd name="connsiteY0" fmla="*/ 0 h 719091"/>
                  <a:gd name="connsiteX1" fmla="*/ 94695 w 254493"/>
                  <a:gd name="connsiteY1" fmla="*/ 133165 h 719091"/>
                  <a:gd name="connsiteX2" fmla="*/ 245615 w 254493"/>
                  <a:gd name="connsiteY2" fmla="*/ 284086 h 719091"/>
                  <a:gd name="connsiteX3" fmla="*/ 94695 w 254493"/>
                  <a:gd name="connsiteY3" fmla="*/ 408373 h 719091"/>
                  <a:gd name="connsiteX4" fmla="*/ 245615 w 254493"/>
                  <a:gd name="connsiteY4" fmla="*/ 559293 h 719091"/>
                  <a:gd name="connsiteX5" fmla="*/ 59184 w 254493"/>
                  <a:gd name="connsiteY5" fmla="*/ 719091 h 71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493" h="719091">
                    <a:moveTo>
                      <a:pt x="254493" y="0"/>
                    </a:moveTo>
                    <a:cubicBezTo>
                      <a:pt x="175334" y="42908"/>
                      <a:pt x="96175" y="85817"/>
                      <a:pt x="94695" y="133165"/>
                    </a:cubicBezTo>
                    <a:cubicBezTo>
                      <a:pt x="93215" y="180513"/>
                      <a:pt x="245615" y="238218"/>
                      <a:pt x="245615" y="284086"/>
                    </a:cubicBezTo>
                    <a:cubicBezTo>
                      <a:pt x="245615" y="329954"/>
                      <a:pt x="94695" y="362505"/>
                      <a:pt x="94695" y="408373"/>
                    </a:cubicBezTo>
                    <a:cubicBezTo>
                      <a:pt x="94695" y="454241"/>
                      <a:pt x="251533" y="507507"/>
                      <a:pt x="245615" y="559293"/>
                    </a:cubicBezTo>
                    <a:cubicBezTo>
                      <a:pt x="239697" y="611079"/>
                      <a:pt x="0" y="674703"/>
                      <a:pt x="59184" y="719091"/>
                    </a:cubicBezTo>
                  </a:path>
                </a:pathLst>
              </a:cu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42011" name="Group 23"/>
            <p:cNvGrpSpPr>
              <a:grpSpLocks/>
            </p:cNvGrpSpPr>
            <p:nvPr/>
          </p:nvGrpSpPr>
          <p:grpSpPr bwMode="auto">
            <a:xfrm>
              <a:off x="6553200" y="3048000"/>
              <a:ext cx="1981200" cy="1981200"/>
              <a:chOff x="685800" y="2819400"/>
              <a:chExt cx="1981200" cy="1981200"/>
            </a:xfrm>
          </p:grpSpPr>
          <p:sp>
            <p:nvSpPr>
              <p:cNvPr id="31" name="Rounded Rectangle 30"/>
              <p:cNvSpPr/>
              <p:nvPr/>
            </p:nvSpPr>
            <p:spPr>
              <a:xfrm>
                <a:off x="685800" y="2819400"/>
                <a:ext cx="1981200" cy="1981200"/>
              </a:xfrm>
              <a:prstGeom prst="roundRect">
                <a:avLst>
                  <a:gd name="adj" fmla="val 8601"/>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a:p>
            </p:txBody>
          </p:sp>
          <p:sp>
            <p:nvSpPr>
              <p:cNvPr id="32" name="Rectangle 31"/>
              <p:cNvSpPr>
                <a:spLocks noChangeArrowheads="1"/>
              </p:cNvSpPr>
              <p:nvPr/>
            </p:nvSpPr>
            <p:spPr bwMode="auto">
              <a:xfrm>
                <a:off x="788988" y="2981325"/>
                <a:ext cx="1752600" cy="457200"/>
              </a:xfrm>
              <a:prstGeom prst="rect">
                <a:avLst/>
              </a:prstGeom>
              <a:gradFill rotWithShape="1">
                <a:gsLst>
                  <a:gs pos="0">
                    <a:srgbClr val="FFBF7E"/>
                  </a:gs>
                  <a:gs pos="35001">
                    <a:srgbClr val="FFD0A4"/>
                  </a:gs>
                  <a:gs pos="100000">
                    <a:srgbClr val="FFEBD9"/>
                  </a:gs>
                </a:gsLst>
                <a:lin ang="16200000" scaled="1"/>
              </a:gradFill>
              <a:ln w="9525">
                <a:solidFill>
                  <a:srgbClr val="FE952D"/>
                </a:solidFill>
                <a:miter lim="800000"/>
                <a:headEnd/>
                <a:tailEnd/>
              </a:ln>
              <a:effectLst>
                <a:outerShdw blurRad="63500" dist="20000" dir="5400000" rotWithShape="0">
                  <a:srgbClr val="000000">
                    <a:alpha val="37999"/>
                  </a:srgbClr>
                </a:outerShdw>
              </a:effectLst>
            </p:spPr>
            <p:txBody>
              <a:bodyPr anchor="ctr"/>
              <a:lstStyle/>
              <a:p>
                <a:pPr algn="ctr">
                  <a:defRPr/>
                </a:pPr>
                <a:endParaRPr lang="en-US">
                  <a:solidFill>
                    <a:schemeClr val="dk1"/>
                  </a:solidFill>
                  <a:latin typeface="+mn-lt"/>
                  <a:ea typeface="ＭＳ Ｐゴシック" charset="-128"/>
                  <a:cs typeface="+mn-cs"/>
                </a:endParaRPr>
              </a:p>
            </p:txBody>
          </p:sp>
          <p:sp>
            <p:nvSpPr>
              <p:cNvPr id="33" name="Freeform 32"/>
              <p:cNvSpPr/>
              <p:nvPr/>
            </p:nvSpPr>
            <p:spPr>
              <a:xfrm>
                <a:off x="811213" y="3786188"/>
                <a:ext cx="255587" cy="785812"/>
              </a:xfrm>
              <a:custGeom>
                <a:avLst/>
                <a:gdLst>
                  <a:gd name="connsiteX0" fmla="*/ 254493 w 254493"/>
                  <a:gd name="connsiteY0" fmla="*/ 0 h 719091"/>
                  <a:gd name="connsiteX1" fmla="*/ 94695 w 254493"/>
                  <a:gd name="connsiteY1" fmla="*/ 133165 h 719091"/>
                  <a:gd name="connsiteX2" fmla="*/ 245615 w 254493"/>
                  <a:gd name="connsiteY2" fmla="*/ 284086 h 719091"/>
                  <a:gd name="connsiteX3" fmla="*/ 94695 w 254493"/>
                  <a:gd name="connsiteY3" fmla="*/ 408373 h 719091"/>
                  <a:gd name="connsiteX4" fmla="*/ 245615 w 254493"/>
                  <a:gd name="connsiteY4" fmla="*/ 559293 h 719091"/>
                  <a:gd name="connsiteX5" fmla="*/ 59184 w 254493"/>
                  <a:gd name="connsiteY5" fmla="*/ 719091 h 71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493" h="719091">
                    <a:moveTo>
                      <a:pt x="254493" y="0"/>
                    </a:moveTo>
                    <a:cubicBezTo>
                      <a:pt x="175334" y="42908"/>
                      <a:pt x="96175" y="85817"/>
                      <a:pt x="94695" y="133165"/>
                    </a:cubicBezTo>
                    <a:cubicBezTo>
                      <a:pt x="93215" y="180513"/>
                      <a:pt x="245615" y="238218"/>
                      <a:pt x="245615" y="284086"/>
                    </a:cubicBezTo>
                    <a:cubicBezTo>
                      <a:pt x="245615" y="329954"/>
                      <a:pt x="94695" y="362505"/>
                      <a:pt x="94695" y="408373"/>
                    </a:cubicBezTo>
                    <a:cubicBezTo>
                      <a:pt x="94695" y="454241"/>
                      <a:pt x="251533" y="507507"/>
                      <a:pt x="245615" y="559293"/>
                    </a:cubicBezTo>
                    <a:cubicBezTo>
                      <a:pt x="239697" y="611079"/>
                      <a:pt x="0" y="674703"/>
                      <a:pt x="59184" y="719091"/>
                    </a:cubicBezTo>
                  </a:path>
                </a:pathLst>
              </a:cu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4" name="Freeform 33"/>
              <p:cNvSpPr/>
              <p:nvPr/>
            </p:nvSpPr>
            <p:spPr>
              <a:xfrm>
                <a:off x="1268413" y="3786188"/>
                <a:ext cx="255587" cy="785812"/>
              </a:xfrm>
              <a:custGeom>
                <a:avLst/>
                <a:gdLst>
                  <a:gd name="connsiteX0" fmla="*/ 254493 w 254493"/>
                  <a:gd name="connsiteY0" fmla="*/ 0 h 719091"/>
                  <a:gd name="connsiteX1" fmla="*/ 94695 w 254493"/>
                  <a:gd name="connsiteY1" fmla="*/ 133165 h 719091"/>
                  <a:gd name="connsiteX2" fmla="*/ 245615 w 254493"/>
                  <a:gd name="connsiteY2" fmla="*/ 284086 h 719091"/>
                  <a:gd name="connsiteX3" fmla="*/ 94695 w 254493"/>
                  <a:gd name="connsiteY3" fmla="*/ 408373 h 719091"/>
                  <a:gd name="connsiteX4" fmla="*/ 245615 w 254493"/>
                  <a:gd name="connsiteY4" fmla="*/ 559293 h 719091"/>
                  <a:gd name="connsiteX5" fmla="*/ 59184 w 254493"/>
                  <a:gd name="connsiteY5" fmla="*/ 719091 h 71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493" h="719091">
                    <a:moveTo>
                      <a:pt x="254493" y="0"/>
                    </a:moveTo>
                    <a:cubicBezTo>
                      <a:pt x="175334" y="42908"/>
                      <a:pt x="96175" y="85817"/>
                      <a:pt x="94695" y="133165"/>
                    </a:cubicBezTo>
                    <a:cubicBezTo>
                      <a:pt x="93215" y="180513"/>
                      <a:pt x="245615" y="238218"/>
                      <a:pt x="245615" y="284086"/>
                    </a:cubicBezTo>
                    <a:cubicBezTo>
                      <a:pt x="245615" y="329954"/>
                      <a:pt x="94695" y="362505"/>
                      <a:pt x="94695" y="408373"/>
                    </a:cubicBezTo>
                    <a:cubicBezTo>
                      <a:pt x="94695" y="454241"/>
                      <a:pt x="251533" y="507507"/>
                      <a:pt x="245615" y="559293"/>
                    </a:cubicBezTo>
                    <a:cubicBezTo>
                      <a:pt x="239697" y="611079"/>
                      <a:pt x="0" y="674703"/>
                      <a:pt x="59184" y="719091"/>
                    </a:cubicBezTo>
                  </a:path>
                </a:pathLst>
              </a:cu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5" name="Freeform 34"/>
              <p:cNvSpPr/>
              <p:nvPr/>
            </p:nvSpPr>
            <p:spPr>
              <a:xfrm>
                <a:off x="1700213" y="3786188"/>
                <a:ext cx="254000" cy="785812"/>
              </a:xfrm>
              <a:custGeom>
                <a:avLst/>
                <a:gdLst>
                  <a:gd name="connsiteX0" fmla="*/ 254493 w 254493"/>
                  <a:gd name="connsiteY0" fmla="*/ 0 h 719091"/>
                  <a:gd name="connsiteX1" fmla="*/ 94695 w 254493"/>
                  <a:gd name="connsiteY1" fmla="*/ 133165 h 719091"/>
                  <a:gd name="connsiteX2" fmla="*/ 245615 w 254493"/>
                  <a:gd name="connsiteY2" fmla="*/ 284086 h 719091"/>
                  <a:gd name="connsiteX3" fmla="*/ 94695 w 254493"/>
                  <a:gd name="connsiteY3" fmla="*/ 408373 h 719091"/>
                  <a:gd name="connsiteX4" fmla="*/ 245615 w 254493"/>
                  <a:gd name="connsiteY4" fmla="*/ 559293 h 719091"/>
                  <a:gd name="connsiteX5" fmla="*/ 59184 w 254493"/>
                  <a:gd name="connsiteY5" fmla="*/ 719091 h 71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493" h="719091">
                    <a:moveTo>
                      <a:pt x="254493" y="0"/>
                    </a:moveTo>
                    <a:cubicBezTo>
                      <a:pt x="175334" y="42908"/>
                      <a:pt x="96175" y="85817"/>
                      <a:pt x="94695" y="133165"/>
                    </a:cubicBezTo>
                    <a:cubicBezTo>
                      <a:pt x="93215" y="180513"/>
                      <a:pt x="245615" y="238218"/>
                      <a:pt x="245615" y="284086"/>
                    </a:cubicBezTo>
                    <a:cubicBezTo>
                      <a:pt x="245615" y="329954"/>
                      <a:pt x="94695" y="362505"/>
                      <a:pt x="94695" y="408373"/>
                    </a:cubicBezTo>
                    <a:cubicBezTo>
                      <a:pt x="94695" y="454241"/>
                      <a:pt x="251533" y="507507"/>
                      <a:pt x="245615" y="559293"/>
                    </a:cubicBezTo>
                    <a:cubicBezTo>
                      <a:pt x="239697" y="611079"/>
                      <a:pt x="0" y="674703"/>
                      <a:pt x="59184" y="719091"/>
                    </a:cubicBezTo>
                  </a:path>
                </a:pathLst>
              </a:cu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6" name="Freeform 35"/>
              <p:cNvSpPr/>
              <p:nvPr/>
            </p:nvSpPr>
            <p:spPr>
              <a:xfrm>
                <a:off x="2157413" y="3786188"/>
                <a:ext cx="254000" cy="785812"/>
              </a:xfrm>
              <a:custGeom>
                <a:avLst/>
                <a:gdLst>
                  <a:gd name="connsiteX0" fmla="*/ 254493 w 254493"/>
                  <a:gd name="connsiteY0" fmla="*/ 0 h 719091"/>
                  <a:gd name="connsiteX1" fmla="*/ 94695 w 254493"/>
                  <a:gd name="connsiteY1" fmla="*/ 133165 h 719091"/>
                  <a:gd name="connsiteX2" fmla="*/ 245615 w 254493"/>
                  <a:gd name="connsiteY2" fmla="*/ 284086 h 719091"/>
                  <a:gd name="connsiteX3" fmla="*/ 94695 w 254493"/>
                  <a:gd name="connsiteY3" fmla="*/ 408373 h 719091"/>
                  <a:gd name="connsiteX4" fmla="*/ 245615 w 254493"/>
                  <a:gd name="connsiteY4" fmla="*/ 559293 h 719091"/>
                  <a:gd name="connsiteX5" fmla="*/ 59184 w 254493"/>
                  <a:gd name="connsiteY5" fmla="*/ 719091 h 71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493" h="719091">
                    <a:moveTo>
                      <a:pt x="254493" y="0"/>
                    </a:moveTo>
                    <a:cubicBezTo>
                      <a:pt x="175334" y="42908"/>
                      <a:pt x="96175" y="85817"/>
                      <a:pt x="94695" y="133165"/>
                    </a:cubicBezTo>
                    <a:cubicBezTo>
                      <a:pt x="93215" y="180513"/>
                      <a:pt x="245615" y="238218"/>
                      <a:pt x="245615" y="284086"/>
                    </a:cubicBezTo>
                    <a:cubicBezTo>
                      <a:pt x="245615" y="329954"/>
                      <a:pt x="94695" y="362505"/>
                      <a:pt x="94695" y="408373"/>
                    </a:cubicBezTo>
                    <a:cubicBezTo>
                      <a:pt x="94695" y="454241"/>
                      <a:pt x="251533" y="507507"/>
                      <a:pt x="245615" y="559293"/>
                    </a:cubicBezTo>
                    <a:cubicBezTo>
                      <a:pt x="239697" y="611079"/>
                      <a:pt x="0" y="674703"/>
                      <a:pt x="59184" y="719091"/>
                    </a:cubicBezTo>
                  </a:path>
                </a:pathLst>
              </a:cu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cxnSp>
          <p:nvCxnSpPr>
            <p:cNvPr id="39" name="Straight Connector 38"/>
            <p:cNvCxnSpPr/>
            <p:nvPr/>
          </p:nvCxnSpPr>
          <p:spPr>
            <a:xfrm>
              <a:off x="4876800" y="4037013"/>
              <a:ext cx="1524000" cy="1587"/>
            </a:xfrm>
            <a:prstGeom prst="line">
              <a:avLst/>
            </a:prstGeom>
            <a:ln w="38100" cmpd="sng">
              <a:prstDash val="sysDot"/>
            </a:ln>
          </p:spPr>
          <p:style>
            <a:lnRef idx="1">
              <a:schemeClr val="accent1"/>
            </a:lnRef>
            <a:fillRef idx="0">
              <a:schemeClr val="accent1"/>
            </a:fillRef>
            <a:effectRef idx="0">
              <a:schemeClr val="accent1"/>
            </a:effectRef>
            <a:fontRef idx="minor">
              <a:schemeClr val="tx1"/>
            </a:fontRef>
          </p:style>
        </p:cxnSp>
      </p:grpSp>
      <p:grpSp>
        <p:nvGrpSpPr>
          <p:cNvPr id="41994" name="Group 44"/>
          <p:cNvGrpSpPr>
            <a:grpSpLocks/>
          </p:cNvGrpSpPr>
          <p:nvPr/>
        </p:nvGrpSpPr>
        <p:grpSpPr bwMode="auto">
          <a:xfrm flipV="1">
            <a:off x="914400" y="2209800"/>
            <a:ext cx="1524000" cy="1981200"/>
            <a:chOff x="914400" y="1447800"/>
            <a:chExt cx="1524000" cy="1981200"/>
          </a:xfrm>
        </p:grpSpPr>
        <p:sp>
          <p:nvSpPr>
            <p:cNvPr id="41" name="Down Arrow 40"/>
            <p:cNvSpPr>
              <a:spLocks noChangeArrowheads="1"/>
            </p:cNvSpPr>
            <p:nvPr/>
          </p:nvSpPr>
          <p:spPr bwMode="auto">
            <a:xfrm>
              <a:off x="914400" y="1447800"/>
              <a:ext cx="228600" cy="1981200"/>
            </a:xfrm>
            <a:prstGeom prst="downArrow">
              <a:avLst>
                <a:gd name="adj1" fmla="val 50000"/>
                <a:gd name="adj2" fmla="val 49994"/>
              </a:avLst>
            </a:prstGeom>
            <a:gradFill rotWithShape="1">
              <a:gsLst>
                <a:gs pos="0">
                  <a:srgbClr val="A1A1A1"/>
                </a:gs>
                <a:gs pos="80000">
                  <a:srgbClr val="D3D3D3"/>
                </a:gs>
                <a:gs pos="100000">
                  <a:srgbClr val="D4D4D4"/>
                </a:gs>
              </a:gsLst>
              <a:lin ang="16200000"/>
            </a:gradFill>
            <a:ln w="9525">
              <a:solidFill>
                <a:srgbClr val="D5D5D5"/>
              </a:solidFill>
              <a:miter lim="800000"/>
              <a:headEnd/>
              <a:tailEnd/>
            </a:ln>
            <a:effectLst>
              <a:outerShdw blurRad="63500" dist="23000" dir="5400000" rotWithShape="0">
                <a:srgbClr val="000000">
                  <a:alpha val="34998"/>
                </a:srgbClr>
              </a:outerShdw>
            </a:effectLst>
          </p:spPr>
          <p:txBody>
            <a:bodyPr anchor="ctr"/>
            <a:lstStyle/>
            <a:p>
              <a:pPr algn="ctr">
                <a:defRPr/>
              </a:pPr>
              <a:endParaRPr lang="en-US">
                <a:solidFill>
                  <a:schemeClr val="lt1"/>
                </a:solidFill>
                <a:latin typeface="+mn-lt"/>
                <a:ea typeface="ＭＳ Ｐゴシック" charset="-128"/>
                <a:cs typeface="+mn-cs"/>
              </a:endParaRPr>
            </a:p>
          </p:txBody>
        </p:sp>
        <p:sp>
          <p:nvSpPr>
            <p:cNvPr id="42" name="Down Arrow 41"/>
            <p:cNvSpPr>
              <a:spLocks noChangeArrowheads="1"/>
            </p:cNvSpPr>
            <p:nvPr/>
          </p:nvSpPr>
          <p:spPr bwMode="auto">
            <a:xfrm>
              <a:off x="1346200" y="1447800"/>
              <a:ext cx="228600" cy="1981200"/>
            </a:xfrm>
            <a:prstGeom prst="downArrow">
              <a:avLst>
                <a:gd name="adj1" fmla="val 50000"/>
                <a:gd name="adj2" fmla="val 49994"/>
              </a:avLst>
            </a:prstGeom>
            <a:gradFill rotWithShape="1">
              <a:gsLst>
                <a:gs pos="0">
                  <a:srgbClr val="A1A1A1"/>
                </a:gs>
                <a:gs pos="80000">
                  <a:srgbClr val="D3D3D3"/>
                </a:gs>
                <a:gs pos="100000">
                  <a:srgbClr val="D4D4D4"/>
                </a:gs>
              </a:gsLst>
              <a:lin ang="16200000"/>
            </a:gradFill>
            <a:ln w="9525">
              <a:solidFill>
                <a:srgbClr val="D5D5D5"/>
              </a:solidFill>
              <a:miter lim="800000"/>
              <a:headEnd/>
              <a:tailEnd/>
            </a:ln>
            <a:effectLst>
              <a:outerShdw blurRad="63500" dist="23000" dir="5400000" rotWithShape="0">
                <a:srgbClr val="000000">
                  <a:alpha val="34998"/>
                </a:srgbClr>
              </a:outerShdw>
            </a:effectLst>
          </p:spPr>
          <p:txBody>
            <a:bodyPr anchor="ctr"/>
            <a:lstStyle/>
            <a:p>
              <a:pPr algn="ctr">
                <a:defRPr/>
              </a:pPr>
              <a:endParaRPr lang="en-US">
                <a:solidFill>
                  <a:schemeClr val="lt1"/>
                </a:solidFill>
                <a:latin typeface="+mn-lt"/>
                <a:ea typeface="ＭＳ Ｐゴシック" charset="-128"/>
                <a:cs typeface="+mn-cs"/>
              </a:endParaRPr>
            </a:p>
          </p:txBody>
        </p:sp>
        <p:sp>
          <p:nvSpPr>
            <p:cNvPr id="43" name="Down Arrow 42"/>
            <p:cNvSpPr>
              <a:spLocks noChangeArrowheads="1"/>
            </p:cNvSpPr>
            <p:nvPr/>
          </p:nvSpPr>
          <p:spPr bwMode="auto">
            <a:xfrm>
              <a:off x="1778000" y="1447800"/>
              <a:ext cx="228600" cy="1981200"/>
            </a:xfrm>
            <a:prstGeom prst="downArrow">
              <a:avLst>
                <a:gd name="adj1" fmla="val 50000"/>
                <a:gd name="adj2" fmla="val 49994"/>
              </a:avLst>
            </a:prstGeom>
            <a:gradFill rotWithShape="1">
              <a:gsLst>
                <a:gs pos="0">
                  <a:srgbClr val="A1A1A1"/>
                </a:gs>
                <a:gs pos="80000">
                  <a:srgbClr val="D3D3D3"/>
                </a:gs>
                <a:gs pos="100000">
                  <a:srgbClr val="D4D4D4"/>
                </a:gs>
              </a:gsLst>
              <a:lin ang="16200000"/>
            </a:gradFill>
            <a:ln w="9525">
              <a:solidFill>
                <a:srgbClr val="D5D5D5"/>
              </a:solidFill>
              <a:miter lim="800000"/>
              <a:headEnd/>
              <a:tailEnd/>
            </a:ln>
            <a:effectLst>
              <a:outerShdw blurRad="63500" dist="23000" dir="5400000" rotWithShape="0">
                <a:srgbClr val="000000">
                  <a:alpha val="34998"/>
                </a:srgbClr>
              </a:outerShdw>
            </a:effectLst>
          </p:spPr>
          <p:txBody>
            <a:bodyPr anchor="ctr"/>
            <a:lstStyle/>
            <a:p>
              <a:pPr algn="ctr">
                <a:defRPr/>
              </a:pPr>
              <a:endParaRPr lang="en-US">
                <a:solidFill>
                  <a:schemeClr val="lt1"/>
                </a:solidFill>
                <a:latin typeface="+mn-lt"/>
                <a:ea typeface="ＭＳ Ｐゴシック" charset="-128"/>
                <a:cs typeface="+mn-cs"/>
              </a:endParaRPr>
            </a:p>
          </p:txBody>
        </p:sp>
        <p:sp>
          <p:nvSpPr>
            <p:cNvPr id="44" name="Down Arrow 43"/>
            <p:cNvSpPr>
              <a:spLocks noChangeArrowheads="1"/>
            </p:cNvSpPr>
            <p:nvPr/>
          </p:nvSpPr>
          <p:spPr bwMode="auto">
            <a:xfrm>
              <a:off x="2209800" y="1447800"/>
              <a:ext cx="228600" cy="1981200"/>
            </a:xfrm>
            <a:prstGeom prst="downArrow">
              <a:avLst>
                <a:gd name="adj1" fmla="val 50000"/>
                <a:gd name="adj2" fmla="val 49994"/>
              </a:avLst>
            </a:prstGeom>
            <a:gradFill rotWithShape="1">
              <a:gsLst>
                <a:gs pos="0">
                  <a:srgbClr val="A1A1A1"/>
                </a:gs>
                <a:gs pos="80000">
                  <a:srgbClr val="D3D3D3"/>
                </a:gs>
                <a:gs pos="100000">
                  <a:srgbClr val="D4D4D4"/>
                </a:gs>
              </a:gsLst>
              <a:lin ang="16200000"/>
            </a:gradFill>
            <a:ln w="9525">
              <a:solidFill>
                <a:srgbClr val="D5D5D5"/>
              </a:solidFill>
              <a:miter lim="800000"/>
              <a:headEnd/>
              <a:tailEnd/>
            </a:ln>
            <a:effectLst>
              <a:outerShdw blurRad="63500" dist="23000" dir="5400000" rotWithShape="0">
                <a:srgbClr val="000000">
                  <a:alpha val="34998"/>
                </a:srgbClr>
              </a:outerShdw>
            </a:effectLst>
          </p:spPr>
          <p:txBody>
            <a:bodyPr anchor="ctr"/>
            <a:lstStyle/>
            <a:p>
              <a:pPr algn="ctr">
                <a:defRPr/>
              </a:pPr>
              <a:endParaRPr lang="en-US">
                <a:solidFill>
                  <a:schemeClr val="lt1"/>
                </a:solidFill>
                <a:latin typeface="+mn-lt"/>
                <a:ea typeface="ＭＳ Ｐゴシック" charset="-128"/>
                <a:cs typeface="+mn-cs"/>
              </a:endParaRPr>
            </a:p>
          </p:txBody>
        </p:sp>
      </p:grpSp>
      <p:grpSp>
        <p:nvGrpSpPr>
          <p:cNvPr id="41995" name="Group 45"/>
          <p:cNvGrpSpPr>
            <a:grpSpLocks/>
          </p:cNvGrpSpPr>
          <p:nvPr/>
        </p:nvGrpSpPr>
        <p:grpSpPr bwMode="auto">
          <a:xfrm flipV="1">
            <a:off x="2971800" y="2209800"/>
            <a:ext cx="1524000" cy="1981200"/>
            <a:chOff x="914400" y="1447800"/>
            <a:chExt cx="1524000" cy="1981200"/>
          </a:xfrm>
        </p:grpSpPr>
        <p:sp>
          <p:nvSpPr>
            <p:cNvPr id="47" name="Down Arrow 46"/>
            <p:cNvSpPr>
              <a:spLocks noChangeArrowheads="1"/>
            </p:cNvSpPr>
            <p:nvPr/>
          </p:nvSpPr>
          <p:spPr bwMode="auto">
            <a:xfrm>
              <a:off x="914400" y="1447800"/>
              <a:ext cx="228600" cy="1981200"/>
            </a:xfrm>
            <a:prstGeom prst="downArrow">
              <a:avLst>
                <a:gd name="adj1" fmla="val 50000"/>
                <a:gd name="adj2" fmla="val 49994"/>
              </a:avLst>
            </a:prstGeom>
            <a:gradFill rotWithShape="1">
              <a:gsLst>
                <a:gs pos="0">
                  <a:srgbClr val="A1A1A1"/>
                </a:gs>
                <a:gs pos="80000">
                  <a:srgbClr val="D3D3D3"/>
                </a:gs>
                <a:gs pos="100000">
                  <a:srgbClr val="D4D4D4"/>
                </a:gs>
              </a:gsLst>
              <a:lin ang="16200000"/>
            </a:gradFill>
            <a:ln w="9525">
              <a:solidFill>
                <a:srgbClr val="D5D5D5"/>
              </a:solidFill>
              <a:miter lim="800000"/>
              <a:headEnd/>
              <a:tailEnd/>
            </a:ln>
            <a:effectLst>
              <a:outerShdw blurRad="63500" dist="23000" dir="5400000" rotWithShape="0">
                <a:srgbClr val="000000">
                  <a:alpha val="34998"/>
                </a:srgbClr>
              </a:outerShdw>
            </a:effectLst>
          </p:spPr>
          <p:txBody>
            <a:bodyPr anchor="ctr"/>
            <a:lstStyle/>
            <a:p>
              <a:pPr algn="ctr">
                <a:defRPr/>
              </a:pPr>
              <a:endParaRPr lang="en-US">
                <a:solidFill>
                  <a:schemeClr val="lt1"/>
                </a:solidFill>
                <a:latin typeface="+mn-lt"/>
                <a:ea typeface="ＭＳ Ｐゴシック" charset="-128"/>
                <a:cs typeface="+mn-cs"/>
              </a:endParaRPr>
            </a:p>
          </p:txBody>
        </p:sp>
        <p:sp>
          <p:nvSpPr>
            <p:cNvPr id="48" name="Down Arrow 47"/>
            <p:cNvSpPr>
              <a:spLocks noChangeArrowheads="1"/>
            </p:cNvSpPr>
            <p:nvPr/>
          </p:nvSpPr>
          <p:spPr bwMode="auto">
            <a:xfrm>
              <a:off x="1346200" y="1447800"/>
              <a:ext cx="228600" cy="1981200"/>
            </a:xfrm>
            <a:prstGeom prst="downArrow">
              <a:avLst>
                <a:gd name="adj1" fmla="val 50000"/>
                <a:gd name="adj2" fmla="val 49994"/>
              </a:avLst>
            </a:prstGeom>
            <a:gradFill rotWithShape="1">
              <a:gsLst>
                <a:gs pos="0">
                  <a:srgbClr val="A1A1A1"/>
                </a:gs>
                <a:gs pos="80000">
                  <a:srgbClr val="D3D3D3"/>
                </a:gs>
                <a:gs pos="100000">
                  <a:srgbClr val="D4D4D4"/>
                </a:gs>
              </a:gsLst>
              <a:lin ang="16200000"/>
            </a:gradFill>
            <a:ln w="9525">
              <a:solidFill>
                <a:srgbClr val="D5D5D5"/>
              </a:solidFill>
              <a:miter lim="800000"/>
              <a:headEnd/>
              <a:tailEnd/>
            </a:ln>
            <a:effectLst>
              <a:outerShdw blurRad="63500" dist="23000" dir="5400000" rotWithShape="0">
                <a:srgbClr val="000000">
                  <a:alpha val="34998"/>
                </a:srgbClr>
              </a:outerShdw>
            </a:effectLst>
          </p:spPr>
          <p:txBody>
            <a:bodyPr anchor="ctr"/>
            <a:lstStyle/>
            <a:p>
              <a:pPr algn="ctr">
                <a:defRPr/>
              </a:pPr>
              <a:endParaRPr lang="en-US">
                <a:solidFill>
                  <a:schemeClr val="lt1"/>
                </a:solidFill>
                <a:latin typeface="+mn-lt"/>
                <a:ea typeface="ＭＳ Ｐゴシック" charset="-128"/>
                <a:cs typeface="+mn-cs"/>
              </a:endParaRPr>
            </a:p>
          </p:txBody>
        </p:sp>
        <p:sp>
          <p:nvSpPr>
            <p:cNvPr id="49" name="Down Arrow 48"/>
            <p:cNvSpPr>
              <a:spLocks noChangeArrowheads="1"/>
            </p:cNvSpPr>
            <p:nvPr/>
          </p:nvSpPr>
          <p:spPr bwMode="auto">
            <a:xfrm>
              <a:off x="1778000" y="1447800"/>
              <a:ext cx="228600" cy="1981200"/>
            </a:xfrm>
            <a:prstGeom prst="downArrow">
              <a:avLst>
                <a:gd name="adj1" fmla="val 50000"/>
                <a:gd name="adj2" fmla="val 49994"/>
              </a:avLst>
            </a:prstGeom>
            <a:gradFill rotWithShape="1">
              <a:gsLst>
                <a:gs pos="0">
                  <a:srgbClr val="A1A1A1"/>
                </a:gs>
                <a:gs pos="80000">
                  <a:srgbClr val="D3D3D3"/>
                </a:gs>
                <a:gs pos="100000">
                  <a:srgbClr val="D4D4D4"/>
                </a:gs>
              </a:gsLst>
              <a:lin ang="16200000"/>
            </a:gradFill>
            <a:ln w="9525">
              <a:solidFill>
                <a:srgbClr val="D5D5D5"/>
              </a:solidFill>
              <a:miter lim="800000"/>
              <a:headEnd/>
              <a:tailEnd/>
            </a:ln>
            <a:effectLst>
              <a:outerShdw blurRad="63500" dist="23000" dir="5400000" rotWithShape="0">
                <a:srgbClr val="000000">
                  <a:alpha val="34998"/>
                </a:srgbClr>
              </a:outerShdw>
            </a:effectLst>
          </p:spPr>
          <p:txBody>
            <a:bodyPr anchor="ctr"/>
            <a:lstStyle/>
            <a:p>
              <a:pPr algn="ctr">
                <a:defRPr/>
              </a:pPr>
              <a:endParaRPr lang="en-US">
                <a:solidFill>
                  <a:schemeClr val="lt1"/>
                </a:solidFill>
                <a:latin typeface="+mn-lt"/>
                <a:ea typeface="ＭＳ Ｐゴシック" charset="-128"/>
                <a:cs typeface="+mn-cs"/>
              </a:endParaRPr>
            </a:p>
          </p:txBody>
        </p:sp>
        <p:sp>
          <p:nvSpPr>
            <p:cNvPr id="50" name="Down Arrow 49"/>
            <p:cNvSpPr>
              <a:spLocks noChangeArrowheads="1"/>
            </p:cNvSpPr>
            <p:nvPr/>
          </p:nvSpPr>
          <p:spPr bwMode="auto">
            <a:xfrm>
              <a:off x="2209800" y="1447800"/>
              <a:ext cx="228600" cy="1981200"/>
            </a:xfrm>
            <a:prstGeom prst="downArrow">
              <a:avLst>
                <a:gd name="adj1" fmla="val 50000"/>
                <a:gd name="adj2" fmla="val 49994"/>
              </a:avLst>
            </a:prstGeom>
            <a:gradFill rotWithShape="1">
              <a:gsLst>
                <a:gs pos="0">
                  <a:srgbClr val="A1A1A1"/>
                </a:gs>
                <a:gs pos="80000">
                  <a:srgbClr val="D3D3D3"/>
                </a:gs>
                <a:gs pos="100000">
                  <a:srgbClr val="D4D4D4"/>
                </a:gs>
              </a:gsLst>
              <a:lin ang="16200000"/>
            </a:gradFill>
            <a:ln w="9525">
              <a:solidFill>
                <a:srgbClr val="D5D5D5"/>
              </a:solidFill>
              <a:miter lim="800000"/>
              <a:headEnd/>
              <a:tailEnd/>
            </a:ln>
            <a:effectLst>
              <a:outerShdw blurRad="63500" dist="23000" dir="5400000" rotWithShape="0">
                <a:srgbClr val="000000">
                  <a:alpha val="34998"/>
                </a:srgbClr>
              </a:outerShdw>
            </a:effectLst>
          </p:spPr>
          <p:txBody>
            <a:bodyPr anchor="ctr"/>
            <a:lstStyle/>
            <a:p>
              <a:pPr algn="ctr">
                <a:defRPr/>
              </a:pPr>
              <a:endParaRPr lang="en-US">
                <a:solidFill>
                  <a:schemeClr val="lt1"/>
                </a:solidFill>
                <a:latin typeface="+mn-lt"/>
                <a:ea typeface="ＭＳ Ｐゴシック" charset="-128"/>
                <a:cs typeface="+mn-cs"/>
              </a:endParaRPr>
            </a:p>
          </p:txBody>
        </p:sp>
      </p:grpSp>
      <p:grpSp>
        <p:nvGrpSpPr>
          <p:cNvPr id="41996" name="Group 50"/>
          <p:cNvGrpSpPr>
            <a:grpSpLocks/>
          </p:cNvGrpSpPr>
          <p:nvPr/>
        </p:nvGrpSpPr>
        <p:grpSpPr bwMode="auto">
          <a:xfrm flipV="1">
            <a:off x="6781800" y="2209800"/>
            <a:ext cx="1524000" cy="1981200"/>
            <a:chOff x="914400" y="1447800"/>
            <a:chExt cx="1524000" cy="1981200"/>
          </a:xfrm>
        </p:grpSpPr>
        <p:sp>
          <p:nvSpPr>
            <p:cNvPr id="52" name="Down Arrow 51"/>
            <p:cNvSpPr>
              <a:spLocks noChangeArrowheads="1"/>
            </p:cNvSpPr>
            <p:nvPr/>
          </p:nvSpPr>
          <p:spPr bwMode="auto">
            <a:xfrm>
              <a:off x="914400" y="1447800"/>
              <a:ext cx="228600" cy="1981200"/>
            </a:xfrm>
            <a:prstGeom prst="downArrow">
              <a:avLst>
                <a:gd name="adj1" fmla="val 50000"/>
                <a:gd name="adj2" fmla="val 49994"/>
              </a:avLst>
            </a:prstGeom>
            <a:gradFill rotWithShape="1">
              <a:gsLst>
                <a:gs pos="0">
                  <a:srgbClr val="A1A1A1"/>
                </a:gs>
                <a:gs pos="80000">
                  <a:srgbClr val="D3D3D3"/>
                </a:gs>
                <a:gs pos="100000">
                  <a:srgbClr val="D4D4D4"/>
                </a:gs>
              </a:gsLst>
              <a:lin ang="16200000"/>
            </a:gradFill>
            <a:ln w="9525">
              <a:solidFill>
                <a:srgbClr val="D5D5D5"/>
              </a:solidFill>
              <a:miter lim="800000"/>
              <a:headEnd/>
              <a:tailEnd/>
            </a:ln>
            <a:effectLst>
              <a:outerShdw blurRad="63500" dist="23000" dir="5400000" rotWithShape="0">
                <a:srgbClr val="000000">
                  <a:alpha val="34998"/>
                </a:srgbClr>
              </a:outerShdw>
            </a:effectLst>
          </p:spPr>
          <p:txBody>
            <a:bodyPr anchor="ctr"/>
            <a:lstStyle/>
            <a:p>
              <a:pPr algn="ctr">
                <a:defRPr/>
              </a:pPr>
              <a:endParaRPr lang="en-US">
                <a:solidFill>
                  <a:schemeClr val="lt1"/>
                </a:solidFill>
                <a:latin typeface="+mn-lt"/>
                <a:ea typeface="ＭＳ Ｐゴシック" charset="-128"/>
                <a:cs typeface="+mn-cs"/>
              </a:endParaRPr>
            </a:p>
          </p:txBody>
        </p:sp>
        <p:sp>
          <p:nvSpPr>
            <p:cNvPr id="53" name="Down Arrow 52"/>
            <p:cNvSpPr>
              <a:spLocks noChangeArrowheads="1"/>
            </p:cNvSpPr>
            <p:nvPr/>
          </p:nvSpPr>
          <p:spPr bwMode="auto">
            <a:xfrm>
              <a:off x="1346200" y="1447800"/>
              <a:ext cx="228600" cy="1981200"/>
            </a:xfrm>
            <a:prstGeom prst="downArrow">
              <a:avLst>
                <a:gd name="adj1" fmla="val 50000"/>
                <a:gd name="adj2" fmla="val 49994"/>
              </a:avLst>
            </a:prstGeom>
            <a:gradFill rotWithShape="1">
              <a:gsLst>
                <a:gs pos="0">
                  <a:srgbClr val="A1A1A1"/>
                </a:gs>
                <a:gs pos="80000">
                  <a:srgbClr val="D3D3D3"/>
                </a:gs>
                <a:gs pos="100000">
                  <a:srgbClr val="D4D4D4"/>
                </a:gs>
              </a:gsLst>
              <a:lin ang="16200000"/>
            </a:gradFill>
            <a:ln w="9525">
              <a:solidFill>
                <a:srgbClr val="D5D5D5"/>
              </a:solidFill>
              <a:miter lim="800000"/>
              <a:headEnd/>
              <a:tailEnd/>
            </a:ln>
            <a:effectLst>
              <a:outerShdw blurRad="63500" dist="23000" dir="5400000" rotWithShape="0">
                <a:srgbClr val="000000">
                  <a:alpha val="34998"/>
                </a:srgbClr>
              </a:outerShdw>
            </a:effectLst>
          </p:spPr>
          <p:txBody>
            <a:bodyPr anchor="ctr"/>
            <a:lstStyle/>
            <a:p>
              <a:pPr algn="ctr">
                <a:defRPr/>
              </a:pPr>
              <a:endParaRPr lang="en-US">
                <a:solidFill>
                  <a:schemeClr val="lt1"/>
                </a:solidFill>
                <a:latin typeface="+mn-lt"/>
                <a:ea typeface="ＭＳ Ｐゴシック" charset="-128"/>
                <a:cs typeface="+mn-cs"/>
              </a:endParaRPr>
            </a:p>
          </p:txBody>
        </p:sp>
        <p:sp>
          <p:nvSpPr>
            <p:cNvPr id="54" name="Down Arrow 53"/>
            <p:cNvSpPr>
              <a:spLocks noChangeArrowheads="1"/>
            </p:cNvSpPr>
            <p:nvPr/>
          </p:nvSpPr>
          <p:spPr bwMode="auto">
            <a:xfrm>
              <a:off x="1778000" y="1447800"/>
              <a:ext cx="228600" cy="1981200"/>
            </a:xfrm>
            <a:prstGeom prst="downArrow">
              <a:avLst>
                <a:gd name="adj1" fmla="val 50000"/>
                <a:gd name="adj2" fmla="val 49994"/>
              </a:avLst>
            </a:prstGeom>
            <a:gradFill rotWithShape="1">
              <a:gsLst>
                <a:gs pos="0">
                  <a:srgbClr val="A1A1A1"/>
                </a:gs>
                <a:gs pos="80000">
                  <a:srgbClr val="D3D3D3"/>
                </a:gs>
                <a:gs pos="100000">
                  <a:srgbClr val="D4D4D4"/>
                </a:gs>
              </a:gsLst>
              <a:lin ang="16200000"/>
            </a:gradFill>
            <a:ln w="9525">
              <a:solidFill>
                <a:srgbClr val="D5D5D5"/>
              </a:solidFill>
              <a:miter lim="800000"/>
              <a:headEnd/>
              <a:tailEnd/>
            </a:ln>
            <a:effectLst>
              <a:outerShdw blurRad="63500" dist="23000" dir="5400000" rotWithShape="0">
                <a:srgbClr val="000000">
                  <a:alpha val="34998"/>
                </a:srgbClr>
              </a:outerShdw>
            </a:effectLst>
          </p:spPr>
          <p:txBody>
            <a:bodyPr anchor="ctr"/>
            <a:lstStyle/>
            <a:p>
              <a:pPr algn="ctr">
                <a:defRPr/>
              </a:pPr>
              <a:endParaRPr lang="en-US">
                <a:solidFill>
                  <a:schemeClr val="lt1"/>
                </a:solidFill>
                <a:latin typeface="+mn-lt"/>
                <a:ea typeface="ＭＳ Ｐゴシック" charset="-128"/>
                <a:cs typeface="+mn-cs"/>
              </a:endParaRPr>
            </a:p>
          </p:txBody>
        </p:sp>
        <p:sp>
          <p:nvSpPr>
            <p:cNvPr id="55" name="Down Arrow 54"/>
            <p:cNvSpPr>
              <a:spLocks noChangeArrowheads="1"/>
            </p:cNvSpPr>
            <p:nvPr/>
          </p:nvSpPr>
          <p:spPr bwMode="auto">
            <a:xfrm>
              <a:off x="2209800" y="1447800"/>
              <a:ext cx="228600" cy="1981200"/>
            </a:xfrm>
            <a:prstGeom prst="downArrow">
              <a:avLst>
                <a:gd name="adj1" fmla="val 50000"/>
                <a:gd name="adj2" fmla="val 49994"/>
              </a:avLst>
            </a:prstGeom>
            <a:gradFill rotWithShape="1">
              <a:gsLst>
                <a:gs pos="0">
                  <a:srgbClr val="A1A1A1"/>
                </a:gs>
                <a:gs pos="80000">
                  <a:srgbClr val="D3D3D3"/>
                </a:gs>
                <a:gs pos="100000">
                  <a:srgbClr val="D4D4D4"/>
                </a:gs>
              </a:gsLst>
              <a:lin ang="16200000"/>
            </a:gradFill>
            <a:ln w="9525">
              <a:solidFill>
                <a:srgbClr val="D5D5D5"/>
              </a:solidFill>
              <a:miter lim="800000"/>
              <a:headEnd/>
              <a:tailEnd/>
            </a:ln>
            <a:effectLst>
              <a:outerShdw blurRad="63500" dist="23000" dir="5400000" rotWithShape="0">
                <a:srgbClr val="000000">
                  <a:alpha val="34998"/>
                </a:srgbClr>
              </a:outerShdw>
            </a:effectLst>
          </p:spPr>
          <p:txBody>
            <a:bodyPr anchor="ctr"/>
            <a:lstStyle/>
            <a:p>
              <a:pPr algn="ctr">
                <a:defRPr/>
              </a:pPr>
              <a:endParaRPr lang="en-US">
                <a:solidFill>
                  <a:schemeClr val="lt1"/>
                </a:solidFill>
                <a:latin typeface="+mn-lt"/>
                <a:ea typeface="ＭＳ Ｐゴシック" charset="-128"/>
                <a:cs typeface="+mn-cs"/>
              </a:endParaRPr>
            </a:p>
          </p:txBody>
        </p:sp>
      </p:grpSp>
      <p:sp>
        <p:nvSpPr>
          <p:cNvPr id="51" name="Title 1"/>
          <p:cNvSpPr>
            <a:spLocks noGrp="1"/>
          </p:cNvSpPr>
          <p:nvPr>
            <p:ph type="title"/>
          </p:nvPr>
        </p:nvSpPr>
        <p:spPr>
          <a:xfrm>
            <a:off x="304800" y="122238"/>
            <a:ext cx="7696200" cy="792162"/>
          </a:xfrm>
        </p:spPr>
        <p:txBody>
          <a:bodyPr/>
          <a:lstStyle/>
          <a:p>
            <a:r>
              <a:rPr lang="en-US" sz="3600" dirty="0" smtClean="0">
                <a:ea typeface="ＭＳ Ｐゴシック" charset="0"/>
                <a:cs typeface="Corbel"/>
              </a:rPr>
              <a:t>Fundamental </a:t>
            </a:r>
            <a:r>
              <a:rPr lang="en-US" sz="3600" dirty="0">
                <a:ea typeface="ＭＳ Ｐゴシック" charset="0"/>
                <a:cs typeface="Corbel"/>
              </a:rPr>
              <a:t>CUDA Pattern: </a:t>
            </a:r>
            <a:r>
              <a:rPr lang="en-US" sz="3600" dirty="0" smtClean="0">
                <a:ea typeface="ＭＳ Ｐゴシック" charset="0"/>
                <a:cs typeface="Corbel"/>
              </a:rPr>
              <a:t>Tiling</a:t>
            </a:r>
            <a:endParaRPr lang="en-US" sz="3600" dirty="0">
              <a:ea typeface="ＭＳ Ｐゴシック" charset="0"/>
              <a:cs typeface="Corbel"/>
            </a:endParaRPr>
          </a:p>
        </p:txBody>
      </p:sp>
      <p:sp>
        <p:nvSpPr>
          <p:cNvPr id="56" name="Rectangle 55"/>
          <p:cNvSpPr/>
          <p:nvPr/>
        </p:nvSpPr>
        <p:spPr>
          <a:xfrm>
            <a:off x="76200" y="6627168"/>
            <a:ext cx="1287532" cy="230832"/>
          </a:xfrm>
          <a:prstGeom prst="rect">
            <a:avLst/>
          </a:prstGeom>
        </p:spPr>
        <p:txBody>
          <a:bodyPr wrap="none">
            <a:spAutoFit/>
          </a:bodyPr>
          <a:lstStyle/>
          <a:p>
            <a:r>
              <a:rPr lang="en-US" sz="900" dirty="0" smtClean="0">
                <a:latin typeface="+mj-lt"/>
              </a:rPr>
              <a:t>NVIDIA [J. Balfour]</a:t>
            </a:r>
            <a:r>
              <a:rPr lang="en-US" sz="900" dirty="0" smtClean="0">
                <a:latin typeface="+mj-lt"/>
                <a:cs typeface="Calibri"/>
              </a:rPr>
              <a:t>→</a:t>
            </a:r>
            <a:endParaRPr lang="en-US" sz="900" dirty="0">
              <a:latin typeface="+mj-lt"/>
            </a:endParaRPr>
          </a:p>
        </p:txBody>
      </p:sp>
      <p:sp>
        <p:nvSpPr>
          <p:cNvPr id="57" name="Slide Number Placeholder 3"/>
          <p:cNvSpPr>
            <a:spLocks noGrp="1"/>
          </p:cNvSpPr>
          <p:nvPr>
            <p:ph type="sldNum" sz="quarter" idx="10"/>
          </p:nvPr>
        </p:nvSpPr>
        <p:spPr>
          <a:xfrm>
            <a:off x="8610600" y="6477000"/>
            <a:ext cx="3810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fld id="{3862B1CB-50A4-4B76-BEC9-55B93FEE7A6D}" type="slidenum">
              <a:rPr lang="en-US" smtClean="0">
                <a:solidFill>
                  <a:schemeClr val="tx2"/>
                </a:solidFill>
              </a:rPr>
              <a:pPr eaLnBrk="1" hangingPunct="1"/>
              <a:t>123</a:t>
            </a:fld>
            <a:endParaRPr lang="en-US" dirty="0" smtClean="0">
              <a:solidFill>
                <a:schemeClr val="tx2"/>
              </a:solidFill>
            </a:endParaRPr>
          </a:p>
        </p:txBody>
      </p:sp>
    </p:spTree>
    <p:extLst>
      <p:ext uri="{BB962C8B-B14F-4D97-AF65-F5344CB8AC3E}">
        <p14:creationId xmlns:p14="http://schemas.microsoft.com/office/powerpoint/2010/main" val="457938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body" idx="1"/>
          </p:nvPr>
        </p:nvSpPr>
        <p:spPr>
          <a:xfrm>
            <a:off x="76200" y="1905000"/>
            <a:ext cx="8991600" cy="4572000"/>
          </a:xfrm>
        </p:spPr>
        <p:txBody>
          <a:bodyPr/>
          <a:lstStyle/>
          <a:p>
            <a:pPr eaLnBrk="1" hangingPunct="1"/>
            <a:r>
              <a:rPr lang="en-US" sz="2000" dirty="0" smtClean="0">
                <a:latin typeface="+mj-lt"/>
                <a:ea typeface="ＭＳ Ｐゴシック" charset="0"/>
                <a:cs typeface="Corbel"/>
              </a:rPr>
              <a:t>A large number of </a:t>
            </a:r>
            <a:r>
              <a:rPr lang="en-US" sz="2000" dirty="0">
                <a:latin typeface="+mj-lt"/>
                <a:ea typeface="ＭＳ Ｐゴシック" charset="0"/>
                <a:cs typeface="Corbel"/>
              </a:rPr>
              <a:t>CUDA kernels are built this </a:t>
            </a:r>
            <a:r>
              <a:rPr lang="en-US" sz="2000" dirty="0" smtClean="0">
                <a:latin typeface="+mj-lt"/>
                <a:ea typeface="ＭＳ Ｐゴシック" charset="0"/>
                <a:cs typeface="Corbel"/>
              </a:rPr>
              <a:t>way</a:t>
            </a:r>
          </a:p>
          <a:p>
            <a:pPr lvl="3"/>
            <a:endParaRPr lang="en-US" sz="1000" dirty="0" smtClean="0">
              <a:latin typeface="+mj-lt"/>
              <a:ea typeface="ＭＳ Ｐゴシック" charset="0"/>
              <a:cs typeface="Corbel"/>
            </a:endParaRPr>
          </a:p>
          <a:p>
            <a:pPr lvl="3"/>
            <a:endParaRPr lang="en-US" sz="1000" dirty="0" smtClean="0">
              <a:latin typeface="+mj-lt"/>
              <a:ea typeface="ＭＳ Ｐゴシック" charset="0"/>
              <a:cs typeface="Corbel"/>
            </a:endParaRPr>
          </a:p>
          <a:p>
            <a:r>
              <a:rPr lang="en-US" sz="2000" dirty="0">
                <a:latin typeface="+mj-lt"/>
                <a:ea typeface="ＭＳ Ｐゴシック" charset="0"/>
                <a:cs typeface="Corbel"/>
              </a:rPr>
              <a:t>However, tiling [blocking ] may not be the only approach to solving a problem, sometimes it might not apply…</a:t>
            </a:r>
          </a:p>
          <a:p>
            <a:pPr lvl="3"/>
            <a:endParaRPr lang="en-US" sz="1000" dirty="0" smtClean="0">
              <a:latin typeface="+mj-lt"/>
              <a:ea typeface="ＭＳ Ｐゴシック" charset="0"/>
              <a:cs typeface="Corbel"/>
            </a:endParaRPr>
          </a:p>
          <a:p>
            <a:pPr lvl="3"/>
            <a:endParaRPr lang="en-US" sz="1000" dirty="0">
              <a:latin typeface="+mj-lt"/>
              <a:ea typeface="ＭＳ Ｐゴシック" charset="0"/>
              <a:cs typeface="Corbel"/>
            </a:endParaRPr>
          </a:p>
          <a:p>
            <a:pPr eaLnBrk="1" hangingPunct="1"/>
            <a:r>
              <a:rPr lang="en-US" sz="2000" dirty="0" smtClean="0">
                <a:latin typeface="+mj-lt"/>
                <a:ea typeface="ＭＳ Ｐゴシック" charset="0"/>
                <a:cs typeface="Corbel"/>
              </a:rPr>
              <a:t>Two questions that can guide you in deciding if tiling is it:</a:t>
            </a:r>
          </a:p>
          <a:p>
            <a:pPr lvl="2"/>
            <a:r>
              <a:rPr lang="en-US" sz="1600" dirty="0" smtClean="0">
                <a:latin typeface="+mj-lt"/>
                <a:ea typeface="ＭＳ Ｐゴシック" charset="0"/>
                <a:cs typeface="Corbel"/>
              </a:rPr>
              <a:t>Does a thread require several loads from global memory to serve its purpose?</a:t>
            </a:r>
          </a:p>
          <a:p>
            <a:pPr lvl="2"/>
            <a:r>
              <a:rPr lang="en-US" sz="1600" dirty="0" smtClean="0">
                <a:latin typeface="+mj-lt"/>
                <a:ea typeface="ＭＳ Ｐゴシック" charset="0"/>
                <a:cs typeface="Corbel"/>
              </a:rPr>
              <a:t>Could data used by a thread be used by some other thread in the same block?</a:t>
            </a:r>
            <a:endParaRPr lang="en-US" sz="1600" dirty="0">
              <a:latin typeface="+mj-lt"/>
              <a:ea typeface="ＭＳ Ｐゴシック" charset="0"/>
              <a:cs typeface="Corbel"/>
            </a:endParaRPr>
          </a:p>
          <a:p>
            <a:pPr lvl="1" eaLnBrk="1" hangingPunct="1"/>
            <a:r>
              <a:rPr lang="en-US" sz="1800" dirty="0" smtClean="0">
                <a:latin typeface="+mj-lt"/>
                <a:ea typeface="ＭＳ Ｐゴシック" charset="0"/>
                <a:cs typeface="Corbel"/>
              </a:rPr>
              <a:t>If answer to both questions is “yes”, consider tiling as a design  pattern</a:t>
            </a:r>
          </a:p>
          <a:p>
            <a:pPr lvl="3"/>
            <a:endParaRPr lang="en-US" sz="1200" dirty="0">
              <a:latin typeface="+mj-lt"/>
              <a:ea typeface="ＭＳ Ｐゴシック" charset="0"/>
              <a:cs typeface="Corbel"/>
            </a:endParaRPr>
          </a:p>
          <a:p>
            <a:pPr lvl="3"/>
            <a:endParaRPr lang="en-US" sz="1200" dirty="0" smtClean="0">
              <a:latin typeface="+mj-lt"/>
              <a:ea typeface="ＭＳ Ｐゴシック" charset="0"/>
              <a:cs typeface="Corbel"/>
            </a:endParaRPr>
          </a:p>
          <a:p>
            <a:pPr marL="342900" lvl="1" indent="-342900">
              <a:buClr>
                <a:schemeClr val="tx2"/>
              </a:buClr>
            </a:pPr>
            <a:r>
              <a:rPr lang="en-US" sz="2000" dirty="0">
                <a:latin typeface="+mj-lt"/>
                <a:ea typeface="ＭＳ Ｐゴシック" charset="0"/>
                <a:cs typeface="Corbel"/>
              </a:rPr>
              <a:t>The answer to these two questions above is not always obvious</a:t>
            </a:r>
          </a:p>
          <a:p>
            <a:pPr lvl="1"/>
            <a:r>
              <a:rPr lang="en-US" sz="1800" dirty="0">
                <a:latin typeface="+mj-lt"/>
                <a:ea typeface="ＭＳ Ｐゴシック" charset="0"/>
                <a:cs typeface="Corbel"/>
              </a:rPr>
              <a:t>Sometime it’s useful to craft an altogether new approach (algorithm) that is capable of using </a:t>
            </a:r>
            <a:r>
              <a:rPr lang="en-US" sz="1800" dirty="0" smtClean="0">
                <a:latin typeface="+mj-lt"/>
                <a:ea typeface="ＭＳ Ｐゴシック" charset="0"/>
                <a:cs typeface="Corbel"/>
              </a:rPr>
              <a:t>tiling: you force the answers to be “yes”</a:t>
            </a:r>
            <a:endParaRPr lang="en-US" sz="1800" dirty="0">
              <a:latin typeface="+mj-lt"/>
              <a:ea typeface="ＭＳ Ｐゴシック" charset="0"/>
              <a:cs typeface="Corbel"/>
            </a:endParaRPr>
          </a:p>
        </p:txBody>
      </p:sp>
      <p:sp>
        <p:nvSpPr>
          <p:cNvPr id="5" name="Title 1"/>
          <p:cNvSpPr>
            <a:spLocks noGrp="1"/>
          </p:cNvSpPr>
          <p:nvPr>
            <p:ph type="title"/>
          </p:nvPr>
        </p:nvSpPr>
        <p:spPr>
          <a:xfrm>
            <a:off x="152400" y="381000"/>
            <a:ext cx="7696200" cy="792162"/>
          </a:xfrm>
        </p:spPr>
        <p:txBody>
          <a:bodyPr/>
          <a:lstStyle/>
          <a:p>
            <a:r>
              <a:rPr lang="en-US" sz="3600" dirty="0" smtClean="0">
                <a:ea typeface="ＭＳ Ｐゴシック" charset="0"/>
                <a:cs typeface="Corbel"/>
              </a:rPr>
              <a:t>Tiling: Closing Remarks</a:t>
            </a:r>
            <a:endParaRPr lang="en-US" sz="3600" dirty="0">
              <a:ea typeface="ＭＳ Ｐゴシック" charset="0"/>
              <a:cs typeface="Corbel"/>
            </a:endParaRPr>
          </a:p>
        </p:txBody>
      </p:sp>
      <p:sp>
        <p:nvSpPr>
          <p:cNvPr id="7" name="Slide Number Placeholder 3"/>
          <p:cNvSpPr>
            <a:spLocks noGrp="1"/>
          </p:cNvSpPr>
          <p:nvPr>
            <p:ph type="sldNum" sz="quarter" idx="10"/>
          </p:nvPr>
        </p:nvSpPr>
        <p:spPr>
          <a:xfrm>
            <a:off x="8610600" y="6477000"/>
            <a:ext cx="3810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fld id="{3862B1CB-50A4-4B76-BEC9-55B93FEE7A6D}" type="slidenum">
              <a:rPr lang="en-US" smtClean="0">
                <a:solidFill>
                  <a:schemeClr val="tx2"/>
                </a:solidFill>
              </a:rPr>
              <a:pPr eaLnBrk="1" hangingPunct="1"/>
              <a:t>124</a:t>
            </a:fld>
            <a:endParaRPr lang="en-US" dirty="0" smtClean="0">
              <a:solidFill>
                <a:schemeClr val="tx2"/>
              </a:solidFill>
            </a:endParaRPr>
          </a:p>
        </p:txBody>
      </p:sp>
    </p:spTree>
    <p:extLst>
      <p:ext uri="{BB962C8B-B14F-4D97-AF65-F5344CB8AC3E}">
        <p14:creationId xmlns:p14="http://schemas.microsoft.com/office/powerpoint/2010/main" val="3570884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a:xfrm>
            <a:off x="381000" y="4160838"/>
            <a:ext cx="8382000" cy="1401762"/>
          </a:xfrm>
        </p:spPr>
        <p:txBody>
          <a:bodyPr/>
          <a:lstStyle/>
          <a:p>
            <a:pPr eaLnBrk="1" hangingPunct="1">
              <a:defRPr/>
            </a:pPr>
            <a:r>
              <a:rPr lang="en-US" dirty="0" smtClean="0"/>
              <a:t>A CUDA Optimization Exercise</a:t>
            </a:r>
            <a:br>
              <a:rPr lang="en-US" dirty="0" smtClean="0"/>
            </a:br>
            <a:r>
              <a:rPr lang="en-US" sz="2000" dirty="0" smtClean="0"/>
              <a:t>[A Demonstration Using the Parallel Reduction Application]</a:t>
            </a:r>
          </a:p>
        </p:txBody>
      </p:sp>
    </p:spTree>
    <p:extLst>
      <p:ext uri="{BB962C8B-B14F-4D97-AF65-F5344CB8AC3E}">
        <p14:creationId xmlns:p14="http://schemas.microsoft.com/office/powerpoint/2010/main" val="2941382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xfrm>
            <a:off x="8458200" y="6400800"/>
            <a:ext cx="5334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fld id="{3862B1CB-50A4-4B76-BEC9-55B93FEE7A6D}" type="slidenum">
              <a:rPr lang="en-US" smtClean="0">
                <a:solidFill>
                  <a:schemeClr val="tx2"/>
                </a:solidFill>
              </a:rPr>
              <a:pPr eaLnBrk="1" hangingPunct="1"/>
              <a:t>126</a:t>
            </a:fld>
            <a:endParaRPr lang="en-US" dirty="0" smtClean="0">
              <a:solidFill>
                <a:schemeClr val="tx2"/>
              </a:solidFill>
            </a:endParaRPr>
          </a:p>
        </p:txBody>
      </p:sp>
      <p:sp>
        <p:nvSpPr>
          <p:cNvPr id="280578" name="Rectangle 2"/>
          <p:cNvSpPr>
            <a:spLocks noGrp="1" noChangeArrowheads="1"/>
          </p:cNvSpPr>
          <p:nvPr>
            <p:ph type="title"/>
          </p:nvPr>
        </p:nvSpPr>
        <p:spPr>
          <a:xfrm>
            <a:off x="228600" y="304800"/>
            <a:ext cx="7239000" cy="868362"/>
          </a:xfrm>
        </p:spPr>
        <p:txBody>
          <a:bodyPr/>
          <a:lstStyle/>
          <a:p>
            <a:pPr eaLnBrk="1" hangingPunct="1">
              <a:defRPr/>
            </a:pPr>
            <a:r>
              <a:rPr lang="en-US" dirty="0" smtClean="0"/>
              <a:t>Parallel Reduction in CUDA</a:t>
            </a:r>
          </a:p>
        </p:txBody>
      </p:sp>
      <p:sp>
        <p:nvSpPr>
          <p:cNvPr id="6148" name="Rectangle 3"/>
          <p:cNvSpPr>
            <a:spLocks noGrp="1" noChangeArrowheads="1"/>
          </p:cNvSpPr>
          <p:nvPr>
            <p:ph type="body" idx="1"/>
          </p:nvPr>
        </p:nvSpPr>
        <p:spPr>
          <a:xfrm>
            <a:off x="228600" y="2100263"/>
            <a:ext cx="8458200" cy="4300537"/>
          </a:xfrm>
        </p:spPr>
        <p:txBody>
          <a:bodyPr/>
          <a:lstStyle/>
          <a:p>
            <a:pPr eaLnBrk="1" hangingPunct="1"/>
            <a:r>
              <a:rPr lang="en-US" sz="2000" dirty="0" smtClean="0"/>
              <a:t>Exercise draws on material made available by Mark Harris of NVIDIA </a:t>
            </a:r>
            <a:r>
              <a:rPr lang="en-US" sz="1200" dirty="0" smtClean="0"/>
              <a:t>[acknowledgement at bottom of slides]</a:t>
            </a:r>
            <a:endParaRPr lang="en-US" sz="2000" dirty="0" smtClean="0"/>
          </a:p>
          <a:p>
            <a:pPr eaLnBrk="1" hangingPunct="1"/>
            <a:endParaRPr lang="en-US" sz="2000" dirty="0"/>
          </a:p>
          <a:p>
            <a:pPr eaLnBrk="1" hangingPunct="1"/>
            <a:r>
              <a:rPr lang="en-US" sz="2000" dirty="0" smtClean="0"/>
              <a:t>Parallel Reduction: Common and very important data parallel primitive</a:t>
            </a:r>
          </a:p>
          <a:p>
            <a:pPr lvl="1"/>
            <a:r>
              <a:rPr lang="en-US" sz="1800" dirty="0" smtClean="0"/>
              <a:t>Example: Used to compute the norm of a large vector </a:t>
            </a:r>
          </a:p>
          <a:p>
            <a:pPr eaLnBrk="1" hangingPunct="1"/>
            <a:endParaRPr lang="en-US" sz="2000" dirty="0" smtClean="0"/>
          </a:p>
          <a:p>
            <a:pPr eaLnBrk="1" hangingPunct="1"/>
            <a:r>
              <a:rPr lang="en-US" sz="2000" dirty="0" smtClean="0"/>
              <a:t>Easy to implement in CUDA</a:t>
            </a:r>
          </a:p>
          <a:p>
            <a:pPr lvl="1" eaLnBrk="1" hangingPunct="1"/>
            <a:r>
              <a:rPr lang="en-US" sz="1800" dirty="0" smtClean="0"/>
              <a:t>Challenging to get it right though</a:t>
            </a:r>
          </a:p>
          <a:p>
            <a:pPr lvl="1" eaLnBrk="1" hangingPunct="1"/>
            <a:endParaRPr lang="en-US" sz="1800" dirty="0" smtClean="0"/>
          </a:p>
          <a:p>
            <a:pPr eaLnBrk="1" hangingPunct="1"/>
            <a:r>
              <a:rPr lang="en-US" sz="2000" dirty="0" smtClean="0"/>
              <a:t>Serves as a great optimization example</a:t>
            </a:r>
          </a:p>
          <a:p>
            <a:pPr lvl="1" eaLnBrk="1" hangingPunct="1"/>
            <a:r>
              <a:rPr lang="en-US" sz="1800" dirty="0" smtClean="0"/>
              <a:t>Walk step by step through several different versions</a:t>
            </a:r>
          </a:p>
          <a:p>
            <a:pPr lvl="1" eaLnBrk="1" hangingPunct="1"/>
            <a:r>
              <a:rPr lang="en-US" sz="1800" dirty="0" smtClean="0"/>
              <a:t>Demonstrates several important optimization strategies</a:t>
            </a:r>
          </a:p>
        </p:txBody>
      </p:sp>
      <p:sp>
        <p:nvSpPr>
          <p:cNvPr id="5" name="Rectangle 4"/>
          <p:cNvSpPr/>
          <p:nvPr/>
        </p:nvSpPr>
        <p:spPr>
          <a:xfrm>
            <a:off x="76200" y="6627168"/>
            <a:ext cx="1249060" cy="230832"/>
          </a:xfrm>
          <a:prstGeom prst="rect">
            <a:avLst/>
          </a:prstGeom>
        </p:spPr>
        <p:txBody>
          <a:bodyPr wrap="none">
            <a:spAutoFit/>
          </a:bodyPr>
          <a:lstStyle/>
          <a:p>
            <a:r>
              <a:rPr lang="en-US" sz="900" dirty="0" smtClean="0">
                <a:latin typeface="+mj-lt"/>
              </a:rPr>
              <a:t>NVIDIA [M. Harris]</a:t>
            </a:r>
            <a:r>
              <a:rPr lang="en-US" sz="900" dirty="0" smtClean="0">
                <a:latin typeface="+mj-lt"/>
                <a:cs typeface="Calibri"/>
              </a:rPr>
              <a:t>→</a:t>
            </a:r>
            <a:endParaRPr lang="en-US" sz="900" dirty="0">
              <a:latin typeface="+mj-lt"/>
            </a:endParaRPr>
          </a:p>
        </p:txBody>
      </p:sp>
    </p:spTree>
    <p:extLst>
      <p:ext uri="{BB962C8B-B14F-4D97-AF65-F5344CB8AC3E}">
        <p14:creationId xmlns:p14="http://schemas.microsoft.com/office/powerpoint/2010/main" val="2367348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a:xfrm>
            <a:off x="6858000" y="62484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eaLnBrk="1" hangingPunct="1"/>
            <a:fld id="{82B09639-1567-4E26-A9A5-967A0E3FD8C8}" type="slidenum">
              <a:rPr lang="en-US" smtClean="0">
                <a:solidFill>
                  <a:schemeClr val="tx2"/>
                </a:solidFill>
              </a:rPr>
              <a:pPr algn="r" eaLnBrk="1" hangingPunct="1"/>
              <a:t>127</a:t>
            </a:fld>
            <a:endParaRPr lang="en-US" dirty="0" smtClean="0">
              <a:solidFill>
                <a:schemeClr val="tx2"/>
              </a:solidFill>
            </a:endParaRPr>
          </a:p>
        </p:txBody>
      </p:sp>
      <p:sp>
        <p:nvSpPr>
          <p:cNvPr id="281602" name="Rectangle 2"/>
          <p:cNvSpPr>
            <a:spLocks noGrp="1" noChangeArrowheads="1"/>
          </p:cNvSpPr>
          <p:nvPr>
            <p:ph type="title"/>
          </p:nvPr>
        </p:nvSpPr>
        <p:spPr>
          <a:xfrm>
            <a:off x="228600" y="304800"/>
            <a:ext cx="7543800" cy="960438"/>
          </a:xfrm>
        </p:spPr>
        <p:txBody>
          <a:bodyPr/>
          <a:lstStyle/>
          <a:p>
            <a:pPr eaLnBrk="1" hangingPunct="1">
              <a:defRPr/>
            </a:pPr>
            <a:r>
              <a:rPr lang="en-US" smtClean="0"/>
              <a:t>Parallel Reduction</a:t>
            </a:r>
          </a:p>
        </p:txBody>
      </p:sp>
      <p:sp>
        <p:nvSpPr>
          <p:cNvPr id="7172" name="Rectangle 3"/>
          <p:cNvSpPr>
            <a:spLocks noGrp="1" noChangeArrowheads="1"/>
          </p:cNvSpPr>
          <p:nvPr>
            <p:ph type="body" idx="1"/>
          </p:nvPr>
        </p:nvSpPr>
        <p:spPr>
          <a:xfrm>
            <a:off x="457200" y="1719262"/>
            <a:ext cx="8229600" cy="4681537"/>
          </a:xfrm>
        </p:spPr>
        <p:txBody>
          <a:bodyPr/>
          <a:lstStyle/>
          <a:p>
            <a:pPr eaLnBrk="1" hangingPunct="1">
              <a:lnSpc>
                <a:spcPct val="90000"/>
              </a:lnSpc>
            </a:pPr>
            <a:r>
              <a:rPr lang="en-US" sz="2000" dirty="0" smtClean="0"/>
              <a:t>Basic Idea: tree-based approach used within each thread block</a:t>
            </a:r>
          </a:p>
          <a:p>
            <a:pPr eaLnBrk="1" hangingPunct="1">
              <a:lnSpc>
                <a:spcPct val="90000"/>
              </a:lnSpc>
            </a:pPr>
            <a:endParaRPr lang="en-US" sz="2000" dirty="0" smtClean="0"/>
          </a:p>
          <a:p>
            <a:pPr eaLnBrk="1" hangingPunct="1">
              <a:lnSpc>
                <a:spcPct val="90000"/>
              </a:lnSpc>
            </a:pPr>
            <a:endParaRPr lang="en-US" sz="2000" dirty="0" smtClean="0"/>
          </a:p>
          <a:p>
            <a:pPr eaLnBrk="1" hangingPunct="1">
              <a:lnSpc>
                <a:spcPct val="90000"/>
              </a:lnSpc>
            </a:pPr>
            <a:endParaRPr lang="en-US" sz="2000" dirty="0" smtClean="0"/>
          </a:p>
          <a:p>
            <a:pPr eaLnBrk="1" hangingPunct="1">
              <a:lnSpc>
                <a:spcPct val="90000"/>
              </a:lnSpc>
            </a:pPr>
            <a:endParaRPr lang="en-US" sz="2000" dirty="0" smtClean="0"/>
          </a:p>
          <a:p>
            <a:pPr eaLnBrk="1" hangingPunct="1">
              <a:lnSpc>
                <a:spcPct val="90000"/>
              </a:lnSpc>
            </a:pPr>
            <a:endParaRPr lang="en-US" sz="2000" dirty="0"/>
          </a:p>
          <a:p>
            <a:pPr eaLnBrk="1" hangingPunct="1">
              <a:lnSpc>
                <a:spcPct val="90000"/>
              </a:lnSpc>
            </a:pPr>
            <a:endParaRPr lang="en-US" sz="2000" dirty="0" smtClean="0"/>
          </a:p>
          <a:p>
            <a:pPr eaLnBrk="1" hangingPunct="1">
              <a:lnSpc>
                <a:spcPct val="90000"/>
              </a:lnSpc>
            </a:pPr>
            <a:endParaRPr lang="en-US" sz="2000" dirty="0" smtClean="0"/>
          </a:p>
          <a:p>
            <a:pPr eaLnBrk="1" hangingPunct="1">
              <a:lnSpc>
                <a:spcPct val="90000"/>
              </a:lnSpc>
            </a:pPr>
            <a:r>
              <a:rPr lang="en-US" sz="2000" dirty="0" smtClean="0"/>
              <a:t>Need to be able to use multiple thread blocks</a:t>
            </a:r>
          </a:p>
          <a:p>
            <a:pPr lvl="1" eaLnBrk="1" hangingPunct="1">
              <a:lnSpc>
                <a:spcPct val="90000"/>
              </a:lnSpc>
            </a:pPr>
            <a:r>
              <a:rPr lang="en-US" sz="1800" dirty="0" smtClean="0"/>
              <a:t>To process very large arrays</a:t>
            </a:r>
          </a:p>
          <a:p>
            <a:pPr lvl="1" eaLnBrk="1" hangingPunct="1">
              <a:lnSpc>
                <a:spcPct val="90000"/>
              </a:lnSpc>
            </a:pPr>
            <a:r>
              <a:rPr lang="en-US" sz="1800" dirty="0" smtClean="0"/>
              <a:t>To keep all multiprocessors on the GPU busy</a:t>
            </a:r>
          </a:p>
          <a:p>
            <a:pPr lvl="1" eaLnBrk="1" hangingPunct="1">
              <a:lnSpc>
                <a:spcPct val="90000"/>
              </a:lnSpc>
            </a:pPr>
            <a:r>
              <a:rPr lang="en-US" sz="1800" dirty="0" smtClean="0"/>
              <a:t>Each thread block reduces a portion of the array to one single value</a:t>
            </a:r>
          </a:p>
          <a:p>
            <a:pPr lvl="1" eaLnBrk="1" hangingPunct="1">
              <a:lnSpc>
                <a:spcPct val="90000"/>
              </a:lnSpc>
            </a:pPr>
            <a:endParaRPr lang="en-US" sz="1800" dirty="0" smtClean="0"/>
          </a:p>
          <a:p>
            <a:pPr eaLnBrk="1" hangingPunct="1">
              <a:lnSpc>
                <a:spcPct val="90000"/>
              </a:lnSpc>
            </a:pPr>
            <a:r>
              <a:rPr lang="en-US" sz="2000" dirty="0" smtClean="0"/>
              <a:t>Q: How do we communicate partial results between thread blocks?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209800"/>
            <a:ext cx="3633787" cy="193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76200" y="6627168"/>
            <a:ext cx="1249060" cy="230832"/>
          </a:xfrm>
          <a:prstGeom prst="rect">
            <a:avLst/>
          </a:prstGeom>
        </p:spPr>
        <p:txBody>
          <a:bodyPr wrap="none">
            <a:spAutoFit/>
          </a:bodyPr>
          <a:lstStyle/>
          <a:p>
            <a:r>
              <a:rPr lang="en-US" sz="900" dirty="0" smtClean="0">
                <a:latin typeface="+mj-lt"/>
              </a:rPr>
              <a:t>NVIDIA [M. Harris]</a:t>
            </a:r>
            <a:r>
              <a:rPr lang="en-US" sz="900" dirty="0" smtClean="0">
                <a:latin typeface="+mj-lt"/>
                <a:cs typeface="Calibri"/>
              </a:rPr>
              <a:t>→</a:t>
            </a:r>
            <a:endParaRPr lang="en-US" sz="900" dirty="0">
              <a:latin typeface="+mj-lt"/>
            </a:endParaRPr>
          </a:p>
        </p:txBody>
      </p:sp>
    </p:spTree>
    <p:extLst>
      <p:ext uri="{BB962C8B-B14F-4D97-AF65-F5344CB8AC3E}">
        <p14:creationId xmlns:p14="http://schemas.microsoft.com/office/powerpoint/2010/main" val="3929595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0"/>
          </p:nvPr>
        </p:nvSpPr>
        <p:spPr>
          <a:xfrm>
            <a:off x="6858000" y="63246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eaLnBrk="1" hangingPunct="1"/>
            <a:fld id="{31B7F737-93EB-4AC6-A189-6217C9614D21}" type="slidenum">
              <a:rPr lang="en-US" smtClean="0">
                <a:solidFill>
                  <a:schemeClr val="tx2"/>
                </a:solidFill>
              </a:rPr>
              <a:pPr algn="r" eaLnBrk="1" hangingPunct="1"/>
              <a:t>128</a:t>
            </a:fld>
            <a:endParaRPr lang="en-US" smtClean="0">
              <a:solidFill>
                <a:schemeClr val="tx2"/>
              </a:solidFill>
            </a:endParaRPr>
          </a:p>
        </p:txBody>
      </p:sp>
      <p:sp>
        <p:nvSpPr>
          <p:cNvPr id="282626" name="Rectangle 2"/>
          <p:cNvSpPr>
            <a:spLocks noGrp="1" noChangeArrowheads="1"/>
          </p:cNvSpPr>
          <p:nvPr>
            <p:ph type="title"/>
          </p:nvPr>
        </p:nvSpPr>
        <p:spPr>
          <a:xfrm>
            <a:off x="0" y="122238"/>
            <a:ext cx="8077200" cy="1096962"/>
          </a:xfrm>
        </p:spPr>
        <p:txBody>
          <a:bodyPr/>
          <a:lstStyle/>
          <a:p>
            <a:pPr eaLnBrk="1" hangingPunct="1">
              <a:defRPr/>
            </a:pPr>
            <a:r>
              <a:rPr lang="en-US" dirty="0" smtClean="0"/>
              <a:t>Problem: Global Synchronization</a:t>
            </a:r>
          </a:p>
        </p:txBody>
      </p:sp>
      <p:sp>
        <p:nvSpPr>
          <p:cNvPr id="8196" name="Rectangle 3"/>
          <p:cNvSpPr>
            <a:spLocks noGrp="1" noChangeArrowheads="1"/>
          </p:cNvSpPr>
          <p:nvPr>
            <p:ph type="body" idx="1"/>
          </p:nvPr>
        </p:nvSpPr>
        <p:spPr>
          <a:xfrm>
            <a:off x="457200" y="1947862"/>
            <a:ext cx="8229600" cy="4224338"/>
          </a:xfrm>
        </p:spPr>
        <p:txBody>
          <a:bodyPr/>
          <a:lstStyle/>
          <a:p>
            <a:pPr eaLnBrk="1" hangingPunct="1"/>
            <a:r>
              <a:rPr lang="en-US" sz="1800" dirty="0" smtClean="0"/>
              <a:t>If we could synchronize across all thread blocks, could easily reduce very large arrays, right?</a:t>
            </a:r>
          </a:p>
          <a:p>
            <a:pPr lvl="1" eaLnBrk="1" hangingPunct="1"/>
            <a:r>
              <a:rPr lang="en-US" sz="1600" dirty="0" smtClean="0"/>
              <a:t>Global sync after each block produces its result</a:t>
            </a:r>
          </a:p>
          <a:p>
            <a:pPr lvl="1" eaLnBrk="1" hangingPunct="1"/>
            <a:r>
              <a:rPr lang="en-US" sz="1600" dirty="0" smtClean="0"/>
              <a:t>Once all blocks reach sync, continue recursively</a:t>
            </a:r>
          </a:p>
          <a:p>
            <a:pPr eaLnBrk="1" hangingPunct="1"/>
            <a:endParaRPr lang="en-US" sz="1800" dirty="0" smtClean="0"/>
          </a:p>
          <a:p>
            <a:pPr eaLnBrk="1" hangingPunct="1"/>
            <a:r>
              <a:rPr lang="en-US" sz="1800" dirty="0" smtClean="0"/>
              <a:t>But CUDA has no global synchronization.  Why?</a:t>
            </a:r>
          </a:p>
          <a:p>
            <a:pPr lvl="1" eaLnBrk="1" hangingPunct="1"/>
            <a:r>
              <a:rPr lang="en-US" sz="1600" dirty="0" smtClean="0"/>
              <a:t>Expensive to build in hardware for GPUs with high processor count</a:t>
            </a:r>
          </a:p>
          <a:p>
            <a:pPr lvl="1" eaLnBrk="1" hangingPunct="1"/>
            <a:r>
              <a:rPr lang="en-US" sz="1600" dirty="0" smtClean="0"/>
              <a:t>Would force programmer to run fewer blocks (no more than number of SMs times the number of resident blocks / SM) → this may reduce overall efficiency </a:t>
            </a:r>
          </a:p>
          <a:p>
            <a:pPr eaLnBrk="1" hangingPunct="1"/>
            <a:endParaRPr lang="en-US" sz="1800" dirty="0" smtClean="0"/>
          </a:p>
          <a:p>
            <a:pPr eaLnBrk="1" hangingPunct="1"/>
            <a:r>
              <a:rPr lang="en-US" sz="1800" dirty="0" smtClean="0"/>
              <a:t>Solution: decompose into multiple kernels</a:t>
            </a:r>
          </a:p>
          <a:p>
            <a:pPr lvl="1" eaLnBrk="1" hangingPunct="1"/>
            <a:r>
              <a:rPr lang="en-US" sz="1600" dirty="0" smtClean="0"/>
              <a:t>Kernel launch serves as a global synchronization point</a:t>
            </a:r>
          </a:p>
          <a:p>
            <a:pPr lvl="1" eaLnBrk="1" hangingPunct="1"/>
            <a:r>
              <a:rPr lang="en-US" sz="1600" dirty="0" smtClean="0"/>
              <a:t>Kernel launch has negligible HW overhead, low SW overhead</a:t>
            </a:r>
          </a:p>
        </p:txBody>
      </p:sp>
      <p:sp>
        <p:nvSpPr>
          <p:cNvPr id="5" name="Rectangle 4"/>
          <p:cNvSpPr/>
          <p:nvPr/>
        </p:nvSpPr>
        <p:spPr>
          <a:xfrm>
            <a:off x="76200" y="6627168"/>
            <a:ext cx="1249060" cy="230832"/>
          </a:xfrm>
          <a:prstGeom prst="rect">
            <a:avLst/>
          </a:prstGeom>
        </p:spPr>
        <p:txBody>
          <a:bodyPr wrap="none">
            <a:spAutoFit/>
          </a:bodyPr>
          <a:lstStyle/>
          <a:p>
            <a:r>
              <a:rPr lang="en-US" sz="900" dirty="0" smtClean="0">
                <a:latin typeface="+mj-lt"/>
              </a:rPr>
              <a:t>NVIDIA [M. Harris]</a:t>
            </a:r>
            <a:r>
              <a:rPr lang="en-US" sz="900" dirty="0" smtClean="0">
                <a:latin typeface="+mj-lt"/>
                <a:cs typeface="Calibri"/>
              </a:rPr>
              <a:t>→</a:t>
            </a:r>
            <a:endParaRPr lang="en-US" sz="900" dirty="0">
              <a:latin typeface="+mj-lt"/>
            </a:endParaRPr>
          </a:p>
        </p:txBody>
      </p:sp>
    </p:spTree>
    <p:extLst>
      <p:ext uri="{BB962C8B-B14F-4D97-AF65-F5344CB8AC3E}">
        <p14:creationId xmlns:p14="http://schemas.microsoft.com/office/powerpoint/2010/main" val="3363414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6">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6">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19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7543800" cy="868362"/>
          </a:xfrm>
        </p:spPr>
        <p:txBody>
          <a:bodyPr/>
          <a:lstStyle/>
          <a:p>
            <a:r>
              <a:rPr lang="en-US" dirty="0" smtClean="0"/>
              <a:t>Multiple Kernel Calls</a:t>
            </a:r>
            <a:br>
              <a:rPr lang="en-US" dirty="0" smtClean="0"/>
            </a:br>
            <a:r>
              <a:rPr lang="en-US" sz="2000" dirty="0" smtClean="0"/>
              <a:t>[An Example, and how it all works out…]</a:t>
            </a:r>
            <a:endParaRPr lang="en-US" dirty="0"/>
          </a:p>
        </p:txBody>
      </p:sp>
      <p:sp>
        <p:nvSpPr>
          <p:cNvPr id="3" name="Content Placeholder 2"/>
          <p:cNvSpPr>
            <a:spLocks noGrp="1"/>
          </p:cNvSpPr>
          <p:nvPr>
            <p:ph idx="1"/>
          </p:nvPr>
        </p:nvSpPr>
        <p:spPr>
          <a:xfrm>
            <a:off x="228600" y="1676400"/>
            <a:ext cx="8763000" cy="5029199"/>
          </a:xfrm>
        </p:spPr>
        <p:txBody>
          <a:bodyPr/>
          <a:lstStyle/>
          <a:p>
            <a:r>
              <a:rPr lang="en-US" sz="2000" dirty="0" smtClean="0"/>
              <a:t>Imagine you launch a grid in which each block has 256 threads</a:t>
            </a:r>
          </a:p>
          <a:p>
            <a:pPr lvl="2"/>
            <a:endParaRPr lang="en-US" sz="1300" dirty="0" smtClean="0"/>
          </a:p>
          <a:p>
            <a:r>
              <a:rPr lang="en-US" sz="2000" dirty="0" smtClean="0"/>
              <a:t>Assume that </a:t>
            </a:r>
            <a:r>
              <a:rPr lang="en-US" sz="2000" dirty="0"/>
              <a:t>the number or elements in the array </a:t>
            </a:r>
            <a:r>
              <a:rPr lang="en-US" sz="2000" dirty="0" smtClean="0"/>
              <a:t>is N=100,000</a:t>
            </a:r>
          </a:p>
          <a:p>
            <a:pPr lvl="1"/>
            <a:r>
              <a:rPr lang="en-US" sz="1600" dirty="0" smtClean="0"/>
              <a:t>Note that 100,000</a:t>
            </a:r>
            <a:r>
              <a:rPr lang="en-US" sz="1600" dirty="0"/>
              <a:t>= </a:t>
            </a:r>
            <a:r>
              <a:rPr lang="en-US" sz="1600" dirty="0">
                <a:solidFill>
                  <a:srgbClr val="C00000"/>
                </a:solidFill>
              </a:rPr>
              <a:t>390</a:t>
            </a:r>
            <a:r>
              <a:rPr lang="en-US" sz="1600" dirty="0"/>
              <a:t>*256 + </a:t>
            </a:r>
            <a:r>
              <a:rPr lang="en-US" sz="1600" dirty="0" smtClean="0"/>
              <a:t>160, therefore </a:t>
            </a:r>
            <a:r>
              <a:rPr lang="en-US" sz="1800" b="1" dirty="0" smtClean="0">
                <a:latin typeface="Courier New" pitchFamily="49" charset="0"/>
                <a:cs typeface="Courier New" pitchFamily="49" charset="0"/>
              </a:rPr>
              <a:t>ceil[N/256.0]=391</a:t>
            </a:r>
            <a:endParaRPr lang="en-US" sz="1600" b="1" dirty="0" smtClean="0">
              <a:latin typeface="Courier New" pitchFamily="49" charset="0"/>
              <a:cs typeface="Courier New" pitchFamily="49" charset="0"/>
            </a:endParaRPr>
          </a:p>
          <a:p>
            <a:pPr lvl="1"/>
            <a:endParaRPr lang="en-US" sz="1600" dirty="0" smtClean="0"/>
          </a:p>
          <a:p>
            <a:r>
              <a:rPr lang="en-US" sz="2000" dirty="0" smtClean="0"/>
              <a:t>For the first stage, you launch 391 blocks of 256 threads</a:t>
            </a:r>
          </a:p>
          <a:p>
            <a:pPr lvl="1"/>
            <a:r>
              <a:rPr lang="en-US" sz="1600" dirty="0" smtClean="0"/>
              <a:t>At the end of this stage you still have to operate on 391 elements</a:t>
            </a:r>
          </a:p>
          <a:p>
            <a:pPr lvl="2"/>
            <a:endParaRPr lang="en-US" sz="1300" dirty="0" smtClean="0"/>
          </a:p>
          <a:p>
            <a:r>
              <a:rPr lang="en-US" sz="2000" dirty="0" smtClean="0"/>
              <a:t>For the second stage, you launch two blocks of 256 threads</a:t>
            </a:r>
          </a:p>
          <a:p>
            <a:pPr lvl="1"/>
            <a:r>
              <a:rPr lang="en-US" sz="1600" dirty="0" smtClean="0"/>
              <a:t>At the end of this stage you only have to operate on two elements</a:t>
            </a:r>
          </a:p>
          <a:p>
            <a:pPr lvl="2"/>
            <a:endParaRPr lang="en-US" sz="1300" dirty="0" smtClean="0"/>
          </a:p>
          <a:p>
            <a:r>
              <a:rPr lang="en-US" sz="2000" dirty="0" smtClean="0"/>
              <a:t>For the third and last stage, you launch one block of 256 threads</a:t>
            </a:r>
          </a:p>
          <a:p>
            <a:pPr lvl="1"/>
            <a:r>
              <a:rPr lang="en-US" sz="1600" dirty="0" smtClean="0"/>
              <a:t>Almost all threads idle…</a:t>
            </a:r>
          </a:p>
          <a:p>
            <a:pPr lvl="2"/>
            <a:endParaRPr lang="en-US" sz="1300" dirty="0"/>
          </a:p>
          <a:p>
            <a:r>
              <a:rPr lang="en-US" sz="2000" dirty="0" smtClean="0"/>
              <a:t>NOTE: after the first stage, each subsequent stage operates on a number of entries equal to the number of blocks in the previous stage</a:t>
            </a:r>
            <a:endParaRPr lang="en-US" sz="2000" dirty="0"/>
          </a:p>
        </p:txBody>
      </p:sp>
      <p:sp>
        <p:nvSpPr>
          <p:cNvPr id="4" name="Slide Number Placeholder 3"/>
          <p:cNvSpPr>
            <a:spLocks noGrp="1"/>
          </p:cNvSpPr>
          <p:nvPr>
            <p:ph type="sldNum" sz="quarter" idx="12"/>
          </p:nvPr>
        </p:nvSpPr>
        <p:spPr>
          <a:xfrm>
            <a:off x="8686800" y="6477000"/>
            <a:ext cx="381000" cy="304800"/>
          </a:xfrm>
        </p:spPr>
        <p:txBody>
          <a:bodyPr/>
          <a:lstStyle/>
          <a:p>
            <a:fld id="{04A7C484-7E24-447E-8CB0-5149A4D34DEF}" type="slidenum">
              <a:rPr lang="en-US" altLang="en-US" smtClean="0"/>
              <a:pPr/>
              <a:t>129</a:t>
            </a:fld>
            <a:endParaRPr lang="en-US" altLang="en-US" dirty="0"/>
          </a:p>
        </p:txBody>
      </p:sp>
    </p:spTree>
    <p:extLst>
      <p:ext uri="{BB962C8B-B14F-4D97-AF65-F5344CB8AC3E}">
        <p14:creationId xmlns:p14="http://schemas.microsoft.com/office/powerpoint/2010/main" val="41952252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634" name="Rectangle 2"/>
          <p:cNvSpPr>
            <a:spLocks noGrp="1" noChangeArrowheads="1"/>
          </p:cNvSpPr>
          <p:nvPr>
            <p:ph type="title"/>
          </p:nvPr>
        </p:nvSpPr>
        <p:spPr>
          <a:xfrm>
            <a:off x="228600" y="457200"/>
            <a:ext cx="7543800" cy="762000"/>
          </a:xfrm>
        </p:spPr>
        <p:txBody>
          <a:bodyPr/>
          <a:lstStyle/>
          <a:p>
            <a:r>
              <a:rPr lang="en-US" sz="3500" dirty="0" smtClean="0"/>
              <a:t>Matrix Multiplication, Revisited</a:t>
            </a:r>
            <a:endParaRPr lang="en-US" sz="3500" dirty="0"/>
          </a:p>
        </p:txBody>
      </p:sp>
      <p:sp>
        <p:nvSpPr>
          <p:cNvPr id="965635" name="Rectangle 3"/>
          <p:cNvSpPr>
            <a:spLocks noGrp="1" noChangeArrowheads="1"/>
          </p:cNvSpPr>
          <p:nvPr>
            <p:ph type="body" idx="1"/>
          </p:nvPr>
        </p:nvSpPr>
        <p:spPr>
          <a:xfrm>
            <a:off x="304800" y="2667000"/>
            <a:ext cx="8458200" cy="3005137"/>
          </a:xfrm>
        </p:spPr>
        <p:txBody>
          <a:bodyPr/>
          <a:lstStyle/>
          <a:p>
            <a:r>
              <a:rPr lang="en-US" sz="2400" dirty="0" smtClean="0"/>
              <a:t>The purpose of the following implementation of the matrix multiplication problem is to</a:t>
            </a:r>
          </a:p>
          <a:p>
            <a:endParaRPr lang="en-US" sz="2400" dirty="0"/>
          </a:p>
          <a:p>
            <a:pPr lvl="1"/>
            <a:r>
              <a:rPr lang="en-US" sz="2000" dirty="0" smtClean="0"/>
              <a:t>Show how to deal with matrices A, B, and C of large size</a:t>
            </a:r>
            <a:endParaRPr lang="en-US" sz="2000" dirty="0"/>
          </a:p>
          <a:p>
            <a:pPr lvl="1"/>
            <a:endParaRPr lang="en-US" sz="2000" dirty="0"/>
          </a:p>
          <a:p>
            <a:pPr lvl="1"/>
            <a:r>
              <a:rPr lang="en-US" sz="2000" dirty="0"/>
              <a:t>Emphasize the role of the shared memory</a:t>
            </a:r>
          </a:p>
          <a:p>
            <a:pPr lvl="1"/>
            <a:endParaRPr lang="en-US" sz="2000" dirty="0"/>
          </a:p>
          <a:p>
            <a:pPr lvl="1"/>
            <a:r>
              <a:rPr lang="en-US" sz="2000" dirty="0"/>
              <a:t>Emphasize the need for the _</a:t>
            </a:r>
            <a:r>
              <a:rPr lang="en-US" sz="2000" dirty="0" err="1"/>
              <a:t>syncthreads</a:t>
            </a:r>
            <a:r>
              <a:rPr lang="en-US" sz="2000" dirty="0"/>
              <a:t>() function call </a:t>
            </a:r>
          </a:p>
          <a:p>
            <a:pPr lvl="1"/>
            <a:endParaRPr lang="en-US" sz="2000" dirty="0"/>
          </a:p>
        </p:txBody>
      </p:sp>
      <p:sp>
        <p:nvSpPr>
          <p:cNvPr id="965636" name="Text Box 4"/>
          <p:cNvSpPr txBox="1">
            <a:spLocks noChangeArrowheads="1"/>
          </p:cNvSpPr>
          <p:nvPr/>
        </p:nvSpPr>
        <p:spPr bwMode="auto">
          <a:xfrm>
            <a:off x="8382000" y="6400800"/>
            <a:ext cx="685800" cy="366713"/>
          </a:xfrm>
          <a:prstGeom prst="rect">
            <a:avLst/>
          </a:prstGeom>
          <a:noFill/>
          <a:ln w="9525">
            <a:noFill/>
            <a:miter lim="800000"/>
            <a:headEnd/>
            <a:tailEnd/>
          </a:ln>
          <a:effectLst/>
        </p:spPr>
        <p:txBody>
          <a:bodyPr>
            <a:spAutoFit/>
          </a:bodyPr>
          <a:lstStyle/>
          <a:p>
            <a:pPr eaLnBrk="0" hangingPunct="0">
              <a:spcBef>
                <a:spcPct val="50000"/>
              </a:spcBef>
            </a:pPr>
            <a:fld id="{9E8F549E-DA5E-4953-A5FF-5836447030D9}" type="slidenum">
              <a:rPr lang="en-US">
                <a:latin typeface="Tahoma" pitchFamily="34" charset="0"/>
              </a:rPr>
              <a:pPr eaLnBrk="0" hangingPunct="0">
                <a:spcBef>
                  <a:spcPct val="50000"/>
                </a:spcBef>
              </a:pPr>
              <a:t>13</a:t>
            </a:fld>
            <a:endParaRPr lang="en-US" dirty="0">
              <a:latin typeface="Tahoma" pitchFamily="34" charset="0"/>
            </a:endParaRPr>
          </a:p>
        </p:txBody>
      </p:sp>
    </p:spTree>
    <p:extLst>
      <p:ext uri="{BB962C8B-B14F-4D97-AF65-F5344CB8AC3E}">
        <p14:creationId xmlns:p14="http://schemas.microsoft.com/office/powerpoint/2010/main" val="1465272651"/>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xfrm>
            <a:off x="6937852" y="6326832"/>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eaLnBrk="1" hangingPunct="1"/>
            <a:fld id="{218F8193-5B63-4496-9FCE-D18409D4914E}" type="slidenum">
              <a:rPr lang="en-US" smtClean="0">
                <a:solidFill>
                  <a:schemeClr val="tx2"/>
                </a:solidFill>
              </a:rPr>
              <a:pPr algn="r" eaLnBrk="1" hangingPunct="1"/>
              <a:t>130</a:t>
            </a:fld>
            <a:endParaRPr lang="en-US" dirty="0" smtClean="0">
              <a:solidFill>
                <a:schemeClr val="tx2"/>
              </a:solidFill>
            </a:endParaRPr>
          </a:p>
        </p:txBody>
      </p:sp>
      <p:sp>
        <p:nvSpPr>
          <p:cNvPr id="283650" name="Rectangle 2"/>
          <p:cNvSpPr>
            <a:spLocks noGrp="1" noChangeArrowheads="1"/>
          </p:cNvSpPr>
          <p:nvPr>
            <p:ph type="title"/>
          </p:nvPr>
        </p:nvSpPr>
        <p:spPr>
          <a:xfrm>
            <a:off x="76200" y="122238"/>
            <a:ext cx="7924800" cy="944562"/>
          </a:xfrm>
        </p:spPr>
        <p:txBody>
          <a:bodyPr/>
          <a:lstStyle/>
          <a:p>
            <a:pPr eaLnBrk="1" hangingPunct="1">
              <a:defRPr/>
            </a:pPr>
            <a:r>
              <a:rPr lang="en-US" sz="3000" dirty="0" smtClean="0"/>
              <a:t>Vector Reduction: 30,000 Feet Perspective</a:t>
            </a:r>
          </a:p>
        </p:txBody>
      </p:sp>
      <p:sp>
        <p:nvSpPr>
          <p:cNvPr id="289" name="Rectangle 3"/>
          <p:cNvSpPr txBox="1">
            <a:spLocks noChangeArrowheads="1"/>
          </p:cNvSpPr>
          <p:nvPr/>
        </p:nvSpPr>
        <p:spPr bwMode="auto">
          <a:xfrm>
            <a:off x="76200" y="1828800"/>
            <a:ext cx="9022900" cy="1447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fontAlgn="base">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fontAlgn="base">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r>
              <a:rPr lang="en-US" sz="2000" dirty="0" smtClean="0"/>
              <a:t>At the block level: Bring data in shared memory, then start adding in parallel</a:t>
            </a:r>
          </a:p>
          <a:p>
            <a:r>
              <a:rPr lang="en-US" sz="2000" dirty="0" smtClean="0"/>
              <a:t>Fewer and fewer threads of a block participate</a:t>
            </a:r>
          </a:p>
          <a:p>
            <a:r>
              <a:rPr lang="en-US" sz="2000" dirty="0" smtClean="0"/>
              <a:t>The process is memory bound, low arithmetic intensity…</a:t>
            </a:r>
          </a:p>
          <a:p>
            <a:pPr marL="0" indent="0">
              <a:buNone/>
            </a:pPr>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0" y="3352800"/>
            <a:ext cx="8699500" cy="218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Line Callout 2 1"/>
          <p:cNvSpPr/>
          <p:nvPr/>
        </p:nvSpPr>
        <p:spPr>
          <a:xfrm>
            <a:off x="7620000" y="3810000"/>
            <a:ext cx="1479100" cy="457200"/>
          </a:xfrm>
          <a:prstGeom prst="borderCallout2">
            <a:avLst>
              <a:gd name="adj1" fmla="val 1051"/>
              <a:gd name="adj2" fmla="val 49246"/>
              <a:gd name="adj3" fmla="val -64436"/>
              <a:gd name="adj4" fmla="val 82496"/>
              <a:gd name="adj5" fmla="val -62721"/>
              <a:gd name="adj6" fmla="val 6038"/>
            </a:avLst>
          </a:prstGeom>
          <a:ln w="31750">
            <a:solidFill>
              <a:srgbClr val="C0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70C0"/>
                </a:solidFill>
              </a:rPr>
              <a:t>Data staged in shared memory</a:t>
            </a:r>
            <a:endParaRPr lang="en-US" sz="1400" dirty="0">
              <a:solidFill>
                <a:srgbClr val="0070C0"/>
              </a:solidFill>
            </a:endParaRPr>
          </a:p>
        </p:txBody>
      </p:sp>
      <p:sp>
        <p:nvSpPr>
          <p:cNvPr id="8" name="Line Callout 2 7"/>
          <p:cNvSpPr/>
          <p:nvPr/>
        </p:nvSpPr>
        <p:spPr>
          <a:xfrm>
            <a:off x="7086600" y="4800600"/>
            <a:ext cx="2012500" cy="609600"/>
          </a:xfrm>
          <a:prstGeom prst="borderCallout2">
            <a:avLst>
              <a:gd name="adj1" fmla="val 47511"/>
              <a:gd name="adj2" fmla="val -3142"/>
              <a:gd name="adj3" fmla="val 47069"/>
              <a:gd name="adj4" fmla="val -54132"/>
              <a:gd name="adj5" fmla="val 70023"/>
              <a:gd name="adj6" fmla="val -132618"/>
            </a:avLst>
          </a:prstGeom>
          <a:ln w="31750">
            <a:solidFill>
              <a:srgbClr val="C0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70C0"/>
                </a:solidFill>
              </a:rPr>
              <a:t>A small number of threads finishes off</a:t>
            </a:r>
            <a:endParaRPr lang="en-US" sz="1400" dirty="0">
              <a:solidFill>
                <a:srgbClr val="0070C0"/>
              </a:solidFill>
            </a:endParaRPr>
          </a:p>
        </p:txBody>
      </p:sp>
      <p:sp>
        <p:nvSpPr>
          <p:cNvPr id="9" name="Rectangle 8"/>
          <p:cNvSpPr/>
          <p:nvPr/>
        </p:nvSpPr>
        <p:spPr>
          <a:xfrm>
            <a:off x="76200" y="6553200"/>
            <a:ext cx="1249060" cy="230832"/>
          </a:xfrm>
          <a:prstGeom prst="rect">
            <a:avLst/>
          </a:prstGeom>
        </p:spPr>
        <p:txBody>
          <a:bodyPr wrap="none">
            <a:spAutoFit/>
          </a:bodyPr>
          <a:lstStyle/>
          <a:p>
            <a:r>
              <a:rPr lang="en-US" sz="900" dirty="0" smtClean="0">
                <a:latin typeface="+mj-lt"/>
              </a:rPr>
              <a:t>NVIDIA [M. Harris]</a:t>
            </a:r>
            <a:r>
              <a:rPr lang="en-US" sz="900" dirty="0" smtClean="0">
                <a:latin typeface="+mj-lt"/>
                <a:cs typeface="Calibri"/>
              </a:rPr>
              <a:t>→</a:t>
            </a:r>
            <a:endParaRPr lang="en-US" sz="900" dirty="0">
              <a:latin typeface="+mj-lt"/>
            </a:endParaRPr>
          </a:p>
        </p:txBody>
      </p:sp>
    </p:spTree>
    <p:extLst>
      <p:ext uri="{BB962C8B-B14F-4D97-AF65-F5344CB8AC3E}">
        <p14:creationId xmlns:p14="http://schemas.microsoft.com/office/powerpoint/2010/main" val="1081758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0"/>
          </p:nvPr>
        </p:nvSpPr>
        <p:spPr>
          <a:xfrm>
            <a:off x="8534400" y="6477000"/>
            <a:ext cx="5334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eaLnBrk="1" hangingPunct="1"/>
            <a:fld id="{7D2CDA7F-51FE-417C-9C59-E1B3270E935D}" type="slidenum">
              <a:rPr lang="en-US" smtClean="0">
                <a:solidFill>
                  <a:schemeClr val="tx2"/>
                </a:solidFill>
              </a:rPr>
              <a:pPr algn="r" eaLnBrk="1" hangingPunct="1"/>
              <a:t>131</a:t>
            </a:fld>
            <a:endParaRPr lang="en-US" dirty="0" smtClean="0">
              <a:solidFill>
                <a:schemeClr val="tx2"/>
              </a:solidFill>
            </a:endParaRPr>
          </a:p>
        </p:txBody>
      </p:sp>
      <p:sp>
        <p:nvSpPr>
          <p:cNvPr id="284674" name="Rectangle 2"/>
          <p:cNvSpPr>
            <a:spLocks noGrp="1" noChangeArrowheads="1"/>
          </p:cNvSpPr>
          <p:nvPr>
            <p:ph type="title"/>
          </p:nvPr>
        </p:nvSpPr>
        <p:spPr>
          <a:xfrm>
            <a:off x="152400" y="122238"/>
            <a:ext cx="7848600" cy="1020762"/>
          </a:xfrm>
        </p:spPr>
        <p:txBody>
          <a:bodyPr/>
          <a:lstStyle/>
          <a:p>
            <a:pPr eaLnBrk="1" hangingPunct="1">
              <a:defRPr/>
            </a:pPr>
            <a:r>
              <a:rPr lang="en-US" dirty="0" smtClean="0"/>
              <a:t>What is Our Optimization Goal?</a:t>
            </a:r>
          </a:p>
        </p:txBody>
      </p:sp>
      <p:sp>
        <p:nvSpPr>
          <p:cNvPr id="10244" name="Rectangle 3"/>
          <p:cNvSpPr>
            <a:spLocks noGrp="1" noChangeArrowheads="1"/>
          </p:cNvSpPr>
          <p:nvPr>
            <p:ph type="body" idx="1"/>
          </p:nvPr>
        </p:nvSpPr>
        <p:spPr>
          <a:xfrm>
            <a:off x="457200" y="1600200"/>
            <a:ext cx="8229600" cy="4907906"/>
          </a:xfrm>
        </p:spPr>
        <p:txBody>
          <a:bodyPr/>
          <a:lstStyle/>
          <a:p>
            <a:pPr eaLnBrk="1" hangingPunct="1"/>
            <a:r>
              <a:rPr lang="en-US" sz="1800" dirty="0" smtClean="0"/>
              <a:t>We should strive to reach GPU peak performance</a:t>
            </a:r>
          </a:p>
          <a:p>
            <a:pPr lvl="2"/>
            <a:endParaRPr lang="en-US" sz="1200" dirty="0" smtClean="0"/>
          </a:p>
          <a:p>
            <a:pPr eaLnBrk="1" hangingPunct="1"/>
            <a:r>
              <a:rPr lang="en-US" sz="1800" dirty="0" smtClean="0"/>
              <a:t>Choose the right metric:</a:t>
            </a:r>
          </a:p>
          <a:p>
            <a:pPr lvl="1" eaLnBrk="1" hangingPunct="1"/>
            <a:r>
              <a:rPr lang="en-US" sz="1600" dirty="0" smtClean="0"/>
              <a:t>GFLOP/s: for compute-bound kernels</a:t>
            </a:r>
          </a:p>
          <a:p>
            <a:pPr lvl="1" eaLnBrk="1" hangingPunct="1"/>
            <a:r>
              <a:rPr lang="en-US" sz="1600" dirty="0" smtClean="0"/>
              <a:t>Bandwidth: for memory-bound kernels</a:t>
            </a:r>
          </a:p>
          <a:p>
            <a:pPr lvl="2"/>
            <a:endParaRPr lang="en-US" sz="1400" dirty="0" smtClean="0"/>
          </a:p>
          <a:p>
            <a:pPr eaLnBrk="1" hangingPunct="1"/>
            <a:r>
              <a:rPr lang="en-US" sz="1800" dirty="0" smtClean="0"/>
              <a:t>Reductions have very low arithmetic intensity</a:t>
            </a:r>
          </a:p>
          <a:p>
            <a:pPr lvl="1" eaLnBrk="1" hangingPunct="1"/>
            <a:r>
              <a:rPr lang="en-US" sz="1600" dirty="0" smtClean="0"/>
              <a:t>1 flop per element loaded (bandwidth-optimal)</a:t>
            </a:r>
          </a:p>
          <a:p>
            <a:pPr lvl="2"/>
            <a:endParaRPr lang="en-US" sz="1400" dirty="0" smtClean="0"/>
          </a:p>
          <a:p>
            <a:pPr eaLnBrk="1" hangingPunct="1"/>
            <a:r>
              <a:rPr lang="en-US" sz="1800" dirty="0" smtClean="0"/>
              <a:t>Therefore we should strive for peak bandwidth</a:t>
            </a:r>
          </a:p>
          <a:p>
            <a:pPr lvl="2"/>
            <a:endParaRPr lang="en-US" sz="1200" dirty="0" smtClean="0"/>
          </a:p>
          <a:p>
            <a:pPr eaLnBrk="1" hangingPunct="1"/>
            <a:r>
              <a:rPr lang="en-US" sz="1800" dirty="0" smtClean="0"/>
              <a:t>This example uses results generated using a G80 GPU</a:t>
            </a:r>
          </a:p>
          <a:p>
            <a:pPr lvl="1"/>
            <a:r>
              <a:rPr lang="en-US" sz="1600" dirty="0"/>
              <a:t>C</a:t>
            </a:r>
            <a:r>
              <a:rPr lang="en-US" sz="1600" dirty="0" smtClean="0"/>
              <a:t>ompute </a:t>
            </a:r>
            <a:r>
              <a:rPr lang="en-US" sz="1600" dirty="0"/>
              <a:t>capability </a:t>
            </a:r>
            <a:r>
              <a:rPr lang="en-US" sz="1600" dirty="0" smtClean="0"/>
              <a:t>(CC) 1.0</a:t>
            </a:r>
          </a:p>
          <a:p>
            <a:pPr lvl="1" eaLnBrk="1" hangingPunct="1"/>
            <a:r>
              <a:rPr lang="en-US" sz="1600" dirty="0" smtClean="0"/>
              <a:t>384-bit memory interface, 900 MHz DDR</a:t>
            </a:r>
          </a:p>
          <a:p>
            <a:pPr lvl="1" eaLnBrk="1" hangingPunct="1"/>
            <a:r>
              <a:rPr lang="en-US" sz="1600" dirty="0" smtClean="0"/>
              <a:t>384 * </a:t>
            </a:r>
            <a:r>
              <a:rPr lang="en-US" sz="1600" dirty="0"/>
              <a:t>9</a:t>
            </a:r>
            <a:r>
              <a:rPr lang="en-US" sz="1600" dirty="0" smtClean="0"/>
              <a:t>00 *2 / 8 = </a:t>
            </a:r>
            <a:r>
              <a:rPr lang="en-US" sz="1600" dirty="0" smtClean="0">
                <a:solidFill>
                  <a:schemeClr val="tx2"/>
                </a:solidFill>
              </a:rPr>
              <a:t>86.4 GB/s</a:t>
            </a:r>
          </a:p>
          <a:p>
            <a:pPr lvl="1"/>
            <a:r>
              <a:rPr lang="en-US" sz="1600" dirty="0"/>
              <a:t>Example carries over to other </a:t>
            </a:r>
            <a:r>
              <a:rPr lang="en-US" sz="1600" dirty="0" smtClean="0"/>
              <a:t>CCs, </a:t>
            </a:r>
            <a:r>
              <a:rPr lang="en-US" sz="1600" dirty="0"/>
              <a:t>this algorithm will be memory </a:t>
            </a:r>
            <a:r>
              <a:rPr lang="en-US" sz="1600" dirty="0" smtClean="0"/>
              <a:t>bound</a:t>
            </a:r>
            <a:endParaRPr lang="en-US" sz="1600" dirty="0"/>
          </a:p>
        </p:txBody>
      </p:sp>
      <p:sp>
        <p:nvSpPr>
          <p:cNvPr id="5" name="Rectangle 4"/>
          <p:cNvSpPr/>
          <p:nvPr/>
        </p:nvSpPr>
        <p:spPr>
          <a:xfrm>
            <a:off x="76200" y="6627168"/>
            <a:ext cx="1249060" cy="230832"/>
          </a:xfrm>
          <a:prstGeom prst="rect">
            <a:avLst/>
          </a:prstGeom>
        </p:spPr>
        <p:txBody>
          <a:bodyPr wrap="none">
            <a:spAutoFit/>
          </a:bodyPr>
          <a:lstStyle/>
          <a:p>
            <a:r>
              <a:rPr lang="en-US" sz="900" dirty="0" smtClean="0">
                <a:latin typeface="+mj-lt"/>
              </a:rPr>
              <a:t>NVIDIA [M. Harris]</a:t>
            </a:r>
            <a:r>
              <a:rPr lang="en-US" sz="900" dirty="0" smtClean="0">
                <a:latin typeface="+mj-lt"/>
                <a:cs typeface="Calibri"/>
              </a:rPr>
              <a:t>→</a:t>
            </a:r>
            <a:endParaRPr lang="en-US" sz="900" dirty="0">
              <a:latin typeface="+mj-lt"/>
            </a:endParaRPr>
          </a:p>
        </p:txBody>
      </p:sp>
    </p:spTree>
    <p:extLst>
      <p:ext uri="{BB962C8B-B14F-4D97-AF65-F5344CB8AC3E}">
        <p14:creationId xmlns:p14="http://schemas.microsoft.com/office/powerpoint/2010/main" val="382587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0"/>
          </p:nvPr>
        </p:nvSpPr>
        <p:spPr>
          <a:xfrm>
            <a:off x="8327049" y="6477000"/>
            <a:ext cx="6858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eaLnBrk="1" hangingPunct="1"/>
            <a:fld id="{8EB9F596-9E1E-4391-9864-1A1D9D6FBF48}" type="slidenum">
              <a:rPr lang="en-US" smtClean="0">
                <a:solidFill>
                  <a:schemeClr val="tx2"/>
                </a:solidFill>
              </a:rPr>
              <a:pPr algn="r" eaLnBrk="1" hangingPunct="1"/>
              <a:t>132</a:t>
            </a:fld>
            <a:endParaRPr lang="en-US" dirty="0" smtClean="0">
              <a:solidFill>
                <a:schemeClr val="tx2"/>
              </a:solidFill>
            </a:endParaRPr>
          </a:p>
        </p:txBody>
      </p:sp>
      <p:sp>
        <p:nvSpPr>
          <p:cNvPr id="287746" name="Rectangle 2"/>
          <p:cNvSpPr>
            <a:spLocks noGrp="1" noChangeArrowheads="1"/>
          </p:cNvSpPr>
          <p:nvPr>
            <p:ph type="title"/>
          </p:nvPr>
        </p:nvSpPr>
        <p:spPr>
          <a:xfrm>
            <a:off x="457200" y="274638"/>
            <a:ext cx="7620000" cy="519112"/>
          </a:xfrm>
        </p:spPr>
        <p:txBody>
          <a:bodyPr/>
          <a:lstStyle/>
          <a:p>
            <a:pPr eaLnBrk="1" hangingPunct="1">
              <a:defRPr/>
            </a:pPr>
            <a:r>
              <a:rPr lang="en-US" sz="2800" smtClean="0"/>
              <a:t>Parallel Reduction: Interleaved Addressing</a:t>
            </a:r>
          </a:p>
        </p:txBody>
      </p:sp>
      <p:sp>
        <p:nvSpPr>
          <p:cNvPr id="12328" name="Text Box 39"/>
          <p:cNvSpPr txBox="1">
            <a:spLocks noChangeArrowheads="1"/>
          </p:cNvSpPr>
          <p:nvPr/>
        </p:nvSpPr>
        <p:spPr bwMode="auto">
          <a:xfrm>
            <a:off x="30162" y="1882775"/>
            <a:ext cx="26368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b="1" dirty="0"/>
              <a:t>Values (</a:t>
            </a:r>
            <a:r>
              <a:rPr lang="en-US" sz="1600" b="1" dirty="0">
                <a:solidFill>
                  <a:srgbClr val="C00000"/>
                </a:solidFill>
              </a:rPr>
              <a:t>shared</a:t>
            </a:r>
            <a:r>
              <a:rPr lang="en-US" sz="1600" b="1" dirty="0"/>
              <a:t> memory)</a:t>
            </a:r>
          </a:p>
        </p:txBody>
      </p:sp>
      <p:sp>
        <p:nvSpPr>
          <p:cNvPr id="12389" name="Text Box 100"/>
          <p:cNvSpPr txBox="1">
            <a:spLocks noChangeArrowheads="1"/>
          </p:cNvSpPr>
          <p:nvPr/>
        </p:nvSpPr>
        <p:spPr bwMode="auto">
          <a:xfrm>
            <a:off x="1743075" y="2859087"/>
            <a:ext cx="838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b="1"/>
              <a:t>Values</a:t>
            </a:r>
          </a:p>
        </p:txBody>
      </p:sp>
      <p:sp>
        <p:nvSpPr>
          <p:cNvPr id="12438" name="Text Box 149"/>
          <p:cNvSpPr txBox="1">
            <a:spLocks noChangeArrowheads="1"/>
          </p:cNvSpPr>
          <p:nvPr/>
        </p:nvSpPr>
        <p:spPr bwMode="auto">
          <a:xfrm>
            <a:off x="1743075" y="3875087"/>
            <a:ext cx="838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b="1"/>
              <a:t>Values</a:t>
            </a:r>
          </a:p>
        </p:txBody>
      </p:sp>
      <p:sp>
        <p:nvSpPr>
          <p:cNvPr id="12481" name="Text Box 192"/>
          <p:cNvSpPr txBox="1">
            <a:spLocks noChangeArrowheads="1"/>
          </p:cNvSpPr>
          <p:nvPr/>
        </p:nvSpPr>
        <p:spPr bwMode="auto">
          <a:xfrm>
            <a:off x="1743075" y="4891087"/>
            <a:ext cx="838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b="1"/>
              <a:t>Values</a:t>
            </a:r>
          </a:p>
        </p:txBody>
      </p:sp>
      <p:sp>
        <p:nvSpPr>
          <p:cNvPr id="12536" name="Text Box 247"/>
          <p:cNvSpPr txBox="1">
            <a:spLocks noChangeArrowheads="1"/>
          </p:cNvSpPr>
          <p:nvPr/>
        </p:nvSpPr>
        <p:spPr bwMode="auto">
          <a:xfrm>
            <a:off x="1743075" y="5894387"/>
            <a:ext cx="838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b="1"/>
              <a:t>Values</a:t>
            </a:r>
          </a:p>
        </p:txBody>
      </p:sp>
      <p:sp>
        <p:nvSpPr>
          <p:cNvPr id="12537" name="Text Box 248"/>
          <p:cNvSpPr txBox="1">
            <a:spLocks noChangeArrowheads="1"/>
          </p:cNvSpPr>
          <p:nvPr/>
        </p:nvSpPr>
        <p:spPr bwMode="auto">
          <a:xfrm>
            <a:off x="1689100" y="2262187"/>
            <a:ext cx="94615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b="1"/>
              <a:t>Thread IDs</a:t>
            </a:r>
          </a:p>
        </p:txBody>
      </p:sp>
      <p:sp>
        <p:nvSpPr>
          <p:cNvPr id="12538" name="Text Box 249"/>
          <p:cNvSpPr txBox="1">
            <a:spLocks noChangeArrowheads="1"/>
          </p:cNvSpPr>
          <p:nvPr/>
        </p:nvSpPr>
        <p:spPr bwMode="auto">
          <a:xfrm>
            <a:off x="407987" y="2171700"/>
            <a:ext cx="1082675"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b="1"/>
              <a:t>Step 1 Stride 1</a:t>
            </a:r>
          </a:p>
        </p:txBody>
      </p:sp>
      <p:sp>
        <p:nvSpPr>
          <p:cNvPr id="12539" name="Text Box 250"/>
          <p:cNvSpPr txBox="1">
            <a:spLocks noChangeArrowheads="1"/>
          </p:cNvSpPr>
          <p:nvPr/>
        </p:nvSpPr>
        <p:spPr bwMode="auto">
          <a:xfrm>
            <a:off x="407987" y="3175000"/>
            <a:ext cx="1082675"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b="1"/>
              <a:t>Step 2 Stride 2</a:t>
            </a:r>
          </a:p>
        </p:txBody>
      </p:sp>
      <p:sp>
        <p:nvSpPr>
          <p:cNvPr id="12540" name="Text Box 251"/>
          <p:cNvSpPr txBox="1">
            <a:spLocks noChangeArrowheads="1"/>
          </p:cNvSpPr>
          <p:nvPr/>
        </p:nvSpPr>
        <p:spPr bwMode="auto">
          <a:xfrm>
            <a:off x="407987" y="4191000"/>
            <a:ext cx="1082675"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b="1"/>
              <a:t>Step 3 Stride 4</a:t>
            </a:r>
          </a:p>
        </p:txBody>
      </p:sp>
      <p:sp>
        <p:nvSpPr>
          <p:cNvPr id="12541" name="Text Box 252"/>
          <p:cNvSpPr txBox="1">
            <a:spLocks noChangeArrowheads="1"/>
          </p:cNvSpPr>
          <p:nvPr/>
        </p:nvSpPr>
        <p:spPr bwMode="auto">
          <a:xfrm>
            <a:off x="407987" y="5207000"/>
            <a:ext cx="1082675"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b="1"/>
              <a:t>Step 4 Stride 8</a:t>
            </a:r>
          </a:p>
        </p:txBody>
      </p:sp>
      <p:sp>
        <p:nvSpPr>
          <p:cNvPr id="12542" name="Text Box 253"/>
          <p:cNvSpPr txBox="1">
            <a:spLocks noChangeArrowheads="1"/>
          </p:cNvSpPr>
          <p:nvPr/>
        </p:nvSpPr>
        <p:spPr bwMode="auto">
          <a:xfrm>
            <a:off x="1689100" y="3267075"/>
            <a:ext cx="94615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b="1"/>
              <a:t>Thread IDs</a:t>
            </a:r>
          </a:p>
        </p:txBody>
      </p:sp>
      <p:sp>
        <p:nvSpPr>
          <p:cNvPr id="12543" name="Text Box 254"/>
          <p:cNvSpPr txBox="1">
            <a:spLocks noChangeArrowheads="1"/>
          </p:cNvSpPr>
          <p:nvPr/>
        </p:nvSpPr>
        <p:spPr bwMode="auto">
          <a:xfrm>
            <a:off x="1689100" y="4281487"/>
            <a:ext cx="94615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b="1"/>
              <a:t>Thread IDs</a:t>
            </a:r>
          </a:p>
        </p:txBody>
      </p:sp>
      <p:sp>
        <p:nvSpPr>
          <p:cNvPr id="12544" name="Text Box 255"/>
          <p:cNvSpPr txBox="1">
            <a:spLocks noChangeArrowheads="1"/>
          </p:cNvSpPr>
          <p:nvPr/>
        </p:nvSpPr>
        <p:spPr bwMode="auto">
          <a:xfrm>
            <a:off x="1689100" y="5299075"/>
            <a:ext cx="94615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b="1"/>
              <a:t>Thread IDs</a:t>
            </a:r>
          </a:p>
        </p:txBody>
      </p:sp>
      <p:graphicFrame>
        <p:nvGraphicFramePr>
          <p:cNvPr id="147" name="Group 3"/>
          <p:cNvGraphicFramePr>
            <a:graphicFrameLocks noGrp="1"/>
          </p:cNvGraphicFramePr>
          <p:nvPr>
            <p:extLst>
              <p:ext uri="{D42A27DB-BD31-4B8C-83A1-F6EECF244321}">
                <p14:modId xmlns:p14="http://schemas.microsoft.com/office/powerpoint/2010/main" val="238498519"/>
              </p:ext>
            </p:extLst>
          </p:nvPr>
        </p:nvGraphicFramePr>
        <p:xfrm>
          <a:off x="2711450" y="1854200"/>
          <a:ext cx="6235700" cy="342900"/>
        </p:xfrm>
        <a:graphic>
          <a:graphicData uri="http://schemas.openxmlformats.org/drawingml/2006/table">
            <a:tbl>
              <a:tblPr/>
              <a:tblGrid>
                <a:gridCol w="390525"/>
                <a:gridCol w="388938"/>
                <a:gridCol w="390525"/>
                <a:gridCol w="388937"/>
                <a:gridCol w="390525"/>
                <a:gridCol w="388938"/>
                <a:gridCol w="390525"/>
                <a:gridCol w="390525"/>
                <a:gridCol w="387350"/>
                <a:gridCol w="390525"/>
                <a:gridCol w="390525"/>
                <a:gridCol w="388937"/>
                <a:gridCol w="390525"/>
                <a:gridCol w="388938"/>
                <a:gridCol w="390525"/>
                <a:gridCol w="388937"/>
              </a:tblGrid>
              <a:tr h="3429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10</a:t>
                      </a:r>
                    </a:p>
                  </a:txBody>
                  <a:tcPr anchor="ctr" anchorCtr="1"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1</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8</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-1</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0</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-2</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3</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5</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-2</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-3</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2</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7</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0</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11</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0</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2</a:t>
                      </a:r>
                    </a:p>
                  </a:txBody>
                  <a:tcPr anchor="ctr" anchorCtr="1"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48" name="Oval 40"/>
          <p:cNvSpPr>
            <a:spLocks noChangeArrowheads="1"/>
          </p:cNvSpPr>
          <p:nvPr/>
        </p:nvSpPr>
        <p:spPr bwMode="auto">
          <a:xfrm>
            <a:off x="2767013" y="2406650"/>
            <a:ext cx="274637" cy="274637"/>
          </a:xfrm>
          <a:prstGeom prst="ellipse">
            <a:avLst/>
          </a:prstGeom>
          <a:solidFill>
            <a:srgbClr val="FF9933"/>
          </a:solidFill>
          <a:ln w="25400">
            <a:solidFill>
              <a:srgbClr val="000000"/>
            </a:solidFill>
            <a:round/>
            <a:headEnd/>
            <a:tailEnd/>
          </a:ln>
        </p:spPr>
        <p:txBody>
          <a:bodyPr wrap="none"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smtClean="0">
                <a:ln>
                  <a:noFill/>
                </a:ln>
                <a:solidFill>
                  <a:sysClr val="windowText" lastClr="000000"/>
                </a:solidFill>
                <a:effectLst/>
                <a:uLnTx/>
                <a:uFillTx/>
              </a:rPr>
              <a:t>0</a:t>
            </a:r>
          </a:p>
        </p:txBody>
      </p:sp>
      <p:cxnSp>
        <p:nvCxnSpPr>
          <p:cNvPr id="149" name="AutoShape 41"/>
          <p:cNvCxnSpPr>
            <a:cxnSpLocks noChangeShapeType="1"/>
            <a:endCxn id="148" idx="0"/>
          </p:cNvCxnSpPr>
          <p:nvPr/>
        </p:nvCxnSpPr>
        <p:spPr bwMode="auto">
          <a:xfrm rot="5400000">
            <a:off x="2807494" y="2294731"/>
            <a:ext cx="196850" cy="1588"/>
          </a:xfrm>
          <a:prstGeom prst="curvedConnector3">
            <a:avLst>
              <a:gd name="adj1" fmla="val 53227"/>
            </a:avLst>
          </a:prstGeom>
          <a:noFill/>
          <a:ln w="22225">
            <a:solidFill>
              <a:srgbClr val="000000"/>
            </a:solidFill>
            <a:round/>
            <a:headEnd/>
            <a:tailEnd type="triangle" w="lg" len="med"/>
          </a:ln>
          <a:extLst>
            <a:ext uri="{909E8E84-426E-40DD-AFC4-6F175D3DCCD1}">
              <a14:hiddenFill xmlns:a14="http://schemas.microsoft.com/office/drawing/2010/main">
                <a:noFill/>
              </a14:hiddenFill>
            </a:ext>
          </a:extLst>
        </p:spPr>
      </p:cxnSp>
      <p:cxnSp>
        <p:nvCxnSpPr>
          <p:cNvPr id="150" name="AutoShape 42"/>
          <p:cNvCxnSpPr>
            <a:cxnSpLocks noChangeShapeType="1"/>
            <a:endCxn id="148" idx="6"/>
          </p:cNvCxnSpPr>
          <p:nvPr/>
        </p:nvCxnSpPr>
        <p:spPr bwMode="auto">
          <a:xfrm rot="5400000">
            <a:off x="3001963" y="2249487"/>
            <a:ext cx="347662" cy="242888"/>
          </a:xfrm>
          <a:prstGeom prst="curvedConnector2">
            <a:avLst/>
          </a:prstGeom>
          <a:noFill/>
          <a:ln w="22225">
            <a:solidFill>
              <a:srgbClr val="000000"/>
            </a:solidFill>
            <a:round/>
            <a:headEnd/>
            <a:tailEnd type="triangle" w="lg" len="med"/>
          </a:ln>
          <a:extLst>
            <a:ext uri="{909E8E84-426E-40DD-AFC4-6F175D3DCCD1}">
              <a14:hiddenFill xmlns:a14="http://schemas.microsoft.com/office/drawing/2010/main">
                <a:noFill/>
              </a14:hiddenFill>
            </a:ext>
          </a:extLst>
        </p:spPr>
      </p:cxnSp>
      <p:sp>
        <p:nvSpPr>
          <p:cNvPr id="151" name="Oval 43"/>
          <p:cNvSpPr>
            <a:spLocks noChangeArrowheads="1"/>
          </p:cNvSpPr>
          <p:nvPr/>
        </p:nvSpPr>
        <p:spPr bwMode="auto">
          <a:xfrm>
            <a:off x="3544888" y="2406650"/>
            <a:ext cx="274637" cy="274637"/>
          </a:xfrm>
          <a:prstGeom prst="ellipse">
            <a:avLst/>
          </a:prstGeom>
          <a:solidFill>
            <a:srgbClr val="FF9933"/>
          </a:solidFill>
          <a:ln w="25400">
            <a:solidFill>
              <a:srgbClr val="000000"/>
            </a:solidFill>
            <a:round/>
            <a:headEnd/>
            <a:tailEnd/>
          </a:ln>
        </p:spPr>
        <p:txBody>
          <a:bodyPr wrap="none"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smtClean="0">
                <a:ln>
                  <a:noFill/>
                </a:ln>
                <a:solidFill>
                  <a:sysClr val="windowText" lastClr="000000"/>
                </a:solidFill>
                <a:effectLst/>
                <a:uLnTx/>
                <a:uFillTx/>
              </a:rPr>
              <a:t>2</a:t>
            </a:r>
          </a:p>
        </p:txBody>
      </p:sp>
      <p:cxnSp>
        <p:nvCxnSpPr>
          <p:cNvPr id="152" name="AutoShape 44"/>
          <p:cNvCxnSpPr>
            <a:cxnSpLocks noChangeShapeType="1"/>
            <a:endCxn id="151" idx="0"/>
          </p:cNvCxnSpPr>
          <p:nvPr/>
        </p:nvCxnSpPr>
        <p:spPr bwMode="auto">
          <a:xfrm rot="5400000">
            <a:off x="3586163" y="2293937"/>
            <a:ext cx="196850" cy="3175"/>
          </a:xfrm>
          <a:prstGeom prst="curvedConnector3">
            <a:avLst>
              <a:gd name="adj1" fmla="val 53227"/>
            </a:avLst>
          </a:prstGeom>
          <a:noFill/>
          <a:ln w="22225">
            <a:solidFill>
              <a:srgbClr val="000000"/>
            </a:solidFill>
            <a:round/>
            <a:headEnd/>
            <a:tailEnd type="triangle" w="lg" len="med"/>
          </a:ln>
          <a:extLst>
            <a:ext uri="{909E8E84-426E-40DD-AFC4-6F175D3DCCD1}">
              <a14:hiddenFill xmlns:a14="http://schemas.microsoft.com/office/drawing/2010/main">
                <a:noFill/>
              </a14:hiddenFill>
            </a:ext>
          </a:extLst>
        </p:spPr>
      </p:cxnSp>
      <p:cxnSp>
        <p:nvCxnSpPr>
          <p:cNvPr id="153" name="AutoShape 45"/>
          <p:cNvCxnSpPr>
            <a:cxnSpLocks noChangeShapeType="1"/>
            <a:endCxn id="151" idx="6"/>
          </p:cNvCxnSpPr>
          <p:nvPr/>
        </p:nvCxnSpPr>
        <p:spPr bwMode="auto">
          <a:xfrm rot="5400000">
            <a:off x="3780632" y="2248693"/>
            <a:ext cx="347662" cy="244475"/>
          </a:xfrm>
          <a:prstGeom prst="curvedConnector2">
            <a:avLst/>
          </a:prstGeom>
          <a:noFill/>
          <a:ln w="22225">
            <a:solidFill>
              <a:srgbClr val="000000"/>
            </a:solidFill>
            <a:round/>
            <a:headEnd/>
            <a:tailEnd type="triangle" w="lg" len="med"/>
          </a:ln>
          <a:extLst>
            <a:ext uri="{909E8E84-426E-40DD-AFC4-6F175D3DCCD1}">
              <a14:hiddenFill xmlns:a14="http://schemas.microsoft.com/office/drawing/2010/main">
                <a:noFill/>
              </a14:hiddenFill>
            </a:ext>
          </a:extLst>
        </p:spPr>
      </p:cxnSp>
      <p:sp>
        <p:nvSpPr>
          <p:cNvPr id="154" name="Oval 46"/>
          <p:cNvSpPr>
            <a:spLocks noChangeArrowheads="1"/>
          </p:cNvSpPr>
          <p:nvPr/>
        </p:nvSpPr>
        <p:spPr bwMode="auto">
          <a:xfrm>
            <a:off x="4324350" y="2406650"/>
            <a:ext cx="274638" cy="274637"/>
          </a:xfrm>
          <a:prstGeom prst="ellipse">
            <a:avLst/>
          </a:prstGeom>
          <a:solidFill>
            <a:srgbClr val="FF9933"/>
          </a:solidFill>
          <a:ln w="25400">
            <a:solidFill>
              <a:srgbClr val="000000"/>
            </a:solidFill>
            <a:round/>
            <a:headEnd/>
            <a:tailEnd/>
          </a:ln>
        </p:spPr>
        <p:txBody>
          <a:bodyPr wrap="none"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smtClean="0">
                <a:ln>
                  <a:noFill/>
                </a:ln>
                <a:solidFill>
                  <a:sysClr val="windowText" lastClr="000000"/>
                </a:solidFill>
                <a:effectLst/>
                <a:uLnTx/>
                <a:uFillTx/>
              </a:rPr>
              <a:t>4</a:t>
            </a:r>
          </a:p>
        </p:txBody>
      </p:sp>
      <p:cxnSp>
        <p:nvCxnSpPr>
          <p:cNvPr id="155" name="AutoShape 47"/>
          <p:cNvCxnSpPr>
            <a:cxnSpLocks noChangeShapeType="1"/>
            <a:endCxn id="154" idx="0"/>
          </p:cNvCxnSpPr>
          <p:nvPr/>
        </p:nvCxnSpPr>
        <p:spPr bwMode="auto">
          <a:xfrm rot="5400000">
            <a:off x="4365626" y="2293937"/>
            <a:ext cx="196850" cy="3175"/>
          </a:xfrm>
          <a:prstGeom prst="curvedConnector3">
            <a:avLst>
              <a:gd name="adj1" fmla="val 53227"/>
            </a:avLst>
          </a:prstGeom>
          <a:noFill/>
          <a:ln w="22225">
            <a:solidFill>
              <a:srgbClr val="000000"/>
            </a:solidFill>
            <a:round/>
            <a:headEnd/>
            <a:tailEnd type="triangle" w="lg" len="med"/>
          </a:ln>
          <a:extLst>
            <a:ext uri="{909E8E84-426E-40DD-AFC4-6F175D3DCCD1}">
              <a14:hiddenFill xmlns:a14="http://schemas.microsoft.com/office/drawing/2010/main">
                <a:noFill/>
              </a14:hiddenFill>
            </a:ext>
          </a:extLst>
        </p:spPr>
      </p:cxnSp>
      <p:cxnSp>
        <p:nvCxnSpPr>
          <p:cNvPr id="156" name="AutoShape 48"/>
          <p:cNvCxnSpPr>
            <a:cxnSpLocks noChangeShapeType="1"/>
            <a:endCxn id="154" idx="6"/>
          </p:cNvCxnSpPr>
          <p:nvPr/>
        </p:nvCxnSpPr>
        <p:spPr bwMode="auto">
          <a:xfrm rot="5400000">
            <a:off x="4560095" y="2248693"/>
            <a:ext cx="347662" cy="244475"/>
          </a:xfrm>
          <a:prstGeom prst="curvedConnector2">
            <a:avLst/>
          </a:prstGeom>
          <a:noFill/>
          <a:ln w="22225">
            <a:solidFill>
              <a:srgbClr val="000000"/>
            </a:solidFill>
            <a:round/>
            <a:headEnd/>
            <a:tailEnd type="triangle" w="lg" len="med"/>
          </a:ln>
          <a:extLst>
            <a:ext uri="{909E8E84-426E-40DD-AFC4-6F175D3DCCD1}">
              <a14:hiddenFill xmlns:a14="http://schemas.microsoft.com/office/drawing/2010/main">
                <a:noFill/>
              </a14:hiddenFill>
            </a:ext>
          </a:extLst>
        </p:spPr>
      </p:cxnSp>
      <p:sp>
        <p:nvSpPr>
          <p:cNvPr id="157" name="Oval 49"/>
          <p:cNvSpPr>
            <a:spLocks noChangeArrowheads="1"/>
          </p:cNvSpPr>
          <p:nvPr/>
        </p:nvSpPr>
        <p:spPr bwMode="auto">
          <a:xfrm>
            <a:off x="5103813" y="2406650"/>
            <a:ext cx="274637" cy="274637"/>
          </a:xfrm>
          <a:prstGeom prst="ellipse">
            <a:avLst/>
          </a:prstGeom>
          <a:solidFill>
            <a:srgbClr val="FF9933"/>
          </a:solidFill>
          <a:ln w="25400">
            <a:solidFill>
              <a:srgbClr val="000000"/>
            </a:solidFill>
            <a:round/>
            <a:headEnd/>
            <a:tailEnd/>
          </a:ln>
        </p:spPr>
        <p:txBody>
          <a:bodyPr wrap="none"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smtClean="0">
                <a:ln>
                  <a:noFill/>
                </a:ln>
                <a:solidFill>
                  <a:sysClr val="windowText" lastClr="000000"/>
                </a:solidFill>
                <a:effectLst/>
                <a:uLnTx/>
                <a:uFillTx/>
              </a:rPr>
              <a:t>6</a:t>
            </a:r>
          </a:p>
        </p:txBody>
      </p:sp>
      <p:cxnSp>
        <p:nvCxnSpPr>
          <p:cNvPr id="158" name="AutoShape 50"/>
          <p:cNvCxnSpPr>
            <a:cxnSpLocks noChangeShapeType="1"/>
            <a:endCxn id="157" idx="0"/>
          </p:cNvCxnSpPr>
          <p:nvPr/>
        </p:nvCxnSpPr>
        <p:spPr bwMode="auto">
          <a:xfrm rot="5400000">
            <a:off x="5145088" y="2293937"/>
            <a:ext cx="196850" cy="3175"/>
          </a:xfrm>
          <a:prstGeom prst="curvedConnector3">
            <a:avLst>
              <a:gd name="adj1" fmla="val 53227"/>
            </a:avLst>
          </a:prstGeom>
          <a:noFill/>
          <a:ln w="22225">
            <a:solidFill>
              <a:srgbClr val="000000"/>
            </a:solidFill>
            <a:round/>
            <a:headEnd/>
            <a:tailEnd type="triangle" w="lg" len="med"/>
          </a:ln>
          <a:extLst>
            <a:ext uri="{909E8E84-426E-40DD-AFC4-6F175D3DCCD1}">
              <a14:hiddenFill xmlns:a14="http://schemas.microsoft.com/office/drawing/2010/main">
                <a:noFill/>
              </a14:hiddenFill>
            </a:ext>
          </a:extLst>
        </p:spPr>
      </p:cxnSp>
      <p:cxnSp>
        <p:nvCxnSpPr>
          <p:cNvPr id="159" name="AutoShape 51"/>
          <p:cNvCxnSpPr>
            <a:cxnSpLocks noChangeShapeType="1"/>
            <a:endCxn id="157" idx="6"/>
          </p:cNvCxnSpPr>
          <p:nvPr/>
        </p:nvCxnSpPr>
        <p:spPr bwMode="auto">
          <a:xfrm rot="5400000">
            <a:off x="5339557" y="2248693"/>
            <a:ext cx="347662" cy="244475"/>
          </a:xfrm>
          <a:prstGeom prst="curvedConnector2">
            <a:avLst/>
          </a:prstGeom>
          <a:noFill/>
          <a:ln w="22225">
            <a:solidFill>
              <a:srgbClr val="000000"/>
            </a:solidFill>
            <a:round/>
            <a:headEnd/>
            <a:tailEnd type="triangle" w="lg" len="med"/>
          </a:ln>
          <a:extLst>
            <a:ext uri="{909E8E84-426E-40DD-AFC4-6F175D3DCCD1}">
              <a14:hiddenFill xmlns:a14="http://schemas.microsoft.com/office/drawing/2010/main">
                <a:noFill/>
              </a14:hiddenFill>
            </a:ext>
          </a:extLst>
        </p:spPr>
      </p:cxnSp>
      <p:sp>
        <p:nvSpPr>
          <p:cNvPr id="160" name="Oval 52"/>
          <p:cNvSpPr>
            <a:spLocks noChangeArrowheads="1"/>
          </p:cNvSpPr>
          <p:nvPr/>
        </p:nvSpPr>
        <p:spPr bwMode="auto">
          <a:xfrm>
            <a:off x="5881688" y="2406650"/>
            <a:ext cx="274637" cy="274637"/>
          </a:xfrm>
          <a:prstGeom prst="ellipse">
            <a:avLst/>
          </a:prstGeom>
          <a:solidFill>
            <a:srgbClr val="FF9933"/>
          </a:solidFill>
          <a:ln w="25400">
            <a:solidFill>
              <a:srgbClr val="000000"/>
            </a:solidFill>
            <a:round/>
            <a:headEnd/>
            <a:tailEnd/>
          </a:ln>
        </p:spPr>
        <p:txBody>
          <a:bodyPr wrap="none"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smtClean="0">
                <a:ln>
                  <a:noFill/>
                </a:ln>
                <a:solidFill>
                  <a:sysClr val="windowText" lastClr="000000"/>
                </a:solidFill>
                <a:effectLst/>
                <a:uLnTx/>
                <a:uFillTx/>
              </a:rPr>
              <a:t>8</a:t>
            </a:r>
          </a:p>
        </p:txBody>
      </p:sp>
      <p:cxnSp>
        <p:nvCxnSpPr>
          <p:cNvPr id="161" name="AutoShape 53"/>
          <p:cNvCxnSpPr>
            <a:cxnSpLocks noChangeShapeType="1"/>
            <a:endCxn id="160" idx="0"/>
          </p:cNvCxnSpPr>
          <p:nvPr/>
        </p:nvCxnSpPr>
        <p:spPr bwMode="auto">
          <a:xfrm rot="5400000">
            <a:off x="5923757" y="2293143"/>
            <a:ext cx="196850" cy="4763"/>
          </a:xfrm>
          <a:prstGeom prst="curvedConnector3">
            <a:avLst>
              <a:gd name="adj1" fmla="val 53227"/>
            </a:avLst>
          </a:prstGeom>
          <a:noFill/>
          <a:ln w="22225">
            <a:solidFill>
              <a:srgbClr val="000000"/>
            </a:solidFill>
            <a:round/>
            <a:headEnd/>
            <a:tailEnd type="triangle" w="lg" len="med"/>
          </a:ln>
          <a:extLst>
            <a:ext uri="{909E8E84-426E-40DD-AFC4-6F175D3DCCD1}">
              <a14:hiddenFill xmlns:a14="http://schemas.microsoft.com/office/drawing/2010/main">
                <a:noFill/>
              </a14:hiddenFill>
            </a:ext>
          </a:extLst>
        </p:spPr>
      </p:cxnSp>
      <p:cxnSp>
        <p:nvCxnSpPr>
          <p:cNvPr id="162" name="AutoShape 54"/>
          <p:cNvCxnSpPr>
            <a:cxnSpLocks noChangeShapeType="1"/>
            <a:endCxn id="160" idx="6"/>
          </p:cNvCxnSpPr>
          <p:nvPr/>
        </p:nvCxnSpPr>
        <p:spPr bwMode="auto">
          <a:xfrm rot="5400000">
            <a:off x="6117432" y="2248693"/>
            <a:ext cx="347662" cy="244475"/>
          </a:xfrm>
          <a:prstGeom prst="curvedConnector2">
            <a:avLst/>
          </a:prstGeom>
          <a:noFill/>
          <a:ln w="22225">
            <a:solidFill>
              <a:srgbClr val="000000"/>
            </a:solidFill>
            <a:round/>
            <a:headEnd/>
            <a:tailEnd type="triangle" w="lg" len="med"/>
          </a:ln>
          <a:extLst>
            <a:ext uri="{909E8E84-426E-40DD-AFC4-6F175D3DCCD1}">
              <a14:hiddenFill xmlns:a14="http://schemas.microsoft.com/office/drawing/2010/main">
                <a:noFill/>
              </a14:hiddenFill>
            </a:ext>
          </a:extLst>
        </p:spPr>
      </p:cxnSp>
      <p:sp>
        <p:nvSpPr>
          <p:cNvPr id="163" name="Oval 55"/>
          <p:cNvSpPr>
            <a:spLocks noChangeArrowheads="1"/>
          </p:cNvSpPr>
          <p:nvPr/>
        </p:nvSpPr>
        <p:spPr bwMode="auto">
          <a:xfrm>
            <a:off x="6661150" y="2406650"/>
            <a:ext cx="274638" cy="274637"/>
          </a:xfrm>
          <a:prstGeom prst="ellipse">
            <a:avLst/>
          </a:prstGeom>
          <a:solidFill>
            <a:srgbClr val="FF9933"/>
          </a:solidFill>
          <a:ln w="25400">
            <a:solidFill>
              <a:srgbClr val="000000"/>
            </a:solidFill>
            <a:round/>
            <a:headEnd/>
            <a:tailEnd/>
          </a:ln>
        </p:spPr>
        <p:txBody>
          <a:bodyPr wrap="none"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smtClean="0">
                <a:ln>
                  <a:noFill/>
                </a:ln>
                <a:solidFill>
                  <a:sysClr val="windowText" lastClr="000000"/>
                </a:solidFill>
                <a:effectLst/>
                <a:uLnTx/>
                <a:uFillTx/>
              </a:rPr>
              <a:t>10</a:t>
            </a:r>
          </a:p>
        </p:txBody>
      </p:sp>
      <p:cxnSp>
        <p:nvCxnSpPr>
          <p:cNvPr id="164" name="AutoShape 56"/>
          <p:cNvCxnSpPr>
            <a:cxnSpLocks noChangeShapeType="1"/>
            <a:endCxn id="163" idx="0"/>
          </p:cNvCxnSpPr>
          <p:nvPr/>
        </p:nvCxnSpPr>
        <p:spPr bwMode="auto">
          <a:xfrm rot="5400000">
            <a:off x="6703219" y="2293144"/>
            <a:ext cx="196850" cy="4762"/>
          </a:xfrm>
          <a:prstGeom prst="curvedConnector3">
            <a:avLst>
              <a:gd name="adj1" fmla="val 53227"/>
            </a:avLst>
          </a:prstGeom>
          <a:noFill/>
          <a:ln w="22225">
            <a:solidFill>
              <a:srgbClr val="000000"/>
            </a:solidFill>
            <a:round/>
            <a:headEnd/>
            <a:tailEnd type="triangle" w="lg" len="med"/>
          </a:ln>
          <a:extLst>
            <a:ext uri="{909E8E84-426E-40DD-AFC4-6F175D3DCCD1}">
              <a14:hiddenFill xmlns:a14="http://schemas.microsoft.com/office/drawing/2010/main">
                <a:noFill/>
              </a14:hiddenFill>
            </a:ext>
          </a:extLst>
        </p:spPr>
      </p:cxnSp>
      <p:cxnSp>
        <p:nvCxnSpPr>
          <p:cNvPr id="165" name="AutoShape 57"/>
          <p:cNvCxnSpPr>
            <a:cxnSpLocks noChangeShapeType="1"/>
            <a:endCxn id="163" idx="6"/>
          </p:cNvCxnSpPr>
          <p:nvPr/>
        </p:nvCxnSpPr>
        <p:spPr bwMode="auto">
          <a:xfrm rot="5400000">
            <a:off x="6897688" y="2247900"/>
            <a:ext cx="347662" cy="246062"/>
          </a:xfrm>
          <a:prstGeom prst="curvedConnector2">
            <a:avLst/>
          </a:prstGeom>
          <a:noFill/>
          <a:ln w="22225">
            <a:solidFill>
              <a:srgbClr val="000000"/>
            </a:solidFill>
            <a:round/>
            <a:headEnd/>
            <a:tailEnd type="triangle" w="lg" len="med"/>
          </a:ln>
          <a:extLst>
            <a:ext uri="{909E8E84-426E-40DD-AFC4-6F175D3DCCD1}">
              <a14:hiddenFill xmlns:a14="http://schemas.microsoft.com/office/drawing/2010/main">
                <a:noFill/>
              </a14:hiddenFill>
            </a:ext>
          </a:extLst>
        </p:spPr>
      </p:cxnSp>
      <p:sp>
        <p:nvSpPr>
          <p:cNvPr id="166" name="Oval 58"/>
          <p:cNvSpPr>
            <a:spLocks noChangeArrowheads="1"/>
          </p:cNvSpPr>
          <p:nvPr/>
        </p:nvSpPr>
        <p:spPr bwMode="auto">
          <a:xfrm>
            <a:off x="7440613" y="2406650"/>
            <a:ext cx="274637" cy="274637"/>
          </a:xfrm>
          <a:prstGeom prst="ellipse">
            <a:avLst/>
          </a:prstGeom>
          <a:solidFill>
            <a:srgbClr val="FF9933"/>
          </a:solidFill>
          <a:ln w="25400">
            <a:solidFill>
              <a:srgbClr val="000000"/>
            </a:solidFill>
            <a:round/>
            <a:headEnd/>
            <a:tailEnd/>
          </a:ln>
        </p:spPr>
        <p:txBody>
          <a:bodyPr wrap="none"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smtClean="0">
                <a:ln>
                  <a:noFill/>
                </a:ln>
                <a:solidFill>
                  <a:sysClr val="windowText" lastClr="000000"/>
                </a:solidFill>
                <a:effectLst/>
                <a:uLnTx/>
                <a:uFillTx/>
              </a:rPr>
              <a:t>12</a:t>
            </a:r>
          </a:p>
        </p:txBody>
      </p:sp>
      <p:cxnSp>
        <p:nvCxnSpPr>
          <p:cNvPr id="167" name="AutoShape 59"/>
          <p:cNvCxnSpPr>
            <a:cxnSpLocks noChangeShapeType="1"/>
            <a:endCxn id="166" idx="0"/>
          </p:cNvCxnSpPr>
          <p:nvPr/>
        </p:nvCxnSpPr>
        <p:spPr bwMode="auto">
          <a:xfrm rot="5400000">
            <a:off x="7482682" y="2293143"/>
            <a:ext cx="196850" cy="4763"/>
          </a:xfrm>
          <a:prstGeom prst="curvedConnector3">
            <a:avLst>
              <a:gd name="adj1" fmla="val 53227"/>
            </a:avLst>
          </a:prstGeom>
          <a:noFill/>
          <a:ln w="22225">
            <a:solidFill>
              <a:srgbClr val="000000"/>
            </a:solidFill>
            <a:round/>
            <a:headEnd/>
            <a:tailEnd type="triangle" w="lg" len="med"/>
          </a:ln>
          <a:extLst>
            <a:ext uri="{909E8E84-426E-40DD-AFC4-6F175D3DCCD1}">
              <a14:hiddenFill xmlns:a14="http://schemas.microsoft.com/office/drawing/2010/main">
                <a:noFill/>
              </a14:hiddenFill>
            </a:ext>
          </a:extLst>
        </p:spPr>
      </p:cxnSp>
      <p:cxnSp>
        <p:nvCxnSpPr>
          <p:cNvPr id="168" name="AutoShape 60"/>
          <p:cNvCxnSpPr>
            <a:cxnSpLocks noChangeShapeType="1"/>
            <a:endCxn id="166" idx="6"/>
          </p:cNvCxnSpPr>
          <p:nvPr/>
        </p:nvCxnSpPr>
        <p:spPr bwMode="auto">
          <a:xfrm rot="5400000">
            <a:off x="7677151" y="2247899"/>
            <a:ext cx="347662" cy="246063"/>
          </a:xfrm>
          <a:prstGeom prst="curvedConnector2">
            <a:avLst/>
          </a:prstGeom>
          <a:noFill/>
          <a:ln w="22225">
            <a:solidFill>
              <a:srgbClr val="000000"/>
            </a:solidFill>
            <a:round/>
            <a:headEnd/>
            <a:tailEnd type="triangle" w="lg" len="med"/>
          </a:ln>
          <a:extLst>
            <a:ext uri="{909E8E84-426E-40DD-AFC4-6F175D3DCCD1}">
              <a14:hiddenFill xmlns:a14="http://schemas.microsoft.com/office/drawing/2010/main">
                <a:noFill/>
              </a14:hiddenFill>
            </a:ext>
          </a:extLst>
        </p:spPr>
      </p:cxnSp>
      <p:sp>
        <p:nvSpPr>
          <p:cNvPr id="169" name="Oval 61"/>
          <p:cNvSpPr>
            <a:spLocks noChangeArrowheads="1"/>
          </p:cNvSpPr>
          <p:nvPr/>
        </p:nvSpPr>
        <p:spPr bwMode="auto">
          <a:xfrm>
            <a:off x="8220075" y="2406650"/>
            <a:ext cx="274638" cy="274637"/>
          </a:xfrm>
          <a:prstGeom prst="ellipse">
            <a:avLst/>
          </a:prstGeom>
          <a:solidFill>
            <a:srgbClr val="FF9933"/>
          </a:solidFill>
          <a:ln w="25400">
            <a:solidFill>
              <a:srgbClr val="000000"/>
            </a:solidFill>
            <a:round/>
            <a:headEnd/>
            <a:tailEnd/>
          </a:ln>
        </p:spPr>
        <p:txBody>
          <a:bodyPr wrap="none"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smtClean="0">
                <a:ln>
                  <a:noFill/>
                </a:ln>
                <a:solidFill>
                  <a:sysClr val="windowText" lastClr="000000"/>
                </a:solidFill>
                <a:effectLst/>
                <a:uLnTx/>
                <a:uFillTx/>
              </a:rPr>
              <a:t>14</a:t>
            </a:r>
          </a:p>
        </p:txBody>
      </p:sp>
      <p:cxnSp>
        <p:nvCxnSpPr>
          <p:cNvPr id="170" name="AutoShape 62"/>
          <p:cNvCxnSpPr>
            <a:cxnSpLocks noChangeShapeType="1"/>
            <a:endCxn id="169" idx="0"/>
          </p:cNvCxnSpPr>
          <p:nvPr/>
        </p:nvCxnSpPr>
        <p:spPr bwMode="auto">
          <a:xfrm rot="5400000">
            <a:off x="8262144" y="2293144"/>
            <a:ext cx="196850" cy="4762"/>
          </a:xfrm>
          <a:prstGeom prst="curvedConnector3">
            <a:avLst>
              <a:gd name="adj1" fmla="val 53227"/>
            </a:avLst>
          </a:prstGeom>
          <a:noFill/>
          <a:ln w="22225">
            <a:solidFill>
              <a:srgbClr val="000000"/>
            </a:solidFill>
            <a:round/>
            <a:headEnd/>
            <a:tailEnd type="triangle" w="lg" len="med"/>
          </a:ln>
          <a:extLst>
            <a:ext uri="{909E8E84-426E-40DD-AFC4-6F175D3DCCD1}">
              <a14:hiddenFill xmlns:a14="http://schemas.microsoft.com/office/drawing/2010/main">
                <a:noFill/>
              </a14:hiddenFill>
            </a:ext>
          </a:extLst>
        </p:spPr>
      </p:cxnSp>
      <p:cxnSp>
        <p:nvCxnSpPr>
          <p:cNvPr id="171" name="AutoShape 63"/>
          <p:cNvCxnSpPr>
            <a:cxnSpLocks noChangeShapeType="1"/>
            <a:endCxn id="169" idx="6"/>
          </p:cNvCxnSpPr>
          <p:nvPr/>
        </p:nvCxnSpPr>
        <p:spPr bwMode="auto">
          <a:xfrm rot="5400000">
            <a:off x="8456613" y="2247900"/>
            <a:ext cx="347662" cy="246062"/>
          </a:xfrm>
          <a:prstGeom prst="curvedConnector2">
            <a:avLst/>
          </a:prstGeom>
          <a:noFill/>
          <a:ln w="22225">
            <a:solidFill>
              <a:srgbClr val="000000"/>
            </a:solidFill>
            <a:round/>
            <a:headEnd/>
            <a:tailEnd type="triangle" w="lg" len="med"/>
          </a:ln>
          <a:extLst>
            <a:ext uri="{909E8E84-426E-40DD-AFC4-6F175D3DCCD1}">
              <a14:hiddenFill xmlns:a14="http://schemas.microsoft.com/office/drawing/2010/main">
                <a:noFill/>
              </a14:hiddenFill>
            </a:ext>
          </a:extLst>
        </p:spPr>
      </p:cxnSp>
      <p:graphicFrame>
        <p:nvGraphicFramePr>
          <p:cNvPr id="172" name="Group 64"/>
          <p:cNvGraphicFramePr>
            <a:graphicFrameLocks noGrp="1"/>
          </p:cNvGraphicFramePr>
          <p:nvPr>
            <p:extLst>
              <p:ext uri="{D42A27DB-BD31-4B8C-83A1-F6EECF244321}">
                <p14:modId xmlns:p14="http://schemas.microsoft.com/office/powerpoint/2010/main" val="2427332821"/>
              </p:ext>
            </p:extLst>
          </p:nvPr>
        </p:nvGraphicFramePr>
        <p:xfrm>
          <a:off x="2711450" y="2870200"/>
          <a:ext cx="6235700" cy="342900"/>
        </p:xfrm>
        <a:graphic>
          <a:graphicData uri="http://schemas.openxmlformats.org/drawingml/2006/table">
            <a:tbl>
              <a:tblPr/>
              <a:tblGrid>
                <a:gridCol w="390525"/>
                <a:gridCol w="388938"/>
                <a:gridCol w="390525"/>
                <a:gridCol w="388937"/>
                <a:gridCol w="390525"/>
                <a:gridCol w="388938"/>
                <a:gridCol w="390525"/>
                <a:gridCol w="390525"/>
                <a:gridCol w="387350"/>
                <a:gridCol w="390525"/>
                <a:gridCol w="390525"/>
                <a:gridCol w="388937"/>
                <a:gridCol w="390525"/>
                <a:gridCol w="388938"/>
                <a:gridCol w="390525"/>
                <a:gridCol w="388937"/>
              </a:tblGrid>
              <a:tr h="3429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11</a:t>
                      </a:r>
                    </a:p>
                  </a:txBody>
                  <a:tcPr anchor="ctr" anchorCtr="1"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1</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7</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-1</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-2</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-2</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8</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5</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-5</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-3</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9</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7</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11</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11</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2</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2</a:t>
                      </a:r>
                    </a:p>
                  </a:txBody>
                  <a:tcPr anchor="ctr" anchorCtr="1"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73" name="Oval 101"/>
          <p:cNvSpPr>
            <a:spLocks noChangeArrowheads="1"/>
          </p:cNvSpPr>
          <p:nvPr/>
        </p:nvSpPr>
        <p:spPr bwMode="auto">
          <a:xfrm>
            <a:off x="2767013" y="3422650"/>
            <a:ext cx="274637" cy="274637"/>
          </a:xfrm>
          <a:prstGeom prst="ellipse">
            <a:avLst/>
          </a:prstGeom>
          <a:solidFill>
            <a:srgbClr val="FF9933"/>
          </a:solidFill>
          <a:ln w="25400">
            <a:solidFill>
              <a:srgbClr val="000000"/>
            </a:solidFill>
            <a:round/>
            <a:headEnd/>
            <a:tailEnd/>
          </a:ln>
        </p:spPr>
        <p:txBody>
          <a:bodyPr wrap="none"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smtClean="0">
                <a:ln>
                  <a:noFill/>
                </a:ln>
                <a:solidFill>
                  <a:sysClr val="windowText" lastClr="000000"/>
                </a:solidFill>
                <a:effectLst/>
                <a:uLnTx/>
                <a:uFillTx/>
              </a:rPr>
              <a:t>0</a:t>
            </a:r>
          </a:p>
        </p:txBody>
      </p:sp>
      <p:cxnSp>
        <p:nvCxnSpPr>
          <p:cNvPr id="174" name="AutoShape 102"/>
          <p:cNvCxnSpPr>
            <a:cxnSpLocks noChangeShapeType="1"/>
            <a:endCxn id="173" idx="0"/>
          </p:cNvCxnSpPr>
          <p:nvPr/>
        </p:nvCxnSpPr>
        <p:spPr bwMode="auto">
          <a:xfrm rot="5400000">
            <a:off x="2807494" y="3310731"/>
            <a:ext cx="196850" cy="1588"/>
          </a:xfrm>
          <a:prstGeom prst="curvedConnector3">
            <a:avLst>
              <a:gd name="adj1" fmla="val 53227"/>
            </a:avLst>
          </a:prstGeom>
          <a:noFill/>
          <a:ln w="22225">
            <a:solidFill>
              <a:srgbClr val="000000"/>
            </a:solidFill>
            <a:round/>
            <a:headEnd/>
            <a:tailEnd type="triangle" w="lg" len="med"/>
          </a:ln>
          <a:extLst>
            <a:ext uri="{909E8E84-426E-40DD-AFC4-6F175D3DCCD1}">
              <a14:hiddenFill xmlns:a14="http://schemas.microsoft.com/office/drawing/2010/main">
                <a:noFill/>
              </a14:hiddenFill>
            </a:ext>
          </a:extLst>
        </p:spPr>
      </p:cxnSp>
      <p:cxnSp>
        <p:nvCxnSpPr>
          <p:cNvPr id="175" name="AutoShape 103"/>
          <p:cNvCxnSpPr>
            <a:cxnSpLocks noChangeShapeType="1"/>
            <a:endCxn id="173" idx="6"/>
          </p:cNvCxnSpPr>
          <p:nvPr/>
        </p:nvCxnSpPr>
        <p:spPr bwMode="auto">
          <a:xfrm rot="5400000">
            <a:off x="3196432" y="3071018"/>
            <a:ext cx="347662" cy="631825"/>
          </a:xfrm>
          <a:prstGeom prst="curvedConnector2">
            <a:avLst/>
          </a:prstGeom>
          <a:noFill/>
          <a:ln w="22225">
            <a:solidFill>
              <a:srgbClr val="000000"/>
            </a:solidFill>
            <a:round/>
            <a:headEnd/>
            <a:tailEnd type="triangle" w="lg" len="med"/>
          </a:ln>
          <a:extLst>
            <a:ext uri="{909E8E84-426E-40DD-AFC4-6F175D3DCCD1}">
              <a14:hiddenFill xmlns:a14="http://schemas.microsoft.com/office/drawing/2010/main">
                <a:noFill/>
              </a14:hiddenFill>
            </a:ext>
          </a:extLst>
        </p:spPr>
      </p:cxnSp>
      <p:sp>
        <p:nvSpPr>
          <p:cNvPr id="176" name="Oval 104"/>
          <p:cNvSpPr>
            <a:spLocks noChangeArrowheads="1"/>
          </p:cNvSpPr>
          <p:nvPr/>
        </p:nvSpPr>
        <p:spPr bwMode="auto">
          <a:xfrm>
            <a:off x="4324350" y="3422650"/>
            <a:ext cx="274638" cy="274637"/>
          </a:xfrm>
          <a:prstGeom prst="ellipse">
            <a:avLst/>
          </a:prstGeom>
          <a:solidFill>
            <a:srgbClr val="FF9933"/>
          </a:solidFill>
          <a:ln w="25400">
            <a:solidFill>
              <a:srgbClr val="000000"/>
            </a:solidFill>
            <a:round/>
            <a:headEnd/>
            <a:tailEnd/>
          </a:ln>
        </p:spPr>
        <p:txBody>
          <a:bodyPr wrap="none"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smtClean="0">
                <a:ln>
                  <a:noFill/>
                </a:ln>
                <a:solidFill>
                  <a:sysClr val="windowText" lastClr="000000"/>
                </a:solidFill>
                <a:effectLst/>
                <a:uLnTx/>
                <a:uFillTx/>
              </a:rPr>
              <a:t>4</a:t>
            </a:r>
          </a:p>
        </p:txBody>
      </p:sp>
      <p:cxnSp>
        <p:nvCxnSpPr>
          <p:cNvPr id="177" name="AutoShape 105"/>
          <p:cNvCxnSpPr>
            <a:cxnSpLocks noChangeShapeType="1"/>
            <a:endCxn id="176" idx="0"/>
          </p:cNvCxnSpPr>
          <p:nvPr/>
        </p:nvCxnSpPr>
        <p:spPr bwMode="auto">
          <a:xfrm rot="5400000">
            <a:off x="4365626" y="3309937"/>
            <a:ext cx="196850" cy="3175"/>
          </a:xfrm>
          <a:prstGeom prst="curvedConnector3">
            <a:avLst>
              <a:gd name="adj1" fmla="val 53227"/>
            </a:avLst>
          </a:prstGeom>
          <a:noFill/>
          <a:ln w="22225">
            <a:solidFill>
              <a:srgbClr val="000000"/>
            </a:solidFill>
            <a:round/>
            <a:headEnd/>
            <a:tailEnd type="triangle" w="lg" len="med"/>
          </a:ln>
          <a:extLst>
            <a:ext uri="{909E8E84-426E-40DD-AFC4-6F175D3DCCD1}">
              <a14:hiddenFill xmlns:a14="http://schemas.microsoft.com/office/drawing/2010/main">
                <a:noFill/>
              </a14:hiddenFill>
            </a:ext>
          </a:extLst>
        </p:spPr>
      </p:cxnSp>
      <p:cxnSp>
        <p:nvCxnSpPr>
          <p:cNvPr id="178" name="AutoShape 106"/>
          <p:cNvCxnSpPr>
            <a:cxnSpLocks noChangeShapeType="1"/>
            <a:endCxn id="176" idx="6"/>
          </p:cNvCxnSpPr>
          <p:nvPr/>
        </p:nvCxnSpPr>
        <p:spPr bwMode="auto">
          <a:xfrm rot="5400000">
            <a:off x="4754563" y="3070225"/>
            <a:ext cx="347662" cy="633412"/>
          </a:xfrm>
          <a:prstGeom prst="curvedConnector2">
            <a:avLst/>
          </a:prstGeom>
          <a:noFill/>
          <a:ln w="22225">
            <a:solidFill>
              <a:srgbClr val="000000"/>
            </a:solidFill>
            <a:round/>
            <a:headEnd/>
            <a:tailEnd type="triangle" w="lg" len="med"/>
          </a:ln>
          <a:extLst>
            <a:ext uri="{909E8E84-426E-40DD-AFC4-6F175D3DCCD1}">
              <a14:hiddenFill xmlns:a14="http://schemas.microsoft.com/office/drawing/2010/main">
                <a:noFill/>
              </a14:hiddenFill>
            </a:ext>
          </a:extLst>
        </p:spPr>
      </p:cxnSp>
      <p:sp>
        <p:nvSpPr>
          <p:cNvPr id="179" name="Oval 107"/>
          <p:cNvSpPr>
            <a:spLocks noChangeArrowheads="1"/>
          </p:cNvSpPr>
          <p:nvPr/>
        </p:nvSpPr>
        <p:spPr bwMode="auto">
          <a:xfrm>
            <a:off x="5881688" y="3422650"/>
            <a:ext cx="274637" cy="274637"/>
          </a:xfrm>
          <a:prstGeom prst="ellipse">
            <a:avLst/>
          </a:prstGeom>
          <a:solidFill>
            <a:srgbClr val="FF9933"/>
          </a:solidFill>
          <a:ln w="25400">
            <a:solidFill>
              <a:srgbClr val="000000"/>
            </a:solidFill>
            <a:round/>
            <a:headEnd/>
            <a:tailEnd/>
          </a:ln>
        </p:spPr>
        <p:txBody>
          <a:bodyPr wrap="none"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smtClean="0">
                <a:ln>
                  <a:noFill/>
                </a:ln>
                <a:solidFill>
                  <a:sysClr val="windowText" lastClr="000000"/>
                </a:solidFill>
                <a:effectLst/>
                <a:uLnTx/>
                <a:uFillTx/>
              </a:rPr>
              <a:t>8</a:t>
            </a:r>
          </a:p>
        </p:txBody>
      </p:sp>
      <p:cxnSp>
        <p:nvCxnSpPr>
          <p:cNvPr id="180" name="AutoShape 108"/>
          <p:cNvCxnSpPr>
            <a:cxnSpLocks noChangeShapeType="1"/>
            <a:endCxn id="179" idx="0"/>
          </p:cNvCxnSpPr>
          <p:nvPr/>
        </p:nvCxnSpPr>
        <p:spPr bwMode="auto">
          <a:xfrm rot="5400000">
            <a:off x="5923757" y="3309143"/>
            <a:ext cx="196850" cy="4763"/>
          </a:xfrm>
          <a:prstGeom prst="curvedConnector3">
            <a:avLst>
              <a:gd name="adj1" fmla="val 53227"/>
            </a:avLst>
          </a:prstGeom>
          <a:noFill/>
          <a:ln w="22225">
            <a:solidFill>
              <a:srgbClr val="000000"/>
            </a:solidFill>
            <a:round/>
            <a:headEnd/>
            <a:tailEnd type="triangle" w="lg" len="med"/>
          </a:ln>
          <a:extLst>
            <a:ext uri="{909E8E84-426E-40DD-AFC4-6F175D3DCCD1}">
              <a14:hiddenFill xmlns:a14="http://schemas.microsoft.com/office/drawing/2010/main">
                <a:noFill/>
              </a14:hiddenFill>
            </a:ext>
          </a:extLst>
        </p:spPr>
      </p:cxnSp>
      <p:cxnSp>
        <p:nvCxnSpPr>
          <p:cNvPr id="181" name="AutoShape 109"/>
          <p:cNvCxnSpPr>
            <a:cxnSpLocks noChangeShapeType="1"/>
            <a:endCxn id="179" idx="6"/>
          </p:cNvCxnSpPr>
          <p:nvPr/>
        </p:nvCxnSpPr>
        <p:spPr bwMode="auto">
          <a:xfrm rot="5400000">
            <a:off x="6312694" y="3069431"/>
            <a:ext cx="347662" cy="635000"/>
          </a:xfrm>
          <a:prstGeom prst="curvedConnector2">
            <a:avLst/>
          </a:prstGeom>
          <a:noFill/>
          <a:ln w="22225">
            <a:solidFill>
              <a:srgbClr val="000000"/>
            </a:solidFill>
            <a:round/>
            <a:headEnd/>
            <a:tailEnd type="triangle" w="lg" len="med"/>
          </a:ln>
          <a:extLst>
            <a:ext uri="{909E8E84-426E-40DD-AFC4-6F175D3DCCD1}">
              <a14:hiddenFill xmlns:a14="http://schemas.microsoft.com/office/drawing/2010/main">
                <a:noFill/>
              </a14:hiddenFill>
            </a:ext>
          </a:extLst>
        </p:spPr>
      </p:cxnSp>
      <p:sp>
        <p:nvSpPr>
          <p:cNvPr id="182" name="Oval 110"/>
          <p:cNvSpPr>
            <a:spLocks noChangeArrowheads="1"/>
          </p:cNvSpPr>
          <p:nvPr/>
        </p:nvSpPr>
        <p:spPr bwMode="auto">
          <a:xfrm>
            <a:off x="7440613" y="3422650"/>
            <a:ext cx="274637" cy="274637"/>
          </a:xfrm>
          <a:prstGeom prst="ellipse">
            <a:avLst/>
          </a:prstGeom>
          <a:solidFill>
            <a:srgbClr val="FF9933"/>
          </a:solidFill>
          <a:ln w="25400">
            <a:solidFill>
              <a:srgbClr val="000000"/>
            </a:solidFill>
            <a:round/>
            <a:headEnd/>
            <a:tailEnd/>
          </a:ln>
        </p:spPr>
        <p:txBody>
          <a:bodyPr wrap="none"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smtClean="0">
                <a:ln>
                  <a:noFill/>
                </a:ln>
                <a:solidFill>
                  <a:sysClr val="windowText" lastClr="000000"/>
                </a:solidFill>
                <a:effectLst/>
                <a:uLnTx/>
                <a:uFillTx/>
              </a:rPr>
              <a:t>12</a:t>
            </a:r>
          </a:p>
        </p:txBody>
      </p:sp>
      <p:cxnSp>
        <p:nvCxnSpPr>
          <p:cNvPr id="183" name="AutoShape 111"/>
          <p:cNvCxnSpPr>
            <a:cxnSpLocks noChangeShapeType="1"/>
            <a:endCxn id="182" idx="0"/>
          </p:cNvCxnSpPr>
          <p:nvPr/>
        </p:nvCxnSpPr>
        <p:spPr bwMode="auto">
          <a:xfrm rot="5400000">
            <a:off x="7482682" y="3309143"/>
            <a:ext cx="196850" cy="4763"/>
          </a:xfrm>
          <a:prstGeom prst="curvedConnector3">
            <a:avLst>
              <a:gd name="adj1" fmla="val 53227"/>
            </a:avLst>
          </a:prstGeom>
          <a:noFill/>
          <a:ln w="22225">
            <a:solidFill>
              <a:srgbClr val="000000"/>
            </a:solidFill>
            <a:round/>
            <a:headEnd/>
            <a:tailEnd type="triangle" w="lg" len="med"/>
          </a:ln>
          <a:extLst>
            <a:ext uri="{909E8E84-426E-40DD-AFC4-6F175D3DCCD1}">
              <a14:hiddenFill xmlns:a14="http://schemas.microsoft.com/office/drawing/2010/main">
                <a:noFill/>
              </a14:hiddenFill>
            </a:ext>
          </a:extLst>
        </p:spPr>
      </p:cxnSp>
      <p:cxnSp>
        <p:nvCxnSpPr>
          <p:cNvPr id="184" name="AutoShape 112"/>
          <p:cNvCxnSpPr>
            <a:cxnSpLocks noChangeShapeType="1"/>
            <a:endCxn id="182" idx="6"/>
          </p:cNvCxnSpPr>
          <p:nvPr/>
        </p:nvCxnSpPr>
        <p:spPr bwMode="auto">
          <a:xfrm rot="5400000">
            <a:off x="7871619" y="3069431"/>
            <a:ext cx="347662" cy="635000"/>
          </a:xfrm>
          <a:prstGeom prst="curvedConnector2">
            <a:avLst/>
          </a:prstGeom>
          <a:noFill/>
          <a:ln w="22225">
            <a:solidFill>
              <a:srgbClr val="000000"/>
            </a:solidFill>
            <a:round/>
            <a:headEnd/>
            <a:tailEnd type="triangle" w="lg" len="med"/>
          </a:ln>
          <a:extLst>
            <a:ext uri="{909E8E84-426E-40DD-AFC4-6F175D3DCCD1}">
              <a14:hiddenFill xmlns:a14="http://schemas.microsoft.com/office/drawing/2010/main">
                <a:noFill/>
              </a14:hiddenFill>
            </a:ext>
          </a:extLst>
        </p:spPr>
      </p:cxnSp>
      <p:graphicFrame>
        <p:nvGraphicFramePr>
          <p:cNvPr id="185" name="Group 113"/>
          <p:cNvGraphicFramePr>
            <a:graphicFrameLocks noGrp="1"/>
          </p:cNvGraphicFramePr>
          <p:nvPr>
            <p:extLst>
              <p:ext uri="{D42A27DB-BD31-4B8C-83A1-F6EECF244321}">
                <p14:modId xmlns:p14="http://schemas.microsoft.com/office/powerpoint/2010/main" val="3100952228"/>
              </p:ext>
            </p:extLst>
          </p:nvPr>
        </p:nvGraphicFramePr>
        <p:xfrm>
          <a:off x="2711450" y="3886200"/>
          <a:ext cx="6235700" cy="342900"/>
        </p:xfrm>
        <a:graphic>
          <a:graphicData uri="http://schemas.openxmlformats.org/drawingml/2006/table">
            <a:tbl>
              <a:tblPr/>
              <a:tblGrid>
                <a:gridCol w="390525"/>
                <a:gridCol w="388938"/>
                <a:gridCol w="390525"/>
                <a:gridCol w="388937"/>
                <a:gridCol w="390525"/>
                <a:gridCol w="388938"/>
                <a:gridCol w="390525"/>
                <a:gridCol w="390525"/>
                <a:gridCol w="387350"/>
                <a:gridCol w="390525"/>
                <a:gridCol w="390525"/>
                <a:gridCol w="388937"/>
                <a:gridCol w="390525"/>
                <a:gridCol w="388938"/>
                <a:gridCol w="390525"/>
                <a:gridCol w="388937"/>
              </a:tblGrid>
              <a:tr h="3429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18</a:t>
                      </a:r>
                    </a:p>
                  </a:txBody>
                  <a:tcPr anchor="ctr" anchorCtr="1"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1</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7</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-1</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6</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-2</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8</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5</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4</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-3</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9</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7</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13</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11</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2</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dirty="0" smtClean="0">
                          <a:ln>
                            <a:noFill/>
                          </a:ln>
                          <a:solidFill>
                            <a:schemeClr val="tx1"/>
                          </a:solidFill>
                          <a:effectLst/>
                          <a:latin typeface="Arial" charset="0"/>
                        </a:rPr>
                        <a:t>2</a:t>
                      </a:r>
                    </a:p>
                  </a:txBody>
                  <a:tcPr anchor="ctr" anchorCtr="1"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86" name="Oval 150"/>
          <p:cNvSpPr>
            <a:spLocks noChangeArrowheads="1"/>
          </p:cNvSpPr>
          <p:nvPr/>
        </p:nvSpPr>
        <p:spPr bwMode="auto">
          <a:xfrm>
            <a:off x="2767013" y="4438650"/>
            <a:ext cx="274637" cy="274637"/>
          </a:xfrm>
          <a:prstGeom prst="ellipse">
            <a:avLst/>
          </a:prstGeom>
          <a:solidFill>
            <a:srgbClr val="FF9933"/>
          </a:solidFill>
          <a:ln w="25400">
            <a:solidFill>
              <a:srgbClr val="000000"/>
            </a:solidFill>
            <a:round/>
            <a:headEnd/>
            <a:tailEnd/>
          </a:ln>
        </p:spPr>
        <p:txBody>
          <a:bodyPr wrap="none"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Text" lastClr="000000"/>
                </a:solidFill>
                <a:effectLst/>
                <a:uLnTx/>
                <a:uFillTx/>
              </a:rPr>
              <a:t>0</a:t>
            </a:r>
          </a:p>
        </p:txBody>
      </p:sp>
      <p:cxnSp>
        <p:nvCxnSpPr>
          <p:cNvPr id="187" name="AutoShape 151"/>
          <p:cNvCxnSpPr>
            <a:cxnSpLocks noChangeShapeType="1"/>
            <a:endCxn id="186" idx="0"/>
          </p:cNvCxnSpPr>
          <p:nvPr/>
        </p:nvCxnSpPr>
        <p:spPr bwMode="auto">
          <a:xfrm rot="5400000">
            <a:off x="2807494" y="4326731"/>
            <a:ext cx="196850" cy="1588"/>
          </a:xfrm>
          <a:prstGeom prst="curvedConnector3">
            <a:avLst>
              <a:gd name="adj1" fmla="val 53227"/>
            </a:avLst>
          </a:prstGeom>
          <a:noFill/>
          <a:ln w="22225">
            <a:solidFill>
              <a:srgbClr val="000000"/>
            </a:solidFill>
            <a:round/>
            <a:headEnd/>
            <a:tailEnd type="triangle" w="lg" len="med"/>
          </a:ln>
          <a:extLst>
            <a:ext uri="{909E8E84-426E-40DD-AFC4-6F175D3DCCD1}">
              <a14:hiddenFill xmlns:a14="http://schemas.microsoft.com/office/drawing/2010/main">
                <a:noFill/>
              </a14:hiddenFill>
            </a:ext>
          </a:extLst>
        </p:spPr>
      </p:cxnSp>
      <p:cxnSp>
        <p:nvCxnSpPr>
          <p:cNvPr id="188" name="AutoShape 152"/>
          <p:cNvCxnSpPr>
            <a:cxnSpLocks noChangeShapeType="1"/>
            <a:endCxn id="186" idx="6"/>
          </p:cNvCxnSpPr>
          <p:nvPr/>
        </p:nvCxnSpPr>
        <p:spPr bwMode="auto">
          <a:xfrm rot="5400000">
            <a:off x="3586163" y="3697287"/>
            <a:ext cx="347662" cy="1411288"/>
          </a:xfrm>
          <a:prstGeom prst="curvedConnector2">
            <a:avLst/>
          </a:prstGeom>
          <a:noFill/>
          <a:ln w="22225">
            <a:solidFill>
              <a:srgbClr val="000000"/>
            </a:solidFill>
            <a:round/>
            <a:headEnd/>
            <a:tailEnd type="triangle" w="lg" len="med"/>
          </a:ln>
          <a:extLst>
            <a:ext uri="{909E8E84-426E-40DD-AFC4-6F175D3DCCD1}">
              <a14:hiddenFill xmlns:a14="http://schemas.microsoft.com/office/drawing/2010/main">
                <a:noFill/>
              </a14:hiddenFill>
            </a:ext>
          </a:extLst>
        </p:spPr>
      </p:cxnSp>
      <p:sp>
        <p:nvSpPr>
          <p:cNvPr id="189" name="Oval 153"/>
          <p:cNvSpPr>
            <a:spLocks noChangeArrowheads="1"/>
          </p:cNvSpPr>
          <p:nvPr/>
        </p:nvSpPr>
        <p:spPr bwMode="auto">
          <a:xfrm>
            <a:off x="5881688" y="4438650"/>
            <a:ext cx="274637" cy="274637"/>
          </a:xfrm>
          <a:prstGeom prst="ellipse">
            <a:avLst/>
          </a:prstGeom>
          <a:solidFill>
            <a:srgbClr val="FF9933"/>
          </a:solidFill>
          <a:ln w="25400">
            <a:solidFill>
              <a:srgbClr val="000000"/>
            </a:solidFill>
            <a:round/>
            <a:headEnd/>
            <a:tailEnd/>
          </a:ln>
        </p:spPr>
        <p:txBody>
          <a:bodyPr wrap="none"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smtClean="0">
                <a:ln>
                  <a:noFill/>
                </a:ln>
                <a:solidFill>
                  <a:sysClr val="windowText" lastClr="000000"/>
                </a:solidFill>
                <a:effectLst/>
                <a:uLnTx/>
                <a:uFillTx/>
              </a:rPr>
              <a:t>8</a:t>
            </a:r>
          </a:p>
        </p:txBody>
      </p:sp>
      <p:cxnSp>
        <p:nvCxnSpPr>
          <p:cNvPr id="190" name="AutoShape 154"/>
          <p:cNvCxnSpPr>
            <a:cxnSpLocks noChangeShapeType="1"/>
            <a:endCxn id="189" idx="0"/>
          </p:cNvCxnSpPr>
          <p:nvPr/>
        </p:nvCxnSpPr>
        <p:spPr bwMode="auto">
          <a:xfrm rot="5400000">
            <a:off x="5923757" y="4325143"/>
            <a:ext cx="196850" cy="4763"/>
          </a:xfrm>
          <a:prstGeom prst="curvedConnector3">
            <a:avLst>
              <a:gd name="adj1" fmla="val 53227"/>
            </a:avLst>
          </a:prstGeom>
          <a:noFill/>
          <a:ln w="22225">
            <a:solidFill>
              <a:srgbClr val="000000"/>
            </a:solidFill>
            <a:round/>
            <a:headEnd/>
            <a:tailEnd type="triangle" w="lg" len="med"/>
          </a:ln>
          <a:extLst>
            <a:ext uri="{909E8E84-426E-40DD-AFC4-6F175D3DCCD1}">
              <a14:hiddenFill xmlns:a14="http://schemas.microsoft.com/office/drawing/2010/main">
                <a:noFill/>
              </a14:hiddenFill>
            </a:ext>
          </a:extLst>
        </p:spPr>
      </p:cxnSp>
      <p:cxnSp>
        <p:nvCxnSpPr>
          <p:cNvPr id="191" name="AutoShape 155"/>
          <p:cNvCxnSpPr>
            <a:cxnSpLocks noChangeShapeType="1"/>
            <a:endCxn id="189" idx="6"/>
          </p:cNvCxnSpPr>
          <p:nvPr/>
        </p:nvCxnSpPr>
        <p:spPr bwMode="auto">
          <a:xfrm rot="5400000">
            <a:off x="6702426" y="3695699"/>
            <a:ext cx="347662" cy="1414463"/>
          </a:xfrm>
          <a:prstGeom prst="curvedConnector2">
            <a:avLst/>
          </a:prstGeom>
          <a:noFill/>
          <a:ln w="22225">
            <a:solidFill>
              <a:srgbClr val="000000"/>
            </a:solidFill>
            <a:round/>
            <a:headEnd/>
            <a:tailEnd type="triangle" w="lg" len="med"/>
          </a:ln>
          <a:extLst>
            <a:ext uri="{909E8E84-426E-40DD-AFC4-6F175D3DCCD1}">
              <a14:hiddenFill xmlns:a14="http://schemas.microsoft.com/office/drawing/2010/main">
                <a:noFill/>
              </a14:hiddenFill>
            </a:ext>
          </a:extLst>
        </p:spPr>
      </p:cxnSp>
      <p:graphicFrame>
        <p:nvGraphicFramePr>
          <p:cNvPr id="192" name="Group 156"/>
          <p:cNvGraphicFramePr>
            <a:graphicFrameLocks noGrp="1"/>
          </p:cNvGraphicFramePr>
          <p:nvPr>
            <p:extLst>
              <p:ext uri="{D42A27DB-BD31-4B8C-83A1-F6EECF244321}">
                <p14:modId xmlns:p14="http://schemas.microsoft.com/office/powerpoint/2010/main" val="3686499383"/>
              </p:ext>
            </p:extLst>
          </p:nvPr>
        </p:nvGraphicFramePr>
        <p:xfrm>
          <a:off x="2711450" y="4902200"/>
          <a:ext cx="6235700" cy="342900"/>
        </p:xfrm>
        <a:graphic>
          <a:graphicData uri="http://schemas.openxmlformats.org/drawingml/2006/table">
            <a:tbl>
              <a:tblPr/>
              <a:tblGrid>
                <a:gridCol w="390525"/>
                <a:gridCol w="388938"/>
                <a:gridCol w="390525"/>
                <a:gridCol w="388937"/>
                <a:gridCol w="390525"/>
                <a:gridCol w="388938"/>
                <a:gridCol w="390525"/>
                <a:gridCol w="390525"/>
                <a:gridCol w="387350"/>
                <a:gridCol w="390525"/>
                <a:gridCol w="390525"/>
                <a:gridCol w="388937"/>
                <a:gridCol w="390525"/>
                <a:gridCol w="388938"/>
                <a:gridCol w="390525"/>
                <a:gridCol w="388937"/>
              </a:tblGrid>
              <a:tr h="3429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24</a:t>
                      </a:r>
                    </a:p>
                  </a:txBody>
                  <a:tcPr anchor="ctr" anchorCtr="1"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1</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7</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-1</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6</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-2</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8</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5</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17</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-3</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9</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7</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13</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11</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2</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dirty="0" smtClean="0">
                          <a:ln>
                            <a:noFill/>
                          </a:ln>
                          <a:solidFill>
                            <a:schemeClr val="tx1"/>
                          </a:solidFill>
                          <a:effectLst/>
                          <a:latin typeface="Arial" charset="0"/>
                        </a:rPr>
                        <a:t>2</a:t>
                      </a:r>
                    </a:p>
                  </a:txBody>
                  <a:tcPr anchor="ctr" anchorCtr="1"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93" name="Oval 193"/>
          <p:cNvSpPr>
            <a:spLocks noChangeArrowheads="1"/>
          </p:cNvSpPr>
          <p:nvPr/>
        </p:nvSpPr>
        <p:spPr bwMode="auto">
          <a:xfrm>
            <a:off x="2767013" y="5454650"/>
            <a:ext cx="274637" cy="274637"/>
          </a:xfrm>
          <a:prstGeom prst="ellipse">
            <a:avLst/>
          </a:prstGeom>
          <a:solidFill>
            <a:srgbClr val="FF9933"/>
          </a:solidFill>
          <a:ln w="25400">
            <a:solidFill>
              <a:srgbClr val="000000"/>
            </a:solidFill>
            <a:round/>
            <a:headEnd/>
            <a:tailEnd/>
          </a:ln>
        </p:spPr>
        <p:txBody>
          <a:bodyPr wrap="none"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smtClean="0">
                <a:ln>
                  <a:noFill/>
                </a:ln>
                <a:solidFill>
                  <a:sysClr val="windowText" lastClr="000000"/>
                </a:solidFill>
                <a:effectLst/>
                <a:uLnTx/>
                <a:uFillTx/>
              </a:rPr>
              <a:t>0</a:t>
            </a:r>
          </a:p>
        </p:txBody>
      </p:sp>
      <p:cxnSp>
        <p:nvCxnSpPr>
          <p:cNvPr id="194" name="AutoShape 194"/>
          <p:cNvCxnSpPr>
            <a:cxnSpLocks noChangeShapeType="1"/>
            <a:endCxn id="193" idx="0"/>
          </p:cNvCxnSpPr>
          <p:nvPr/>
        </p:nvCxnSpPr>
        <p:spPr bwMode="auto">
          <a:xfrm rot="5400000">
            <a:off x="2807494" y="5342731"/>
            <a:ext cx="196850" cy="1588"/>
          </a:xfrm>
          <a:prstGeom prst="curvedConnector3">
            <a:avLst>
              <a:gd name="adj1" fmla="val 53227"/>
            </a:avLst>
          </a:prstGeom>
          <a:noFill/>
          <a:ln w="22225">
            <a:solidFill>
              <a:srgbClr val="000000"/>
            </a:solidFill>
            <a:round/>
            <a:headEnd/>
            <a:tailEnd type="triangle" w="lg" len="med"/>
          </a:ln>
          <a:extLst>
            <a:ext uri="{909E8E84-426E-40DD-AFC4-6F175D3DCCD1}">
              <a14:hiddenFill xmlns:a14="http://schemas.microsoft.com/office/drawing/2010/main">
                <a:noFill/>
              </a14:hiddenFill>
            </a:ext>
          </a:extLst>
        </p:spPr>
      </p:cxnSp>
      <p:cxnSp>
        <p:nvCxnSpPr>
          <p:cNvPr id="195" name="AutoShape 195"/>
          <p:cNvCxnSpPr>
            <a:cxnSpLocks noChangeShapeType="1"/>
            <a:endCxn id="193" idx="6"/>
          </p:cNvCxnSpPr>
          <p:nvPr/>
        </p:nvCxnSpPr>
        <p:spPr bwMode="auto">
          <a:xfrm rot="5400000">
            <a:off x="4365626" y="3933824"/>
            <a:ext cx="347662" cy="2970213"/>
          </a:xfrm>
          <a:prstGeom prst="curvedConnector2">
            <a:avLst/>
          </a:prstGeom>
          <a:noFill/>
          <a:ln w="22225">
            <a:solidFill>
              <a:srgbClr val="000000"/>
            </a:solidFill>
            <a:round/>
            <a:headEnd/>
            <a:tailEnd type="triangle" w="lg" len="med"/>
          </a:ln>
          <a:extLst>
            <a:ext uri="{909E8E84-426E-40DD-AFC4-6F175D3DCCD1}">
              <a14:hiddenFill xmlns:a14="http://schemas.microsoft.com/office/drawing/2010/main">
                <a:noFill/>
              </a14:hiddenFill>
            </a:ext>
          </a:extLst>
        </p:spPr>
      </p:cxnSp>
      <p:cxnSp>
        <p:nvCxnSpPr>
          <p:cNvPr id="196" name="AutoShape 196"/>
          <p:cNvCxnSpPr>
            <a:cxnSpLocks noChangeShapeType="1"/>
            <a:stCxn id="148" idx="4"/>
          </p:cNvCxnSpPr>
          <p:nvPr/>
        </p:nvCxnSpPr>
        <p:spPr bwMode="auto">
          <a:xfrm rot="16200000" flipH="1">
            <a:off x="2817812" y="2781300"/>
            <a:ext cx="176213" cy="1588"/>
          </a:xfrm>
          <a:prstGeom prst="curvedConnector3">
            <a:avLst>
              <a:gd name="adj1" fmla="val 45944"/>
            </a:avLst>
          </a:prstGeom>
          <a:noFill/>
          <a:ln w="22225">
            <a:solidFill>
              <a:srgbClr val="000000"/>
            </a:solidFill>
            <a:round/>
            <a:headEnd/>
            <a:tailEnd type="triangle" w="lg" len="med"/>
          </a:ln>
          <a:extLst>
            <a:ext uri="{909E8E84-426E-40DD-AFC4-6F175D3DCCD1}">
              <a14:hiddenFill xmlns:a14="http://schemas.microsoft.com/office/drawing/2010/main">
                <a:noFill/>
              </a14:hiddenFill>
            </a:ext>
          </a:extLst>
        </p:spPr>
      </p:cxnSp>
      <p:cxnSp>
        <p:nvCxnSpPr>
          <p:cNvPr id="197" name="AutoShape 197"/>
          <p:cNvCxnSpPr>
            <a:cxnSpLocks noChangeShapeType="1"/>
            <a:stCxn id="151" idx="4"/>
          </p:cNvCxnSpPr>
          <p:nvPr/>
        </p:nvCxnSpPr>
        <p:spPr bwMode="auto">
          <a:xfrm rot="16200000" flipH="1">
            <a:off x="3596481" y="2780506"/>
            <a:ext cx="176213" cy="3175"/>
          </a:xfrm>
          <a:prstGeom prst="curvedConnector3">
            <a:avLst>
              <a:gd name="adj1" fmla="val 45944"/>
            </a:avLst>
          </a:prstGeom>
          <a:noFill/>
          <a:ln w="22225">
            <a:solidFill>
              <a:srgbClr val="000000"/>
            </a:solidFill>
            <a:round/>
            <a:headEnd/>
            <a:tailEnd type="triangle" w="lg" len="med"/>
          </a:ln>
          <a:extLst>
            <a:ext uri="{909E8E84-426E-40DD-AFC4-6F175D3DCCD1}">
              <a14:hiddenFill xmlns:a14="http://schemas.microsoft.com/office/drawing/2010/main">
                <a:noFill/>
              </a14:hiddenFill>
            </a:ext>
          </a:extLst>
        </p:spPr>
      </p:cxnSp>
      <p:cxnSp>
        <p:nvCxnSpPr>
          <p:cNvPr id="198" name="AutoShape 198"/>
          <p:cNvCxnSpPr>
            <a:cxnSpLocks noChangeShapeType="1"/>
            <a:stCxn id="154" idx="4"/>
          </p:cNvCxnSpPr>
          <p:nvPr/>
        </p:nvCxnSpPr>
        <p:spPr bwMode="auto">
          <a:xfrm rot="16200000" flipH="1">
            <a:off x="4375944" y="2780506"/>
            <a:ext cx="176213" cy="3175"/>
          </a:xfrm>
          <a:prstGeom prst="curvedConnector3">
            <a:avLst>
              <a:gd name="adj1" fmla="val 45944"/>
            </a:avLst>
          </a:prstGeom>
          <a:noFill/>
          <a:ln w="22225">
            <a:solidFill>
              <a:srgbClr val="000000"/>
            </a:solidFill>
            <a:round/>
            <a:headEnd/>
            <a:tailEnd type="triangle" w="lg" len="med"/>
          </a:ln>
          <a:extLst>
            <a:ext uri="{909E8E84-426E-40DD-AFC4-6F175D3DCCD1}">
              <a14:hiddenFill xmlns:a14="http://schemas.microsoft.com/office/drawing/2010/main">
                <a:noFill/>
              </a14:hiddenFill>
            </a:ext>
          </a:extLst>
        </p:spPr>
      </p:cxnSp>
      <p:cxnSp>
        <p:nvCxnSpPr>
          <p:cNvPr id="199" name="AutoShape 199"/>
          <p:cNvCxnSpPr>
            <a:cxnSpLocks noChangeShapeType="1"/>
            <a:stCxn id="157" idx="4"/>
          </p:cNvCxnSpPr>
          <p:nvPr/>
        </p:nvCxnSpPr>
        <p:spPr bwMode="auto">
          <a:xfrm rot="16200000" flipH="1">
            <a:off x="5155406" y="2780506"/>
            <a:ext cx="176213" cy="3175"/>
          </a:xfrm>
          <a:prstGeom prst="curvedConnector3">
            <a:avLst>
              <a:gd name="adj1" fmla="val 45944"/>
            </a:avLst>
          </a:prstGeom>
          <a:noFill/>
          <a:ln w="22225">
            <a:solidFill>
              <a:srgbClr val="000000"/>
            </a:solidFill>
            <a:round/>
            <a:headEnd/>
            <a:tailEnd type="triangle" w="lg" len="med"/>
          </a:ln>
          <a:extLst>
            <a:ext uri="{909E8E84-426E-40DD-AFC4-6F175D3DCCD1}">
              <a14:hiddenFill xmlns:a14="http://schemas.microsoft.com/office/drawing/2010/main">
                <a:noFill/>
              </a14:hiddenFill>
            </a:ext>
          </a:extLst>
        </p:spPr>
      </p:cxnSp>
      <p:cxnSp>
        <p:nvCxnSpPr>
          <p:cNvPr id="200" name="AutoShape 200"/>
          <p:cNvCxnSpPr>
            <a:cxnSpLocks noChangeShapeType="1"/>
            <a:stCxn id="160" idx="4"/>
          </p:cNvCxnSpPr>
          <p:nvPr/>
        </p:nvCxnSpPr>
        <p:spPr bwMode="auto">
          <a:xfrm rot="16200000" flipH="1">
            <a:off x="5934075" y="2779712"/>
            <a:ext cx="176213" cy="4763"/>
          </a:xfrm>
          <a:prstGeom prst="curvedConnector3">
            <a:avLst>
              <a:gd name="adj1" fmla="val 45944"/>
            </a:avLst>
          </a:prstGeom>
          <a:noFill/>
          <a:ln w="22225">
            <a:solidFill>
              <a:srgbClr val="000000"/>
            </a:solidFill>
            <a:round/>
            <a:headEnd/>
            <a:tailEnd type="triangle" w="lg" len="med"/>
          </a:ln>
          <a:extLst>
            <a:ext uri="{909E8E84-426E-40DD-AFC4-6F175D3DCCD1}">
              <a14:hiddenFill xmlns:a14="http://schemas.microsoft.com/office/drawing/2010/main">
                <a:noFill/>
              </a14:hiddenFill>
            </a:ext>
          </a:extLst>
        </p:spPr>
      </p:cxnSp>
      <p:cxnSp>
        <p:nvCxnSpPr>
          <p:cNvPr id="201" name="AutoShape 201"/>
          <p:cNvCxnSpPr>
            <a:cxnSpLocks noChangeShapeType="1"/>
            <a:stCxn id="163" idx="4"/>
          </p:cNvCxnSpPr>
          <p:nvPr/>
        </p:nvCxnSpPr>
        <p:spPr bwMode="auto">
          <a:xfrm rot="16200000" flipH="1">
            <a:off x="6713537" y="2779713"/>
            <a:ext cx="176213" cy="4762"/>
          </a:xfrm>
          <a:prstGeom prst="curvedConnector3">
            <a:avLst>
              <a:gd name="adj1" fmla="val 45944"/>
            </a:avLst>
          </a:prstGeom>
          <a:noFill/>
          <a:ln w="22225">
            <a:solidFill>
              <a:srgbClr val="000000"/>
            </a:solidFill>
            <a:round/>
            <a:headEnd/>
            <a:tailEnd type="triangle" w="lg" len="med"/>
          </a:ln>
          <a:extLst>
            <a:ext uri="{909E8E84-426E-40DD-AFC4-6F175D3DCCD1}">
              <a14:hiddenFill xmlns:a14="http://schemas.microsoft.com/office/drawing/2010/main">
                <a:noFill/>
              </a14:hiddenFill>
            </a:ext>
          </a:extLst>
        </p:spPr>
      </p:cxnSp>
      <p:cxnSp>
        <p:nvCxnSpPr>
          <p:cNvPr id="202" name="AutoShape 202"/>
          <p:cNvCxnSpPr>
            <a:cxnSpLocks noChangeShapeType="1"/>
            <a:stCxn id="166" idx="4"/>
          </p:cNvCxnSpPr>
          <p:nvPr/>
        </p:nvCxnSpPr>
        <p:spPr bwMode="auto">
          <a:xfrm rot="16200000" flipH="1">
            <a:off x="7493000" y="2779712"/>
            <a:ext cx="176213" cy="4763"/>
          </a:xfrm>
          <a:prstGeom prst="curvedConnector3">
            <a:avLst>
              <a:gd name="adj1" fmla="val 45944"/>
            </a:avLst>
          </a:prstGeom>
          <a:noFill/>
          <a:ln w="22225">
            <a:solidFill>
              <a:srgbClr val="000000"/>
            </a:solidFill>
            <a:round/>
            <a:headEnd/>
            <a:tailEnd type="triangle" w="lg" len="med"/>
          </a:ln>
          <a:extLst>
            <a:ext uri="{909E8E84-426E-40DD-AFC4-6F175D3DCCD1}">
              <a14:hiddenFill xmlns:a14="http://schemas.microsoft.com/office/drawing/2010/main">
                <a:noFill/>
              </a14:hiddenFill>
            </a:ext>
          </a:extLst>
        </p:spPr>
      </p:cxnSp>
      <p:cxnSp>
        <p:nvCxnSpPr>
          <p:cNvPr id="203" name="AutoShape 203"/>
          <p:cNvCxnSpPr>
            <a:cxnSpLocks noChangeShapeType="1"/>
            <a:stCxn id="169" idx="4"/>
          </p:cNvCxnSpPr>
          <p:nvPr/>
        </p:nvCxnSpPr>
        <p:spPr bwMode="auto">
          <a:xfrm rot="16200000" flipH="1">
            <a:off x="8272462" y="2779713"/>
            <a:ext cx="176213" cy="4762"/>
          </a:xfrm>
          <a:prstGeom prst="curvedConnector3">
            <a:avLst>
              <a:gd name="adj1" fmla="val 45944"/>
            </a:avLst>
          </a:prstGeom>
          <a:noFill/>
          <a:ln w="22225">
            <a:solidFill>
              <a:srgbClr val="000000"/>
            </a:solidFill>
            <a:round/>
            <a:headEnd/>
            <a:tailEnd type="triangle" w="lg" len="med"/>
          </a:ln>
          <a:extLst>
            <a:ext uri="{909E8E84-426E-40DD-AFC4-6F175D3DCCD1}">
              <a14:hiddenFill xmlns:a14="http://schemas.microsoft.com/office/drawing/2010/main">
                <a:noFill/>
              </a14:hiddenFill>
            </a:ext>
          </a:extLst>
        </p:spPr>
      </p:cxnSp>
      <p:cxnSp>
        <p:nvCxnSpPr>
          <p:cNvPr id="204" name="AutoShape 204"/>
          <p:cNvCxnSpPr>
            <a:cxnSpLocks noChangeShapeType="1"/>
            <a:stCxn id="173" idx="4"/>
          </p:cNvCxnSpPr>
          <p:nvPr/>
        </p:nvCxnSpPr>
        <p:spPr bwMode="auto">
          <a:xfrm rot="16200000" flipH="1">
            <a:off x="2817812" y="3797300"/>
            <a:ext cx="176213" cy="1588"/>
          </a:xfrm>
          <a:prstGeom prst="curvedConnector3">
            <a:avLst>
              <a:gd name="adj1" fmla="val 45944"/>
            </a:avLst>
          </a:prstGeom>
          <a:noFill/>
          <a:ln w="22225">
            <a:solidFill>
              <a:srgbClr val="000000"/>
            </a:solidFill>
            <a:round/>
            <a:headEnd/>
            <a:tailEnd type="triangle" w="lg" len="med"/>
          </a:ln>
          <a:extLst>
            <a:ext uri="{909E8E84-426E-40DD-AFC4-6F175D3DCCD1}">
              <a14:hiddenFill xmlns:a14="http://schemas.microsoft.com/office/drawing/2010/main">
                <a:noFill/>
              </a14:hiddenFill>
            </a:ext>
          </a:extLst>
        </p:spPr>
      </p:cxnSp>
      <p:cxnSp>
        <p:nvCxnSpPr>
          <p:cNvPr id="205" name="AutoShape 205"/>
          <p:cNvCxnSpPr>
            <a:cxnSpLocks noChangeShapeType="1"/>
            <a:stCxn id="176" idx="4"/>
          </p:cNvCxnSpPr>
          <p:nvPr/>
        </p:nvCxnSpPr>
        <p:spPr bwMode="auto">
          <a:xfrm rot="16200000" flipH="1">
            <a:off x="4375944" y="3796506"/>
            <a:ext cx="176213" cy="3175"/>
          </a:xfrm>
          <a:prstGeom prst="curvedConnector3">
            <a:avLst>
              <a:gd name="adj1" fmla="val 45944"/>
            </a:avLst>
          </a:prstGeom>
          <a:noFill/>
          <a:ln w="22225">
            <a:solidFill>
              <a:srgbClr val="000000"/>
            </a:solidFill>
            <a:round/>
            <a:headEnd/>
            <a:tailEnd type="triangle" w="lg" len="med"/>
          </a:ln>
          <a:extLst>
            <a:ext uri="{909E8E84-426E-40DD-AFC4-6F175D3DCCD1}">
              <a14:hiddenFill xmlns:a14="http://schemas.microsoft.com/office/drawing/2010/main">
                <a:noFill/>
              </a14:hiddenFill>
            </a:ext>
          </a:extLst>
        </p:spPr>
      </p:cxnSp>
      <p:cxnSp>
        <p:nvCxnSpPr>
          <p:cNvPr id="206" name="AutoShape 206"/>
          <p:cNvCxnSpPr>
            <a:cxnSpLocks noChangeShapeType="1"/>
            <a:stCxn id="179" idx="4"/>
          </p:cNvCxnSpPr>
          <p:nvPr/>
        </p:nvCxnSpPr>
        <p:spPr bwMode="auto">
          <a:xfrm rot="16200000" flipH="1">
            <a:off x="5934075" y="3795712"/>
            <a:ext cx="176213" cy="4763"/>
          </a:xfrm>
          <a:prstGeom prst="curvedConnector3">
            <a:avLst>
              <a:gd name="adj1" fmla="val 45944"/>
            </a:avLst>
          </a:prstGeom>
          <a:noFill/>
          <a:ln w="22225">
            <a:solidFill>
              <a:srgbClr val="000000"/>
            </a:solidFill>
            <a:round/>
            <a:headEnd/>
            <a:tailEnd type="triangle" w="lg" len="med"/>
          </a:ln>
          <a:extLst>
            <a:ext uri="{909E8E84-426E-40DD-AFC4-6F175D3DCCD1}">
              <a14:hiddenFill xmlns:a14="http://schemas.microsoft.com/office/drawing/2010/main">
                <a:noFill/>
              </a14:hiddenFill>
            </a:ext>
          </a:extLst>
        </p:spPr>
      </p:cxnSp>
      <p:cxnSp>
        <p:nvCxnSpPr>
          <p:cNvPr id="207" name="AutoShape 207"/>
          <p:cNvCxnSpPr>
            <a:cxnSpLocks noChangeShapeType="1"/>
            <a:stCxn id="182" idx="4"/>
          </p:cNvCxnSpPr>
          <p:nvPr/>
        </p:nvCxnSpPr>
        <p:spPr bwMode="auto">
          <a:xfrm rot="16200000" flipH="1">
            <a:off x="7493000" y="3795712"/>
            <a:ext cx="176213" cy="4763"/>
          </a:xfrm>
          <a:prstGeom prst="curvedConnector3">
            <a:avLst>
              <a:gd name="adj1" fmla="val 45944"/>
            </a:avLst>
          </a:prstGeom>
          <a:noFill/>
          <a:ln w="22225">
            <a:solidFill>
              <a:srgbClr val="000000"/>
            </a:solidFill>
            <a:round/>
            <a:headEnd/>
            <a:tailEnd type="triangle" w="lg" len="med"/>
          </a:ln>
          <a:extLst>
            <a:ext uri="{909E8E84-426E-40DD-AFC4-6F175D3DCCD1}">
              <a14:hiddenFill xmlns:a14="http://schemas.microsoft.com/office/drawing/2010/main">
                <a:noFill/>
              </a14:hiddenFill>
            </a:ext>
          </a:extLst>
        </p:spPr>
      </p:cxnSp>
      <p:cxnSp>
        <p:nvCxnSpPr>
          <p:cNvPr id="208" name="AutoShape 208"/>
          <p:cNvCxnSpPr>
            <a:cxnSpLocks noChangeShapeType="1"/>
            <a:stCxn id="186" idx="4"/>
          </p:cNvCxnSpPr>
          <p:nvPr/>
        </p:nvCxnSpPr>
        <p:spPr bwMode="auto">
          <a:xfrm rot="16200000" flipH="1">
            <a:off x="2817812" y="4813300"/>
            <a:ext cx="176213" cy="1588"/>
          </a:xfrm>
          <a:prstGeom prst="curvedConnector3">
            <a:avLst>
              <a:gd name="adj1" fmla="val 45944"/>
            </a:avLst>
          </a:prstGeom>
          <a:noFill/>
          <a:ln w="22225">
            <a:solidFill>
              <a:srgbClr val="000000"/>
            </a:solidFill>
            <a:round/>
            <a:headEnd/>
            <a:tailEnd type="triangle" w="lg" len="med"/>
          </a:ln>
          <a:extLst>
            <a:ext uri="{909E8E84-426E-40DD-AFC4-6F175D3DCCD1}">
              <a14:hiddenFill xmlns:a14="http://schemas.microsoft.com/office/drawing/2010/main">
                <a:noFill/>
              </a14:hiddenFill>
            </a:ext>
          </a:extLst>
        </p:spPr>
      </p:cxnSp>
      <p:cxnSp>
        <p:nvCxnSpPr>
          <p:cNvPr id="209" name="AutoShape 209"/>
          <p:cNvCxnSpPr>
            <a:cxnSpLocks noChangeShapeType="1"/>
            <a:stCxn id="189" idx="4"/>
          </p:cNvCxnSpPr>
          <p:nvPr/>
        </p:nvCxnSpPr>
        <p:spPr bwMode="auto">
          <a:xfrm rot="16200000" flipH="1">
            <a:off x="5934075" y="4811712"/>
            <a:ext cx="176213" cy="4763"/>
          </a:xfrm>
          <a:prstGeom prst="curvedConnector3">
            <a:avLst>
              <a:gd name="adj1" fmla="val 45944"/>
            </a:avLst>
          </a:prstGeom>
          <a:noFill/>
          <a:ln w="22225">
            <a:solidFill>
              <a:srgbClr val="000000"/>
            </a:solidFill>
            <a:round/>
            <a:headEnd/>
            <a:tailEnd type="triangle" w="lg" len="med"/>
          </a:ln>
          <a:extLst>
            <a:ext uri="{909E8E84-426E-40DD-AFC4-6F175D3DCCD1}">
              <a14:hiddenFill xmlns:a14="http://schemas.microsoft.com/office/drawing/2010/main">
                <a:noFill/>
              </a14:hiddenFill>
            </a:ext>
          </a:extLst>
        </p:spPr>
      </p:cxnSp>
      <p:graphicFrame>
        <p:nvGraphicFramePr>
          <p:cNvPr id="210" name="Group 210"/>
          <p:cNvGraphicFramePr>
            <a:graphicFrameLocks noGrp="1"/>
          </p:cNvGraphicFramePr>
          <p:nvPr>
            <p:extLst>
              <p:ext uri="{D42A27DB-BD31-4B8C-83A1-F6EECF244321}">
                <p14:modId xmlns:p14="http://schemas.microsoft.com/office/powerpoint/2010/main" val="3801714631"/>
              </p:ext>
            </p:extLst>
          </p:nvPr>
        </p:nvGraphicFramePr>
        <p:xfrm>
          <a:off x="2711450" y="5905500"/>
          <a:ext cx="6235700" cy="342900"/>
        </p:xfrm>
        <a:graphic>
          <a:graphicData uri="http://schemas.openxmlformats.org/drawingml/2006/table">
            <a:tbl>
              <a:tblPr/>
              <a:tblGrid>
                <a:gridCol w="390525"/>
                <a:gridCol w="388938"/>
                <a:gridCol w="390525"/>
                <a:gridCol w="388937"/>
                <a:gridCol w="390525"/>
                <a:gridCol w="388938"/>
                <a:gridCol w="390525"/>
                <a:gridCol w="390525"/>
                <a:gridCol w="387350"/>
                <a:gridCol w="390525"/>
                <a:gridCol w="390525"/>
                <a:gridCol w="388937"/>
                <a:gridCol w="390525"/>
                <a:gridCol w="388938"/>
                <a:gridCol w="390525"/>
                <a:gridCol w="388937"/>
              </a:tblGrid>
              <a:tr h="3429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dirty="0" smtClean="0">
                          <a:ln>
                            <a:noFill/>
                          </a:ln>
                          <a:solidFill>
                            <a:schemeClr val="tx1"/>
                          </a:solidFill>
                          <a:effectLst/>
                          <a:latin typeface="Arial" charset="0"/>
                        </a:rPr>
                        <a:t>41</a:t>
                      </a:r>
                    </a:p>
                  </a:txBody>
                  <a:tcPr anchor="ctr" anchorCtr="1"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1</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7</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-1</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6</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dirty="0" smtClean="0">
                          <a:ln>
                            <a:noFill/>
                          </a:ln>
                          <a:solidFill>
                            <a:schemeClr val="tx1"/>
                          </a:solidFill>
                          <a:effectLst/>
                          <a:latin typeface="Arial" charset="0"/>
                        </a:rPr>
                        <a:t>-2</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8</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5</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17</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-3</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9</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7</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13</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11</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2</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2</a:t>
                      </a:r>
                    </a:p>
                  </a:txBody>
                  <a:tcPr anchor="ctr" anchorCtr="1"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cxnSp>
        <p:nvCxnSpPr>
          <p:cNvPr id="211" name="AutoShape 246"/>
          <p:cNvCxnSpPr>
            <a:cxnSpLocks noChangeShapeType="1"/>
            <a:stCxn id="193" idx="4"/>
          </p:cNvCxnSpPr>
          <p:nvPr/>
        </p:nvCxnSpPr>
        <p:spPr bwMode="auto">
          <a:xfrm rot="16200000" flipH="1">
            <a:off x="2824162" y="5822950"/>
            <a:ext cx="163513" cy="1588"/>
          </a:xfrm>
          <a:prstGeom prst="curvedConnector3">
            <a:avLst>
              <a:gd name="adj1" fmla="val 45630"/>
            </a:avLst>
          </a:prstGeom>
          <a:noFill/>
          <a:ln w="22225">
            <a:solidFill>
              <a:srgbClr val="000000"/>
            </a:solidFill>
            <a:round/>
            <a:headEnd/>
            <a:tailEnd type="triangle" w="lg" len="med"/>
          </a:ln>
          <a:extLst>
            <a:ext uri="{909E8E84-426E-40DD-AFC4-6F175D3DCCD1}">
              <a14:hiddenFill xmlns:a14="http://schemas.microsoft.com/office/drawing/2010/main">
                <a:noFill/>
              </a14:hiddenFill>
            </a:ext>
          </a:extLst>
        </p:spPr>
      </p:cxnSp>
      <p:sp>
        <p:nvSpPr>
          <p:cNvPr id="82" name="Rectangle 81"/>
          <p:cNvSpPr/>
          <p:nvPr/>
        </p:nvSpPr>
        <p:spPr>
          <a:xfrm>
            <a:off x="76200" y="6627168"/>
            <a:ext cx="1249060" cy="230832"/>
          </a:xfrm>
          <a:prstGeom prst="rect">
            <a:avLst/>
          </a:prstGeom>
        </p:spPr>
        <p:txBody>
          <a:bodyPr wrap="none">
            <a:spAutoFit/>
          </a:bodyPr>
          <a:lstStyle/>
          <a:p>
            <a:r>
              <a:rPr lang="en-US" sz="900" dirty="0" smtClean="0">
                <a:latin typeface="+mj-lt"/>
              </a:rPr>
              <a:t>NVIDIA [M. Harris]</a:t>
            </a:r>
            <a:r>
              <a:rPr lang="en-US" sz="900" dirty="0" smtClean="0">
                <a:latin typeface="+mj-lt"/>
                <a:cs typeface="Calibri"/>
              </a:rPr>
              <a:t>→</a:t>
            </a:r>
            <a:endParaRPr lang="en-US" sz="900" dirty="0">
              <a:latin typeface="+mj-lt"/>
            </a:endParaRPr>
          </a:p>
        </p:txBody>
      </p:sp>
    </p:spTree>
    <p:extLst>
      <p:ext uri="{BB962C8B-B14F-4D97-AF65-F5344CB8AC3E}">
        <p14:creationId xmlns:p14="http://schemas.microsoft.com/office/powerpoint/2010/main" val="2262923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xfrm>
            <a:off x="8305800" y="6477000"/>
            <a:ext cx="7620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eaLnBrk="1" hangingPunct="1"/>
            <a:fld id="{ED1684CC-4228-4DEE-91A6-9783592DD986}" type="slidenum">
              <a:rPr lang="en-US" smtClean="0">
                <a:solidFill>
                  <a:schemeClr val="tx2"/>
                </a:solidFill>
              </a:rPr>
              <a:pPr algn="r" eaLnBrk="1" hangingPunct="1"/>
              <a:t>133</a:t>
            </a:fld>
            <a:endParaRPr lang="en-US" dirty="0" smtClean="0">
              <a:solidFill>
                <a:schemeClr val="tx2"/>
              </a:solidFill>
            </a:endParaRPr>
          </a:p>
        </p:txBody>
      </p:sp>
      <p:sp>
        <p:nvSpPr>
          <p:cNvPr id="285698" name="Rectangle 2"/>
          <p:cNvSpPr>
            <a:spLocks noGrp="1" noChangeArrowheads="1"/>
          </p:cNvSpPr>
          <p:nvPr>
            <p:ph type="title"/>
          </p:nvPr>
        </p:nvSpPr>
        <p:spPr>
          <a:xfrm>
            <a:off x="152400" y="152400"/>
            <a:ext cx="7543800" cy="685800"/>
          </a:xfrm>
        </p:spPr>
        <p:txBody>
          <a:bodyPr/>
          <a:lstStyle/>
          <a:p>
            <a:pPr eaLnBrk="1" hangingPunct="1">
              <a:defRPr/>
            </a:pPr>
            <a:r>
              <a:rPr lang="en-US" sz="3200" dirty="0" smtClean="0"/>
              <a:t>Reduction #1: Interleaved Addressing</a:t>
            </a:r>
          </a:p>
        </p:txBody>
      </p:sp>
      <p:sp>
        <p:nvSpPr>
          <p:cNvPr id="2" name="Rectangle 1"/>
          <p:cNvSpPr/>
          <p:nvPr/>
        </p:nvSpPr>
        <p:spPr>
          <a:xfrm>
            <a:off x="228600" y="997089"/>
            <a:ext cx="8534400" cy="5632311"/>
          </a:xfrm>
          <a:prstGeom prst="rect">
            <a:avLst/>
          </a:prstGeom>
          <a:solidFill>
            <a:schemeClr val="bg1">
              <a:lumMod val="85000"/>
            </a:schemeClr>
          </a:solidFill>
        </p:spPr>
        <p:txBody>
          <a:bodyPr wrap="square">
            <a:spAutoFit/>
          </a:bodyPr>
          <a:lstStyle/>
          <a:p>
            <a:r>
              <a:rPr lang="en-US" dirty="0">
                <a:solidFill>
                  <a:srgbClr val="FF00FF"/>
                </a:solidFill>
                <a:latin typeface="Consolas" pitchFamily="49" charset="0"/>
                <a:cs typeface="Consolas" pitchFamily="49" charset="0"/>
              </a:rPr>
              <a:t>__global__</a:t>
            </a:r>
            <a:r>
              <a:rPr lang="en-US" dirty="0">
                <a:solidFill>
                  <a:prstClr val="black"/>
                </a:solidFill>
                <a:latin typeface="Consolas" pitchFamily="49" charset="0"/>
                <a:cs typeface="Consolas" pitchFamily="49" charset="0"/>
              </a:rPr>
              <a:t> </a:t>
            </a:r>
            <a:r>
              <a:rPr lang="en-US" dirty="0">
                <a:solidFill>
                  <a:srgbClr val="0000FF"/>
                </a:solidFill>
                <a:latin typeface="Consolas" pitchFamily="49" charset="0"/>
                <a:cs typeface="Consolas" pitchFamily="49" charset="0"/>
              </a:rPr>
              <a:t>void</a:t>
            </a:r>
            <a:r>
              <a:rPr lang="en-US" dirty="0">
                <a:solidFill>
                  <a:prstClr val="black"/>
                </a:solidFill>
                <a:latin typeface="Consolas" pitchFamily="49" charset="0"/>
                <a:cs typeface="Consolas" pitchFamily="49" charset="0"/>
              </a:rPr>
              <a:t> </a:t>
            </a:r>
            <a:r>
              <a:rPr lang="en-US" dirty="0" smtClean="0">
                <a:solidFill>
                  <a:prstClr val="black"/>
                </a:solidFill>
                <a:latin typeface="Consolas" pitchFamily="49" charset="0"/>
                <a:cs typeface="Consolas" pitchFamily="49" charset="0"/>
              </a:rPr>
              <a:t>reduce1(</a:t>
            </a:r>
            <a:r>
              <a:rPr lang="en-US" dirty="0" err="1" smtClean="0">
                <a:solidFill>
                  <a:srgbClr val="0000FF"/>
                </a:solidFill>
                <a:latin typeface="Consolas" pitchFamily="49" charset="0"/>
                <a:cs typeface="Consolas" pitchFamily="49" charset="0"/>
              </a:rPr>
              <a:t>int</a:t>
            </a:r>
            <a:r>
              <a:rPr lang="en-US" dirty="0" smtClean="0">
                <a:solidFill>
                  <a:prstClr val="black"/>
                </a:solidFill>
                <a:latin typeface="Consolas" pitchFamily="49" charset="0"/>
                <a:cs typeface="Consolas" pitchFamily="49" charset="0"/>
              </a:rPr>
              <a:t> </a:t>
            </a:r>
            <a:r>
              <a:rPr lang="en-US" dirty="0">
                <a:solidFill>
                  <a:prstClr val="black"/>
                </a:solidFill>
                <a:latin typeface="Consolas" pitchFamily="49" charset="0"/>
                <a:cs typeface="Consolas" pitchFamily="49" charset="0"/>
              </a:rPr>
              <a:t>*</a:t>
            </a:r>
            <a:r>
              <a:rPr lang="en-US" dirty="0" err="1">
                <a:solidFill>
                  <a:prstClr val="black"/>
                </a:solidFill>
                <a:latin typeface="Consolas" pitchFamily="49" charset="0"/>
                <a:cs typeface="Consolas" pitchFamily="49" charset="0"/>
              </a:rPr>
              <a:t>g_idata</a:t>
            </a:r>
            <a:r>
              <a:rPr lang="en-US" dirty="0">
                <a:solidFill>
                  <a:prstClr val="black"/>
                </a:solidFill>
                <a:latin typeface="Consolas" pitchFamily="49" charset="0"/>
                <a:cs typeface="Consolas" pitchFamily="49" charset="0"/>
              </a:rPr>
              <a:t>, </a:t>
            </a:r>
            <a:r>
              <a:rPr lang="en-US" dirty="0" err="1">
                <a:solidFill>
                  <a:srgbClr val="0000FF"/>
                </a:solidFill>
                <a:latin typeface="Consolas" pitchFamily="49" charset="0"/>
                <a:cs typeface="Consolas" pitchFamily="49" charset="0"/>
              </a:rPr>
              <a:t>int</a:t>
            </a:r>
            <a:r>
              <a:rPr lang="en-US" dirty="0">
                <a:solidFill>
                  <a:prstClr val="black"/>
                </a:solidFill>
                <a:latin typeface="Consolas" pitchFamily="49" charset="0"/>
                <a:cs typeface="Consolas" pitchFamily="49" charset="0"/>
              </a:rPr>
              <a:t> *</a:t>
            </a:r>
            <a:r>
              <a:rPr lang="en-US" dirty="0" err="1">
                <a:solidFill>
                  <a:prstClr val="black"/>
                </a:solidFill>
                <a:latin typeface="Consolas" pitchFamily="49" charset="0"/>
                <a:cs typeface="Consolas" pitchFamily="49" charset="0"/>
              </a:rPr>
              <a:t>g_odata</a:t>
            </a:r>
            <a:r>
              <a:rPr lang="en-US" dirty="0">
                <a:solidFill>
                  <a:prstClr val="black"/>
                </a:solidFill>
                <a:latin typeface="Consolas" pitchFamily="49" charset="0"/>
                <a:cs typeface="Consolas" pitchFamily="49" charset="0"/>
              </a:rPr>
              <a:t>) {</a:t>
            </a:r>
          </a:p>
          <a:p>
            <a:r>
              <a:rPr lang="en-US" dirty="0">
                <a:solidFill>
                  <a:prstClr val="black"/>
                </a:solidFill>
                <a:latin typeface="Consolas" pitchFamily="49" charset="0"/>
                <a:cs typeface="Consolas" pitchFamily="49" charset="0"/>
              </a:rPr>
              <a:t>    </a:t>
            </a:r>
            <a:r>
              <a:rPr lang="en-US" dirty="0">
                <a:solidFill>
                  <a:srgbClr val="0000FF"/>
                </a:solidFill>
                <a:latin typeface="Consolas" pitchFamily="49" charset="0"/>
                <a:cs typeface="Consolas" pitchFamily="49" charset="0"/>
              </a:rPr>
              <a:t>extern</a:t>
            </a:r>
            <a:r>
              <a:rPr lang="en-US" dirty="0">
                <a:solidFill>
                  <a:prstClr val="black"/>
                </a:solidFill>
                <a:latin typeface="Consolas" pitchFamily="49" charset="0"/>
                <a:cs typeface="Consolas" pitchFamily="49" charset="0"/>
              </a:rPr>
              <a:t> </a:t>
            </a:r>
            <a:r>
              <a:rPr lang="en-US" dirty="0">
                <a:solidFill>
                  <a:srgbClr val="FF00FF"/>
                </a:solidFill>
                <a:latin typeface="Consolas" pitchFamily="49" charset="0"/>
                <a:cs typeface="Consolas" pitchFamily="49" charset="0"/>
              </a:rPr>
              <a:t>__shared__</a:t>
            </a:r>
            <a:r>
              <a:rPr lang="en-US" dirty="0">
                <a:solidFill>
                  <a:prstClr val="black"/>
                </a:solidFill>
                <a:latin typeface="Consolas" pitchFamily="49" charset="0"/>
                <a:cs typeface="Consolas" pitchFamily="49" charset="0"/>
              </a:rPr>
              <a:t> </a:t>
            </a:r>
            <a:r>
              <a:rPr lang="en-US" dirty="0" err="1">
                <a:solidFill>
                  <a:srgbClr val="0000FF"/>
                </a:solidFill>
                <a:latin typeface="Consolas" pitchFamily="49" charset="0"/>
                <a:cs typeface="Consolas" pitchFamily="49" charset="0"/>
              </a:rPr>
              <a:t>int</a:t>
            </a:r>
            <a:r>
              <a:rPr lang="en-US" dirty="0">
                <a:solidFill>
                  <a:prstClr val="black"/>
                </a:solidFill>
                <a:latin typeface="Consolas" pitchFamily="49" charset="0"/>
                <a:cs typeface="Consolas" pitchFamily="49" charset="0"/>
              </a:rPr>
              <a:t> </a:t>
            </a:r>
            <a:r>
              <a:rPr lang="en-US" dirty="0" err="1">
                <a:solidFill>
                  <a:prstClr val="black"/>
                </a:solidFill>
                <a:latin typeface="Consolas" pitchFamily="49" charset="0"/>
                <a:cs typeface="Consolas" pitchFamily="49" charset="0"/>
              </a:rPr>
              <a:t>sdata</a:t>
            </a:r>
            <a:r>
              <a:rPr lang="en-US" dirty="0">
                <a:solidFill>
                  <a:prstClr val="black"/>
                </a:solidFill>
                <a:latin typeface="Consolas" pitchFamily="49" charset="0"/>
                <a:cs typeface="Consolas" pitchFamily="49" charset="0"/>
              </a:rPr>
              <a:t>[];</a:t>
            </a:r>
          </a:p>
          <a:p>
            <a:r>
              <a:rPr lang="en-US" dirty="0">
                <a:solidFill>
                  <a:prstClr val="black"/>
                </a:solidFill>
                <a:latin typeface="Consolas" pitchFamily="49" charset="0"/>
                <a:cs typeface="Consolas" pitchFamily="49" charset="0"/>
              </a:rPr>
              <a:t>    </a:t>
            </a:r>
          </a:p>
          <a:p>
            <a:r>
              <a:rPr lang="en-US" dirty="0">
                <a:solidFill>
                  <a:prstClr val="black"/>
                </a:solidFill>
                <a:latin typeface="Consolas" pitchFamily="49" charset="0"/>
                <a:cs typeface="Consolas" pitchFamily="49" charset="0"/>
              </a:rPr>
              <a:t>    </a:t>
            </a:r>
            <a:r>
              <a:rPr lang="en-US" dirty="0">
                <a:solidFill>
                  <a:srgbClr val="008000"/>
                </a:solidFill>
                <a:latin typeface="Consolas" pitchFamily="49" charset="0"/>
                <a:cs typeface="Consolas" pitchFamily="49" charset="0"/>
              </a:rPr>
              <a:t>// each thread loads one element from global to shared </a:t>
            </a:r>
            <a:r>
              <a:rPr lang="en-US" dirty="0" err="1">
                <a:solidFill>
                  <a:srgbClr val="008000"/>
                </a:solidFill>
                <a:latin typeface="Consolas" pitchFamily="49" charset="0"/>
                <a:cs typeface="Consolas" pitchFamily="49" charset="0"/>
              </a:rPr>
              <a:t>mem</a:t>
            </a:r>
            <a:endParaRPr lang="en-US" dirty="0">
              <a:solidFill>
                <a:srgbClr val="008000"/>
              </a:solidFill>
              <a:latin typeface="Consolas" pitchFamily="49" charset="0"/>
              <a:cs typeface="Consolas" pitchFamily="49" charset="0"/>
            </a:endParaRPr>
          </a:p>
          <a:p>
            <a:r>
              <a:rPr lang="en-US" dirty="0">
                <a:solidFill>
                  <a:prstClr val="black"/>
                </a:solidFill>
                <a:latin typeface="Consolas" pitchFamily="49" charset="0"/>
                <a:cs typeface="Consolas" pitchFamily="49" charset="0"/>
              </a:rPr>
              <a:t>    </a:t>
            </a:r>
            <a:r>
              <a:rPr lang="en-US" dirty="0">
                <a:solidFill>
                  <a:srgbClr val="0000FF"/>
                </a:solidFill>
                <a:latin typeface="Consolas" pitchFamily="49" charset="0"/>
                <a:cs typeface="Consolas" pitchFamily="49" charset="0"/>
              </a:rPr>
              <a:t>unsigned</a:t>
            </a:r>
            <a:r>
              <a:rPr lang="en-US" dirty="0">
                <a:solidFill>
                  <a:prstClr val="black"/>
                </a:solidFill>
                <a:latin typeface="Consolas" pitchFamily="49" charset="0"/>
                <a:cs typeface="Consolas" pitchFamily="49" charset="0"/>
              </a:rPr>
              <a:t> </a:t>
            </a:r>
            <a:r>
              <a:rPr lang="en-US" dirty="0" err="1">
                <a:solidFill>
                  <a:srgbClr val="0000FF"/>
                </a:solidFill>
                <a:latin typeface="Consolas" pitchFamily="49" charset="0"/>
                <a:cs typeface="Consolas" pitchFamily="49" charset="0"/>
              </a:rPr>
              <a:t>int</a:t>
            </a:r>
            <a:r>
              <a:rPr lang="en-US" dirty="0">
                <a:solidFill>
                  <a:prstClr val="black"/>
                </a:solidFill>
                <a:latin typeface="Consolas" pitchFamily="49" charset="0"/>
                <a:cs typeface="Consolas" pitchFamily="49" charset="0"/>
              </a:rPr>
              <a:t> </a:t>
            </a:r>
            <a:r>
              <a:rPr lang="en-US" dirty="0" err="1">
                <a:solidFill>
                  <a:prstClr val="black"/>
                </a:solidFill>
                <a:latin typeface="Consolas" pitchFamily="49" charset="0"/>
                <a:cs typeface="Consolas" pitchFamily="49" charset="0"/>
              </a:rPr>
              <a:t>tid</a:t>
            </a:r>
            <a:r>
              <a:rPr lang="en-US" dirty="0">
                <a:solidFill>
                  <a:prstClr val="black"/>
                </a:solidFill>
                <a:latin typeface="Consolas" pitchFamily="49" charset="0"/>
                <a:cs typeface="Consolas" pitchFamily="49" charset="0"/>
              </a:rPr>
              <a:t> = </a:t>
            </a:r>
            <a:r>
              <a:rPr lang="en-US" dirty="0" err="1">
                <a:solidFill>
                  <a:srgbClr val="FF00FF"/>
                </a:solidFill>
                <a:latin typeface="Consolas" pitchFamily="49" charset="0"/>
                <a:cs typeface="Consolas" pitchFamily="49" charset="0"/>
              </a:rPr>
              <a:t>threadIdx</a:t>
            </a:r>
            <a:r>
              <a:rPr lang="en-US" dirty="0" err="1">
                <a:solidFill>
                  <a:prstClr val="black"/>
                </a:solidFill>
                <a:latin typeface="Consolas" pitchFamily="49" charset="0"/>
                <a:cs typeface="Consolas" pitchFamily="49" charset="0"/>
              </a:rPr>
              <a:t>.x</a:t>
            </a:r>
            <a:r>
              <a:rPr lang="en-US" dirty="0">
                <a:solidFill>
                  <a:prstClr val="black"/>
                </a:solidFill>
                <a:latin typeface="Consolas" pitchFamily="49" charset="0"/>
                <a:cs typeface="Consolas" pitchFamily="49" charset="0"/>
              </a:rPr>
              <a:t>;</a:t>
            </a:r>
          </a:p>
          <a:p>
            <a:r>
              <a:rPr lang="en-US" dirty="0">
                <a:solidFill>
                  <a:prstClr val="black"/>
                </a:solidFill>
                <a:latin typeface="Consolas" pitchFamily="49" charset="0"/>
                <a:cs typeface="Consolas" pitchFamily="49" charset="0"/>
              </a:rPr>
              <a:t>    </a:t>
            </a:r>
            <a:r>
              <a:rPr lang="en-US" dirty="0">
                <a:solidFill>
                  <a:srgbClr val="0000FF"/>
                </a:solidFill>
                <a:latin typeface="Consolas" pitchFamily="49" charset="0"/>
                <a:cs typeface="Consolas" pitchFamily="49" charset="0"/>
              </a:rPr>
              <a:t>unsigned</a:t>
            </a:r>
            <a:r>
              <a:rPr lang="en-US" dirty="0">
                <a:solidFill>
                  <a:prstClr val="black"/>
                </a:solidFill>
                <a:latin typeface="Consolas" pitchFamily="49" charset="0"/>
                <a:cs typeface="Consolas" pitchFamily="49" charset="0"/>
              </a:rPr>
              <a:t> </a:t>
            </a:r>
            <a:r>
              <a:rPr lang="en-US" dirty="0" err="1">
                <a:solidFill>
                  <a:srgbClr val="0000FF"/>
                </a:solidFill>
                <a:latin typeface="Consolas" pitchFamily="49" charset="0"/>
                <a:cs typeface="Consolas" pitchFamily="49" charset="0"/>
              </a:rPr>
              <a:t>int</a:t>
            </a:r>
            <a:r>
              <a:rPr lang="en-US" dirty="0">
                <a:solidFill>
                  <a:prstClr val="black"/>
                </a:solidFill>
                <a:latin typeface="Consolas" pitchFamily="49" charset="0"/>
                <a:cs typeface="Consolas" pitchFamily="49" charset="0"/>
              </a:rPr>
              <a:t> i = </a:t>
            </a:r>
            <a:r>
              <a:rPr lang="en-US" dirty="0" err="1">
                <a:solidFill>
                  <a:srgbClr val="FF00FF"/>
                </a:solidFill>
                <a:latin typeface="Consolas" pitchFamily="49" charset="0"/>
                <a:cs typeface="Consolas" pitchFamily="49" charset="0"/>
              </a:rPr>
              <a:t>blockIdx</a:t>
            </a:r>
            <a:r>
              <a:rPr lang="en-US" dirty="0" err="1">
                <a:solidFill>
                  <a:prstClr val="black"/>
                </a:solidFill>
                <a:latin typeface="Consolas" pitchFamily="49" charset="0"/>
                <a:cs typeface="Consolas" pitchFamily="49" charset="0"/>
              </a:rPr>
              <a:t>.x</a:t>
            </a:r>
            <a:r>
              <a:rPr lang="en-US" dirty="0">
                <a:solidFill>
                  <a:prstClr val="black"/>
                </a:solidFill>
                <a:latin typeface="Consolas" pitchFamily="49" charset="0"/>
                <a:cs typeface="Consolas" pitchFamily="49" charset="0"/>
              </a:rPr>
              <a:t>*</a:t>
            </a:r>
            <a:r>
              <a:rPr lang="en-US" dirty="0" err="1">
                <a:solidFill>
                  <a:srgbClr val="FF00FF"/>
                </a:solidFill>
                <a:latin typeface="Consolas" pitchFamily="49" charset="0"/>
                <a:cs typeface="Consolas" pitchFamily="49" charset="0"/>
              </a:rPr>
              <a:t>blockDim</a:t>
            </a:r>
            <a:r>
              <a:rPr lang="en-US" dirty="0" err="1">
                <a:solidFill>
                  <a:prstClr val="black"/>
                </a:solidFill>
                <a:latin typeface="Consolas" pitchFamily="49" charset="0"/>
                <a:cs typeface="Consolas" pitchFamily="49" charset="0"/>
              </a:rPr>
              <a:t>.x</a:t>
            </a:r>
            <a:r>
              <a:rPr lang="en-US" dirty="0">
                <a:solidFill>
                  <a:prstClr val="black"/>
                </a:solidFill>
                <a:latin typeface="Consolas" pitchFamily="49" charset="0"/>
                <a:cs typeface="Consolas" pitchFamily="49" charset="0"/>
              </a:rPr>
              <a:t> + </a:t>
            </a:r>
            <a:r>
              <a:rPr lang="en-US" dirty="0" err="1">
                <a:solidFill>
                  <a:srgbClr val="FF00FF"/>
                </a:solidFill>
                <a:latin typeface="Consolas" pitchFamily="49" charset="0"/>
                <a:cs typeface="Consolas" pitchFamily="49" charset="0"/>
              </a:rPr>
              <a:t>threadIdx</a:t>
            </a:r>
            <a:r>
              <a:rPr lang="en-US" dirty="0" err="1">
                <a:solidFill>
                  <a:prstClr val="black"/>
                </a:solidFill>
                <a:latin typeface="Consolas" pitchFamily="49" charset="0"/>
                <a:cs typeface="Consolas" pitchFamily="49" charset="0"/>
              </a:rPr>
              <a:t>.x</a:t>
            </a:r>
            <a:r>
              <a:rPr lang="en-US" dirty="0">
                <a:solidFill>
                  <a:prstClr val="black"/>
                </a:solidFill>
                <a:latin typeface="Consolas" pitchFamily="49" charset="0"/>
                <a:cs typeface="Consolas" pitchFamily="49" charset="0"/>
              </a:rPr>
              <a:t>;</a:t>
            </a:r>
          </a:p>
          <a:p>
            <a:r>
              <a:rPr lang="en-US" dirty="0">
                <a:solidFill>
                  <a:prstClr val="black"/>
                </a:solidFill>
                <a:latin typeface="Consolas" pitchFamily="49" charset="0"/>
                <a:cs typeface="Consolas" pitchFamily="49" charset="0"/>
              </a:rPr>
              <a:t>    </a:t>
            </a:r>
            <a:r>
              <a:rPr lang="en-US" dirty="0" err="1">
                <a:solidFill>
                  <a:prstClr val="black"/>
                </a:solidFill>
                <a:latin typeface="Consolas" pitchFamily="49" charset="0"/>
                <a:cs typeface="Consolas" pitchFamily="49" charset="0"/>
              </a:rPr>
              <a:t>sdata</a:t>
            </a:r>
            <a:r>
              <a:rPr lang="en-US" dirty="0">
                <a:solidFill>
                  <a:prstClr val="black"/>
                </a:solidFill>
                <a:latin typeface="Consolas" pitchFamily="49" charset="0"/>
                <a:cs typeface="Consolas" pitchFamily="49" charset="0"/>
              </a:rPr>
              <a:t>[</a:t>
            </a:r>
            <a:r>
              <a:rPr lang="en-US" dirty="0" err="1">
                <a:solidFill>
                  <a:prstClr val="black"/>
                </a:solidFill>
                <a:latin typeface="Consolas" pitchFamily="49" charset="0"/>
                <a:cs typeface="Consolas" pitchFamily="49" charset="0"/>
              </a:rPr>
              <a:t>tid</a:t>
            </a:r>
            <a:r>
              <a:rPr lang="en-US" dirty="0">
                <a:solidFill>
                  <a:prstClr val="black"/>
                </a:solidFill>
                <a:latin typeface="Consolas" pitchFamily="49" charset="0"/>
                <a:cs typeface="Consolas" pitchFamily="49" charset="0"/>
              </a:rPr>
              <a:t>] = </a:t>
            </a:r>
            <a:r>
              <a:rPr lang="en-US" dirty="0" err="1">
                <a:solidFill>
                  <a:prstClr val="black"/>
                </a:solidFill>
                <a:latin typeface="Consolas" pitchFamily="49" charset="0"/>
                <a:cs typeface="Consolas" pitchFamily="49" charset="0"/>
              </a:rPr>
              <a:t>g_idata</a:t>
            </a:r>
            <a:r>
              <a:rPr lang="en-US" dirty="0">
                <a:solidFill>
                  <a:prstClr val="black"/>
                </a:solidFill>
                <a:latin typeface="Consolas" pitchFamily="49" charset="0"/>
                <a:cs typeface="Consolas" pitchFamily="49" charset="0"/>
              </a:rPr>
              <a:t>[i];</a:t>
            </a:r>
          </a:p>
          <a:p>
            <a:r>
              <a:rPr lang="en-US" dirty="0">
                <a:solidFill>
                  <a:prstClr val="black"/>
                </a:solidFill>
                <a:latin typeface="Consolas" pitchFamily="49" charset="0"/>
                <a:cs typeface="Consolas" pitchFamily="49" charset="0"/>
              </a:rPr>
              <a:t>    </a:t>
            </a:r>
            <a:r>
              <a:rPr lang="en-US" dirty="0">
                <a:solidFill>
                  <a:srgbClr val="FF00FF"/>
                </a:solidFill>
                <a:latin typeface="Consolas" pitchFamily="49" charset="0"/>
                <a:cs typeface="Consolas" pitchFamily="49" charset="0"/>
              </a:rPr>
              <a:t>__</a:t>
            </a:r>
            <a:r>
              <a:rPr lang="en-US" dirty="0" err="1">
                <a:solidFill>
                  <a:srgbClr val="FF00FF"/>
                </a:solidFill>
                <a:latin typeface="Consolas" pitchFamily="49" charset="0"/>
                <a:cs typeface="Consolas" pitchFamily="49" charset="0"/>
              </a:rPr>
              <a:t>syncthreads</a:t>
            </a:r>
            <a:r>
              <a:rPr lang="en-US" dirty="0">
                <a:solidFill>
                  <a:prstClr val="black"/>
                </a:solidFill>
                <a:latin typeface="Consolas" pitchFamily="49" charset="0"/>
                <a:cs typeface="Consolas" pitchFamily="49" charset="0"/>
              </a:rPr>
              <a:t>();</a:t>
            </a:r>
          </a:p>
          <a:p>
            <a:r>
              <a:rPr lang="en-US" dirty="0">
                <a:solidFill>
                  <a:prstClr val="black"/>
                </a:solidFill>
                <a:latin typeface="Consolas" pitchFamily="49" charset="0"/>
                <a:cs typeface="Consolas" pitchFamily="49" charset="0"/>
              </a:rPr>
              <a:t>    </a:t>
            </a:r>
          </a:p>
          <a:p>
            <a:r>
              <a:rPr lang="en-US" dirty="0">
                <a:solidFill>
                  <a:prstClr val="black"/>
                </a:solidFill>
                <a:latin typeface="Consolas" pitchFamily="49" charset="0"/>
                <a:cs typeface="Consolas" pitchFamily="49" charset="0"/>
              </a:rPr>
              <a:t>    </a:t>
            </a:r>
            <a:r>
              <a:rPr lang="en-US" dirty="0">
                <a:solidFill>
                  <a:srgbClr val="008000"/>
                </a:solidFill>
                <a:latin typeface="Consolas" pitchFamily="49" charset="0"/>
                <a:cs typeface="Consolas" pitchFamily="49" charset="0"/>
              </a:rPr>
              <a:t>// do reduction in shared </a:t>
            </a:r>
            <a:r>
              <a:rPr lang="en-US" dirty="0" err="1">
                <a:solidFill>
                  <a:srgbClr val="008000"/>
                </a:solidFill>
                <a:latin typeface="Consolas" pitchFamily="49" charset="0"/>
                <a:cs typeface="Consolas" pitchFamily="49" charset="0"/>
              </a:rPr>
              <a:t>mem</a:t>
            </a:r>
            <a:endParaRPr lang="en-US" dirty="0">
              <a:solidFill>
                <a:srgbClr val="008000"/>
              </a:solidFill>
              <a:latin typeface="Consolas" pitchFamily="49" charset="0"/>
              <a:cs typeface="Consolas" pitchFamily="49" charset="0"/>
            </a:endParaRPr>
          </a:p>
          <a:p>
            <a:r>
              <a:rPr lang="en-US" dirty="0">
                <a:solidFill>
                  <a:prstClr val="black"/>
                </a:solidFill>
                <a:latin typeface="Consolas" pitchFamily="49" charset="0"/>
                <a:cs typeface="Consolas" pitchFamily="49" charset="0"/>
              </a:rPr>
              <a:t>    </a:t>
            </a:r>
            <a:r>
              <a:rPr lang="en-US" dirty="0">
                <a:solidFill>
                  <a:srgbClr val="0000FF"/>
                </a:solidFill>
                <a:latin typeface="Consolas" pitchFamily="49" charset="0"/>
                <a:cs typeface="Consolas" pitchFamily="49" charset="0"/>
              </a:rPr>
              <a:t>for</a:t>
            </a:r>
            <a:r>
              <a:rPr lang="en-US" dirty="0">
                <a:solidFill>
                  <a:prstClr val="black"/>
                </a:solidFill>
                <a:latin typeface="Consolas" pitchFamily="49" charset="0"/>
                <a:cs typeface="Consolas" pitchFamily="49" charset="0"/>
              </a:rPr>
              <a:t>(</a:t>
            </a:r>
            <a:r>
              <a:rPr lang="en-US" dirty="0">
                <a:solidFill>
                  <a:srgbClr val="0000FF"/>
                </a:solidFill>
                <a:latin typeface="Consolas" pitchFamily="49" charset="0"/>
                <a:cs typeface="Consolas" pitchFamily="49" charset="0"/>
              </a:rPr>
              <a:t>unsigned</a:t>
            </a:r>
            <a:r>
              <a:rPr lang="en-US" dirty="0">
                <a:solidFill>
                  <a:prstClr val="black"/>
                </a:solidFill>
                <a:latin typeface="Consolas" pitchFamily="49" charset="0"/>
                <a:cs typeface="Consolas" pitchFamily="49" charset="0"/>
              </a:rPr>
              <a:t> </a:t>
            </a:r>
            <a:r>
              <a:rPr lang="en-US" dirty="0" err="1">
                <a:solidFill>
                  <a:srgbClr val="0000FF"/>
                </a:solidFill>
                <a:latin typeface="Consolas" pitchFamily="49" charset="0"/>
                <a:cs typeface="Consolas" pitchFamily="49" charset="0"/>
              </a:rPr>
              <a:t>int</a:t>
            </a:r>
            <a:r>
              <a:rPr lang="en-US" dirty="0">
                <a:solidFill>
                  <a:prstClr val="black"/>
                </a:solidFill>
                <a:latin typeface="Consolas" pitchFamily="49" charset="0"/>
                <a:cs typeface="Consolas" pitchFamily="49" charset="0"/>
              </a:rPr>
              <a:t> s=1; s &lt; </a:t>
            </a:r>
            <a:r>
              <a:rPr lang="en-US" dirty="0" err="1">
                <a:solidFill>
                  <a:srgbClr val="FF00FF"/>
                </a:solidFill>
                <a:latin typeface="Consolas" pitchFamily="49" charset="0"/>
                <a:cs typeface="Consolas" pitchFamily="49" charset="0"/>
              </a:rPr>
              <a:t>blockDim</a:t>
            </a:r>
            <a:r>
              <a:rPr lang="en-US" dirty="0" err="1">
                <a:solidFill>
                  <a:prstClr val="black"/>
                </a:solidFill>
                <a:latin typeface="Consolas" pitchFamily="49" charset="0"/>
                <a:cs typeface="Consolas" pitchFamily="49" charset="0"/>
              </a:rPr>
              <a:t>.x</a:t>
            </a:r>
            <a:r>
              <a:rPr lang="en-US" dirty="0">
                <a:solidFill>
                  <a:prstClr val="black"/>
                </a:solidFill>
                <a:latin typeface="Consolas" pitchFamily="49" charset="0"/>
                <a:cs typeface="Consolas" pitchFamily="49" charset="0"/>
              </a:rPr>
              <a:t>; s *= 2) {</a:t>
            </a:r>
          </a:p>
          <a:p>
            <a:r>
              <a:rPr lang="en-US" dirty="0">
                <a:solidFill>
                  <a:prstClr val="black"/>
                </a:solidFill>
                <a:latin typeface="Consolas" pitchFamily="49" charset="0"/>
                <a:cs typeface="Consolas" pitchFamily="49" charset="0"/>
              </a:rPr>
              <a:t>        </a:t>
            </a:r>
            <a:r>
              <a:rPr lang="en-US" dirty="0">
                <a:solidFill>
                  <a:srgbClr val="0000FF"/>
                </a:solidFill>
                <a:latin typeface="Consolas" pitchFamily="49" charset="0"/>
                <a:cs typeface="Consolas" pitchFamily="49" charset="0"/>
              </a:rPr>
              <a:t>if</a:t>
            </a:r>
            <a:r>
              <a:rPr lang="en-US" dirty="0">
                <a:solidFill>
                  <a:prstClr val="black"/>
                </a:solidFill>
                <a:latin typeface="Consolas" pitchFamily="49" charset="0"/>
                <a:cs typeface="Consolas" pitchFamily="49" charset="0"/>
              </a:rPr>
              <a:t> (</a:t>
            </a:r>
            <a:r>
              <a:rPr lang="en-US" dirty="0" err="1">
                <a:solidFill>
                  <a:prstClr val="black"/>
                </a:solidFill>
                <a:latin typeface="Consolas" pitchFamily="49" charset="0"/>
                <a:cs typeface="Consolas" pitchFamily="49" charset="0"/>
              </a:rPr>
              <a:t>tid</a:t>
            </a:r>
            <a:r>
              <a:rPr lang="en-US" dirty="0">
                <a:solidFill>
                  <a:prstClr val="black"/>
                </a:solidFill>
                <a:latin typeface="Consolas" pitchFamily="49" charset="0"/>
                <a:cs typeface="Consolas" pitchFamily="49" charset="0"/>
              </a:rPr>
              <a:t> % (2*s) == 0) {</a:t>
            </a:r>
          </a:p>
          <a:p>
            <a:r>
              <a:rPr lang="en-US" dirty="0">
                <a:solidFill>
                  <a:prstClr val="black"/>
                </a:solidFill>
                <a:latin typeface="Consolas" pitchFamily="49" charset="0"/>
                <a:cs typeface="Consolas" pitchFamily="49" charset="0"/>
              </a:rPr>
              <a:t>            </a:t>
            </a:r>
            <a:r>
              <a:rPr lang="en-US" dirty="0" err="1">
                <a:solidFill>
                  <a:prstClr val="black"/>
                </a:solidFill>
                <a:latin typeface="Consolas" pitchFamily="49" charset="0"/>
                <a:cs typeface="Consolas" pitchFamily="49" charset="0"/>
              </a:rPr>
              <a:t>sdata</a:t>
            </a:r>
            <a:r>
              <a:rPr lang="en-US" dirty="0">
                <a:solidFill>
                  <a:prstClr val="black"/>
                </a:solidFill>
                <a:latin typeface="Consolas" pitchFamily="49" charset="0"/>
                <a:cs typeface="Consolas" pitchFamily="49" charset="0"/>
              </a:rPr>
              <a:t>[</a:t>
            </a:r>
            <a:r>
              <a:rPr lang="en-US" dirty="0" err="1">
                <a:solidFill>
                  <a:prstClr val="black"/>
                </a:solidFill>
                <a:latin typeface="Consolas" pitchFamily="49" charset="0"/>
                <a:cs typeface="Consolas" pitchFamily="49" charset="0"/>
              </a:rPr>
              <a:t>tid</a:t>
            </a:r>
            <a:r>
              <a:rPr lang="en-US" dirty="0">
                <a:solidFill>
                  <a:prstClr val="black"/>
                </a:solidFill>
                <a:latin typeface="Consolas" pitchFamily="49" charset="0"/>
                <a:cs typeface="Consolas" pitchFamily="49" charset="0"/>
              </a:rPr>
              <a:t>] += </a:t>
            </a:r>
            <a:r>
              <a:rPr lang="en-US" dirty="0" err="1">
                <a:solidFill>
                  <a:prstClr val="black"/>
                </a:solidFill>
                <a:latin typeface="Consolas" pitchFamily="49" charset="0"/>
                <a:cs typeface="Consolas" pitchFamily="49" charset="0"/>
              </a:rPr>
              <a:t>sdata</a:t>
            </a:r>
            <a:r>
              <a:rPr lang="en-US" dirty="0">
                <a:solidFill>
                  <a:prstClr val="black"/>
                </a:solidFill>
                <a:latin typeface="Consolas" pitchFamily="49" charset="0"/>
                <a:cs typeface="Consolas" pitchFamily="49" charset="0"/>
              </a:rPr>
              <a:t>[</a:t>
            </a:r>
            <a:r>
              <a:rPr lang="en-US" dirty="0" err="1">
                <a:solidFill>
                  <a:prstClr val="black"/>
                </a:solidFill>
                <a:latin typeface="Consolas" pitchFamily="49" charset="0"/>
                <a:cs typeface="Consolas" pitchFamily="49" charset="0"/>
              </a:rPr>
              <a:t>tid</a:t>
            </a:r>
            <a:r>
              <a:rPr lang="en-US" dirty="0">
                <a:solidFill>
                  <a:prstClr val="black"/>
                </a:solidFill>
                <a:latin typeface="Consolas" pitchFamily="49" charset="0"/>
                <a:cs typeface="Consolas" pitchFamily="49" charset="0"/>
              </a:rPr>
              <a:t> + s];</a:t>
            </a:r>
          </a:p>
          <a:p>
            <a:r>
              <a:rPr lang="en-US" dirty="0">
                <a:solidFill>
                  <a:prstClr val="black"/>
                </a:solidFill>
                <a:latin typeface="Consolas" pitchFamily="49" charset="0"/>
                <a:cs typeface="Consolas" pitchFamily="49" charset="0"/>
              </a:rPr>
              <a:t>        }</a:t>
            </a:r>
          </a:p>
          <a:p>
            <a:r>
              <a:rPr lang="en-US" dirty="0">
                <a:solidFill>
                  <a:prstClr val="black"/>
                </a:solidFill>
                <a:latin typeface="Consolas" pitchFamily="49" charset="0"/>
                <a:cs typeface="Consolas" pitchFamily="49" charset="0"/>
              </a:rPr>
              <a:t>        </a:t>
            </a:r>
            <a:r>
              <a:rPr lang="en-US" dirty="0">
                <a:solidFill>
                  <a:srgbClr val="FF00FF"/>
                </a:solidFill>
                <a:latin typeface="Consolas" pitchFamily="49" charset="0"/>
                <a:cs typeface="Consolas" pitchFamily="49" charset="0"/>
              </a:rPr>
              <a:t>__</a:t>
            </a:r>
            <a:r>
              <a:rPr lang="en-US" dirty="0" err="1">
                <a:solidFill>
                  <a:srgbClr val="FF00FF"/>
                </a:solidFill>
                <a:latin typeface="Consolas" pitchFamily="49" charset="0"/>
                <a:cs typeface="Consolas" pitchFamily="49" charset="0"/>
              </a:rPr>
              <a:t>syncthreads</a:t>
            </a:r>
            <a:r>
              <a:rPr lang="en-US" dirty="0">
                <a:solidFill>
                  <a:prstClr val="black"/>
                </a:solidFill>
                <a:latin typeface="Consolas" pitchFamily="49" charset="0"/>
                <a:cs typeface="Consolas" pitchFamily="49" charset="0"/>
              </a:rPr>
              <a:t>();</a:t>
            </a:r>
          </a:p>
          <a:p>
            <a:r>
              <a:rPr lang="en-US" dirty="0">
                <a:solidFill>
                  <a:prstClr val="black"/>
                </a:solidFill>
                <a:latin typeface="Consolas" pitchFamily="49" charset="0"/>
                <a:cs typeface="Consolas" pitchFamily="49" charset="0"/>
              </a:rPr>
              <a:t>    }</a:t>
            </a:r>
          </a:p>
          <a:p>
            <a:r>
              <a:rPr lang="en-US" dirty="0">
                <a:solidFill>
                  <a:prstClr val="black"/>
                </a:solidFill>
                <a:latin typeface="Consolas" pitchFamily="49" charset="0"/>
                <a:cs typeface="Consolas" pitchFamily="49" charset="0"/>
              </a:rPr>
              <a:t>    </a:t>
            </a:r>
          </a:p>
          <a:p>
            <a:r>
              <a:rPr lang="en-US" dirty="0">
                <a:solidFill>
                  <a:prstClr val="black"/>
                </a:solidFill>
                <a:latin typeface="Consolas" pitchFamily="49" charset="0"/>
                <a:cs typeface="Consolas" pitchFamily="49" charset="0"/>
              </a:rPr>
              <a:t>    </a:t>
            </a:r>
            <a:r>
              <a:rPr lang="en-US" dirty="0">
                <a:solidFill>
                  <a:srgbClr val="008000"/>
                </a:solidFill>
                <a:latin typeface="Consolas" pitchFamily="49" charset="0"/>
                <a:cs typeface="Consolas" pitchFamily="49" charset="0"/>
              </a:rPr>
              <a:t>// write result for this block to global </a:t>
            </a:r>
            <a:r>
              <a:rPr lang="en-US" dirty="0" smtClean="0">
                <a:solidFill>
                  <a:srgbClr val="008000"/>
                </a:solidFill>
                <a:latin typeface="Consolas" pitchFamily="49" charset="0"/>
                <a:cs typeface="Consolas" pitchFamily="49" charset="0"/>
              </a:rPr>
              <a:t>memory</a:t>
            </a:r>
            <a:endParaRPr lang="en-US" dirty="0">
              <a:solidFill>
                <a:srgbClr val="008000"/>
              </a:solidFill>
              <a:latin typeface="Consolas" pitchFamily="49" charset="0"/>
              <a:cs typeface="Consolas" pitchFamily="49" charset="0"/>
            </a:endParaRPr>
          </a:p>
          <a:p>
            <a:r>
              <a:rPr lang="sv-SE" dirty="0">
                <a:solidFill>
                  <a:prstClr val="black"/>
                </a:solidFill>
                <a:latin typeface="Consolas" pitchFamily="49" charset="0"/>
                <a:cs typeface="Consolas" pitchFamily="49" charset="0"/>
              </a:rPr>
              <a:t>    </a:t>
            </a:r>
            <a:r>
              <a:rPr lang="sv-SE" dirty="0">
                <a:solidFill>
                  <a:srgbClr val="0000FF"/>
                </a:solidFill>
                <a:latin typeface="Consolas" pitchFamily="49" charset="0"/>
                <a:cs typeface="Consolas" pitchFamily="49" charset="0"/>
              </a:rPr>
              <a:t>if</a:t>
            </a:r>
            <a:r>
              <a:rPr lang="sv-SE" dirty="0">
                <a:solidFill>
                  <a:prstClr val="black"/>
                </a:solidFill>
                <a:latin typeface="Consolas" pitchFamily="49" charset="0"/>
                <a:cs typeface="Consolas" pitchFamily="49" charset="0"/>
              </a:rPr>
              <a:t> (tid == 0) g_odata[</a:t>
            </a:r>
            <a:r>
              <a:rPr lang="sv-SE" dirty="0">
                <a:solidFill>
                  <a:srgbClr val="FF00FF"/>
                </a:solidFill>
                <a:latin typeface="Consolas" pitchFamily="49" charset="0"/>
                <a:cs typeface="Consolas" pitchFamily="49" charset="0"/>
              </a:rPr>
              <a:t>blockIdx</a:t>
            </a:r>
            <a:r>
              <a:rPr lang="sv-SE" dirty="0">
                <a:solidFill>
                  <a:prstClr val="black"/>
                </a:solidFill>
                <a:latin typeface="Consolas" pitchFamily="49" charset="0"/>
                <a:cs typeface="Consolas" pitchFamily="49" charset="0"/>
              </a:rPr>
              <a:t>.x] = sdata[0];</a:t>
            </a:r>
          </a:p>
          <a:p>
            <a:r>
              <a:rPr lang="en-US" dirty="0">
                <a:solidFill>
                  <a:prstClr val="black"/>
                </a:solidFill>
                <a:latin typeface="Consolas" pitchFamily="49" charset="0"/>
                <a:cs typeface="Consolas" pitchFamily="49" charset="0"/>
              </a:rPr>
              <a:t>}</a:t>
            </a:r>
          </a:p>
        </p:txBody>
      </p:sp>
      <p:sp>
        <p:nvSpPr>
          <p:cNvPr id="3" name="Rectangle 2"/>
          <p:cNvSpPr/>
          <p:nvPr/>
        </p:nvSpPr>
        <p:spPr>
          <a:xfrm>
            <a:off x="76200" y="3429000"/>
            <a:ext cx="8915400" cy="2057400"/>
          </a:xfrm>
          <a:prstGeom prst="rect">
            <a:avLst/>
          </a:prstGeom>
          <a:solidFill>
            <a:srgbClr val="C00000">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943600" y="4457128"/>
            <a:ext cx="2956900" cy="923330"/>
          </a:xfrm>
          <a:prstGeom prst="rect">
            <a:avLst/>
          </a:prstGeom>
        </p:spPr>
        <p:txBody>
          <a:bodyPr wrap="none">
            <a:spAutoFit/>
          </a:bodyPr>
          <a:lstStyle/>
          <a:p>
            <a:pPr algn="just"/>
            <a:r>
              <a:rPr lang="en-US" b="1" dirty="0">
                <a:solidFill>
                  <a:srgbClr val="660033"/>
                </a:solidFill>
                <a:latin typeface="Corbel" pitchFamily="34" charset="0"/>
              </a:rPr>
              <a:t>Problem: highly divergent </a:t>
            </a:r>
            <a:endParaRPr lang="en-US" b="1" dirty="0" smtClean="0">
              <a:solidFill>
                <a:srgbClr val="660033"/>
              </a:solidFill>
              <a:latin typeface="Corbel" pitchFamily="34" charset="0"/>
            </a:endParaRPr>
          </a:p>
          <a:p>
            <a:pPr algn="just"/>
            <a:r>
              <a:rPr lang="en-US" b="1" dirty="0" smtClean="0">
                <a:solidFill>
                  <a:srgbClr val="660033"/>
                </a:solidFill>
                <a:latin typeface="Corbel" pitchFamily="34" charset="0"/>
              </a:rPr>
              <a:t>warps </a:t>
            </a:r>
            <a:r>
              <a:rPr lang="en-US" b="1" dirty="0">
                <a:solidFill>
                  <a:srgbClr val="660033"/>
                </a:solidFill>
                <a:latin typeface="Corbel" pitchFamily="34" charset="0"/>
              </a:rPr>
              <a:t>are very inefficient, </a:t>
            </a:r>
            <a:endParaRPr lang="en-US" b="1" dirty="0" smtClean="0">
              <a:solidFill>
                <a:srgbClr val="660033"/>
              </a:solidFill>
              <a:latin typeface="Corbel" pitchFamily="34" charset="0"/>
            </a:endParaRPr>
          </a:p>
          <a:p>
            <a:pPr algn="just"/>
            <a:r>
              <a:rPr lang="en-US" b="1" dirty="0" smtClean="0">
                <a:solidFill>
                  <a:srgbClr val="660033"/>
                </a:solidFill>
                <a:latin typeface="Corbel" pitchFamily="34" charset="0"/>
              </a:rPr>
              <a:t>and </a:t>
            </a:r>
            <a:r>
              <a:rPr lang="en-US" b="1" dirty="0">
                <a:solidFill>
                  <a:srgbClr val="660033"/>
                </a:solidFill>
                <a:latin typeface="Corbel" pitchFamily="34" charset="0"/>
              </a:rPr>
              <a:t>% operator is very slow</a:t>
            </a:r>
          </a:p>
        </p:txBody>
      </p:sp>
      <p:sp>
        <p:nvSpPr>
          <p:cNvPr id="7" name="Rectangle 6"/>
          <p:cNvSpPr/>
          <p:nvPr/>
        </p:nvSpPr>
        <p:spPr>
          <a:xfrm>
            <a:off x="76200" y="6627168"/>
            <a:ext cx="1249060" cy="230832"/>
          </a:xfrm>
          <a:prstGeom prst="rect">
            <a:avLst/>
          </a:prstGeom>
        </p:spPr>
        <p:txBody>
          <a:bodyPr wrap="none">
            <a:spAutoFit/>
          </a:bodyPr>
          <a:lstStyle/>
          <a:p>
            <a:r>
              <a:rPr lang="en-US" sz="900" dirty="0" smtClean="0">
                <a:latin typeface="+mj-lt"/>
              </a:rPr>
              <a:t>NVIDIA [M. Harris]</a:t>
            </a:r>
            <a:r>
              <a:rPr lang="en-US" sz="900" dirty="0" smtClean="0">
                <a:latin typeface="+mj-lt"/>
                <a:cs typeface="Calibri"/>
              </a:rPr>
              <a:t>→</a:t>
            </a:r>
            <a:endParaRPr lang="en-US" sz="900" dirty="0">
              <a:latin typeface="+mj-lt"/>
            </a:endParaRPr>
          </a:p>
        </p:txBody>
      </p:sp>
    </p:spTree>
    <p:extLst>
      <p:ext uri="{BB962C8B-B14F-4D97-AF65-F5344CB8AC3E}">
        <p14:creationId xmlns:p14="http://schemas.microsoft.com/office/powerpoint/2010/main" val="3293618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0"/>
          </p:nvPr>
        </p:nvSpPr>
        <p:spPr>
          <a:xfrm>
            <a:off x="8534400" y="6474768"/>
            <a:ext cx="4572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eaLnBrk="1" hangingPunct="1"/>
            <a:fld id="{C14CA977-0AD7-4DF5-BCB0-98B27551DD5E}" type="slidenum">
              <a:rPr lang="en-US" smtClean="0">
                <a:solidFill>
                  <a:schemeClr val="tx2"/>
                </a:solidFill>
              </a:rPr>
              <a:pPr algn="r" eaLnBrk="1" hangingPunct="1"/>
              <a:t>134</a:t>
            </a:fld>
            <a:endParaRPr lang="en-US" dirty="0" smtClean="0">
              <a:solidFill>
                <a:schemeClr val="tx2"/>
              </a:solidFill>
            </a:endParaRPr>
          </a:p>
        </p:txBody>
      </p:sp>
      <p:sp>
        <p:nvSpPr>
          <p:cNvPr id="297986" name="Rectangle 2"/>
          <p:cNvSpPr>
            <a:spLocks noGrp="1" noChangeArrowheads="1"/>
          </p:cNvSpPr>
          <p:nvPr>
            <p:ph type="title"/>
          </p:nvPr>
        </p:nvSpPr>
        <p:spPr>
          <a:xfrm>
            <a:off x="152400" y="122238"/>
            <a:ext cx="7848600" cy="792162"/>
          </a:xfrm>
        </p:spPr>
        <p:txBody>
          <a:bodyPr/>
          <a:lstStyle/>
          <a:p>
            <a:pPr eaLnBrk="1" hangingPunct="1">
              <a:defRPr/>
            </a:pPr>
            <a:r>
              <a:rPr lang="en-US" sz="3200" dirty="0" smtClean="0"/>
              <a:t>Performance for 4M element reduction</a:t>
            </a:r>
          </a:p>
        </p:txBody>
      </p:sp>
      <p:graphicFrame>
        <p:nvGraphicFramePr>
          <p:cNvPr id="298245" name="Group 261"/>
          <p:cNvGraphicFramePr>
            <a:graphicFrameLocks noGrp="1"/>
          </p:cNvGraphicFramePr>
          <p:nvPr>
            <p:ph idx="1"/>
            <p:extLst>
              <p:ext uri="{D42A27DB-BD31-4B8C-83A1-F6EECF244321}">
                <p14:modId xmlns:p14="http://schemas.microsoft.com/office/powerpoint/2010/main" val="1140603763"/>
              </p:ext>
            </p:extLst>
          </p:nvPr>
        </p:nvGraphicFramePr>
        <p:xfrm>
          <a:off x="457200" y="2224087"/>
          <a:ext cx="8229600" cy="762000"/>
        </p:xfrm>
        <a:graphic>
          <a:graphicData uri="http://schemas.openxmlformats.org/drawingml/2006/table">
            <a:tbl>
              <a:tblPr/>
              <a:tblGrid>
                <a:gridCol w="2743200"/>
                <a:gridCol w="2743200"/>
                <a:gridCol w="2743200"/>
              </a:tblGrid>
              <a:tr h="762000">
                <a:tc>
                  <a:txBody>
                    <a:body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Kernel 1: </a:t>
                      </a:r>
                      <a:br>
                        <a:rPr kumimoji="0" lang="en-US" sz="2000" b="1" i="0" u="none" strike="noStrike" cap="none" normalizeH="0" baseline="0" smtClean="0">
                          <a:ln>
                            <a:noFill/>
                          </a:ln>
                          <a:solidFill>
                            <a:schemeClr val="tx1"/>
                          </a:solidFill>
                          <a:effectLst/>
                          <a:latin typeface="Arial" charset="0"/>
                        </a:rPr>
                      </a:br>
                      <a:r>
                        <a:rPr kumimoji="0" lang="en-US" sz="1200" b="1" i="0" u="none" strike="noStrike" cap="none" normalizeH="0" baseline="0" smtClean="0">
                          <a:ln>
                            <a:noFill/>
                          </a:ln>
                          <a:solidFill>
                            <a:schemeClr val="tx1"/>
                          </a:solidFill>
                          <a:effectLst/>
                          <a:latin typeface="Arial" charset="0"/>
                        </a:rPr>
                        <a:t>interleaved addressing</a:t>
                      </a:r>
                      <a:br>
                        <a:rPr kumimoji="0" lang="en-US" sz="1200" b="1" i="0" u="none" strike="noStrike" cap="none" normalizeH="0" baseline="0" smtClean="0">
                          <a:ln>
                            <a:noFill/>
                          </a:ln>
                          <a:solidFill>
                            <a:schemeClr val="tx1"/>
                          </a:solidFill>
                          <a:effectLst/>
                          <a:latin typeface="Arial" charset="0"/>
                        </a:rPr>
                      </a:br>
                      <a:r>
                        <a:rPr kumimoji="0" lang="en-US" sz="1200" b="1" i="0" u="none" strike="noStrike" cap="none" normalizeH="0" baseline="0" smtClean="0">
                          <a:ln>
                            <a:noFill/>
                          </a:ln>
                          <a:solidFill>
                            <a:schemeClr val="tx1"/>
                          </a:solidFill>
                          <a:effectLst/>
                          <a:latin typeface="Arial" charset="0"/>
                        </a:rPr>
                        <a:t>with divergent branching</a:t>
                      </a:r>
                    </a:p>
                  </a:txBody>
                  <a:tcPr horzOverflow="overflow">
                    <a:lnL cap="flat">
                      <a:noFill/>
                    </a:lnL>
                    <a:lnR>
                      <a:noFill/>
                    </a:lnR>
                    <a:lnT cap="flat">
                      <a:noFill/>
                    </a:lnT>
                    <a:lnB cap="flat">
                      <a:noFill/>
                    </a:lnB>
                    <a:lnTlToBr>
                      <a:noFill/>
                    </a:lnTlToBr>
                    <a:lnBlToTr>
                      <a:noFill/>
                    </a:lnBlToTr>
                    <a:solidFill>
                      <a:schemeClr val="tx2">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8.054 ms</a:t>
                      </a:r>
                    </a:p>
                  </a:txBody>
                  <a:tcPr horzOverflow="overflow">
                    <a:lnL>
                      <a:noFill/>
                    </a:lnL>
                    <a:lnR>
                      <a:noFill/>
                    </a:lnR>
                    <a:lnT cap="flat">
                      <a:noFill/>
                    </a:lnT>
                    <a:lnB cap="flat">
                      <a:noFill/>
                    </a:lnB>
                    <a:lnTlToBr>
                      <a:noFill/>
                    </a:lnTlToBr>
                    <a:lnBlToTr>
                      <a:noFill/>
                    </a:lnBlToTr>
                    <a:solidFill>
                      <a:schemeClr val="tx2">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2.083 GB/s</a:t>
                      </a:r>
                    </a:p>
                  </a:txBody>
                  <a:tcPr horzOverflow="overflow">
                    <a:lnL>
                      <a:noFill/>
                    </a:lnL>
                    <a:lnR cap="flat">
                      <a:noFill/>
                    </a:lnR>
                    <a:lnT cap="flat">
                      <a:noFill/>
                    </a:lnT>
                    <a:lnB cap="flat">
                      <a:noFill/>
                    </a:lnB>
                    <a:lnTlToBr>
                      <a:noFill/>
                    </a:lnTlToBr>
                    <a:lnBlToTr>
                      <a:noFill/>
                    </a:lnBlToTr>
                    <a:solidFill>
                      <a:schemeClr val="tx2">
                        <a:alpha val="50000"/>
                      </a:schemeClr>
                    </a:solidFill>
                  </a:tcPr>
                </a:tc>
              </a:tr>
            </a:tbl>
          </a:graphicData>
        </a:graphic>
      </p:graphicFrame>
      <p:sp>
        <p:nvSpPr>
          <p:cNvPr id="14344" name="Text Box 262"/>
          <p:cNvSpPr txBox="1">
            <a:spLocks noChangeArrowheads="1"/>
          </p:cNvSpPr>
          <p:nvPr/>
        </p:nvSpPr>
        <p:spPr bwMode="auto">
          <a:xfrm>
            <a:off x="2133600" y="3443287"/>
            <a:ext cx="449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t>Note: Block Size = 128 threads for all tests</a:t>
            </a:r>
          </a:p>
        </p:txBody>
      </p:sp>
      <p:sp>
        <p:nvSpPr>
          <p:cNvPr id="14345" name="Text Box 263"/>
          <p:cNvSpPr txBox="1">
            <a:spLocks noChangeArrowheads="1"/>
          </p:cNvSpPr>
          <p:nvPr/>
        </p:nvSpPr>
        <p:spPr bwMode="auto">
          <a:xfrm>
            <a:off x="5962650" y="1843087"/>
            <a:ext cx="1352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b="1"/>
              <a:t>Bandwidth</a:t>
            </a:r>
          </a:p>
        </p:txBody>
      </p:sp>
      <p:sp>
        <p:nvSpPr>
          <p:cNvPr id="14346" name="Text Box 264"/>
          <p:cNvSpPr txBox="1">
            <a:spLocks noChangeArrowheads="1"/>
          </p:cNvSpPr>
          <p:nvPr/>
        </p:nvSpPr>
        <p:spPr bwMode="auto">
          <a:xfrm>
            <a:off x="2894013" y="1843087"/>
            <a:ext cx="16779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b="1"/>
              <a:t>Time (2</a:t>
            </a:r>
            <a:r>
              <a:rPr lang="en-US" b="1" baseline="30000"/>
              <a:t>22 </a:t>
            </a:r>
            <a:r>
              <a:rPr lang="en-US" b="1"/>
              <a:t>ints)</a:t>
            </a:r>
          </a:p>
        </p:txBody>
      </p:sp>
      <p:sp>
        <p:nvSpPr>
          <p:cNvPr id="8" name="Rectangle 7"/>
          <p:cNvSpPr/>
          <p:nvPr/>
        </p:nvSpPr>
        <p:spPr>
          <a:xfrm>
            <a:off x="76200" y="6627168"/>
            <a:ext cx="1249060" cy="230832"/>
          </a:xfrm>
          <a:prstGeom prst="rect">
            <a:avLst/>
          </a:prstGeom>
        </p:spPr>
        <p:txBody>
          <a:bodyPr wrap="none">
            <a:spAutoFit/>
          </a:bodyPr>
          <a:lstStyle/>
          <a:p>
            <a:r>
              <a:rPr lang="en-US" sz="900" dirty="0" smtClean="0">
                <a:latin typeface="+mj-lt"/>
              </a:rPr>
              <a:t>NVIDIA [M. Harris]</a:t>
            </a:r>
            <a:r>
              <a:rPr lang="en-US" sz="900" dirty="0" smtClean="0">
                <a:latin typeface="+mj-lt"/>
                <a:cs typeface="Calibri"/>
              </a:rPr>
              <a:t>→</a:t>
            </a:r>
            <a:endParaRPr lang="en-US" sz="900" dirty="0">
              <a:latin typeface="+mj-lt"/>
            </a:endParaRPr>
          </a:p>
        </p:txBody>
      </p:sp>
    </p:spTree>
    <p:extLst>
      <p:ext uri="{BB962C8B-B14F-4D97-AF65-F5344CB8AC3E}">
        <p14:creationId xmlns:p14="http://schemas.microsoft.com/office/powerpoint/2010/main" val="454072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0"/>
          </p:nvPr>
        </p:nvSpPr>
        <p:spPr>
          <a:xfrm>
            <a:off x="8357394" y="6474768"/>
            <a:ext cx="6858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eaLnBrk="1" hangingPunct="1"/>
            <a:fld id="{9052540D-ACA5-45B0-8F23-813FB618AEB7}" type="slidenum">
              <a:rPr lang="en-US" smtClean="0">
                <a:solidFill>
                  <a:schemeClr val="tx2"/>
                </a:solidFill>
              </a:rPr>
              <a:pPr algn="r" eaLnBrk="1" hangingPunct="1"/>
              <a:t>135</a:t>
            </a:fld>
            <a:endParaRPr lang="en-US" dirty="0" smtClean="0">
              <a:solidFill>
                <a:schemeClr val="tx2"/>
              </a:solidFill>
            </a:endParaRPr>
          </a:p>
        </p:txBody>
      </p:sp>
      <p:sp>
        <p:nvSpPr>
          <p:cNvPr id="366594" name="Rectangle 2"/>
          <p:cNvSpPr>
            <a:spLocks noGrp="1" noChangeArrowheads="1"/>
          </p:cNvSpPr>
          <p:nvPr>
            <p:ph type="title"/>
          </p:nvPr>
        </p:nvSpPr>
        <p:spPr>
          <a:xfrm>
            <a:off x="457200" y="274638"/>
            <a:ext cx="7620000" cy="519112"/>
          </a:xfrm>
        </p:spPr>
        <p:txBody>
          <a:bodyPr/>
          <a:lstStyle/>
          <a:p>
            <a:pPr eaLnBrk="1" hangingPunct="1">
              <a:defRPr/>
            </a:pPr>
            <a:r>
              <a:rPr lang="en-US" sz="2800" smtClean="0"/>
              <a:t>Parallel Reduction: Interleaved Addressing</a:t>
            </a:r>
          </a:p>
        </p:txBody>
      </p:sp>
      <p:sp>
        <p:nvSpPr>
          <p:cNvPr id="16424" name="Text Box 39"/>
          <p:cNvSpPr txBox="1">
            <a:spLocks noChangeArrowheads="1"/>
          </p:cNvSpPr>
          <p:nvPr/>
        </p:nvSpPr>
        <p:spPr bwMode="auto">
          <a:xfrm>
            <a:off x="146050" y="1519238"/>
            <a:ext cx="26368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b="1"/>
              <a:t>Values (shared memory)</a:t>
            </a:r>
          </a:p>
        </p:txBody>
      </p:sp>
      <p:sp>
        <p:nvSpPr>
          <p:cNvPr id="16485" name="Text Box 100"/>
          <p:cNvSpPr txBox="1">
            <a:spLocks noChangeArrowheads="1"/>
          </p:cNvSpPr>
          <p:nvPr/>
        </p:nvSpPr>
        <p:spPr bwMode="auto">
          <a:xfrm>
            <a:off x="1858963" y="2495550"/>
            <a:ext cx="838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b="1"/>
              <a:t>Values</a:t>
            </a:r>
          </a:p>
        </p:txBody>
      </p:sp>
      <p:sp>
        <p:nvSpPr>
          <p:cNvPr id="16534" name="Text Box 149"/>
          <p:cNvSpPr txBox="1">
            <a:spLocks noChangeArrowheads="1"/>
          </p:cNvSpPr>
          <p:nvPr/>
        </p:nvSpPr>
        <p:spPr bwMode="auto">
          <a:xfrm>
            <a:off x="1858963" y="3511550"/>
            <a:ext cx="838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b="1"/>
              <a:t>Values</a:t>
            </a:r>
          </a:p>
        </p:txBody>
      </p:sp>
      <p:sp>
        <p:nvSpPr>
          <p:cNvPr id="16577" name="Text Box 192"/>
          <p:cNvSpPr txBox="1">
            <a:spLocks noChangeArrowheads="1"/>
          </p:cNvSpPr>
          <p:nvPr/>
        </p:nvSpPr>
        <p:spPr bwMode="auto">
          <a:xfrm>
            <a:off x="1858963" y="4527550"/>
            <a:ext cx="838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b="1"/>
              <a:t>Values</a:t>
            </a:r>
          </a:p>
        </p:txBody>
      </p:sp>
      <p:sp>
        <p:nvSpPr>
          <p:cNvPr id="16632" name="Text Box 247"/>
          <p:cNvSpPr txBox="1">
            <a:spLocks noChangeArrowheads="1"/>
          </p:cNvSpPr>
          <p:nvPr/>
        </p:nvSpPr>
        <p:spPr bwMode="auto">
          <a:xfrm>
            <a:off x="1858963" y="5530850"/>
            <a:ext cx="838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b="1"/>
              <a:t>Values</a:t>
            </a:r>
          </a:p>
        </p:txBody>
      </p:sp>
      <p:sp>
        <p:nvSpPr>
          <p:cNvPr id="16633" name="Text Box 248"/>
          <p:cNvSpPr txBox="1">
            <a:spLocks noChangeArrowheads="1"/>
          </p:cNvSpPr>
          <p:nvPr/>
        </p:nvSpPr>
        <p:spPr bwMode="auto">
          <a:xfrm>
            <a:off x="1804988" y="1898650"/>
            <a:ext cx="94615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b="1"/>
              <a:t>Thread IDs</a:t>
            </a:r>
          </a:p>
        </p:txBody>
      </p:sp>
      <p:sp>
        <p:nvSpPr>
          <p:cNvPr id="16634" name="Text Box 249"/>
          <p:cNvSpPr txBox="1">
            <a:spLocks noChangeArrowheads="1"/>
          </p:cNvSpPr>
          <p:nvPr/>
        </p:nvSpPr>
        <p:spPr bwMode="auto">
          <a:xfrm>
            <a:off x="491317" y="1803499"/>
            <a:ext cx="1082675"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b="1" dirty="0"/>
              <a:t>Step 1 Stride </a:t>
            </a:r>
            <a:r>
              <a:rPr lang="en-US" sz="1600" b="1" dirty="0" smtClean="0"/>
              <a:t>2</a:t>
            </a:r>
            <a:r>
              <a:rPr lang="en-US" sz="1600" b="1" baseline="30000" dirty="0" smtClean="0"/>
              <a:t>0</a:t>
            </a:r>
            <a:endParaRPr lang="en-US" sz="1600" b="1" baseline="30000" dirty="0"/>
          </a:p>
        </p:txBody>
      </p:sp>
      <p:sp>
        <p:nvSpPr>
          <p:cNvPr id="16635" name="Text Box 250"/>
          <p:cNvSpPr txBox="1">
            <a:spLocks noChangeArrowheads="1"/>
          </p:cNvSpPr>
          <p:nvPr/>
        </p:nvSpPr>
        <p:spPr bwMode="auto">
          <a:xfrm>
            <a:off x="491317" y="2811463"/>
            <a:ext cx="1082675"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b="1" dirty="0"/>
              <a:t>Step 2 Stride </a:t>
            </a:r>
            <a:r>
              <a:rPr lang="en-US" sz="1600" b="1" dirty="0" smtClean="0"/>
              <a:t>2</a:t>
            </a:r>
            <a:r>
              <a:rPr lang="en-US" sz="1600" b="1" baseline="30000" dirty="0" smtClean="0"/>
              <a:t>1</a:t>
            </a:r>
            <a:endParaRPr lang="en-US" sz="1600" b="1" baseline="30000" dirty="0"/>
          </a:p>
        </p:txBody>
      </p:sp>
      <p:sp>
        <p:nvSpPr>
          <p:cNvPr id="16636" name="Text Box 251"/>
          <p:cNvSpPr txBox="1">
            <a:spLocks noChangeArrowheads="1"/>
          </p:cNvSpPr>
          <p:nvPr/>
        </p:nvSpPr>
        <p:spPr bwMode="auto">
          <a:xfrm>
            <a:off x="491317" y="3827463"/>
            <a:ext cx="1082675"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b="1" dirty="0"/>
              <a:t>Step 3 Stride 2</a:t>
            </a:r>
            <a:r>
              <a:rPr lang="en-US" sz="1600" b="1" baseline="30000" dirty="0" smtClean="0"/>
              <a:t>2</a:t>
            </a:r>
            <a:endParaRPr lang="en-US" sz="1600" b="1" baseline="30000" dirty="0"/>
          </a:p>
        </p:txBody>
      </p:sp>
      <p:sp>
        <p:nvSpPr>
          <p:cNvPr id="16637" name="Text Box 252"/>
          <p:cNvSpPr txBox="1">
            <a:spLocks noChangeArrowheads="1"/>
          </p:cNvSpPr>
          <p:nvPr/>
        </p:nvSpPr>
        <p:spPr bwMode="auto">
          <a:xfrm>
            <a:off x="491317" y="4843463"/>
            <a:ext cx="1082675"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b="1" dirty="0"/>
              <a:t>Step 4 Stride </a:t>
            </a:r>
            <a:r>
              <a:rPr lang="en-US" sz="1600" b="1" dirty="0" smtClean="0"/>
              <a:t>2</a:t>
            </a:r>
            <a:r>
              <a:rPr lang="en-US" sz="1600" b="1" baseline="30000" dirty="0" smtClean="0"/>
              <a:t>3</a:t>
            </a:r>
            <a:endParaRPr lang="en-US" sz="1600" b="1" baseline="30000" dirty="0"/>
          </a:p>
        </p:txBody>
      </p:sp>
      <p:sp>
        <p:nvSpPr>
          <p:cNvPr id="16638" name="Text Box 253"/>
          <p:cNvSpPr txBox="1">
            <a:spLocks noChangeArrowheads="1"/>
          </p:cNvSpPr>
          <p:nvPr/>
        </p:nvSpPr>
        <p:spPr bwMode="auto">
          <a:xfrm>
            <a:off x="1804988" y="2903538"/>
            <a:ext cx="94615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b="1"/>
              <a:t>Thread IDs</a:t>
            </a:r>
          </a:p>
        </p:txBody>
      </p:sp>
      <p:sp>
        <p:nvSpPr>
          <p:cNvPr id="16639" name="Text Box 254"/>
          <p:cNvSpPr txBox="1">
            <a:spLocks noChangeArrowheads="1"/>
          </p:cNvSpPr>
          <p:nvPr/>
        </p:nvSpPr>
        <p:spPr bwMode="auto">
          <a:xfrm>
            <a:off x="1804988" y="3917950"/>
            <a:ext cx="94615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b="1"/>
              <a:t>Thread IDs</a:t>
            </a:r>
          </a:p>
        </p:txBody>
      </p:sp>
      <p:sp>
        <p:nvSpPr>
          <p:cNvPr id="16640" name="Text Box 255"/>
          <p:cNvSpPr txBox="1">
            <a:spLocks noChangeArrowheads="1"/>
          </p:cNvSpPr>
          <p:nvPr/>
        </p:nvSpPr>
        <p:spPr bwMode="auto">
          <a:xfrm>
            <a:off x="1804988" y="4935538"/>
            <a:ext cx="94615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b="1"/>
              <a:t>Thread IDs</a:t>
            </a:r>
          </a:p>
        </p:txBody>
      </p:sp>
      <p:sp>
        <p:nvSpPr>
          <p:cNvPr id="16641" name="Text Box 256"/>
          <p:cNvSpPr txBox="1">
            <a:spLocks noChangeArrowheads="1"/>
          </p:cNvSpPr>
          <p:nvPr/>
        </p:nvSpPr>
        <p:spPr bwMode="auto">
          <a:xfrm>
            <a:off x="1371600" y="6232525"/>
            <a:ext cx="6248400" cy="425450"/>
          </a:xfrm>
          <a:prstGeom prst="rect">
            <a:avLst/>
          </a:prstGeom>
          <a:solidFill>
            <a:schemeClr val="hlink"/>
          </a:solidFill>
          <a:ln w="28575" algn="ctr">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sz="2000" b="1">
                <a:solidFill>
                  <a:srgbClr val="A50021"/>
                </a:solidFill>
              </a:rPr>
              <a:t>New Problem: Shared Memory Bank Conflicts</a:t>
            </a:r>
          </a:p>
        </p:txBody>
      </p:sp>
      <p:graphicFrame>
        <p:nvGraphicFramePr>
          <p:cNvPr id="83" name="Group 3"/>
          <p:cNvGraphicFramePr>
            <a:graphicFrameLocks noGrp="1"/>
          </p:cNvGraphicFramePr>
          <p:nvPr/>
        </p:nvGraphicFramePr>
        <p:xfrm>
          <a:off x="2711450" y="1490663"/>
          <a:ext cx="6235700" cy="342900"/>
        </p:xfrm>
        <a:graphic>
          <a:graphicData uri="http://schemas.openxmlformats.org/drawingml/2006/table">
            <a:tbl>
              <a:tblPr/>
              <a:tblGrid>
                <a:gridCol w="390525"/>
                <a:gridCol w="388938"/>
                <a:gridCol w="390525"/>
                <a:gridCol w="388937"/>
                <a:gridCol w="390525"/>
                <a:gridCol w="388938"/>
                <a:gridCol w="390525"/>
                <a:gridCol w="390525"/>
                <a:gridCol w="387350"/>
                <a:gridCol w="390525"/>
                <a:gridCol w="390525"/>
                <a:gridCol w="388937"/>
                <a:gridCol w="390525"/>
                <a:gridCol w="388938"/>
                <a:gridCol w="390525"/>
                <a:gridCol w="388937"/>
              </a:tblGrid>
              <a:tr h="3429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10</a:t>
                      </a:r>
                    </a:p>
                  </a:txBody>
                  <a:tcPr anchor="ctr" anchorCtr="1"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1</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8</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-1</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0</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-2</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3</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5</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-2</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-3</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2</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7</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0</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11</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0</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2</a:t>
                      </a:r>
                    </a:p>
                  </a:txBody>
                  <a:tcPr anchor="ctr" anchorCtr="1"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4" name="Oval 40"/>
          <p:cNvSpPr>
            <a:spLocks noChangeArrowheads="1"/>
          </p:cNvSpPr>
          <p:nvPr/>
        </p:nvSpPr>
        <p:spPr bwMode="auto">
          <a:xfrm>
            <a:off x="2767013" y="2043113"/>
            <a:ext cx="274637" cy="274637"/>
          </a:xfrm>
          <a:prstGeom prst="ellipse">
            <a:avLst/>
          </a:prstGeom>
          <a:solidFill>
            <a:srgbClr val="FF9933"/>
          </a:solidFill>
          <a:ln w="25400">
            <a:solidFill>
              <a:srgbClr val="000000"/>
            </a:solidFill>
            <a:round/>
            <a:headEnd/>
            <a:tailEnd/>
          </a:ln>
        </p:spPr>
        <p:txBody>
          <a:bodyPr wrap="none"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smtClean="0">
                <a:ln>
                  <a:noFill/>
                </a:ln>
                <a:solidFill>
                  <a:sysClr val="windowText" lastClr="000000"/>
                </a:solidFill>
                <a:effectLst/>
                <a:uLnTx/>
                <a:uFillTx/>
              </a:rPr>
              <a:t>0</a:t>
            </a:r>
          </a:p>
        </p:txBody>
      </p:sp>
      <p:cxnSp>
        <p:nvCxnSpPr>
          <p:cNvPr id="85" name="AutoShape 41"/>
          <p:cNvCxnSpPr>
            <a:cxnSpLocks noChangeShapeType="1"/>
            <a:endCxn id="84" idx="0"/>
          </p:cNvCxnSpPr>
          <p:nvPr/>
        </p:nvCxnSpPr>
        <p:spPr bwMode="auto">
          <a:xfrm rot="5400000">
            <a:off x="2807494" y="1931194"/>
            <a:ext cx="196850" cy="1588"/>
          </a:xfrm>
          <a:prstGeom prst="curvedConnector3">
            <a:avLst>
              <a:gd name="adj1" fmla="val 53227"/>
            </a:avLst>
          </a:prstGeom>
          <a:noFill/>
          <a:ln w="22225">
            <a:solidFill>
              <a:srgbClr val="000000"/>
            </a:solidFill>
            <a:round/>
            <a:headEnd/>
            <a:tailEnd type="triangle" w="lg" len="med"/>
          </a:ln>
          <a:extLst>
            <a:ext uri="{909E8E84-426E-40DD-AFC4-6F175D3DCCD1}">
              <a14:hiddenFill xmlns:a14="http://schemas.microsoft.com/office/drawing/2010/main">
                <a:noFill/>
              </a14:hiddenFill>
            </a:ext>
          </a:extLst>
        </p:spPr>
      </p:cxnSp>
      <p:cxnSp>
        <p:nvCxnSpPr>
          <p:cNvPr id="86" name="AutoShape 42"/>
          <p:cNvCxnSpPr>
            <a:cxnSpLocks noChangeShapeType="1"/>
            <a:endCxn id="84" idx="6"/>
          </p:cNvCxnSpPr>
          <p:nvPr/>
        </p:nvCxnSpPr>
        <p:spPr bwMode="auto">
          <a:xfrm rot="5400000">
            <a:off x="3001963" y="1885950"/>
            <a:ext cx="347662" cy="242888"/>
          </a:xfrm>
          <a:prstGeom prst="curvedConnector2">
            <a:avLst/>
          </a:prstGeom>
          <a:noFill/>
          <a:ln w="22225">
            <a:solidFill>
              <a:srgbClr val="000000"/>
            </a:solidFill>
            <a:round/>
            <a:headEnd/>
            <a:tailEnd type="triangle" w="lg" len="med"/>
          </a:ln>
          <a:extLst>
            <a:ext uri="{909E8E84-426E-40DD-AFC4-6F175D3DCCD1}">
              <a14:hiddenFill xmlns:a14="http://schemas.microsoft.com/office/drawing/2010/main">
                <a:noFill/>
              </a14:hiddenFill>
            </a:ext>
          </a:extLst>
        </p:spPr>
      </p:cxnSp>
      <p:sp>
        <p:nvSpPr>
          <p:cNvPr id="87" name="Oval 43"/>
          <p:cNvSpPr>
            <a:spLocks noChangeArrowheads="1"/>
          </p:cNvSpPr>
          <p:nvPr/>
        </p:nvSpPr>
        <p:spPr bwMode="auto">
          <a:xfrm>
            <a:off x="3544888" y="2043113"/>
            <a:ext cx="274637" cy="274637"/>
          </a:xfrm>
          <a:prstGeom prst="ellipse">
            <a:avLst/>
          </a:prstGeom>
          <a:solidFill>
            <a:srgbClr val="FF9933"/>
          </a:solidFill>
          <a:ln w="25400">
            <a:solidFill>
              <a:srgbClr val="000000"/>
            </a:solidFill>
            <a:round/>
            <a:headEnd/>
            <a:tailEnd/>
          </a:ln>
        </p:spPr>
        <p:txBody>
          <a:bodyPr wrap="none"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smtClean="0">
                <a:ln>
                  <a:noFill/>
                </a:ln>
                <a:solidFill>
                  <a:sysClr val="windowText" lastClr="000000"/>
                </a:solidFill>
                <a:effectLst/>
                <a:uLnTx/>
                <a:uFillTx/>
              </a:rPr>
              <a:t>1</a:t>
            </a:r>
          </a:p>
        </p:txBody>
      </p:sp>
      <p:cxnSp>
        <p:nvCxnSpPr>
          <p:cNvPr id="88" name="AutoShape 44"/>
          <p:cNvCxnSpPr>
            <a:cxnSpLocks noChangeShapeType="1"/>
            <a:endCxn id="87" idx="0"/>
          </p:cNvCxnSpPr>
          <p:nvPr/>
        </p:nvCxnSpPr>
        <p:spPr bwMode="auto">
          <a:xfrm rot="5400000">
            <a:off x="3586163" y="1930400"/>
            <a:ext cx="196850" cy="3175"/>
          </a:xfrm>
          <a:prstGeom prst="curvedConnector3">
            <a:avLst>
              <a:gd name="adj1" fmla="val 53227"/>
            </a:avLst>
          </a:prstGeom>
          <a:noFill/>
          <a:ln w="22225">
            <a:solidFill>
              <a:srgbClr val="000000"/>
            </a:solidFill>
            <a:round/>
            <a:headEnd/>
            <a:tailEnd type="triangle" w="lg" len="med"/>
          </a:ln>
          <a:extLst>
            <a:ext uri="{909E8E84-426E-40DD-AFC4-6F175D3DCCD1}">
              <a14:hiddenFill xmlns:a14="http://schemas.microsoft.com/office/drawing/2010/main">
                <a:noFill/>
              </a14:hiddenFill>
            </a:ext>
          </a:extLst>
        </p:spPr>
      </p:cxnSp>
      <p:cxnSp>
        <p:nvCxnSpPr>
          <p:cNvPr id="89" name="AutoShape 45"/>
          <p:cNvCxnSpPr>
            <a:cxnSpLocks noChangeShapeType="1"/>
            <a:endCxn id="87" idx="6"/>
          </p:cNvCxnSpPr>
          <p:nvPr/>
        </p:nvCxnSpPr>
        <p:spPr bwMode="auto">
          <a:xfrm rot="5400000">
            <a:off x="3780632" y="1885156"/>
            <a:ext cx="347662" cy="244475"/>
          </a:xfrm>
          <a:prstGeom prst="curvedConnector2">
            <a:avLst/>
          </a:prstGeom>
          <a:noFill/>
          <a:ln w="22225">
            <a:solidFill>
              <a:srgbClr val="000000"/>
            </a:solidFill>
            <a:round/>
            <a:headEnd/>
            <a:tailEnd type="triangle" w="lg" len="med"/>
          </a:ln>
          <a:extLst>
            <a:ext uri="{909E8E84-426E-40DD-AFC4-6F175D3DCCD1}">
              <a14:hiddenFill xmlns:a14="http://schemas.microsoft.com/office/drawing/2010/main">
                <a:noFill/>
              </a14:hiddenFill>
            </a:ext>
          </a:extLst>
        </p:spPr>
      </p:cxnSp>
      <p:sp>
        <p:nvSpPr>
          <p:cNvPr id="90" name="Oval 46"/>
          <p:cNvSpPr>
            <a:spLocks noChangeArrowheads="1"/>
          </p:cNvSpPr>
          <p:nvPr/>
        </p:nvSpPr>
        <p:spPr bwMode="auto">
          <a:xfrm>
            <a:off x="4324350" y="2043113"/>
            <a:ext cx="274638" cy="274637"/>
          </a:xfrm>
          <a:prstGeom prst="ellipse">
            <a:avLst/>
          </a:prstGeom>
          <a:solidFill>
            <a:srgbClr val="FF9933"/>
          </a:solidFill>
          <a:ln w="25400">
            <a:solidFill>
              <a:srgbClr val="000000"/>
            </a:solidFill>
            <a:round/>
            <a:headEnd/>
            <a:tailEnd/>
          </a:ln>
        </p:spPr>
        <p:txBody>
          <a:bodyPr wrap="none"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smtClean="0">
                <a:ln>
                  <a:noFill/>
                </a:ln>
                <a:solidFill>
                  <a:sysClr val="windowText" lastClr="000000"/>
                </a:solidFill>
                <a:effectLst/>
                <a:uLnTx/>
                <a:uFillTx/>
              </a:rPr>
              <a:t>2</a:t>
            </a:r>
          </a:p>
        </p:txBody>
      </p:sp>
      <p:cxnSp>
        <p:nvCxnSpPr>
          <p:cNvPr id="91" name="AutoShape 47"/>
          <p:cNvCxnSpPr>
            <a:cxnSpLocks noChangeShapeType="1"/>
            <a:endCxn id="90" idx="0"/>
          </p:cNvCxnSpPr>
          <p:nvPr/>
        </p:nvCxnSpPr>
        <p:spPr bwMode="auto">
          <a:xfrm rot="5400000">
            <a:off x="4365626" y="1930400"/>
            <a:ext cx="196850" cy="3175"/>
          </a:xfrm>
          <a:prstGeom prst="curvedConnector3">
            <a:avLst>
              <a:gd name="adj1" fmla="val 53227"/>
            </a:avLst>
          </a:prstGeom>
          <a:noFill/>
          <a:ln w="22225">
            <a:solidFill>
              <a:srgbClr val="000000"/>
            </a:solidFill>
            <a:round/>
            <a:headEnd/>
            <a:tailEnd type="triangle" w="lg" len="med"/>
          </a:ln>
          <a:extLst>
            <a:ext uri="{909E8E84-426E-40DD-AFC4-6F175D3DCCD1}">
              <a14:hiddenFill xmlns:a14="http://schemas.microsoft.com/office/drawing/2010/main">
                <a:noFill/>
              </a14:hiddenFill>
            </a:ext>
          </a:extLst>
        </p:spPr>
      </p:cxnSp>
      <p:cxnSp>
        <p:nvCxnSpPr>
          <p:cNvPr id="92" name="AutoShape 48"/>
          <p:cNvCxnSpPr>
            <a:cxnSpLocks noChangeShapeType="1"/>
            <a:endCxn id="90" idx="6"/>
          </p:cNvCxnSpPr>
          <p:nvPr/>
        </p:nvCxnSpPr>
        <p:spPr bwMode="auto">
          <a:xfrm rot="5400000">
            <a:off x="4560095" y="1885156"/>
            <a:ext cx="347662" cy="244475"/>
          </a:xfrm>
          <a:prstGeom prst="curvedConnector2">
            <a:avLst/>
          </a:prstGeom>
          <a:noFill/>
          <a:ln w="22225">
            <a:solidFill>
              <a:srgbClr val="000000"/>
            </a:solidFill>
            <a:round/>
            <a:headEnd/>
            <a:tailEnd type="triangle" w="lg" len="med"/>
          </a:ln>
          <a:extLst>
            <a:ext uri="{909E8E84-426E-40DD-AFC4-6F175D3DCCD1}">
              <a14:hiddenFill xmlns:a14="http://schemas.microsoft.com/office/drawing/2010/main">
                <a:noFill/>
              </a14:hiddenFill>
            </a:ext>
          </a:extLst>
        </p:spPr>
      </p:cxnSp>
      <p:sp>
        <p:nvSpPr>
          <p:cNvPr id="93" name="Oval 49"/>
          <p:cNvSpPr>
            <a:spLocks noChangeArrowheads="1"/>
          </p:cNvSpPr>
          <p:nvPr/>
        </p:nvSpPr>
        <p:spPr bwMode="auto">
          <a:xfrm>
            <a:off x="5103813" y="2043113"/>
            <a:ext cx="274637" cy="274637"/>
          </a:xfrm>
          <a:prstGeom prst="ellipse">
            <a:avLst/>
          </a:prstGeom>
          <a:solidFill>
            <a:srgbClr val="FF9933"/>
          </a:solidFill>
          <a:ln w="25400">
            <a:solidFill>
              <a:srgbClr val="000000"/>
            </a:solidFill>
            <a:round/>
            <a:headEnd/>
            <a:tailEnd/>
          </a:ln>
        </p:spPr>
        <p:txBody>
          <a:bodyPr wrap="none"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smtClean="0">
                <a:ln>
                  <a:noFill/>
                </a:ln>
                <a:solidFill>
                  <a:sysClr val="windowText" lastClr="000000"/>
                </a:solidFill>
                <a:effectLst/>
                <a:uLnTx/>
                <a:uFillTx/>
              </a:rPr>
              <a:t>3</a:t>
            </a:r>
          </a:p>
        </p:txBody>
      </p:sp>
      <p:cxnSp>
        <p:nvCxnSpPr>
          <p:cNvPr id="94" name="AutoShape 50"/>
          <p:cNvCxnSpPr>
            <a:cxnSpLocks noChangeShapeType="1"/>
            <a:endCxn id="93" idx="0"/>
          </p:cNvCxnSpPr>
          <p:nvPr/>
        </p:nvCxnSpPr>
        <p:spPr bwMode="auto">
          <a:xfrm rot="5400000">
            <a:off x="5145088" y="1930400"/>
            <a:ext cx="196850" cy="3175"/>
          </a:xfrm>
          <a:prstGeom prst="curvedConnector3">
            <a:avLst>
              <a:gd name="adj1" fmla="val 53227"/>
            </a:avLst>
          </a:prstGeom>
          <a:noFill/>
          <a:ln w="22225">
            <a:solidFill>
              <a:srgbClr val="000000"/>
            </a:solidFill>
            <a:round/>
            <a:headEnd/>
            <a:tailEnd type="triangle" w="lg" len="med"/>
          </a:ln>
          <a:extLst>
            <a:ext uri="{909E8E84-426E-40DD-AFC4-6F175D3DCCD1}">
              <a14:hiddenFill xmlns:a14="http://schemas.microsoft.com/office/drawing/2010/main">
                <a:noFill/>
              </a14:hiddenFill>
            </a:ext>
          </a:extLst>
        </p:spPr>
      </p:cxnSp>
      <p:cxnSp>
        <p:nvCxnSpPr>
          <p:cNvPr id="95" name="AutoShape 51"/>
          <p:cNvCxnSpPr>
            <a:cxnSpLocks noChangeShapeType="1"/>
            <a:endCxn id="93" idx="6"/>
          </p:cNvCxnSpPr>
          <p:nvPr/>
        </p:nvCxnSpPr>
        <p:spPr bwMode="auto">
          <a:xfrm rot="5400000">
            <a:off x="5339557" y="1885156"/>
            <a:ext cx="347662" cy="244475"/>
          </a:xfrm>
          <a:prstGeom prst="curvedConnector2">
            <a:avLst/>
          </a:prstGeom>
          <a:noFill/>
          <a:ln w="22225">
            <a:solidFill>
              <a:srgbClr val="000000"/>
            </a:solidFill>
            <a:round/>
            <a:headEnd/>
            <a:tailEnd type="triangle" w="lg" len="med"/>
          </a:ln>
          <a:extLst>
            <a:ext uri="{909E8E84-426E-40DD-AFC4-6F175D3DCCD1}">
              <a14:hiddenFill xmlns:a14="http://schemas.microsoft.com/office/drawing/2010/main">
                <a:noFill/>
              </a14:hiddenFill>
            </a:ext>
          </a:extLst>
        </p:spPr>
      </p:cxnSp>
      <p:sp>
        <p:nvSpPr>
          <p:cNvPr id="96" name="Oval 52"/>
          <p:cNvSpPr>
            <a:spLocks noChangeArrowheads="1"/>
          </p:cNvSpPr>
          <p:nvPr/>
        </p:nvSpPr>
        <p:spPr bwMode="auto">
          <a:xfrm>
            <a:off x="5881688" y="2043113"/>
            <a:ext cx="274637" cy="274637"/>
          </a:xfrm>
          <a:prstGeom prst="ellipse">
            <a:avLst/>
          </a:prstGeom>
          <a:solidFill>
            <a:srgbClr val="FF9933"/>
          </a:solidFill>
          <a:ln w="25400">
            <a:solidFill>
              <a:srgbClr val="000000"/>
            </a:solidFill>
            <a:round/>
            <a:headEnd/>
            <a:tailEnd/>
          </a:ln>
        </p:spPr>
        <p:txBody>
          <a:bodyPr wrap="none"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smtClean="0">
                <a:ln>
                  <a:noFill/>
                </a:ln>
                <a:solidFill>
                  <a:sysClr val="windowText" lastClr="000000"/>
                </a:solidFill>
                <a:effectLst/>
                <a:uLnTx/>
                <a:uFillTx/>
              </a:rPr>
              <a:t>4</a:t>
            </a:r>
          </a:p>
        </p:txBody>
      </p:sp>
      <p:cxnSp>
        <p:nvCxnSpPr>
          <p:cNvPr id="97" name="AutoShape 53"/>
          <p:cNvCxnSpPr>
            <a:cxnSpLocks noChangeShapeType="1"/>
            <a:endCxn id="96" idx="0"/>
          </p:cNvCxnSpPr>
          <p:nvPr/>
        </p:nvCxnSpPr>
        <p:spPr bwMode="auto">
          <a:xfrm rot="5400000">
            <a:off x="5923757" y="1929606"/>
            <a:ext cx="196850" cy="4763"/>
          </a:xfrm>
          <a:prstGeom prst="curvedConnector3">
            <a:avLst>
              <a:gd name="adj1" fmla="val 53227"/>
            </a:avLst>
          </a:prstGeom>
          <a:noFill/>
          <a:ln w="22225">
            <a:solidFill>
              <a:srgbClr val="000000"/>
            </a:solidFill>
            <a:round/>
            <a:headEnd/>
            <a:tailEnd type="triangle" w="lg" len="med"/>
          </a:ln>
          <a:extLst>
            <a:ext uri="{909E8E84-426E-40DD-AFC4-6F175D3DCCD1}">
              <a14:hiddenFill xmlns:a14="http://schemas.microsoft.com/office/drawing/2010/main">
                <a:noFill/>
              </a14:hiddenFill>
            </a:ext>
          </a:extLst>
        </p:spPr>
      </p:cxnSp>
      <p:cxnSp>
        <p:nvCxnSpPr>
          <p:cNvPr id="98" name="AutoShape 54"/>
          <p:cNvCxnSpPr>
            <a:cxnSpLocks noChangeShapeType="1"/>
            <a:endCxn id="96" idx="6"/>
          </p:cNvCxnSpPr>
          <p:nvPr/>
        </p:nvCxnSpPr>
        <p:spPr bwMode="auto">
          <a:xfrm rot="5400000">
            <a:off x="6117432" y="1885156"/>
            <a:ext cx="347662" cy="244475"/>
          </a:xfrm>
          <a:prstGeom prst="curvedConnector2">
            <a:avLst/>
          </a:prstGeom>
          <a:noFill/>
          <a:ln w="22225">
            <a:solidFill>
              <a:srgbClr val="000000"/>
            </a:solidFill>
            <a:round/>
            <a:headEnd/>
            <a:tailEnd type="triangle" w="lg" len="med"/>
          </a:ln>
          <a:extLst>
            <a:ext uri="{909E8E84-426E-40DD-AFC4-6F175D3DCCD1}">
              <a14:hiddenFill xmlns:a14="http://schemas.microsoft.com/office/drawing/2010/main">
                <a:noFill/>
              </a14:hiddenFill>
            </a:ext>
          </a:extLst>
        </p:spPr>
      </p:cxnSp>
      <p:sp>
        <p:nvSpPr>
          <p:cNvPr id="99" name="Oval 55"/>
          <p:cNvSpPr>
            <a:spLocks noChangeArrowheads="1"/>
          </p:cNvSpPr>
          <p:nvPr/>
        </p:nvSpPr>
        <p:spPr bwMode="auto">
          <a:xfrm>
            <a:off x="6661150" y="2043113"/>
            <a:ext cx="274638" cy="274637"/>
          </a:xfrm>
          <a:prstGeom prst="ellipse">
            <a:avLst/>
          </a:prstGeom>
          <a:solidFill>
            <a:srgbClr val="FF9933"/>
          </a:solidFill>
          <a:ln w="25400">
            <a:solidFill>
              <a:srgbClr val="000000"/>
            </a:solidFill>
            <a:round/>
            <a:headEnd/>
            <a:tailEnd/>
          </a:ln>
        </p:spPr>
        <p:txBody>
          <a:bodyPr wrap="none"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smtClean="0">
                <a:ln>
                  <a:noFill/>
                </a:ln>
                <a:solidFill>
                  <a:sysClr val="windowText" lastClr="000000"/>
                </a:solidFill>
                <a:effectLst/>
                <a:uLnTx/>
                <a:uFillTx/>
              </a:rPr>
              <a:t>5</a:t>
            </a:r>
          </a:p>
        </p:txBody>
      </p:sp>
      <p:cxnSp>
        <p:nvCxnSpPr>
          <p:cNvPr id="100" name="AutoShape 56"/>
          <p:cNvCxnSpPr>
            <a:cxnSpLocks noChangeShapeType="1"/>
            <a:endCxn id="99" idx="0"/>
          </p:cNvCxnSpPr>
          <p:nvPr/>
        </p:nvCxnSpPr>
        <p:spPr bwMode="auto">
          <a:xfrm rot="5400000">
            <a:off x="6703219" y="1929607"/>
            <a:ext cx="196850" cy="4762"/>
          </a:xfrm>
          <a:prstGeom prst="curvedConnector3">
            <a:avLst>
              <a:gd name="adj1" fmla="val 53227"/>
            </a:avLst>
          </a:prstGeom>
          <a:noFill/>
          <a:ln w="22225">
            <a:solidFill>
              <a:srgbClr val="000000"/>
            </a:solidFill>
            <a:round/>
            <a:headEnd/>
            <a:tailEnd type="triangle" w="lg" len="med"/>
          </a:ln>
          <a:extLst>
            <a:ext uri="{909E8E84-426E-40DD-AFC4-6F175D3DCCD1}">
              <a14:hiddenFill xmlns:a14="http://schemas.microsoft.com/office/drawing/2010/main">
                <a:noFill/>
              </a14:hiddenFill>
            </a:ext>
          </a:extLst>
        </p:spPr>
      </p:cxnSp>
      <p:cxnSp>
        <p:nvCxnSpPr>
          <p:cNvPr id="101" name="AutoShape 57"/>
          <p:cNvCxnSpPr>
            <a:cxnSpLocks noChangeShapeType="1"/>
            <a:endCxn id="99" idx="6"/>
          </p:cNvCxnSpPr>
          <p:nvPr/>
        </p:nvCxnSpPr>
        <p:spPr bwMode="auto">
          <a:xfrm rot="5400000">
            <a:off x="6897688" y="1884363"/>
            <a:ext cx="347662" cy="246062"/>
          </a:xfrm>
          <a:prstGeom prst="curvedConnector2">
            <a:avLst/>
          </a:prstGeom>
          <a:noFill/>
          <a:ln w="22225">
            <a:solidFill>
              <a:srgbClr val="000000"/>
            </a:solidFill>
            <a:round/>
            <a:headEnd/>
            <a:tailEnd type="triangle" w="lg" len="med"/>
          </a:ln>
          <a:extLst>
            <a:ext uri="{909E8E84-426E-40DD-AFC4-6F175D3DCCD1}">
              <a14:hiddenFill xmlns:a14="http://schemas.microsoft.com/office/drawing/2010/main">
                <a:noFill/>
              </a14:hiddenFill>
            </a:ext>
          </a:extLst>
        </p:spPr>
      </p:cxnSp>
      <p:sp>
        <p:nvSpPr>
          <p:cNvPr id="102" name="Oval 58"/>
          <p:cNvSpPr>
            <a:spLocks noChangeArrowheads="1"/>
          </p:cNvSpPr>
          <p:nvPr/>
        </p:nvSpPr>
        <p:spPr bwMode="auto">
          <a:xfrm>
            <a:off x="7440613" y="2043113"/>
            <a:ext cx="274637" cy="274637"/>
          </a:xfrm>
          <a:prstGeom prst="ellipse">
            <a:avLst/>
          </a:prstGeom>
          <a:solidFill>
            <a:srgbClr val="FF9933"/>
          </a:solidFill>
          <a:ln w="25400">
            <a:solidFill>
              <a:srgbClr val="000000"/>
            </a:solidFill>
            <a:round/>
            <a:headEnd/>
            <a:tailEnd/>
          </a:ln>
        </p:spPr>
        <p:txBody>
          <a:bodyPr wrap="none"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smtClean="0">
                <a:ln>
                  <a:noFill/>
                </a:ln>
                <a:solidFill>
                  <a:sysClr val="windowText" lastClr="000000"/>
                </a:solidFill>
                <a:effectLst/>
                <a:uLnTx/>
                <a:uFillTx/>
              </a:rPr>
              <a:t>6</a:t>
            </a:r>
          </a:p>
        </p:txBody>
      </p:sp>
      <p:cxnSp>
        <p:nvCxnSpPr>
          <p:cNvPr id="103" name="AutoShape 59"/>
          <p:cNvCxnSpPr>
            <a:cxnSpLocks noChangeShapeType="1"/>
            <a:endCxn id="102" idx="0"/>
          </p:cNvCxnSpPr>
          <p:nvPr/>
        </p:nvCxnSpPr>
        <p:spPr bwMode="auto">
          <a:xfrm rot="5400000">
            <a:off x="7482682" y="1929606"/>
            <a:ext cx="196850" cy="4763"/>
          </a:xfrm>
          <a:prstGeom prst="curvedConnector3">
            <a:avLst>
              <a:gd name="adj1" fmla="val 53227"/>
            </a:avLst>
          </a:prstGeom>
          <a:noFill/>
          <a:ln w="22225">
            <a:solidFill>
              <a:srgbClr val="000000"/>
            </a:solidFill>
            <a:round/>
            <a:headEnd/>
            <a:tailEnd type="triangle" w="lg" len="med"/>
          </a:ln>
          <a:extLst>
            <a:ext uri="{909E8E84-426E-40DD-AFC4-6F175D3DCCD1}">
              <a14:hiddenFill xmlns:a14="http://schemas.microsoft.com/office/drawing/2010/main">
                <a:noFill/>
              </a14:hiddenFill>
            </a:ext>
          </a:extLst>
        </p:spPr>
      </p:cxnSp>
      <p:cxnSp>
        <p:nvCxnSpPr>
          <p:cNvPr id="104" name="AutoShape 60"/>
          <p:cNvCxnSpPr>
            <a:cxnSpLocks noChangeShapeType="1"/>
            <a:endCxn id="102" idx="6"/>
          </p:cNvCxnSpPr>
          <p:nvPr/>
        </p:nvCxnSpPr>
        <p:spPr bwMode="auto">
          <a:xfrm rot="5400000">
            <a:off x="7677151" y="1884362"/>
            <a:ext cx="347662" cy="246063"/>
          </a:xfrm>
          <a:prstGeom prst="curvedConnector2">
            <a:avLst/>
          </a:prstGeom>
          <a:noFill/>
          <a:ln w="22225">
            <a:solidFill>
              <a:srgbClr val="000000"/>
            </a:solidFill>
            <a:round/>
            <a:headEnd/>
            <a:tailEnd type="triangle" w="lg" len="med"/>
          </a:ln>
          <a:extLst>
            <a:ext uri="{909E8E84-426E-40DD-AFC4-6F175D3DCCD1}">
              <a14:hiddenFill xmlns:a14="http://schemas.microsoft.com/office/drawing/2010/main">
                <a:noFill/>
              </a14:hiddenFill>
            </a:ext>
          </a:extLst>
        </p:spPr>
      </p:cxnSp>
      <p:sp>
        <p:nvSpPr>
          <p:cNvPr id="105" name="Oval 61"/>
          <p:cNvSpPr>
            <a:spLocks noChangeArrowheads="1"/>
          </p:cNvSpPr>
          <p:nvPr/>
        </p:nvSpPr>
        <p:spPr bwMode="auto">
          <a:xfrm>
            <a:off x="8220075" y="2043113"/>
            <a:ext cx="274638" cy="274637"/>
          </a:xfrm>
          <a:prstGeom prst="ellipse">
            <a:avLst/>
          </a:prstGeom>
          <a:solidFill>
            <a:srgbClr val="FF9933"/>
          </a:solidFill>
          <a:ln w="25400">
            <a:solidFill>
              <a:srgbClr val="000000"/>
            </a:solidFill>
            <a:round/>
            <a:headEnd/>
            <a:tailEnd/>
          </a:ln>
        </p:spPr>
        <p:txBody>
          <a:bodyPr wrap="none"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smtClean="0">
                <a:ln>
                  <a:noFill/>
                </a:ln>
                <a:solidFill>
                  <a:sysClr val="windowText" lastClr="000000"/>
                </a:solidFill>
                <a:effectLst/>
                <a:uLnTx/>
                <a:uFillTx/>
              </a:rPr>
              <a:t>7</a:t>
            </a:r>
          </a:p>
        </p:txBody>
      </p:sp>
      <p:cxnSp>
        <p:nvCxnSpPr>
          <p:cNvPr id="106" name="AutoShape 62"/>
          <p:cNvCxnSpPr>
            <a:cxnSpLocks noChangeShapeType="1"/>
            <a:endCxn id="105" idx="0"/>
          </p:cNvCxnSpPr>
          <p:nvPr/>
        </p:nvCxnSpPr>
        <p:spPr bwMode="auto">
          <a:xfrm rot="5400000">
            <a:off x="8262144" y="1929607"/>
            <a:ext cx="196850" cy="4762"/>
          </a:xfrm>
          <a:prstGeom prst="curvedConnector3">
            <a:avLst>
              <a:gd name="adj1" fmla="val 53227"/>
            </a:avLst>
          </a:prstGeom>
          <a:noFill/>
          <a:ln w="22225">
            <a:solidFill>
              <a:srgbClr val="000000"/>
            </a:solidFill>
            <a:round/>
            <a:headEnd/>
            <a:tailEnd type="triangle" w="lg" len="med"/>
          </a:ln>
          <a:extLst>
            <a:ext uri="{909E8E84-426E-40DD-AFC4-6F175D3DCCD1}">
              <a14:hiddenFill xmlns:a14="http://schemas.microsoft.com/office/drawing/2010/main">
                <a:noFill/>
              </a14:hiddenFill>
            </a:ext>
          </a:extLst>
        </p:spPr>
      </p:cxnSp>
      <p:cxnSp>
        <p:nvCxnSpPr>
          <p:cNvPr id="107" name="AutoShape 63"/>
          <p:cNvCxnSpPr>
            <a:cxnSpLocks noChangeShapeType="1"/>
            <a:endCxn id="105" idx="6"/>
          </p:cNvCxnSpPr>
          <p:nvPr/>
        </p:nvCxnSpPr>
        <p:spPr bwMode="auto">
          <a:xfrm rot="5400000">
            <a:off x="8456613" y="1884363"/>
            <a:ext cx="347662" cy="246062"/>
          </a:xfrm>
          <a:prstGeom prst="curvedConnector2">
            <a:avLst/>
          </a:prstGeom>
          <a:noFill/>
          <a:ln w="22225">
            <a:solidFill>
              <a:srgbClr val="000000"/>
            </a:solidFill>
            <a:round/>
            <a:headEnd/>
            <a:tailEnd type="triangle" w="lg" len="med"/>
          </a:ln>
          <a:extLst>
            <a:ext uri="{909E8E84-426E-40DD-AFC4-6F175D3DCCD1}">
              <a14:hiddenFill xmlns:a14="http://schemas.microsoft.com/office/drawing/2010/main">
                <a:noFill/>
              </a14:hiddenFill>
            </a:ext>
          </a:extLst>
        </p:spPr>
      </p:cxnSp>
      <p:graphicFrame>
        <p:nvGraphicFramePr>
          <p:cNvPr id="108" name="Group 64"/>
          <p:cNvGraphicFramePr>
            <a:graphicFrameLocks noGrp="1"/>
          </p:cNvGraphicFramePr>
          <p:nvPr/>
        </p:nvGraphicFramePr>
        <p:xfrm>
          <a:off x="2711450" y="2506663"/>
          <a:ext cx="6235700" cy="342900"/>
        </p:xfrm>
        <a:graphic>
          <a:graphicData uri="http://schemas.openxmlformats.org/drawingml/2006/table">
            <a:tbl>
              <a:tblPr/>
              <a:tblGrid>
                <a:gridCol w="390525"/>
                <a:gridCol w="388938"/>
                <a:gridCol w="390525"/>
                <a:gridCol w="388937"/>
                <a:gridCol w="390525"/>
                <a:gridCol w="388938"/>
                <a:gridCol w="390525"/>
                <a:gridCol w="390525"/>
                <a:gridCol w="387350"/>
                <a:gridCol w="390525"/>
                <a:gridCol w="390525"/>
                <a:gridCol w="388937"/>
                <a:gridCol w="390525"/>
                <a:gridCol w="388938"/>
                <a:gridCol w="390525"/>
                <a:gridCol w="388937"/>
              </a:tblGrid>
              <a:tr h="3429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dirty="0" smtClean="0">
                          <a:ln>
                            <a:noFill/>
                          </a:ln>
                          <a:solidFill>
                            <a:schemeClr val="tx1"/>
                          </a:solidFill>
                          <a:effectLst/>
                          <a:latin typeface="Arial" charset="0"/>
                        </a:rPr>
                        <a:t>11</a:t>
                      </a:r>
                    </a:p>
                  </a:txBody>
                  <a:tcPr anchor="ctr" anchorCtr="1"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1</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dirty="0" smtClean="0">
                          <a:ln>
                            <a:noFill/>
                          </a:ln>
                          <a:solidFill>
                            <a:schemeClr val="tx1"/>
                          </a:solidFill>
                          <a:effectLst/>
                          <a:latin typeface="Arial" charset="0"/>
                        </a:rPr>
                        <a:t>7</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-1</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-2</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-2</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8</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5</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-5</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-3</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9</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7</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11</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11</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2</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2</a:t>
                      </a:r>
                    </a:p>
                  </a:txBody>
                  <a:tcPr anchor="ctr" anchorCtr="1"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09" name="Oval 101"/>
          <p:cNvSpPr>
            <a:spLocks noChangeArrowheads="1"/>
          </p:cNvSpPr>
          <p:nvPr/>
        </p:nvSpPr>
        <p:spPr bwMode="auto">
          <a:xfrm>
            <a:off x="2767013" y="3059113"/>
            <a:ext cx="274637" cy="274637"/>
          </a:xfrm>
          <a:prstGeom prst="ellipse">
            <a:avLst/>
          </a:prstGeom>
          <a:solidFill>
            <a:srgbClr val="FF9933"/>
          </a:solidFill>
          <a:ln w="25400">
            <a:solidFill>
              <a:srgbClr val="000000"/>
            </a:solidFill>
            <a:round/>
            <a:headEnd/>
            <a:tailEnd/>
          </a:ln>
        </p:spPr>
        <p:txBody>
          <a:bodyPr wrap="none"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smtClean="0">
                <a:ln>
                  <a:noFill/>
                </a:ln>
                <a:solidFill>
                  <a:sysClr val="windowText" lastClr="000000"/>
                </a:solidFill>
                <a:effectLst/>
                <a:uLnTx/>
                <a:uFillTx/>
              </a:rPr>
              <a:t>0</a:t>
            </a:r>
          </a:p>
        </p:txBody>
      </p:sp>
      <p:cxnSp>
        <p:nvCxnSpPr>
          <p:cNvPr id="110" name="AutoShape 102"/>
          <p:cNvCxnSpPr>
            <a:cxnSpLocks noChangeShapeType="1"/>
            <a:endCxn id="109" idx="0"/>
          </p:cNvCxnSpPr>
          <p:nvPr/>
        </p:nvCxnSpPr>
        <p:spPr bwMode="auto">
          <a:xfrm rot="5400000">
            <a:off x="2807494" y="2947194"/>
            <a:ext cx="196850" cy="1588"/>
          </a:xfrm>
          <a:prstGeom prst="curvedConnector3">
            <a:avLst>
              <a:gd name="adj1" fmla="val 53227"/>
            </a:avLst>
          </a:prstGeom>
          <a:noFill/>
          <a:ln w="22225">
            <a:solidFill>
              <a:srgbClr val="000000"/>
            </a:solidFill>
            <a:round/>
            <a:headEnd/>
            <a:tailEnd type="triangle" w="lg" len="med"/>
          </a:ln>
          <a:extLst>
            <a:ext uri="{909E8E84-426E-40DD-AFC4-6F175D3DCCD1}">
              <a14:hiddenFill xmlns:a14="http://schemas.microsoft.com/office/drawing/2010/main">
                <a:noFill/>
              </a14:hiddenFill>
            </a:ext>
          </a:extLst>
        </p:spPr>
      </p:cxnSp>
      <p:cxnSp>
        <p:nvCxnSpPr>
          <p:cNvPr id="111" name="AutoShape 103"/>
          <p:cNvCxnSpPr>
            <a:cxnSpLocks noChangeShapeType="1"/>
            <a:endCxn id="109" idx="6"/>
          </p:cNvCxnSpPr>
          <p:nvPr/>
        </p:nvCxnSpPr>
        <p:spPr bwMode="auto">
          <a:xfrm rot="5400000">
            <a:off x="3196432" y="2707481"/>
            <a:ext cx="347662" cy="631825"/>
          </a:xfrm>
          <a:prstGeom prst="curvedConnector2">
            <a:avLst/>
          </a:prstGeom>
          <a:noFill/>
          <a:ln w="22225">
            <a:solidFill>
              <a:srgbClr val="000000"/>
            </a:solidFill>
            <a:round/>
            <a:headEnd/>
            <a:tailEnd type="triangle" w="lg" len="med"/>
          </a:ln>
          <a:extLst>
            <a:ext uri="{909E8E84-426E-40DD-AFC4-6F175D3DCCD1}">
              <a14:hiddenFill xmlns:a14="http://schemas.microsoft.com/office/drawing/2010/main">
                <a:noFill/>
              </a14:hiddenFill>
            </a:ext>
          </a:extLst>
        </p:spPr>
      </p:cxnSp>
      <p:sp>
        <p:nvSpPr>
          <p:cNvPr id="112" name="Oval 104"/>
          <p:cNvSpPr>
            <a:spLocks noChangeArrowheads="1"/>
          </p:cNvSpPr>
          <p:nvPr/>
        </p:nvSpPr>
        <p:spPr bwMode="auto">
          <a:xfrm>
            <a:off x="4324350" y="3059113"/>
            <a:ext cx="274638" cy="274637"/>
          </a:xfrm>
          <a:prstGeom prst="ellipse">
            <a:avLst/>
          </a:prstGeom>
          <a:solidFill>
            <a:srgbClr val="FF9933"/>
          </a:solidFill>
          <a:ln w="25400">
            <a:solidFill>
              <a:srgbClr val="000000"/>
            </a:solidFill>
            <a:round/>
            <a:headEnd/>
            <a:tailEnd/>
          </a:ln>
        </p:spPr>
        <p:txBody>
          <a:bodyPr wrap="none"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smtClean="0">
                <a:ln>
                  <a:noFill/>
                </a:ln>
                <a:solidFill>
                  <a:sysClr val="windowText" lastClr="000000"/>
                </a:solidFill>
                <a:effectLst/>
                <a:uLnTx/>
                <a:uFillTx/>
              </a:rPr>
              <a:t>1</a:t>
            </a:r>
          </a:p>
        </p:txBody>
      </p:sp>
      <p:cxnSp>
        <p:nvCxnSpPr>
          <p:cNvPr id="113" name="AutoShape 105"/>
          <p:cNvCxnSpPr>
            <a:cxnSpLocks noChangeShapeType="1"/>
            <a:endCxn id="112" idx="0"/>
          </p:cNvCxnSpPr>
          <p:nvPr/>
        </p:nvCxnSpPr>
        <p:spPr bwMode="auto">
          <a:xfrm rot="5400000">
            <a:off x="4365626" y="2946400"/>
            <a:ext cx="196850" cy="3175"/>
          </a:xfrm>
          <a:prstGeom prst="curvedConnector3">
            <a:avLst>
              <a:gd name="adj1" fmla="val 53227"/>
            </a:avLst>
          </a:prstGeom>
          <a:noFill/>
          <a:ln w="22225">
            <a:solidFill>
              <a:srgbClr val="000000"/>
            </a:solidFill>
            <a:round/>
            <a:headEnd/>
            <a:tailEnd type="triangle" w="lg" len="med"/>
          </a:ln>
          <a:extLst>
            <a:ext uri="{909E8E84-426E-40DD-AFC4-6F175D3DCCD1}">
              <a14:hiddenFill xmlns:a14="http://schemas.microsoft.com/office/drawing/2010/main">
                <a:noFill/>
              </a14:hiddenFill>
            </a:ext>
          </a:extLst>
        </p:spPr>
      </p:cxnSp>
      <p:cxnSp>
        <p:nvCxnSpPr>
          <p:cNvPr id="114" name="AutoShape 106"/>
          <p:cNvCxnSpPr>
            <a:cxnSpLocks noChangeShapeType="1"/>
            <a:endCxn id="112" idx="6"/>
          </p:cNvCxnSpPr>
          <p:nvPr/>
        </p:nvCxnSpPr>
        <p:spPr bwMode="auto">
          <a:xfrm rot="5400000">
            <a:off x="4754563" y="2706688"/>
            <a:ext cx="347662" cy="633412"/>
          </a:xfrm>
          <a:prstGeom prst="curvedConnector2">
            <a:avLst/>
          </a:prstGeom>
          <a:noFill/>
          <a:ln w="22225">
            <a:solidFill>
              <a:srgbClr val="000000"/>
            </a:solidFill>
            <a:round/>
            <a:headEnd/>
            <a:tailEnd type="triangle" w="lg" len="med"/>
          </a:ln>
          <a:extLst>
            <a:ext uri="{909E8E84-426E-40DD-AFC4-6F175D3DCCD1}">
              <a14:hiddenFill xmlns:a14="http://schemas.microsoft.com/office/drawing/2010/main">
                <a:noFill/>
              </a14:hiddenFill>
            </a:ext>
          </a:extLst>
        </p:spPr>
      </p:cxnSp>
      <p:sp>
        <p:nvSpPr>
          <p:cNvPr id="115" name="Oval 107"/>
          <p:cNvSpPr>
            <a:spLocks noChangeArrowheads="1"/>
          </p:cNvSpPr>
          <p:nvPr/>
        </p:nvSpPr>
        <p:spPr bwMode="auto">
          <a:xfrm>
            <a:off x="5881688" y="3059113"/>
            <a:ext cx="274637" cy="274637"/>
          </a:xfrm>
          <a:prstGeom prst="ellipse">
            <a:avLst/>
          </a:prstGeom>
          <a:solidFill>
            <a:srgbClr val="FF9933"/>
          </a:solidFill>
          <a:ln w="25400">
            <a:solidFill>
              <a:srgbClr val="000000"/>
            </a:solidFill>
            <a:round/>
            <a:headEnd/>
            <a:tailEnd/>
          </a:ln>
        </p:spPr>
        <p:txBody>
          <a:bodyPr wrap="none"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smtClean="0">
                <a:ln>
                  <a:noFill/>
                </a:ln>
                <a:solidFill>
                  <a:sysClr val="windowText" lastClr="000000"/>
                </a:solidFill>
                <a:effectLst/>
                <a:uLnTx/>
                <a:uFillTx/>
              </a:rPr>
              <a:t>2</a:t>
            </a:r>
          </a:p>
        </p:txBody>
      </p:sp>
      <p:cxnSp>
        <p:nvCxnSpPr>
          <p:cNvPr id="116" name="AutoShape 108"/>
          <p:cNvCxnSpPr>
            <a:cxnSpLocks noChangeShapeType="1"/>
            <a:endCxn id="115" idx="0"/>
          </p:cNvCxnSpPr>
          <p:nvPr/>
        </p:nvCxnSpPr>
        <p:spPr bwMode="auto">
          <a:xfrm rot="5400000">
            <a:off x="5923757" y="2945606"/>
            <a:ext cx="196850" cy="4763"/>
          </a:xfrm>
          <a:prstGeom prst="curvedConnector3">
            <a:avLst>
              <a:gd name="adj1" fmla="val 53227"/>
            </a:avLst>
          </a:prstGeom>
          <a:noFill/>
          <a:ln w="22225">
            <a:solidFill>
              <a:srgbClr val="000000"/>
            </a:solidFill>
            <a:round/>
            <a:headEnd/>
            <a:tailEnd type="triangle" w="lg" len="med"/>
          </a:ln>
          <a:extLst>
            <a:ext uri="{909E8E84-426E-40DD-AFC4-6F175D3DCCD1}">
              <a14:hiddenFill xmlns:a14="http://schemas.microsoft.com/office/drawing/2010/main">
                <a:noFill/>
              </a14:hiddenFill>
            </a:ext>
          </a:extLst>
        </p:spPr>
      </p:cxnSp>
      <p:cxnSp>
        <p:nvCxnSpPr>
          <p:cNvPr id="117" name="AutoShape 109"/>
          <p:cNvCxnSpPr>
            <a:cxnSpLocks noChangeShapeType="1"/>
            <a:endCxn id="115" idx="6"/>
          </p:cNvCxnSpPr>
          <p:nvPr/>
        </p:nvCxnSpPr>
        <p:spPr bwMode="auto">
          <a:xfrm rot="5400000">
            <a:off x="6312694" y="2705894"/>
            <a:ext cx="347662" cy="635000"/>
          </a:xfrm>
          <a:prstGeom prst="curvedConnector2">
            <a:avLst/>
          </a:prstGeom>
          <a:noFill/>
          <a:ln w="22225">
            <a:solidFill>
              <a:srgbClr val="000000"/>
            </a:solidFill>
            <a:round/>
            <a:headEnd/>
            <a:tailEnd type="triangle" w="lg" len="med"/>
          </a:ln>
          <a:extLst>
            <a:ext uri="{909E8E84-426E-40DD-AFC4-6F175D3DCCD1}">
              <a14:hiddenFill xmlns:a14="http://schemas.microsoft.com/office/drawing/2010/main">
                <a:noFill/>
              </a14:hiddenFill>
            </a:ext>
          </a:extLst>
        </p:spPr>
      </p:cxnSp>
      <p:sp>
        <p:nvSpPr>
          <p:cNvPr id="118" name="Oval 110"/>
          <p:cNvSpPr>
            <a:spLocks noChangeArrowheads="1"/>
          </p:cNvSpPr>
          <p:nvPr/>
        </p:nvSpPr>
        <p:spPr bwMode="auto">
          <a:xfrm>
            <a:off x="7440613" y="3059113"/>
            <a:ext cx="274637" cy="274637"/>
          </a:xfrm>
          <a:prstGeom prst="ellipse">
            <a:avLst/>
          </a:prstGeom>
          <a:solidFill>
            <a:srgbClr val="FF9933"/>
          </a:solidFill>
          <a:ln w="25400">
            <a:solidFill>
              <a:srgbClr val="000000"/>
            </a:solidFill>
            <a:round/>
            <a:headEnd/>
            <a:tailEnd/>
          </a:ln>
        </p:spPr>
        <p:txBody>
          <a:bodyPr wrap="none"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smtClean="0">
                <a:ln>
                  <a:noFill/>
                </a:ln>
                <a:solidFill>
                  <a:sysClr val="windowText" lastClr="000000"/>
                </a:solidFill>
                <a:effectLst/>
                <a:uLnTx/>
                <a:uFillTx/>
              </a:rPr>
              <a:t>3</a:t>
            </a:r>
          </a:p>
        </p:txBody>
      </p:sp>
      <p:cxnSp>
        <p:nvCxnSpPr>
          <p:cNvPr id="119" name="AutoShape 111"/>
          <p:cNvCxnSpPr>
            <a:cxnSpLocks noChangeShapeType="1"/>
            <a:endCxn id="118" idx="0"/>
          </p:cNvCxnSpPr>
          <p:nvPr/>
        </p:nvCxnSpPr>
        <p:spPr bwMode="auto">
          <a:xfrm rot="5400000">
            <a:off x="7482682" y="2945606"/>
            <a:ext cx="196850" cy="4763"/>
          </a:xfrm>
          <a:prstGeom prst="curvedConnector3">
            <a:avLst>
              <a:gd name="adj1" fmla="val 53227"/>
            </a:avLst>
          </a:prstGeom>
          <a:noFill/>
          <a:ln w="22225">
            <a:solidFill>
              <a:srgbClr val="000000"/>
            </a:solidFill>
            <a:round/>
            <a:headEnd/>
            <a:tailEnd type="triangle" w="lg" len="med"/>
          </a:ln>
          <a:extLst>
            <a:ext uri="{909E8E84-426E-40DD-AFC4-6F175D3DCCD1}">
              <a14:hiddenFill xmlns:a14="http://schemas.microsoft.com/office/drawing/2010/main">
                <a:noFill/>
              </a14:hiddenFill>
            </a:ext>
          </a:extLst>
        </p:spPr>
      </p:cxnSp>
      <p:cxnSp>
        <p:nvCxnSpPr>
          <p:cNvPr id="120" name="AutoShape 112"/>
          <p:cNvCxnSpPr>
            <a:cxnSpLocks noChangeShapeType="1"/>
            <a:endCxn id="118" idx="6"/>
          </p:cNvCxnSpPr>
          <p:nvPr/>
        </p:nvCxnSpPr>
        <p:spPr bwMode="auto">
          <a:xfrm rot="5400000">
            <a:off x="7871619" y="2705894"/>
            <a:ext cx="347662" cy="635000"/>
          </a:xfrm>
          <a:prstGeom prst="curvedConnector2">
            <a:avLst/>
          </a:prstGeom>
          <a:noFill/>
          <a:ln w="22225">
            <a:solidFill>
              <a:srgbClr val="000000"/>
            </a:solidFill>
            <a:round/>
            <a:headEnd/>
            <a:tailEnd type="triangle" w="lg" len="med"/>
          </a:ln>
          <a:extLst>
            <a:ext uri="{909E8E84-426E-40DD-AFC4-6F175D3DCCD1}">
              <a14:hiddenFill xmlns:a14="http://schemas.microsoft.com/office/drawing/2010/main">
                <a:noFill/>
              </a14:hiddenFill>
            </a:ext>
          </a:extLst>
        </p:spPr>
      </p:cxnSp>
      <p:graphicFrame>
        <p:nvGraphicFramePr>
          <p:cNvPr id="121" name="Group 113"/>
          <p:cNvGraphicFramePr>
            <a:graphicFrameLocks noGrp="1"/>
          </p:cNvGraphicFramePr>
          <p:nvPr/>
        </p:nvGraphicFramePr>
        <p:xfrm>
          <a:off x="2711450" y="3522663"/>
          <a:ext cx="6235700" cy="342900"/>
        </p:xfrm>
        <a:graphic>
          <a:graphicData uri="http://schemas.openxmlformats.org/drawingml/2006/table">
            <a:tbl>
              <a:tblPr/>
              <a:tblGrid>
                <a:gridCol w="390525"/>
                <a:gridCol w="388938"/>
                <a:gridCol w="390525"/>
                <a:gridCol w="388937"/>
                <a:gridCol w="390525"/>
                <a:gridCol w="388938"/>
                <a:gridCol w="390525"/>
                <a:gridCol w="390525"/>
                <a:gridCol w="387350"/>
                <a:gridCol w="390525"/>
                <a:gridCol w="390525"/>
                <a:gridCol w="388937"/>
                <a:gridCol w="390525"/>
                <a:gridCol w="388938"/>
                <a:gridCol w="390525"/>
                <a:gridCol w="388937"/>
              </a:tblGrid>
              <a:tr h="3429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18</a:t>
                      </a:r>
                    </a:p>
                  </a:txBody>
                  <a:tcPr anchor="ctr" anchorCtr="1"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1</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7</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-1</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6</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-2</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8</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5</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4</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-3</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9</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7</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13</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11</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2</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2</a:t>
                      </a:r>
                    </a:p>
                  </a:txBody>
                  <a:tcPr anchor="ctr" anchorCtr="1"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22" name="Oval 150"/>
          <p:cNvSpPr>
            <a:spLocks noChangeArrowheads="1"/>
          </p:cNvSpPr>
          <p:nvPr/>
        </p:nvSpPr>
        <p:spPr bwMode="auto">
          <a:xfrm>
            <a:off x="2767013" y="4075113"/>
            <a:ext cx="274637" cy="274637"/>
          </a:xfrm>
          <a:prstGeom prst="ellipse">
            <a:avLst/>
          </a:prstGeom>
          <a:solidFill>
            <a:srgbClr val="FF9933"/>
          </a:solidFill>
          <a:ln w="25400">
            <a:solidFill>
              <a:srgbClr val="000000"/>
            </a:solidFill>
            <a:round/>
            <a:headEnd/>
            <a:tailEnd/>
          </a:ln>
        </p:spPr>
        <p:txBody>
          <a:bodyPr wrap="none"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smtClean="0">
                <a:ln>
                  <a:noFill/>
                </a:ln>
                <a:solidFill>
                  <a:sysClr val="windowText" lastClr="000000"/>
                </a:solidFill>
                <a:effectLst/>
                <a:uLnTx/>
                <a:uFillTx/>
              </a:rPr>
              <a:t>0</a:t>
            </a:r>
          </a:p>
        </p:txBody>
      </p:sp>
      <p:cxnSp>
        <p:nvCxnSpPr>
          <p:cNvPr id="123" name="AutoShape 151"/>
          <p:cNvCxnSpPr>
            <a:cxnSpLocks noChangeShapeType="1"/>
            <a:endCxn id="122" idx="0"/>
          </p:cNvCxnSpPr>
          <p:nvPr/>
        </p:nvCxnSpPr>
        <p:spPr bwMode="auto">
          <a:xfrm rot="5400000">
            <a:off x="2807494" y="3963194"/>
            <a:ext cx="196850" cy="1588"/>
          </a:xfrm>
          <a:prstGeom prst="curvedConnector3">
            <a:avLst>
              <a:gd name="adj1" fmla="val 53227"/>
            </a:avLst>
          </a:prstGeom>
          <a:noFill/>
          <a:ln w="22225">
            <a:solidFill>
              <a:srgbClr val="000000"/>
            </a:solidFill>
            <a:round/>
            <a:headEnd/>
            <a:tailEnd type="triangle" w="lg" len="med"/>
          </a:ln>
          <a:extLst>
            <a:ext uri="{909E8E84-426E-40DD-AFC4-6F175D3DCCD1}">
              <a14:hiddenFill xmlns:a14="http://schemas.microsoft.com/office/drawing/2010/main">
                <a:noFill/>
              </a14:hiddenFill>
            </a:ext>
          </a:extLst>
        </p:spPr>
      </p:cxnSp>
      <p:cxnSp>
        <p:nvCxnSpPr>
          <p:cNvPr id="124" name="AutoShape 152"/>
          <p:cNvCxnSpPr>
            <a:cxnSpLocks noChangeShapeType="1"/>
            <a:endCxn id="122" idx="6"/>
          </p:cNvCxnSpPr>
          <p:nvPr/>
        </p:nvCxnSpPr>
        <p:spPr bwMode="auto">
          <a:xfrm rot="5400000">
            <a:off x="3586163" y="3333750"/>
            <a:ext cx="347662" cy="1411288"/>
          </a:xfrm>
          <a:prstGeom prst="curvedConnector2">
            <a:avLst/>
          </a:prstGeom>
          <a:noFill/>
          <a:ln w="22225">
            <a:solidFill>
              <a:srgbClr val="000000"/>
            </a:solidFill>
            <a:round/>
            <a:headEnd/>
            <a:tailEnd type="triangle" w="lg" len="med"/>
          </a:ln>
          <a:extLst>
            <a:ext uri="{909E8E84-426E-40DD-AFC4-6F175D3DCCD1}">
              <a14:hiddenFill xmlns:a14="http://schemas.microsoft.com/office/drawing/2010/main">
                <a:noFill/>
              </a14:hiddenFill>
            </a:ext>
          </a:extLst>
        </p:spPr>
      </p:cxnSp>
      <p:sp>
        <p:nvSpPr>
          <p:cNvPr id="125" name="Oval 153"/>
          <p:cNvSpPr>
            <a:spLocks noChangeArrowheads="1"/>
          </p:cNvSpPr>
          <p:nvPr/>
        </p:nvSpPr>
        <p:spPr bwMode="auto">
          <a:xfrm>
            <a:off x="5881688" y="4075113"/>
            <a:ext cx="274637" cy="274637"/>
          </a:xfrm>
          <a:prstGeom prst="ellipse">
            <a:avLst/>
          </a:prstGeom>
          <a:solidFill>
            <a:srgbClr val="FF9933"/>
          </a:solidFill>
          <a:ln w="25400">
            <a:solidFill>
              <a:srgbClr val="000000"/>
            </a:solidFill>
            <a:round/>
            <a:headEnd/>
            <a:tailEnd/>
          </a:ln>
        </p:spPr>
        <p:txBody>
          <a:bodyPr wrap="none"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smtClean="0">
                <a:ln>
                  <a:noFill/>
                </a:ln>
                <a:solidFill>
                  <a:sysClr val="windowText" lastClr="000000"/>
                </a:solidFill>
                <a:effectLst/>
                <a:uLnTx/>
                <a:uFillTx/>
              </a:rPr>
              <a:t>1</a:t>
            </a:r>
          </a:p>
        </p:txBody>
      </p:sp>
      <p:cxnSp>
        <p:nvCxnSpPr>
          <p:cNvPr id="126" name="AutoShape 154"/>
          <p:cNvCxnSpPr>
            <a:cxnSpLocks noChangeShapeType="1"/>
            <a:endCxn id="125" idx="0"/>
          </p:cNvCxnSpPr>
          <p:nvPr/>
        </p:nvCxnSpPr>
        <p:spPr bwMode="auto">
          <a:xfrm rot="5400000">
            <a:off x="5923757" y="3961606"/>
            <a:ext cx="196850" cy="4763"/>
          </a:xfrm>
          <a:prstGeom prst="curvedConnector3">
            <a:avLst>
              <a:gd name="adj1" fmla="val 53227"/>
            </a:avLst>
          </a:prstGeom>
          <a:noFill/>
          <a:ln w="22225">
            <a:solidFill>
              <a:srgbClr val="000000"/>
            </a:solidFill>
            <a:round/>
            <a:headEnd/>
            <a:tailEnd type="triangle" w="lg" len="med"/>
          </a:ln>
          <a:extLst>
            <a:ext uri="{909E8E84-426E-40DD-AFC4-6F175D3DCCD1}">
              <a14:hiddenFill xmlns:a14="http://schemas.microsoft.com/office/drawing/2010/main">
                <a:noFill/>
              </a14:hiddenFill>
            </a:ext>
          </a:extLst>
        </p:spPr>
      </p:cxnSp>
      <p:cxnSp>
        <p:nvCxnSpPr>
          <p:cNvPr id="127" name="AutoShape 155"/>
          <p:cNvCxnSpPr>
            <a:cxnSpLocks noChangeShapeType="1"/>
            <a:endCxn id="125" idx="6"/>
          </p:cNvCxnSpPr>
          <p:nvPr/>
        </p:nvCxnSpPr>
        <p:spPr bwMode="auto">
          <a:xfrm rot="5400000">
            <a:off x="6702426" y="3332162"/>
            <a:ext cx="347662" cy="1414463"/>
          </a:xfrm>
          <a:prstGeom prst="curvedConnector2">
            <a:avLst/>
          </a:prstGeom>
          <a:noFill/>
          <a:ln w="22225">
            <a:solidFill>
              <a:srgbClr val="000000"/>
            </a:solidFill>
            <a:round/>
            <a:headEnd/>
            <a:tailEnd type="triangle" w="lg" len="med"/>
          </a:ln>
          <a:extLst>
            <a:ext uri="{909E8E84-426E-40DD-AFC4-6F175D3DCCD1}">
              <a14:hiddenFill xmlns:a14="http://schemas.microsoft.com/office/drawing/2010/main">
                <a:noFill/>
              </a14:hiddenFill>
            </a:ext>
          </a:extLst>
        </p:spPr>
      </p:cxnSp>
      <p:graphicFrame>
        <p:nvGraphicFramePr>
          <p:cNvPr id="128" name="Group 156"/>
          <p:cNvGraphicFramePr>
            <a:graphicFrameLocks noGrp="1"/>
          </p:cNvGraphicFramePr>
          <p:nvPr/>
        </p:nvGraphicFramePr>
        <p:xfrm>
          <a:off x="2711450" y="4538663"/>
          <a:ext cx="6235700" cy="342900"/>
        </p:xfrm>
        <a:graphic>
          <a:graphicData uri="http://schemas.openxmlformats.org/drawingml/2006/table">
            <a:tbl>
              <a:tblPr/>
              <a:tblGrid>
                <a:gridCol w="390525"/>
                <a:gridCol w="388938"/>
                <a:gridCol w="390525"/>
                <a:gridCol w="388937"/>
                <a:gridCol w="390525"/>
                <a:gridCol w="388938"/>
                <a:gridCol w="390525"/>
                <a:gridCol w="390525"/>
                <a:gridCol w="387350"/>
                <a:gridCol w="390525"/>
                <a:gridCol w="390525"/>
                <a:gridCol w="388937"/>
                <a:gridCol w="390525"/>
                <a:gridCol w="388938"/>
                <a:gridCol w="390525"/>
                <a:gridCol w="388937"/>
              </a:tblGrid>
              <a:tr h="3429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24</a:t>
                      </a:r>
                    </a:p>
                  </a:txBody>
                  <a:tcPr anchor="ctr" anchorCtr="1"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1</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7</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-1</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6</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-2</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8</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5</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17</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-3</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9</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7</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13</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11</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2</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2</a:t>
                      </a:r>
                    </a:p>
                  </a:txBody>
                  <a:tcPr anchor="ctr" anchorCtr="1"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29" name="Oval 193"/>
          <p:cNvSpPr>
            <a:spLocks noChangeArrowheads="1"/>
          </p:cNvSpPr>
          <p:nvPr/>
        </p:nvSpPr>
        <p:spPr bwMode="auto">
          <a:xfrm>
            <a:off x="2767013" y="5091113"/>
            <a:ext cx="274637" cy="274637"/>
          </a:xfrm>
          <a:prstGeom prst="ellipse">
            <a:avLst/>
          </a:prstGeom>
          <a:solidFill>
            <a:srgbClr val="FF9933"/>
          </a:solidFill>
          <a:ln w="25400">
            <a:solidFill>
              <a:srgbClr val="000000"/>
            </a:solidFill>
            <a:round/>
            <a:headEnd/>
            <a:tailEnd/>
          </a:ln>
        </p:spPr>
        <p:txBody>
          <a:bodyPr wrap="none"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smtClean="0">
                <a:ln>
                  <a:noFill/>
                </a:ln>
                <a:solidFill>
                  <a:sysClr val="windowText" lastClr="000000"/>
                </a:solidFill>
                <a:effectLst/>
                <a:uLnTx/>
                <a:uFillTx/>
              </a:rPr>
              <a:t>0</a:t>
            </a:r>
          </a:p>
        </p:txBody>
      </p:sp>
      <p:cxnSp>
        <p:nvCxnSpPr>
          <p:cNvPr id="130" name="AutoShape 194"/>
          <p:cNvCxnSpPr>
            <a:cxnSpLocks noChangeShapeType="1"/>
            <a:endCxn id="129" idx="0"/>
          </p:cNvCxnSpPr>
          <p:nvPr/>
        </p:nvCxnSpPr>
        <p:spPr bwMode="auto">
          <a:xfrm rot="5400000">
            <a:off x="2807494" y="4979194"/>
            <a:ext cx="196850" cy="1588"/>
          </a:xfrm>
          <a:prstGeom prst="curvedConnector3">
            <a:avLst>
              <a:gd name="adj1" fmla="val 53227"/>
            </a:avLst>
          </a:prstGeom>
          <a:noFill/>
          <a:ln w="22225">
            <a:solidFill>
              <a:srgbClr val="000000"/>
            </a:solidFill>
            <a:round/>
            <a:headEnd/>
            <a:tailEnd type="triangle" w="lg" len="med"/>
          </a:ln>
          <a:extLst>
            <a:ext uri="{909E8E84-426E-40DD-AFC4-6F175D3DCCD1}">
              <a14:hiddenFill xmlns:a14="http://schemas.microsoft.com/office/drawing/2010/main">
                <a:noFill/>
              </a14:hiddenFill>
            </a:ext>
          </a:extLst>
        </p:spPr>
      </p:cxnSp>
      <p:cxnSp>
        <p:nvCxnSpPr>
          <p:cNvPr id="131" name="AutoShape 195"/>
          <p:cNvCxnSpPr>
            <a:cxnSpLocks noChangeShapeType="1"/>
            <a:endCxn id="129" idx="6"/>
          </p:cNvCxnSpPr>
          <p:nvPr/>
        </p:nvCxnSpPr>
        <p:spPr bwMode="auto">
          <a:xfrm rot="5400000">
            <a:off x="4365626" y="3570287"/>
            <a:ext cx="347662" cy="2970213"/>
          </a:xfrm>
          <a:prstGeom prst="curvedConnector2">
            <a:avLst/>
          </a:prstGeom>
          <a:noFill/>
          <a:ln w="22225">
            <a:solidFill>
              <a:srgbClr val="000000"/>
            </a:solidFill>
            <a:round/>
            <a:headEnd/>
            <a:tailEnd type="triangle" w="lg" len="med"/>
          </a:ln>
          <a:extLst>
            <a:ext uri="{909E8E84-426E-40DD-AFC4-6F175D3DCCD1}">
              <a14:hiddenFill xmlns:a14="http://schemas.microsoft.com/office/drawing/2010/main">
                <a:noFill/>
              </a14:hiddenFill>
            </a:ext>
          </a:extLst>
        </p:spPr>
      </p:cxnSp>
      <p:cxnSp>
        <p:nvCxnSpPr>
          <p:cNvPr id="132" name="AutoShape 196"/>
          <p:cNvCxnSpPr>
            <a:cxnSpLocks noChangeShapeType="1"/>
            <a:stCxn id="84" idx="4"/>
          </p:cNvCxnSpPr>
          <p:nvPr/>
        </p:nvCxnSpPr>
        <p:spPr bwMode="auto">
          <a:xfrm rot="16200000" flipH="1">
            <a:off x="2817812" y="2417763"/>
            <a:ext cx="176213" cy="1588"/>
          </a:xfrm>
          <a:prstGeom prst="curvedConnector3">
            <a:avLst>
              <a:gd name="adj1" fmla="val 45944"/>
            </a:avLst>
          </a:prstGeom>
          <a:noFill/>
          <a:ln w="22225">
            <a:solidFill>
              <a:srgbClr val="000000"/>
            </a:solidFill>
            <a:round/>
            <a:headEnd/>
            <a:tailEnd type="triangle" w="lg" len="med"/>
          </a:ln>
          <a:extLst>
            <a:ext uri="{909E8E84-426E-40DD-AFC4-6F175D3DCCD1}">
              <a14:hiddenFill xmlns:a14="http://schemas.microsoft.com/office/drawing/2010/main">
                <a:noFill/>
              </a14:hiddenFill>
            </a:ext>
          </a:extLst>
        </p:spPr>
      </p:cxnSp>
      <p:cxnSp>
        <p:nvCxnSpPr>
          <p:cNvPr id="133" name="AutoShape 197"/>
          <p:cNvCxnSpPr>
            <a:cxnSpLocks noChangeShapeType="1"/>
            <a:stCxn id="87" idx="4"/>
          </p:cNvCxnSpPr>
          <p:nvPr/>
        </p:nvCxnSpPr>
        <p:spPr bwMode="auto">
          <a:xfrm rot="16200000" flipH="1">
            <a:off x="3596481" y="2416969"/>
            <a:ext cx="176213" cy="3175"/>
          </a:xfrm>
          <a:prstGeom prst="curvedConnector3">
            <a:avLst>
              <a:gd name="adj1" fmla="val 45944"/>
            </a:avLst>
          </a:prstGeom>
          <a:noFill/>
          <a:ln w="22225">
            <a:solidFill>
              <a:srgbClr val="000000"/>
            </a:solidFill>
            <a:round/>
            <a:headEnd/>
            <a:tailEnd type="triangle" w="lg" len="med"/>
          </a:ln>
          <a:extLst>
            <a:ext uri="{909E8E84-426E-40DD-AFC4-6F175D3DCCD1}">
              <a14:hiddenFill xmlns:a14="http://schemas.microsoft.com/office/drawing/2010/main">
                <a:noFill/>
              </a14:hiddenFill>
            </a:ext>
          </a:extLst>
        </p:spPr>
      </p:cxnSp>
      <p:cxnSp>
        <p:nvCxnSpPr>
          <p:cNvPr id="134" name="AutoShape 198"/>
          <p:cNvCxnSpPr>
            <a:cxnSpLocks noChangeShapeType="1"/>
            <a:stCxn id="90" idx="4"/>
          </p:cNvCxnSpPr>
          <p:nvPr/>
        </p:nvCxnSpPr>
        <p:spPr bwMode="auto">
          <a:xfrm rot="16200000" flipH="1">
            <a:off x="4375944" y="2416969"/>
            <a:ext cx="176213" cy="3175"/>
          </a:xfrm>
          <a:prstGeom prst="curvedConnector3">
            <a:avLst>
              <a:gd name="adj1" fmla="val 45944"/>
            </a:avLst>
          </a:prstGeom>
          <a:noFill/>
          <a:ln w="22225">
            <a:solidFill>
              <a:srgbClr val="000000"/>
            </a:solidFill>
            <a:round/>
            <a:headEnd/>
            <a:tailEnd type="triangle" w="lg" len="med"/>
          </a:ln>
          <a:extLst>
            <a:ext uri="{909E8E84-426E-40DD-AFC4-6F175D3DCCD1}">
              <a14:hiddenFill xmlns:a14="http://schemas.microsoft.com/office/drawing/2010/main">
                <a:noFill/>
              </a14:hiddenFill>
            </a:ext>
          </a:extLst>
        </p:spPr>
      </p:cxnSp>
      <p:cxnSp>
        <p:nvCxnSpPr>
          <p:cNvPr id="135" name="AutoShape 199"/>
          <p:cNvCxnSpPr>
            <a:cxnSpLocks noChangeShapeType="1"/>
            <a:stCxn id="93" idx="4"/>
          </p:cNvCxnSpPr>
          <p:nvPr/>
        </p:nvCxnSpPr>
        <p:spPr bwMode="auto">
          <a:xfrm rot="16200000" flipH="1">
            <a:off x="5155406" y="2416969"/>
            <a:ext cx="176213" cy="3175"/>
          </a:xfrm>
          <a:prstGeom prst="curvedConnector3">
            <a:avLst>
              <a:gd name="adj1" fmla="val 45944"/>
            </a:avLst>
          </a:prstGeom>
          <a:noFill/>
          <a:ln w="22225">
            <a:solidFill>
              <a:srgbClr val="000000"/>
            </a:solidFill>
            <a:round/>
            <a:headEnd/>
            <a:tailEnd type="triangle" w="lg" len="med"/>
          </a:ln>
          <a:extLst>
            <a:ext uri="{909E8E84-426E-40DD-AFC4-6F175D3DCCD1}">
              <a14:hiddenFill xmlns:a14="http://schemas.microsoft.com/office/drawing/2010/main">
                <a:noFill/>
              </a14:hiddenFill>
            </a:ext>
          </a:extLst>
        </p:spPr>
      </p:cxnSp>
      <p:cxnSp>
        <p:nvCxnSpPr>
          <p:cNvPr id="136" name="AutoShape 200"/>
          <p:cNvCxnSpPr>
            <a:cxnSpLocks noChangeShapeType="1"/>
            <a:stCxn id="96" idx="4"/>
          </p:cNvCxnSpPr>
          <p:nvPr/>
        </p:nvCxnSpPr>
        <p:spPr bwMode="auto">
          <a:xfrm rot="16200000" flipH="1">
            <a:off x="5934075" y="2416175"/>
            <a:ext cx="176213" cy="4763"/>
          </a:xfrm>
          <a:prstGeom prst="curvedConnector3">
            <a:avLst>
              <a:gd name="adj1" fmla="val 45944"/>
            </a:avLst>
          </a:prstGeom>
          <a:noFill/>
          <a:ln w="22225">
            <a:solidFill>
              <a:srgbClr val="000000"/>
            </a:solidFill>
            <a:round/>
            <a:headEnd/>
            <a:tailEnd type="triangle" w="lg" len="med"/>
          </a:ln>
          <a:extLst>
            <a:ext uri="{909E8E84-426E-40DD-AFC4-6F175D3DCCD1}">
              <a14:hiddenFill xmlns:a14="http://schemas.microsoft.com/office/drawing/2010/main">
                <a:noFill/>
              </a14:hiddenFill>
            </a:ext>
          </a:extLst>
        </p:spPr>
      </p:cxnSp>
      <p:cxnSp>
        <p:nvCxnSpPr>
          <p:cNvPr id="137" name="AutoShape 201"/>
          <p:cNvCxnSpPr>
            <a:cxnSpLocks noChangeShapeType="1"/>
            <a:stCxn id="99" idx="4"/>
          </p:cNvCxnSpPr>
          <p:nvPr/>
        </p:nvCxnSpPr>
        <p:spPr bwMode="auto">
          <a:xfrm rot="16200000" flipH="1">
            <a:off x="6713537" y="2416176"/>
            <a:ext cx="176213" cy="4762"/>
          </a:xfrm>
          <a:prstGeom prst="curvedConnector3">
            <a:avLst>
              <a:gd name="adj1" fmla="val 45944"/>
            </a:avLst>
          </a:prstGeom>
          <a:noFill/>
          <a:ln w="22225">
            <a:solidFill>
              <a:srgbClr val="000000"/>
            </a:solidFill>
            <a:round/>
            <a:headEnd/>
            <a:tailEnd type="triangle" w="lg" len="med"/>
          </a:ln>
          <a:extLst>
            <a:ext uri="{909E8E84-426E-40DD-AFC4-6F175D3DCCD1}">
              <a14:hiddenFill xmlns:a14="http://schemas.microsoft.com/office/drawing/2010/main">
                <a:noFill/>
              </a14:hiddenFill>
            </a:ext>
          </a:extLst>
        </p:spPr>
      </p:cxnSp>
      <p:cxnSp>
        <p:nvCxnSpPr>
          <p:cNvPr id="138" name="AutoShape 202"/>
          <p:cNvCxnSpPr>
            <a:cxnSpLocks noChangeShapeType="1"/>
            <a:stCxn id="102" idx="4"/>
          </p:cNvCxnSpPr>
          <p:nvPr/>
        </p:nvCxnSpPr>
        <p:spPr bwMode="auto">
          <a:xfrm rot="16200000" flipH="1">
            <a:off x="7493000" y="2416175"/>
            <a:ext cx="176213" cy="4763"/>
          </a:xfrm>
          <a:prstGeom prst="curvedConnector3">
            <a:avLst>
              <a:gd name="adj1" fmla="val 45944"/>
            </a:avLst>
          </a:prstGeom>
          <a:noFill/>
          <a:ln w="22225">
            <a:solidFill>
              <a:srgbClr val="000000"/>
            </a:solidFill>
            <a:round/>
            <a:headEnd/>
            <a:tailEnd type="triangle" w="lg" len="med"/>
          </a:ln>
          <a:extLst>
            <a:ext uri="{909E8E84-426E-40DD-AFC4-6F175D3DCCD1}">
              <a14:hiddenFill xmlns:a14="http://schemas.microsoft.com/office/drawing/2010/main">
                <a:noFill/>
              </a14:hiddenFill>
            </a:ext>
          </a:extLst>
        </p:spPr>
      </p:cxnSp>
      <p:cxnSp>
        <p:nvCxnSpPr>
          <p:cNvPr id="139" name="AutoShape 203"/>
          <p:cNvCxnSpPr>
            <a:cxnSpLocks noChangeShapeType="1"/>
            <a:stCxn id="105" idx="4"/>
          </p:cNvCxnSpPr>
          <p:nvPr/>
        </p:nvCxnSpPr>
        <p:spPr bwMode="auto">
          <a:xfrm rot="16200000" flipH="1">
            <a:off x="8272462" y="2416176"/>
            <a:ext cx="176213" cy="4762"/>
          </a:xfrm>
          <a:prstGeom prst="curvedConnector3">
            <a:avLst>
              <a:gd name="adj1" fmla="val 45944"/>
            </a:avLst>
          </a:prstGeom>
          <a:noFill/>
          <a:ln w="22225">
            <a:solidFill>
              <a:srgbClr val="000000"/>
            </a:solidFill>
            <a:round/>
            <a:headEnd/>
            <a:tailEnd type="triangle" w="lg" len="med"/>
          </a:ln>
          <a:extLst>
            <a:ext uri="{909E8E84-426E-40DD-AFC4-6F175D3DCCD1}">
              <a14:hiddenFill xmlns:a14="http://schemas.microsoft.com/office/drawing/2010/main">
                <a:noFill/>
              </a14:hiddenFill>
            </a:ext>
          </a:extLst>
        </p:spPr>
      </p:cxnSp>
      <p:cxnSp>
        <p:nvCxnSpPr>
          <p:cNvPr id="140" name="AutoShape 204"/>
          <p:cNvCxnSpPr>
            <a:cxnSpLocks noChangeShapeType="1"/>
            <a:stCxn id="109" idx="4"/>
          </p:cNvCxnSpPr>
          <p:nvPr/>
        </p:nvCxnSpPr>
        <p:spPr bwMode="auto">
          <a:xfrm rot="16200000" flipH="1">
            <a:off x="2817812" y="3433763"/>
            <a:ext cx="176213" cy="1588"/>
          </a:xfrm>
          <a:prstGeom prst="curvedConnector3">
            <a:avLst>
              <a:gd name="adj1" fmla="val 45944"/>
            </a:avLst>
          </a:prstGeom>
          <a:noFill/>
          <a:ln w="22225">
            <a:solidFill>
              <a:srgbClr val="000000"/>
            </a:solidFill>
            <a:round/>
            <a:headEnd/>
            <a:tailEnd type="triangle" w="lg" len="med"/>
          </a:ln>
          <a:extLst>
            <a:ext uri="{909E8E84-426E-40DD-AFC4-6F175D3DCCD1}">
              <a14:hiddenFill xmlns:a14="http://schemas.microsoft.com/office/drawing/2010/main">
                <a:noFill/>
              </a14:hiddenFill>
            </a:ext>
          </a:extLst>
        </p:spPr>
      </p:cxnSp>
      <p:cxnSp>
        <p:nvCxnSpPr>
          <p:cNvPr id="141" name="AutoShape 205"/>
          <p:cNvCxnSpPr>
            <a:cxnSpLocks noChangeShapeType="1"/>
            <a:stCxn id="112" idx="4"/>
          </p:cNvCxnSpPr>
          <p:nvPr/>
        </p:nvCxnSpPr>
        <p:spPr bwMode="auto">
          <a:xfrm rot="16200000" flipH="1">
            <a:off x="4375944" y="3432969"/>
            <a:ext cx="176213" cy="3175"/>
          </a:xfrm>
          <a:prstGeom prst="curvedConnector3">
            <a:avLst>
              <a:gd name="adj1" fmla="val 45944"/>
            </a:avLst>
          </a:prstGeom>
          <a:noFill/>
          <a:ln w="22225">
            <a:solidFill>
              <a:srgbClr val="000000"/>
            </a:solidFill>
            <a:round/>
            <a:headEnd/>
            <a:tailEnd type="triangle" w="lg" len="med"/>
          </a:ln>
          <a:extLst>
            <a:ext uri="{909E8E84-426E-40DD-AFC4-6F175D3DCCD1}">
              <a14:hiddenFill xmlns:a14="http://schemas.microsoft.com/office/drawing/2010/main">
                <a:noFill/>
              </a14:hiddenFill>
            </a:ext>
          </a:extLst>
        </p:spPr>
      </p:cxnSp>
      <p:cxnSp>
        <p:nvCxnSpPr>
          <p:cNvPr id="142" name="AutoShape 206"/>
          <p:cNvCxnSpPr>
            <a:cxnSpLocks noChangeShapeType="1"/>
            <a:stCxn id="115" idx="4"/>
          </p:cNvCxnSpPr>
          <p:nvPr/>
        </p:nvCxnSpPr>
        <p:spPr bwMode="auto">
          <a:xfrm rot="16200000" flipH="1">
            <a:off x="5934075" y="3432175"/>
            <a:ext cx="176213" cy="4763"/>
          </a:xfrm>
          <a:prstGeom prst="curvedConnector3">
            <a:avLst>
              <a:gd name="adj1" fmla="val 45944"/>
            </a:avLst>
          </a:prstGeom>
          <a:noFill/>
          <a:ln w="22225">
            <a:solidFill>
              <a:srgbClr val="000000"/>
            </a:solidFill>
            <a:round/>
            <a:headEnd/>
            <a:tailEnd type="triangle" w="lg" len="med"/>
          </a:ln>
          <a:extLst>
            <a:ext uri="{909E8E84-426E-40DD-AFC4-6F175D3DCCD1}">
              <a14:hiddenFill xmlns:a14="http://schemas.microsoft.com/office/drawing/2010/main">
                <a:noFill/>
              </a14:hiddenFill>
            </a:ext>
          </a:extLst>
        </p:spPr>
      </p:cxnSp>
      <p:cxnSp>
        <p:nvCxnSpPr>
          <p:cNvPr id="143" name="AutoShape 207"/>
          <p:cNvCxnSpPr>
            <a:cxnSpLocks noChangeShapeType="1"/>
            <a:stCxn id="118" idx="4"/>
          </p:cNvCxnSpPr>
          <p:nvPr/>
        </p:nvCxnSpPr>
        <p:spPr bwMode="auto">
          <a:xfrm rot="16200000" flipH="1">
            <a:off x="7493000" y="3432175"/>
            <a:ext cx="176213" cy="4763"/>
          </a:xfrm>
          <a:prstGeom prst="curvedConnector3">
            <a:avLst>
              <a:gd name="adj1" fmla="val 45944"/>
            </a:avLst>
          </a:prstGeom>
          <a:noFill/>
          <a:ln w="22225">
            <a:solidFill>
              <a:srgbClr val="000000"/>
            </a:solidFill>
            <a:round/>
            <a:headEnd/>
            <a:tailEnd type="triangle" w="lg" len="med"/>
          </a:ln>
          <a:extLst>
            <a:ext uri="{909E8E84-426E-40DD-AFC4-6F175D3DCCD1}">
              <a14:hiddenFill xmlns:a14="http://schemas.microsoft.com/office/drawing/2010/main">
                <a:noFill/>
              </a14:hiddenFill>
            </a:ext>
          </a:extLst>
        </p:spPr>
      </p:cxnSp>
      <p:cxnSp>
        <p:nvCxnSpPr>
          <p:cNvPr id="144" name="AutoShape 208"/>
          <p:cNvCxnSpPr>
            <a:cxnSpLocks noChangeShapeType="1"/>
            <a:stCxn id="122" idx="4"/>
          </p:cNvCxnSpPr>
          <p:nvPr/>
        </p:nvCxnSpPr>
        <p:spPr bwMode="auto">
          <a:xfrm rot="16200000" flipH="1">
            <a:off x="2817812" y="4449763"/>
            <a:ext cx="176213" cy="1588"/>
          </a:xfrm>
          <a:prstGeom prst="curvedConnector3">
            <a:avLst>
              <a:gd name="adj1" fmla="val 45944"/>
            </a:avLst>
          </a:prstGeom>
          <a:noFill/>
          <a:ln w="22225">
            <a:solidFill>
              <a:srgbClr val="000000"/>
            </a:solidFill>
            <a:round/>
            <a:headEnd/>
            <a:tailEnd type="triangle" w="lg" len="med"/>
          </a:ln>
          <a:extLst>
            <a:ext uri="{909E8E84-426E-40DD-AFC4-6F175D3DCCD1}">
              <a14:hiddenFill xmlns:a14="http://schemas.microsoft.com/office/drawing/2010/main">
                <a:noFill/>
              </a14:hiddenFill>
            </a:ext>
          </a:extLst>
        </p:spPr>
      </p:cxnSp>
      <p:cxnSp>
        <p:nvCxnSpPr>
          <p:cNvPr id="145" name="AutoShape 209"/>
          <p:cNvCxnSpPr>
            <a:cxnSpLocks noChangeShapeType="1"/>
            <a:stCxn id="125" idx="4"/>
          </p:cNvCxnSpPr>
          <p:nvPr/>
        </p:nvCxnSpPr>
        <p:spPr bwMode="auto">
          <a:xfrm rot="16200000" flipH="1">
            <a:off x="5934075" y="4448175"/>
            <a:ext cx="176213" cy="4763"/>
          </a:xfrm>
          <a:prstGeom prst="curvedConnector3">
            <a:avLst>
              <a:gd name="adj1" fmla="val 45944"/>
            </a:avLst>
          </a:prstGeom>
          <a:noFill/>
          <a:ln w="22225">
            <a:solidFill>
              <a:srgbClr val="000000"/>
            </a:solidFill>
            <a:round/>
            <a:headEnd/>
            <a:tailEnd type="triangle" w="lg" len="med"/>
          </a:ln>
          <a:extLst>
            <a:ext uri="{909E8E84-426E-40DD-AFC4-6F175D3DCCD1}">
              <a14:hiddenFill xmlns:a14="http://schemas.microsoft.com/office/drawing/2010/main">
                <a:noFill/>
              </a14:hiddenFill>
            </a:ext>
          </a:extLst>
        </p:spPr>
      </p:cxnSp>
      <p:graphicFrame>
        <p:nvGraphicFramePr>
          <p:cNvPr id="146" name="Group 210"/>
          <p:cNvGraphicFramePr>
            <a:graphicFrameLocks noGrp="1"/>
          </p:cNvGraphicFramePr>
          <p:nvPr/>
        </p:nvGraphicFramePr>
        <p:xfrm>
          <a:off x="2711450" y="5541963"/>
          <a:ext cx="6235700" cy="342900"/>
        </p:xfrm>
        <a:graphic>
          <a:graphicData uri="http://schemas.openxmlformats.org/drawingml/2006/table">
            <a:tbl>
              <a:tblPr/>
              <a:tblGrid>
                <a:gridCol w="390525"/>
                <a:gridCol w="388938"/>
                <a:gridCol w="390525"/>
                <a:gridCol w="388937"/>
                <a:gridCol w="390525"/>
                <a:gridCol w="388938"/>
                <a:gridCol w="390525"/>
                <a:gridCol w="390525"/>
                <a:gridCol w="387350"/>
                <a:gridCol w="390525"/>
                <a:gridCol w="390525"/>
                <a:gridCol w="388937"/>
                <a:gridCol w="390525"/>
                <a:gridCol w="388938"/>
                <a:gridCol w="390525"/>
                <a:gridCol w="388937"/>
              </a:tblGrid>
              <a:tr h="3429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41</a:t>
                      </a:r>
                    </a:p>
                  </a:txBody>
                  <a:tcPr anchor="ctr" anchorCtr="1"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1</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7</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-1</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6</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-2</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8</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5</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17</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-3</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9</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7</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13</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11</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2</a:t>
                      </a: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1400" b="1" i="0" u="none" strike="noStrike" cap="none" normalizeH="0" baseline="0" smtClean="0">
                          <a:ln>
                            <a:noFill/>
                          </a:ln>
                          <a:solidFill>
                            <a:schemeClr val="tx1"/>
                          </a:solidFill>
                          <a:effectLst/>
                          <a:latin typeface="Arial" charset="0"/>
                        </a:rPr>
                        <a:t>2</a:t>
                      </a:r>
                    </a:p>
                  </a:txBody>
                  <a:tcPr anchor="ctr" anchorCtr="1"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cxnSp>
        <p:nvCxnSpPr>
          <p:cNvPr id="147" name="AutoShape 246"/>
          <p:cNvCxnSpPr>
            <a:cxnSpLocks noChangeShapeType="1"/>
            <a:stCxn id="129" idx="4"/>
          </p:cNvCxnSpPr>
          <p:nvPr/>
        </p:nvCxnSpPr>
        <p:spPr bwMode="auto">
          <a:xfrm rot="16200000" flipH="1">
            <a:off x="2824162" y="5459413"/>
            <a:ext cx="163513" cy="1588"/>
          </a:xfrm>
          <a:prstGeom prst="curvedConnector3">
            <a:avLst>
              <a:gd name="adj1" fmla="val 45630"/>
            </a:avLst>
          </a:prstGeom>
          <a:noFill/>
          <a:ln w="22225">
            <a:solidFill>
              <a:srgbClr val="000000"/>
            </a:solidFill>
            <a:round/>
            <a:headEnd/>
            <a:tailEnd type="triangle" w="lg" len="med"/>
          </a:ln>
          <a:extLst>
            <a:ext uri="{909E8E84-426E-40DD-AFC4-6F175D3DCCD1}">
              <a14:hiddenFill xmlns:a14="http://schemas.microsoft.com/office/drawing/2010/main">
                <a:noFill/>
              </a14:hiddenFill>
            </a:ext>
          </a:extLst>
        </p:spPr>
      </p:cxnSp>
      <p:sp>
        <p:nvSpPr>
          <p:cNvPr id="148" name="Rectangle 147"/>
          <p:cNvSpPr/>
          <p:nvPr/>
        </p:nvSpPr>
        <p:spPr>
          <a:xfrm>
            <a:off x="76200" y="6627168"/>
            <a:ext cx="1249060" cy="230832"/>
          </a:xfrm>
          <a:prstGeom prst="rect">
            <a:avLst/>
          </a:prstGeom>
        </p:spPr>
        <p:txBody>
          <a:bodyPr wrap="none">
            <a:spAutoFit/>
          </a:bodyPr>
          <a:lstStyle/>
          <a:p>
            <a:r>
              <a:rPr lang="en-US" sz="900" dirty="0" smtClean="0">
                <a:latin typeface="+mj-lt"/>
              </a:rPr>
              <a:t>NVIDIA [M. Harris]</a:t>
            </a:r>
            <a:r>
              <a:rPr lang="en-US" sz="900" dirty="0" smtClean="0">
                <a:latin typeface="+mj-lt"/>
                <a:cs typeface="Calibri"/>
              </a:rPr>
              <a:t>→</a:t>
            </a:r>
            <a:endParaRPr lang="en-US" sz="900" dirty="0">
              <a:latin typeface="+mj-lt"/>
            </a:endParaRPr>
          </a:p>
        </p:txBody>
      </p:sp>
    </p:spTree>
    <p:extLst>
      <p:ext uri="{BB962C8B-B14F-4D97-AF65-F5344CB8AC3E}">
        <p14:creationId xmlns:p14="http://schemas.microsoft.com/office/powerpoint/2010/main" val="695363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6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41"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xfrm>
            <a:off x="8077200" y="6477000"/>
            <a:ext cx="8382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eaLnBrk="1" hangingPunct="1"/>
            <a:fld id="{806E355B-A22A-4651-8E5B-42ADAE1780F6}" type="slidenum">
              <a:rPr lang="en-US" smtClean="0">
                <a:solidFill>
                  <a:schemeClr val="tx2"/>
                </a:solidFill>
              </a:rPr>
              <a:pPr algn="r" eaLnBrk="1" hangingPunct="1"/>
              <a:t>136</a:t>
            </a:fld>
            <a:endParaRPr lang="en-US" dirty="0" smtClean="0">
              <a:solidFill>
                <a:schemeClr val="tx2"/>
              </a:solidFill>
            </a:endParaRPr>
          </a:p>
        </p:txBody>
      </p:sp>
      <p:sp>
        <p:nvSpPr>
          <p:cNvPr id="15367" name="Text Box 4"/>
          <p:cNvSpPr txBox="1">
            <a:spLocks noChangeArrowheads="1"/>
          </p:cNvSpPr>
          <p:nvPr/>
        </p:nvSpPr>
        <p:spPr bwMode="auto">
          <a:xfrm>
            <a:off x="381000" y="1062335"/>
            <a:ext cx="58657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r>
              <a:rPr lang="en-US" sz="2400" dirty="0">
                <a:latin typeface="Corbel" pitchFamily="34" charset="0"/>
              </a:rPr>
              <a:t>Just replace divergent branch in inner </a:t>
            </a:r>
            <a:r>
              <a:rPr lang="en-US" sz="2400" dirty="0" smtClean="0">
                <a:latin typeface="Corbel" pitchFamily="34" charset="0"/>
              </a:rPr>
              <a:t>loop…</a:t>
            </a:r>
            <a:endParaRPr lang="en-US" sz="2400" dirty="0">
              <a:latin typeface="Corbel" pitchFamily="34" charset="0"/>
            </a:endParaRPr>
          </a:p>
        </p:txBody>
      </p:sp>
      <p:sp>
        <p:nvSpPr>
          <p:cNvPr id="15368" name="Text Box 5"/>
          <p:cNvSpPr txBox="1">
            <a:spLocks noChangeArrowheads="1"/>
          </p:cNvSpPr>
          <p:nvPr/>
        </p:nvSpPr>
        <p:spPr bwMode="auto">
          <a:xfrm>
            <a:off x="304800" y="3881735"/>
            <a:ext cx="61302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r>
              <a:rPr lang="en-US" sz="2400" dirty="0" smtClean="0">
                <a:latin typeface="Corbel" pitchFamily="34" charset="0"/>
              </a:rPr>
              <a:t>…with </a:t>
            </a:r>
            <a:r>
              <a:rPr lang="en-US" sz="2400" dirty="0" err="1">
                <a:latin typeface="Corbel" pitchFamily="34" charset="0"/>
              </a:rPr>
              <a:t>strided</a:t>
            </a:r>
            <a:r>
              <a:rPr lang="en-US" sz="2400" dirty="0">
                <a:latin typeface="Corbel" pitchFamily="34" charset="0"/>
              </a:rPr>
              <a:t> index and non-divergent branch:</a:t>
            </a:r>
          </a:p>
        </p:txBody>
      </p:sp>
      <p:sp>
        <p:nvSpPr>
          <p:cNvPr id="10" name="Rectangle 2"/>
          <p:cNvSpPr>
            <a:spLocks noGrp="1" noChangeArrowheads="1"/>
          </p:cNvSpPr>
          <p:nvPr>
            <p:ph type="title"/>
          </p:nvPr>
        </p:nvSpPr>
        <p:spPr>
          <a:xfrm>
            <a:off x="76200" y="152400"/>
            <a:ext cx="7543800" cy="685800"/>
          </a:xfrm>
        </p:spPr>
        <p:txBody>
          <a:bodyPr/>
          <a:lstStyle/>
          <a:p>
            <a:pPr eaLnBrk="1" hangingPunct="1">
              <a:defRPr/>
            </a:pPr>
            <a:r>
              <a:rPr lang="en-US" sz="3200" dirty="0" smtClean="0"/>
              <a:t>Reduction #2: Interleaved Addressing</a:t>
            </a:r>
          </a:p>
        </p:txBody>
      </p:sp>
      <p:sp>
        <p:nvSpPr>
          <p:cNvPr id="3" name="Rectangle 2"/>
          <p:cNvSpPr/>
          <p:nvPr/>
        </p:nvSpPr>
        <p:spPr>
          <a:xfrm>
            <a:off x="381000" y="1524000"/>
            <a:ext cx="6629400" cy="1754326"/>
          </a:xfrm>
          <a:prstGeom prst="rect">
            <a:avLst/>
          </a:prstGeom>
          <a:solidFill>
            <a:schemeClr val="bg1">
              <a:lumMod val="85000"/>
            </a:schemeClr>
          </a:solidFill>
        </p:spPr>
        <p:txBody>
          <a:bodyPr wrap="square">
            <a:spAutoFit/>
          </a:bodyPr>
          <a:lstStyle/>
          <a:p>
            <a:r>
              <a:rPr lang="en-US" dirty="0">
                <a:solidFill>
                  <a:srgbClr val="0000FF"/>
                </a:solidFill>
                <a:latin typeface="Consolas" pitchFamily="49" charset="0"/>
                <a:cs typeface="Consolas" pitchFamily="49" charset="0"/>
              </a:rPr>
              <a:t>for</a:t>
            </a:r>
            <a:r>
              <a:rPr lang="en-US" dirty="0">
                <a:solidFill>
                  <a:prstClr val="black"/>
                </a:solidFill>
                <a:latin typeface="Consolas" pitchFamily="49" charset="0"/>
                <a:cs typeface="Consolas" pitchFamily="49" charset="0"/>
              </a:rPr>
              <a:t> (</a:t>
            </a:r>
            <a:r>
              <a:rPr lang="en-US" dirty="0">
                <a:solidFill>
                  <a:srgbClr val="0000FF"/>
                </a:solidFill>
                <a:latin typeface="Consolas" pitchFamily="49" charset="0"/>
                <a:cs typeface="Consolas" pitchFamily="49" charset="0"/>
              </a:rPr>
              <a:t>unsigned</a:t>
            </a:r>
            <a:r>
              <a:rPr lang="en-US" dirty="0">
                <a:solidFill>
                  <a:prstClr val="black"/>
                </a:solidFill>
                <a:latin typeface="Consolas" pitchFamily="49" charset="0"/>
                <a:cs typeface="Consolas" pitchFamily="49" charset="0"/>
              </a:rPr>
              <a:t> </a:t>
            </a:r>
            <a:r>
              <a:rPr lang="en-US" dirty="0" err="1">
                <a:solidFill>
                  <a:srgbClr val="0000FF"/>
                </a:solidFill>
                <a:latin typeface="Consolas" pitchFamily="49" charset="0"/>
                <a:cs typeface="Consolas" pitchFamily="49" charset="0"/>
              </a:rPr>
              <a:t>int</a:t>
            </a:r>
            <a:r>
              <a:rPr lang="en-US" dirty="0">
                <a:solidFill>
                  <a:prstClr val="black"/>
                </a:solidFill>
                <a:latin typeface="Consolas" pitchFamily="49" charset="0"/>
                <a:cs typeface="Consolas" pitchFamily="49" charset="0"/>
              </a:rPr>
              <a:t> s=1; s &lt; </a:t>
            </a:r>
            <a:r>
              <a:rPr lang="en-US" dirty="0" err="1">
                <a:solidFill>
                  <a:srgbClr val="FF00FF"/>
                </a:solidFill>
                <a:latin typeface="Consolas" pitchFamily="49" charset="0"/>
                <a:cs typeface="Consolas" pitchFamily="49" charset="0"/>
              </a:rPr>
              <a:t>blockDim</a:t>
            </a:r>
            <a:r>
              <a:rPr lang="en-US" dirty="0" err="1">
                <a:solidFill>
                  <a:prstClr val="black"/>
                </a:solidFill>
                <a:latin typeface="Consolas" pitchFamily="49" charset="0"/>
                <a:cs typeface="Consolas" pitchFamily="49" charset="0"/>
              </a:rPr>
              <a:t>.x</a:t>
            </a:r>
            <a:r>
              <a:rPr lang="en-US" dirty="0">
                <a:solidFill>
                  <a:prstClr val="black"/>
                </a:solidFill>
                <a:latin typeface="Consolas" pitchFamily="49" charset="0"/>
                <a:cs typeface="Consolas" pitchFamily="49" charset="0"/>
              </a:rPr>
              <a:t>; s *= 2)  {</a:t>
            </a:r>
          </a:p>
          <a:p>
            <a:r>
              <a:rPr lang="en-US" dirty="0">
                <a:solidFill>
                  <a:prstClr val="black"/>
                </a:solidFill>
                <a:latin typeface="Consolas" pitchFamily="49" charset="0"/>
                <a:cs typeface="Consolas" pitchFamily="49" charset="0"/>
              </a:rPr>
              <a:t>    </a:t>
            </a:r>
            <a:r>
              <a:rPr lang="en-US" dirty="0">
                <a:solidFill>
                  <a:srgbClr val="0000FF"/>
                </a:solidFill>
                <a:latin typeface="Consolas" pitchFamily="49" charset="0"/>
                <a:cs typeface="Consolas" pitchFamily="49" charset="0"/>
              </a:rPr>
              <a:t>if</a:t>
            </a:r>
            <a:r>
              <a:rPr lang="en-US" dirty="0">
                <a:solidFill>
                  <a:prstClr val="black"/>
                </a:solidFill>
                <a:latin typeface="Consolas" pitchFamily="49" charset="0"/>
                <a:cs typeface="Consolas" pitchFamily="49" charset="0"/>
              </a:rPr>
              <a:t> (</a:t>
            </a:r>
            <a:r>
              <a:rPr lang="en-US" dirty="0" err="1">
                <a:solidFill>
                  <a:prstClr val="black"/>
                </a:solidFill>
                <a:latin typeface="Consolas" pitchFamily="49" charset="0"/>
                <a:cs typeface="Consolas" pitchFamily="49" charset="0"/>
              </a:rPr>
              <a:t>tid</a:t>
            </a:r>
            <a:r>
              <a:rPr lang="en-US" dirty="0">
                <a:solidFill>
                  <a:prstClr val="black"/>
                </a:solidFill>
                <a:latin typeface="Consolas" pitchFamily="49" charset="0"/>
                <a:cs typeface="Consolas" pitchFamily="49" charset="0"/>
              </a:rPr>
              <a:t> % (2*s) == 0) {</a:t>
            </a:r>
          </a:p>
          <a:p>
            <a:r>
              <a:rPr lang="en-US" dirty="0">
                <a:solidFill>
                  <a:prstClr val="black"/>
                </a:solidFill>
                <a:latin typeface="Consolas" pitchFamily="49" charset="0"/>
                <a:cs typeface="Consolas" pitchFamily="49" charset="0"/>
              </a:rPr>
              <a:t>        </a:t>
            </a:r>
            <a:r>
              <a:rPr lang="en-US" dirty="0" err="1">
                <a:solidFill>
                  <a:prstClr val="black"/>
                </a:solidFill>
                <a:latin typeface="Consolas" pitchFamily="49" charset="0"/>
                <a:cs typeface="Consolas" pitchFamily="49" charset="0"/>
              </a:rPr>
              <a:t>sdata</a:t>
            </a:r>
            <a:r>
              <a:rPr lang="en-US" dirty="0">
                <a:solidFill>
                  <a:prstClr val="black"/>
                </a:solidFill>
                <a:latin typeface="Consolas" pitchFamily="49" charset="0"/>
                <a:cs typeface="Consolas" pitchFamily="49" charset="0"/>
              </a:rPr>
              <a:t>[</a:t>
            </a:r>
            <a:r>
              <a:rPr lang="en-US" dirty="0" err="1">
                <a:solidFill>
                  <a:prstClr val="black"/>
                </a:solidFill>
                <a:latin typeface="Consolas" pitchFamily="49" charset="0"/>
                <a:cs typeface="Consolas" pitchFamily="49" charset="0"/>
              </a:rPr>
              <a:t>tid</a:t>
            </a:r>
            <a:r>
              <a:rPr lang="en-US" dirty="0">
                <a:solidFill>
                  <a:prstClr val="black"/>
                </a:solidFill>
                <a:latin typeface="Consolas" pitchFamily="49" charset="0"/>
                <a:cs typeface="Consolas" pitchFamily="49" charset="0"/>
              </a:rPr>
              <a:t>] += </a:t>
            </a:r>
            <a:r>
              <a:rPr lang="en-US" dirty="0" err="1">
                <a:solidFill>
                  <a:prstClr val="black"/>
                </a:solidFill>
                <a:latin typeface="Consolas" pitchFamily="49" charset="0"/>
                <a:cs typeface="Consolas" pitchFamily="49" charset="0"/>
              </a:rPr>
              <a:t>sdata</a:t>
            </a:r>
            <a:r>
              <a:rPr lang="en-US" dirty="0">
                <a:solidFill>
                  <a:prstClr val="black"/>
                </a:solidFill>
                <a:latin typeface="Consolas" pitchFamily="49" charset="0"/>
                <a:cs typeface="Consolas" pitchFamily="49" charset="0"/>
              </a:rPr>
              <a:t>[</a:t>
            </a:r>
            <a:r>
              <a:rPr lang="en-US" dirty="0" err="1">
                <a:solidFill>
                  <a:prstClr val="black"/>
                </a:solidFill>
                <a:latin typeface="Consolas" pitchFamily="49" charset="0"/>
                <a:cs typeface="Consolas" pitchFamily="49" charset="0"/>
              </a:rPr>
              <a:t>tid</a:t>
            </a:r>
            <a:r>
              <a:rPr lang="en-US" dirty="0">
                <a:solidFill>
                  <a:prstClr val="black"/>
                </a:solidFill>
                <a:latin typeface="Consolas" pitchFamily="49" charset="0"/>
                <a:cs typeface="Consolas" pitchFamily="49" charset="0"/>
              </a:rPr>
              <a:t> + s];</a:t>
            </a:r>
          </a:p>
          <a:p>
            <a:r>
              <a:rPr lang="en-US" dirty="0">
                <a:solidFill>
                  <a:prstClr val="black"/>
                </a:solidFill>
                <a:latin typeface="Consolas" pitchFamily="49" charset="0"/>
                <a:cs typeface="Consolas" pitchFamily="49" charset="0"/>
              </a:rPr>
              <a:t>    }</a:t>
            </a:r>
          </a:p>
          <a:p>
            <a:r>
              <a:rPr lang="en-US" dirty="0">
                <a:solidFill>
                  <a:prstClr val="black"/>
                </a:solidFill>
                <a:latin typeface="Consolas" pitchFamily="49" charset="0"/>
                <a:cs typeface="Consolas" pitchFamily="49" charset="0"/>
              </a:rPr>
              <a:t>    </a:t>
            </a:r>
            <a:r>
              <a:rPr lang="en-US" dirty="0">
                <a:solidFill>
                  <a:srgbClr val="FF00FF"/>
                </a:solidFill>
                <a:latin typeface="Consolas" pitchFamily="49" charset="0"/>
                <a:cs typeface="Consolas" pitchFamily="49" charset="0"/>
              </a:rPr>
              <a:t>__</a:t>
            </a:r>
            <a:r>
              <a:rPr lang="en-US" dirty="0" err="1">
                <a:solidFill>
                  <a:srgbClr val="FF00FF"/>
                </a:solidFill>
                <a:latin typeface="Consolas" pitchFamily="49" charset="0"/>
                <a:cs typeface="Consolas" pitchFamily="49" charset="0"/>
              </a:rPr>
              <a:t>syncthreads</a:t>
            </a:r>
            <a:r>
              <a:rPr lang="en-US" dirty="0">
                <a:solidFill>
                  <a:prstClr val="black"/>
                </a:solidFill>
                <a:latin typeface="Consolas" pitchFamily="49" charset="0"/>
                <a:cs typeface="Consolas" pitchFamily="49" charset="0"/>
              </a:rPr>
              <a:t>();</a:t>
            </a:r>
          </a:p>
          <a:p>
            <a:r>
              <a:rPr lang="en-US" dirty="0">
                <a:solidFill>
                  <a:prstClr val="black"/>
                </a:solidFill>
                <a:latin typeface="Consolas" pitchFamily="49" charset="0"/>
                <a:cs typeface="Consolas" pitchFamily="49" charset="0"/>
              </a:rPr>
              <a:t>}</a:t>
            </a:r>
          </a:p>
        </p:txBody>
      </p:sp>
      <p:sp>
        <p:nvSpPr>
          <p:cNvPr id="4" name="Rectangle 3"/>
          <p:cNvSpPr/>
          <p:nvPr/>
        </p:nvSpPr>
        <p:spPr>
          <a:xfrm>
            <a:off x="304800" y="4343400"/>
            <a:ext cx="6934200" cy="2308324"/>
          </a:xfrm>
          <a:prstGeom prst="rect">
            <a:avLst/>
          </a:prstGeom>
          <a:solidFill>
            <a:schemeClr val="bg1">
              <a:lumMod val="85000"/>
            </a:schemeClr>
          </a:solidFill>
        </p:spPr>
        <p:txBody>
          <a:bodyPr wrap="square">
            <a:spAutoFit/>
          </a:bodyPr>
          <a:lstStyle/>
          <a:p>
            <a:r>
              <a:rPr lang="en-US" dirty="0">
                <a:solidFill>
                  <a:srgbClr val="0000FF"/>
                </a:solidFill>
                <a:latin typeface="Consolas" pitchFamily="49" charset="0"/>
                <a:cs typeface="Consolas" pitchFamily="49" charset="0"/>
              </a:rPr>
              <a:t>for</a:t>
            </a:r>
            <a:r>
              <a:rPr lang="en-US" dirty="0">
                <a:solidFill>
                  <a:prstClr val="black"/>
                </a:solidFill>
                <a:latin typeface="Consolas" pitchFamily="49" charset="0"/>
                <a:cs typeface="Consolas" pitchFamily="49" charset="0"/>
              </a:rPr>
              <a:t> (</a:t>
            </a:r>
            <a:r>
              <a:rPr lang="en-US" dirty="0">
                <a:solidFill>
                  <a:srgbClr val="0000FF"/>
                </a:solidFill>
                <a:latin typeface="Consolas" pitchFamily="49" charset="0"/>
                <a:cs typeface="Consolas" pitchFamily="49" charset="0"/>
              </a:rPr>
              <a:t>unsigned</a:t>
            </a:r>
            <a:r>
              <a:rPr lang="en-US" dirty="0">
                <a:solidFill>
                  <a:prstClr val="black"/>
                </a:solidFill>
                <a:latin typeface="Consolas" pitchFamily="49" charset="0"/>
                <a:cs typeface="Consolas" pitchFamily="49" charset="0"/>
              </a:rPr>
              <a:t> </a:t>
            </a:r>
            <a:r>
              <a:rPr lang="en-US" dirty="0" err="1">
                <a:solidFill>
                  <a:srgbClr val="0000FF"/>
                </a:solidFill>
                <a:latin typeface="Consolas" pitchFamily="49" charset="0"/>
                <a:cs typeface="Consolas" pitchFamily="49" charset="0"/>
              </a:rPr>
              <a:t>int</a:t>
            </a:r>
            <a:r>
              <a:rPr lang="en-US" dirty="0">
                <a:solidFill>
                  <a:prstClr val="black"/>
                </a:solidFill>
                <a:latin typeface="Consolas" pitchFamily="49" charset="0"/>
                <a:cs typeface="Consolas" pitchFamily="49" charset="0"/>
              </a:rPr>
              <a:t> s=1; s &lt; </a:t>
            </a:r>
            <a:r>
              <a:rPr lang="en-US" dirty="0" err="1">
                <a:solidFill>
                  <a:srgbClr val="FF00FF"/>
                </a:solidFill>
                <a:latin typeface="Consolas" pitchFamily="49" charset="0"/>
                <a:cs typeface="Consolas" pitchFamily="49" charset="0"/>
              </a:rPr>
              <a:t>blockDim</a:t>
            </a:r>
            <a:r>
              <a:rPr lang="en-US" dirty="0" err="1">
                <a:solidFill>
                  <a:prstClr val="black"/>
                </a:solidFill>
                <a:latin typeface="Consolas" pitchFamily="49" charset="0"/>
                <a:cs typeface="Consolas" pitchFamily="49" charset="0"/>
              </a:rPr>
              <a:t>.x</a:t>
            </a:r>
            <a:r>
              <a:rPr lang="en-US" dirty="0">
                <a:solidFill>
                  <a:prstClr val="black"/>
                </a:solidFill>
                <a:latin typeface="Consolas" pitchFamily="49" charset="0"/>
                <a:cs typeface="Consolas" pitchFamily="49" charset="0"/>
              </a:rPr>
              <a:t>; s *= 2)  {</a:t>
            </a:r>
          </a:p>
          <a:p>
            <a:r>
              <a:rPr lang="en-US" dirty="0">
                <a:solidFill>
                  <a:prstClr val="black"/>
                </a:solidFill>
                <a:latin typeface="Consolas" pitchFamily="49" charset="0"/>
                <a:cs typeface="Consolas" pitchFamily="49" charset="0"/>
              </a:rPr>
              <a:t>    </a:t>
            </a:r>
            <a:r>
              <a:rPr lang="en-US" dirty="0" err="1">
                <a:solidFill>
                  <a:srgbClr val="0000FF"/>
                </a:solidFill>
                <a:latin typeface="Consolas" pitchFamily="49" charset="0"/>
                <a:cs typeface="Consolas" pitchFamily="49" charset="0"/>
              </a:rPr>
              <a:t>int</a:t>
            </a:r>
            <a:r>
              <a:rPr lang="en-US" dirty="0">
                <a:solidFill>
                  <a:prstClr val="black"/>
                </a:solidFill>
                <a:latin typeface="Consolas" pitchFamily="49" charset="0"/>
                <a:cs typeface="Consolas" pitchFamily="49" charset="0"/>
              </a:rPr>
              <a:t> index = 2 * s * </a:t>
            </a:r>
            <a:r>
              <a:rPr lang="en-US" dirty="0" err="1">
                <a:solidFill>
                  <a:prstClr val="black"/>
                </a:solidFill>
                <a:latin typeface="Consolas" pitchFamily="49" charset="0"/>
                <a:cs typeface="Consolas" pitchFamily="49" charset="0"/>
              </a:rPr>
              <a:t>tid</a:t>
            </a:r>
            <a:r>
              <a:rPr lang="en-US" dirty="0">
                <a:solidFill>
                  <a:prstClr val="black"/>
                </a:solidFill>
                <a:latin typeface="Consolas" pitchFamily="49" charset="0"/>
                <a:cs typeface="Consolas" pitchFamily="49" charset="0"/>
              </a:rPr>
              <a:t>;</a:t>
            </a:r>
          </a:p>
          <a:p>
            <a:endParaRPr lang="en-US" dirty="0">
              <a:solidFill>
                <a:prstClr val="black"/>
              </a:solidFill>
              <a:latin typeface="Consolas" pitchFamily="49" charset="0"/>
              <a:cs typeface="Consolas" pitchFamily="49" charset="0"/>
            </a:endParaRPr>
          </a:p>
          <a:p>
            <a:r>
              <a:rPr lang="en-US" dirty="0">
                <a:solidFill>
                  <a:prstClr val="black"/>
                </a:solidFill>
                <a:latin typeface="Consolas" pitchFamily="49" charset="0"/>
                <a:cs typeface="Consolas" pitchFamily="49" charset="0"/>
              </a:rPr>
              <a:t>    </a:t>
            </a:r>
            <a:r>
              <a:rPr lang="en-US" dirty="0">
                <a:solidFill>
                  <a:srgbClr val="0000FF"/>
                </a:solidFill>
                <a:latin typeface="Consolas" pitchFamily="49" charset="0"/>
                <a:cs typeface="Consolas" pitchFamily="49" charset="0"/>
              </a:rPr>
              <a:t>if</a:t>
            </a:r>
            <a:r>
              <a:rPr lang="en-US" dirty="0">
                <a:solidFill>
                  <a:prstClr val="black"/>
                </a:solidFill>
                <a:latin typeface="Consolas" pitchFamily="49" charset="0"/>
                <a:cs typeface="Consolas" pitchFamily="49" charset="0"/>
              </a:rPr>
              <a:t> (index &lt; </a:t>
            </a:r>
            <a:r>
              <a:rPr lang="en-US" dirty="0" err="1">
                <a:solidFill>
                  <a:srgbClr val="FF00FF"/>
                </a:solidFill>
                <a:latin typeface="Consolas" pitchFamily="49" charset="0"/>
                <a:cs typeface="Consolas" pitchFamily="49" charset="0"/>
              </a:rPr>
              <a:t>blockDim</a:t>
            </a:r>
            <a:r>
              <a:rPr lang="en-US" dirty="0" err="1">
                <a:solidFill>
                  <a:prstClr val="black"/>
                </a:solidFill>
                <a:latin typeface="Consolas" pitchFamily="49" charset="0"/>
                <a:cs typeface="Consolas" pitchFamily="49" charset="0"/>
              </a:rPr>
              <a:t>.x</a:t>
            </a:r>
            <a:r>
              <a:rPr lang="en-US" dirty="0">
                <a:solidFill>
                  <a:prstClr val="black"/>
                </a:solidFill>
                <a:latin typeface="Consolas" pitchFamily="49" charset="0"/>
                <a:cs typeface="Consolas" pitchFamily="49" charset="0"/>
              </a:rPr>
              <a:t>) {</a:t>
            </a:r>
          </a:p>
          <a:p>
            <a:r>
              <a:rPr lang="en-US" dirty="0">
                <a:solidFill>
                  <a:prstClr val="black"/>
                </a:solidFill>
                <a:latin typeface="Consolas" pitchFamily="49" charset="0"/>
                <a:cs typeface="Consolas" pitchFamily="49" charset="0"/>
              </a:rPr>
              <a:t>        </a:t>
            </a:r>
            <a:r>
              <a:rPr lang="en-US" dirty="0" err="1">
                <a:solidFill>
                  <a:prstClr val="black"/>
                </a:solidFill>
                <a:latin typeface="Consolas" pitchFamily="49" charset="0"/>
                <a:cs typeface="Consolas" pitchFamily="49" charset="0"/>
              </a:rPr>
              <a:t>sdata</a:t>
            </a:r>
            <a:r>
              <a:rPr lang="en-US" dirty="0">
                <a:solidFill>
                  <a:prstClr val="black"/>
                </a:solidFill>
                <a:latin typeface="Consolas" pitchFamily="49" charset="0"/>
                <a:cs typeface="Consolas" pitchFamily="49" charset="0"/>
              </a:rPr>
              <a:t>[index] += </a:t>
            </a:r>
            <a:r>
              <a:rPr lang="en-US" dirty="0" err="1">
                <a:solidFill>
                  <a:prstClr val="black"/>
                </a:solidFill>
                <a:latin typeface="Consolas" pitchFamily="49" charset="0"/>
                <a:cs typeface="Consolas" pitchFamily="49" charset="0"/>
              </a:rPr>
              <a:t>sdata</a:t>
            </a:r>
            <a:r>
              <a:rPr lang="en-US" dirty="0">
                <a:solidFill>
                  <a:prstClr val="black"/>
                </a:solidFill>
                <a:latin typeface="Consolas" pitchFamily="49" charset="0"/>
                <a:cs typeface="Consolas" pitchFamily="49" charset="0"/>
              </a:rPr>
              <a:t>[index + s];</a:t>
            </a:r>
          </a:p>
          <a:p>
            <a:r>
              <a:rPr lang="en-US" dirty="0">
                <a:solidFill>
                  <a:prstClr val="black"/>
                </a:solidFill>
                <a:latin typeface="Consolas" pitchFamily="49" charset="0"/>
                <a:cs typeface="Consolas" pitchFamily="49" charset="0"/>
              </a:rPr>
              <a:t>    }</a:t>
            </a:r>
          </a:p>
          <a:p>
            <a:r>
              <a:rPr lang="en-US" dirty="0">
                <a:solidFill>
                  <a:prstClr val="black"/>
                </a:solidFill>
                <a:latin typeface="Consolas" pitchFamily="49" charset="0"/>
                <a:cs typeface="Consolas" pitchFamily="49" charset="0"/>
              </a:rPr>
              <a:t>    </a:t>
            </a:r>
            <a:r>
              <a:rPr lang="en-US" dirty="0">
                <a:solidFill>
                  <a:srgbClr val="FF00FF"/>
                </a:solidFill>
                <a:latin typeface="Consolas" pitchFamily="49" charset="0"/>
                <a:cs typeface="Consolas" pitchFamily="49" charset="0"/>
              </a:rPr>
              <a:t>__</a:t>
            </a:r>
            <a:r>
              <a:rPr lang="en-US" dirty="0" err="1">
                <a:solidFill>
                  <a:srgbClr val="FF00FF"/>
                </a:solidFill>
                <a:latin typeface="Consolas" pitchFamily="49" charset="0"/>
                <a:cs typeface="Consolas" pitchFamily="49" charset="0"/>
              </a:rPr>
              <a:t>syncthreads</a:t>
            </a:r>
            <a:r>
              <a:rPr lang="en-US" dirty="0">
                <a:solidFill>
                  <a:prstClr val="black"/>
                </a:solidFill>
                <a:latin typeface="Consolas" pitchFamily="49" charset="0"/>
                <a:cs typeface="Consolas" pitchFamily="49" charset="0"/>
              </a:rPr>
              <a:t>();</a:t>
            </a:r>
          </a:p>
          <a:p>
            <a:r>
              <a:rPr lang="en-US" dirty="0">
                <a:solidFill>
                  <a:prstClr val="black"/>
                </a:solidFill>
                <a:latin typeface="Consolas" pitchFamily="49" charset="0"/>
                <a:cs typeface="Consolas" pitchFamily="49" charset="0"/>
              </a:rPr>
              <a:t>}</a:t>
            </a:r>
          </a:p>
        </p:txBody>
      </p:sp>
      <p:sp>
        <p:nvSpPr>
          <p:cNvPr id="8" name="Rectangle 7"/>
          <p:cNvSpPr/>
          <p:nvPr/>
        </p:nvSpPr>
        <p:spPr>
          <a:xfrm>
            <a:off x="76200" y="6627168"/>
            <a:ext cx="1249060" cy="230832"/>
          </a:xfrm>
          <a:prstGeom prst="rect">
            <a:avLst/>
          </a:prstGeom>
        </p:spPr>
        <p:txBody>
          <a:bodyPr wrap="none">
            <a:spAutoFit/>
          </a:bodyPr>
          <a:lstStyle/>
          <a:p>
            <a:r>
              <a:rPr lang="en-US" sz="900" dirty="0" smtClean="0">
                <a:latin typeface="+mj-lt"/>
              </a:rPr>
              <a:t>NVIDIA [M. Harris]</a:t>
            </a:r>
            <a:r>
              <a:rPr lang="en-US" sz="900" dirty="0" smtClean="0">
                <a:latin typeface="+mj-lt"/>
                <a:cs typeface="Calibri"/>
              </a:rPr>
              <a:t>→</a:t>
            </a:r>
            <a:endParaRPr lang="en-US" sz="900" dirty="0">
              <a:latin typeface="+mj-lt"/>
            </a:endParaRPr>
          </a:p>
        </p:txBody>
      </p:sp>
    </p:spTree>
    <p:extLst>
      <p:ext uri="{BB962C8B-B14F-4D97-AF65-F5344CB8AC3E}">
        <p14:creationId xmlns:p14="http://schemas.microsoft.com/office/powerpoint/2010/main" val="1591483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0"/>
          </p:nvPr>
        </p:nvSpPr>
        <p:spPr>
          <a:xfrm>
            <a:off x="8534400" y="6553200"/>
            <a:ext cx="4572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eaLnBrk="1" hangingPunct="1"/>
            <a:fld id="{40319B58-3047-4B3C-97C1-F736067BE43A}" type="slidenum">
              <a:rPr lang="en-US" smtClean="0">
                <a:solidFill>
                  <a:schemeClr val="tx2"/>
                </a:solidFill>
              </a:rPr>
              <a:pPr algn="r" eaLnBrk="1" hangingPunct="1"/>
              <a:t>137</a:t>
            </a:fld>
            <a:endParaRPr lang="en-US" dirty="0" smtClean="0">
              <a:solidFill>
                <a:schemeClr val="tx2"/>
              </a:solidFill>
            </a:endParaRPr>
          </a:p>
        </p:txBody>
      </p:sp>
      <p:sp>
        <p:nvSpPr>
          <p:cNvPr id="357378" name="Rectangle 2"/>
          <p:cNvSpPr>
            <a:spLocks noGrp="1" noChangeArrowheads="1"/>
          </p:cNvSpPr>
          <p:nvPr>
            <p:ph type="title"/>
          </p:nvPr>
        </p:nvSpPr>
        <p:spPr>
          <a:xfrm>
            <a:off x="304800" y="122238"/>
            <a:ext cx="7543800" cy="792162"/>
          </a:xfrm>
        </p:spPr>
        <p:txBody>
          <a:bodyPr/>
          <a:lstStyle/>
          <a:p>
            <a:pPr eaLnBrk="1" hangingPunct="1">
              <a:defRPr/>
            </a:pPr>
            <a:r>
              <a:rPr lang="en-US" sz="3000" dirty="0" smtClean="0"/>
              <a:t>Performance for 4M element reduction</a:t>
            </a:r>
          </a:p>
        </p:txBody>
      </p:sp>
      <p:graphicFrame>
        <p:nvGraphicFramePr>
          <p:cNvPr id="357411" name="Group 35"/>
          <p:cNvGraphicFramePr>
            <a:graphicFrameLocks noGrp="1"/>
          </p:cNvGraphicFramePr>
          <p:nvPr>
            <p:ph idx="1"/>
            <p:extLst>
              <p:ext uri="{D42A27DB-BD31-4B8C-83A1-F6EECF244321}">
                <p14:modId xmlns:p14="http://schemas.microsoft.com/office/powerpoint/2010/main" val="113594263"/>
              </p:ext>
            </p:extLst>
          </p:nvPr>
        </p:nvGraphicFramePr>
        <p:xfrm>
          <a:off x="457200" y="2362200"/>
          <a:ext cx="8305800" cy="1524000"/>
        </p:xfrm>
        <a:graphic>
          <a:graphicData uri="http://schemas.openxmlformats.org/drawingml/2006/table">
            <a:tbl>
              <a:tblPr/>
              <a:tblGrid>
                <a:gridCol w="2362200"/>
                <a:gridCol w="1600200"/>
                <a:gridCol w="1676400"/>
                <a:gridCol w="1143000"/>
                <a:gridCol w="1524000"/>
              </a:tblGrid>
              <a:tr h="762000">
                <a:tc>
                  <a:txBody>
                    <a:body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Kernel 1: </a:t>
                      </a:r>
                      <a:br>
                        <a:rPr kumimoji="0" lang="en-US" sz="2000" b="1" i="0" u="none" strike="noStrike" cap="none" normalizeH="0" baseline="0" smtClean="0">
                          <a:ln>
                            <a:noFill/>
                          </a:ln>
                          <a:solidFill>
                            <a:schemeClr val="tx1"/>
                          </a:solidFill>
                          <a:effectLst/>
                          <a:latin typeface="Arial" charset="0"/>
                        </a:rPr>
                      </a:br>
                      <a:r>
                        <a:rPr kumimoji="0" lang="en-US" sz="1200" b="1" i="0" u="none" strike="noStrike" cap="none" normalizeH="0" baseline="0" smtClean="0">
                          <a:ln>
                            <a:noFill/>
                          </a:ln>
                          <a:solidFill>
                            <a:schemeClr val="tx1"/>
                          </a:solidFill>
                          <a:effectLst/>
                          <a:latin typeface="Arial" charset="0"/>
                        </a:rPr>
                        <a:t>interleaved addressing</a:t>
                      </a:r>
                      <a:br>
                        <a:rPr kumimoji="0" lang="en-US" sz="1200" b="1" i="0" u="none" strike="noStrike" cap="none" normalizeH="0" baseline="0" smtClean="0">
                          <a:ln>
                            <a:noFill/>
                          </a:ln>
                          <a:solidFill>
                            <a:schemeClr val="tx1"/>
                          </a:solidFill>
                          <a:effectLst/>
                          <a:latin typeface="Arial" charset="0"/>
                        </a:rPr>
                      </a:br>
                      <a:r>
                        <a:rPr kumimoji="0" lang="en-US" sz="1200" b="1" i="0" u="none" strike="noStrike" cap="none" normalizeH="0" baseline="0" smtClean="0">
                          <a:ln>
                            <a:noFill/>
                          </a:ln>
                          <a:solidFill>
                            <a:schemeClr val="tx1"/>
                          </a:solidFill>
                          <a:effectLst/>
                          <a:latin typeface="Arial" charset="0"/>
                        </a:rPr>
                        <a:t>with divergent branching</a:t>
                      </a:r>
                    </a:p>
                  </a:txBody>
                  <a:tcPr horzOverflow="overflow">
                    <a:lnL cap="flat">
                      <a:noFill/>
                    </a:lnL>
                    <a:lnR>
                      <a:noFill/>
                    </a:lnR>
                    <a:lnT cap="flat">
                      <a:noFill/>
                    </a:lnT>
                    <a:lnB>
                      <a:noFill/>
                    </a:lnB>
                    <a:lnTlToBr>
                      <a:noFill/>
                    </a:lnTlToBr>
                    <a:lnBlToTr>
                      <a:noFill/>
                    </a:lnBlToTr>
                    <a:solidFill>
                      <a:schemeClr val="tx2">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8.054 ms</a:t>
                      </a:r>
                    </a:p>
                  </a:txBody>
                  <a:tcPr anchor="ctr" horzOverflow="overflow">
                    <a:lnL>
                      <a:noFill/>
                    </a:lnL>
                    <a:lnR>
                      <a:noFill/>
                    </a:lnR>
                    <a:lnT cap="flat">
                      <a:noFill/>
                    </a:lnT>
                    <a:lnB>
                      <a:noFill/>
                    </a:lnB>
                    <a:lnTlToBr>
                      <a:noFill/>
                    </a:lnTlToBr>
                    <a:lnBlToTr>
                      <a:noFill/>
                    </a:lnBlToTr>
                    <a:solidFill>
                      <a:schemeClr val="tx2">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2.083 GB/s</a:t>
                      </a:r>
                    </a:p>
                  </a:txBody>
                  <a:tcPr anchor="ctr" horzOverflow="overflow">
                    <a:lnL>
                      <a:noFill/>
                    </a:lnL>
                    <a:lnR>
                      <a:noFill/>
                    </a:lnR>
                    <a:lnT cap="flat">
                      <a:noFill/>
                    </a:lnT>
                    <a:lnB>
                      <a:noFill/>
                    </a:lnB>
                    <a:lnTlToBr>
                      <a:noFill/>
                    </a:lnTlToBr>
                    <a:lnBlToTr>
                      <a:noFill/>
                    </a:lnBlToTr>
                    <a:solidFill>
                      <a:schemeClr val="tx2">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Pct val="180000"/>
                        <a:buFontTx/>
                        <a:buNone/>
                        <a:tabLst/>
                      </a:pPr>
                      <a:endParaRPr kumimoji="0" lang="en-US" sz="2000" b="1" i="0" u="none" strike="noStrike" cap="none" normalizeH="0" baseline="0" smtClean="0">
                        <a:ln>
                          <a:noFill/>
                        </a:ln>
                        <a:solidFill>
                          <a:schemeClr val="tx1"/>
                        </a:solidFill>
                        <a:effectLst/>
                        <a:latin typeface="Arial" charset="0"/>
                      </a:endParaRPr>
                    </a:p>
                  </a:txBody>
                  <a:tcPr anchor="ctr" horzOverflow="overflow">
                    <a:lnL>
                      <a:noFill/>
                    </a:lnL>
                    <a:lnR>
                      <a:noFill/>
                    </a:lnR>
                    <a:lnT cap="flat">
                      <a:noFill/>
                    </a:lnT>
                    <a:lnB>
                      <a:noFill/>
                    </a:lnB>
                    <a:lnTlToBr>
                      <a:noFill/>
                    </a:lnTlToBr>
                    <a:lnBlToTr>
                      <a:noFill/>
                    </a:lnBlToTr>
                    <a:solidFill>
                      <a:schemeClr val="tx2">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Pct val="180000"/>
                        <a:buFontTx/>
                        <a:buNone/>
                        <a:tabLst/>
                      </a:pPr>
                      <a:endParaRPr kumimoji="0" lang="en-US" sz="2000" b="1" i="0" u="none" strike="noStrike" cap="none" normalizeH="0" baseline="0" smtClean="0">
                        <a:ln>
                          <a:noFill/>
                        </a:ln>
                        <a:solidFill>
                          <a:schemeClr val="tx1"/>
                        </a:solidFill>
                        <a:effectLst/>
                        <a:latin typeface="Arial" charset="0"/>
                      </a:endParaRPr>
                    </a:p>
                  </a:txBody>
                  <a:tcPr anchor="ctr" horzOverflow="overflow">
                    <a:lnL>
                      <a:noFill/>
                    </a:lnL>
                    <a:lnR cap="flat">
                      <a:noFill/>
                    </a:lnR>
                    <a:lnT cap="flat">
                      <a:noFill/>
                    </a:lnT>
                    <a:lnB>
                      <a:noFill/>
                    </a:lnB>
                    <a:lnTlToBr>
                      <a:noFill/>
                    </a:lnTlToBr>
                    <a:lnBlToTr>
                      <a:noFill/>
                    </a:lnBlToTr>
                    <a:solidFill>
                      <a:schemeClr val="tx2">
                        <a:alpha val="50000"/>
                      </a:schemeClr>
                    </a:solidFill>
                  </a:tcPr>
                </a:tc>
              </a:tr>
              <a:tr h="590550">
                <a:tc>
                  <a:txBody>
                    <a:body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Kernel 2:</a:t>
                      </a:r>
                      <a:br>
                        <a:rPr kumimoji="0" lang="en-US" sz="2000" b="1" i="0" u="none" strike="noStrike" cap="none" normalizeH="0" baseline="0" smtClean="0">
                          <a:ln>
                            <a:noFill/>
                          </a:ln>
                          <a:solidFill>
                            <a:schemeClr val="tx1"/>
                          </a:solidFill>
                          <a:effectLst/>
                          <a:latin typeface="Arial" charset="0"/>
                        </a:rPr>
                      </a:br>
                      <a:r>
                        <a:rPr kumimoji="0" lang="en-US" sz="1200" b="1" i="0" u="none" strike="noStrike" cap="none" normalizeH="0" baseline="0" smtClean="0">
                          <a:ln>
                            <a:noFill/>
                          </a:ln>
                          <a:solidFill>
                            <a:schemeClr val="tx1"/>
                          </a:solidFill>
                          <a:effectLst/>
                          <a:latin typeface="Arial" charset="0"/>
                        </a:rPr>
                        <a:t>interleaved addressing</a:t>
                      </a:r>
                      <a:br>
                        <a:rPr kumimoji="0" lang="en-US" sz="1200" b="1" i="0" u="none" strike="noStrike" cap="none" normalizeH="0" baseline="0" smtClean="0">
                          <a:ln>
                            <a:noFill/>
                          </a:ln>
                          <a:solidFill>
                            <a:schemeClr val="tx1"/>
                          </a:solidFill>
                          <a:effectLst/>
                          <a:latin typeface="Arial" charset="0"/>
                        </a:rPr>
                      </a:br>
                      <a:r>
                        <a:rPr kumimoji="0" lang="en-US" sz="1200" b="1" i="0" u="none" strike="noStrike" cap="none" normalizeH="0" baseline="0" smtClean="0">
                          <a:ln>
                            <a:noFill/>
                          </a:ln>
                          <a:solidFill>
                            <a:schemeClr val="tx1"/>
                          </a:solidFill>
                          <a:effectLst/>
                          <a:latin typeface="Arial" charset="0"/>
                        </a:rPr>
                        <a:t>with bank conflicts</a:t>
                      </a:r>
                    </a:p>
                  </a:txBody>
                  <a:tcPr horzOverflow="overflow">
                    <a:lnL cap="flat">
                      <a:noFill/>
                    </a:lnL>
                    <a:lnR>
                      <a:noFill/>
                    </a:lnR>
                    <a:lnT>
                      <a:noFill/>
                    </a:lnT>
                    <a:lnB cap="flat">
                      <a:noFill/>
                    </a:lnB>
                    <a:lnTlToBr>
                      <a:noFill/>
                    </a:lnTlToBr>
                    <a:lnBlToTr>
                      <a:noFill/>
                    </a:lnBlToTr>
                    <a:solidFill>
                      <a:schemeClr val="hlink">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3.456 ms</a:t>
                      </a:r>
                    </a:p>
                  </a:txBody>
                  <a:tcPr anchor="ctr" horzOverflow="overflow">
                    <a:lnL>
                      <a:noFill/>
                    </a:lnL>
                    <a:lnR>
                      <a:noFill/>
                    </a:lnR>
                    <a:lnT>
                      <a:noFill/>
                    </a:lnT>
                    <a:lnB cap="flat">
                      <a:noFill/>
                    </a:lnB>
                    <a:lnTlToBr>
                      <a:noFill/>
                    </a:lnTlToBr>
                    <a:lnBlToTr>
                      <a:noFill/>
                    </a:lnBlToTr>
                    <a:solidFill>
                      <a:schemeClr val="hlink">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4.854 GB/s</a:t>
                      </a:r>
                    </a:p>
                  </a:txBody>
                  <a:tcPr anchor="ctr" horzOverflow="overflow">
                    <a:lnL>
                      <a:noFill/>
                    </a:lnL>
                    <a:lnR>
                      <a:noFill/>
                    </a:lnR>
                    <a:lnT>
                      <a:noFill/>
                    </a:lnT>
                    <a:lnB cap="flat">
                      <a:noFill/>
                    </a:lnB>
                    <a:lnTlToBr>
                      <a:noFill/>
                    </a:lnTlToBr>
                    <a:lnBlToTr>
                      <a:noFill/>
                    </a:lnBlToTr>
                    <a:solidFill>
                      <a:schemeClr val="hlink">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2.33x</a:t>
                      </a:r>
                    </a:p>
                  </a:txBody>
                  <a:tcPr anchor="ctr" horzOverflow="overflow">
                    <a:lnL>
                      <a:noFill/>
                    </a:lnL>
                    <a:lnR>
                      <a:noFill/>
                    </a:lnR>
                    <a:lnT>
                      <a:noFill/>
                    </a:lnT>
                    <a:lnB cap="flat">
                      <a:noFill/>
                    </a:lnB>
                    <a:lnTlToBr>
                      <a:noFill/>
                    </a:lnTlToBr>
                    <a:lnBlToTr>
                      <a:noFill/>
                    </a:lnBlToTr>
                    <a:solidFill>
                      <a:schemeClr val="hlink">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2.33x</a:t>
                      </a:r>
                    </a:p>
                  </a:txBody>
                  <a:tcPr anchor="ctr" horzOverflow="overflow">
                    <a:lnL>
                      <a:noFill/>
                    </a:lnL>
                    <a:lnR cap="flat">
                      <a:noFill/>
                    </a:lnR>
                    <a:lnT>
                      <a:noFill/>
                    </a:lnT>
                    <a:lnB cap="flat">
                      <a:noFill/>
                    </a:lnB>
                    <a:lnTlToBr>
                      <a:noFill/>
                    </a:lnTlToBr>
                    <a:lnBlToTr>
                      <a:noFill/>
                    </a:lnBlToTr>
                    <a:solidFill>
                      <a:schemeClr val="hlink">
                        <a:alpha val="50000"/>
                      </a:schemeClr>
                    </a:solidFill>
                  </a:tcPr>
                </a:tc>
              </a:tr>
            </a:tbl>
          </a:graphicData>
        </a:graphic>
      </p:graphicFrame>
      <p:sp>
        <p:nvSpPr>
          <p:cNvPr id="17423" name="Text Box 31"/>
          <p:cNvSpPr txBox="1">
            <a:spLocks noChangeArrowheads="1"/>
          </p:cNvSpPr>
          <p:nvPr/>
        </p:nvSpPr>
        <p:spPr bwMode="auto">
          <a:xfrm>
            <a:off x="6165850" y="1752600"/>
            <a:ext cx="1149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b="1"/>
              <a:t>Step</a:t>
            </a:r>
            <a:br>
              <a:rPr lang="en-US" b="1"/>
            </a:br>
            <a:r>
              <a:rPr lang="en-US" b="1"/>
              <a:t>Speedup</a:t>
            </a:r>
          </a:p>
        </p:txBody>
      </p:sp>
      <p:sp>
        <p:nvSpPr>
          <p:cNvPr id="17424" name="Text Box 32"/>
          <p:cNvSpPr txBox="1">
            <a:spLocks noChangeArrowheads="1"/>
          </p:cNvSpPr>
          <p:nvPr/>
        </p:nvSpPr>
        <p:spPr bwMode="auto">
          <a:xfrm>
            <a:off x="4667250" y="1981200"/>
            <a:ext cx="1352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b="1"/>
              <a:t>Bandwidth</a:t>
            </a:r>
          </a:p>
        </p:txBody>
      </p:sp>
      <p:sp>
        <p:nvSpPr>
          <p:cNvPr id="17425" name="Text Box 33"/>
          <p:cNvSpPr txBox="1">
            <a:spLocks noChangeArrowheads="1"/>
          </p:cNvSpPr>
          <p:nvPr/>
        </p:nvSpPr>
        <p:spPr bwMode="auto">
          <a:xfrm>
            <a:off x="2665413" y="1981200"/>
            <a:ext cx="16779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b="1"/>
              <a:t>Time (2</a:t>
            </a:r>
            <a:r>
              <a:rPr lang="en-US" b="1" baseline="30000"/>
              <a:t>22 </a:t>
            </a:r>
            <a:r>
              <a:rPr lang="en-US" b="1"/>
              <a:t>ints)</a:t>
            </a:r>
          </a:p>
        </p:txBody>
      </p:sp>
      <p:sp>
        <p:nvSpPr>
          <p:cNvPr id="17426" name="Text Box 34"/>
          <p:cNvSpPr txBox="1">
            <a:spLocks noChangeArrowheads="1"/>
          </p:cNvSpPr>
          <p:nvPr/>
        </p:nvSpPr>
        <p:spPr bwMode="auto">
          <a:xfrm>
            <a:off x="7315200" y="1752600"/>
            <a:ext cx="14160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b="1"/>
              <a:t>Cumulative</a:t>
            </a:r>
            <a:br>
              <a:rPr lang="en-US" b="1"/>
            </a:br>
            <a:r>
              <a:rPr lang="en-US" b="1"/>
              <a:t>Speedup</a:t>
            </a:r>
          </a:p>
        </p:txBody>
      </p:sp>
      <p:sp>
        <p:nvSpPr>
          <p:cNvPr id="9" name="Rectangle 8"/>
          <p:cNvSpPr/>
          <p:nvPr/>
        </p:nvSpPr>
        <p:spPr>
          <a:xfrm>
            <a:off x="76200" y="6627168"/>
            <a:ext cx="1249060" cy="230832"/>
          </a:xfrm>
          <a:prstGeom prst="rect">
            <a:avLst/>
          </a:prstGeom>
        </p:spPr>
        <p:txBody>
          <a:bodyPr wrap="none">
            <a:spAutoFit/>
          </a:bodyPr>
          <a:lstStyle/>
          <a:p>
            <a:r>
              <a:rPr lang="en-US" sz="900" dirty="0" smtClean="0">
                <a:latin typeface="+mj-lt"/>
              </a:rPr>
              <a:t>NVIDIA [M. Harris]</a:t>
            </a:r>
            <a:r>
              <a:rPr lang="en-US" sz="900" dirty="0" smtClean="0">
                <a:latin typeface="+mj-lt"/>
                <a:cs typeface="Calibri"/>
              </a:rPr>
              <a:t>→</a:t>
            </a:r>
            <a:endParaRPr lang="en-US" sz="900" dirty="0">
              <a:latin typeface="+mj-lt"/>
            </a:endParaRPr>
          </a:p>
        </p:txBody>
      </p:sp>
    </p:spTree>
    <p:extLst>
      <p:ext uri="{BB962C8B-B14F-4D97-AF65-F5344CB8AC3E}">
        <p14:creationId xmlns:p14="http://schemas.microsoft.com/office/powerpoint/2010/main" val="339376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0"/>
          </p:nvPr>
        </p:nvSpPr>
        <p:spPr>
          <a:xfrm>
            <a:off x="8610600" y="6519779"/>
            <a:ext cx="458787" cy="2619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eaLnBrk="1" hangingPunct="1"/>
            <a:fld id="{10C5BA4D-C049-4512-A66F-7C9E1EE9CF92}" type="slidenum">
              <a:rPr lang="en-US" smtClean="0">
                <a:solidFill>
                  <a:schemeClr val="tx2"/>
                </a:solidFill>
              </a:rPr>
              <a:pPr algn="r" eaLnBrk="1" hangingPunct="1"/>
              <a:t>138</a:t>
            </a:fld>
            <a:endParaRPr lang="en-US" dirty="0" smtClean="0">
              <a:solidFill>
                <a:schemeClr val="tx2"/>
              </a:solidFill>
            </a:endParaRPr>
          </a:p>
        </p:txBody>
      </p:sp>
      <p:sp>
        <p:nvSpPr>
          <p:cNvPr id="318466" name="Rectangle 2"/>
          <p:cNvSpPr>
            <a:spLocks noGrp="1" noChangeArrowheads="1"/>
          </p:cNvSpPr>
          <p:nvPr>
            <p:ph type="title"/>
          </p:nvPr>
        </p:nvSpPr>
        <p:spPr>
          <a:xfrm>
            <a:off x="457200" y="274638"/>
            <a:ext cx="7954963" cy="519112"/>
          </a:xfrm>
        </p:spPr>
        <p:txBody>
          <a:bodyPr/>
          <a:lstStyle/>
          <a:p>
            <a:pPr eaLnBrk="1" hangingPunct="1">
              <a:defRPr/>
            </a:pPr>
            <a:r>
              <a:rPr lang="en-US" sz="2800" smtClean="0"/>
              <a:t>Parallel Reduction: Sequential Addressing</a:t>
            </a:r>
          </a:p>
        </p:txBody>
      </p:sp>
      <p:sp>
        <p:nvSpPr>
          <p:cNvPr id="18472" name="Text Box 39"/>
          <p:cNvSpPr txBox="1">
            <a:spLocks noChangeArrowheads="1"/>
          </p:cNvSpPr>
          <p:nvPr/>
        </p:nvSpPr>
        <p:spPr bwMode="auto">
          <a:xfrm>
            <a:off x="52388" y="1271588"/>
            <a:ext cx="25447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b="1" dirty="0"/>
              <a:t>Values (shared memory)</a:t>
            </a:r>
          </a:p>
        </p:txBody>
      </p:sp>
      <p:sp>
        <p:nvSpPr>
          <p:cNvPr id="18533" name="Text Box 100"/>
          <p:cNvSpPr txBox="1">
            <a:spLocks noChangeArrowheads="1"/>
          </p:cNvSpPr>
          <p:nvPr/>
        </p:nvSpPr>
        <p:spPr bwMode="auto">
          <a:xfrm>
            <a:off x="1712913" y="2655888"/>
            <a:ext cx="838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b="1"/>
              <a:t>Values</a:t>
            </a:r>
          </a:p>
        </p:txBody>
      </p:sp>
      <p:sp>
        <p:nvSpPr>
          <p:cNvPr id="18582" name="Text Box 149"/>
          <p:cNvSpPr txBox="1">
            <a:spLocks noChangeArrowheads="1"/>
          </p:cNvSpPr>
          <p:nvPr/>
        </p:nvSpPr>
        <p:spPr bwMode="auto">
          <a:xfrm>
            <a:off x="1712913" y="3875088"/>
            <a:ext cx="838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b="1"/>
              <a:t>Values</a:t>
            </a:r>
          </a:p>
        </p:txBody>
      </p:sp>
      <p:sp>
        <p:nvSpPr>
          <p:cNvPr id="18625" name="Text Box 192"/>
          <p:cNvSpPr txBox="1">
            <a:spLocks noChangeArrowheads="1"/>
          </p:cNvSpPr>
          <p:nvPr/>
        </p:nvSpPr>
        <p:spPr bwMode="auto">
          <a:xfrm>
            <a:off x="1712913" y="4840288"/>
            <a:ext cx="838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b="1"/>
              <a:t>Values</a:t>
            </a:r>
          </a:p>
        </p:txBody>
      </p:sp>
      <p:sp>
        <p:nvSpPr>
          <p:cNvPr id="18680" name="Text Box 247"/>
          <p:cNvSpPr txBox="1">
            <a:spLocks noChangeArrowheads="1"/>
          </p:cNvSpPr>
          <p:nvPr/>
        </p:nvSpPr>
        <p:spPr bwMode="auto">
          <a:xfrm>
            <a:off x="1712913" y="5780088"/>
            <a:ext cx="838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b="1"/>
              <a:t>Values</a:t>
            </a:r>
          </a:p>
        </p:txBody>
      </p:sp>
      <p:sp>
        <p:nvSpPr>
          <p:cNvPr id="18681" name="Text Box 248"/>
          <p:cNvSpPr txBox="1">
            <a:spLocks noChangeArrowheads="1"/>
          </p:cNvSpPr>
          <p:nvPr/>
        </p:nvSpPr>
        <p:spPr bwMode="auto">
          <a:xfrm>
            <a:off x="1658938" y="1843088"/>
            <a:ext cx="94615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b="1"/>
              <a:t>Thread IDs</a:t>
            </a:r>
          </a:p>
        </p:txBody>
      </p:sp>
      <p:sp>
        <p:nvSpPr>
          <p:cNvPr id="18682" name="Text Box 249"/>
          <p:cNvSpPr txBox="1">
            <a:spLocks noChangeArrowheads="1"/>
          </p:cNvSpPr>
          <p:nvPr/>
        </p:nvSpPr>
        <p:spPr bwMode="auto">
          <a:xfrm>
            <a:off x="377825" y="1790700"/>
            <a:ext cx="1082675"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b="1"/>
              <a:t>Step 1 Stride 8</a:t>
            </a:r>
          </a:p>
        </p:txBody>
      </p:sp>
      <p:sp>
        <p:nvSpPr>
          <p:cNvPr id="18683" name="Text Box 250"/>
          <p:cNvSpPr txBox="1">
            <a:spLocks noChangeArrowheads="1"/>
          </p:cNvSpPr>
          <p:nvPr/>
        </p:nvSpPr>
        <p:spPr bwMode="auto">
          <a:xfrm>
            <a:off x="377825" y="3048000"/>
            <a:ext cx="1082675"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b="1"/>
              <a:t>Step 2 Stride 4</a:t>
            </a:r>
          </a:p>
        </p:txBody>
      </p:sp>
      <p:sp>
        <p:nvSpPr>
          <p:cNvPr id="18684" name="Text Box 251"/>
          <p:cNvSpPr txBox="1">
            <a:spLocks noChangeArrowheads="1"/>
          </p:cNvSpPr>
          <p:nvPr/>
        </p:nvSpPr>
        <p:spPr bwMode="auto">
          <a:xfrm>
            <a:off x="377825" y="4140200"/>
            <a:ext cx="1082675"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b="1"/>
              <a:t>Step 3 Stride 2</a:t>
            </a:r>
          </a:p>
        </p:txBody>
      </p:sp>
      <p:sp>
        <p:nvSpPr>
          <p:cNvPr id="18685" name="Text Box 252"/>
          <p:cNvSpPr txBox="1">
            <a:spLocks noChangeArrowheads="1"/>
          </p:cNvSpPr>
          <p:nvPr/>
        </p:nvSpPr>
        <p:spPr bwMode="auto">
          <a:xfrm>
            <a:off x="377825" y="5118100"/>
            <a:ext cx="1082675"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b="1"/>
              <a:t>Step 4 Stride 1</a:t>
            </a:r>
          </a:p>
        </p:txBody>
      </p:sp>
      <p:sp>
        <p:nvSpPr>
          <p:cNvPr id="18686" name="Text Box 253"/>
          <p:cNvSpPr txBox="1">
            <a:spLocks noChangeArrowheads="1"/>
          </p:cNvSpPr>
          <p:nvPr/>
        </p:nvSpPr>
        <p:spPr bwMode="auto">
          <a:xfrm>
            <a:off x="1658938" y="3140075"/>
            <a:ext cx="94615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b="1"/>
              <a:t>Thread IDs</a:t>
            </a:r>
          </a:p>
        </p:txBody>
      </p:sp>
      <p:sp>
        <p:nvSpPr>
          <p:cNvPr id="18687" name="Text Box 254"/>
          <p:cNvSpPr txBox="1">
            <a:spLocks noChangeArrowheads="1"/>
          </p:cNvSpPr>
          <p:nvPr/>
        </p:nvSpPr>
        <p:spPr bwMode="auto">
          <a:xfrm>
            <a:off x="1658938" y="4243388"/>
            <a:ext cx="94615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b="1"/>
              <a:t>Thread IDs</a:t>
            </a:r>
          </a:p>
        </p:txBody>
      </p:sp>
      <p:sp>
        <p:nvSpPr>
          <p:cNvPr id="18688" name="Text Box 255"/>
          <p:cNvSpPr txBox="1">
            <a:spLocks noChangeArrowheads="1"/>
          </p:cNvSpPr>
          <p:nvPr/>
        </p:nvSpPr>
        <p:spPr bwMode="auto">
          <a:xfrm>
            <a:off x="1658938" y="5197475"/>
            <a:ext cx="94615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b="1"/>
              <a:t>Thread IDs</a:t>
            </a:r>
          </a:p>
        </p:txBody>
      </p:sp>
      <p:sp>
        <p:nvSpPr>
          <p:cNvPr id="18689" name="Text Box 256"/>
          <p:cNvSpPr txBox="1">
            <a:spLocks noChangeArrowheads="1"/>
          </p:cNvSpPr>
          <p:nvPr/>
        </p:nvSpPr>
        <p:spPr bwMode="auto">
          <a:xfrm>
            <a:off x="1755775" y="6281738"/>
            <a:ext cx="5583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r>
              <a:rPr lang="en-US" sz="2400" b="1">
                <a:solidFill>
                  <a:schemeClr val="accent2"/>
                </a:solidFill>
              </a:rPr>
              <a:t>Sequential addressing is conflict free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422401"/>
            <a:ext cx="6248400" cy="485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76200" y="6627168"/>
            <a:ext cx="1249060" cy="230832"/>
          </a:xfrm>
          <a:prstGeom prst="rect">
            <a:avLst/>
          </a:prstGeom>
        </p:spPr>
        <p:txBody>
          <a:bodyPr wrap="none">
            <a:spAutoFit/>
          </a:bodyPr>
          <a:lstStyle/>
          <a:p>
            <a:r>
              <a:rPr lang="en-US" sz="900" dirty="0" smtClean="0">
                <a:latin typeface="+mj-lt"/>
              </a:rPr>
              <a:t>NVIDIA [M. Harris]</a:t>
            </a:r>
            <a:r>
              <a:rPr lang="en-US" sz="900" dirty="0" smtClean="0">
                <a:latin typeface="+mj-lt"/>
                <a:cs typeface="Calibri"/>
              </a:rPr>
              <a:t>→</a:t>
            </a:r>
            <a:endParaRPr lang="en-US" sz="900" dirty="0">
              <a:latin typeface="+mj-lt"/>
            </a:endParaRPr>
          </a:p>
        </p:txBody>
      </p:sp>
    </p:spTree>
    <p:extLst>
      <p:ext uri="{BB962C8B-B14F-4D97-AF65-F5344CB8AC3E}">
        <p14:creationId xmlns:p14="http://schemas.microsoft.com/office/powerpoint/2010/main" val="553033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xfrm>
            <a:off x="8077200" y="6477000"/>
            <a:ext cx="8382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eaLnBrk="1" hangingPunct="1"/>
            <a:fld id="{806E355B-A22A-4651-8E5B-42ADAE1780F6}" type="slidenum">
              <a:rPr lang="en-US" smtClean="0">
                <a:solidFill>
                  <a:schemeClr val="tx2"/>
                </a:solidFill>
              </a:rPr>
              <a:pPr algn="r" eaLnBrk="1" hangingPunct="1"/>
              <a:t>139</a:t>
            </a:fld>
            <a:endParaRPr lang="en-US" dirty="0" smtClean="0">
              <a:solidFill>
                <a:schemeClr val="tx2"/>
              </a:solidFill>
            </a:endParaRPr>
          </a:p>
        </p:txBody>
      </p:sp>
      <p:sp>
        <p:nvSpPr>
          <p:cNvPr id="15367" name="Text Box 4"/>
          <p:cNvSpPr txBox="1">
            <a:spLocks noChangeArrowheads="1"/>
          </p:cNvSpPr>
          <p:nvPr/>
        </p:nvSpPr>
        <p:spPr bwMode="auto">
          <a:xfrm>
            <a:off x="381000" y="1062335"/>
            <a:ext cx="58657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sz="2400" dirty="0">
                <a:latin typeface="Corbel" pitchFamily="34" charset="0"/>
              </a:rPr>
              <a:t>Just replace </a:t>
            </a:r>
            <a:r>
              <a:rPr lang="en-US" sz="2400" dirty="0" err="1">
                <a:latin typeface="Corbel" pitchFamily="34" charset="0"/>
              </a:rPr>
              <a:t>strided</a:t>
            </a:r>
            <a:r>
              <a:rPr lang="en-US" sz="2400" dirty="0">
                <a:latin typeface="Corbel" pitchFamily="34" charset="0"/>
              </a:rPr>
              <a:t> indexing in inner loop…</a:t>
            </a:r>
          </a:p>
        </p:txBody>
      </p:sp>
      <p:sp>
        <p:nvSpPr>
          <p:cNvPr id="15368" name="Text Box 5"/>
          <p:cNvSpPr txBox="1">
            <a:spLocks noChangeArrowheads="1"/>
          </p:cNvSpPr>
          <p:nvPr/>
        </p:nvSpPr>
        <p:spPr bwMode="auto">
          <a:xfrm>
            <a:off x="304800" y="4413409"/>
            <a:ext cx="6593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sz="2400" dirty="0" smtClean="0">
                <a:latin typeface="Corbel" pitchFamily="34" charset="0"/>
              </a:rPr>
              <a:t>…</a:t>
            </a:r>
            <a:r>
              <a:rPr lang="en-US" sz="2400" dirty="0">
                <a:latin typeface="Corbel" pitchFamily="34" charset="0"/>
              </a:rPr>
              <a:t>with </a:t>
            </a:r>
            <a:r>
              <a:rPr lang="en-US" sz="2400" dirty="0">
                <a:solidFill>
                  <a:srgbClr val="C00000"/>
                </a:solidFill>
                <a:latin typeface="Corbel" pitchFamily="34" charset="0"/>
              </a:rPr>
              <a:t>reversed</a:t>
            </a:r>
            <a:r>
              <a:rPr lang="en-US" sz="2400" dirty="0">
                <a:latin typeface="Corbel" pitchFamily="34" charset="0"/>
              </a:rPr>
              <a:t> loop and </a:t>
            </a:r>
            <a:r>
              <a:rPr lang="en-US" sz="2400" dirty="0" err="1">
                <a:latin typeface="Corbel" pitchFamily="34" charset="0"/>
              </a:rPr>
              <a:t>threadID</a:t>
            </a:r>
            <a:r>
              <a:rPr lang="en-US" sz="2400" dirty="0">
                <a:latin typeface="Corbel" pitchFamily="34" charset="0"/>
              </a:rPr>
              <a:t>-based indexing:</a:t>
            </a:r>
          </a:p>
        </p:txBody>
      </p:sp>
      <p:sp>
        <p:nvSpPr>
          <p:cNvPr id="10" name="Rectangle 2"/>
          <p:cNvSpPr>
            <a:spLocks noGrp="1" noChangeArrowheads="1"/>
          </p:cNvSpPr>
          <p:nvPr>
            <p:ph type="title"/>
          </p:nvPr>
        </p:nvSpPr>
        <p:spPr>
          <a:xfrm>
            <a:off x="76200" y="152400"/>
            <a:ext cx="7543800" cy="685800"/>
          </a:xfrm>
        </p:spPr>
        <p:txBody>
          <a:bodyPr/>
          <a:lstStyle/>
          <a:p>
            <a:pPr eaLnBrk="1" hangingPunct="1">
              <a:defRPr/>
            </a:pPr>
            <a:r>
              <a:rPr lang="en-US" sz="3200" dirty="0" smtClean="0"/>
              <a:t>Reduction #3: Sequential Addressing</a:t>
            </a:r>
          </a:p>
        </p:txBody>
      </p:sp>
      <p:sp>
        <p:nvSpPr>
          <p:cNvPr id="3" name="Rectangle 2"/>
          <p:cNvSpPr/>
          <p:nvPr/>
        </p:nvSpPr>
        <p:spPr>
          <a:xfrm>
            <a:off x="381000" y="1524000"/>
            <a:ext cx="6629400" cy="2308324"/>
          </a:xfrm>
          <a:prstGeom prst="rect">
            <a:avLst/>
          </a:prstGeom>
          <a:solidFill>
            <a:schemeClr val="bg1">
              <a:lumMod val="85000"/>
            </a:schemeClr>
          </a:solidFill>
        </p:spPr>
        <p:txBody>
          <a:bodyPr wrap="square">
            <a:spAutoFit/>
          </a:bodyPr>
          <a:lstStyle/>
          <a:p>
            <a:r>
              <a:rPr lang="en-US" dirty="0">
                <a:solidFill>
                  <a:srgbClr val="0000FF"/>
                </a:solidFill>
                <a:latin typeface="Consolas" pitchFamily="49" charset="0"/>
                <a:cs typeface="Consolas" pitchFamily="49" charset="0"/>
              </a:rPr>
              <a:t>for</a:t>
            </a:r>
            <a:r>
              <a:rPr lang="en-US" dirty="0">
                <a:solidFill>
                  <a:prstClr val="black"/>
                </a:solidFill>
                <a:latin typeface="Consolas" pitchFamily="49" charset="0"/>
                <a:cs typeface="Consolas" pitchFamily="49" charset="0"/>
              </a:rPr>
              <a:t> (</a:t>
            </a:r>
            <a:r>
              <a:rPr lang="en-US" dirty="0">
                <a:solidFill>
                  <a:srgbClr val="0000FF"/>
                </a:solidFill>
                <a:latin typeface="Consolas" pitchFamily="49" charset="0"/>
                <a:cs typeface="Consolas" pitchFamily="49" charset="0"/>
              </a:rPr>
              <a:t>unsigned</a:t>
            </a:r>
            <a:r>
              <a:rPr lang="en-US" dirty="0">
                <a:solidFill>
                  <a:prstClr val="black"/>
                </a:solidFill>
                <a:latin typeface="Consolas" pitchFamily="49" charset="0"/>
                <a:cs typeface="Consolas" pitchFamily="49" charset="0"/>
              </a:rPr>
              <a:t> </a:t>
            </a:r>
            <a:r>
              <a:rPr lang="en-US" dirty="0" err="1">
                <a:solidFill>
                  <a:srgbClr val="0000FF"/>
                </a:solidFill>
                <a:latin typeface="Consolas" pitchFamily="49" charset="0"/>
                <a:cs typeface="Consolas" pitchFamily="49" charset="0"/>
              </a:rPr>
              <a:t>int</a:t>
            </a:r>
            <a:r>
              <a:rPr lang="en-US" dirty="0">
                <a:solidFill>
                  <a:prstClr val="black"/>
                </a:solidFill>
                <a:latin typeface="Consolas" pitchFamily="49" charset="0"/>
                <a:cs typeface="Consolas" pitchFamily="49" charset="0"/>
              </a:rPr>
              <a:t> s=1; s &lt; </a:t>
            </a:r>
            <a:r>
              <a:rPr lang="en-US" dirty="0" err="1">
                <a:solidFill>
                  <a:srgbClr val="FF00FF"/>
                </a:solidFill>
                <a:latin typeface="Consolas" pitchFamily="49" charset="0"/>
                <a:cs typeface="Consolas" pitchFamily="49" charset="0"/>
              </a:rPr>
              <a:t>blockDim</a:t>
            </a:r>
            <a:r>
              <a:rPr lang="en-US" dirty="0" err="1">
                <a:solidFill>
                  <a:prstClr val="black"/>
                </a:solidFill>
                <a:latin typeface="Consolas" pitchFamily="49" charset="0"/>
                <a:cs typeface="Consolas" pitchFamily="49" charset="0"/>
              </a:rPr>
              <a:t>.x</a:t>
            </a:r>
            <a:r>
              <a:rPr lang="en-US" dirty="0">
                <a:solidFill>
                  <a:prstClr val="black"/>
                </a:solidFill>
                <a:latin typeface="Consolas" pitchFamily="49" charset="0"/>
                <a:cs typeface="Consolas" pitchFamily="49" charset="0"/>
              </a:rPr>
              <a:t>; s *= 2)  {</a:t>
            </a:r>
          </a:p>
          <a:p>
            <a:r>
              <a:rPr lang="en-US" dirty="0">
                <a:solidFill>
                  <a:prstClr val="black"/>
                </a:solidFill>
                <a:latin typeface="Consolas" pitchFamily="49" charset="0"/>
                <a:cs typeface="Consolas" pitchFamily="49" charset="0"/>
              </a:rPr>
              <a:t>    </a:t>
            </a:r>
            <a:r>
              <a:rPr lang="en-US" dirty="0" err="1">
                <a:solidFill>
                  <a:srgbClr val="0000FF"/>
                </a:solidFill>
                <a:latin typeface="Consolas" pitchFamily="49" charset="0"/>
                <a:cs typeface="Consolas" pitchFamily="49" charset="0"/>
              </a:rPr>
              <a:t>int</a:t>
            </a:r>
            <a:r>
              <a:rPr lang="en-US" dirty="0">
                <a:solidFill>
                  <a:prstClr val="black"/>
                </a:solidFill>
                <a:latin typeface="Consolas" pitchFamily="49" charset="0"/>
                <a:cs typeface="Consolas" pitchFamily="49" charset="0"/>
              </a:rPr>
              <a:t> index = 2 * s * </a:t>
            </a:r>
            <a:r>
              <a:rPr lang="en-US" dirty="0" err="1">
                <a:solidFill>
                  <a:prstClr val="black"/>
                </a:solidFill>
                <a:latin typeface="Consolas" pitchFamily="49" charset="0"/>
                <a:cs typeface="Consolas" pitchFamily="49" charset="0"/>
              </a:rPr>
              <a:t>tid</a:t>
            </a:r>
            <a:r>
              <a:rPr lang="en-US" dirty="0">
                <a:solidFill>
                  <a:prstClr val="black"/>
                </a:solidFill>
                <a:latin typeface="Consolas" pitchFamily="49" charset="0"/>
                <a:cs typeface="Consolas" pitchFamily="49" charset="0"/>
              </a:rPr>
              <a:t>;</a:t>
            </a:r>
          </a:p>
          <a:p>
            <a:endParaRPr lang="en-US" dirty="0">
              <a:solidFill>
                <a:prstClr val="black"/>
              </a:solidFill>
              <a:latin typeface="Consolas" pitchFamily="49" charset="0"/>
              <a:cs typeface="Consolas" pitchFamily="49" charset="0"/>
            </a:endParaRPr>
          </a:p>
          <a:p>
            <a:r>
              <a:rPr lang="en-US" dirty="0">
                <a:solidFill>
                  <a:prstClr val="black"/>
                </a:solidFill>
                <a:latin typeface="Consolas" pitchFamily="49" charset="0"/>
                <a:cs typeface="Consolas" pitchFamily="49" charset="0"/>
              </a:rPr>
              <a:t>    </a:t>
            </a:r>
            <a:r>
              <a:rPr lang="en-US" dirty="0">
                <a:solidFill>
                  <a:srgbClr val="0000FF"/>
                </a:solidFill>
                <a:latin typeface="Consolas" pitchFamily="49" charset="0"/>
                <a:cs typeface="Consolas" pitchFamily="49" charset="0"/>
              </a:rPr>
              <a:t>if</a:t>
            </a:r>
            <a:r>
              <a:rPr lang="en-US" dirty="0">
                <a:solidFill>
                  <a:prstClr val="black"/>
                </a:solidFill>
                <a:latin typeface="Consolas" pitchFamily="49" charset="0"/>
                <a:cs typeface="Consolas" pitchFamily="49" charset="0"/>
              </a:rPr>
              <a:t> (index &lt; </a:t>
            </a:r>
            <a:r>
              <a:rPr lang="en-US" dirty="0" err="1">
                <a:solidFill>
                  <a:srgbClr val="FF00FF"/>
                </a:solidFill>
                <a:latin typeface="Consolas" pitchFamily="49" charset="0"/>
                <a:cs typeface="Consolas" pitchFamily="49" charset="0"/>
              </a:rPr>
              <a:t>blockDim</a:t>
            </a:r>
            <a:r>
              <a:rPr lang="en-US" dirty="0" err="1">
                <a:solidFill>
                  <a:prstClr val="black"/>
                </a:solidFill>
                <a:latin typeface="Consolas" pitchFamily="49" charset="0"/>
                <a:cs typeface="Consolas" pitchFamily="49" charset="0"/>
              </a:rPr>
              <a:t>.x</a:t>
            </a:r>
            <a:r>
              <a:rPr lang="en-US" dirty="0">
                <a:solidFill>
                  <a:prstClr val="black"/>
                </a:solidFill>
                <a:latin typeface="Consolas" pitchFamily="49" charset="0"/>
                <a:cs typeface="Consolas" pitchFamily="49" charset="0"/>
              </a:rPr>
              <a:t>) {</a:t>
            </a:r>
          </a:p>
          <a:p>
            <a:r>
              <a:rPr lang="en-US" dirty="0">
                <a:solidFill>
                  <a:prstClr val="black"/>
                </a:solidFill>
                <a:latin typeface="Consolas" pitchFamily="49" charset="0"/>
                <a:cs typeface="Consolas" pitchFamily="49" charset="0"/>
              </a:rPr>
              <a:t>        </a:t>
            </a:r>
            <a:r>
              <a:rPr lang="en-US" dirty="0" err="1">
                <a:solidFill>
                  <a:prstClr val="black"/>
                </a:solidFill>
                <a:latin typeface="Consolas" pitchFamily="49" charset="0"/>
                <a:cs typeface="Consolas" pitchFamily="49" charset="0"/>
              </a:rPr>
              <a:t>sdata</a:t>
            </a:r>
            <a:r>
              <a:rPr lang="en-US" dirty="0">
                <a:solidFill>
                  <a:prstClr val="black"/>
                </a:solidFill>
                <a:latin typeface="Consolas" pitchFamily="49" charset="0"/>
                <a:cs typeface="Consolas" pitchFamily="49" charset="0"/>
              </a:rPr>
              <a:t>[index] += </a:t>
            </a:r>
            <a:r>
              <a:rPr lang="en-US" dirty="0" err="1">
                <a:solidFill>
                  <a:prstClr val="black"/>
                </a:solidFill>
                <a:latin typeface="Consolas" pitchFamily="49" charset="0"/>
                <a:cs typeface="Consolas" pitchFamily="49" charset="0"/>
              </a:rPr>
              <a:t>sdata</a:t>
            </a:r>
            <a:r>
              <a:rPr lang="en-US" dirty="0">
                <a:solidFill>
                  <a:prstClr val="black"/>
                </a:solidFill>
                <a:latin typeface="Consolas" pitchFamily="49" charset="0"/>
                <a:cs typeface="Consolas" pitchFamily="49" charset="0"/>
              </a:rPr>
              <a:t>[index + s];</a:t>
            </a:r>
          </a:p>
          <a:p>
            <a:r>
              <a:rPr lang="en-US" dirty="0">
                <a:solidFill>
                  <a:prstClr val="black"/>
                </a:solidFill>
                <a:latin typeface="Consolas" pitchFamily="49" charset="0"/>
                <a:cs typeface="Consolas" pitchFamily="49" charset="0"/>
              </a:rPr>
              <a:t>    }</a:t>
            </a:r>
          </a:p>
          <a:p>
            <a:r>
              <a:rPr lang="en-US" dirty="0">
                <a:solidFill>
                  <a:prstClr val="black"/>
                </a:solidFill>
                <a:latin typeface="Consolas" pitchFamily="49" charset="0"/>
                <a:cs typeface="Consolas" pitchFamily="49" charset="0"/>
              </a:rPr>
              <a:t>    </a:t>
            </a:r>
            <a:r>
              <a:rPr lang="en-US" dirty="0">
                <a:solidFill>
                  <a:srgbClr val="FF00FF"/>
                </a:solidFill>
                <a:latin typeface="Consolas" pitchFamily="49" charset="0"/>
                <a:cs typeface="Consolas" pitchFamily="49" charset="0"/>
              </a:rPr>
              <a:t>__</a:t>
            </a:r>
            <a:r>
              <a:rPr lang="en-US" dirty="0" err="1">
                <a:solidFill>
                  <a:srgbClr val="FF00FF"/>
                </a:solidFill>
                <a:latin typeface="Consolas" pitchFamily="49" charset="0"/>
                <a:cs typeface="Consolas" pitchFamily="49" charset="0"/>
              </a:rPr>
              <a:t>syncthreads</a:t>
            </a:r>
            <a:r>
              <a:rPr lang="en-US" dirty="0">
                <a:solidFill>
                  <a:prstClr val="black"/>
                </a:solidFill>
                <a:latin typeface="Consolas" pitchFamily="49" charset="0"/>
                <a:cs typeface="Consolas" pitchFamily="49" charset="0"/>
              </a:rPr>
              <a:t>();</a:t>
            </a:r>
          </a:p>
          <a:p>
            <a:r>
              <a:rPr lang="en-US" dirty="0">
                <a:solidFill>
                  <a:prstClr val="black"/>
                </a:solidFill>
                <a:latin typeface="Consolas" pitchFamily="49" charset="0"/>
                <a:cs typeface="Consolas" pitchFamily="49" charset="0"/>
              </a:rPr>
              <a:t>}</a:t>
            </a:r>
          </a:p>
        </p:txBody>
      </p:sp>
      <p:sp>
        <p:nvSpPr>
          <p:cNvPr id="4" name="Rectangle 3"/>
          <p:cNvSpPr/>
          <p:nvPr/>
        </p:nvSpPr>
        <p:spPr>
          <a:xfrm>
            <a:off x="304800" y="4875074"/>
            <a:ext cx="6934200" cy="1754326"/>
          </a:xfrm>
          <a:prstGeom prst="rect">
            <a:avLst/>
          </a:prstGeom>
          <a:solidFill>
            <a:schemeClr val="bg1">
              <a:lumMod val="85000"/>
            </a:schemeClr>
          </a:solidFill>
        </p:spPr>
        <p:txBody>
          <a:bodyPr wrap="square">
            <a:spAutoFit/>
          </a:bodyPr>
          <a:lstStyle/>
          <a:p>
            <a:r>
              <a:rPr lang="en-US" dirty="0">
                <a:solidFill>
                  <a:srgbClr val="0000FF"/>
                </a:solidFill>
                <a:latin typeface="Consolas" pitchFamily="49" charset="0"/>
                <a:cs typeface="Consolas" pitchFamily="49" charset="0"/>
              </a:rPr>
              <a:t>for</a:t>
            </a:r>
            <a:r>
              <a:rPr lang="en-US" dirty="0">
                <a:solidFill>
                  <a:prstClr val="black"/>
                </a:solidFill>
                <a:latin typeface="Consolas" pitchFamily="49" charset="0"/>
                <a:cs typeface="Consolas" pitchFamily="49" charset="0"/>
              </a:rPr>
              <a:t> (</a:t>
            </a:r>
            <a:r>
              <a:rPr lang="en-US" dirty="0">
                <a:solidFill>
                  <a:srgbClr val="0000FF"/>
                </a:solidFill>
                <a:latin typeface="Consolas" pitchFamily="49" charset="0"/>
                <a:cs typeface="Consolas" pitchFamily="49" charset="0"/>
              </a:rPr>
              <a:t>unsigned</a:t>
            </a:r>
            <a:r>
              <a:rPr lang="en-US" dirty="0">
                <a:solidFill>
                  <a:prstClr val="black"/>
                </a:solidFill>
                <a:latin typeface="Consolas" pitchFamily="49" charset="0"/>
                <a:cs typeface="Consolas" pitchFamily="49" charset="0"/>
              </a:rPr>
              <a:t> </a:t>
            </a:r>
            <a:r>
              <a:rPr lang="en-US" dirty="0" err="1">
                <a:solidFill>
                  <a:srgbClr val="0000FF"/>
                </a:solidFill>
                <a:latin typeface="Consolas" pitchFamily="49" charset="0"/>
                <a:cs typeface="Consolas" pitchFamily="49" charset="0"/>
              </a:rPr>
              <a:t>int</a:t>
            </a:r>
            <a:r>
              <a:rPr lang="en-US" dirty="0">
                <a:solidFill>
                  <a:prstClr val="black"/>
                </a:solidFill>
                <a:latin typeface="Consolas" pitchFamily="49" charset="0"/>
                <a:cs typeface="Consolas" pitchFamily="49" charset="0"/>
              </a:rPr>
              <a:t> s=</a:t>
            </a:r>
            <a:r>
              <a:rPr lang="en-US" dirty="0" err="1">
                <a:solidFill>
                  <a:srgbClr val="FF00FF"/>
                </a:solidFill>
                <a:latin typeface="Consolas" pitchFamily="49" charset="0"/>
                <a:cs typeface="Consolas" pitchFamily="49" charset="0"/>
              </a:rPr>
              <a:t>blockDim</a:t>
            </a:r>
            <a:r>
              <a:rPr lang="en-US" dirty="0" err="1">
                <a:solidFill>
                  <a:prstClr val="black"/>
                </a:solidFill>
                <a:latin typeface="Consolas" pitchFamily="49" charset="0"/>
                <a:cs typeface="Consolas" pitchFamily="49" charset="0"/>
              </a:rPr>
              <a:t>.x</a:t>
            </a:r>
            <a:r>
              <a:rPr lang="en-US" dirty="0">
                <a:solidFill>
                  <a:prstClr val="black"/>
                </a:solidFill>
                <a:latin typeface="Consolas" pitchFamily="49" charset="0"/>
                <a:cs typeface="Consolas" pitchFamily="49" charset="0"/>
              </a:rPr>
              <a:t>/2; s&gt;0; s&gt;&gt;=1) {</a:t>
            </a:r>
          </a:p>
          <a:p>
            <a:r>
              <a:rPr lang="en-US" dirty="0">
                <a:solidFill>
                  <a:prstClr val="black"/>
                </a:solidFill>
                <a:latin typeface="Consolas" pitchFamily="49" charset="0"/>
                <a:cs typeface="Consolas" pitchFamily="49" charset="0"/>
              </a:rPr>
              <a:t>    </a:t>
            </a:r>
            <a:r>
              <a:rPr lang="en-US" dirty="0">
                <a:solidFill>
                  <a:srgbClr val="0000FF"/>
                </a:solidFill>
                <a:latin typeface="Consolas" pitchFamily="49" charset="0"/>
                <a:cs typeface="Consolas" pitchFamily="49" charset="0"/>
              </a:rPr>
              <a:t>if</a:t>
            </a:r>
            <a:r>
              <a:rPr lang="en-US" dirty="0">
                <a:solidFill>
                  <a:prstClr val="black"/>
                </a:solidFill>
                <a:latin typeface="Consolas" pitchFamily="49" charset="0"/>
                <a:cs typeface="Consolas" pitchFamily="49" charset="0"/>
              </a:rPr>
              <a:t> (</a:t>
            </a:r>
            <a:r>
              <a:rPr lang="en-US" dirty="0" err="1">
                <a:solidFill>
                  <a:prstClr val="black"/>
                </a:solidFill>
                <a:latin typeface="Consolas" pitchFamily="49" charset="0"/>
                <a:cs typeface="Consolas" pitchFamily="49" charset="0"/>
              </a:rPr>
              <a:t>tid</a:t>
            </a:r>
            <a:r>
              <a:rPr lang="en-US" dirty="0">
                <a:solidFill>
                  <a:prstClr val="black"/>
                </a:solidFill>
                <a:latin typeface="Consolas" pitchFamily="49" charset="0"/>
                <a:cs typeface="Consolas" pitchFamily="49" charset="0"/>
              </a:rPr>
              <a:t> &lt; s) {</a:t>
            </a:r>
          </a:p>
          <a:p>
            <a:r>
              <a:rPr lang="en-US" dirty="0">
                <a:solidFill>
                  <a:prstClr val="black"/>
                </a:solidFill>
                <a:latin typeface="Consolas" pitchFamily="49" charset="0"/>
                <a:cs typeface="Consolas" pitchFamily="49" charset="0"/>
              </a:rPr>
              <a:t>        </a:t>
            </a:r>
            <a:r>
              <a:rPr lang="en-US" dirty="0" err="1">
                <a:solidFill>
                  <a:prstClr val="black"/>
                </a:solidFill>
                <a:latin typeface="Consolas" pitchFamily="49" charset="0"/>
                <a:cs typeface="Consolas" pitchFamily="49" charset="0"/>
              </a:rPr>
              <a:t>sdata</a:t>
            </a:r>
            <a:r>
              <a:rPr lang="en-US" dirty="0">
                <a:solidFill>
                  <a:prstClr val="black"/>
                </a:solidFill>
                <a:latin typeface="Consolas" pitchFamily="49" charset="0"/>
                <a:cs typeface="Consolas" pitchFamily="49" charset="0"/>
              </a:rPr>
              <a:t>[</a:t>
            </a:r>
            <a:r>
              <a:rPr lang="en-US" dirty="0" err="1">
                <a:solidFill>
                  <a:prstClr val="black"/>
                </a:solidFill>
                <a:latin typeface="Consolas" pitchFamily="49" charset="0"/>
                <a:cs typeface="Consolas" pitchFamily="49" charset="0"/>
              </a:rPr>
              <a:t>tid</a:t>
            </a:r>
            <a:r>
              <a:rPr lang="en-US" dirty="0">
                <a:solidFill>
                  <a:prstClr val="black"/>
                </a:solidFill>
                <a:latin typeface="Consolas" pitchFamily="49" charset="0"/>
                <a:cs typeface="Consolas" pitchFamily="49" charset="0"/>
              </a:rPr>
              <a:t>] += </a:t>
            </a:r>
            <a:r>
              <a:rPr lang="en-US" dirty="0" err="1">
                <a:solidFill>
                  <a:prstClr val="black"/>
                </a:solidFill>
                <a:latin typeface="Consolas" pitchFamily="49" charset="0"/>
                <a:cs typeface="Consolas" pitchFamily="49" charset="0"/>
              </a:rPr>
              <a:t>sdata</a:t>
            </a:r>
            <a:r>
              <a:rPr lang="en-US" dirty="0">
                <a:solidFill>
                  <a:prstClr val="black"/>
                </a:solidFill>
                <a:latin typeface="Consolas" pitchFamily="49" charset="0"/>
                <a:cs typeface="Consolas" pitchFamily="49" charset="0"/>
              </a:rPr>
              <a:t>[</a:t>
            </a:r>
            <a:r>
              <a:rPr lang="en-US" dirty="0" err="1">
                <a:solidFill>
                  <a:prstClr val="black"/>
                </a:solidFill>
                <a:latin typeface="Consolas" pitchFamily="49" charset="0"/>
                <a:cs typeface="Consolas" pitchFamily="49" charset="0"/>
              </a:rPr>
              <a:t>tid</a:t>
            </a:r>
            <a:r>
              <a:rPr lang="en-US" dirty="0">
                <a:solidFill>
                  <a:prstClr val="black"/>
                </a:solidFill>
                <a:latin typeface="Consolas" pitchFamily="49" charset="0"/>
                <a:cs typeface="Consolas" pitchFamily="49" charset="0"/>
              </a:rPr>
              <a:t> + s];</a:t>
            </a:r>
          </a:p>
          <a:p>
            <a:r>
              <a:rPr lang="en-US" dirty="0">
                <a:solidFill>
                  <a:prstClr val="black"/>
                </a:solidFill>
                <a:latin typeface="Consolas" pitchFamily="49" charset="0"/>
                <a:cs typeface="Consolas" pitchFamily="49" charset="0"/>
              </a:rPr>
              <a:t>    }</a:t>
            </a:r>
          </a:p>
          <a:p>
            <a:r>
              <a:rPr lang="en-US" dirty="0">
                <a:solidFill>
                  <a:prstClr val="black"/>
                </a:solidFill>
                <a:latin typeface="Consolas" pitchFamily="49" charset="0"/>
                <a:cs typeface="Consolas" pitchFamily="49" charset="0"/>
              </a:rPr>
              <a:t>    </a:t>
            </a:r>
            <a:r>
              <a:rPr lang="en-US" dirty="0">
                <a:solidFill>
                  <a:srgbClr val="FF00FF"/>
                </a:solidFill>
                <a:latin typeface="Consolas" pitchFamily="49" charset="0"/>
                <a:cs typeface="Consolas" pitchFamily="49" charset="0"/>
              </a:rPr>
              <a:t>__</a:t>
            </a:r>
            <a:r>
              <a:rPr lang="en-US" dirty="0" err="1">
                <a:solidFill>
                  <a:srgbClr val="FF00FF"/>
                </a:solidFill>
                <a:latin typeface="Consolas" pitchFamily="49" charset="0"/>
                <a:cs typeface="Consolas" pitchFamily="49" charset="0"/>
              </a:rPr>
              <a:t>syncthreads</a:t>
            </a:r>
            <a:r>
              <a:rPr lang="en-US" dirty="0">
                <a:solidFill>
                  <a:prstClr val="black"/>
                </a:solidFill>
                <a:latin typeface="Consolas" pitchFamily="49" charset="0"/>
                <a:cs typeface="Consolas" pitchFamily="49" charset="0"/>
              </a:rPr>
              <a:t>();</a:t>
            </a:r>
          </a:p>
          <a:p>
            <a:r>
              <a:rPr lang="en-US" dirty="0">
                <a:solidFill>
                  <a:prstClr val="black"/>
                </a:solidFill>
                <a:latin typeface="Consolas" pitchFamily="49" charset="0"/>
                <a:cs typeface="Consolas" pitchFamily="49" charset="0"/>
              </a:rPr>
              <a:t>}</a:t>
            </a:r>
          </a:p>
        </p:txBody>
      </p:sp>
      <p:sp>
        <p:nvSpPr>
          <p:cNvPr id="8" name="Rectangle 7"/>
          <p:cNvSpPr/>
          <p:nvPr/>
        </p:nvSpPr>
        <p:spPr>
          <a:xfrm>
            <a:off x="76200" y="6627168"/>
            <a:ext cx="1249060" cy="230832"/>
          </a:xfrm>
          <a:prstGeom prst="rect">
            <a:avLst/>
          </a:prstGeom>
        </p:spPr>
        <p:txBody>
          <a:bodyPr wrap="none">
            <a:spAutoFit/>
          </a:bodyPr>
          <a:lstStyle/>
          <a:p>
            <a:r>
              <a:rPr lang="en-US" sz="900" dirty="0" smtClean="0">
                <a:latin typeface="+mj-lt"/>
              </a:rPr>
              <a:t>NVIDIA [M. Harris]</a:t>
            </a:r>
            <a:r>
              <a:rPr lang="en-US" sz="900" dirty="0" smtClean="0">
                <a:latin typeface="+mj-lt"/>
                <a:cs typeface="Calibri"/>
              </a:rPr>
              <a:t>→</a:t>
            </a:r>
            <a:endParaRPr lang="en-US" sz="900" dirty="0">
              <a:latin typeface="+mj-lt"/>
            </a:endParaRPr>
          </a:p>
        </p:txBody>
      </p:sp>
    </p:spTree>
    <p:extLst>
      <p:ext uri="{BB962C8B-B14F-4D97-AF65-F5344CB8AC3E}">
        <p14:creationId xmlns:p14="http://schemas.microsoft.com/office/powerpoint/2010/main" val="1040902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7682" name="Rectangle 2"/>
          <p:cNvSpPr>
            <a:spLocks noGrp="1" noChangeArrowheads="1"/>
          </p:cNvSpPr>
          <p:nvPr>
            <p:ph type="title"/>
          </p:nvPr>
        </p:nvSpPr>
        <p:spPr>
          <a:xfrm>
            <a:off x="0" y="152400"/>
            <a:ext cx="8229600" cy="579438"/>
          </a:xfrm>
        </p:spPr>
        <p:txBody>
          <a:bodyPr/>
          <a:lstStyle/>
          <a:p>
            <a:r>
              <a:rPr lang="en-US" sz="2800" dirty="0" smtClean="0"/>
              <a:t>Matrix Multiplication: A Tile-Based Approach</a:t>
            </a:r>
            <a:endParaRPr lang="en-US" sz="2800" dirty="0"/>
          </a:p>
        </p:txBody>
      </p:sp>
      <p:sp>
        <p:nvSpPr>
          <p:cNvPr id="967683" name="Rectangle 3"/>
          <p:cNvSpPr>
            <a:spLocks noGrp="1" noChangeArrowheads="1"/>
          </p:cNvSpPr>
          <p:nvPr>
            <p:ph type="body" idx="1"/>
          </p:nvPr>
        </p:nvSpPr>
        <p:spPr>
          <a:xfrm>
            <a:off x="228600" y="1143000"/>
            <a:ext cx="6019800" cy="2667000"/>
          </a:xfrm>
        </p:spPr>
        <p:txBody>
          <a:bodyPr/>
          <a:lstStyle/>
          <a:p>
            <a:pPr marL="457200" indent="-457200">
              <a:lnSpc>
                <a:spcPct val="80000"/>
              </a:lnSpc>
            </a:pPr>
            <a:r>
              <a:rPr lang="en-US" sz="2000" dirty="0" smtClean="0"/>
              <a:t>One thread </a:t>
            </a:r>
            <a:r>
              <a:rPr lang="en-US" sz="2000" dirty="0">
                <a:solidFill>
                  <a:srgbClr val="FF6600"/>
                </a:solidFill>
              </a:rPr>
              <a:t>block</a:t>
            </a:r>
            <a:r>
              <a:rPr lang="en-US" sz="2000" dirty="0"/>
              <a:t> computes one square </a:t>
            </a:r>
            <a:r>
              <a:rPr lang="en-US" sz="2000" dirty="0" smtClean="0"/>
              <a:t>sub-matrix (tile) </a:t>
            </a:r>
            <a:r>
              <a:rPr lang="en-US" sz="2000" b="1" dirty="0" err="1"/>
              <a:t>C</a:t>
            </a:r>
            <a:r>
              <a:rPr lang="en-US" sz="2000" baseline="-25000" dirty="0" err="1"/>
              <a:t>sub</a:t>
            </a:r>
            <a:r>
              <a:rPr lang="en-US" sz="2000" baseline="-25000" dirty="0"/>
              <a:t> </a:t>
            </a:r>
            <a:r>
              <a:rPr lang="en-US" sz="2000" dirty="0"/>
              <a:t>of size </a:t>
            </a:r>
            <a:r>
              <a:rPr lang="en-US" sz="1600" dirty="0" err="1"/>
              <a:t>Block_Size</a:t>
            </a:r>
            <a:endParaRPr lang="en-US" sz="1600" baseline="-25000" dirty="0"/>
          </a:p>
          <a:p>
            <a:pPr marL="457200" indent="-457200">
              <a:lnSpc>
                <a:spcPct val="80000"/>
              </a:lnSpc>
            </a:pPr>
            <a:endParaRPr lang="en-US" sz="2000" dirty="0"/>
          </a:p>
          <a:p>
            <a:pPr marL="457200" indent="-457200">
              <a:lnSpc>
                <a:spcPct val="80000"/>
              </a:lnSpc>
            </a:pPr>
            <a:r>
              <a:rPr lang="en-US" sz="2000" dirty="0"/>
              <a:t>One </a:t>
            </a:r>
            <a:r>
              <a:rPr lang="en-US" sz="2000" dirty="0">
                <a:solidFill>
                  <a:srgbClr val="FF6600"/>
                </a:solidFill>
              </a:rPr>
              <a:t>thread</a:t>
            </a:r>
            <a:r>
              <a:rPr lang="en-US" sz="2000" dirty="0"/>
              <a:t> computes one element of </a:t>
            </a:r>
            <a:r>
              <a:rPr lang="en-US" sz="2000" b="1" dirty="0" err="1"/>
              <a:t>C</a:t>
            </a:r>
            <a:r>
              <a:rPr lang="en-US" sz="2000" baseline="-25000" dirty="0" err="1"/>
              <a:t>sub</a:t>
            </a:r>
            <a:endParaRPr lang="en-US" sz="2000" baseline="-25000" dirty="0"/>
          </a:p>
          <a:p>
            <a:pPr marL="457200" indent="-457200">
              <a:lnSpc>
                <a:spcPct val="80000"/>
              </a:lnSpc>
            </a:pPr>
            <a:endParaRPr lang="en-US" sz="2000" dirty="0"/>
          </a:p>
          <a:p>
            <a:pPr marL="457200" indent="-457200">
              <a:lnSpc>
                <a:spcPct val="80000"/>
              </a:lnSpc>
            </a:pPr>
            <a:r>
              <a:rPr lang="en-US" sz="2000" dirty="0"/>
              <a:t>Assume that the dimensions of </a:t>
            </a:r>
            <a:r>
              <a:rPr lang="en-US" sz="2000" b="1" dirty="0"/>
              <a:t>A</a:t>
            </a:r>
            <a:r>
              <a:rPr lang="en-US" sz="2000" dirty="0"/>
              <a:t> and </a:t>
            </a:r>
            <a:r>
              <a:rPr lang="en-US" sz="2000" b="1" dirty="0"/>
              <a:t>B</a:t>
            </a:r>
            <a:r>
              <a:rPr lang="en-US" sz="2000" dirty="0"/>
              <a:t> are multiples of </a:t>
            </a:r>
            <a:r>
              <a:rPr lang="en-US" sz="1600" dirty="0" err="1"/>
              <a:t>Block_Size</a:t>
            </a:r>
            <a:r>
              <a:rPr lang="en-US" sz="1600" dirty="0"/>
              <a:t> </a:t>
            </a:r>
            <a:r>
              <a:rPr lang="en-US" sz="2000" dirty="0"/>
              <a:t>and square shape</a:t>
            </a:r>
          </a:p>
          <a:p>
            <a:pPr marL="974725" lvl="1" indent="-403225">
              <a:lnSpc>
                <a:spcPct val="80000"/>
              </a:lnSpc>
            </a:pPr>
            <a:r>
              <a:rPr lang="en-US" sz="1800" dirty="0"/>
              <a:t>Doesn’t have to be like this, but keeps example simpler and focused on the concepts of interest</a:t>
            </a:r>
          </a:p>
        </p:txBody>
      </p:sp>
      <p:sp>
        <p:nvSpPr>
          <p:cNvPr id="967685" name="Text Box 5"/>
          <p:cNvSpPr txBox="1">
            <a:spLocks noChangeArrowheads="1"/>
          </p:cNvSpPr>
          <p:nvPr/>
        </p:nvSpPr>
        <p:spPr bwMode="auto">
          <a:xfrm>
            <a:off x="4613275" y="4067175"/>
            <a:ext cx="1719263" cy="2541588"/>
          </a:xfrm>
          <a:prstGeom prst="rect">
            <a:avLst/>
          </a:prstGeom>
          <a:solidFill>
            <a:srgbClr val="99FF66"/>
          </a:solidFill>
          <a:ln w="9525">
            <a:solidFill>
              <a:srgbClr val="969696"/>
            </a:solidFill>
            <a:miter lim="800000"/>
            <a:headEnd/>
            <a:tailEnd/>
          </a:ln>
        </p:spPr>
        <p:txBody>
          <a:bodyPr/>
          <a:lstStyle/>
          <a:p>
            <a:r>
              <a:rPr lang="en-US" sz="1200" b="1">
                <a:latin typeface="Arial" pitchFamily="34" charset="0"/>
              </a:rPr>
              <a:t>A</a:t>
            </a:r>
            <a:endParaRPr lang="en-US">
              <a:latin typeface="Arial" pitchFamily="34" charset="0"/>
            </a:endParaRPr>
          </a:p>
        </p:txBody>
      </p:sp>
      <p:sp>
        <p:nvSpPr>
          <p:cNvPr id="967686" name="Text Box 6"/>
          <p:cNvSpPr txBox="1">
            <a:spLocks noChangeArrowheads="1"/>
          </p:cNvSpPr>
          <p:nvPr/>
        </p:nvSpPr>
        <p:spPr bwMode="auto">
          <a:xfrm>
            <a:off x="4632325" y="4926013"/>
            <a:ext cx="1682750" cy="822325"/>
          </a:xfrm>
          <a:prstGeom prst="rect">
            <a:avLst/>
          </a:prstGeom>
          <a:solidFill>
            <a:srgbClr val="FFCC00"/>
          </a:solidFill>
          <a:ln w="9525">
            <a:solidFill>
              <a:srgbClr val="969696"/>
            </a:solidFill>
            <a:miter lim="800000"/>
            <a:headEnd/>
            <a:tailEnd/>
          </a:ln>
        </p:spPr>
        <p:txBody>
          <a:bodyPr lIns="0" tIns="0" rIns="0" bIns="0"/>
          <a:lstStyle/>
          <a:p>
            <a:endParaRPr lang="en-US">
              <a:latin typeface="Arial" pitchFamily="34" charset="0"/>
            </a:endParaRPr>
          </a:p>
        </p:txBody>
      </p:sp>
      <p:sp>
        <p:nvSpPr>
          <p:cNvPr id="967687" name="Text Box 7"/>
          <p:cNvSpPr txBox="1">
            <a:spLocks noChangeArrowheads="1"/>
          </p:cNvSpPr>
          <p:nvPr/>
        </p:nvSpPr>
        <p:spPr bwMode="auto">
          <a:xfrm>
            <a:off x="6378575" y="2301875"/>
            <a:ext cx="2543175" cy="1719263"/>
          </a:xfrm>
          <a:prstGeom prst="rect">
            <a:avLst/>
          </a:prstGeom>
          <a:solidFill>
            <a:srgbClr val="99FF66"/>
          </a:solidFill>
          <a:ln w="9525">
            <a:solidFill>
              <a:srgbClr val="969696"/>
            </a:solidFill>
            <a:miter lim="800000"/>
            <a:headEnd/>
            <a:tailEnd/>
          </a:ln>
        </p:spPr>
        <p:txBody>
          <a:bodyPr/>
          <a:lstStyle/>
          <a:p>
            <a:r>
              <a:rPr lang="en-US" sz="1200" b="1">
                <a:latin typeface="Arial" pitchFamily="34" charset="0"/>
              </a:rPr>
              <a:t>B</a:t>
            </a:r>
            <a:endParaRPr lang="en-US">
              <a:latin typeface="Arial" pitchFamily="34" charset="0"/>
            </a:endParaRPr>
          </a:p>
        </p:txBody>
      </p:sp>
      <p:sp>
        <p:nvSpPr>
          <p:cNvPr id="967688" name="Text Box 8"/>
          <p:cNvSpPr txBox="1">
            <a:spLocks noChangeArrowheads="1"/>
          </p:cNvSpPr>
          <p:nvPr/>
        </p:nvSpPr>
        <p:spPr bwMode="auto">
          <a:xfrm>
            <a:off x="7237413" y="2322513"/>
            <a:ext cx="823912" cy="1682750"/>
          </a:xfrm>
          <a:prstGeom prst="rect">
            <a:avLst/>
          </a:prstGeom>
          <a:solidFill>
            <a:srgbClr val="FFCC00"/>
          </a:solidFill>
          <a:ln w="9525">
            <a:solidFill>
              <a:srgbClr val="969696"/>
            </a:solidFill>
            <a:miter lim="800000"/>
            <a:headEnd/>
            <a:tailEnd/>
          </a:ln>
        </p:spPr>
        <p:txBody>
          <a:bodyPr lIns="0" tIns="0" rIns="0" bIns="0"/>
          <a:lstStyle/>
          <a:p>
            <a:endParaRPr lang="en-US">
              <a:latin typeface="Arial" pitchFamily="34" charset="0"/>
            </a:endParaRPr>
          </a:p>
        </p:txBody>
      </p:sp>
      <p:sp>
        <p:nvSpPr>
          <p:cNvPr id="967689" name="Text Box 9"/>
          <p:cNvSpPr txBox="1">
            <a:spLocks noChangeArrowheads="1"/>
          </p:cNvSpPr>
          <p:nvPr/>
        </p:nvSpPr>
        <p:spPr bwMode="auto">
          <a:xfrm>
            <a:off x="6380163" y="4071938"/>
            <a:ext cx="2543175" cy="2541587"/>
          </a:xfrm>
          <a:prstGeom prst="rect">
            <a:avLst/>
          </a:prstGeom>
          <a:solidFill>
            <a:srgbClr val="99FF66"/>
          </a:solidFill>
          <a:ln w="9525" algn="ctr">
            <a:solidFill>
              <a:srgbClr val="969696"/>
            </a:solidFill>
            <a:miter lim="800000"/>
            <a:headEnd/>
            <a:tailEnd/>
          </a:ln>
          <a:effectLst/>
        </p:spPr>
        <p:txBody>
          <a:bodyPr/>
          <a:lstStyle/>
          <a:p>
            <a:r>
              <a:rPr lang="en-US" sz="1200" b="1">
                <a:latin typeface="Arial" pitchFamily="34" charset="0"/>
              </a:rPr>
              <a:t>C</a:t>
            </a:r>
          </a:p>
        </p:txBody>
      </p:sp>
      <p:sp>
        <p:nvSpPr>
          <p:cNvPr id="967690" name="Text Box 10"/>
          <p:cNvSpPr txBox="1">
            <a:spLocks noChangeArrowheads="1"/>
          </p:cNvSpPr>
          <p:nvPr/>
        </p:nvSpPr>
        <p:spPr bwMode="auto">
          <a:xfrm>
            <a:off x="7237413" y="4926013"/>
            <a:ext cx="823912" cy="822325"/>
          </a:xfrm>
          <a:prstGeom prst="rect">
            <a:avLst/>
          </a:prstGeom>
          <a:solidFill>
            <a:srgbClr val="FFCC00"/>
          </a:solidFill>
          <a:ln w="9525">
            <a:solidFill>
              <a:srgbClr val="969696"/>
            </a:solidFill>
            <a:miter lim="800000"/>
            <a:headEnd/>
            <a:tailEnd/>
          </a:ln>
        </p:spPr>
        <p:txBody>
          <a:bodyPr/>
          <a:lstStyle/>
          <a:p>
            <a:r>
              <a:rPr lang="en-US" sz="1200" b="1">
                <a:latin typeface="Arial" pitchFamily="34" charset="0"/>
              </a:rPr>
              <a:t>C</a:t>
            </a:r>
            <a:r>
              <a:rPr lang="en-US" sz="1200" b="1" baseline="-25000">
                <a:latin typeface="Arial" pitchFamily="34" charset="0"/>
              </a:rPr>
              <a:t>sub</a:t>
            </a:r>
            <a:endParaRPr lang="en-US">
              <a:latin typeface="Arial" pitchFamily="34" charset="0"/>
            </a:endParaRPr>
          </a:p>
        </p:txBody>
      </p:sp>
      <p:sp>
        <p:nvSpPr>
          <p:cNvPr id="967691" name="Line 11"/>
          <p:cNvSpPr>
            <a:spLocks noChangeShapeType="1"/>
          </p:cNvSpPr>
          <p:nvPr/>
        </p:nvSpPr>
        <p:spPr bwMode="auto">
          <a:xfrm>
            <a:off x="7237413" y="4000500"/>
            <a:ext cx="0" cy="915988"/>
          </a:xfrm>
          <a:prstGeom prst="line">
            <a:avLst/>
          </a:prstGeom>
          <a:noFill/>
          <a:ln w="9525">
            <a:solidFill>
              <a:srgbClr val="969696"/>
            </a:solidFill>
            <a:prstDash val="dash"/>
            <a:round/>
            <a:headEnd/>
            <a:tailEnd/>
          </a:ln>
        </p:spPr>
        <p:txBody>
          <a:bodyPr/>
          <a:lstStyle/>
          <a:p>
            <a:endParaRPr lang="en-US"/>
          </a:p>
        </p:txBody>
      </p:sp>
      <p:sp>
        <p:nvSpPr>
          <p:cNvPr id="967692" name="Line 12"/>
          <p:cNvSpPr>
            <a:spLocks noChangeShapeType="1"/>
          </p:cNvSpPr>
          <p:nvPr/>
        </p:nvSpPr>
        <p:spPr bwMode="auto">
          <a:xfrm>
            <a:off x="8054975" y="4010025"/>
            <a:ext cx="0" cy="914400"/>
          </a:xfrm>
          <a:prstGeom prst="line">
            <a:avLst/>
          </a:prstGeom>
          <a:noFill/>
          <a:ln w="9525">
            <a:solidFill>
              <a:srgbClr val="969696"/>
            </a:solidFill>
            <a:prstDash val="dash"/>
            <a:round/>
            <a:headEnd/>
            <a:tailEnd/>
          </a:ln>
        </p:spPr>
        <p:txBody>
          <a:bodyPr/>
          <a:lstStyle/>
          <a:p>
            <a:endParaRPr lang="en-US"/>
          </a:p>
        </p:txBody>
      </p:sp>
      <p:sp>
        <p:nvSpPr>
          <p:cNvPr id="967693" name="Line 13"/>
          <p:cNvSpPr>
            <a:spLocks noChangeShapeType="1"/>
          </p:cNvSpPr>
          <p:nvPr/>
        </p:nvSpPr>
        <p:spPr bwMode="auto">
          <a:xfrm>
            <a:off x="6303963" y="4933950"/>
            <a:ext cx="933450" cy="0"/>
          </a:xfrm>
          <a:prstGeom prst="line">
            <a:avLst/>
          </a:prstGeom>
          <a:noFill/>
          <a:ln w="9525">
            <a:solidFill>
              <a:srgbClr val="969696"/>
            </a:solidFill>
            <a:prstDash val="dash"/>
            <a:round/>
            <a:headEnd/>
            <a:tailEnd/>
          </a:ln>
          <a:effectLst/>
        </p:spPr>
        <p:txBody>
          <a:bodyPr/>
          <a:lstStyle/>
          <a:p>
            <a:endParaRPr lang="en-US"/>
          </a:p>
        </p:txBody>
      </p:sp>
      <p:sp>
        <p:nvSpPr>
          <p:cNvPr id="967694" name="Line 14"/>
          <p:cNvSpPr>
            <a:spLocks noChangeShapeType="1"/>
          </p:cNvSpPr>
          <p:nvPr/>
        </p:nvSpPr>
        <p:spPr bwMode="auto">
          <a:xfrm>
            <a:off x="6303963" y="5741988"/>
            <a:ext cx="933450" cy="1587"/>
          </a:xfrm>
          <a:prstGeom prst="line">
            <a:avLst/>
          </a:prstGeom>
          <a:noFill/>
          <a:ln w="9525">
            <a:solidFill>
              <a:srgbClr val="969696"/>
            </a:solidFill>
            <a:prstDash val="dash"/>
            <a:round/>
            <a:headEnd/>
            <a:tailEnd/>
          </a:ln>
          <a:effectLst/>
        </p:spPr>
        <p:txBody>
          <a:bodyPr/>
          <a:lstStyle/>
          <a:p>
            <a:endParaRPr lang="en-US"/>
          </a:p>
        </p:txBody>
      </p:sp>
      <p:sp>
        <p:nvSpPr>
          <p:cNvPr id="967695" name="Text Box 15"/>
          <p:cNvSpPr txBox="1">
            <a:spLocks noChangeArrowheads="1"/>
          </p:cNvSpPr>
          <p:nvPr/>
        </p:nvSpPr>
        <p:spPr bwMode="auto">
          <a:xfrm>
            <a:off x="7688263" y="2338388"/>
            <a:ext cx="53975" cy="1646237"/>
          </a:xfrm>
          <a:prstGeom prst="rect">
            <a:avLst/>
          </a:prstGeom>
          <a:solidFill>
            <a:srgbClr val="FF6600"/>
          </a:solidFill>
          <a:ln w="9525">
            <a:solidFill>
              <a:srgbClr val="969696"/>
            </a:solidFill>
            <a:miter lim="800000"/>
            <a:headEnd/>
            <a:tailEnd/>
          </a:ln>
        </p:spPr>
        <p:txBody>
          <a:bodyPr lIns="0" tIns="91440" rIns="0" bIns="0"/>
          <a:lstStyle/>
          <a:p>
            <a:endParaRPr lang="en-US">
              <a:latin typeface="Arial" pitchFamily="34" charset="0"/>
            </a:endParaRPr>
          </a:p>
        </p:txBody>
      </p:sp>
      <p:sp>
        <p:nvSpPr>
          <p:cNvPr id="967696" name="Line 16"/>
          <p:cNvSpPr>
            <a:spLocks noChangeShapeType="1"/>
          </p:cNvSpPr>
          <p:nvPr/>
        </p:nvSpPr>
        <p:spPr bwMode="auto">
          <a:xfrm>
            <a:off x="7742238" y="3978275"/>
            <a:ext cx="1587" cy="1563688"/>
          </a:xfrm>
          <a:prstGeom prst="line">
            <a:avLst/>
          </a:prstGeom>
          <a:noFill/>
          <a:ln w="9525">
            <a:solidFill>
              <a:srgbClr val="969696"/>
            </a:solidFill>
            <a:prstDash val="dash"/>
            <a:round/>
            <a:headEnd/>
            <a:tailEnd/>
          </a:ln>
          <a:effectLst/>
        </p:spPr>
        <p:txBody>
          <a:bodyPr/>
          <a:lstStyle/>
          <a:p>
            <a:endParaRPr lang="en-US"/>
          </a:p>
        </p:txBody>
      </p:sp>
      <p:sp>
        <p:nvSpPr>
          <p:cNvPr id="967697" name="Line 17"/>
          <p:cNvSpPr>
            <a:spLocks noChangeShapeType="1"/>
          </p:cNvSpPr>
          <p:nvPr/>
        </p:nvSpPr>
        <p:spPr bwMode="auto">
          <a:xfrm>
            <a:off x="7688263" y="3973513"/>
            <a:ext cx="0" cy="1560512"/>
          </a:xfrm>
          <a:prstGeom prst="line">
            <a:avLst/>
          </a:prstGeom>
          <a:noFill/>
          <a:ln w="9525">
            <a:solidFill>
              <a:srgbClr val="969696"/>
            </a:solidFill>
            <a:prstDash val="dash"/>
            <a:round/>
            <a:headEnd/>
            <a:tailEnd/>
          </a:ln>
          <a:effectLst/>
        </p:spPr>
        <p:txBody>
          <a:bodyPr/>
          <a:lstStyle/>
          <a:p>
            <a:endParaRPr lang="en-US"/>
          </a:p>
        </p:txBody>
      </p:sp>
      <p:sp>
        <p:nvSpPr>
          <p:cNvPr id="967698" name="Line 18"/>
          <p:cNvSpPr>
            <a:spLocks noChangeShapeType="1"/>
          </p:cNvSpPr>
          <p:nvPr/>
        </p:nvSpPr>
        <p:spPr bwMode="auto">
          <a:xfrm flipH="1">
            <a:off x="5473700" y="4919663"/>
            <a:ext cx="0" cy="822325"/>
          </a:xfrm>
          <a:prstGeom prst="line">
            <a:avLst/>
          </a:prstGeom>
          <a:noFill/>
          <a:ln w="9525">
            <a:solidFill>
              <a:srgbClr val="969696"/>
            </a:solidFill>
            <a:prstDash val="dash"/>
            <a:round/>
            <a:headEnd/>
            <a:tailEnd/>
          </a:ln>
        </p:spPr>
        <p:txBody>
          <a:bodyPr/>
          <a:lstStyle/>
          <a:p>
            <a:endParaRPr lang="en-US"/>
          </a:p>
        </p:txBody>
      </p:sp>
      <p:sp>
        <p:nvSpPr>
          <p:cNvPr id="967699" name="Line 19"/>
          <p:cNvSpPr>
            <a:spLocks noChangeShapeType="1"/>
          </p:cNvSpPr>
          <p:nvPr/>
        </p:nvSpPr>
        <p:spPr bwMode="auto">
          <a:xfrm flipV="1">
            <a:off x="7237413" y="3143250"/>
            <a:ext cx="817562" cy="1588"/>
          </a:xfrm>
          <a:prstGeom prst="line">
            <a:avLst/>
          </a:prstGeom>
          <a:noFill/>
          <a:ln w="9525">
            <a:solidFill>
              <a:srgbClr val="969696"/>
            </a:solidFill>
            <a:prstDash val="dash"/>
            <a:round/>
            <a:headEnd/>
            <a:tailEnd/>
          </a:ln>
          <a:effectLst/>
        </p:spPr>
        <p:txBody>
          <a:bodyPr/>
          <a:lstStyle/>
          <a:p>
            <a:endParaRPr lang="en-US"/>
          </a:p>
        </p:txBody>
      </p:sp>
      <p:sp>
        <p:nvSpPr>
          <p:cNvPr id="967700" name="Line 20"/>
          <p:cNvSpPr>
            <a:spLocks noChangeShapeType="1"/>
          </p:cNvSpPr>
          <p:nvPr/>
        </p:nvSpPr>
        <p:spPr bwMode="auto">
          <a:xfrm>
            <a:off x="8770938" y="4062413"/>
            <a:ext cx="4762" cy="2541587"/>
          </a:xfrm>
          <a:prstGeom prst="line">
            <a:avLst/>
          </a:prstGeom>
          <a:noFill/>
          <a:ln w="6350">
            <a:solidFill>
              <a:srgbClr val="000000"/>
            </a:solidFill>
            <a:round/>
            <a:headEnd type="triangle" w="med" len="med"/>
            <a:tailEnd type="triangle" w="med" len="med"/>
          </a:ln>
        </p:spPr>
        <p:txBody>
          <a:bodyPr/>
          <a:lstStyle/>
          <a:p>
            <a:endParaRPr lang="en-US"/>
          </a:p>
        </p:txBody>
      </p:sp>
      <p:sp>
        <p:nvSpPr>
          <p:cNvPr id="967701" name="Line 21"/>
          <p:cNvSpPr>
            <a:spLocks noChangeShapeType="1"/>
          </p:cNvSpPr>
          <p:nvPr/>
        </p:nvSpPr>
        <p:spPr bwMode="auto">
          <a:xfrm rot="-5400000" flipH="1" flipV="1">
            <a:off x="7643812" y="5199063"/>
            <a:ext cx="4763" cy="2541588"/>
          </a:xfrm>
          <a:prstGeom prst="line">
            <a:avLst/>
          </a:prstGeom>
          <a:noFill/>
          <a:ln w="6350">
            <a:solidFill>
              <a:srgbClr val="000000"/>
            </a:solidFill>
            <a:round/>
            <a:headEnd type="triangle" w="med" len="med"/>
            <a:tailEnd type="triangle" w="med" len="med"/>
          </a:ln>
        </p:spPr>
        <p:txBody>
          <a:bodyPr/>
          <a:lstStyle/>
          <a:p>
            <a:endParaRPr lang="en-US"/>
          </a:p>
        </p:txBody>
      </p:sp>
      <p:sp>
        <p:nvSpPr>
          <p:cNvPr id="967702" name="Line 22"/>
          <p:cNvSpPr>
            <a:spLocks noChangeShapeType="1"/>
          </p:cNvSpPr>
          <p:nvPr/>
        </p:nvSpPr>
        <p:spPr bwMode="auto">
          <a:xfrm>
            <a:off x="8174038" y="4922838"/>
            <a:ext cx="6350" cy="822325"/>
          </a:xfrm>
          <a:prstGeom prst="line">
            <a:avLst/>
          </a:prstGeom>
          <a:noFill/>
          <a:ln w="6350">
            <a:solidFill>
              <a:srgbClr val="000000"/>
            </a:solidFill>
            <a:round/>
            <a:headEnd type="triangle" w="med" len="med"/>
            <a:tailEnd type="triangle" w="med" len="med"/>
          </a:ln>
        </p:spPr>
        <p:txBody>
          <a:bodyPr/>
          <a:lstStyle/>
          <a:p>
            <a:endParaRPr lang="en-US"/>
          </a:p>
        </p:txBody>
      </p:sp>
      <p:sp>
        <p:nvSpPr>
          <p:cNvPr id="967703" name="Line 23"/>
          <p:cNvSpPr>
            <a:spLocks noChangeShapeType="1"/>
          </p:cNvSpPr>
          <p:nvPr/>
        </p:nvSpPr>
        <p:spPr bwMode="auto">
          <a:xfrm rot="-5400000">
            <a:off x="7639844" y="5461794"/>
            <a:ext cx="6350" cy="823912"/>
          </a:xfrm>
          <a:prstGeom prst="line">
            <a:avLst/>
          </a:prstGeom>
          <a:noFill/>
          <a:ln w="6350">
            <a:solidFill>
              <a:srgbClr val="000000"/>
            </a:solidFill>
            <a:round/>
            <a:headEnd type="triangle" w="med" len="med"/>
            <a:tailEnd type="triangle" w="med" len="med"/>
          </a:ln>
        </p:spPr>
        <p:txBody>
          <a:bodyPr/>
          <a:lstStyle/>
          <a:p>
            <a:endParaRPr lang="en-US"/>
          </a:p>
        </p:txBody>
      </p:sp>
      <p:sp>
        <p:nvSpPr>
          <p:cNvPr id="967704" name="Text Box 24"/>
          <p:cNvSpPr txBox="1">
            <a:spLocks noChangeArrowheads="1"/>
          </p:cNvSpPr>
          <p:nvPr/>
        </p:nvSpPr>
        <p:spPr bwMode="auto">
          <a:xfrm>
            <a:off x="7340600" y="5946775"/>
            <a:ext cx="603250" cy="136525"/>
          </a:xfrm>
          <a:prstGeom prst="rect">
            <a:avLst/>
          </a:prstGeom>
          <a:noFill/>
          <a:ln w="9525" algn="ctr">
            <a:noFill/>
            <a:miter lim="800000"/>
            <a:headEnd/>
            <a:tailEnd/>
          </a:ln>
          <a:effectLst/>
        </p:spPr>
        <p:txBody>
          <a:bodyPr wrap="none" lIns="0" tIns="0" rIns="0" bIns="0">
            <a:spAutoFit/>
          </a:bodyPr>
          <a:lstStyle/>
          <a:p>
            <a:pPr algn="ctr"/>
            <a:r>
              <a:rPr lang="en-US" sz="900" b="1">
                <a:latin typeface="Arial" pitchFamily="34" charset="0"/>
              </a:rPr>
              <a:t>Block_Size</a:t>
            </a:r>
          </a:p>
        </p:txBody>
      </p:sp>
      <p:sp>
        <p:nvSpPr>
          <p:cNvPr id="967705" name="Text Box 25"/>
          <p:cNvSpPr txBox="1">
            <a:spLocks noChangeArrowheads="1"/>
          </p:cNvSpPr>
          <p:nvPr/>
        </p:nvSpPr>
        <p:spPr bwMode="auto">
          <a:xfrm>
            <a:off x="7556500" y="6270625"/>
            <a:ext cx="171450" cy="136525"/>
          </a:xfrm>
          <a:prstGeom prst="rect">
            <a:avLst/>
          </a:prstGeom>
          <a:noFill/>
          <a:ln w="9525" algn="ctr">
            <a:noFill/>
            <a:miter lim="800000"/>
            <a:headEnd/>
            <a:tailEnd/>
          </a:ln>
          <a:effectLst/>
        </p:spPr>
        <p:txBody>
          <a:bodyPr wrap="none" lIns="0" tIns="0" rIns="0" bIns="0">
            <a:spAutoFit/>
          </a:bodyPr>
          <a:lstStyle/>
          <a:p>
            <a:pPr algn="ctr"/>
            <a:r>
              <a:rPr lang="en-US" sz="900" b="1">
                <a:latin typeface="Arial" pitchFamily="34" charset="0"/>
              </a:rPr>
              <a:t>wB</a:t>
            </a:r>
            <a:endParaRPr lang="en-US">
              <a:latin typeface="Arial" pitchFamily="34" charset="0"/>
            </a:endParaRPr>
          </a:p>
        </p:txBody>
      </p:sp>
      <p:sp>
        <p:nvSpPr>
          <p:cNvPr id="967706" name="Text Box 26"/>
          <p:cNvSpPr txBox="1">
            <a:spLocks noChangeArrowheads="1"/>
          </p:cNvSpPr>
          <p:nvPr/>
        </p:nvSpPr>
        <p:spPr bwMode="auto">
          <a:xfrm>
            <a:off x="5386388" y="6281738"/>
            <a:ext cx="171450" cy="136525"/>
          </a:xfrm>
          <a:prstGeom prst="rect">
            <a:avLst/>
          </a:prstGeom>
          <a:noFill/>
          <a:ln w="9525" algn="ctr">
            <a:noFill/>
            <a:miter lim="800000"/>
            <a:headEnd/>
            <a:tailEnd/>
          </a:ln>
          <a:effectLst/>
        </p:spPr>
        <p:txBody>
          <a:bodyPr wrap="none" lIns="0" tIns="0" rIns="0" bIns="0">
            <a:spAutoFit/>
          </a:bodyPr>
          <a:lstStyle/>
          <a:p>
            <a:pPr algn="ctr"/>
            <a:r>
              <a:rPr lang="en-US" sz="900" b="1">
                <a:latin typeface="Arial" pitchFamily="34" charset="0"/>
              </a:rPr>
              <a:t>wA</a:t>
            </a:r>
          </a:p>
        </p:txBody>
      </p:sp>
      <p:sp>
        <p:nvSpPr>
          <p:cNvPr id="967707" name="Line 27"/>
          <p:cNvSpPr>
            <a:spLocks noChangeShapeType="1"/>
          </p:cNvSpPr>
          <p:nvPr/>
        </p:nvSpPr>
        <p:spPr bwMode="auto">
          <a:xfrm rot="-5400000">
            <a:off x="5879307" y="5458618"/>
            <a:ext cx="6350" cy="823913"/>
          </a:xfrm>
          <a:prstGeom prst="line">
            <a:avLst/>
          </a:prstGeom>
          <a:noFill/>
          <a:ln w="6350">
            <a:solidFill>
              <a:srgbClr val="000000"/>
            </a:solidFill>
            <a:round/>
            <a:headEnd type="triangle" w="med" len="med"/>
            <a:tailEnd type="triangle" w="med" len="med"/>
          </a:ln>
        </p:spPr>
        <p:txBody>
          <a:bodyPr/>
          <a:lstStyle/>
          <a:p>
            <a:endParaRPr lang="en-US"/>
          </a:p>
        </p:txBody>
      </p:sp>
      <p:sp>
        <p:nvSpPr>
          <p:cNvPr id="967708" name="Text Box 28"/>
          <p:cNvSpPr txBox="1">
            <a:spLocks noChangeArrowheads="1"/>
          </p:cNvSpPr>
          <p:nvPr/>
        </p:nvSpPr>
        <p:spPr bwMode="auto">
          <a:xfrm>
            <a:off x="5583238" y="5943600"/>
            <a:ext cx="603250" cy="136525"/>
          </a:xfrm>
          <a:prstGeom prst="rect">
            <a:avLst/>
          </a:prstGeom>
          <a:noFill/>
          <a:ln w="9525" algn="ctr">
            <a:noFill/>
            <a:miter lim="800000"/>
            <a:headEnd/>
            <a:tailEnd/>
          </a:ln>
          <a:effectLst/>
        </p:spPr>
        <p:txBody>
          <a:bodyPr wrap="none" lIns="0" tIns="0" rIns="0" bIns="0">
            <a:spAutoFit/>
          </a:bodyPr>
          <a:lstStyle/>
          <a:p>
            <a:pPr algn="ctr"/>
            <a:r>
              <a:rPr lang="en-US" sz="900" b="1">
                <a:latin typeface="Arial" pitchFamily="34" charset="0"/>
              </a:rPr>
              <a:t>Block_Size</a:t>
            </a:r>
          </a:p>
        </p:txBody>
      </p:sp>
      <p:sp>
        <p:nvSpPr>
          <p:cNvPr id="967709" name="Line 29"/>
          <p:cNvSpPr>
            <a:spLocks noChangeShapeType="1"/>
          </p:cNvSpPr>
          <p:nvPr/>
        </p:nvSpPr>
        <p:spPr bwMode="auto">
          <a:xfrm rot="-5400000">
            <a:off x="5057776" y="5459412"/>
            <a:ext cx="6350" cy="822325"/>
          </a:xfrm>
          <a:prstGeom prst="line">
            <a:avLst/>
          </a:prstGeom>
          <a:noFill/>
          <a:ln w="6350">
            <a:solidFill>
              <a:srgbClr val="000000"/>
            </a:solidFill>
            <a:round/>
            <a:headEnd type="triangle" w="med" len="med"/>
            <a:tailEnd type="triangle" w="med" len="med"/>
          </a:ln>
        </p:spPr>
        <p:txBody>
          <a:bodyPr/>
          <a:lstStyle/>
          <a:p>
            <a:endParaRPr lang="en-US"/>
          </a:p>
        </p:txBody>
      </p:sp>
      <p:sp>
        <p:nvSpPr>
          <p:cNvPr id="967710" name="Text Box 30"/>
          <p:cNvSpPr txBox="1">
            <a:spLocks noChangeArrowheads="1"/>
          </p:cNvSpPr>
          <p:nvPr/>
        </p:nvSpPr>
        <p:spPr bwMode="auto">
          <a:xfrm>
            <a:off x="4760913" y="5943600"/>
            <a:ext cx="603250" cy="136525"/>
          </a:xfrm>
          <a:prstGeom prst="rect">
            <a:avLst/>
          </a:prstGeom>
          <a:noFill/>
          <a:ln w="9525" algn="ctr">
            <a:noFill/>
            <a:miter lim="800000"/>
            <a:headEnd/>
            <a:tailEnd/>
          </a:ln>
          <a:effectLst/>
        </p:spPr>
        <p:txBody>
          <a:bodyPr wrap="none" lIns="0" tIns="0" rIns="0" bIns="0">
            <a:spAutoFit/>
          </a:bodyPr>
          <a:lstStyle/>
          <a:p>
            <a:pPr algn="ctr"/>
            <a:r>
              <a:rPr lang="en-US" sz="900" b="1">
                <a:latin typeface="Arial" pitchFamily="34" charset="0"/>
              </a:rPr>
              <a:t>Block_Size</a:t>
            </a:r>
          </a:p>
        </p:txBody>
      </p:sp>
      <p:sp>
        <p:nvSpPr>
          <p:cNvPr id="967711" name="Line 31"/>
          <p:cNvSpPr>
            <a:spLocks noChangeShapeType="1"/>
          </p:cNvSpPr>
          <p:nvPr/>
        </p:nvSpPr>
        <p:spPr bwMode="auto">
          <a:xfrm>
            <a:off x="8178800" y="3155950"/>
            <a:ext cx="6350" cy="822325"/>
          </a:xfrm>
          <a:prstGeom prst="line">
            <a:avLst/>
          </a:prstGeom>
          <a:noFill/>
          <a:ln w="6350">
            <a:solidFill>
              <a:srgbClr val="000000"/>
            </a:solidFill>
            <a:round/>
            <a:headEnd type="triangle" w="med" len="med"/>
            <a:tailEnd type="triangle" w="med" len="med"/>
          </a:ln>
        </p:spPr>
        <p:txBody>
          <a:bodyPr/>
          <a:lstStyle/>
          <a:p>
            <a:endParaRPr lang="en-US"/>
          </a:p>
        </p:txBody>
      </p:sp>
      <p:sp>
        <p:nvSpPr>
          <p:cNvPr id="967712" name="Line 32"/>
          <p:cNvSpPr>
            <a:spLocks noChangeShapeType="1"/>
          </p:cNvSpPr>
          <p:nvPr/>
        </p:nvSpPr>
        <p:spPr bwMode="auto">
          <a:xfrm>
            <a:off x="8174038" y="2314575"/>
            <a:ext cx="6350" cy="823913"/>
          </a:xfrm>
          <a:prstGeom prst="line">
            <a:avLst/>
          </a:prstGeom>
          <a:noFill/>
          <a:ln w="6350">
            <a:solidFill>
              <a:srgbClr val="000000"/>
            </a:solidFill>
            <a:round/>
            <a:headEnd type="triangle" w="med" len="med"/>
            <a:tailEnd type="triangle" w="med" len="med"/>
          </a:ln>
        </p:spPr>
        <p:txBody>
          <a:bodyPr/>
          <a:lstStyle/>
          <a:p>
            <a:endParaRPr lang="en-US"/>
          </a:p>
        </p:txBody>
      </p:sp>
      <p:sp>
        <p:nvSpPr>
          <p:cNvPr id="967713" name="Text Box 33"/>
          <p:cNvSpPr txBox="1">
            <a:spLocks noChangeArrowheads="1"/>
          </p:cNvSpPr>
          <p:nvPr/>
        </p:nvSpPr>
        <p:spPr bwMode="auto">
          <a:xfrm>
            <a:off x="4648200" y="5541963"/>
            <a:ext cx="1646238" cy="55562"/>
          </a:xfrm>
          <a:prstGeom prst="rect">
            <a:avLst/>
          </a:prstGeom>
          <a:solidFill>
            <a:srgbClr val="FF6600"/>
          </a:solidFill>
          <a:ln w="9525">
            <a:solidFill>
              <a:srgbClr val="969696"/>
            </a:solidFill>
            <a:miter lim="800000"/>
            <a:headEnd/>
            <a:tailEnd/>
          </a:ln>
        </p:spPr>
        <p:txBody>
          <a:bodyPr lIns="0" tIns="91440" rIns="0" bIns="0"/>
          <a:lstStyle/>
          <a:p>
            <a:endParaRPr lang="en-US">
              <a:latin typeface="Arial" pitchFamily="34" charset="0"/>
            </a:endParaRPr>
          </a:p>
        </p:txBody>
      </p:sp>
      <p:sp>
        <p:nvSpPr>
          <p:cNvPr id="967714" name="Text Box 34"/>
          <p:cNvSpPr txBox="1">
            <a:spLocks noChangeArrowheads="1"/>
          </p:cNvSpPr>
          <p:nvPr/>
        </p:nvSpPr>
        <p:spPr bwMode="auto">
          <a:xfrm>
            <a:off x="7688263" y="5541963"/>
            <a:ext cx="55562" cy="53975"/>
          </a:xfrm>
          <a:prstGeom prst="rect">
            <a:avLst/>
          </a:prstGeom>
          <a:solidFill>
            <a:srgbClr val="FF6600"/>
          </a:solidFill>
          <a:ln w="9525">
            <a:solidFill>
              <a:srgbClr val="969696"/>
            </a:solidFill>
            <a:miter lim="800000"/>
            <a:headEnd/>
            <a:tailEnd/>
          </a:ln>
        </p:spPr>
        <p:txBody>
          <a:bodyPr lIns="0" tIns="91440" rIns="0" bIns="0"/>
          <a:lstStyle/>
          <a:p>
            <a:endParaRPr lang="en-US" sz="1200"/>
          </a:p>
          <a:p>
            <a:endParaRPr lang="en-US" sz="1200"/>
          </a:p>
          <a:p>
            <a:endParaRPr lang="en-US">
              <a:latin typeface="Arial" pitchFamily="34" charset="0"/>
            </a:endParaRPr>
          </a:p>
        </p:txBody>
      </p:sp>
      <p:sp>
        <p:nvSpPr>
          <p:cNvPr id="967715" name="Line 35"/>
          <p:cNvSpPr>
            <a:spLocks noChangeShapeType="1"/>
          </p:cNvSpPr>
          <p:nvPr/>
        </p:nvSpPr>
        <p:spPr bwMode="auto">
          <a:xfrm>
            <a:off x="6291263" y="5541963"/>
            <a:ext cx="1379537" cy="0"/>
          </a:xfrm>
          <a:prstGeom prst="line">
            <a:avLst/>
          </a:prstGeom>
          <a:noFill/>
          <a:ln w="9525">
            <a:solidFill>
              <a:srgbClr val="969696"/>
            </a:solidFill>
            <a:prstDash val="dash"/>
            <a:round/>
            <a:headEnd/>
            <a:tailEnd/>
          </a:ln>
        </p:spPr>
        <p:txBody>
          <a:bodyPr/>
          <a:lstStyle/>
          <a:p>
            <a:endParaRPr lang="en-US"/>
          </a:p>
        </p:txBody>
      </p:sp>
      <p:sp>
        <p:nvSpPr>
          <p:cNvPr id="967716" name="Line 36"/>
          <p:cNvSpPr>
            <a:spLocks noChangeShapeType="1"/>
          </p:cNvSpPr>
          <p:nvPr/>
        </p:nvSpPr>
        <p:spPr bwMode="auto">
          <a:xfrm>
            <a:off x="6291263" y="5595938"/>
            <a:ext cx="1379537" cy="0"/>
          </a:xfrm>
          <a:prstGeom prst="line">
            <a:avLst/>
          </a:prstGeom>
          <a:noFill/>
          <a:ln w="9525">
            <a:solidFill>
              <a:srgbClr val="969696"/>
            </a:solidFill>
            <a:prstDash val="dash"/>
            <a:round/>
            <a:headEnd/>
            <a:tailEnd/>
          </a:ln>
        </p:spPr>
        <p:txBody>
          <a:bodyPr/>
          <a:lstStyle/>
          <a:p>
            <a:endParaRPr lang="en-US"/>
          </a:p>
        </p:txBody>
      </p:sp>
      <p:sp>
        <p:nvSpPr>
          <p:cNvPr id="967717" name="Line 37"/>
          <p:cNvSpPr>
            <a:spLocks noChangeShapeType="1"/>
          </p:cNvSpPr>
          <p:nvPr/>
        </p:nvSpPr>
        <p:spPr bwMode="auto">
          <a:xfrm rot="-5400000">
            <a:off x="5460206" y="5614195"/>
            <a:ext cx="3175" cy="1719262"/>
          </a:xfrm>
          <a:prstGeom prst="line">
            <a:avLst/>
          </a:prstGeom>
          <a:noFill/>
          <a:ln w="6350">
            <a:solidFill>
              <a:srgbClr val="000000"/>
            </a:solidFill>
            <a:round/>
            <a:headEnd type="triangle" w="med" len="med"/>
            <a:tailEnd type="triangle" w="med" len="med"/>
          </a:ln>
        </p:spPr>
        <p:txBody>
          <a:bodyPr/>
          <a:lstStyle/>
          <a:p>
            <a:endParaRPr lang="en-US"/>
          </a:p>
        </p:txBody>
      </p:sp>
      <p:sp>
        <p:nvSpPr>
          <p:cNvPr id="967718" name="Line 38"/>
          <p:cNvSpPr>
            <a:spLocks noChangeShapeType="1"/>
          </p:cNvSpPr>
          <p:nvPr/>
        </p:nvSpPr>
        <p:spPr bwMode="auto">
          <a:xfrm rot="-10800000">
            <a:off x="8763000" y="2293938"/>
            <a:ext cx="4763" cy="1719262"/>
          </a:xfrm>
          <a:prstGeom prst="line">
            <a:avLst/>
          </a:prstGeom>
          <a:noFill/>
          <a:ln w="6350">
            <a:solidFill>
              <a:srgbClr val="000000"/>
            </a:solidFill>
            <a:round/>
            <a:headEnd type="triangle" w="med" len="med"/>
            <a:tailEnd type="triangle" w="med" len="med"/>
          </a:ln>
        </p:spPr>
        <p:txBody>
          <a:bodyPr/>
          <a:lstStyle/>
          <a:p>
            <a:endParaRPr lang="en-US"/>
          </a:p>
        </p:txBody>
      </p:sp>
      <p:sp>
        <p:nvSpPr>
          <p:cNvPr id="967719" name="Rectangle 39"/>
          <p:cNvSpPr>
            <a:spLocks noChangeArrowheads="1"/>
          </p:cNvSpPr>
          <p:nvPr/>
        </p:nvSpPr>
        <p:spPr bwMode="auto">
          <a:xfrm>
            <a:off x="4540250" y="5834063"/>
            <a:ext cx="182563" cy="182562"/>
          </a:xfrm>
          <a:prstGeom prst="rect">
            <a:avLst/>
          </a:prstGeom>
          <a:noFill/>
          <a:ln w="9525">
            <a:noFill/>
            <a:miter lim="800000"/>
            <a:headEnd/>
            <a:tailEnd/>
          </a:ln>
          <a:effectLst/>
        </p:spPr>
        <p:txBody>
          <a:bodyPr wrap="none" anchor="ctr"/>
          <a:lstStyle/>
          <a:p>
            <a:endParaRPr lang="en-US"/>
          </a:p>
        </p:txBody>
      </p:sp>
      <p:sp>
        <p:nvSpPr>
          <p:cNvPr id="967720" name="Rectangle 40"/>
          <p:cNvSpPr>
            <a:spLocks noChangeArrowheads="1"/>
          </p:cNvSpPr>
          <p:nvPr/>
        </p:nvSpPr>
        <p:spPr bwMode="auto">
          <a:xfrm>
            <a:off x="6229350" y="4932363"/>
            <a:ext cx="182563" cy="182562"/>
          </a:xfrm>
          <a:prstGeom prst="rect">
            <a:avLst/>
          </a:prstGeom>
          <a:noFill/>
          <a:ln w="9525">
            <a:noFill/>
            <a:miter lim="800000"/>
            <a:headEnd/>
            <a:tailEnd/>
          </a:ln>
          <a:effectLst/>
        </p:spPr>
        <p:txBody>
          <a:bodyPr wrap="none" anchor="ctr"/>
          <a:lstStyle/>
          <a:p>
            <a:endParaRPr lang="en-US"/>
          </a:p>
        </p:txBody>
      </p:sp>
      <p:sp>
        <p:nvSpPr>
          <p:cNvPr id="967721" name="Rectangle 41"/>
          <p:cNvSpPr>
            <a:spLocks noChangeArrowheads="1"/>
          </p:cNvSpPr>
          <p:nvPr/>
        </p:nvSpPr>
        <p:spPr bwMode="auto">
          <a:xfrm>
            <a:off x="7997825" y="2139950"/>
            <a:ext cx="182563" cy="182563"/>
          </a:xfrm>
          <a:prstGeom prst="rect">
            <a:avLst/>
          </a:prstGeom>
          <a:noFill/>
          <a:ln w="9525">
            <a:noFill/>
            <a:miter lim="800000"/>
            <a:headEnd/>
            <a:tailEnd/>
          </a:ln>
          <a:effectLst/>
        </p:spPr>
        <p:txBody>
          <a:bodyPr wrap="none" anchor="ctr"/>
          <a:lstStyle/>
          <a:p>
            <a:endParaRPr lang="en-US"/>
          </a:p>
        </p:txBody>
      </p:sp>
      <p:sp>
        <p:nvSpPr>
          <p:cNvPr id="967725" name="Text Box 45"/>
          <p:cNvSpPr txBox="1">
            <a:spLocks noChangeArrowheads="1"/>
          </p:cNvSpPr>
          <p:nvPr/>
        </p:nvSpPr>
        <p:spPr bwMode="auto">
          <a:xfrm>
            <a:off x="7467600" y="1905000"/>
            <a:ext cx="365125" cy="336550"/>
          </a:xfrm>
          <a:prstGeom prst="rect">
            <a:avLst/>
          </a:prstGeom>
          <a:noFill/>
          <a:ln w="9525">
            <a:noFill/>
            <a:miter lim="800000"/>
            <a:headEnd/>
            <a:tailEnd/>
          </a:ln>
          <a:effectLst/>
        </p:spPr>
        <p:txBody>
          <a:bodyPr wrap="none">
            <a:spAutoFit/>
          </a:bodyPr>
          <a:lstStyle/>
          <a:p>
            <a:pPr algn="ctr">
              <a:spcBef>
                <a:spcPct val="50000"/>
              </a:spcBef>
            </a:pPr>
            <a:r>
              <a:rPr lang="en-US" sz="1600" b="1">
                <a:solidFill>
                  <a:srgbClr val="FF6600"/>
                </a:solidFill>
                <a:latin typeface="Arial" pitchFamily="34" charset="0"/>
              </a:rPr>
              <a:t>tx</a:t>
            </a:r>
          </a:p>
        </p:txBody>
      </p:sp>
      <p:sp>
        <p:nvSpPr>
          <p:cNvPr id="967738" name="Rectangle 58"/>
          <p:cNvSpPr>
            <a:spLocks noChangeArrowheads="1"/>
          </p:cNvSpPr>
          <p:nvPr/>
        </p:nvSpPr>
        <p:spPr bwMode="auto">
          <a:xfrm rot="-5400000">
            <a:off x="4475162" y="6569076"/>
            <a:ext cx="182563" cy="182562"/>
          </a:xfrm>
          <a:prstGeom prst="rect">
            <a:avLst/>
          </a:prstGeom>
          <a:noFill/>
          <a:ln w="9525">
            <a:noFill/>
            <a:miter lim="800000"/>
            <a:headEnd/>
            <a:tailEnd/>
          </a:ln>
          <a:effectLst/>
        </p:spPr>
        <p:txBody>
          <a:bodyPr wrap="none" anchor="ctr"/>
          <a:lstStyle/>
          <a:p>
            <a:endParaRPr lang="en-US"/>
          </a:p>
        </p:txBody>
      </p:sp>
      <p:sp>
        <p:nvSpPr>
          <p:cNvPr id="967742" name="Text Box 62"/>
          <p:cNvSpPr txBox="1">
            <a:spLocks noChangeArrowheads="1"/>
          </p:cNvSpPr>
          <p:nvPr/>
        </p:nvSpPr>
        <p:spPr bwMode="auto">
          <a:xfrm>
            <a:off x="4267200" y="5364163"/>
            <a:ext cx="365125" cy="336550"/>
          </a:xfrm>
          <a:prstGeom prst="rect">
            <a:avLst/>
          </a:prstGeom>
          <a:noFill/>
          <a:ln w="9525">
            <a:noFill/>
            <a:miter lim="800000"/>
            <a:headEnd/>
            <a:tailEnd/>
          </a:ln>
          <a:effectLst/>
        </p:spPr>
        <p:txBody>
          <a:bodyPr wrap="none">
            <a:spAutoFit/>
          </a:bodyPr>
          <a:lstStyle/>
          <a:p>
            <a:pPr algn="ctr">
              <a:spcBef>
                <a:spcPct val="50000"/>
              </a:spcBef>
            </a:pPr>
            <a:r>
              <a:rPr lang="en-US" sz="1600" b="1">
                <a:solidFill>
                  <a:srgbClr val="FF6600"/>
                </a:solidFill>
                <a:latin typeface="Arial" pitchFamily="34" charset="0"/>
              </a:rPr>
              <a:t>ty</a:t>
            </a:r>
          </a:p>
        </p:txBody>
      </p:sp>
      <p:sp>
        <p:nvSpPr>
          <p:cNvPr id="967765" name="Text Box 85"/>
          <p:cNvSpPr txBox="1">
            <a:spLocks noChangeArrowheads="1"/>
          </p:cNvSpPr>
          <p:nvPr/>
        </p:nvSpPr>
        <p:spPr bwMode="auto">
          <a:xfrm rot="-5400000">
            <a:off x="8001001" y="2647950"/>
            <a:ext cx="603250" cy="136525"/>
          </a:xfrm>
          <a:prstGeom prst="rect">
            <a:avLst/>
          </a:prstGeom>
          <a:noFill/>
          <a:ln w="9525" algn="ctr">
            <a:noFill/>
            <a:miter lim="800000"/>
            <a:headEnd/>
            <a:tailEnd/>
          </a:ln>
          <a:effectLst/>
        </p:spPr>
        <p:txBody>
          <a:bodyPr wrap="none" lIns="0" tIns="0" rIns="0" bIns="0">
            <a:spAutoFit/>
          </a:bodyPr>
          <a:lstStyle/>
          <a:p>
            <a:pPr algn="ctr"/>
            <a:r>
              <a:rPr lang="en-US" sz="900" b="1">
                <a:latin typeface="Arial" pitchFamily="34" charset="0"/>
              </a:rPr>
              <a:t>Block_Size</a:t>
            </a:r>
          </a:p>
        </p:txBody>
      </p:sp>
      <p:sp>
        <p:nvSpPr>
          <p:cNvPr id="967766" name="Text Box 86"/>
          <p:cNvSpPr txBox="1">
            <a:spLocks noChangeArrowheads="1"/>
          </p:cNvSpPr>
          <p:nvPr/>
        </p:nvSpPr>
        <p:spPr bwMode="auto">
          <a:xfrm rot="-5400000">
            <a:off x="8004176" y="3500437"/>
            <a:ext cx="603250" cy="136525"/>
          </a:xfrm>
          <a:prstGeom prst="rect">
            <a:avLst/>
          </a:prstGeom>
          <a:noFill/>
          <a:ln w="9525" algn="ctr">
            <a:noFill/>
            <a:miter lim="800000"/>
            <a:headEnd/>
            <a:tailEnd/>
          </a:ln>
          <a:effectLst/>
        </p:spPr>
        <p:txBody>
          <a:bodyPr wrap="none" lIns="0" tIns="0" rIns="0" bIns="0">
            <a:spAutoFit/>
          </a:bodyPr>
          <a:lstStyle/>
          <a:p>
            <a:pPr algn="ctr"/>
            <a:r>
              <a:rPr lang="en-US" sz="900" b="1">
                <a:latin typeface="Arial" pitchFamily="34" charset="0"/>
              </a:rPr>
              <a:t>Block_Size</a:t>
            </a:r>
          </a:p>
        </p:txBody>
      </p:sp>
      <p:sp>
        <p:nvSpPr>
          <p:cNvPr id="967767" name="Text Box 87"/>
          <p:cNvSpPr txBox="1">
            <a:spLocks noChangeArrowheads="1"/>
          </p:cNvSpPr>
          <p:nvPr/>
        </p:nvSpPr>
        <p:spPr bwMode="auto">
          <a:xfrm rot="-5400000">
            <a:off x="7999413" y="5253037"/>
            <a:ext cx="603250" cy="136525"/>
          </a:xfrm>
          <a:prstGeom prst="rect">
            <a:avLst/>
          </a:prstGeom>
          <a:noFill/>
          <a:ln w="9525" algn="ctr">
            <a:noFill/>
            <a:miter lim="800000"/>
            <a:headEnd/>
            <a:tailEnd/>
          </a:ln>
          <a:effectLst/>
        </p:spPr>
        <p:txBody>
          <a:bodyPr wrap="none" lIns="0" tIns="0" rIns="0" bIns="0">
            <a:spAutoFit/>
          </a:bodyPr>
          <a:lstStyle/>
          <a:p>
            <a:pPr algn="ctr"/>
            <a:r>
              <a:rPr lang="en-US" sz="900" b="1">
                <a:latin typeface="Arial" pitchFamily="34" charset="0"/>
              </a:rPr>
              <a:t>Block_Size</a:t>
            </a:r>
            <a:endParaRPr lang="en-US" sz="900">
              <a:latin typeface="Arial" pitchFamily="34" charset="0"/>
            </a:endParaRPr>
          </a:p>
        </p:txBody>
      </p:sp>
      <p:sp>
        <p:nvSpPr>
          <p:cNvPr id="967768" name="Text Box 88"/>
          <p:cNvSpPr txBox="1">
            <a:spLocks noChangeArrowheads="1"/>
          </p:cNvSpPr>
          <p:nvPr/>
        </p:nvSpPr>
        <p:spPr bwMode="auto">
          <a:xfrm rot="-5400000">
            <a:off x="8562976" y="5208587"/>
            <a:ext cx="152400" cy="136525"/>
          </a:xfrm>
          <a:prstGeom prst="rect">
            <a:avLst/>
          </a:prstGeom>
          <a:noFill/>
          <a:ln w="9525" algn="ctr">
            <a:noFill/>
            <a:miter lim="800000"/>
            <a:headEnd/>
            <a:tailEnd/>
          </a:ln>
          <a:effectLst/>
        </p:spPr>
        <p:txBody>
          <a:bodyPr wrap="none" lIns="0" tIns="0" rIns="0" bIns="0">
            <a:spAutoFit/>
          </a:bodyPr>
          <a:lstStyle/>
          <a:p>
            <a:pPr algn="ctr"/>
            <a:r>
              <a:rPr lang="en-US" sz="900" b="1">
                <a:latin typeface="Arial" pitchFamily="34" charset="0"/>
              </a:rPr>
              <a:t>hA</a:t>
            </a:r>
          </a:p>
        </p:txBody>
      </p:sp>
      <p:sp>
        <p:nvSpPr>
          <p:cNvPr id="967769" name="Text Box 89"/>
          <p:cNvSpPr txBox="1">
            <a:spLocks noChangeArrowheads="1"/>
          </p:cNvSpPr>
          <p:nvPr/>
        </p:nvSpPr>
        <p:spPr bwMode="auto">
          <a:xfrm rot="-5400000">
            <a:off x="8548688" y="3070225"/>
            <a:ext cx="171450" cy="136525"/>
          </a:xfrm>
          <a:prstGeom prst="rect">
            <a:avLst/>
          </a:prstGeom>
          <a:noFill/>
          <a:ln w="9525" algn="ctr">
            <a:noFill/>
            <a:miter lim="800000"/>
            <a:headEnd/>
            <a:tailEnd/>
          </a:ln>
          <a:effectLst/>
        </p:spPr>
        <p:txBody>
          <a:bodyPr wrap="none" lIns="0" tIns="0" rIns="0" bIns="0">
            <a:spAutoFit/>
          </a:bodyPr>
          <a:lstStyle/>
          <a:p>
            <a:pPr algn="ctr"/>
            <a:r>
              <a:rPr lang="en-US" sz="900" b="1">
                <a:latin typeface="Arial" pitchFamily="34" charset="0"/>
              </a:rPr>
              <a:t>wA</a:t>
            </a:r>
          </a:p>
        </p:txBody>
      </p:sp>
      <p:sp>
        <p:nvSpPr>
          <p:cNvPr id="967770" name="Text Box 90"/>
          <p:cNvSpPr txBox="1">
            <a:spLocks noChangeArrowheads="1"/>
          </p:cNvSpPr>
          <p:nvPr/>
        </p:nvSpPr>
        <p:spPr bwMode="auto">
          <a:xfrm>
            <a:off x="152400" y="6400800"/>
            <a:ext cx="685800" cy="366713"/>
          </a:xfrm>
          <a:prstGeom prst="rect">
            <a:avLst/>
          </a:prstGeom>
          <a:noFill/>
          <a:ln w="9525">
            <a:noFill/>
            <a:miter lim="800000"/>
            <a:headEnd/>
            <a:tailEnd/>
          </a:ln>
          <a:effectLst/>
        </p:spPr>
        <p:txBody>
          <a:bodyPr>
            <a:spAutoFit/>
          </a:bodyPr>
          <a:lstStyle/>
          <a:p>
            <a:pPr eaLnBrk="0" hangingPunct="0">
              <a:spcBef>
                <a:spcPct val="50000"/>
              </a:spcBef>
            </a:pPr>
            <a:fld id="{E320BD34-E95C-41F2-8D0C-E3D6BE7720EB}" type="slidenum">
              <a:rPr lang="en-US">
                <a:latin typeface="Tahoma" pitchFamily="34" charset="0"/>
              </a:rPr>
              <a:pPr eaLnBrk="0" hangingPunct="0">
                <a:spcBef>
                  <a:spcPct val="50000"/>
                </a:spcBef>
              </a:pPr>
              <a:t>14</a:t>
            </a:fld>
            <a:endParaRPr lang="en-US">
              <a:latin typeface="Tahoma" pitchFamily="34" charset="0"/>
            </a:endParaRPr>
          </a:p>
        </p:txBody>
      </p:sp>
      <p:sp>
        <p:nvSpPr>
          <p:cNvPr id="967771" name="Rectangle 91"/>
          <p:cNvSpPr>
            <a:spLocks noChangeArrowheads="1"/>
          </p:cNvSpPr>
          <p:nvPr/>
        </p:nvSpPr>
        <p:spPr bwMode="auto">
          <a:xfrm>
            <a:off x="304800" y="4875213"/>
            <a:ext cx="3657600" cy="923330"/>
          </a:xfrm>
          <a:prstGeom prst="rect">
            <a:avLst/>
          </a:prstGeom>
          <a:solidFill>
            <a:srgbClr val="EAEAEA"/>
          </a:solidFill>
          <a:ln w="9525">
            <a:noFill/>
            <a:miter lim="800000"/>
            <a:headEnd/>
            <a:tailEnd/>
          </a:ln>
          <a:effectLst/>
        </p:spPr>
        <p:txBody>
          <a:bodyPr wrap="square">
            <a:spAutoFit/>
          </a:bodyPr>
          <a:lstStyle/>
          <a:p>
            <a:r>
              <a:rPr lang="en-US" dirty="0"/>
              <a:t>NOTE: </a:t>
            </a:r>
            <a:r>
              <a:rPr lang="en-US" dirty="0" smtClean="0"/>
              <a:t>Similar example provided in the </a:t>
            </a:r>
            <a:r>
              <a:rPr lang="en-US" dirty="0"/>
              <a:t>CUDA Programming </a:t>
            </a:r>
            <a:r>
              <a:rPr lang="en-US" dirty="0" smtClean="0"/>
              <a:t>Guide 4.0</a:t>
            </a:r>
            <a:endParaRPr lang="en-US" dirty="0"/>
          </a:p>
        </p:txBody>
      </p:sp>
    </p:spTree>
    <p:extLst>
      <p:ext uri="{BB962C8B-B14F-4D97-AF65-F5344CB8AC3E}">
        <p14:creationId xmlns:p14="http://schemas.microsoft.com/office/powerpoint/2010/main" val="2730322286"/>
      </p:ext>
    </p:extLst>
  </p:cSld>
  <p:clrMapOvr>
    <a:masterClrMapping/>
  </p:clrMapOv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0"/>
          </p:nvPr>
        </p:nvSpPr>
        <p:spPr>
          <a:xfrm>
            <a:off x="8610600" y="6523425"/>
            <a:ext cx="3810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eaLnBrk="1" hangingPunct="1"/>
            <a:fld id="{2E106B41-D010-4FF5-9EE9-15155D6DF672}" type="slidenum">
              <a:rPr lang="en-US" smtClean="0">
                <a:solidFill>
                  <a:schemeClr val="tx2"/>
                </a:solidFill>
              </a:rPr>
              <a:pPr algn="r" eaLnBrk="1" hangingPunct="1"/>
              <a:t>140</a:t>
            </a:fld>
            <a:endParaRPr lang="en-US" dirty="0" smtClean="0">
              <a:solidFill>
                <a:schemeClr val="tx2"/>
              </a:solidFill>
            </a:endParaRPr>
          </a:p>
        </p:txBody>
      </p:sp>
      <p:sp>
        <p:nvSpPr>
          <p:cNvPr id="356354" name="Rectangle 2"/>
          <p:cNvSpPr>
            <a:spLocks noGrp="1" noChangeArrowheads="1"/>
          </p:cNvSpPr>
          <p:nvPr>
            <p:ph type="title"/>
          </p:nvPr>
        </p:nvSpPr>
        <p:spPr>
          <a:xfrm>
            <a:off x="457200" y="122238"/>
            <a:ext cx="7543800" cy="792162"/>
          </a:xfrm>
        </p:spPr>
        <p:txBody>
          <a:bodyPr/>
          <a:lstStyle/>
          <a:p>
            <a:pPr eaLnBrk="1" hangingPunct="1">
              <a:defRPr/>
            </a:pPr>
            <a:r>
              <a:rPr lang="en-US" sz="3000" dirty="0" smtClean="0"/>
              <a:t>Performance for 4M element reduction</a:t>
            </a:r>
          </a:p>
        </p:txBody>
      </p:sp>
      <p:graphicFrame>
        <p:nvGraphicFramePr>
          <p:cNvPr id="356394" name="Group 42"/>
          <p:cNvGraphicFramePr>
            <a:graphicFrameLocks noGrp="1"/>
          </p:cNvGraphicFramePr>
          <p:nvPr>
            <p:ph idx="1"/>
            <p:extLst>
              <p:ext uri="{D42A27DB-BD31-4B8C-83A1-F6EECF244321}">
                <p14:modId xmlns:p14="http://schemas.microsoft.com/office/powerpoint/2010/main" val="358185791"/>
              </p:ext>
            </p:extLst>
          </p:nvPr>
        </p:nvGraphicFramePr>
        <p:xfrm>
          <a:off x="457200" y="2381250"/>
          <a:ext cx="8305800" cy="2114550"/>
        </p:xfrm>
        <a:graphic>
          <a:graphicData uri="http://schemas.openxmlformats.org/drawingml/2006/table">
            <a:tbl>
              <a:tblPr/>
              <a:tblGrid>
                <a:gridCol w="2362200"/>
                <a:gridCol w="1600200"/>
                <a:gridCol w="1676400"/>
                <a:gridCol w="1143000"/>
                <a:gridCol w="1524000"/>
              </a:tblGrid>
              <a:tr h="762000">
                <a:tc>
                  <a:txBody>
                    <a:body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Kernel 1: </a:t>
                      </a:r>
                      <a:br>
                        <a:rPr kumimoji="0" lang="en-US" sz="2000" b="1" i="0" u="none" strike="noStrike" cap="none" normalizeH="0" baseline="0" smtClean="0">
                          <a:ln>
                            <a:noFill/>
                          </a:ln>
                          <a:solidFill>
                            <a:schemeClr val="tx1"/>
                          </a:solidFill>
                          <a:effectLst/>
                          <a:latin typeface="Arial" charset="0"/>
                        </a:rPr>
                      </a:br>
                      <a:r>
                        <a:rPr kumimoji="0" lang="en-US" sz="1200" b="1" i="0" u="none" strike="noStrike" cap="none" normalizeH="0" baseline="0" smtClean="0">
                          <a:ln>
                            <a:noFill/>
                          </a:ln>
                          <a:solidFill>
                            <a:schemeClr val="tx1"/>
                          </a:solidFill>
                          <a:effectLst/>
                          <a:latin typeface="Arial" charset="0"/>
                        </a:rPr>
                        <a:t>interleaved addressing</a:t>
                      </a:r>
                      <a:br>
                        <a:rPr kumimoji="0" lang="en-US" sz="1200" b="1" i="0" u="none" strike="noStrike" cap="none" normalizeH="0" baseline="0" smtClean="0">
                          <a:ln>
                            <a:noFill/>
                          </a:ln>
                          <a:solidFill>
                            <a:schemeClr val="tx1"/>
                          </a:solidFill>
                          <a:effectLst/>
                          <a:latin typeface="Arial" charset="0"/>
                        </a:rPr>
                      </a:br>
                      <a:r>
                        <a:rPr kumimoji="0" lang="en-US" sz="1200" b="1" i="0" u="none" strike="noStrike" cap="none" normalizeH="0" baseline="0" smtClean="0">
                          <a:ln>
                            <a:noFill/>
                          </a:ln>
                          <a:solidFill>
                            <a:schemeClr val="tx1"/>
                          </a:solidFill>
                          <a:effectLst/>
                          <a:latin typeface="Arial" charset="0"/>
                        </a:rPr>
                        <a:t>with divergent branching</a:t>
                      </a:r>
                    </a:p>
                  </a:txBody>
                  <a:tcPr horzOverflow="overflow">
                    <a:lnL cap="flat">
                      <a:noFill/>
                    </a:lnL>
                    <a:lnR>
                      <a:noFill/>
                    </a:lnR>
                    <a:lnT cap="flat">
                      <a:noFill/>
                    </a:lnT>
                    <a:lnB>
                      <a:noFill/>
                    </a:lnB>
                    <a:lnTlToBr>
                      <a:noFill/>
                    </a:lnTlToBr>
                    <a:lnBlToTr>
                      <a:noFill/>
                    </a:lnBlToTr>
                    <a:solidFill>
                      <a:schemeClr val="tx2">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8.054 ms</a:t>
                      </a:r>
                    </a:p>
                  </a:txBody>
                  <a:tcPr anchor="ctr" horzOverflow="overflow">
                    <a:lnL>
                      <a:noFill/>
                    </a:lnL>
                    <a:lnR>
                      <a:noFill/>
                    </a:lnR>
                    <a:lnT cap="flat">
                      <a:noFill/>
                    </a:lnT>
                    <a:lnB>
                      <a:noFill/>
                    </a:lnB>
                    <a:lnTlToBr>
                      <a:noFill/>
                    </a:lnTlToBr>
                    <a:lnBlToTr>
                      <a:noFill/>
                    </a:lnBlToTr>
                    <a:solidFill>
                      <a:schemeClr val="tx2">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2.083 GB/s</a:t>
                      </a:r>
                    </a:p>
                  </a:txBody>
                  <a:tcPr anchor="ctr" horzOverflow="overflow">
                    <a:lnL>
                      <a:noFill/>
                    </a:lnL>
                    <a:lnR>
                      <a:noFill/>
                    </a:lnR>
                    <a:lnT cap="flat">
                      <a:noFill/>
                    </a:lnT>
                    <a:lnB>
                      <a:noFill/>
                    </a:lnB>
                    <a:lnTlToBr>
                      <a:noFill/>
                    </a:lnTlToBr>
                    <a:lnBlToTr>
                      <a:noFill/>
                    </a:lnBlToTr>
                    <a:solidFill>
                      <a:schemeClr val="tx2">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Pct val="180000"/>
                        <a:buFontTx/>
                        <a:buNone/>
                        <a:tabLst/>
                      </a:pPr>
                      <a:endParaRPr kumimoji="0" lang="en-US" sz="2000" b="1" i="0" u="none" strike="noStrike" cap="none" normalizeH="0" baseline="0" smtClean="0">
                        <a:ln>
                          <a:noFill/>
                        </a:ln>
                        <a:solidFill>
                          <a:schemeClr val="tx1"/>
                        </a:solidFill>
                        <a:effectLst/>
                        <a:latin typeface="Arial" charset="0"/>
                      </a:endParaRPr>
                    </a:p>
                  </a:txBody>
                  <a:tcPr anchor="ctr" horzOverflow="overflow">
                    <a:lnL>
                      <a:noFill/>
                    </a:lnL>
                    <a:lnR>
                      <a:noFill/>
                    </a:lnR>
                    <a:lnT cap="flat">
                      <a:noFill/>
                    </a:lnT>
                    <a:lnB>
                      <a:noFill/>
                    </a:lnB>
                    <a:lnTlToBr>
                      <a:noFill/>
                    </a:lnTlToBr>
                    <a:lnBlToTr>
                      <a:noFill/>
                    </a:lnBlToTr>
                    <a:solidFill>
                      <a:schemeClr val="tx2">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Pct val="180000"/>
                        <a:buFontTx/>
                        <a:buNone/>
                        <a:tabLst/>
                      </a:pPr>
                      <a:endParaRPr kumimoji="0" lang="en-US" sz="2000" b="1" i="0" u="none" strike="noStrike" cap="none" normalizeH="0" baseline="0" smtClean="0">
                        <a:ln>
                          <a:noFill/>
                        </a:ln>
                        <a:solidFill>
                          <a:schemeClr val="tx1"/>
                        </a:solidFill>
                        <a:effectLst/>
                        <a:latin typeface="Arial" charset="0"/>
                      </a:endParaRPr>
                    </a:p>
                  </a:txBody>
                  <a:tcPr anchor="ctr" horzOverflow="overflow">
                    <a:lnL>
                      <a:noFill/>
                    </a:lnL>
                    <a:lnR cap="flat">
                      <a:noFill/>
                    </a:lnR>
                    <a:lnT cap="flat">
                      <a:noFill/>
                    </a:lnT>
                    <a:lnB>
                      <a:noFill/>
                    </a:lnB>
                    <a:lnTlToBr>
                      <a:noFill/>
                    </a:lnTlToBr>
                    <a:lnBlToTr>
                      <a:noFill/>
                    </a:lnBlToTr>
                    <a:solidFill>
                      <a:schemeClr val="tx2">
                        <a:alpha val="50000"/>
                      </a:schemeClr>
                    </a:solidFill>
                  </a:tcPr>
                </a:tc>
              </a:tr>
              <a:tr h="590550">
                <a:tc>
                  <a:txBody>
                    <a:body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Kernel 2:</a:t>
                      </a:r>
                      <a:br>
                        <a:rPr kumimoji="0" lang="en-US" sz="2000" b="1" i="0" u="none" strike="noStrike" cap="none" normalizeH="0" baseline="0" smtClean="0">
                          <a:ln>
                            <a:noFill/>
                          </a:ln>
                          <a:solidFill>
                            <a:schemeClr val="tx1"/>
                          </a:solidFill>
                          <a:effectLst/>
                          <a:latin typeface="Arial" charset="0"/>
                        </a:rPr>
                      </a:br>
                      <a:r>
                        <a:rPr kumimoji="0" lang="en-US" sz="1200" b="1" i="0" u="none" strike="noStrike" cap="none" normalizeH="0" baseline="0" smtClean="0">
                          <a:ln>
                            <a:noFill/>
                          </a:ln>
                          <a:solidFill>
                            <a:schemeClr val="tx1"/>
                          </a:solidFill>
                          <a:effectLst/>
                          <a:latin typeface="Arial" charset="0"/>
                        </a:rPr>
                        <a:t>interleaved addressing</a:t>
                      </a:r>
                      <a:br>
                        <a:rPr kumimoji="0" lang="en-US" sz="1200" b="1" i="0" u="none" strike="noStrike" cap="none" normalizeH="0" baseline="0" smtClean="0">
                          <a:ln>
                            <a:noFill/>
                          </a:ln>
                          <a:solidFill>
                            <a:schemeClr val="tx1"/>
                          </a:solidFill>
                          <a:effectLst/>
                          <a:latin typeface="Arial" charset="0"/>
                        </a:rPr>
                      </a:br>
                      <a:r>
                        <a:rPr kumimoji="0" lang="en-US" sz="1200" b="1" i="0" u="none" strike="noStrike" cap="none" normalizeH="0" baseline="0" smtClean="0">
                          <a:ln>
                            <a:noFill/>
                          </a:ln>
                          <a:solidFill>
                            <a:schemeClr val="tx1"/>
                          </a:solidFill>
                          <a:effectLst/>
                          <a:latin typeface="Arial" charset="0"/>
                        </a:rPr>
                        <a:t>with bank conflicts</a:t>
                      </a:r>
                    </a:p>
                  </a:txBody>
                  <a:tcPr horzOverflow="overflow">
                    <a:lnL cap="flat">
                      <a:noFill/>
                    </a:lnL>
                    <a:lnR>
                      <a:noFill/>
                    </a:lnR>
                    <a:lnT>
                      <a:noFill/>
                    </a:lnT>
                    <a:lnB>
                      <a:noFill/>
                    </a:lnB>
                    <a:lnTlToBr>
                      <a:noFill/>
                    </a:lnTlToBr>
                    <a:lnBlToTr>
                      <a:noFill/>
                    </a:lnBlToTr>
                    <a:solidFill>
                      <a:schemeClr val="hlink">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3.456 ms</a:t>
                      </a:r>
                    </a:p>
                  </a:txBody>
                  <a:tcPr anchor="ctr" horzOverflow="overflow">
                    <a:lnL>
                      <a:noFill/>
                    </a:lnL>
                    <a:lnR>
                      <a:noFill/>
                    </a:lnR>
                    <a:lnT>
                      <a:noFill/>
                    </a:lnT>
                    <a:lnB>
                      <a:noFill/>
                    </a:lnB>
                    <a:lnTlToBr>
                      <a:noFill/>
                    </a:lnTlToBr>
                    <a:lnBlToTr>
                      <a:noFill/>
                    </a:lnBlToTr>
                    <a:solidFill>
                      <a:schemeClr val="hlink">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4.854 GB/s</a:t>
                      </a:r>
                    </a:p>
                  </a:txBody>
                  <a:tcPr anchor="ctr" horzOverflow="overflow">
                    <a:lnL>
                      <a:noFill/>
                    </a:lnL>
                    <a:lnR>
                      <a:noFill/>
                    </a:lnR>
                    <a:lnT>
                      <a:noFill/>
                    </a:lnT>
                    <a:lnB>
                      <a:noFill/>
                    </a:lnB>
                    <a:lnTlToBr>
                      <a:noFill/>
                    </a:lnTlToBr>
                    <a:lnBlToTr>
                      <a:noFill/>
                    </a:lnBlToTr>
                    <a:solidFill>
                      <a:schemeClr val="hlink">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2.33x</a:t>
                      </a:r>
                    </a:p>
                  </a:txBody>
                  <a:tcPr anchor="ctr" horzOverflow="overflow">
                    <a:lnL>
                      <a:noFill/>
                    </a:lnL>
                    <a:lnR>
                      <a:noFill/>
                    </a:lnR>
                    <a:lnT>
                      <a:noFill/>
                    </a:lnT>
                    <a:lnB>
                      <a:noFill/>
                    </a:lnB>
                    <a:lnTlToBr>
                      <a:noFill/>
                    </a:lnTlToBr>
                    <a:lnBlToTr>
                      <a:noFill/>
                    </a:lnBlToTr>
                    <a:solidFill>
                      <a:schemeClr val="hlink">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2.33x</a:t>
                      </a:r>
                    </a:p>
                  </a:txBody>
                  <a:tcPr anchor="ctr" horzOverflow="overflow">
                    <a:lnL>
                      <a:noFill/>
                    </a:lnL>
                    <a:lnR cap="flat">
                      <a:noFill/>
                    </a:lnR>
                    <a:lnT>
                      <a:noFill/>
                    </a:lnT>
                    <a:lnB>
                      <a:noFill/>
                    </a:lnB>
                    <a:lnTlToBr>
                      <a:noFill/>
                    </a:lnTlToBr>
                    <a:lnBlToTr>
                      <a:noFill/>
                    </a:lnBlToTr>
                    <a:solidFill>
                      <a:schemeClr val="hlink">
                        <a:alpha val="50000"/>
                      </a:schemeClr>
                    </a:solidFill>
                  </a:tcPr>
                </a:tc>
              </a:tr>
              <a:tr h="590550">
                <a:tc>
                  <a:txBody>
                    <a:body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Kernel 3:</a:t>
                      </a:r>
                      <a:br>
                        <a:rPr kumimoji="0" lang="en-US" sz="2000" b="1" i="0" u="none" strike="noStrike" cap="none" normalizeH="0" baseline="0" smtClean="0">
                          <a:ln>
                            <a:noFill/>
                          </a:ln>
                          <a:solidFill>
                            <a:schemeClr val="tx1"/>
                          </a:solidFill>
                          <a:effectLst/>
                          <a:latin typeface="Arial" charset="0"/>
                        </a:rPr>
                      </a:br>
                      <a:r>
                        <a:rPr kumimoji="0" lang="en-US" sz="1200" b="1" i="0" u="none" strike="noStrike" cap="none" normalizeH="0" baseline="0" smtClean="0">
                          <a:ln>
                            <a:noFill/>
                          </a:ln>
                          <a:solidFill>
                            <a:schemeClr val="tx1"/>
                          </a:solidFill>
                          <a:effectLst/>
                          <a:latin typeface="Arial" charset="0"/>
                        </a:rPr>
                        <a:t>sequential addressing</a:t>
                      </a:r>
                      <a:endParaRPr kumimoji="0" lang="en-US" sz="700" b="1" i="0" u="none" strike="noStrike" cap="none" normalizeH="0" baseline="0" smtClean="0">
                        <a:ln>
                          <a:noFill/>
                        </a:ln>
                        <a:solidFill>
                          <a:schemeClr val="tx1"/>
                        </a:solidFill>
                        <a:effectLst/>
                        <a:latin typeface="Arial" charset="0"/>
                      </a:endParaRPr>
                    </a:p>
                  </a:txBody>
                  <a:tcPr horzOverflow="overflow">
                    <a:lnL cap="flat">
                      <a:noFill/>
                    </a:lnL>
                    <a:lnR>
                      <a:noFill/>
                    </a:lnR>
                    <a:lnT>
                      <a:noFill/>
                    </a:lnT>
                    <a:lnB cap="flat">
                      <a:noFill/>
                    </a:lnB>
                    <a:lnTlToBr>
                      <a:noFill/>
                    </a:lnTlToBr>
                    <a:lnBlToTr>
                      <a:noFill/>
                    </a:lnBlToTr>
                    <a:solidFill>
                      <a:schemeClr val="tx2">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1.722 ms</a:t>
                      </a:r>
                    </a:p>
                  </a:txBody>
                  <a:tcPr anchor="ctr" horzOverflow="overflow">
                    <a:lnL>
                      <a:noFill/>
                    </a:lnL>
                    <a:lnR>
                      <a:noFill/>
                    </a:lnR>
                    <a:lnT>
                      <a:noFill/>
                    </a:lnT>
                    <a:lnB cap="flat">
                      <a:noFill/>
                    </a:lnB>
                    <a:lnTlToBr>
                      <a:noFill/>
                    </a:lnTlToBr>
                    <a:lnBlToTr>
                      <a:noFill/>
                    </a:lnBlToTr>
                    <a:solidFill>
                      <a:schemeClr val="tx2">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9.741 GB/s</a:t>
                      </a:r>
                    </a:p>
                  </a:txBody>
                  <a:tcPr anchor="ctr" horzOverflow="overflow">
                    <a:lnL>
                      <a:noFill/>
                    </a:lnL>
                    <a:lnR>
                      <a:noFill/>
                    </a:lnR>
                    <a:lnT>
                      <a:noFill/>
                    </a:lnT>
                    <a:lnB cap="flat">
                      <a:noFill/>
                    </a:lnB>
                    <a:lnTlToBr>
                      <a:noFill/>
                    </a:lnTlToBr>
                    <a:lnBlToTr>
                      <a:noFill/>
                    </a:lnBlToTr>
                    <a:solidFill>
                      <a:schemeClr val="tx2">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2.01x</a:t>
                      </a:r>
                    </a:p>
                  </a:txBody>
                  <a:tcPr anchor="ctr" horzOverflow="overflow">
                    <a:lnL>
                      <a:noFill/>
                    </a:lnL>
                    <a:lnR>
                      <a:noFill/>
                    </a:lnR>
                    <a:lnT>
                      <a:noFill/>
                    </a:lnT>
                    <a:lnB cap="flat">
                      <a:noFill/>
                    </a:lnB>
                    <a:lnTlToBr>
                      <a:noFill/>
                    </a:lnTlToBr>
                    <a:lnBlToTr>
                      <a:noFill/>
                    </a:lnBlToTr>
                    <a:solidFill>
                      <a:schemeClr val="tx2">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4.68x</a:t>
                      </a:r>
                    </a:p>
                  </a:txBody>
                  <a:tcPr anchor="ctr" horzOverflow="overflow">
                    <a:lnL>
                      <a:noFill/>
                    </a:lnL>
                    <a:lnR cap="flat">
                      <a:noFill/>
                    </a:lnR>
                    <a:lnT>
                      <a:noFill/>
                    </a:lnT>
                    <a:lnB cap="flat">
                      <a:noFill/>
                    </a:lnB>
                    <a:lnTlToBr>
                      <a:noFill/>
                    </a:lnTlToBr>
                    <a:lnBlToTr>
                      <a:noFill/>
                    </a:lnBlToTr>
                    <a:solidFill>
                      <a:schemeClr val="tx2">
                        <a:alpha val="50000"/>
                      </a:schemeClr>
                    </a:solidFill>
                  </a:tcPr>
                </a:tc>
              </a:tr>
            </a:tbl>
          </a:graphicData>
        </a:graphic>
      </p:graphicFrame>
      <p:sp>
        <p:nvSpPr>
          <p:cNvPr id="20500" name="Text Box 38"/>
          <p:cNvSpPr txBox="1">
            <a:spLocks noChangeArrowheads="1"/>
          </p:cNvSpPr>
          <p:nvPr/>
        </p:nvSpPr>
        <p:spPr bwMode="auto">
          <a:xfrm>
            <a:off x="6165850" y="1771650"/>
            <a:ext cx="1149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b="1"/>
              <a:t>Step</a:t>
            </a:r>
            <a:br>
              <a:rPr lang="en-US" b="1"/>
            </a:br>
            <a:r>
              <a:rPr lang="en-US" b="1"/>
              <a:t>Speedup</a:t>
            </a:r>
          </a:p>
        </p:txBody>
      </p:sp>
      <p:sp>
        <p:nvSpPr>
          <p:cNvPr id="20501" name="Text Box 39"/>
          <p:cNvSpPr txBox="1">
            <a:spLocks noChangeArrowheads="1"/>
          </p:cNvSpPr>
          <p:nvPr/>
        </p:nvSpPr>
        <p:spPr bwMode="auto">
          <a:xfrm>
            <a:off x="4667250" y="2000250"/>
            <a:ext cx="1352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b="1"/>
              <a:t>Bandwidth</a:t>
            </a:r>
          </a:p>
        </p:txBody>
      </p:sp>
      <p:sp>
        <p:nvSpPr>
          <p:cNvPr id="20502" name="Text Box 40"/>
          <p:cNvSpPr txBox="1">
            <a:spLocks noChangeArrowheads="1"/>
          </p:cNvSpPr>
          <p:nvPr/>
        </p:nvSpPr>
        <p:spPr bwMode="auto">
          <a:xfrm>
            <a:off x="2665413" y="2000250"/>
            <a:ext cx="16779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b="1"/>
              <a:t>Time (2</a:t>
            </a:r>
            <a:r>
              <a:rPr lang="en-US" b="1" baseline="30000"/>
              <a:t>22 </a:t>
            </a:r>
            <a:r>
              <a:rPr lang="en-US" b="1"/>
              <a:t>ints)</a:t>
            </a:r>
          </a:p>
        </p:txBody>
      </p:sp>
      <p:sp>
        <p:nvSpPr>
          <p:cNvPr id="20503" name="Text Box 41"/>
          <p:cNvSpPr txBox="1">
            <a:spLocks noChangeArrowheads="1"/>
          </p:cNvSpPr>
          <p:nvPr/>
        </p:nvSpPr>
        <p:spPr bwMode="auto">
          <a:xfrm>
            <a:off x="7315200" y="1771650"/>
            <a:ext cx="14160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b="1"/>
              <a:t>Cumulative</a:t>
            </a:r>
            <a:br>
              <a:rPr lang="en-US" b="1"/>
            </a:br>
            <a:r>
              <a:rPr lang="en-US" b="1"/>
              <a:t>Speedup</a:t>
            </a:r>
          </a:p>
        </p:txBody>
      </p:sp>
      <p:sp>
        <p:nvSpPr>
          <p:cNvPr id="9" name="Rectangle 8"/>
          <p:cNvSpPr/>
          <p:nvPr/>
        </p:nvSpPr>
        <p:spPr>
          <a:xfrm>
            <a:off x="76200" y="6627168"/>
            <a:ext cx="1249060" cy="230832"/>
          </a:xfrm>
          <a:prstGeom prst="rect">
            <a:avLst/>
          </a:prstGeom>
        </p:spPr>
        <p:txBody>
          <a:bodyPr wrap="none">
            <a:spAutoFit/>
          </a:bodyPr>
          <a:lstStyle/>
          <a:p>
            <a:r>
              <a:rPr lang="en-US" sz="900" dirty="0" smtClean="0">
                <a:latin typeface="+mj-lt"/>
              </a:rPr>
              <a:t>NVIDIA [M. Harris]</a:t>
            </a:r>
            <a:r>
              <a:rPr lang="en-US" sz="900" dirty="0" smtClean="0">
                <a:latin typeface="+mj-lt"/>
                <a:cs typeface="Calibri"/>
              </a:rPr>
              <a:t>→</a:t>
            </a:r>
            <a:endParaRPr lang="en-US" sz="900" dirty="0">
              <a:latin typeface="+mj-lt"/>
            </a:endParaRPr>
          </a:p>
        </p:txBody>
      </p:sp>
    </p:spTree>
    <p:extLst>
      <p:ext uri="{BB962C8B-B14F-4D97-AF65-F5344CB8AC3E}">
        <p14:creationId xmlns:p14="http://schemas.microsoft.com/office/powerpoint/2010/main" val="865535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a:xfrm>
            <a:off x="8610600" y="6553200"/>
            <a:ext cx="3810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eaLnBrk="1" hangingPunct="1"/>
            <a:fld id="{99B8979B-6272-4E31-921A-34300E93AF79}" type="slidenum">
              <a:rPr lang="en-US" smtClean="0">
                <a:solidFill>
                  <a:schemeClr val="tx2"/>
                </a:solidFill>
              </a:rPr>
              <a:pPr algn="r" eaLnBrk="1" hangingPunct="1"/>
              <a:t>141</a:t>
            </a:fld>
            <a:endParaRPr lang="en-US" dirty="0" smtClean="0">
              <a:solidFill>
                <a:schemeClr val="tx2"/>
              </a:solidFill>
            </a:endParaRPr>
          </a:p>
        </p:txBody>
      </p:sp>
      <p:sp>
        <p:nvSpPr>
          <p:cNvPr id="320517" name="Rectangle 5"/>
          <p:cNvSpPr>
            <a:spLocks noGrp="1" noChangeArrowheads="1"/>
          </p:cNvSpPr>
          <p:nvPr>
            <p:ph type="title"/>
          </p:nvPr>
        </p:nvSpPr>
        <p:spPr>
          <a:xfrm>
            <a:off x="381000" y="457200"/>
            <a:ext cx="7162800" cy="868362"/>
          </a:xfrm>
        </p:spPr>
        <p:txBody>
          <a:bodyPr/>
          <a:lstStyle/>
          <a:p>
            <a:pPr eaLnBrk="1" hangingPunct="1">
              <a:defRPr/>
            </a:pPr>
            <a:r>
              <a:rPr lang="en-US" dirty="0" smtClean="0"/>
              <a:t>Idle Threads…</a:t>
            </a:r>
          </a:p>
        </p:txBody>
      </p:sp>
      <p:sp>
        <p:nvSpPr>
          <p:cNvPr id="8" name="Rectangle 7"/>
          <p:cNvSpPr/>
          <p:nvPr/>
        </p:nvSpPr>
        <p:spPr>
          <a:xfrm>
            <a:off x="1066800" y="2514600"/>
            <a:ext cx="6934200" cy="1754326"/>
          </a:xfrm>
          <a:prstGeom prst="rect">
            <a:avLst/>
          </a:prstGeom>
          <a:solidFill>
            <a:schemeClr val="bg1">
              <a:lumMod val="85000"/>
            </a:schemeClr>
          </a:solidFill>
        </p:spPr>
        <p:txBody>
          <a:bodyPr wrap="square">
            <a:spAutoFit/>
          </a:bodyPr>
          <a:lstStyle/>
          <a:p>
            <a:r>
              <a:rPr lang="en-US" dirty="0">
                <a:solidFill>
                  <a:srgbClr val="0000FF"/>
                </a:solidFill>
                <a:latin typeface="Consolas" pitchFamily="49" charset="0"/>
                <a:cs typeface="Consolas" pitchFamily="49" charset="0"/>
              </a:rPr>
              <a:t>for</a:t>
            </a:r>
            <a:r>
              <a:rPr lang="en-US" dirty="0">
                <a:solidFill>
                  <a:prstClr val="black"/>
                </a:solidFill>
                <a:latin typeface="Consolas" pitchFamily="49" charset="0"/>
                <a:cs typeface="Consolas" pitchFamily="49" charset="0"/>
              </a:rPr>
              <a:t> (</a:t>
            </a:r>
            <a:r>
              <a:rPr lang="en-US" dirty="0">
                <a:solidFill>
                  <a:srgbClr val="0000FF"/>
                </a:solidFill>
                <a:latin typeface="Consolas" pitchFamily="49" charset="0"/>
                <a:cs typeface="Consolas" pitchFamily="49" charset="0"/>
              </a:rPr>
              <a:t>unsigned</a:t>
            </a:r>
            <a:r>
              <a:rPr lang="en-US" dirty="0">
                <a:solidFill>
                  <a:prstClr val="black"/>
                </a:solidFill>
                <a:latin typeface="Consolas" pitchFamily="49" charset="0"/>
                <a:cs typeface="Consolas" pitchFamily="49" charset="0"/>
              </a:rPr>
              <a:t> </a:t>
            </a:r>
            <a:r>
              <a:rPr lang="en-US" dirty="0" err="1">
                <a:solidFill>
                  <a:srgbClr val="0000FF"/>
                </a:solidFill>
                <a:latin typeface="Consolas" pitchFamily="49" charset="0"/>
                <a:cs typeface="Consolas" pitchFamily="49" charset="0"/>
              </a:rPr>
              <a:t>int</a:t>
            </a:r>
            <a:r>
              <a:rPr lang="en-US" dirty="0">
                <a:solidFill>
                  <a:prstClr val="black"/>
                </a:solidFill>
                <a:latin typeface="Consolas" pitchFamily="49" charset="0"/>
                <a:cs typeface="Consolas" pitchFamily="49" charset="0"/>
              </a:rPr>
              <a:t> s=</a:t>
            </a:r>
            <a:r>
              <a:rPr lang="en-US" dirty="0" err="1">
                <a:solidFill>
                  <a:srgbClr val="FF00FF"/>
                </a:solidFill>
                <a:latin typeface="Consolas" pitchFamily="49" charset="0"/>
                <a:cs typeface="Consolas" pitchFamily="49" charset="0"/>
              </a:rPr>
              <a:t>blockDim</a:t>
            </a:r>
            <a:r>
              <a:rPr lang="en-US" dirty="0" err="1">
                <a:solidFill>
                  <a:prstClr val="black"/>
                </a:solidFill>
                <a:latin typeface="Consolas" pitchFamily="49" charset="0"/>
                <a:cs typeface="Consolas" pitchFamily="49" charset="0"/>
              </a:rPr>
              <a:t>.x</a:t>
            </a:r>
            <a:r>
              <a:rPr lang="en-US" dirty="0">
                <a:solidFill>
                  <a:prstClr val="black"/>
                </a:solidFill>
                <a:latin typeface="Consolas" pitchFamily="49" charset="0"/>
                <a:cs typeface="Consolas" pitchFamily="49" charset="0"/>
              </a:rPr>
              <a:t>/2; s&gt;0; s&gt;&gt;=1) {</a:t>
            </a:r>
          </a:p>
          <a:p>
            <a:r>
              <a:rPr lang="en-US" dirty="0">
                <a:solidFill>
                  <a:prstClr val="black"/>
                </a:solidFill>
                <a:latin typeface="Consolas" pitchFamily="49" charset="0"/>
                <a:cs typeface="Consolas" pitchFamily="49" charset="0"/>
              </a:rPr>
              <a:t>    </a:t>
            </a:r>
            <a:r>
              <a:rPr lang="en-US" dirty="0">
                <a:solidFill>
                  <a:srgbClr val="0000FF"/>
                </a:solidFill>
                <a:latin typeface="Consolas" pitchFamily="49" charset="0"/>
                <a:cs typeface="Consolas" pitchFamily="49" charset="0"/>
              </a:rPr>
              <a:t>if</a:t>
            </a:r>
            <a:r>
              <a:rPr lang="en-US" dirty="0">
                <a:solidFill>
                  <a:prstClr val="black"/>
                </a:solidFill>
                <a:latin typeface="Consolas" pitchFamily="49" charset="0"/>
                <a:cs typeface="Consolas" pitchFamily="49" charset="0"/>
              </a:rPr>
              <a:t> (</a:t>
            </a:r>
            <a:r>
              <a:rPr lang="en-US" dirty="0" err="1">
                <a:solidFill>
                  <a:prstClr val="black"/>
                </a:solidFill>
                <a:latin typeface="Consolas" pitchFamily="49" charset="0"/>
                <a:cs typeface="Consolas" pitchFamily="49" charset="0"/>
              </a:rPr>
              <a:t>tid</a:t>
            </a:r>
            <a:r>
              <a:rPr lang="en-US" dirty="0">
                <a:solidFill>
                  <a:prstClr val="black"/>
                </a:solidFill>
                <a:latin typeface="Consolas" pitchFamily="49" charset="0"/>
                <a:cs typeface="Consolas" pitchFamily="49" charset="0"/>
              </a:rPr>
              <a:t> &lt; s) {</a:t>
            </a:r>
          </a:p>
          <a:p>
            <a:r>
              <a:rPr lang="en-US" dirty="0">
                <a:solidFill>
                  <a:prstClr val="black"/>
                </a:solidFill>
                <a:latin typeface="Consolas" pitchFamily="49" charset="0"/>
                <a:cs typeface="Consolas" pitchFamily="49" charset="0"/>
              </a:rPr>
              <a:t>        </a:t>
            </a:r>
            <a:r>
              <a:rPr lang="en-US" dirty="0" err="1">
                <a:solidFill>
                  <a:prstClr val="black"/>
                </a:solidFill>
                <a:latin typeface="Consolas" pitchFamily="49" charset="0"/>
                <a:cs typeface="Consolas" pitchFamily="49" charset="0"/>
              </a:rPr>
              <a:t>sdata</a:t>
            </a:r>
            <a:r>
              <a:rPr lang="en-US" dirty="0">
                <a:solidFill>
                  <a:prstClr val="black"/>
                </a:solidFill>
                <a:latin typeface="Consolas" pitchFamily="49" charset="0"/>
                <a:cs typeface="Consolas" pitchFamily="49" charset="0"/>
              </a:rPr>
              <a:t>[</a:t>
            </a:r>
            <a:r>
              <a:rPr lang="en-US" dirty="0" err="1">
                <a:solidFill>
                  <a:prstClr val="black"/>
                </a:solidFill>
                <a:latin typeface="Consolas" pitchFamily="49" charset="0"/>
                <a:cs typeface="Consolas" pitchFamily="49" charset="0"/>
              </a:rPr>
              <a:t>tid</a:t>
            </a:r>
            <a:r>
              <a:rPr lang="en-US" dirty="0">
                <a:solidFill>
                  <a:prstClr val="black"/>
                </a:solidFill>
                <a:latin typeface="Consolas" pitchFamily="49" charset="0"/>
                <a:cs typeface="Consolas" pitchFamily="49" charset="0"/>
              </a:rPr>
              <a:t>] += </a:t>
            </a:r>
            <a:r>
              <a:rPr lang="en-US" dirty="0" err="1">
                <a:solidFill>
                  <a:prstClr val="black"/>
                </a:solidFill>
                <a:latin typeface="Consolas" pitchFamily="49" charset="0"/>
                <a:cs typeface="Consolas" pitchFamily="49" charset="0"/>
              </a:rPr>
              <a:t>sdata</a:t>
            </a:r>
            <a:r>
              <a:rPr lang="en-US" dirty="0">
                <a:solidFill>
                  <a:prstClr val="black"/>
                </a:solidFill>
                <a:latin typeface="Consolas" pitchFamily="49" charset="0"/>
                <a:cs typeface="Consolas" pitchFamily="49" charset="0"/>
              </a:rPr>
              <a:t>[</a:t>
            </a:r>
            <a:r>
              <a:rPr lang="en-US" dirty="0" err="1">
                <a:solidFill>
                  <a:prstClr val="black"/>
                </a:solidFill>
                <a:latin typeface="Consolas" pitchFamily="49" charset="0"/>
                <a:cs typeface="Consolas" pitchFamily="49" charset="0"/>
              </a:rPr>
              <a:t>tid</a:t>
            </a:r>
            <a:r>
              <a:rPr lang="en-US" dirty="0">
                <a:solidFill>
                  <a:prstClr val="black"/>
                </a:solidFill>
                <a:latin typeface="Consolas" pitchFamily="49" charset="0"/>
                <a:cs typeface="Consolas" pitchFamily="49" charset="0"/>
              </a:rPr>
              <a:t> + s];</a:t>
            </a:r>
          </a:p>
          <a:p>
            <a:r>
              <a:rPr lang="en-US" dirty="0">
                <a:solidFill>
                  <a:prstClr val="black"/>
                </a:solidFill>
                <a:latin typeface="Consolas" pitchFamily="49" charset="0"/>
                <a:cs typeface="Consolas" pitchFamily="49" charset="0"/>
              </a:rPr>
              <a:t>    }</a:t>
            </a:r>
          </a:p>
          <a:p>
            <a:r>
              <a:rPr lang="en-US" dirty="0">
                <a:solidFill>
                  <a:prstClr val="black"/>
                </a:solidFill>
                <a:latin typeface="Consolas" pitchFamily="49" charset="0"/>
                <a:cs typeface="Consolas" pitchFamily="49" charset="0"/>
              </a:rPr>
              <a:t>    </a:t>
            </a:r>
            <a:r>
              <a:rPr lang="en-US" dirty="0">
                <a:solidFill>
                  <a:srgbClr val="FF00FF"/>
                </a:solidFill>
                <a:latin typeface="Consolas" pitchFamily="49" charset="0"/>
                <a:cs typeface="Consolas" pitchFamily="49" charset="0"/>
              </a:rPr>
              <a:t>__</a:t>
            </a:r>
            <a:r>
              <a:rPr lang="en-US" dirty="0" err="1">
                <a:solidFill>
                  <a:srgbClr val="FF00FF"/>
                </a:solidFill>
                <a:latin typeface="Consolas" pitchFamily="49" charset="0"/>
                <a:cs typeface="Consolas" pitchFamily="49" charset="0"/>
              </a:rPr>
              <a:t>syncthreads</a:t>
            </a:r>
            <a:r>
              <a:rPr lang="en-US" dirty="0">
                <a:solidFill>
                  <a:prstClr val="black"/>
                </a:solidFill>
                <a:latin typeface="Consolas" pitchFamily="49" charset="0"/>
                <a:cs typeface="Consolas" pitchFamily="49" charset="0"/>
              </a:rPr>
              <a:t>();</a:t>
            </a:r>
          </a:p>
          <a:p>
            <a:r>
              <a:rPr lang="en-US" dirty="0">
                <a:solidFill>
                  <a:prstClr val="black"/>
                </a:solidFill>
                <a:latin typeface="Consolas" pitchFamily="49" charset="0"/>
                <a:cs typeface="Consolas" pitchFamily="49" charset="0"/>
              </a:rPr>
              <a:t>}</a:t>
            </a:r>
          </a:p>
        </p:txBody>
      </p:sp>
      <p:sp>
        <p:nvSpPr>
          <p:cNvPr id="9" name="Text Box 4"/>
          <p:cNvSpPr txBox="1">
            <a:spLocks noChangeArrowheads="1"/>
          </p:cNvSpPr>
          <p:nvPr/>
        </p:nvSpPr>
        <p:spPr bwMode="auto">
          <a:xfrm>
            <a:off x="838200" y="5257800"/>
            <a:ext cx="802174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sz="2400" dirty="0" smtClean="0">
                <a:latin typeface="+mj-lt"/>
              </a:rPr>
              <a:t>Note that half of the threads are idle on first loop iteration!</a:t>
            </a:r>
          </a:p>
          <a:p>
            <a:pPr eaLnBrk="1" hangingPunct="1"/>
            <a:r>
              <a:rPr lang="en-US" sz="2400" dirty="0" smtClean="0">
                <a:latin typeface="+mj-lt"/>
              </a:rPr>
              <a:t>This is wasteful…</a:t>
            </a:r>
            <a:endParaRPr lang="en-US" sz="2400" dirty="0">
              <a:latin typeface="+mj-lt"/>
            </a:endParaRPr>
          </a:p>
        </p:txBody>
      </p:sp>
      <p:sp>
        <p:nvSpPr>
          <p:cNvPr id="10" name="Text Box 4"/>
          <p:cNvSpPr txBox="1">
            <a:spLocks noChangeArrowheads="1"/>
          </p:cNvSpPr>
          <p:nvPr/>
        </p:nvSpPr>
        <p:spPr bwMode="auto">
          <a:xfrm>
            <a:off x="1087030" y="2055633"/>
            <a:ext cx="30277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sz="2400" dirty="0" smtClean="0">
                <a:latin typeface="+mj-lt"/>
              </a:rPr>
              <a:t>Current solution:</a:t>
            </a:r>
            <a:endParaRPr lang="en-US" sz="2400" dirty="0">
              <a:latin typeface="+mj-lt"/>
            </a:endParaRPr>
          </a:p>
        </p:txBody>
      </p:sp>
      <p:sp>
        <p:nvSpPr>
          <p:cNvPr id="7" name="Rectangle 6"/>
          <p:cNvSpPr/>
          <p:nvPr/>
        </p:nvSpPr>
        <p:spPr>
          <a:xfrm>
            <a:off x="76200" y="6627168"/>
            <a:ext cx="1249060" cy="230832"/>
          </a:xfrm>
          <a:prstGeom prst="rect">
            <a:avLst/>
          </a:prstGeom>
        </p:spPr>
        <p:txBody>
          <a:bodyPr wrap="none">
            <a:spAutoFit/>
          </a:bodyPr>
          <a:lstStyle/>
          <a:p>
            <a:r>
              <a:rPr lang="en-US" sz="900" dirty="0" smtClean="0">
                <a:latin typeface="+mj-lt"/>
              </a:rPr>
              <a:t>NVIDIA [M. Harris]</a:t>
            </a:r>
            <a:r>
              <a:rPr lang="en-US" sz="900" dirty="0" smtClean="0">
                <a:latin typeface="+mj-lt"/>
                <a:cs typeface="Calibri"/>
              </a:rPr>
              <a:t>→</a:t>
            </a:r>
            <a:endParaRPr lang="en-US" sz="900" dirty="0">
              <a:latin typeface="+mj-lt"/>
            </a:endParaRPr>
          </a:p>
        </p:txBody>
      </p:sp>
    </p:spTree>
    <p:extLst>
      <p:ext uri="{BB962C8B-B14F-4D97-AF65-F5344CB8AC3E}">
        <p14:creationId xmlns:p14="http://schemas.microsoft.com/office/powerpoint/2010/main" val="936321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xfrm>
            <a:off x="8077200" y="6477000"/>
            <a:ext cx="8382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eaLnBrk="1" hangingPunct="1"/>
            <a:fld id="{806E355B-A22A-4651-8E5B-42ADAE1780F6}" type="slidenum">
              <a:rPr lang="en-US" smtClean="0">
                <a:solidFill>
                  <a:schemeClr val="tx2"/>
                </a:solidFill>
              </a:rPr>
              <a:pPr algn="r" eaLnBrk="1" hangingPunct="1"/>
              <a:t>142</a:t>
            </a:fld>
            <a:endParaRPr lang="en-US" dirty="0" smtClean="0">
              <a:solidFill>
                <a:schemeClr val="tx2"/>
              </a:solidFill>
            </a:endParaRPr>
          </a:p>
        </p:txBody>
      </p:sp>
      <p:sp>
        <p:nvSpPr>
          <p:cNvPr id="15367" name="Text Box 4"/>
          <p:cNvSpPr txBox="1">
            <a:spLocks noChangeArrowheads="1"/>
          </p:cNvSpPr>
          <p:nvPr/>
        </p:nvSpPr>
        <p:spPr bwMode="auto">
          <a:xfrm>
            <a:off x="386542" y="1304021"/>
            <a:ext cx="22621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dirty="0" smtClean="0">
                <a:latin typeface="+mj-lt"/>
              </a:rPr>
              <a:t>Replace </a:t>
            </a:r>
            <a:r>
              <a:rPr lang="en-US" dirty="0">
                <a:latin typeface="+mj-lt"/>
              </a:rPr>
              <a:t>single load:</a:t>
            </a:r>
          </a:p>
        </p:txBody>
      </p:sp>
      <p:sp>
        <p:nvSpPr>
          <p:cNvPr id="15368" name="Text Box 5"/>
          <p:cNvSpPr txBox="1">
            <a:spLocks noChangeArrowheads="1"/>
          </p:cNvSpPr>
          <p:nvPr/>
        </p:nvSpPr>
        <p:spPr bwMode="auto">
          <a:xfrm>
            <a:off x="304800" y="3669268"/>
            <a:ext cx="5715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dirty="0">
                <a:latin typeface="+mj-lt"/>
              </a:rPr>
              <a:t>…With two loads and first add of the reduction</a:t>
            </a:r>
            <a:r>
              <a:rPr lang="en-US" dirty="0" smtClean="0">
                <a:latin typeface="+mj-lt"/>
              </a:rPr>
              <a:t>:</a:t>
            </a:r>
            <a:endParaRPr lang="en-US" dirty="0">
              <a:latin typeface="+mj-lt"/>
            </a:endParaRPr>
          </a:p>
        </p:txBody>
      </p:sp>
      <p:sp>
        <p:nvSpPr>
          <p:cNvPr id="3" name="Rectangle 2"/>
          <p:cNvSpPr/>
          <p:nvPr/>
        </p:nvSpPr>
        <p:spPr>
          <a:xfrm>
            <a:off x="381000" y="1680865"/>
            <a:ext cx="7467600" cy="1477328"/>
          </a:xfrm>
          <a:prstGeom prst="rect">
            <a:avLst/>
          </a:prstGeom>
          <a:solidFill>
            <a:schemeClr val="bg1">
              <a:lumMod val="85000"/>
            </a:schemeClr>
          </a:solidFill>
        </p:spPr>
        <p:txBody>
          <a:bodyPr wrap="square">
            <a:spAutoFit/>
          </a:bodyPr>
          <a:lstStyle/>
          <a:p>
            <a:r>
              <a:rPr lang="en-US" dirty="0">
                <a:solidFill>
                  <a:srgbClr val="008000"/>
                </a:solidFill>
                <a:latin typeface="Consolas" pitchFamily="49" charset="0"/>
                <a:cs typeface="Consolas" pitchFamily="49" charset="0"/>
              </a:rPr>
              <a:t>// each thread loads one element from global to shared </a:t>
            </a:r>
            <a:r>
              <a:rPr lang="en-US" dirty="0" err="1">
                <a:solidFill>
                  <a:srgbClr val="008000"/>
                </a:solidFill>
                <a:latin typeface="Consolas" pitchFamily="49" charset="0"/>
                <a:cs typeface="Consolas" pitchFamily="49" charset="0"/>
              </a:rPr>
              <a:t>mem</a:t>
            </a:r>
            <a:endParaRPr lang="en-US" dirty="0">
              <a:solidFill>
                <a:srgbClr val="008000"/>
              </a:solidFill>
              <a:latin typeface="Consolas" pitchFamily="49" charset="0"/>
              <a:cs typeface="Consolas" pitchFamily="49" charset="0"/>
            </a:endParaRPr>
          </a:p>
          <a:p>
            <a:r>
              <a:rPr lang="en-US" dirty="0">
                <a:solidFill>
                  <a:srgbClr val="0000FF"/>
                </a:solidFill>
                <a:latin typeface="Consolas" pitchFamily="49" charset="0"/>
                <a:cs typeface="Consolas" pitchFamily="49" charset="0"/>
              </a:rPr>
              <a:t>unsigned</a:t>
            </a:r>
            <a:r>
              <a:rPr lang="en-US" dirty="0">
                <a:solidFill>
                  <a:prstClr val="black"/>
                </a:solidFill>
                <a:latin typeface="Consolas" pitchFamily="49" charset="0"/>
                <a:cs typeface="Consolas" pitchFamily="49" charset="0"/>
              </a:rPr>
              <a:t> </a:t>
            </a:r>
            <a:r>
              <a:rPr lang="en-US" dirty="0" err="1">
                <a:solidFill>
                  <a:srgbClr val="0000FF"/>
                </a:solidFill>
                <a:latin typeface="Consolas" pitchFamily="49" charset="0"/>
                <a:cs typeface="Consolas" pitchFamily="49" charset="0"/>
              </a:rPr>
              <a:t>int</a:t>
            </a:r>
            <a:r>
              <a:rPr lang="en-US" dirty="0">
                <a:solidFill>
                  <a:prstClr val="black"/>
                </a:solidFill>
                <a:latin typeface="Consolas" pitchFamily="49" charset="0"/>
                <a:cs typeface="Consolas" pitchFamily="49" charset="0"/>
              </a:rPr>
              <a:t> </a:t>
            </a:r>
            <a:r>
              <a:rPr lang="en-US" dirty="0" err="1">
                <a:solidFill>
                  <a:prstClr val="black"/>
                </a:solidFill>
                <a:latin typeface="Consolas" pitchFamily="49" charset="0"/>
                <a:cs typeface="Consolas" pitchFamily="49" charset="0"/>
              </a:rPr>
              <a:t>tid</a:t>
            </a:r>
            <a:r>
              <a:rPr lang="en-US" dirty="0">
                <a:solidFill>
                  <a:prstClr val="black"/>
                </a:solidFill>
                <a:latin typeface="Consolas" pitchFamily="49" charset="0"/>
                <a:cs typeface="Consolas" pitchFamily="49" charset="0"/>
              </a:rPr>
              <a:t> = </a:t>
            </a:r>
            <a:r>
              <a:rPr lang="en-US" dirty="0" err="1">
                <a:solidFill>
                  <a:srgbClr val="FF00FF"/>
                </a:solidFill>
                <a:latin typeface="Consolas" pitchFamily="49" charset="0"/>
                <a:cs typeface="Consolas" pitchFamily="49" charset="0"/>
              </a:rPr>
              <a:t>threadIdx</a:t>
            </a:r>
            <a:r>
              <a:rPr lang="en-US" dirty="0" err="1">
                <a:solidFill>
                  <a:prstClr val="black"/>
                </a:solidFill>
                <a:latin typeface="Consolas" pitchFamily="49" charset="0"/>
                <a:cs typeface="Consolas" pitchFamily="49" charset="0"/>
              </a:rPr>
              <a:t>.x</a:t>
            </a:r>
            <a:r>
              <a:rPr lang="en-US" dirty="0">
                <a:solidFill>
                  <a:prstClr val="black"/>
                </a:solidFill>
                <a:latin typeface="Consolas" pitchFamily="49" charset="0"/>
                <a:cs typeface="Consolas" pitchFamily="49" charset="0"/>
              </a:rPr>
              <a:t>;</a:t>
            </a:r>
          </a:p>
          <a:p>
            <a:r>
              <a:rPr lang="en-US" dirty="0">
                <a:solidFill>
                  <a:srgbClr val="0000FF"/>
                </a:solidFill>
                <a:latin typeface="Consolas" pitchFamily="49" charset="0"/>
                <a:cs typeface="Consolas" pitchFamily="49" charset="0"/>
              </a:rPr>
              <a:t>unsigned</a:t>
            </a:r>
            <a:r>
              <a:rPr lang="en-US" dirty="0">
                <a:solidFill>
                  <a:prstClr val="black"/>
                </a:solidFill>
                <a:latin typeface="Consolas" pitchFamily="49" charset="0"/>
                <a:cs typeface="Consolas" pitchFamily="49" charset="0"/>
              </a:rPr>
              <a:t> </a:t>
            </a:r>
            <a:r>
              <a:rPr lang="en-US" dirty="0" err="1">
                <a:solidFill>
                  <a:srgbClr val="0000FF"/>
                </a:solidFill>
                <a:latin typeface="Consolas" pitchFamily="49" charset="0"/>
                <a:cs typeface="Consolas" pitchFamily="49" charset="0"/>
              </a:rPr>
              <a:t>int</a:t>
            </a:r>
            <a:r>
              <a:rPr lang="en-US" dirty="0">
                <a:solidFill>
                  <a:prstClr val="black"/>
                </a:solidFill>
                <a:latin typeface="Consolas" pitchFamily="49" charset="0"/>
                <a:cs typeface="Consolas" pitchFamily="49" charset="0"/>
              </a:rPr>
              <a:t> i = </a:t>
            </a:r>
            <a:r>
              <a:rPr lang="en-US" dirty="0" err="1">
                <a:solidFill>
                  <a:srgbClr val="FF00FF"/>
                </a:solidFill>
                <a:latin typeface="Consolas" pitchFamily="49" charset="0"/>
                <a:cs typeface="Consolas" pitchFamily="49" charset="0"/>
              </a:rPr>
              <a:t>blockIdx</a:t>
            </a:r>
            <a:r>
              <a:rPr lang="en-US" dirty="0" err="1">
                <a:solidFill>
                  <a:prstClr val="black"/>
                </a:solidFill>
                <a:latin typeface="Consolas" pitchFamily="49" charset="0"/>
                <a:cs typeface="Consolas" pitchFamily="49" charset="0"/>
              </a:rPr>
              <a:t>.x</a:t>
            </a:r>
            <a:r>
              <a:rPr lang="en-US" dirty="0">
                <a:solidFill>
                  <a:prstClr val="black"/>
                </a:solidFill>
                <a:latin typeface="Consolas" pitchFamily="49" charset="0"/>
                <a:cs typeface="Consolas" pitchFamily="49" charset="0"/>
              </a:rPr>
              <a:t>*</a:t>
            </a:r>
            <a:r>
              <a:rPr lang="en-US" dirty="0" err="1">
                <a:solidFill>
                  <a:srgbClr val="FF00FF"/>
                </a:solidFill>
                <a:latin typeface="Consolas" pitchFamily="49" charset="0"/>
                <a:cs typeface="Consolas" pitchFamily="49" charset="0"/>
              </a:rPr>
              <a:t>blockDim</a:t>
            </a:r>
            <a:r>
              <a:rPr lang="en-US" dirty="0" err="1">
                <a:solidFill>
                  <a:prstClr val="black"/>
                </a:solidFill>
                <a:latin typeface="Consolas" pitchFamily="49" charset="0"/>
                <a:cs typeface="Consolas" pitchFamily="49" charset="0"/>
              </a:rPr>
              <a:t>.x</a:t>
            </a:r>
            <a:r>
              <a:rPr lang="en-US" dirty="0">
                <a:solidFill>
                  <a:prstClr val="black"/>
                </a:solidFill>
                <a:latin typeface="Consolas" pitchFamily="49" charset="0"/>
                <a:cs typeface="Consolas" pitchFamily="49" charset="0"/>
              </a:rPr>
              <a:t> + </a:t>
            </a:r>
            <a:r>
              <a:rPr lang="en-US" dirty="0" err="1">
                <a:solidFill>
                  <a:srgbClr val="FF00FF"/>
                </a:solidFill>
                <a:latin typeface="Consolas" pitchFamily="49" charset="0"/>
                <a:cs typeface="Consolas" pitchFamily="49" charset="0"/>
              </a:rPr>
              <a:t>threadIdx</a:t>
            </a:r>
            <a:r>
              <a:rPr lang="en-US" dirty="0" err="1">
                <a:solidFill>
                  <a:prstClr val="black"/>
                </a:solidFill>
                <a:latin typeface="Consolas" pitchFamily="49" charset="0"/>
                <a:cs typeface="Consolas" pitchFamily="49" charset="0"/>
              </a:rPr>
              <a:t>.x</a:t>
            </a:r>
            <a:r>
              <a:rPr lang="en-US" dirty="0">
                <a:solidFill>
                  <a:prstClr val="black"/>
                </a:solidFill>
                <a:latin typeface="Consolas" pitchFamily="49" charset="0"/>
                <a:cs typeface="Consolas" pitchFamily="49" charset="0"/>
              </a:rPr>
              <a:t>;</a:t>
            </a:r>
          </a:p>
          <a:p>
            <a:r>
              <a:rPr lang="en-US" dirty="0" err="1">
                <a:solidFill>
                  <a:prstClr val="black"/>
                </a:solidFill>
                <a:latin typeface="Consolas" pitchFamily="49" charset="0"/>
                <a:cs typeface="Consolas" pitchFamily="49" charset="0"/>
              </a:rPr>
              <a:t>sdata</a:t>
            </a:r>
            <a:r>
              <a:rPr lang="en-US" dirty="0">
                <a:solidFill>
                  <a:prstClr val="black"/>
                </a:solidFill>
                <a:latin typeface="Consolas" pitchFamily="49" charset="0"/>
                <a:cs typeface="Consolas" pitchFamily="49" charset="0"/>
              </a:rPr>
              <a:t>[</a:t>
            </a:r>
            <a:r>
              <a:rPr lang="en-US" dirty="0" err="1">
                <a:solidFill>
                  <a:prstClr val="black"/>
                </a:solidFill>
                <a:latin typeface="Consolas" pitchFamily="49" charset="0"/>
                <a:cs typeface="Consolas" pitchFamily="49" charset="0"/>
              </a:rPr>
              <a:t>tid</a:t>
            </a:r>
            <a:r>
              <a:rPr lang="en-US" dirty="0">
                <a:solidFill>
                  <a:prstClr val="black"/>
                </a:solidFill>
                <a:latin typeface="Consolas" pitchFamily="49" charset="0"/>
                <a:cs typeface="Consolas" pitchFamily="49" charset="0"/>
              </a:rPr>
              <a:t>] = </a:t>
            </a:r>
            <a:r>
              <a:rPr lang="en-US" dirty="0" err="1">
                <a:solidFill>
                  <a:prstClr val="black"/>
                </a:solidFill>
                <a:latin typeface="Consolas" pitchFamily="49" charset="0"/>
                <a:cs typeface="Consolas" pitchFamily="49" charset="0"/>
              </a:rPr>
              <a:t>g_idata</a:t>
            </a:r>
            <a:r>
              <a:rPr lang="en-US" dirty="0">
                <a:solidFill>
                  <a:prstClr val="black"/>
                </a:solidFill>
                <a:latin typeface="Consolas" pitchFamily="49" charset="0"/>
                <a:cs typeface="Consolas" pitchFamily="49" charset="0"/>
              </a:rPr>
              <a:t>[i];</a:t>
            </a:r>
          </a:p>
          <a:p>
            <a:r>
              <a:rPr lang="en-US" dirty="0">
                <a:solidFill>
                  <a:srgbClr val="FF00FF"/>
                </a:solidFill>
                <a:latin typeface="Consolas" pitchFamily="49" charset="0"/>
                <a:cs typeface="Consolas" pitchFamily="49" charset="0"/>
              </a:rPr>
              <a:t>__</a:t>
            </a:r>
            <a:r>
              <a:rPr lang="en-US" dirty="0" err="1">
                <a:solidFill>
                  <a:srgbClr val="FF00FF"/>
                </a:solidFill>
                <a:latin typeface="Consolas" pitchFamily="49" charset="0"/>
                <a:cs typeface="Consolas" pitchFamily="49" charset="0"/>
              </a:rPr>
              <a:t>syncthreads</a:t>
            </a:r>
            <a:r>
              <a:rPr lang="en-US" dirty="0" smtClean="0">
                <a:solidFill>
                  <a:prstClr val="black"/>
                </a:solidFill>
                <a:latin typeface="Consolas" pitchFamily="49" charset="0"/>
                <a:cs typeface="Consolas" pitchFamily="49" charset="0"/>
              </a:rPr>
              <a:t>();</a:t>
            </a:r>
            <a:endParaRPr lang="en-US" dirty="0">
              <a:solidFill>
                <a:prstClr val="black"/>
              </a:solidFill>
              <a:latin typeface="Consolas" pitchFamily="49" charset="0"/>
              <a:cs typeface="Consolas" pitchFamily="49" charset="0"/>
            </a:endParaRPr>
          </a:p>
        </p:txBody>
      </p:sp>
      <p:sp>
        <p:nvSpPr>
          <p:cNvPr id="4" name="Rectangle 3"/>
          <p:cNvSpPr/>
          <p:nvPr/>
        </p:nvSpPr>
        <p:spPr>
          <a:xfrm>
            <a:off x="304800" y="4036874"/>
            <a:ext cx="8153400" cy="1754326"/>
          </a:xfrm>
          <a:prstGeom prst="rect">
            <a:avLst/>
          </a:prstGeom>
          <a:solidFill>
            <a:schemeClr val="bg1">
              <a:lumMod val="85000"/>
            </a:schemeClr>
          </a:solidFill>
        </p:spPr>
        <p:txBody>
          <a:bodyPr wrap="square">
            <a:spAutoFit/>
          </a:bodyPr>
          <a:lstStyle/>
          <a:p>
            <a:r>
              <a:rPr lang="en-US" dirty="0" smtClean="0">
                <a:solidFill>
                  <a:srgbClr val="008000"/>
                </a:solidFill>
                <a:latin typeface="Consolas" pitchFamily="49" charset="0"/>
                <a:cs typeface="Consolas" pitchFamily="49" charset="0"/>
              </a:rPr>
              <a:t>// </a:t>
            </a:r>
            <a:r>
              <a:rPr lang="en-US" dirty="0">
                <a:solidFill>
                  <a:srgbClr val="008000"/>
                </a:solidFill>
                <a:latin typeface="Consolas" pitchFamily="49" charset="0"/>
                <a:cs typeface="Consolas" pitchFamily="49" charset="0"/>
              </a:rPr>
              <a:t>perform first level of </a:t>
            </a:r>
            <a:r>
              <a:rPr lang="en-US" dirty="0" smtClean="0">
                <a:solidFill>
                  <a:srgbClr val="008000"/>
                </a:solidFill>
                <a:latin typeface="Consolas" pitchFamily="49" charset="0"/>
                <a:cs typeface="Consolas" pitchFamily="49" charset="0"/>
              </a:rPr>
              <a:t>reduction upon reading from </a:t>
            </a:r>
            <a:endParaRPr lang="en-US" dirty="0">
              <a:solidFill>
                <a:srgbClr val="008000"/>
              </a:solidFill>
              <a:latin typeface="Consolas" pitchFamily="49" charset="0"/>
              <a:cs typeface="Consolas" pitchFamily="49" charset="0"/>
            </a:endParaRPr>
          </a:p>
          <a:p>
            <a:r>
              <a:rPr lang="en-US" dirty="0">
                <a:solidFill>
                  <a:srgbClr val="008000"/>
                </a:solidFill>
                <a:latin typeface="Consolas" pitchFamily="49" charset="0"/>
                <a:cs typeface="Consolas" pitchFamily="49" charset="0"/>
              </a:rPr>
              <a:t>// </a:t>
            </a:r>
            <a:r>
              <a:rPr lang="en-US" dirty="0" smtClean="0">
                <a:solidFill>
                  <a:srgbClr val="008000"/>
                </a:solidFill>
                <a:latin typeface="Consolas" pitchFamily="49" charset="0"/>
                <a:cs typeface="Consolas" pitchFamily="49" charset="0"/>
              </a:rPr>
              <a:t>global memory and </a:t>
            </a:r>
            <a:r>
              <a:rPr lang="en-US" dirty="0">
                <a:solidFill>
                  <a:srgbClr val="008000"/>
                </a:solidFill>
                <a:latin typeface="Consolas" pitchFamily="49" charset="0"/>
                <a:cs typeface="Consolas" pitchFamily="49" charset="0"/>
              </a:rPr>
              <a:t>writing to shared memory</a:t>
            </a:r>
          </a:p>
          <a:p>
            <a:r>
              <a:rPr lang="en-US" dirty="0">
                <a:solidFill>
                  <a:srgbClr val="0000FF"/>
                </a:solidFill>
                <a:latin typeface="Consolas" pitchFamily="49" charset="0"/>
                <a:cs typeface="Consolas" pitchFamily="49" charset="0"/>
              </a:rPr>
              <a:t>unsigned</a:t>
            </a:r>
            <a:r>
              <a:rPr lang="en-US" dirty="0">
                <a:solidFill>
                  <a:prstClr val="black"/>
                </a:solidFill>
                <a:latin typeface="Consolas" pitchFamily="49" charset="0"/>
                <a:cs typeface="Consolas" pitchFamily="49" charset="0"/>
              </a:rPr>
              <a:t> </a:t>
            </a:r>
            <a:r>
              <a:rPr lang="en-US" dirty="0" err="1">
                <a:solidFill>
                  <a:srgbClr val="0000FF"/>
                </a:solidFill>
                <a:latin typeface="Consolas" pitchFamily="49" charset="0"/>
                <a:cs typeface="Consolas" pitchFamily="49" charset="0"/>
              </a:rPr>
              <a:t>int</a:t>
            </a:r>
            <a:r>
              <a:rPr lang="en-US" dirty="0">
                <a:solidFill>
                  <a:prstClr val="black"/>
                </a:solidFill>
                <a:latin typeface="Consolas" pitchFamily="49" charset="0"/>
                <a:cs typeface="Consolas" pitchFamily="49" charset="0"/>
              </a:rPr>
              <a:t> </a:t>
            </a:r>
            <a:r>
              <a:rPr lang="en-US" dirty="0" err="1">
                <a:solidFill>
                  <a:prstClr val="black"/>
                </a:solidFill>
                <a:latin typeface="Consolas" pitchFamily="49" charset="0"/>
                <a:cs typeface="Consolas" pitchFamily="49" charset="0"/>
              </a:rPr>
              <a:t>tid</a:t>
            </a:r>
            <a:r>
              <a:rPr lang="en-US" dirty="0">
                <a:solidFill>
                  <a:prstClr val="black"/>
                </a:solidFill>
                <a:latin typeface="Consolas" pitchFamily="49" charset="0"/>
                <a:cs typeface="Consolas" pitchFamily="49" charset="0"/>
              </a:rPr>
              <a:t> = </a:t>
            </a:r>
            <a:r>
              <a:rPr lang="en-US" dirty="0" err="1">
                <a:solidFill>
                  <a:srgbClr val="FF00FF"/>
                </a:solidFill>
                <a:latin typeface="Consolas" pitchFamily="49" charset="0"/>
                <a:cs typeface="Consolas" pitchFamily="49" charset="0"/>
              </a:rPr>
              <a:t>threadIdx</a:t>
            </a:r>
            <a:r>
              <a:rPr lang="en-US" dirty="0" err="1">
                <a:solidFill>
                  <a:prstClr val="black"/>
                </a:solidFill>
                <a:latin typeface="Consolas" pitchFamily="49" charset="0"/>
                <a:cs typeface="Consolas" pitchFamily="49" charset="0"/>
              </a:rPr>
              <a:t>.x</a:t>
            </a:r>
            <a:r>
              <a:rPr lang="en-US" dirty="0">
                <a:solidFill>
                  <a:prstClr val="black"/>
                </a:solidFill>
                <a:latin typeface="Consolas" pitchFamily="49" charset="0"/>
                <a:cs typeface="Consolas" pitchFamily="49" charset="0"/>
              </a:rPr>
              <a:t>;</a:t>
            </a:r>
          </a:p>
          <a:p>
            <a:r>
              <a:rPr lang="en-US" dirty="0">
                <a:solidFill>
                  <a:srgbClr val="0000FF"/>
                </a:solidFill>
                <a:latin typeface="Consolas" pitchFamily="49" charset="0"/>
                <a:cs typeface="Consolas" pitchFamily="49" charset="0"/>
              </a:rPr>
              <a:t>unsigned</a:t>
            </a:r>
            <a:r>
              <a:rPr lang="en-US" dirty="0">
                <a:solidFill>
                  <a:prstClr val="black"/>
                </a:solidFill>
                <a:latin typeface="Consolas" pitchFamily="49" charset="0"/>
                <a:cs typeface="Consolas" pitchFamily="49" charset="0"/>
              </a:rPr>
              <a:t> </a:t>
            </a:r>
            <a:r>
              <a:rPr lang="en-US" dirty="0" err="1">
                <a:solidFill>
                  <a:srgbClr val="0000FF"/>
                </a:solidFill>
                <a:latin typeface="Consolas" pitchFamily="49" charset="0"/>
                <a:cs typeface="Consolas" pitchFamily="49" charset="0"/>
              </a:rPr>
              <a:t>int</a:t>
            </a:r>
            <a:r>
              <a:rPr lang="en-US" dirty="0">
                <a:solidFill>
                  <a:prstClr val="black"/>
                </a:solidFill>
                <a:latin typeface="Consolas" pitchFamily="49" charset="0"/>
                <a:cs typeface="Consolas" pitchFamily="49" charset="0"/>
              </a:rPr>
              <a:t> i = </a:t>
            </a:r>
            <a:r>
              <a:rPr lang="en-US" dirty="0" err="1">
                <a:solidFill>
                  <a:srgbClr val="FF00FF"/>
                </a:solidFill>
                <a:latin typeface="Consolas" pitchFamily="49" charset="0"/>
                <a:cs typeface="Consolas" pitchFamily="49" charset="0"/>
              </a:rPr>
              <a:t>blockIdx</a:t>
            </a:r>
            <a:r>
              <a:rPr lang="en-US" dirty="0" err="1">
                <a:solidFill>
                  <a:prstClr val="black"/>
                </a:solidFill>
                <a:latin typeface="Consolas" pitchFamily="49" charset="0"/>
                <a:cs typeface="Consolas" pitchFamily="49" charset="0"/>
              </a:rPr>
              <a:t>.x</a:t>
            </a:r>
            <a:r>
              <a:rPr lang="en-US" dirty="0">
                <a:solidFill>
                  <a:prstClr val="black"/>
                </a:solidFill>
                <a:latin typeface="Consolas" pitchFamily="49" charset="0"/>
                <a:cs typeface="Consolas" pitchFamily="49" charset="0"/>
              </a:rPr>
              <a:t>*(</a:t>
            </a:r>
            <a:r>
              <a:rPr lang="en-US" dirty="0" err="1">
                <a:solidFill>
                  <a:srgbClr val="FF00FF"/>
                </a:solidFill>
                <a:latin typeface="Consolas" pitchFamily="49" charset="0"/>
                <a:cs typeface="Consolas" pitchFamily="49" charset="0"/>
              </a:rPr>
              <a:t>blockDim</a:t>
            </a:r>
            <a:r>
              <a:rPr lang="en-US" dirty="0" err="1">
                <a:solidFill>
                  <a:prstClr val="black"/>
                </a:solidFill>
                <a:latin typeface="Consolas" pitchFamily="49" charset="0"/>
                <a:cs typeface="Consolas" pitchFamily="49" charset="0"/>
              </a:rPr>
              <a:t>.x</a:t>
            </a:r>
            <a:r>
              <a:rPr lang="en-US" dirty="0">
                <a:solidFill>
                  <a:prstClr val="black"/>
                </a:solidFill>
                <a:latin typeface="Consolas" pitchFamily="49" charset="0"/>
                <a:cs typeface="Consolas" pitchFamily="49" charset="0"/>
              </a:rPr>
              <a:t>*2) + </a:t>
            </a:r>
            <a:r>
              <a:rPr lang="en-US" dirty="0" err="1">
                <a:solidFill>
                  <a:srgbClr val="FF00FF"/>
                </a:solidFill>
                <a:latin typeface="Consolas" pitchFamily="49" charset="0"/>
                <a:cs typeface="Consolas" pitchFamily="49" charset="0"/>
              </a:rPr>
              <a:t>threadIdx</a:t>
            </a:r>
            <a:r>
              <a:rPr lang="en-US" dirty="0" err="1">
                <a:solidFill>
                  <a:prstClr val="black"/>
                </a:solidFill>
                <a:latin typeface="Consolas" pitchFamily="49" charset="0"/>
                <a:cs typeface="Consolas" pitchFamily="49" charset="0"/>
              </a:rPr>
              <a:t>.x</a:t>
            </a:r>
            <a:r>
              <a:rPr lang="en-US" dirty="0">
                <a:solidFill>
                  <a:prstClr val="black"/>
                </a:solidFill>
                <a:latin typeface="Consolas" pitchFamily="49" charset="0"/>
                <a:cs typeface="Consolas" pitchFamily="49" charset="0"/>
              </a:rPr>
              <a:t>;</a:t>
            </a:r>
          </a:p>
          <a:p>
            <a:r>
              <a:rPr lang="en-US" dirty="0" err="1">
                <a:solidFill>
                  <a:prstClr val="black"/>
                </a:solidFill>
                <a:latin typeface="Consolas" pitchFamily="49" charset="0"/>
                <a:cs typeface="Consolas" pitchFamily="49" charset="0"/>
              </a:rPr>
              <a:t>sdata</a:t>
            </a:r>
            <a:r>
              <a:rPr lang="en-US" dirty="0">
                <a:solidFill>
                  <a:prstClr val="black"/>
                </a:solidFill>
                <a:latin typeface="Consolas" pitchFamily="49" charset="0"/>
                <a:cs typeface="Consolas" pitchFamily="49" charset="0"/>
              </a:rPr>
              <a:t>[</a:t>
            </a:r>
            <a:r>
              <a:rPr lang="en-US" dirty="0" err="1">
                <a:solidFill>
                  <a:prstClr val="black"/>
                </a:solidFill>
                <a:latin typeface="Consolas" pitchFamily="49" charset="0"/>
                <a:cs typeface="Consolas" pitchFamily="49" charset="0"/>
              </a:rPr>
              <a:t>tid</a:t>
            </a:r>
            <a:r>
              <a:rPr lang="en-US" dirty="0">
                <a:solidFill>
                  <a:prstClr val="black"/>
                </a:solidFill>
                <a:latin typeface="Consolas" pitchFamily="49" charset="0"/>
                <a:cs typeface="Consolas" pitchFamily="49" charset="0"/>
              </a:rPr>
              <a:t>] = </a:t>
            </a:r>
            <a:r>
              <a:rPr lang="en-US" dirty="0" err="1">
                <a:solidFill>
                  <a:prstClr val="black"/>
                </a:solidFill>
                <a:latin typeface="Consolas" pitchFamily="49" charset="0"/>
                <a:cs typeface="Consolas" pitchFamily="49" charset="0"/>
              </a:rPr>
              <a:t>g_idata</a:t>
            </a:r>
            <a:r>
              <a:rPr lang="en-US" dirty="0">
                <a:solidFill>
                  <a:prstClr val="black"/>
                </a:solidFill>
                <a:latin typeface="Consolas" pitchFamily="49" charset="0"/>
                <a:cs typeface="Consolas" pitchFamily="49" charset="0"/>
              </a:rPr>
              <a:t>[i] + </a:t>
            </a:r>
            <a:r>
              <a:rPr lang="en-US" dirty="0" err="1">
                <a:solidFill>
                  <a:prstClr val="black"/>
                </a:solidFill>
                <a:latin typeface="Consolas" pitchFamily="49" charset="0"/>
                <a:cs typeface="Consolas" pitchFamily="49" charset="0"/>
              </a:rPr>
              <a:t>g_idata</a:t>
            </a:r>
            <a:r>
              <a:rPr lang="en-US" dirty="0">
                <a:solidFill>
                  <a:prstClr val="black"/>
                </a:solidFill>
                <a:latin typeface="Consolas" pitchFamily="49" charset="0"/>
                <a:cs typeface="Consolas" pitchFamily="49" charset="0"/>
              </a:rPr>
              <a:t>[</a:t>
            </a:r>
            <a:r>
              <a:rPr lang="en-US" dirty="0" err="1">
                <a:solidFill>
                  <a:prstClr val="black"/>
                </a:solidFill>
                <a:latin typeface="Consolas" pitchFamily="49" charset="0"/>
                <a:cs typeface="Consolas" pitchFamily="49" charset="0"/>
              </a:rPr>
              <a:t>i+</a:t>
            </a:r>
            <a:r>
              <a:rPr lang="en-US" dirty="0" err="1">
                <a:solidFill>
                  <a:srgbClr val="FF00FF"/>
                </a:solidFill>
                <a:latin typeface="Consolas" pitchFamily="49" charset="0"/>
                <a:cs typeface="Consolas" pitchFamily="49" charset="0"/>
              </a:rPr>
              <a:t>blockDim</a:t>
            </a:r>
            <a:r>
              <a:rPr lang="en-US" dirty="0" err="1">
                <a:solidFill>
                  <a:prstClr val="black"/>
                </a:solidFill>
                <a:latin typeface="Consolas" pitchFamily="49" charset="0"/>
                <a:cs typeface="Consolas" pitchFamily="49" charset="0"/>
              </a:rPr>
              <a:t>.x</a:t>
            </a:r>
            <a:r>
              <a:rPr lang="en-US" dirty="0">
                <a:solidFill>
                  <a:prstClr val="black"/>
                </a:solidFill>
                <a:latin typeface="Consolas" pitchFamily="49" charset="0"/>
                <a:cs typeface="Consolas" pitchFamily="49" charset="0"/>
              </a:rPr>
              <a:t>];</a:t>
            </a:r>
          </a:p>
          <a:p>
            <a:r>
              <a:rPr lang="en-US" dirty="0">
                <a:solidFill>
                  <a:srgbClr val="FF00FF"/>
                </a:solidFill>
                <a:latin typeface="Consolas" pitchFamily="49" charset="0"/>
                <a:cs typeface="Consolas" pitchFamily="49" charset="0"/>
              </a:rPr>
              <a:t>__</a:t>
            </a:r>
            <a:r>
              <a:rPr lang="en-US" dirty="0" err="1">
                <a:solidFill>
                  <a:srgbClr val="FF00FF"/>
                </a:solidFill>
                <a:latin typeface="Consolas" pitchFamily="49" charset="0"/>
                <a:cs typeface="Consolas" pitchFamily="49" charset="0"/>
              </a:rPr>
              <a:t>syncthreads</a:t>
            </a:r>
            <a:r>
              <a:rPr lang="en-US" dirty="0">
                <a:solidFill>
                  <a:prstClr val="black"/>
                </a:solidFill>
                <a:latin typeface="Consolas" pitchFamily="49" charset="0"/>
                <a:cs typeface="Consolas" pitchFamily="49" charset="0"/>
              </a:rPr>
              <a:t>();</a:t>
            </a:r>
          </a:p>
        </p:txBody>
      </p:sp>
      <p:sp>
        <p:nvSpPr>
          <p:cNvPr id="9" name="Rectangle 5"/>
          <p:cNvSpPr>
            <a:spLocks noGrp="1" noChangeArrowheads="1"/>
          </p:cNvSpPr>
          <p:nvPr>
            <p:ph type="title"/>
          </p:nvPr>
        </p:nvSpPr>
        <p:spPr>
          <a:xfrm>
            <a:off x="457200" y="122238"/>
            <a:ext cx="7543800" cy="792162"/>
          </a:xfrm>
        </p:spPr>
        <p:txBody>
          <a:bodyPr/>
          <a:lstStyle/>
          <a:p>
            <a:pPr eaLnBrk="1" hangingPunct="1">
              <a:defRPr/>
            </a:pPr>
            <a:r>
              <a:rPr lang="en-US" sz="3000" dirty="0" smtClean="0"/>
              <a:t>Reduction #4: First Add During Load</a:t>
            </a:r>
          </a:p>
        </p:txBody>
      </p:sp>
      <p:sp>
        <p:nvSpPr>
          <p:cNvPr id="8" name="Rectangle 7"/>
          <p:cNvSpPr/>
          <p:nvPr/>
        </p:nvSpPr>
        <p:spPr>
          <a:xfrm>
            <a:off x="76200" y="6627168"/>
            <a:ext cx="1249060" cy="230832"/>
          </a:xfrm>
          <a:prstGeom prst="rect">
            <a:avLst/>
          </a:prstGeom>
        </p:spPr>
        <p:txBody>
          <a:bodyPr wrap="none">
            <a:spAutoFit/>
          </a:bodyPr>
          <a:lstStyle/>
          <a:p>
            <a:r>
              <a:rPr lang="en-US" sz="900" dirty="0" smtClean="0">
                <a:latin typeface="+mj-lt"/>
              </a:rPr>
              <a:t>NVIDIA [M. Harris]</a:t>
            </a:r>
            <a:r>
              <a:rPr lang="en-US" sz="900" dirty="0" smtClean="0">
                <a:latin typeface="+mj-lt"/>
                <a:cs typeface="Calibri"/>
              </a:rPr>
              <a:t>→</a:t>
            </a:r>
            <a:endParaRPr lang="en-US" sz="900" dirty="0">
              <a:latin typeface="+mj-lt"/>
            </a:endParaRPr>
          </a:p>
        </p:txBody>
      </p:sp>
      <p:sp>
        <p:nvSpPr>
          <p:cNvPr id="10" name="Text Box 5"/>
          <p:cNvSpPr txBox="1">
            <a:spLocks noChangeArrowheads="1"/>
          </p:cNvSpPr>
          <p:nvPr/>
        </p:nvSpPr>
        <p:spPr bwMode="auto">
          <a:xfrm>
            <a:off x="381000" y="6031468"/>
            <a:ext cx="8534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dirty="0" smtClean="0">
                <a:latin typeface="+mj-lt"/>
              </a:rPr>
              <a:t>One side effect: the number of blocks you need now is half of what it used to be…</a:t>
            </a:r>
            <a:endParaRPr lang="en-US" dirty="0">
              <a:latin typeface="+mj-lt"/>
            </a:endParaRPr>
          </a:p>
        </p:txBody>
      </p:sp>
    </p:spTree>
    <p:extLst>
      <p:ext uri="{BB962C8B-B14F-4D97-AF65-F5344CB8AC3E}">
        <p14:creationId xmlns:p14="http://schemas.microsoft.com/office/powerpoint/2010/main" val="2257193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0"/>
          </p:nvPr>
        </p:nvSpPr>
        <p:spPr>
          <a:xfrm>
            <a:off x="8702928" y="6553200"/>
            <a:ext cx="3810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eaLnBrk="1" hangingPunct="1"/>
            <a:fld id="{8C3F7EB3-BAA7-4EB2-A715-781C0D005923}" type="slidenum">
              <a:rPr lang="en-US" smtClean="0">
                <a:solidFill>
                  <a:schemeClr val="tx2"/>
                </a:solidFill>
              </a:rPr>
              <a:pPr algn="r" eaLnBrk="1" hangingPunct="1"/>
              <a:t>143</a:t>
            </a:fld>
            <a:endParaRPr lang="en-US" dirty="0" smtClean="0">
              <a:solidFill>
                <a:schemeClr val="tx2"/>
              </a:solidFill>
            </a:endParaRPr>
          </a:p>
        </p:txBody>
      </p:sp>
      <p:sp>
        <p:nvSpPr>
          <p:cNvPr id="355330" name="Rectangle 2"/>
          <p:cNvSpPr>
            <a:spLocks noGrp="1" noChangeArrowheads="1"/>
          </p:cNvSpPr>
          <p:nvPr>
            <p:ph type="title"/>
          </p:nvPr>
        </p:nvSpPr>
        <p:spPr>
          <a:xfrm>
            <a:off x="457200" y="122238"/>
            <a:ext cx="7543800" cy="1020762"/>
          </a:xfrm>
        </p:spPr>
        <p:txBody>
          <a:bodyPr/>
          <a:lstStyle/>
          <a:p>
            <a:pPr eaLnBrk="1" hangingPunct="1">
              <a:defRPr/>
            </a:pPr>
            <a:r>
              <a:rPr lang="en-US" sz="3000" dirty="0" smtClean="0"/>
              <a:t>Performance for 4M element reduction</a:t>
            </a:r>
          </a:p>
        </p:txBody>
      </p:sp>
      <p:graphicFrame>
        <p:nvGraphicFramePr>
          <p:cNvPr id="355377" name="Group 49"/>
          <p:cNvGraphicFramePr>
            <a:graphicFrameLocks noGrp="1"/>
          </p:cNvGraphicFramePr>
          <p:nvPr>
            <p:ph idx="1"/>
            <p:extLst>
              <p:ext uri="{D42A27DB-BD31-4B8C-83A1-F6EECF244321}">
                <p14:modId xmlns:p14="http://schemas.microsoft.com/office/powerpoint/2010/main" val="3528426527"/>
              </p:ext>
            </p:extLst>
          </p:nvPr>
        </p:nvGraphicFramePr>
        <p:xfrm>
          <a:off x="457200" y="2400300"/>
          <a:ext cx="8305800" cy="2705100"/>
        </p:xfrm>
        <a:graphic>
          <a:graphicData uri="http://schemas.openxmlformats.org/drawingml/2006/table">
            <a:tbl>
              <a:tblPr/>
              <a:tblGrid>
                <a:gridCol w="2362200"/>
                <a:gridCol w="1600200"/>
                <a:gridCol w="1676400"/>
                <a:gridCol w="1143000"/>
                <a:gridCol w="1524000"/>
              </a:tblGrid>
              <a:tr h="762000">
                <a:tc>
                  <a:txBody>
                    <a:body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Kernel 1: </a:t>
                      </a:r>
                      <a:br>
                        <a:rPr kumimoji="0" lang="en-US" sz="2000" b="1" i="0" u="none" strike="noStrike" cap="none" normalizeH="0" baseline="0" smtClean="0">
                          <a:ln>
                            <a:noFill/>
                          </a:ln>
                          <a:solidFill>
                            <a:schemeClr val="tx1"/>
                          </a:solidFill>
                          <a:effectLst/>
                          <a:latin typeface="Arial" charset="0"/>
                        </a:rPr>
                      </a:br>
                      <a:r>
                        <a:rPr kumimoji="0" lang="en-US" sz="1200" b="1" i="0" u="none" strike="noStrike" cap="none" normalizeH="0" baseline="0" smtClean="0">
                          <a:ln>
                            <a:noFill/>
                          </a:ln>
                          <a:solidFill>
                            <a:schemeClr val="tx1"/>
                          </a:solidFill>
                          <a:effectLst/>
                          <a:latin typeface="Arial" charset="0"/>
                        </a:rPr>
                        <a:t>interleaved addressing</a:t>
                      </a:r>
                      <a:br>
                        <a:rPr kumimoji="0" lang="en-US" sz="1200" b="1" i="0" u="none" strike="noStrike" cap="none" normalizeH="0" baseline="0" smtClean="0">
                          <a:ln>
                            <a:noFill/>
                          </a:ln>
                          <a:solidFill>
                            <a:schemeClr val="tx1"/>
                          </a:solidFill>
                          <a:effectLst/>
                          <a:latin typeface="Arial" charset="0"/>
                        </a:rPr>
                      </a:br>
                      <a:r>
                        <a:rPr kumimoji="0" lang="en-US" sz="1200" b="1" i="0" u="none" strike="noStrike" cap="none" normalizeH="0" baseline="0" smtClean="0">
                          <a:ln>
                            <a:noFill/>
                          </a:ln>
                          <a:solidFill>
                            <a:schemeClr val="tx1"/>
                          </a:solidFill>
                          <a:effectLst/>
                          <a:latin typeface="Arial" charset="0"/>
                        </a:rPr>
                        <a:t>with divergent branching</a:t>
                      </a:r>
                    </a:p>
                  </a:txBody>
                  <a:tcPr horzOverflow="overflow">
                    <a:lnL cap="flat">
                      <a:noFill/>
                    </a:lnL>
                    <a:lnR>
                      <a:noFill/>
                    </a:lnR>
                    <a:lnT cap="flat">
                      <a:noFill/>
                    </a:lnT>
                    <a:lnB>
                      <a:noFill/>
                    </a:lnB>
                    <a:lnTlToBr>
                      <a:noFill/>
                    </a:lnTlToBr>
                    <a:lnBlToTr>
                      <a:noFill/>
                    </a:lnBlToTr>
                    <a:solidFill>
                      <a:schemeClr val="tx2">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8.054 ms</a:t>
                      </a:r>
                    </a:p>
                  </a:txBody>
                  <a:tcPr anchor="ctr" horzOverflow="overflow">
                    <a:lnL>
                      <a:noFill/>
                    </a:lnL>
                    <a:lnR>
                      <a:noFill/>
                    </a:lnR>
                    <a:lnT cap="flat">
                      <a:noFill/>
                    </a:lnT>
                    <a:lnB>
                      <a:noFill/>
                    </a:lnB>
                    <a:lnTlToBr>
                      <a:noFill/>
                    </a:lnTlToBr>
                    <a:lnBlToTr>
                      <a:noFill/>
                    </a:lnBlToTr>
                    <a:solidFill>
                      <a:schemeClr val="tx2">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2.083 GB/s</a:t>
                      </a:r>
                    </a:p>
                  </a:txBody>
                  <a:tcPr anchor="ctr" horzOverflow="overflow">
                    <a:lnL>
                      <a:noFill/>
                    </a:lnL>
                    <a:lnR>
                      <a:noFill/>
                    </a:lnR>
                    <a:lnT cap="flat">
                      <a:noFill/>
                    </a:lnT>
                    <a:lnB>
                      <a:noFill/>
                    </a:lnB>
                    <a:lnTlToBr>
                      <a:noFill/>
                    </a:lnTlToBr>
                    <a:lnBlToTr>
                      <a:noFill/>
                    </a:lnBlToTr>
                    <a:solidFill>
                      <a:schemeClr val="tx2">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Pct val="180000"/>
                        <a:buFontTx/>
                        <a:buNone/>
                        <a:tabLst/>
                      </a:pPr>
                      <a:endParaRPr kumimoji="0" lang="en-US" sz="2000" b="1" i="0" u="none" strike="noStrike" cap="none" normalizeH="0" baseline="0" smtClean="0">
                        <a:ln>
                          <a:noFill/>
                        </a:ln>
                        <a:solidFill>
                          <a:schemeClr val="tx1"/>
                        </a:solidFill>
                        <a:effectLst/>
                        <a:latin typeface="Arial" charset="0"/>
                      </a:endParaRPr>
                    </a:p>
                  </a:txBody>
                  <a:tcPr anchor="ctr" horzOverflow="overflow">
                    <a:lnL>
                      <a:noFill/>
                    </a:lnL>
                    <a:lnR>
                      <a:noFill/>
                    </a:lnR>
                    <a:lnT cap="flat">
                      <a:noFill/>
                    </a:lnT>
                    <a:lnB>
                      <a:noFill/>
                    </a:lnB>
                    <a:lnTlToBr>
                      <a:noFill/>
                    </a:lnTlToBr>
                    <a:lnBlToTr>
                      <a:noFill/>
                    </a:lnBlToTr>
                    <a:solidFill>
                      <a:schemeClr val="tx2">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Pct val="180000"/>
                        <a:buFontTx/>
                        <a:buNone/>
                        <a:tabLst/>
                      </a:pPr>
                      <a:endParaRPr kumimoji="0" lang="en-US" sz="2000" b="1" i="0" u="none" strike="noStrike" cap="none" normalizeH="0" baseline="0" smtClean="0">
                        <a:ln>
                          <a:noFill/>
                        </a:ln>
                        <a:solidFill>
                          <a:schemeClr val="tx1"/>
                        </a:solidFill>
                        <a:effectLst/>
                        <a:latin typeface="Arial" charset="0"/>
                      </a:endParaRPr>
                    </a:p>
                  </a:txBody>
                  <a:tcPr anchor="ctr" horzOverflow="overflow">
                    <a:lnL>
                      <a:noFill/>
                    </a:lnL>
                    <a:lnR cap="flat">
                      <a:noFill/>
                    </a:lnR>
                    <a:lnT cap="flat">
                      <a:noFill/>
                    </a:lnT>
                    <a:lnB>
                      <a:noFill/>
                    </a:lnB>
                    <a:lnTlToBr>
                      <a:noFill/>
                    </a:lnTlToBr>
                    <a:lnBlToTr>
                      <a:noFill/>
                    </a:lnBlToTr>
                    <a:solidFill>
                      <a:schemeClr val="tx2">
                        <a:alpha val="50000"/>
                      </a:schemeClr>
                    </a:solidFill>
                  </a:tcPr>
                </a:tc>
              </a:tr>
              <a:tr h="590550">
                <a:tc>
                  <a:txBody>
                    <a:body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Kernel 2:</a:t>
                      </a:r>
                      <a:br>
                        <a:rPr kumimoji="0" lang="en-US" sz="2000" b="1" i="0" u="none" strike="noStrike" cap="none" normalizeH="0" baseline="0" smtClean="0">
                          <a:ln>
                            <a:noFill/>
                          </a:ln>
                          <a:solidFill>
                            <a:schemeClr val="tx1"/>
                          </a:solidFill>
                          <a:effectLst/>
                          <a:latin typeface="Arial" charset="0"/>
                        </a:rPr>
                      </a:br>
                      <a:r>
                        <a:rPr kumimoji="0" lang="en-US" sz="1200" b="1" i="0" u="none" strike="noStrike" cap="none" normalizeH="0" baseline="0" smtClean="0">
                          <a:ln>
                            <a:noFill/>
                          </a:ln>
                          <a:solidFill>
                            <a:schemeClr val="tx1"/>
                          </a:solidFill>
                          <a:effectLst/>
                          <a:latin typeface="Arial" charset="0"/>
                        </a:rPr>
                        <a:t>interleaved addressing</a:t>
                      </a:r>
                      <a:br>
                        <a:rPr kumimoji="0" lang="en-US" sz="1200" b="1" i="0" u="none" strike="noStrike" cap="none" normalizeH="0" baseline="0" smtClean="0">
                          <a:ln>
                            <a:noFill/>
                          </a:ln>
                          <a:solidFill>
                            <a:schemeClr val="tx1"/>
                          </a:solidFill>
                          <a:effectLst/>
                          <a:latin typeface="Arial" charset="0"/>
                        </a:rPr>
                      </a:br>
                      <a:r>
                        <a:rPr kumimoji="0" lang="en-US" sz="1200" b="1" i="0" u="none" strike="noStrike" cap="none" normalizeH="0" baseline="0" smtClean="0">
                          <a:ln>
                            <a:noFill/>
                          </a:ln>
                          <a:solidFill>
                            <a:schemeClr val="tx1"/>
                          </a:solidFill>
                          <a:effectLst/>
                          <a:latin typeface="Arial" charset="0"/>
                        </a:rPr>
                        <a:t>with bank conflicts</a:t>
                      </a:r>
                    </a:p>
                  </a:txBody>
                  <a:tcPr horzOverflow="overflow">
                    <a:lnL cap="flat">
                      <a:noFill/>
                    </a:lnL>
                    <a:lnR>
                      <a:noFill/>
                    </a:lnR>
                    <a:lnT>
                      <a:noFill/>
                    </a:lnT>
                    <a:lnB>
                      <a:noFill/>
                    </a:lnB>
                    <a:lnTlToBr>
                      <a:noFill/>
                    </a:lnTlToBr>
                    <a:lnBlToTr>
                      <a:noFill/>
                    </a:lnBlToTr>
                    <a:solidFill>
                      <a:schemeClr val="hlink">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3.456 ms</a:t>
                      </a:r>
                    </a:p>
                  </a:txBody>
                  <a:tcPr anchor="ctr" horzOverflow="overflow">
                    <a:lnL>
                      <a:noFill/>
                    </a:lnL>
                    <a:lnR>
                      <a:noFill/>
                    </a:lnR>
                    <a:lnT>
                      <a:noFill/>
                    </a:lnT>
                    <a:lnB>
                      <a:noFill/>
                    </a:lnB>
                    <a:lnTlToBr>
                      <a:noFill/>
                    </a:lnTlToBr>
                    <a:lnBlToTr>
                      <a:noFill/>
                    </a:lnBlToTr>
                    <a:solidFill>
                      <a:schemeClr val="hlink">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4.854 GB/s</a:t>
                      </a:r>
                    </a:p>
                  </a:txBody>
                  <a:tcPr anchor="ctr" horzOverflow="overflow">
                    <a:lnL>
                      <a:noFill/>
                    </a:lnL>
                    <a:lnR>
                      <a:noFill/>
                    </a:lnR>
                    <a:lnT>
                      <a:noFill/>
                    </a:lnT>
                    <a:lnB>
                      <a:noFill/>
                    </a:lnB>
                    <a:lnTlToBr>
                      <a:noFill/>
                    </a:lnTlToBr>
                    <a:lnBlToTr>
                      <a:noFill/>
                    </a:lnBlToTr>
                    <a:solidFill>
                      <a:schemeClr val="hlink">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2.33x</a:t>
                      </a:r>
                    </a:p>
                  </a:txBody>
                  <a:tcPr anchor="ctr" horzOverflow="overflow">
                    <a:lnL>
                      <a:noFill/>
                    </a:lnL>
                    <a:lnR>
                      <a:noFill/>
                    </a:lnR>
                    <a:lnT>
                      <a:noFill/>
                    </a:lnT>
                    <a:lnB>
                      <a:noFill/>
                    </a:lnB>
                    <a:lnTlToBr>
                      <a:noFill/>
                    </a:lnTlToBr>
                    <a:lnBlToTr>
                      <a:noFill/>
                    </a:lnBlToTr>
                    <a:solidFill>
                      <a:schemeClr val="hlink">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2.33x</a:t>
                      </a:r>
                    </a:p>
                  </a:txBody>
                  <a:tcPr anchor="ctr" horzOverflow="overflow">
                    <a:lnL>
                      <a:noFill/>
                    </a:lnL>
                    <a:lnR cap="flat">
                      <a:noFill/>
                    </a:lnR>
                    <a:lnT>
                      <a:noFill/>
                    </a:lnT>
                    <a:lnB>
                      <a:noFill/>
                    </a:lnB>
                    <a:lnTlToBr>
                      <a:noFill/>
                    </a:lnTlToBr>
                    <a:lnBlToTr>
                      <a:noFill/>
                    </a:lnBlToTr>
                    <a:solidFill>
                      <a:schemeClr val="hlink">
                        <a:alpha val="50000"/>
                      </a:schemeClr>
                    </a:solidFill>
                  </a:tcPr>
                </a:tc>
              </a:tr>
              <a:tr h="590550">
                <a:tc>
                  <a:txBody>
                    <a:body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Kernel 3:</a:t>
                      </a:r>
                      <a:br>
                        <a:rPr kumimoji="0" lang="en-US" sz="2000" b="1" i="0" u="none" strike="noStrike" cap="none" normalizeH="0" baseline="0" smtClean="0">
                          <a:ln>
                            <a:noFill/>
                          </a:ln>
                          <a:solidFill>
                            <a:schemeClr val="tx1"/>
                          </a:solidFill>
                          <a:effectLst/>
                          <a:latin typeface="Arial" charset="0"/>
                        </a:rPr>
                      </a:br>
                      <a:r>
                        <a:rPr kumimoji="0" lang="en-US" sz="1200" b="1" i="0" u="none" strike="noStrike" cap="none" normalizeH="0" baseline="0" smtClean="0">
                          <a:ln>
                            <a:noFill/>
                          </a:ln>
                          <a:solidFill>
                            <a:schemeClr val="tx1"/>
                          </a:solidFill>
                          <a:effectLst/>
                          <a:latin typeface="Arial" charset="0"/>
                        </a:rPr>
                        <a:t>sequential addressing</a:t>
                      </a:r>
                      <a:endParaRPr kumimoji="0" lang="en-US" sz="700" b="1" i="0" u="none" strike="noStrike" cap="none" normalizeH="0" baseline="0" smtClean="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solidFill>
                      <a:schemeClr val="tx2">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1.722 ms</a:t>
                      </a:r>
                    </a:p>
                  </a:txBody>
                  <a:tcPr anchor="ctr" horzOverflow="overflow">
                    <a:lnL>
                      <a:noFill/>
                    </a:lnL>
                    <a:lnR>
                      <a:noFill/>
                    </a:lnR>
                    <a:lnT>
                      <a:noFill/>
                    </a:lnT>
                    <a:lnB>
                      <a:noFill/>
                    </a:lnB>
                    <a:lnTlToBr>
                      <a:noFill/>
                    </a:lnTlToBr>
                    <a:lnBlToTr>
                      <a:noFill/>
                    </a:lnBlToTr>
                    <a:solidFill>
                      <a:schemeClr val="tx2">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9.741 GB/s</a:t>
                      </a:r>
                    </a:p>
                  </a:txBody>
                  <a:tcPr anchor="ctr" horzOverflow="overflow">
                    <a:lnL>
                      <a:noFill/>
                    </a:lnL>
                    <a:lnR>
                      <a:noFill/>
                    </a:lnR>
                    <a:lnT>
                      <a:noFill/>
                    </a:lnT>
                    <a:lnB>
                      <a:noFill/>
                    </a:lnB>
                    <a:lnTlToBr>
                      <a:noFill/>
                    </a:lnTlToBr>
                    <a:lnBlToTr>
                      <a:noFill/>
                    </a:lnBlToTr>
                    <a:solidFill>
                      <a:schemeClr val="tx2">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2.01x</a:t>
                      </a:r>
                    </a:p>
                  </a:txBody>
                  <a:tcPr anchor="ctr" horzOverflow="overflow">
                    <a:lnL>
                      <a:noFill/>
                    </a:lnL>
                    <a:lnR>
                      <a:noFill/>
                    </a:lnR>
                    <a:lnT>
                      <a:noFill/>
                    </a:lnT>
                    <a:lnB>
                      <a:noFill/>
                    </a:lnB>
                    <a:lnTlToBr>
                      <a:noFill/>
                    </a:lnTlToBr>
                    <a:lnBlToTr>
                      <a:noFill/>
                    </a:lnBlToTr>
                    <a:solidFill>
                      <a:schemeClr val="tx2">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4.68x</a:t>
                      </a:r>
                    </a:p>
                  </a:txBody>
                  <a:tcPr anchor="ctr" horzOverflow="overflow">
                    <a:lnL>
                      <a:noFill/>
                    </a:lnL>
                    <a:lnR cap="flat">
                      <a:noFill/>
                    </a:lnR>
                    <a:lnT>
                      <a:noFill/>
                    </a:lnT>
                    <a:lnB>
                      <a:noFill/>
                    </a:lnB>
                    <a:lnTlToBr>
                      <a:noFill/>
                    </a:lnTlToBr>
                    <a:lnBlToTr>
                      <a:noFill/>
                    </a:lnBlToTr>
                    <a:solidFill>
                      <a:schemeClr val="tx2">
                        <a:alpha val="50000"/>
                      </a:schemeClr>
                    </a:solidFill>
                  </a:tcPr>
                </a:tc>
              </a:tr>
              <a:tr h="590550">
                <a:tc>
                  <a:txBody>
                    <a:body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Kernel 4:</a:t>
                      </a:r>
                      <a:br>
                        <a:rPr kumimoji="0" lang="en-US" sz="2000" b="1" i="0" u="none" strike="noStrike" cap="none" normalizeH="0" baseline="0" smtClean="0">
                          <a:ln>
                            <a:noFill/>
                          </a:ln>
                          <a:solidFill>
                            <a:schemeClr val="tx1"/>
                          </a:solidFill>
                          <a:effectLst/>
                          <a:latin typeface="Arial" charset="0"/>
                        </a:rPr>
                      </a:br>
                      <a:r>
                        <a:rPr kumimoji="0" lang="en-US" sz="1200" b="1" i="0" u="none" strike="noStrike" cap="none" normalizeH="0" baseline="0" smtClean="0">
                          <a:ln>
                            <a:noFill/>
                          </a:ln>
                          <a:solidFill>
                            <a:schemeClr val="tx1"/>
                          </a:solidFill>
                          <a:effectLst/>
                          <a:latin typeface="Arial" charset="0"/>
                        </a:rPr>
                        <a:t>first add during global load</a:t>
                      </a:r>
                    </a:p>
                  </a:txBody>
                  <a:tcPr horzOverflow="overflow">
                    <a:lnL cap="flat">
                      <a:noFill/>
                    </a:lnL>
                    <a:lnR>
                      <a:noFill/>
                    </a:lnR>
                    <a:lnT>
                      <a:noFill/>
                    </a:lnT>
                    <a:lnB cap="flat">
                      <a:noFill/>
                    </a:lnB>
                    <a:lnTlToBr>
                      <a:noFill/>
                    </a:lnTlToBr>
                    <a:lnBlToTr>
                      <a:noFill/>
                    </a:lnBlToTr>
                    <a:solidFill>
                      <a:schemeClr val="hlink">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0.965 ms</a:t>
                      </a:r>
                    </a:p>
                  </a:txBody>
                  <a:tcPr anchor="ctr" horzOverflow="overflow">
                    <a:lnL>
                      <a:noFill/>
                    </a:lnL>
                    <a:lnR>
                      <a:noFill/>
                    </a:lnR>
                    <a:lnT>
                      <a:noFill/>
                    </a:lnT>
                    <a:lnB cap="flat">
                      <a:noFill/>
                    </a:lnB>
                    <a:lnTlToBr>
                      <a:noFill/>
                    </a:lnTlToBr>
                    <a:lnBlToTr>
                      <a:noFill/>
                    </a:lnBlToTr>
                    <a:solidFill>
                      <a:schemeClr val="hlink">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17.377 GB/s</a:t>
                      </a:r>
                    </a:p>
                  </a:txBody>
                  <a:tcPr anchor="ctr" horzOverflow="overflow">
                    <a:lnL>
                      <a:noFill/>
                    </a:lnL>
                    <a:lnR>
                      <a:noFill/>
                    </a:lnR>
                    <a:lnT>
                      <a:noFill/>
                    </a:lnT>
                    <a:lnB cap="flat">
                      <a:noFill/>
                    </a:lnB>
                    <a:lnTlToBr>
                      <a:noFill/>
                    </a:lnTlToBr>
                    <a:lnBlToTr>
                      <a:noFill/>
                    </a:lnBlToTr>
                    <a:solidFill>
                      <a:schemeClr val="hlink">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1.78x</a:t>
                      </a:r>
                    </a:p>
                  </a:txBody>
                  <a:tcPr anchor="ctr" horzOverflow="overflow">
                    <a:lnL>
                      <a:noFill/>
                    </a:lnL>
                    <a:lnR>
                      <a:noFill/>
                    </a:lnR>
                    <a:lnT>
                      <a:noFill/>
                    </a:lnT>
                    <a:lnB cap="flat">
                      <a:noFill/>
                    </a:lnB>
                    <a:lnTlToBr>
                      <a:noFill/>
                    </a:lnTlToBr>
                    <a:lnBlToTr>
                      <a:noFill/>
                    </a:lnBlToTr>
                    <a:solidFill>
                      <a:schemeClr val="hlink">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8.34x</a:t>
                      </a:r>
                    </a:p>
                  </a:txBody>
                  <a:tcPr anchor="ctr" horzOverflow="overflow">
                    <a:lnL>
                      <a:noFill/>
                    </a:lnL>
                    <a:lnR cap="flat">
                      <a:noFill/>
                    </a:lnR>
                    <a:lnT>
                      <a:noFill/>
                    </a:lnT>
                    <a:lnB cap="flat">
                      <a:noFill/>
                    </a:lnB>
                    <a:lnTlToBr>
                      <a:noFill/>
                    </a:lnTlToBr>
                    <a:lnBlToTr>
                      <a:noFill/>
                    </a:lnBlToTr>
                    <a:solidFill>
                      <a:schemeClr val="hlink">
                        <a:alpha val="50000"/>
                      </a:schemeClr>
                    </a:solidFill>
                  </a:tcPr>
                </a:tc>
              </a:tr>
            </a:tbl>
          </a:graphicData>
        </a:graphic>
      </p:graphicFrame>
      <p:sp>
        <p:nvSpPr>
          <p:cNvPr id="23577" name="Text Box 45"/>
          <p:cNvSpPr txBox="1">
            <a:spLocks noChangeArrowheads="1"/>
          </p:cNvSpPr>
          <p:nvPr/>
        </p:nvSpPr>
        <p:spPr bwMode="auto">
          <a:xfrm>
            <a:off x="6165850" y="1790700"/>
            <a:ext cx="1149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b="1"/>
              <a:t>Step</a:t>
            </a:r>
            <a:br>
              <a:rPr lang="en-US" b="1"/>
            </a:br>
            <a:r>
              <a:rPr lang="en-US" b="1"/>
              <a:t>Speedup</a:t>
            </a:r>
          </a:p>
        </p:txBody>
      </p:sp>
      <p:sp>
        <p:nvSpPr>
          <p:cNvPr id="23578" name="Text Box 46"/>
          <p:cNvSpPr txBox="1">
            <a:spLocks noChangeArrowheads="1"/>
          </p:cNvSpPr>
          <p:nvPr/>
        </p:nvSpPr>
        <p:spPr bwMode="auto">
          <a:xfrm>
            <a:off x="4667250" y="2019300"/>
            <a:ext cx="1352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b="1"/>
              <a:t>Bandwidth</a:t>
            </a:r>
          </a:p>
        </p:txBody>
      </p:sp>
      <p:sp>
        <p:nvSpPr>
          <p:cNvPr id="23579" name="Text Box 47"/>
          <p:cNvSpPr txBox="1">
            <a:spLocks noChangeArrowheads="1"/>
          </p:cNvSpPr>
          <p:nvPr/>
        </p:nvSpPr>
        <p:spPr bwMode="auto">
          <a:xfrm>
            <a:off x="2665413" y="2019300"/>
            <a:ext cx="16779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b="1"/>
              <a:t>Time (2</a:t>
            </a:r>
            <a:r>
              <a:rPr lang="en-US" b="1" baseline="30000"/>
              <a:t>22 </a:t>
            </a:r>
            <a:r>
              <a:rPr lang="en-US" b="1"/>
              <a:t>ints)</a:t>
            </a:r>
          </a:p>
        </p:txBody>
      </p:sp>
      <p:sp>
        <p:nvSpPr>
          <p:cNvPr id="23580" name="Text Box 48"/>
          <p:cNvSpPr txBox="1">
            <a:spLocks noChangeArrowheads="1"/>
          </p:cNvSpPr>
          <p:nvPr/>
        </p:nvSpPr>
        <p:spPr bwMode="auto">
          <a:xfrm>
            <a:off x="7315200" y="1790700"/>
            <a:ext cx="14160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b="1"/>
              <a:t>Cumulative</a:t>
            </a:r>
            <a:br>
              <a:rPr lang="en-US" b="1"/>
            </a:br>
            <a:r>
              <a:rPr lang="en-US" b="1"/>
              <a:t>Speedup</a:t>
            </a:r>
          </a:p>
        </p:txBody>
      </p:sp>
      <p:sp>
        <p:nvSpPr>
          <p:cNvPr id="9" name="Rectangle 8"/>
          <p:cNvSpPr/>
          <p:nvPr/>
        </p:nvSpPr>
        <p:spPr>
          <a:xfrm>
            <a:off x="76200" y="6627168"/>
            <a:ext cx="1249060" cy="230832"/>
          </a:xfrm>
          <a:prstGeom prst="rect">
            <a:avLst/>
          </a:prstGeom>
        </p:spPr>
        <p:txBody>
          <a:bodyPr wrap="none">
            <a:spAutoFit/>
          </a:bodyPr>
          <a:lstStyle/>
          <a:p>
            <a:r>
              <a:rPr lang="en-US" sz="900" dirty="0" smtClean="0">
                <a:latin typeface="+mj-lt"/>
              </a:rPr>
              <a:t>NVIDIA [M. Harris]</a:t>
            </a:r>
            <a:r>
              <a:rPr lang="en-US" sz="900" dirty="0" smtClean="0">
                <a:latin typeface="+mj-lt"/>
                <a:cs typeface="Calibri"/>
              </a:rPr>
              <a:t>→</a:t>
            </a:r>
            <a:endParaRPr lang="en-US" sz="900" dirty="0">
              <a:latin typeface="+mj-lt"/>
            </a:endParaRPr>
          </a:p>
        </p:txBody>
      </p:sp>
    </p:spTree>
    <p:extLst>
      <p:ext uri="{BB962C8B-B14F-4D97-AF65-F5344CB8AC3E}">
        <p14:creationId xmlns:p14="http://schemas.microsoft.com/office/powerpoint/2010/main" val="3820707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0"/>
          </p:nvPr>
        </p:nvSpPr>
        <p:spPr>
          <a:xfrm>
            <a:off x="8686800" y="6553200"/>
            <a:ext cx="3810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eaLnBrk="1" hangingPunct="1"/>
            <a:fld id="{09DA630D-C17D-4008-A69A-B59F8DF11132}" type="slidenum">
              <a:rPr lang="en-US" smtClean="0">
                <a:solidFill>
                  <a:schemeClr val="tx2"/>
                </a:solidFill>
              </a:rPr>
              <a:pPr algn="r" eaLnBrk="1" hangingPunct="1"/>
              <a:t>144</a:t>
            </a:fld>
            <a:endParaRPr lang="en-US" dirty="0" smtClean="0">
              <a:solidFill>
                <a:schemeClr val="tx2"/>
              </a:solidFill>
            </a:endParaRPr>
          </a:p>
        </p:txBody>
      </p:sp>
      <p:sp>
        <p:nvSpPr>
          <p:cNvPr id="322562" name="Rectangle 2"/>
          <p:cNvSpPr>
            <a:spLocks noGrp="1" noChangeArrowheads="1"/>
          </p:cNvSpPr>
          <p:nvPr>
            <p:ph type="title"/>
          </p:nvPr>
        </p:nvSpPr>
        <p:spPr>
          <a:xfrm>
            <a:off x="457200" y="122238"/>
            <a:ext cx="7086600" cy="1020762"/>
          </a:xfrm>
        </p:spPr>
        <p:txBody>
          <a:bodyPr/>
          <a:lstStyle/>
          <a:p>
            <a:pPr eaLnBrk="1" hangingPunct="1">
              <a:defRPr/>
            </a:pPr>
            <a:r>
              <a:rPr lang="en-US" dirty="0" smtClean="0"/>
              <a:t>Instruction Bottleneck</a:t>
            </a:r>
          </a:p>
        </p:txBody>
      </p:sp>
      <p:sp>
        <p:nvSpPr>
          <p:cNvPr id="24580" name="Rectangle 3"/>
          <p:cNvSpPr>
            <a:spLocks noGrp="1" noChangeArrowheads="1"/>
          </p:cNvSpPr>
          <p:nvPr>
            <p:ph type="body" idx="1"/>
          </p:nvPr>
        </p:nvSpPr>
        <p:spPr>
          <a:xfrm>
            <a:off x="457200" y="1981200"/>
            <a:ext cx="8229600" cy="4114799"/>
          </a:xfrm>
        </p:spPr>
        <p:txBody>
          <a:bodyPr/>
          <a:lstStyle/>
          <a:p>
            <a:pPr eaLnBrk="1" hangingPunct="1"/>
            <a:r>
              <a:rPr lang="en-US" sz="2000" dirty="0" smtClean="0"/>
              <a:t>At 17 GB/s, we’re far from bandwidth bound</a:t>
            </a:r>
          </a:p>
          <a:p>
            <a:pPr lvl="1" eaLnBrk="1" hangingPunct="1"/>
            <a:r>
              <a:rPr lang="en-US" sz="1800" dirty="0" smtClean="0"/>
              <a:t>And we know reduction has low arithmetic intensity</a:t>
            </a:r>
          </a:p>
          <a:p>
            <a:pPr eaLnBrk="1" hangingPunct="1"/>
            <a:endParaRPr lang="en-US" sz="2000" dirty="0" smtClean="0"/>
          </a:p>
          <a:p>
            <a:pPr eaLnBrk="1" hangingPunct="1"/>
            <a:endParaRPr lang="en-US" sz="2000" dirty="0" smtClean="0"/>
          </a:p>
          <a:p>
            <a:pPr eaLnBrk="1" hangingPunct="1"/>
            <a:r>
              <a:rPr lang="en-US" sz="2000" dirty="0" smtClean="0"/>
              <a:t>Therefore a likely bottleneck is instruction overhead</a:t>
            </a:r>
          </a:p>
          <a:p>
            <a:pPr lvl="1" eaLnBrk="1" hangingPunct="1"/>
            <a:r>
              <a:rPr lang="en-US" sz="1800" dirty="0" smtClean="0"/>
              <a:t>Ancillary instructions that are not loads, stores, or arithmetic for the core computation</a:t>
            </a:r>
          </a:p>
          <a:p>
            <a:pPr lvl="1" eaLnBrk="1" hangingPunct="1"/>
            <a:r>
              <a:rPr lang="en-US" sz="1800" dirty="0" smtClean="0"/>
              <a:t>In other words: address arithmetic and loop overhead</a:t>
            </a:r>
          </a:p>
          <a:p>
            <a:endParaRPr lang="en-US" sz="2200" dirty="0" smtClean="0"/>
          </a:p>
          <a:p>
            <a:endParaRPr lang="en-US" sz="2200" dirty="0" smtClean="0"/>
          </a:p>
          <a:p>
            <a:pPr eaLnBrk="1" hangingPunct="1"/>
            <a:r>
              <a:rPr lang="en-US" sz="2000" dirty="0" smtClean="0"/>
              <a:t>Strategy: unroll loops</a:t>
            </a:r>
          </a:p>
        </p:txBody>
      </p:sp>
      <p:sp>
        <p:nvSpPr>
          <p:cNvPr id="5" name="Rectangle 4"/>
          <p:cNvSpPr/>
          <p:nvPr/>
        </p:nvSpPr>
        <p:spPr>
          <a:xfrm>
            <a:off x="76200" y="6627168"/>
            <a:ext cx="1249060" cy="230832"/>
          </a:xfrm>
          <a:prstGeom prst="rect">
            <a:avLst/>
          </a:prstGeom>
        </p:spPr>
        <p:txBody>
          <a:bodyPr wrap="none">
            <a:spAutoFit/>
          </a:bodyPr>
          <a:lstStyle/>
          <a:p>
            <a:r>
              <a:rPr lang="en-US" sz="900" dirty="0" smtClean="0">
                <a:latin typeface="+mj-lt"/>
              </a:rPr>
              <a:t>NVIDIA [M. Harris]</a:t>
            </a:r>
            <a:r>
              <a:rPr lang="en-US" sz="900" dirty="0" smtClean="0">
                <a:latin typeface="+mj-lt"/>
                <a:cs typeface="Calibri"/>
              </a:rPr>
              <a:t>→</a:t>
            </a:r>
            <a:endParaRPr lang="en-US" sz="900" dirty="0">
              <a:latin typeface="+mj-lt"/>
            </a:endParaRPr>
          </a:p>
        </p:txBody>
      </p:sp>
    </p:spTree>
    <p:extLst>
      <p:ext uri="{BB962C8B-B14F-4D97-AF65-F5344CB8AC3E}">
        <p14:creationId xmlns:p14="http://schemas.microsoft.com/office/powerpoint/2010/main" val="4167065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0"/>
          </p:nvPr>
        </p:nvSpPr>
        <p:spPr>
          <a:xfrm>
            <a:off x="8153400" y="6324600"/>
            <a:ext cx="762000" cy="38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eaLnBrk="1" hangingPunct="1"/>
            <a:fld id="{F0A45258-290C-42E4-8466-E82BA9463A50}" type="slidenum">
              <a:rPr lang="en-US" smtClean="0">
                <a:solidFill>
                  <a:schemeClr val="tx2"/>
                </a:solidFill>
              </a:rPr>
              <a:pPr algn="r" eaLnBrk="1" hangingPunct="1"/>
              <a:t>145</a:t>
            </a:fld>
            <a:endParaRPr lang="en-US" smtClean="0">
              <a:solidFill>
                <a:schemeClr val="tx2"/>
              </a:solidFill>
            </a:endParaRPr>
          </a:p>
        </p:txBody>
      </p:sp>
      <p:sp>
        <p:nvSpPr>
          <p:cNvPr id="323586" name="Rectangle 2"/>
          <p:cNvSpPr>
            <a:spLocks noGrp="1" noChangeArrowheads="1"/>
          </p:cNvSpPr>
          <p:nvPr>
            <p:ph type="title"/>
          </p:nvPr>
        </p:nvSpPr>
        <p:spPr>
          <a:xfrm>
            <a:off x="457200" y="122238"/>
            <a:ext cx="7391400" cy="868362"/>
          </a:xfrm>
        </p:spPr>
        <p:txBody>
          <a:bodyPr/>
          <a:lstStyle/>
          <a:p>
            <a:pPr eaLnBrk="1" hangingPunct="1">
              <a:defRPr/>
            </a:pPr>
            <a:r>
              <a:rPr lang="en-US" dirty="0" smtClean="0"/>
              <a:t>Unrolling the Last Warp</a:t>
            </a:r>
          </a:p>
        </p:txBody>
      </p:sp>
      <p:sp>
        <p:nvSpPr>
          <p:cNvPr id="25604" name="Rectangle 3"/>
          <p:cNvSpPr>
            <a:spLocks noGrp="1" noChangeArrowheads="1"/>
          </p:cNvSpPr>
          <p:nvPr>
            <p:ph type="body" idx="1"/>
          </p:nvPr>
        </p:nvSpPr>
        <p:spPr>
          <a:xfrm>
            <a:off x="457200" y="1752600"/>
            <a:ext cx="8382000" cy="4572000"/>
          </a:xfrm>
        </p:spPr>
        <p:txBody>
          <a:bodyPr/>
          <a:lstStyle/>
          <a:p>
            <a:pPr eaLnBrk="1" hangingPunct="1"/>
            <a:r>
              <a:rPr lang="en-US" sz="2000" dirty="0" smtClean="0"/>
              <a:t>As reduction proceeds, the number of “active” threads decreases</a:t>
            </a:r>
          </a:p>
          <a:p>
            <a:pPr lvl="1" eaLnBrk="1" hangingPunct="1"/>
            <a:r>
              <a:rPr lang="en-US" sz="1800" dirty="0" smtClean="0"/>
              <a:t>When </a:t>
            </a:r>
            <a:r>
              <a:rPr lang="en-US" sz="1800" b="1" dirty="0">
                <a:solidFill>
                  <a:srgbClr val="0070C0"/>
                </a:solidFill>
                <a:latin typeface="Consolas" pitchFamily="49" charset="0"/>
                <a:cs typeface="Consolas" pitchFamily="49" charset="0"/>
              </a:rPr>
              <a:t>s &lt;= 32</a:t>
            </a:r>
            <a:r>
              <a:rPr lang="en-US" sz="1800" dirty="0" smtClean="0"/>
              <a:t>, we have only one warp left</a:t>
            </a:r>
          </a:p>
          <a:p>
            <a:pPr lvl="2"/>
            <a:endParaRPr lang="en-US" sz="1600" dirty="0" smtClean="0"/>
          </a:p>
          <a:p>
            <a:pPr lvl="2"/>
            <a:endParaRPr lang="en-US" sz="1600" dirty="0" smtClean="0"/>
          </a:p>
          <a:p>
            <a:pPr eaLnBrk="1" hangingPunct="1"/>
            <a:r>
              <a:rPr lang="en-US" sz="2000" dirty="0" smtClean="0"/>
              <a:t>Instructions are SIMD synchronous within a warp</a:t>
            </a:r>
            <a:endParaRPr lang="en-US" sz="1600" dirty="0" smtClean="0"/>
          </a:p>
          <a:p>
            <a:pPr lvl="1"/>
            <a:r>
              <a:rPr lang="en-US" sz="1900" dirty="0" smtClean="0"/>
              <a:t>All threads in a warp proceed in lockstep fashion</a:t>
            </a:r>
          </a:p>
          <a:p>
            <a:pPr lvl="1"/>
            <a:endParaRPr lang="en-US" sz="1900" dirty="0" smtClean="0"/>
          </a:p>
          <a:p>
            <a:pPr eaLnBrk="1" hangingPunct="1"/>
            <a:r>
              <a:rPr lang="en-US" sz="2000" dirty="0" smtClean="0"/>
              <a:t>That means when </a:t>
            </a:r>
            <a:r>
              <a:rPr lang="en-US" sz="2000" b="1" dirty="0" smtClean="0">
                <a:solidFill>
                  <a:srgbClr val="0070C0"/>
                </a:solidFill>
                <a:latin typeface="Consolas" pitchFamily="49" charset="0"/>
                <a:cs typeface="Consolas" pitchFamily="49" charset="0"/>
              </a:rPr>
              <a:t>s &lt;= 32</a:t>
            </a:r>
            <a:r>
              <a:rPr lang="en-US" sz="2000" dirty="0" smtClean="0"/>
              <a:t>:</a:t>
            </a:r>
          </a:p>
          <a:p>
            <a:pPr lvl="1" eaLnBrk="1" hangingPunct="1"/>
            <a:r>
              <a:rPr lang="en-US" sz="1800" dirty="0" smtClean="0"/>
              <a:t>We don’t need to </a:t>
            </a:r>
            <a:r>
              <a:rPr lang="en-US" sz="1800" b="1" dirty="0" smtClean="0">
                <a:solidFill>
                  <a:srgbClr val="0070C0"/>
                </a:solidFill>
                <a:latin typeface="Consolas" pitchFamily="49" charset="0"/>
                <a:cs typeface="Consolas" pitchFamily="49" charset="0"/>
              </a:rPr>
              <a:t>__</a:t>
            </a:r>
            <a:r>
              <a:rPr lang="en-US" sz="1800" b="1" dirty="0" err="1" smtClean="0">
                <a:solidFill>
                  <a:srgbClr val="0070C0"/>
                </a:solidFill>
                <a:latin typeface="Consolas" pitchFamily="49" charset="0"/>
                <a:cs typeface="Consolas" pitchFamily="49" charset="0"/>
              </a:rPr>
              <a:t>syncthreads</a:t>
            </a:r>
            <a:r>
              <a:rPr lang="en-US" sz="1800" b="1" dirty="0" smtClean="0">
                <a:solidFill>
                  <a:srgbClr val="0070C0"/>
                </a:solidFill>
                <a:latin typeface="Consolas" pitchFamily="49" charset="0"/>
                <a:cs typeface="Consolas" pitchFamily="49" charset="0"/>
              </a:rPr>
              <a:t>()</a:t>
            </a:r>
          </a:p>
          <a:p>
            <a:pPr lvl="1" eaLnBrk="1" hangingPunct="1"/>
            <a:r>
              <a:rPr lang="en-US" sz="1800" dirty="0" smtClean="0"/>
              <a:t>We don’t need “</a:t>
            </a:r>
            <a:r>
              <a:rPr lang="en-US" sz="1800" b="1" dirty="0">
                <a:solidFill>
                  <a:srgbClr val="0070C0"/>
                </a:solidFill>
                <a:latin typeface="Consolas" pitchFamily="49" charset="0"/>
                <a:cs typeface="Consolas" pitchFamily="49" charset="0"/>
              </a:rPr>
              <a:t>if (</a:t>
            </a:r>
            <a:r>
              <a:rPr lang="en-US" sz="1800" b="1" dirty="0" err="1">
                <a:solidFill>
                  <a:srgbClr val="0070C0"/>
                </a:solidFill>
                <a:latin typeface="Consolas" pitchFamily="49" charset="0"/>
                <a:cs typeface="Consolas" pitchFamily="49" charset="0"/>
              </a:rPr>
              <a:t>tid</a:t>
            </a:r>
            <a:r>
              <a:rPr lang="en-US" sz="1800" b="1" dirty="0">
                <a:solidFill>
                  <a:srgbClr val="0070C0"/>
                </a:solidFill>
                <a:latin typeface="Consolas" pitchFamily="49" charset="0"/>
                <a:cs typeface="Consolas" pitchFamily="49" charset="0"/>
              </a:rPr>
              <a:t> &lt; s)</a:t>
            </a:r>
            <a:r>
              <a:rPr lang="en-US" sz="1800" dirty="0" smtClean="0"/>
              <a:t>” because it doesn’t save any work</a:t>
            </a:r>
          </a:p>
          <a:p>
            <a:pPr lvl="2"/>
            <a:endParaRPr lang="en-US" sz="1600" dirty="0" smtClean="0"/>
          </a:p>
          <a:p>
            <a:pPr lvl="2"/>
            <a:endParaRPr lang="en-US" sz="1600" dirty="0" smtClean="0"/>
          </a:p>
          <a:p>
            <a:pPr eaLnBrk="1" hangingPunct="1"/>
            <a:r>
              <a:rPr lang="en-US" sz="2000" dirty="0" smtClean="0"/>
              <a:t>Let’s unroll the last 6 iterations of the inner loop</a:t>
            </a:r>
          </a:p>
        </p:txBody>
      </p:sp>
      <p:sp>
        <p:nvSpPr>
          <p:cNvPr id="5" name="Rectangle 4"/>
          <p:cNvSpPr/>
          <p:nvPr/>
        </p:nvSpPr>
        <p:spPr>
          <a:xfrm>
            <a:off x="76200" y="6627168"/>
            <a:ext cx="1249060" cy="230832"/>
          </a:xfrm>
          <a:prstGeom prst="rect">
            <a:avLst/>
          </a:prstGeom>
        </p:spPr>
        <p:txBody>
          <a:bodyPr wrap="none">
            <a:spAutoFit/>
          </a:bodyPr>
          <a:lstStyle/>
          <a:p>
            <a:r>
              <a:rPr lang="en-US" sz="900" dirty="0" smtClean="0">
                <a:latin typeface="+mj-lt"/>
              </a:rPr>
              <a:t>NVIDIA [M. Harris]</a:t>
            </a:r>
            <a:r>
              <a:rPr lang="en-US" sz="900" dirty="0" smtClean="0">
                <a:latin typeface="+mj-lt"/>
                <a:cs typeface="Calibri"/>
              </a:rPr>
              <a:t>→</a:t>
            </a:r>
            <a:endParaRPr lang="en-US" sz="900" dirty="0">
              <a:latin typeface="+mj-lt"/>
            </a:endParaRPr>
          </a:p>
        </p:txBody>
      </p:sp>
    </p:spTree>
    <p:extLst>
      <p:ext uri="{BB962C8B-B14F-4D97-AF65-F5344CB8AC3E}">
        <p14:creationId xmlns:p14="http://schemas.microsoft.com/office/powerpoint/2010/main" val="1064069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0" name="Slide Number Placeholder 3"/>
          <p:cNvSpPr>
            <a:spLocks noGrp="1"/>
          </p:cNvSpPr>
          <p:nvPr>
            <p:ph type="sldNum" sz="quarter" idx="10"/>
          </p:nvPr>
        </p:nvSpPr>
        <p:spPr>
          <a:xfrm>
            <a:off x="7951099" y="6513513"/>
            <a:ext cx="7620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eaLnBrk="1" hangingPunct="1"/>
            <a:fld id="{34A2BAC7-977B-4E7C-B2C4-46DED188E243}" type="slidenum">
              <a:rPr lang="en-US" smtClean="0">
                <a:solidFill>
                  <a:schemeClr val="tx2"/>
                </a:solidFill>
              </a:rPr>
              <a:pPr algn="r" eaLnBrk="1" hangingPunct="1"/>
              <a:t>146</a:t>
            </a:fld>
            <a:endParaRPr lang="en-US" dirty="0" smtClean="0">
              <a:solidFill>
                <a:schemeClr val="tx2"/>
              </a:solidFill>
            </a:endParaRPr>
          </a:p>
        </p:txBody>
      </p:sp>
      <p:sp>
        <p:nvSpPr>
          <p:cNvPr id="26632" name="Text Box 9"/>
          <p:cNvSpPr txBox="1">
            <a:spLocks noChangeArrowheads="1"/>
          </p:cNvSpPr>
          <p:nvPr/>
        </p:nvSpPr>
        <p:spPr bwMode="auto">
          <a:xfrm>
            <a:off x="270465" y="5957887"/>
            <a:ext cx="8426450"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r>
              <a:rPr lang="en-US" sz="2000" b="1" dirty="0"/>
              <a:t>Note: This saves useless work in </a:t>
            </a:r>
            <a:r>
              <a:rPr lang="en-US" sz="2000" b="1" i="1" dirty="0"/>
              <a:t>all</a:t>
            </a:r>
            <a:r>
              <a:rPr lang="en-US" sz="2000" b="1" dirty="0"/>
              <a:t> warps, not just the last one!</a:t>
            </a:r>
          </a:p>
          <a:p>
            <a:pPr algn="l" eaLnBrk="1" hangingPunct="1"/>
            <a:r>
              <a:rPr lang="en-US" dirty="0"/>
              <a:t>Without unrolling, all warps execute every iteration of the for loop and if statement</a:t>
            </a:r>
          </a:p>
        </p:txBody>
      </p:sp>
      <p:sp>
        <p:nvSpPr>
          <p:cNvPr id="12" name="Rectangle 5"/>
          <p:cNvSpPr>
            <a:spLocks noGrp="1" noChangeArrowheads="1"/>
          </p:cNvSpPr>
          <p:nvPr>
            <p:ph type="title"/>
          </p:nvPr>
        </p:nvSpPr>
        <p:spPr>
          <a:xfrm>
            <a:off x="228600" y="228600"/>
            <a:ext cx="7543800" cy="639762"/>
          </a:xfrm>
        </p:spPr>
        <p:txBody>
          <a:bodyPr/>
          <a:lstStyle/>
          <a:p>
            <a:pPr eaLnBrk="1" hangingPunct="1">
              <a:defRPr/>
            </a:pPr>
            <a:r>
              <a:rPr lang="en-US" sz="3000" dirty="0" smtClean="0"/>
              <a:t>Reduction #5</a:t>
            </a:r>
            <a:r>
              <a:rPr lang="en-US" sz="3000" dirty="0"/>
              <a:t>: Unroll the Last Warp</a:t>
            </a:r>
            <a:endParaRPr lang="en-US" sz="3000" dirty="0" smtClean="0"/>
          </a:p>
        </p:txBody>
      </p:sp>
      <p:sp>
        <p:nvSpPr>
          <p:cNvPr id="3" name="Rectangle 2"/>
          <p:cNvSpPr/>
          <p:nvPr/>
        </p:nvSpPr>
        <p:spPr>
          <a:xfrm>
            <a:off x="397476" y="3635276"/>
            <a:ext cx="7543800" cy="2308324"/>
          </a:xfrm>
          <a:prstGeom prst="rect">
            <a:avLst/>
          </a:prstGeom>
          <a:solidFill>
            <a:schemeClr val="bg1">
              <a:lumMod val="85000"/>
            </a:schemeClr>
          </a:solidFill>
        </p:spPr>
        <p:txBody>
          <a:bodyPr wrap="square">
            <a:spAutoFit/>
          </a:bodyPr>
          <a:lstStyle/>
          <a:p>
            <a:r>
              <a:rPr lang="it-IT" dirty="0">
                <a:solidFill>
                  <a:srgbClr val="FF00FF"/>
                </a:solidFill>
                <a:latin typeface="Consolas" pitchFamily="49" charset="0"/>
                <a:cs typeface="Consolas" pitchFamily="49" charset="0"/>
              </a:rPr>
              <a:t>__device__</a:t>
            </a:r>
            <a:r>
              <a:rPr lang="it-IT" dirty="0">
                <a:solidFill>
                  <a:prstClr val="black"/>
                </a:solidFill>
                <a:latin typeface="Consolas" pitchFamily="49" charset="0"/>
                <a:cs typeface="Consolas" pitchFamily="49" charset="0"/>
              </a:rPr>
              <a:t> </a:t>
            </a:r>
            <a:r>
              <a:rPr lang="it-IT" dirty="0">
                <a:solidFill>
                  <a:srgbClr val="0000FF"/>
                </a:solidFill>
                <a:latin typeface="Consolas" pitchFamily="49" charset="0"/>
                <a:cs typeface="Consolas" pitchFamily="49" charset="0"/>
              </a:rPr>
              <a:t>void</a:t>
            </a:r>
            <a:r>
              <a:rPr lang="it-IT" dirty="0">
                <a:solidFill>
                  <a:prstClr val="black"/>
                </a:solidFill>
                <a:latin typeface="Consolas" pitchFamily="49" charset="0"/>
                <a:cs typeface="Consolas" pitchFamily="49" charset="0"/>
              </a:rPr>
              <a:t> warpReduce(</a:t>
            </a:r>
            <a:r>
              <a:rPr lang="it-IT" dirty="0">
                <a:solidFill>
                  <a:srgbClr val="0000FF"/>
                </a:solidFill>
                <a:latin typeface="Consolas" pitchFamily="49" charset="0"/>
                <a:cs typeface="Consolas" pitchFamily="49" charset="0"/>
              </a:rPr>
              <a:t>volatile</a:t>
            </a:r>
            <a:r>
              <a:rPr lang="it-IT" dirty="0">
                <a:solidFill>
                  <a:prstClr val="black"/>
                </a:solidFill>
                <a:latin typeface="Consolas" pitchFamily="49" charset="0"/>
                <a:cs typeface="Consolas" pitchFamily="49" charset="0"/>
              </a:rPr>
              <a:t> </a:t>
            </a:r>
            <a:r>
              <a:rPr lang="it-IT" dirty="0">
                <a:solidFill>
                  <a:srgbClr val="0000FF"/>
                </a:solidFill>
                <a:latin typeface="Consolas" pitchFamily="49" charset="0"/>
                <a:cs typeface="Consolas" pitchFamily="49" charset="0"/>
              </a:rPr>
              <a:t>int</a:t>
            </a:r>
            <a:r>
              <a:rPr lang="it-IT" dirty="0">
                <a:solidFill>
                  <a:prstClr val="black"/>
                </a:solidFill>
                <a:latin typeface="Consolas" pitchFamily="49" charset="0"/>
                <a:cs typeface="Consolas" pitchFamily="49" charset="0"/>
              </a:rPr>
              <a:t>* sdata, </a:t>
            </a:r>
            <a:r>
              <a:rPr lang="it-IT" dirty="0">
                <a:solidFill>
                  <a:srgbClr val="0000FF"/>
                </a:solidFill>
                <a:latin typeface="Consolas" pitchFamily="49" charset="0"/>
                <a:cs typeface="Consolas" pitchFamily="49" charset="0"/>
              </a:rPr>
              <a:t>int</a:t>
            </a:r>
            <a:r>
              <a:rPr lang="it-IT" dirty="0">
                <a:solidFill>
                  <a:prstClr val="black"/>
                </a:solidFill>
                <a:latin typeface="Consolas" pitchFamily="49" charset="0"/>
                <a:cs typeface="Consolas" pitchFamily="49" charset="0"/>
              </a:rPr>
              <a:t> tid) {</a:t>
            </a:r>
          </a:p>
          <a:p>
            <a:r>
              <a:rPr lang="en-US" dirty="0">
                <a:solidFill>
                  <a:prstClr val="black"/>
                </a:solidFill>
                <a:latin typeface="Consolas" pitchFamily="49" charset="0"/>
                <a:cs typeface="Consolas" pitchFamily="49" charset="0"/>
              </a:rPr>
              <a:t>    </a:t>
            </a:r>
            <a:r>
              <a:rPr lang="en-US" dirty="0" err="1">
                <a:solidFill>
                  <a:prstClr val="black"/>
                </a:solidFill>
                <a:latin typeface="Consolas" pitchFamily="49" charset="0"/>
                <a:cs typeface="Consolas" pitchFamily="49" charset="0"/>
              </a:rPr>
              <a:t>sdata</a:t>
            </a:r>
            <a:r>
              <a:rPr lang="en-US" dirty="0">
                <a:solidFill>
                  <a:prstClr val="black"/>
                </a:solidFill>
                <a:latin typeface="Consolas" pitchFamily="49" charset="0"/>
                <a:cs typeface="Consolas" pitchFamily="49" charset="0"/>
              </a:rPr>
              <a:t>[</a:t>
            </a:r>
            <a:r>
              <a:rPr lang="en-US" dirty="0" err="1">
                <a:solidFill>
                  <a:prstClr val="black"/>
                </a:solidFill>
                <a:latin typeface="Consolas" pitchFamily="49" charset="0"/>
                <a:cs typeface="Consolas" pitchFamily="49" charset="0"/>
              </a:rPr>
              <a:t>tid</a:t>
            </a:r>
            <a:r>
              <a:rPr lang="en-US" dirty="0">
                <a:solidFill>
                  <a:prstClr val="black"/>
                </a:solidFill>
                <a:latin typeface="Consolas" pitchFamily="49" charset="0"/>
                <a:cs typeface="Consolas" pitchFamily="49" charset="0"/>
              </a:rPr>
              <a:t>] += </a:t>
            </a:r>
            <a:r>
              <a:rPr lang="en-US" dirty="0" err="1">
                <a:solidFill>
                  <a:prstClr val="black"/>
                </a:solidFill>
                <a:latin typeface="Consolas" pitchFamily="49" charset="0"/>
                <a:cs typeface="Consolas" pitchFamily="49" charset="0"/>
              </a:rPr>
              <a:t>sdata</a:t>
            </a:r>
            <a:r>
              <a:rPr lang="en-US" dirty="0">
                <a:solidFill>
                  <a:prstClr val="black"/>
                </a:solidFill>
                <a:latin typeface="Consolas" pitchFamily="49" charset="0"/>
                <a:cs typeface="Consolas" pitchFamily="49" charset="0"/>
              </a:rPr>
              <a:t>[</a:t>
            </a:r>
            <a:r>
              <a:rPr lang="en-US" dirty="0" err="1">
                <a:solidFill>
                  <a:prstClr val="black"/>
                </a:solidFill>
                <a:latin typeface="Consolas" pitchFamily="49" charset="0"/>
                <a:cs typeface="Consolas" pitchFamily="49" charset="0"/>
              </a:rPr>
              <a:t>tid</a:t>
            </a:r>
            <a:r>
              <a:rPr lang="en-US" dirty="0">
                <a:solidFill>
                  <a:prstClr val="black"/>
                </a:solidFill>
                <a:latin typeface="Consolas" pitchFamily="49" charset="0"/>
                <a:cs typeface="Consolas" pitchFamily="49" charset="0"/>
              </a:rPr>
              <a:t> + 32]; </a:t>
            </a:r>
          </a:p>
          <a:p>
            <a:r>
              <a:rPr lang="en-US" dirty="0">
                <a:solidFill>
                  <a:prstClr val="black"/>
                </a:solidFill>
                <a:latin typeface="Consolas" pitchFamily="49" charset="0"/>
                <a:cs typeface="Consolas" pitchFamily="49" charset="0"/>
              </a:rPr>
              <a:t>    </a:t>
            </a:r>
            <a:r>
              <a:rPr lang="en-US" dirty="0" err="1">
                <a:solidFill>
                  <a:prstClr val="black"/>
                </a:solidFill>
                <a:latin typeface="Consolas" pitchFamily="49" charset="0"/>
                <a:cs typeface="Consolas" pitchFamily="49" charset="0"/>
              </a:rPr>
              <a:t>sdata</a:t>
            </a:r>
            <a:r>
              <a:rPr lang="en-US" dirty="0">
                <a:solidFill>
                  <a:prstClr val="black"/>
                </a:solidFill>
                <a:latin typeface="Consolas" pitchFamily="49" charset="0"/>
                <a:cs typeface="Consolas" pitchFamily="49" charset="0"/>
              </a:rPr>
              <a:t>[</a:t>
            </a:r>
            <a:r>
              <a:rPr lang="en-US" dirty="0" err="1">
                <a:solidFill>
                  <a:prstClr val="black"/>
                </a:solidFill>
                <a:latin typeface="Consolas" pitchFamily="49" charset="0"/>
                <a:cs typeface="Consolas" pitchFamily="49" charset="0"/>
              </a:rPr>
              <a:t>tid</a:t>
            </a:r>
            <a:r>
              <a:rPr lang="en-US" dirty="0">
                <a:solidFill>
                  <a:prstClr val="black"/>
                </a:solidFill>
                <a:latin typeface="Consolas" pitchFamily="49" charset="0"/>
                <a:cs typeface="Consolas" pitchFamily="49" charset="0"/>
              </a:rPr>
              <a:t>] += </a:t>
            </a:r>
            <a:r>
              <a:rPr lang="en-US" dirty="0" err="1">
                <a:solidFill>
                  <a:prstClr val="black"/>
                </a:solidFill>
                <a:latin typeface="Consolas" pitchFamily="49" charset="0"/>
                <a:cs typeface="Consolas" pitchFamily="49" charset="0"/>
              </a:rPr>
              <a:t>sdata</a:t>
            </a:r>
            <a:r>
              <a:rPr lang="en-US" dirty="0">
                <a:solidFill>
                  <a:prstClr val="black"/>
                </a:solidFill>
                <a:latin typeface="Consolas" pitchFamily="49" charset="0"/>
                <a:cs typeface="Consolas" pitchFamily="49" charset="0"/>
              </a:rPr>
              <a:t>[</a:t>
            </a:r>
            <a:r>
              <a:rPr lang="en-US" dirty="0" err="1">
                <a:solidFill>
                  <a:prstClr val="black"/>
                </a:solidFill>
                <a:latin typeface="Consolas" pitchFamily="49" charset="0"/>
                <a:cs typeface="Consolas" pitchFamily="49" charset="0"/>
              </a:rPr>
              <a:t>tid</a:t>
            </a:r>
            <a:r>
              <a:rPr lang="en-US" dirty="0">
                <a:solidFill>
                  <a:prstClr val="black"/>
                </a:solidFill>
                <a:latin typeface="Consolas" pitchFamily="49" charset="0"/>
                <a:cs typeface="Consolas" pitchFamily="49" charset="0"/>
              </a:rPr>
              <a:t> + 16]; </a:t>
            </a:r>
          </a:p>
          <a:p>
            <a:r>
              <a:rPr lang="en-US" dirty="0">
                <a:solidFill>
                  <a:prstClr val="black"/>
                </a:solidFill>
                <a:latin typeface="Consolas" pitchFamily="49" charset="0"/>
                <a:cs typeface="Consolas" pitchFamily="49" charset="0"/>
              </a:rPr>
              <a:t>    </a:t>
            </a:r>
            <a:r>
              <a:rPr lang="en-US" dirty="0" err="1">
                <a:solidFill>
                  <a:prstClr val="black"/>
                </a:solidFill>
                <a:latin typeface="Consolas" pitchFamily="49" charset="0"/>
                <a:cs typeface="Consolas" pitchFamily="49" charset="0"/>
              </a:rPr>
              <a:t>sdata</a:t>
            </a:r>
            <a:r>
              <a:rPr lang="en-US" dirty="0">
                <a:solidFill>
                  <a:prstClr val="black"/>
                </a:solidFill>
                <a:latin typeface="Consolas" pitchFamily="49" charset="0"/>
                <a:cs typeface="Consolas" pitchFamily="49" charset="0"/>
              </a:rPr>
              <a:t>[</a:t>
            </a:r>
            <a:r>
              <a:rPr lang="en-US" dirty="0" err="1">
                <a:solidFill>
                  <a:prstClr val="black"/>
                </a:solidFill>
                <a:latin typeface="Consolas" pitchFamily="49" charset="0"/>
                <a:cs typeface="Consolas" pitchFamily="49" charset="0"/>
              </a:rPr>
              <a:t>tid</a:t>
            </a:r>
            <a:r>
              <a:rPr lang="en-US" dirty="0">
                <a:solidFill>
                  <a:prstClr val="black"/>
                </a:solidFill>
                <a:latin typeface="Consolas" pitchFamily="49" charset="0"/>
                <a:cs typeface="Consolas" pitchFamily="49" charset="0"/>
              </a:rPr>
              <a:t>] += </a:t>
            </a:r>
            <a:r>
              <a:rPr lang="en-US" dirty="0" err="1">
                <a:solidFill>
                  <a:prstClr val="black"/>
                </a:solidFill>
                <a:latin typeface="Consolas" pitchFamily="49" charset="0"/>
                <a:cs typeface="Consolas" pitchFamily="49" charset="0"/>
              </a:rPr>
              <a:t>sdata</a:t>
            </a:r>
            <a:r>
              <a:rPr lang="en-US" dirty="0">
                <a:solidFill>
                  <a:prstClr val="black"/>
                </a:solidFill>
                <a:latin typeface="Consolas" pitchFamily="49" charset="0"/>
                <a:cs typeface="Consolas" pitchFamily="49" charset="0"/>
              </a:rPr>
              <a:t>[</a:t>
            </a:r>
            <a:r>
              <a:rPr lang="en-US" dirty="0" err="1">
                <a:solidFill>
                  <a:prstClr val="black"/>
                </a:solidFill>
                <a:latin typeface="Consolas" pitchFamily="49" charset="0"/>
                <a:cs typeface="Consolas" pitchFamily="49" charset="0"/>
              </a:rPr>
              <a:t>tid</a:t>
            </a:r>
            <a:r>
              <a:rPr lang="en-US" dirty="0">
                <a:solidFill>
                  <a:prstClr val="black"/>
                </a:solidFill>
                <a:latin typeface="Consolas" pitchFamily="49" charset="0"/>
                <a:cs typeface="Consolas" pitchFamily="49" charset="0"/>
              </a:rPr>
              <a:t> +  8]; </a:t>
            </a:r>
          </a:p>
          <a:p>
            <a:r>
              <a:rPr lang="en-US" dirty="0">
                <a:solidFill>
                  <a:prstClr val="black"/>
                </a:solidFill>
                <a:latin typeface="Consolas" pitchFamily="49" charset="0"/>
                <a:cs typeface="Consolas" pitchFamily="49" charset="0"/>
              </a:rPr>
              <a:t>    </a:t>
            </a:r>
            <a:r>
              <a:rPr lang="en-US" dirty="0" err="1">
                <a:solidFill>
                  <a:prstClr val="black"/>
                </a:solidFill>
                <a:latin typeface="Consolas" pitchFamily="49" charset="0"/>
                <a:cs typeface="Consolas" pitchFamily="49" charset="0"/>
              </a:rPr>
              <a:t>sdata</a:t>
            </a:r>
            <a:r>
              <a:rPr lang="en-US" dirty="0">
                <a:solidFill>
                  <a:prstClr val="black"/>
                </a:solidFill>
                <a:latin typeface="Consolas" pitchFamily="49" charset="0"/>
                <a:cs typeface="Consolas" pitchFamily="49" charset="0"/>
              </a:rPr>
              <a:t>[</a:t>
            </a:r>
            <a:r>
              <a:rPr lang="en-US" dirty="0" err="1">
                <a:solidFill>
                  <a:prstClr val="black"/>
                </a:solidFill>
                <a:latin typeface="Consolas" pitchFamily="49" charset="0"/>
                <a:cs typeface="Consolas" pitchFamily="49" charset="0"/>
              </a:rPr>
              <a:t>tid</a:t>
            </a:r>
            <a:r>
              <a:rPr lang="en-US" dirty="0">
                <a:solidFill>
                  <a:prstClr val="black"/>
                </a:solidFill>
                <a:latin typeface="Consolas" pitchFamily="49" charset="0"/>
                <a:cs typeface="Consolas" pitchFamily="49" charset="0"/>
              </a:rPr>
              <a:t>] += </a:t>
            </a:r>
            <a:r>
              <a:rPr lang="en-US" dirty="0" err="1">
                <a:solidFill>
                  <a:prstClr val="black"/>
                </a:solidFill>
                <a:latin typeface="Consolas" pitchFamily="49" charset="0"/>
                <a:cs typeface="Consolas" pitchFamily="49" charset="0"/>
              </a:rPr>
              <a:t>sdata</a:t>
            </a:r>
            <a:r>
              <a:rPr lang="en-US" dirty="0">
                <a:solidFill>
                  <a:prstClr val="black"/>
                </a:solidFill>
                <a:latin typeface="Consolas" pitchFamily="49" charset="0"/>
                <a:cs typeface="Consolas" pitchFamily="49" charset="0"/>
              </a:rPr>
              <a:t>[</a:t>
            </a:r>
            <a:r>
              <a:rPr lang="en-US" dirty="0" err="1">
                <a:solidFill>
                  <a:prstClr val="black"/>
                </a:solidFill>
                <a:latin typeface="Consolas" pitchFamily="49" charset="0"/>
                <a:cs typeface="Consolas" pitchFamily="49" charset="0"/>
              </a:rPr>
              <a:t>tid</a:t>
            </a:r>
            <a:r>
              <a:rPr lang="en-US" dirty="0">
                <a:solidFill>
                  <a:prstClr val="black"/>
                </a:solidFill>
                <a:latin typeface="Consolas" pitchFamily="49" charset="0"/>
                <a:cs typeface="Consolas" pitchFamily="49" charset="0"/>
              </a:rPr>
              <a:t> +  4]; </a:t>
            </a:r>
          </a:p>
          <a:p>
            <a:r>
              <a:rPr lang="en-US" dirty="0">
                <a:solidFill>
                  <a:prstClr val="black"/>
                </a:solidFill>
                <a:latin typeface="Consolas" pitchFamily="49" charset="0"/>
                <a:cs typeface="Consolas" pitchFamily="49" charset="0"/>
              </a:rPr>
              <a:t>    </a:t>
            </a:r>
            <a:r>
              <a:rPr lang="en-US" dirty="0" err="1">
                <a:solidFill>
                  <a:prstClr val="black"/>
                </a:solidFill>
                <a:latin typeface="Consolas" pitchFamily="49" charset="0"/>
                <a:cs typeface="Consolas" pitchFamily="49" charset="0"/>
              </a:rPr>
              <a:t>sdata</a:t>
            </a:r>
            <a:r>
              <a:rPr lang="en-US" dirty="0">
                <a:solidFill>
                  <a:prstClr val="black"/>
                </a:solidFill>
                <a:latin typeface="Consolas" pitchFamily="49" charset="0"/>
                <a:cs typeface="Consolas" pitchFamily="49" charset="0"/>
              </a:rPr>
              <a:t>[</a:t>
            </a:r>
            <a:r>
              <a:rPr lang="en-US" dirty="0" err="1">
                <a:solidFill>
                  <a:prstClr val="black"/>
                </a:solidFill>
                <a:latin typeface="Consolas" pitchFamily="49" charset="0"/>
                <a:cs typeface="Consolas" pitchFamily="49" charset="0"/>
              </a:rPr>
              <a:t>tid</a:t>
            </a:r>
            <a:r>
              <a:rPr lang="en-US" dirty="0">
                <a:solidFill>
                  <a:prstClr val="black"/>
                </a:solidFill>
                <a:latin typeface="Consolas" pitchFamily="49" charset="0"/>
                <a:cs typeface="Consolas" pitchFamily="49" charset="0"/>
              </a:rPr>
              <a:t>] += </a:t>
            </a:r>
            <a:r>
              <a:rPr lang="en-US" dirty="0" err="1">
                <a:solidFill>
                  <a:prstClr val="black"/>
                </a:solidFill>
                <a:latin typeface="Consolas" pitchFamily="49" charset="0"/>
                <a:cs typeface="Consolas" pitchFamily="49" charset="0"/>
              </a:rPr>
              <a:t>sdata</a:t>
            </a:r>
            <a:r>
              <a:rPr lang="en-US" dirty="0">
                <a:solidFill>
                  <a:prstClr val="black"/>
                </a:solidFill>
                <a:latin typeface="Consolas" pitchFamily="49" charset="0"/>
                <a:cs typeface="Consolas" pitchFamily="49" charset="0"/>
              </a:rPr>
              <a:t>[</a:t>
            </a:r>
            <a:r>
              <a:rPr lang="en-US" dirty="0" err="1">
                <a:solidFill>
                  <a:prstClr val="black"/>
                </a:solidFill>
                <a:latin typeface="Consolas" pitchFamily="49" charset="0"/>
                <a:cs typeface="Consolas" pitchFamily="49" charset="0"/>
              </a:rPr>
              <a:t>tid</a:t>
            </a:r>
            <a:r>
              <a:rPr lang="en-US" dirty="0">
                <a:solidFill>
                  <a:prstClr val="black"/>
                </a:solidFill>
                <a:latin typeface="Consolas" pitchFamily="49" charset="0"/>
                <a:cs typeface="Consolas" pitchFamily="49" charset="0"/>
              </a:rPr>
              <a:t> +  2]; </a:t>
            </a:r>
          </a:p>
          <a:p>
            <a:r>
              <a:rPr lang="en-US" dirty="0">
                <a:solidFill>
                  <a:prstClr val="black"/>
                </a:solidFill>
                <a:latin typeface="Consolas" pitchFamily="49" charset="0"/>
                <a:cs typeface="Consolas" pitchFamily="49" charset="0"/>
              </a:rPr>
              <a:t>    </a:t>
            </a:r>
            <a:r>
              <a:rPr lang="en-US" dirty="0" err="1">
                <a:solidFill>
                  <a:prstClr val="black"/>
                </a:solidFill>
                <a:latin typeface="Consolas" pitchFamily="49" charset="0"/>
                <a:cs typeface="Consolas" pitchFamily="49" charset="0"/>
              </a:rPr>
              <a:t>sdata</a:t>
            </a:r>
            <a:r>
              <a:rPr lang="en-US" dirty="0">
                <a:solidFill>
                  <a:prstClr val="black"/>
                </a:solidFill>
                <a:latin typeface="Consolas" pitchFamily="49" charset="0"/>
                <a:cs typeface="Consolas" pitchFamily="49" charset="0"/>
              </a:rPr>
              <a:t>[</a:t>
            </a:r>
            <a:r>
              <a:rPr lang="en-US" dirty="0" err="1">
                <a:solidFill>
                  <a:prstClr val="black"/>
                </a:solidFill>
                <a:latin typeface="Consolas" pitchFamily="49" charset="0"/>
                <a:cs typeface="Consolas" pitchFamily="49" charset="0"/>
              </a:rPr>
              <a:t>tid</a:t>
            </a:r>
            <a:r>
              <a:rPr lang="en-US" dirty="0">
                <a:solidFill>
                  <a:prstClr val="black"/>
                </a:solidFill>
                <a:latin typeface="Consolas" pitchFamily="49" charset="0"/>
                <a:cs typeface="Consolas" pitchFamily="49" charset="0"/>
              </a:rPr>
              <a:t>] += </a:t>
            </a:r>
            <a:r>
              <a:rPr lang="en-US" dirty="0" err="1">
                <a:solidFill>
                  <a:prstClr val="black"/>
                </a:solidFill>
                <a:latin typeface="Consolas" pitchFamily="49" charset="0"/>
                <a:cs typeface="Consolas" pitchFamily="49" charset="0"/>
              </a:rPr>
              <a:t>sdata</a:t>
            </a:r>
            <a:r>
              <a:rPr lang="en-US" dirty="0">
                <a:solidFill>
                  <a:prstClr val="black"/>
                </a:solidFill>
                <a:latin typeface="Consolas" pitchFamily="49" charset="0"/>
                <a:cs typeface="Consolas" pitchFamily="49" charset="0"/>
              </a:rPr>
              <a:t>[</a:t>
            </a:r>
            <a:r>
              <a:rPr lang="en-US" dirty="0" err="1">
                <a:solidFill>
                  <a:prstClr val="black"/>
                </a:solidFill>
                <a:latin typeface="Consolas" pitchFamily="49" charset="0"/>
                <a:cs typeface="Consolas" pitchFamily="49" charset="0"/>
              </a:rPr>
              <a:t>tid</a:t>
            </a:r>
            <a:r>
              <a:rPr lang="en-US" dirty="0">
                <a:solidFill>
                  <a:prstClr val="black"/>
                </a:solidFill>
                <a:latin typeface="Consolas" pitchFamily="49" charset="0"/>
                <a:cs typeface="Consolas" pitchFamily="49" charset="0"/>
              </a:rPr>
              <a:t> +  1]; </a:t>
            </a:r>
          </a:p>
          <a:p>
            <a:r>
              <a:rPr lang="en-US" dirty="0">
                <a:solidFill>
                  <a:prstClr val="black"/>
                </a:solidFill>
                <a:latin typeface="Consolas" pitchFamily="49" charset="0"/>
                <a:cs typeface="Consolas" pitchFamily="49" charset="0"/>
              </a:rPr>
              <a:t>}</a:t>
            </a:r>
          </a:p>
        </p:txBody>
      </p:sp>
      <p:sp>
        <p:nvSpPr>
          <p:cNvPr id="4" name="Rectangle 3"/>
          <p:cNvSpPr/>
          <p:nvPr/>
        </p:nvSpPr>
        <p:spPr>
          <a:xfrm>
            <a:off x="381000" y="1120676"/>
            <a:ext cx="6934200" cy="2308324"/>
          </a:xfrm>
          <a:prstGeom prst="rect">
            <a:avLst/>
          </a:prstGeom>
          <a:solidFill>
            <a:schemeClr val="bg1">
              <a:lumMod val="85000"/>
            </a:schemeClr>
          </a:solidFill>
        </p:spPr>
        <p:txBody>
          <a:bodyPr wrap="square">
            <a:spAutoFit/>
          </a:bodyPr>
          <a:lstStyle/>
          <a:p>
            <a:r>
              <a:rPr lang="en-US" dirty="0">
                <a:solidFill>
                  <a:srgbClr val="008000"/>
                </a:solidFill>
                <a:latin typeface="Consolas" pitchFamily="49" charset="0"/>
                <a:cs typeface="Consolas" pitchFamily="49" charset="0"/>
              </a:rPr>
              <a:t>// </a:t>
            </a:r>
            <a:r>
              <a:rPr lang="en-US" dirty="0" smtClean="0">
                <a:solidFill>
                  <a:srgbClr val="008000"/>
                </a:solidFill>
                <a:latin typeface="Consolas" pitchFamily="49" charset="0"/>
                <a:cs typeface="Consolas" pitchFamily="49" charset="0"/>
              </a:rPr>
              <a:t>and use later like this…</a:t>
            </a:r>
            <a:endParaRPr lang="en-US" dirty="0">
              <a:solidFill>
                <a:srgbClr val="008000"/>
              </a:solidFill>
              <a:latin typeface="Consolas" pitchFamily="49" charset="0"/>
              <a:cs typeface="Consolas" pitchFamily="49" charset="0"/>
            </a:endParaRPr>
          </a:p>
          <a:p>
            <a:r>
              <a:rPr lang="en-US" dirty="0">
                <a:solidFill>
                  <a:srgbClr val="0000FF"/>
                </a:solidFill>
                <a:latin typeface="Consolas" pitchFamily="49" charset="0"/>
                <a:cs typeface="Consolas" pitchFamily="49" charset="0"/>
              </a:rPr>
              <a:t>for</a:t>
            </a:r>
            <a:r>
              <a:rPr lang="en-US" dirty="0">
                <a:solidFill>
                  <a:prstClr val="black"/>
                </a:solidFill>
                <a:latin typeface="Consolas" pitchFamily="49" charset="0"/>
                <a:cs typeface="Consolas" pitchFamily="49" charset="0"/>
              </a:rPr>
              <a:t> (</a:t>
            </a:r>
            <a:r>
              <a:rPr lang="en-US" dirty="0">
                <a:solidFill>
                  <a:srgbClr val="0000FF"/>
                </a:solidFill>
                <a:latin typeface="Consolas" pitchFamily="49" charset="0"/>
                <a:cs typeface="Consolas" pitchFamily="49" charset="0"/>
              </a:rPr>
              <a:t>unsigned</a:t>
            </a:r>
            <a:r>
              <a:rPr lang="en-US" dirty="0">
                <a:solidFill>
                  <a:prstClr val="black"/>
                </a:solidFill>
                <a:latin typeface="Consolas" pitchFamily="49" charset="0"/>
                <a:cs typeface="Consolas" pitchFamily="49" charset="0"/>
              </a:rPr>
              <a:t> </a:t>
            </a:r>
            <a:r>
              <a:rPr lang="en-US" dirty="0" err="1">
                <a:solidFill>
                  <a:srgbClr val="0000FF"/>
                </a:solidFill>
                <a:latin typeface="Consolas" pitchFamily="49" charset="0"/>
                <a:cs typeface="Consolas" pitchFamily="49" charset="0"/>
              </a:rPr>
              <a:t>int</a:t>
            </a:r>
            <a:r>
              <a:rPr lang="en-US" dirty="0">
                <a:solidFill>
                  <a:prstClr val="black"/>
                </a:solidFill>
                <a:latin typeface="Consolas" pitchFamily="49" charset="0"/>
                <a:cs typeface="Consolas" pitchFamily="49" charset="0"/>
              </a:rPr>
              <a:t> s=</a:t>
            </a:r>
            <a:r>
              <a:rPr lang="en-US" dirty="0" err="1">
                <a:solidFill>
                  <a:srgbClr val="FF00FF"/>
                </a:solidFill>
                <a:latin typeface="Consolas" pitchFamily="49" charset="0"/>
                <a:cs typeface="Consolas" pitchFamily="49" charset="0"/>
              </a:rPr>
              <a:t>blockDim</a:t>
            </a:r>
            <a:r>
              <a:rPr lang="en-US" dirty="0" err="1">
                <a:solidFill>
                  <a:prstClr val="black"/>
                </a:solidFill>
                <a:latin typeface="Consolas" pitchFamily="49" charset="0"/>
                <a:cs typeface="Consolas" pitchFamily="49" charset="0"/>
              </a:rPr>
              <a:t>.x</a:t>
            </a:r>
            <a:r>
              <a:rPr lang="en-US" dirty="0">
                <a:solidFill>
                  <a:prstClr val="black"/>
                </a:solidFill>
                <a:latin typeface="Consolas" pitchFamily="49" charset="0"/>
                <a:cs typeface="Consolas" pitchFamily="49" charset="0"/>
              </a:rPr>
              <a:t>/2; s&gt;32; s&gt;&gt;=1) {</a:t>
            </a:r>
          </a:p>
          <a:p>
            <a:r>
              <a:rPr lang="en-US" dirty="0">
                <a:solidFill>
                  <a:prstClr val="black"/>
                </a:solidFill>
                <a:latin typeface="Consolas" pitchFamily="49" charset="0"/>
                <a:cs typeface="Consolas" pitchFamily="49" charset="0"/>
              </a:rPr>
              <a:t>    </a:t>
            </a:r>
            <a:r>
              <a:rPr lang="en-US" dirty="0">
                <a:solidFill>
                  <a:srgbClr val="0000FF"/>
                </a:solidFill>
                <a:latin typeface="Consolas" pitchFamily="49" charset="0"/>
                <a:cs typeface="Consolas" pitchFamily="49" charset="0"/>
              </a:rPr>
              <a:t>if</a:t>
            </a:r>
            <a:r>
              <a:rPr lang="en-US" dirty="0">
                <a:solidFill>
                  <a:prstClr val="black"/>
                </a:solidFill>
                <a:latin typeface="Consolas" pitchFamily="49" charset="0"/>
                <a:cs typeface="Consolas" pitchFamily="49" charset="0"/>
              </a:rPr>
              <a:t> (</a:t>
            </a:r>
            <a:r>
              <a:rPr lang="en-US" dirty="0" err="1">
                <a:solidFill>
                  <a:prstClr val="black"/>
                </a:solidFill>
                <a:latin typeface="Consolas" pitchFamily="49" charset="0"/>
                <a:cs typeface="Consolas" pitchFamily="49" charset="0"/>
              </a:rPr>
              <a:t>tid</a:t>
            </a:r>
            <a:r>
              <a:rPr lang="en-US" dirty="0">
                <a:solidFill>
                  <a:prstClr val="black"/>
                </a:solidFill>
                <a:latin typeface="Consolas" pitchFamily="49" charset="0"/>
                <a:cs typeface="Consolas" pitchFamily="49" charset="0"/>
              </a:rPr>
              <a:t> &lt; s)</a:t>
            </a:r>
          </a:p>
          <a:p>
            <a:r>
              <a:rPr lang="en-US" dirty="0">
                <a:solidFill>
                  <a:prstClr val="black"/>
                </a:solidFill>
                <a:latin typeface="Consolas" pitchFamily="49" charset="0"/>
                <a:cs typeface="Consolas" pitchFamily="49" charset="0"/>
              </a:rPr>
              <a:t>        </a:t>
            </a:r>
            <a:r>
              <a:rPr lang="en-US" dirty="0" err="1">
                <a:solidFill>
                  <a:prstClr val="black"/>
                </a:solidFill>
                <a:latin typeface="Consolas" pitchFamily="49" charset="0"/>
                <a:cs typeface="Consolas" pitchFamily="49" charset="0"/>
              </a:rPr>
              <a:t>sdata</a:t>
            </a:r>
            <a:r>
              <a:rPr lang="en-US" dirty="0">
                <a:solidFill>
                  <a:prstClr val="black"/>
                </a:solidFill>
                <a:latin typeface="Consolas" pitchFamily="49" charset="0"/>
                <a:cs typeface="Consolas" pitchFamily="49" charset="0"/>
              </a:rPr>
              <a:t>[</a:t>
            </a:r>
            <a:r>
              <a:rPr lang="en-US" dirty="0" err="1">
                <a:solidFill>
                  <a:prstClr val="black"/>
                </a:solidFill>
                <a:latin typeface="Consolas" pitchFamily="49" charset="0"/>
                <a:cs typeface="Consolas" pitchFamily="49" charset="0"/>
              </a:rPr>
              <a:t>tid</a:t>
            </a:r>
            <a:r>
              <a:rPr lang="en-US" dirty="0">
                <a:solidFill>
                  <a:prstClr val="black"/>
                </a:solidFill>
                <a:latin typeface="Consolas" pitchFamily="49" charset="0"/>
                <a:cs typeface="Consolas" pitchFamily="49" charset="0"/>
              </a:rPr>
              <a:t>] += </a:t>
            </a:r>
            <a:r>
              <a:rPr lang="en-US" dirty="0" err="1">
                <a:solidFill>
                  <a:prstClr val="black"/>
                </a:solidFill>
                <a:latin typeface="Consolas" pitchFamily="49" charset="0"/>
                <a:cs typeface="Consolas" pitchFamily="49" charset="0"/>
              </a:rPr>
              <a:t>sdata</a:t>
            </a:r>
            <a:r>
              <a:rPr lang="en-US" dirty="0">
                <a:solidFill>
                  <a:prstClr val="black"/>
                </a:solidFill>
                <a:latin typeface="Consolas" pitchFamily="49" charset="0"/>
                <a:cs typeface="Consolas" pitchFamily="49" charset="0"/>
              </a:rPr>
              <a:t>[</a:t>
            </a:r>
            <a:r>
              <a:rPr lang="en-US" dirty="0" err="1">
                <a:solidFill>
                  <a:prstClr val="black"/>
                </a:solidFill>
                <a:latin typeface="Consolas" pitchFamily="49" charset="0"/>
                <a:cs typeface="Consolas" pitchFamily="49" charset="0"/>
              </a:rPr>
              <a:t>tid</a:t>
            </a:r>
            <a:r>
              <a:rPr lang="en-US" dirty="0">
                <a:solidFill>
                  <a:prstClr val="black"/>
                </a:solidFill>
                <a:latin typeface="Consolas" pitchFamily="49" charset="0"/>
                <a:cs typeface="Consolas" pitchFamily="49" charset="0"/>
              </a:rPr>
              <a:t> + s];</a:t>
            </a:r>
          </a:p>
          <a:p>
            <a:r>
              <a:rPr lang="en-US" dirty="0">
                <a:solidFill>
                  <a:prstClr val="black"/>
                </a:solidFill>
                <a:latin typeface="Consolas" pitchFamily="49" charset="0"/>
                <a:cs typeface="Consolas" pitchFamily="49" charset="0"/>
              </a:rPr>
              <a:t>    </a:t>
            </a:r>
            <a:r>
              <a:rPr lang="en-US" dirty="0">
                <a:solidFill>
                  <a:srgbClr val="FF00FF"/>
                </a:solidFill>
                <a:latin typeface="Consolas" pitchFamily="49" charset="0"/>
                <a:cs typeface="Consolas" pitchFamily="49" charset="0"/>
              </a:rPr>
              <a:t>__</a:t>
            </a:r>
            <a:r>
              <a:rPr lang="en-US" dirty="0" err="1">
                <a:solidFill>
                  <a:srgbClr val="FF00FF"/>
                </a:solidFill>
                <a:latin typeface="Consolas" pitchFamily="49" charset="0"/>
                <a:cs typeface="Consolas" pitchFamily="49" charset="0"/>
              </a:rPr>
              <a:t>syncthreads</a:t>
            </a:r>
            <a:r>
              <a:rPr lang="en-US" dirty="0">
                <a:solidFill>
                  <a:prstClr val="black"/>
                </a:solidFill>
                <a:latin typeface="Consolas" pitchFamily="49" charset="0"/>
                <a:cs typeface="Consolas" pitchFamily="49" charset="0"/>
              </a:rPr>
              <a:t>();</a:t>
            </a:r>
          </a:p>
          <a:p>
            <a:r>
              <a:rPr lang="en-US" dirty="0">
                <a:solidFill>
                  <a:prstClr val="black"/>
                </a:solidFill>
                <a:latin typeface="Consolas" pitchFamily="49" charset="0"/>
                <a:cs typeface="Consolas" pitchFamily="49" charset="0"/>
              </a:rPr>
              <a:t>}</a:t>
            </a:r>
          </a:p>
          <a:p>
            <a:endParaRPr lang="en-US" dirty="0">
              <a:solidFill>
                <a:prstClr val="black"/>
              </a:solidFill>
              <a:latin typeface="Consolas" pitchFamily="49" charset="0"/>
              <a:cs typeface="Consolas" pitchFamily="49" charset="0"/>
            </a:endParaRPr>
          </a:p>
          <a:p>
            <a:r>
              <a:rPr lang="en-US" dirty="0">
                <a:solidFill>
                  <a:srgbClr val="0000FF"/>
                </a:solidFill>
                <a:latin typeface="Consolas" pitchFamily="49" charset="0"/>
                <a:cs typeface="Consolas" pitchFamily="49" charset="0"/>
              </a:rPr>
              <a:t>if</a:t>
            </a:r>
            <a:r>
              <a:rPr lang="en-US" dirty="0">
                <a:solidFill>
                  <a:prstClr val="black"/>
                </a:solidFill>
                <a:latin typeface="Consolas" pitchFamily="49" charset="0"/>
                <a:cs typeface="Consolas" pitchFamily="49" charset="0"/>
              </a:rPr>
              <a:t> (</a:t>
            </a:r>
            <a:r>
              <a:rPr lang="en-US" dirty="0" err="1">
                <a:solidFill>
                  <a:prstClr val="black"/>
                </a:solidFill>
                <a:latin typeface="Consolas" pitchFamily="49" charset="0"/>
                <a:cs typeface="Consolas" pitchFamily="49" charset="0"/>
              </a:rPr>
              <a:t>tid</a:t>
            </a:r>
            <a:r>
              <a:rPr lang="en-US" dirty="0">
                <a:solidFill>
                  <a:prstClr val="black"/>
                </a:solidFill>
                <a:latin typeface="Consolas" pitchFamily="49" charset="0"/>
                <a:cs typeface="Consolas" pitchFamily="49" charset="0"/>
              </a:rPr>
              <a:t> &lt; 32) </a:t>
            </a:r>
            <a:r>
              <a:rPr lang="en-US" dirty="0" err="1">
                <a:solidFill>
                  <a:prstClr val="black"/>
                </a:solidFill>
                <a:latin typeface="Consolas" pitchFamily="49" charset="0"/>
                <a:cs typeface="Consolas" pitchFamily="49" charset="0"/>
              </a:rPr>
              <a:t>warpReduce</a:t>
            </a:r>
            <a:r>
              <a:rPr lang="en-US" dirty="0">
                <a:solidFill>
                  <a:prstClr val="black"/>
                </a:solidFill>
                <a:latin typeface="Consolas" pitchFamily="49" charset="0"/>
                <a:cs typeface="Consolas" pitchFamily="49" charset="0"/>
              </a:rPr>
              <a:t>(</a:t>
            </a:r>
            <a:r>
              <a:rPr lang="en-US" dirty="0" err="1">
                <a:solidFill>
                  <a:prstClr val="black"/>
                </a:solidFill>
                <a:latin typeface="Consolas" pitchFamily="49" charset="0"/>
                <a:cs typeface="Consolas" pitchFamily="49" charset="0"/>
              </a:rPr>
              <a:t>sdata</a:t>
            </a:r>
            <a:r>
              <a:rPr lang="en-US" dirty="0">
                <a:solidFill>
                  <a:prstClr val="black"/>
                </a:solidFill>
                <a:latin typeface="Consolas" pitchFamily="49" charset="0"/>
                <a:cs typeface="Consolas" pitchFamily="49" charset="0"/>
              </a:rPr>
              <a:t>, </a:t>
            </a:r>
            <a:r>
              <a:rPr lang="en-US" dirty="0" err="1">
                <a:solidFill>
                  <a:prstClr val="black"/>
                </a:solidFill>
                <a:latin typeface="Consolas" pitchFamily="49" charset="0"/>
                <a:cs typeface="Consolas" pitchFamily="49" charset="0"/>
              </a:rPr>
              <a:t>tid</a:t>
            </a:r>
            <a:r>
              <a:rPr lang="en-US" dirty="0">
                <a:solidFill>
                  <a:prstClr val="black"/>
                </a:solidFill>
                <a:latin typeface="Consolas" pitchFamily="49" charset="0"/>
                <a:cs typeface="Consolas" pitchFamily="49" charset="0"/>
              </a:rPr>
              <a:t>);</a:t>
            </a:r>
          </a:p>
        </p:txBody>
      </p:sp>
      <p:sp>
        <p:nvSpPr>
          <p:cNvPr id="5" name="Line Callout 2 4"/>
          <p:cNvSpPr/>
          <p:nvPr/>
        </p:nvSpPr>
        <p:spPr>
          <a:xfrm>
            <a:off x="6705600" y="4473476"/>
            <a:ext cx="2209800" cy="838200"/>
          </a:xfrm>
          <a:prstGeom prst="borderCallout2">
            <a:avLst>
              <a:gd name="adj1" fmla="val 48678"/>
              <a:gd name="adj2" fmla="val -1742"/>
              <a:gd name="adj3" fmla="val 17785"/>
              <a:gd name="adj4" fmla="val -63173"/>
              <a:gd name="adj5" fmla="val -61273"/>
              <a:gd name="adj6" fmla="val -85483"/>
            </a:avLst>
          </a:prstGeom>
          <a:ln>
            <a:solidFill>
              <a:srgbClr val="C0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C00000"/>
                </a:solidFill>
                <a:latin typeface="Corbel" pitchFamily="34" charset="0"/>
              </a:rPr>
              <a:t>IMPORTANT: For this to be correct, we must use the “</a:t>
            </a:r>
            <a:r>
              <a:rPr lang="en-US" sz="1400" b="1" dirty="0">
                <a:solidFill>
                  <a:srgbClr val="0070C0"/>
                </a:solidFill>
                <a:latin typeface="Consolas" pitchFamily="49" charset="0"/>
                <a:cs typeface="Consolas" pitchFamily="49" charset="0"/>
              </a:rPr>
              <a:t>volatile</a:t>
            </a:r>
            <a:r>
              <a:rPr lang="en-US" sz="1400" b="1" dirty="0">
                <a:solidFill>
                  <a:srgbClr val="C00000"/>
                </a:solidFill>
                <a:latin typeface="Corbel" pitchFamily="34" charset="0"/>
              </a:rPr>
              <a:t>” keyword!</a:t>
            </a:r>
          </a:p>
        </p:txBody>
      </p:sp>
      <p:sp>
        <p:nvSpPr>
          <p:cNvPr id="8" name="Rectangle 7"/>
          <p:cNvSpPr/>
          <p:nvPr/>
        </p:nvSpPr>
        <p:spPr>
          <a:xfrm>
            <a:off x="76200" y="6627168"/>
            <a:ext cx="1249060" cy="230832"/>
          </a:xfrm>
          <a:prstGeom prst="rect">
            <a:avLst/>
          </a:prstGeom>
        </p:spPr>
        <p:txBody>
          <a:bodyPr wrap="none">
            <a:spAutoFit/>
          </a:bodyPr>
          <a:lstStyle/>
          <a:p>
            <a:r>
              <a:rPr lang="en-US" sz="900" dirty="0" smtClean="0">
                <a:latin typeface="+mj-lt"/>
              </a:rPr>
              <a:t>NVIDIA [M. Harris]</a:t>
            </a:r>
            <a:r>
              <a:rPr lang="en-US" sz="900" dirty="0" smtClean="0">
                <a:latin typeface="+mj-lt"/>
                <a:cs typeface="Calibri"/>
              </a:rPr>
              <a:t>→</a:t>
            </a:r>
            <a:endParaRPr lang="en-US" sz="900" dirty="0">
              <a:latin typeface="+mj-lt"/>
            </a:endParaRPr>
          </a:p>
        </p:txBody>
      </p:sp>
      <p:sp>
        <p:nvSpPr>
          <p:cNvPr id="9" name="Line Callout 2 8"/>
          <p:cNvSpPr/>
          <p:nvPr/>
        </p:nvSpPr>
        <p:spPr>
          <a:xfrm>
            <a:off x="7162800" y="2111276"/>
            <a:ext cx="1524000" cy="419100"/>
          </a:xfrm>
          <a:prstGeom prst="borderCallout2">
            <a:avLst>
              <a:gd name="adj1" fmla="val 48678"/>
              <a:gd name="adj2" fmla="val -1742"/>
              <a:gd name="adj3" fmla="val 46747"/>
              <a:gd name="adj4" fmla="val -87598"/>
              <a:gd name="adj5" fmla="val -100855"/>
              <a:gd name="adj6" fmla="val -146692"/>
            </a:avLst>
          </a:prstGeom>
          <a:ln>
            <a:solidFill>
              <a:srgbClr val="C0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C00000"/>
                </a:solidFill>
                <a:latin typeface="Corbel" pitchFamily="34" charset="0"/>
              </a:rPr>
              <a:t>This used to be:</a:t>
            </a:r>
          </a:p>
          <a:p>
            <a:pPr algn="ctr"/>
            <a:r>
              <a:rPr lang="en-US" sz="1400" b="1" dirty="0" smtClean="0">
                <a:solidFill>
                  <a:srgbClr val="0070C0"/>
                </a:solidFill>
                <a:latin typeface="Consolas" pitchFamily="49" charset="0"/>
                <a:cs typeface="Consolas" pitchFamily="49" charset="0"/>
              </a:rPr>
              <a:t>S&gt;0</a:t>
            </a:r>
            <a:endParaRPr lang="en-US" sz="1400" b="1" dirty="0">
              <a:solidFill>
                <a:srgbClr val="0070C0"/>
              </a:solidFill>
              <a:latin typeface="Consolas" pitchFamily="49" charset="0"/>
              <a:cs typeface="Consolas" pitchFamily="49" charset="0"/>
            </a:endParaRPr>
          </a:p>
        </p:txBody>
      </p:sp>
    </p:spTree>
    <p:extLst>
      <p:ext uri="{BB962C8B-B14F-4D97-AF65-F5344CB8AC3E}">
        <p14:creationId xmlns:p14="http://schemas.microsoft.com/office/powerpoint/2010/main" val="3581561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6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2" grpId="0"/>
      <p:bldP spid="3" grpId="0" animBg="1"/>
      <p:bldP spid="5" grpId="0" animBg="1"/>
      <p:bldP spid="9" grpId="0" animBg="1"/>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0"/>
          </p:nvPr>
        </p:nvSpPr>
        <p:spPr>
          <a:xfrm>
            <a:off x="8464550" y="6513984"/>
            <a:ext cx="5334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eaLnBrk="1" hangingPunct="1"/>
            <a:fld id="{E6925A7F-5B7B-4B37-A324-BB0786D94406}" type="slidenum">
              <a:rPr lang="en-US" smtClean="0">
                <a:solidFill>
                  <a:schemeClr val="tx2"/>
                </a:solidFill>
              </a:rPr>
              <a:pPr algn="r" eaLnBrk="1" hangingPunct="1"/>
              <a:t>147</a:t>
            </a:fld>
            <a:endParaRPr lang="en-US" dirty="0" smtClean="0">
              <a:solidFill>
                <a:schemeClr val="tx2"/>
              </a:solidFill>
            </a:endParaRPr>
          </a:p>
        </p:txBody>
      </p:sp>
      <p:sp>
        <p:nvSpPr>
          <p:cNvPr id="354306" name="Rectangle 2"/>
          <p:cNvSpPr>
            <a:spLocks noGrp="1" noChangeArrowheads="1"/>
          </p:cNvSpPr>
          <p:nvPr>
            <p:ph type="title"/>
          </p:nvPr>
        </p:nvSpPr>
        <p:spPr>
          <a:xfrm>
            <a:off x="304800" y="274638"/>
            <a:ext cx="7543800" cy="868362"/>
          </a:xfrm>
        </p:spPr>
        <p:txBody>
          <a:bodyPr/>
          <a:lstStyle/>
          <a:p>
            <a:pPr eaLnBrk="1" hangingPunct="1">
              <a:defRPr/>
            </a:pPr>
            <a:r>
              <a:rPr lang="en-US" sz="3000" dirty="0" smtClean="0"/>
              <a:t>Performance for 4M element reduction</a:t>
            </a:r>
          </a:p>
        </p:txBody>
      </p:sp>
      <p:graphicFrame>
        <p:nvGraphicFramePr>
          <p:cNvPr id="354360" name="Group 56"/>
          <p:cNvGraphicFramePr>
            <a:graphicFrameLocks noGrp="1"/>
          </p:cNvGraphicFramePr>
          <p:nvPr>
            <p:ph idx="1"/>
            <p:extLst>
              <p:ext uri="{D42A27DB-BD31-4B8C-83A1-F6EECF244321}">
                <p14:modId xmlns:p14="http://schemas.microsoft.com/office/powerpoint/2010/main" val="4043155810"/>
              </p:ext>
            </p:extLst>
          </p:nvPr>
        </p:nvGraphicFramePr>
        <p:xfrm>
          <a:off x="457200" y="2343150"/>
          <a:ext cx="8305800" cy="3295650"/>
        </p:xfrm>
        <a:graphic>
          <a:graphicData uri="http://schemas.openxmlformats.org/drawingml/2006/table">
            <a:tbl>
              <a:tblPr/>
              <a:tblGrid>
                <a:gridCol w="2362200"/>
                <a:gridCol w="1600200"/>
                <a:gridCol w="1676400"/>
                <a:gridCol w="1143000"/>
                <a:gridCol w="1524000"/>
              </a:tblGrid>
              <a:tr h="762000">
                <a:tc>
                  <a:txBody>
                    <a:body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Kernel 1: </a:t>
                      </a:r>
                      <a:br>
                        <a:rPr kumimoji="0" lang="en-US" sz="2000" b="1" i="0" u="none" strike="noStrike" cap="none" normalizeH="0" baseline="0" smtClean="0">
                          <a:ln>
                            <a:noFill/>
                          </a:ln>
                          <a:solidFill>
                            <a:schemeClr val="tx1"/>
                          </a:solidFill>
                          <a:effectLst/>
                          <a:latin typeface="Arial" charset="0"/>
                        </a:rPr>
                      </a:br>
                      <a:r>
                        <a:rPr kumimoji="0" lang="en-US" sz="1200" b="1" i="0" u="none" strike="noStrike" cap="none" normalizeH="0" baseline="0" smtClean="0">
                          <a:ln>
                            <a:noFill/>
                          </a:ln>
                          <a:solidFill>
                            <a:schemeClr val="tx1"/>
                          </a:solidFill>
                          <a:effectLst/>
                          <a:latin typeface="Arial" charset="0"/>
                        </a:rPr>
                        <a:t>interleaved addressing</a:t>
                      </a:r>
                      <a:br>
                        <a:rPr kumimoji="0" lang="en-US" sz="1200" b="1" i="0" u="none" strike="noStrike" cap="none" normalizeH="0" baseline="0" smtClean="0">
                          <a:ln>
                            <a:noFill/>
                          </a:ln>
                          <a:solidFill>
                            <a:schemeClr val="tx1"/>
                          </a:solidFill>
                          <a:effectLst/>
                          <a:latin typeface="Arial" charset="0"/>
                        </a:rPr>
                      </a:br>
                      <a:r>
                        <a:rPr kumimoji="0" lang="en-US" sz="1200" b="1" i="0" u="none" strike="noStrike" cap="none" normalizeH="0" baseline="0" smtClean="0">
                          <a:ln>
                            <a:noFill/>
                          </a:ln>
                          <a:solidFill>
                            <a:schemeClr val="tx1"/>
                          </a:solidFill>
                          <a:effectLst/>
                          <a:latin typeface="Arial" charset="0"/>
                        </a:rPr>
                        <a:t>with divergent branching</a:t>
                      </a:r>
                    </a:p>
                  </a:txBody>
                  <a:tcPr horzOverflow="overflow">
                    <a:lnL cap="flat">
                      <a:noFill/>
                    </a:lnL>
                    <a:lnR>
                      <a:noFill/>
                    </a:lnR>
                    <a:lnT cap="flat">
                      <a:noFill/>
                    </a:lnT>
                    <a:lnB>
                      <a:noFill/>
                    </a:lnB>
                    <a:lnTlToBr>
                      <a:noFill/>
                    </a:lnTlToBr>
                    <a:lnBlToTr>
                      <a:noFill/>
                    </a:lnBlToTr>
                    <a:solidFill>
                      <a:schemeClr val="tx2">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8.054 ms</a:t>
                      </a:r>
                    </a:p>
                  </a:txBody>
                  <a:tcPr anchor="ctr" horzOverflow="overflow">
                    <a:lnL>
                      <a:noFill/>
                    </a:lnL>
                    <a:lnR>
                      <a:noFill/>
                    </a:lnR>
                    <a:lnT cap="flat">
                      <a:noFill/>
                    </a:lnT>
                    <a:lnB>
                      <a:noFill/>
                    </a:lnB>
                    <a:lnTlToBr>
                      <a:noFill/>
                    </a:lnTlToBr>
                    <a:lnBlToTr>
                      <a:noFill/>
                    </a:lnBlToTr>
                    <a:solidFill>
                      <a:schemeClr val="tx2">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2.083 GB/s</a:t>
                      </a:r>
                    </a:p>
                  </a:txBody>
                  <a:tcPr anchor="ctr" horzOverflow="overflow">
                    <a:lnL>
                      <a:noFill/>
                    </a:lnL>
                    <a:lnR>
                      <a:noFill/>
                    </a:lnR>
                    <a:lnT cap="flat">
                      <a:noFill/>
                    </a:lnT>
                    <a:lnB>
                      <a:noFill/>
                    </a:lnB>
                    <a:lnTlToBr>
                      <a:noFill/>
                    </a:lnTlToBr>
                    <a:lnBlToTr>
                      <a:noFill/>
                    </a:lnBlToTr>
                    <a:solidFill>
                      <a:schemeClr val="tx2">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Pct val="180000"/>
                        <a:buFontTx/>
                        <a:buNone/>
                        <a:tabLst/>
                      </a:pPr>
                      <a:endParaRPr kumimoji="0" lang="en-US" sz="2000" b="1" i="0" u="none" strike="noStrike" cap="none" normalizeH="0" baseline="0" smtClean="0">
                        <a:ln>
                          <a:noFill/>
                        </a:ln>
                        <a:solidFill>
                          <a:schemeClr val="tx1"/>
                        </a:solidFill>
                        <a:effectLst/>
                        <a:latin typeface="Arial" charset="0"/>
                      </a:endParaRPr>
                    </a:p>
                  </a:txBody>
                  <a:tcPr anchor="ctr" horzOverflow="overflow">
                    <a:lnL>
                      <a:noFill/>
                    </a:lnL>
                    <a:lnR>
                      <a:noFill/>
                    </a:lnR>
                    <a:lnT cap="flat">
                      <a:noFill/>
                    </a:lnT>
                    <a:lnB>
                      <a:noFill/>
                    </a:lnB>
                    <a:lnTlToBr>
                      <a:noFill/>
                    </a:lnTlToBr>
                    <a:lnBlToTr>
                      <a:noFill/>
                    </a:lnBlToTr>
                    <a:solidFill>
                      <a:schemeClr val="tx2">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Pct val="180000"/>
                        <a:buFontTx/>
                        <a:buNone/>
                        <a:tabLst/>
                      </a:pPr>
                      <a:endParaRPr kumimoji="0" lang="en-US" sz="2000" b="1" i="0" u="none" strike="noStrike" cap="none" normalizeH="0" baseline="0" smtClean="0">
                        <a:ln>
                          <a:noFill/>
                        </a:ln>
                        <a:solidFill>
                          <a:schemeClr val="tx1"/>
                        </a:solidFill>
                        <a:effectLst/>
                        <a:latin typeface="Arial" charset="0"/>
                      </a:endParaRPr>
                    </a:p>
                  </a:txBody>
                  <a:tcPr anchor="ctr" horzOverflow="overflow">
                    <a:lnL>
                      <a:noFill/>
                    </a:lnL>
                    <a:lnR cap="flat">
                      <a:noFill/>
                    </a:lnR>
                    <a:lnT cap="flat">
                      <a:noFill/>
                    </a:lnT>
                    <a:lnB>
                      <a:noFill/>
                    </a:lnB>
                    <a:lnTlToBr>
                      <a:noFill/>
                    </a:lnTlToBr>
                    <a:lnBlToTr>
                      <a:noFill/>
                    </a:lnBlToTr>
                    <a:solidFill>
                      <a:schemeClr val="tx2">
                        <a:alpha val="50000"/>
                      </a:schemeClr>
                    </a:solidFill>
                  </a:tcPr>
                </a:tc>
              </a:tr>
              <a:tr h="590550">
                <a:tc>
                  <a:txBody>
                    <a:body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Kernel 2:</a:t>
                      </a:r>
                      <a:br>
                        <a:rPr kumimoji="0" lang="en-US" sz="2000" b="1" i="0" u="none" strike="noStrike" cap="none" normalizeH="0" baseline="0" smtClean="0">
                          <a:ln>
                            <a:noFill/>
                          </a:ln>
                          <a:solidFill>
                            <a:schemeClr val="tx1"/>
                          </a:solidFill>
                          <a:effectLst/>
                          <a:latin typeface="Arial" charset="0"/>
                        </a:rPr>
                      </a:br>
                      <a:r>
                        <a:rPr kumimoji="0" lang="en-US" sz="1200" b="1" i="0" u="none" strike="noStrike" cap="none" normalizeH="0" baseline="0" smtClean="0">
                          <a:ln>
                            <a:noFill/>
                          </a:ln>
                          <a:solidFill>
                            <a:schemeClr val="tx1"/>
                          </a:solidFill>
                          <a:effectLst/>
                          <a:latin typeface="Arial" charset="0"/>
                        </a:rPr>
                        <a:t>interleaved addressing</a:t>
                      </a:r>
                      <a:br>
                        <a:rPr kumimoji="0" lang="en-US" sz="1200" b="1" i="0" u="none" strike="noStrike" cap="none" normalizeH="0" baseline="0" smtClean="0">
                          <a:ln>
                            <a:noFill/>
                          </a:ln>
                          <a:solidFill>
                            <a:schemeClr val="tx1"/>
                          </a:solidFill>
                          <a:effectLst/>
                          <a:latin typeface="Arial" charset="0"/>
                        </a:rPr>
                      </a:br>
                      <a:r>
                        <a:rPr kumimoji="0" lang="en-US" sz="1200" b="1" i="0" u="none" strike="noStrike" cap="none" normalizeH="0" baseline="0" smtClean="0">
                          <a:ln>
                            <a:noFill/>
                          </a:ln>
                          <a:solidFill>
                            <a:schemeClr val="tx1"/>
                          </a:solidFill>
                          <a:effectLst/>
                          <a:latin typeface="Arial" charset="0"/>
                        </a:rPr>
                        <a:t>with bank conflicts</a:t>
                      </a:r>
                    </a:p>
                  </a:txBody>
                  <a:tcPr horzOverflow="overflow">
                    <a:lnL cap="flat">
                      <a:noFill/>
                    </a:lnL>
                    <a:lnR>
                      <a:noFill/>
                    </a:lnR>
                    <a:lnT>
                      <a:noFill/>
                    </a:lnT>
                    <a:lnB>
                      <a:noFill/>
                    </a:lnB>
                    <a:lnTlToBr>
                      <a:noFill/>
                    </a:lnTlToBr>
                    <a:lnBlToTr>
                      <a:noFill/>
                    </a:lnBlToTr>
                    <a:solidFill>
                      <a:schemeClr val="hlink">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3.456 ms</a:t>
                      </a:r>
                    </a:p>
                  </a:txBody>
                  <a:tcPr anchor="ctr" horzOverflow="overflow">
                    <a:lnL>
                      <a:noFill/>
                    </a:lnL>
                    <a:lnR>
                      <a:noFill/>
                    </a:lnR>
                    <a:lnT>
                      <a:noFill/>
                    </a:lnT>
                    <a:lnB>
                      <a:noFill/>
                    </a:lnB>
                    <a:lnTlToBr>
                      <a:noFill/>
                    </a:lnTlToBr>
                    <a:lnBlToTr>
                      <a:noFill/>
                    </a:lnBlToTr>
                    <a:solidFill>
                      <a:schemeClr val="hlink">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4.854 GB/s</a:t>
                      </a:r>
                    </a:p>
                  </a:txBody>
                  <a:tcPr anchor="ctr" horzOverflow="overflow">
                    <a:lnL>
                      <a:noFill/>
                    </a:lnL>
                    <a:lnR>
                      <a:noFill/>
                    </a:lnR>
                    <a:lnT>
                      <a:noFill/>
                    </a:lnT>
                    <a:lnB>
                      <a:noFill/>
                    </a:lnB>
                    <a:lnTlToBr>
                      <a:noFill/>
                    </a:lnTlToBr>
                    <a:lnBlToTr>
                      <a:noFill/>
                    </a:lnBlToTr>
                    <a:solidFill>
                      <a:schemeClr val="hlink">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2.33x</a:t>
                      </a:r>
                    </a:p>
                  </a:txBody>
                  <a:tcPr anchor="ctr" horzOverflow="overflow">
                    <a:lnL>
                      <a:noFill/>
                    </a:lnL>
                    <a:lnR>
                      <a:noFill/>
                    </a:lnR>
                    <a:lnT>
                      <a:noFill/>
                    </a:lnT>
                    <a:lnB>
                      <a:noFill/>
                    </a:lnB>
                    <a:lnTlToBr>
                      <a:noFill/>
                    </a:lnTlToBr>
                    <a:lnBlToTr>
                      <a:noFill/>
                    </a:lnBlToTr>
                    <a:solidFill>
                      <a:schemeClr val="hlink">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2.33x</a:t>
                      </a:r>
                    </a:p>
                  </a:txBody>
                  <a:tcPr anchor="ctr" horzOverflow="overflow">
                    <a:lnL>
                      <a:noFill/>
                    </a:lnL>
                    <a:lnR cap="flat">
                      <a:noFill/>
                    </a:lnR>
                    <a:lnT>
                      <a:noFill/>
                    </a:lnT>
                    <a:lnB>
                      <a:noFill/>
                    </a:lnB>
                    <a:lnTlToBr>
                      <a:noFill/>
                    </a:lnTlToBr>
                    <a:lnBlToTr>
                      <a:noFill/>
                    </a:lnBlToTr>
                    <a:solidFill>
                      <a:schemeClr val="hlink">
                        <a:alpha val="50000"/>
                      </a:schemeClr>
                    </a:solidFill>
                  </a:tcPr>
                </a:tc>
              </a:tr>
              <a:tr h="590550">
                <a:tc>
                  <a:txBody>
                    <a:body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Kernel 3:</a:t>
                      </a:r>
                      <a:br>
                        <a:rPr kumimoji="0" lang="en-US" sz="2000" b="1" i="0" u="none" strike="noStrike" cap="none" normalizeH="0" baseline="0" smtClean="0">
                          <a:ln>
                            <a:noFill/>
                          </a:ln>
                          <a:solidFill>
                            <a:schemeClr val="tx1"/>
                          </a:solidFill>
                          <a:effectLst/>
                          <a:latin typeface="Arial" charset="0"/>
                        </a:rPr>
                      </a:br>
                      <a:r>
                        <a:rPr kumimoji="0" lang="en-US" sz="1200" b="1" i="0" u="none" strike="noStrike" cap="none" normalizeH="0" baseline="0" smtClean="0">
                          <a:ln>
                            <a:noFill/>
                          </a:ln>
                          <a:solidFill>
                            <a:schemeClr val="tx1"/>
                          </a:solidFill>
                          <a:effectLst/>
                          <a:latin typeface="Arial" charset="0"/>
                        </a:rPr>
                        <a:t>sequential addressing</a:t>
                      </a:r>
                      <a:endParaRPr kumimoji="0" lang="en-US" sz="700" b="1" i="0" u="none" strike="noStrike" cap="none" normalizeH="0" baseline="0" smtClean="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solidFill>
                      <a:schemeClr val="tx2">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1.722 ms</a:t>
                      </a:r>
                    </a:p>
                  </a:txBody>
                  <a:tcPr anchor="ctr" horzOverflow="overflow">
                    <a:lnL>
                      <a:noFill/>
                    </a:lnL>
                    <a:lnR>
                      <a:noFill/>
                    </a:lnR>
                    <a:lnT>
                      <a:noFill/>
                    </a:lnT>
                    <a:lnB>
                      <a:noFill/>
                    </a:lnB>
                    <a:lnTlToBr>
                      <a:noFill/>
                    </a:lnTlToBr>
                    <a:lnBlToTr>
                      <a:noFill/>
                    </a:lnBlToTr>
                    <a:solidFill>
                      <a:schemeClr val="tx2">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9.741 GB/s</a:t>
                      </a:r>
                    </a:p>
                  </a:txBody>
                  <a:tcPr anchor="ctr" horzOverflow="overflow">
                    <a:lnL>
                      <a:noFill/>
                    </a:lnL>
                    <a:lnR>
                      <a:noFill/>
                    </a:lnR>
                    <a:lnT>
                      <a:noFill/>
                    </a:lnT>
                    <a:lnB>
                      <a:noFill/>
                    </a:lnB>
                    <a:lnTlToBr>
                      <a:noFill/>
                    </a:lnTlToBr>
                    <a:lnBlToTr>
                      <a:noFill/>
                    </a:lnBlToTr>
                    <a:solidFill>
                      <a:schemeClr val="tx2">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2.01x</a:t>
                      </a:r>
                    </a:p>
                  </a:txBody>
                  <a:tcPr anchor="ctr" horzOverflow="overflow">
                    <a:lnL>
                      <a:noFill/>
                    </a:lnL>
                    <a:lnR>
                      <a:noFill/>
                    </a:lnR>
                    <a:lnT>
                      <a:noFill/>
                    </a:lnT>
                    <a:lnB>
                      <a:noFill/>
                    </a:lnB>
                    <a:lnTlToBr>
                      <a:noFill/>
                    </a:lnTlToBr>
                    <a:lnBlToTr>
                      <a:noFill/>
                    </a:lnBlToTr>
                    <a:solidFill>
                      <a:schemeClr val="tx2">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4.68x</a:t>
                      </a:r>
                    </a:p>
                  </a:txBody>
                  <a:tcPr anchor="ctr" horzOverflow="overflow">
                    <a:lnL>
                      <a:noFill/>
                    </a:lnL>
                    <a:lnR cap="flat">
                      <a:noFill/>
                    </a:lnR>
                    <a:lnT>
                      <a:noFill/>
                    </a:lnT>
                    <a:lnB>
                      <a:noFill/>
                    </a:lnB>
                    <a:lnTlToBr>
                      <a:noFill/>
                    </a:lnTlToBr>
                    <a:lnBlToTr>
                      <a:noFill/>
                    </a:lnBlToTr>
                    <a:solidFill>
                      <a:schemeClr val="tx2">
                        <a:alpha val="50000"/>
                      </a:schemeClr>
                    </a:solidFill>
                  </a:tcPr>
                </a:tc>
              </a:tr>
              <a:tr h="590550">
                <a:tc>
                  <a:txBody>
                    <a:body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Kernel 4:</a:t>
                      </a:r>
                      <a:br>
                        <a:rPr kumimoji="0" lang="en-US" sz="2000" b="1" i="0" u="none" strike="noStrike" cap="none" normalizeH="0" baseline="0" smtClean="0">
                          <a:ln>
                            <a:noFill/>
                          </a:ln>
                          <a:solidFill>
                            <a:schemeClr val="tx1"/>
                          </a:solidFill>
                          <a:effectLst/>
                          <a:latin typeface="Arial" charset="0"/>
                        </a:rPr>
                      </a:br>
                      <a:r>
                        <a:rPr kumimoji="0" lang="en-US" sz="1200" b="1" i="0" u="none" strike="noStrike" cap="none" normalizeH="0" baseline="0" smtClean="0">
                          <a:ln>
                            <a:noFill/>
                          </a:ln>
                          <a:solidFill>
                            <a:schemeClr val="tx1"/>
                          </a:solidFill>
                          <a:effectLst/>
                          <a:latin typeface="Arial" charset="0"/>
                        </a:rPr>
                        <a:t>first add during global load</a:t>
                      </a:r>
                    </a:p>
                  </a:txBody>
                  <a:tcPr horzOverflow="overflow">
                    <a:lnL cap="flat">
                      <a:noFill/>
                    </a:lnL>
                    <a:lnR>
                      <a:noFill/>
                    </a:lnR>
                    <a:lnT>
                      <a:noFill/>
                    </a:lnT>
                    <a:lnB>
                      <a:noFill/>
                    </a:lnB>
                    <a:lnTlToBr>
                      <a:noFill/>
                    </a:lnTlToBr>
                    <a:lnBlToTr>
                      <a:noFill/>
                    </a:lnBlToTr>
                    <a:solidFill>
                      <a:schemeClr val="hlink">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0.965 ms</a:t>
                      </a:r>
                    </a:p>
                  </a:txBody>
                  <a:tcPr anchor="ctr" horzOverflow="overflow">
                    <a:lnL>
                      <a:noFill/>
                    </a:lnL>
                    <a:lnR>
                      <a:noFill/>
                    </a:lnR>
                    <a:lnT>
                      <a:noFill/>
                    </a:lnT>
                    <a:lnB>
                      <a:noFill/>
                    </a:lnB>
                    <a:lnTlToBr>
                      <a:noFill/>
                    </a:lnTlToBr>
                    <a:lnBlToTr>
                      <a:noFill/>
                    </a:lnBlToTr>
                    <a:solidFill>
                      <a:schemeClr val="hlink">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17.377 GB/s</a:t>
                      </a:r>
                    </a:p>
                  </a:txBody>
                  <a:tcPr anchor="ctr" horzOverflow="overflow">
                    <a:lnL>
                      <a:noFill/>
                    </a:lnL>
                    <a:lnR>
                      <a:noFill/>
                    </a:lnR>
                    <a:lnT>
                      <a:noFill/>
                    </a:lnT>
                    <a:lnB>
                      <a:noFill/>
                    </a:lnB>
                    <a:lnTlToBr>
                      <a:noFill/>
                    </a:lnTlToBr>
                    <a:lnBlToTr>
                      <a:noFill/>
                    </a:lnBlToTr>
                    <a:solidFill>
                      <a:schemeClr val="hlink">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1.78x</a:t>
                      </a:r>
                    </a:p>
                  </a:txBody>
                  <a:tcPr anchor="ctr" horzOverflow="overflow">
                    <a:lnL>
                      <a:noFill/>
                    </a:lnL>
                    <a:lnR>
                      <a:noFill/>
                    </a:lnR>
                    <a:lnT>
                      <a:noFill/>
                    </a:lnT>
                    <a:lnB>
                      <a:noFill/>
                    </a:lnB>
                    <a:lnTlToBr>
                      <a:noFill/>
                    </a:lnTlToBr>
                    <a:lnBlToTr>
                      <a:noFill/>
                    </a:lnBlToTr>
                    <a:solidFill>
                      <a:schemeClr val="hlink">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8.34x</a:t>
                      </a:r>
                    </a:p>
                  </a:txBody>
                  <a:tcPr anchor="ctr" horzOverflow="overflow">
                    <a:lnL>
                      <a:noFill/>
                    </a:lnL>
                    <a:lnR cap="flat">
                      <a:noFill/>
                    </a:lnR>
                    <a:lnT>
                      <a:noFill/>
                    </a:lnT>
                    <a:lnB>
                      <a:noFill/>
                    </a:lnB>
                    <a:lnTlToBr>
                      <a:noFill/>
                    </a:lnTlToBr>
                    <a:lnBlToTr>
                      <a:noFill/>
                    </a:lnBlToTr>
                    <a:solidFill>
                      <a:schemeClr val="hlink">
                        <a:alpha val="50000"/>
                      </a:schemeClr>
                    </a:solidFill>
                  </a:tcPr>
                </a:tc>
              </a:tr>
              <a:tr h="590550">
                <a:tc>
                  <a:txBody>
                    <a:body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Kernel 5:</a:t>
                      </a:r>
                      <a:br>
                        <a:rPr kumimoji="0" lang="en-US" sz="2000" b="1" i="0" u="none" strike="noStrike" cap="none" normalizeH="0" baseline="0" smtClean="0">
                          <a:ln>
                            <a:noFill/>
                          </a:ln>
                          <a:solidFill>
                            <a:schemeClr val="tx1"/>
                          </a:solidFill>
                          <a:effectLst/>
                          <a:latin typeface="Arial" charset="0"/>
                        </a:rPr>
                      </a:br>
                      <a:r>
                        <a:rPr kumimoji="0" lang="en-US" sz="1200" b="1" i="0" u="none" strike="noStrike" cap="none" normalizeH="0" baseline="0" smtClean="0">
                          <a:ln>
                            <a:noFill/>
                          </a:ln>
                          <a:solidFill>
                            <a:schemeClr val="tx1"/>
                          </a:solidFill>
                          <a:effectLst/>
                          <a:latin typeface="Arial" charset="0"/>
                        </a:rPr>
                        <a:t>unroll last warp</a:t>
                      </a:r>
                    </a:p>
                  </a:txBody>
                  <a:tcPr horzOverflow="overflow">
                    <a:lnL cap="flat">
                      <a:noFill/>
                    </a:lnL>
                    <a:lnR>
                      <a:noFill/>
                    </a:lnR>
                    <a:lnT>
                      <a:noFill/>
                    </a:lnT>
                    <a:lnB cap="flat">
                      <a:noFill/>
                    </a:lnB>
                    <a:lnTlToBr>
                      <a:noFill/>
                    </a:lnTlToBr>
                    <a:lnBlToTr>
                      <a:noFill/>
                    </a:lnBlToTr>
                    <a:solidFill>
                      <a:schemeClr val="tx2">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0.536 ms</a:t>
                      </a:r>
                    </a:p>
                  </a:txBody>
                  <a:tcPr anchor="ctr" horzOverflow="overflow">
                    <a:lnL>
                      <a:noFill/>
                    </a:lnL>
                    <a:lnR>
                      <a:noFill/>
                    </a:lnR>
                    <a:lnT>
                      <a:noFill/>
                    </a:lnT>
                    <a:lnB cap="flat">
                      <a:noFill/>
                    </a:lnB>
                    <a:lnTlToBr>
                      <a:noFill/>
                    </a:lnTlToBr>
                    <a:lnBlToTr>
                      <a:noFill/>
                    </a:lnBlToTr>
                    <a:solidFill>
                      <a:schemeClr val="tx2">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31.289 GB/s</a:t>
                      </a:r>
                    </a:p>
                  </a:txBody>
                  <a:tcPr anchor="ctr" horzOverflow="overflow">
                    <a:lnL>
                      <a:noFill/>
                    </a:lnL>
                    <a:lnR>
                      <a:noFill/>
                    </a:lnR>
                    <a:lnT>
                      <a:noFill/>
                    </a:lnT>
                    <a:lnB cap="flat">
                      <a:noFill/>
                    </a:lnB>
                    <a:lnTlToBr>
                      <a:noFill/>
                    </a:lnTlToBr>
                    <a:lnBlToTr>
                      <a:noFill/>
                    </a:lnBlToTr>
                    <a:solidFill>
                      <a:schemeClr val="tx2">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1.8x</a:t>
                      </a:r>
                    </a:p>
                  </a:txBody>
                  <a:tcPr anchor="ctr" horzOverflow="overflow">
                    <a:lnL>
                      <a:noFill/>
                    </a:lnL>
                    <a:lnR>
                      <a:noFill/>
                    </a:lnR>
                    <a:lnT>
                      <a:noFill/>
                    </a:lnT>
                    <a:lnB cap="flat">
                      <a:noFill/>
                    </a:lnB>
                    <a:lnTlToBr>
                      <a:noFill/>
                    </a:lnTlToBr>
                    <a:lnBlToTr>
                      <a:noFill/>
                    </a:lnBlToTr>
                    <a:solidFill>
                      <a:schemeClr val="tx2">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15.01x</a:t>
                      </a:r>
                    </a:p>
                  </a:txBody>
                  <a:tcPr anchor="ctr" horzOverflow="overflow">
                    <a:lnL>
                      <a:noFill/>
                    </a:lnL>
                    <a:lnR cap="flat">
                      <a:noFill/>
                    </a:lnR>
                    <a:lnT>
                      <a:noFill/>
                    </a:lnT>
                    <a:lnB cap="flat">
                      <a:noFill/>
                    </a:lnB>
                    <a:lnTlToBr>
                      <a:noFill/>
                    </a:lnTlToBr>
                    <a:lnBlToTr>
                      <a:noFill/>
                    </a:lnBlToTr>
                    <a:solidFill>
                      <a:schemeClr val="tx2">
                        <a:alpha val="50000"/>
                      </a:schemeClr>
                    </a:solidFill>
                  </a:tcPr>
                </a:tc>
              </a:tr>
            </a:tbl>
          </a:graphicData>
        </a:graphic>
      </p:graphicFrame>
      <p:sp>
        <p:nvSpPr>
          <p:cNvPr id="27678" name="Text Box 52"/>
          <p:cNvSpPr txBox="1">
            <a:spLocks noChangeArrowheads="1"/>
          </p:cNvSpPr>
          <p:nvPr/>
        </p:nvSpPr>
        <p:spPr bwMode="auto">
          <a:xfrm>
            <a:off x="6165850" y="1733550"/>
            <a:ext cx="1149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b="1"/>
              <a:t>Step</a:t>
            </a:r>
            <a:br>
              <a:rPr lang="en-US" b="1"/>
            </a:br>
            <a:r>
              <a:rPr lang="en-US" b="1"/>
              <a:t>Speedup</a:t>
            </a:r>
          </a:p>
        </p:txBody>
      </p:sp>
      <p:sp>
        <p:nvSpPr>
          <p:cNvPr id="27679" name="Text Box 53"/>
          <p:cNvSpPr txBox="1">
            <a:spLocks noChangeArrowheads="1"/>
          </p:cNvSpPr>
          <p:nvPr/>
        </p:nvSpPr>
        <p:spPr bwMode="auto">
          <a:xfrm>
            <a:off x="4667250" y="1962150"/>
            <a:ext cx="1352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b="1"/>
              <a:t>Bandwidth</a:t>
            </a:r>
          </a:p>
        </p:txBody>
      </p:sp>
      <p:sp>
        <p:nvSpPr>
          <p:cNvPr id="27680" name="Text Box 54"/>
          <p:cNvSpPr txBox="1">
            <a:spLocks noChangeArrowheads="1"/>
          </p:cNvSpPr>
          <p:nvPr/>
        </p:nvSpPr>
        <p:spPr bwMode="auto">
          <a:xfrm>
            <a:off x="2665413" y="1962150"/>
            <a:ext cx="16779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b="1"/>
              <a:t>Time (2</a:t>
            </a:r>
            <a:r>
              <a:rPr lang="en-US" b="1" baseline="30000"/>
              <a:t>22 </a:t>
            </a:r>
            <a:r>
              <a:rPr lang="en-US" b="1"/>
              <a:t>ints)</a:t>
            </a:r>
          </a:p>
        </p:txBody>
      </p:sp>
      <p:sp>
        <p:nvSpPr>
          <p:cNvPr id="27681" name="Text Box 55"/>
          <p:cNvSpPr txBox="1">
            <a:spLocks noChangeArrowheads="1"/>
          </p:cNvSpPr>
          <p:nvPr/>
        </p:nvSpPr>
        <p:spPr bwMode="auto">
          <a:xfrm>
            <a:off x="7315200" y="1733550"/>
            <a:ext cx="14160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b="1"/>
              <a:t>Cumulative</a:t>
            </a:r>
            <a:br>
              <a:rPr lang="en-US" b="1"/>
            </a:br>
            <a:r>
              <a:rPr lang="en-US" b="1"/>
              <a:t>Speedup</a:t>
            </a:r>
          </a:p>
        </p:txBody>
      </p:sp>
      <p:sp>
        <p:nvSpPr>
          <p:cNvPr id="9" name="Rectangle 8"/>
          <p:cNvSpPr/>
          <p:nvPr/>
        </p:nvSpPr>
        <p:spPr>
          <a:xfrm>
            <a:off x="76200" y="6627168"/>
            <a:ext cx="1249060" cy="230832"/>
          </a:xfrm>
          <a:prstGeom prst="rect">
            <a:avLst/>
          </a:prstGeom>
        </p:spPr>
        <p:txBody>
          <a:bodyPr wrap="none">
            <a:spAutoFit/>
          </a:bodyPr>
          <a:lstStyle/>
          <a:p>
            <a:r>
              <a:rPr lang="en-US" sz="900" dirty="0" smtClean="0">
                <a:latin typeface="+mj-lt"/>
              </a:rPr>
              <a:t>NVIDIA [M. Harris]</a:t>
            </a:r>
            <a:r>
              <a:rPr lang="en-US" sz="900" dirty="0" smtClean="0">
                <a:latin typeface="+mj-lt"/>
                <a:cs typeface="Calibri"/>
              </a:rPr>
              <a:t>→</a:t>
            </a:r>
            <a:endParaRPr lang="en-US" sz="900" dirty="0">
              <a:latin typeface="+mj-lt"/>
            </a:endParaRPr>
          </a:p>
        </p:txBody>
      </p:sp>
    </p:spTree>
    <p:extLst>
      <p:ext uri="{BB962C8B-B14F-4D97-AF65-F5344CB8AC3E}">
        <p14:creationId xmlns:p14="http://schemas.microsoft.com/office/powerpoint/2010/main" val="316141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0"/>
          </p:nvPr>
        </p:nvSpPr>
        <p:spPr>
          <a:xfrm>
            <a:off x="8534400" y="6477000"/>
            <a:ext cx="4572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eaLnBrk="1" hangingPunct="1"/>
            <a:fld id="{40195567-856C-4DC0-9DCE-2C4BC59B0A98}" type="slidenum">
              <a:rPr lang="en-US" smtClean="0">
                <a:solidFill>
                  <a:schemeClr val="tx2"/>
                </a:solidFill>
              </a:rPr>
              <a:pPr algn="r" eaLnBrk="1" hangingPunct="1"/>
              <a:t>148</a:t>
            </a:fld>
            <a:endParaRPr lang="en-US" dirty="0" smtClean="0">
              <a:solidFill>
                <a:schemeClr val="tx2"/>
              </a:solidFill>
            </a:endParaRPr>
          </a:p>
        </p:txBody>
      </p:sp>
      <p:sp>
        <p:nvSpPr>
          <p:cNvPr id="326658" name="Rectangle 2"/>
          <p:cNvSpPr>
            <a:spLocks noGrp="1" noChangeArrowheads="1"/>
          </p:cNvSpPr>
          <p:nvPr>
            <p:ph type="title"/>
          </p:nvPr>
        </p:nvSpPr>
        <p:spPr>
          <a:xfrm>
            <a:off x="457200" y="122238"/>
            <a:ext cx="7086600" cy="944562"/>
          </a:xfrm>
        </p:spPr>
        <p:txBody>
          <a:bodyPr/>
          <a:lstStyle/>
          <a:p>
            <a:pPr eaLnBrk="1" hangingPunct="1">
              <a:defRPr/>
            </a:pPr>
            <a:r>
              <a:rPr lang="en-US" dirty="0" smtClean="0"/>
              <a:t>Complete Unrolling</a:t>
            </a:r>
          </a:p>
        </p:txBody>
      </p:sp>
      <p:sp>
        <p:nvSpPr>
          <p:cNvPr id="28676" name="Rectangle 3"/>
          <p:cNvSpPr>
            <a:spLocks noGrp="1" noChangeArrowheads="1"/>
          </p:cNvSpPr>
          <p:nvPr>
            <p:ph type="body" idx="1"/>
          </p:nvPr>
        </p:nvSpPr>
        <p:spPr>
          <a:xfrm>
            <a:off x="457200" y="1828800"/>
            <a:ext cx="8382000" cy="4419600"/>
          </a:xfrm>
        </p:spPr>
        <p:txBody>
          <a:bodyPr/>
          <a:lstStyle/>
          <a:p>
            <a:pPr eaLnBrk="1" hangingPunct="1"/>
            <a:r>
              <a:rPr lang="en-US" sz="2000" dirty="0" smtClean="0"/>
              <a:t>If we knew the number of iterations (or equivalently, of threads in a block) at compile time, we could completely unroll the reduction</a:t>
            </a:r>
          </a:p>
          <a:p>
            <a:pPr lvl="1" eaLnBrk="1" hangingPunct="1"/>
            <a:r>
              <a:rPr lang="en-US" sz="1800" dirty="0" smtClean="0"/>
              <a:t>Luckily, the block size on G80 is limited by the GPU to 512 threads</a:t>
            </a:r>
          </a:p>
          <a:p>
            <a:pPr lvl="2"/>
            <a:r>
              <a:rPr lang="en-US" sz="1500" dirty="0" smtClean="0"/>
              <a:t>1024 on newer Fermi GPUs</a:t>
            </a:r>
          </a:p>
          <a:p>
            <a:pPr lvl="1" eaLnBrk="1" hangingPunct="1"/>
            <a:r>
              <a:rPr lang="en-US" sz="1800" dirty="0" smtClean="0"/>
              <a:t>Also, we are sticking to power-of-2 block sizes</a:t>
            </a:r>
          </a:p>
          <a:p>
            <a:pPr lvl="1" eaLnBrk="1" hangingPunct="1">
              <a:buFontTx/>
              <a:buNone/>
            </a:pPr>
            <a:endParaRPr lang="en-US" sz="1800" dirty="0" smtClean="0"/>
          </a:p>
          <a:p>
            <a:pPr eaLnBrk="1" hangingPunct="1"/>
            <a:r>
              <a:rPr lang="en-US" sz="2000" dirty="0" smtClean="0"/>
              <a:t>So we can easily unroll for a fixed block size</a:t>
            </a:r>
          </a:p>
          <a:p>
            <a:pPr lvl="1" eaLnBrk="1" hangingPunct="1"/>
            <a:r>
              <a:rPr lang="en-US" sz="1800" dirty="0" smtClean="0"/>
              <a:t>But we need to be generic – how can we unroll for block sizes that we don’t know at compile time?</a:t>
            </a:r>
          </a:p>
          <a:p>
            <a:pPr lvl="1" eaLnBrk="1" hangingPunct="1"/>
            <a:endParaRPr lang="en-US" sz="1800" dirty="0" smtClean="0"/>
          </a:p>
          <a:p>
            <a:pPr eaLnBrk="1" hangingPunct="1"/>
            <a:r>
              <a:rPr lang="en-US" sz="2000" dirty="0" smtClean="0"/>
              <a:t>Use of templates can solve this issue…</a:t>
            </a:r>
          </a:p>
          <a:p>
            <a:pPr lvl="1" eaLnBrk="1" hangingPunct="1"/>
            <a:r>
              <a:rPr lang="en-US" sz="1800" dirty="0" smtClean="0"/>
              <a:t>CUDA supports C++ template parameters on device and host functions</a:t>
            </a:r>
          </a:p>
        </p:txBody>
      </p:sp>
      <p:sp>
        <p:nvSpPr>
          <p:cNvPr id="5" name="Rectangle 4"/>
          <p:cNvSpPr/>
          <p:nvPr/>
        </p:nvSpPr>
        <p:spPr>
          <a:xfrm>
            <a:off x="76200" y="6627168"/>
            <a:ext cx="1249060" cy="230832"/>
          </a:xfrm>
          <a:prstGeom prst="rect">
            <a:avLst/>
          </a:prstGeom>
        </p:spPr>
        <p:txBody>
          <a:bodyPr wrap="none">
            <a:spAutoFit/>
          </a:bodyPr>
          <a:lstStyle/>
          <a:p>
            <a:r>
              <a:rPr lang="en-US" sz="900" dirty="0" smtClean="0">
                <a:latin typeface="+mj-lt"/>
              </a:rPr>
              <a:t>NVIDIA [M. Harris]</a:t>
            </a:r>
            <a:r>
              <a:rPr lang="en-US" sz="900" dirty="0" smtClean="0">
                <a:latin typeface="+mj-lt"/>
                <a:cs typeface="Calibri"/>
              </a:rPr>
              <a:t>→</a:t>
            </a:r>
            <a:endParaRPr lang="en-US" sz="900" dirty="0">
              <a:latin typeface="+mj-lt"/>
            </a:endParaRPr>
          </a:p>
        </p:txBody>
      </p:sp>
    </p:spTree>
    <p:extLst>
      <p:ext uri="{BB962C8B-B14F-4D97-AF65-F5344CB8AC3E}">
        <p14:creationId xmlns:p14="http://schemas.microsoft.com/office/powerpoint/2010/main" val="3947372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0"/>
          </p:nvPr>
        </p:nvSpPr>
        <p:spPr>
          <a:xfrm>
            <a:off x="8458200" y="6553200"/>
            <a:ext cx="5334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eaLnBrk="1" hangingPunct="1"/>
            <a:fld id="{1298E061-0BC6-4442-8F2E-2B2C92EFD01F}" type="slidenum">
              <a:rPr lang="en-US" smtClean="0">
                <a:solidFill>
                  <a:schemeClr val="tx2"/>
                </a:solidFill>
              </a:rPr>
              <a:pPr algn="r" eaLnBrk="1" hangingPunct="1"/>
              <a:t>149</a:t>
            </a:fld>
            <a:endParaRPr lang="en-US" dirty="0" smtClean="0">
              <a:solidFill>
                <a:schemeClr val="tx2"/>
              </a:solidFill>
            </a:endParaRPr>
          </a:p>
        </p:txBody>
      </p:sp>
      <p:sp>
        <p:nvSpPr>
          <p:cNvPr id="327682" name="Rectangle 2"/>
          <p:cNvSpPr>
            <a:spLocks noGrp="1" noChangeArrowheads="1"/>
          </p:cNvSpPr>
          <p:nvPr>
            <p:ph type="title"/>
          </p:nvPr>
        </p:nvSpPr>
        <p:spPr>
          <a:xfrm>
            <a:off x="457200" y="122238"/>
            <a:ext cx="7010400" cy="868362"/>
          </a:xfrm>
        </p:spPr>
        <p:txBody>
          <a:bodyPr/>
          <a:lstStyle/>
          <a:p>
            <a:pPr eaLnBrk="1" hangingPunct="1">
              <a:defRPr/>
            </a:pPr>
            <a:r>
              <a:rPr lang="en-US" dirty="0" smtClean="0"/>
              <a:t>Unrolling with Templates</a:t>
            </a:r>
          </a:p>
        </p:txBody>
      </p:sp>
      <p:sp>
        <p:nvSpPr>
          <p:cNvPr id="29700" name="Rectangle 3"/>
          <p:cNvSpPr>
            <a:spLocks noGrp="1" noChangeArrowheads="1"/>
          </p:cNvSpPr>
          <p:nvPr>
            <p:ph type="body" idx="1"/>
          </p:nvPr>
        </p:nvSpPr>
        <p:spPr>
          <a:xfrm>
            <a:off x="304800" y="2389014"/>
            <a:ext cx="8229600" cy="1192386"/>
          </a:xfrm>
        </p:spPr>
        <p:txBody>
          <a:bodyPr/>
          <a:lstStyle/>
          <a:p>
            <a:pPr eaLnBrk="1" hangingPunct="1"/>
            <a:r>
              <a:rPr lang="en-US" sz="2400" dirty="0" smtClean="0"/>
              <a:t>Specify block size as a function template parameter</a:t>
            </a:r>
          </a:p>
          <a:p>
            <a:pPr lvl="3"/>
            <a:endParaRPr lang="en-US" sz="1400" dirty="0" smtClean="0"/>
          </a:p>
          <a:p>
            <a:pPr eaLnBrk="1" hangingPunct="1"/>
            <a:r>
              <a:rPr lang="en-US" sz="2400" dirty="0" smtClean="0"/>
              <a:t>The kernel is parameterized:</a:t>
            </a:r>
          </a:p>
        </p:txBody>
      </p:sp>
      <p:sp>
        <p:nvSpPr>
          <p:cNvPr id="3" name="Rectangle 2"/>
          <p:cNvSpPr/>
          <p:nvPr/>
        </p:nvSpPr>
        <p:spPr>
          <a:xfrm>
            <a:off x="914400" y="3697069"/>
            <a:ext cx="7010400" cy="646331"/>
          </a:xfrm>
          <a:prstGeom prst="rect">
            <a:avLst/>
          </a:prstGeom>
          <a:solidFill>
            <a:schemeClr val="bg1">
              <a:lumMod val="85000"/>
            </a:schemeClr>
          </a:solidFill>
        </p:spPr>
        <p:txBody>
          <a:bodyPr wrap="square">
            <a:spAutoFit/>
          </a:bodyPr>
          <a:lstStyle/>
          <a:p>
            <a:r>
              <a:rPr lang="en-US" dirty="0">
                <a:solidFill>
                  <a:srgbClr val="0000FF"/>
                </a:solidFill>
                <a:latin typeface="Consolas" pitchFamily="49" charset="0"/>
                <a:cs typeface="Consolas" pitchFamily="49" charset="0"/>
              </a:rPr>
              <a:t>template</a:t>
            </a:r>
            <a:r>
              <a:rPr lang="en-US" dirty="0">
                <a:solidFill>
                  <a:prstClr val="black"/>
                </a:solidFill>
                <a:latin typeface="Consolas" pitchFamily="49" charset="0"/>
                <a:cs typeface="Consolas" pitchFamily="49" charset="0"/>
              </a:rPr>
              <a:t> &lt;</a:t>
            </a:r>
            <a:r>
              <a:rPr lang="en-US" dirty="0">
                <a:solidFill>
                  <a:srgbClr val="0000FF"/>
                </a:solidFill>
                <a:latin typeface="Consolas" pitchFamily="49" charset="0"/>
                <a:cs typeface="Consolas" pitchFamily="49" charset="0"/>
              </a:rPr>
              <a:t>unsigned</a:t>
            </a:r>
            <a:r>
              <a:rPr lang="en-US" dirty="0">
                <a:solidFill>
                  <a:prstClr val="black"/>
                </a:solidFill>
                <a:latin typeface="Consolas" pitchFamily="49" charset="0"/>
                <a:cs typeface="Consolas" pitchFamily="49" charset="0"/>
              </a:rPr>
              <a:t> </a:t>
            </a:r>
            <a:r>
              <a:rPr lang="en-US" dirty="0" err="1">
                <a:solidFill>
                  <a:srgbClr val="0000FF"/>
                </a:solidFill>
                <a:latin typeface="Consolas" pitchFamily="49" charset="0"/>
                <a:cs typeface="Consolas" pitchFamily="49" charset="0"/>
              </a:rPr>
              <a:t>int</a:t>
            </a:r>
            <a:r>
              <a:rPr lang="en-US" dirty="0">
                <a:solidFill>
                  <a:prstClr val="black"/>
                </a:solidFill>
                <a:latin typeface="Consolas" pitchFamily="49" charset="0"/>
                <a:cs typeface="Consolas" pitchFamily="49" charset="0"/>
              </a:rPr>
              <a:t> </a:t>
            </a:r>
            <a:r>
              <a:rPr lang="en-US" dirty="0" err="1">
                <a:solidFill>
                  <a:prstClr val="black"/>
                </a:solidFill>
                <a:latin typeface="Consolas" pitchFamily="49" charset="0"/>
                <a:cs typeface="Consolas" pitchFamily="49" charset="0"/>
              </a:rPr>
              <a:t>blockSize</a:t>
            </a:r>
            <a:r>
              <a:rPr lang="en-US" dirty="0">
                <a:solidFill>
                  <a:prstClr val="black"/>
                </a:solidFill>
                <a:latin typeface="Consolas" pitchFamily="49" charset="0"/>
                <a:cs typeface="Consolas" pitchFamily="49" charset="0"/>
              </a:rPr>
              <a:t>&gt; </a:t>
            </a:r>
            <a:endParaRPr lang="en-US" dirty="0" smtClean="0">
              <a:solidFill>
                <a:prstClr val="black"/>
              </a:solidFill>
              <a:latin typeface="Consolas" pitchFamily="49" charset="0"/>
              <a:cs typeface="Consolas" pitchFamily="49" charset="0"/>
            </a:endParaRPr>
          </a:p>
          <a:p>
            <a:r>
              <a:rPr lang="en-US" dirty="0" smtClean="0">
                <a:solidFill>
                  <a:srgbClr val="FF00FF"/>
                </a:solidFill>
                <a:latin typeface="Consolas" pitchFamily="49" charset="0"/>
                <a:cs typeface="Consolas" pitchFamily="49" charset="0"/>
              </a:rPr>
              <a:t>__</a:t>
            </a:r>
            <a:r>
              <a:rPr lang="en-US" dirty="0">
                <a:solidFill>
                  <a:srgbClr val="FF00FF"/>
                </a:solidFill>
                <a:latin typeface="Consolas" pitchFamily="49" charset="0"/>
                <a:cs typeface="Consolas" pitchFamily="49" charset="0"/>
              </a:rPr>
              <a:t>global__</a:t>
            </a:r>
            <a:r>
              <a:rPr lang="en-US" dirty="0">
                <a:solidFill>
                  <a:prstClr val="black"/>
                </a:solidFill>
                <a:latin typeface="Consolas" pitchFamily="49" charset="0"/>
                <a:cs typeface="Consolas" pitchFamily="49" charset="0"/>
              </a:rPr>
              <a:t> </a:t>
            </a:r>
            <a:r>
              <a:rPr lang="en-US" dirty="0">
                <a:solidFill>
                  <a:srgbClr val="0000FF"/>
                </a:solidFill>
                <a:latin typeface="Consolas" pitchFamily="49" charset="0"/>
                <a:cs typeface="Consolas" pitchFamily="49" charset="0"/>
              </a:rPr>
              <a:t>void</a:t>
            </a:r>
            <a:r>
              <a:rPr lang="en-US" dirty="0">
                <a:solidFill>
                  <a:prstClr val="black"/>
                </a:solidFill>
                <a:latin typeface="Consolas" pitchFamily="49" charset="0"/>
                <a:cs typeface="Consolas" pitchFamily="49" charset="0"/>
              </a:rPr>
              <a:t> </a:t>
            </a:r>
            <a:r>
              <a:rPr lang="en-US" dirty="0" smtClean="0">
                <a:solidFill>
                  <a:prstClr val="black"/>
                </a:solidFill>
                <a:latin typeface="Consolas" pitchFamily="49" charset="0"/>
                <a:cs typeface="Consolas" pitchFamily="49" charset="0"/>
              </a:rPr>
              <a:t>reduce6(</a:t>
            </a:r>
            <a:r>
              <a:rPr lang="en-US" dirty="0" err="1" smtClean="0">
                <a:solidFill>
                  <a:srgbClr val="0000FF"/>
                </a:solidFill>
                <a:latin typeface="Consolas" pitchFamily="49" charset="0"/>
                <a:cs typeface="Consolas" pitchFamily="49" charset="0"/>
              </a:rPr>
              <a:t>int</a:t>
            </a:r>
            <a:r>
              <a:rPr lang="en-US" dirty="0" smtClean="0">
                <a:solidFill>
                  <a:prstClr val="black"/>
                </a:solidFill>
                <a:latin typeface="Consolas" pitchFamily="49" charset="0"/>
                <a:cs typeface="Consolas" pitchFamily="49" charset="0"/>
              </a:rPr>
              <a:t> </a:t>
            </a:r>
            <a:r>
              <a:rPr lang="en-US" dirty="0">
                <a:solidFill>
                  <a:prstClr val="black"/>
                </a:solidFill>
                <a:latin typeface="Consolas" pitchFamily="49" charset="0"/>
                <a:cs typeface="Consolas" pitchFamily="49" charset="0"/>
              </a:rPr>
              <a:t>*</a:t>
            </a:r>
            <a:r>
              <a:rPr lang="en-US" dirty="0" err="1">
                <a:solidFill>
                  <a:prstClr val="black"/>
                </a:solidFill>
                <a:latin typeface="Consolas" pitchFamily="49" charset="0"/>
                <a:cs typeface="Consolas" pitchFamily="49" charset="0"/>
              </a:rPr>
              <a:t>g_idata</a:t>
            </a:r>
            <a:r>
              <a:rPr lang="en-US" dirty="0">
                <a:solidFill>
                  <a:prstClr val="black"/>
                </a:solidFill>
                <a:latin typeface="Consolas" pitchFamily="49" charset="0"/>
                <a:cs typeface="Consolas" pitchFamily="49" charset="0"/>
              </a:rPr>
              <a:t>, </a:t>
            </a:r>
            <a:r>
              <a:rPr lang="en-US" dirty="0" err="1">
                <a:solidFill>
                  <a:srgbClr val="0000FF"/>
                </a:solidFill>
                <a:latin typeface="Consolas" pitchFamily="49" charset="0"/>
                <a:cs typeface="Consolas" pitchFamily="49" charset="0"/>
              </a:rPr>
              <a:t>int</a:t>
            </a:r>
            <a:r>
              <a:rPr lang="en-US" dirty="0">
                <a:solidFill>
                  <a:prstClr val="black"/>
                </a:solidFill>
                <a:latin typeface="Consolas" pitchFamily="49" charset="0"/>
                <a:cs typeface="Consolas" pitchFamily="49" charset="0"/>
              </a:rPr>
              <a:t> *</a:t>
            </a:r>
            <a:r>
              <a:rPr lang="en-US" dirty="0" err="1">
                <a:solidFill>
                  <a:prstClr val="black"/>
                </a:solidFill>
                <a:latin typeface="Consolas" pitchFamily="49" charset="0"/>
                <a:cs typeface="Consolas" pitchFamily="49" charset="0"/>
              </a:rPr>
              <a:t>g_odata</a:t>
            </a:r>
            <a:r>
              <a:rPr lang="en-US" dirty="0">
                <a:solidFill>
                  <a:prstClr val="black"/>
                </a:solidFill>
                <a:latin typeface="Consolas" pitchFamily="49" charset="0"/>
                <a:cs typeface="Consolas" pitchFamily="49" charset="0"/>
              </a:rPr>
              <a:t>)</a:t>
            </a:r>
          </a:p>
        </p:txBody>
      </p:sp>
      <p:sp>
        <p:nvSpPr>
          <p:cNvPr id="6" name="Rectangle 5"/>
          <p:cNvSpPr/>
          <p:nvPr/>
        </p:nvSpPr>
        <p:spPr>
          <a:xfrm>
            <a:off x="76200" y="6627168"/>
            <a:ext cx="1249060" cy="230832"/>
          </a:xfrm>
          <a:prstGeom prst="rect">
            <a:avLst/>
          </a:prstGeom>
        </p:spPr>
        <p:txBody>
          <a:bodyPr wrap="none">
            <a:spAutoFit/>
          </a:bodyPr>
          <a:lstStyle/>
          <a:p>
            <a:r>
              <a:rPr lang="en-US" sz="900" dirty="0" smtClean="0">
                <a:latin typeface="+mj-lt"/>
              </a:rPr>
              <a:t>NVIDIA [M. Harris]</a:t>
            </a:r>
            <a:r>
              <a:rPr lang="en-US" sz="900" dirty="0" smtClean="0">
                <a:latin typeface="+mj-lt"/>
                <a:cs typeface="Calibri"/>
              </a:rPr>
              <a:t>→</a:t>
            </a:r>
            <a:endParaRPr lang="en-US" sz="900" dirty="0">
              <a:latin typeface="+mj-lt"/>
            </a:endParaRPr>
          </a:p>
        </p:txBody>
      </p:sp>
    </p:spTree>
    <p:extLst>
      <p:ext uri="{BB962C8B-B14F-4D97-AF65-F5344CB8AC3E}">
        <p14:creationId xmlns:p14="http://schemas.microsoft.com/office/powerpoint/2010/main" val="1227546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9734" name="Rectangle 6"/>
          <p:cNvSpPr>
            <a:spLocks noChangeArrowheads="1"/>
          </p:cNvSpPr>
          <p:nvPr/>
        </p:nvSpPr>
        <p:spPr bwMode="auto">
          <a:xfrm>
            <a:off x="76200" y="457200"/>
            <a:ext cx="4398963" cy="5262979"/>
          </a:xfrm>
          <a:prstGeom prst="rect">
            <a:avLst/>
          </a:prstGeom>
          <a:solidFill>
            <a:srgbClr val="EAEAEA"/>
          </a:solidFill>
          <a:ln w="28575">
            <a:solidFill>
              <a:schemeClr val="tx1"/>
            </a:solidFill>
            <a:miter lim="800000"/>
            <a:headEnd/>
            <a:tailEnd/>
          </a:ln>
          <a:effectLst/>
        </p:spPr>
        <p:txBody>
          <a:bodyPr>
            <a:spAutoFit/>
          </a:bodyPr>
          <a:lstStyle/>
          <a:p>
            <a:r>
              <a:rPr lang="en-US" sz="1400" dirty="0">
                <a:solidFill>
                  <a:schemeClr val="hlink"/>
                </a:solidFill>
                <a:latin typeface="Times New Roman" pitchFamily="18" charset="0"/>
                <a:cs typeface="Times New Roman" pitchFamily="18" charset="0"/>
              </a:rPr>
              <a:t>// Thread block size</a:t>
            </a:r>
          </a:p>
          <a:p>
            <a:r>
              <a:rPr lang="en-US" sz="1400" dirty="0">
                <a:latin typeface="Times New Roman" pitchFamily="18" charset="0"/>
                <a:cs typeface="Times New Roman" pitchFamily="18" charset="0"/>
              </a:rPr>
              <a:t>#define BLOCK_SIZE 16</a:t>
            </a:r>
          </a:p>
          <a:p>
            <a:endParaRPr lang="en-US" sz="1400" dirty="0">
              <a:latin typeface="Times New Roman" pitchFamily="18" charset="0"/>
              <a:cs typeface="Times New Roman" pitchFamily="18" charset="0"/>
            </a:endParaRPr>
          </a:p>
          <a:p>
            <a:r>
              <a:rPr lang="en-US" sz="1400" dirty="0">
                <a:solidFill>
                  <a:schemeClr val="hlink"/>
                </a:solidFill>
                <a:latin typeface="Times New Roman" pitchFamily="18" charset="0"/>
                <a:cs typeface="Times New Roman" pitchFamily="18" charset="0"/>
              </a:rPr>
              <a:t>// Forward declaration of the device multiplication </a:t>
            </a:r>
            <a:r>
              <a:rPr lang="en-US" sz="1400" dirty="0" err="1">
                <a:solidFill>
                  <a:schemeClr val="hlink"/>
                </a:solidFill>
                <a:latin typeface="Times New Roman" pitchFamily="18" charset="0"/>
                <a:cs typeface="Times New Roman" pitchFamily="18" charset="0"/>
              </a:rPr>
              <a:t>func</a:t>
            </a:r>
            <a:r>
              <a:rPr lang="en-US" sz="1400" dirty="0">
                <a:solidFill>
                  <a:schemeClr val="hlink"/>
                </a:solidFill>
                <a:latin typeface="Times New Roman" pitchFamily="18" charset="0"/>
                <a:cs typeface="Times New Roman" pitchFamily="18" charset="0"/>
              </a:rPr>
              <a:t>.</a:t>
            </a:r>
          </a:p>
          <a:p>
            <a:r>
              <a:rPr lang="en-US" sz="1400" dirty="0">
                <a:latin typeface="Times New Roman" pitchFamily="18" charset="0"/>
                <a:cs typeface="Times New Roman" pitchFamily="18" charset="0"/>
              </a:rPr>
              <a:t>__global__ void </a:t>
            </a:r>
            <a:r>
              <a:rPr lang="en-US" sz="1400" dirty="0" err="1">
                <a:latin typeface="Times New Roman" pitchFamily="18" charset="0"/>
                <a:cs typeface="Times New Roman" pitchFamily="18" charset="0"/>
              </a:rPr>
              <a:t>Muld</a:t>
            </a:r>
            <a:r>
              <a:rPr lang="en-US" sz="1400" dirty="0">
                <a:latin typeface="Times New Roman" pitchFamily="18" charset="0"/>
                <a:cs typeface="Times New Roman" pitchFamily="18" charset="0"/>
              </a:rPr>
              <a:t>(float*, float*, </a:t>
            </a:r>
            <a:r>
              <a:rPr lang="en-US" sz="1400" dirty="0" err="1">
                <a:latin typeface="Times New Roman" pitchFamily="18" charset="0"/>
                <a:cs typeface="Times New Roman" pitchFamily="18" charset="0"/>
              </a:rPr>
              <a:t>int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int</a:t>
            </a:r>
            <a:r>
              <a:rPr lang="en-US" sz="1400" dirty="0">
                <a:latin typeface="Times New Roman" pitchFamily="18" charset="0"/>
                <a:cs typeface="Times New Roman" pitchFamily="18" charset="0"/>
              </a:rPr>
              <a:t>, float*);</a:t>
            </a:r>
          </a:p>
          <a:p>
            <a:endParaRPr lang="en-US" sz="1400" dirty="0">
              <a:latin typeface="Times New Roman" pitchFamily="18" charset="0"/>
              <a:cs typeface="Times New Roman" pitchFamily="18" charset="0"/>
            </a:endParaRPr>
          </a:p>
          <a:p>
            <a:r>
              <a:rPr lang="en-US" sz="1400" dirty="0">
                <a:solidFill>
                  <a:schemeClr val="hlink"/>
                </a:solidFill>
                <a:latin typeface="Times New Roman" pitchFamily="18" charset="0"/>
                <a:cs typeface="Times New Roman" pitchFamily="18" charset="0"/>
              </a:rPr>
              <a:t>// Host multiplication function</a:t>
            </a:r>
          </a:p>
          <a:p>
            <a:r>
              <a:rPr lang="en-US" sz="1400" dirty="0">
                <a:solidFill>
                  <a:schemeClr val="hlink"/>
                </a:solidFill>
                <a:latin typeface="Times New Roman" pitchFamily="18" charset="0"/>
                <a:cs typeface="Times New Roman" pitchFamily="18" charset="0"/>
              </a:rPr>
              <a:t>// Compute C = A * B</a:t>
            </a:r>
          </a:p>
          <a:p>
            <a:r>
              <a:rPr lang="en-US" sz="1400" dirty="0">
                <a:solidFill>
                  <a:schemeClr val="hlink"/>
                </a:solidFill>
                <a:latin typeface="Times New Roman" pitchFamily="18" charset="0"/>
                <a:cs typeface="Times New Roman" pitchFamily="18" charset="0"/>
              </a:rPr>
              <a:t>// </a:t>
            </a:r>
            <a:r>
              <a:rPr lang="en-US" sz="1400" dirty="0" err="1">
                <a:solidFill>
                  <a:schemeClr val="hlink"/>
                </a:solidFill>
                <a:latin typeface="Times New Roman" pitchFamily="18" charset="0"/>
                <a:cs typeface="Times New Roman" pitchFamily="18" charset="0"/>
              </a:rPr>
              <a:t>hA</a:t>
            </a:r>
            <a:r>
              <a:rPr lang="en-US" sz="1400" dirty="0">
                <a:solidFill>
                  <a:schemeClr val="hlink"/>
                </a:solidFill>
                <a:latin typeface="Times New Roman" pitchFamily="18" charset="0"/>
                <a:cs typeface="Times New Roman" pitchFamily="18" charset="0"/>
              </a:rPr>
              <a:t> is the height of A</a:t>
            </a:r>
          </a:p>
          <a:p>
            <a:r>
              <a:rPr lang="en-US" sz="1400" dirty="0">
                <a:solidFill>
                  <a:schemeClr val="hlink"/>
                </a:solidFill>
                <a:latin typeface="Times New Roman" pitchFamily="18" charset="0"/>
                <a:cs typeface="Times New Roman" pitchFamily="18" charset="0"/>
              </a:rPr>
              <a:t>// </a:t>
            </a:r>
            <a:r>
              <a:rPr lang="en-US" sz="1400" dirty="0" err="1">
                <a:solidFill>
                  <a:schemeClr val="hlink"/>
                </a:solidFill>
                <a:latin typeface="Times New Roman" pitchFamily="18" charset="0"/>
                <a:cs typeface="Times New Roman" pitchFamily="18" charset="0"/>
              </a:rPr>
              <a:t>wA</a:t>
            </a:r>
            <a:r>
              <a:rPr lang="en-US" sz="1400" dirty="0">
                <a:solidFill>
                  <a:schemeClr val="hlink"/>
                </a:solidFill>
                <a:latin typeface="Times New Roman" pitchFamily="18" charset="0"/>
                <a:cs typeface="Times New Roman" pitchFamily="18" charset="0"/>
              </a:rPr>
              <a:t> is the width of A</a:t>
            </a:r>
          </a:p>
          <a:p>
            <a:r>
              <a:rPr lang="en-US" sz="1400" dirty="0">
                <a:solidFill>
                  <a:schemeClr val="hlink"/>
                </a:solidFill>
                <a:latin typeface="Times New Roman" pitchFamily="18" charset="0"/>
                <a:cs typeface="Times New Roman" pitchFamily="18" charset="0"/>
              </a:rPr>
              <a:t>// </a:t>
            </a:r>
            <a:r>
              <a:rPr lang="en-US" sz="1400" dirty="0" err="1">
                <a:solidFill>
                  <a:schemeClr val="hlink"/>
                </a:solidFill>
                <a:latin typeface="Times New Roman" pitchFamily="18" charset="0"/>
                <a:cs typeface="Times New Roman" pitchFamily="18" charset="0"/>
              </a:rPr>
              <a:t>wB</a:t>
            </a:r>
            <a:r>
              <a:rPr lang="en-US" sz="1400" dirty="0">
                <a:solidFill>
                  <a:schemeClr val="hlink"/>
                </a:solidFill>
                <a:latin typeface="Times New Roman" pitchFamily="18" charset="0"/>
                <a:cs typeface="Times New Roman" pitchFamily="18" charset="0"/>
              </a:rPr>
              <a:t> is the width of B</a:t>
            </a:r>
          </a:p>
          <a:p>
            <a:r>
              <a:rPr lang="en-US" sz="1400" dirty="0">
                <a:latin typeface="Times New Roman" pitchFamily="18" charset="0"/>
                <a:cs typeface="Times New Roman" pitchFamily="18" charset="0"/>
              </a:rPr>
              <a:t>void </a:t>
            </a:r>
            <a:r>
              <a:rPr lang="en-US" sz="1400" dirty="0" err="1">
                <a:latin typeface="Times New Roman" pitchFamily="18" charset="0"/>
                <a:cs typeface="Times New Roman" pitchFamily="18" charset="0"/>
              </a:rPr>
              <a:t>Mul</a:t>
            </a:r>
            <a:r>
              <a:rPr lang="en-US" sz="1400" dirty="0">
                <a:latin typeface="Times New Roman" pitchFamily="18" charset="0"/>
                <a:cs typeface="Times New Roman" pitchFamily="18" charset="0"/>
              </a:rPr>
              <a:t>(const float* A, const float* B, </a:t>
            </a:r>
            <a:r>
              <a:rPr lang="en-US" sz="1400" dirty="0" err="1">
                <a:latin typeface="Times New Roman" pitchFamily="18" charset="0"/>
                <a:cs typeface="Times New Roman" pitchFamily="18" charset="0"/>
              </a:rPr>
              <a:t>int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int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wA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int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wB</a:t>
            </a:r>
            <a:r>
              <a:rPr lang="en-US" sz="1400" dirty="0">
                <a:latin typeface="Times New Roman" pitchFamily="18" charset="0"/>
                <a:cs typeface="Times New Roman" pitchFamily="18" charset="0"/>
              </a:rPr>
              <a:t>, float* C)</a:t>
            </a:r>
          </a:p>
          <a:p>
            <a:r>
              <a:rPr lang="en-US" sz="1400" dirty="0">
                <a:latin typeface="Times New Roman" pitchFamily="18" charset="0"/>
                <a:cs typeface="Times New Roman" pitchFamily="18" charset="0"/>
              </a:rPr>
              <a:t>{</a:t>
            </a:r>
          </a:p>
          <a:p>
            <a:r>
              <a:rPr lang="en-US" sz="1400" dirty="0" smtClean="0">
                <a:solidFill>
                  <a:schemeClr val="hlink"/>
                </a:solidFill>
                <a:latin typeface="Times New Roman" pitchFamily="18" charset="0"/>
                <a:cs typeface="Times New Roman" pitchFamily="18" charset="0"/>
              </a:rPr>
              <a:t>   // </a:t>
            </a:r>
            <a:r>
              <a:rPr lang="en-US" sz="1400" dirty="0">
                <a:solidFill>
                  <a:schemeClr val="hlink"/>
                </a:solidFill>
                <a:latin typeface="Times New Roman" pitchFamily="18" charset="0"/>
                <a:cs typeface="Times New Roman" pitchFamily="18" charset="0"/>
              </a:rPr>
              <a:t>Load A and B to the device</a:t>
            </a:r>
          </a:p>
          <a:p>
            <a:r>
              <a:rPr lang="en-US" sz="1400" dirty="0">
                <a:latin typeface="Times New Roman" pitchFamily="18" charset="0"/>
                <a:cs typeface="Times New Roman" pitchFamily="18" charset="0"/>
              </a:rPr>
              <a:t>   float* Ad;</a:t>
            </a:r>
          </a:p>
          <a:p>
            <a:r>
              <a:rPr lang="en-US" sz="1400" dirty="0">
                <a:latin typeface="Times New Roman" pitchFamily="18" charset="0"/>
                <a:cs typeface="Times New Roman" pitchFamily="18" charset="0"/>
              </a:rPr>
              <a:t>   </a:t>
            </a:r>
            <a:r>
              <a:rPr lang="en-US" sz="1400" dirty="0" err="1" smtClean="0">
                <a:latin typeface="Times New Roman" pitchFamily="18" charset="0"/>
                <a:cs typeface="Times New Roman" pitchFamily="18" charset="0"/>
              </a:rPr>
              <a:t>int</a:t>
            </a:r>
            <a:r>
              <a:rPr lang="en-US" sz="1400" dirty="0" smtClean="0">
                <a:latin typeface="Times New Roman" pitchFamily="18" charset="0"/>
                <a:cs typeface="Times New Roman" pitchFamily="18" charset="0"/>
              </a:rPr>
              <a:t> size </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hA</a:t>
            </a:r>
            <a:r>
              <a:rPr lang="en-US" sz="1400" dirty="0">
                <a:latin typeface="Times New Roman" pitchFamily="18" charset="0"/>
                <a:cs typeface="Times New Roman" pitchFamily="18" charset="0"/>
              </a:rPr>
              <a:t> * </a:t>
            </a:r>
            <a:r>
              <a:rPr lang="en-US" sz="1400" dirty="0" err="1">
                <a:latin typeface="Times New Roman" pitchFamily="18" charset="0"/>
                <a:cs typeface="Times New Roman" pitchFamily="18" charset="0"/>
              </a:rPr>
              <a:t>wA</a:t>
            </a:r>
            <a:r>
              <a:rPr lang="en-US" sz="1400" dirty="0">
                <a:latin typeface="Times New Roman" pitchFamily="18" charset="0"/>
                <a:cs typeface="Times New Roman" pitchFamily="18" charset="0"/>
              </a:rPr>
              <a:t> * </a:t>
            </a:r>
            <a:r>
              <a:rPr lang="en-US" sz="1400" dirty="0" err="1">
                <a:latin typeface="Times New Roman" pitchFamily="18" charset="0"/>
                <a:cs typeface="Times New Roman" pitchFamily="18" charset="0"/>
              </a:rPr>
              <a:t>sizeof</a:t>
            </a:r>
            <a:r>
              <a:rPr lang="en-US" sz="1400" dirty="0">
                <a:latin typeface="Times New Roman" pitchFamily="18" charset="0"/>
                <a:cs typeface="Times New Roman" pitchFamily="18" charset="0"/>
              </a:rPr>
              <a:t>(float);</a:t>
            </a:r>
          </a:p>
          <a:p>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cudaMalloc</a:t>
            </a:r>
            <a:r>
              <a:rPr lang="en-US" sz="1400" dirty="0">
                <a:latin typeface="Times New Roman" pitchFamily="18" charset="0"/>
                <a:cs typeface="Times New Roman" pitchFamily="18" charset="0"/>
              </a:rPr>
              <a:t>((void**)&amp;Ad, size);</a:t>
            </a:r>
          </a:p>
          <a:p>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cudaMemcpy</a:t>
            </a:r>
            <a:r>
              <a:rPr lang="en-US" sz="1400" dirty="0">
                <a:latin typeface="Times New Roman" pitchFamily="18" charset="0"/>
                <a:cs typeface="Times New Roman" pitchFamily="18" charset="0"/>
              </a:rPr>
              <a:t>(Ad, A, size, </a:t>
            </a:r>
            <a:r>
              <a:rPr lang="en-US" sz="1400" dirty="0" err="1">
                <a:latin typeface="Times New Roman" pitchFamily="18" charset="0"/>
                <a:cs typeface="Times New Roman" pitchFamily="18" charset="0"/>
              </a:rPr>
              <a:t>cudaMemcpyHostToDevice</a:t>
            </a:r>
            <a:r>
              <a:rPr lang="en-US" sz="1400" dirty="0" smtClean="0">
                <a:latin typeface="Times New Roman" pitchFamily="18" charset="0"/>
                <a:cs typeface="Times New Roman" pitchFamily="18" charset="0"/>
              </a:rPr>
              <a:t>);</a:t>
            </a:r>
          </a:p>
          <a:p>
            <a:endParaRPr lang="en-US" sz="1400" dirty="0">
              <a:latin typeface="Times New Roman" pitchFamily="18" charset="0"/>
              <a:cs typeface="Times New Roman" pitchFamily="18" charset="0"/>
            </a:endParaRPr>
          </a:p>
          <a:p>
            <a:r>
              <a:rPr lang="en-US" sz="1400" dirty="0">
                <a:latin typeface="Times New Roman" pitchFamily="18" charset="0"/>
                <a:cs typeface="Times New Roman" pitchFamily="18" charset="0"/>
              </a:rPr>
              <a:t>   float* </a:t>
            </a:r>
            <a:r>
              <a:rPr lang="en-US" sz="1400" dirty="0" err="1">
                <a:latin typeface="Times New Roman" pitchFamily="18" charset="0"/>
                <a:cs typeface="Times New Roman" pitchFamily="18" charset="0"/>
              </a:rPr>
              <a:t>Bd</a:t>
            </a:r>
            <a:r>
              <a:rPr lang="en-US" sz="1400" dirty="0" smtClean="0">
                <a:latin typeface="Times New Roman" pitchFamily="18" charset="0"/>
                <a:cs typeface="Times New Roman" pitchFamily="18" charset="0"/>
              </a:rPr>
              <a:t>;</a:t>
            </a:r>
            <a:endParaRPr lang="en-US" sz="1400" dirty="0">
              <a:latin typeface="Times New Roman" pitchFamily="18" charset="0"/>
              <a:cs typeface="Times New Roman" pitchFamily="18" charset="0"/>
            </a:endParaRPr>
          </a:p>
          <a:p>
            <a:r>
              <a:rPr lang="en-US" sz="1400" dirty="0">
                <a:latin typeface="Times New Roman" pitchFamily="18" charset="0"/>
                <a:cs typeface="Times New Roman" pitchFamily="18" charset="0"/>
              </a:rPr>
              <a:t>   </a:t>
            </a:r>
            <a:r>
              <a:rPr lang="en-US" sz="1400" dirty="0" smtClean="0">
                <a:latin typeface="Times New Roman" pitchFamily="18" charset="0"/>
                <a:cs typeface="Times New Roman" pitchFamily="18" charset="0"/>
              </a:rPr>
              <a:t>size </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wA</a:t>
            </a:r>
            <a:r>
              <a:rPr lang="en-US" sz="1400" dirty="0">
                <a:latin typeface="Times New Roman" pitchFamily="18" charset="0"/>
                <a:cs typeface="Times New Roman" pitchFamily="18" charset="0"/>
              </a:rPr>
              <a:t> * </a:t>
            </a:r>
            <a:r>
              <a:rPr lang="en-US" sz="1400" dirty="0" err="1">
                <a:latin typeface="Times New Roman" pitchFamily="18" charset="0"/>
                <a:cs typeface="Times New Roman" pitchFamily="18" charset="0"/>
              </a:rPr>
              <a:t>wB</a:t>
            </a:r>
            <a:r>
              <a:rPr lang="en-US" sz="1400" dirty="0">
                <a:latin typeface="Times New Roman" pitchFamily="18" charset="0"/>
                <a:cs typeface="Times New Roman" pitchFamily="18" charset="0"/>
              </a:rPr>
              <a:t> * </a:t>
            </a:r>
            <a:r>
              <a:rPr lang="en-US" sz="1400" dirty="0" err="1">
                <a:latin typeface="Times New Roman" pitchFamily="18" charset="0"/>
                <a:cs typeface="Times New Roman" pitchFamily="18" charset="0"/>
              </a:rPr>
              <a:t>sizeof</a:t>
            </a:r>
            <a:r>
              <a:rPr lang="en-US" sz="1400" dirty="0">
                <a:latin typeface="Times New Roman" pitchFamily="18" charset="0"/>
                <a:cs typeface="Times New Roman" pitchFamily="18" charset="0"/>
              </a:rPr>
              <a:t>(float);</a:t>
            </a:r>
          </a:p>
          <a:p>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cudaMalloc</a:t>
            </a:r>
            <a:r>
              <a:rPr lang="en-US" sz="1400" dirty="0">
                <a:latin typeface="Times New Roman" pitchFamily="18" charset="0"/>
                <a:cs typeface="Times New Roman" pitchFamily="18" charset="0"/>
              </a:rPr>
              <a:t>((void**)&amp;</a:t>
            </a:r>
            <a:r>
              <a:rPr lang="en-US" sz="1400" dirty="0" err="1">
                <a:latin typeface="Times New Roman" pitchFamily="18" charset="0"/>
                <a:cs typeface="Times New Roman" pitchFamily="18" charset="0"/>
              </a:rPr>
              <a:t>Bd</a:t>
            </a:r>
            <a:r>
              <a:rPr lang="en-US" sz="1400" dirty="0">
                <a:latin typeface="Times New Roman" pitchFamily="18" charset="0"/>
                <a:cs typeface="Times New Roman" pitchFamily="18" charset="0"/>
              </a:rPr>
              <a:t>, size);</a:t>
            </a:r>
          </a:p>
          <a:p>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cudaMemcpy</a:t>
            </a:r>
            <a:r>
              <a:rPr lang="en-US" sz="1400" dirty="0">
                <a:latin typeface="Times New Roman" pitchFamily="18" charset="0"/>
                <a:cs typeface="Times New Roman" pitchFamily="18" charset="0"/>
              </a:rPr>
              <a:t>(</a:t>
            </a:r>
            <a:r>
              <a:rPr lang="en-US" sz="1400" dirty="0" err="1">
                <a:latin typeface="Times New Roman" pitchFamily="18" charset="0"/>
                <a:cs typeface="Times New Roman" pitchFamily="18" charset="0"/>
              </a:rPr>
              <a:t>Bd</a:t>
            </a:r>
            <a:r>
              <a:rPr lang="en-US" sz="1400" dirty="0">
                <a:latin typeface="Times New Roman" pitchFamily="18" charset="0"/>
                <a:cs typeface="Times New Roman" pitchFamily="18" charset="0"/>
              </a:rPr>
              <a:t>, B, size, </a:t>
            </a:r>
            <a:r>
              <a:rPr lang="en-US" sz="1400" dirty="0" err="1">
                <a:latin typeface="Times New Roman" pitchFamily="18" charset="0"/>
                <a:cs typeface="Times New Roman" pitchFamily="18" charset="0"/>
              </a:rPr>
              <a:t>cudaMemcpyHostToDevice</a:t>
            </a:r>
            <a:r>
              <a:rPr lang="en-US" sz="1400" dirty="0">
                <a:latin typeface="Times New Roman" pitchFamily="18" charset="0"/>
                <a:cs typeface="Times New Roman" pitchFamily="18" charset="0"/>
              </a:rPr>
              <a:t>);</a:t>
            </a:r>
          </a:p>
        </p:txBody>
      </p:sp>
      <p:sp>
        <p:nvSpPr>
          <p:cNvPr id="969735" name="Rectangle 7"/>
          <p:cNvSpPr>
            <a:spLocks noChangeArrowheads="1"/>
          </p:cNvSpPr>
          <p:nvPr/>
        </p:nvSpPr>
        <p:spPr bwMode="auto">
          <a:xfrm>
            <a:off x="4651375" y="2222500"/>
            <a:ext cx="4416425" cy="4587875"/>
          </a:xfrm>
          <a:prstGeom prst="rect">
            <a:avLst/>
          </a:prstGeom>
          <a:solidFill>
            <a:srgbClr val="EAEAEA"/>
          </a:solidFill>
          <a:ln w="28575">
            <a:solidFill>
              <a:schemeClr val="tx1"/>
            </a:solidFill>
            <a:miter lim="800000"/>
            <a:headEnd/>
            <a:tailEnd/>
          </a:ln>
          <a:effectLst/>
        </p:spPr>
        <p:txBody>
          <a:bodyPr>
            <a:spAutoFit/>
          </a:bodyPr>
          <a:lstStyle/>
          <a:p>
            <a:r>
              <a:rPr lang="en-US" sz="1400" dirty="0">
                <a:solidFill>
                  <a:schemeClr val="hlink"/>
                </a:solidFill>
                <a:latin typeface="Times New Roman" pitchFamily="18" charset="0"/>
                <a:cs typeface="Times New Roman" pitchFamily="18" charset="0"/>
              </a:rPr>
              <a:t>   // Allocate C on the device</a:t>
            </a:r>
          </a:p>
          <a:p>
            <a:r>
              <a:rPr lang="en-US" sz="1400" dirty="0">
                <a:latin typeface="Times New Roman" pitchFamily="18" charset="0"/>
                <a:cs typeface="Times New Roman" pitchFamily="18" charset="0"/>
              </a:rPr>
              <a:t>   float* </a:t>
            </a:r>
            <a:r>
              <a:rPr lang="en-US" sz="1400" dirty="0" err="1">
                <a:latin typeface="Times New Roman" pitchFamily="18" charset="0"/>
                <a:cs typeface="Times New Roman" pitchFamily="18" charset="0"/>
              </a:rPr>
              <a:t>Cd</a:t>
            </a:r>
            <a:r>
              <a:rPr lang="en-US" sz="1400" dirty="0">
                <a:latin typeface="Times New Roman" pitchFamily="18" charset="0"/>
                <a:cs typeface="Times New Roman" pitchFamily="18" charset="0"/>
              </a:rPr>
              <a:t>;</a:t>
            </a:r>
          </a:p>
          <a:p>
            <a:r>
              <a:rPr lang="en-US" sz="1400" dirty="0">
                <a:latin typeface="Times New Roman" pitchFamily="18" charset="0"/>
                <a:cs typeface="Times New Roman" pitchFamily="18" charset="0"/>
              </a:rPr>
              <a:t>   size = </a:t>
            </a:r>
            <a:r>
              <a:rPr lang="en-US" sz="1400" dirty="0" err="1">
                <a:latin typeface="Times New Roman" pitchFamily="18" charset="0"/>
                <a:cs typeface="Times New Roman" pitchFamily="18" charset="0"/>
              </a:rPr>
              <a:t>hA</a:t>
            </a:r>
            <a:r>
              <a:rPr lang="en-US" sz="1400" dirty="0">
                <a:latin typeface="Times New Roman" pitchFamily="18" charset="0"/>
                <a:cs typeface="Times New Roman" pitchFamily="18" charset="0"/>
              </a:rPr>
              <a:t> * </a:t>
            </a:r>
            <a:r>
              <a:rPr lang="en-US" sz="1400" dirty="0" err="1">
                <a:latin typeface="Times New Roman" pitchFamily="18" charset="0"/>
                <a:cs typeface="Times New Roman" pitchFamily="18" charset="0"/>
              </a:rPr>
              <a:t>wB</a:t>
            </a:r>
            <a:r>
              <a:rPr lang="en-US" sz="1400" dirty="0">
                <a:latin typeface="Times New Roman" pitchFamily="18" charset="0"/>
                <a:cs typeface="Times New Roman" pitchFamily="18" charset="0"/>
              </a:rPr>
              <a:t> * </a:t>
            </a:r>
            <a:r>
              <a:rPr lang="en-US" sz="1400" dirty="0" err="1">
                <a:latin typeface="Times New Roman" pitchFamily="18" charset="0"/>
                <a:cs typeface="Times New Roman" pitchFamily="18" charset="0"/>
              </a:rPr>
              <a:t>sizeof</a:t>
            </a:r>
            <a:r>
              <a:rPr lang="en-US" sz="1400" dirty="0">
                <a:latin typeface="Times New Roman" pitchFamily="18" charset="0"/>
                <a:cs typeface="Times New Roman" pitchFamily="18" charset="0"/>
              </a:rPr>
              <a:t>(float);</a:t>
            </a:r>
          </a:p>
          <a:p>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cudaMalloc</a:t>
            </a:r>
            <a:r>
              <a:rPr lang="en-US" sz="1400" dirty="0">
                <a:latin typeface="Times New Roman" pitchFamily="18" charset="0"/>
                <a:cs typeface="Times New Roman" pitchFamily="18" charset="0"/>
              </a:rPr>
              <a:t>((void**)&amp;</a:t>
            </a:r>
            <a:r>
              <a:rPr lang="en-US" sz="1400" dirty="0" err="1">
                <a:latin typeface="Times New Roman" pitchFamily="18" charset="0"/>
                <a:cs typeface="Times New Roman" pitchFamily="18" charset="0"/>
              </a:rPr>
              <a:t>Cd</a:t>
            </a:r>
            <a:r>
              <a:rPr lang="en-US" sz="1400" dirty="0">
                <a:latin typeface="Times New Roman" pitchFamily="18" charset="0"/>
                <a:cs typeface="Times New Roman" pitchFamily="18" charset="0"/>
              </a:rPr>
              <a:t>, size);</a:t>
            </a:r>
          </a:p>
          <a:p>
            <a:r>
              <a:rPr lang="en-US" sz="1400" dirty="0">
                <a:latin typeface="Times New Roman" pitchFamily="18" charset="0"/>
                <a:cs typeface="Times New Roman" pitchFamily="18" charset="0"/>
              </a:rPr>
              <a:t>  </a:t>
            </a:r>
          </a:p>
          <a:p>
            <a:r>
              <a:rPr lang="en-US" sz="1400" dirty="0">
                <a:solidFill>
                  <a:schemeClr val="hlink"/>
                </a:solidFill>
                <a:latin typeface="Times New Roman" pitchFamily="18" charset="0"/>
                <a:cs typeface="Times New Roman" pitchFamily="18" charset="0"/>
              </a:rPr>
              <a:t>   // Compute the execution configuration </a:t>
            </a:r>
            <a:r>
              <a:rPr lang="en-US" sz="1400" dirty="0" smtClean="0">
                <a:solidFill>
                  <a:schemeClr val="hlink"/>
                </a:solidFill>
                <a:latin typeface="Times New Roman" pitchFamily="18" charset="0"/>
                <a:cs typeface="Times New Roman" pitchFamily="18" charset="0"/>
              </a:rPr>
              <a:t>*</a:t>
            </a:r>
            <a:r>
              <a:rPr lang="en-US" sz="1400" b="1" dirty="0" smtClean="0">
                <a:solidFill>
                  <a:schemeClr val="hlink"/>
                </a:solidFill>
                <a:latin typeface="Times New Roman" pitchFamily="18" charset="0"/>
                <a:cs typeface="Times New Roman" pitchFamily="18" charset="0"/>
              </a:rPr>
              <a:t>assuming</a:t>
            </a:r>
            <a:r>
              <a:rPr lang="en-US" sz="1400" dirty="0" smtClean="0">
                <a:solidFill>
                  <a:schemeClr val="hlink"/>
                </a:solidFill>
                <a:latin typeface="Times New Roman" pitchFamily="18" charset="0"/>
                <a:cs typeface="Times New Roman" pitchFamily="18" charset="0"/>
              </a:rPr>
              <a:t>*</a:t>
            </a:r>
            <a:endParaRPr lang="en-US" sz="1400" dirty="0">
              <a:solidFill>
                <a:schemeClr val="hlink"/>
              </a:solidFill>
              <a:latin typeface="Times New Roman" pitchFamily="18" charset="0"/>
              <a:cs typeface="Times New Roman" pitchFamily="18" charset="0"/>
            </a:endParaRPr>
          </a:p>
          <a:p>
            <a:r>
              <a:rPr lang="en-US" sz="1400" dirty="0">
                <a:solidFill>
                  <a:schemeClr val="hlink"/>
                </a:solidFill>
                <a:latin typeface="Times New Roman" pitchFamily="18" charset="0"/>
                <a:cs typeface="Times New Roman" pitchFamily="18" charset="0"/>
              </a:rPr>
              <a:t>   // the matrix dimensions are multiples of BLOCK_SIZE</a:t>
            </a:r>
          </a:p>
          <a:p>
            <a:r>
              <a:rPr lang="en-US" sz="1400" dirty="0">
                <a:latin typeface="Times New Roman" pitchFamily="18" charset="0"/>
                <a:cs typeface="Times New Roman" pitchFamily="18" charset="0"/>
              </a:rPr>
              <a:t>   dim3 </a:t>
            </a:r>
            <a:r>
              <a:rPr lang="en-US" sz="1400" dirty="0" err="1">
                <a:latin typeface="Times New Roman" pitchFamily="18" charset="0"/>
                <a:cs typeface="Times New Roman" pitchFamily="18" charset="0"/>
              </a:rPr>
              <a:t>dimBlock</a:t>
            </a:r>
            <a:r>
              <a:rPr lang="en-US" sz="1400" dirty="0">
                <a:latin typeface="Times New Roman" pitchFamily="18" charset="0"/>
                <a:cs typeface="Times New Roman" pitchFamily="18" charset="0"/>
              </a:rPr>
              <a:t>(BLOCK_SIZE, BLOCK_SIZE);</a:t>
            </a:r>
          </a:p>
          <a:p>
            <a:r>
              <a:rPr lang="en-US" sz="1400" dirty="0">
                <a:latin typeface="Times New Roman" pitchFamily="18" charset="0"/>
                <a:cs typeface="Times New Roman" pitchFamily="18" charset="0"/>
              </a:rPr>
              <a:t>   dim3 </a:t>
            </a:r>
            <a:r>
              <a:rPr lang="en-US" sz="1400" dirty="0" err="1">
                <a:latin typeface="Times New Roman" pitchFamily="18" charset="0"/>
                <a:cs typeface="Times New Roman" pitchFamily="18" charset="0"/>
              </a:rPr>
              <a:t>dimGrid</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wB</a:t>
            </a:r>
            <a:r>
              <a:rPr lang="en-US" sz="1400" dirty="0">
                <a:latin typeface="Times New Roman" pitchFamily="18" charset="0"/>
                <a:cs typeface="Times New Roman" pitchFamily="18" charset="0"/>
              </a:rPr>
              <a:t>/</a:t>
            </a:r>
            <a:r>
              <a:rPr lang="en-US" sz="1400" dirty="0" err="1">
                <a:latin typeface="Times New Roman" pitchFamily="18" charset="0"/>
                <a:cs typeface="Times New Roman" pitchFamily="18" charset="0"/>
              </a:rPr>
              <a:t>dimBlock.x</a:t>
            </a:r>
            <a:r>
              <a:rPr lang="en-US" sz="1400" dirty="0">
                <a:latin typeface="Times New Roman" pitchFamily="18" charset="0"/>
                <a:cs typeface="Times New Roman" pitchFamily="18" charset="0"/>
              </a:rPr>
              <a:t> , </a:t>
            </a:r>
            <a:r>
              <a:rPr lang="en-US" sz="1400" dirty="0" err="1">
                <a:latin typeface="Times New Roman" pitchFamily="18" charset="0"/>
                <a:cs typeface="Times New Roman" pitchFamily="18" charset="0"/>
              </a:rPr>
              <a:t>hA</a:t>
            </a:r>
            <a:r>
              <a:rPr lang="en-US" sz="1400" dirty="0">
                <a:latin typeface="Times New Roman" pitchFamily="18" charset="0"/>
                <a:cs typeface="Times New Roman" pitchFamily="18" charset="0"/>
              </a:rPr>
              <a:t>/</a:t>
            </a:r>
            <a:r>
              <a:rPr lang="en-US" sz="1400" dirty="0" err="1">
                <a:latin typeface="Times New Roman" pitchFamily="18" charset="0"/>
                <a:cs typeface="Times New Roman" pitchFamily="18" charset="0"/>
              </a:rPr>
              <a:t>dimBlock.y</a:t>
            </a:r>
            <a:r>
              <a:rPr lang="en-US" sz="1400" dirty="0">
                <a:latin typeface="Times New Roman" pitchFamily="18" charset="0"/>
                <a:cs typeface="Times New Roman" pitchFamily="18" charset="0"/>
              </a:rPr>
              <a:t> );</a:t>
            </a:r>
          </a:p>
          <a:p>
            <a:r>
              <a:rPr lang="en-US" sz="1400" dirty="0">
                <a:latin typeface="Times New Roman" pitchFamily="18" charset="0"/>
                <a:cs typeface="Times New Roman" pitchFamily="18" charset="0"/>
              </a:rPr>
              <a:t>  </a:t>
            </a:r>
          </a:p>
          <a:p>
            <a:r>
              <a:rPr lang="en-US" sz="1400" dirty="0">
                <a:solidFill>
                  <a:schemeClr val="hlink"/>
                </a:solidFill>
                <a:latin typeface="Times New Roman" pitchFamily="18" charset="0"/>
                <a:cs typeface="Times New Roman" pitchFamily="18" charset="0"/>
              </a:rPr>
              <a:t>   // Launch the device computation</a:t>
            </a:r>
          </a:p>
          <a:p>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Muld</a:t>
            </a:r>
            <a:r>
              <a:rPr lang="en-US" sz="1400" dirty="0">
                <a:latin typeface="Times New Roman" pitchFamily="18" charset="0"/>
                <a:cs typeface="Times New Roman" pitchFamily="18" charset="0"/>
              </a:rPr>
              <a:t>&lt;&lt;&lt;</a:t>
            </a:r>
            <a:r>
              <a:rPr lang="en-US" sz="1400" dirty="0" err="1">
                <a:latin typeface="Times New Roman" pitchFamily="18" charset="0"/>
                <a:cs typeface="Times New Roman" pitchFamily="18" charset="0"/>
              </a:rPr>
              <a:t>dimGrid</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dimBlock</a:t>
            </a:r>
            <a:r>
              <a:rPr lang="en-US" sz="1400" dirty="0">
                <a:latin typeface="Times New Roman" pitchFamily="18" charset="0"/>
                <a:cs typeface="Times New Roman" pitchFamily="18" charset="0"/>
              </a:rPr>
              <a:t>&gt;&gt;&gt;(Ad, </a:t>
            </a:r>
            <a:r>
              <a:rPr lang="en-US" sz="1400" dirty="0" err="1">
                <a:latin typeface="Times New Roman" pitchFamily="18" charset="0"/>
                <a:cs typeface="Times New Roman" pitchFamily="18" charset="0"/>
              </a:rPr>
              <a:t>Bd</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wA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wB</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Cd</a:t>
            </a:r>
            <a:r>
              <a:rPr lang="en-US" sz="1400" dirty="0">
                <a:latin typeface="Times New Roman" pitchFamily="18" charset="0"/>
                <a:cs typeface="Times New Roman" pitchFamily="18" charset="0"/>
              </a:rPr>
              <a:t>);</a:t>
            </a:r>
          </a:p>
          <a:p>
            <a:r>
              <a:rPr lang="en-US" sz="1400" dirty="0">
                <a:latin typeface="Times New Roman" pitchFamily="18" charset="0"/>
                <a:cs typeface="Times New Roman" pitchFamily="18" charset="0"/>
              </a:rPr>
              <a:t> </a:t>
            </a:r>
          </a:p>
          <a:p>
            <a:r>
              <a:rPr lang="en-US" sz="1400" dirty="0">
                <a:solidFill>
                  <a:schemeClr val="hlink"/>
                </a:solidFill>
                <a:latin typeface="Times New Roman" pitchFamily="18" charset="0"/>
                <a:cs typeface="Times New Roman" pitchFamily="18" charset="0"/>
              </a:rPr>
              <a:t>   // Read C from the device</a:t>
            </a:r>
          </a:p>
          <a:p>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cudaMemcpy</a:t>
            </a:r>
            <a:r>
              <a:rPr lang="en-US" sz="1400" dirty="0">
                <a:latin typeface="Times New Roman" pitchFamily="18" charset="0"/>
                <a:cs typeface="Times New Roman" pitchFamily="18" charset="0"/>
              </a:rPr>
              <a:t>(C, </a:t>
            </a:r>
            <a:r>
              <a:rPr lang="en-US" sz="1400" dirty="0" err="1">
                <a:latin typeface="Times New Roman" pitchFamily="18" charset="0"/>
                <a:cs typeface="Times New Roman" pitchFamily="18" charset="0"/>
              </a:rPr>
              <a:t>Cd</a:t>
            </a:r>
            <a:r>
              <a:rPr lang="en-US" sz="1400" dirty="0">
                <a:latin typeface="Times New Roman" pitchFamily="18" charset="0"/>
                <a:cs typeface="Times New Roman" pitchFamily="18" charset="0"/>
              </a:rPr>
              <a:t>, size, </a:t>
            </a:r>
            <a:r>
              <a:rPr lang="en-US" sz="1400" dirty="0" err="1">
                <a:latin typeface="Times New Roman" pitchFamily="18" charset="0"/>
                <a:cs typeface="Times New Roman" pitchFamily="18" charset="0"/>
              </a:rPr>
              <a:t>cudaMemcpyDeviceToHost</a:t>
            </a:r>
            <a:r>
              <a:rPr lang="en-US" sz="1400" dirty="0">
                <a:latin typeface="Times New Roman" pitchFamily="18" charset="0"/>
                <a:cs typeface="Times New Roman" pitchFamily="18" charset="0"/>
              </a:rPr>
              <a:t>);</a:t>
            </a:r>
          </a:p>
          <a:p>
            <a:r>
              <a:rPr lang="en-US" sz="1400" dirty="0">
                <a:latin typeface="Times New Roman" pitchFamily="18" charset="0"/>
                <a:cs typeface="Times New Roman" pitchFamily="18" charset="0"/>
              </a:rPr>
              <a:t>  </a:t>
            </a:r>
          </a:p>
          <a:p>
            <a:r>
              <a:rPr lang="en-US" sz="1400" dirty="0">
                <a:solidFill>
                  <a:schemeClr val="hlink"/>
                </a:solidFill>
                <a:latin typeface="Times New Roman" pitchFamily="18" charset="0"/>
                <a:cs typeface="Times New Roman" pitchFamily="18" charset="0"/>
              </a:rPr>
              <a:t>   // Free device memory</a:t>
            </a:r>
          </a:p>
          <a:p>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cudaFree</a:t>
            </a:r>
            <a:r>
              <a:rPr lang="en-US" sz="1400" dirty="0">
                <a:latin typeface="Times New Roman" pitchFamily="18" charset="0"/>
                <a:cs typeface="Times New Roman" pitchFamily="18" charset="0"/>
              </a:rPr>
              <a:t>(Ad);</a:t>
            </a:r>
          </a:p>
          <a:p>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cudaFree</a:t>
            </a:r>
            <a:r>
              <a:rPr lang="en-US" sz="1400" dirty="0">
                <a:latin typeface="Times New Roman" pitchFamily="18" charset="0"/>
                <a:cs typeface="Times New Roman" pitchFamily="18" charset="0"/>
              </a:rPr>
              <a:t>(</a:t>
            </a:r>
            <a:r>
              <a:rPr lang="en-US" sz="1400" dirty="0" err="1">
                <a:latin typeface="Times New Roman" pitchFamily="18" charset="0"/>
                <a:cs typeface="Times New Roman" pitchFamily="18" charset="0"/>
              </a:rPr>
              <a:t>Bd</a:t>
            </a:r>
            <a:r>
              <a:rPr lang="en-US" sz="1400" dirty="0">
                <a:latin typeface="Times New Roman" pitchFamily="18" charset="0"/>
                <a:cs typeface="Times New Roman" pitchFamily="18" charset="0"/>
              </a:rPr>
              <a:t>);</a:t>
            </a:r>
          </a:p>
          <a:p>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cudaFree</a:t>
            </a:r>
            <a:r>
              <a:rPr lang="en-US" sz="1400" dirty="0">
                <a:latin typeface="Times New Roman" pitchFamily="18" charset="0"/>
                <a:cs typeface="Times New Roman" pitchFamily="18" charset="0"/>
              </a:rPr>
              <a:t>(</a:t>
            </a:r>
            <a:r>
              <a:rPr lang="en-US" sz="1400" dirty="0" err="1">
                <a:latin typeface="Times New Roman" pitchFamily="18" charset="0"/>
                <a:cs typeface="Times New Roman" pitchFamily="18" charset="0"/>
              </a:rPr>
              <a:t>Cd</a:t>
            </a:r>
            <a:r>
              <a:rPr lang="en-US" sz="1400" dirty="0">
                <a:latin typeface="Times New Roman" pitchFamily="18" charset="0"/>
                <a:cs typeface="Times New Roman" pitchFamily="18" charset="0"/>
              </a:rPr>
              <a:t>);</a:t>
            </a:r>
          </a:p>
          <a:p>
            <a:r>
              <a:rPr lang="en-US" sz="1400" dirty="0">
                <a:latin typeface="Times New Roman" pitchFamily="18" charset="0"/>
                <a:cs typeface="Times New Roman" pitchFamily="18" charset="0"/>
              </a:rPr>
              <a:t>}</a:t>
            </a:r>
          </a:p>
        </p:txBody>
      </p:sp>
      <p:sp>
        <p:nvSpPr>
          <p:cNvPr id="969736" name="Rectangle 8"/>
          <p:cNvSpPr>
            <a:spLocks noChangeArrowheads="1"/>
          </p:cNvSpPr>
          <p:nvPr/>
        </p:nvSpPr>
        <p:spPr bwMode="auto">
          <a:xfrm>
            <a:off x="2514600" y="5895201"/>
            <a:ext cx="1866217" cy="276999"/>
          </a:xfrm>
          <a:prstGeom prst="rect">
            <a:avLst/>
          </a:prstGeom>
          <a:solidFill>
            <a:srgbClr val="F7F7F7"/>
          </a:solidFill>
          <a:ln w="9525" algn="ctr">
            <a:noFill/>
            <a:miter lim="800000"/>
            <a:headEnd/>
            <a:tailEnd/>
          </a:ln>
          <a:effectLst/>
        </p:spPr>
        <p:txBody>
          <a:bodyPr wrap="none">
            <a:spAutoFit/>
          </a:bodyPr>
          <a:lstStyle/>
          <a:p>
            <a:r>
              <a:rPr lang="en-US" sz="1200" dirty="0"/>
              <a:t>(continues </a:t>
            </a:r>
            <a:r>
              <a:rPr lang="en-US" sz="1200" dirty="0" smtClean="0"/>
              <a:t>at the right…)</a:t>
            </a:r>
            <a:endParaRPr lang="en-US" sz="1200" dirty="0"/>
          </a:p>
        </p:txBody>
      </p:sp>
      <p:sp>
        <p:nvSpPr>
          <p:cNvPr id="969737" name="Rectangle 9"/>
          <p:cNvSpPr>
            <a:spLocks noChangeArrowheads="1"/>
          </p:cNvSpPr>
          <p:nvPr/>
        </p:nvSpPr>
        <p:spPr bwMode="auto">
          <a:xfrm>
            <a:off x="4953000" y="1828800"/>
            <a:ext cx="1435100" cy="274638"/>
          </a:xfrm>
          <a:prstGeom prst="rect">
            <a:avLst/>
          </a:prstGeom>
          <a:solidFill>
            <a:srgbClr val="F7F7F7"/>
          </a:solidFill>
          <a:ln w="9525">
            <a:noFill/>
            <a:miter lim="800000"/>
            <a:headEnd/>
            <a:tailEnd/>
          </a:ln>
          <a:effectLst/>
        </p:spPr>
        <p:txBody>
          <a:bodyPr wrap="none">
            <a:spAutoFit/>
          </a:bodyPr>
          <a:lstStyle/>
          <a:p>
            <a:r>
              <a:rPr lang="en-US" sz="1200"/>
              <a:t>(continues below…)</a:t>
            </a:r>
          </a:p>
        </p:txBody>
      </p:sp>
      <p:sp>
        <p:nvSpPr>
          <p:cNvPr id="969738" name="Text Box 10"/>
          <p:cNvSpPr txBox="1">
            <a:spLocks noChangeArrowheads="1"/>
          </p:cNvSpPr>
          <p:nvPr/>
        </p:nvSpPr>
        <p:spPr bwMode="auto">
          <a:xfrm>
            <a:off x="152400" y="6400800"/>
            <a:ext cx="685800" cy="366713"/>
          </a:xfrm>
          <a:prstGeom prst="rect">
            <a:avLst/>
          </a:prstGeom>
          <a:noFill/>
          <a:ln w="9525">
            <a:noFill/>
            <a:miter lim="800000"/>
            <a:headEnd/>
            <a:tailEnd/>
          </a:ln>
          <a:effectLst/>
        </p:spPr>
        <p:txBody>
          <a:bodyPr>
            <a:spAutoFit/>
          </a:bodyPr>
          <a:lstStyle/>
          <a:p>
            <a:pPr eaLnBrk="0" hangingPunct="0">
              <a:spcBef>
                <a:spcPct val="50000"/>
              </a:spcBef>
            </a:pPr>
            <a:fld id="{28C152A0-F850-4A0B-8F04-7AAEAFC99A7F}" type="slidenum">
              <a:rPr lang="en-US">
                <a:latin typeface="Tahoma" pitchFamily="34" charset="0"/>
              </a:rPr>
              <a:pPr eaLnBrk="0" hangingPunct="0">
                <a:spcBef>
                  <a:spcPct val="50000"/>
                </a:spcBef>
              </a:pPr>
              <a:t>15</a:t>
            </a:fld>
            <a:endParaRPr lang="en-US">
              <a:latin typeface="Tahoma" pitchFamily="34" charset="0"/>
            </a:endParaRPr>
          </a:p>
        </p:txBody>
      </p:sp>
    </p:spTree>
    <p:extLst>
      <p:ext uri="{BB962C8B-B14F-4D97-AF65-F5344CB8AC3E}">
        <p14:creationId xmlns:p14="http://schemas.microsoft.com/office/powerpoint/2010/main" val="1053904500"/>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Slide Number Placeholder 3"/>
          <p:cNvSpPr>
            <a:spLocks noGrp="1"/>
          </p:cNvSpPr>
          <p:nvPr>
            <p:ph type="sldNum" sz="quarter" idx="10"/>
          </p:nvPr>
        </p:nvSpPr>
        <p:spPr>
          <a:xfrm>
            <a:off x="8648700" y="6553200"/>
            <a:ext cx="3810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eaLnBrk="1" hangingPunct="1"/>
            <a:fld id="{47A4BCAD-C088-4DF1-9E58-EF3E3C9E08A3}" type="slidenum">
              <a:rPr lang="en-US" smtClean="0">
                <a:solidFill>
                  <a:schemeClr val="tx2"/>
                </a:solidFill>
              </a:rPr>
              <a:pPr algn="r" eaLnBrk="1" hangingPunct="1"/>
              <a:t>150</a:t>
            </a:fld>
            <a:endParaRPr lang="en-US" dirty="0" smtClean="0">
              <a:solidFill>
                <a:schemeClr val="tx2"/>
              </a:solidFill>
            </a:endParaRPr>
          </a:p>
        </p:txBody>
      </p:sp>
      <p:sp>
        <p:nvSpPr>
          <p:cNvPr id="328706" name="Rectangle 2"/>
          <p:cNvSpPr>
            <a:spLocks noGrp="1" noChangeArrowheads="1"/>
          </p:cNvSpPr>
          <p:nvPr>
            <p:ph type="title"/>
          </p:nvPr>
        </p:nvSpPr>
        <p:spPr>
          <a:xfrm>
            <a:off x="457200" y="122238"/>
            <a:ext cx="7543800" cy="639762"/>
          </a:xfrm>
        </p:spPr>
        <p:txBody>
          <a:bodyPr/>
          <a:lstStyle/>
          <a:p>
            <a:pPr eaLnBrk="1" hangingPunct="1">
              <a:defRPr/>
            </a:pPr>
            <a:r>
              <a:rPr lang="en-US" sz="3000" dirty="0" smtClean="0"/>
              <a:t>Reduction #6: Completely Unrolled</a:t>
            </a:r>
          </a:p>
        </p:txBody>
      </p:sp>
      <p:sp>
        <p:nvSpPr>
          <p:cNvPr id="2" name="Rectangle 1"/>
          <p:cNvSpPr/>
          <p:nvPr/>
        </p:nvSpPr>
        <p:spPr>
          <a:xfrm>
            <a:off x="839585" y="3352800"/>
            <a:ext cx="6932815" cy="2339102"/>
          </a:xfrm>
          <a:prstGeom prst="rect">
            <a:avLst/>
          </a:prstGeom>
          <a:solidFill>
            <a:schemeClr val="bg1">
              <a:lumMod val="85000"/>
            </a:schemeClr>
          </a:solidFill>
        </p:spPr>
        <p:txBody>
          <a:bodyPr wrap="square">
            <a:spAutoFit/>
          </a:bodyPr>
          <a:lstStyle/>
          <a:p>
            <a:r>
              <a:rPr lang="en-US" sz="1600" dirty="0">
                <a:solidFill>
                  <a:srgbClr val="0000FF"/>
                </a:solidFill>
                <a:latin typeface="Consolas" pitchFamily="49" charset="0"/>
                <a:cs typeface="Consolas" pitchFamily="49" charset="0"/>
              </a:rPr>
              <a:t>template</a:t>
            </a:r>
            <a:r>
              <a:rPr lang="en-US" sz="1600" dirty="0" smtClean="0">
                <a:latin typeface="Consolas" pitchFamily="49" charset="0"/>
                <a:cs typeface="Consolas" pitchFamily="49" charset="0"/>
              </a:rPr>
              <a:t> </a:t>
            </a:r>
            <a:r>
              <a:rPr lang="en-US" sz="1600" dirty="0">
                <a:latin typeface="Consolas" pitchFamily="49" charset="0"/>
                <a:cs typeface="Consolas" pitchFamily="49" charset="0"/>
              </a:rPr>
              <a:t>&lt;</a:t>
            </a:r>
            <a:r>
              <a:rPr lang="en-US" sz="1600" dirty="0">
                <a:solidFill>
                  <a:srgbClr val="0000FF"/>
                </a:solidFill>
                <a:latin typeface="Consolas" pitchFamily="49" charset="0"/>
                <a:cs typeface="Consolas" pitchFamily="49" charset="0"/>
              </a:rPr>
              <a:t>unsigned</a:t>
            </a:r>
            <a:r>
              <a:rPr lang="en-US" sz="1600" dirty="0">
                <a:solidFill>
                  <a:prstClr val="black"/>
                </a:solidFill>
                <a:latin typeface="Consolas" pitchFamily="49" charset="0"/>
                <a:cs typeface="Consolas" pitchFamily="49" charset="0"/>
              </a:rPr>
              <a:t> </a:t>
            </a:r>
            <a:r>
              <a:rPr lang="en-US" sz="1600" dirty="0" err="1">
                <a:solidFill>
                  <a:srgbClr val="0000FF"/>
                </a:solidFill>
                <a:latin typeface="Consolas" pitchFamily="49" charset="0"/>
                <a:cs typeface="Consolas" pitchFamily="49" charset="0"/>
              </a:rPr>
              <a:t>int</a:t>
            </a:r>
            <a:r>
              <a:rPr lang="en-US" sz="1600" dirty="0">
                <a:solidFill>
                  <a:prstClr val="black"/>
                </a:solidFill>
                <a:latin typeface="Consolas" pitchFamily="49" charset="0"/>
                <a:cs typeface="Consolas" pitchFamily="49" charset="0"/>
              </a:rPr>
              <a:t> </a:t>
            </a:r>
            <a:r>
              <a:rPr lang="en-US" sz="1600" dirty="0" err="1">
                <a:solidFill>
                  <a:srgbClr val="C00000"/>
                </a:solidFill>
                <a:latin typeface="Consolas" pitchFamily="49" charset="0"/>
                <a:cs typeface="Consolas" pitchFamily="49" charset="0"/>
              </a:rPr>
              <a:t>blockSize</a:t>
            </a:r>
            <a:r>
              <a:rPr lang="en-US" sz="1600" dirty="0">
                <a:solidFill>
                  <a:prstClr val="black"/>
                </a:solidFill>
                <a:latin typeface="Consolas" pitchFamily="49" charset="0"/>
                <a:cs typeface="Consolas" pitchFamily="49" charset="0"/>
              </a:rPr>
              <a:t>&gt;</a:t>
            </a:r>
          </a:p>
          <a:p>
            <a:r>
              <a:rPr lang="it-IT" sz="1600" dirty="0">
                <a:solidFill>
                  <a:srgbClr val="FF00FF"/>
                </a:solidFill>
                <a:latin typeface="Consolas" pitchFamily="49" charset="0"/>
                <a:cs typeface="Consolas" pitchFamily="49" charset="0"/>
              </a:rPr>
              <a:t>__device__</a:t>
            </a:r>
            <a:r>
              <a:rPr lang="it-IT" sz="1600" dirty="0">
                <a:solidFill>
                  <a:prstClr val="black"/>
                </a:solidFill>
                <a:latin typeface="Consolas" pitchFamily="49" charset="0"/>
                <a:cs typeface="Consolas" pitchFamily="49" charset="0"/>
              </a:rPr>
              <a:t> </a:t>
            </a:r>
            <a:r>
              <a:rPr lang="it-IT" sz="1600" dirty="0">
                <a:solidFill>
                  <a:srgbClr val="0000FF"/>
                </a:solidFill>
                <a:latin typeface="Consolas" pitchFamily="49" charset="0"/>
                <a:cs typeface="Consolas" pitchFamily="49" charset="0"/>
              </a:rPr>
              <a:t>void</a:t>
            </a:r>
            <a:r>
              <a:rPr lang="it-IT" sz="1600" dirty="0">
                <a:solidFill>
                  <a:prstClr val="black"/>
                </a:solidFill>
                <a:latin typeface="Consolas" pitchFamily="49" charset="0"/>
                <a:cs typeface="Consolas" pitchFamily="49" charset="0"/>
              </a:rPr>
              <a:t> warpReduce(</a:t>
            </a:r>
            <a:r>
              <a:rPr lang="it-IT" sz="1600" dirty="0">
                <a:solidFill>
                  <a:srgbClr val="0000FF"/>
                </a:solidFill>
                <a:latin typeface="Consolas" pitchFamily="49" charset="0"/>
                <a:cs typeface="Consolas" pitchFamily="49" charset="0"/>
              </a:rPr>
              <a:t>volatile</a:t>
            </a:r>
            <a:r>
              <a:rPr lang="it-IT" sz="1600" dirty="0">
                <a:solidFill>
                  <a:prstClr val="black"/>
                </a:solidFill>
                <a:latin typeface="Consolas" pitchFamily="49" charset="0"/>
                <a:cs typeface="Consolas" pitchFamily="49" charset="0"/>
              </a:rPr>
              <a:t> </a:t>
            </a:r>
            <a:r>
              <a:rPr lang="it-IT" sz="1600" dirty="0">
                <a:solidFill>
                  <a:srgbClr val="0000FF"/>
                </a:solidFill>
                <a:latin typeface="Consolas" pitchFamily="49" charset="0"/>
                <a:cs typeface="Consolas" pitchFamily="49" charset="0"/>
              </a:rPr>
              <a:t>int</a:t>
            </a:r>
            <a:r>
              <a:rPr lang="it-IT" sz="1600" dirty="0">
                <a:solidFill>
                  <a:prstClr val="black"/>
                </a:solidFill>
                <a:latin typeface="Consolas" pitchFamily="49" charset="0"/>
                <a:cs typeface="Consolas" pitchFamily="49" charset="0"/>
              </a:rPr>
              <a:t>* sdata, </a:t>
            </a:r>
            <a:r>
              <a:rPr lang="it-IT" sz="1600" dirty="0">
                <a:solidFill>
                  <a:srgbClr val="0000FF"/>
                </a:solidFill>
                <a:latin typeface="Consolas" pitchFamily="49" charset="0"/>
                <a:cs typeface="Consolas" pitchFamily="49" charset="0"/>
              </a:rPr>
              <a:t>int</a:t>
            </a:r>
            <a:r>
              <a:rPr lang="it-IT" sz="1600" dirty="0">
                <a:solidFill>
                  <a:prstClr val="black"/>
                </a:solidFill>
                <a:latin typeface="Consolas" pitchFamily="49" charset="0"/>
                <a:cs typeface="Consolas" pitchFamily="49" charset="0"/>
              </a:rPr>
              <a:t> tid) {</a:t>
            </a:r>
          </a:p>
          <a:p>
            <a:r>
              <a:rPr lang="sv-SE" sz="1600" dirty="0">
                <a:solidFill>
                  <a:prstClr val="black"/>
                </a:solidFill>
                <a:latin typeface="Consolas" pitchFamily="49" charset="0"/>
                <a:cs typeface="Consolas" pitchFamily="49" charset="0"/>
              </a:rPr>
              <a:t>    </a:t>
            </a:r>
            <a:r>
              <a:rPr lang="sv-SE" sz="1600" dirty="0">
                <a:solidFill>
                  <a:srgbClr val="0000FF"/>
                </a:solidFill>
                <a:latin typeface="Consolas" pitchFamily="49" charset="0"/>
                <a:cs typeface="Consolas" pitchFamily="49" charset="0"/>
              </a:rPr>
              <a:t>if</a:t>
            </a:r>
            <a:r>
              <a:rPr lang="sv-SE" sz="1600" dirty="0">
                <a:solidFill>
                  <a:prstClr val="black"/>
                </a:solidFill>
                <a:latin typeface="Consolas" pitchFamily="49" charset="0"/>
                <a:cs typeface="Consolas" pitchFamily="49" charset="0"/>
              </a:rPr>
              <a:t> (</a:t>
            </a:r>
            <a:r>
              <a:rPr lang="sv-SE" sz="1600" dirty="0">
                <a:solidFill>
                  <a:srgbClr val="C00000"/>
                </a:solidFill>
                <a:latin typeface="Consolas" pitchFamily="49" charset="0"/>
                <a:cs typeface="Consolas" pitchFamily="49" charset="0"/>
              </a:rPr>
              <a:t>blockSize</a:t>
            </a:r>
            <a:r>
              <a:rPr lang="sv-SE" sz="1600" dirty="0">
                <a:solidFill>
                  <a:prstClr val="black"/>
                </a:solidFill>
                <a:latin typeface="Consolas" pitchFamily="49" charset="0"/>
                <a:cs typeface="Consolas" pitchFamily="49" charset="0"/>
              </a:rPr>
              <a:t> &gt;= 64) sdata[tid] += sdata[tid + 32]; </a:t>
            </a:r>
          </a:p>
          <a:p>
            <a:r>
              <a:rPr lang="sv-SE" sz="1600" dirty="0">
                <a:solidFill>
                  <a:prstClr val="black"/>
                </a:solidFill>
                <a:latin typeface="Consolas" pitchFamily="49" charset="0"/>
                <a:cs typeface="Consolas" pitchFamily="49" charset="0"/>
              </a:rPr>
              <a:t>    </a:t>
            </a:r>
            <a:r>
              <a:rPr lang="sv-SE" sz="1600" dirty="0">
                <a:solidFill>
                  <a:srgbClr val="0000FF"/>
                </a:solidFill>
                <a:latin typeface="Consolas" pitchFamily="49" charset="0"/>
                <a:cs typeface="Consolas" pitchFamily="49" charset="0"/>
              </a:rPr>
              <a:t>if</a:t>
            </a:r>
            <a:r>
              <a:rPr lang="sv-SE" sz="1600" dirty="0">
                <a:solidFill>
                  <a:prstClr val="black"/>
                </a:solidFill>
                <a:latin typeface="Consolas" pitchFamily="49" charset="0"/>
                <a:cs typeface="Consolas" pitchFamily="49" charset="0"/>
              </a:rPr>
              <a:t> (</a:t>
            </a:r>
            <a:r>
              <a:rPr lang="sv-SE" sz="1600" dirty="0">
                <a:solidFill>
                  <a:srgbClr val="C00000"/>
                </a:solidFill>
                <a:latin typeface="Consolas" pitchFamily="49" charset="0"/>
                <a:cs typeface="Consolas" pitchFamily="49" charset="0"/>
              </a:rPr>
              <a:t>blockSize</a:t>
            </a:r>
            <a:r>
              <a:rPr lang="sv-SE" sz="1600" dirty="0">
                <a:solidFill>
                  <a:prstClr val="black"/>
                </a:solidFill>
                <a:latin typeface="Consolas" pitchFamily="49" charset="0"/>
                <a:cs typeface="Consolas" pitchFamily="49" charset="0"/>
              </a:rPr>
              <a:t> &gt;= 32) sdata[tid] += sdata[tid + 16]; </a:t>
            </a:r>
          </a:p>
          <a:p>
            <a:r>
              <a:rPr lang="sv-SE" sz="1600" dirty="0">
                <a:solidFill>
                  <a:prstClr val="black"/>
                </a:solidFill>
                <a:latin typeface="Consolas" pitchFamily="49" charset="0"/>
                <a:cs typeface="Consolas" pitchFamily="49" charset="0"/>
              </a:rPr>
              <a:t>    </a:t>
            </a:r>
            <a:r>
              <a:rPr lang="sv-SE" sz="1600" dirty="0">
                <a:solidFill>
                  <a:srgbClr val="0000FF"/>
                </a:solidFill>
                <a:latin typeface="Consolas" pitchFamily="49" charset="0"/>
                <a:cs typeface="Consolas" pitchFamily="49" charset="0"/>
              </a:rPr>
              <a:t>if</a:t>
            </a:r>
            <a:r>
              <a:rPr lang="sv-SE" sz="1600" dirty="0">
                <a:solidFill>
                  <a:prstClr val="black"/>
                </a:solidFill>
                <a:latin typeface="Consolas" pitchFamily="49" charset="0"/>
                <a:cs typeface="Consolas" pitchFamily="49" charset="0"/>
              </a:rPr>
              <a:t> (</a:t>
            </a:r>
            <a:r>
              <a:rPr lang="sv-SE" sz="1600" dirty="0">
                <a:solidFill>
                  <a:srgbClr val="C00000"/>
                </a:solidFill>
                <a:latin typeface="Consolas" pitchFamily="49" charset="0"/>
                <a:cs typeface="Consolas" pitchFamily="49" charset="0"/>
              </a:rPr>
              <a:t>blockSize</a:t>
            </a:r>
            <a:r>
              <a:rPr lang="sv-SE" sz="1600" dirty="0">
                <a:solidFill>
                  <a:prstClr val="black"/>
                </a:solidFill>
                <a:latin typeface="Consolas" pitchFamily="49" charset="0"/>
                <a:cs typeface="Consolas" pitchFamily="49" charset="0"/>
              </a:rPr>
              <a:t> &gt;= 16) sdata[tid] += sdata[tid +  8]; </a:t>
            </a:r>
          </a:p>
          <a:p>
            <a:r>
              <a:rPr lang="sv-SE" sz="1600" dirty="0">
                <a:solidFill>
                  <a:prstClr val="black"/>
                </a:solidFill>
                <a:latin typeface="Consolas" pitchFamily="49" charset="0"/>
                <a:cs typeface="Consolas" pitchFamily="49" charset="0"/>
              </a:rPr>
              <a:t>    </a:t>
            </a:r>
            <a:r>
              <a:rPr lang="sv-SE" sz="1600" dirty="0">
                <a:solidFill>
                  <a:srgbClr val="0000FF"/>
                </a:solidFill>
                <a:latin typeface="Consolas" pitchFamily="49" charset="0"/>
                <a:cs typeface="Consolas" pitchFamily="49" charset="0"/>
              </a:rPr>
              <a:t>if</a:t>
            </a:r>
            <a:r>
              <a:rPr lang="sv-SE" sz="1600" dirty="0">
                <a:solidFill>
                  <a:prstClr val="black"/>
                </a:solidFill>
                <a:latin typeface="Consolas" pitchFamily="49" charset="0"/>
                <a:cs typeface="Consolas" pitchFamily="49" charset="0"/>
              </a:rPr>
              <a:t> (</a:t>
            </a:r>
            <a:r>
              <a:rPr lang="sv-SE" sz="1600" dirty="0">
                <a:solidFill>
                  <a:srgbClr val="C00000"/>
                </a:solidFill>
                <a:latin typeface="Consolas" pitchFamily="49" charset="0"/>
                <a:cs typeface="Consolas" pitchFamily="49" charset="0"/>
              </a:rPr>
              <a:t>blockSize</a:t>
            </a:r>
            <a:r>
              <a:rPr lang="sv-SE" sz="1600" dirty="0">
                <a:solidFill>
                  <a:prstClr val="black"/>
                </a:solidFill>
                <a:latin typeface="Consolas" pitchFamily="49" charset="0"/>
                <a:cs typeface="Consolas" pitchFamily="49" charset="0"/>
              </a:rPr>
              <a:t> &gt;= </a:t>
            </a:r>
            <a:r>
              <a:rPr lang="sv-SE" sz="1600" dirty="0" smtClean="0">
                <a:solidFill>
                  <a:prstClr val="black"/>
                </a:solidFill>
                <a:latin typeface="Consolas" pitchFamily="49" charset="0"/>
                <a:cs typeface="Consolas" pitchFamily="49" charset="0"/>
              </a:rPr>
              <a:t> </a:t>
            </a:r>
            <a:r>
              <a:rPr lang="sv-SE" sz="1600" dirty="0">
                <a:solidFill>
                  <a:prstClr val="black"/>
                </a:solidFill>
                <a:latin typeface="Consolas" pitchFamily="49" charset="0"/>
                <a:cs typeface="Consolas" pitchFamily="49" charset="0"/>
              </a:rPr>
              <a:t>8) sdata[tid] += sdata[tid +  4]; </a:t>
            </a:r>
          </a:p>
          <a:p>
            <a:r>
              <a:rPr lang="sv-SE" sz="1600" dirty="0">
                <a:solidFill>
                  <a:prstClr val="black"/>
                </a:solidFill>
                <a:latin typeface="Consolas" pitchFamily="49" charset="0"/>
                <a:cs typeface="Consolas" pitchFamily="49" charset="0"/>
              </a:rPr>
              <a:t>    </a:t>
            </a:r>
            <a:r>
              <a:rPr lang="sv-SE" sz="1600" dirty="0">
                <a:solidFill>
                  <a:srgbClr val="0000FF"/>
                </a:solidFill>
                <a:latin typeface="Consolas" pitchFamily="49" charset="0"/>
                <a:cs typeface="Consolas" pitchFamily="49" charset="0"/>
              </a:rPr>
              <a:t>if</a:t>
            </a:r>
            <a:r>
              <a:rPr lang="sv-SE" sz="1600" dirty="0">
                <a:solidFill>
                  <a:prstClr val="black"/>
                </a:solidFill>
                <a:latin typeface="Consolas" pitchFamily="49" charset="0"/>
                <a:cs typeface="Consolas" pitchFamily="49" charset="0"/>
              </a:rPr>
              <a:t> (</a:t>
            </a:r>
            <a:r>
              <a:rPr lang="sv-SE" sz="1600" dirty="0">
                <a:solidFill>
                  <a:srgbClr val="C00000"/>
                </a:solidFill>
                <a:latin typeface="Consolas" pitchFamily="49" charset="0"/>
                <a:cs typeface="Consolas" pitchFamily="49" charset="0"/>
              </a:rPr>
              <a:t>blockSize</a:t>
            </a:r>
            <a:r>
              <a:rPr lang="sv-SE" sz="1600" dirty="0">
                <a:solidFill>
                  <a:prstClr val="black"/>
                </a:solidFill>
                <a:latin typeface="Consolas" pitchFamily="49" charset="0"/>
                <a:cs typeface="Consolas" pitchFamily="49" charset="0"/>
              </a:rPr>
              <a:t> &gt;= </a:t>
            </a:r>
            <a:r>
              <a:rPr lang="sv-SE" sz="1600" dirty="0" smtClean="0">
                <a:solidFill>
                  <a:prstClr val="black"/>
                </a:solidFill>
                <a:latin typeface="Consolas" pitchFamily="49" charset="0"/>
                <a:cs typeface="Consolas" pitchFamily="49" charset="0"/>
              </a:rPr>
              <a:t> </a:t>
            </a:r>
            <a:r>
              <a:rPr lang="sv-SE" sz="1600" dirty="0">
                <a:solidFill>
                  <a:prstClr val="black"/>
                </a:solidFill>
                <a:latin typeface="Consolas" pitchFamily="49" charset="0"/>
                <a:cs typeface="Consolas" pitchFamily="49" charset="0"/>
              </a:rPr>
              <a:t>4) sdata[tid] += sdata[tid +  2]; </a:t>
            </a:r>
          </a:p>
          <a:p>
            <a:r>
              <a:rPr lang="sv-SE" sz="1600" dirty="0">
                <a:solidFill>
                  <a:prstClr val="black"/>
                </a:solidFill>
                <a:latin typeface="Consolas" pitchFamily="49" charset="0"/>
                <a:cs typeface="Consolas" pitchFamily="49" charset="0"/>
              </a:rPr>
              <a:t>    </a:t>
            </a:r>
            <a:r>
              <a:rPr lang="sv-SE" sz="1600" dirty="0">
                <a:solidFill>
                  <a:srgbClr val="0000FF"/>
                </a:solidFill>
                <a:latin typeface="Consolas" pitchFamily="49" charset="0"/>
                <a:cs typeface="Consolas" pitchFamily="49" charset="0"/>
              </a:rPr>
              <a:t>if</a:t>
            </a:r>
            <a:r>
              <a:rPr lang="sv-SE" sz="1600" dirty="0">
                <a:solidFill>
                  <a:prstClr val="black"/>
                </a:solidFill>
                <a:latin typeface="Consolas" pitchFamily="49" charset="0"/>
                <a:cs typeface="Consolas" pitchFamily="49" charset="0"/>
              </a:rPr>
              <a:t> (</a:t>
            </a:r>
            <a:r>
              <a:rPr lang="sv-SE" sz="1600" dirty="0">
                <a:solidFill>
                  <a:srgbClr val="C00000"/>
                </a:solidFill>
                <a:latin typeface="Consolas" pitchFamily="49" charset="0"/>
                <a:cs typeface="Consolas" pitchFamily="49" charset="0"/>
              </a:rPr>
              <a:t>blockSize</a:t>
            </a:r>
            <a:r>
              <a:rPr lang="sv-SE" sz="1600" dirty="0">
                <a:solidFill>
                  <a:prstClr val="black"/>
                </a:solidFill>
                <a:latin typeface="Consolas" pitchFamily="49" charset="0"/>
                <a:cs typeface="Consolas" pitchFamily="49" charset="0"/>
              </a:rPr>
              <a:t> &gt;= </a:t>
            </a:r>
            <a:r>
              <a:rPr lang="sv-SE" sz="1600" dirty="0" smtClean="0">
                <a:solidFill>
                  <a:prstClr val="black"/>
                </a:solidFill>
                <a:latin typeface="Consolas" pitchFamily="49" charset="0"/>
                <a:cs typeface="Consolas" pitchFamily="49" charset="0"/>
              </a:rPr>
              <a:t> </a:t>
            </a:r>
            <a:r>
              <a:rPr lang="sv-SE" sz="1600" dirty="0">
                <a:solidFill>
                  <a:prstClr val="black"/>
                </a:solidFill>
                <a:latin typeface="Consolas" pitchFamily="49" charset="0"/>
                <a:cs typeface="Consolas" pitchFamily="49" charset="0"/>
              </a:rPr>
              <a:t>2) sdata[tid] += sdata[tid +  1]; </a:t>
            </a:r>
          </a:p>
          <a:p>
            <a:r>
              <a:rPr lang="en-US" sz="1600" dirty="0">
                <a:solidFill>
                  <a:prstClr val="black"/>
                </a:solidFill>
                <a:latin typeface="Consolas" pitchFamily="49" charset="0"/>
                <a:cs typeface="Consolas" pitchFamily="49" charset="0"/>
              </a:rPr>
              <a:t>}</a:t>
            </a:r>
          </a:p>
        </p:txBody>
      </p:sp>
      <p:sp>
        <p:nvSpPr>
          <p:cNvPr id="3" name="Rectangle 2"/>
          <p:cNvSpPr/>
          <p:nvPr/>
        </p:nvSpPr>
        <p:spPr>
          <a:xfrm>
            <a:off x="685800" y="990600"/>
            <a:ext cx="8153400" cy="2123658"/>
          </a:xfrm>
          <a:prstGeom prst="rect">
            <a:avLst/>
          </a:prstGeom>
          <a:solidFill>
            <a:schemeClr val="bg1">
              <a:lumMod val="85000"/>
            </a:schemeClr>
          </a:solidFill>
        </p:spPr>
        <p:txBody>
          <a:bodyPr wrap="square">
            <a:spAutoFit/>
          </a:bodyPr>
          <a:lstStyle/>
          <a:p>
            <a:r>
              <a:rPr lang="en-US" sz="1600" dirty="0">
                <a:solidFill>
                  <a:srgbClr val="0000FF"/>
                </a:solidFill>
                <a:latin typeface="Consolas" pitchFamily="49" charset="0"/>
                <a:cs typeface="Consolas" pitchFamily="49" charset="0"/>
              </a:rPr>
              <a:t>if</a:t>
            </a:r>
            <a:r>
              <a:rPr lang="en-US" sz="1600" dirty="0">
                <a:solidFill>
                  <a:prstClr val="black"/>
                </a:solidFill>
                <a:latin typeface="Consolas" pitchFamily="49" charset="0"/>
                <a:cs typeface="Consolas" pitchFamily="49" charset="0"/>
              </a:rPr>
              <a:t> (</a:t>
            </a:r>
            <a:r>
              <a:rPr lang="en-US" sz="1600" dirty="0" err="1">
                <a:solidFill>
                  <a:srgbClr val="C00000"/>
                </a:solidFill>
                <a:latin typeface="Consolas" pitchFamily="49" charset="0"/>
                <a:cs typeface="Consolas" pitchFamily="49" charset="0"/>
              </a:rPr>
              <a:t>blockSize</a:t>
            </a:r>
            <a:r>
              <a:rPr lang="en-US" sz="1600" dirty="0">
                <a:solidFill>
                  <a:prstClr val="black"/>
                </a:solidFill>
                <a:latin typeface="Consolas" pitchFamily="49" charset="0"/>
                <a:cs typeface="Consolas" pitchFamily="49" charset="0"/>
              </a:rPr>
              <a:t> &gt;= 512</a:t>
            </a:r>
            <a:r>
              <a:rPr lang="en-US" sz="1600" dirty="0" smtClean="0">
                <a:solidFill>
                  <a:prstClr val="black"/>
                </a:solidFill>
                <a:latin typeface="Consolas" pitchFamily="49" charset="0"/>
                <a:cs typeface="Consolas" pitchFamily="49" charset="0"/>
              </a:rPr>
              <a:t>) </a:t>
            </a:r>
            <a:r>
              <a:rPr lang="en-US" sz="1600" dirty="0" smtClean="0">
                <a:solidFill>
                  <a:srgbClr val="00B050"/>
                </a:solidFill>
                <a:latin typeface="Consolas" pitchFamily="49" charset="0"/>
                <a:cs typeface="Consolas" pitchFamily="49" charset="0"/>
              </a:rPr>
              <a:t>{</a:t>
            </a:r>
            <a:endParaRPr lang="en-US" sz="1600" dirty="0">
              <a:solidFill>
                <a:srgbClr val="00B050"/>
              </a:solidFill>
              <a:latin typeface="Consolas" pitchFamily="49" charset="0"/>
              <a:cs typeface="Consolas" pitchFamily="49" charset="0"/>
            </a:endParaRPr>
          </a:p>
          <a:p>
            <a:r>
              <a:rPr lang="en-US" sz="1600" dirty="0">
                <a:solidFill>
                  <a:prstClr val="black"/>
                </a:solidFill>
                <a:latin typeface="Consolas" pitchFamily="49" charset="0"/>
                <a:cs typeface="Consolas" pitchFamily="49" charset="0"/>
              </a:rPr>
              <a:t>    </a:t>
            </a:r>
            <a:r>
              <a:rPr lang="en-US" sz="1600" dirty="0" smtClean="0">
                <a:solidFill>
                  <a:srgbClr val="0000FF"/>
                </a:solidFill>
                <a:latin typeface="Consolas" pitchFamily="49" charset="0"/>
                <a:cs typeface="Consolas" pitchFamily="49" charset="0"/>
              </a:rPr>
              <a:t>if</a:t>
            </a:r>
            <a:r>
              <a:rPr lang="en-US" sz="1600" dirty="0" smtClean="0">
                <a:solidFill>
                  <a:prstClr val="black"/>
                </a:solidFill>
                <a:latin typeface="Consolas" pitchFamily="49" charset="0"/>
                <a:cs typeface="Consolas" pitchFamily="49" charset="0"/>
              </a:rPr>
              <a:t>(</a:t>
            </a:r>
            <a:r>
              <a:rPr lang="en-US" sz="1600" dirty="0" err="1" smtClean="0">
                <a:solidFill>
                  <a:prstClr val="black"/>
                </a:solidFill>
                <a:latin typeface="Consolas" pitchFamily="49" charset="0"/>
                <a:cs typeface="Consolas" pitchFamily="49" charset="0"/>
              </a:rPr>
              <a:t>tid</a:t>
            </a:r>
            <a:r>
              <a:rPr lang="en-US" sz="1600" dirty="0" smtClean="0">
                <a:solidFill>
                  <a:prstClr val="black"/>
                </a:solidFill>
                <a:latin typeface="Consolas" pitchFamily="49" charset="0"/>
                <a:cs typeface="Consolas" pitchFamily="49" charset="0"/>
              </a:rPr>
              <a:t> </a:t>
            </a:r>
            <a:r>
              <a:rPr lang="en-US" sz="1600" dirty="0">
                <a:solidFill>
                  <a:prstClr val="black"/>
                </a:solidFill>
                <a:latin typeface="Consolas" pitchFamily="49" charset="0"/>
                <a:cs typeface="Consolas" pitchFamily="49" charset="0"/>
              </a:rPr>
              <a:t>&lt; 256</a:t>
            </a:r>
            <a:r>
              <a:rPr lang="en-US" sz="1600" dirty="0" smtClean="0">
                <a:solidFill>
                  <a:prstClr val="black"/>
                </a:solidFill>
                <a:latin typeface="Consolas" pitchFamily="49" charset="0"/>
                <a:cs typeface="Consolas" pitchFamily="49" charset="0"/>
              </a:rPr>
              <a:t>){ </a:t>
            </a:r>
            <a:r>
              <a:rPr lang="en-US" sz="1600" dirty="0" err="1">
                <a:solidFill>
                  <a:prstClr val="black"/>
                </a:solidFill>
                <a:latin typeface="Consolas" pitchFamily="49" charset="0"/>
                <a:cs typeface="Consolas" pitchFamily="49" charset="0"/>
              </a:rPr>
              <a:t>sdata</a:t>
            </a:r>
            <a:r>
              <a:rPr lang="en-US" sz="1600" dirty="0">
                <a:solidFill>
                  <a:prstClr val="black"/>
                </a:solidFill>
                <a:latin typeface="Consolas" pitchFamily="49" charset="0"/>
                <a:cs typeface="Consolas" pitchFamily="49" charset="0"/>
              </a:rPr>
              <a:t>[</a:t>
            </a:r>
            <a:r>
              <a:rPr lang="en-US" sz="1600" dirty="0" err="1">
                <a:solidFill>
                  <a:prstClr val="black"/>
                </a:solidFill>
                <a:latin typeface="Consolas" pitchFamily="49" charset="0"/>
                <a:cs typeface="Consolas" pitchFamily="49" charset="0"/>
              </a:rPr>
              <a:t>tid</a:t>
            </a:r>
            <a:r>
              <a:rPr lang="en-US" sz="1600" dirty="0">
                <a:solidFill>
                  <a:prstClr val="black"/>
                </a:solidFill>
                <a:latin typeface="Consolas" pitchFamily="49" charset="0"/>
                <a:cs typeface="Consolas" pitchFamily="49" charset="0"/>
              </a:rPr>
              <a:t>] += </a:t>
            </a:r>
            <a:r>
              <a:rPr lang="en-US" sz="1600" dirty="0" err="1">
                <a:solidFill>
                  <a:prstClr val="black"/>
                </a:solidFill>
                <a:latin typeface="Consolas" pitchFamily="49" charset="0"/>
                <a:cs typeface="Consolas" pitchFamily="49" charset="0"/>
              </a:rPr>
              <a:t>sdata</a:t>
            </a:r>
            <a:r>
              <a:rPr lang="en-US" sz="1600" dirty="0">
                <a:solidFill>
                  <a:prstClr val="black"/>
                </a:solidFill>
                <a:latin typeface="Consolas" pitchFamily="49" charset="0"/>
                <a:cs typeface="Consolas" pitchFamily="49" charset="0"/>
              </a:rPr>
              <a:t>[</a:t>
            </a:r>
            <a:r>
              <a:rPr lang="en-US" sz="1600" dirty="0" err="1">
                <a:solidFill>
                  <a:prstClr val="black"/>
                </a:solidFill>
                <a:latin typeface="Consolas" pitchFamily="49" charset="0"/>
                <a:cs typeface="Consolas" pitchFamily="49" charset="0"/>
              </a:rPr>
              <a:t>tid</a:t>
            </a:r>
            <a:r>
              <a:rPr lang="en-US" sz="1600" dirty="0">
                <a:solidFill>
                  <a:prstClr val="black"/>
                </a:solidFill>
                <a:latin typeface="Consolas" pitchFamily="49" charset="0"/>
                <a:cs typeface="Consolas" pitchFamily="49" charset="0"/>
              </a:rPr>
              <a:t> + 256]; } </a:t>
            </a:r>
            <a:r>
              <a:rPr lang="en-US" sz="1600" dirty="0">
                <a:solidFill>
                  <a:srgbClr val="FF00FF"/>
                </a:solidFill>
                <a:latin typeface="Consolas" pitchFamily="49" charset="0"/>
                <a:cs typeface="Consolas" pitchFamily="49" charset="0"/>
              </a:rPr>
              <a:t>__</a:t>
            </a:r>
            <a:r>
              <a:rPr lang="en-US" sz="1600" dirty="0" err="1">
                <a:solidFill>
                  <a:srgbClr val="FF00FF"/>
                </a:solidFill>
                <a:latin typeface="Consolas" pitchFamily="49" charset="0"/>
                <a:cs typeface="Consolas" pitchFamily="49" charset="0"/>
              </a:rPr>
              <a:t>syncthreads</a:t>
            </a:r>
            <a:r>
              <a:rPr lang="en-US" sz="1600" dirty="0" smtClean="0">
                <a:solidFill>
                  <a:prstClr val="black"/>
                </a:solidFill>
                <a:latin typeface="Consolas" pitchFamily="49" charset="0"/>
                <a:cs typeface="Consolas" pitchFamily="49" charset="0"/>
              </a:rPr>
              <a:t>();</a:t>
            </a:r>
            <a:r>
              <a:rPr lang="en-US" sz="1600" dirty="0">
                <a:solidFill>
                  <a:srgbClr val="00B050"/>
                </a:solidFill>
                <a:latin typeface="Consolas" pitchFamily="49" charset="0"/>
                <a:cs typeface="Consolas" pitchFamily="49" charset="0"/>
              </a:rPr>
              <a:t>}</a:t>
            </a:r>
          </a:p>
          <a:p>
            <a:r>
              <a:rPr lang="en-US" sz="1600" dirty="0">
                <a:solidFill>
                  <a:srgbClr val="0000FF"/>
                </a:solidFill>
                <a:latin typeface="Consolas" pitchFamily="49" charset="0"/>
                <a:cs typeface="Consolas" pitchFamily="49" charset="0"/>
              </a:rPr>
              <a:t>if</a:t>
            </a:r>
            <a:r>
              <a:rPr lang="en-US" sz="1600" dirty="0">
                <a:solidFill>
                  <a:prstClr val="black"/>
                </a:solidFill>
                <a:latin typeface="Consolas" pitchFamily="49" charset="0"/>
                <a:cs typeface="Consolas" pitchFamily="49" charset="0"/>
              </a:rPr>
              <a:t> (</a:t>
            </a:r>
            <a:r>
              <a:rPr lang="en-US" sz="1600" dirty="0" err="1">
                <a:solidFill>
                  <a:srgbClr val="C00000"/>
                </a:solidFill>
                <a:latin typeface="Consolas" pitchFamily="49" charset="0"/>
                <a:cs typeface="Consolas" pitchFamily="49" charset="0"/>
              </a:rPr>
              <a:t>blockSize</a:t>
            </a:r>
            <a:r>
              <a:rPr lang="en-US" sz="1600" dirty="0">
                <a:solidFill>
                  <a:prstClr val="black"/>
                </a:solidFill>
                <a:latin typeface="Consolas" pitchFamily="49" charset="0"/>
                <a:cs typeface="Consolas" pitchFamily="49" charset="0"/>
              </a:rPr>
              <a:t> &gt;= 256</a:t>
            </a:r>
            <a:r>
              <a:rPr lang="en-US" sz="1600" dirty="0" smtClean="0">
                <a:solidFill>
                  <a:prstClr val="black"/>
                </a:solidFill>
                <a:latin typeface="Consolas" pitchFamily="49" charset="0"/>
                <a:cs typeface="Consolas" pitchFamily="49" charset="0"/>
              </a:rPr>
              <a:t>) </a:t>
            </a:r>
            <a:r>
              <a:rPr lang="en-US" sz="1600" dirty="0">
                <a:solidFill>
                  <a:srgbClr val="00B050"/>
                </a:solidFill>
                <a:latin typeface="Consolas" pitchFamily="49" charset="0"/>
                <a:cs typeface="Consolas" pitchFamily="49" charset="0"/>
              </a:rPr>
              <a:t>{</a:t>
            </a:r>
            <a:r>
              <a:rPr lang="en-US" sz="1600" dirty="0" smtClean="0">
                <a:solidFill>
                  <a:prstClr val="black"/>
                </a:solidFill>
                <a:latin typeface="Consolas" pitchFamily="49" charset="0"/>
                <a:cs typeface="Consolas" pitchFamily="49" charset="0"/>
              </a:rPr>
              <a:t>  </a:t>
            </a:r>
            <a:endParaRPr lang="en-US" sz="1600" dirty="0">
              <a:solidFill>
                <a:prstClr val="black"/>
              </a:solidFill>
              <a:latin typeface="Consolas" pitchFamily="49" charset="0"/>
              <a:cs typeface="Consolas" pitchFamily="49" charset="0"/>
            </a:endParaRPr>
          </a:p>
          <a:p>
            <a:r>
              <a:rPr lang="en-US" sz="1600" dirty="0">
                <a:solidFill>
                  <a:prstClr val="black"/>
                </a:solidFill>
                <a:latin typeface="Consolas" pitchFamily="49" charset="0"/>
                <a:cs typeface="Consolas" pitchFamily="49" charset="0"/>
              </a:rPr>
              <a:t>    </a:t>
            </a:r>
            <a:r>
              <a:rPr lang="en-US" sz="1600" dirty="0" smtClean="0">
                <a:solidFill>
                  <a:srgbClr val="0000FF"/>
                </a:solidFill>
                <a:latin typeface="Consolas" pitchFamily="49" charset="0"/>
                <a:cs typeface="Consolas" pitchFamily="49" charset="0"/>
              </a:rPr>
              <a:t>if</a:t>
            </a:r>
            <a:r>
              <a:rPr lang="en-US" sz="1600" dirty="0" smtClean="0">
                <a:solidFill>
                  <a:prstClr val="black"/>
                </a:solidFill>
                <a:latin typeface="Consolas" pitchFamily="49" charset="0"/>
                <a:cs typeface="Consolas" pitchFamily="49" charset="0"/>
              </a:rPr>
              <a:t>(</a:t>
            </a:r>
            <a:r>
              <a:rPr lang="en-US" sz="1600" dirty="0" err="1" smtClean="0">
                <a:solidFill>
                  <a:prstClr val="black"/>
                </a:solidFill>
                <a:latin typeface="Consolas" pitchFamily="49" charset="0"/>
                <a:cs typeface="Consolas" pitchFamily="49" charset="0"/>
              </a:rPr>
              <a:t>tid</a:t>
            </a:r>
            <a:r>
              <a:rPr lang="en-US" sz="1600" dirty="0" smtClean="0">
                <a:solidFill>
                  <a:prstClr val="black"/>
                </a:solidFill>
                <a:latin typeface="Consolas" pitchFamily="49" charset="0"/>
                <a:cs typeface="Consolas" pitchFamily="49" charset="0"/>
              </a:rPr>
              <a:t> </a:t>
            </a:r>
            <a:r>
              <a:rPr lang="en-US" sz="1600" dirty="0">
                <a:solidFill>
                  <a:prstClr val="black"/>
                </a:solidFill>
                <a:latin typeface="Consolas" pitchFamily="49" charset="0"/>
                <a:cs typeface="Consolas" pitchFamily="49" charset="0"/>
              </a:rPr>
              <a:t>&lt; 128</a:t>
            </a:r>
            <a:r>
              <a:rPr lang="en-US" sz="1600" dirty="0" smtClean="0">
                <a:solidFill>
                  <a:prstClr val="black"/>
                </a:solidFill>
                <a:latin typeface="Consolas" pitchFamily="49" charset="0"/>
                <a:cs typeface="Consolas" pitchFamily="49" charset="0"/>
              </a:rPr>
              <a:t>){ </a:t>
            </a:r>
            <a:r>
              <a:rPr lang="en-US" sz="1600" dirty="0" err="1">
                <a:solidFill>
                  <a:prstClr val="black"/>
                </a:solidFill>
                <a:latin typeface="Consolas" pitchFamily="49" charset="0"/>
                <a:cs typeface="Consolas" pitchFamily="49" charset="0"/>
              </a:rPr>
              <a:t>sdata</a:t>
            </a:r>
            <a:r>
              <a:rPr lang="en-US" sz="1600" dirty="0">
                <a:solidFill>
                  <a:prstClr val="black"/>
                </a:solidFill>
                <a:latin typeface="Consolas" pitchFamily="49" charset="0"/>
                <a:cs typeface="Consolas" pitchFamily="49" charset="0"/>
              </a:rPr>
              <a:t>[</a:t>
            </a:r>
            <a:r>
              <a:rPr lang="en-US" sz="1600" dirty="0" err="1">
                <a:solidFill>
                  <a:prstClr val="black"/>
                </a:solidFill>
                <a:latin typeface="Consolas" pitchFamily="49" charset="0"/>
                <a:cs typeface="Consolas" pitchFamily="49" charset="0"/>
              </a:rPr>
              <a:t>tid</a:t>
            </a:r>
            <a:r>
              <a:rPr lang="en-US" sz="1600" dirty="0">
                <a:solidFill>
                  <a:prstClr val="black"/>
                </a:solidFill>
                <a:latin typeface="Consolas" pitchFamily="49" charset="0"/>
                <a:cs typeface="Consolas" pitchFamily="49" charset="0"/>
              </a:rPr>
              <a:t>] += </a:t>
            </a:r>
            <a:r>
              <a:rPr lang="en-US" sz="1600" dirty="0" err="1">
                <a:solidFill>
                  <a:prstClr val="black"/>
                </a:solidFill>
                <a:latin typeface="Consolas" pitchFamily="49" charset="0"/>
                <a:cs typeface="Consolas" pitchFamily="49" charset="0"/>
              </a:rPr>
              <a:t>sdata</a:t>
            </a:r>
            <a:r>
              <a:rPr lang="en-US" sz="1600" dirty="0">
                <a:solidFill>
                  <a:prstClr val="black"/>
                </a:solidFill>
                <a:latin typeface="Consolas" pitchFamily="49" charset="0"/>
                <a:cs typeface="Consolas" pitchFamily="49" charset="0"/>
              </a:rPr>
              <a:t>[</a:t>
            </a:r>
            <a:r>
              <a:rPr lang="en-US" sz="1600" dirty="0" err="1">
                <a:solidFill>
                  <a:prstClr val="black"/>
                </a:solidFill>
                <a:latin typeface="Consolas" pitchFamily="49" charset="0"/>
                <a:cs typeface="Consolas" pitchFamily="49" charset="0"/>
              </a:rPr>
              <a:t>tid</a:t>
            </a:r>
            <a:r>
              <a:rPr lang="en-US" sz="1600" dirty="0">
                <a:solidFill>
                  <a:prstClr val="black"/>
                </a:solidFill>
                <a:latin typeface="Consolas" pitchFamily="49" charset="0"/>
                <a:cs typeface="Consolas" pitchFamily="49" charset="0"/>
              </a:rPr>
              <a:t> + 128]; } </a:t>
            </a:r>
            <a:r>
              <a:rPr lang="en-US" sz="1600" dirty="0">
                <a:solidFill>
                  <a:srgbClr val="FF00FF"/>
                </a:solidFill>
                <a:latin typeface="Consolas" pitchFamily="49" charset="0"/>
                <a:cs typeface="Consolas" pitchFamily="49" charset="0"/>
              </a:rPr>
              <a:t>__</a:t>
            </a:r>
            <a:r>
              <a:rPr lang="en-US" sz="1600" dirty="0" err="1">
                <a:solidFill>
                  <a:srgbClr val="FF00FF"/>
                </a:solidFill>
                <a:latin typeface="Consolas" pitchFamily="49" charset="0"/>
                <a:cs typeface="Consolas" pitchFamily="49" charset="0"/>
              </a:rPr>
              <a:t>syncthreads</a:t>
            </a:r>
            <a:r>
              <a:rPr lang="en-US" sz="1600" dirty="0" smtClean="0">
                <a:solidFill>
                  <a:prstClr val="black"/>
                </a:solidFill>
                <a:latin typeface="Consolas" pitchFamily="49" charset="0"/>
                <a:cs typeface="Consolas" pitchFamily="49" charset="0"/>
              </a:rPr>
              <a:t>();</a:t>
            </a:r>
            <a:r>
              <a:rPr lang="en-US" sz="1600" dirty="0">
                <a:solidFill>
                  <a:srgbClr val="00B050"/>
                </a:solidFill>
                <a:latin typeface="Consolas" pitchFamily="49" charset="0"/>
                <a:cs typeface="Consolas" pitchFamily="49" charset="0"/>
              </a:rPr>
              <a:t>}</a:t>
            </a:r>
            <a:r>
              <a:rPr lang="en-US" sz="1600" dirty="0" smtClean="0">
                <a:solidFill>
                  <a:prstClr val="black"/>
                </a:solidFill>
                <a:latin typeface="Consolas" pitchFamily="49" charset="0"/>
                <a:cs typeface="Consolas" pitchFamily="49" charset="0"/>
              </a:rPr>
              <a:t> </a:t>
            </a:r>
            <a:endParaRPr lang="en-US" sz="1600" dirty="0">
              <a:solidFill>
                <a:prstClr val="black"/>
              </a:solidFill>
              <a:latin typeface="Consolas" pitchFamily="49" charset="0"/>
              <a:cs typeface="Consolas" pitchFamily="49" charset="0"/>
            </a:endParaRPr>
          </a:p>
          <a:p>
            <a:r>
              <a:rPr lang="en-US" sz="1600" dirty="0">
                <a:solidFill>
                  <a:srgbClr val="0000FF"/>
                </a:solidFill>
                <a:latin typeface="Consolas" pitchFamily="49" charset="0"/>
                <a:cs typeface="Consolas" pitchFamily="49" charset="0"/>
              </a:rPr>
              <a:t>if</a:t>
            </a:r>
            <a:r>
              <a:rPr lang="en-US" sz="1600" dirty="0">
                <a:solidFill>
                  <a:prstClr val="black"/>
                </a:solidFill>
                <a:latin typeface="Consolas" pitchFamily="49" charset="0"/>
                <a:cs typeface="Consolas" pitchFamily="49" charset="0"/>
              </a:rPr>
              <a:t> (</a:t>
            </a:r>
            <a:r>
              <a:rPr lang="en-US" sz="1600" dirty="0" err="1">
                <a:solidFill>
                  <a:srgbClr val="C00000"/>
                </a:solidFill>
                <a:latin typeface="Consolas" pitchFamily="49" charset="0"/>
                <a:cs typeface="Consolas" pitchFamily="49" charset="0"/>
              </a:rPr>
              <a:t>blockSize</a:t>
            </a:r>
            <a:r>
              <a:rPr lang="en-US" sz="1600" dirty="0">
                <a:solidFill>
                  <a:prstClr val="black"/>
                </a:solidFill>
                <a:latin typeface="Consolas" pitchFamily="49" charset="0"/>
                <a:cs typeface="Consolas" pitchFamily="49" charset="0"/>
              </a:rPr>
              <a:t> &gt;= 128</a:t>
            </a:r>
            <a:r>
              <a:rPr lang="en-US" sz="1600" dirty="0" smtClean="0">
                <a:solidFill>
                  <a:prstClr val="black"/>
                </a:solidFill>
                <a:latin typeface="Consolas" pitchFamily="49" charset="0"/>
                <a:cs typeface="Consolas" pitchFamily="49" charset="0"/>
              </a:rPr>
              <a:t>) </a:t>
            </a:r>
            <a:r>
              <a:rPr lang="en-US" sz="1600" dirty="0">
                <a:solidFill>
                  <a:srgbClr val="00B050"/>
                </a:solidFill>
                <a:latin typeface="Consolas" pitchFamily="49" charset="0"/>
                <a:cs typeface="Consolas" pitchFamily="49" charset="0"/>
              </a:rPr>
              <a:t>{</a:t>
            </a:r>
          </a:p>
          <a:p>
            <a:r>
              <a:rPr lang="en-US" sz="1600" dirty="0">
                <a:solidFill>
                  <a:prstClr val="black"/>
                </a:solidFill>
                <a:latin typeface="Consolas" pitchFamily="49" charset="0"/>
                <a:cs typeface="Consolas" pitchFamily="49" charset="0"/>
              </a:rPr>
              <a:t>    </a:t>
            </a:r>
            <a:r>
              <a:rPr lang="en-US" sz="1600" dirty="0" smtClean="0">
                <a:solidFill>
                  <a:srgbClr val="0000FF"/>
                </a:solidFill>
                <a:latin typeface="Consolas" pitchFamily="49" charset="0"/>
                <a:cs typeface="Consolas" pitchFamily="49" charset="0"/>
              </a:rPr>
              <a:t>if</a:t>
            </a:r>
            <a:r>
              <a:rPr lang="en-US" sz="1600" dirty="0" smtClean="0">
                <a:solidFill>
                  <a:prstClr val="black"/>
                </a:solidFill>
                <a:latin typeface="Consolas" pitchFamily="49" charset="0"/>
                <a:cs typeface="Consolas" pitchFamily="49" charset="0"/>
              </a:rPr>
              <a:t>(</a:t>
            </a:r>
            <a:r>
              <a:rPr lang="en-US" sz="1600" dirty="0" err="1" smtClean="0">
                <a:solidFill>
                  <a:prstClr val="black"/>
                </a:solidFill>
                <a:latin typeface="Consolas" pitchFamily="49" charset="0"/>
                <a:cs typeface="Consolas" pitchFamily="49" charset="0"/>
              </a:rPr>
              <a:t>tid</a:t>
            </a:r>
            <a:r>
              <a:rPr lang="en-US" sz="1600" dirty="0" smtClean="0">
                <a:solidFill>
                  <a:prstClr val="black"/>
                </a:solidFill>
                <a:latin typeface="Consolas" pitchFamily="49" charset="0"/>
                <a:cs typeface="Consolas" pitchFamily="49" charset="0"/>
              </a:rPr>
              <a:t> </a:t>
            </a:r>
            <a:r>
              <a:rPr lang="en-US" sz="1600" dirty="0">
                <a:solidFill>
                  <a:prstClr val="black"/>
                </a:solidFill>
                <a:latin typeface="Consolas" pitchFamily="49" charset="0"/>
                <a:cs typeface="Consolas" pitchFamily="49" charset="0"/>
              </a:rPr>
              <a:t>&lt;  64</a:t>
            </a:r>
            <a:r>
              <a:rPr lang="en-US" sz="1600" dirty="0" smtClean="0">
                <a:solidFill>
                  <a:prstClr val="black"/>
                </a:solidFill>
                <a:latin typeface="Consolas" pitchFamily="49" charset="0"/>
                <a:cs typeface="Consolas" pitchFamily="49" charset="0"/>
              </a:rPr>
              <a:t>){ </a:t>
            </a:r>
            <a:r>
              <a:rPr lang="en-US" sz="1600" dirty="0" err="1">
                <a:solidFill>
                  <a:prstClr val="black"/>
                </a:solidFill>
                <a:latin typeface="Consolas" pitchFamily="49" charset="0"/>
                <a:cs typeface="Consolas" pitchFamily="49" charset="0"/>
              </a:rPr>
              <a:t>sdata</a:t>
            </a:r>
            <a:r>
              <a:rPr lang="en-US" sz="1600" dirty="0">
                <a:solidFill>
                  <a:prstClr val="black"/>
                </a:solidFill>
                <a:latin typeface="Consolas" pitchFamily="49" charset="0"/>
                <a:cs typeface="Consolas" pitchFamily="49" charset="0"/>
              </a:rPr>
              <a:t>[</a:t>
            </a:r>
            <a:r>
              <a:rPr lang="en-US" sz="1600" dirty="0" err="1">
                <a:solidFill>
                  <a:prstClr val="black"/>
                </a:solidFill>
                <a:latin typeface="Consolas" pitchFamily="49" charset="0"/>
                <a:cs typeface="Consolas" pitchFamily="49" charset="0"/>
              </a:rPr>
              <a:t>tid</a:t>
            </a:r>
            <a:r>
              <a:rPr lang="en-US" sz="1600" dirty="0">
                <a:solidFill>
                  <a:prstClr val="black"/>
                </a:solidFill>
                <a:latin typeface="Consolas" pitchFamily="49" charset="0"/>
                <a:cs typeface="Consolas" pitchFamily="49" charset="0"/>
              </a:rPr>
              <a:t>] += </a:t>
            </a:r>
            <a:r>
              <a:rPr lang="en-US" sz="1600" dirty="0" err="1">
                <a:solidFill>
                  <a:prstClr val="black"/>
                </a:solidFill>
                <a:latin typeface="Consolas" pitchFamily="49" charset="0"/>
                <a:cs typeface="Consolas" pitchFamily="49" charset="0"/>
              </a:rPr>
              <a:t>sdata</a:t>
            </a:r>
            <a:r>
              <a:rPr lang="en-US" sz="1600" dirty="0">
                <a:solidFill>
                  <a:prstClr val="black"/>
                </a:solidFill>
                <a:latin typeface="Consolas" pitchFamily="49" charset="0"/>
                <a:cs typeface="Consolas" pitchFamily="49" charset="0"/>
              </a:rPr>
              <a:t>[</a:t>
            </a:r>
            <a:r>
              <a:rPr lang="en-US" sz="1600" dirty="0" err="1">
                <a:solidFill>
                  <a:prstClr val="black"/>
                </a:solidFill>
                <a:latin typeface="Consolas" pitchFamily="49" charset="0"/>
                <a:cs typeface="Consolas" pitchFamily="49" charset="0"/>
              </a:rPr>
              <a:t>tid</a:t>
            </a:r>
            <a:r>
              <a:rPr lang="en-US" sz="1600" dirty="0">
                <a:solidFill>
                  <a:prstClr val="black"/>
                </a:solidFill>
                <a:latin typeface="Consolas" pitchFamily="49" charset="0"/>
                <a:cs typeface="Consolas" pitchFamily="49" charset="0"/>
              </a:rPr>
              <a:t> +  64]; } </a:t>
            </a:r>
            <a:r>
              <a:rPr lang="en-US" sz="1600" dirty="0">
                <a:solidFill>
                  <a:srgbClr val="FF00FF"/>
                </a:solidFill>
                <a:latin typeface="Consolas" pitchFamily="49" charset="0"/>
                <a:cs typeface="Consolas" pitchFamily="49" charset="0"/>
              </a:rPr>
              <a:t>__</a:t>
            </a:r>
            <a:r>
              <a:rPr lang="en-US" sz="1600" dirty="0" err="1">
                <a:solidFill>
                  <a:srgbClr val="FF00FF"/>
                </a:solidFill>
                <a:latin typeface="Consolas" pitchFamily="49" charset="0"/>
                <a:cs typeface="Consolas" pitchFamily="49" charset="0"/>
              </a:rPr>
              <a:t>syncthreads</a:t>
            </a:r>
            <a:r>
              <a:rPr lang="en-US" sz="1600" dirty="0" smtClean="0">
                <a:solidFill>
                  <a:prstClr val="black"/>
                </a:solidFill>
                <a:latin typeface="Consolas" pitchFamily="49" charset="0"/>
                <a:cs typeface="Consolas" pitchFamily="49" charset="0"/>
              </a:rPr>
              <a:t>();</a:t>
            </a:r>
            <a:r>
              <a:rPr lang="en-US" sz="1600" dirty="0">
                <a:solidFill>
                  <a:srgbClr val="00B050"/>
                </a:solidFill>
                <a:latin typeface="Consolas" pitchFamily="49" charset="0"/>
                <a:cs typeface="Consolas" pitchFamily="49" charset="0"/>
              </a:rPr>
              <a:t>}</a:t>
            </a:r>
          </a:p>
          <a:p>
            <a:endParaRPr lang="en-US" sz="1600" dirty="0">
              <a:solidFill>
                <a:prstClr val="black"/>
              </a:solidFill>
              <a:latin typeface="Consolas" pitchFamily="49" charset="0"/>
              <a:cs typeface="Consolas" pitchFamily="49" charset="0"/>
            </a:endParaRPr>
          </a:p>
          <a:p>
            <a:r>
              <a:rPr lang="en-US" sz="1600" dirty="0">
                <a:solidFill>
                  <a:srgbClr val="0000FF"/>
                </a:solidFill>
                <a:latin typeface="Consolas" pitchFamily="49" charset="0"/>
                <a:cs typeface="Consolas" pitchFamily="49" charset="0"/>
              </a:rPr>
              <a:t>if</a:t>
            </a:r>
            <a:r>
              <a:rPr lang="en-US" sz="1600" dirty="0">
                <a:solidFill>
                  <a:prstClr val="black"/>
                </a:solidFill>
                <a:latin typeface="Consolas" pitchFamily="49" charset="0"/>
                <a:cs typeface="Consolas" pitchFamily="49" charset="0"/>
              </a:rPr>
              <a:t> (</a:t>
            </a:r>
            <a:r>
              <a:rPr lang="en-US" sz="1600" dirty="0" err="1">
                <a:solidFill>
                  <a:prstClr val="black"/>
                </a:solidFill>
                <a:latin typeface="Consolas" pitchFamily="49" charset="0"/>
                <a:cs typeface="Consolas" pitchFamily="49" charset="0"/>
              </a:rPr>
              <a:t>tid</a:t>
            </a:r>
            <a:r>
              <a:rPr lang="en-US" sz="1600" dirty="0">
                <a:solidFill>
                  <a:prstClr val="black"/>
                </a:solidFill>
                <a:latin typeface="Consolas" pitchFamily="49" charset="0"/>
                <a:cs typeface="Consolas" pitchFamily="49" charset="0"/>
              </a:rPr>
              <a:t> &lt; 32) </a:t>
            </a:r>
            <a:r>
              <a:rPr lang="en-US" sz="1600" dirty="0" err="1">
                <a:solidFill>
                  <a:prstClr val="black"/>
                </a:solidFill>
                <a:latin typeface="Consolas" pitchFamily="49" charset="0"/>
                <a:cs typeface="Consolas" pitchFamily="49" charset="0"/>
              </a:rPr>
              <a:t>warpReduce</a:t>
            </a:r>
            <a:r>
              <a:rPr lang="en-US" sz="1600" dirty="0">
                <a:solidFill>
                  <a:prstClr val="black"/>
                </a:solidFill>
                <a:latin typeface="Consolas" pitchFamily="49" charset="0"/>
                <a:cs typeface="Consolas" pitchFamily="49" charset="0"/>
              </a:rPr>
              <a:t>&lt;</a:t>
            </a:r>
            <a:r>
              <a:rPr lang="en-US" sz="1600" dirty="0" err="1">
                <a:solidFill>
                  <a:srgbClr val="C00000"/>
                </a:solidFill>
                <a:latin typeface="Consolas" pitchFamily="49" charset="0"/>
                <a:cs typeface="Consolas" pitchFamily="49" charset="0"/>
              </a:rPr>
              <a:t>blockSize</a:t>
            </a:r>
            <a:r>
              <a:rPr lang="en-US" sz="1600" dirty="0">
                <a:solidFill>
                  <a:prstClr val="black"/>
                </a:solidFill>
                <a:latin typeface="Consolas" pitchFamily="49" charset="0"/>
                <a:cs typeface="Consolas" pitchFamily="49" charset="0"/>
              </a:rPr>
              <a:t>&gt;(</a:t>
            </a:r>
            <a:r>
              <a:rPr lang="en-US" sz="1600" dirty="0" err="1">
                <a:solidFill>
                  <a:prstClr val="black"/>
                </a:solidFill>
                <a:latin typeface="Consolas" pitchFamily="49" charset="0"/>
                <a:cs typeface="Consolas" pitchFamily="49" charset="0"/>
              </a:rPr>
              <a:t>sdata</a:t>
            </a:r>
            <a:r>
              <a:rPr lang="en-US" sz="1600" dirty="0">
                <a:solidFill>
                  <a:prstClr val="black"/>
                </a:solidFill>
                <a:latin typeface="Consolas" pitchFamily="49" charset="0"/>
                <a:cs typeface="Consolas" pitchFamily="49" charset="0"/>
              </a:rPr>
              <a:t>, </a:t>
            </a:r>
            <a:r>
              <a:rPr lang="en-US" sz="1600" dirty="0" err="1">
                <a:solidFill>
                  <a:prstClr val="black"/>
                </a:solidFill>
                <a:latin typeface="Consolas" pitchFamily="49" charset="0"/>
                <a:cs typeface="Consolas" pitchFamily="49" charset="0"/>
              </a:rPr>
              <a:t>tid</a:t>
            </a:r>
            <a:r>
              <a:rPr lang="en-US" sz="1600" dirty="0">
                <a:solidFill>
                  <a:prstClr val="black"/>
                </a:solidFill>
                <a:latin typeface="Consolas" pitchFamily="49" charset="0"/>
                <a:cs typeface="Consolas" pitchFamily="49" charset="0"/>
              </a:rPr>
              <a:t>);</a:t>
            </a:r>
          </a:p>
        </p:txBody>
      </p:sp>
      <p:sp>
        <p:nvSpPr>
          <p:cNvPr id="7" name="Rectangle 6"/>
          <p:cNvSpPr/>
          <p:nvPr/>
        </p:nvSpPr>
        <p:spPr>
          <a:xfrm>
            <a:off x="76200" y="6627168"/>
            <a:ext cx="1249060" cy="230832"/>
          </a:xfrm>
          <a:prstGeom prst="rect">
            <a:avLst/>
          </a:prstGeom>
        </p:spPr>
        <p:txBody>
          <a:bodyPr wrap="none">
            <a:spAutoFit/>
          </a:bodyPr>
          <a:lstStyle/>
          <a:p>
            <a:r>
              <a:rPr lang="en-US" sz="900" dirty="0" smtClean="0">
                <a:latin typeface="+mj-lt"/>
              </a:rPr>
              <a:t>NVIDIA [M. Harris]</a:t>
            </a:r>
            <a:r>
              <a:rPr lang="en-US" sz="900" dirty="0" smtClean="0">
                <a:latin typeface="+mj-lt"/>
                <a:cs typeface="Calibri"/>
              </a:rPr>
              <a:t>→</a:t>
            </a:r>
            <a:endParaRPr lang="en-US" sz="900" dirty="0">
              <a:latin typeface="+mj-lt"/>
            </a:endParaRPr>
          </a:p>
        </p:txBody>
      </p:sp>
      <p:sp>
        <p:nvSpPr>
          <p:cNvPr id="9" name="Content Placeholder 2"/>
          <p:cNvSpPr>
            <a:spLocks noGrp="1"/>
          </p:cNvSpPr>
          <p:nvPr>
            <p:ph idx="1"/>
          </p:nvPr>
        </p:nvSpPr>
        <p:spPr>
          <a:xfrm>
            <a:off x="77585" y="5867400"/>
            <a:ext cx="8839200" cy="685800"/>
          </a:xfrm>
        </p:spPr>
        <p:txBody>
          <a:bodyPr/>
          <a:lstStyle/>
          <a:p>
            <a:r>
              <a:rPr lang="en-US" sz="1600" dirty="0" smtClean="0"/>
              <a:t>All </a:t>
            </a:r>
            <a:r>
              <a:rPr lang="en-US" sz="1600" dirty="0"/>
              <a:t>code in </a:t>
            </a:r>
            <a:r>
              <a:rPr lang="en-US" sz="1600" dirty="0">
                <a:solidFill>
                  <a:srgbClr val="C00000"/>
                </a:solidFill>
              </a:rPr>
              <a:t>RED</a:t>
            </a:r>
            <a:r>
              <a:rPr lang="en-US" sz="1600" dirty="0"/>
              <a:t> will be evaluated at compile </a:t>
            </a:r>
            <a:r>
              <a:rPr lang="en-US" sz="1600" dirty="0" smtClean="0"/>
              <a:t>time.  Results </a:t>
            </a:r>
            <a:r>
              <a:rPr lang="en-US" sz="1600" dirty="0"/>
              <a:t>in a very efficient inner </a:t>
            </a:r>
            <a:r>
              <a:rPr lang="en-US" sz="1600" dirty="0" smtClean="0"/>
              <a:t>loop.</a:t>
            </a:r>
            <a:endParaRPr lang="en-US" sz="1600" dirty="0"/>
          </a:p>
          <a:p>
            <a:r>
              <a:rPr lang="en-US" sz="1600" dirty="0" smtClean="0"/>
              <a:t>For </a:t>
            </a:r>
            <a:r>
              <a:rPr lang="en-US" sz="1600" dirty="0"/>
              <a:t>Fermi, you’d have one more </a:t>
            </a:r>
            <a:r>
              <a:rPr lang="en-US" sz="1600" kern="1200" dirty="0">
                <a:solidFill>
                  <a:srgbClr val="0000FF"/>
                </a:solidFill>
                <a:latin typeface="Consolas" pitchFamily="49" charset="0"/>
                <a:cs typeface="Consolas" pitchFamily="49" charset="0"/>
              </a:rPr>
              <a:t>if</a:t>
            </a:r>
            <a:r>
              <a:rPr lang="en-US" sz="1600" dirty="0"/>
              <a:t> statement that covers the case when </a:t>
            </a:r>
            <a:r>
              <a:rPr lang="en-US" sz="1600" kern="1200" dirty="0" err="1">
                <a:solidFill>
                  <a:srgbClr val="C00000"/>
                </a:solidFill>
                <a:latin typeface="Consolas" pitchFamily="49" charset="0"/>
                <a:cs typeface="Consolas" pitchFamily="49" charset="0"/>
              </a:rPr>
              <a:t>blockSize</a:t>
            </a:r>
            <a:r>
              <a:rPr lang="en-US" sz="1600" dirty="0">
                <a:latin typeface="Consolas" pitchFamily="49" charset="0"/>
                <a:cs typeface="Consolas" pitchFamily="49" charset="0"/>
              </a:rPr>
              <a:t>&gt;=</a:t>
            </a:r>
            <a:r>
              <a:rPr lang="en-US" sz="1600" dirty="0" smtClean="0">
                <a:latin typeface="Consolas" pitchFamily="49" charset="0"/>
                <a:cs typeface="Consolas" pitchFamily="49" charset="0"/>
              </a:rPr>
              <a:t>1024</a:t>
            </a:r>
            <a:endParaRPr lang="en-US" sz="1600" dirty="0">
              <a:latin typeface="Consolas" pitchFamily="49" charset="0"/>
              <a:cs typeface="Consolas" pitchFamily="49" charset="0"/>
            </a:endParaRPr>
          </a:p>
        </p:txBody>
      </p:sp>
    </p:spTree>
    <p:extLst>
      <p:ext uri="{BB962C8B-B14F-4D97-AF65-F5344CB8AC3E}">
        <p14:creationId xmlns:p14="http://schemas.microsoft.com/office/powerpoint/2010/main" val="2864891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build="p"/>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0"/>
          </p:nvPr>
        </p:nvSpPr>
        <p:spPr>
          <a:xfrm>
            <a:off x="8382000" y="6553200"/>
            <a:ext cx="6096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eaLnBrk="1" hangingPunct="1"/>
            <a:fld id="{E858DF90-91C5-4FD2-9582-8BC54B2635E3}" type="slidenum">
              <a:rPr lang="en-US" smtClean="0">
                <a:solidFill>
                  <a:schemeClr val="tx2"/>
                </a:solidFill>
              </a:rPr>
              <a:pPr algn="r" eaLnBrk="1" hangingPunct="1"/>
              <a:t>151</a:t>
            </a:fld>
            <a:endParaRPr lang="en-US" smtClean="0">
              <a:solidFill>
                <a:schemeClr val="tx2"/>
              </a:solidFill>
            </a:endParaRPr>
          </a:p>
        </p:txBody>
      </p:sp>
      <p:sp>
        <p:nvSpPr>
          <p:cNvPr id="332802" name="Rectangle 2"/>
          <p:cNvSpPr>
            <a:spLocks noGrp="1" noChangeArrowheads="1"/>
          </p:cNvSpPr>
          <p:nvPr>
            <p:ph type="title"/>
          </p:nvPr>
        </p:nvSpPr>
        <p:spPr>
          <a:xfrm>
            <a:off x="228600" y="198438"/>
            <a:ext cx="7543800" cy="715962"/>
          </a:xfrm>
        </p:spPr>
        <p:txBody>
          <a:bodyPr/>
          <a:lstStyle/>
          <a:p>
            <a:pPr eaLnBrk="1" hangingPunct="1">
              <a:defRPr/>
            </a:pPr>
            <a:r>
              <a:rPr lang="en-US" dirty="0" smtClean="0"/>
              <a:t>Invoking Template Kernels</a:t>
            </a:r>
          </a:p>
        </p:txBody>
      </p:sp>
      <p:sp>
        <p:nvSpPr>
          <p:cNvPr id="31748" name="Rectangle 3"/>
          <p:cNvSpPr>
            <a:spLocks noGrp="1" noChangeArrowheads="1"/>
          </p:cNvSpPr>
          <p:nvPr>
            <p:ph type="body" idx="1"/>
          </p:nvPr>
        </p:nvSpPr>
        <p:spPr>
          <a:xfrm>
            <a:off x="76200" y="1066800"/>
            <a:ext cx="8229600" cy="914400"/>
          </a:xfrm>
        </p:spPr>
        <p:txBody>
          <a:bodyPr/>
          <a:lstStyle/>
          <a:p>
            <a:pPr eaLnBrk="1" hangingPunct="1"/>
            <a:r>
              <a:rPr lang="en-US" sz="2400" dirty="0" smtClean="0"/>
              <a:t>Don’t we still need block size at compile time?</a:t>
            </a:r>
          </a:p>
          <a:p>
            <a:pPr lvl="1" eaLnBrk="1" hangingPunct="1"/>
            <a:r>
              <a:rPr lang="en-US" sz="2000" dirty="0" smtClean="0"/>
              <a:t>Not really, just a switch statement for 10 possible block sizes:</a:t>
            </a:r>
          </a:p>
        </p:txBody>
      </p:sp>
      <p:sp>
        <p:nvSpPr>
          <p:cNvPr id="2" name="Rectangle 1"/>
          <p:cNvSpPr/>
          <p:nvPr/>
        </p:nvSpPr>
        <p:spPr>
          <a:xfrm>
            <a:off x="152400" y="990600"/>
            <a:ext cx="8915400" cy="5509200"/>
          </a:xfrm>
          <a:prstGeom prst="rect">
            <a:avLst/>
          </a:prstGeom>
          <a:solidFill>
            <a:schemeClr val="bg1">
              <a:lumMod val="85000"/>
            </a:schemeClr>
          </a:solidFill>
        </p:spPr>
        <p:txBody>
          <a:bodyPr wrap="square">
            <a:spAutoFit/>
          </a:bodyPr>
          <a:lstStyle/>
          <a:p>
            <a:r>
              <a:rPr lang="en-US" sz="1600" dirty="0">
                <a:solidFill>
                  <a:srgbClr val="0000FF"/>
                </a:solidFill>
                <a:latin typeface="Consolas" pitchFamily="49" charset="0"/>
                <a:cs typeface="Consolas" pitchFamily="49" charset="0"/>
              </a:rPr>
              <a:t>switch</a:t>
            </a:r>
            <a:r>
              <a:rPr lang="en-US" sz="1600" dirty="0">
                <a:solidFill>
                  <a:prstClr val="black"/>
                </a:solidFill>
                <a:latin typeface="Consolas" pitchFamily="49" charset="0"/>
                <a:cs typeface="Consolas" pitchFamily="49" charset="0"/>
              </a:rPr>
              <a:t> (threads) {</a:t>
            </a:r>
          </a:p>
          <a:p>
            <a:r>
              <a:rPr lang="en-US" sz="1600" dirty="0">
                <a:solidFill>
                  <a:srgbClr val="0000FF"/>
                </a:solidFill>
                <a:latin typeface="Consolas" pitchFamily="49" charset="0"/>
                <a:cs typeface="Consolas" pitchFamily="49" charset="0"/>
              </a:rPr>
              <a:t>case</a:t>
            </a:r>
            <a:r>
              <a:rPr lang="en-US" sz="1600" dirty="0">
                <a:solidFill>
                  <a:prstClr val="black"/>
                </a:solidFill>
                <a:latin typeface="Consolas" pitchFamily="49" charset="0"/>
                <a:cs typeface="Consolas" pitchFamily="49" charset="0"/>
              </a:rPr>
              <a:t> 512:</a:t>
            </a:r>
          </a:p>
          <a:p>
            <a:r>
              <a:rPr lang="en-US" sz="1600" dirty="0">
                <a:solidFill>
                  <a:prstClr val="black"/>
                </a:solidFill>
                <a:latin typeface="Consolas" pitchFamily="49" charset="0"/>
                <a:cs typeface="Consolas" pitchFamily="49" charset="0"/>
              </a:rPr>
              <a:t>    </a:t>
            </a:r>
            <a:r>
              <a:rPr lang="en-US" sz="1600" dirty="0" smtClean="0">
                <a:solidFill>
                  <a:srgbClr val="C00000"/>
                </a:solidFill>
                <a:latin typeface="Consolas" pitchFamily="49" charset="0"/>
                <a:cs typeface="Consolas" pitchFamily="49" charset="0"/>
              </a:rPr>
              <a:t>reduce6</a:t>
            </a:r>
            <a:r>
              <a:rPr lang="en-US" sz="1600" dirty="0" smtClean="0">
                <a:solidFill>
                  <a:prstClr val="black"/>
                </a:solidFill>
                <a:latin typeface="Consolas" pitchFamily="49" charset="0"/>
                <a:cs typeface="Consolas" pitchFamily="49" charset="0"/>
              </a:rPr>
              <a:t>&lt;</a:t>
            </a:r>
            <a:r>
              <a:rPr lang="en-US" sz="1600" dirty="0" smtClean="0">
                <a:solidFill>
                  <a:srgbClr val="C00000"/>
                </a:solidFill>
                <a:latin typeface="Consolas" pitchFamily="49" charset="0"/>
                <a:cs typeface="Consolas" pitchFamily="49" charset="0"/>
              </a:rPr>
              <a:t>512</a:t>
            </a:r>
            <a:r>
              <a:rPr lang="en-US" sz="1600" dirty="0">
                <a:solidFill>
                  <a:prstClr val="black"/>
                </a:solidFill>
                <a:latin typeface="Consolas" pitchFamily="49" charset="0"/>
                <a:cs typeface="Consolas" pitchFamily="49" charset="0"/>
              </a:rPr>
              <a:t>&gt;&lt;&lt;&lt; </a:t>
            </a:r>
            <a:r>
              <a:rPr lang="en-US" sz="1600" dirty="0" err="1">
                <a:solidFill>
                  <a:prstClr val="black"/>
                </a:solidFill>
                <a:latin typeface="Consolas" pitchFamily="49" charset="0"/>
                <a:cs typeface="Consolas" pitchFamily="49" charset="0"/>
              </a:rPr>
              <a:t>dimGrid</a:t>
            </a:r>
            <a:r>
              <a:rPr lang="en-US" sz="1600" dirty="0">
                <a:solidFill>
                  <a:prstClr val="black"/>
                </a:solidFill>
                <a:latin typeface="Consolas" pitchFamily="49" charset="0"/>
                <a:cs typeface="Consolas" pitchFamily="49" charset="0"/>
              </a:rPr>
              <a:t>, </a:t>
            </a:r>
            <a:r>
              <a:rPr lang="en-US" sz="1600" dirty="0" err="1">
                <a:solidFill>
                  <a:prstClr val="black"/>
                </a:solidFill>
                <a:latin typeface="Consolas" pitchFamily="49" charset="0"/>
                <a:cs typeface="Consolas" pitchFamily="49" charset="0"/>
              </a:rPr>
              <a:t>dimBlock</a:t>
            </a:r>
            <a:r>
              <a:rPr lang="en-US" sz="1600" dirty="0">
                <a:solidFill>
                  <a:prstClr val="black"/>
                </a:solidFill>
                <a:latin typeface="Consolas" pitchFamily="49" charset="0"/>
                <a:cs typeface="Consolas" pitchFamily="49" charset="0"/>
              </a:rPr>
              <a:t>, </a:t>
            </a:r>
            <a:r>
              <a:rPr lang="en-US" sz="1600" dirty="0" err="1">
                <a:solidFill>
                  <a:prstClr val="black"/>
                </a:solidFill>
                <a:latin typeface="Consolas" pitchFamily="49" charset="0"/>
                <a:cs typeface="Consolas" pitchFamily="49" charset="0"/>
              </a:rPr>
              <a:t>smemSize</a:t>
            </a:r>
            <a:r>
              <a:rPr lang="en-US" sz="1600" dirty="0">
                <a:solidFill>
                  <a:prstClr val="black"/>
                </a:solidFill>
                <a:latin typeface="Consolas" pitchFamily="49" charset="0"/>
                <a:cs typeface="Consolas" pitchFamily="49" charset="0"/>
              </a:rPr>
              <a:t> &gt;&gt;&gt;(</a:t>
            </a:r>
            <a:r>
              <a:rPr lang="en-US" sz="1600" dirty="0" err="1">
                <a:solidFill>
                  <a:prstClr val="black"/>
                </a:solidFill>
                <a:latin typeface="Consolas" pitchFamily="49" charset="0"/>
                <a:cs typeface="Consolas" pitchFamily="49" charset="0"/>
              </a:rPr>
              <a:t>d_idata</a:t>
            </a:r>
            <a:r>
              <a:rPr lang="en-US" sz="1600" dirty="0">
                <a:solidFill>
                  <a:prstClr val="black"/>
                </a:solidFill>
                <a:latin typeface="Consolas" pitchFamily="49" charset="0"/>
                <a:cs typeface="Consolas" pitchFamily="49" charset="0"/>
              </a:rPr>
              <a:t>, </a:t>
            </a:r>
            <a:r>
              <a:rPr lang="en-US" sz="1600" dirty="0" err="1">
                <a:solidFill>
                  <a:prstClr val="black"/>
                </a:solidFill>
                <a:latin typeface="Consolas" pitchFamily="49" charset="0"/>
                <a:cs typeface="Consolas" pitchFamily="49" charset="0"/>
              </a:rPr>
              <a:t>d_odata</a:t>
            </a:r>
            <a:r>
              <a:rPr lang="en-US" sz="1600" dirty="0">
                <a:solidFill>
                  <a:prstClr val="black"/>
                </a:solidFill>
                <a:latin typeface="Consolas" pitchFamily="49" charset="0"/>
                <a:cs typeface="Consolas" pitchFamily="49" charset="0"/>
              </a:rPr>
              <a:t>); </a:t>
            </a:r>
            <a:r>
              <a:rPr lang="en-US" sz="1600" dirty="0">
                <a:solidFill>
                  <a:srgbClr val="0000FF"/>
                </a:solidFill>
                <a:latin typeface="Consolas" pitchFamily="49" charset="0"/>
                <a:cs typeface="Consolas" pitchFamily="49" charset="0"/>
              </a:rPr>
              <a:t>break</a:t>
            </a:r>
            <a:r>
              <a:rPr lang="en-US" sz="1600" dirty="0">
                <a:solidFill>
                  <a:prstClr val="black"/>
                </a:solidFill>
                <a:latin typeface="Consolas" pitchFamily="49" charset="0"/>
                <a:cs typeface="Consolas" pitchFamily="49" charset="0"/>
              </a:rPr>
              <a:t>;</a:t>
            </a:r>
          </a:p>
          <a:p>
            <a:r>
              <a:rPr lang="en-US" sz="1600" dirty="0">
                <a:solidFill>
                  <a:srgbClr val="0000FF"/>
                </a:solidFill>
                <a:latin typeface="Consolas" pitchFamily="49" charset="0"/>
                <a:cs typeface="Consolas" pitchFamily="49" charset="0"/>
              </a:rPr>
              <a:t>case</a:t>
            </a:r>
            <a:r>
              <a:rPr lang="en-US" sz="1600" dirty="0">
                <a:solidFill>
                  <a:prstClr val="black"/>
                </a:solidFill>
                <a:latin typeface="Consolas" pitchFamily="49" charset="0"/>
                <a:cs typeface="Consolas" pitchFamily="49" charset="0"/>
              </a:rPr>
              <a:t> 256:</a:t>
            </a:r>
          </a:p>
          <a:p>
            <a:r>
              <a:rPr lang="en-US" sz="1600" dirty="0">
                <a:solidFill>
                  <a:prstClr val="black"/>
                </a:solidFill>
                <a:latin typeface="Consolas" pitchFamily="49" charset="0"/>
                <a:cs typeface="Consolas" pitchFamily="49" charset="0"/>
              </a:rPr>
              <a:t>    </a:t>
            </a:r>
            <a:r>
              <a:rPr lang="en-US" sz="1600" dirty="0" smtClean="0">
                <a:solidFill>
                  <a:srgbClr val="C00000"/>
                </a:solidFill>
                <a:latin typeface="Consolas" pitchFamily="49" charset="0"/>
                <a:cs typeface="Consolas" pitchFamily="49" charset="0"/>
              </a:rPr>
              <a:t>reduce6</a:t>
            </a:r>
            <a:r>
              <a:rPr lang="en-US" sz="1600" dirty="0" smtClean="0">
                <a:solidFill>
                  <a:prstClr val="black"/>
                </a:solidFill>
                <a:latin typeface="Consolas" pitchFamily="49" charset="0"/>
                <a:cs typeface="Consolas" pitchFamily="49" charset="0"/>
              </a:rPr>
              <a:t>&lt;</a:t>
            </a:r>
            <a:r>
              <a:rPr lang="en-US" sz="1600" dirty="0" smtClean="0">
                <a:solidFill>
                  <a:srgbClr val="C00000"/>
                </a:solidFill>
                <a:latin typeface="Consolas" pitchFamily="49" charset="0"/>
                <a:cs typeface="Consolas" pitchFamily="49" charset="0"/>
              </a:rPr>
              <a:t>256</a:t>
            </a:r>
            <a:r>
              <a:rPr lang="en-US" sz="1600" dirty="0">
                <a:solidFill>
                  <a:prstClr val="black"/>
                </a:solidFill>
                <a:latin typeface="Consolas" pitchFamily="49" charset="0"/>
                <a:cs typeface="Consolas" pitchFamily="49" charset="0"/>
              </a:rPr>
              <a:t>&gt;&lt;&lt;&lt; </a:t>
            </a:r>
            <a:r>
              <a:rPr lang="en-US" sz="1600" dirty="0" err="1">
                <a:solidFill>
                  <a:prstClr val="black"/>
                </a:solidFill>
                <a:latin typeface="Consolas" pitchFamily="49" charset="0"/>
                <a:cs typeface="Consolas" pitchFamily="49" charset="0"/>
              </a:rPr>
              <a:t>dimGrid</a:t>
            </a:r>
            <a:r>
              <a:rPr lang="en-US" sz="1600" dirty="0">
                <a:solidFill>
                  <a:prstClr val="black"/>
                </a:solidFill>
                <a:latin typeface="Consolas" pitchFamily="49" charset="0"/>
                <a:cs typeface="Consolas" pitchFamily="49" charset="0"/>
              </a:rPr>
              <a:t>, </a:t>
            </a:r>
            <a:r>
              <a:rPr lang="en-US" sz="1600" dirty="0" err="1">
                <a:solidFill>
                  <a:prstClr val="black"/>
                </a:solidFill>
                <a:latin typeface="Consolas" pitchFamily="49" charset="0"/>
                <a:cs typeface="Consolas" pitchFamily="49" charset="0"/>
              </a:rPr>
              <a:t>dimBlock</a:t>
            </a:r>
            <a:r>
              <a:rPr lang="en-US" sz="1600" dirty="0">
                <a:solidFill>
                  <a:prstClr val="black"/>
                </a:solidFill>
                <a:latin typeface="Consolas" pitchFamily="49" charset="0"/>
                <a:cs typeface="Consolas" pitchFamily="49" charset="0"/>
              </a:rPr>
              <a:t>, </a:t>
            </a:r>
            <a:r>
              <a:rPr lang="en-US" sz="1600" dirty="0" err="1">
                <a:solidFill>
                  <a:prstClr val="black"/>
                </a:solidFill>
                <a:latin typeface="Consolas" pitchFamily="49" charset="0"/>
                <a:cs typeface="Consolas" pitchFamily="49" charset="0"/>
              </a:rPr>
              <a:t>smemSize</a:t>
            </a:r>
            <a:r>
              <a:rPr lang="en-US" sz="1600" dirty="0">
                <a:solidFill>
                  <a:prstClr val="black"/>
                </a:solidFill>
                <a:latin typeface="Consolas" pitchFamily="49" charset="0"/>
                <a:cs typeface="Consolas" pitchFamily="49" charset="0"/>
              </a:rPr>
              <a:t> &gt;&gt;&gt;(</a:t>
            </a:r>
            <a:r>
              <a:rPr lang="en-US" sz="1600" dirty="0" err="1">
                <a:solidFill>
                  <a:prstClr val="black"/>
                </a:solidFill>
                <a:latin typeface="Consolas" pitchFamily="49" charset="0"/>
                <a:cs typeface="Consolas" pitchFamily="49" charset="0"/>
              </a:rPr>
              <a:t>d_idata</a:t>
            </a:r>
            <a:r>
              <a:rPr lang="en-US" sz="1600" dirty="0">
                <a:solidFill>
                  <a:prstClr val="black"/>
                </a:solidFill>
                <a:latin typeface="Consolas" pitchFamily="49" charset="0"/>
                <a:cs typeface="Consolas" pitchFamily="49" charset="0"/>
              </a:rPr>
              <a:t>, </a:t>
            </a:r>
            <a:r>
              <a:rPr lang="en-US" sz="1600" dirty="0" err="1">
                <a:solidFill>
                  <a:prstClr val="black"/>
                </a:solidFill>
                <a:latin typeface="Consolas" pitchFamily="49" charset="0"/>
                <a:cs typeface="Consolas" pitchFamily="49" charset="0"/>
              </a:rPr>
              <a:t>d_odata</a:t>
            </a:r>
            <a:r>
              <a:rPr lang="en-US" sz="1600" dirty="0">
                <a:solidFill>
                  <a:prstClr val="black"/>
                </a:solidFill>
                <a:latin typeface="Consolas" pitchFamily="49" charset="0"/>
                <a:cs typeface="Consolas" pitchFamily="49" charset="0"/>
              </a:rPr>
              <a:t>); </a:t>
            </a:r>
            <a:r>
              <a:rPr lang="en-US" sz="1600" dirty="0">
                <a:solidFill>
                  <a:srgbClr val="0000FF"/>
                </a:solidFill>
                <a:latin typeface="Consolas" pitchFamily="49" charset="0"/>
                <a:cs typeface="Consolas" pitchFamily="49" charset="0"/>
              </a:rPr>
              <a:t>break</a:t>
            </a:r>
            <a:r>
              <a:rPr lang="en-US" sz="1600" dirty="0">
                <a:solidFill>
                  <a:prstClr val="black"/>
                </a:solidFill>
                <a:latin typeface="Consolas" pitchFamily="49" charset="0"/>
                <a:cs typeface="Consolas" pitchFamily="49" charset="0"/>
              </a:rPr>
              <a:t>;</a:t>
            </a:r>
          </a:p>
          <a:p>
            <a:r>
              <a:rPr lang="en-US" sz="1600" dirty="0">
                <a:solidFill>
                  <a:srgbClr val="0000FF"/>
                </a:solidFill>
                <a:latin typeface="Consolas" pitchFamily="49" charset="0"/>
                <a:cs typeface="Consolas" pitchFamily="49" charset="0"/>
              </a:rPr>
              <a:t>case</a:t>
            </a:r>
            <a:r>
              <a:rPr lang="en-US" sz="1600" dirty="0">
                <a:solidFill>
                  <a:prstClr val="black"/>
                </a:solidFill>
                <a:latin typeface="Consolas" pitchFamily="49" charset="0"/>
                <a:cs typeface="Consolas" pitchFamily="49" charset="0"/>
              </a:rPr>
              <a:t> 128:</a:t>
            </a:r>
          </a:p>
          <a:p>
            <a:r>
              <a:rPr lang="en-US" sz="1600" dirty="0">
                <a:solidFill>
                  <a:prstClr val="black"/>
                </a:solidFill>
                <a:latin typeface="Consolas" pitchFamily="49" charset="0"/>
                <a:cs typeface="Consolas" pitchFamily="49" charset="0"/>
              </a:rPr>
              <a:t>    </a:t>
            </a:r>
            <a:r>
              <a:rPr lang="en-US" sz="1600" dirty="0" smtClean="0">
                <a:solidFill>
                  <a:srgbClr val="C00000"/>
                </a:solidFill>
                <a:latin typeface="Consolas" pitchFamily="49" charset="0"/>
                <a:cs typeface="Consolas" pitchFamily="49" charset="0"/>
              </a:rPr>
              <a:t>reduce6</a:t>
            </a:r>
            <a:r>
              <a:rPr lang="en-US" sz="1600" dirty="0" smtClean="0">
                <a:solidFill>
                  <a:prstClr val="black"/>
                </a:solidFill>
                <a:latin typeface="Consolas" pitchFamily="49" charset="0"/>
                <a:cs typeface="Consolas" pitchFamily="49" charset="0"/>
              </a:rPr>
              <a:t>&lt;</a:t>
            </a:r>
            <a:r>
              <a:rPr lang="en-US" sz="1600" dirty="0" smtClean="0">
                <a:solidFill>
                  <a:srgbClr val="C00000"/>
                </a:solidFill>
                <a:latin typeface="Consolas" pitchFamily="49" charset="0"/>
                <a:cs typeface="Consolas" pitchFamily="49" charset="0"/>
              </a:rPr>
              <a:t>128</a:t>
            </a:r>
            <a:r>
              <a:rPr lang="en-US" sz="1600" dirty="0">
                <a:solidFill>
                  <a:prstClr val="black"/>
                </a:solidFill>
                <a:latin typeface="Consolas" pitchFamily="49" charset="0"/>
                <a:cs typeface="Consolas" pitchFamily="49" charset="0"/>
              </a:rPr>
              <a:t>&gt;&lt;&lt;&lt; </a:t>
            </a:r>
            <a:r>
              <a:rPr lang="en-US" sz="1600" dirty="0" err="1">
                <a:solidFill>
                  <a:prstClr val="black"/>
                </a:solidFill>
                <a:latin typeface="Consolas" pitchFamily="49" charset="0"/>
                <a:cs typeface="Consolas" pitchFamily="49" charset="0"/>
              </a:rPr>
              <a:t>dimGrid</a:t>
            </a:r>
            <a:r>
              <a:rPr lang="en-US" sz="1600" dirty="0">
                <a:solidFill>
                  <a:prstClr val="black"/>
                </a:solidFill>
                <a:latin typeface="Consolas" pitchFamily="49" charset="0"/>
                <a:cs typeface="Consolas" pitchFamily="49" charset="0"/>
              </a:rPr>
              <a:t>, </a:t>
            </a:r>
            <a:r>
              <a:rPr lang="en-US" sz="1600" dirty="0" err="1">
                <a:solidFill>
                  <a:prstClr val="black"/>
                </a:solidFill>
                <a:latin typeface="Consolas" pitchFamily="49" charset="0"/>
                <a:cs typeface="Consolas" pitchFamily="49" charset="0"/>
              </a:rPr>
              <a:t>dimBlock</a:t>
            </a:r>
            <a:r>
              <a:rPr lang="en-US" sz="1600" dirty="0">
                <a:solidFill>
                  <a:prstClr val="black"/>
                </a:solidFill>
                <a:latin typeface="Consolas" pitchFamily="49" charset="0"/>
                <a:cs typeface="Consolas" pitchFamily="49" charset="0"/>
              </a:rPr>
              <a:t>, </a:t>
            </a:r>
            <a:r>
              <a:rPr lang="en-US" sz="1600" dirty="0" err="1">
                <a:solidFill>
                  <a:prstClr val="black"/>
                </a:solidFill>
                <a:latin typeface="Consolas" pitchFamily="49" charset="0"/>
                <a:cs typeface="Consolas" pitchFamily="49" charset="0"/>
              </a:rPr>
              <a:t>smemSize</a:t>
            </a:r>
            <a:r>
              <a:rPr lang="en-US" sz="1600" dirty="0">
                <a:solidFill>
                  <a:prstClr val="black"/>
                </a:solidFill>
                <a:latin typeface="Consolas" pitchFamily="49" charset="0"/>
                <a:cs typeface="Consolas" pitchFamily="49" charset="0"/>
              </a:rPr>
              <a:t> &gt;&gt;&gt;(</a:t>
            </a:r>
            <a:r>
              <a:rPr lang="en-US" sz="1600" dirty="0" err="1">
                <a:solidFill>
                  <a:prstClr val="black"/>
                </a:solidFill>
                <a:latin typeface="Consolas" pitchFamily="49" charset="0"/>
                <a:cs typeface="Consolas" pitchFamily="49" charset="0"/>
              </a:rPr>
              <a:t>d_idata</a:t>
            </a:r>
            <a:r>
              <a:rPr lang="en-US" sz="1600" dirty="0">
                <a:solidFill>
                  <a:prstClr val="black"/>
                </a:solidFill>
                <a:latin typeface="Consolas" pitchFamily="49" charset="0"/>
                <a:cs typeface="Consolas" pitchFamily="49" charset="0"/>
              </a:rPr>
              <a:t>, </a:t>
            </a:r>
            <a:r>
              <a:rPr lang="en-US" sz="1600" dirty="0" err="1">
                <a:solidFill>
                  <a:prstClr val="black"/>
                </a:solidFill>
                <a:latin typeface="Consolas" pitchFamily="49" charset="0"/>
                <a:cs typeface="Consolas" pitchFamily="49" charset="0"/>
              </a:rPr>
              <a:t>d_odata</a:t>
            </a:r>
            <a:r>
              <a:rPr lang="en-US" sz="1600" dirty="0">
                <a:solidFill>
                  <a:prstClr val="black"/>
                </a:solidFill>
                <a:latin typeface="Consolas" pitchFamily="49" charset="0"/>
                <a:cs typeface="Consolas" pitchFamily="49" charset="0"/>
              </a:rPr>
              <a:t>); </a:t>
            </a:r>
            <a:r>
              <a:rPr lang="en-US" sz="1600" dirty="0">
                <a:solidFill>
                  <a:srgbClr val="0000FF"/>
                </a:solidFill>
                <a:latin typeface="Consolas" pitchFamily="49" charset="0"/>
                <a:cs typeface="Consolas" pitchFamily="49" charset="0"/>
              </a:rPr>
              <a:t>break</a:t>
            </a:r>
            <a:r>
              <a:rPr lang="en-US" sz="1600" dirty="0">
                <a:solidFill>
                  <a:prstClr val="black"/>
                </a:solidFill>
                <a:latin typeface="Consolas" pitchFamily="49" charset="0"/>
                <a:cs typeface="Consolas" pitchFamily="49" charset="0"/>
              </a:rPr>
              <a:t>;</a:t>
            </a:r>
          </a:p>
          <a:p>
            <a:r>
              <a:rPr lang="en-US" sz="1600" dirty="0">
                <a:solidFill>
                  <a:srgbClr val="0000FF"/>
                </a:solidFill>
                <a:latin typeface="Consolas" pitchFamily="49" charset="0"/>
                <a:cs typeface="Consolas" pitchFamily="49" charset="0"/>
              </a:rPr>
              <a:t>case</a:t>
            </a:r>
            <a:r>
              <a:rPr lang="en-US" sz="1600" dirty="0">
                <a:solidFill>
                  <a:prstClr val="black"/>
                </a:solidFill>
                <a:latin typeface="Consolas" pitchFamily="49" charset="0"/>
                <a:cs typeface="Consolas" pitchFamily="49" charset="0"/>
              </a:rPr>
              <a:t> 64:</a:t>
            </a:r>
          </a:p>
          <a:p>
            <a:r>
              <a:rPr lang="en-US" sz="1600" dirty="0">
                <a:solidFill>
                  <a:prstClr val="black"/>
                </a:solidFill>
                <a:latin typeface="Consolas" pitchFamily="49" charset="0"/>
                <a:cs typeface="Consolas" pitchFamily="49" charset="0"/>
              </a:rPr>
              <a:t>    </a:t>
            </a:r>
            <a:r>
              <a:rPr lang="en-US" sz="1600" dirty="0" smtClean="0">
                <a:solidFill>
                  <a:srgbClr val="C00000"/>
                </a:solidFill>
                <a:latin typeface="Consolas" pitchFamily="49" charset="0"/>
                <a:cs typeface="Consolas" pitchFamily="49" charset="0"/>
              </a:rPr>
              <a:t>reduce6</a:t>
            </a:r>
            <a:r>
              <a:rPr lang="en-US" sz="1600" dirty="0" smtClean="0">
                <a:solidFill>
                  <a:prstClr val="black"/>
                </a:solidFill>
                <a:latin typeface="Consolas" pitchFamily="49" charset="0"/>
                <a:cs typeface="Consolas" pitchFamily="49" charset="0"/>
              </a:rPr>
              <a:t>&lt; </a:t>
            </a:r>
            <a:r>
              <a:rPr lang="en-US" sz="1600" dirty="0">
                <a:solidFill>
                  <a:srgbClr val="C00000"/>
                </a:solidFill>
                <a:latin typeface="Consolas" pitchFamily="49" charset="0"/>
                <a:cs typeface="Consolas" pitchFamily="49" charset="0"/>
              </a:rPr>
              <a:t>64</a:t>
            </a:r>
            <a:r>
              <a:rPr lang="en-US" sz="1600" dirty="0" smtClean="0">
                <a:solidFill>
                  <a:prstClr val="black"/>
                </a:solidFill>
                <a:latin typeface="Consolas" pitchFamily="49" charset="0"/>
                <a:cs typeface="Consolas" pitchFamily="49" charset="0"/>
              </a:rPr>
              <a:t>&gt;&lt;&lt;&lt; </a:t>
            </a:r>
            <a:r>
              <a:rPr lang="en-US" sz="1600" dirty="0" err="1">
                <a:solidFill>
                  <a:prstClr val="black"/>
                </a:solidFill>
                <a:latin typeface="Consolas" pitchFamily="49" charset="0"/>
                <a:cs typeface="Consolas" pitchFamily="49" charset="0"/>
              </a:rPr>
              <a:t>dimGrid</a:t>
            </a:r>
            <a:r>
              <a:rPr lang="en-US" sz="1600" dirty="0">
                <a:solidFill>
                  <a:prstClr val="black"/>
                </a:solidFill>
                <a:latin typeface="Consolas" pitchFamily="49" charset="0"/>
                <a:cs typeface="Consolas" pitchFamily="49" charset="0"/>
              </a:rPr>
              <a:t>, </a:t>
            </a:r>
            <a:r>
              <a:rPr lang="en-US" sz="1600" dirty="0" err="1">
                <a:solidFill>
                  <a:prstClr val="black"/>
                </a:solidFill>
                <a:latin typeface="Consolas" pitchFamily="49" charset="0"/>
                <a:cs typeface="Consolas" pitchFamily="49" charset="0"/>
              </a:rPr>
              <a:t>dimBlock</a:t>
            </a:r>
            <a:r>
              <a:rPr lang="en-US" sz="1600" dirty="0">
                <a:solidFill>
                  <a:prstClr val="black"/>
                </a:solidFill>
                <a:latin typeface="Consolas" pitchFamily="49" charset="0"/>
                <a:cs typeface="Consolas" pitchFamily="49" charset="0"/>
              </a:rPr>
              <a:t>, </a:t>
            </a:r>
            <a:r>
              <a:rPr lang="en-US" sz="1600" dirty="0" err="1">
                <a:solidFill>
                  <a:prstClr val="black"/>
                </a:solidFill>
                <a:latin typeface="Consolas" pitchFamily="49" charset="0"/>
                <a:cs typeface="Consolas" pitchFamily="49" charset="0"/>
              </a:rPr>
              <a:t>smemSize</a:t>
            </a:r>
            <a:r>
              <a:rPr lang="en-US" sz="1600" dirty="0">
                <a:solidFill>
                  <a:prstClr val="black"/>
                </a:solidFill>
                <a:latin typeface="Consolas" pitchFamily="49" charset="0"/>
                <a:cs typeface="Consolas" pitchFamily="49" charset="0"/>
              </a:rPr>
              <a:t> &gt;&gt;&gt;(</a:t>
            </a:r>
            <a:r>
              <a:rPr lang="en-US" sz="1600" dirty="0" err="1">
                <a:solidFill>
                  <a:prstClr val="black"/>
                </a:solidFill>
                <a:latin typeface="Consolas" pitchFamily="49" charset="0"/>
                <a:cs typeface="Consolas" pitchFamily="49" charset="0"/>
              </a:rPr>
              <a:t>d_idata</a:t>
            </a:r>
            <a:r>
              <a:rPr lang="en-US" sz="1600" dirty="0">
                <a:solidFill>
                  <a:prstClr val="black"/>
                </a:solidFill>
                <a:latin typeface="Consolas" pitchFamily="49" charset="0"/>
                <a:cs typeface="Consolas" pitchFamily="49" charset="0"/>
              </a:rPr>
              <a:t>, </a:t>
            </a:r>
            <a:r>
              <a:rPr lang="en-US" sz="1600" dirty="0" err="1">
                <a:solidFill>
                  <a:prstClr val="black"/>
                </a:solidFill>
                <a:latin typeface="Consolas" pitchFamily="49" charset="0"/>
                <a:cs typeface="Consolas" pitchFamily="49" charset="0"/>
              </a:rPr>
              <a:t>d_odata</a:t>
            </a:r>
            <a:r>
              <a:rPr lang="en-US" sz="1600" dirty="0">
                <a:solidFill>
                  <a:prstClr val="black"/>
                </a:solidFill>
                <a:latin typeface="Consolas" pitchFamily="49" charset="0"/>
                <a:cs typeface="Consolas" pitchFamily="49" charset="0"/>
              </a:rPr>
              <a:t>); </a:t>
            </a:r>
            <a:r>
              <a:rPr lang="en-US" sz="1600" dirty="0">
                <a:solidFill>
                  <a:srgbClr val="0000FF"/>
                </a:solidFill>
                <a:latin typeface="Consolas" pitchFamily="49" charset="0"/>
                <a:cs typeface="Consolas" pitchFamily="49" charset="0"/>
              </a:rPr>
              <a:t>break</a:t>
            </a:r>
            <a:r>
              <a:rPr lang="en-US" sz="1600" dirty="0">
                <a:solidFill>
                  <a:prstClr val="black"/>
                </a:solidFill>
                <a:latin typeface="Consolas" pitchFamily="49" charset="0"/>
                <a:cs typeface="Consolas" pitchFamily="49" charset="0"/>
              </a:rPr>
              <a:t>;</a:t>
            </a:r>
          </a:p>
          <a:p>
            <a:r>
              <a:rPr lang="en-US" sz="1600" dirty="0">
                <a:solidFill>
                  <a:srgbClr val="0000FF"/>
                </a:solidFill>
                <a:latin typeface="Consolas" pitchFamily="49" charset="0"/>
                <a:cs typeface="Consolas" pitchFamily="49" charset="0"/>
              </a:rPr>
              <a:t>case</a:t>
            </a:r>
            <a:r>
              <a:rPr lang="en-US" sz="1600" dirty="0">
                <a:solidFill>
                  <a:prstClr val="black"/>
                </a:solidFill>
                <a:latin typeface="Consolas" pitchFamily="49" charset="0"/>
                <a:cs typeface="Consolas" pitchFamily="49" charset="0"/>
              </a:rPr>
              <a:t> 32:</a:t>
            </a:r>
          </a:p>
          <a:p>
            <a:r>
              <a:rPr lang="en-US" sz="1600" dirty="0">
                <a:solidFill>
                  <a:prstClr val="black"/>
                </a:solidFill>
                <a:latin typeface="Consolas" pitchFamily="49" charset="0"/>
                <a:cs typeface="Consolas" pitchFamily="49" charset="0"/>
              </a:rPr>
              <a:t>    </a:t>
            </a:r>
            <a:r>
              <a:rPr lang="en-US" sz="1600" dirty="0" smtClean="0">
                <a:solidFill>
                  <a:srgbClr val="C00000"/>
                </a:solidFill>
                <a:latin typeface="Consolas" pitchFamily="49" charset="0"/>
                <a:cs typeface="Consolas" pitchFamily="49" charset="0"/>
              </a:rPr>
              <a:t>reduce6</a:t>
            </a:r>
            <a:r>
              <a:rPr lang="en-US" sz="1600" dirty="0" smtClean="0">
                <a:solidFill>
                  <a:prstClr val="black"/>
                </a:solidFill>
                <a:latin typeface="Consolas" pitchFamily="49" charset="0"/>
                <a:cs typeface="Consolas" pitchFamily="49" charset="0"/>
              </a:rPr>
              <a:t>&lt; </a:t>
            </a:r>
            <a:r>
              <a:rPr lang="en-US" sz="1600" dirty="0">
                <a:solidFill>
                  <a:srgbClr val="C00000"/>
                </a:solidFill>
                <a:latin typeface="Consolas" pitchFamily="49" charset="0"/>
                <a:cs typeface="Consolas" pitchFamily="49" charset="0"/>
              </a:rPr>
              <a:t>32</a:t>
            </a:r>
            <a:r>
              <a:rPr lang="en-US" sz="1600" dirty="0">
                <a:solidFill>
                  <a:prstClr val="black"/>
                </a:solidFill>
                <a:latin typeface="Consolas" pitchFamily="49" charset="0"/>
                <a:cs typeface="Consolas" pitchFamily="49" charset="0"/>
              </a:rPr>
              <a:t>&gt;&lt;&lt;&lt; </a:t>
            </a:r>
            <a:r>
              <a:rPr lang="en-US" sz="1600" dirty="0" err="1">
                <a:solidFill>
                  <a:prstClr val="black"/>
                </a:solidFill>
                <a:latin typeface="Consolas" pitchFamily="49" charset="0"/>
                <a:cs typeface="Consolas" pitchFamily="49" charset="0"/>
              </a:rPr>
              <a:t>dimGrid</a:t>
            </a:r>
            <a:r>
              <a:rPr lang="en-US" sz="1600" dirty="0">
                <a:solidFill>
                  <a:prstClr val="black"/>
                </a:solidFill>
                <a:latin typeface="Consolas" pitchFamily="49" charset="0"/>
                <a:cs typeface="Consolas" pitchFamily="49" charset="0"/>
              </a:rPr>
              <a:t>, </a:t>
            </a:r>
            <a:r>
              <a:rPr lang="en-US" sz="1600" dirty="0" err="1">
                <a:solidFill>
                  <a:prstClr val="black"/>
                </a:solidFill>
                <a:latin typeface="Consolas" pitchFamily="49" charset="0"/>
                <a:cs typeface="Consolas" pitchFamily="49" charset="0"/>
              </a:rPr>
              <a:t>dimBlock</a:t>
            </a:r>
            <a:r>
              <a:rPr lang="en-US" sz="1600" dirty="0">
                <a:solidFill>
                  <a:prstClr val="black"/>
                </a:solidFill>
                <a:latin typeface="Consolas" pitchFamily="49" charset="0"/>
                <a:cs typeface="Consolas" pitchFamily="49" charset="0"/>
              </a:rPr>
              <a:t>, </a:t>
            </a:r>
            <a:r>
              <a:rPr lang="en-US" sz="1600" dirty="0" err="1">
                <a:solidFill>
                  <a:prstClr val="black"/>
                </a:solidFill>
                <a:latin typeface="Consolas" pitchFamily="49" charset="0"/>
                <a:cs typeface="Consolas" pitchFamily="49" charset="0"/>
              </a:rPr>
              <a:t>smemSize</a:t>
            </a:r>
            <a:r>
              <a:rPr lang="en-US" sz="1600" dirty="0">
                <a:solidFill>
                  <a:prstClr val="black"/>
                </a:solidFill>
                <a:latin typeface="Consolas" pitchFamily="49" charset="0"/>
                <a:cs typeface="Consolas" pitchFamily="49" charset="0"/>
              </a:rPr>
              <a:t> &gt;&gt;&gt;(</a:t>
            </a:r>
            <a:r>
              <a:rPr lang="en-US" sz="1600" dirty="0" err="1">
                <a:solidFill>
                  <a:prstClr val="black"/>
                </a:solidFill>
                <a:latin typeface="Consolas" pitchFamily="49" charset="0"/>
                <a:cs typeface="Consolas" pitchFamily="49" charset="0"/>
              </a:rPr>
              <a:t>d_idata</a:t>
            </a:r>
            <a:r>
              <a:rPr lang="en-US" sz="1600" dirty="0">
                <a:solidFill>
                  <a:prstClr val="black"/>
                </a:solidFill>
                <a:latin typeface="Consolas" pitchFamily="49" charset="0"/>
                <a:cs typeface="Consolas" pitchFamily="49" charset="0"/>
              </a:rPr>
              <a:t>, </a:t>
            </a:r>
            <a:r>
              <a:rPr lang="en-US" sz="1600" dirty="0" err="1">
                <a:solidFill>
                  <a:prstClr val="black"/>
                </a:solidFill>
                <a:latin typeface="Consolas" pitchFamily="49" charset="0"/>
                <a:cs typeface="Consolas" pitchFamily="49" charset="0"/>
              </a:rPr>
              <a:t>d_odata</a:t>
            </a:r>
            <a:r>
              <a:rPr lang="en-US" sz="1600" dirty="0">
                <a:solidFill>
                  <a:prstClr val="black"/>
                </a:solidFill>
                <a:latin typeface="Consolas" pitchFamily="49" charset="0"/>
                <a:cs typeface="Consolas" pitchFamily="49" charset="0"/>
              </a:rPr>
              <a:t>); </a:t>
            </a:r>
            <a:r>
              <a:rPr lang="en-US" sz="1600" dirty="0">
                <a:solidFill>
                  <a:srgbClr val="0000FF"/>
                </a:solidFill>
                <a:latin typeface="Consolas" pitchFamily="49" charset="0"/>
                <a:cs typeface="Consolas" pitchFamily="49" charset="0"/>
              </a:rPr>
              <a:t>break</a:t>
            </a:r>
            <a:r>
              <a:rPr lang="en-US" sz="1600" dirty="0">
                <a:solidFill>
                  <a:prstClr val="black"/>
                </a:solidFill>
                <a:latin typeface="Consolas" pitchFamily="49" charset="0"/>
                <a:cs typeface="Consolas" pitchFamily="49" charset="0"/>
              </a:rPr>
              <a:t>;</a:t>
            </a:r>
          </a:p>
          <a:p>
            <a:r>
              <a:rPr lang="en-US" sz="1600" dirty="0">
                <a:solidFill>
                  <a:srgbClr val="0000FF"/>
                </a:solidFill>
                <a:latin typeface="Consolas" pitchFamily="49" charset="0"/>
                <a:cs typeface="Consolas" pitchFamily="49" charset="0"/>
              </a:rPr>
              <a:t>case</a:t>
            </a:r>
            <a:r>
              <a:rPr lang="en-US" sz="1600" dirty="0">
                <a:solidFill>
                  <a:prstClr val="black"/>
                </a:solidFill>
                <a:latin typeface="Consolas" pitchFamily="49" charset="0"/>
                <a:cs typeface="Consolas" pitchFamily="49" charset="0"/>
              </a:rPr>
              <a:t> 16:</a:t>
            </a:r>
          </a:p>
          <a:p>
            <a:r>
              <a:rPr lang="en-US" sz="1600" dirty="0">
                <a:solidFill>
                  <a:prstClr val="black"/>
                </a:solidFill>
                <a:latin typeface="Consolas" pitchFamily="49" charset="0"/>
                <a:cs typeface="Consolas" pitchFamily="49" charset="0"/>
              </a:rPr>
              <a:t>    </a:t>
            </a:r>
            <a:r>
              <a:rPr lang="en-US" sz="1600" dirty="0" smtClean="0">
                <a:solidFill>
                  <a:srgbClr val="C00000"/>
                </a:solidFill>
                <a:latin typeface="Consolas" pitchFamily="49" charset="0"/>
                <a:cs typeface="Consolas" pitchFamily="49" charset="0"/>
              </a:rPr>
              <a:t>reduce6</a:t>
            </a:r>
            <a:r>
              <a:rPr lang="en-US" sz="1600" dirty="0" smtClean="0">
                <a:solidFill>
                  <a:prstClr val="black"/>
                </a:solidFill>
                <a:latin typeface="Consolas" pitchFamily="49" charset="0"/>
                <a:cs typeface="Consolas" pitchFamily="49" charset="0"/>
              </a:rPr>
              <a:t>&lt; </a:t>
            </a:r>
            <a:r>
              <a:rPr lang="en-US" sz="1600" dirty="0">
                <a:solidFill>
                  <a:srgbClr val="C00000"/>
                </a:solidFill>
                <a:latin typeface="Consolas" pitchFamily="49" charset="0"/>
                <a:cs typeface="Consolas" pitchFamily="49" charset="0"/>
              </a:rPr>
              <a:t>16</a:t>
            </a:r>
            <a:r>
              <a:rPr lang="en-US" sz="1600" dirty="0">
                <a:solidFill>
                  <a:prstClr val="black"/>
                </a:solidFill>
                <a:latin typeface="Consolas" pitchFamily="49" charset="0"/>
                <a:cs typeface="Consolas" pitchFamily="49" charset="0"/>
              </a:rPr>
              <a:t>&gt;&lt;&lt;&lt; </a:t>
            </a:r>
            <a:r>
              <a:rPr lang="en-US" sz="1600" dirty="0" err="1">
                <a:solidFill>
                  <a:prstClr val="black"/>
                </a:solidFill>
                <a:latin typeface="Consolas" pitchFamily="49" charset="0"/>
                <a:cs typeface="Consolas" pitchFamily="49" charset="0"/>
              </a:rPr>
              <a:t>dimGrid</a:t>
            </a:r>
            <a:r>
              <a:rPr lang="en-US" sz="1600" dirty="0">
                <a:solidFill>
                  <a:prstClr val="black"/>
                </a:solidFill>
                <a:latin typeface="Consolas" pitchFamily="49" charset="0"/>
                <a:cs typeface="Consolas" pitchFamily="49" charset="0"/>
              </a:rPr>
              <a:t>, </a:t>
            </a:r>
            <a:r>
              <a:rPr lang="en-US" sz="1600" dirty="0" err="1">
                <a:solidFill>
                  <a:prstClr val="black"/>
                </a:solidFill>
                <a:latin typeface="Consolas" pitchFamily="49" charset="0"/>
                <a:cs typeface="Consolas" pitchFamily="49" charset="0"/>
              </a:rPr>
              <a:t>dimBlock</a:t>
            </a:r>
            <a:r>
              <a:rPr lang="en-US" sz="1600" dirty="0">
                <a:solidFill>
                  <a:prstClr val="black"/>
                </a:solidFill>
                <a:latin typeface="Consolas" pitchFamily="49" charset="0"/>
                <a:cs typeface="Consolas" pitchFamily="49" charset="0"/>
              </a:rPr>
              <a:t>, </a:t>
            </a:r>
            <a:r>
              <a:rPr lang="en-US" sz="1600" dirty="0" err="1">
                <a:solidFill>
                  <a:prstClr val="black"/>
                </a:solidFill>
                <a:latin typeface="Consolas" pitchFamily="49" charset="0"/>
                <a:cs typeface="Consolas" pitchFamily="49" charset="0"/>
              </a:rPr>
              <a:t>smemSize</a:t>
            </a:r>
            <a:r>
              <a:rPr lang="en-US" sz="1600" dirty="0">
                <a:solidFill>
                  <a:prstClr val="black"/>
                </a:solidFill>
                <a:latin typeface="Consolas" pitchFamily="49" charset="0"/>
                <a:cs typeface="Consolas" pitchFamily="49" charset="0"/>
              </a:rPr>
              <a:t> &gt;&gt;&gt;(</a:t>
            </a:r>
            <a:r>
              <a:rPr lang="en-US" sz="1600" dirty="0" err="1">
                <a:solidFill>
                  <a:prstClr val="black"/>
                </a:solidFill>
                <a:latin typeface="Consolas" pitchFamily="49" charset="0"/>
                <a:cs typeface="Consolas" pitchFamily="49" charset="0"/>
              </a:rPr>
              <a:t>d_idata</a:t>
            </a:r>
            <a:r>
              <a:rPr lang="en-US" sz="1600" dirty="0">
                <a:solidFill>
                  <a:prstClr val="black"/>
                </a:solidFill>
                <a:latin typeface="Consolas" pitchFamily="49" charset="0"/>
                <a:cs typeface="Consolas" pitchFamily="49" charset="0"/>
              </a:rPr>
              <a:t>, </a:t>
            </a:r>
            <a:r>
              <a:rPr lang="en-US" sz="1600" dirty="0" err="1">
                <a:solidFill>
                  <a:prstClr val="black"/>
                </a:solidFill>
                <a:latin typeface="Consolas" pitchFamily="49" charset="0"/>
                <a:cs typeface="Consolas" pitchFamily="49" charset="0"/>
              </a:rPr>
              <a:t>d_odata</a:t>
            </a:r>
            <a:r>
              <a:rPr lang="en-US" sz="1600" dirty="0">
                <a:solidFill>
                  <a:prstClr val="black"/>
                </a:solidFill>
                <a:latin typeface="Consolas" pitchFamily="49" charset="0"/>
                <a:cs typeface="Consolas" pitchFamily="49" charset="0"/>
              </a:rPr>
              <a:t>); </a:t>
            </a:r>
            <a:r>
              <a:rPr lang="en-US" sz="1600" dirty="0">
                <a:solidFill>
                  <a:srgbClr val="0000FF"/>
                </a:solidFill>
                <a:latin typeface="Consolas" pitchFamily="49" charset="0"/>
                <a:cs typeface="Consolas" pitchFamily="49" charset="0"/>
              </a:rPr>
              <a:t>break</a:t>
            </a:r>
            <a:r>
              <a:rPr lang="en-US" sz="1600" dirty="0">
                <a:solidFill>
                  <a:prstClr val="black"/>
                </a:solidFill>
                <a:latin typeface="Consolas" pitchFamily="49" charset="0"/>
                <a:cs typeface="Consolas" pitchFamily="49" charset="0"/>
              </a:rPr>
              <a:t>;</a:t>
            </a:r>
          </a:p>
          <a:p>
            <a:r>
              <a:rPr lang="en-US" sz="1600" dirty="0">
                <a:solidFill>
                  <a:srgbClr val="0000FF"/>
                </a:solidFill>
                <a:latin typeface="Consolas" pitchFamily="49" charset="0"/>
                <a:cs typeface="Consolas" pitchFamily="49" charset="0"/>
              </a:rPr>
              <a:t>case</a:t>
            </a:r>
            <a:r>
              <a:rPr lang="en-US" sz="1600" dirty="0">
                <a:solidFill>
                  <a:prstClr val="black"/>
                </a:solidFill>
                <a:latin typeface="Consolas" pitchFamily="49" charset="0"/>
                <a:cs typeface="Consolas" pitchFamily="49" charset="0"/>
              </a:rPr>
              <a:t>  8:</a:t>
            </a:r>
          </a:p>
          <a:p>
            <a:r>
              <a:rPr lang="en-US" sz="1600" dirty="0">
                <a:solidFill>
                  <a:prstClr val="black"/>
                </a:solidFill>
                <a:latin typeface="Consolas" pitchFamily="49" charset="0"/>
                <a:cs typeface="Consolas" pitchFamily="49" charset="0"/>
              </a:rPr>
              <a:t>    </a:t>
            </a:r>
            <a:r>
              <a:rPr lang="en-US" sz="1600" dirty="0" smtClean="0">
                <a:solidFill>
                  <a:srgbClr val="C00000"/>
                </a:solidFill>
                <a:latin typeface="Consolas" pitchFamily="49" charset="0"/>
                <a:cs typeface="Consolas" pitchFamily="49" charset="0"/>
              </a:rPr>
              <a:t>reduce6</a:t>
            </a:r>
            <a:r>
              <a:rPr lang="en-US" sz="1600" dirty="0" smtClean="0">
                <a:solidFill>
                  <a:prstClr val="black"/>
                </a:solidFill>
                <a:latin typeface="Consolas" pitchFamily="49" charset="0"/>
                <a:cs typeface="Consolas" pitchFamily="49" charset="0"/>
              </a:rPr>
              <a:t>&lt;  </a:t>
            </a:r>
            <a:r>
              <a:rPr lang="en-US" sz="1600" dirty="0">
                <a:solidFill>
                  <a:srgbClr val="C00000"/>
                </a:solidFill>
                <a:latin typeface="Consolas" pitchFamily="49" charset="0"/>
                <a:cs typeface="Consolas" pitchFamily="49" charset="0"/>
              </a:rPr>
              <a:t>8</a:t>
            </a:r>
            <a:r>
              <a:rPr lang="en-US" sz="1600" dirty="0" smtClean="0">
                <a:solidFill>
                  <a:prstClr val="black"/>
                </a:solidFill>
                <a:latin typeface="Consolas" pitchFamily="49" charset="0"/>
                <a:cs typeface="Consolas" pitchFamily="49" charset="0"/>
              </a:rPr>
              <a:t>&gt;&lt;&lt;&lt; </a:t>
            </a:r>
            <a:r>
              <a:rPr lang="en-US" sz="1600" dirty="0" err="1">
                <a:solidFill>
                  <a:prstClr val="black"/>
                </a:solidFill>
                <a:latin typeface="Consolas" pitchFamily="49" charset="0"/>
                <a:cs typeface="Consolas" pitchFamily="49" charset="0"/>
              </a:rPr>
              <a:t>dimGrid</a:t>
            </a:r>
            <a:r>
              <a:rPr lang="en-US" sz="1600" dirty="0">
                <a:solidFill>
                  <a:prstClr val="black"/>
                </a:solidFill>
                <a:latin typeface="Consolas" pitchFamily="49" charset="0"/>
                <a:cs typeface="Consolas" pitchFamily="49" charset="0"/>
              </a:rPr>
              <a:t>, </a:t>
            </a:r>
            <a:r>
              <a:rPr lang="en-US" sz="1600" dirty="0" err="1">
                <a:solidFill>
                  <a:prstClr val="black"/>
                </a:solidFill>
                <a:latin typeface="Consolas" pitchFamily="49" charset="0"/>
                <a:cs typeface="Consolas" pitchFamily="49" charset="0"/>
              </a:rPr>
              <a:t>dimBlock</a:t>
            </a:r>
            <a:r>
              <a:rPr lang="en-US" sz="1600" dirty="0">
                <a:solidFill>
                  <a:prstClr val="black"/>
                </a:solidFill>
                <a:latin typeface="Consolas" pitchFamily="49" charset="0"/>
                <a:cs typeface="Consolas" pitchFamily="49" charset="0"/>
              </a:rPr>
              <a:t>, </a:t>
            </a:r>
            <a:r>
              <a:rPr lang="en-US" sz="1600" dirty="0" err="1">
                <a:solidFill>
                  <a:prstClr val="black"/>
                </a:solidFill>
                <a:latin typeface="Consolas" pitchFamily="49" charset="0"/>
                <a:cs typeface="Consolas" pitchFamily="49" charset="0"/>
              </a:rPr>
              <a:t>smemSize</a:t>
            </a:r>
            <a:r>
              <a:rPr lang="en-US" sz="1600" dirty="0">
                <a:solidFill>
                  <a:prstClr val="black"/>
                </a:solidFill>
                <a:latin typeface="Consolas" pitchFamily="49" charset="0"/>
                <a:cs typeface="Consolas" pitchFamily="49" charset="0"/>
              </a:rPr>
              <a:t> &gt;&gt;&gt;(</a:t>
            </a:r>
            <a:r>
              <a:rPr lang="en-US" sz="1600" dirty="0" err="1">
                <a:solidFill>
                  <a:prstClr val="black"/>
                </a:solidFill>
                <a:latin typeface="Consolas" pitchFamily="49" charset="0"/>
                <a:cs typeface="Consolas" pitchFamily="49" charset="0"/>
              </a:rPr>
              <a:t>d_idata</a:t>
            </a:r>
            <a:r>
              <a:rPr lang="en-US" sz="1600" dirty="0">
                <a:solidFill>
                  <a:prstClr val="black"/>
                </a:solidFill>
                <a:latin typeface="Consolas" pitchFamily="49" charset="0"/>
                <a:cs typeface="Consolas" pitchFamily="49" charset="0"/>
              </a:rPr>
              <a:t>, </a:t>
            </a:r>
            <a:r>
              <a:rPr lang="en-US" sz="1600" dirty="0" err="1">
                <a:solidFill>
                  <a:prstClr val="black"/>
                </a:solidFill>
                <a:latin typeface="Consolas" pitchFamily="49" charset="0"/>
                <a:cs typeface="Consolas" pitchFamily="49" charset="0"/>
              </a:rPr>
              <a:t>d_odata</a:t>
            </a:r>
            <a:r>
              <a:rPr lang="en-US" sz="1600" dirty="0">
                <a:solidFill>
                  <a:prstClr val="black"/>
                </a:solidFill>
                <a:latin typeface="Consolas" pitchFamily="49" charset="0"/>
                <a:cs typeface="Consolas" pitchFamily="49" charset="0"/>
              </a:rPr>
              <a:t>); </a:t>
            </a:r>
            <a:r>
              <a:rPr lang="en-US" sz="1600" dirty="0">
                <a:solidFill>
                  <a:srgbClr val="0000FF"/>
                </a:solidFill>
                <a:latin typeface="Consolas" pitchFamily="49" charset="0"/>
                <a:cs typeface="Consolas" pitchFamily="49" charset="0"/>
              </a:rPr>
              <a:t>break</a:t>
            </a:r>
            <a:r>
              <a:rPr lang="en-US" sz="1600" dirty="0">
                <a:solidFill>
                  <a:prstClr val="black"/>
                </a:solidFill>
                <a:latin typeface="Consolas" pitchFamily="49" charset="0"/>
                <a:cs typeface="Consolas" pitchFamily="49" charset="0"/>
              </a:rPr>
              <a:t>;</a:t>
            </a:r>
          </a:p>
          <a:p>
            <a:r>
              <a:rPr lang="en-US" sz="1600" dirty="0">
                <a:solidFill>
                  <a:srgbClr val="0000FF"/>
                </a:solidFill>
                <a:latin typeface="Consolas" pitchFamily="49" charset="0"/>
                <a:cs typeface="Consolas" pitchFamily="49" charset="0"/>
              </a:rPr>
              <a:t>case</a:t>
            </a:r>
            <a:r>
              <a:rPr lang="en-US" sz="1600" dirty="0">
                <a:solidFill>
                  <a:prstClr val="black"/>
                </a:solidFill>
                <a:latin typeface="Consolas" pitchFamily="49" charset="0"/>
                <a:cs typeface="Consolas" pitchFamily="49" charset="0"/>
              </a:rPr>
              <a:t>  4:</a:t>
            </a:r>
          </a:p>
          <a:p>
            <a:r>
              <a:rPr lang="en-US" sz="1600" dirty="0">
                <a:solidFill>
                  <a:prstClr val="black"/>
                </a:solidFill>
                <a:latin typeface="Consolas" pitchFamily="49" charset="0"/>
                <a:cs typeface="Consolas" pitchFamily="49" charset="0"/>
              </a:rPr>
              <a:t>    </a:t>
            </a:r>
            <a:r>
              <a:rPr lang="en-US" sz="1600" dirty="0" smtClean="0">
                <a:solidFill>
                  <a:srgbClr val="C00000"/>
                </a:solidFill>
                <a:latin typeface="Consolas" pitchFamily="49" charset="0"/>
                <a:cs typeface="Consolas" pitchFamily="49" charset="0"/>
              </a:rPr>
              <a:t>reduce6</a:t>
            </a:r>
            <a:r>
              <a:rPr lang="en-US" sz="1600" dirty="0" smtClean="0">
                <a:solidFill>
                  <a:prstClr val="black"/>
                </a:solidFill>
                <a:latin typeface="Consolas" pitchFamily="49" charset="0"/>
                <a:cs typeface="Consolas" pitchFamily="49" charset="0"/>
              </a:rPr>
              <a:t>&lt;  </a:t>
            </a:r>
            <a:r>
              <a:rPr lang="en-US" sz="1600" dirty="0">
                <a:solidFill>
                  <a:srgbClr val="C00000"/>
                </a:solidFill>
                <a:latin typeface="Consolas" pitchFamily="49" charset="0"/>
                <a:cs typeface="Consolas" pitchFamily="49" charset="0"/>
              </a:rPr>
              <a:t>4</a:t>
            </a:r>
            <a:r>
              <a:rPr lang="en-US" sz="1600" dirty="0" smtClean="0">
                <a:solidFill>
                  <a:prstClr val="black"/>
                </a:solidFill>
                <a:latin typeface="Consolas" pitchFamily="49" charset="0"/>
                <a:cs typeface="Consolas" pitchFamily="49" charset="0"/>
              </a:rPr>
              <a:t>&gt;&lt;&lt;&lt; </a:t>
            </a:r>
            <a:r>
              <a:rPr lang="en-US" sz="1600" dirty="0" err="1">
                <a:solidFill>
                  <a:prstClr val="black"/>
                </a:solidFill>
                <a:latin typeface="Consolas" pitchFamily="49" charset="0"/>
                <a:cs typeface="Consolas" pitchFamily="49" charset="0"/>
              </a:rPr>
              <a:t>dimGrid</a:t>
            </a:r>
            <a:r>
              <a:rPr lang="en-US" sz="1600" dirty="0">
                <a:solidFill>
                  <a:prstClr val="black"/>
                </a:solidFill>
                <a:latin typeface="Consolas" pitchFamily="49" charset="0"/>
                <a:cs typeface="Consolas" pitchFamily="49" charset="0"/>
              </a:rPr>
              <a:t>, </a:t>
            </a:r>
            <a:r>
              <a:rPr lang="en-US" sz="1600" dirty="0" err="1">
                <a:solidFill>
                  <a:prstClr val="black"/>
                </a:solidFill>
                <a:latin typeface="Consolas" pitchFamily="49" charset="0"/>
                <a:cs typeface="Consolas" pitchFamily="49" charset="0"/>
              </a:rPr>
              <a:t>dimBlock</a:t>
            </a:r>
            <a:r>
              <a:rPr lang="en-US" sz="1600" dirty="0">
                <a:solidFill>
                  <a:prstClr val="black"/>
                </a:solidFill>
                <a:latin typeface="Consolas" pitchFamily="49" charset="0"/>
                <a:cs typeface="Consolas" pitchFamily="49" charset="0"/>
              </a:rPr>
              <a:t>, </a:t>
            </a:r>
            <a:r>
              <a:rPr lang="en-US" sz="1600" dirty="0" err="1">
                <a:solidFill>
                  <a:prstClr val="black"/>
                </a:solidFill>
                <a:latin typeface="Consolas" pitchFamily="49" charset="0"/>
                <a:cs typeface="Consolas" pitchFamily="49" charset="0"/>
              </a:rPr>
              <a:t>smemSize</a:t>
            </a:r>
            <a:r>
              <a:rPr lang="en-US" sz="1600" dirty="0">
                <a:solidFill>
                  <a:prstClr val="black"/>
                </a:solidFill>
                <a:latin typeface="Consolas" pitchFamily="49" charset="0"/>
                <a:cs typeface="Consolas" pitchFamily="49" charset="0"/>
              </a:rPr>
              <a:t> &gt;&gt;&gt;(</a:t>
            </a:r>
            <a:r>
              <a:rPr lang="en-US" sz="1600" dirty="0" err="1">
                <a:solidFill>
                  <a:prstClr val="black"/>
                </a:solidFill>
                <a:latin typeface="Consolas" pitchFamily="49" charset="0"/>
                <a:cs typeface="Consolas" pitchFamily="49" charset="0"/>
              </a:rPr>
              <a:t>d_idata</a:t>
            </a:r>
            <a:r>
              <a:rPr lang="en-US" sz="1600" dirty="0">
                <a:solidFill>
                  <a:prstClr val="black"/>
                </a:solidFill>
                <a:latin typeface="Consolas" pitchFamily="49" charset="0"/>
                <a:cs typeface="Consolas" pitchFamily="49" charset="0"/>
              </a:rPr>
              <a:t>, </a:t>
            </a:r>
            <a:r>
              <a:rPr lang="en-US" sz="1600" dirty="0" err="1">
                <a:solidFill>
                  <a:prstClr val="black"/>
                </a:solidFill>
                <a:latin typeface="Consolas" pitchFamily="49" charset="0"/>
                <a:cs typeface="Consolas" pitchFamily="49" charset="0"/>
              </a:rPr>
              <a:t>d_odata</a:t>
            </a:r>
            <a:r>
              <a:rPr lang="en-US" sz="1600" dirty="0">
                <a:solidFill>
                  <a:prstClr val="black"/>
                </a:solidFill>
                <a:latin typeface="Consolas" pitchFamily="49" charset="0"/>
                <a:cs typeface="Consolas" pitchFamily="49" charset="0"/>
              </a:rPr>
              <a:t>); </a:t>
            </a:r>
            <a:r>
              <a:rPr lang="en-US" sz="1600" dirty="0">
                <a:solidFill>
                  <a:srgbClr val="0000FF"/>
                </a:solidFill>
                <a:latin typeface="Consolas" pitchFamily="49" charset="0"/>
                <a:cs typeface="Consolas" pitchFamily="49" charset="0"/>
              </a:rPr>
              <a:t>break</a:t>
            </a:r>
            <a:r>
              <a:rPr lang="en-US" sz="1600" dirty="0">
                <a:solidFill>
                  <a:prstClr val="black"/>
                </a:solidFill>
                <a:latin typeface="Consolas" pitchFamily="49" charset="0"/>
                <a:cs typeface="Consolas" pitchFamily="49" charset="0"/>
              </a:rPr>
              <a:t>;</a:t>
            </a:r>
          </a:p>
          <a:p>
            <a:r>
              <a:rPr lang="en-US" sz="1600" dirty="0">
                <a:solidFill>
                  <a:srgbClr val="0000FF"/>
                </a:solidFill>
                <a:latin typeface="Consolas" pitchFamily="49" charset="0"/>
                <a:cs typeface="Consolas" pitchFamily="49" charset="0"/>
              </a:rPr>
              <a:t>case</a:t>
            </a:r>
            <a:r>
              <a:rPr lang="en-US" sz="1600" dirty="0">
                <a:solidFill>
                  <a:prstClr val="black"/>
                </a:solidFill>
                <a:latin typeface="Consolas" pitchFamily="49" charset="0"/>
                <a:cs typeface="Consolas" pitchFamily="49" charset="0"/>
              </a:rPr>
              <a:t>  2:</a:t>
            </a:r>
          </a:p>
          <a:p>
            <a:r>
              <a:rPr lang="en-US" sz="1600" dirty="0">
                <a:solidFill>
                  <a:prstClr val="black"/>
                </a:solidFill>
                <a:latin typeface="Consolas" pitchFamily="49" charset="0"/>
                <a:cs typeface="Consolas" pitchFamily="49" charset="0"/>
              </a:rPr>
              <a:t>    </a:t>
            </a:r>
            <a:r>
              <a:rPr lang="en-US" sz="1600" dirty="0" smtClean="0">
                <a:solidFill>
                  <a:srgbClr val="C00000"/>
                </a:solidFill>
                <a:latin typeface="Consolas" pitchFamily="49" charset="0"/>
                <a:cs typeface="Consolas" pitchFamily="49" charset="0"/>
              </a:rPr>
              <a:t>reduce6</a:t>
            </a:r>
            <a:r>
              <a:rPr lang="en-US" sz="1600" dirty="0" smtClean="0">
                <a:solidFill>
                  <a:prstClr val="black"/>
                </a:solidFill>
                <a:latin typeface="Consolas" pitchFamily="49" charset="0"/>
                <a:cs typeface="Consolas" pitchFamily="49" charset="0"/>
              </a:rPr>
              <a:t>&lt;  </a:t>
            </a:r>
            <a:r>
              <a:rPr lang="en-US" sz="1600" dirty="0">
                <a:solidFill>
                  <a:srgbClr val="C00000"/>
                </a:solidFill>
                <a:latin typeface="Consolas" pitchFamily="49" charset="0"/>
                <a:cs typeface="Consolas" pitchFamily="49" charset="0"/>
              </a:rPr>
              <a:t>2</a:t>
            </a:r>
            <a:r>
              <a:rPr lang="en-US" sz="1600" dirty="0">
                <a:solidFill>
                  <a:prstClr val="black"/>
                </a:solidFill>
                <a:latin typeface="Consolas" pitchFamily="49" charset="0"/>
                <a:cs typeface="Consolas" pitchFamily="49" charset="0"/>
              </a:rPr>
              <a:t>&gt;&lt;&lt;&lt; </a:t>
            </a:r>
            <a:r>
              <a:rPr lang="en-US" sz="1600" dirty="0" err="1">
                <a:solidFill>
                  <a:prstClr val="black"/>
                </a:solidFill>
                <a:latin typeface="Consolas" pitchFamily="49" charset="0"/>
                <a:cs typeface="Consolas" pitchFamily="49" charset="0"/>
              </a:rPr>
              <a:t>dimGrid</a:t>
            </a:r>
            <a:r>
              <a:rPr lang="en-US" sz="1600" dirty="0">
                <a:solidFill>
                  <a:prstClr val="black"/>
                </a:solidFill>
                <a:latin typeface="Consolas" pitchFamily="49" charset="0"/>
                <a:cs typeface="Consolas" pitchFamily="49" charset="0"/>
              </a:rPr>
              <a:t>, </a:t>
            </a:r>
            <a:r>
              <a:rPr lang="en-US" sz="1600" dirty="0" err="1">
                <a:solidFill>
                  <a:prstClr val="black"/>
                </a:solidFill>
                <a:latin typeface="Consolas" pitchFamily="49" charset="0"/>
                <a:cs typeface="Consolas" pitchFamily="49" charset="0"/>
              </a:rPr>
              <a:t>dimBlock</a:t>
            </a:r>
            <a:r>
              <a:rPr lang="en-US" sz="1600" dirty="0">
                <a:solidFill>
                  <a:prstClr val="black"/>
                </a:solidFill>
                <a:latin typeface="Consolas" pitchFamily="49" charset="0"/>
                <a:cs typeface="Consolas" pitchFamily="49" charset="0"/>
              </a:rPr>
              <a:t>, </a:t>
            </a:r>
            <a:r>
              <a:rPr lang="en-US" sz="1600" dirty="0" err="1">
                <a:solidFill>
                  <a:prstClr val="black"/>
                </a:solidFill>
                <a:latin typeface="Consolas" pitchFamily="49" charset="0"/>
                <a:cs typeface="Consolas" pitchFamily="49" charset="0"/>
              </a:rPr>
              <a:t>smemSize</a:t>
            </a:r>
            <a:r>
              <a:rPr lang="en-US" sz="1600" dirty="0">
                <a:solidFill>
                  <a:prstClr val="black"/>
                </a:solidFill>
                <a:latin typeface="Consolas" pitchFamily="49" charset="0"/>
                <a:cs typeface="Consolas" pitchFamily="49" charset="0"/>
              </a:rPr>
              <a:t> &gt;&gt;&gt;(</a:t>
            </a:r>
            <a:r>
              <a:rPr lang="en-US" sz="1600" dirty="0" err="1">
                <a:solidFill>
                  <a:prstClr val="black"/>
                </a:solidFill>
                <a:latin typeface="Consolas" pitchFamily="49" charset="0"/>
                <a:cs typeface="Consolas" pitchFamily="49" charset="0"/>
              </a:rPr>
              <a:t>d_idata</a:t>
            </a:r>
            <a:r>
              <a:rPr lang="en-US" sz="1600" dirty="0">
                <a:solidFill>
                  <a:prstClr val="black"/>
                </a:solidFill>
                <a:latin typeface="Consolas" pitchFamily="49" charset="0"/>
                <a:cs typeface="Consolas" pitchFamily="49" charset="0"/>
              </a:rPr>
              <a:t>, </a:t>
            </a:r>
            <a:r>
              <a:rPr lang="en-US" sz="1600" dirty="0" err="1">
                <a:solidFill>
                  <a:prstClr val="black"/>
                </a:solidFill>
                <a:latin typeface="Consolas" pitchFamily="49" charset="0"/>
                <a:cs typeface="Consolas" pitchFamily="49" charset="0"/>
              </a:rPr>
              <a:t>d_odata</a:t>
            </a:r>
            <a:r>
              <a:rPr lang="en-US" sz="1600" dirty="0">
                <a:solidFill>
                  <a:prstClr val="black"/>
                </a:solidFill>
                <a:latin typeface="Consolas" pitchFamily="49" charset="0"/>
                <a:cs typeface="Consolas" pitchFamily="49" charset="0"/>
              </a:rPr>
              <a:t>); </a:t>
            </a:r>
            <a:r>
              <a:rPr lang="en-US" sz="1600" dirty="0">
                <a:solidFill>
                  <a:srgbClr val="0000FF"/>
                </a:solidFill>
                <a:latin typeface="Consolas" pitchFamily="49" charset="0"/>
                <a:cs typeface="Consolas" pitchFamily="49" charset="0"/>
              </a:rPr>
              <a:t>break</a:t>
            </a:r>
            <a:r>
              <a:rPr lang="en-US" sz="1600" dirty="0">
                <a:solidFill>
                  <a:prstClr val="black"/>
                </a:solidFill>
                <a:latin typeface="Consolas" pitchFamily="49" charset="0"/>
                <a:cs typeface="Consolas" pitchFamily="49" charset="0"/>
              </a:rPr>
              <a:t>;</a:t>
            </a:r>
          </a:p>
          <a:p>
            <a:r>
              <a:rPr lang="en-US" sz="1600" dirty="0">
                <a:solidFill>
                  <a:srgbClr val="0000FF"/>
                </a:solidFill>
                <a:latin typeface="Consolas" pitchFamily="49" charset="0"/>
                <a:cs typeface="Consolas" pitchFamily="49" charset="0"/>
              </a:rPr>
              <a:t>case</a:t>
            </a:r>
            <a:r>
              <a:rPr lang="en-US" sz="1600" dirty="0">
                <a:solidFill>
                  <a:prstClr val="black"/>
                </a:solidFill>
                <a:latin typeface="Consolas" pitchFamily="49" charset="0"/>
                <a:cs typeface="Consolas" pitchFamily="49" charset="0"/>
              </a:rPr>
              <a:t>  1:</a:t>
            </a:r>
          </a:p>
          <a:p>
            <a:r>
              <a:rPr lang="en-US" sz="1600" dirty="0">
                <a:solidFill>
                  <a:prstClr val="black"/>
                </a:solidFill>
                <a:latin typeface="Consolas" pitchFamily="49" charset="0"/>
                <a:cs typeface="Consolas" pitchFamily="49" charset="0"/>
              </a:rPr>
              <a:t>    </a:t>
            </a:r>
            <a:r>
              <a:rPr lang="en-US" sz="1600" dirty="0" smtClean="0">
                <a:solidFill>
                  <a:srgbClr val="C00000"/>
                </a:solidFill>
                <a:latin typeface="Consolas" pitchFamily="49" charset="0"/>
                <a:cs typeface="Consolas" pitchFamily="49" charset="0"/>
              </a:rPr>
              <a:t>reduce6</a:t>
            </a:r>
            <a:r>
              <a:rPr lang="en-US" sz="1600" dirty="0" smtClean="0">
                <a:solidFill>
                  <a:prstClr val="black"/>
                </a:solidFill>
                <a:latin typeface="Consolas" pitchFamily="49" charset="0"/>
                <a:cs typeface="Consolas" pitchFamily="49" charset="0"/>
              </a:rPr>
              <a:t>&lt;  </a:t>
            </a:r>
            <a:r>
              <a:rPr lang="en-US" sz="1600" dirty="0">
                <a:solidFill>
                  <a:srgbClr val="C00000"/>
                </a:solidFill>
                <a:latin typeface="Consolas" pitchFamily="49" charset="0"/>
                <a:cs typeface="Consolas" pitchFamily="49" charset="0"/>
              </a:rPr>
              <a:t>1</a:t>
            </a:r>
            <a:r>
              <a:rPr lang="en-US" sz="1600" dirty="0">
                <a:solidFill>
                  <a:prstClr val="black"/>
                </a:solidFill>
                <a:latin typeface="Consolas" pitchFamily="49" charset="0"/>
                <a:cs typeface="Consolas" pitchFamily="49" charset="0"/>
              </a:rPr>
              <a:t>&gt;&lt;&lt;&lt; </a:t>
            </a:r>
            <a:r>
              <a:rPr lang="en-US" sz="1600" dirty="0" err="1">
                <a:solidFill>
                  <a:prstClr val="black"/>
                </a:solidFill>
                <a:latin typeface="Consolas" pitchFamily="49" charset="0"/>
                <a:cs typeface="Consolas" pitchFamily="49" charset="0"/>
              </a:rPr>
              <a:t>dimGrid</a:t>
            </a:r>
            <a:r>
              <a:rPr lang="en-US" sz="1600" dirty="0">
                <a:solidFill>
                  <a:prstClr val="black"/>
                </a:solidFill>
                <a:latin typeface="Consolas" pitchFamily="49" charset="0"/>
                <a:cs typeface="Consolas" pitchFamily="49" charset="0"/>
              </a:rPr>
              <a:t>, </a:t>
            </a:r>
            <a:r>
              <a:rPr lang="en-US" sz="1600" dirty="0" err="1">
                <a:solidFill>
                  <a:prstClr val="black"/>
                </a:solidFill>
                <a:latin typeface="Consolas" pitchFamily="49" charset="0"/>
                <a:cs typeface="Consolas" pitchFamily="49" charset="0"/>
              </a:rPr>
              <a:t>dimBlock</a:t>
            </a:r>
            <a:r>
              <a:rPr lang="en-US" sz="1600" dirty="0">
                <a:solidFill>
                  <a:prstClr val="black"/>
                </a:solidFill>
                <a:latin typeface="Consolas" pitchFamily="49" charset="0"/>
                <a:cs typeface="Consolas" pitchFamily="49" charset="0"/>
              </a:rPr>
              <a:t>, </a:t>
            </a:r>
            <a:r>
              <a:rPr lang="en-US" sz="1600" dirty="0" err="1">
                <a:solidFill>
                  <a:prstClr val="black"/>
                </a:solidFill>
                <a:latin typeface="Consolas" pitchFamily="49" charset="0"/>
                <a:cs typeface="Consolas" pitchFamily="49" charset="0"/>
              </a:rPr>
              <a:t>smemSize</a:t>
            </a:r>
            <a:r>
              <a:rPr lang="en-US" sz="1600" dirty="0">
                <a:solidFill>
                  <a:prstClr val="black"/>
                </a:solidFill>
                <a:latin typeface="Consolas" pitchFamily="49" charset="0"/>
                <a:cs typeface="Consolas" pitchFamily="49" charset="0"/>
              </a:rPr>
              <a:t> &gt;&gt;&gt;(</a:t>
            </a:r>
            <a:r>
              <a:rPr lang="en-US" sz="1600" dirty="0" err="1">
                <a:solidFill>
                  <a:prstClr val="black"/>
                </a:solidFill>
                <a:latin typeface="Consolas" pitchFamily="49" charset="0"/>
                <a:cs typeface="Consolas" pitchFamily="49" charset="0"/>
              </a:rPr>
              <a:t>d_idata</a:t>
            </a:r>
            <a:r>
              <a:rPr lang="en-US" sz="1600" dirty="0">
                <a:solidFill>
                  <a:prstClr val="black"/>
                </a:solidFill>
                <a:latin typeface="Consolas" pitchFamily="49" charset="0"/>
                <a:cs typeface="Consolas" pitchFamily="49" charset="0"/>
              </a:rPr>
              <a:t>, </a:t>
            </a:r>
            <a:r>
              <a:rPr lang="en-US" sz="1600" dirty="0" err="1">
                <a:solidFill>
                  <a:prstClr val="black"/>
                </a:solidFill>
                <a:latin typeface="Consolas" pitchFamily="49" charset="0"/>
                <a:cs typeface="Consolas" pitchFamily="49" charset="0"/>
              </a:rPr>
              <a:t>d_odata</a:t>
            </a:r>
            <a:r>
              <a:rPr lang="en-US" sz="1600" dirty="0">
                <a:solidFill>
                  <a:prstClr val="black"/>
                </a:solidFill>
                <a:latin typeface="Consolas" pitchFamily="49" charset="0"/>
                <a:cs typeface="Consolas" pitchFamily="49" charset="0"/>
              </a:rPr>
              <a:t>); </a:t>
            </a:r>
            <a:r>
              <a:rPr lang="en-US" sz="1600" dirty="0">
                <a:solidFill>
                  <a:srgbClr val="0000FF"/>
                </a:solidFill>
                <a:latin typeface="Consolas" pitchFamily="49" charset="0"/>
                <a:cs typeface="Consolas" pitchFamily="49" charset="0"/>
              </a:rPr>
              <a:t>break</a:t>
            </a:r>
            <a:r>
              <a:rPr lang="en-US" sz="1600" dirty="0">
                <a:solidFill>
                  <a:prstClr val="black"/>
                </a:solidFill>
                <a:latin typeface="Consolas" pitchFamily="49" charset="0"/>
                <a:cs typeface="Consolas" pitchFamily="49" charset="0"/>
              </a:rPr>
              <a:t>;</a:t>
            </a:r>
          </a:p>
          <a:p>
            <a:r>
              <a:rPr lang="en-US" sz="1600" dirty="0">
                <a:solidFill>
                  <a:prstClr val="black"/>
                </a:solidFill>
                <a:latin typeface="Consolas" pitchFamily="49" charset="0"/>
                <a:cs typeface="Consolas" pitchFamily="49" charset="0"/>
              </a:rPr>
              <a:t>}</a:t>
            </a:r>
          </a:p>
        </p:txBody>
      </p:sp>
      <p:sp>
        <p:nvSpPr>
          <p:cNvPr id="6" name="Rectangle 5"/>
          <p:cNvSpPr/>
          <p:nvPr/>
        </p:nvSpPr>
        <p:spPr>
          <a:xfrm>
            <a:off x="76200" y="6627168"/>
            <a:ext cx="1249060" cy="230832"/>
          </a:xfrm>
          <a:prstGeom prst="rect">
            <a:avLst/>
          </a:prstGeom>
        </p:spPr>
        <p:txBody>
          <a:bodyPr wrap="none">
            <a:spAutoFit/>
          </a:bodyPr>
          <a:lstStyle/>
          <a:p>
            <a:r>
              <a:rPr lang="en-US" sz="900" dirty="0" smtClean="0">
                <a:latin typeface="+mj-lt"/>
              </a:rPr>
              <a:t>NVIDIA [M. Harris]</a:t>
            </a:r>
            <a:r>
              <a:rPr lang="en-US" sz="900" dirty="0" smtClean="0">
                <a:latin typeface="+mj-lt"/>
                <a:cs typeface="Calibri"/>
              </a:rPr>
              <a:t>→</a:t>
            </a:r>
            <a:endParaRPr lang="en-US" sz="900" dirty="0">
              <a:latin typeface="+mj-lt"/>
            </a:endParaRPr>
          </a:p>
        </p:txBody>
      </p:sp>
    </p:spTree>
    <p:extLst>
      <p:ext uri="{BB962C8B-B14F-4D97-AF65-F5344CB8AC3E}">
        <p14:creationId xmlns:p14="http://schemas.microsoft.com/office/powerpoint/2010/main" val="2327661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0"/>
          </p:nvPr>
        </p:nvSpPr>
        <p:spPr>
          <a:xfrm>
            <a:off x="8382000" y="6477000"/>
            <a:ext cx="6096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eaLnBrk="1" hangingPunct="1"/>
            <a:fld id="{57630FE8-04C0-402F-9593-19B8EFA4CE48}" type="slidenum">
              <a:rPr lang="en-US" smtClean="0">
                <a:solidFill>
                  <a:schemeClr val="tx2"/>
                </a:solidFill>
              </a:rPr>
              <a:pPr algn="r" eaLnBrk="1" hangingPunct="1"/>
              <a:t>152</a:t>
            </a:fld>
            <a:endParaRPr lang="en-US" dirty="0" smtClean="0">
              <a:solidFill>
                <a:schemeClr val="tx2"/>
              </a:solidFill>
            </a:endParaRPr>
          </a:p>
        </p:txBody>
      </p:sp>
      <p:sp>
        <p:nvSpPr>
          <p:cNvPr id="353282" name="Rectangle 2"/>
          <p:cNvSpPr>
            <a:spLocks noGrp="1" noChangeArrowheads="1"/>
          </p:cNvSpPr>
          <p:nvPr>
            <p:ph type="title"/>
          </p:nvPr>
        </p:nvSpPr>
        <p:spPr>
          <a:xfrm>
            <a:off x="304800" y="274638"/>
            <a:ext cx="7543800" cy="715962"/>
          </a:xfrm>
        </p:spPr>
        <p:txBody>
          <a:bodyPr/>
          <a:lstStyle/>
          <a:p>
            <a:pPr eaLnBrk="1" hangingPunct="1">
              <a:defRPr/>
            </a:pPr>
            <a:r>
              <a:rPr lang="en-US" sz="3000" dirty="0" smtClean="0"/>
              <a:t>Performance for 4M element reduction</a:t>
            </a:r>
          </a:p>
        </p:txBody>
      </p:sp>
      <p:graphicFrame>
        <p:nvGraphicFramePr>
          <p:cNvPr id="353344" name="Group 64"/>
          <p:cNvGraphicFramePr>
            <a:graphicFrameLocks noGrp="1"/>
          </p:cNvGraphicFramePr>
          <p:nvPr>
            <p:ph idx="1"/>
            <p:extLst>
              <p:ext uri="{D42A27DB-BD31-4B8C-83A1-F6EECF244321}">
                <p14:modId xmlns:p14="http://schemas.microsoft.com/office/powerpoint/2010/main" val="2163462336"/>
              </p:ext>
            </p:extLst>
          </p:nvPr>
        </p:nvGraphicFramePr>
        <p:xfrm>
          <a:off x="457200" y="2286000"/>
          <a:ext cx="8305800" cy="3886200"/>
        </p:xfrm>
        <a:graphic>
          <a:graphicData uri="http://schemas.openxmlformats.org/drawingml/2006/table">
            <a:tbl>
              <a:tblPr/>
              <a:tblGrid>
                <a:gridCol w="2362200"/>
                <a:gridCol w="1600200"/>
                <a:gridCol w="1676400"/>
                <a:gridCol w="1143000"/>
                <a:gridCol w="1524000"/>
              </a:tblGrid>
              <a:tr h="762000">
                <a:tc>
                  <a:txBody>
                    <a:body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Kernel 1: </a:t>
                      </a:r>
                      <a:br>
                        <a:rPr kumimoji="0" lang="en-US" sz="2000" b="1" i="0" u="none" strike="noStrike" cap="none" normalizeH="0" baseline="0" smtClean="0">
                          <a:ln>
                            <a:noFill/>
                          </a:ln>
                          <a:solidFill>
                            <a:schemeClr val="tx1"/>
                          </a:solidFill>
                          <a:effectLst/>
                          <a:latin typeface="Arial" charset="0"/>
                        </a:rPr>
                      </a:br>
                      <a:r>
                        <a:rPr kumimoji="0" lang="en-US" sz="1200" b="1" i="0" u="none" strike="noStrike" cap="none" normalizeH="0" baseline="0" smtClean="0">
                          <a:ln>
                            <a:noFill/>
                          </a:ln>
                          <a:solidFill>
                            <a:schemeClr val="tx1"/>
                          </a:solidFill>
                          <a:effectLst/>
                          <a:latin typeface="Arial" charset="0"/>
                        </a:rPr>
                        <a:t>interleaved addressing</a:t>
                      </a:r>
                      <a:br>
                        <a:rPr kumimoji="0" lang="en-US" sz="1200" b="1" i="0" u="none" strike="noStrike" cap="none" normalizeH="0" baseline="0" smtClean="0">
                          <a:ln>
                            <a:noFill/>
                          </a:ln>
                          <a:solidFill>
                            <a:schemeClr val="tx1"/>
                          </a:solidFill>
                          <a:effectLst/>
                          <a:latin typeface="Arial" charset="0"/>
                        </a:rPr>
                      </a:br>
                      <a:r>
                        <a:rPr kumimoji="0" lang="en-US" sz="1200" b="1" i="0" u="none" strike="noStrike" cap="none" normalizeH="0" baseline="0" smtClean="0">
                          <a:ln>
                            <a:noFill/>
                          </a:ln>
                          <a:solidFill>
                            <a:schemeClr val="tx1"/>
                          </a:solidFill>
                          <a:effectLst/>
                          <a:latin typeface="Arial" charset="0"/>
                        </a:rPr>
                        <a:t>with divergent branching</a:t>
                      </a:r>
                    </a:p>
                  </a:txBody>
                  <a:tcPr horzOverflow="overflow">
                    <a:lnL cap="flat">
                      <a:noFill/>
                    </a:lnL>
                    <a:lnR>
                      <a:noFill/>
                    </a:lnR>
                    <a:lnT cap="flat">
                      <a:noFill/>
                    </a:lnT>
                    <a:lnB>
                      <a:noFill/>
                    </a:lnB>
                    <a:lnTlToBr>
                      <a:noFill/>
                    </a:lnTlToBr>
                    <a:lnBlToTr>
                      <a:noFill/>
                    </a:lnBlToTr>
                    <a:solidFill>
                      <a:schemeClr val="tx2">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8.054 ms</a:t>
                      </a:r>
                    </a:p>
                  </a:txBody>
                  <a:tcPr anchor="ctr" horzOverflow="overflow">
                    <a:lnL>
                      <a:noFill/>
                    </a:lnL>
                    <a:lnR>
                      <a:noFill/>
                    </a:lnR>
                    <a:lnT cap="flat">
                      <a:noFill/>
                    </a:lnT>
                    <a:lnB>
                      <a:noFill/>
                    </a:lnB>
                    <a:lnTlToBr>
                      <a:noFill/>
                    </a:lnTlToBr>
                    <a:lnBlToTr>
                      <a:noFill/>
                    </a:lnBlToTr>
                    <a:solidFill>
                      <a:schemeClr val="tx2">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2.083 GB/s</a:t>
                      </a:r>
                    </a:p>
                  </a:txBody>
                  <a:tcPr anchor="ctr" horzOverflow="overflow">
                    <a:lnL>
                      <a:noFill/>
                    </a:lnL>
                    <a:lnR>
                      <a:noFill/>
                    </a:lnR>
                    <a:lnT cap="flat">
                      <a:noFill/>
                    </a:lnT>
                    <a:lnB>
                      <a:noFill/>
                    </a:lnB>
                    <a:lnTlToBr>
                      <a:noFill/>
                    </a:lnTlToBr>
                    <a:lnBlToTr>
                      <a:noFill/>
                    </a:lnBlToTr>
                    <a:solidFill>
                      <a:schemeClr val="tx2">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Pct val="180000"/>
                        <a:buFontTx/>
                        <a:buNone/>
                        <a:tabLst/>
                      </a:pPr>
                      <a:endParaRPr kumimoji="0" lang="en-US" sz="2000" b="1" i="0" u="none" strike="noStrike" cap="none" normalizeH="0" baseline="0" smtClean="0">
                        <a:ln>
                          <a:noFill/>
                        </a:ln>
                        <a:solidFill>
                          <a:schemeClr val="tx1"/>
                        </a:solidFill>
                        <a:effectLst/>
                        <a:latin typeface="Arial" charset="0"/>
                      </a:endParaRPr>
                    </a:p>
                  </a:txBody>
                  <a:tcPr anchor="ctr" horzOverflow="overflow">
                    <a:lnL>
                      <a:noFill/>
                    </a:lnL>
                    <a:lnR>
                      <a:noFill/>
                    </a:lnR>
                    <a:lnT cap="flat">
                      <a:noFill/>
                    </a:lnT>
                    <a:lnB>
                      <a:noFill/>
                    </a:lnB>
                    <a:lnTlToBr>
                      <a:noFill/>
                    </a:lnTlToBr>
                    <a:lnBlToTr>
                      <a:noFill/>
                    </a:lnBlToTr>
                    <a:solidFill>
                      <a:schemeClr val="tx2">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Pct val="180000"/>
                        <a:buFontTx/>
                        <a:buNone/>
                        <a:tabLst/>
                      </a:pPr>
                      <a:endParaRPr kumimoji="0" lang="en-US" sz="2000" b="1" i="0" u="none" strike="noStrike" cap="none" normalizeH="0" baseline="0" smtClean="0">
                        <a:ln>
                          <a:noFill/>
                        </a:ln>
                        <a:solidFill>
                          <a:schemeClr val="tx1"/>
                        </a:solidFill>
                        <a:effectLst/>
                        <a:latin typeface="Arial" charset="0"/>
                      </a:endParaRPr>
                    </a:p>
                  </a:txBody>
                  <a:tcPr anchor="ctr" horzOverflow="overflow">
                    <a:lnL>
                      <a:noFill/>
                    </a:lnL>
                    <a:lnR cap="flat">
                      <a:noFill/>
                    </a:lnR>
                    <a:lnT cap="flat">
                      <a:noFill/>
                    </a:lnT>
                    <a:lnB>
                      <a:noFill/>
                    </a:lnB>
                    <a:lnTlToBr>
                      <a:noFill/>
                    </a:lnTlToBr>
                    <a:lnBlToTr>
                      <a:noFill/>
                    </a:lnBlToTr>
                    <a:solidFill>
                      <a:schemeClr val="tx2">
                        <a:alpha val="50000"/>
                      </a:schemeClr>
                    </a:solidFill>
                  </a:tcPr>
                </a:tc>
              </a:tr>
              <a:tr h="590550">
                <a:tc>
                  <a:txBody>
                    <a:body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Kernel 2:</a:t>
                      </a:r>
                      <a:br>
                        <a:rPr kumimoji="0" lang="en-US" sz="2000" b="1" i="0" u="none" strike="noStrike" cap="none" normalizeH="0" baseline="0" smtClean="0">
                          <a:ln>
                            <a:noFill/>
                          </a:ln>
                          <a:solidFill>
                            <a:schemeClr val="tx1"/>
                          </a:solidFill>
                          <a:effectLst/>
                          <a:latin typeface="Arial" charset="0"/>
                        </a:rPr>
                      </a:br>
                      <a:r>
                        <a:rPr kumimoji="0" lang="en-US" sz="1200" b="1" i="0" u="none" strike="noStrike" cap="none" normalizeH="0" baseline="0" smtClean="0">
                          <a:ln>
                            <a:noFill/>
                          </a:ln>
                          <a:solidFill>
                            <a:schemeClr val="tx1"/>
                          </a:solidFill>
                          <a:effectLst/>
                          <a:latin typeface="Arial" charset="0"/>
                        </a:rPr>
                        <a:t>interleaved addressing</a:t>
                      </a:r>
                      <a:br>
                        <a:rPr kumimoji="0" lang="en-US" sz="1200" b="1" i="0" u="none" strike="noStrike" cap="none" normalizeH="0" baseline="0" smtClean="0">
                          <a:ln>
                            <a:noFill/>
                          </a:ln>
                          <a:solidFill>
                            <a:schemeClr val="tx1"/>
                          </a:solidFill>
                          <a:effectLst/>
                          <a:latin typeface="Arial" charset="0"/>
                        </a:rPr>
                      </a:br>
                      <a:r>
                        <a:rPr kumimoji="0" lang="en-US" sz="1200" b="1" i="0" u="none" strike="noStrike" cap="none" normalizeH="0" baseline="0" smtClean="0">
                          <a:ln>
                            <a:noFill/>
                          </a:ln>
                          <a:solidFill>
                            <a:schemeClr val="tx1"/>
                          </a:solidFill>
                          <a:effectLst/>
                          <a:latin typeface="Arial" charset="0"/>
                        </a:rPr>
                        <a:t>with bank conflicts</a:t>
                      </a:r>
                    </a:p>
                  </a:txBody>
                  <a:tcPr horzOverflow="overflow">
                    <a:lnL cap="flat">
                      <a:noFill/>
                    </a:lnL>
                    <a:lnR>
                      <a:noFill/>
                    </a:lnR>
                    <a:lnT>
                      <a:noFill/>
                    </a:lnT>
                    <a:lnB>
                      <a:noFill/>
                    </a:lnB>
                    <a:lnTlToBr>
                      <a:noFill/>
                    </a:lnTlToBr>
                    <a:lnBlToTr>
                      <a:noFill/>
                    </a:lnBlToTr>
                    <a:solidFill>
                      <a:schemeClr val="hlink">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3.456 ms</a:t>
                      </a:r>
                    </a:p>
                  </a:txBody>
                  <a:tcPr anchor="ctr" horzOverflow="overflow">
                    <a:lnL>
                      <a:noFill/>
                    </a:lnL>
                    <a:lnR>
                      <a:noFill/>
                    </a:lnR>
                    <a:lnT>
                      <a:noFill/>
                    </a:lnT>
                    <a:lnB>
                      <a:noFill/>
                    </a:lnB>
                    <a:lnTlToBr>
                      <a:noFill/>
                    </a:lnTlToBr>
                    <a:lnBlToTr>
                      <a:noFill/>
                    </a:lnBlToTr>
                    <a:solidFill>
                      <a:schemeClr val="hlink">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4.854 GB/s</a:t>
                      </a:r>
                    </a:p>
                  </a:txBody>
                  <a:tcPr anchor="ctr" horzOverflow="overflow">
                    <a:lnL>
                      <a:noFill/>
                    </a:lnL>
                    <a:lnR>
                      <a:noFill/>
                    </a:lnR>
                    <a:lnT>
                      <a:noFill/>
                    </a:lnT>
                    <a:lnB>
                      <a:noFill/>
                    </a:lnB>
                    <a:lnTlToBr>
                      <a:noFill/>
                    </a:lnTlToBr>
                    <a:lnBlToTr>
                      <a:noFill/>
                    </a:lnBlToTr>
                    <a:solidFill>
                      <a:schemeClr val="hlink">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2.33x</a:t>
                      </a:r>
                    </a:p>
                  </a:txBody>
                  <a:tcPr anchor="ctr" horzOverflow="overflow">
                    <a:lnL>
                      <a:noFill/>
                    </a:lnL>
                    <a:lnR>
                      <a:noFill/>
                    </a:lnR>
                    <a:lnT>
                      <a:noFill/>
                    </a:lnT>
                    <a:lnB>
                      <a:noFill/>
                    </a:lnB>
                    <a:lnTlToBr>
                      <a:noFill/>
                    </a:lnTlToBr>
                    <a:lnBlToTr>
                      <a:noFill/>
                    </a:lnBlToTr>
                    <a:solidFill>
                      <a:schemeClr val="hlink">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2.33x</a:t>
                      </a:r>
                    </a:p>
                  </a:txBody>
                  <a:tcPr anchor="ctr" horzOverflow="overflow">
                    <a:lnL>
                      <a:noFill/>
                    </a:lnL>
                    <a:lnR cap="flat">
                      <a:noFill/>
                    </a:lnR>
                    <a:lnT>
                      <a:noFill/>
                    </a:lnT>
                    <a:lnB>
                      <a:noFill/>
                    </a:lnB>
                    <a:lnTlToBr>
                      <a:noFill/>
                    </a:lnTlToBr>
                    <a:lnBlToTr>
                      <a:noFill/>
                    </a:lnBlToTr>
                    <a:solidFill>
                      <a:schemeClr val="hlink">
                        <a:alpha val="50000"/>
                      </a:schemeClr>
                    </a:solidFill>
                  </a:tcPr>
                </a:tc>
              </a:tr>
              <a:tr h="590550">
                <a:tc>
                  <a:txBody>
                    <a:body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Kernel 3:</a:t>
                      </a:r>
                      <a:br>
                        <a:rPr kumimoji="0" lang="en-US" sz="2000" b="1" i="0" u="none" strike="noStrike" cap="none" normalizeH="0" baseline="0" smtClean="0">
                          <a:ln>
                            <a:noFill/>
                          </a:ln>
                          <a:solidFill>
                            <a:schemeClr val="tx1"/>
                          </a:solidFill>
                          <a:effectLst/>
                          <a:latin typeface="Arial" charset="0"/>
                        </a:rPr>
                      </a:br>
                      <a:r>
                        <a:rPr kumimoji="0" lang="en-US" sz="1200" b="1" i="0" u="none" strike="noStrike" cap="none" normalizeH="0" baseline="0" smtClean="0">
                          <a:ln>
                            <a:noFill/>
                          </a:ln>
                          <a:solidFill>
                            <a:schemeClr val="tx1"/>
                          </a:solidFill>
                          <a:effectLst/>
                          <a:latin typeface="Arial" charset="0"/>
                        </a:rPr>
                        <a:t>sequential addressing</a:t>
                      </a:r>
                      <a:endParaRPr kumimoji="0" lang="en-US" sz="700" b="1" i="0" u="none" strike="noStrike" cap="none" normalizeH="0" baseline="0" smtClean="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solidFill>
                      <a:schemeClr val="tx2">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1.722 ms</a:t>
                      </a:r>
                    </a:p>
                  </a:txBody>
                  <a:tcPr anchor="ctr" horzOverflow="overflow">
                    <a:lnL>
                      <a:noFill/>
                    </a:lnL>
                    <a:lnR>
                      <a:noFill/>
                    </a:lnR>
                    <a:lnT>
                      <a:noFill/>
                    </a:lnT>
                    <a:lnB>
                      <a:noFill/>
                    </a:lnB>
                    <a:lnTlToBr>
                      <a:noFill/>
                    </a:lnTlToBr>
                    <a:lnBlToTr>
                      <a:noFill/>
                    </a:lnBlToTr>
                    <a:solidFill>
                      <a:schemeClr val="tx2">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9.741 GB/s</a:t>
                      </a:r>
                    </a:p>
                  </a:txBody>
                  <a:tcPr anchor="ctr" horzOverflow="overflow">
                    <a:lnL>
                      <a:noFill/>
                    </a:lnL>
                    <a:lnR>
                      <a:noFill/>
                    </a:lnR>
                    <a:lnT>
                      <a:noFill/>
                    </a:lnT>
                    <a:lnB>
                      <a:noFill/>
                    </a:lnB>
                    <a:lnTlToBr>
                      <a:noFill/>
                    </a:lnTlToBr>
                    <a:lnBlToTr>
                      <a:noFill/>
                    </a:lnBlToTr>
                    <a:solidFill>
                      <a:schemeClr val="tx2">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2.01x</a:t>
                      </a:r>
                    </a:p>
                  </a:txBody>
                  <a:tcPr anchor="ctr" horzOverflow="overflow">
                    <a:lnL>
                      <a:noFill/>
                    </a:lnL>
                    <a:lnR>
                      <a:noFill/>
                    </a:lnR>
                    <a:lnT>
                      <a:noFill/>
                    </a:lnT>
                    <a:lnB>
                      <a:noFill/>
                    </a:lnB>
                    <a:lnTlToBr>
                      <a:noFill/>
                    </a:lnTlToBr>
                    <a:lnBlToTr>
                      <a:noFill/>
                    </a:lnBlToTr>
                    <a:solidFill>
                      <a:schemeClr val="tx2">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4.68x</a:t>
                      </a:r>
                    </a:p>
                  </a:txBody>
                  <a:tcPr anchor="ctr" horzOverflow="overflow">
                    <a:lnL>
                      <a:noFill/>
                    </a:lnL>
                    <a:lnR cap="flat">
                      <a:noFill/>
                    </a:lnR>
                    <a:lnT>
                      <a:noFill/>
                    </a:lnT>
                    <a:lnB>
                      <a:noFill/>
                    </a:lnB>
                    <a:lnTlToBr>
                      <a:noFill/>
                    </a:lnTlToBr>
                    <a:lnBlToTr>
                      <a:noFill/>
                    </a:lnBlToTr>
                    <a:solidFill>
                      <a:schemeClr val="tx2">
                        <a:alpha val="50000"/>
                      </a:schemeClr>
                    </a:solidFill>
                  </a:tcPr>
                </a:tc>
              </a:tr>
              <a:tr h="590550">
                <a:tc>
                  <a:txBody>
                    <a:body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Kernel 4:</a:t>
                      </a:r>
                      <a:br>
                        <a:rPr kumimoji="0" lang="en-US" sz="2000" b="1" i="0" u="none" strike="noStrike" cap="none" normalizeH="0" baseline="0" smtClean="0">
                          <a:ln>
                            <a:noFill/>
                          </a:ln>
                          <a:solidFill>
                            <a:schemeClr val="tx1"/>
                          </a:solidFill>
                          <a:effectLst/>
                          <a:latin typeface="Arial" charset="0"/>
                        </a:rPr>
                      </a:br>
                      <a:r>
                        <a:rPr kumimoji="0" lang="en-US" sz="1200" b="1" i="0" u="none" strike="noStrike" cap="none" normalizeH="0" baseline="0" smtClean="0">
                          <a:ln>
                            <a:noFill/>
                          </a:ln>
                          <a:solidFill>
                            <a:schemeClr val="tx1"/>
                          </a:solidFill>
                          <a:effectLst/>
                          <a:latin typeface="Arial" charset="0"/>
                        </a:rPr>
                        <a:t>first add during global load</a:t>
                      </a:r>
                    </a:p>
                  </a:txBody>
                  <a:tcPr horzOverflow="overflow">
                    <a:lnL cap="flat">
                      <a:noFill/>
                    </a:lnL>
                    <a:lnR>
                      <a:noFill/>
                    </a:lnR>
                    <a:lnT>
                      <a:noFill/>
                    </a:lnT>
                    <a:lnB>
                      <a:noFill/>
                    </a:lnB>
                    <a:lnTlToBr>
                      <a:noFill/>
                    </a:lnTlToBr>
                    <a:lnBlToTr>
                      <a:noFill/>
                    </a:lnBlToTr>
                    <a:solidFill>
                      <a:schemeClr val="hlink">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0.965 ms</a:t>
                      </a:r>
                    </a:p>
                  </a:txBody>
                  <a:tcPr anchor="ctr" horzOverflow="overflow">
                    <a:lnL>
                      <a:noFill/>
                    </a:lnL>
                    <a:lnR>
                      <a:noFill/>
                    </a:lnR>
                    <a:lnT>
                      <a:noFill/>
                    </a:lnT>
                    <a:lnB>
                      <a:noFill/>
                    </a:lnB>
                    <a:lnTlToBr>
                      <a:noFill/>
                    </a:lnTlToBr>
                    <a:lnBlToTr>
                      <a:noFill/>
                    </a:lnBlToTr>
                    <a:solidFill>
                      <a:schemeClr val="hlink">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17.377 GB/s</a:t>
                      </a:r>
                    </a:p>
                  </a:txBody>
                  <a:tcPr anchor="ctr" horzOverflow="overflow">
                    <a:lnL>
                      <a:noFill/>
                    </a:lnL>
                    <a:lnR>
                      <a:noFill/>
                    </a:lnR>
                    <a:lnT>
                      <a:noFill/>
                    </a:lnT>
                    <a:lnB>
                      <a:noFill/>
                    </a:lnB>
                    <a:lnTlToBr>
                      <a:noFill/>
                    </a:lnTlToBr>
                    <a:lnBlToTr>
                      <a:noFill/>
                    </a:lnBlToTr>
                    <a:solidFill>
                      <a:schemeClr val="hlink">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1.78x</a:t>
                      </a:r>
                    </a:p>
                  </a:txBody>
                  <a:tcPr anchor="ctr" horzOverflow="overflow">
                    <a:lnL>
                      <a:noFill/>
                    </a:lnL>
                    <a:lnR>
                      <a:noFill/>
                    </a:lnR>
                    <a:lnT>
                      <a:noFill/>
                    </a:lnT>
                    <a:lnB>
                      <a:noFill/>
                    </a:lnB>
                    <a:lnTlToBr>
                      <a:noFill/>
                    </a:lnTlToBr>
                    <a:lnBlToTr>
                      <a:noFill/>
                    </a:lnBlToTr>
                    <a:solidFill>
                      <a:schemeClr val="hlink">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8.34x</a:t>
                      </a:r>
                    </a:p>
                  </a:txBody>
                  <a:tcPr anchor="ctr" horzOverflow="overflow">
                    <a:lnL>
                      <a:noFill/>
                    </a:lnL>
                    <a:lnR cap="flat">
                      <a:noFill/>
                    </a:lnR>
                    <a:lnT>
                      <a:noFill/>
                    </a:lnT>
                    <a:lnB>
                      <a:noFill/>
                    </a:lnB>
                    <a:lnTlToBr>
                      <a:noFill/>
                    </a:lnTlToBr>
                    <a:lnBlToTr>
                      <a:noFill/>
                    </a:lnBlToTr>
                    <a:solidFill>
                      <a:schemeClr val="hlink">
                        <a:alpha val="50000"/>
                      </a:schemeClr>
                    </a:solidFill>
                  </a:tcPr>
                </a:tc>
              </a:tr>
              <a:tr h="590550">
                <a:tc>
                  <a:txBody>
                    <a:body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Kernel 5:</a:t>
                      </a:r>
                      <a:br>
                        <a:rPr kumimoji="0" lang="en-US" sz="2000" b="1" i="0" u="none" strike="noStrike" cap="none" normalizeH="0" baseline="0" smtClean="0">
                          <a:ln>
                            <a:noFill/>
                          </a:ln>
                          <a:solidFill>
                            <a:schemeClr val="tx1"/>
                          </a:solidFill>
                          <a:effectLst/>
                          <a:latin typeface="Arial" charset="0"/>
                        </a:rPr>
                      </a:br>
                      <a:r>
                        <a:rPr kumimoji="0" lang="en-US" sz="1200" b="1" i="0" u="none" strike="noStrike" cap="none" normalizeH="0" baseline="0" smtClean="0">
                          <a:ln>
                            <a:noFill/>
                          </a:ln>
                          <a:solidFill>
                            <a:schemeClr val="tx1"/>
                          </a:solidFill>
                          <a:effectLst/>
                          <a:latin typeface="Arial" charset="0"/>
                        </a:rPr>
                        <a:t>unroll last warp</a:t>
                      </a:r>
                    </a:p>
                  </a:txBody>
                  <a:tcPr horzOverflow="overflow">
                    <a:lnL cap="flat">
                      <a:noFill/>
                    </a:lnL>
                    <a:lnR>
                      <a:noFill/>
                    </a:lnR>
                    <a:lnT>
                      <a:noFill/>
                    </a:lnT>
                    <a:lnB>
                      <a:noFill/>
                    </a:lnB>
                    <a:lnTlToBr>
                      <a:noFill/>
                    </a:lnTlToBr>
                    <a:lnBlToTr>
                      <a:noFill/>
                    </a:lnBlToTr>
                    <a:solidFill>
                      <a:schemeClr val="tx2">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0.536 ms</a:t>
                      </a:r>
                    </a:p>
                  </a:txBody>
                  <a:tcPr anchor="ctr" horzOverflow="overflow">
                    <a:lnL>
                      <a:noFill/>
                    </a:lnL>
                    <a:lnR>
                      <a:noFill/>
                    </a:lnR>
                    <a:lnT>
                      <a:noFill/>
                    </a:lnT>
                    <a:lnB>
                      <a:noFill/>
                    </a:lnB>
                    <a:lnTlToBr>
                      <a:noFill/>
                    </a:lnTlToBr>
                    <a:lnBlToTr>
                      <a:noFill/>
                    </a:lnBlToTr>
                    <a:solidFill>
                      <a:schemeClr val="tx2">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31.289 GB/s</a:t>
                      </a:r>
                    </a:p>
                  </a:txBody>
                  <a:tcPr anchor="ctr" horzOverflow="overflow">
                    <a:lnL>
                      <a:noFill/>
                    </a:lnL>
                    <a:lnR>
                      <a:noFill/>
                    </a:lnR>
                    <a:lnT>
                      <a:noFill/>
                    </a:lnT>
                    <a:lnB>
                      <a:noFill/>
                    </a:lnB>
                    <a:lnTlToBr>
                      <a:noFill/>
                    </a:lnTlToBr>
                    <a:lnBlToTr>
                      <a:noFill/>
                    </a:lnBlToTr>
                    <a:solidFill>
                      <a:schemeClr val="tx2">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1.8x</a:t>
                      </a:r>
                    </a:p>
                  </a:txBody>
                  <a:tcPr anchor="ctr" horzOverflow="overflow">
                    <a:lnL>
                      <a:noFill/>
                    </a:lnL>
                    <a:lnR>
                      <a:noFill/>
                    </a:lnR>
                    <a:lnT>
                      <a:noFill/>
                    </a:lnT>
                    <a:lnB>
                      <a:noFill/>
                    </a:lnB>
                    <a:lnTlToBr>
                      <a:noFill/>
                    </a:lnTlToBr>
                    <a:lnBlToTr>
                      <a:noFill/>
                    </a:lnBlToTr>
                    <a:solidFill>
                      <a:schemeClr val="tx2">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15.01x</a:t>
                      </a:r>
                    </a:p>
                  </a:txBody>
                  <a:tcPr anchor="ctr" horzOverflow="overflow">
                    <a:lnL>
                      <a:noFill/>
                    </a:lnL>
                    <a:lnR cap="flat">
                      <a:noFill/>
                    </a:lnR>
                    <a:lnT>
                      <a:noFill/>
                    </a:lnT>
                    <a:lnB>
                      <a:noFill/>
                    </a:lnB>
                    <a:lnTlToBr>
                      <a:noFill/>
                    </a:lnTlToBr>
                    <a:lnBlToTr>
                      <a:noFill/>
                    </a:lnBlToTr>
                    <a:solidFill>
                      <a:schemeClr val="tx2">
                        <a:alpha val="50000"/>
                      </a:schemeClr>
                    </a:solidFill>
                  </a:tcPr>
                </a:tc>
              </a:tr>
              <a:tr h="590550">
                <a:tc>
                  <a:txBody>
                    <a:body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Kernel 6:</a:t>
                      </a:r>
                      <a:br>
                        <a:rPr kumimoji="0" lang="en-US" sz="2000" b="1" i="0" u="none" strike="noStrike" cap="none" normalizeH="0" baseline="0" smtClean="0">
                          <a:ln>
                            <a:noFill/>
                          </a:ln>
                          <a:solidFill>
                            <a:schemeClr val="tx1"/>
                          </a:solidFill>
                          <a:effectLst/>
                          <a:latin typeface="Arial" charset="0"/>
                        </a:rPr>
                      </a:br>
                      <a:r>
                        <a:rPr kumimoji="0" lang="en-US" sz="1200" b="1" i="0" u="none" strike="noStrike" cap="none" normalizeH="0" baseline="0" smtClean="0">
                          <a:ln>
                            <a:noFill/>
                          </a:ln>
                          <a:solidFill>
                            <a:schemeClr val="tx1"/>
                          </a:solidFill>
                          <a:effectLst/>
                          <a:latin typeface="Arial" charset="0"/>
                        </a:rPr>
                        <a:t>completely unrolled</a:t>
                      </a:r>
                      <a:endParaRPr kumimoji="0" lang="en-US" sz="2000" b="1" i="0" u="none" strike="noStrike" cap="none" normalizeH="0" baseline="0" smtClean="0">
                        <a:ln>
                          <a:noFill/>
                        </a:ln>
                        <a:solidFill>
                          <a:schemeClr val="tx1"/>
                        </a:solidFill>
                        <a:effectLst/>
                        <a:latin typeface="Arial" charset="0"/>
                      </a:endParaRPr>
                    </a:p>
                  </a:txBody>
                  <a:tcPr horzOverflow="overflow">
                    <a:lnL cap="flat">
                      <a:noFill/>
                    </a:lnL>
                    <a:lnR>
                      <a:noFill/>
                    </a:lnR>
                    <a:lnT>
                      <a:noFill/>
                    </a:lnT>
                    <a:lnB cap="flat">
                      <a:noFill/>
                    </a:lnB>
                    <a:lnTlToBr>
                      <a:noFill/>
                    </a:lnTlToBr>
                    <a:lnBlToTr>
                      <a:noFill/>
                    </a:lnBlToTr>
                    <a:solidFill>
                      <a:schemeClr val="hlink">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0.381 ms</a:t>
                      </a:r>
                    </a:p>
                  </a:txBody>
                  <a:tcPr anchor="ctr" horzOverflow="overflow">
                    <a:lnL>
                      <a:noFill/>
                    </a:lnL>
                    <a:lnR>
                      <a:noFill/>
                    </a:lnR>
                    <a:lnT>
                      <a:noFill/>
                    </a:lnT>
                    <a:lnB cap="flat">
                      <a:noFill/>
                    </a:lnB>
                    <a:lnTlToBr>
                      <a:noFill/>
                    </a:lnTlToBr>
                    <a:lnBlToTr>
                      <a:noFill/>
                    </a:lnBlToTr>
                    <a:solidFill>
                      <a:schemeClr val="hlink">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43.996 GB/s</a:t>
                      </a:r>
                    </a:p>
                  </a:txBody>
                  <a:tcPr anchor="ctr" horzOverflow="overflow">
                    <a:lnL>
                      <a:noFill/>
                    </a:lnL>
                    <a:lnR>
                      <a:noFill/>
                    </a:lnR>
                    <a:lnT>
                      <a:noFill/>
                    </a:lnT>
                    <a:lnB cap="flat">
                      <a:noFill/>
                    </a:lnB>
                    <a:lnTlToBr>
                      <a:noFill/>
                    </a:lnTlToBr>
                    <a:lnBlToTr>
                      <a:noFill/>
                    </a:lnBlToTr>
                    <a:solidFill>
                      <a:schemeClr val="hlink">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1.41x</a:t>
                      </a:r>
                    </a:p>
                  </a:txBody>
                  <a:tcPr anchor="ctr" horzOverflow="overflow">
                    <a:lnL>
                      <a:noFill/>
                    </a:lnL>
                    <a:lnR>
                      <a:noFill/>
                    </a:lnR>
                    <a:lnT>
                      <a:noFill/>
                    </a:lnT>
                    <a:lnB cap="flat">
                      <a:noFill/>
                    </a:lnB>
                    <a:lnTlToBr>
                      <a:noFill/>
                    </a:lnTlToBr>
                    <a:lnBlToTr>
                      <a:noFill/>
                    </a:lnBlToTr>
                    <a:solidFill>
                      <a:schemeClr val="hlink">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21.16x</a:t>
                      </a:r>
                    </a:p>
                  </a:txBody>
                  <a:tcPr anchor="ctr" horzOverflow="overflow">
                    <a:lnL>
                      <a:noFill/>
                    </a:lnL>
                    <a:lnR cap="flat">
                      <a:noFill/>
                    </a:lnR>
                    <a:lnT>
                      <a:noFill/>
                    </a:lnT>
                    <a:lnB cap="flat">
                      <a:noFill/>
                    </a:lnB>
                    <a:lnTlToBr>
                      <a:noFill/>
                    </a:lnTlToBr>
                    <a:lnBlToTr>
                      <a:noFill/>
                    </a:lnBlToTr>
                    <a:solidFill>
                      <a:schemeClr val="hlink">
                        <a:alpha val="50000"/>
                      </a:schemeClr>
                    </a:solidFill>
                  </a:tcPr>
                </a:tc>
              </a:tr>
            </a:tbl>
          </a:graphicData>
        </a:graphic>
      </p:graphicFrame>
      <p:sp>
        <p:nvSpPr>
          <p:cNvPr id="32803" name="Text Box 60"/>
          <p:cNvSpPr txBox="1">
            <a:spLocks noChangeArrowheads="1"/>
          </p:cNvSpPr>
          <p:nvPr/>
        </p:nvSpPr>
        <p:spPr bwMode="auto">
          <a:xfrm>
            <a:off x="6165850" y="1676400"/>
            <a:ext cx="1149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b="1"/>
              <a:t>Step</a:t>
            </a:r>
            <a:br>
              <a:rPr lang="en-US" b="1"/>
            </a:br>
            <a:r>
              <a:rPr lang="en-US" b="1"/>
              <a:t>Speedup</a:t>
            </a:r>
          </a:p>
        </p:txBody>
      </p:sp>
      <p:sp>
        <p:nvSpPr>
          <p:cNvPr id="32804" name="Text Box 61"/>
          <p:cNvSpPr txBox="1">
            <a:spLocks noChangeArrowheads="1"/>
          </p:cNvSpPr>
          <p:nvPr/>
        </p:nvSpPr>
        <p:spPr bwMode="auto">
          <a:xfrm>
            <a:off x="4667250" y="1905000"/>
            <a:ext cx="1352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b="1"/>
              <a:t>Bandwidth</a:t>
            </a:r>
          </a:p>
        </p:txBody>
      </p:sp>
      <p:sp>
        <p:nvSpPr>
          <p:cNvPr id="32805" name="Text Box 62"/>
          <p:cNvSpPr txBox="1">
            <a:spLocks noChangeArrowheads="1"/>
          </p:cNvSpPr>
          <p:nvPr/>
        </p:nvSpPr>
        <p:spPr bwMode="auto">
          <a:xfrm>
            <a:off x="2665413" y="1905000"/>
            <a:ext cx="16779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b="1"/>
              <a:t>Time (2</a:t>
            </a:r>
            <a:r>
              <a:rPr lang="en-US" b="1" baseline="30000"/>
              <a:t>22 </a:t>
            </a:r>
            <a:r>
              <a:rPr lang="en-US" b="1"/>
              <a:t>ints)</a:t>
            </a:r>
          </a:p>
        </p:txBody>
      </p:sp>
      <p:sp>
        <p:nvSpPr>
          <p:cNvPr id="32806" name="Text Box 63"/>
          <p:cNvSpPr txBox="1">
            <a:spLocks noChangeArrowheads="1"/>
          </p:cNvSpPr>
          <p:nvPr/>
        </p:nvSpPr>
        <p:spPr bwMode="auto">
          <a:xfrm>
            <a:off x="7315200" y="1676400"/>
            <a:ext cx="14160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b="1"/>
              <a:t>Cumulative</a:t>
            </a:r>
            <a:br>
              <a:rPr lang="en-US" b="1"/>
            </a:br>
            <a:r>
              <a:rPr lang="en-US" b="1"/>
              <a:t>Speedup</a:t>
            </a:r>
          </a:p>
        </p:txBody>
      </p:sp>
      <p:sp>
        <p:nvSpPr>
          <p:cNvPr id="9" name="Rectangle 8"/>
          <p:cNvSpPr/>
          <p:nvPr/>
        </p:nvSpPr>
        <p:spPr>
          <a:xfrm>
            <a:off x="76200" y="6627168"/>
            <a:ext cx="1249060" cy="230832"/>
          </a:xfrm>
          <a:prstGeom prst="rect">
            <a:avLst/>
          </a:prstGeom>
        </p:spPr>
        <p:txBody>
          <a:bodyPr wrap="none">
            <a:spAutoFit/>
          </a:bodyPr>
          <a:lstStyle/>
          <a:p>
            <a:r>
              <a:rPr lang="en-US" sz="900" dirty="0" smtClean="0">
                <a:latin typeface="+mj-lt"/>
              </a:rPr>
              <a:t>NVIDIA [M. Harris]</a:t>
            </a:r>
            <a:r>
              <a:rPr lang="en-US" sz="900" dirty="0" smtClean="0">
                <a:latin typeface="+mj-lt"/>
                <a:cs typeface="Calibri"/>
              </a:rPr>
              <a:t>→</a:t>
            </a:r>
            <a:endParaRPr lang="en-US" sz="900" dirty="0">
              <a:latin typeface="+mj-lt"/>
            </a:endParaRPr>
          </a:p>
        </p:txBody>
      </p:sp>
    </p:spTree>
    <p:extLst>
      <p:ext uri="{BB962C8B-B14F-4D97-AF65-F5344CB8AC3E}">
        <p14:creationId xmlns:p14="http://schemas.microsoft.com/office/powerpoint/2010/main" val="2425861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0"/>
          </p:nvPr>
        </p:nvSpPr>
        <p:spPr>
          <a:xfrm>
            <a:off x="8534400" y="6553200"/>
            <a:ext cx="4572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eaLnBrk="1" hangingPunct="1"/>
            <a:fld id="{A1FD767F-7130-4A7C-AE33-D779BFA95C24}" type="slidenum">
              <a:rPr lang="en-US" smtClean="0">
                <a:solidFill>
                  <a:schemeClr val="tx2"/>
                </a:solidFill>
              </a:rPr>
              <a:pPr algn="r" eaLnBrk="1" hangingPunct="1"/>
              <a:t>153</a:t>
            </a:fld>
            <a:endParaRPr lang="en-US" dirty="0" smtClean="0">
              <a:solidFill>
                <a:schemeClr val="tx2"/>
              </a:solidFill>
            </a:endParaRPr>
          </a:p>
        </p:txBody>
      </p:sp>
      <p:sp>
        <p:nvSpPr>
          <p:cNvPr id="363522" name="Rectangle 2"/>
          <p:cNvSpPr>
            <a:spLocks noGrp="1" noChangeArrowheads="1"/>
          </p:cNvSpPr>
          <p:nvPr>
            <p:ph type="title"/>
          </p:nvPr>
        </p:nvSpPr>
        <p:spPr>
          <a:xfrm>
            <a:off x="228600" y="304800"/>
            <a:ext cx="7543800" cy="868362"/>
          </a:xfrm>
        </p:spPr>
        <p:txBody>
          <a:bodyPr/>
          <a:lstStyle/>
          <a:p>
            <a:pPr eaLnBrk="1" hangingPunct="1">
              <a:defRPr/>
            </a:pPr>
            <a:r>
              <a:rPr lang="en-US" dirty="0" smtClean="0"/>
              <a:t>Parallel Reduction Complexity</a:t>
            </a:r>
          </a:p>
        </p:txBody>
      </p:sp>
      <p:sp>
        <p:nvSpPr>
          <p:cNvPr id="33796" name="Rectangle 3"/>
          <p:cNvSpPr>
            <a:spLocks noGrp="1" noChangeArrowheads="1"/>
          </p:cNvSpPr>
          <p:nvPr>
            <p:ph type="body" idx="1"/>
          </p:nvPr>
        </p:nvSpPr>
        <p:spPr>
          <a:xfrm>
            <a:off x="76200" y="1905000"/>
            <a:ext cx="8991600" cy="4411662"/>
          </a:xfrm>
        </p:spPr>
        <p:txBody>
          <a:bodyPr/>
          <a:lstStyle/>
          <a:p>
            <a:pPr>
              <a:lnSpc>
                <a:spcPct val="90000"/>
              </a:lnSpc>
            </a:pPr>
            <a:r>
              <a:rPr lang="en-US" sz="1800" dirty="0" smtClean="0"/>
              <a:t>Assume that the number of elements in array is of the form </a:t>
            </a:r>
            <a:r>
              <a:rPr lang="en-US" sz="1800" i="1" dirty="0" smtClean="0"/>
              <a:t>N</a:t>
            </a:r>
            <a:r>
              <a:rPr lang="en-US" sz="1800" dirty="0" smtClean="0"/>
              <a:t>=2</a:t>
            </a:r>
            <a:r>
              <a:rPr lang="en-US" sz="1800" i="1" baseline="30000" dirty="0" smtClean="0"/>
              <a:t>D</a:t>
            </a:r>
            <a:endParaRPr lang="en-US" sz="1800" dirty="0" smtClean="0"/>
          </a:p>
          <a:p>
            <a:pPr lvl="1">
              <a:lnSpc>
                <a:spcPct val="90000"/>
              </a:lnSpc>
            </a:pPr>
            <a:endParaRPr lang="en-US" sz="1400" dirty="0"/>
          </a:p>
          <a:p>
            <a:pPr lvl="1">
              <a:lnSpc>
                <a:spcPct val="90000"/>
              </a:lnSpc>
            </a:pPr>
            <a:endParaRPr lang="en-US" sz="1400" dirty="0"/>
          </a:p>
          <a:p>
            <a:pPr eaLnBrk="1" hangingPunct="1">
              <a:lnSpc>
                <a:spcPct val="90000"/>
              </a:lnSpc>
            </a:pPr>
            <a:r>
              <a:rPr lang="en-US" sz="1800" dirty="0" smtClean="0">
                <a:solidFill>
                  <a:schemeClr val="accent2"/>
                </a:solidFill>
              </a:rPr>
              <a:t>Log(</a:t>
            </a:r>
            <a:r>
              <a:rPr lang="en-US" sz="1800" i="1" dirty="0" smtClean="0">
                <a:solidFill>
                  <a:schemeClr val="accent2"/>
                </a:solidFill>
              </a:rPr>
              <a:t>N</a:t>
            </a:r>
            <a:r>
              <a:rPr lang="en-US" sz="1800" dirty="0" smtClean="0">
                <a:solidFill>
                  <a:schemeClr val="accent2"/>
                </a:solidFill>
              </a:rPr>
              <a:t>)</a:t>
            </a:r>
            <a:r>
              <a:rPr lang="en-US" sz="1800" dirty="0" smtClean="0"/>
              <a:t> parallel stages, each stage </a:t>
            </a:r>
            <a:r>
              <a:rPr lang="en-US" sz="1800" i="1" dirty="0" smtClean="0"/>
              <a:t>S</a:t>
            </a:r>
            <a:r>
              <a:rPr lang="en-US" sz="1800" dirty="0" smtClean="0"/>
              <a:t> requires </a:t>
            </a:r>
            <a:r>
              <a:rPr lang="en-US" sz="1800" i="1" dirty="0" smtClean="0"/>
              <a:t>N</a:t>
            </a:r>
            <a:r>
              <a:rPr lang="en-US" sz="1800" dirty="0" smtClean="0"/>
              <a:t>/2</a:t>
            </a:r>
            <a:r>
              <a:rPr lang="en-US" sz="1800" i="1" baseline="30000" dirty="0" smtClean="0"/>
              <a:t>S</a:t>
            </a:r>
            <a:r>
              <a:rPr lang="en-US" sz="1800" dirty="0" smtClean="0"/>
              <a:t> independent ops</a:t>
            </a:r>
          </a:p>
          <a:p>
            <a:pPr lvl="1" eaLnBrk="1" hangingPunct="1">
              <a:lnSpc>
                <a:spcPct val="90000"/>
              </a:lnSpc>
            </a:pPr>
            <a:r>
              <a:rPr lang="en-US" sz="1600" dirty="0" smtClean="0">
                <a:solidFill>
                  <a:schemeClr val="accent2"/>
                </a:solidFill>
              </a:rPr>
              <a:t>Stage Complexity </a:t>
            </a:r>
            <a:r>
              <a:rPr lang="en-US" sz="1600" dirty="0" smtClean="0"/>
              <a:t>is O(log </a:t>
            </a:r>
            <a:r>
              <a:rPr lang="en-US" sz="1600" i="1" dirty="0" smtClean="0"/>
              <a:t>N</a:t>
            </a:r>
            <a:r>
              <a:rPr lang="en-US" sz="1600" dirty="0" smtClean="0"/>
              <a:t>)</a:t>
            </a:r>
          </a:p>
          <a:p>
            <a:pPr lvl="1">
              <a:lnSpc>
                <a:spcPct val="90000"/>
              </a:lnSpc>
            </a:pPr>
            <a:endParaRPr lang="en-US" sz="1400" dirty="0" smtClean="0"/>
          </a:p>
          <a:p>
            <a:pPr lvl="1">
              <a:lnSpc>
                <a:spcPct val="90000"/>
              </a:lnSpc>
            </a:pPr>
            <a:endParaRPr lang="en-US" sz="1400" dirty="0" smtClean="0"/>
          </a:p>
          <a:p>
            <a:pPr eaLnBrk="1" hangingPunct="1">
              <a:lnSpc>
                <a:spcPct val="90000"/>
              </a:lnSpc>
            </a:pPr>
            <a:r>
              <a:rPr lang="en-US" sz="1800" dirty="0" smtClean="0"/>
              <a:t>For </a:t>
            </a:r>
            <a:r>
              <a:rPr lang="en-US" sz="1800" i="1" dirty="0" smtClean="0"/>
              <a:t>N</a:t>
            </a:r>
            <a:r>
              <a:rPr lang="en-US" sz="1800" dirty="0" smtClean="0"/>
              <a:t>=2</a:t>
            </a:r>
            <a:r>
              <a:rPr lang="en-US" sz="1800" i="1" baseline="30000" dirty="0" smtClean="0"/>
              <a:t>D</a:t>
            </a:r>
            <a:r>
              <a:rPr lang="en-US" sz="1800" dirty="0" smtClean="0"/>
              <a:t>, approach requires a total of </a:t>
            </a:r>
            <a:r>
              <a:rPr lang="en-US" sz="1800" dirty="0" smtClean="0">
                <a:sym typeface="Symbol" pitchFamily="18" charset="2"/>
              </a:rPr>
              <a:t></a:t>
            </a:r>
            <a:r>
              <a:rPr lang="en-US" sz="1800" i="1" baseline="-25000" dirty="0" smtClean="0">
                <a:sym typeface="Symbol" pitchFamily="18" charset="2"/>
              </a:rPr>
              <a:t>S</a:t>
            </a:r>
            <a:r>
              <a:rPr lang="en-US" sz="1800" baseline="-25000" dirty="0" smtClean="0">
                <a:sym typeface="Symbol" pitchFamily="18" charset="2"/>
              </a:rPr>
              <a:t>[1..</a:t>
            </a:r>
            <a:r>
              <a:rPr lang="en-US" sz="1800" i="1" baseline="-25000" dirty="0" smtClean="0">
                <a:sym typeface="Symbol" pitchFamily="18" charset="2"/>
              </a:rPr>
              <a:t>D</a:t>
            </a:r>
            <a:r>
              <a:rPr lang="en-US" sz="1800" baseline="-25000" dirty="0" smtClean="0">
                <a:sym typeface="Symbol" pitchFamily="18" charset="2"/>
              </a:rPr>
              <a:t>]</a:t>
            </a:r>
            <a:r>
              <a:rPr lang="en-US" sz="1800" dirty="0" smtClean="0"/>
              <a:t>2</a:t>
            </a:r>
            <a:r>
              <a:rPr lang="en-US" sz="1800" i="1" baseline="30000" dirty="0" smtClean="0"/>
              <a:t>D</a:t>
            </a:r>
            <a:r>
              <a:rPr lang="en-US" sz="1800" baseline="30000" dirty="0" smtClean="0"/>
              <a:t>-</a:t>
            </a:r>
            <a:r>
              <a:rPr lang="en-US" sz="1800" i="1" baseline="30000" dirty="0" smtClean="0"/>
              <a:t>S</a:t>
            </a:r>
            <a:r>
              <a:rPr lang="en-US" sz="1800" dirty="0" smtClean="0"/>
              <a:t> = </a:t>
            </a:r>
            <a:r>
              <a:rPr lang="en-US" sz="1800" i="1" dirty="0" smtClean="0"/>
              <a:t>N</a:t>
            </a:r>
            <a:r>
              <a:rPr lang="en-US" sz="1800" dirty="0" smtClean="0"/>
              <a:t>-1 operations </a:t>
            </a:r>
          </a:p>
          <a:p>
            <a:pPr lvl="1" eaLnBrk="1" hangingPunct="1">
              <a:lnSpc>
                <a:spcPct val="90000"/>
              </a:lnSpc>
            </a:pPr>
            <a:r>
              <a:rPr lang="en-US" sz="1600" dirty="0" smtClean="0">
                <a:solidFill>
                  <a:schemeClr val="accent2"/>
                </a:solidFill>
              </a:rPr>
              <a:t>Work Complexity </a:t>
            </a:r>
            <a:r>
              <a:rPr lang="en-US" sz="1600" dirty="0" smtClean="0"/>
              <a:t>is O(</a:t>
            </a:r>
            <a:r>
              <a:rPr lang="en-US" sz="1600" i="1" dirty="0" smtClean="0"/>
              <a:t>N</a:t>
            </a:r>
            <a:r>
              <a:rPr lang="en-US" sz="1600" dirty="0" smtClean="0"/>
              <a:t>)</a:t>
            </a:r>
            <a:r>
              <a:rPr lang="en-US" sz="1600" dirty="0" smtClean="0">
                <a:solidFill>
                  <a:schemeClr val="accent2"/>
                </a:solidFill>
              </a:rPr>
              <a:t> </a:t>
            </a:r>
            <a:r>
              <a:rPr lang="en-US" sz="1600" dirty="0" smtClean="0"/>
              <a:t>– It is </a:t>
            </a:r>
            <a:r>
              <a:rPr lang="en-US" sz="1600" dirty="0" smtClean="0">
                <a:solidFill>
                  <a:schemeClr val="accent2"/>
                </a:solidFill>
              </a:rPr>
              <a:t>work-efficient</a:t>
            </a:r>
            <a:r>
              <a:rPr lang="en-US" sz="1600" dirty="0" smtClean="0"/>
              <a:t> </a:t>
            </a:r>
          </a:p>
          <a:p>
            <a:pPr lvl="1" eaLnBrk="1" hangingPunct="1">
              <a:lnSpc>
                <a:spcPct val="90000"/>
              </a:lnSpc>
            </a:pPr>
            <a:r>
              <a:rPr lang="en-US" sz="1600" dirty="0" smtClean="0"/>
              <a:t>That is,  it does not perform more operations than a sequential algorithm</a:t>
            </a:r>
          </a:p>
          <a:p>
            <a:pPr lvl="1">
              <a:lnSpc>
                <a:spcPct val="90000"/>
              </a:lnSpc>
            </a:pPr>
            <a:endParaRPr lang="en-US" sz="1400" dirty="0"/>
          </a:p>
          <a:p>
            <a:pPr lvl="1">
              <a:lnSpc>
                <a:spcPct val="90000"/>
              </a:lnSpc>
            </a:pPr>
            <a:endParaRPr lang="en-US" sz="1400" dirty="0"/>
          </a:p>
          <a:p>
            <a:pPr eaLnBrk="1" hangingPunct="1">
              <a:lnSpc>
                <a:spcPct val="90000"/>
              </a:lnSpc>
            </a:pPr>
            <a:r>
              <a:rPr lang="en-US" sz="1800" dirty="0" smtClean="0">
                <a:solidFill>
                  <a:schemeClr val="accent2"/>
                </a:solidFill>
              </a:rPr>
              <a:t>Time complexity, </a:t>
            </a:r>
            <a:r>
              <a:rPr lang="en-US" sz="1800" dirty="0" smtClean="0"/>
              <a:t>for </a:t>
            </a:r>
            <a:r>
              <a:rPr lang="en-US" sz="1800" i="1" dirty="0" smtClean="0"/>
              <a:t>P</a:t>
            </a:r>
            <a:r>
              <a:rPr lang="en-US" sz="1800" dirty="0" smtClean="0"/>
              <a:t> threads physically in parallel (</a:t>
            </a:r>
            <a:r>
              <a:rPr lang="en-US" sz="1800" i="1" dirty="0" smtClean="0"/>
              <a:t>P</a:t>
            </a:r>
            <a:r>
              <a:rPr lang="en-US" sz="1800" dirty="0" smtClean="0"/>
              <a:t> processors):  O(</a:t>
            </a:r>
            <a:r>
              <a:rPr lang="en-US" sz="1800" i="1" dirty="0" smtClean="0"/>
              <a:t>N</a:t>
            </a:r>
            <a:r>
              <a:rPr lang="en-US" sz="1800" dirty="0" smtClean="0"/>
              <a:t>/</a:t>
            </a:r>
            <a:r>
              <a:rPr lang="en-US" sz="1800" i="1" dirty="0" smtClean="0"/>
              <a:t>P </a:t>
            </a:r>
            <a:r>
              <a:rPr lang="en-US" sz="1800" dirty="0" smtClean="0"/>
              <a:t>+ log </a:t>
            </a:r>
            <a:r>
              <a:rPr lang="en-US" sz="1800" i="1" dirty="0" smtClean="0"/>
              <a:t>N</a:t>
            </a:r>
            <a:r>
              <a:rPr lang="en-US" sz="1800" dirty="0" smtClean="0"/>
              <a:t>) </a:t>
            </a:r>
          </a:p>
          <a:p>
            <a:pPr lvl="1" eaLnBrk="1" hangingPunct="1">
              <a:lnSpc>
                <a:spcPct val="90000"/>
              </a:lnSpc>
            </a:pPr>
            <a:r>
              <a:rPr lang="en-US" sz="1600" dirty="0" smtClean="0"/>
              <a:t>Compare to O(</a:t>
            </a:r>
            <a:r>
              <a:rPr lang="en-US" sz="1600" i="1" dirty="0" smtClean="0"/>
              <a:t>N</a:t>
            </a:r>
            <a:r>
              <a:rPr lang="en-US" sz="1600" dirty="0" smtClean="0"/>
              <a:t>) for sequential reduction</a:t>
            </a:r>
          </a:p>
          <a:p>
            <a:pPr lvl="1" eaLnBrk="1" hangingPunct="1">
              <a:lnSpc>
                <a:spcPct val="90000"/>
              </a:lnSpc>
            </a:pPr>
            <a:r>
              <a:rPr lang="en-US" sz="1600" dirty="0" smtClean="0"/>
              <a:t>In a thread block, N=P, so </a:t>
            </a:r>
            <a:r>
              <a:rPr lang="en-US" sz="1600" dirty="0" smtClean="0">
                <a:solidFill>
                  <a:schemeClr val="accent2"/>
                </a:solidFill>
              </a:rPr>
              <a:t>O(log N)</a:t>
            </a:r>
          </a:p>
        </p:txBody>
      </p:sp>
      <p:sp>
        <p:nvSpPr>
          <p:cNvPr id="5" name="Rectangle 4"/>
          <p:cNvSpPr/>
          <p:nvPr/>
        </p:nvSpPr>
        <p:spPr>
          <a:xfrm>
            <a:off x="76200" y="6627168"/>
            <a:ext cx="1249060" cy="230832"/>
          </a:xfrm>
          <a:prstGeom prst="rect">
            <a:avLst/>
          </a:prstGeom>
        </p:spPr>
        <p:txBody>
          <a:bodyPr wrap="none">
            <a:spAutoFit/>
          </a:bodyPr>
          <a:lstStyle/>
          <a:p>
            <a:r>
              <a:rPr lang="en-US" sz="900" dirty="0" smtClean="0">
                <a:latin typeface="+mj-lt"/>
              </a:rPr>
              <a:t>NVIDIA [M. Harris]</a:t>
            </a:r>
            <a:r>
              <a:rPr lang="en-US" sz="900" dirty="0" smtClean="0">
                <a:latin typeface="+mj-lt"/>
                <a:cs typeface="Calibri"/>
              </a:rPr>
              <a:t>→</a:t>
            </a:r>
            <a:endParaRPr lang="en-US" sz="900" dirty="0">
              <a:latin typeface="+mj-lt"/>
            </a:endParaRPr>
          </a:p>
        </p:txBody>
      </p:sp>
    </p:spTree>
    <p:extLst>
      <p:ext uri="{BB962C8B-B14F-4D97-AF65-F5344CB8AC3E}">
        <p14:creationId xmlns:p14="http://schemas.microsoft.com/office/powerpoint/2010/main" val="2173495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0"/>
          </p:nvPr>
        </p:nvSpPr>
        <p:spPr>
          <a:xfrm>
            <a:off x="8610600" y="6477000"/>
            <a:ext cx="3810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eaLnBrk="1" hangingPunct="1"/>
            <a:fld id="{068DB5E3-F540-4C4E-8DDC-27CCFCA5703B}" type="slidenum">
              <a:rPr lang="en-US" smtClean="0">
                <a:solidFill>
                  <a:schemeClr val="tx2"/>
                </a:solidFill>
              </a:rPr>
              <a:pPr algn="r" eaLnBrk="1" hangingPunct="1"/>
              <a:t>154</a:t>
            </a:fld>
            <a:endParaRPr lang="en-US" dirty="0" smtClean="0">
              <a:solidFill>
                <a:schemeClr val="tx2"/>
              </a:solidFill>
            </a:endParaRPr>
          </a:p>
        </p:txBody>
      </p:sp>
      <p:sp>
        <p:nvSpPr>
          <p:cNvPr id="334850" name="Rectangle 2"/>
          <p:cNvSpPr>
            <a:spLocks noGrp="1" noChangeArrowheads="1"/>
          </p:cNvSpPr>
          <p:nvPr>
            <p:ph type="title"/>
          </p:nvPr>
        </p:nvSpPr>
        <p:spPr>
          <a:xfrm>
            <a:off x="457200" y="122238"/>
            <a:ext cx="6629400" cy="868362"/>
          </a:xfrm>
        </p:spPr>
        <p:txBody>
          <a:bodyPr/>
          <a:lstStyle/>
          <a:p>
            <a:pPr eaLnBrk="1" hangingPunct="1">
              <a:defRPr/>
            </a:pPr>
            <a:r>
              <a:rPr lang="en-US" dirty="0" smtClean="0"/>
              <a:t>What About </a:t>
            </a:r>
            <a:r>
              <a:rPr lang="en-US" i="1" dirty="0" smtClean="0"/>
              <a:t>Cost?</a:t>
            </a:r>
          </a:p>
        </p:txBody>
      </p:sp>
      <p:sp>
        <p:nvSpPr>
          <p:cNvPr id="34820" name="Rectangle 3"/>
          <p:cNvSpPr>
            <a:spLocks noGrp="1" noChangeArrowheads="1"/>
          </p:cNvSpPr>
          <p:nvPr>
            <p:ph type="body" idx="1"/>
          </p:nvPr>
        </p:nvSpPr>
        <p:spPr/>
        <p:txBody>
          <a:bodyPr/>
          <a:lstStyle/>
          <a:p>
            <a:pPr eaLnBrk="1" hangingPunct="1">
              <a:lnSpc>
                <a:spcPct val="90000"/>
              </a:lnSpc>
            </a:pPr>
            <a:r>
              <a:rPr lang="en-US" sz="2000" i="1" dirty="0" smtClean="0"/>
              <a:t>Cost</a:t>
            </a:r>
            <a:r>
              <a:rPr lang="en-US" sz="2000" dirty="0" smtClean="0"/>
              <a:t> of a parallel algorithm is processors </a:t>
            </a:r>
            <a:r>
              <a:rPr lang="en-US" sz="2000" dirty="0" smtClean="0">
                <a:cs typeface="Arial" charset="0"/>
              </a:rPr>
              <a:t>×</a:t>
            </a:r>
            <a:r>
              <a:rPr lang="en-US" sz="2000" dirty="0" smtClean="0"/>
              <a:t> time complexity</a:t>
            </a:r>
          </a:p>
          <a:p>
            <a:pPr lvl="1" eaLnBrk="1" hangingPunct="1">
              <a:lnSpc>
                <a:spcPct val="90000"/>
              </a:lnSpc>
            </a:pPr>
            <a:r>
              <a:rPr lang="en-US" sz="1800" dirty="0" smtClean="0"/>
              <a:t>Allocate threads instead of processors: O(</a:t>
            </a:r>
            <a:r>
              <a:rPr lang="en-US" sz="1800" i="1" dirty="0" smtClean="0"/>
              <a:t>N</a:t>
            </a:r>
            <a:r>
              <a:rPr lang="en-US" sz="1800" dirty="0" smtClean="0"/>
              <a:t>) threads</a:t>
            </a:r>
          </a:p>
          <a:p>
            <a:pPr lvl="1" eaLnBrk="1" hangingPunct="1">
              <a:lnSpc>
                <a:spcPct val="90000"/>
              </a:lnSpc>
            </a:pPr>
            <a:r>
              <a:rPr lang="en-US" sz="1800" dirty="0" smtClean="0"/>
              <a:t>Time complexity is O(log </a:t>
            </a:r>
            <a:r>
              <a:rPr lang="en-US" sz="1800" i="1" dirty="0" smtClean="0"/>
              <a:t>N</a:t>
            </a:r>
            <a:r>
              <a:rPr lang="en-US" sz="1800" dirty="0" smtClean="0"/>
              <a:t>), so </a:t>
            </a:r>
            <a:r>
              <a:rPr lang="en-US" sz="1800" i="1" dirty="0" smtClean="0"/>
              <a:t>cost</a:t>
            </a:r>
            <a:r>
              <a:rPr lang="en-US" sz="1800" dirty="0" smtClean="0"/>
              <a:t> is O(</a:t>
            </a:r>
            <a:r>
              <a:rPr lang="en-US" sz="1800" i="1" dirty="0" smtClean="0"/>
              <a:t>N</a:t>
            </a:r>
            <a:r>
              <a:rPr lang="en-US" sz="1800" dirty="0" smtClean="0"/>
              <a:t> log </a:t>
            </a:r>
            <a:r>
              <a:rPr lang="en-US" sz="1800" i="1" dirty="0" smtClean="0"/>
              <a:t>N</a:t>
            </a:r>
            <a:r>
              <a:rPr lang="en-US" sz="1800" dirty="0" smtClean="0"/>
              <a:t>) : </a:t>
            </a:r>
            <a:r>
              <a:rPr lang="en-US" sz="1800" dirty="0" smtClean="0">
                <a:solidFill>
                  <a:schemeClr val="accent2"/>
                </a:solidFill>
              </a:rPr>
              <a:t>not cost efficient!</a:t>
            </a:r>
          </a:p>
          <a:p>
            <a:pPr lvl="1" eaLnBrk="1" hangingPunct="1">
              <a:lnSpc>
                <a:spcPct val="90000"/>
              </a:lnSpc>
            </a:pPr>
            <a:endParaRPr lang="en-US" sz="1800" dirty="0" smtClean="0"/>
          </a:p>
          <a:p>
            <a:pPr lvl="1" eaLnBrk="1" hangingPunct="1">
              <a:lnSpc>
                <a:spcPct val="90000"/>
              </a:lnSpc>
            </a:pPr>
            <a:endParaRPr lang="en-US" sz="1800" dirty="0" smtClean="0"/>
          </a:p>
          <a:p>
            <a:pPr eaLnBrk="1" hangingPunct="1">
              <a:lnSpc>
                <a:spcPct val="90000"/>
              </a:lnSpc>
            </a:pPr>
            <a:r>
              <a:rPr lang="en-US" sz="2000" dirty="0" smtClean="0"/>
              <a:t>Brent’s theorem suggests O(</a:t>
            </a:r>
            <a:r>
              <a:rPr lang="en-US" sz="2000" i="1" dirty="0" smtClean="0"/>
              <a:t>N</a:t>
            </a:r>
            <a:r>
              <a:rPr lang="en-US" sz="2000" dirty="0" smtClean="0"/>
              <a:t>/log </a:t>
            </a:r>
            <a:r>
              <a:rPr lang="en-US" sz="2000" i="1" dirty="0" smtClean="0"/>
              <a:t>N</a:t>
            </a:r>
            <a:r>
              <a:rPr lang="en-US" sz="2000" dirty="0" smtClean="0"/>
              <a:t>) threads</a:t>
            </a:r>
          </a:p>
          <a:p>
            <a:pPr lvl="1" eaLnBrk="1" hangingPunct="1">
              <a:lnSpc>
                <a:spcPct val="90000"/>
              </a:lnSpc>
            </a:pPr>
            <a:r>
              <a:rPr lang="en-US" sz="1800" dirty="0" smtClean="0"/>
              <a:t>Each thread does O(log </a:t>
            </a:r>
            <a:r>
              <a:rPr lang="en-US" sz="1800" i="1" dirty="0" smtClean="0"/>
              <a:t>N</a:t>
            </a:r>
            <a:r>
              <a:rPr lang="en-US" sz="1800" dirty="0" smtClean="0"/>
              <a:t>) sequential work</a:t>
            </a:r>
          </a:p>
          <a:p>
            <a:pPr lvl="1" eaLnBrk="1" hangingPunct="1">
              <a:lnSpc>
                <a:spcPct val="90000"/>
              </a:lnSpc>
            </a:pPr>
            <a:r>
              <a:rPr lang="en-US" sz="1800" dirty="0" smtClean="0"/>
              <a:t>Then all O(</a:t>
            </a:r>
            <a:r>
              <a:rPr lang="en-US" sz="1800" i="1" dirty="0" smtClean="0"/>
              <a:t>N</a:t>
            </a:r>
            <a:r>
              <a:rPr lang="en-US" sz="1800" dirty="0" smtClean="0"/>
              <a:t>/log </a:t>
            </a:r>
            <a:r>
              <a:rPr lang="en-US" sz="1800" i="1" dirty="0" smtClean="0"/>
              <a:t>N</a:t>
            </a:r>
            <a:r>
              <a:rPr lang="en-US" sz="1800" dirty="0" smtClean="0"/>
              <a:t>) threads cooperate for O(log </a:t>
            </a:r>
            <a:r>
              <a:rPr lang="en-US" sz="1800" i="1" dirty="0" smtClean="0"/>
              <a:t>N</a:t>
            </a:r>
            <a:r>
              <a:rPr lang="en-US" sz="1800" dirty="0" smtClean="0"/>
              <a:t>) stages</a:t>
            </a:r>
          </a:p>
          <a:p>
            <a:pPr lvl="1" eaLnBrk="1" hangingPunct="1">
              <a:lnSpc>
                <a:spcPct val="90000"/>
              </a:lnSpc>
            </a:pPr>
            <a:r>
              <a:rPr lang="en-US" sz="1800" dirty="0" smtClean="0"/>
              <a:t>Cost = O((</a:t>
            </a:r>
            <a:r>
              <a:rPr lang="en-US" sz="1800" i="1" dirty="0" smtClean="0"/>
              <a:t>N</a:t>
            </a:r>
            <a:r>
              <a:rPr lang="en-US" sz="1800" dirty="0" smtClean="0"/>
              <a:t>/log </a:t>
            </a:r>
            <a:r>
              <a:rPr lang="en-US" sz="1800" i="1" dirty="0" smtClean="0"/>
              <a:t>N</a:t>
            </a:r>
            <a:r>
              <a:rPr lang="en-US" sz="1800" dirty="0" smtClean="0"/>
              <a:t>) * log </a:t>
            </a:r>
            <a:r>
              <a:rPr lang="en-US" sz="1800" i="1" dirty="0" smtClean="0"/>
              <a:t>N</a:t>
            </a:r>
            <a:r>
              <a:rPr lang="en-US" sz="1800" dirty="0" smtClean="0"/>
              <a:t>) = O(</a:t>
            </a:r>
            <a:r>
              <a:rPr lang="en-US" sz="1800" i="1" dirty="0" smtClean="0"/>
              <a:t>N</a:t>
            </a:r>
            <a:r>
              <a:rPr lang="en-US" sz="1800" dirty="0" smtClean="0"/>
              <a:t>) </a:t>
            </a:r>
            <a:r>
              <a:rPr lang="en-US" sz="1800" dirty="0" smtClean="0">
                <a:sym typeface="Wingdings" pitchFamily="2" charset="2"/>
              </a:rPr>
              <a:t> cost efficient</a:t>
            </a:r>
            <a:endParaRPr lang="en-US" sz="1800" dirty="0" smtClean="0"/>
          </a:p>
          <a:p>
            <a:pPr eaLnBrk="1" hangingPunct="1">
              <a:lnSpc>
                <a:spcPct val="90000"/>
              </a:lnSpc>
              <a:buFontTx/>
              <a:buNone/>
            </a:pPr>
            <a:r>
              <a:rPr lang="en-US" sz="2000" dirty="0" smtClean="0"/>
              <a:t>	</a:t>
            </a:r>
          </a:p>
          <a:p>
            <a:pPr eaLnBrk="1" hangingPunct="1">
              <a:lnSpc>
                <a:spcPct val="90000"/>
              </a:lnSpc>
              <a:buFontTx/>
              <a:buNone/>
            </a:pPr>
            <a:endParaRPr lang="en-US" sz="2000" dirty="0" smtClean="0"/>
          </a:p>
          <a:p>
            <a:pPr eaLnBrk="1" hangingPunct="1">
              <a:lnSpc>
                <a:spcPct val="90000"/>
              </a:lnSpc>
            </a:pPr>
            <a:r>
              <a:rPr lang="en-US" sz="2000" dirty="0" smtClean="0"/>
              <a:t>Sometimes called </a:t>
            </a:r>
            <a:r>
              <a:rPr lang="en-US" sz="2000" i="1" dirty="0" smtClean="0"/>
              <a:t>algorithm cascading</a:t>
            </a:r>
          </a:p>
          <a:p>
            <a:pPr lvl="1" eaLnBrk="1" hangingPunct="1">
              <a:lnSpc>
                <a:spcPct val="90000"/>
              </a:lnSpc>
            </a:pPr>
            <a:r>
              <a:rPr lang="en-US" sz="1800" dirty="0" smtClean="0"/>
              <a:t>Can lead to significant speedups in practice</a:t>
            </a:r>
          </a:p>
        </p:txBody>
      </p:sp>
      <p:sp>
        <p:nvSpPr>
          <p:cNvPr id="5" name="Rectangle 4"/>
          <p:cNvSpPr/>
          <p:nvPr/>
        </p:nvSpPr>
        <p:spPr>
          <a:xfrm>
            <a:off x="76200" y="6627168"/>
            <a:ext cx="1249060" cy="230832"/>
          </a:xfrm>
          <a:prstGeom prst="rect">
            <a:avLst/>
          </a:prstGeom>
        </p:spPr>
        <p:txBody>
          <a:bodyPr wrap="none">
            <a:spAutoFit/>
          </a:bodyPr>
          <a:lstStyle/>
          <a:p>
            <a:r>
              <a:rPr lang="en-US" sz="900" dirty="0" smtClean="0">
                <a:latin typeface="+mj-lt"/>
              </a:rPr>
              <a:t>NVIDIA [M. Harris]</a:t>
            </a:r>
            <a:r>
              <a:rPr lang="en-US" sz="900" dirty="0" smtClean="0">
                <a:latin typeface="+mj-lt"/>
                <a:cs typeface="Calibri"/>
              </a:rPr>
              <a:t>→</a:t>
            </a:r>
            <a:endParaRPr lang="en-US" sz="900" dirty="0">
              <a:latin typeface="+mj-lt"/>
            </a:endParaRPr>
          </a:p>
        </p:txBody>
      </p:sp>
    </p:spTree>
    <p:extLst>
      <p:ext uri="{BB962C8B-B14F-4D97-AF65-F5344CB8AC3E}">
        <p14:creationId xmlns:p14="http://schemas.microsoft.com/office/powerpoint/2010/main" val="2974330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0"/>
          </p:nvPr>
        </p:nvSpPr>
        <p:spPr>
          <a:xfrm>
            <a:off x="8686800" y="6477000"/>
            <a:ext cx="3810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eaLnBrk="1" hangingPunct="1"/>
            <a:fld id="{FD3F05F3-7C55-4DBB-BD76-8C733E2F4968}" type="slidenum">
              <a:rPr lang="en-US" smtClean="0">
                <a:solidFill>
                  <a:schemeClr val="tx2"/>
                </a:solidFill>
              </a:rPr>
              <a:pPr algn="r" eaLnBrk="1" hangingPunct="1"/>
              <a:t>155</a:t>
            </a:fld>
            <a:endParaRPr lang="en-US" dirty="0" smtClean="0">
              <a:solidFill>
                <a:schemeClr val="tx2"/>
              </a:solidFill>
            </a:endParaRPr>
          </a:p>
        </p:txBody>
      </p:sp>
      <p:sp>
        <p:nvSpPr>
          <p:cNvPr id="335874" name="Rectangle 2"/>
          <p:cNvSpPr>
            <a:spLocks noGrp="1" noChangeArrowheads="1"/>
          </p:cNvSpPr>
          <p:nvPr>
            <p:ph type="title"/>
          </p:nvPr>
        </p:nvSpPr>
        <p:spPr>
          <a:xfrm>
            <a:off x="228600" y="381000"/>
            <a:ext cx="7543800" cy="792162"/>
          </a:xfrm>
        </p:spPr>
        <p:txBody>
          <a:bodyPr/>
          <a:lstStyle/>
          <a:p>
            <a:pPr eaLnBrk="1" hangingPunct="1">
              <a:defRPr/>
            </a:pPr>
            <a:r>
              <a:rPr lang="en-US" dirty="0" smtClean="0"/>
              <a:t>Algorithm Cascading</a:t>
            </a:r>
          </a:p>
        </p:txBody>
      </p:sp>
      <p:sp>
        <p:nvSpPr>
          <p:cNvPr id="35844" name="Rectangle 3"/>
          <p:cNvSpPr>
            <a:spLocks noGrp="1" noChangeArrowheads="1"/>
          </p:cNvSpPr>
          <p:nvPr>
            <p:ph type="body" idx="1"/>
          </p:nvPr>
        </p:nvSpPr>
        <p:spPr>
          <a:xfrm>
            <a:off x="228600" y="1600200"/>
            <a:ext cx="8686800" cy="4876800"/>
          </a:xfrm>
        </p:spPr>
        <p:txBody>
          <a:bodyPr/>
          <a:lstStyle/>
          <a:p>
            <a:pPr eaLnBrk="1" hangingPunct="1">
              <a:lnSpc>
                <a:spcPct val="90000"/>
              </a:lnSpc>
            </a:pPr>
            <a:r>
              <a:rPr lang="en-US" sz="2000" dirty="0" smtClean="0"/>
              <a:t>Combine sequential and parallel reduction</a:t>
            </a:r>
          </a:p>
          <a:p>
            <a:pPr lvl="1" eaLnBrk="1" hangingPunct="1">
              <a:lnSpc>
                <a:spcPct val="90000"/>
              </a:lnSpc>
            </a:pPr>
            <a:r>
              <a:rPr lang="en-US" sz="1800" dirty="0" smtClean="0"/>
              <a:t>Each thread loads and sums multiple elements into shared memory</a:t>
            </a:r>
          </a:p>
          <a:p>
            <a:pPr lvl="1" eaLnBrk="1" hangingPunct="1">
              <a:lnSpc>
                <a:spcPct val="90000"/>
              </a:lnSpc>
            </a:pPr>
            <a:r>
              <a:rPr lang="en-US" sz="1800" dirty="0" smtClean="0"/>
              <a:t>Tree-based reduction in shared memory</a:t>
            </a:r>
          </a:p>
          <a:p>
            <a:pPr lvl="1" eaLnBrk="1" hangingPunct="1">
              <a:lnSpc>
                <a:spcPct val="90000"/>
              </a:lnSpc>
            </a:pPr>
            <a:endParaRPr lang="en-US" sz="1800" dirty="0" smtClean="0"/>
          </a:p>
          <a:p>
            <a:pPr eaLnBrk="1" hangingPunct="1">
              <a:lnSpc>
                <a:spcPct val="90000"/>
              </a:lnSpc>
            </a:pPr>
            <a:r>
              <a:rPr lang="en-US" sz="2000" dirty="0" smtClean="0"/>
              <a:t>Brent’s theorem says each thread should sum O(log n) elements</a:t>
            </a:r>
          </a:p>
          <a:p>
            <a:pPr lvl="1" eaLnBrk="1" hangingPunct="1">
              <a:lnSpc>
                <a:spcPct val="90000"/>
              </a:lnSpc>
            </a:pPr>
            <a:r>
              <a:rPr lang="en-US" sz="1800" dirty="0" smtClean="0"/>
              <a:t>i.e. 1024 or 2048 elements per block vs. 256</a:t>
            </a:r>
          </a:p>
          <a:p>
            <a:pPr lvl="1" eaLnBrk="1" hangingPunct="1">
              <a:lnSpc>
                <a:spcPct val="90000"/>
              </a:lnSpc>
            </a:pPr>
            <a:endParaRPr lang="en-US" sz="1800" dirty="0" smtClean="0"/>
          </a:p>
          <a:p>
            <a:pPr eaLnBrk="1" hangingPunct="1">
              <a:lnSpc>
                <a:spcPct val="90000"/>
              </a:lnSpc>
            </a:pPr>
            <a:r>
              <a:rPr lang="en-US" sz="2000" dirty="0" smtClean="0"/>
              <a:t>Probably beneficial to push it even further</a:t>
            </a:r>
          </a:p>
          <a:p>
            <a:pPr lvl="1" eaLnBrk="1" hangingPunct="1">
              <a:lnSpc>
                <a:spcPct val="90000"/>
              </a:lnSpc>
            </a:pPr>
            <a:r>
              <a:rPr lang="en-US" sz="1800" dirty="0" smtClean="0"/>
              <a:t>Possibly better latency hiding with more work per thread</a:t>
            </a:r>
          </a:p>
          <a:p>
            <a:pPr lvl="1" eaLnBrk="1" hangingPunct="1">
              <a:lnSpc>
                <a:spcPct val="90000"/>
              </a:lnSpc>
            </a:pPr>
            <a:r>
              <a:rPr lang="en-US" sz="1800" dirty="0" smtClean="0"/>
              <a:t>More threads per block reduces levels in tree of recursive kernel invocations </a:t>
            </a:r>
          </a:p>
          <a:p>
            <a:pPr lvl="1" eaLnBrk="1" hangingPunct="1">
              <a:lnSpc>
                <a:spcPct val="90000"/>
              </a:lnSpc>
            </a:pPr>
            <a:r>
              <a:rPr lang="en-US" sz="1800" dirty="0" smtClean="0"/>
              <a:t>High kernel launch overhead in last levels with few blocks</a:t>
            </a:r>
          </a:p>
          <a:p>
            <a:pPr lvl="1" eaLnBrk="1" hangingPunct="1">
              <a:lnSpc>
                <a:spcPct val="90000"/>
              </a:lnSpc>
            </a:pPr>
            <a:endParaRPr lang="en-US" sz="1800" dirty="0" smtClean="0"/>
          </a:p>
          <a:p>
            <a:pPr eaLnBrk="1" hangingPunct="1">
              <a:lnSpc>
                <a:spcPct val="90000"/>
              </a:lnSpc>
            </a:pPr>
            <a:r>
              <a:rPr lang="en-US" sz="2000" dirty="0" smtClean="0"/>
              <a:t>On G80, best performance with 64-256 blocks of 128 threads</a:t>
            </a:r>
          </a:p>
          <a:p>
            <a:pPr lvl="1" eaLnBrk="1" hangingPunct="1">
              <a:lnSpc>
                <a:spcPct val="90000"/>
              </a:lnSpc>
            </a:pPr>
            <a:r>
              <a:rPr lang="en-US" sz="1800" dirty="0" smtClean="0"/>
              <a:t>1024-4096 elements per </a:t>
            </a:r>
            <a:r>
              <a:rPr lang="en-US" sz="1800" i="1" dirty="0" smtClean="0"/>
              <a:t>thread</a:t>
            </a:r>
          </a:p>
        </p:txBody>
      </p:sp>
      <p:sp>
        <p:nvSpPr>
          <p:cNvPr id="5" name="Rectangle 4"/>
          <p:cNvSpPr/>
          <p:nvPr/>
        </p:nvSpPr>
        <p:spPr>
          <a:xfrm>
            <a:off x="76200" y="6627168"/>
            <a:ext cx="1249060" cy="230832"/>
          </a:xfrm>
          <a:prstGeom prst="rect">
            <a:avLst/>
          </a:prstGeom>
        </p:spPr>
        <p:txBody>
          <a:bodyPr wrap="none">
            <a:spAutoFit/>
          </a:bodyPr>
          <a:lstStyle/>
          <a:p>
            <a:r>
              <a:rPr lang="en-US" sz="900" dirty="0" smtClean="0">
                <a:latin typeface="+mj-lt"/>
              </a:rPr>
              <a:t>NVIDIA [M. Harris]</a:t>
            </a:r>
            <a:r>
              <a:rPr lang="en-US" sz="900" dirty="0" smtClean="0">
                <a:latin typeface="+mj-lt"/>
                <a:cs typeface="Calibri"/>
              </a:rPr>
              <a:t>→</a:t>
            </a:r>
            <a:endParaRPr lang="en-US" sz="900" dirty="0">
              <a:latin typeface="+mj-lt"/>
            </a:endParaRPr>
          </a:p>
        </p:txBody>
      </p:sp>
    </p:spTree>
    <p:extLst>
      <p:ext uri="{BB962C8B-B14F-4D97-AF65-F5344CB8AC3E}">
        <p14:creationId xmlns:p14="http://schemas.microsoft.com/office/powerpoint/2010/main" val="2885666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3"/>
          <p:cNvSpPr>
            <a:spLocks noGrp="1"/>
          </p:cNvSpPr>
          <p:nvPr>
            <p:ph type="sldNum" sz="quarter" idx="10"/>
          </p:nvPr>
        </p:nvSpPr>
        <p:spPr>
          <a:xfrm>
            <a:off x="8534400" y="6477000"/>
            <a:ext cx="4572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eaLnBrk="1" hangingPunct="1"/>
            <a:fld id="{ACA14639-80D8-4EF1-B989-05E0BB18D185}" type="slidenum">
              <a:rPr lang="en-US" smtClean="0">
                <a:solidFill>
                  <a:schemeClr val="tx2"/>
                </a:solidFill>
              </a:rPr>
              <a:pPr algn="r" eaLnBrk="1" hangingPunct="1"/>
              <a:t>156</a:t>
            </a:fld>
            <a:endParaRPr lang="en-US" dirty="0" smtClean="0">
              <a:solidFill>
                <a:schemeClr val="tx2"/>
              </a:solidFill>
            </a:endParaRPr>
          </a:p>
        </p:txBody>
      </p:sp>
      <p:sp>
        <p:nvSpPr>
          <p:cNvPr id="364546" name="Rectangle 2"/>
          <p:cNvSpPr>
            <a:spLocks noGrp="1" noChangeArrowheads="1"/>
          </p:cNvSpPr>
          <p:nvPr>
            <p:ph type="title"/>
          </p:nvPr>
        </p:nvSpPr>
        <p:spPr>
          <a:xfrm>
            <a:off x="304800" y="350838"/>
            <a:ext cx="7543800" cy="715962"/>
          </a:xfrm>
        </p:spPr>
        <p:txBody>
          <a:bodyPr/>
          <a:lstStyle/>
          <a:p>
            <a:pPr eaLnBrk="1" hangingPunct="1">
              <a:defRPr/>
            </a:pPr>
            <a:r>
              <a:rPr lang="en-US" sz="3200" dirty="0" smtClean="0"/>
              <a:t>Kernel 7, Comments</a:t>
            </a:r>
          </a:p>
        </p:txBody>
      </p:sp>
      <p:sp>
        <p:nvSpPr>
          <p:cNvPr id="41988" name="Rectangle 3"/>
          <p:cNvSpPr>
            <a:spLocks noGrp="1" noChangeArrowheads="1"/>
          </p:cNvSpPr>
          <p:nvPr>
            <p:ph type="body" idx="1"/>
          </p:nvPr>
        </p:nvSpPr>
        <p:spPr>
          <a:xfrm>
            <a:off x="76200" y="1871663"/>
            <a:ext cx="8991600" cy="4605337"/>
          </a:xfrm>
        </p:spPr>
        <p:txBody>
          <a:bodyPr/>
          <a:lstStyle/>
          <a:p>
            <a:pPr eaLnBrk="1" hangingPunct="1"/>
            <a:r>
              <a:rPr lang="en-US" sz="2000" dirty="0" smtClean="0"/>
              <a:t>For the first six kernels a large number of blocks was used to “tile” the array </a:t>
            </a:r>
          </a:p>
          <a:p>
            <a:pPr lvl="1"/>
            <a:endParaRPr lang="en-US" sz="1600" dirty="0" smtClean="0"/>
          </a:p>
          <a:p>
            <a:pPr lvl="1"/>
            <a:endParaRPr lang="en-US" sz="1600" dirty="0" smtClean="0"/>
          </a:p>
          <a:p>
            <a:pPr eaLnBrk="1" hangingPunct="1"/>
            <a:r>
              <a:rPr lang="en-US" sz="2000" dirty="0" smtClean="0"/>
              <a:t>Kernel 7: reduce the number of blocks and have a thread do more work than just fetch something to shared memory</a:t>
            </a:r>
          </a:p>
          <a:p>
            <a:pPr lvl="1"/>
            <a:endParaRPr lang="en-US" sz="1600" dirty="0" smtClean="0"/>
          </a:p>
          <a:p>
            <a:pPr lvl="1"/>
            <a:endParaRPr lang="en-US" sz="1600" dirty="0" smtClean="0"/>
          </a:p>
          <a:p>
            <a:r>
              <a:rPr lang="en-US" sz="2000" dirty="0" smtClean="0"/>
              <a:t>Example </a:t>
            </a:r>
            <a:r>
              <a:rPr lang="en-US" sz="1400" dirty="0" smtClean="0"/>
              <a:t>[cooked up, </a:t>
            </a:r>
            <a:r>
              <a:rPr lang="en-US" sz="1400" dirty="0"/>
              <a:t>not related to </a:t>
            </a:r>
            <a:r>
              <a:rPr lang="en-US" sz="1400" dirty="0" smtClean="0"/>
              <a:t>actual CUDA warp size, </a:t>
            </a:r>
            <a:r>
              <a:rPr lang="en-US" sz="1400" dirty="0"/>
              <a:t>typical CUDA block dim, etc</a:t>
            </a:r>
            <a:r>
              <a:rPr lang="en-US" sz="1400" dirty="0" smtClean="0"/>
              <a:t>.]</a:t>
            </a:r>
            <a:r>
              <a:rPr lang="en-US" sz="2000" dirty="0" smtClean="0"/>
              <a:t>:</a:t>
            </a:r>
            <a:endParaRPr lang="en-US" sz="2000" dirty="0"/>
          </a:p>
          <a:p>
            <a:pPr marL="465138" lvl="1" indent="-233363"/>
            <a:r>
              <a:rPr lang="en-US" sz="1800" dirty="0"/>
              <a:t>Say you have 1024 </a:t>
            </a:r>
            <a:r>
              <a:rPr lang="en-US" sz="1800" dirty="0" smtClean="0"/>
              <a:t>elements stored in an array; you need to reduce that array </a:t>
            </a:r>
          </a:p>
          <a:p>
            <a:pPr marL="465138" lvl="1" indent="-233363"/>
            <a:r>
              <a:rPr lang="en-US" sz="1800" dirty="0" smtClean="0"/>
              <a:t>You </a:t>
            </a:r>
            <a:r>
              <a:rPr lang="en-US" sz="1800" dirty="0"/>
              <a:t>start with 32 blocks, each with 4 </a:t>
            </a:r>
            <a:r>
              <a:rPr lang="en-US" sz="1800" dirty="0" smtClean="0"/>
              <a:t>threads</a:t>
            </a:r>
          </a:p>
          <a:p>
            <a:pPr marL="465138" lvl="1" indent="-233363"/>
            <a:r>
              <a:rPr lang="en-US" sz="1800" dirty="0" smtClean="0"/>
              <a:t>Then</a:t>
            </a:r>
            <a:r>
              <a:rPr lang="en-US" sz="1800" dirty="0"/>
              <a:t>, 128 threads total.  It means that a </a:t>
            </a:r>
            <a:r>
              <a:rPr lang="en-US" sz="1800" dirty="0" smtClean="0"/>
              <a:t>thread, say </a:t>
            </a:r>
            <a:r>
              <a:rPr lang="en-US" sz="1800" dirty="0"/>
              <a:t>in block </a:t>
            </a:r>
            <a:r>
              <a:rPr lang="en-US" sz="1800" dirty="0" smtClean="0"/>
              <a:t>11, </a:t>
            </a:r>
            <a:r>
              <a:rPr lang="en-US" sz="1800" dirty="0"/>
              <a:t>would have to add two numbers, then two numbers, then two numbers, then two more numbers.  </a:t>
            </a:r>
            <a:endParaRPr lang="en-US" sz="1800" dirty="0" smtClean="0"/>
          </a:p>
          <a:p>
            <a:pPr marL="465138" lvl="1" indent="-233363"/>
            <a:r>
              <a:rPr lang="en-US" sz="1800" dirty="0" smtClean="0"/>
              <a:t>At </a:t>
            </a:r>
            <a:r>
              <a:rPr lang="en-US" sz="1800" dirty="0"/>
              <a:t>this point, everything is in </a:t>
            </a:r>
            <a:r>
              <a:rPr lang="en-US" sz="1800" dirty="0" smtClean="0"/>
              <a:t>the union of the shared memory associated with the 32 blocks.  At this point proceed like before with kernel 6.</a:t>
            </a:r>
            <a:endParaRPr lang="en-US" sz="1800" dirty="0"/>
          </a:p>
        </p:txBody>
      </p:sp>
    </p:spTree>
    <p:extLst>
      <p:ext uri="{BB962C8B-B14F-4D97-AF65-F5344CB8AC3E}">
        <p14:creationId xmlns:p14="http://schemas.microsoft.com/office/powerpoint/2010/main" val="2354453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0"/>
          </p:nvPr>
        </p:nvSpPr>
        <p:spPr>
          <a:xfrm>
            <a:off x="8610600" y="6400800"/>
            <a:ext cx="3810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eaLnBrk="1" hangingPunct="1"/>
            <a:fld id="{2B818C37-C256-4680-A4AC-867E71DFAB8C}" type="slidenum">
              <a:rPr lang="en-US" smtClean="0">
                <a:solidFill>
                  <a:schemeClr val="tx2"/>
                </a:solidFill>
              </a:rPr>
              <a:pPr algn="r" eaLnBrk="1" hangingPunct="1"/>
              <a:t>157</a:t>
            </a:fld>
            <a:endParaRPr lang="en-US" dirty="0" smtClean="0">
              <a:solidFill>
                <a:schemeClr val="tx2"/>
              </a:solidFill>
            </a:endParaRPr>
          </a:p>
        </p:txBody>
      </p:sp>
      <p:sp>
        <p:nvSpPr>
          <p:cNvPr id="362499" name="Rectangle 3"/>
          <p:cNvSpPr>
            <a:spLocks noGrp="1" noChangeArrowheads="1"/>
          </p:cNvSpPr>
          <p:nvPr>
            <p:ph type="title"/>
          </p:nvPr>
        </p:nvSpPr>
        <p:spPr>
          <a:xfrm>
            <a:off x="457200" y="122238"/>
            <a:ext cx="7543800" cy="792162"/>
          </a:xfrm>
        </p:spPr>
        <p:txBody>
          <a:bodyPr/>
          <a:lstStyle/>
          <a:p>
            <a:pPr eaLnBrk="1" hangingPunct="1">
              <a:defRPr/>
            </a:pPr>
            <a:r>
              <a:rPr lang="en-US" sz="3000" dirty="0" smtClean="0"/>
              <a:t>Reduction #7: Multiple Adds / Thread</a:t>
            </a:r>
          </a:p>
        </p:txBody>
      </p:sp>
      <p:sp>
        <p:nvSpPr>
          <p:cNvPr id="37893" name="Text Box 4"/>
          <p:cNvSpPr txBox="1">
            <a:spLocks noChangeArrowheads="1"/>
          </p:cNvSpPr>
          <p:nvPr/>
        </p:nvSpPr>
        <p:spPr bwMode="auto">
          <a:xfrm>
            <a:off x="685800" y="1084263"/>
            <a:ext cx="58023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r>
              <a:rPr lang="en-US" sz="2400" b="1"/>
              <a:t>Replace load and add of two elements:</a:t>
            </a:r>
          </a:p>
        </p:txBody>
      </p:sp>
      <p:sp>
        <p:nvSpPr>
          <p:cNvPr id="37894" name="Text Box 5"/>
          <p:cNvSpPr txBox="1">
            <a:spLocks noChangeArrowheads="1"/>
          </p:cNvSpPr>
          <p:nvPr/>
        </p:nvSpPr>
        <p:spPr bwMode="auto">
          <a:xfrm>
            <a:off x="609600" y="3200400"/>
            <a:ext cx="70723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r>
              <a:rPr lang="en-US" sz="2400" b="1" dirty="0"/>
              <a:t>With a while loop to add as many as necessary:</a:t>
            </a:r>
          </a:p>
        </p:txBody>
      </p:sp>
      <p:sp>
        <p:nvSpPr>
          <p:cNvPr id="2" name="Rectangle 1"/>
          <p:cNvSpPr/>
          <p:nvPr/>
        </p:nvSpPr>
        <p:spPr>
          <a:xfrm>
            <a:off x="304800" y="1676400"/>
            <a:ext cx="8047037" cy="1200329"/>
          </a:xfrm>
          <a:prstGeom prst="rect">
            <a:avLst/>
          </a:prstGeom>
          <a:solidFill>
            <a:schemeClr val="bg1">
              <a:lumMod val="85000"/>
            </a:schemeClr>
          </a:solidFill>
        </p:spPr>
        <p:txBody>
          <a:bodyPr wrap="square">
            <a:spAutoFit/>
          </a:bodyPr>
          <a:lstStyle/>
          <a:p>
            <a:r>
              <a:rPr lang="en-US" dirty="0">
                <a:solidFill>
                  <a:srgbClr val="0000FF"/>
                </a:solidFill>
                <a:latin typeface="Consolas" pitchFamily="49" charset="0"/>
                <a:cs typeface="Consolas" pitchFamily="49" charset="0"/>
              </a:rPr>
              <a:t>unsigned</a:t>
            </a:r>
            <a:r>
              <a:rPr lang="en-US" dirty="0">
                <a:solidFill>
                  <a:prstClr val="black"/>
                </a:solidFill>
                <a:latin typeface="Consolas" pitchFamily="49" charset="0"/>
                <a:cs typeface="Consolas" pitchFamily="49" charset="0"/>
              </a:rPr>
              <a:t> </a:t>
            </a:r>
            <a:r>
              <a:rPr lang="en-US" dirty="0" err="1">
                <a:solidFill>
                  <a:srgbClr val="0000FF"/>
                </a:solidFill>
                <a:latin typeface="Consolas" pitchFamily="49" charset="0"/>
                <a:cs typeface="Consolas" pitchFamily="49" charset="0"/>
              </a:rPr>
              <a:t>int</a:t>
            </a:r>
            <a:r>
              <a:rPr lang="en-US" dirty="0">
                <a:solidFill>
                  <a:prstClr val="black"/>
                </a:solidFill>
                <a:latin typeface="Consolas" pitchFamily="49" charset="0"/>
                <a:cs typeface="Consolas" pitchFamily="49" charset="0"/>
              </a:rPr>
              <a:t> </a:t>
            </a:r>
            <a:r>
              <a:rPr lang="en-US" dirty="0" err="1">
                <a:solidFill>
                  <a:prstClr val="black"/>
                </a:solidFill>
                <a:latin typeface="Consolas" pitchFamily="49" charset="0"/>
                <a:cs typeface="Consolas" pitchFamily="49" charset="0"/>
              </a:rPr>
              <a:t>tid</a:t>
            </a:r>
            <a:r>
              <a:rPr lang="en-US" dirty="0">
                <a:solidFill>
                  <a:prstClr val="black"/>
                </a:solidFill>
                <a:latin typeface="Consolas" pitchFamily="49" charset="0"/>
                <a:cs typeface="Consolas" pitchFamily="49" charset="0"/>
              </a:rPr>
              <a:t> = </a:t>
            </a:r>
            <a:r>
              <a:rPr lang="en-US" dirty="0" err="1">
                <a:solidFill>
                  <a:srgbClr val="FF00FF"/>
                </a:solidFill>
                <a:latin typeface="Consolas" pitchFamily="49" charset="0"/>
                <a:cs typeface="Consolas" pitchFamily="49" charset="0"/>
              </a:rPr>
              <a:t>threadIdx</a:t>
            </a:r>
            <a:r>
              <a:rPr lang="en-US" dirty="0" err="1">
                <a:solidFill>
                  <a:prstClr val="black"/>
                </a:solidFill>
                <a:latin typeface="Consolas" pitchFamily="49" charset="0"/>
                <a:cs typeface="Consolas" pitchFamily="49" charset="0"/>
              </a:rPr>
              <a:t>.x</a:t>
            </a:r>
            <a:r>
              <a:rPr lang="en-US" dirty="0">
                <a:solidFill>
                  <a:prstClr val="black"/>
                </a:solidFill>
                <a:latin typeface="Consolas" pitchFamily="49" charset="0"/>
                <a:cs typeface="Consolas" pitchFamily="49" charset="0"/>
              </a:rPr>
              <a:t>;</a:t>
            </a:r>
          </a:p>
          <a:p>
            <a:r>
              <a:rPr lang="en-US" dirty="0">
                <a:solidFill>
                  <a:srgbClr val="0000FF"/>
                </a:solidFill>
                <a:latin typeface="Consolas" pitchFamily="49" charset="0"/>
                <a:cs typeface="Consolas" pitchFamily="49" charset="0"/>
              </a:rPr>
              <a:t>unsigned</a:t>
            </a:r>
            <a:r>
              <a:rPr lang="en-US" dirty="0">
                <a:solidFill>
                  <a:prstClr val="black"/>
                </a:solidFill>
                <a:latin typeface="Consolas" pitchFamily="49" charset="0"/>
                <a:cs typeface="Consolas" pitchFamily="49" charset="0"/>
              </a:rPr>
              <a:t> </a:t>
            </a:r>
            <a:r>
              <a:rPr lang="en-US" dirty="0" err="1">
                <a:solidFill>
                  <a:srgbClr val="0000FF"/>
                </a:solidFill>
                <a:latin typeface="Consolas" pitchFamily="49" charset="0"/>
                <a:cs typeface="Consolas" pitchFamily="49" charset="0"/>
              </a:rPr>
              <a:t>int</a:t>
            </a:r>
            <a:r>
              <a:rPr lang="en-US" dirty="0">
                <a:solidFill>
                  <a:prstClr val="black"/>
                </a:solidFill>
                <a:latin typeface="Consolas" pitchFamily="49" charset="0"/>
                <a:cs typeface="Consolas" pitchFamily="49" charset="0"/>
              </a:rPr>
              <a:t> i = </a:t>
            </a:r>
            <a:r>
              <a:rPr lang="en-US" dirty="0" err="1">
                <a:solidFill>
                  <a:srgbClr val="FF00FF"/>
                </a:solidFill>
                <a:latin typeface="Consolas" pitchFamily="49" charset="0"/>
                <a:cs typeface="Consolas" pitchFamily="49" charset="0"/>
              </a:rPr>
              <a:t>blockIdx</a:t>
            </a:r>
            <a:r>
              <a:rPr lang="en-US" dirty="0" err="1">
                <a:solidFill>
                  <a:prstClr val="black"/>
                </a:solidFill>
                <a:latin typeface="Consolas" pitchFamily="49" charset="0"/>
                <a:cs typeface="Consolas" pitchFamily="49" charset="0"/>
              </a:rPr>
              <a:t>.x</a:t>
            </a:r>
            <a:r>
              <a:rPr lang="en-US" dirty="0">
                <a:solidFill>
                  <a:prstClr val="black"/>
                </a:solidFill>
                <a:latin typeface="Consolas" pitchFamily="49" charset="0"/>
                <a:cs typeface="Consolas" pitchFamily="49" charset="0"/>
              </a:rPr>
              <a:t>*(</a:t>
            </a:r>
            <a:r>
              <a:rPr lang="en-US" dirty="0" err="1">
                <a:solidFill>
                  <a:srgbClr val="FF00FF"/>
                </a:solidFill>
                <a:latin typeface="Consolas" pitchFamily="49" charset="0"/>
                <a:cs typeface="Consolas" pitchFamily="49" charset="0"/>
              </a:rPr>
              <a:t>blockDim</a:t>
            </a:r>
            <a:r>
              <a:rPr lang="en-US" dirty="0" err="1">
                <a:solidFill>
                  <a:prstClr val="black"/>
                </a:solidFill>
                <a:latin typeface="Consolas" pitchFamily="49" charset="0"/>
                <a:cs typeface="Consolas" pitchFamily="49" charset="0"/>
              </a:rPr>
              <a:t>.x</a:t>
            </a:r>
            <a:r>
              <a:rPr lang="en-US" dirty="0">
                <a:solidFill>
                  <a:prstClr val="black"/>
                </a:solidFill>
                <a:latin typeface="Consolas" pitchFamily="49" charset="0"/>
                <a:cs typeface="Consolas" pitchFamily="49" charset="0"/>
              </a:rPr>
              <a:t>*2) + </a:t>
            </a:r>
            <a:r>
              <a:rPr lang="en-US" dirty="0" err="1">
                <a:solidFill>
                  <a:srgbClr val="FF00FF"/>
                </a:solidFill>
                <a:latin typeface="Consolas" pitchFamily="49" charset="0"/>
                <a:cs typeface="Consolas" pitchFamily="49" charset="0"/>
              </a:rPr>
              <a:t>threadIdx</a:t>
            </a:r>
            <a:r>
              <a:rPr lang="en-US" dirty="0" err="1">
                <a:solidFill>
                  <a:prstClr val="black"/>
                </a:solidFill>
                <a:latin typeface="Consolas" pitchFamily="49" charset="0"/>
                <a:cs typeface="Consolas" pitchFamily="49" charset="0"/>
              </a:rPr>
              <a:t>.x</a:t>
            </a:r>
            <a:r>
              <a:rPr lang="en-US" dirty="0">
                <a:solidFill>
                  <a:prstClr val="black"/>
                </a:solidFill>
                <a:latin typeface="Consolas" pitchFamily="49" charset="0"/>
                <a:cs typeface="Consolas" pitchFamily="49" charset="0"/>
              </a:rPr>
              <a:t>;</a:t>
            </a:r>
          </a:p>
          <a:p>
            <a:r>
              <a:rPr lang="en-US" dirty="0" err="1">
                <a:solidFill>
                  <a:prstClr val="black"/>
                </a:solidFill>
                <a:latin typeface="Consolas" pitchFamily="49" charset="0"/>
                <a:cs typeface="Consolas" pitchFamily="49" charset="0"/>
              </a:rPr>
              <a:t>sdata</a:t>
            </a:r>
            <a:r>
              <a:rPr lang="en-US" dirty="0">
                <a:solidFill>
                  <a:prstClr val="black"/>
                </a:solidFill>
                <a:latin typeface="Consolas" pitchFamily="49" charset="0"/>
                <a:cs typeface="Consolas" pitchFamily="49" charset="0"/>
              </a:rPr>
              <a:t>[</a:t>
            </a:r>
            <a:r>
              <a:rPr lang="en-US" dirty="0" err="1">
                <a:solidFill>
                  <a:prstClr val="black"/>
                </a:solidFill>
                <a:latin typeface="Consolas" pitchFamily="49" charset="0"/>
                <a:cs typeface="Consolas" pitchFamily="49" charset="0"/>
              </a:rPr>
              <a:t>tid</a:t>
            </a:r>
            <a:r>
              <a:rPr lang="en-US" dirty="0">
                <a:solidFill>
                  <a:prstClr val="black"/>
                </a:solidFill>
                <a:latin typeface="Consolas" pitchFamily="49" charset="0"/>
                <a:cs typeface="Consolas" pitchFamily="49" charset="0"/>
              </a:rPr>
              <a:t>] = </a:t>
            </a:r>
            <a:r>
              <a:rPr lang="en-US" dirty="0" err="1">
                <a:solidFill>
                  <a:prstClr val="black"/>
                </a:solidFill>
                <a:latin typeface="Consolas" pitchFamily="49" charset="0"/>
                <a:cs typeface="Consolas" pitchFamily="49" charset="0"/>
              </a:rPr>
              <a:t>g_idata</a:t>
            </a:r>
            <a:r>
              <a:rPr lang="en-US" dirty="0">
                <a:solidFill>
                  <a:prstClr val="black"/>
                </a:solidFill>
                <a:latin typeface="Consolas" pitchFamily="49" charset="0"/>
                <a:cs typeface="Consolas" pitchFamily="49" charset="0"/>
              </a:rPr>
              <a:t>[i] + </a:t>
            </a:r>
            <a:r>
              <a:rPr lang="en-US" dirty="0" err="1">
                <a:solidFill>
                  <a:prstClr val="black"/>
                </a:solidFill>
                <a:latin typeface="Consolas" pitchFamily="49" charset="0"/>
                <a:cs typeface="Consolas" pitchFamily="49" charset="0"/>
              </a:rPr>
              <a:t>g_idata</a:t>
            </a:r>
            <a:r>
              <a:rPr lang="en-US" dirty="0">
                <a:solidFill>
                  <a:prstClr val="black"/>
                </a:solidFill>
                <a:latin typeface="Consolas" pitchFamily="49" charset="0"/>
                <a:cs typeface="Consolas" pitchFamily="49" charset="0"/>
              </a:rPr>
              <a:t>[</a:t>
            </a:r>
            <a:r>
              <a:rPr lang="en-US" dirty="0" err="1">
                <a:solidFill>
                  <a:prstClr val="black"/>
                </a:solidFill>
                <a:latin typeface="Consolas" pitchFamily="49" charset="0"/>
                <a:cs typeface="Consolas" pitchFamily="49" charset="0"/>
              </a:rPr>
              <a:t>i+</a:t>
            </a:r>
            <a:r>
              <a:rPr lang="en-US" dirty="0" err="1">
                <a:solidFill>
                  <a:srgbClr val="FF00FF"/>
                </a:solidFill>
                <a:latin typeface="Consolas" pitchFamily="49" charset="0"/>
                <a:cs typeface="Consolas" pitchFamily="49" charset="0"/>
              </a:rPr>
              <a:t>blockDim</a:t>
            </a:r>
            <a:r>
              <a:rPr lang="en-US" dirty="0" err="1">
                <a:solidFill>
                  <a:prstClr val="black"/>
                </a:solidFill>
                <a:latin typeface="Consolas" pitchFamily="49" charset="0"/>
                <a:cs typeface="Consolas" pitchFamily="49" charset="0"/>
              </a:rPr>
              <a:t>.x</a:t>
            </a:r>
            <a:r>
              <a:rPr lang="en-US" dirty="0">
                <a:solidFill>
                  <a:prstClr val="black"/>
                </a:solidFill>
                <a:latin typeface="Consolas" pitchFamily="49" charset="0"/>
                <a:cs typeface="Consolas" pitchFamily="49" charset="0"/>
              </a:rPr>
              <a:t>];</a:t>
            </a:r>
          </a:p>
          <a:p>
            <a:r>
              <a:rPr lang="en-US" dirty="0">
                <a:solidFill>
                  <a:srgbClr val="FF00FF"/>
                </a:solidFill>
                <a:latin typeface="Consolas" pitchFamily="49" charset="0"/>
                <a:cs typeface="Consolas" pitchFamily="49" charset="0"/>
              </a:rPr>
              <a:t>__</a:t>
            </a:r>
            <a:r>
              <a:rPr lang="en-US" dirty="0" err="1">
                <a:solidFill>
                  <a:srgbClr val="FF00FF"/>
                </a:solidFill>
                <a:latin typeface="Consolas" pitchFamily="49" charset="0"/>
                <a:cs typeface="Consolas" pitchFamily="49" charset="0"/>
              </a:rPr>
              <a:t>syncthreads</a:t>
            </a:r>
            <a:r>
              <a:rPr lang="en-US" dirty="0">
                <a:solidFill>
                  <a:prstClr val="black"/>
                </a:solidFill>
                <a:latin typeface="Consolas" pitchFamily="49" charset="0"/>
                <a:cs typeface="Consolas" pitchFamily="49" charset="0"/>
              </a:rPr>
              <a:t>();</a:t>
            </a:r>
          </a:p>
        </p:txBody>
      </p:sp>
      <p:sp>
        <p:nvSpPr>
          <p:cNvPr id="3" name="Rectangle 2"/>
          <p:cNvSpPr/>
          <p:nvPr/>
        </p:nvSpPr>
        <p:spPr>
          <a:xfrm>
            <a:off x="304800" y="3657600"/>
            <a:ext cx="7483475" cy="2862322"/>
          </a:xfrm>
          <a:prstGeom prst="rect">
            <a:avLst/>
          </a:prstGeom>
          <a:solidFill>
            <a:schemeClr val="bg1">
              <a:lumMod val="85000"/>
            </a:schemeClr>
          </a:solidFill>
        </p:spPr>
        <p:txBody>
          <a:bodyPr wrap="square">
            <a:spAutoFit/>
          </a:bodyPr>
          <a:lstStyle/>
          <a:p>
            <a:r>
              <a:rPr lang="en-US" dirty="0">
                <a:solidFill>
                  <a:srgbClr val="0000FF"/>
                </a:solidFill>
                <a:latin typeface="Consolas" pitchFamily="49" charset="0"/>
                <a:cs typeface="Consolas" pitchFamily="49" charset="0"/>
              </a:rPr>
              <a:t>unsigned</a:t>
            </a:r>
            <a:r>
              <a:rPr lang="en-US" dirty="0">
                <a:solidFill>
                  <a:prstClr val="black"/>
                </a:solidFill>
                <a:latin typeface="Consolas" pitchFamily="49" charset="0"/>
                <a:cs typeface="Consolas" pitchFamily="49" charset="0"/>
              </a:rPr>
              <a:t> </a:t>
            </a:r>
            <a:r>
              <a:rPr lang="en-US" dirty="0" err="1">
                <a:solidFill>
                  <a:srgbClr val="0000FF"/>
                </a:solidFill>
                <a:latin typeface="Consolas" pitchFamily="49" charset="0"/>
                <a:cs typeface="Consolas" pitchFamily="49" charset="0"/>
              </a:rPr>
              <a:t>int</a:t>
            </a:r>
            <a:r>
              <a:rPr lang="en-US" dirty="0">
                <a:solidFill>
                  <a:prstClr val="black"/>
                </a:solidFill>
                <a:latin typeface="Consolas" pitchFamily="49" charset="0"/>
                <a:cs typeface="Consolas" pitchFamily="49" charset="0"/>
              </a:rPr>
              <a:t> </a:t>
            </a:r>
            <a:r>
              <a:rPr lang="en-US" dirty="0" err="1">
                <a:solidFill>
                  <a:prstClr val="black"/>
                </a:solidFill>
                <a:latin typeface="Consolas" pitchFamily="49" charset="0"/>
                <a:cs typeface="Consolas" pitchFamily="49" charset="0"/>
              </a:rPr>
              <a:t>tid</a:t>
            </a:r>
            <a:r>
              <a:rPr lang="en-US" dirty="0">
                <a:solidFill>
                  <a:prstClr val="black"/>
                </a:solidFill>
                <a:latin typeface="Consolas" pitchFamily="49" charset="0"/>
                <a:cs typeface="Consolas" pitchFamily="49" charset="0"/>
              </a:rPr>
              <a:t> = </a:t>
            </a:r>
            <a:r>
              <a:rPr lang="en-US" dirty="0" err="1">
                <a:solidFill>
                  <a:srgbClr val="FF00FF"/>
                </a:solidFill>
                <a:latin typeface="Consolas" pitchFamily="49" charset="0"/>
                <a:cs typeface="Consolas" pitchFamily="49" charset="0"/>
              </a:rPr>
              <a:t>threadIdx</a:t>
            </a:r>
            <a:r>
              <a:rPr lang="en-US" dirty="0" err="1">
                <a:solidFill>
                  <a:prstClr val="black"/>
                </a:solidFill>
                <a:latin typeface="Consolas" pitchFamily="49" charset="0"/>
                <a:cs typeface="Consolas" pitchFamily="49" charset="0"/>
              </a:rPr>
              <a:t>.x</a:t>
            </a:r>
            <a:r>
              <a:rPr lang="en-US" dirty="0">
                <a:solidFill>
                  <a:prstClr val="black"/>
                </a:solidFill>
                <a:latin typeface="Consolas" pitchFamily="49" charset="0"/>
                <a:cs typeface="Consolas" pitchFamily="49" charset="0"/>
              </a:rPr>
              <a:t>;</a:t>
            </a:r>
          </a:p>
          <a:p>
            <a:r>
              <a:rPr lang="en-US" dirty="0">
                <a:solidFill>
                  <a:srgbClr val="0000FF"/>
                </a:solidFill>
                <a:latin typeface="Consolas" pitchFamily="49" charset="0"/>
                <a:cs typeface="Consolas" pitchFamily="49" charset="0"/>
              </a:rPr>
              <a:t>unsigned</a:t>
            </a:r>
            <a:r>
              <a:rPr lang="en-US" dirty="0">
                <a:solidFill>
                  <a:prstClr val="black"/>
                </a:solidFill>
                <a:latin typeface="Consolas" pitchFamily="49" charset="0"/>
                <a:cs typeface="Consolas" pitchFamily="49" charset="0"/>
              </a:rPr>
              <a:t> </a:t>
            </a:r>
            <a:r>
              <a:rPr lang="en-US" dirty="0" err="1">
                <a:solidFill>
                  <a:srgbClr val="0000FF"/>
                </a:solidFill>
                <a:latin typeface="Consolas" pitchFamily="49" charset="0"/>
                <a:cs typeface="Consolas" pitchFamily="49" charset="0"/>
              </a:rPr>
              <a:t>int</a:t>
            </a:r>
            <a:r>
              <a:rPr lang="en-US" dirty="0">
                <a:solidFill>
                  <a:prstClr val="black"/>
                </a:solidFill>
                <a:latin typeface="Consolas" pitchFamily="49" charset="0"/>
                <a:cs typeface="Consolas" pitchFamily="49" charset="0"/>
              </a:rPr>
              <a:t> i = </a:t>
            </a:r>
            <a:r>
              <a:rPr lang="en-US" dirty="0" err="1">
                <a:solidFill>
                  <a:srgbClr val="FF00FF"/>
                </a:solidFill>
                <a:latin typeface="Consolas" pitchFamily="49" charset="0"/>
                <a:cs typeface="Consolas" pitchFamily="49" charset="0"/>
              </a:rPr>
              <a:t>blockIdx</a:t>
            </a:r>
            <a:r>
              <a:rPr lang="en-US" dirty="0" err="1">
                <a:solidFill>
                  <a:prstClr val="black"/>
                </a:solidFill>
                <a:latin typeface="Consolas" pitchFamily="49" charset="0"/>
                <a:cs typeface="Consolas" pitchFamily="49" charset="0"/>
              </a:rPr>
              <a:t>.x</a:t>
            </a:r>
            <a:r>
              <a:rPr lang="en-US" dirty="0">
                <a:solidFill>
                  <a:prstClr val="black"/>
                </a:solidFill>
                <a:latin typeface="Consolas" pitchFamily="49" charset="0"/>
                <a:cs typeface="Consolas" pitchFamily="49" charset="0"/>
              </a:rPr>
              <a:t>*(</a:t>
            </a:r>
            <a:r>
              <a:rPr lang="en-US" dirty="0" err="1">
                <a:solidFill>
                  <a:prstClr val="black"/>
                </a:solidFill>
                <a:latin typeface="Consolas" pitchFamily="49" charset="0"/>
                <a:cs typeface="Consolas" pitchFamily="49" charset="0"/>
              </a:rPr>
              <a:t>blockSize</a:t>
            </a:r>
            <a:r>
              <a:rPr lang="en-US" dirty="0">
                <a:solidFill>
                  <a:prstClr val="black"/>
                </a:solidFill>
                <a:latin typeface="Consolas" pitchFamily="49" charset="0"/>
                <a:cs typeface="Consolas" pitchFamily="49" charset="0"/>
              </a:rPr>
              <a:t>*2) + </a:t>
            </a:r>
            <a:r>
              <a:rPr lang="en-US" dirty="0" err="1">
                <a:solidFill>
                  <a:srgbClr val="FF00FF"/>
                </a:solidFill>
                <a:latin typeface="Consolas" pitchFamily="49" charset="0"/>
                <a:cs typeface="Consolas" pitchFamily="49" charset="0"/>
              </a:rPr>
              <a:t>threadIdx</a:t>
            </a:r>
            <a:r>
              <a:rPr lang="en-US" dirty="0" err="1">
                <a:solidFill>
                  <a:prstClr val="black"/>
                </a:solidFill>
                <a:latin typeface="Consolas" pitchFamily="49" charset="0"/>
                <a:cs typeface="Consolas" pitchFamily="49" charset="0"/>
              </a:rPr>
              <a:t>.x</a:t>
            </a:r>
            <a:r>
              <a:rPr lang="en-US" dirty="0">
                <a:solidFill>
                  <a:prstClr val="black"/>
                </a:solidFill>
                <a:latin typeface="Consolas" pitchFamily="49" charset="0"/>
                <a:cs typeface="Consolas" pitchFamily="49" charset="0"/>
              </a:rPr>
              <a:t>;</a:t>
            </a:r>
          </a:p>
          <a:p>
            <a:r>
              <a:rPr lang="en-US" dirty="0">
                <a:solidFill>
                  <a:srgbClr val="0000FF"/>
                </a:solidFill>
                <a:latin typeface="Consolas" pitchFamily="49" charset="0"/>
                <a:cs typeface="Consolas" pitchFamily="49" charset="0"/>
              </a:rPr>
              <a:t>unsigned</a:t>
            </a:r>
            <a:r>
              <a:rPr lang="en-US" dirty="0">
                <a:solidFill>
                  <a:prstClr val="black"/>
                </a:solidFill>
                <a:latin typeface="Consolas" pitchFamily="49" charset="0"/>
                <a:cs typeface="Consolas" pitchFamily="49" charset="0"/>
              </a:rPr>
              <a:t> </a:t>
            </a:r>
            <a:r>
              <a:rPr lang="en-US" dirty="0" err="1">
                <a:solidFill>
                  <a:srgbClr val="0000FF"/>
                </a:solidFill>
                <a:latin typeface="Consolas" pitchFamily="49" charset="0"/>
                <a:cs typeface="Consolas" pitchFamily="49" charset="0"/>
              </a:rPr>
              <a:t>int</a:t>
            </a:r>
            <a:r>
              <a:rPr lang="en-US" dirty="0">
                <a:solidFill>
                  <a:prstClr val="black"/>
                </a:solidFill>
                <a:latin typeface="Consolas" pitchFamily="49" charset="0"/>
                <a:cs typeface="Consolas" pitchFamily="49" charset="0"/>
              </a:rPr>
              <a:t> </a:t>
            </a:r>
            <a:r>
              <a:rPr lang="en-US" dirty="0" err="1">
                <a:solidFill>
                  <a:prstClr val="black"/>
                </a:solidFill>
                <a:latin typeface="Consolas" pitchFamily="49" charset="0"/>
                <a:cs typeface="Consolas" pitchFamily="49" charset="0"/>
              </a:rPr>
              <a:t>gridSize</a:t>
            </a:r>
            <a:r>
              <a:rPr lang="en-US" dirty="0">
                <a:solidFill>
                  <a:prstClr val="black"/>
                </a:solidFill>
                <a:latin typeface="Consolas" pitchFamily="49" charset="0"/>
                <a:cs typeface="Consolas" pitchFamily="49" charset="0"/>
              </a:rPr>
              <a:t> = </a:t>
            </a:r>
            <a:r>
              <a:rPr lang="en-US" dirty="0" err="1">
                <a:solidFill>
                  <a:prstClr val="black"/>
                </a:solidFill>
                <a:latin typeface="Consolas" pitchFamily="49" charset="0"/>
                <a:cs typeface="Consolas" pitchFamily="49" charset="0"/>
              </a:rPr>
              <a:t>blockSize</a:t>
            </a:r>
            <a:r>
              <a:rPr lang="en-US" dirty="0">
                <a:solidFill>
                  <a:prstClr val="black"/>
                </a:solidFill>
                <a:latin typeface="Consolas" pitchFamily="49" charset="0"/>
                <a:cs typeface="Consolas" pitchFamily="49" charset="0"/>
              </a:rPr>
              <a:t>*2*</a:t>
            </a:r>
            <a:r>
              <a:rPr lang="en-US" dirty="0" err="1">
                <a:solidFill>
                  <a:srgbClr val="FF00FF"/>
                </a:solidFill>
                <a:latin typeface="Consolas" pitchFamily="49" charset="0"/>
                <a:cs typeface="Consolas" pitchFamily="49" charset="0"/>
              </a:rPr>
              <a:t>gridDim</a:t>
            </a:r>
            <a:r>
              <a:rPr lang="en-US" dirty="0" err="1">
                <a:solidFill>
                  <a:prstClr val="black"/>
                </a:solidFill>
                <a:latin typeface="Consolas" pitchFamily="49" charset="0"/>
                <a:cs typeface="Consolas" pitchFamily="49" charset="0"/>
              </a:rPr>
              <a:t>.x</a:t>
            </a:r>
            <a:r>
              <a:rPr lang="en-US" dirty="0">
                <a:solidFill>
                  <a:prstClr val="black"/>
                </a:solidFill>
                <a:latin typeface="Consolas" pitchFamily="49" charset="0"/>
                <a:cs typeface="Consolas" pitchFamily="49" charset="0"/>
              </a:rPr>
              <a:t>;</a:t>
            </a:r>
          </a:p>
          <a:p>
            <a:r>
              <a:rPr lang="en-US" dirty="0" err="1">
                <a:solidFill>
                  <a:prstClr val="black"/>
                </a:solidFill>
                <a:latin typeface="Consolas" pitchFamily="49" charset="0"/>
                <a:cs typeface="Consolas" pitchFamily="49" charset="0"/>
              </a:rPr>
              <a:t>sdata</a:t>
            </a:r>
            <a:r>
              <a:rPr lang="en-US" dirty="0">
                <a:solidFill>
                  <a:prstClr val="black"/>
                </a:solidFill>
                <a:latin typeface="Consolas" pitchFamily="49" charset="0"/>
                <a:cs typeface="Consolas" pitchFamily="49" charset="0"/>
              </a:rPr>
              <a:t>[</a:t>
            </a:r>
            <a:r>
              <a:rPr lang="en-US" dirty="0" err="1">
                <a:solidFill>
                  <a:prstClr val="black"/>
                </a:solidFill>
                <a:latin typeface="Consolas" pitchFamily="49" charset="0"/>
                <a:cs typeface="Consolas" pitchFamily="49" charset="0"/>
              </a:rPr>
              <a:t>tid</a:t>
            </a:r>
            <a:r>
              <a:rPr lang="en-US" dirty="0">
                <a:solidFill>
                  <a:prstClr val="black"/>
                </a:solidFill>
                <a:latin typeface="Consolas" pitchFamily="49" charset="0"/>
                <a:cs typeface="Consolas" pitchFamily="49" charset="0"/>
              </a:rPr>
              <a:t>] = 0;</a:t>
            </a:r>
          </a:p>
          <a:p>
            <a:endParaRPr lang="en-US" dirty="0">
              <a:solidFill>
                <a:prstClr val="black"/>
              </a:solidFill>
              <a:latin typeface="Consolas" pitchFamily="49" charset="0"/>
              <a:cs typeface="Consolas" pitchFamily="49" charset="0"/>
            </a:endParaRPr>
          </a:p>
          <a:p>
            <a:r>
              <a:rPr lang="en-US" dirty="0">
                <a:solidFill>
                  <a:srgbClr val="0000FF"/>
                </a:solidFill>
                <a:latin typeface="Consolas" pitchFamily="49" charset="0"/>
                <a:cs typeface="Consolas" pitchFamily="49" charset="0"/>
              </a:rPr>
              <a:t>while</a:t>
            </a:r>
            <a:r>
              <a:rPr lang="en-US" dirty="0">
                <a:solidFill>
                  <a:prstClr val="black"/>
                </a:solidFill>
                <a:latin typeface="Consolas" pitchFamily="49" charset="0"/>
                <a:cs typeface="Consolas" pitchFamily="49" charset="0"/>
              </a:rPr>
              <a:t> (i &lt; n) {</a:t>
            </a:r>
          </a:p>
          <a:p>
            <a:r>
              <a:rPr lang="en-US" dirty="0">
                <a:solidFill>
                  <a:prstClr val="black"/>
                </a:solidFill>
                <a:latin typeface="Consolas" pitchFamily="49" charset="0"/>
                <a:cs typeface="Consolas" pitchFamily="49" charset="0"/>
              </a:rPr>
              <a:t>    </a:t>
            </a:r>
            <a:r>
              <a:rPr lang="en-US" dirty="0" err="1">
                <a:solidFill>
                  <a:prstClr val="black"/>
                </a:solidFill>
                <a:latin typeface="Consolas" pitchFamily="49" charset="0"/>
                <a:cs typeface="Consolas" pitchFamily="49" charset="0"/>
              </a:rPr>
              <a:t>sdata</a:t>
            </a:r>
            <a:r>
              <a:rPr lang="en-US" dirty="0">
                <a:solidFill>
                  <a:prstClr val="black"/>
                </a:solidFill>
                <a:latin typeface="Consolas" pitchFamily="49" charset="0"/>
                <a:cs typeface="Consolas" pitchFamily="49" charset="0"/>
              </a:rPr>
              <a:t>[</a:t>
            </a:r>
            <a:r>
              <a:rPr lang="en-US" dirty="0" err="1">
                <a:solidFill>
                  <a:prstClr val="black"/>
                </a:solidFill>
                <a:latin typeface="Consolas" pitchFamily="49" charset="0"/>
                <a:cs typeface="Consolas" pitchFamily="49" charset="0"/>
              </a:rPr>
              <a:t>tid</a:t>
            </a:r>
            <a:r>
              <a:rPr lang="en-US" dirty="0">
                <a:solidFill>
                  <a:prstClr val="black"/>
                </a:solidFill>
                <a:latin typeface="Consolas" pitchFamily="49" charset="0"/>
                <a:cs typeface="Consolas" pitchFamily="49" charset="0"/>
              </a:rPr>
              <a:t>] += </a:t>
            </a:r>
            <a:r>
              <a:rPr lang="en-US" dirty="0" err="1">
                <a:solidFill>
                  <a:prstClr val="black"/>
                </a:solidFill>
                <a:latin typeface="Consolas" pitchFamily="49" charset="0"/>
                <a:cs typeface="Consolas" pitchFamily="49" charset="0"/>
              </a:rPr>
              <a:t>g_idata</a:t>
            </a:r>
            <a:r>
              <a:rPr lang="en-US" dirty="0">
                <a:solidFill>
                  <a:prstClr val="black"/>
                </a:solidFill>
                <a:latin typeface="Consolas" pitchFamily="49" charset="0"/>
                <a:cs typeface="Consolas" pitchFamily="49" charset="0"/>
              </a:rPr>
              <a:t>[i] + </a:t>
            </a:r>
            <a:r>
              <a:rPr lang="en-US" dirty="0" err="1">
                <a:solidFill>
                  <a:prstClr val="black"/>
                </a:solidFill>
                <a:latin typeface="Consolas" pitchFamily="49" charset="0"/>
                <a:cs typeface="Consolas" pitchFamily="49" charset="0"/>
              </a:rPr>
              <a:t>g_idata</a:t>
            </a:r>
            <a:r>
              <a:rPr lang="en-US" dirty="0">
                <a:solidFill>
                  <a:prstClr val="black"/>
                </a:solidFill>
                <a:latin typeface="Consolas" pitchFamily="49" charset="0"/>
                <a:cs typeface="Consolas" pitchFamily="49" charset="0"/>
              </a:rPr>
              <a:t>[</a:t>
            </a:r>
            <a:r>
              <a:rPr lang="en-US" dirty="0" err="1">
                <a:solidFill>
                  <a:prstClr val="black"/>
                </a:solidFill>
                <a:latin typeface="Consolas" pitchFamily="49" charset="0"/>
                <a:cs typeface="Consolas" pitchFamily="49" charset="0"/>
              </a:rPr>
              <a:t>i+blockSize</a:t>
            </a:r>
            <a:r>
              <a:rPr lang="en-US" dirty="0">
                <a:solidFill>
                  <a:prstClr val="black"/>
                </a:solidFill>
                <a:latin typeface="Consolas" pitchFamily="49" charset="0"/>
                <a:cs typeface="Consolas" pitchFamily="49" charset="0"/>
              </a:rPr>
              <a:t>];</a:t>
            </a:r>
          </a:p>
          <a:p>
            <a:r>
              <a:rPr lang="en-US" dirty="0">
                <a:solidFill>
                  <a:prstClr val="black"/>
                </a:solidFill>
                <a:latin typeface="Consolas" pitchFamily="49" charset="0"/>
                <a:cs typeface="Consolas" pitchFamily="49" charset="0"/>
              </a:rPr>
              <a:t>    i += </a:t>
            </a:r>
            <a:r>
              <a:rPr lang="en-US" dirty="0" err="1">
                <a:solidFill>
                  <a:prstClr val="black"/>
                </a:solidFill>
                <a:latin typeface="Consolas" pitchFamily="49" charset="0"/>
                <a:cs typeface="Consolas" pitchFamily="49" charset="0"/>
              </a:rPr>
              <a:t>gridSize</a:t>
            </a:r>
            <a:r>
              <a:rPr lang="en-US" dirty="0">
                <a:solidFill>
                  <a:prstClr val="black"/>
                </a:solidFill>
                <a:latin typeface="Consolas" pitchFamily="49" charset="0"/>
                <a:cs typeface="Consolas" pitchFamily="49" charset="0"/>
              </a:rPr>
              <a:t>;</a:t>
            </a:r>
          </a:p>
          <a:p>
            <a:r>
              <a:rPr lang="en-US" dirty="0">
                <a:solidFill>
                  <a:prstClr val="black"/>
                </a:solidFill>
                <a:latin typeface="Consolas" pitchFamily="49" charset="0"/>
                <a:cs typeface="Consolas" pitchFamily="49" charset="0"/>
              </a:rPr>
              <a:t>}</a:t>
            </a:r>
          </a:p>
          <a:p>
            <a:r>
              <a:rPr lang="en-US" dirty="0">
                <a:solidFill>
                  <a:srgbClr val="FF00FF"/>
                </a:solidFill>
                <a:latin typeface="Consolas" pitchFamily="49" charset="0"/>
                <a:cs typeface="Consolas" pitchFamily="49" charset="0"/>
              </a:rPr>
              <a:t>__</a:t>
            </a:r>
            <a:r>
              <a:rPr lang="en-US" dirty="0" err="1">
                <a:solidFill>
                  <a:srgbClr val="FF00FF"/>
                </a:solidFill>
                <a:latin typeface="Consolas" pitchFamily="49" charset="0"/>
                <a:cs typeface="Consolas" pitchFamily="49" charset="0"/>
              </a:rPr>
              <a:t>syncthreads</a:t>
            </a:r>
            <a:r>
              <a:rPr lang="en-US" dirty="0">
                <a:solidFill>
                  <a:prstClr val="black"/>
                </a:solidFill>
                <a:latin typeface="Consolas" pitchFamily="49" charset="0"/>
                <a:cs typeface="Consolas" pitchFamily="49" charset="0"/>
              </a:rPr>
              <a:t>();</a:t>
            </a:r>
          </a:p>
        </p:txBody>
      </p:sp>
      <p:sp>
        <p:nvSpPr>
          <p:cNvPr id="4" name="Line Callout 2 3"/>
          <p:cNvSpPr/>
          <p:nvPr/>
        </p:nvSpPr>
        <p:spPr>
          <a:xfrm>
            <a:off x="5638800" y="5791200"/>
            <a:ext cx="3048000" cy="685800"/>
          </a:xfrm>
          <a:prstGeom prst="borderCallout2">
            <a:avLst>
              <a:gd name="adj1" fmla="val 48249"/>
              <a:gd name="adj2" fmla="val -1961"/>
              <a:gd name="adj3" fmla="val 47069"/>
              <a:gd name="adj4" fmla="val -84101"/>
              <a:gd name="adj5" fmla="val 18105"/>
              <a:gd name="adj6" fmla="val -105340"/>
            </a:avLst>
          </a:prstGeom>
          <a:ln>
            <a:solidFill>
              <a:srgbClr val="C0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C00000"/>
                </a:solidFill>
              </a:rPr>
              <a:t>Note: </a:t>
            </a:r>
            <a:r>
              <a:rPr lang="en-US" b="1" dirty="0" err="1">
                <a:solidFill>
                  <a:srgbClr val="C00000"/>
                </a:solidFill>
              </a:rPr>
              <a:t>gridSize</a:t>
            </a:r>
            <a:r>
              <a:rPr lang="en-US" b="1" dirty="0">
                <a:solidFill>
                  <a:srgbClr val="C00000"/>
                </a:solidFill>
              </a:rPr>
              <a:t> loop stride to maintain coalescing!</a:t>
            </a:r>
          </a:p>
        </p:txBody>
      </p:sp>
      <p:sp>
        <p:nvSpPr>
          <p:cNvPr id="9" name="Rectangle 8"/>
          <p:cNvSpPr/>
          <p:nvPr/>
        </p:nvSpPr>
        <p:spPr>
          <a:xfrm>
            <a:off x="76200" y="6627168"/>
            <a:ext cx="1249060" cy="230832"/>
          </a:xfrm>
          <a:prstGeom prst="rect">
            <a:avLst/>
          </a:prstGeom>
        </p:spPr>
        <p:txBody>
          <a:bodyPr wrap="none">
            <a:spAutoFit/>
          </a:bodyPr>
          <a:lstStyle/>
          <a:p>
            <a:r>
              <a:rPr lang="en-US" sz="900" dirty="0" smtClean="0">
                <a:latin typeface="+mj-lt"/>
              </a:rPr>
              <a:t>NVIDIA [M. Harris]</a:t>
            </a:r>
            <a:r>
              <a:rPr lang="en-US" sz="900" dirty="0" smtClean="0">
                <a:latin typeface="+mj-lt"/>
                <a:cs typeface="Calibri"/>
              </a:rPr>
              <a:t>→</a:t>
            </a:r>
            <a:endParaRPr lang="en-US" sz="900" dirty="0">
              <a:latin typeface="+mj-lt"/>
            </a:endParaRPr>
          </a:p>
        </p:txBody>
      </p:sp>
    </p:spTree>
    <p:extLst>
      <p:ext uri="{BB962C8B-B14F-4D97-AF65-F5344CB8AC3E}">
        <p14:creationId xmlns:p14="http://schemas.microsoft.com/office/powerpoint/2010/main" val="921944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p:cNvSpPr>
            <a:spLocks noGrp="1"/>
          </p:cNvSpPr>
          <p:nvPr>
            <p:ph type="sldNum" sz="quarter" idx="10"/>
          </p:nvPr>
        </p:nvSpPr>
        <p:spPr>
          <a:xfrm>
            <a:off x="8610600" y="6553200"/>
            <a:ext cx="4572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eaLnBrk="1" hangingPunct="1"/>
            <a:fld id="{442B3D9B-A536-411F-B784-BC2ED8A6187E}" type="slidenum">
              <a:rPr lang="en-US" smtClean="0">
                <a:solidFill>
                  <a:schemeClr val="tx2"/>
                </a:solidFill>
              </a:rPr>
              <a:pPr algn="r" eaLnBrk="1" hangingPunct="1"/>
              <a:t>158</a:t>
            </a:fld>
            <a:endParaRPr lang="en-US" dirty="0" smtClean="0">
              <a:solidFill>
                <a:schemeClr val="tx2"/>
              </a:solidFill>
            </a:endParaRPr>
          </a:p>
        </p:txBody>
      </p:sp>
      <p:sp>
        <p:nvSpPr>
          <p:cNvPr id="310274" name="Rectangle 2"/>
          <p:cNvSpPr>
            <a:spLocks noGrp="1" noChangeArrowheads="1"/>
          </p:cNvSpPr>
          <p:nvPr>
            <p:ph type="title"/>
          </p:nvPr>
        </p:nvSpPr>
        <p:spPr>
          <a:xfrm>
            <a:off x="457200" y="122238"/>
            <a:ext cx="7543800" cy="715962"/>
          </a:xfrm>
        </p:spPr>
        <p:txBody>
          <a:bodyPr/>
          <a:lstStyle/>
          <a:p>
            <a:pPr eaLnBrk="1" hangingPunct="1">
              <a:defRPr/>
            </a:pPr>
            <a:r>
              <a:rPr lang="en-US" sz="3000" dirty="0" smtClean="0"/>
              <a:t>Performance for 4M element reduction</a:t>
            </a:r>
          </a:p>
        </p:txBody>
      </p:sp>
      <p:graphicFrame>
        <p:nvGraphicFramePr>
          <p:cNvPr id="310409" name="Group 137"/>
          <p:cNvGraphicFramePr>
            <a:graphicFrameLocks noGrp="1"/>
          </p:cNvGraphicFramePr>
          <p:nvPr>
            <p:ph idx="1"/>
            <p:extLst>
              <p:ext uri="{D42A27DB-BD31-4B8C-83A1-F6EECF244321}">
                <p14:modId xmlns:p14="http://schemas.microsoft.com/office/powerpoint/2010/main" val="2775484589"/>
              </p:ext>
            </p:extLst>
          </p:nvPr>
        </p:nvGraphicFramePr>
        <p:xfrm>
          <a:off x="457200" y="2228850"/>
          <a:ext cx="8305800" cy="4476750"/>
        </p:xfrm>
        <a:graphic>
          <a:graphicData uri="http://schemas.openxmlformats.org/drawingml/2006/table">
            <a:tbl>
              <a:tblPr/>
              <a:tblGrid>
                <a:gridCol w="2362200"/>
                <a:gridCol w="1600200"/>
                <a:gridCol w="1676400"/>
                <a:gridCol w="1143000"/>
                <a:gridCol w="1524000"/>
              </a:tblGrid>
              <a:tr h="762000">
                <a:tc>
                  <a:txBody>
                    <a:body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Kernel 1: </a:t>
                      </a:r>
                      <a:br>
                        <a:rPr kumimoji="0" lang="en-US" sz="2000" b="1" i="0" u="none" strike="noStrike" cap="none" normalizeH="0" baseline="0" smtClean="0">
                          <a:ln>
                            <a:noFill/>
                          </a:ln>
                          <a:solidFill>
                            <a:schemeClr val="tx1"/>
                          </a:solidFill>
                          <a:effectLst/>
                          <a:latin typeface="Arial" charset="0"/>
                        </a:rPr>
                      </a:br>
                      <a:r>
                        <a:rPr kumimoji="0" lang="en-US" sz="1200" b="1" i="0" u="none" strike="noStrike" cap="none" normalizeH="0" baseline="0" smtClean="0">
                          <a:ln>
                            <a:noFill/>
                          </a:ln>
                          <a:solidFill>
                            <a:schemeClr val="tx1"/>
                          </a:solidFill>
                          <a:effectLst/>
                          <a:latin typeface="Arial" charset="0"/>
                        </a:rPr>
                        <a:t>interleaved addressing</a:t>
                      </a:r>
                      <a:br>
                        <a:rPr kumimoji="0" lang="en-US" sz="1200" b="1" i="0" u="none" strike="noStrike" cap="none" normalizeH="0" baseline="0" smtClean="0">
                          <a:ln>
                            <a:noFill/>
                          </a:ln>
                          <a:solidFill>
                            <a:schemeClr val="tx1"/>
                          </a:solidFill>
                          <a:effectLst/>
                          <a:latin typeface="Arial" charset="0"/>
                        </a:rPr>
                      </a:br>
                      <a:r>
                        <a:rPr kumimoji="0" lang="en-US" sz="1200" b="1" i="0" u="none" strike="noStrike" cap="none" normalizeH="0" baseline="0" smtClean="0">
                          <a:ln>
                            <a:noFill/>
                          </a:ln>
                          <a:solidFill>
                            <a:schemeClr val="tx1"/>
                          </a:solidFill>
                          <a:effectLst/>
                          <a:latin typeface="Arial" charset="0"/>
                        </a:rPr>
                        <a:t>with divergent branching</a:t>
                      </a:r>
                    </a:p>
                  </a:txBody>
                  <a:tcPr horzOverflow="overflow">
                    <a:lnL cap="flat">
                      <a:noFill/>
                    </a:lnL>
                    <a:lnR>
                      <a:noFill/>
                    </a:lnR>
                    <a:lnT cap="flat">
                      <a:noFill/>
                    </a:lnT>
                    <a:lnB>
                      <a:noFill/>
                    </a:lnB>
                    <a:lnTlToBr>
                      <a:noFill/>
                    </a:lnTlToBr>
                    <a:lnBlToTr>
                      <a:noFill/>
                    </a:lnBlToTr>
                    <a:solidFill>
                      <a:schemeClr val="tx2">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8.054 ms</a:t>
                      </a:r>
                    </a:p>
                  </a:txBody>
                  <a:tcPr anchor="ctr" horzOverflow="overflow">
                    <a:lnL>
                      <a:noFill/>
                    </a:lnL>
                    <a:lnR>
                      <a:noFill/>
                    </a:lnR>
                    <a:lnT cap="flat">
                      <a:noFill/>
                    </a:lnT>
                    <a:lnB>
                      <a:noFill/>
                    </a:lnB>
                    <a:lnTlToBr>
                      <a:noFill/>
                    </a:lnTlToBr>
                    <a:lnBlToTr>
                      <a:noFill/>
                    </a:lnBlToTr>
                    <a:solidFill>
                      <a:schemeClr val="tx2">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2.083 GB/s</a:t>
                      </a:r>
                    </a:p>
                  </a:txBody>
                  <a:tcPr anchor="ctr" horzOverflow="overflow">
                    <a:lnL>
                      <a:noFill/>
                    </a:lnL>
                    <a:lnR>
                      <a:noFill/>
                    </a:lnR>
                    <a:lnT cap="flat">
                      <a:noFill/>
                    </a:lnT>
                    <a:lnB>
                      <a:noFill/>
                    </a:lnB>
                    <a:lnTlToBr>
                      <a:noFill/>
                    </a:lnTlToBr>
                    <a:lnBlToTr>
                      <a:noFill/>
                    </a:lnBlToTr>
                    <a:solidFill>
                      <a:schemeClr val="tx2">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Pct val="180000"/>
                        <a:buFontTx/>
                        <a:buNone/>
                        <a:tabLst/>
                      </a:pPr>
                      <a:endParaRPr kumimoji="0" lang="en-US" sz="2000" b="1" i="0" u="none" strike="noStrike" cap="none" normalizeH="0" baseline="0" smtClean="0">
                        <a:ln>
                          <a:noFill/>
                        </a:ln>
                        <a:solidFill>
                          <a:schemeClr val="tx1"/>
                        </a:solidFill>
                        <a:effectLst/>
                        <a:latin typeface="Arial" charset="0"/>
                      </a:endParaRPr>
                    </a:p>
                  </a:txBody>
                  <a:tcPr anchor="ctr" horzOverflow="overflow">
                    <a:lnL>
                      <a:noFill/>
                    </a:lnL>
                    <a:lnR>
                      <a:noFill/>
                    </a:lnR>
                    <a:lnT cap="flat">
                      <a:noFill/>
                    </a:lnT>
                    <a:lnB>
                      <a:noFill/>
                    </a:lnB>
                    <a:lnTlToBr>
                      <a:noFill/>
                    </a:lnTlToBr>
                    <a:lnBlToTr>
                      <a:noFill/>
                    </a:lnBlToTr>
                    <a:solidFill>
                      <a:schemeClr val="tx2">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Pct val="180000"/>
                        <a:buFontTx/>
                        <a:buNone/>
                        <a:tabLst/>
                      </a:pPr>
                      <a:endParaRPr kumimoji="0" lang="en-US" sz="2000" b="1" i="0" u="none" strike="noStrike" cap="none" normalizeH="0" baseline="0" smtClean="0">
                        <a:ln>
                          <a:noFill/>
                        </a:ln>
                        <a:solidFill>
                          <a:schemeClr val="tx1"/>
                        </a:solidFill>
                        <a:effectLst/>
                        <a:latin typeface="Arial" charset="0"/>
                      </a:endParaRPr>
                    </a:p>
                  </a:txBody>
                  <a:tcPr anchor="ctr" horzOverflow="overflow">
                    <a:lnL>
                      <a:noFill/>
                    </a:lnL>
                    <a:lnR cap="flat">
                      <a:noFill/>
                    </a:lnR>
                    <a:lnT cap="flat">
                      <a:noFill/>
                    </a:lnT>
                    <a:lnB>
                      <a:noFill/>
                    </a:lnB>
                    <a:lnTlToBr>
                      <a:noFill/>
                    </a:lnTlToBr>
                    <a:lnBlToTr>
                      <a:noFill/>
                    </a:lnBlToTr>
                    <a:solidFill>
                      <a:schemeClr val="tx2">
                        <a:alpha val="50000"/>
                      </a:schemeClr>
                    </a:solidFill>
                  </a:tcPr>
                </a:tc>
              </a:tr>
              <a:tr h="590550">
                <a:tc>
                  <a:txBody>
                    <a:body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Kernel 2:</a:t>
                      </a:r>
                      <a:br>
                        <a:rPr kumimoji="0" lang="en-US" sz="2000" b="1" i="0" u="none" strike="noStrike" cap="none" normalizeH="0" baseline="0" smtClean="0">
                          <a:ln>
                            <a:noFill/>
                          </a:ln>
                          <a:solidFill>
                            <a:schemeClr val="tx1"/>
                          </a:solidFill>
                          <a:effectLst/>
                          <a:latin typeface="Arial" charset="0"/>
                        </a:rPr>
                      </a:br>
                      <a:r>
                        <a:rPr kumimoji="0" lang="en-US" sz="1200" b="1" i="0" u="none" strike="noStrike" cap="none" normalizeH="0" baseline="0" smtClean="0">
                          <a:ln>
                            <a:noFill/>
                          </a:ln>
                          <a:solidFill>
                            <a:schemeClr val="tx1"/>
                          </a:solidFill>
                          <a:effectLst/>
                          <a:latin typeface="Arial" charset="0"/>
                        </a:rPr>
                        <a:t>interleaved addressing</a:t>
                      </a:r>
                      <a:br>
                        <a:rPr kumimoji="0" lang="en-US" sz="1200" b="1" i="0" u="none" strike="noStrike" cap="none" normalizeH="0" baseline="0" smtClean="0">
                          <a:ln>
                            <a:noFill/>
                          </a:ln>
                          <a:solidFill>
                            <a:schemeClr val="tx1"/>
                          </a:solidFill>
                          <a:effectLst/>
                          <a:latin typeface="Arial" charset="0"/>
                        </a:rPr>
                      </a:br>
                      <a:r>
                        <a:rPr kumimoji="0" lang="en-US" sz="1200" b="1" i="0" u="none" strike="noStrike" cap="none" normalizeH="0" baseline="0" smtClean="0">
                          <a:ln>
                            <a:noFill/>
                          </a:ln>
                          <a:solidFill>
                            <a:schemeClr val="tx1"/>
                          </a:solidFill>
                          <a:effectLst/>
                          <a:latin typeface="Arial" charset="0"/>
                        </a:rPr>
                        <a:t>with bank conflicts</a:t>
                      </a:r>
                    </a:p>
                  </a:txBody>
                  <a:tcPr horzOverflow="overflow">
                    <a:lnL cap="flat">
                      <a:noFill/>
                    </a:lnL>
                    <a:lnR>
                      <a:noFill/>
                    </a:lnR>
                    <a:lnT>
                      <a:noFill/>
                    </a:lnT>
                    <a:lnB>
                      <a:noFill/>
                    </a:lnB>
                    <a:lnTlToBr>
                      <a:noFill/>
                    </a:lnTlToBr>
                    <a:lnBlToTr>
                      <a:noFill/>
                    </a:lnBlToTr>
                    <a:solidFill>
                      <a:schemeClr val="hlink">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3.456 ms</a:t>
                      </a:r>
                    </a:p>
                  </a:txBody>
                  <a:tcPr anchor="ctr" horzOverflow="overflow">
                    <a:lnL>
                      <a:noFill/>
                    </a:lnL>
                    <a:lnR>
                      <a:noFill/>
                    </a:lnR>
                    <a:lnT>
                      <a:noFill/>
                    </a:lnT>
                    <a:lnB>
                      <a:noFill/>
                    </a:lnB>
                    <a:lnTlToBr>
                      <a:noFill/>
                    </a:lnTlToBr>
                    <a:lnBlToTr>
                      <a:noFill/>
                    </a:lnBlToTr>
                    <a:solidFill>
                      <a:schemeClr val="hlink">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4.854 GB/s</a:t>
                      </a:r>
                    </a:p>
                  </a:txBody>
                  <a:tcPr anchor="ctr" horzOverflow="overflow">
                    <a:lnL>
                      <a:noFill/>
                    </a:lnL>
                    <a:lnR>
                      <a:noFill/>
                    </a:lnR>
                    <a:lnT>
                      <a:noFill/>
                    </a:lnT>
                    <a:lnB>
                      <a:noFill/>
                    </a:lnB>
                    <a:lnTlToBr>
                      <a:noFill/>
                    </a:lnTlToBr>
                    <a:lnBlToTr>
                      <a:noFill/>
                    </a:lnBlToTr>
                    <a:solidFill>
                      <a:schemeClr val="hlink">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2.33x</a:t>
                      </a:r>
                    </a:p>
                  </a:txBody>
                  <a:tcPr anchor="ctr" horzOverflow="overflow">
                    <a:lnL>
                      <a:noFill/>
                    </a:lnL>
                    <a:lnR>
                      <a:noFill/>
                    </a:lnR>
                    <a:lnT>
                      <a:noFill/>
                    </a:lnT>
                    <a:lnB>
                      <a:noFill/>
                    </a:lnB>
                    <a:lnTlToBr>
                      <a:noFill/>
                    </a:lnTlToBr>
                    <a:lnBlToTr>
                      <a:noFill/>
                    </a:lnBlToTr>
                    <a:solidFill>
                      <a:schemeClr val="hlink">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2.33x</a:t>
                      </a:r>
                    </a:p>
                  </a:txBody>
                  <a:tcPr anchor="ctr" horzOverflow="overflow">
                    <a:lnL>
                      <a:noFill/>
                    </a:lnL>
                    <a:lnR cap="flat">
                      <a:noFill/>
                    </a:lnR>
                    <a:lnT>
                      <a:noFill/>
                    </a:lnT>
                    <a:lnB>
                      <a:noFill/>
                    </a:lnB>
                    <a:lnTlToBr>
                      <a:noFill/>
                    </a:lnTlToBr>
                    <a:lnBlToTr>
                      <a:noFill/>
                    </a:lnBlToTr>
                    <a:solidFill>
                      <a:schemeClr val="hlink">
                        <a:alpha val="50000"/>
                      </a:schemeClr>
                    </a:solidFill>
                  </a:tcPr>
                </a:tc>
              </a:tr>
              <a:tr h="590550">
                <a:tc>
                  <a:txBody>
                    <a:body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Kernel 3:</a:t>
                      </a:r>
                      <a:br>
                        <a:rPr kumimoji="0" lang="en-US" sz="2000" b="1" i="0" u="none" strike="noStrike" cap="none" normalizeH="0" baseline="0" smtClean="0">
                          <a:ln>
                            <a:noFill/>
                          </a:ln>
                          <a:solidFill>
                            <a:schemeClr val="tx1"/>
                          </a:solidFill>
                          <a:effectLst/>
                          <a:latin typeface="Arial" charset="0"/>
                        </a:rPr>
                      </a:br>
                      <a:r>
                        <a:rPr kumimoji="0" lang="en-US" sz="1200" b="1" i="0" u="none" strike="noStrike" cap="none" normalizeH="0" baseline="0" smtClean="0">
                          <a:ln>
                            <a:noFill/>
                          </a:ln>
                          <a:solidFill>
                            <a:schemeClr val="tx1"/>
                          </a:solidFill>
                          <a:effectLst/>
                          <a:latin typeface="Arial" charset="0"/>
                        </a:rPr>
                        <a:t>sequential addressing</a:t>
                      </a:r>
                      <a:endParaRPr kumimoji="0" lang="en-US" sz="700" b="1" i="0" u="none" strike="noStrike" cap="none" normalizeH="0" baseline="0" smtClean="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solidFill>
                      <a:schemeClr val="tx2">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1.722 ms</a:t>
                      </a:r>
                    </a:p>
                  </a:txBody>
                  <a:tcPr anchor="ctr" horzOverflow="overflow">
                    <a:lnL>
                      <a:noFill/>
                    </a:lnL>
                    <a:lnR>
                      <a:noFill/>
                    </a:lnR>
                    <a:lnT>
                      <a:noFill/>
                    </a:lnT>
                    <a:lnB>
                      <a:noFill/>
                    </a:lnB>
                    <a:lnTlToBr>
                      <a:noFill/>
                    </a:lnTlToBr>
                    <a:lnBlToTr>
                      <a:noFill/>
                    </a:lnBlToTr>
                    <a:solidFill>
                      <a:schemeClr val="tx2">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9.741 GB/s</a:t>
                      </a:r>
                    </a:p>
                  </a:txBody>
                  <a:tcPr anchor="ctr" horzOverflow="overflow">
                    <a:lnL>
                      <a:noFill/>
                    </a:lnL>
                    <a:lnR>
                      <a:noFill/>
                    </a:lnR>
                    <a:lnT>
                      <a:noFill/>
                    </a:lnT>
                    <a:lnB>
                      <a:noFill/>
                    </a:lnB>
                    <a:lnTlToBr>
                      <a:noFill/>
                    </a:lnTlToBr>
                    <a:lnBlToTr>
                      <a:noFill/>
                    </a:lnBlToTr>
                    <a:solidFill>
                      <a:schemeClr val="tx2">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2.01x</a:t>
                      </a:r>
                    </a:p>
                  </a:txBody>
                  <a:tcPr anchor="ctr" horzOverflow="overflow">
                    <a:lnL>
                      <a:noFill/>
                    </a:lnL>
                    <a:lnR>
                      <a:noFill/>
                    </a:lnR>
                    <a:lnT>
                      <a:noFill/>
                    </a:lnT>
                    <a:lnB>
                      <a:noFill/>
                    </a:lnB>
                    <a:lnTlToBr>
                      <a:noFill/>
                    </a:lnTlToBr>
                    <a:lnBlToTr>
                      <a:noFill/>
                    </a:lnBlToTr>
                    <a:solidFill>
                      <a:schemeClr val="tx2">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4.68x</a:t>
                      </a:r>
                    </a:p>
                  </a:txBody>
                  <a:tcPr anchor="ctr" horzOverflow="overflow">
                    <a:lnL>
                      <a:noFill/>
                    </a:lnL>
                    <a:lnR cap="flat">
                      <a:noFill/>
                    </a:lnR>
                    <a:lnT>
                      <a:noFill/>
                    </a:lnT>
                    <a:lnB>
                      <a:noFill/>
                    </a:lnB>
                    <a:lnTlToBr>
                      <a:noFill/>
                    </a:lnTlToBr>
                    <a:lnBlToTr>
                      <a:noFill/>
                    </a:lnBlToTr>
                    <a:solidFill>
                      <a:schemeClr val="tx2">
                        <a:alpha val="50000"/>
                      </a:schemeClr>
                    </a:solidFill>
                  </a:tcPr>
                </a:tc>
              </a:tr>
              <a:tr h="590550">
                <a:tc>
                  <a:txBody>
                    <a:body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Kernel 4:</a:t>
                      </a:r>
                      <a:br>
                        <a:rPr kumimoji="0" lang="en-US" sz="2000" b="1" i="0" u="none" strike="noStrike" cap="none" normalizeH="0" baseline="0" smtClean="0">
                          <a:ln>
                            <a:noFill/>
                          </a:ln>
                          <a:solidFill>
                            <a:schemeClr val="tx1"/>
                          </a:solidFill>
                          <a:effectLst/>
                          <a:latin typeface="Arial" charset="0"/>
                        </a:rPr>
                      </a:br>
                      <a:r>
                        <a:rPr kumimoji="0" lang="en-US" sz="1200" b="1" i="0" u="none" strike="noStrike" cap="none" normalizeH="0" baseline="0" smtClean="0">
                          <a:ln>
                            <a:noFill/>
                          </a:ln>
                          <a:solidFill>
                            <a:schemeClr val="tx1"/>
                          </a:solidFill>
                          <a:effectLst/>
                          <a:latin typeface="Arial" charset="0"/>
                        </a:rPr>
                        <a:t>first add during global load</a:t>
                      </a:r>
                    </a:p>
                  </a:txBody>
                  <a:tcPr horzOverflow="overflow">
                    <a:lnL cap="flat">
                      <a:noFill/>
                    </a:lnL>
                    <a:lnR>
                      <a:noFill/>
                    </a:lnR>
                    <a:lnT>
                      <a:noFill/>
                    </a:lnT>
                    <a:lnB>
                      <a:noFill/>
                    </a:lnB>
                    <a:lnTlToBr>
                      <a:noFill/>
                    </a:lnTlToBr>
                    <a:lnBlToTr>
                      <a:noFill/>
                    </a:lnBlToTr>
                    <a:solidFill>
                      <a:schemeClr val="hlink">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0.965 ms</a:t>
                      </a:r>
                    </a:p>
                  </a:txBody>
                  <a:tcPr anchor="ctr" horzOverflow="overflow">
                    <a:lnL>
                      <a:noFill/>
                    </a:lnL>
                    <a:lnR>
                      <a:noFill/>
                    </a:lnR>
                    <a:lnT>
                      <a:noFill/>
                    </a:lnT>
                    <a:lnB>
                      <a:noFill/>
                    </a:lnB>
                    <a:lnTlToBr>
                      <a:noFill/>
                    </a:lnTlToBr>
                    <a:lnBlToTr>
                      <a:noFill/>
                    </a:lnBlToTr>
                    <a:solidFill>
                      <a:schemeClr val="hlink">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17.377 GB/s</a:t>
                      </a:r>
                    </a:p>
                  </a:txBody>
                  <a:tcPr anchor="ctr" horzOverflow="overflow">
                    <a:lnL>
                      <a:noFill/>
                    </a:lnL>
                    <a:lnR>
                      <a:noFill/>
                    </a:lnR>
                    <a:lnT>
                      <a:noFill/>
                    </a:lnT>
                    <a:lnB>
                      <a:noFill/>
                    </a:lnB>
                    <a:lnTlToBr>
                      <a:noFill/>
                    </a:lnTlToBr>
                    <a:lnBlToTr>
                      <a:noFill/>
                    </a:lnBlToTr>
                    <a:solidFill>
                      <a:schemeClr val="hlink">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1.78x</a:t>
                      </a:r>
                    </a:p>
                  </a:txBody>
                  <a:tcPr anchor="ctr" horzOverflow="overflow">
                    <a:lnL>
                      <a:noFill/>
                    </a:lnL>
                    <a:lnR>
                      <a:noFill/>
                    </a:lnR>
                    <a:lnT>
                      <a:noFill/>
                    </a:lnT>
                    <a:lnB>
                      <a:noFill/>
                    </a:lnB>
                    <a:lnTlToBr>
                      <a:noFill/>
                    </a:lnTlToBr>
                    <a:lnBlToTr>
                      <a:noFill/>
                    </a:lnBlToTr>
                    <a:solidFill>
                      <a:schemeClr val="hlink">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8.34x</a:t>
                      </a:r>
                    </a:p>
                  </a:txBody>
                  <a:tcPr anchor="ctr" horzOverflow="overflow">
                    <a:lnL>
                      <a:noFill/>
                    </a:lnL>
                    <a:lnR cap="flat">
                      <a:noFill/>
                    </a:lnR>
                    <a:lnT>
                      <a:noFill/>
                    </a:lnT>
                    <a:lnB>
                      <a:noFill/>
                    </a:lnB>
                    <a:lnTlToBr>
                      <a:noFill/>
                    </a:lnTlToBr>
                    <a:lnBlToTr>
                      <a:noFill/>
                    </a:lnBlToTr>
                    <a:solidFill>
                      <a:schemeClr val="hlink">
                        <a:alpha val="50000"/>
                      </a:schemeClr>
                    </a:solidFill>
                  </a:tcPr>
                </a:tc>
              </a:tr>
              <a:tr h="590550">
                <a:tc>
                  <a:txBody>
                    <a:body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Kernel 5:</a:t>
                      </a:r>
                      <a:br>
                        <a:rPr kumimoji="0" lang="en-US" sz="2000" b="1" i="0" u="none" strike="noStrike" cap="none" normalizeH="0" baseline="0" smtClean="0">
                          <a:ln>
                            <a:noFill/>
                          </a:ln>
                          <a:solidFill>
                            <a:schemeClr val="tx1"/>
                          </a:solidFill>
                          <a:effectLst/>
                          <a:latin typeface="Arial" charset="0"/>
                        </a:rPr>
                      </a:br>
                      <a:r>
                        <a:rPr kumimoji="0" lang="en-US" sz="1200" b="1" i="0" u="none" strike="noStrike" cap="none" normalizeH="0" baseline="0" smtClean="0">
                          <a:ln>
                            <a:noFill/>
                          </a:ln>
                          <a:solidFill>
                            <a:schemeClr val="tx1"/>
                          </a:solidFill>
                          <a:effectLst/>
                          <a:latin typeface="Arial" charset="0"/>
                        </a:rPr>
                        <a:t>unroll last warp</a:t>
                      </a:r>
                    </a:p>
                  </a:txBody>
                  <a:tcPr horzOverflow="overflow">
                    <a:lnL cap="flat">
                      <a:noFill/>
                    </a:lnL>
                    <a:lnR>
                      <a:noFill/>
                    </a:lnR>
                    <a:lnT>
                      <a:noFill/>
                    </a:lnT>
                    <a:lnB>
                      <a:noFill/>
                    </a:lnB>
                    <a:lnTlToBr>
                      <a:noFill/>
                    </a:lnTlToBr>
                    <a:lnBlToTr>
                      <a:noFill/>
                    </a:lnBlToTr>
                    <a:solidFill>
                      <a:schemeClr val="tx2">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0.536 ms</a:t>
                      </a:r>
                    </a:p>
                  </a:txBody>
                  <a:tcPr anchor="ctr" horzOverflow="overflow">
                    <a:lnL>
                      <a:noFill/>
                    </a:lnL>
                    <a:lnR>
                      <a:noFill/>
                    </a:lnR>
                    <a:lnT>
                      <a:noFill/>
                    </a:lnT>
                    <a:lnB>
                      <a:noFill/>
                    </a:lnB>
                    <a:lnTlToBr>
                      <a:noFill/>
                    </a:lnTlToBr>
                    <a:lnBlToTr>
                      <a:noFill/>
                    </a:lnBlToTr>
                    <a:solidFill>
                      <a:schemeClr val="tx2">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31.289 GB/s</a:t>
                      </a:r>
                    </a:p>
                  </a:txBody>
                  <a:tcPr anchor="ctr" horzOverflow="overflow">
                    <a:lnL>
                      <a:noFill/>
                    </a:lnL>
                    <a:lnR>
                      <a:noFill/>
                    </a:lnR>
                    <a:lnT>
                      <a:noFill/>
                    </a:lnT>
                    <a:lnB>
                      <a:noFill/>
                    </a:lnB>
                    <a:lnTlToBr>
                      <a:noFill/>
                    </a:lnTlToBr>
                    <a:lnBlToTr>
                      <a:noFill/>
                    </a:lnBlToTr>
                    <a:solidFill>
                      <a:schemeClr val="tx2">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1.8x</a:t>
                      </a:r>
                    </a:p>
                  </a:txBody>
                  <a:tcPr anchor="ctr" horzOverflow="overflow">
                    <a:lnL>
                      <a:noFill/>
                    </a:lnL>
                    <a:lnR>
                      <a:noFill/>
                    </a:lnR>
                    <a:lnT>
                      <a:noFill/>
                    </a:lnT>
                    <a:lnB>
                      <a:noFill/>
                    </a:lnB>
                    <a:lnTlToBr>
                      <a:noFill/>
                    </a:lnTlToBr>
                    <a:lnBlToTr>
                      <a:noFill/>
                    </a:lnBlToTr>
                    <a:solidFill>
                      <a:schemeClr val="tx2">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15.01x</a:t>
                      </a:r>
                    </a:p>
                  </a:txBody>
                  <a:tcPr anchor="ctr" horzOverflow="overflow">
                    <a:lnL>
                      <a:noFill/>
                    </a:lnL>
                    <a:lnR cap="flat">
                      <a:noFill/>
                    </a:lnR>
                    <a:lnT>
                      <a:noFill/>
                    </a:lnT>
                    <a:lnB>
                      <a:noFill/>
                    </a:lnB>
                    <a:lnTlToBr>
                      <a:noFill/>
                    </a:lnTlToBr>
                    <a:lnBlToTr>
                      <a:noFill/>
                    </a:lnBlToTr>
                    <a:solidFill>
                      <a:schemeClr val="tx2">
                        <a:alpha val="50000"/>
                      </a:schemeClr>
                    </a:solidFill>
                  </a:tcPr>
                </a:tc>
              </a:tr>
              <a:tr h="590550">
                <a:tc>
                  <a:txBody>
                    <a:body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Kernel 6:</a:t>
                      </a:r>
                      <a:br>
                        <a:rPr kumimoji="0" lang="en-US" sz="2000" b="1" i="0" u="none" strike="noStrike" cap="none" normalizeH="0" baseline="0" smtClean="0">
                          <a:ln>
                            <a:noFill/>
                          </a:ln>
                          <a:solidFill>
                            <a:schemeClr val="tx1"/>
                          </a:solidFill>
                          <a:effectLst/>
                          <a:latin typeface="Arial" charset="0"/>
                        </a:rPr>
                      </a:br>
                      <a:r>
                        <a:rPr kumimoji="0" lang="en-US" sz="1200" b="1" i="0" u="none" strike="noStrike" cap="none" normalizeH="0" baseline="0" smtClean="0">
                          <a:ln>
                            <a:noFill/>
                          </a:ln>
                          <a:solidFill>
                            <a:schemeClr val="tx1"/>
                          </a:solidFill>
                          <a:effectLst/>
                          <a:latin typeface="Arial" charset="0"/>
                        </a:rPr>
                        <a:t>completely unrolled</a:t>
                      </a:r>
                      <a:endParaRPr kumimoji="0" lang="en-US" sz="2000" b="1" i="0" u="none" strike="noStrike" cap="none" normalizeH="0" baseline="0" smtClean="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solidFill>
                      <a:schemeClr val="hlink">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0.381 ms</a:t>
                      </a:r>
                    </a:p>
                  </a:txBody>
                  <a:tcPr anchor="ctr" horzOverflow="overflow">
                    <a:lnL>
                      <a:noFill/>
                    </a:lnL>
                    <a:lnR>
                      <a:noFill/>
                    </a:lnR>
                    <a:lnT>
                      <a:noFill/>
                    </a:lnT>
                    <a:lnB>
                      <a:noFill/>
                    </a:lnB>
                    <a:lnTlToBr>
                      <a:noFill/>
                    </a:lnTlToBr>
                    <a:lnBlToTr>
                      <a:noFill/>
                    </a:lnBlToTr>
                    <a:solidFill>
                      <a:schemeClr val="hlink">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43.996 GB/s</a:t>
                      </a:r>
                    </a:p>
                  </a:txBody>
                  <a:tcPr anchor="ctr" horzOverflow="overflow">
                    <a:lnL>
                      <a:noFill/>
                    </a:lnL>
                    <a:lnR>
                      <a:noFill/>
                    </a:lnR>
                    <a:lnT>
                      <a:noFill/>
                    </a:lnT>
                    <a:lnB>
                      <a:noFill/>
                    </a:lnB>
                    <a:lnTlToBr>
                      <a:noFill/>
                    </a:lnTlToBr>
                    <a:lnBlToTr>
                      <a:noFill/>
                    </a:lnBlToTr>
                    <a:solidFill>
                      <a:schemeClr val="hlink">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1.41x</a:t>
                      </a:r>
                    </a:p>
                  </a:txBody>
                  <a:tcPr anchor="ctr" horzOverflow="overflow">
                    <a:lnL>
                      <a:noFill/>
                    </a:lnL>
                    <a:lnR>
                      <a:noFill/>
                    </a:lnR>
                    <a:lnT>
                      <a:noFill/>
                    </a:lnT>
                    <a:lnB>
                      <a:noFill/>
                    </a:lnB>
                    <a:lnTlToBr>
                      <a:noFill/>
                    </a:lnTlToBr>
                    <a:lnBlToTr>
                      <a:noFill/>
                    </a:lnBlToTr>
                    <a:solidFill>
                      <a:schemeClr val="hlink">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21.16x</a:t>
                      </a:r>
                    </a:p>
                  </a:txBody>
                  <a:tcPr anchor="ctr" horzOverflow="overflow">
                    <a:lnL>
                      <a:noFill/>
                    </a:lnL>
                    <a:lnR cap="flat">
                      <a:noFill/>
                    </a:lnR>
                    <a:lnT>
                      <a:noFill/>
                    </a:lnT>
                    <a:lnB>
                      <a:noFill/>
                    </a:lnB>
                    <a:lnTlToBr>
                      <a:noFill/>
                    </a:lnTlToBr>
                    <a:lnBlToTr>
                      <a:noFill/>
                    </a:lnBlToTr>
                    <a:solidFill>
                      <a:schemeClr val="hlink">
                        <a:alpha val="50000"/>
                      </a:schemeClr>
                    </a:solidFill>
                  </a:tcPr>
                </a:tc>
              </a:tr>
              <a:tr h="590550">
                <a:tc>
                  <a:txBody>
                    <a:bodyPr/>
                    <a:lstStyle/>
                    <a:p>
                      <a:pPr marL="0" marR="0" lvl="0" indent="0" algn="l"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Kernel 7:</a:t>
                      </a:r>
                      <a:br>
                        <a:rPr kumimoji="0" lang="en-US" sz="2000" b="1" i="0" u="none" strike="noStrike" cap="none" normalizeH="0" baseline="0" smtClean="0">
                          <a:ln>
                            <a:noFill/>
                          </a:ln>
                          <a:solidFill>
                            <a:schemeClr val="tx1"/>
                          </a:solidFill>
                          <a:effectLst/>
                          <a:latin typeface="Arial" charset="0"/>
                        </a:rPr>
                      </a:br>
                      <a:r>
                        <a:rPr kumimoji="0" lang="en-US" sz="1200" b="1" i="0" u="none" strike="noStrike" cap="none" normalizeH="0" baseline="0" smtClean="0">
                          <a:ln>
                            <a:noFill/>
                          </a:ln>
                          <a:solidFill>
                            <a:schemeClr val="tx1"/>
                          </a:solidFill>
                          <a:effectLst/>
                          <a:latin typeface="Arial" charset="0"/>
                        </a:rPr>
                        <a:t>multiple elements per thread</a:t>
                      </a:r>
                      <a:endParaRPr kumimoji="0" lang="en-US" sz="2000" b="1" i="0" u="none" strike="noStrike" cap="none" normalizeH="0" baseline="0" smtClean="0">
                        <a:ln>
                          <a:noFill/>
                        </a:ln>
                        <a:solidFill>
                          <a:schemeClr val="tx1"/>
                        </a:solidFill>
                        <a:effectLst/>
                        <a:latin typeface="Arial" charset="0"/>
                      </a:endParaRPr>
                    </a:p>
                  </a:txBody>
                  <a:tcPr horzOverflow="overflow">
                    <a:lnL cap="flat">
                      <a:noFill/>
                    </a:lnL>
                    <a:lnR>
                      <a:noFill/>
                    </a:lnR>
                    <a:lnT>
                      <a:noFill/>
                    </a:lnT>
                    <a:lnB cap="flat">
                      <a:noFill/>
                    </a:lnB>
                    <a:lnTlToBr>
                      <a:noFill/>
                    </a:lnTlToBr>
                    <a:lnBlToTr>
                      <a:noFill/>
                    </a:lnBlToTr>
                    <a:solidFill>
                      <a:schemeClr val="tx2">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0.268 ms</a:t>
                      </a:r>
                    </a:p>
                  </a:txBody>
                  <a:tcPr anchor="ctr" horzOverflow="overflow">
                    <a:lnL>
                      <a:noFill/>
                    </a:lnL>
                    <a:lnR>
                      <a:noFill/>
                    </a:lnR>
                    <a:lnT>
                      <a:noFill/>
                    </a:lnT>
                    <a:lnB cap="flat">
                      <a:noFill/>
                    </a:lnB>
                    <a:lnTlToBr>
                      <a:noFill/>
                    </a:lnTlToBr>
                    <a:lnBlToTr>
                      <a:noFill/>
                    </a:lnBlToTr>
                    <a:solidFill>
                      <a:schemeClr val="tx2">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62.671 GB/s</a:t>
                      </a:r>
                    </a:p>
                  </a:txBody>
                  <a:tcPr anchor="ctr" horzOverflow="overflow">
                    <a:lnL>
                      <a:noFill/>
                    </a:lnL>
                    <a:lnR>
                      <a:noFill/>
                    </a:lnR>
                    <a:lnT>
                      <a:noFill/>
                    </a:lnT>
                    <a:lnB cap="flat">
                      <a:noFill/>
                    </a:lnB>
                    <a:lnTlToBr>
                      <a:noFill/>
                    </a:lnTlToBr>
                    <a:lnBlToTr>
                      <a:noFill/>
                    </a:lnBlToTr>
                    <a:solidFill>
                      <a:schemeClr val="tx2">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1.42x</a:t>
                      </a:r>
                    </a:p>
                  </a:txBody>
                  <a:tcPr anchor="ctr" horzOverflow="overflow">
                    <a:lnL>
                      <a:noFill/>
                    </a:lnL>
                    <a:lnR>
                      <a:noFill/>
                    </a:lnR>
                    <a:lnT>
                      <a:noFill/>
                    </a:lnT>
                    <a:lnB cap="flat">
                      <a:noFill/>
                    </a:lnB>
                    <a:lnTlToBr>
                      <a:noFill/>
                    </a:lnTlToBr>
                    <a:lnBlToTr>
                      <a:noFill/>
                    </a:lnBlToTr>
                    <a:solidFill>
                      <a:schemeClr val="tx2">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Pct val="180000"/>
                        <a:buFontTx/>
                        <a:buNone/>
                        <a:tabLst/>
                      </a:pPr>
                      <a:r>
                        <a:rPr kumimoji="0" lang="en-US" sz="2000" b="1" i="0" u="none" strike="noStrike" cap="none" normalizeH="0" baseline="0" smtClean="0">
                          <a:ln>
                            <a:noFill/>
                          </a:ln>
                          <a:solidFill>
                            <a:schemeClr val="tx1"/>
                          </a:solidFill>
                          <a:effectLst/>
                          <a:latin typeface="Arial" charset="0"/>
                        </a:rPr>
                        <a:t>30.04x</a:t>
                      </a:r>
                    </a:p>
                  </a:txBody>
                  <a:tcPr anchor="ctr" horzOverflow="overflow">
                    <a:lnL>
                      <a:noFill/>
                    </a:lnL>
                    <a:lnR cap="flat">
                      <a:noFill/>
                    </a:lnR>
                    <a:lnT>
                      <a:noFill/>
                    </a:lnT>
                    <a:lnB cap="flat">
                      <a:noFill/>
                    </a:lnB>
                    <a:lnTlToBr>
                      <a:noFill/>
                    </a:lnTlToBr>
                    <a:lnBlToTr>
                      <a:noFill/>
                    </a:lnBlToTr>
                    <a:solidFill>
                      <a:schemeClr val="tx2">
                        <a:alpha val="50000"/>
                      </a:schemeClr>
                    </a:solidFill>
                  </a:tcPr>
                </a:tc>
              </a:tr>
            </a:tbl>
          </a:graphicData>
        </a:graphic>
      </p:graphicFrame>
      <p:sp>
        <p:nvSpPr>
          <p:cNvPr id="38952" name="Text Box 45"/>
          <p:cNvSpPr txBox="1">
            <a:spLocks noChangeArrowheads="1"/>
          </p:cNvSpPr>
          <p:nvPr/>
        </p:nvSpPr>
        <p:spPr bwMode="auto">
          <a:xfrm>
            <a:off x="2257425" y="1066800"/>
            <a:ext cx="44831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sz="2000" b="1" dirty="0">
                <a:solidFill>
                  <a:schemeClr val="tx2"/>
                </a:solidFill>
              </a:rPr>
              <a:t>Kernel 7 on 32M elements: 73 GB/s!</a:t>
            </a:r>
          </a:p>
        </p:txBody>
      </p:sp>
      <p:sp>
        <p:nvSpPr>
          <p:cNvPr id="38953" name="Text Box 72"/>
          <p:cNvSpPr txBox="1">
            <a:spLocks noChangeArrowheads="1"/>
          </p:cNvSpPr>
          <p:nvPr/>
        </p:nvSpPr>
        <p:spPr bwMode="auto">
          <a:xfrm>
            <a:off x="6165850" y="1619250"/>
            <a:ext cx="1149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b="1"/>
              <a:t>Step</a:t>
            </a:r>
            <a:br>
              <a:rPr lang="en-US" b="1"/>
            </a:br>
            <a:r>
              <a:rPr lang="en-US" b="1"/>
              <a:t>Speedup</a:t>
            </a:r>
          </a:p>
        </p:txBody>
      </p:sp>
      <p:sp>
        <p:nvSpPr>
          <p:cNvPr id="38954" name="Text Box 73"/>
          <p:cNvSpPr txBox="1">
            <a:spLocks noChangeArrowheads="1"/>
          </p:cNvSpPr>
          <p:nvPr/>
        </p:nvSpPr>
        <p:spPr bwMode="auto">
          <a:xfrm>
            <a:off x="4667250" y="1847850"/>
            <a:ext cx="1352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b="1"/>
              <a:t>Bandwidth</a:t>
            </a:r>
          </a:p>
        </p:txBody>
      </p:sp>
      <p:sp>
        <p:nvSpPr>
          <p:cNvPr id="38955" name="Text Box 74"/>
          <p:cNvSpPr txBox="1">
            <a:spLocks noChangeArrowheads="1"/>
          </p:cNvSpPr>
          <p:nvPr/>
        </p:nvSpPr>
        <p:spPr bwMode="auto">
          <a:xfrm>
            <a:off x="2665413" y="1847850"/>
            <a:ext cx="16779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b="1"/>
              <a:t>Time (2</a:t>
            </a:r>
            <a:r>
              <a:rPr lang="en-US" b="1" baseline="30000"/>
              <a:t>22 </a:t>
            </a:r>
            <a:r>
              <a:rPr lang="en-US" b="1"/>
              <a:t>ints)</a:t>
            </a:r>
          </a:p>
        </p:txBody>
      </p:sp>
      <p:sp>
        <p:nvSpPr>
          <p:cNvPr id="38956" name="Text Box 135"/>
          <p:cNvSpPr txBox="1">
            <a:spLocks noChangeArrowheads="1"/>
          </p:cNvSpPr>
          <p:nvPr/>
        </p:nvSpPr>
        <p:spPr bwMode="auto">
          <a:xfrm>
            <a:off x="7315200" y="1619250"/>
            <a:ext cx="14160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b="1"/>
              <a:t>Cumulative</a:t>
            </a:r>
            <a:br>
              <a:rPr lang="en-US" b="1"/>
            </a:br>
            <a:r>
              <a:rPr lang="en-US" b="1"/>
              <a:t>Speedup</a:t>
            </a:r>
          </a:p>
        </p:txBody>
      </p:sp>
      <p:sp>
        <p:nvSpPr>
          <p:cNvPr id="10" name="Rectangle 9"/>
          <p:cNvSpPr/>
          <p:nvPr/>
        </p:nvSpPr>
        <p:spPr>
          <a:xfrm>
            <a:off x="76200" y="6627168"/>
            <a:ext cx="1249060" cy="230832"/>
          </a:xfrm>
          <a:prstGeom prst="rect">
            <a:avLst/>
          </a:prstGeom>
        </p:spPr>
        <p:txBody>
          <a:bodyPr wrap="none">
            <a:spAutoFit/>
          </a:bodyPr>
          <a:lstStyle/>
          <a:p>
            <a:r>
              <a:rPr lang="en-US" sz="900" dirty="0" smtClean="0">
                <a:latin typeface="+mj-lt"/>
              </a:rPr>
              <a:t>NVIDIA [M. Harris]</a:t>
            </a:r>
            <a:r>
              <a:rPr lang="en-US" sz="900" dirty="0" smtClean="0">
                <a:latin typeface="+mj-lt"/>
                <a:cs typeface="Calibri"/>
              </a:rPr>
              <a:t>→</a:t>
            </a:r>
            <a:endParaRPr lang="en-US" sz="900" dirty="0">
              <a:latin typeface="+mj-lt"/>
            </a:endParaRPr>
          </a:p>
        </p:txBody>
      </p:sp>
    </p:spTree>
    <p:extLst>
      <p:ext uri="{BB962C8B-B14F-4D97-AF65-F5344CB8AC3E}">
        <p14:creationId xmlns:p14="http://schemas.microsoft.com/office/powerpoint/2010/main" val="276613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52" grpId="0"/>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10"/>
          </p:nvPr>
        </p:nvSpPr>
        <p:spPr>
          <a:xfrm>
            <a:off x="8581618" y="6624680"/>
            <a:ext cx="4572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eaLnBrk="1" hangingPunct="1"/>
            <a:fld id="{F298E009-738A-4E74-8B7D-7C1EC81A0424}" type="slidenum">
              <a:rPr lang="en-US" smtClean="0">
                <a:solidFill>
                  <a:schemeClr val="tx2"/>
                </a:solidFill>
              </a:rPr>
              <a:pPr algn="r" eaLnBrk="1" hangingPunct="1"/>
              <a:t>159</a:t>
            </a:fld>
            <a:endParaRPr lang="en-US" dirty="0" smtClean="0">
              <a:solidFill>
                <a:schemeClr val="tx2"/>
              </a:solidFill>
            </a:endParaRPr>
          </a:p>
        </p:txBody>
      </p:sp>
      <p:sp>
        <p:nvSpPr>
          <p:cNvPr id="6" name="Rectangle 5"/>
          <p:cNvSpPr/>
          <p:nvPr/>
        </p:nvSpPr>
        <p:spPr>
          <a:xfrm>
            <a:off x="152400" y="1295400"/>
            <a:ext cx="8686800" cy="5262979"/>
          </a:xfrm>
          <a:prstGeom prst="rect">
            <a:avLst/>
          </a:prstGeom>
          <a:solidFill>
            <a:schemeClr val="bg1">
              <a:lumMod val="85000"/>
            </a:schemeClr>
          </a:solidFill>
        </p:spPr>
        <p:txBody>
          <a:bodyPr wrap="square">
            <a:spAutoFit/>
          </a:bodyPr>
          <a:lstStyle/>
          <a:p>
            <a:r>
              <a:rPr lang="en-US" sz="1200" b="1" dirty="0">
                <a:solidFill>
                  <a:srgbClr val="0000FF"/>
                </a:solidFill>
                <a:latin typeface="Consolas" pitchFamily="49" charset="0"/>
                <a:cs typeface="Consolas" pitchFamily="49" charset="0"/>
              </a:rPr>
              <a:t>template</a:t>
            </a:r>
            <a:r>
              <a:rPr lang="en-US" sz="1200" b="1" dirty="0">
                <a:solidFill>
                  <a:prstClr val="black"/>
                </a:solidFill>
                <a:latin typeface="Consolas" pitchFamily="49" charset="0"/>
                <a:cs typeface="Consolas" pitchFamily="49" charset="0"/>
              </a:rPr>
              <a:t> &lt;</a:t>
            </a:r>
            <a:r>
              <a:rPr lang="en-US" sz="1200" b="1" dirty="0">
                <a:solidFill>
                  <a:srgbClr val="0000FF"/>
                </a:solidFill>
                <a:latin typeface="Consolas" pitchFamily="49" charset="0"/>
                <a:cs typeface="Consolas" pitchFamily="49" charset="0"/>
              </a:rPr>
              <a:t>unsigned</a:t>
            </a:r>
            <a:r>
              <a:rPr lang="en-US" sz="1200" b="1" dirty="0">
                <a:solidFill>
                  <a:prstClr val="black"/>
                </a:solidFill>
                <a:latin typeface="Consolas" pitchFamily="49" charset="0"/>
                <a:cs typeface="Consolas" pitchFamily="49" charset="0"/>
              </a:rPr>
              <a:t> </a:t>
            </a:r>
            <a:r>
              <a:rPr lang="en-US" sz="1200" b="1" dirty="0" err="1">
                <a:solidFill>
                  <a:srgbClr val="0000FF"/>
                </a:solidFill>
                <a:latin typeface="Consolas" pitchFamily="49" charset="0"/>
                <a:cs typeface="Consolas" pitchFamily="49" charset="0"/>
              </a:rPr>
              <a:t>int</a:t>
            </a:r>
            <a:r>
              <a:rPr lang="en-US" sz="1200" b="1" dirty="0">
                <a:solidFill>
                  <a:prstClr val="black"/>
                </a:solidFill>
                <a:latin typeface="Consolas" pitchFamily="49" charset="0"/>
                <a:cs typeface="Consolas" pitchFamily="49" charset="0"/>
              </a:rPr>
              <a:t> </a:t>
            </a:r>
            <a:r>
              <a:rPr lang="en-US" sz="1200" b="1" dirty="0" err="1">
                <a:solidFill>
                  <a:prstClr val="black"/>
                </a:solidFill>
                <a:latin typeface="Consolas" pitchFamily="49" charset="0"/>
                <a:cs typeface="Consolas" pitchFamily="49" charset="0"/>
              </a:rPr>
              <a:t>blockSize</a:t>
            </a:r>
            <a:r>
              <a:rPr lang="en-US" sz="1200" b="1" dirty="0">
                <a:solidFill>
                  <a:prstClr val="black"/>
                </a:solidFill>
                <a:latin typeface="Consolas" pitchFamily="49" charset="0"/>
                <a:cs typeface="Consolas" pitchFamily="49" charset="0"/>
              </a:rPr>
              <a:t>&gt;</a:t>
            </a:r>
          </a:p>
          <a:p>
            <a:r>
              <a:rPr lang="en-US" sz="1200" b="1" dirty="0">
                <a:solidFill>
                  <a:srgbClr val="FF00FF"/>
                </a:solidFill>
                <a:latin typeface="Consolas" pitchFamily="49" charset="0"/>
                <a:cs typeface="Consolas" pitchFamily="49" charset="0"/>
              </a:rPr>
              <a:t>__device__</a:t>
            </a:r>
            <a:r>
              <a:rPr lang="en-US" sz="1200" b="1" dirty="0">
                <a:solidFill>
                  <a:prstClr val="black"/>
                </a:solidFill>
                <a:latin typeface="Consolas" pitchFamily="49" charset="0"/>
                <a:cs typeface="Consolas" pitchFamily="49" charset="0"/>
              </a:rPr>
              <a:t> </a:t>
            </a:r>
            <a:r>
              <a:rPr lang="en-US" sz="1200" b="1" dirty="0">
                <a:solidFill>
                  <a:srgbClr val="0000FF"/>
                </a:solidFill>
                <a:latin typeface="Consolas" pitchFamily="49" charset="0"/>
                <a:cs typeface="Consolas" pitchFamily="49" charset="0"/>
              </a:rPr>
              <a:t>void</a:t>
            </a:r>
            <a:r>
              <a:rPr lang="en-US" sz="1200" b="1" dirty="0">
                <a:solidFill>
                  <a:prstClr val="black"/>
                </a:solidFill>
                <a:latin typeface="Consolas" pitchFamily="49" charset="0"/>
                <a:cs typeface="Consolas" pitchFamily="49" charset="0"/>
              </a:rPr>
              <a:t> </a:t>
            </a:r>
            <a:r>
              <a:rPr lang="en-US" sz="1200" b="1" dirty="0" err="1">
                <a:solidFill>
                  <a:prstClr val="black"/>
                </a:solidFill>
                <a:latin typeface="Consolas" pitchFamily="49" charset="0"/>
                <a:cs typeface="Consolas" pitchFamily="49" charset="0"/>
              </a:rPr>
              <a:t>warpReduce</a:t>
            </a:r>
            <a:r>
              <a:rPr lang="en-US" sz="1200" b="1" dirty="0">
                <a:solidFill>
                  <a:prstClr val="black"/>
                </a:solidFill>
                <a:latin typeface="Consolas" pitchFamily="49" charset="0"/>
                <a:cs typeface="Consolas" pitchFamily="49" charset="0"/>
              </a:rPr>
              <a:t>(</a:t>
            </a:r>
            <a:r>
              <a:rPr lang="en-US" sz="1200" b="1" dirty="0">
                <a:solidFill>
                  <a:srgbClr val="0000FF"/>
                </a:solidFill>
                <a:latin typeface="Consolas" pitchFamily="49" charset="0"/>
                <a:cs typeface="Consolas" pitchFamily="49" charset="0"/>
              </a:rPr>
              <a:t>volatile</a:t>
            </a:r>
            <a:r>
              <a:rPr lang="en-US" sz="1200" b="1" dirty="0">
                <a:solidFill>
                  <a:prstClr val="black"/>
                </a:solidFill>
                <a:latin typeface="Consolas" pitchFamily="49" charset="0"/>
                <a:cs typeface="Consolas" pitchFamily="49" charset="0"/>
              </a:rPr>
              <a:t> </a:t>
            </a:r>
            <a:r>
              <a:rPr lang="en-US" sz="1200" b="1" dirty="0" err="1">
                <a:solidFill>
                  <a:srgbClr val="0000FF"/>
                </a:solidFill>
                <a:latin typeface="Consolas" pitchFamily="49" charset="0"/>
                <a:cs typeface="Consolas" pitchFamily="49" charset="0"/>
              </a:rPr>
              <a:t>int</a:t>
            </a:r>
            <a:r>
              <a:rPr lang="en-US" sz="1200" b="1" dirty="0">
                <a:solidFill>
                  <a:prstClr val="black"/>
                </a:solidFill>
                <a:latin typeface="Consolas" pitchFamily="49" charset="0"/>
                <a:cs typeface="Consolas" pitchFamily="49" charset="0"/>
              </a:rPr>
              <a:t> *</a:t>
            </a:r>
            <a:r>
              <a:rPr lang="en-US" sz="1200" b="1" dirty="0" err="1">
                <a:solidFill>
                  <a:prstClr val="black"/>
                </a:solidFill>
                <a:latin typeface="Consolas" pitchFamily="49" charset="0"/>
                <a:cs typeface="Consolas" pitchFamily="49" charset="0"/>
              </a:rPr>
              <a:t>sdata</a:t>
            </a:r>
            <a:r>
              <a:rPr lang="en-US" sz="1200" b="1" dirty="0">
                <a:solidFill>
                  <a:prstClr val="black"/>
                </a:solidFill>
                <a:latin typeface="Consolas" pitchFamily="49" charset="0"/>
                <a:cs typeface="Consolas" pitchFamily="49" charset="0"/>
              </a:rPr>
              <a:t>, </a:t>
            </a:r>
            <a:r>
              <a:rPr lang="en-US" sz="1200" b="1" dirty="0">
                <a:solidFill>
                  <a:srgbClr val="0000FF"/>
                </a:solidFill>
                <a:latin typeface="Consolas" pitchFamily="49" charset="0"/>
                <a:cs typeface="Consolas" pitchFamily="49" charset="0"/>
              </a:rPr>
              <a:t>unsigned</a:t>
            </a:r>
            <a:r>
              <a:rPr lang="en-US" sz="1200" b="1" dirty="0">
                <a:solidFill>
                  <a:prstClr val="black"/>
                </a:solidFill>
                <a:latin typeface="Consolas" pitchFamily="49" charset="0"/>
                <a:cs typeface="Consolas" pitchFamily="49" charset="0"/>
              </a:rPr>
              <a:t> </a:t>
            </a:r>
            <a:r>
              <a:rPr lang="en-US" sz="1200" b="1" dirty="0" err="1">
                <a:solidFill>
                  <a:srgbClr val="0000FF"/>
                </a:solidFill>
                <a:latin typeface="Consolas" pitchFamily="49" charset="0"/>
                <a:cs typeface="Consolas" pitchFamily="49" charset="0"/>
              </a:rPr>
              <a:t>int</a:t>
            </a:r>
            <a:r>
              <a:rPr lang="en-US" sz="1200" b="1" dirty="0">
                <a:solidFill>
                  <a:prstClr val="black"/>
                </a:solidFill>
                <a:latin typeface="Consolas" pitchFamily="49" charset="0"/>
                <a:cs typeface="Consolas" pitchFamily="49" charset="0"/>
              </a:rPr>
              <a:t> </a:t>
            </a:r>
            <a:r>
              <a:rPr lang="en-US" sz="1200" b="1" dirty="0" err="1">
                <a:solidFill>
                  <a:prstClr val="black"/>
                </a:solidFill>
                <a:latin typeface="Consolas" pitchFamily="49" charset="0"/>
                <a:cs typeface="Consolas" pitchFamily="49" charset="0"/>
              </a:rPr>
              <a:t>tid</a:t>
            </a:r>
            <a:r>
              <a:rPr lang="en-US" sz="1200" b="1" dirty="0">
                <a:solidFill>
                  <a:prstClr val="black"/>
                </a:solidFill>
                <a:latin typeface="Consolas" pitchFamily="49" charset="0"/>
                <a:cs typeface="Consolas" pitchFamily="49" charset="0"/>
              </a:rPr>
              <a:t>) {</a:t>
            </a:r>
          </a:p>
          <a:p>
            <a:r>
              <a:rPr lang="sv-SE" sz="1200" b="1" dirty="0">
                <a:solidFill>
                  <a:prstClr val="black"/>
                </a:solidFill>
                <a:latin typeface="Consolas" pitchFamily="49" charset="0"/>
                <a:cs typeface="Consolas" pitchFamily="49" charset="0"/>
              </a:rPr>
              <a:t>    </a:t>
            </a:r>
            <a:r>
              <a:rPr lang="sv-SE" sz="1200" b="1" dirty="0">
                <a:solidFill>
                  <a:srgbClr val="0000FF"/>
                </a:solidFill>
                <a:latin typeface="Consolas" pitchFamily="49" charset="0"/>
                <a:cs typeface="Consolas" pitchFamily="49" charset="0"/>
              </a:rPr>
              <a:t>if</a:t>
            </a:r>
            <a:r>
              <a:rPr lang="sv-SE" sz="1200" b="1" dirty="0">
                <a:solidFill>
                  <a:prstClr val="black"/>
                </a:solidFill>
                <a:latin typeface="Consolas" pitchFamily="49" charset="0"/>
                <a:cs typeface="Consolas" pitchFamily="49" charset="0"/>
              </a:rPr>
              <a:t> (blockSize &gt;=  64) sdata[tid] += sdata[tid + 32];</a:t>
            </a:r>
          </a:p>
          <a:p>
            <a:r>
              <a:rPr lang="sv-SE" sz="1200" b="1" dirty="0">
                <a:solidFill>
                  <a:prstClr val="black"/>
                </a:solidFill>
                <a:latin typeface="Consolas" pitchFamily="49" charset="0"/>
                <a:cs typeface="Consolas" pitchFamily="49" charset="0"/>
              </a:rPr>
              <a:t>    </a:t>
            </a:r>
            <a:r>
              <a:rPr lang="sv-SE" sz="1200" b="1" dirty="0">
                <a:solidFill>
                  <a:srgbClr val="0000FF"/>
                </a:solidFill>
                <a:latin typeface="Consolas" pitchFamily="49" charset="0"/>
                <a:cs typeface="Consolas" pitchFamily="49" charset="0"/>
              </a:rPr>
              <a:t>if</a:t>
            </a:r>
            <a:r>
              <a:rPr lang="sv-SE" sz="1200" b="1" dirty="0">
                <a:solidFill>
                  <a:prstClr val="black"/>
                </a:solidFill>
                <a:latin typeface="Consolas" pitchFamily="49" charset="0"/>
                <a:cs typeface="Consolas" pitchFamily="49" charset="0"/>
              </a:rPr>
              <a:t> (blockSize &gt;=  32) sdata[tid] += sdata[tid + 16];</a:t>
            </a:r>
          </a:p>
          <a:p>
            <a:r>
              <a:rPr lang="sv-SE" sz="1200" b="1" dirty="0">
                <a:solidFill>
                  <a:prstClr val="black"/>
                </a:solidFill>
                <a:latin typeface="Consolas" pitchFamily="49" charset="0"/>
                <a:cs typeface="Consolas" pitchFamily="49" charset="0"/>
              </a:rPr>
              <a:t>    </a:t>
            </a:r>
            <a:r>
              <a:rPr lang="sv-SE" sz="1200" b="1" dirty="0">
                <a:solidFill>
                  <a:srgbClr val="0000FF"/>
                </a:solidFill>
                <a:latin typeface="Consolas" pitchFamily="49" charset="0"/>
                <a:cs typeface="Consolas" pitchFamily="49" charset="0"/>
              </a:rPr>
              <a:t>if</a:t>
            </a:r>
            <a:r>
              <a:rPr lang="sv-SE" sz="1200" b="1" dirty="0">
                <a:solidFill>
                  <a:prstClr val="black"/>
                </a:solidFill>
                <a:latin typeface="Consolas" pitchFamily="49" charset="0"/>
                <a:cs typeface="Consolas" pitchFamily="49" charset="0"/>
              </a:rPr>
              <a:t> (blockSize &gt;=  16) sdata[tid] += sdata[tid +  8];</a:t>
            </a:r>
          </a:p>
          <a:p>
            <a:r>
              <a:rPr lang="sv-SE" sz="1200" b="1" dirty="0">
                <a:solidFill>
                  <a:prstClr val="black"/>
                </a:solidFill>
                <a:latin typeface="Consolas" pitchFamily="49" charset="0"/>
                <a:cs typeface="Consolas" pitchFamily="49" charset="0"/>
              </a:rPr>
              <a:t>    </a:t>
            </a:r>
            <a:r>
              <a:rPr lang="sv-SE" sz="1200" b="1" dirty="0">
                <a:solidFill>
                  <a:srgbClr val="0000FF"/>
                </a:solidFill>
                <a:latin typeface="Consolas" pitchFamily="49" charset="0"/>
                <a:cs typeface="Consolas" pitchFamily="49" charset="0"/>
              </a:rPr>
              <a:t>if</a:t>
            </a:r>
            <a:r>
              <a:rPr lang="sv-SE" sz="1200" b="1" dirty="0">
                <a:solidFill>
                  <a:prstClr val="black"/>
                </a:solidFill>
                <a:latin typeface="Consolas" pitchFamily="49" charset="0"/>
                <a:cs typeface="Consolas" pitchFamily="49" charset="0"/>
              </a:rPr>
              <a:t> (blockSize &gt;=   </a:t>
            </a:r>
            <a:r>
              <a:rPr lang="sv-SE" sz="1200" b="1" dirty="0" smtClean="0">
                <a:solidFill>
                  <a:prstClr val="black"/>
                </a:solidFill>
                <a:latin typeface="Consolas" pitchFamily="49" charset="0"/>
                <a:cs typeface="Consolas" pitchFamily="49" charset="0"/>
              </a:rPr>
              <a:t>8</a:t>
            </a:r>
            <a:r>
              <a:rPr lang="sv-SE" sz="1200" b="1" dirty="0">
                <a:solidFill>
                  <a:prstClr val="black"/>
                </a:solidFill>
                <a:latin typeface="Consolas" pitchFamily="49" charset="0"/>
                <a:cs typeface="Consolas" pitchFamily="49" charset="0"/>
              </a:rPr>
              <a:t>) sdata[tid] += sdata[tid +  4];</a:t>
            </a:r>
          </a:p>
          <a:p>
            <a:r>
              <a:rPr lang="sv-SE" sz="1200" b="1" dirty="0">
                <a:solidFill>
                  <a:prstClr val="black"/>
                </a:solidFill>
                <a:latin typeface="Consolas" pitchFamily="49" charset="0"/>
                <a:cs typeface="Consolas" pitchFamily="49" charset="0"/>
              </a:rPr>
              <a:t>    </a:t>
            </a:r>
            <a:r>
              <a:rPr lang="sv-SE" sz="1200" b="1" dirty="0">
                <a:solidFill>
                  <a:srgbClr val="0000FF"/>
                </a:solidFill>
                <a:latin typeface="Consolas" pitchFamily="49" charset="0"/>
                <a:cs typeface="Consolas" pitchFamily="49" charset="0"/>
              </a:rPr>
              <a:t>if</a:t>
            </a:r>
            <a:r>
              <a:rPr lang="sv-SE" sz="1200" b="1" dirty="0">
                <a:solidFill>
                  <a:prstClr val="black"/>
                </a:solidFill>
                <a:latin typeface="Consolas" pitchFamily="49" charset="0"/>
                <a:cs typeface="Consolas" pitchFamily="49" charset="0"/>
              </a:rPr>
              <a:t> (blockSize &gt;=   </a:t>
            </a:r>
            <a:r>
              <a:rPr lang="sv-SE" sz="1200" b="1" dirty="0" smtClean="0">
                <a:solidFill>
                  <a:prstClr val="black"/>
                </a:solidFill>
                <a:latin typeface="Consolas" pitchFamily="49" charset="0"/>
                <a:cs typeface="Consolas" pitchFamily="49" charset="0"/>
              </a:rPr>
              <a:t>4</a:t>
            </a:r>
            <a:r>
              <a:rPr lang="sv-SE" sz="1200" b="1" dirty="0">
                <a:solidFill>
                  <a:prstClr val="black"/>
                </a:solidFill>
                <a:latin typeface="Consolas" pitchFamily="49" charset="0"/>
                <a:cs typeface="Consolas" pitchFamily="49" charset="0"/>
              </a:rPr>
              <a:t>) sdata[tid] += sdata[tid +  2];</a:t>
            </a:r>
          </a:p>
          <a:p>
            <a:r>
              <a:rPr lang="sv-SE" sz="1200" b="1" dirty="0">
                <a:solidFill>
                  <a:prstClr val="black"/>
                </a:solidFill>
                <a:latin typeface="Consolas" pitchFamily="49" charset="0"/>
                <a:cs typeface="Consolas" pitchFamily="49" charset="0"/>
              </a:rPr>
              <a:t>    </a:t>
            </a:r>
            <a:r>
              <a:rPr lang="sv-SE" sz="1200" b="1" dirty="0">
                <a:solidFill>
                  <a:srgbClr val="0000FF"/>
                </a:solidFill>
                <a:latin typeface="Consolas" pitchFamily="49" charset="0"/>
                <a:cs typeface="Consolas" pitchFamily="49" charset="0"/>
              </a:rPr>
              <a:t>if</a:t>
            </a:r>
            <a:r>
              <a:rPr lang="sv-SE" sz="1200" b="1" dirty="0">
                <a:solidFill>
                  <a:prstClr val="black"/>
                </a:solidFill>
                <a:latin typeface="Consolas" pitchFamily="49" charset="0"/>
                <a:cs typeface="Consolas" pitchFamily="49" charset="0"/>
              </a:rPr>
              <a:t> (blockSize &gt;=   </a:t>
            </a:r>
            <a:r>
              <a:rPr lang="sv-SE" sz="1200" b="1" dirty="0" smtClean="0">
                <a:solidFill>
                  <a:prstClr val="black"/>
                </a:solidFill>
                <a:latin typeface="Consolas" pitchFamily="49" charset="0"/>
                <a:cs typeface="Consolas" pitchFamily="49" charset="0"/>
              </a:rPr>
              <a:t>2</a:t>
            </a:r>
            <a:r>
              <a:rPr lang="sv-SE" sz="1200" b="1" dirty="0">
                <a:solidFill>
                  <a:prstClr val="black"/>
                </a:solidFill>
                <a:latin typeface="Consolas" pitchFamily="49" charset="0"/>
                <a:cs typeface="Consolas" pitchFamily="49" charset="0"/>
              </a:rPr>
              <a:t>) sdata[tid] += sdata[tid +  1];</a:t>
            </a:r>
          </a:p>
          <a:p>
            <a:r>
              <a:rPr lang="en-US" sz="1200" b="1" dirty="0" smtClean="0">
                <a:solidFill>
                  <a:prstClr val="black"/>
                </a:solidFill>
                <a:latin typeface="Consolas" pitchFamily="49" charset="0"/>
                <a:cs typeface="Consolas" pitchFamily="49" charset="0"/>
              </a:rPr>
              <a:t>}</a:t>
            </a:r>
          </a:p>
          <a:p>
            <a:endParaRPr lang="en-US" sz="1200" b="1" dirty="0">
              <a:solidFill>
                <a:prstClr val="black"/>
              </a:solidFill>
              <a:latin typeface="Consolas" pitchFamily="49" charset="0"/>
              <a:cs typeface="Consolas" pitchFamily="49" charset="0"/>
            </a:endParaRPr>
          </a:p>
          <a:p>
            <a:r>
              <a:rPr lang="en-US" sz="1200" b="1" dirty="0">
                <a:solidFill>
                  <a:srgbClr val="0000FF"/>
                </a:solidFill>
                <a:latin typeface="Consolas" pitchFamily="49" charset="0"/>
                <a:cs typeface="Consolas" pitchFamily="49" charset="0"/>
              </a:rPr>
              <a:t>template</a:t>
            </a:r>
            <a:r>
              <a:rPr lang="en-US" sz="1200" b="1" dirty="0">
                <a:solidFill>
                  <a:prstClr val="black"/>
                </a:solidFill>
                <a:latin typeface="Consolas" pitchFamily="49" charset="0"/>
                <a:cs typeface="Consolas" pitchFamily="49" charset="0"/>
              </a:rPr>
              <a:t> &lt;</a:t>
            </a:r>
            <a:r>
              <a:rPr lang="en-US" sz="1200" b="1" dirty="0">
                <a:solidFill>
                  <a:srgbClr val="0000FF"/>
                </a:solidFill>
                <a:latin typeface="Consolas" pitchFamily="49" charset="0"/>
                <a:cs typeface="Consolas" pitchFamily="49" charset="0"/>
              </a:rPr>
              <a:t>unsigned</a:t>
            </a:r>
            <a:r>
              <a:rPr lang="en-US" sz="1200" b="1" dirty="0">
                <a:solidFill>
                  <a:prstClr val="black"/>
                </a:solidFill>
                <a:latin typeface="Consolas" pitchFamily="49" charset="0"/>
                <a:cs typeface="Consolas" pitchFamily="49" charset="0"/>
              </a:rPr>
              <a:t> </a:t>
            </a:r>
            <a:r>
              <a:rPr lang="en-US" sz="1200" b="1" dirty="0" err="1">
                <a:solidFill>
                  <a:srgbClr val="0000FF"/>
                </a:solidFill>
                <a:latin typeface="Consolas" pitchFamily="49" charset="0"/>
                <a:cs typeface="Consolas" pitchFamily="49" charset="0"/>
              </a:rPr>
              <a:t>int</a:t>
            </a:r>
            <a:r>
              <a:rPr lang="en-US" sz="1200" b="1" dirty="0">
                <a:solidFill>
                  <a:prstClr val="black"/>
                </a:solidFill>
                <a:latin typeface="Consolas" pitchFamily="49" charset="0"/>
                <a:cs typeface="Consolas" pitchFamily="49" charset="0"/>
              </a:rPr>
              <a:t> </a:t>
            </a:r>
            <a:r>
              <a:rPr lang="en-US" sz="1200" b="1" dirty="0" err="1">
                <a:solidFill>
                  <a:prstClr val="black"/>
                </a:solidFill>
                <a:latin typeface="Consolas" pitchFamily="49" charset="0"/>
                <a:cs typeface="Consolas" pitchFamily="49" charset="0"/>
              </a:rPr>
              <a:t>blockSize</a:t>
            </a:r>
            <a:r>
              <a:rPr lang="en-US" sz="1200" b="1" dirty="0">
                <a:solidFill>
                  <a:prstClr val="black"/>
                </a:solidFill>
                <a:latin typeface="Consolas" pitchFamily="49" charset="0"/>
                <a:cs typeface="Consolas" pitchFamily="49" charset="0"/>
              </a:rPr>
              <a:t>&gt;</a:t>
            </a:r>
          </a:p>
          <a:p>
            <a:r>
              <a:rPr lang="en-US" sz="1200" b="1" dirty="0">
                <a:solidFill>
                  <a:srgbClr val="FF00FF"/>
                </a:solidFill>
                <a:latin typeface="Consolas" pitchFamily="49" charset="0"/>
                <a:cs typeface="Consolas" pitchFamily="49" charset="0"/>
              </a:rPr>
              <a:t>__global__</a:t>
            </a:r>
            <a:r>
              <a:rPr lang="en-US" sz="1200" b="1" dirty="0">
                <a:solidFill>
                  <a:prstClr val="black"/>
                </a:solidFill>
                <a:latin typeface="Consolas" pitchFamily="49" charset="0"/>
                <a:cs typeface="Consolas" pitchFamily="49" charset="0"/>
              </a:rPr>
              <a:t> </a:t>
            </a:r>
            <a:r>
              <a:rPr lang="en-US" sz="1200" b="1" dirty="0">
                <a:solidFill>
                  <a:srgbClr val="0000FF"/>
                </a:solidFill>
                <a:latin typeface="Consolas" pitchFamily="49" charset="0"/>
                <a:cs typeface="Consolas" pitchFamily="49" charset="0"/>
              </a:rPr>
              <a:t>void</a:t>
            </a:r>
            <a:r>
              <a:rPr lang="en-US" sz="1200" b="1" dirty="0">
                <a:solidFill>
                  <a:prstClr val="black"/>
                </a:solidFill>
                <a:latin typeface="Consolas" pitchFamily="49" charset="0"/>
                <a:cs typeface="Consolas" pitchFamily="49" charset="0"/>
              </a:rPr>
              <a:t> </a:t>
            </a:r>
            <a:r>
              <a:rPr lang="en-US" sz="1200" b="1" dirty="0" smtClean="0">
                <a:solidFill>
                  <a:prstClr val="black"/>
                </a:solidFill>
                <a:latin typeface="Consolas" pitchFamily="49" charset="0"/>
                <a:cs typeface="Consolas" pitchFamily="49" charset="0"/>
              </a:rPr>
              <a:t>reduce7(</a:t>
            </a:r>
            <a:r>
              <a:rPr lang="en-US" sz="1200" b="1" dirty="0" err="1" smtClean="0">
                <a:solidFill>
                  <a:srgbClr val="0000FF"/>
                </a:solidFill>
                <a:latin typeface="Consolas" pitchFamily="49" charset="0"/>
                <a:cs typeface="Consolas" pitchFamily="49" charset="0"/>
              </a:rPr>
              <a:t>int</a:t>
            </a:r>
            <a:r>
              <a:rPr lang="en-US" sz="1200" b="1" dirty="0" smtClean="0">
                <a:solidFill>
                  <a:prstClr val="black"/>
                </a:solidFill>
                <a:latin typeface="Consolas" pitchFamily="49" charset="0"/>
                <a:cs typeface="Consolas" pitchFamily="49" charset="0"/>
              </a:rPr>
              <a:t> </a:t>
            </a:r>
            <a:r>
              <a:rPr lang="en-US" sz="1200" b="1" dirty="0">
                <a:solidFill>
                  <a:prstClr val="black"/>
                </a:solidFill>
                <a:latin typeface="Consolas" pitchFamily="49" charset="0"/>
                <a:cs typeface="Consolas" pitchFamily="49" charset="0"/>
              </a:rPr>
              <a:t>*</a:t>
            </a:r>
            <a:r>
              <a:rPr lang="en-US" sz="1200" b="1" dirty="0" err="1">
                <a:solidFill>
                  <a:prstClr val="black"/>
                </a:solidFill>
                <a:latin typeface="Consolas" pitchFamily="49" charset="0"/>
                <a:cs typeface="Consolas" pitchFamily="49" charset="0"/>
              </a:rPr>
              <a:t>g_idata</a:t>
            </a:r>
            <a:r>
              <a:rPr lang="en-US" sz="1200" b="1" dirty="0">
                <a:solidFill>
                  <a:prstClr val="black"/>
                </a:solidFill>
                <a:latin typeface="Consolas" pitchFamily="49" charset="0"/>
                <a:cs typeface="Consolas" pitchFamily="49" charset="0"/>
              </a:rPr>
              <a:t>, </a:t>
            </a:r>
            <a:r>
              <a:rPr lang="en-US" sz="1200" b="1" dirty="0" err="1">
                <a:solidFill>
                  <a:srgbClr val="0000FF"/>
                </a:solidFill>
                <a:latin typeface="Consolas" pitchFamily="49" charset="0"/>
                <a:cs typeface="Consolas" pitchFamily="49" charset="0"/>
              </a:rPr>
              <a:t>int</a:t>
            </a:r>
            <a:r>
              <a:rPr lang="en-US" sz="1200" b="1" dirty="0">
                <a:solidFill>
                  <a:prstClr val="black"/>
                </a:solidFill>
                <a:latin typeface="Consolas" pitchFamily="49" charset="0"/>
                <a:cs typeface="Consolas" pitchFamily="49" charset="0"/>
              </a:rPr>
              <a:t> *</a:t>
            </a:r>
            <a:r>
              <a:rPr lang="en-US" sz="1200" b="1" dirty="0" err="1">
                <a:solidFill>
                  <a:prstClr val="black"/>
                </a:solidFill>
                <a:latin typeface="Consolas" pitchFamily="49" charset="0"/>
                <a:cs typeface="Consolas" pitchFamily="49" charset="0"/>
              </a:rPr>
              <a:t>g_odata</a:t>
            </a:r>
            <a:r>
              <a:rPr lang="en-US" sz="1200" b="1" dirty="0">
                <a:solidFill>
                  <a:prstClr val="black"/>
                </a:solidFill>
                <a:latin typeface="Consolas" pitchFamily="49" charset="0"/>
                <a:cs typeface="Consolas" pitchFamily="49" charset="0"/>
              </a:rPr>
              <a:t>, </a:t>
            </a:r>
            <a:r>
              <a:rPr lang="en-US" sz="1200" b="1" dirty="0">
                <a:solidFill>
                  <a:srgbClr val="0000FF"/>
                </a:solidFill>
                <a:latin typeface="Consolas" pitchFamily="49" charset="0"/>
                <a:cs typeface="Consolas" pitchFamily="49" charset="0"/>
              </a:rPr>
              <a:t>unsigned</a:t>
            </a:r>
            <a:r>
              <a:rPr lang="en-US" sz="1200" b="1" dirty="0">
                <a:solidFill>
                  <a:prstClr val="black"/>
                </a:solidFill>
                <a:latin typeface="Consolas" pitchFamily="49" charset="0"/>
                <a:cs typeface="Consolas" pitchFamily="49" charset="0"/>
              </a:rPr>
              <a:t> </a:t>
            </a:r>
            <a:r>
              <a:rPr lang="en-US" sz="1200" b="1" dirty="0" err="1">
                <a:solidFill>
                  <a:srgbClr val="0000FF"/>
                </a:solidFill>
                <a:latin typeface="Consolas" pitchFamily="49" charset="0"/>
                <a:cs typeface="Consolas" pitchFamily="49" charset="0"/>
              </a:rPr>
              <a:t>int</a:t>
            </a:r>
            <a:r>
              <a:rPr lang="en-US" sz="1200" b="1" dirty="0">
                <a:solidFill>
                  <a:prstClr val="black"/>
                </a:solidFill>
                <a:latin typeface="Consolas" pitchFamily="49" charset="0"/>
                <a:cs typeface="Consolas" pitchFamily="49" charset="0"/>
              </a:rPr>
              <a:t> n) {</a:t>
            </a:r>
          </a:p>
          <a:p>
            <a:r>
              <a:rPr lang="en-US" sz="1200" b="1" dirty="0">
                <a:solidFill>
                  <a:prstClr val="black"/>
                </a:solidFill>
                <a:latin typeface="Consolas" pitchFamily="49" charset="0"/>
                <a:cs typeface="Consolas" pitchFamily="49" charset="0"/>
              </a:rPr>
              <a:t>    </a:t>
            </a:r>
            <a:r>
              <a:rPr lang="en-US" sz="1200" b="1" dirty="0">
                <a:solidFill>
                  <a:srgbClr val="0000FF"/>
                </a:solidFill>
                <a:latin typeface="Consolas" pitchFamily="49" charset="0"/>
                <a:cs typeface="Consolas" pitchFamily="49" charset="0"/>
              </a:rPr>
              <a:t>extern</a:t>
            </a:r>
            <a:r>
              <a:rPr lang="en-US" sz="1200" b="1" dirty="0">
                <a:solidFill>
                  <a:prstClr val="black"/>
                </a:solidFill>
                <a:latin typeface="Consolas" pitchFamily="49" charset="0"/>
                <a:cs typeface="Consolas" pitchFamily="49" charset="0"/>
              </a:rPr>
              <a:t> </a:t>
            </a:r>
            <a:r>
              <a:rPr lang="en-US" sz="1200" b="1" dirty="0">
                <a:solidFill>
                  <a:srgbClr val="FF00FF"/>
                </a:solidFill>
                <a:latin typeface="Consolas" pitchFamily="49" charset="0"/>
                <a:cs typeface="Consolas" pitchFamily="49" charset="0"/>
              </a:rPr>
              <a:t>__shared__</a:t>
            </a:r>
            <a:r>
              <a:rPr lang="en-US" sz="1200" b="1" dirty="0">
                <a:solidFill>
                  <a:prstClr val="black"/>
                </a:solidFill>
                <a:latin typeface="Consolas" pitchFamily="49" charset="0"/>
                <a:cs typeface="Consolas" pitchFamily="49" charset="0"/>
              </a:rPr>
              <a:t> </a:t>
            </a:r>
            <a:r>
              <a:rPr lang="en-US" sz="1200" b="1" dirty="0" err="1">
                <a:solidFill>
                  <a:srgbClr val="0000FF"/>
                </a:solidFill>
                <a:latin typeface="Consolas" pitchFamily="49" charset="0"/>
                <a:cs typeface="Consolas" pitchFamily="49" charset="0"/>
              </a:rPr>
              <a:t>int</a:t>
            </a:r>
            <a:r>
              <a:rPr lang="en-US" sz="1200" b="1" dirty="0">
                <a:solidFill>
                  <a:prstClr val="black"/>
                </a:solidFill>
                <a:latin typeface="Consolas" pitchFamily="49" charset="0"/>
                <a:cs typeface="Consolas" pitchFamily="49" charset="0"/>
              </a:rPr>
              <a:t> </a:t>
            </a:r>
            <a:r>
              <a:rPr lang="en-US" sz="1200" b="1" dirty="0" err="1">
                <a:solidFill>
                  <a:prstClr val="black"/>
                </a:solidFill>
                <a:latin typeface="Consolas" pitchFamily="49" charset="0"/>
                <a:cs typeface="Consolas" pitchFamily="49" charset="0"/>
              </a:rPr>
              <a:t>sdata</a:t>
            </a:r>
            <a:r>
              <a:rPr lang="en-US" sz="1200" b="1" dirty="0">
                <a:solidFill>
                  <a:prstClr val="black"/>
                </a:solidFill>
                <a:latin typeface="Consolas" pitchFamily="49" charset="0"/>
                <a:cs typeface="Consolas" pitchFamily="49" charset="0"/>
              </a:rPr>
              <a:t>[];</a:t>
            </a:r>
          </a:p>
          <a:p>
            <a:r>
              <a:rPr lang="en-US" sz="1200" b="1" dirty="0">
                <a:solidFill>
                  <a:prstClr val="black"/>
                </a:solidFill>
                <a:latin typeface="Consolas" pitchFamily="49" charset="0"/>
                <a:cs typeface="Consolas" pitchFamily="49" charset="0"/>
              </a:rPr>
              <a:t>    </a:t>
            </a:r>
            <a:r>
              <a:rPr lang="en-US" sz="1200" b="1" dirty="0">
                <a:solidFill>
                  <a:srgbClr val="0000FF"/>
                </a:solidFill>
                <a:latin typeface="Consolas" pitchFamily="49" charset="0"/>
                <a:cs typeface="Consolas" pitchFamily="49" charset="0"/>
              </a:rPr>
              <a:t>unsigned</a:t>
            </a:r>
            <a:r>
              <a:rPr lang="en-US" sz="1200" b="1" dirty="0">
                <a:solidFill>
                  <a:prstClr val="black"/>
                </a:solidFill>
                <a:latin typeface="Consolas" pitchFamily="49" charset="0"/>
                <a:cs typeface="Consolas" pitchFamily="49" charset="0"/>
              </a:rPr>
              <a:t> </a:t>
            </a:r>
            <a:r>
              <a:rPr lang="en-US" sz="1200" b="1" dirty="0" err="1">
                <a:solidFill>
                  <a:srgbClr val="0000FF"/>
                </a:solidFill>
                <a:latin typeface="Consolas" pitchFamily="49" charset="0"/>
                <a:cs typeface="Consolas" pitchFamily="49" charset="0"/>
              </a:rPr>
              <a:t>int</a:t>
            </a:r>
            <a:r>
              <a:rPr lang="en-US" sz="1200" b="1" dirty="0">
                <a:solidFill>
                  <a:prstClr val="black"/>
                </a:solidFill>
                <a:latin typeface="Consolas" pitchFamily="49" charset="0"/>
                <a:cs typeface="Consolas" pitchFamily="49" charset="0"/>
              </a:rPr>
              <a:t> </a:t>
            </a:r>
            <a:r>
              <a:rPr lang="en-US" sz="1200" b="1" dirty="0" err="1">
                <a:solidFill>
                  <a:prstClr val="black"/>
                </a:solidFill>
                <a:latin typeface="Consolas" pitchFamily="49" charset="0"/>
                <a:cs typeface="Consolas" pitchFamily="49" charset="0"/>
              </a:rPr>
              <a:t>tid</a:t>
            </a:r>
            <a:r>
              <a:rPr lang="en-US" sz="1200" b="1" dirty="0">
                <a:solidFill>
                  <a:prstClr val="black"/>
                </a:solidFill>
                <a:latin typeface="Consolas" pitchFamily="49" charset="0"/>
                <a:cs typeface="Consolas" pitchFamily="49" charset="0"/>
              </a:rPr>
              <a:t> = </a:t>
            </a:r>
            <a:r>
              <a:rPr lang="en-US" sz="1200" b="1" dirty="0" err="1">
                <a:solidFill>
                  <a:srgbClr val="FF00FF"/>
                </a:solidFill>
                <a:latin typeface="Consolas" pitchFamily="49" charset="0"/>
                <a:cs typeface="Consolas" pitchFamily="49" charset="0"/>
              </a:rPr>
              <a:t>threadIdx</a:t>
            </a:r>
            <a:r>
              <a:rPr lang="en-US" sz="1200" b="1" dirty="0" err="1">
                <a:solidFill>
                  <a:prstClr val="black"/>
                </a:solidFill>
                <a:latin typeface="Consolas" pitchFamily="49" charset="0"/>
                <a:cs typeface="Consolas" pitchFamily="49" charset="0"/>
              </a:rPr>
              <a:t>.x</a:t>
            </a:r>
            <a:r>
              <a:rPr lang="en-US" sz="1200" b="1" dirty="0">
                <a:solidFill>
                  <a:prstClr val="black"/>
                </a:solidFill>
                <a:latin typeface="Consolas" pitchFamily="49" charset="0"/>
                <a:cs typeface="Consolas" pitchFamily="49" charset="0"/>
              </a:rPr>
              <a:t>;</a:t>
            </a:r>
          </a:p>
          <a:p>
            <a:r>
              <a:rPr lang="en-US" sz="1200" b="1" dirty="0">
                <a:solidFill>
                  <a:prstClr val="black"/>
                </a:solidFill>
                <a:latin typeface="Consolas" pitchFamily="49" charset="0"/>
                <a:cs typeface="Consolas" pitchFamily="49" charset="0"/>
              </a:rPr>
              <a:t>    </a:t>
            </a:r>
            <a:r>
              <a:rPr lang="en-US" sz="1200" b="1" dirty="0">
                <a:solidFill>
                  <a:srgbClr val="0000FF"/>
                </a:solidFill>
                <a:latin typeface="Consolas" pitchFamily="49" charset="0"/>
                <a:cs typeface="Consolas" pitchFamily="49" charset="0"/>
              </a:rPr>
              <a:t>unsigned</a:t>
            </a:r>
            <a:r>
              <a:rPr lang="en-US" sz="1200" b="1" dirty="0">
                <a:solidFill>
                  <a:prstClr val="black"/>
                </a:solidFill>
                <a:latin typeface="Consolas" pitchFamily="49" charset="0"/>
                <a:cs typeface="Consolas" pitchFamily="49" charset="0"/>
              </a:rPr>
              <a:t> </a:t>
            </a:r>
            <a:r>
              <a:rPr lang="en-US" sz="1200" b="1" dirty="0" err="1">
                <a:solidFill>
                  <a:srgbClr val="0000FF"/>
                </a:solidFill>
                <a:latin typeface="Consolas" pitchFamily="49" charset="0"/>
                <a:cs typeface="Consolas" pitchFamily="49" charset="0"/>
              </a:rPr>
              <a:t>int</a:t>
            </a:r>
            <a:r>
              <a:rPr lang="en-US" sz="1200" b="1" dirty="0">
                <a:solidFill>
                  <a:prstClr val="black"/>
                </a:solidFill>
                <a:latin typeface="Consolas" pitchFamily="49" charset="0"/>
                <a:cs typeface="Consolas" pitchFamily="49" charset="0"/>
              </a:rPr>
              <a:t> i = </a:t>
            </a:r>
            <a:r>
              <a:rPr lang="en-US" sz="1200" b="1" dirty="0" err="1">
                <a:solidFill>
                  <a:srgbClr val="FF00FF"/>
                </a:solidFill>
                <a:latin typeface="Consolas" pitchFamily="49" charset="0"/>
                <a:cs typeface="Consolas" pitchFamily="49" charset="0"/>
              </a:rPr>
              <a:t>blockIdx</a:t>
            </a:r>
            <a:r>
              <a:rPr lang="en-US" sz="1200" b="1" dirty="0" err="1">
                <a:solidFill>
                  <a:prstClr val="black"/>
                </a:solidFill>
                <a:latin typeface="Consolas" pitchFamily="49" charset="0"/>
                <a:cs typeface="Consolas" pitchFamily="49" charset="0"/>
              </a:rPr>
              <a:t>.x</a:t>
            </a:r>
            <a:r>
              <a:rPr lang="en-US" sz="1200" b="1" dirty="0">
                <a:solidFill>
                  <a:prstClr val="black"/>
                </a:solidFill>
                <a:latin typeface="Consolas" pitchFamily="49" charset="0"/>
                <a:cs typeface="Consolas" pitchFamily="49" charset="0"/>
              </a:rPr>
              <a:t>*(</a:t>
            </a:r>
            <a:r>
              <a:rPr lang="en-US" sz="1200" b="1" dirty="0" err="1">
                <a:solidFill>
                  <a:prstClr val="black"/>
                </a:solidFill>
                <a:latin typeface="Consolas" pitchFamily="49" charset="0"/>
                <a:cs typeface="Consolas" pitchFamily="49" charset="0"/>
              </a:rPr>
              <a:t>blockSize</a:t>
            </a:r>
            <a:r>
              <a:rPr lang="en-US" sz="1200" b="1" dirty="0">
                <a:solidFill>
                  <a:prstClr val="black"/>
                </a:solidFill>
                <a:latin typeface="Consolas" pitchFamily="49" charset="0"/>
                <a:cs typeface="Consolas" pitchFamily="49" charset="0"/>
              </a:rPr>
              <a:t>*2) + </a:t>
            </a:r>
            <a:r>
              <a:rPr lang="en-US" sz="1200" b="1" dirty="0" err="1">
                <a:solidFill>
                  <a:prstClr val="black"/>
                </a:solidFill>
                <a:latin typeface="Consolas" pitchFamily="49" charset="0"/>
                <a:cs typeface="Consolas" pitchFamily="49" charset="0"/>
              </a:rPr>
              <a:t>tid</a:t>
            </a:r>
            <a:r>
              <a:rPr lang="en-US" sz="1200" b="1" dirty="0">
                <a:solidFill>
                  <a:prstClr val="black"/>
                </a:solidFill>
                <a:latin typeface="Consolas" pitchFamily="49" charset="0"/>
                <a:cs typeface="Consolas" pitchFamily="49" charset="0"/>
              </a:rPr>
              <a:t>;</a:t>
            </a:r>
          </a:p>
          <a:p>
            <a:r>
              <a:rPr lang="en-US" sz="1200" b="1" dirty="0">
                <a:solidFill>
                  <a:prstClr val="black"/>
                </a:solidFill>
                <a:latin typeface="Consolas" pitchFamily="49" charset="0"/>
                <a:cs typeface="Consolas" pitchFamily="49" charset="0"/>
              </a:rPr>
              <a:t>    </a:t>
            </a:r>
            <a:r>
              <a:rPr lang="en-US" sz="1200" b="1" dirty="0">
                <a:solidFill>
                  <a:srgbClr val="0000FF"/>
                </a:solidFill>
                <a:latin typeface="Consolas" pitchFamily="49" charset="0"/>
                <a:cs typeface="Consolas" pitchFamily="49" charset="0"/>
              </a:rPr>
              <a:t>unsigned</a:t>
            </a:r>
            <a:r>
              <a:rPr lang="en-US" sz="1200" b="1" dirty="0">
                <a:solidFill>
                  <a:prstClr val="black"/>
                </a:solidFill>
                <a:latin typeface="Consolas" pitchFamily="49" charset="0"/>
                <a:cs typeface="Consolas" pitchFamily="49" charset="0"/>
              </a:rPr>
              <a:t> </a:t>
            </a:r>
            <a:r>
              <a:rPr lang="en-US" sz="1200" b="1" dirty="0" err="1">
                <a:solidFill>
                  <a:srgbClr val="0000FF"/>
                </a:solidFill>
                <a:latin typeface="Consolas" pitchFamily="49" charset="0"/>
                <a:cs typeface="Consolas" pitchFamily="49" charset="0"/>
              </a:rPr>
              <a:t>int</a:t>
            </a:r>
            <a:r>
              <a:rPr lang="en-US" sz="1200" b="1" dirty="0">
                <a:solidFill>
                  <a:prstClr val="black"/>
                </a:solidFill>
                <a:latin typeface="Consolas" pitchFamily="49" charset="0"/>
                <a:cs typeface="Consolas" pitchFamily="49" charset="0"/>
              </a:rPr>
              <a:t> </a:t>
            </a:r>
            <a:r>
              <a:rPr lang="en-US" sz="1200" b="1" dirty="0" err="1">
                <a:solidFill>
                  <a:prstClr val="black"/>
                </a:solidFill>
                <a:latin typeface="Consolas" pitchFamily="49" charset="0"/>
                <a:cs typeface="Consolas" pitchFamily="49" charset="0"/>
              </a:rPr>
              <a:t>gridSize</a:t>
            </a:r>
            <a:r>
              <a:rPr lang="en-US" sz="1200" b="1" dirty="0">
                <a:solidFill>
                  <a:prstClr val="black"/>
                </a:solidFill>
                <a:latin typeface="Consolas" pitchFamily="49" charset="0"/>
                <a:cs typeface="Consolas" pitchFamily="49" charset="0"/>
              </a:rPr>
              <a:t> = </a:t>
            </a:r>
            <a:r>
              <a:rPr lang="en-US" sz="1200" b="1" dirty="0" err="1">
                <a:solidFill>
                  <a:prstClr val="black"/>
                </a:solidFill>
                <a:latin typeface="Consolas" pitchFamily="49" charset="0"/>
                <a:cs typeface="Consolas" pitchFamily="49" charset="0"/>
              </a:rPr>
              <a:t>blockSize</a:t>
            </a:r>
            <a:r>
              <a:rPr lang="en-US" sz="1200" b="1" dirty="0">
                <a:solidFill>
                  <a:prstClr val="black"/>
                </a:solidFill>
                <a:latin typeface="Consolas" pitchFamily="49" charset="0"/>
                <a:cs typeface="Consolas" pitchFamily="49" charset="0"/>
              </a:rPr>
              <a:t>*2*</a:t>
            </a:r>
            <a:r>
              <a:rPr lang="en-US" sz="1200" b="1" dirty="0" err="1">
                <a:solidFill>
                  <a:srgbClr val="FF00FF"/>
                </a:solidFill>
                <a:latin typeface="Consolas" pitchFamily="49" charset="0"/>
                <a:cs typeface="Consolas" pitchFamily="49" charset="0"/>
              </a:rPr>
              <a:t>gridDim</a:t>
            </a:r>
            <a:r>
              <a:rPr lang="en-US" sz="1200" b="1" dirty="0" err="1">
                <a:solidFill>
                  <a:prstClr val="black"/>
                </a:solidFill>
                <a:latin typeface="Consolas" pitchFamily="49" charset="0"/>
                <a:cs typeface="Consolas" pitchFamily="49" charset="0"/>
              </a:rPr>
              <a:t>.x</a:t>
            </a:r>
            <a:r>
              <a:rPr lang="en-US" sz="1200" b="1" dirty="0">
                <a:solidFill>
                  <a:prstClr val="black"/>
                </a:solidFill>
                <a:latin typeface="Consolas" pitchFamily="49" charset="0"/>
                <a:cs typeface="Consolas" pitchFamily="49" charset="0"/>
              </a:rPr>
              <a:t>;</a:t>
            </a:r>
          </a:p>
          <a:p>
            <a:r>
              <a:rPr lang="en-US" sz="1200" b="1" dirty="0">
                <a:solidFill>
                  <a:prstClr val="black"/>
                </a:solidFill>
                <a:latin typeface="Consolas" pitchFamily="49" charset="0"/>
                <a:cs typeface="Consolas" pitchFamily="49" charset="0"/>
              </a:rPr>
              <a:t>    </a:t>
            </a:r>
            <a:r>
              <a:rPr lang="en-US" sz="1200" b="1" dirty="0" err="1">
                <a:solidFill>
                  <a:prstClr val="black"/>
                </a:solidFill>
                <a:latin typeface="Consolas" pitchFamily="49" charset="0"/>
                <a:cs typeface="Consolas" pitchFamily="49" charset="0"/>
              </a:rPr>
              <a:t>sdata</a:t>
            </a:r>
            <a:r>
              <a:rPr lang="en-US" sz="1200" b="1" dirty="0">
                <a:solidFill>
                  <a:prstClr val="black"/>
                </a:solidFill>
                <a:latin typeface="Consolas" pitchFamily="49" charset="0"/>
                <a:cs typeface="Consolas" pitchFamily="49" charset="0"/>
              </a:rPr>
              <a:t>[</a:t>
            </a:r>
            <a:r>
              <a:rPr lang="en-US" sz="1200" b="1" dirty="0" err="1">
                <a:solidFill>
                  <a:prstClr val="black"/>
                </a:solidFill>
                <a:latin typeface="Consolas" pitchFamily="49" charset="0"/>
                <a:cs typeface="Consolas" pitchFamily="49" charset="0"/>
              </a:rPr>
              <a:t>tid</a:t>
            </a:r>
            <a:r>
              <a:rPr lang="en-US" sz="1200" b="1" dirty="0">
                <a:solidFill>
                  <a:prstClr val="black"/>
                </a:solidFill>
                <a:latin typeface="Consolas" pitchFamily="49" charset="0"/>
                <a:cs typeface="Consolas" pitchFamily="49" charset="0"/>
              </a:rPr>
              <a:t>] = 0;</a:t>
            </a:r>
          </a:p>
          <a:p>
            <a:endParaRPr lang="en-US" sz="1200" b="1" dirty="0">
              <a:solidFill>
                <a:prstClr val="black"/>
              </a:solidFill>
              <a:latin typeface="Consolas" pitchFamily="49" charset="0"/>
              <a:cs typeface="Consolas" pitchFamily="49" charset="0"/>
            </a:endParaRPr>
          </a:p>
          <a:p>
            <a:r>
              <a:rPr lang="en-US" sz="1200" b="1" dirty="0">
                <a:solidFill>
                  <a:prstClr val="black"/>
                </a:solidFill>
                <a:latin typeface="Consolas" pitchFamily="49" charset="0"/>
                <a:cs typeface="Consolas" pitchFamily="49" charset="0"/>
              </a:rPr>
              <a:t>    </a:t>
            </a:r>
            <a:r>
              <a:rPr lang="en-US" sz="1200" b="1" dirty="0">
                <a:solidFill>
                  <a:srgbClr val="0000FF"/>
                </a:solidFill>
                <a:latin typeface="Consolas" pitchFamily="49" charset="0"/>
                <a:cs typeface="Consolas" pitchFamily="49" charset="0"/>
              </a:rPr>
              <a:t>while</a:t>
            </a:r>
            <a:r>
              <a:rPr lang="en-US" sz="1200" b="1" dirty="0">
                <a:solidFill>
                  <a:prstClr val="black"/>
                </a:solidFill>
                <a:latin typeface="Consolas" pitchFamily="49" charset="0"/>
                <a:cs typeface="Consolas" pitchFamily="49" charset="0"/>
              </a:rPr>
              <a:t> (i &lt; n) { </a:t>
            </a:r>
            <a:r>
              <a:rPr lang="en-US" sz="1200" b="1" dirty="0" err="1">
                <a:solidFill>
                  <a:prstClr val="black"/>
                </a:solidFill>
                <a:latin typeface="Consolas" pitchFamily="49" charset="0"/>
                <a:cs typeface="Consolas" pitchFamily="49" charset="0"/>
              </a:rPr>
              <a:t>sdata</a:t>
            </a:r>
            <a:r>
              <a:rPr lang="en-US" sz="1200" b="1" dirty="0">
                <a:solidFill>
                  <a:prstClr val="black"/>
                </a:solidFill>
                <a:latin typeface="Consolas" pitchFamily="49" charset="0"/>
                <a:cs typeface="Consolas" pitchFamily="49" charset="0"/>
              </a:rPr>
              <a:t>[</a:t>
            </a:r>
            <a:r>
              <a:rPr lang="en-US" sz="1200" b="1" dirty="0" err="1">
                <a:solidFill>
                  <a:prstClr val="black"/>
                </a:solidFill>
                <a:latin typeface="Consolas" pitchFamily="49" charset="0"/>
                <a:cs typeface="Consolas" pitchFamily="49" charset="0"/>
              </a:rPr>
              <a:t>tid</a:t>
            </a:r>
            <a:r>
              <a:rPr lang="en-US" sz="1200" b="1" dirty="0">
                <a:solidFill>
                  <a:prstClr val="black"/>
                </a:solidFill>
                <a:latin typeface="Consolas" pitchFamily="49" charset="0"/>
                <a:cs typeface="Consolas" pitchFamily="49" charset="0"/>
              </a:rPr>
              <a:t>] += </a:t>
            </a:r>
            <a:r>
              <a:rPr lang="en-US" sz="1200" b="1" dirty="0" err="1">
                <a:solidFill>
                  <a:prstClr val="black"/>
                </a:solidFill>
                <a:latin typeface="Consolas" pitchFamily="49" charset="0"/>
                <a:cs typeface="Consolas" pitchFamily="49" charset="0"/>
              </a:rPr>
              <a:t>g_idata</a:t>
            </a:r>
            <a:r>
              <a:rPr lang="en-US" sz="1200" b="1" dirty="0">
                <a:solidFill>
                  <a:prstClr val="black"/>
                </a:solidFill>
                <a:latin typeface="Consolas" pitchFamily="49" charset="0"/>
                <a:cs typeface="Consolas" pitchFamily="49" charset="0"/>
              </a:rPr>
              <a:t>[i] + </a:t>
            </a:r>
            <a:r>
              <a:rPr lang="en-US" sz="1200" b="1" dirty="0" err="1">
                <a:solidFill>
                  <a:prstClr val="black"/>
                </a:solidFill>
                <a:latin typeface="Consolas" pitchFamily="49" charset="0"/>
                <a:cs typeface="Consolas" pitchFamily="49" charset="0"/>
              </a:rPr>
              <a:t>g_idata</a:t>
            </a:r>
            <a:r>
              <a:rPr lang="en-US" sz="1200" b="1" dirty="0">
                <a:solidFill>
                  <a:prstClr val="black"/>
                </a:solidFill>
                <a:latin typeface="Consolas" pitchFamily="49" charset="0"/>
                <a:cs typeface="Consolas" pitchFamily="49" charset="0"/>
              </a:rPr>
              <a:t>[</a:t>
            </a:r>
            <a:r>
              <a:rPr lang="en-US" sz="1200" b="1" dirty="0" err="1">
                <a:solidFill>
                  <a:prstClr val="black"/>
                </a:solidFill>
                <a:latin typeface="Consolas" pitchFamily="49" charset="0"/>
                <a:cs typeface="Consolas" pitchFamily="49" charset="0"/>
              </a:rPr>
              <a:t>i+blockSize</a:t>
            </a:r>
            <a:r>
              <a:rPr lang="en-US" sz="1200" b="1" dirty="0">
                <a:solidFill>
                  <a:prstClr val="black"/>
                </a:solidFill>
                <a:latin typeface="Consolas" pitchFamily="49" charset="0"/>
                <a:cs typeface="Consolas" pitchFamily="49" charset="0"/>
              </a:rPr>
              <a:t>];  i += </a:t>
            </a:r>
            <a:r>
              <a:rPr lang="en-US" sz="1200" b="1" dirty="0" err="1">
                <a:solidFill>
                  <a:prstClr val="black"/>
                </a:solidFill>
                <a:latin typeface="Consolas" pitchFamily="49" charset="0"/>
                <a:cs typeface="Consolas" pitchFamily="49" charset="0"/>
              </a:rPr>
              <a:t>gridSize</a:t>
            </a:r>
            <a:r>
              <a:rPr lang="en-US" sz="1200" b="1" dirty="0">
                <a:solidFill>
                  <a:prstClr val="black"/>
                </a:solidFill>
                <a:latin typeface="Consolas" pitchFamily="49" charset="0"/>
                <a:cs typeface="Consolas" pitchFamily="49" charset="0"/>
              </a:rPr>
              <a:t>;  }</a:t>
            </a:r>
          </a:p>
          <a:p>
            <a:r>
              <a:rPr lang="en-US" sz="1200" b="1" dirty="0">
                <a:solidFill>
                  <a:prstClr val="black"/>
                </a:solidFill>
                <a:latin typeface="Consolas" pitchFamily="49" charset="0"/>
                <a:cs typeface="Consolas" pitchFamily="49" charset="0"/>
              </a:rPr>
              <a:t>    </a:t>
            </a:r>
            <a:r>
              <a:rPr lang="en-US" sz="1200" b="1" dirty="0">
                <a:solidFill>
                  <a:srgbClr val="FF00FF"/>
                </a:solidFill>
                <a:latin typeface="Consolas" pitchFamily="49" charset="0"/>
                <a:cs typeface="Consolas" pitchFamily="49" charset="0"/>
              </a:rPr>
              <a:t>__</a:t>
            </a:r>
            <a:r>
              <a:rPr lang="en-US" sz="1200" b="1" dirty="0" err="1">
                <a:solidFill>
                  <a:srgbClr val="FF00FF"/>
                </a:solidFill>
                <a:latin typeface="Consolas" pitchFamily="49" charset="0"/>
                <a:cs typeface="Consolas" pitchFamily="49" charset="0"/>
              </a:rPr>
              <a:t>syncthreads</a:t>
            </a:r>
            <a:r>
              <a:rPr lang="en-US" sz="1200" b="1" dirty="0">
                <a:solidFill>
                  <a:prstClr val="black"/>
                </a:solidFill>
                <a:latin typeface="Consolas" pitchFamily="49" charset="0"/>
                <a:cs typeface="Consolas" pitchFamily="49" charset="0"/>
              </a:rPr>
              <a:t>();</a:t>
            </a:r>
          </a:p>
          <a:p>
            <a:endParaRPr lang="en-US" sz="1200" b="1" dirty="0">
              <a:solidFill>
                <a:prstClr val="black"/>
              </a:solidFill>
              <a:latin typeface="Consolas" pitchFamily="49" charset="0"/>
              <a:cs typeface="Consolas" pitchFamily="49" charset="0"/>
            </a:endParaRPr>
          </a:p>
          <a:p>
            <a:r>
              <a:rPr lang="en-US" sz="1200" b="1" dirty="0">
                <a:solidFill>
                  <a:prstClr val="black"/>
                </a:solidFill>
                <a:latin typeface="Consolas" pitchFamily="49" charset="0"/>
                <a:cs typeface="Consolas" pitchFamily="49" charset="0"/>
              </a:rPr>
              <a:t>    </a:t>
            </a:r>
            <a:r>
              <a:rPr lang="en-US" sz="1200" b="1" dirty="0">
                <a:solidFill>
                  <a:srgbClr val="0000FF"/>
                </a:solidFill>
                <a:latin typeface="Consolas" pitchFamily="49" charset="0"/>
                <a:cs typeface="Consolas" pitchFamily="49" charset="0"/>
              </a:rPr>
              <a:t>if</a:t>
            </a:r>
            <a:r>
              <a:rPr lang="en-US" sz="1200" b="1" dirty="0">
                <a:solidFill>
                  <a:prstClr val="black"/>
                </a:solidFill>
                <a:latin typeface="Consolas" pitchFamily="49" charset="0"/>
                <a:cs typeface="Consolas" pitchFamily="49" charset="0"/>
              </a:rPr>
              <a:t> (</a:t>
            </a:r>
            <a:r>
              <a:rPr lang="en-US" sz="1200" b="1" dirty="0" err="1">
                <a:solidFill>
                  <a:prstClr val="black"/>
                </a:solidFill>
                <a:latin typeface="Consolas" pitchFamily="49" charset="0"/>
                <a:cs typeface="Consolas" pitchFamily="49" charset="0"/>
              </a:rPr>
              <a:t>blockSize</a:t>
            </a:r>
            <a:r>
              <a:rPr lang="en-US" sz="1200" b="1" dirty="0">
                <a:solidFill>
                  <a:prstClr val="black"/>
                </a:solidFill>
                <a:latin typeface="Consolas" pitchFamily="49" charset="0"/>
                <a:cs typeface="Consolas" pitchFamily="49" charset="0"/>
              </a:rPr>
              <a:t> &gt;= 512) { </a:t>
            </a:r>
            <a:r>
              <a:rPr lang="en-US" sz="1200" b="1" dirty="0">
                <a:solidFill>
                  <a:srgbClr val="0000FF"/>
                </a:solidFill>
                <a:latin typeface="Consolas" pitchFamily="49" charset="0"/>
                <a:cs typeface="Consolas" pitchFamily="49" charset="0"/>
              </a:rPr>
              <a:t>if</a:t>
            </a:r>
            <a:r>
              <a:rPr lang="en-US" sz="1200" b="1" dirty="0">
                <a:solidFill>
                  <a:prstClr val="black"/>
                </a:solidFill>
                <a:latin typeface="Consolas" pitchFamily="49" charset="0"/>
                <a:cs typeface="Consolas" pitchFamily="49" charset="0"/>
              </a:rPr>
              <a:t> (</a:t>
            </a:r>
            <a:r>
              <a:rPr lang="en-US" sz="1200" b="1" dirty="0" err="1">
                <a:solidFill>
                  <a:prstClr val="black"/>
                </a:solidFill>
                <a:latin typeface="Consolas" pitchFamily="49" charset="0"/>
                <a:cs typeface="Consolas" pitchFamily="49" charset="0"/>
              </a:rPr>
              <a:t>tid</a:t>
            </a:r>
            <a:r>
              <a:rPr lang="en-US" sz="1200" b="1" dirty="0">
                <a:solidFill>
                  <a:prstClr val="black"/>
                </a:solidFill>
                <a:latin typeface="Consolas" pitchFamily="49" charset="0"/>
                <a:cs typeface="Consolas" pitchFamily="49" charset="0"/>
              </a:rPr>
              <a:t> &lt; 256) { </a:t>
            </a:r>
            <a:r>
              <a:rPr lang="en-US" sz="1200" b="1" dirty="0" err="1">
                <a:solidFill>
                  <a:prstClr val="black"/>
                </a:solidFill>
                <a:latin typeface="Consolas" pitchFamily="49" charset="0"/>
                <a:cs typeface="Consolas" pitchFamily="49" charset="0"/>
              </a:rPr>
              <a:t>sdata</a:t>
            </a:r>
            <a:r>
              <a:rPr lang="en-US" sz="1200" b="1" dirty="0">
                <a:solidFill>
                  <a:prstClr val="black"/>
                </a:solidFill>
                <a:latin typeface="Consolas" pitchFamily="49" charset="0"/>
                <a:cs typeface="Consolas" pitchFamily="49" charset="0"/>
              </a:rPr>
              <a:t>[</a:t>
            </a:r>
            <a:r>
              <a:rPr lang="en-US" sz="1200" b="1" dirty="0" err="1">
                <a:solidFill>
                  <a:prstClr val="black"/>
                </a:solidFill>
                <a:latin typeface="Consolas" pitchFamily="49" charset="0"/>
                <a:cs typeface="Consolas" pitchFamily="49" charset="0"/>
              </a:rPr>
              <a:t>tid</a:t>
            </a:r>
            <a:r>
              <a:rPr lang="en-US" sz="1200" b="1" dirty="0">
                <a:solidFill>
                  <a:prstClr val="black"/>
                </a:solidFill>
                <a:latin typeface="Consolas" pitchFamily="49" charset="0"/>
                <a:cs typeface="Consolas" pitchFamily="49" charset="0"/>
              </a:rPr>
              <a:t>] += </a:t>
            </a:r>
            <a:r>
              <a:rPr lang="en-US" sz="1200" b="1" dirty="0" err="1">
                <a:solidFill>
                  <a:prstClr val="black"/>
                </a:solidFill>
                <a:latin typeface="Consolas" pitchFamily="49" charset="0"/>
                <a:cs typeface="Consolas" pitchFamily="49" charset="0"/>
              </a:rPr>
              <a:t>sdata</a:t>
            </a:r>
            <a:r>
              <a:rPr lang="en-US" sz="1200" b="1" dirty="0">
                <a:solidFill>
                  <a:prstClr val="black"/>
                </a:solidFill>
                <a:latin typeface="Consolas" pitchFamily="49" charset="0"/>
                <a:cs typeface="Consolas" pitchFamily="49" charset="0"/>
              </a:rPr>
              <a:t>[</a:t>
            </a:r>
            <a:r>
              <a:rPr lang="en-US" sz="1200" b="1" dirty="0" err="1">
                <a:solidFill>
                  <a:prstClr val="black"/>
                </a:solidFill>
                <a:latin typeface="Consolas" pitchFamily="49" charset="0"/>
                <a:cs typeface="Consolas" pitchFamily="49" charset="0"/>
              </a:rPr>
              <a:t>tid</a:t>
            </a:r>
            <a:r>
              <a:rPr lang="en-US" sz="1200" b="1" dirty="0">
                <a:solidFill>
                  <a:prstClr val="black"/>
                </a:solidFill>
                <a:latin typeface="Consolas" pitchFamily="49" charset="0"/>
                <a:cs typeface="Consolas" pitchFamily="49" charset="0"/>
              </a:rPr>
              <a:t> + 256]; } </a:t>
            </a:r>
            <a:r>
              <a:rPr lang="en-US" sz="1200" b="1" dirty="0">
                <a:solidFill>
                  <a:srgbClr val="FF00FF"/>
                </a:solidFill>
                <a:latin typeface="Consolas" pitchFamily="49" charset="0"/>
                <a:cs typeface="Consolas" pitchFamily="49" charset="0"/>
              </a:rPr>
              <a:t>__</a:t>
            </a:r>
            <a:r>
              <a:rPr lang="en-US" sz="1200" b="1" dirty="0" err="1">
                <a:solidFill>
                  <a:srgbClr val="FF00FF"/>
                </a:solidFill>
                <a:latin typeface="Consolas" pitchFamily="49" charset="0"/>
                <a:cs typeface="Consolas" pitchFamily="49" charset="0"/>
              </a:rPr>
              <a:t>syncthreads</a:t>
            </a:r>
            <a:r>
              <a:rPr lang="en-US" sz="1200" b="1" dirty="0">
                <a:solidFill>
                  <a:prstClr val="black"/>
                </a:solidFill>
                <a:latin typeface="Consolas" pitchFamily="49" charset="0"/>
                <a:cs typeface="Consolas" pitchFamily="49" charset="0"/>
              </a:rPr>
              <a:t>(); }</a:t>
            </a:r>
          </a:p>
          <a:p>
            <a:r>
              <a:rPr lang="en-US" sz="1200" b="1" dirty="0">
                <a:solidFill>
                  <a:prstClr val="black"/>
                </a:solidFill>
                <a:latin typeface="Consolas" pitchFamily="49" charset="0"/>
                <a:cs typeface="Consolas" pitchFamily="49" charset="0"/>
              </a:rPr>
              <a:t>    </a:t>
            </a:r>
            <a:r>
              <a:rPr lang="en-US" sz="1200" b="1" dirty="0">
                <a:solidFill>
                  <a:srgbClr val="0000FF"/>
                </a:solidFill>
                <a:latin typeface="Consolas" pitchFamily="49" charset="0"/>
                <a:cs typeface="Consolas" pitchFamily="49" charset="0"/>
              </a:rPr>
              <a:t>if</a:t>
            </a:r>
            <a:r>
              <a:rPr lang="en-US" sz="1200" b="1" dirty="0">
                <a:solidFill>
                  <a:prstClr val="black"/>
                </a:solidFill>
                <a:latin typeface="Consolas" pitchFamily="49" charset="0"/>
                <a:cs typeface="Consolas" pitchFamily="49" charset="0"/>
              </a:rPr>
              <a:t> (</a:t>
            </a:r>
            <a:r>
              <a:rPr lang="en-US" sz="1200" b="1" dirty="0" err="1">
                <a:solidFill>
                  <a:prstClr val="black"/>
                </a:solidFill>
                <a:latin typeface="Consolas" pitchFamily="49" charset="0"/>
                <a:cs typeface="Consolas" pitchFamily="49" charset="0"/>
              </a:rPr>
              <a:t>blockSize</a:t>
            </a:r>
            <a:r>
              <a:rPr lang="en-US" sz="1200" b="1" dirty="0">
                <a:solidFill>
                  <a:prstClr val="black"/>
                </a:solidFill>
                <a:latin typeface="Consolas" pitchFamily="49" charset="0"/>
                <a:cs typeface="Consolas" pitchFamily="49" charset="0"/>
              </a:rPr>
              <a:t> &gt;= 256) { </a:t>
            </a:r>
            <a:r>
              <a:rPr lang="en-US" sz="1200" b="1" dirty="0">
                <a:solidFill>
                  <a:srgbClr val="0000FF"/>
                </a:solidFill>
                <a:latin typeface="Consolas" pitchFamily="49" charset="0"/>
                <a:cs typeface="Consolas" pitchFamily="49" charset="0"/>
              </a:rPr>
              <a:t>if</a:t>
            </a:r>
            <a:r>
              <a:rPr lang="en-US" sz="1200" b="1" dirty="0">
                <a:solidFill>
                  <a:prstClr val="black"/>
                </a:solidFill>
                <a:latin typeface="Consolas" pitchFamily="49" charset="0"/>
                <a:cs typeface="Consolas" pitchFamily="49" charset="0"/>
              </a:rPr>
              <a:t> (</a:t>
            </a:r>
            <a:r>
              <a:rPr lang="en-US" sz="1200" b="1" dirty="0" err="1">
                <a:solidFill>
                  <a:prstClr val="black"/>
                </a:solidFill>
                <a:latin typeface="Consolas" pitchFamily="49" charset="0"/>
                <a:cs typeface="Consolas" pitchFamily="49" charset="0"/>
              </a:rPr>
              <a:t>tid</a:t>
            </a:r>
            <a:r>
              <a:rPr lang="en-US" sz="1200" b="1" dirty="0">
                <a:solidFill>
                  <a:prstClr val="black"/>
                </a:solidFill>
                <a:latin typeface="Consolas" pitchFamily="49" charset="0"/>
                <a:cs typeface="Consolas" pitchFamily="49" charset="0"/>
              </a:rPr>
              <a:t> &lt; 128) { </a:t>
            </a:r>
            <a:r>
              <a:rPr lang="en-US" sz="1200" b="1" dirty="0" err="1">
                <a:solidFill>
                  <a:prstClr val="black"/>
                </a:solidFill>
                <a:latin typeface="Consolas" pitchFamily="49" charset="0"/>
                <a:cs typeface="Consolas" pitchFamily="49" charset="0"/>
              </a:rPr>
              <a:t>sdata</a:t>
            </a:r>
            <a:r>
              <a:rPr lang="en-US" sz="1200" b="1" dirty="0">
                <a:solidFill>
                  <a:prstClr val="black"/>
                </a:solidFill>
                <a:latin typeface="Consolas" pitchFamily="49" charset="0"/>
                <a:cs typeface="Consolas" pitchFamily="49" charset="0"/>
              </a:rPr>
              <a:t>[</a:t>
            </a:r>
            <a:r>
              <a:rPr lang="en-US" sz="1200" b="1" dirty="0" err="1">
                <a:solidFill>
                  <a:prstClr val="black"/>
                </a:solidFill>
                <a:latin typeface="Consolas" pitchFamily="49" charset="0"/>
                <a:cs typeface="Consolas" pitchFamily="49" charset="0"/>
              </a:rPr>
              <a:t>tid</a:t>
            </a:r>
            <a:r>
              <a:rPr lang="en-US" sz="1200" b="1" dirty="0">
                <a:solidFill>
                  <a:prstClr val="black"/>
                </a:solidFill>
                <a:latin typeface="Consolas" pitchFamily="49" charset="0"/>
                <a:cs typeface="Consolas" pitchFamily="49" charset="0"/>
              </a:rPr>
              <a:t>] += </a:t>
            </a:r>
            <a:r>
              <a:rPr lang="en-US" sz="1200" b="1" dirty="0" err="1">
                <a:solidFill>
                  <a:prstClr val="black"/>
                </a:solidFill>
                <a:latin typeface="Consolas" pitchFamily="49" charset="0"/>
                <a:cs typeface="Consolas" pitchFamily="49" charset="0"/>
              </a:rPr>
              <a:t>sdata</a:t>
            </a:r>
            <a:r>
              <a:rPr lang="en-US" sz="1200" b="1" dirty="0">
                <a:solidFill>
                  <a:prstClr val="black"/>
                </a:solidFill>
                <a:latin typeface="Consolas" pitchFamily="49" charset="0"/>
                <a:cs typeface="Consolas" pitchFamily="49" charset="0"/>
              </a:rPr>
              <a:t>[</a:t>
            </a:r>
            <a:r>
              <a:rPr lang="en-US" sz="1200" b="1" dirty="0" err="1">
                <a:solidFill>
                  <a:prstClr val="black"/>
                </a:solidFill>
                <a:latin typeface="Consolas" pitchFamily="49" charset="0"/>
                <a:cs typeface="Consolas" pitchFamily="49" charset="0"/>
              </a:rPr>
              <a:t>tid</a:t>
            </a:r>
            <a:r>
              <a:rPr lang="en-US" sz="1200" b="1" dirty="0">
                <a:solidFill>
                  <a:prstClr val="black"/>
                </a:solidFill>
                <a:latin typeface="Consolas" pitchFamily="49" charset="0"/>
                <a:cs typeface="Consolas" pitchFamily="49" charset="0"/>
              </a:rPr>
              <a:t> + 128]; } </a:t>
            </a:r>
            <a:r>
              <a:rPr lang="en-US" sz="1200" b="1" dirty="0">
                <a:solidFill>
                  <a:srgbClr val="FF00FF"/>
                </a:solidFill>
                <a:latin typeface="Consolas" pitchFamily="49" charset="0"/>
                <a:cs typeface="Consolas" pitchFamily="49" charset="0"/>
              </a:rPr>
              <a:t>__</a:t>
            </a:r>
            <a:r>
              <a:rPr lang="en-US" sz="1200" b="1" dirty="0" err="1">
                <a:solidFill>
                  <a:srgbClr val="FF00FF"/>
                </a:solidFill>
                <a:latin typeface="Consolas" pitchFamily="49" charset="0"/>
                <a:cs typeface="Consolas" pitchFamily="49" charset="0"/>
              </a:rPr>
              <a:t>syncthreads</a:t>
            </a:r>
            <a:r>
              <a:rPr lang="en-US" sz="1200" b="1" dirty="0">
                <a:solidFill>
                  <a:prstClr val="black"/>
                </a:solidFill>
                <a:latin typeface="Consolas" pitchFamily="49" charset="0"/>
                <a:cs typeface="Consolas" pitchFamily="49" charset="0"/>
              </a:rPr>
              <a:t>(); }</a:t>
            </a:r>
          </a:p>
          <a:p>
            <a:r>
              <a:rPr lang="en-US" sz="1200" b="1" dirty="0">
                <a:solidFill>
                  <a:prstClr val="black"/>
                </a:solidFill>
                <a:latin typeface="Consolas" pitchFamily="49" charset="0"/>
                <a:cs typeface="Consolas" pitchFamily="49" charset="0"/>
              </a:rPr>
              <a:t>    </a:t>
            </a:r>
            <a:r>
              <a:rPr lang="en-US" sz="1200" b="1" dirty="0">
                <a:solidFill>
                  <a:srgbClr val="0000FF"/>
                </a:solidFill>
                <a:latin typeface="Consolas" pitchFamily="49" charset="0"/>
                <a:cs typeface="Consolas" pitchFamily="49" charset="0"/>
              </a:rPr>
              <a:t>if</a:t>
            </a:r>
            <a:r>
              <a:rPr lang="en-US" sz="1200" b="1" dirty="0">
                <a:solidFill>
                  <a:prstClr val="black"/>
                </a:solidFill>
                <a:latin typeface="Consolas" pitchFamily="49" charset="0"/>
                <a:cs typeface="Consolas" pitchFamily="49" charset="0"/>
              </a:rPr>
              <a:t> (</a:t>
            </a:r>
            <a:r>
              <a:rPr lang="en-US" sz="1200" b="1" dirty="0" err="1">
                <a:solidFill>
                  <a:prstClr val="black"/>
                </a:solidFill>
                <a:latin typeface="Consolas" pitchFamily="49" charset="0"/>
                <a:cs typeface="Consolas" pitchFamily="49" charset="0"/>
              </a:rPr>
              <a:t>blockSize</a:t>
            </a:r>
            <a:r>
              <a:rPr lang="en-US" sz="1200" b="1" dirty="0">
                <a:solidFill>
                  <a:prstClr val="black"/>
                </a:solidFill>
                <a:latin typeface="Consolas" pitchFamily="49" charset="0"/>
                <a:cs typeface="Consolas" pitchFamily="49" charset="0"/>
              </a:rPr>
              <a:t> &gt;= 128) { </a:t>
            </a:r>
            <a:r>
              <a:rPr lang="en-US" sz="1200" b="1" dirty="0">
                <a:solidFill>
                  <a:srgbClr val="0000FF"/>
                </a:solidFill>
                <a:latin typeface="Consolas" pitchFamily="49" charset="0"/>
                <a:cs typeface="Consolas" pitchFamily="49" charset="0"/>
              </a:rPr>
              <a:t>if</a:t>
            </a:r>
            <a:r>
              <a:rPr lang="en-US" sz="1200" b="1" dirty="0">
                <a:solidFill>
                  <a:prstClr val="black"/>
                </a:solidFill>
                <a:latin typeface="Consolas" pitchFamily="49" charset="0"/>
                <a:cs typeface="Consolas" pitchFamily="49" charset="0"/>
              </a:rPr>
              <a:t> (</a:t>
            </a:r>
            <a:r>
              <a:rPr lang="en-US" sz="1200" b="1" dirty="0" err="1">
                <a:solidFill>
                  <a:prstClr val="black"/>
                </a:solidFill>
                <a:latin typeface="Consolas" pitchFamily="49" charset="0"/>
                <a:cs typeface="Consolas" pitchFamily="49" charset="0"/>
              </a:rPr>
              <a:t>tid</a:t>
            </a:r>
            <a:r>
              <a:rPr lang="en-US" sz="1200" b="1" dirty="0">
                <a:solidFill>
                  <a:prstClr val="black"/>
                </a:solidFill>
                <a:latin typeface="Consolas" pitchFamily="49" charset="0"/>
                <a:cs typeface="Consolas" pitchFamily="49" charset="0"/>
              </a:rPr>
              <a:t> &lt; </a:t>
            </a:r>
            <a:r>
              <a:rPr lang="en-US" sz="1200" b="1" dirty="0" smtClean="0">
                <a:solidFill>
                  <a:prstClr val="black"/>
                </a:solidFill>
                <a:latin typeface="Consolas" pitchFamily="49" charset="0"/>
                <a:cs typeface="Consolas" pitchFamily="49" charset="0"/>
              </a:rPr>
              <a:t> </a:t>
            </a:r>
            <a:r>
              <a:rPr lang="en-US" sz="1200" b="1" dirty="0">
                <a:solidFill>
                  <a:prstClr val="black"/>
                </a:solidFill>
                <a:latin typeface="Consolas" pitchFamily="49" charset="0"/>
                <a:cs typeface="Consolas" pitchFamily="49" charset="0"/>
              </a:rPr>
              <a:t>64) { </a:t>
            </a:r>
            <a:r>
              <a:rPr lang="en-US" sz="1200" b="1" dirty="0" err="1">
                <a:solidFill>
                  <a:prstClr val="black"/>
                </a:solidFill>
                <a:latin typeface="Consolas" pitchFamily="49" charset="0"/>
                <a:cs typeface="Consolas" pitchFamily="49" charset="0"/>
              </a:rPr>
              <a:t>sdata</a:t>
            </a:r>
            <a:r>
              <a:rPr lang="en-US" sz="1200" b="1" dirty="0">
                <a:solidFill>
                  <a:prstClr val="black"/>
                </a:solidFill>
                <a:latin typeface="Consolas" pitchFamily="49" charset="0"/>
                <a:cs typeface="Consolas" pitchFamily="49" charset="0"/>
              </a:rPr>
              <a:t>[</a:t>
            </a:r>
            <a:r>
              <a:rPr lang="en-US" sz="1200" b="1" dirty="0" err="1">
                <a:solidFill>
                  <a:prstClr val="black"/>
                </a:solidFill>
                <a:latin typeface="Consolas" pitchFamily="49" charset="0"/>
                <a:cs typeface="Consolas" pitchFamily="49" charset="0"/>
              </a:rPr>
              <a:t>tid</a:t>
            </a:r>
            <a:r>
              <a:rPr lang="en-US" sz="1200" b="1" dirty="0">
                <a:solidFill>
                  <a:prstClr val="black"/>
                </a:solidFill>
                <a:latin typeface="Consolas" pitchFamily="49" charset="0"/>
                <a:cs typeface="Consolas" pitchFamily="49" charset="0"/>
              </a:rPr>
              <a:t>] += </a:t>
            </a:r>
            <a:r>
              <a:rPr lang="en-US" sz="1200" b="1" dirty="0" err="1">
                <a:solidFill>
                  <a:prstClr val="black"/>
                </a:solidFill>
                <a:latin typeface="Consolas" pitchFamily="49" charset="0"/>
                <a:cs typeface="Consolas" pitchFamily="49" charset="0"/>
              </a:rPr>
              <a:t>sdata</a:t>
            </a:r>
            <a:r>
              <a:rPr lang="en-US" sz="1200" b="1" dirty="0">
                <a:solidFill>
                  <a:prstClr val="black"/>
                </a:solidFill>
                <a:latin typeface="Consolas" pitchFamily="49" charset="0"/>
                <a:cs typeface="Consolas" pitchFamily="49" charset="0"/>
              </a:rPr>
              <a:t>[</a:t>
            </a:r>
            <a:r>
              <a:rPr lang="en-US" sz="1200" b="1" dirty="0" err="1">
                <a:solidFill>
                  <a:prstClr val="black"/>
                </a:solidFill>
                <a:latin typeface="Consolas" pitchFamily="49" charset="0"/>
                <a:cs typeface="Consolas" pitchFamily="49" charset="0"/>
              </a:rPr>
              <a:t>tid</a:t>
            </a:r>
            <a:r>
              <a:rPr lang="en-US" sz="1200" b="1" dirty="0">
                <a:solidFill>
                  <a:prstClr val="black"/>
                </a:solidFill>
                <a:latin typeface="Consolas" pitchFamily="49" charset="0"/>
                <a:cs typeface="Consolas" pitchFamily="49" charset="0"/>
              </a:rPr>
              <a:t> +  </a:t>
            </a:r>
            <a:r>
              <a:rPr lang="en-US" sz="1200" b="1" dirty="0" smtClean="0">
                <a:solidFill>
                  <a:prstClr val="black"/>
                </a:solidFill>
                <a:latin typeface="Consolas" pitchFamily="49" charset="0"/>
                <a:cs typeface="Consolas" pitchFamily="49" charset="0"/>
              </a:rPr>
              <a:t>64</a:t>
            </a:r>
            <a:r>
              <a:rPr lang="en-US" sz="1200" b="1" dirty="0">
                <a:solidFill>
                  <a:prstClr val="black"/>
                </a:solidFill>
                <a:latin typeface="Consolas" pitchFamily="49" charset="0"/>
                <a:cs typeface="Consolas" pitchFamily="49" charset="0"/>
              </a:rPr>
              <a:t>]; } </a:t>
            </a:r>
            <a:r>
              <a:rPr lang="en-US" sz="1200" b="1" dirty="0">
                <a:solidFill>
                  <a:srgbClr val="FF00FF"/>
                </a:solidFill>
                <a:latin typeface="Consolas" pitchFamily="49" charset="0"/>
                <a:cs typeface="Consolas" pitchFamily="49" charset="0"/>
              </a:rPr>
              <a:t>__</a:t>
            </a:r>
            <a:r>
              <a:rPr lang="en-US" sz="1200" b="1" dirty="0" err="1">
                <a:solidFill>
                  <a:srgbClr val="FF00FF"/>
                </a:solidFill>
                <a:latin typeface="Consolas" pitchFamily="49" charset="0"/>
                <a:cs typeface="Consolas" pitchFamily="49" charset="0"/>
              </a:rPr>
              <a:t>syncthreads</a:t>
            </a:r>
            <a:r>
              <a:rPr lang="en-US" sz="1200" b="1" dirty="0">
                <a:solidFill>
                  <a:prstClr val="black"/>
                </a:solidFill>
                <a:latin typeface="Consolas" pitchFamily="49" charset="0"/>
                <a:cs typeface="Consolas" pitchFamily="49" charset="0"/>
              </a:rPr>
              <a:t>(); }</a:t>
            </a:r>
          </a:p>
          <a:p>
            <a:endParaRPr lang="en-US" sz="1200" b="1" dirty="0">
              <a:solidFill>
                <a:prstClr val="black"/>
              </a:solidFill>
              <a:latin typeface="Consolas" pitchFamily="49" charset="0"/>
              <a:cs typeface="Consolas" pitchFamily="49" charset="0"/>
            </a:endParaRPr>
          </a:p>
          <a:p>
            <a:r>
              <a:rPr lang="en-US" sz="1200" b="1" dirty="0">
                <a:solidFill>
                  <a:prstClr val="black"/>
                </a:solidFill>
                <a:latin typeface="Consolas" pitchFamily="49" charset="0"/>
                <a:cs typeface="Consolas" pitchFamily="49" charset="0"/>
              </a:rPr>
              <a:t>    </a:t>
            </a:r>
            <a:r>
              <a:rPr lang="en-US" sz="1200" b="1" dirty="0">
                <a:solidFill>
                  <a:srgbClr val="0000FF"/>
                </a:solidFill>
                <a:latin typeface="Consolas" pitchFamily="49" charset="0"/>
                <a:cs typeface="Consolas" pitchFamily="49" charset="0"/>
              </a:rPr>
              <a:t>if</a:t>
            </a:r>
            <a:r>
              <a:rPr lang="en-US" sz="1200" b="1" dirty="0">
                <a:solidFill>
                  <a:prstClr val="black"/>
                </a:solidFill>
                <a:latin typeface="Consolas" pitchFamily="49" charset="0"/>
                <a:cs typeface="Consolas" pitchFamily="49" charset="0"/>
              </a:rPr>
              <a:t> (</a:t>
            </a:r>
            <a:r>
              <a:rPr lang="en-US" sz="1200" b="1" dirty="0" err="1">
                <a:solidFill>
                  <a:prstClr val="black"/>
                </a:solidFill>
                <a:latin typeface="Consolas" pitchFamily="49" charset="0"/>
                <a:cs typeface="Consolas" pitchFamily="49" charset="0"/>
              </a:rPr>
              <a:t>tid</a:t>
            </a:r>
            <a:r>
              <a:rPr lang="en-US" sz="1200" b="1" dirty="0">
                <a:solidFill>
                  <a:prstClr val="black"/>
                </a:solidFill>
                <a:latin typeface="Consolas" pitchFamily="49" charset="0"/>
                <a:cs typeface="Consolas" pitchFamily="49" charset="0"/>
              </a:rPr>
              <a:t> &lt; 32) </a:t>
            </a:r>
            <a:r>
              <a:rPr lang="en-US" sz="1200" b="1" dirty="0" err="1">
                <a:solidFill>
                  <a:prstClr val="black"/>
                </a:solidFill>
                <a:latin typeface="Consolas" pitchFamily="49" charset="0"/>
                <a:cs typeface="Consolas" pitchFamily="49" charset="0"/>
              </a:rPr>
              <a:t>warpReduce</a:t>
            </a:r>
            <a:r>
              <a:rPr lang="en-US" sz="1200" b="1" dirty="0">
                <a:solidFill>
                  <a:prstClr val="black"/>
                </a:solidFill>
                <a:latin typeface="Consolas" pitchFamily="49" charset="0"/>
                <a:cs typeface="Consolas" pitchFamily="49" charset="0"/>
              </a:rPr>
              <a:t>(</a:t>
            </a:r>
            <a:r>
              <a:rPr lang="en-US" sz="1200" b="1" dirty="0" err="1">
                <a:solidFill>
                  <a:prstClr val="black"/>
                </a:solidFill>
                <a:latin typeface="Consolas" pitchFamily="49" charset="0"/>
                <a:cs typeface="Consolas" pitchFamily="49" charset="0"/>
              </a:rPr>
              <a:t>sdata</a:t>
            </a:r>
            <a:r>
              <a:rPr lang="en-US" sz="1200" b="1" dirty="0">
                <a:solidFill>
                  <a:prstClr val="black"/>
                </a:solidFill>
                <a:latin typeface="Consolas" pitchFamily="49" charset="0"/>
                <a:cs typeface="Consolas" pitchFamily="49" charset="0"/>
              </a:rPr>
              <a:t>, </a:t>
            </a:r>
            <a:r>
              <a:rPr lang="en-US" sz="1200" b="1" dirty="0" err="1">
                <a:solidFill>
                  <a:prstClr val="black"/>
                </a:solidFill>
                <a:latin typeface="Consolas" pitchFamily="49" charset="0"/>
                <a:cs typeface="Consolas" pitchFamily="49" charset="0"/>
              </a:rPr>
              <a:t>tid</a:t>
            </a:r>
            <a:r>
              <a:rPr lang="en-US" sz="1200" b="1" dirty="0">
                <a:solidFill>
                  <a:prstClr val="black"/>
                </a:solidFill>
                <a:latin typeface="Consolas" pitchFamily="49" charset="0"/>
                <a:cs typeface="Consolas" pitchFamily="49" charset="0"/>
              </a:rPr>
              <a:t>);</a:t>
            </a:r>
          </a:p>
          <a:p>
            <a:r>
              <a:rPr lang="sv-SE" sz="1200" b="1" dirty="0">
                <a:solidFill>
                  <a:prstClr val="black"/>
                </a:solidFill>
                <a:latin typeface="Consolas" pitchFamily="49" charset="0"/>
                <a:cs typeface="Consolas" pitchFamily="49" charset="0"/>
              </a:rPr>
              <a:t>    </a:t>
            </a:r>
            <a:r>
              <a:rPr lang="sv-SE" sz="1200" b="1" dirty="0">
                <a:solidFill>
                  <a:srgbClr val="0000FF"/>
                </a:solidFill>
                <a:latin typeface="Consolas" pitchFamily="49" charset="0"/>
                <a:cs typeface="Consolas" pitchFamily="49" charset="0"/>
              </a:rPr>
              <a:t>if</a:t>
            </a:r>
            <a:r>
              <a:rPr lang="sv-SE" sz="1200" b="1" dirty="0">
                <a:solidFill>
                  <a:prstClr val="black"/>
                </a:solidFill>
                <a:latin typeface="Consolas" pitchFamily="49" charset="0"/>
                <a:cs typeface="Consolas" pitchFamily="49" charset="0"/>
              </a:rPr>
              <a:t> (tid == 0) g_odata[</a:t>
            </a:r>
            <a:r>
              <a:rPr lang="sv-SE" sz="1200" b="1" dirty="0">
                <a:solidFill>
                  <a:srgbClr val="FF00FF"/>
                </a:solidFill>
                <a:latin typeface="Consolas" pitchFamily="49" charset="0"/>
                <a:cs typeface="Consolas" pitchFamily="49" charset="0"/>
              </a:rPr>
              <a:t>blockIdx</a:t>
            </a:r>
            <a:r>
              <a:rPr lang="sv-SE" sz="1200" b="1" dirty="0">
                <a:solidFill>
                  <a:prstClr val="black"/>
                </a:solidFill>
                <a:latin typeface="Consolas" pitchFamily="49" charset="0"/>
                <a:cs typeface="Consolas" pitchFamily="49" charset="0"/>
              </a:rPr>
              <a:t>.x] = sdata[0];</a:t>
            </a:r>
          </a:p>
          <a:p>
            <a:r>
              <a:rPr lang="en-US" sz="1200" b="1" dirty="0">
                <a:solidFill>
                  <a:prstClr val="black"/>
                </a:solidFill>
                <a:latin typeface="Consolas" pitchFamily="49" charset="0"/>
                <a:cs typeface="Consolas" pitchFamily="49" charset="0"/>
              </a:rPr>
              <a:t>}</a:t>
            </a:r>
            <a:endParaRPr lang="en-US" sz="1200" b="1" dirty="0">
              <a:latin typeface="Consolas" pitchFamily="49" charset="0"/>
              <a:cs typeface="Consolas" pitchFamily="49" charset="0"/>
            </a:endParaRPr>
          </a:p>
        </p:txBody>
      </p:sp>
      <p:sp>
        <p:nvSpPr>
          <p:cNvPr id="7" name="Rectangle 2"/>
          <p:cNvSpPr>
            <a:spLocks noGrp="1" noChangeArrowheads="1"/>
          </p:cNvSpPr>
          <p:nvPr>
            <p:ph type="title"/>
          </p:nvPr>
        </p:nvSpPr>
        <p:spPr>
          <a:xfrm>
            <a:off x="457200" y="350838"/>
            <a:ext cx="7543800" cy="639762"/>
          </a:xfrm>
        </p:spPr>
        <p:txBody>
          <a:bodyPr/>
          <a:lstStyle/>
          <a:p>
            <a:pPr eaLnBrk="1" hangingPunct="1">
              <a:defRPr/>
            </a:pPr>
            <a:r>
              <a:rPr lang="en-US" sz="3600" dirty="0" smtClean="0"/>
              <a:t>Final Kernel…</a:t>
            </a:r>
          </a:p>
        </p:txBody>
      </p:sp>
      <p:sp>
        <p:nvSpPr>
          <p:cNvPr id="5" name="Rectangle 4"/>
          <p:cNvSpPr/>
          <p:nvPr/>
        </p:nvSpPr>
        <p:spPr>
          <a:xfrm>
            <a:off x="76200" y="6627168"/>
            <a:ext cx="1249060" cy="230832"/>
          </a:xfrm>
          <a:prstGeom prst="rect">
            <a:avLst/>
          </a:prstGeom>
        </p:spPr>
        <p:txBody>
          <a:bodyPr wrap="none">
            <a:spAutoFit/>
          </a:bodyPr>
          <a:lstStyle/>
          <a:p>
            <a:r>
              <a:rPr lang="en-US" sz="900" dirty="0" smtClean="0">
                <a:latin typeface="+mj-lt"/>
              </a:rPr>
              <a:t>NVIDIA [M. Harris]</a:t>
            </a:r>
            <a:r>
              <a:rPr lang="en-US" sz="900" dirty="0" smtClean="0">
                <a:latin typeface="+mj-lt"/>
                <a:cs typeface="Calibri"/>
              </a:rPr>
              <a:t>→</a:t>
            </a:r>
            <a:endParaRPr lang="en-US" sz="900" dirty="0">
              <a:latin typeface="+mj-lt"/>
            </a:endParaRPr>
          </a:p>
        </p:txBody>
      </p:sp>
    </p:spTree>
    <p:extLst>
      <p:ext uri="{BB962C8B-B14F-4D97-AF65-F5344CB8AC3E}">
        <p14:creationId xmlns:p14="http://schemas.microsoft.com/office/powerpoint/2010/main" val="2258718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1780" name="Rectangle 4"/>
          <p:cNvSpPr>
            <a:spLocks noChangeArrowheads="1"/>
          </p:cNvSpPr>
          <p:nvPr/>
        </p:nvSpPr>
        <p:spPr bwMode="auto">
          <a:xfrm>
            <a:off x="76200" y="142875"/>
            <a:ext cx="4572000" cy="5953125"/>
          </a:xfrm>
          <a:prstGeom prst="rect">
            <a:avLst/>
          </a:prstGeom>
          <a:solidFill>
            <a:srgbClr val="EAEAEA"/>
          </a:solidFill>
          <a:ln w="19050">
            <a:solidFill>
              <a:schemeClr val="tx1"/>
            </a:solidFill>
            <a:miter lim="800000"/>
            <a:headEnd/>
            <a:tailEnd/>
          </a:ln>
          <a:effectLst/>
        </p:spPr>
        <p:txBody>
          <a:bodyPr>
            <a:spAutoFit/>
          </a:bodyPr>
          <a:lstStyle/>
          <a:p>
            <a:r>
              <a:rPr lang="en-US" sz="1200" dirty="0">
                <a:solidFill>
                  <a:schemeClr val="hlink"/>
                </a:solidFill>
                <a:latin typeface="Times New Roman" pitchFamily="18" charset="0"/>
                <a:cs typeface="Times New Roman" pitchFamily="18" charset="0"/>
              </a:rPr>
              <a:t>// Device multiplication function called by </a:t>
            </a:r>
            <a:r>
              <a:rPr lang="en-US" sz="1200" dirty="0" err="1">
                <a:solidFill>
                  <a:schemeClr val="hlink"/>
                </a:solidFill>
                <a:latin typeface="Times New Roman" pitchFamily="18" charset="0"/>
                <a:cs typeface="Times New Roman" pitchFamily="18" charset="0"/>
              </a:rPr>
              <a:t>Mul</a:t>
            </a:r>
            <a:r>
              <a:rPr lang="en-US" sz="1200" dirty="0">
                <a:solidFill>
                  <a:schemeClr val="hlink"/>
                </a:solidFill>
                <a:latin typeface="Times New Roman" pitchFamily="18" charset="0"/>
                <a:cs typeface="Times New Roman" pitchFamily="18" charset="0"/>
              </a:rPr>
              <a:t>()</a:t>
            </a:r>
          </a:p>
          <a:p>
            <a:r>
              <a:rPr lang="en-US" sz="1200" dirty="0">
                <a:solidFill>
                  <a:schemeClr val="hlink"/>
                </a:solidFill>
                <a:latin typeface="Times New Roman" pitchFamily="18" charset="0"/>
                <a:cs typeface="Times New Roman" pitchFamily="18" charset="0"/>
              </a:rPr>
              <a:t>// Compute C = A * B</a:t>
            </a:r>
          </a:p>
          <a:p>
            <a:r>
              <a:rPr lang="en-US" sz="1200" dirty="0">
                <a:solidFill>
                  <a:schemeClr val="hlink"/>
                </a:solidFill>
                <a:latin typeface="Times New Roman" pitchFamily="18" charset="0"/>
                <a:cs typeface="Times New Roman" pitchFamily="18" charset="0"/>
              </a:rPr>
              <a:t>// </a:t>
            </a:r>
            <a:r>
              <a:rPr lang="en-US" sz="1200" dirty="0" err="1">
                <a:solidFill>
                  <a:schemeClr val="hlink"/>
                </a:solidFill>
                <a:latin typeface="Times New Roman" pitchFamily="18" charset="0"/>
                <a:cs typeface="Times New Roman" pitchFamily="18" charset="0"/>
              </a:rPr>
              <a:t>wA</a:t>
            </a:r>
            <a:r>
              <a:rPr lang="en-US" sz="1200" dirty="0">
                <a:solidFill>
                  <a:schemeClr val="hlink"/>
                </a:solidFill>
                <a:latin typeface="Times New Roman" pitchFamily="18" charset="0"/>
                <a:cs typeface="Times New Roman" pitchFamily="18" charset="0"/>
              </a:rPr>
              <a:t> is the width of A</a:t>
            </a:r>
          </a:p>
          <a:p>
            <a:r>
              <a:rPr lang="en-US" sz="1200" dirty="0">
                <a:solidFill>
                  <a:schemeClr val="hlink"/>
                </a:solidFill>
                <a:latin typeface="Times New Roman" pitchFamily="18" charset="0"/>
                <a:cs typeface="Times New Roman" pitchFamily="18" charset="0"/>
              </a:rPr>
              <a:t>// </a:t>
            </a:r>
            <a:r>
              <a:rPr lang="en-US" sz="1200" dirty="0" err="1">
                <a:solidFill>
                  <a:schemeClr val="hlink"/>
                </a:solidFill>
                <a:latin typeface="Times New Roman" pitchFamily="18" charset="0"/>
                <a:cs typeface="Times New Roman" pitchFamily="18" charset="0"/>
              </a:rPr>
              <a:t>wB</a:t>
            </a:r>
            <a:r>
              <a:rPr lang="en-US" sz="1200" dirty="0">
                <a:solidFill>
                  <a:schemeClr val="hlink"/>
                </a:solidFill>
                <a:latin typeface="Times New Roman" pitchFamily="18" charset="0"/>
                <a:cs typeface="Times New Roman" pitchFamily="18" charset="0"/>
              </a:rPr>
              <a:t> is the width of B</a:t>
            </a:r>
          </a:p>
          <a:p>
            <a:r>
              <a:rPr lang="en-US" sz="1200" b="1" dirty="0">
                <a:latin typeface="Times New Roman" pitchFamily="18" charset="0"/>
                <a:cs typeface="Times New Roman" pitchFamily="18" charset="0"/>
              </a:rPr>
              <a:t>__global__ void </a:t>
            </a:r>
            <a:r>
              <a:rPr lang="en-US" sz="1200" b="1" dirty="0" err="1">
                <a:latin typeface="Times New Roman" pitchFamily="18" charset="0"/>
                <a:cs typeface="Times New Roman" pitchFamily="18" charset="0"/>
              </a:rPr>
              <a:t>Muld</a:t>
            </a:r>
            <a:r>
              <a:rPr lang="en-US" sz="1200" b="1" dirty="0">
                <a:latin typeface="Times New Roman" pitchFamily="18" charset="0"/>
                <a:cs typeface="Times New Roman" pitchFamily="18" charset="0"/>
              </a:rPr>
              <a:t>(float* A, float* B, </a:t>
            </a:r>
            <a:r>
              <a:rPr lang="en-US" sz="1200" b="1" dirty="0" err="1">
                <a:latin typeface="Times New Roman" pitchFamily="18" charset="0"/>
                <a:cs typeface="Times New Roman" pitchFamily="18" charset="0"/>
              </a:rPr>
              <a:t>int</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wA</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int</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wB</a:t>
            </a:r>
            <a:r>
              <a:rPr lang="en-US" sz="1200" b="1" dirty="0">
                <a:latin typeface="Times New Roman" pitchFamily="18" charset="0"/>
                <a:cs typeface="Times New Roman" pitchFamily="18" charset="0"/>
              </a:rPr>
              <a:t>, float* C)</a:t>
            </a:r>
          </a:p>
          <a:p>
            <a:r>
              <a:rPr lang="en-US" sz="1200" b="1" dirty="0">
                <a:latin typeface="Times New Roman" pitchFamily="18" charset="0"/>
                <a:cs typeface="Times New Roman" pitchFamily="18" charset="0"/>
              </a:rPr>
              <a:t>{</a:t>
            </a:r>
          </a:p>
          <a:p>
            <a:r>
              <a:rPr lang="en-US" sz="1200" dirty="0">
                <a:latin typeface="Times New Roman" pitchFamily="18" charset="0"/>
                <a:cs typeface="Times New Roman" pitchFamily="18" charset="0"/>
              </a:rPr>
              <a:t>   </a:t>
            </a:r>
            <a:r>
              <a:rPr lang="en-US" sz="1200" dirty="0">
                <a:solidFill>
                  <a:schemeClr val="hlink"/>
                </a:solidFill>
                <a:latin typeface="Times New Roman" pitchFamily="18" charset="0"/>
                <a:cs typeface="Times New Roman" pitchFamily="18" charset="0"/>
              </a:rPr>
              <a:t>// Block index</a:t>
            </a:r>
          </a:p>
          <a:p>
            <a:r>
              <a:rPr lang="en-US" sz="1200" dirty="0">
                <a:latin typeface="Times New Roman" pitchFamily="18" charset="0"/>
                <a:cs typeface="Times New Roman" pitchFamily="18" charset="0"/>
              </a:rPr>
              <a:t>   </a:t>
            </a:r>
            <a:r>
              <a:rPr lang="en-US" sz="1200" b="1" dirty="0" err="1">
                <a:latin typeface="Times New Roman" pitchFamily="18" charset="0"/>
                <a:cs typeface="Times New Roman" pitchFamily="18" charset="0"/>
              </a:rPr>
              <a:t>int</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bx</a:t>
            </a:r>
            <a:r>
              <a:rPr lang="en-US" sz="1200" b="1" dirty="0">
                <a:latin typeface="Times New Roman" pitchFamily="18" charset="0"/>
                <a:cs typeface="Times New Roman" pitchFamily="18" charset="0"/>
              </a:rPr>
              <a:t> = </a:t>
            </a:r>
            <a:r>
              <a:rPr lang="en-US" sz="1200" b="1" dirty="0" err="1">
                <a:latin typeface="Times New Roman" pitchFamily="18" charset="0"/>
                <a:cs typeface="Times New Roman" pitchFamily="18" charset="0"/>
              </a:rPr>
              <a:t>blockIdx.x</a:t>
            </a:r>
            <a:r>
              <a:rPr lang="en-US" sz="1200" b="1" dirty="0" smtClean="0">
                <a:latin typeface="Times New Roman" pitchFamily="18" charset="0"/>
                <a:cs typeface="Times New Roman" pitchFamily="18" charset="0"/>
              </a:rPr>
              <a:t>;  </a:t>
            </a:r>
            <a:r>
              <a:rPr lang="en-US" sz="1200" dirty="0">
                <a:solidFill>
                  <a:schemeClr val="hlink"/>
                </a:solidFill>
                <a:latin typeface="Times New Roman" pitchFamily="18" charset="0"/>
                <a:cs typeface="Times New Roman" pitchFamily="18" charset="0"/>
              </a:rPr>
              <a:t>// the B </a:t>
            </a:r>
            <a:r>
              <a:rPr lang="en-US" sz="1200" dirty="0" smtClean="0">
                <a:solidFill>
                  <a:schemeClr val="hlink"/>
                </a:solidFill>
                <a:latin typeface="Times New Roman" pitchFamily="18" charset="0"/>
                <a:cs typeface="Times New Roman" pitchFamily="18" charset="0"/>
              </a:rPr>
              <a:t>(and C) matrix </a:t>
            </a:r>
            <a:r>
              <a:rPr lang="en-US" sz="1200" dirty="0">
                <a:solidFill>
                  <a:schemeClr val="hlink"/>
                </a:solidFill>
                <a:latin typeface="Times New Roman" pitchFamily="18" charset="0"/>
                <a:cs typeface="Times New Roman" pitchFamily="18" charset="0"/>
              </a:rPr>
              <a:t>sub-block column index</a:t>
            </a:r>
          </a:p>
          <a:p>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int</a:t>
            </a:r>
            <a:r>
              <a:rPr lang="en-US" sz="1200" b="1" dirty="0">
                <a:latin typeface="Times New Roman" pitchFamily="18" charset="0"/>
                <a:cs typeface="Times New Roman" pitchFamily="18" charset="0"/>
              </a:rPr>
              <a:t> by = </a:t>
            </a:r>
            <a:r>
              <a:rPr lang="en-US" sz="1200" b="1" dirty="0" err="1">
                <a:latin typeface="Times New Roman" pitchFamily="18" charset="0"/>
                <a:cs typeface="Times New Roman" pitchFamily="18" charset="0"/>
              </a:rPr>
              <a:t>blockIdx.y</a:t>
            </a:r>
            <a:r>
              <a:rPr lang="en-US" sz="1200" b="1" dirty="0">
                <a:latin typeface="Times New Roman" pitchFamily="18" charset="0"/>
                <a:cs typeface="Times New Roman" pitchFamily="18" charset="0"/>
              </a:rPr>
              <a:t>; </a:t>
            </a:r>
            <a:r>
              <a:rPr lang="en-US" sz="1200" b="1" dirty="0" smtClean="0">
                <a:latin typeface="Times New Roman" pitchFamily="18" charset="0"/>
                <a:cs typeface="Times New Roman" pitchFamily="18" charset="0"/>
              </a:rPr>
              <a:t> </a:t>
            </a:r>
            <a:r>
              <a:rPr lang="en-US" sz="1200" dirty="0">
                <a:solidFill>
                  <a:schemeClr val="hlink"/>
                </a:solidFill>
                <a:latin typeface="Times New Roman" pitchFamily="18" charset="0"/>
                <a:cs typeface="Times New Roman" pitchFamily="18" charset="0"/>
              </a:rPr>
              <a:t>// the A </a:t>
            </a:r>
            <a:r>
              <a:rPr lang="en-US" sz="1200" dirty="0" smtClean="0">
                <a:solidFill>
                  <a:schemeClr val="hlink"/>
                </a:solidFill>
                <a:latin typeface="Times New Roman" pitchFamily="18" charset="0"/>
                <a:cs typeface="Times New Roman" pitchFamily="18" charset="0"/>
              </a:rPr>
              <a:t>(and C) matrix </a:t>
            </a:r>
            <a:r>
              <a:rPr lang="en-US" sz="1200" dirty="0">
                <a:solidFill>
                  <a:schemeClr val="hlink"/>
                </a:solidFill>
                <a:latin typeface="Times New Roman" pitchFamily="18" charset="0"/>
                <a:cs typeface="Times New Roman" pitchFamily="18" charset="0"/>
              </a:rPr>
              <a:t>sub-block row index</a:t>
            </a:r>
          </a:p>
          <a:p>
            <a:endParaRPr lang="en-US" sz="1200" dirty="0">
              <a:latin typeface="Times New Roman" pitchFamily="18" charset="0"/>
              <a:cs typeface="Times New Roman" pitchFamily="18" charset="0"/>
            </a:endParaRPr>
          </a:p>
          <a:p>
            <a:r>
              <a:rPr lang="en-US" sz="1200" dirty="0">
                <a:latin typeface="Times New Roman" pitchFamily="18" charset="0"/>
                <a:cs typeface="Times New Roman" pitchFamily="18" charset="0"/>
              </a:rPr>
              <a:t>   </a:t>
            </a:r>
            <a:r>
              <a:rPr lang="en-US" sz="1200" dirty="0">
                <a:solidFill>
                  <a:schemeClr val="hlink"/>
                </a:solidFill>
                <a:latin typeface="Times New Roman" pitchFamily="18" charset="0"/>
                <a:cs typeface="Times New Roman" pitchFamily="18" charset="0"/>
              </a:rPr>
              <a:t>// Thread index</a:t>
            </a:r>
          </a:p>
          <a:p>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int</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tx</a:t>
            </a:r>
            <a:r>
              <a:rPr lang="en-US" sz="1200" b="1" dirty="0">
                <a:latin typeface="Times New Roman" pitchFamily="18" charset="0"/>
                <a:cs typeface="Times New Roman" pitchFamily="18" charset="0"/>
              </a:rPr>
              <a:t> = </a:t>
            </a:r>
            <a:r>
              <a:rPr lang="en-US" sz="1200" b="1" dirty="0" err="1">
                <a:latin typeface="Times New Roman" pitchFamily="18" charset="0"/>
                <a:cs typeface="Times New Roman" pitchFamily="18" charset="0"/>
              </a:rPr>
              <a:t>threadIdx.x</a:t>
            </a:r>
            <a:r>
              <a:rPr lang="en-US" sz="1200" b="1" dirty="0" smtClean="0">
                <a:latin typeface="Times New Roman" pitchFamily="18" charset="0"/>
                <a:cs typeface="Times New Roman" pitchFamily="18" charset="0"/>
              </a:rPr>
              <a:t>; </a:t>
            </a:r>
            <a:r>
              <a:rPr lang="en-US" sz="1200" dirty="0">
                <a:solidFill>
                  <a:schemeClr val="hlink"/>
                </a:solidFill>
                <a:latin typeface="Times New Roman" pitchFamily="18" charset="0"/>
                <a:cs typeface="Times New Roman" pitchFamily="18" charset="0"/>
              </a:rPr>
              <a:t>// the column index in the sub-block</a:t>
            </a:r>
          </a:p>
          <a:p>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int</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ty</a:t>
            </a:r>
            <a:r>
              <a:rPr lang="en-US" sz="1200" b="1" dirty="0">
                <a:latin typeface="Times New Roman" pitchFamily="18" charset="0"/>
                <a:cs typeface="Times New Roman" pitchFamily="18" charset="0"/>
              </a:rPr>
              <a:t> = </a:t>
            </a:r>
            <a:r>
              <a:rPr lang="en-US" sz="1200" b="1" dirty="0" err="1">
                <a:latin typeface="Times New Roman" pitchFamily="18" charset="0"/>
                <a:cs typeface="Times New Roman" pitchFamily="18" charset="0"/>
              </a:rPr>
              <a:t>threadIdx.y</a:t>
            </a:r>
            <a:r>
              <a:rPr lang="en-US" sz="1200" b="1" dirty="0" smtClean="0">
                <a:latin typeface="Times New Roman" pitchFamily="18" charset="0"/>
                <a:cs typeface="Times New Roman" pitchFamily="18" charset="0"/>
              </a:rPr>
              <a:t>; </a:t>
            </a:r>
            <a:r>
              <a:rPr lang="en-US" sz="1200" dirty="0">
                <a:solidFill>
                  <a:schemeClr val="hlink"/>
                </a:solidFill>
                <a:latin typeface="Times New Roman" pitchFamily="18" charset="0"/>
                <a:cs typeface="Times New Roman" pitchFamily="18" charset="0"/>
              </a:rPr>
              <a:t>// the row index in the sub-block</a:t>
            </a:r>
          </a:p>
          <a:p>
            <a:endParaRPr lang="en-US" sz="1200" b="1" dirty="0">
              <a:latin typeface="Times New Roman" pitchFamily="18" charset="0"/>
              <a:cs typeface="Times New Roman" pitchFamily="18" charset="0"/>
            </a:endParaRPr>
          </a:p>
          <a:p>
            <a:r>
              <a:rPr lang="en-US" sz="1200" dirty="0">
                <a:latin typeface="Times New Roman" pitchFamily="18" charset="0"/>
                <a:cs typeface="Times New Roman" pitchFamily="18" charset="0"/>
              </a:rPr>
              <a:t>   </a:t>
            </a:r>
            <a:r>
              <a:rPr lang="en-US" sz="1200" dirty="0">
                <a:solidFill>
                  <a:schemeClr val="hlink"/>
                </a:solidFill>
                <a:latin typeface="Times New Roman" pitchFamily="18" charset="0"/>
                <a:cs typeface="Times New Roman" pitchFamily="18" charset="0"/>
              </a:rPr>
              <a:t>// Index of the first sub-matrix of A processed by the block</a:t>
            </a:r>
          </a:p>
          <a:p>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int</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aBegin</a:t>
            </a:r>
            <a:r>
              <a:rPr lang="en-US" sz="1200" b="1" dirty="0">
                <a:latin typeface="Times New Roman" pitchFamily="18" charset="0"/>
                <a:cs typeface="Times New Roman" pitchFamily="18" charset="0"/>
              </a:rPr>
              <a:t> = </a:t>
            </a:r>
            <a:r>
              <a:rPr lang="en-US" sz="1200" b="1" dirty="0" err="1">
                <a:latin typeface="Times New Roman" pitchFamily="18" charset="0"/>
                <a:cs typeface="Times New Roman" pitchFamily="18" charset="0"/>
              </a:rPr>
              <a:t>wA</a:t>
            </a:r>
            <a:r>
              <a:rPr lang="en-US" sz="1200" b="1" dirty="0">
                <a:latin typeface="Times New Roman" pitchFamily="18" charset="0"/>
                <a:cs typeface="Times New Roman" pitchFamily="18" charset="0"/>
              </a:rPr>
              <a:t> * BLOCK_SIZE * by;</a:t>
            </a:r>
          </a:p>
          <a:p>
            <a:endParaRPr lang="en-US" sz="1200" b="1" dirty="0">
              <a:latin typeface="Times New Roman" pitchFamily="18" charset="0"/>
              <a:cs typeface="Times New Roman" pitchFamily="18" charset="0"/>
            </a:endParaRPr>
          </a:p>
          <a:p>
            <a:r>
              <a:rPr lang="en-US" sz="1200" dirty="0">
                <a:latin typeface="Times New Roman" pitchFamily="18" charset="0"/>
                <a:cs typeface="Times New Roman" pitchFamily="18" charset="0"/>
              </a:rPr>
              <a:t>   </a:t>
            </a:r>
            <a:r>
              <a:rPr lang="en-US" sz="1200" dirty="0">
                <a:solidFill>
                  <a:schemeClr val="hlink"/>
                </a:solidFill>
                <a:latin typeface="Times New Roman" pitchFamily="18" charset="0"/>
                <a:cs typeface="Times New Roman" pitchFamily="18" charset="0"/>
              </a:rPr>
              <a:t>// Index of the last sub-matrix of A processed by the block</a:t>
            </a:r>
          </a:p>
          <a:p>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int</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aEnd</a:t>
            </a:r>
            <a:r>
              <a:rPr lang="en-US" sz="1200" b="1" dirty="0">
                <a:latin typeface="Times New Roman" pitchFamily="18" charset="0"/>
                <a:cs typeface="Times New Roman" pitchFamily="18" charset="0"/>
              </a:rPr>
              <a:t> = </a:t>
            </a:r>
            <a:r>
              <a:rPr lang="en-US" sz="1200" b="1" dirty="0" err="1">
                <a:latin typeface="Times New Roman" pitchFamily="18" charset="0"/>
                <a:cs typeface="Times New Roman" pitchFamily="18" charset="0"/>
              </a:rPr>
              <a:t>aBegin</a:t>
            </a:r>
            <a:r>
              <a:rPr lang="en-US" sz="1200" b="1" dirty="0">
                <a:latin typeface="Times New Roman" pitchFamily="18" charset="0"/>
                <a:cs typeface="Times New Roman" pitchFamily="18" charset="0"/>
              </a:rPr>
              <a:t> + </a:t>
            </a:r>
            <a:r>
              <a:rPr lang="en-US" sz="1200" b="1" dirty="0" err="1">
                <a:latin typeface="Times New Roman" pitchFamily="18" charset="0"/>
                <a:cs typeface="Times New Roman" pitchFamily="18" charset="0"/>
              </a:rPr>
              <a:t>wA</a:t>
            </a:r>
            <a:r>
              <a:rPr lang="en-US" sz="1200" b="1" dirty="0">
                <a:latin typeface="Times New Roman" pitchFamily="18" charset="0"/>
                <a:cs typeface="Times New Roman" pitchFamily="18" charset="0"/>
              </a:rPr>
              <a:t> - 1;</a:t>
            </a:r>
          </a:p>
          <a:p>
            <a:endParaRPr lang="en-US" sz="1200" b="1" dirty="0">
              <a:latin typeface="Times New Roman" pitchFamily="18" charset="0"/>
              <a:cs typeface="Times New Roman" pitchFamily="18" charset="0"/>
            </a:endParaRPr>
          </a:p>
          <a:p>
            <a:r>
              <a:rPr lang="en-US" sz="1200" dirty="0">
                <a:latin typeface="Times New Roman" pitchFamily="18" charset="0"/>
                <a:cs typeface="Times New Roman" pitchFamily="18" charset="0"/>
              </a:rPr>
              <a:t>   </a:t>
            </a:r>
            <a:r>
              <a:rPr lang="en-US" sz="1200" dirty="0">
                <a:solidFill>
                  <a:schemeClr val="hlink"/>
                </a:solidFill>
                <a:latin typeface="Times New Roman" pitchFamily="18" charset="0"/>
                <a:cs typeface="Times New Roman" pitchFamily="18" charset="0"/>
              </a:rPr>
              <a:t>// Step size used to iterate through the sub-matrices of A</a:t>
            </a:r>
          </a:p>
          <a:p>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int</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aStep</a:t>
            </a:r>
            <a:r>
              <a:rPr lang="en-US" sz="1200" b="1" dirty="0">
                <a:latin typeface="Times New Roman" pitchFamily="18" charset="0"/>
                <a:cs typeface="Times New Roman" pitchFamily="18" charset="0"/>
              </a:rPr>
              <a:t> = BLOCK_SIZE;</a:t>
            </a:r>
          </a:p>
          <a:p>
            <a:endParaRPr lang="en-US" sz="1200" b="1" dirty="0">
              <a:latin typeface="Times New Roman" pitchFamily="18" charset="0"/>
              <a:cs typeface="Times New Roman" pitchFamily="18" charset="0"/>
            </a:endParaRPr>
          </a:p>
          <a:p>
            <a:r>
              <a:rPr lang="en-US" sz="1200" dirty="0">
                <a:latin typeface="Times New Roman" pitchFamily="18" charset="0"/>
                <a:cs typeface="Times New Roman" pitchFamily="18" charset="0"/>
              </a:rPr>
              <a:t>   </a:t>
            </a:r>
            <a:r>
              <a:rPr lang="en-US" sz="1200" dirty="0">
                <a:solidFill>
                  <a:schemeClr val="hlink"/>
                </a:solidFill>
                <a:latin typeface="Times New Roman" pitchFamily="18" charset="0"/>
                <a:cs typeface="Times New Roman" pitchFamily="18" charset="0"/>
              </a:rPr>
              <a:t>// Index of the first sub-matrix of B processed by the block</a:t>
            </a:r>
          </a:p>
          <a:p>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int</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bBegin</a:t>
            </a:r>
            <a:r>
              <a:rPr lang="en-US" sz="1200" b="1" dirty="0">
                <a:latin typeface="Times New Roman" pitchFamily="18" charset="0"/>
                <a:cs typeface="Times New Roman" pitchFamily="18" charset="0"/>
              </a:rPr>
              <a:t> = BLOCK_SIZE * </a:t>
            </a:r>
            <a:r>
              <a:rPr lang="en-US" sz="1200" b="1" dirty="0" err="1">
                <a:latin typeface="Times New Roman" pitchFamily="18" charset="0"/>
                <a:cs typeface="Times New Roman" pitchFamily="18" charset="0"/>
              </a:rPr>
              <a:t>bx</a:t>
            </a:r>
            <a:r>
              <a:rPr lang="en-US" sz="1200" b="1" dirty="0">
                <a:latin typeface="Times New Roman" pitchFamily="18" charset="0"/>
                <a:cs typeface="Times New Roman" pitchFamily="18" charset="0"/>
              </a:rPr>
              <a:t>;</a:t>
            </a:r>
          </a:p>
          <a:p>
            <a:endParaRPr lang="en-US" sz="1200" b="1" dirty="0">
              <a:latin typeface="Times New Roman" pitchFamily="18" charset="0"/>
              <a:cs typeface="Times New Roman" pitchFamily="18" charset="0"/>
            </a:endParaRPr>
          </a:p>
          <a:p>
            <a:r>
              <a:rPr lang="en-US" sz="1200" dirty="0">
                <a:latin typeface="Times New Roman" pitchFamily="18" charset="0"/>
                <a:cs typeface="Times New Roman" pitchFamily="18" charset="0"/>
              </a:rPr>
              <a:t>   </a:t>
            </a:r>
            <a:r>
              <a:rPr lang="en-US" sz="1200" dirty="0">
                <a:solidFill>
                  <a:schemeClr val="hlink"/>
                </a:solidFill>
                <a:latin typeface="Times New Roman" pitchFamily="18" charset="0"/>
                <a:cs typeface="Times New Roman" pitchFamily="18" charset="0"/>
              </a:rPr>
              <a:t>// Step size used to iterate through the sub-matrices of B</a:t>
            </a:r>
          </a:p>
          <a:p>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int</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bStep</a:t>
            </a:r>
            <a:r>
              <a:rPr lang="en-US" sz="1200" b="1" dirty="0">
                <a:latin typeface="Times New Roman" pitchFamily="18" charset="0"/>
                <a:cs typeface="Times New Roman" pitchFamily="18" charset="0"/>
              </a:rPr>
              <a:t> = BLOCK_SIZE * </a:t>
            </a:r>
            <a:r>
              <a:rPr lang="en-US" sz="1200" b="1" dirty="0" err="1">
                <a:latin typeface="Times New Roman" pitchFamily="18" charset="0"/>
                <a:cs typeface="Times New Roman" pitchFamily="18" charset="0"/>
              </a:rPr>
              <a:t>wB</a:t>
            </a:r>
            <a:r>
              <a:rPr lang="en-US" sz="1200" b="1" dirty="0">
                <a:latin typeface="Times New Roman" pitchFamily="18" charset="0"/>
                <a:cs typeface="Times New Roman" pitchFamily="18" charset="0"/>
              </a:rPr>
              <a:t>;</a:t>
            </a:r>
          </a:p>
          <a:p>
            <a:endParaRPr lang="en-US" sz="1200" b="1" dirty="0">
              <a:latin typeface="Times New Roman" pitchFamily="18" charset="0"/>
              <a:cs typeface="Times New Roman" pitchFamily="18" charset="0"/>
            </a:endParaRPr>
          </a:p>
          <a:p>
            <a:r>
              <a:rPr lang="en-US" sz="1200" dirty="0">
                <a:latin typeface="Times New Roman" pitchFamily="18" charset="0"/>
                <a:cs typeface="Times New Roman" pitchFamily="18" charset="0"/>
              </a:rPr>
              <a:t>   </a:t>
            </a:r>
            <a:r>
              <a:rPr lang="en-US" sz="1200" dirty="0">
                <a:solidFill>
                  <a:schemeClr val="hlink"/>
                </a:solidFill>
                <a:latin typeface="Times New Roman" pitchFamily="18" charset="0"/>
                <a:cs typeface="Times New Roman" pitchFamily="18" charset="0"/>
              </a:rPr>
              <a:t>// The element of the block sub-matrix that is computed</a:t>
            </a:r>
          </a:p>
          <a:p>
            <a:r>
              <a:rPr lang="en-US" sz="1200" dirty="0">
                <a:solidFill>
                  <a:schemeClr val="hlink"/>
                </a:solidFill>
                <a:latin typeface="Times New Roman" pitchFamily="18" charset="0"/>
                <a:cs typeface="Times New Roman" pitchFamily="18" charset="0"/>
              </a:rPr>
              <a:t>   // by the thread</a:t>
            </a:r>
          </a:p>
          <a:p>
            <a:r>
              <a:rPr lang="en-US" sz="1200" b="1" dirty="0">
                <a:latin typeface="Times New Roman" pitchFamily="18" charset="0"/>
                <a:cs typeface="Times New Roman" pitchFamily="18" charset="0"/>
              </a:rPr>
              <a:t>   float </a:t>
            </a:r>
            <a:r>
              <a:rPr lang="en-US" sz="1200" b="1" dirty="0" err="1">
                <a:latin typeface="Times New Roman" pitchFamily="18" charset="0"/>
                <a:cs typeface="Times New Roman" pitchFamily="18" charset="0"/>
              </a:rPr>
              <a:t>Csub</a:t>
            </a:r>
            <a:r>
              <a:rPr lang="en-US" sz="1200" b="1" dirty="0">
                <a:latin typeface="Times New Roman" pitchFamily="18" charset="0"/>
                <a:cs typeface="Times New Roman" pitchFamily="18" charset="0"/>
              </a:rPr>
              <a:t> = 0;</a:t>
            </a:r>
          </a:p>
        </p:txBody>
      </p:sp>
      <p:sp>
        <p:nvSpPr>
          <p:cNvPr id="971781" name="Rectangle 5"/>
          <p:cNvSpPr>
            <a:spLocks noChangeArrowheads="1"/>
          </p:cNvSpPr>
          <p:nvPr/>
        </p:nvSpPr>
        <p:spPr bwMode="auto">
          <a:xfrm>
            <a:off x="4724400" y="228600"/>
            <a:ext cx="4343400" cy="6553200"/>
          </a:xfrm>
          <a:prstGeom prst="rect">
            <a:avLst/>
          </a:prstGeom>
          <a:solidFill>
            <a:srgbClr val="EAEAEA"/>
          </a:solidFill>
          <a:ln w="19050">
            <a:solidFill>
              <a:schemeClr val="tx1"/>
            </a:solidFill>
            <a:miter lim="800000"/>
            <a:headEnd/>
            <a:tailEnd/>
          </a:ln>
          <a:effectLst/>
        </p:spPr>
        <p:txBody>
          <a:bodyPr wrap="square">
            <a:spAutoFit/>
          </a:bodyPr>
          <a:lstStyle/>
          <a:p>
            <a:r>
              <a:rPr lang="en-US" sz="1200" dirty="0" smtClean="0">
                <a:latin typeface="Times New Roman" pitchFamily="18" charset="0"/>
                <a:cs typeface="Times New Roman" pitchFamily="18" charset="0"/>
              </a:rPr>
              <a:t>    </a:t>
            </a:r>
            <a:r>
              <a:rPr lang="en-US" sz="1200" dirty="0" smtClean="0">
                <a:solidFill>
                  <a:schemeClr val="hlink"/>
                </a:solidFill>
                <a:latin typeface="Times New Roman" pitchFamily="18" charset="0"/>
                <a:cs typeface="Times New Roman" pitchFamily="18" charset="0"/>
              </a:rPr>
              <a:t>// Shared memory for the sub-matrices (tiles) of  A and B</a:t>
            </a:r>
          </a:p>
          <a:p>
            <a:r>
              <a:rPr lang="en-US" sz="1200" b="1" dirty="0" smtClean="0">
                <a:latin typeface="Times New Roman" pitchFamily="18" charset="0"/>
                <a:cs typeface="Times New Roman" pitchFamily="18" charset="0"/>
              </a:rPr>
              <a:t>    __shared__ float As[BLOCK_SIZE][BLOCK_SIZE];</a:t>
            </a:r>
          </a:p>
          <a:p>
            <a:r>
              <a:rPr lang="en-US" sz="1200" b="1" dirty="0" smtClean="0">
                <a:latin typeface="Times New Roman" pitchFamily="18" charset="0"/>
                <a:cs typeface="Times New Roman" pitchFamily="18" charset="0"/>
              </a:rPr>
              <a:t>    __shared__ float Bs[BLOCK_SIZE][BLOCK_SIZE];</a:t>
            </a:r>
          </a:p>
          <a:p>
            <a:endParaRPr lang="en-US" sz="1200" dirty="0" smtClean="0">
              <a:latin typeface="Times New Roman" pitchFamily="18" charset="0"/>
              <a:cs typeface="Times New Roman" pitchFamily="18" charset="0"/>
            </a:endParaRPr>
          </a:p>
          <a:p>
            <a:r>
              <a:rPr lang="en-US" sz="1200" dirty="0" smtClean="0">
                <a:latin typeface="Times New Roman" pitchFamily="18" charset="0"/>
                <a:cs typeface="Times New Roman" pitchFamily="18" charset="0"/>
              </a:rPr>
              <a:t>   </a:t>
            </a:r>
            <a:r>
              <a:rPr lang="en-US" sz="1200" dirty="0">
                <a:solidFill>
                  <a:schemeClr val="hlink"/>
                </a:solidFill>
                <a:latin typeface="Times New Roman" pitchFamily="18" charset="0"/>
                <a:cs typeface="Times New Roman" pitchFamily="18" charset="0"/>
              </a:rPr>
              <a:t>// Loop over all the </a:t>
            </a:r>
            <a:r>
              <a:rPr lang="en-US" sz="1200" dirty="0" smtClean="0">
                <a:solidFill>
                  <a:schemeClr val="hlink"/>
                </a:solidFill>
                <a:latin typeface="Times New Roman" pitchFamily="18" charset="0"/>
                <a:cs typeface="Times New Roman" pitchFamily="18" charset="0"/>
              </a:rPr>
              <a:t>sub-matrices (tiles) </a:t>
            </a:r>
            <a:r>
              <a:rPr lang="en-US" sz="1200" dirty="0">
                <a:solidFill>
                  <a:schemeClr val="hlink"/>
                </a:solidFill>
                <a:latin typeface="Times New Roman" pitchFamily="18" charset="0"/>
                <a:cs typeface="Times New Roman" pitchFamily="18" charset="0"/>
              </a:rPr>
              <a:t>of A and B required to</a:t>
            </a:r>
          </a:p>
          <a:p>
            <a:r>
              <a:rPr lang="en-US" sz="1200" dirty="0">
                <a:solidFill>
                  <a:schemeClr val="hlink"/>
                </a:solidFill>
                <a:latin typeface="Times New Roman" pitchFamily="18" charset="0"/>
                <a:cs typeface="Times New Roman" pitchFamily="18" charset="0"/>
              </a:rPr>
              <a:t>   // compute the block </a:t>
            </a:r>
            <a:r>
              <a:rPr lang="en-US" sz="1200" dirty="0" smtClean="0">
                <a:solidFill>
                  <a:schemeClr val="hlink"/>
                </a:solidFill>
                <a:latin typeface="Times New Roman" pitchFamily="18" charset="0"/>
                <a:cs typeface="Times New Roman" pitchFamily="18" charset="0"/>
              </a:rPr>
              <a:t>sub-matrix; moving in A left to right in</a:t>
            </a:r>
          </a:p>
          <a:p>
            <a:r>
              <a:rPr lang="en-US" sz="1200" dirty="0" smtClean="0">
                <a:solidFill>
                  <a:schemeClr val="hlink"/>
                </a:solidFill>
                <a:latin typeface="Times New Roman" pitchFamily="18" charset="0"/>
                <a:cs typeface="Times New Roman" pitchFamily="18" charset="0"/>
              </a:rPr>
              <a:t>   // a row, and in B from top to bottom in a column</a:t>
            </a:r>
            <a:endParaRPr lang="en-US" sz="1200" dirty="0">
              <a:solidFill>
                <a:schemeClr val="hlink"/>
              </a:solidFill>
              <a:latin typeface="Times New Roman" pitchFamily="18" charset="0"/>
              <a:cs typeface="Times New Roman" pitchFamily="18" charset="0"/>
            </a:endParaRPr>
          </a:p>
          <a:p>
            <a:r>
              <a:rPr lang="en-US" sz="1200" b="1" dirty="0">
                <a:latin typeface="Times New Roman" pitchFamily="18" charset="0"/>
                <a:cs typeface="Times New Roman" pitchFamily="18" charset="0"/>
              </a:rPr>
              <a:t>   for (</a:t>
            </a:r>
            <a:r>
              <a:rPr lang="en-US" sz="1200" b="1" dirty="0" err="1">
                <a:latin typeface="Times New Roman" pitchFamily="18" charset="0"/>
                <a:cs typeface="Times New Roman" pitchFamily="18" charset="0"/>
              </a:rPr>
              <a:t>int</a:t>
            </a:r>
            <a:r>
              <a:rPr lang="en-US" sz="1200" b="1" dirty="0">
                <a:latin typeface="Times New Roman" pitchFamily="18" charset="0"/>
                <a:cs typeface="Times New Roman" pitchFamily="18" charset="0"/>
              </a:rPr>
              <a:t> a = </a:t>
            </a:r>
            <a:r>
              <a:rPr lang="en-US" sz="1200" b="1" dirty="0" err="1">
                <a:latin typeface="Times New Roman" pitchFamily="18" charset="0"/>
                <a:cs typeface="Times New Roman" pitchFamily="18" charset="0"/>
              </a:rPr>
              <a:t>aBegin</a:t>
            </a:r>
            <a:r>
              <a:rPr lang="en-US" sz="1200" b="1" dirty="0">
                <a:latin typeface="Times New Roman" pitchFamily="18" charset="0"/>
                <a:cs typeface="Times New Roman" pitchFamily="18" charset="0"/>
              </a:rPr>
              <a:t>, b = </a:t>
            </a:r>
            <a:r>
              <a:rPr lang="en-US" sz="1200" b="1" dirty="0" err="1">
                <a:latin typeface="Times New Roman" pitchFamily="18" charset="0"/>
                <a:cs typeface="Times New Roman" pitchFamily="18" charset="0"/>
              </a:rPr>
              <a:t>bBegin</a:t>
            </a:r>
            <a:r>
              <a:rPr lang="en-US" sz="1200" b="1" dirty="0">
                <a:latin typeface="Times New Roman" pitchFamily="18" charset="0"/>
                <a:cs typeface="Times New Roman" pitchFamily="18" charset="0"/>
              </a:rPr>
              <a:t>;</a:t>
            </a:r>
          </a:p>
          <a:p>
            <a:r>
              <a:rPr lang="en-US" sz="1200" b="1" dirty="0">
                <a:latin typeface="Times New Roman" pitchFamily="18" charset="0"/>
                <a:cs typeface="Times New Roman" pitchFamily="18" charset="0"/>
              </a:rPr>
              <a:t>      a &lt;= </a:t>
            </a:r>
            <a:r>
              <a:rPr lang="en-US" sz="1200" b="1" dirty="0" err="1">
                <a:latin typeface="Times New Roman" pitchFamily="18" charset="0"/>
                <a:cs typeface="Times New Roman" pitchFamily="18" charset="0"/>
              </a:rPr>
              <a:t>aEnd</a:t>
            </a:r>
            <a:r>
              <a:rPr lang="en-US" sz="1200" b="1" dirty="0">
                <a:latin typeface="Times New Roman" pitchFamily="18" charset="0"/>
                <a:cs typeface="Times New Roman" pitchFamily="18" charset="0"/>
              </a:rPr>
              <a:t>;</a:t>
            </a:r>
          </a:p>
          <a:p>
            <a:r>
              <a:rPr lang="en-US" sz="1200" b="1" dirty="0">
                <a:latin typeface="Times New Roman" pitchFamily="18" charset="0"/>
                <a:cs typeface="Times New Roman" pitchFamily="18" charset="0"/>
              </a:rPr>
              <a:t>      a += </a:t>
            </a:r>
            <a:r>
              <a:rPr lang="en-US" sz="1200" b="1" dirty="0" err="1">
                <a:latin typeface="Times New Roman" pitchFamily="18" charset="0"/>
                <a:cs typeface="Times New Roman" pitchFamily="18" charset="0"/>
              </a:rPr>
              <a:t>aStep</a:t>
            </a:r>
            <a:r>
              <a:rPr lang="en-US" sz="1200" b="1" dirty="0">
                <a:latin typeface="Times New Roman" pitchFamily="18" charset="0"/>
                <a:cs typeface="Times New Roman" pitchFamily="18" charset="0"/>
              </a:rPr>
              <a:t>, b += </a:t>
            </a:r>
            <a:r>
              <a:rPr lang="en-US" sz="1200" b="1" dirty="0" err="1">
                <a:latin typeface="Times New Roman" pitchFamily="18" charset="0"/>
                <a:cs typeface="Times New Roman" pitchFamily="18" charset="0"/>
              </a:rPr>
              <a:t>bStep</a:t>
            </a:r>
            <a:r>
              <a:rPr lang="en-US" sz="1200" b="1" dirty="0">
                <a:latin typeface="Times New Roman" pitchFamily="18" charset="0"/>
                <a:cs typeface="Times New Roman" pitchFamily="18" charset="0"/>
              </a:rPr>
              <a:t>) {</a:t>
            </a:r>
          </a:p>
          <a:p>
            <a:endParaRPr lang="en-US" sz="1200" b="1" dirty="0">
              <a:latin typeface="Times New Roman" pitchFamily="18" charset="0"/>
              <a:cs typeface="Times New Roman" pitchFamily="18" charset="0"/>
            </a:endParaRPr>
          </a:p>
          <a:p>
            <a:r>
              <a:rPr lang="en-US" sz="1200" dirty="0" smtClean="0">
                <a:solidFill>
                  <a:schemeClr val="hlink"/>
                </a:solidFill>
                <a:latin typeface="Times New Roman" pitchFamily="18" charset="0"/>
                <a:cs typeface="Times New Roman" pitchFamily="18" charset="0"/>
              </a:rPr>
              <a:t>         // Load the tiles from global memory into shared memory;</a:t>
            </a:r>
          </a:p>
          <a:p>
            <a:r>
              <a:rPr lang="en-US" sz="1200" dirty="0" smtClean="0">
                <a:solidFill>
                  <a:schemeClr val="hlink"/>
                </a:solidFill>
                <a:latin typeface="Times New Roman" pitchFamily="18" charset="0"/>
                <a:cs typeface="Times New Roman" pitchFamily="18" charset="0"/>
              </a:rPr>
              <a:t>         </a:t>
            </a:r>
            <a:r>
              <a:rPr lang="en-US" sz="1200" dirty="0">
                <a:solidFill>
                  <a:schemeClr val="hlink"/>
                </a:solidFill>
                <a:latin typeface="Times New Roman" pitchFamily="18" charset="0"/>
                <a:cs typeface="Times New Roman" pitchFamily="18" charset="0"/>
              </a:rPr>
              <a:t>// each thread loads one element of </a:t>
            </a:r>
            <a:r>
              <a:rPr lang="en-US" sz="1200" dirty="0" smtClean="0">
                <a:solidFill>
                  <a:schemeClr val="hlink"/>
                </a:solidFill>
                <a:latin typeface="Times New Roman" pitchFamily="18" charset="0"/>
                <a:cs typeface="Times New Roman" pitchFamily="18" charset="0"/>
              </a:rPr>
              <a:t>the two tiles from A &amp; B</a:t>
            </a:r>
            <a:endParaRPr lang="en-US" sz="1200" dirty="0">
              <a:solidFill>
                <a:schemeClr val="hlink"/>
              </a:solidFill>
              <a:latin typeface="Times New Roman" pitchFamily="18" charset="0"/>
              <a:cs typeface="Times New Roman" pitchFamily="18" charset="0"/>
            </a:endParaRPr>
          </a:p>
          <a:p>
            <a:r>
              <a:rPr lang="en-US" sz="1200" b="1" dirty="0">
                <a:latin typeface="Times New Roman" pitchFamily="18" charset="0"/>
                <a:cs typeface="Times New Roman" pitchFamily="18" charset="0"/>
              </a:rPr>
              <a:t>         As[</a:t>
            </a:r>
            <a:r>
              <a:rPr lang="en-US" sz="1200" b="1" dirty="0" err="1">
                <a:latin typeface="Times New Roman" pitchFamily="18" charset="0"/>
                <a:cs typeface="Times New Roman" pitchFamily="18" charset="0"/>
              </a:rPr>
              <a:t>ty</a:t>
            </a:r>
            <a:r>
              <a:rPr lang="en-US" sz="1200" b="1" dirty="0">
                <a:latin typeface="Times New Roman" pitchFamily="18" charset="0"/>
                <a:cs typeface="Times New Roman" pitchFamily="18" charset="0"/>
              </a:rPr>
              <a:t>][</a:t>
            </a:r>
            <a:r>
              <a:rPr lang="en-US" sz="1200" b="1" dirty="0" err="1">
                <a:latin typeface="Times New Roman" pitchFamily="18" charset="0"/>
                <a:cs typeface="Times New Roman" pitchFamily="18" charset="0"/>
              </a:rPr>
              <a:t>tx</a:t>
            </a:r>
            <a:r>
              <a:rPr lang="en-US" sz="1200" b="1" dirty="0">
                <a:latin typeface="Times New Roman" pitchFamily="18" charset="0"/>
                <a:cs typeface="Times New Roman" pitchFamily="18" charset="0"/>
              </a:rPr>
              <a:t>] = A[a + </a:t>
            </a:r>
            <a:r>
              <a:rPr lang="en-US" sz="1200" b="1" dirty="0" err="1">
                <a:latin typeface="Times New Roman" pitchFamily="18" charset="0"/>
                <a:cs typeface="Times New Roman" pitchFamily="18" charset="0"/>
              </a:rPr>
              <a:t>wA</a:t>
            </a:r>
            <a:r>
              <a:rPr lang="en-US" sz="1200" b="1" dirty="0">
                <a:latin typeface="Times New Roman" pitchFamily="18" charset="0"/>
                <a:cs typeface="Times New Roman" pitchFamily="18" charset="0"/>
              </a:rPr>
              <a:t> * </a:t>
            </a:r>
            <a:r>
              <a:rPr lang="en-US" sz="1200" b="1" dirty="0" err="1">
                <a:latin typeface="Times New Roman" pitchFamily="18" charset="0"/>
                <a:cs typeface="Times New Roman" pitchFamily="18" charset="0"/>
              </a:rPr>
              <a:t>ty</a:t>
            </a:r>
            <a:r>
              <a:rPr lang="en-US" sz="1200" b="1" dirty="0">
                <a:latin typeface="Times New Roman" pitchFamily="18" charset="0"/>
                <a:cs typeface="Times New Roman" pitchFamily="18" charset="0"/>
              </a:rPr>
              <a:t> + </a:t>
            </a:r>
            <a:r>
              <a:rPr lang="en-US" sz="1200" b="1" dirty="0" err="1">
                <a:latin typeface="Times New Roman" pitchFamily="18" charset="0"/>
                <a:cs typeface="Times New Roman" pitchFamily="18" charset="0"/>
              </a:rPr>
              <a:t>tx</a:t>
            </a:r>
            <a:r>
              <a:rPr lang="en-US" sz="1200" b="1" dirty="0">
                <a:latin typeface="Times New Roman" pitchFamily="18" charset="0"/>
                <a:cs typeface="Times New Roman" pitchFamily="18" charset="0"/>
              </a:rPr>
              <a:t>];</a:t>
            </a:r>
          </a:p>
          <a:p>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Bs</a:t>
            </a:r>
            <a:r>
              <a:rPr lang="en-US" sz="1200" b="1" dirty="0">
                <a:latin typeface="Times New Roman" pitchFamily="18" charset="0"/>
                <a:cs typeface="Times New Roman" pitchFamily="18" charset="0"/>
              </a:rPr>
              <a:t>[</a:t>
            </a:r>
            <a:r>
              <a:rPr lang="en-US" sz="1200" b="1" dirty="0" err="1">
                <a:latin typeface="Times New Roman" pitchFamily="18" charset="0"/>
                <a:cs typeface="Times New Roman" pitchFamily="18" charset="0"/>
              </a:rPr>
              <a:t>ty</a:t>
            </a:r>
            <a:r>
              <a:rPr lang="en-US" sz="1200" b="1" dirty="0">
                <a:latin typeface="Times New Roman" pitchFamily="18" charset="0"/>
                <a:cs typeface="Times New Roman" pitchFamily="18" charset="0"/>
              </a:rPr>
              <a:t>][</a:t>
            </a:r>
            <a:r>
              <a:rPr lang="en-US" sz="1200" b="1" dirty="0" err="1">
                <a:latin typeface="Times New Roman" pitchFamily="18" charset="0"/>
                <a:cs typeface="Times New Roman" pitchFamily="18" charset="0"/>
              </a:rPr>
              <a:t>tx</a:t>
            </a:r>
            <a:r>
              <a:rPr lang="en-US" sz="1200" b="1" dirty="0">
                <a:latin typeface="Times New Roman" pitchFamily="18" charset="0"/>
                <a:cs typeface="Times New Roman" pitchFamily="18" charset="0"/>
              </a:rPr>
              <a:t>] = B[b + </a:t>
            </a:r>
            <a:r>
              <a:rPr lang="en-US" sz="1200" b="1" dirty="0" err="1">
                <a:latin typeface="Times New Roman" pitchFamily="18" charset="0"/>
                <a:cs typeface="Times New Roman" pitchFamily="18" charset="0"/>
              </a:rPr>
              <a:t>wB</a:t>
            </a:r>
            <a:r>
              <a:rPr lang="en-US" sz="1200" b="1" dirty="0">
                <a:latin typeface="Times New Roman" pitchFamily="18" charset="0"/>
                <a:cs typeface="Times New Roman" pitchFamily="18" charset="0"/>
              </a:rPr>
              <a:t> * </a:t>
            </a:r>
            <a:r>
              <a:rPr lang="en-US" sz="1200" b="1" dirty="0" err="1">
                <a:latin typeface="Times New Roman" pitchFamily="18" charset="0"/>
                <a:cs typeface="Times New Roman" pitchFamily="18" charset="0"/>
              </a:rPr>
              <a:t>ty</a:t>
            </a:r>
            <a:r>
              <a:rPr lang="en-US" sz="1200" b="1" dirty="0">
                <a:latin typeface="Times New Roman" pitchFamily="18" charset="0"/>
                <a:cs typeface="Times New Roman" pitchFamily="18" charset="0"/>
              </a:rPr>
              <a:t> + </a:t>
            </a:r>
            <a:r>
              <a:rPr lang="en-US" sz="1200" b="1" dirty="0" err="1">
                <a:latin typeface="Times New Roman" pitchFamily="18" charset="0"/>
                <a:cs typeface="Times New Roman" pitchFamily="18" charset="0"/>
              </a:rPr>
              <a:t>tx</a:t>
            </a:r>
            <a:r>
              <a:rPr lang="en-US" sz="1200" b="1" dirty="0">
                <a:latin typeface="Times New Roman" pitchFamily="18" charset="0"/>
                <a:cs typeface="Times New Roman" pitchFamily="18" charset="0"/>
              </a:rPr>
              <a:t>];</a:t>
            </a:r>
          </a:p>
          <a:p>
            <a:endParaRPr lang="en-US" sz="1200" b="1" dirty="0">
              <a:latin typeface="Times New Roman" pitchFamily="18" charset="0"/>
              <a:cs typeface="Times New Roman" pitchFamily="18" charset="0"/>
            </a:endParaRPr>
          </a:p>
          <a:p>
            <a:r>
              <a:rPr lang="en-US" sz="1200" dirty="0">
                <a:latin typeface="Times New Roman" pitchFamily="18" charset="0"/>
                <a:cs typeface="Times New Roman" pitchFamily="18" charset="0"/>
              </a:rPr>
              <a:t>         </a:t>
            </a:r>
            <a:r>
              <a:rPr lang="en-US" sz="1200" dirty="0">
                <a:solidFill>
                  <a:schemeClr val="hlink"/>
                </a:solidFill>
                <a:latin typeface="Times New Roman" pitchFamily="18" charset="0"/>
                <a:cs typeface="Times New Roman" pitchFamily="18" charset="0"/>
              </a:rPr>
              <a:t>// Synchronize to make sure the matrices are loaded</a:t>
            </a:r>
          </a:p>
          <a:p>
            <a:r>
              <a:rPr lang="en-US" sz="1200" b="1" dirty="0">
                <a:latin typeface="Times New Roman" pitchFamily="18" charset="0"/>
                <a:cs typeface="Times New Roman" pitchFamily="18" charset="0"/>
              </a:rPr>
              <a:t>         __</a:t>
            </a:r>
            <a:r>
              <a:rPr lang="en-US" sz="1200" b="1" dirty="0" err="1">
                <a:latin typeface="Times New Roman" pitchFamily="18" charset="0"/>
                <a:cs typeface="Times New Roman" pitchFamily="18" charset="0"/>
              </a:rPr>
              <a:t>syncthreads</a:t>
            </a:r>
            <a:r>
              <a:rPr lang="en-US" sz="1200" b="1" dirty="0">
                <a:latin typeface="Times New Roman" pitchFamily="18" charset="0"/>
                <a:cs typeface="Times New Roman" pitchFamily="18" charset="0"/>
              </a:rPr>
              <a:t>();</a:t>
            </a:r>
          </a:p>
          <a:p>
            <a:endParaRPr lang="en-US" sz="1200" b="1" dirty="0">
              <a:latin typeface="Times New Roman" pitchFamily="18" charset="0"/>
              <a:cs typeface="Times New Roman" pitchFamily="18" charset="0"/>
            </a:endParaRPr>
          </a:p>
          <a:p>
            <a:r>
              <a:rPr lang="en-US" sz="1200" dirty="0">
                <a:latin typeface="Times New Roman" pitchFamily="18" charset="0"/>
                <a:cs typeface="Times New Roman" pitchFamily="18" charset="0"/>
              </a:rPr>
              <a:t>         </a:t>
            </a:r>
            <a:r>
              <a:rPr lang="en-US" sz="1200" dirty="0">
                <a:solidFill>
                  <a:schemeClr val="hlink"/>
                </a:solidFill>
                <a:latin typeface="Times New Roman" pitchFamily="18" charset="0"/>
                <a:cs typeface="Times New Roman" pitchFamily="18" charset="0"/>
              </a:rPr>
              <a:t>// </a:t>
            </a:r>
            <a:r>
              <a:rPr lang="en-US" sz="1200" dirty="0" smtClean="0">
                <a:solidFill>
                  <a:schemeClr val="hlink"/>
                </a:solidFill>
                <a:latin typeface="Times New Roman" pitchFamily="18" charset="0"/>
                <a:cs typeface="Times New Roman" pitchFamily="18" charset="0"/>
              </a:rPr>
              <a:t>Each thread in this block computes one element </a:t>
            </a:r>
          </a:p>
          <a:p>
            <a:r>
              <a:rPr lang="en-US" sz="1200" dirty="0" smtClean="0">
                <a:solidFill>
                  <a:schemeClr val="hlink"/>
                </a:solidFill>
                <a:latin typeface="Times New Roman" pitchFamily="18" charset="0"/>
                <a:cs typeface="Times New Roman" pitchFamily="18" charset="0"/>
              </a:rPr>
              <a:t>         // of the block sub-matrix (tile).  Thread with indexes</a:t>
            </a:r>
          </a:p>
          <a:p>
            <a:r>
              <a:rPr lang="en-US" sz="1200" dirty="0" smtClean="0">
                <a:solidFill>
                  <a:schemeClr val="hlink"/>
                </a:solidFill>
                <a:latin typeface="Times New Roman" pitchFamily="18" charset="0"/>
                <a:cs typeface="Times New Roman" pitchFamily="18" charset="0"/>
              </a:rPr>
              <a:t>         // </a:t>
            </a:r>
            <a:r>
              <a:rPr lang="en-US" sz="1200" dirty="0" err="1" smtClean="0">
                <a:solidFill>
                  <a:schemeClr val="hlink"/>
                </a:solidFill>
                <a:latin typeface="Times New Roman" pitchFamily="18" charset="0"/>
                <a:cs typeface="Times New Roman" pitchFamily="18" charset="0"/>
              </a:rPr>
              <a:t>ty</a:t>
            </a:r>
            <a:r>
              <a:rPr lang="en-US" sz="1200" dirty="0" smtClean="0">
                <a:solidFill>
                  <a:schemeClr val="hlink"/>
                </a:solidFill>
                <a:latin typeface="Times New Roman" pitchFamily="18" charset="0"/>
                <a:cs typeface="Times New Roman" pitchFamily="18" charset="0"/>
              </a:rPr>
              <a:t> and </a:t>
            </a:r>
            <a:r>
              <a:rPr lang="en-US" sz="1200" dirty="0" err="1" smtClean="0">
                <a:solidFill>
                  <a:schemeClr val="hlink"/>
                </a:solidFill>
                <a:latin typeface="Times New Roman" pitchFamily="18" charset="0"/>
                <a:cs typeface="Times New Roman" pitchFamily="18" charset="0"/>
              </a:rPr>
              <a:t>tx</a:t>
            </a:r>
            <a:r>
              <a:rPr lang="en-US" sz="1200" dirty="0" smtClean="0">
                <a:solidFill>
                  <a:schemeClr val="hlink"/>
                </a:solidFill>
                <a:latin typeface="Times New Roman" pitchFamily="18" charset="0"/>
                <a:cs typeface="Times New Roman" pitchFamily="18" charset="0"/>
              </a:rPr>
              <a:t> computes in this tile the entry [</a:t>
            </a:r>
            <a:r>
              <a:rPr lang="en-US" sz="1200" dirty="0" err="1" smtClean="0">
                <a:solidFill>
                  <a:schemeClr val="hlink"/>
                </a:solidFill>
                <a:latin typeface="Times New Roman" pitchFamily="18" charset="0"/>
                <a:cs typeface="Times New Roman" pitchFamily="18" charset="0"/>
              </a:rPr>
              <a:t>ty</a:t>
            </a:r>
            <a:r>
              <a:rPr lang="en-US" sz="1200" dirty="0" smtClean="0">
                <a:solidFill>
                  <a:schemeClr val="hlink"/>
                </a:solidFill>
                <a:latin typeface="Times New Roman" pitchFamily="18" charset="0"/>
                <a:cs typeface="Times New Roman" pitchFamily="18" charset="0"/>
              </a:rPr>
              <a:t>][</a:t>
            </a:r>
            <a:r>
              <a:rPr lang="en-US" sz="1200" dirty="0" err="1" smtClean="0">
                <a:solidFill>
                  <a:schemeClr val="hlink"/>
                </a:solidFill>
                <a:latin typeface="Times New Roman" pitchFamily="18" charset="0"/>
                <a:cs typeface="Times New Roman" pitchFamily="18" charset="0"/>
              </a:rPr>
              <a:t>tx</a:t>
            </a:r>
            <a:r>
              <a:rPr lang="en-US" sz="1200" dirty="0" smtClean="0">
                <a:solidFill>
                  <a:schemeClr val="hlink"/>
                </a:solidFill>
                <a:latin typeface="Times New Roman" pitchFamily="18" charset="0"/>
                <a:cs typeface="Times New Roman" pitchFamily="18" charset="0"/>
              </a:rPr>
              <a:t>] .  </a:t>
            </a:r>
            <a:endParaRPr lang="en-US" sz="1200" dirty="0">
              <a:solidFill>
                <a:schemeClr val="hlink"/>
              </a:solidFill>
              <a:latin typeface="Times New Roman" pitchFamily="18" charset="0"/>
              <a:cs typeface="Times New Roman" pitchFamily="18" charset="0"/>
            </a:endParaRPr>
          </a:p>
          <a:p>
            <a:r>
              <a:rPr lang="en-US" sz="1200" b="1" dirty="0" smtClean="0">
                <a:latin typeface="Times New Roman" pitchFamily="18" charset="0"/>
                <a:cs typeface="Times New Roman" pitchFamily="18" charset="0"/>
              </a:rPr>
              <a:t>        for </a:t>
            </a:r>
            <a:r>
              <a:rPr lang="en-US" sz="1200" b="1" dirty="0">
                <a:latin typeface="Times New Roman" pitchFamily="18" charset="0"/>
                <a:cs typeface="Times New Roman" pitchFamily="18" charset="0"/>
              </a:rPr>
              <a:t>(</a:t>
            </a:r>
            <a:r>
              <a:rPr lang="en-US" sz="1200" b="1" dirty="0" err="1">
                <a:latin typeface="Times New Roman" pitchFamily="18" charset="0"/>
                <a:cs typeface="Times New Roman" pitchFamily="18" charset="0"/>
              </a:rPr>
              <a:t>int</a:t>
            </a:r>
            <a:r>
              <a:rPr lang="en-US" sz="1200" b="1" dirty="0">
                <a:latin typeface="Times New Roman" pitchFamily="18" charset="0"/>
                <a:cs typeface="Times New Roman" pitchFamily="18" charset="0"/>
              </a:rPr>
              <a:t> k = 0; k &lt; BLOCK_SIZE; ++k)</a:t>
            </a:r>
          </a:p>
          <a:p>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Csub</a:t>
            </a:r>
            <a:r>
              <a:rPr lang="en-US" sz="1200" b="1" dirty="0">
                <a:latin typeface="Times New Roman" pitchFamily="18" charset="0"/>
                <a:cs typeface="Times New Roman" pitchFamily="18" charset="0"/>
              </a:rPr>
              <a:t> += As[</a:t>
            </a:r>
            <a:r>
              <a:rPr lang="en-US" sz="1200" b="1" dirty="0" err="1">
                <a:latin typeface="Times New Roman" pitchFamily="18" charset="0"/>
                <a:cs typeface="Times New Roman" pitchFamily="18" charset="0"/>
              </a:rPr>
              <a:t>ty</a:t>
            </a:r>
            <a:r>
              <a:rPr lang="en-US" sz="1200" b="1" dirty="0">
                <a:latin typeface="Times New Roman" pitchFamily="18" charset="0"/>
                <a:cs typeface="Times New Roman" pitchFamily="18" charset="0"/>
              </a:rPr>
              <a:t>][k] * </a:t>
            </a:r>
            <a:r>
              <a:rPr lang="en-US" sz="1200" b="1" dirty="0" err="1">
                <a:latin typeface="Times New Roman" pitchFamily="18" charset="0"/>
                <a:cs typeface="Times New Roman" pitchFamily="18" charset="0"/>
              </a:rPr>
              <a:t>Bs</a:t>
            </a:r>
            <a:r>
              <a:rPr lang="en-US" sz="1200" b="1" dirty="0">
                <a:latin typeface="Times New Roman" pitchFamily="18" charset="0"/>
                <a:cs typeface="Times New Roman" pitchFamily="18" charset="0"/>
              </a:rPr>
              <a:t>[k][</a:t>
            </a:r>
            <a:r>
              <a:rPr lang="en-US" sz="1200" b="1" dirty="0" err="1">
                <a:latin typeface="Times New Roman" pitchFamily="18" charset="0"/>
                <a:cs typeface="Times New Roman" pitchFamily="18" charset="0"/>
              </a:rPr>
              <a:t>tx</a:t>
            </a:r>
            <a:r>
              <a:rPr lang="en-US" sz="1200" b="1" dirty="0">
                <a:latin typeface="Times New Roman" pitchFamily="18" charset="0"/>
                <a:cs typeface="Times New Roman" pitchFamily="18" charset="0"/>
              </a:rPr>
              <a:t>];</a:t>
            </a:r>
          </a:p>
          <a:p>
            <a:endParaRPr lang="en-US" sz="1200" b="1" dirty="0">
              <a:latin typeface="Times New Roman" pitchFamily="18" charset="0"/>
              <a:cs typeface="Times New Roman" pitchFamily="18" charset="0"/>
            </a:endParaRPr>
          </a:p>
          <a:p>
            <a:r>
              <a:rPr lang="en-US" sz="1200" dirty="0">
                <a:latin typeface="Times New Roman" pitchFamily="18" charset="0"/>
                <a:cs typeface="Times New Roman" pitchFamily="18" charset="0"/>
              </a:rPr>
              <a:t>         </a:t>
            </a:r>
            <a:r>
              <a:rPr lang="en-US" sz="1200" dirty="0">
                <a:solidFill>
                  <a:schemeClr val="hlink"/>
                </a:solidFill>
                <a:latin typeface="Times New Roman" pitchFamily="18" charset="0"/>
                <a:cs typeface="Times New Roman" pitchFamily="18" charset="0"/>
              </a:rPr>
              <a:t>// Synchronize to make sure that the preceding</a:t>
            </a:r>
          </a:p>
          <a:p>
            <a:r>
              <a:rPr lang="en-US" sz="1200" dirty="0">
                <a:solidFill>
                  <a:schemeClr val="hlink"/>
                </a:solidFill>
                <a:latin typeface="Times New Roman" pitchFamily="18" charset="0"/>
                <a:cs typeface="Times New Roman" pitchFamily="18" charset="0"/>
              </a:rPr>
              <a:t>         // computation is done before loading two new</a:t>
            </a:r>
          </a:p>
          <a:p>
            <a:r>
              <a:rPr lang="en-US" sz="1200" dirty="0">
                <a:solidFill>
                  <a:schemeClr val="hlink"/>
                </a:solidFill>
                <a:latin typeface="Times New Roman" pitchFamily="18" charset="0"/>
                <a:cs typeface="Times New Roman" pitchFamily="18" charset="0"/>
              </a:rPr>
              <a:t>         // sub-matrices of A and B in the next iteration</a:t>
            </a:r>
          </a:p>
          <a:p>
            <a:r>
              <a:rPr lang="en-US" sz="1200" b="1" dirty="0">
                <a:latin typeface="Times New Roman" pitchFamily="18" charset="0"/>
                <a:cs typeface="Times New Roman" pitchFamily="18" charset="0"/>
              </a:rPr>
              <a:t>         __</a:t>
            </a:r>
            <a:r>
              <a:rPr lang="en-US" sz="1200" b="1" dirty="0" err="1">
                <a:latin typeface="Times New Roman" pitchFamily="18" charset="0"/>
                <a:cs typeface="Times New Roman" pitchFamily="18" charset="0"/>
              </a:rPr>
              <a:t>syncthreads</a:t>
            </a:r>
            <a:r>
              <a:rPr lang="en-US" sz="1200" b="1" dirty="0">
                <a:latin typeface="Times New Roman" pitchFamily="18" charset="0"/>
                <a:cs typeface="Times New Roman" pitchFamily="18" charset="0"/>
              </a:rPr>
              <a:t>();</a:t>
            </a:r>
          </a:p>
          <a:p>
            <a:r>
              <a:rPr lang="en-US" sz="1200" b="1" dirty="0">
                <a:latin typeface="Times New Roman" pitchFamily="18" charset="0"/>
                <a:cs typeface="Times New Roman" pitchFamily="18" charset="0"/>
              </a:rPr>
              <a:t>   }</a:t>
            </a:r>
          </a:p>
          <a:p>
            <a:r>
              <a:rPr lang="en-US" sz="1200" dirty="0">
                <a:latin typeface="Times New Roman" pitchFamily="18" charset="0"/>
                <a:cs typeface="Times New Roman" pitchFamily="18" charset="0"/>
              </a:rPr>
              <a:t>   </a:t>
            </a:r>
            <a:r>
              <a:rPr lang="en-US" sz="1200" dirty="0">
                <a:solidFill>
                  <a:schemeClr val="hlink"/>
                </a:solidFill>
                <a:latin typeface="Times New Roman" pitchFamily="18" charset="0"/>
                <a:cs typeface="Times New Roman" pitchFamily="18" charset="0"/>
              </a:rPr>
              <a:t>// Write the block sub-matrix to global memory;</a:t>
            </a:r>
          </a:p>
          <a:p>
            <a:r>
              <a:rPr lang="en-US" sz="1200" dirty="0">
                <a:solidFill>
                  <a:schemeClr val="hlink"/>
                </a:solidFill>
                <a:latin typeface="Times New Roman" pitchFamily="18" charset="0"/>
                <a:cs typeface="Times New Roman" pitchFamily="18" charset="0"/>
              </a:rPr>
              <a:t>   // each thread writes one element</a:t>
            </a:r>
          </a:p>
          <a:p>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int</a:t>
            </a:r>
            <a:r>
              <a:rPr lang="en-US" sz="1200" b="1" dirty="0">
                <a:latin typeface="Times New Roman" pitchFamily="18" charset="0"/>
                <a:cs typeface="Times New Roman" pitchFamily="18" charset="0"/>
              </a:rPr>
              <a:t> c = </a:t>
            </a:r>
            <a:r>
              <a:rPr lang="en-US" sz="1200" b="1" dirty="0" err="1">
                <a:latin typeface="Times New Roman" pitchFamily="18" charset="0"/>
                <a:cs typeface="Times New Roman" pitchFamily="18" charset="0"/>
              </a:rPr>
              <a:t>wB</a:t>
            </a:r>
            <a:r>
              <a:rPr lang="en-US" sz="1200" b="1" dirty="0">
                <a:latin typeface="Times New Roman" pitchFamily="18" charset="0"/>
                <a:cs typeface="Times New Roman" pitchFamily="18" charset="0"/>
              </a:rPr>
              <a:t> * BLOCK_SIZE * by + BLOCK_SIZE * </a:t>
            </a:r>
            <a:r>
              <a:rPr lang="en-US" sz="1200" b="1" dirty="0" err="1">
                <a:latin typeface="Times New Roman" pitchFamily="18" charset="0"/>
                <a:cs typeface="Times New Roman" pitchFamily="18" charset="0"/>
              </a:rPr>
              <a:t>bx</a:t>
            </a:r>
            <a:r>
              <a:rPr lang="en-US" sz="1200" b="1" dirty="0">
                <a:latin typeface="Times New Roman" pitchFamily="18" charset="0"/>
                <a:cs typeface="Times New Roman" pitchFamily="18" charset="0"/>
              </a:rPr>
              <a:t>;</a:t>
            </a:r>
          </a:p>
          <a:p>
            <a:r>
              <a:rPr lang="en-US" sz="1200" b="1" dirty="0">
                <a:latin typeface="Times New Roman" pitchFamily="18" charset="0"/>
                <a:cs typeface="Times New Roman" pitchFamily="18" charset="0"/>
              </a:rPr>
              <a:t>   C[c + </a:t>
            </a:r>
            <a:r>
              <a:rPr lang="en-US" sz="1200" b="1" dirty="0" err="1">
                <a:latin typeface="Times New Roman" pitchFamily="18" charset="0"/>
                <a:cs typeface="Times New Roman" pitchFamily="18" charset="0"/>
              </a:rPr>
              <a:t>wB</a:t>
            </a:r>
            <a:r>
              <a:rPr lang="en-US" sz="1200" b="1" dirty="0">
                <a:latin typeface="Times New Roman" pitchFamily="18" charset="0"/>
                <a:cs typeface="Times New Roman" pitchFamily="18" charset="0"/>
              </a:rPr>
              <a:t> * </a:t>
            </a:r>
            <a:r>
              <a:rPr lang="en-US" sz="1200" b="1" dirty="0" err="1">
                <a:latin typeface="Times New Roman" pitchFamily="18" charset="0"/>
                <a:cs typeface="Times New Roman" pitchFamily="18" charset="0"/>
              </a:rPr>
              <a:t>ty</a:t>
            </a:r>
            <a:r>
              <a:rPr lang="en-US" sz="1200" b="1" dirty="0">
                <a:latin typeface="Times New Roman" pitchFamily="18" charset="0"/>
                <a:cs typeface="Times New Roman" pitchFamily="18" charset="0"/>
              </a:rPr>
              <a:t> + </a:t>
            </a:r>
            <a:r>
              <a:rPr lang="en-US" sz="1200" b="1" dirty="0" err="1">
                <a:latin typeface="Times New Roman" pitchFamily="18" charset="0"/>
                <a:cs typeface="Times New Roman" pitchFamily="18" charset="0"/>
              </a:rPr>
              <a:t>tx</a:t>
            </a:r>
            <a:r>
              <a:rPr lang="en-US" sz="1200" b="1" dirty="0">
                <a:latin typeface="Times New Roman" pitchFamily="18" charset="0"/>
                <a:cs typeface="Times New Roman" pitchFamily="18" charset="0"/>
              </a:rPr>
              <a:t>] = </a:t>
            </a:r>
            <a:r>
              <a:rPr lang="en-US" sz="1200" b="1" dirty="0" err="1">
                <a:latin typeface="Times New Roman" pitchFamily="18" charset="0"/>
                <a:cs typeface="Times New Roman" pitchFamily="18" charset="0"/>
              </a:rPr>
              <a:t>Csub</a:t>
            </a:r>
            <a:r>
              <a:rPr lang="en-US" sz="1200" b="1" dirty="0">
                <a:latin typeface="Times New Roman" pitchFamily="18" charset="0"/>
                <a:cs typeface="Times New Roman" pitchFamily="18" charset="0"/>
              </a:rPr>
              <a:t>;</a:t>
            </a:r>
          </a:p>
          <a:p>
            <a:r>
              <a:rPr lang="en-US" sz="1200" b="1" dirty="0">
                <a:latin typeface="Times New Roman" pitchFamily="18" charset="0"/>
                <a:cs typeface="Times New Roman" pitchFamily="18" charset="0"/>
              </a:rPr>
              <a:t>}</a:t>
            </a:r>
          </a:p>
        </p:txBody>
      </p:sp>
      <p:sp>
        <p:nvSpPr>
          <p:cNvPr id="971782" name="Rectangle 6"/>
          <p:cNvSpPr>
            <a:spLocks noChangeArrowheads="1"/>
          </p:cNvSpPr>
          <p:nvPr/>
        </p:nvSpPr>
        <p:spPr bwMode="auto">
          <a:xfrm>
            <a:off x="2514600" y="6248400"/>
            <a:ext cx="1866217" cy="276999"/>
          </a:xfrm>
          <a:prstGeom prst="rect">
            <a:avLst/>
          </a:prstGeom>
          <a:solidFill>
            <a:srgbClr val="F7F7F7"/>
          </a:solidFill>
          <a:ln w="9525" algn="ctr">
            <a:noFill/>
            <a:miter lim="800000"/>
            <a:headEnd/>
            <a:tailEnd/>
          </a:ln>
          <a:effectLst/>
        </p:spPr>
        <p:txBody>
          <a:bodyPr wrap="none">
            <a:spAutoFit/>
          </a:bodyPr>
          <a:lstStyle/>
          <a:p>
            <a:r>
              <a:rPr lang="en-US" sz="1200" dirty="0"/>
              <a:t>(continues </a:t>
            </a:r>
            <a:r>
              <a:rPr lang="en-US" sz="1200" dirty="0" smtClean="0"/>
              <a:t>at the right…)</a:t>
            </a:r>
            <a:endParaRPr lang="en-US" sz="1200" dirty="0"/>
          </a:p>
        </p:txBody>
      </p:sp>
      <p:sp>
        <p:nvSpPr>
          <p:cNvPr id="971785" name="Line 9"/>
          <p:cNvSpPr>
            <a:spLocks noChangeShapeType="1"/>
          </p:cNvSpPr>
          <p:nvPr/>
        </p:nvSpPr>
        <p:spPr bwMode="auto">
          <a:xfrm>
            <a:off x="4572000" y="685800"/>
            <a:ext cx="304800" cy="0"/>
          </a:xfrm>
          <a:prstGeom prst="line">
            <a:avLst/>
          </a:prstGeom>
          <a:noFill/>
          <a:ln w="57150">
            <a:solidFill>
              <a:srgbClr val="CC0000"/>
            </a:solidFill>
            <a:round/>
            <a:headEnd/>
            <a:tailEnd type="triangle" w="med" len="med"/>
          </a:ln>
          <a:effectLst/>
        </p:spPr>
        <p:txBody>
          <a:bodyPr/>
          <a:lstStyle/>
          <a:p>
            <a:endParaRPr lang="en-US"/>
          </a:p>
        </p:txBody>
      </p:sp>
      <p:sp>
        <p:nvSpPr>
          <p:cNvPr id="971788" name="Line 12"/>
          <p:cNvSpPr>
            <a:spLocks noChangeShapeType="1"/>
          </p:cNvSpPr>
          <p:nvPr/>
        </p:nvSpPr>
        <p:spPr bwMode="auto">
          <a:xfrm>
            <a:off x="4724400" y="3505200"/>
            <a:ext cx="304800" cy="0"/>
          </a:xfrm>
          <a:prstGeom prst="line">
            <a:avLst/>
          </a:prstGeom>
          <a:noFill/>
          <a:ln w="57150">
            <a:solidFill>
              <a:srgbClr val="CC0000"/>
            </a:solidFill>
            <a:round/>
            <a:headEnd/>
            <a:tailEnd type="triangle" w="med" len="med"/>
          </a:ln>
          <a:effectLst/>
        </p:spPr>
        <p:txBody>
          <a:bodyPr/>
          <a:lstStyle/>
          <a:p>
            <a:endParaRPr lang="en-US"/>
          </a:p>
        </p:txBody>
      </p:sp>
      <p:sp>
        <p:nvSpPr>
          <p:cNvPr id="971789" name="Line 13"/>
          <p:cNvSpPr>
            <a:spLocks noChangeShapeType="1"/>
          </p:cNvSpPr>
          <p:nvPr/>
        </p:nvSpPr>
        <p:spPr bwMode="auto">
          <a:xfrm>
            <a:off x="4724400" y="5486400"/>
            <a:ext cx="304800" cy="0"/>
          </a:xfrm>
          <a:prstGeom prst="line">
            <a:avLst/>
          </a:prstGeom>
          <a:noFill/>
          <a:ln w="57150">
            <a:solidFill>
              <a:srgbClr val="CC0000"/>
            </a:solidFill>
            <a:round/>
            <a:headEnd/>
            <a:tailEnd type="triangle" w="med" len="med"/>
          </a:ln>
          <a:effectLst/>
        </p:spPr>
        <p:txBody>
          <a:bodyPr/>
          <a:lstStyle/>
          <a:p>
            <a:endParaRPr lang="en-US"/>
          </a:p>
        </p:txBody>
      </p:sp>
      <p:sp>
        <p:nvSpPr>
          <p:cNvPr id="971790" name="Text Box 14"/>
          <p:cNvSpPr txBox="1">
            <a:spLocks noChangeArrowheads="1"/>
          </p:cNvSpPr>
          <p:nvPr/>
        </p:nvSpPr>
        <p:spPr bwMode="auto">
          <a:xfrm>
            <a:off x="76200" y="6400800"/>
            <a:ext cx="685800" cy="366713"/>
          </a:xfrm>
          <a:prstGeom prst="rect">
            <a:avLst/>
          </a:prstGeom>
          <a:noFill/>
          <a:ln w="9525">
            <a:noFill/>
            <a:miter lim="800000"/>
            <a:headEnd/>
            <a:tailEnd/>
          </a:ln>
          <a:effectLst/>
        </p:spPr>
        <p:txBody>
          <a:bodyPr>
            <a:spAutoFit/>
          </a:bodyPr>
          <a:lstStyle/>
          <a:p>
            <a:pPr eaLnBrk="0" hangingPunct="0">
              <a:spcBef>
                <a:spcPct val="50000"/>
              </a:spcBef>
            </a:pPr>
            <a:fld id="{D9859741-0792-47EF-97E1-8FAB055E6655}" type="slidenum">
              <a:rPr lang="en-US">
                <a:latin typeface="Tahoma" pitchFamily="34" charset="0"/>
              </a:rPr>
              <a:pPr eaLnBrk="0" hangingPunct="0">
                <a:spcBef>
                  <a:spcPct val="50000"/>
                </a:spcBef>
              </a:pPr>
              <a:t>16</a:t>
            </a:fld>
            <a:endParaRPr lang="en-US">
              <a:latin typeface="Tahoma" pitchFamily="34" charset="0"/>
            </a:endParaRPr>
          </a:p>
        </p:txBody>
      </p:sp>
    </p:spTree>
    <p:extLst>
      <p:ext uri="{BB962C8B-B14F-4D97-AF65-F5344CB8AC3E}">
        <p14:creationId xmlns:p14="http://schemas.microsoft.com/office/powerpoint/2010/main" val="2722856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178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7178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717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1785" grpId="0" animBg="1"/>
      <p:bldP spid="971788" grpId="0" animBg="1"/>
      <p:bldP spid="971789" grpId="0" animBg="1"/>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fld id="{EC73BB43-1E6C-48A5-9415-A934DCDD37D3}" type="slidenum">
              <a:rPr lang="en-US" smtClean="0">
                <a:solidFill>
                  <a:schemeClr val="tx2"/>
                </a:solidFill>
              </a:rPr>
              <a:pPr eaLnBrk="1" hangingPunct="1"/>
              <a:t>160</a:t>
            </a:fld>
            <a:endParaRPr lang="en-US" smtClean="0">
              <a:solidFill>
                <a:schemeClr val="tx2"/>
              </a:solidFill>
            </a:endParaRPr>
          </a:p>
        </p:txBody>
      </p:sp>
      <p:sp>
        <p:nvSpPr>
          <p:cNvPr id="350213" name="Rectangle 5"/>
          <p:cNvSpPr>
            <a:spLocks noGrp="1" noChangeArrowheads="1"/>
          </p:cNvSpPr>
          <p:nvPr>
            <p:ph type="title"/>
          </p:nvPr>
        </p:nvSpPr>
        <p:spPr>
          <a:xfrm>
            <a:off x="457200" y="122238"/>
            <a:ext cx="7543800" cy="715962"/>
          </a:xfrm>
        </p:spPr>
        <p:txBody>
          <a:bodyPr/>
          <a:lstStyle/>
          <a:p>
            <a:pPr eaLnBrk="1" hangingPunct="1">
              <a:defRPr/>
            </a:pPr>
            <a:r>
              <a:rPr lang="en-US" dirty="0" smtClean="0"/>
              <a:t>Performance Comparison</a:t>
            </a:r>
          </a:p>
        </p:txBody>
      </p:sp>
      <p:graphicFrame>
        <p:nvGraphicFramePr>
          <p:cNvPr id="40964" name="Object 7"/>
          <p:cNvGraphicFramePr>
            <a:graphicFrameLocks noGrp="1" noChangeAspect="1"/>
          </p:cNvGraphicFramePr>
          <p:nvPr>
            <p:ph idx="1"/>
            <p:extLst>
              <p:ext uri="{D42A27DB-BD31-4B8C-83A1-F6EECF244321}">
                <p14:modId xmlns:p14="http://schemas.microsoft.com/office/powerpoint/2010/main" val="2369126912"/>
              </p:ext>
            </p:extLst>
          </p:nvPr>
        </p:nvGraphicFramePr>
        <p:xfrm>
          <a:off x="25625" y="1295400"/>
          <a:ext cx="8959850" cy="5411787"/>
        </p:xfrm>
        <a:graphic>
          <a:graphicData uri="http://schemas.openxmlformats.org/presentationml/2006/ole">
            <mc:AlternateContent xmlns:mc="http://schemas.openxmlformats.org/markup-compatibility/2006">
              <mc:Choice xmlns:v="urn:schemas-microsoft-com:vml" Requires="v">
                <p:oleObj spid="_x0000_s307203" name="Chart" r:id="rId3" imgW="7705864" imgH="4457700" progId="Excel.Chart.8">
                  <p:embed/>
                </p:oleObj>
              </mc:Choice>
              <mc:Fallback>
                <p:oleObj name="Chart" r:id="rId3" imgW="7705864" imgH="4457700"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25" y="1295400"/>
                        <a:ext cx="8959850" cy="541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ectangle 4"/>
          <p:cNvSpPr/>
          <p:nvPr/>
        </p:nvSpPr>
        <p:spPr>
          <a:xfrm>
            <a:off x="76200" y="6627168"/>
            <a:ext cx="1249060" cy="230832"/>
          </a:xfrm>
          <a:prstGeom prst="rect">
            <a:avLst/>
          </a:prstGeom>
        </p:spPr>
        <p:txBody>
          <a:bodyPr wrap="none">
            <a:spAutoFit/>
          </a:bodyPr>
          <a:lstStyle/>
          <a:p>
            <a:r>
              <a:rPr lang="en-US" sz="900" dirty="0" smtClean="0">
                <a:latin typeface="+mj-lt"/>
              </a:rPr>
              <a:t>NVIDIA [M. Harris]</a:t>
            </a:r>
            <a:r>
              <a:rPr lang="en-US" sz="900" dirty="0" smtClean="0">
                <a:latin typeface="+mj-lt"/>
                <a:cs typeface="Calibri"/>
              </a:rPr>
              <a:t>→</a:t>
            </a:r>
            <a:endParaRPr lang="en-US" sz="900" dirty="0">
              <a:latin typeface="+mj-lt"/>
            </a:endParaRPr>
          </a:p>
        </p:txBody>
      </p:sp>
      <p:sp>
        <p:nvSpPr>
          <p:cNvPr id="6" name="Slide Number Placeholder 3"/>
          <p:cNvSpPr>
            <a:spLocks noGrp="1"/>
          </p:cNvSpPr>
          <p:nvPr>
            <p:ph type="sldNum" sz="quarter" idx="12"/>
          </p:nvPr>
        </p:nvSpPr>
        <p:spPr>
          <a:xfrm>
            <a:off x="8534400" y="6474768"/>
            <a:ext cx="381000" cy="304800"/>
          </a:xfrm>
        </p:spPr>
        <p:txBody>
          <a:bodyPr/>
          <a:lstStyle/>
          <a:p>
            <a:fld id="{04A7C484-7E24-447E-8CB0-5149A4D34DEF}" type="slidenum">
              <a:rPr lang="en-US" altLang="en-US" smtClean="0"/>
              <a:pPr/>
              <a:t>160</a:t>
            </a:fld>
            <a:endParaRPr lang="en-US" altLang="en-US" dirty="0"/>
          </a:p>
        </p:txBody>
      </p:sp>
    </p:spTree>
    <p:extLst>
      <p:ext uri="{BB962C8B-B14F-4D97-AF65-F5344CB8AC3E}">
        <p14:creationId xmlns:p14="http://schemas.microsoft.com/office/powerpoint/2010/main" val="3644839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3"/>
          <p:cNvSpPr>
            <a:spLocks noGrp="1"/>
          </p:cNvSpPr>
          <p:nvPr>
            <p:ph type="sldNum" sz="quarter" idx="10"/>
          </p:nvPr>
        </p:nvSpPr>
        <p:spPr>
          <a:xfrm>
            <a:off x="8534400" y="6477000"/>
            <a:ext cx="4572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eaLnBrk="1" hangingPunct="1"/>
            <a:fld id="{ACA14639-80D8-4EF1-B989-05E0BB18D185}" type="slidenum">
              <a:rPr lang="en-US" smtClean="0">
                <a:solidFill>
                  <a:schemeClr val="tx2"/>
                </a:solidFill>
              </a:rPr>
              <a:pPr algn="r" eaLnBrk="1" hangingPunct="1"/>
              <a:t>161</a:t>
            </a:fld>
            <a:endParaRPr lang="en-US" dirty="0" smtClean="0">
              <a:solidFill>
                <a:schemeClr val="tx2"/>
              </a:solidFill>
            </a:endParaRPr>
          </a:p>
        </p:txBody>
      </p:sp>
      <p:sp>
        <p:nvSpPr>
          <p:cNvPr id="364546" name="Rectangle 2"/>
          <p:cNvSpPr>
            <a:spLocks noGrp="1" noChangeArrowheads="1"/>
          </p:cNvSpPr>
          <p:nvPr>
            <p:ph type="title"/>
          </p:nvPr>
        </p:nvSpPr>
        <p:spPr>
          <a:xfrm>
            <a:off x="304800" y="350838"/>
            <a:ext cx="7543800" cy="944562"/>
          </a:xfrm>
        </p:spPr>
        <p:txBody>
          <a:bodyPr/>
          <a:lstStyle/>
          <a:p>
            <a:pPr eaLnBrk="1" hangingPunct="1">
              <a:defRPr/>
            </a:pPr>
            <a:r>
              <a:rPr lang="en-US" sz="3200" dirty="0" smtClean="0"/>
              <a:t>Sources of Efficiency Improvement</a:t>
            </a:r>
          </a:p>
        </p:txBody>
      </p:sp>
      <p:sp>
        <p:nvSpPr>
          <p:cNvPr id="41988" name="Rectangle 3"/>
          <p:cNvSpPr>
            <a:spLocks noGrp="1" noChangeArrowheads="1"/>
          </p:cNvSpPr>
          <p:nvPr>
            <p:ph type="body" idx="1"/>
          </p:nvPr>
        </p:nvSpPr>
        <p:spPr/>
        <p:txBody>
          <a:bodyPr/>
          <a:lstStyle/>
          <a:p>
            <a:pPr eaLnBrk="1" hangingPunct="1"/>
            <a:endParaRPr lang="en-US" sz="2400" dirty="0" smtClean="0"/>
          </a:p>
          <a:p>
            <a:pPr eaLnBrk="1" hangingPunct="1"/>
            <a:r>
              <a:rPr lang="en-US" sz="2400" dirty="0" smtClean="0"/>
              <a:t>Algorithmic optimizations</a:t>
            </a:r>
          </a:p>
          <a:p>
            <a:pPr lvl="1" eaLnBrk="1" hangingPunct="1"/>
            <a:r>
              <a:rPr lang="en-US" sz="2000" dirty="0" smtClean="0"/>
              <a:t>Changes to addressing, algorithm cascading</a:t>
            </a:r>
          </a:p>
          <a:p>
            <a:pPr lvl="1" eaLnBrk="1" hangingPunct="1"/>
            <a:r>
              <a:rPr lang="en-US" sz="2000" dirty="0" smtClean="0"/>
              <a:t>11.84x speedup, combined!</a:t>
            </a:r>
          </a:p>
          <a:p>
            <a:pPr lvl="1" eaLnBrk="1" hangingPunct="1"/>
            <a:endParaRPr lang="en-US" sz="2000" dirty="0" smtClean="0"/>
          </a:p>
          <a:p>
            <a:pPr lvl="1" eaLnBrk="1" hangingPunct="1"/>
            <a:endParaRPr lang="en-US" sz="2000" dirty="0" smtClean="0"/>
          </a:p>
          <a:p>
            <a:pPr eaLnBrk="1" hangingPunct="1"/>
            <a:r>
              <a:rPr lang="en-US" sz="2400" dirty="0" smtClean="0"/>
              <a:t>Code optimizations</a:t>
            </a:r>
          </a:p>
          <a:p>
            <a:pPr lvl="1" eaLnBrk="1" hangingPunct="1"/>
            <a:r>
              <a:rPr lang="en-US" sz="2000" dirty="0" smtClean="0"/>
              <a:t>Loop unrolling</a:t>
            </a:r>
          </a:p>
          <a:p>
            <a:pPr lvl="1" eaLnBrk="1" hangingPunct="1"/>
            <a:r>
              <a:rPr lang="en-US" sz="2000" dirty="0" smtClean="0"/>
              <a:t>2.54x speedup, combined</a:t>
            </a:r>
          </a:p>
        </p:txBody>
      </p:sp>
      <p:sp>
        <p:nvSpPr>
          <p:cNvPr id="5" name="Rectangle 4"/>
          <p:cNvSpPr/>
          <p:nvPr/>
        </p:nvSpPr>
        <p:spPr>
          <a:xfrm>
            <a:off x="76200" y="6627168"/>
            <a:ext cx="1249060" cy="230832"/>
          </a:xfrm>
          <a:prstGeom prst="rect">
            <a:avLst/>
          </a:prstGeom>
        </p:spPr>
        <p:txBody>
          <a:bodyPr wrap="none">
            <a:spAutoFit/>
          </a:bodyPr>
          <a:lstStyle/>
          <a:p>
            <a:r>
              <a:rPr lang="en-US" sz="900" dirty="0" smtClean="0">
                <a:latin typeface="+mj-lt"/>
              </a:rPr>
              <a:t>NVIDIA [M. Harris]</a:t>
            </a:r>
            <a:r>
              <a:rPr lang="en-US" sz="900" dirty="0" smtClean="0">
                <a:latin typeface="+mj-lt"/>
                <a:cs typeface="Calibri"/>
              </a:rPr>
              <a:t>→</a:t>
            </a:r>
            <a:endParaRPr lang="en-US" sz="900" dirty="0">
              <a:latin typeface="+mj-lt"/>
            </a:endParaRPr>
          </a:p>
        </p:txBody>
      </p:sp>
    </p:spTree>
    <p:extLst>
      <p:ext uri="{BB962C8B-B14F-4D97-AF65-F5344CB8AC3E}">
        <p14:creationId xmlns:p14="http://schemas.microsoft.com/office/powerpoint/2010/main" val="2451803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p:cNvSpPr>
            <a:spLocks noGrp="1"/>
          </p:cNvSpPr>
          <p:nvPr>
            <p:ph type="sldNum" sz="quarter" idx="10"/>
          </p:nvPr>
        </p:nvSpPr>
        <p:spPr>
          <a:xfrm>
            <a:off x="8534400" y="6553200"/>
            <a:ext cx="5334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eaLnBrk="1" hangingPunct="1"/>
            <a:fld id="{05F23B71-3878-4E4F-B45F-8C1754259B5E}" type="slidenum">
              <a:rPr lang="en-US" smtClean="0">
                <a:solidFill>
                  <a:schemeClr val="tx2"/>
                </a:solidFill>
              </a:rPr>
              <a:pPr algn="r" eaLnBrk="1" hangingPunct="1"/>
              <a:t>162</a:t>
            </a:fld>
            <a:endParaRPr lang="en-US" dirty="0" smtClean="0">
              <a:solidFill>
                <a:schemeClr val="tx2"/>
              </a:solidFill>
            </a:endParaRPr>
          </a:p>
        </p:txBody>
      </p:sp>
      <p:sp>
        <p:nvSpPr>
          <p:cNvPr id="365570" name="Rectangle 2"/>
          <p:cNvSpPr>
            <a:spLocks noGrp="1" noChangeArrowheads="1"/>
          </p:cNvSpPr>
          <p:nvPr>
            <p:ph type="title"/>
          </p:nvPr>
        </p:nvSpPr>
        <p:spPr>
          <a:xfrm>
            <a:off x="152400" y="122238"/>
            <a:ext cx="7696200" cy="868362"/>
          </a:xfrm>
        </p:spPr>
        <p:txBody>
          <a:bodyPr/>
          <a:lstStyle/>
          <a:p>
            <a:pPr eaLnBrk="1" hangingPunct="1">
              <a:defRPr/>
            </a:pPr>
            <a:r>
              <a:rPr lang="en-US" sz="3200" dirty="0" smtClean="0"/>
              <a:t>Lessons Learned, Vector Reduction</a:t>
            </a:r>
          </a:p>
        </p:txBody>
      </p:sp>
      <p:sp>
        <p:nvSpPr>
          <p:cNvPr id="43012" name="Rectangle 3"/>
          <p:cNvSpPr>
            <a:spLocks noGrp="1" noChangeArrowheads="1"/>
          </p:cNvSpPr>
          <p:nvPr>
            <p:ph type="body" idx="1"/>
          </p:nvPr>
        </p:nvSpPr>
        <p:spPr>
          <a:xfrm>
            <a:off x="457200" y="1524000"/>
            <a:ext cx="8229600" cy="4876800"/>
          </a:xfrm>
        </p:spPr>
        <p:txBody>
          <a:bodyPr/>
          <a:lstStyle/>
          <a:p>
            <a:pPr eaLnBrk="1" hangingPunct="1"/>
            <a:r>
              <a:rPr lang="en-US" sz="1800" dirty="0" smtClean="0"/>
              <a:t>Understand CUDA performance characteristics</a:t>
            </a:r>
          </a:p>
          <a:p>
            <a:pPr lvl="1" eaLnBrk="1" hangingPunct="1"/>
            <a:r>
              <a:rPr lang="en-US" sz="1600" dirty="0" smtClean="0"/>
              <a:t>Memory coalescing</a:t>
            </a:r>
          </a:p>
          <a:p>
            <a:pPr lvl="1" eaLnBrk="1" hangingPunct="1"/>
            <a:r>
              <a:rPr lang="en-US" sz="1600" dirty="0" smtClean="0"/>
              <a:t>Warp divergence</a:t>
            </a:r>
          </a:p>
          <a:p>
            <a:pPr lvl="1" eaLnBrk="1" hangingPunct="1"/>
            <a:r>
              <a:rPr lang="en-US" sz="1600" dirty="0" smtClean="0"/>
              <a:t>Bank conflicts</a:t>
            </a:r>
          </a:p>
          <a:p>
            <a:pPr lvl="1" eaLnBrk="1" hangingPunct="1"/>
            <a:r>
              <a:rPr lang="en-US" sz="1600" dirty="0" smtClean="0"/>
              <a:t>Latency hiding</a:t>
            </a:r>
          </a:p>
          <a:p>
            <a:pPr lvl="2"/>
            <a:endParaRPr lang="en-US" sz="1400" dirty="0" smtClean="0"/>
          </a:p>
          <a:p>
            <a:pPr eaLnBrk="1" hangingPunct="1"/>
            <a:r>
              <a:rPr lang="en-US" sz="1800" dirty="0" smtClean="0"/>
              <a:t>Use peak performance metrics to guide optimization </a:t>
            </a:r>
          </a:p>
          <a:p>
            <a:pPr lvl="2"/>
            <a:endParaRPr lang="en-US" sz="1200" dirty="0" smtClean="0"/>
          </a:p>
          <a:p>
            <a:pPr eaLnBrk="1" hangingPunct="1"/>
            <a:r>
              <a:rPr lang="en-US" sz="1800" dirty="0" smtClean="0"/>
              <a:t>Know how to identify type of bottleneck</a:t>
            </a:r>
          </a:p>
          <a:p>
            <a:pPr lvl="1" eaLnBrk="1" hangingPunct="1"/>
            <a:r>
              <a:rPr lang="en-US" sz="1600" dirty="0"/>
              <a:t>E</a:t>
            </a:r>
            <a:r>
              <a:rPr lang="en-US" sz="1600" dirty="0" smtClean="0"/>
              <a:t>.g. memory, core computation, or instruction overhead</a:t>
            </a:r>
          </a:p>
          <a:p>
            <a:pPr lvl="2"/>
            <a:endParaRPr lang="en-US" sz="1400" dirty="0" smtClean="0"/>
          </a:p>
          <a:p>
            <a:pPr eaLnBrk="1" hangingPunct="1"/>
            <a:r>
              <a:rPr lang="en-US" sz="1800" dirty="0" smtClean="0"/>
              <a:t>Optimize your algorithm, </a:t>
            </a:r>
            <a:r>
              <a:rPr lang="en-US" sz="1800" i="1" dirty="0" smtClean="0"/>
              <a:t>then </a:t>
            </a:r>
            <a:r>
              <a:rPr lang="en-US" sz="1800" dirty="0" smtClean="0"/>
              <a:t>unroll loops</a:t>
            </a:r>
          </a:p>
          <a:p>
            <a:pPr lvl="2"/>
            <a:endParaRPr lang="en-US" sz="1200" dirty="0" smtClean="0"/>
          </a:p>
          <a:p>
            <a:pPr eaLnBrk="1" hangingPunct="1"/>
            <a:r>
              <a:rPr lang="en-US" sz="1800" dirty="0" smtClean="0"/>
              <a:t>Use template parameters to generate optimal code</a:t>
            </a:r>
          </a:p>
          <a:p>
            <a:pPr lvl="2"/>
            <a:endParaRPr lang="en-US" sz="1100" dirty="0"/>
          </a:p>
          <a:p>
            <a:pPr eaLnBrk="1" hangingPunct="1"/>
            <a:r>
              <a:rPr lang="en-US" sz="1800" dirty="0"/>
              <a:t>Understand parallel algorithm complexity </a:t>
            </a:r>
            <a:r>
              <a:rPr lang="en-US" sz="1800" dirty="0" smtClean="0"/>
              <a:t>theory</a:t>
            </a:r>
            <a:endParaRPr lang="en-US" sz="1800" dirty="0"/>
          </a:p>
        </p:txBody>
      </p:sp>
      <p:sp>
        <p:nvSpPr>
          <p:cNvPr id="5" name="Rectangle 4"/>
          <p:cNvSpPr/>
          <p:nvPr/>
        </p:nvSpPr>
        <p:spPr>
          <a:xfrm>
            <a:off x="76200" y="6627168"/>
            <a:ext cx="1249060" cy="230832"/>
          </a:xfrm>
          <a:prstGeom prst="rect">
            <a:avLst/>
          </a:prstGeom>
        </p:spPr>
        <p:txBody>
          <a:bodyPr wrap="none">
            <a:spAutoFit/>
          </a:bodyPr>
          <a:lstStyle/>
          <a:p>
            <a:r>
              <a:rPr lang="en-US" sz="900" dirty="0" smtClean="0">
                <a:latin typeface="+mj-lt"/>
              </a:rPr>
              <a:t>NVIDIA [M. Harris]</a:t>
            </a:r>
            <a:r>
              <a:rPr lang="en-US" sz="900" dirty="0" smtClean="0">
                <a:latin typeface="+mj-lt"/>
                <a:cs typeface="Calibri"/>
              </a:rPr>
              <a:t>→</a:t>
            </a:r>
            <a:endParaRPr lang="en-US" sz="900" dirty="0">
              <a:latin typeface="+mj-lt"/>
            </a:endParaRPr>
          </a:p>
        </p:txBody>
      </p:sp>
    </p:spTree>
    <p:extLst>
      <p:ext uri="{BB962C8B-B14F-4D97-AF65-F5344CB8AC3E}">
        <p14:creationId xmlns:p14="http://schemas.microsoft.com/office/powerpoint/2010/main" val="992144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3124200"/>
            <a:ext cx="5638800" cy="685800"/>
          </a:xfrm>
          <a:solidFill>
            <a:srgbClr val="FF9933"/>
          </a:solidFill>
        </p:spPr>
        <p:txBody>
          <a:bodyPr/>
          <a:lstStyle/>
          <a:p>
            <a:pPr algn="ctr">
              <a:buNone/>
            </a:pPr>
            <a:r>
              <a:rPr lang="en-US" dirty="0" smtClean="0">
                <a:solidFill>
                  <a:srgbClr val="0033CC"/>
                </a:solidFill>
              </a:rPr>
              <a:t>Concluding Remarks</a:t>
            </a:r>
          </a:p>
        </p:txBody>
      </p:sp>
      <p:sp>
        <p:nvSpPr>
          <p:cNvPr id="4" name="Text Box 134"/>
          <p:cNvSpPr txBox="1">
            <a:spLocks noChangeArrowheads="1"/>
          </p:cNvSpPr>
          <p:nvPr/>
        </p:nvSpPr>
        <p:spPr bwMode="auto">
          <a:xfrm>
            <a:off x="8382000" y="6415088"/>
            <a:ext cx="685800" cy="307777"/>
          </a:xfrm>
          <a:prstGeom prst="rect">
            <a:avLst/>
          </a:prstGeom>
          <a:noFill/>
          <a:ln w="9525">
            <a:noFill/>
            <a:miter lim="800000"/>
            <a:headEnd/>
            <a:tailEnd/>
          </a:ln>
          <a:effectLst/>
        </p:spPr>
        <p:txBody>
          <a:bodyPr>
            <a:spAutoFit/>
          </a:bodyPr>
          <a:lstStyle/>
          <a:p>
            <a:pPr eaLnBrk="0" hangingPunct="0">
              <a:spcBef>
                <a:spcPct val="50000"/>
              </a:spcBef>
            </a:pPr>
            <a:fld id="{C690824B-AAFD-4F8A-8715-7DD982A1C880}" type="slidenum">
              <a:rPr lang="en-US" sz="1400">
                <a:latin typeface="Tahoma" pitchFamily="34" charset="0"/>
              </a:rPr>
              <a:pPr eaLnBrk="0" hangingPunct="0">
                <a:spcBef>
                  <a:spcPct val="50000"/>
                </a:spcBef>
              </a:pPr>
              <a:t>163</a:t>
            </a:fld>
            <a:endParaRPr lang="en-US" dirty="0">
              <a:latin typeface="Tahoma" pitchFamily="34" charset="0"/>
            </a:endParaRPr>
          </a:p>
        </p:txBody>
      </p:sp>
    </p:spTree>
    <p:extLst>
      <p:ext uri="{BB962C8B-B14F-4D97-AF65-F5344CB8AC3E}">
        <p14:creationId xmlns:p14="http://schemas.microsoft.com/office/powerpoint/2010/main" val="3401558528"/>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7543800" cy="808038"/>
          </a:xfrm>
        </p:spPr>
        <p:txBody>
          <a:bodyPr/>
          <a:lstStyle/>
          <a:p>
            <a:r>
              <a:rPr lang="en-US" sz="2800" dirty="0" smtClean="0"/>
              <a:t>GPU Computing in Engineering</a:t>
            </a:r>
            <a:endParaRPr lang="en-US" sz="2800" dirty="0"/>
          </a:p>
        </p:txBody>
      </p:sp>
      <p:sp>
        <p:nvSpPr>
          <p:cNvPr id="3" name="Content Placeholder 2"/>
          <p:cNvSpPr>
            <a:spLocks noGrp="1"/>
          </p:cNvSpPr>
          <p:nvPr>
            <p:ph idx="1"/>
          </p:nvPr>
        </p:nvSpPr>
        <p:spPr>
          <a:xfrm>
            <a:off x="304800" y="1719263"/>
            <a:ext cx="8686800" cy="4411662"/>
          </a:xfrm>
        </p:spPr>
        <p:txBody>
          <a:bodyPr/>
          <a:lstStyle/>
          <a:p>
            <a:r>
              <a:rPr lang="en-US" sz="2000" dirty="0" smtClean="0"/>
              <a:t>What applications stand to benefit in the Engineering?</a:t>
            </a:r>
          </a:p>
          <a:p>
            <a:pPr lvl="1"/>
            <a:endParaRPr lang="en-US" sz="1800" dirty="0" smtClean="0"/>
          </a:p>
          <a:p>
            <a:pPr lvl="1"/>
            <a:r>
              <a:rPr lang="en-US" sz="1800" dirty="0" smtClean="0"/>
              <a:t>FEA</a:t>
            </a:r>
          </a:p>
          <a:p>
            <a:pPr lvl="1"/>
            <a:r>
              <a:rPr lang="en-US" sz="1800" dirty="0" smtClean="0"/>
              <a:t>Molecular Dynamics</a:t>
            </a:r>
          </a:p>
          <a:p>
            <a:pPr lvl="1"/>
            <a:r>
              <a:rPr lang="en-US" sz="1800" dirty="0" smtClean="0"/>
              <a:t>Granular Dynamics</a:t>
            </a:r>
          </a:p>
          <a:p>
            <a:pPr lvl="1"/>
            <a:r>
              <a:rPr lang="en-US" sz="1800" dirty="0" smtClean="0"/>
              <a:t>Image processing</a:t>
            </a:r>
          </a:p>
          <a:p>
            <a:pPr lvl="1"/>
            <a:r>
              <a:rPr lang="en-US" sz="1800" dirty="0" smtClean="0"/>
              <a:t>Finite Differences schemes</a:t>
            </a:r>
          </a:p>
          <a:p>
            <a:pPr lvl="1"/>
            <a:r>
              <a:rPr lang="en-US" sz="1800" dirty="0" smtClean="0"/>
              <a:t>Quantum Chemistry</a:t>
            </a:r>
          </a:p>
          <a:p>
            <a:pPr lvl="1"/>
            <a:r>
              <a:rPr lang="en-US" sz="1800" dirty="0" smtClean="0"/>
              <a:t>…</a:t>
            </a:r>
          </a:p>
          <a:p>
            <a:pPr lvl="1"/>
            <a:endParaRPr lang="en-US" sz="1800" dirty="0" smtClean="0"/>
          </a:p>
          <a:p>
            <a:r>
              <a:rPr lang="en-US" sz="2200" dirty="0" smtClean="0"/>
              <a:t>Generally, any application that fits the SIMD paradigm</a:t>
            </a:r>
          </a:p>
          <a:p>
            <a:pPr lvl="1"/>
            <a:endParaRPr lang="en-US" sz="1800" dirty="0" smtClean="0"/>
          </a:p>
          <a:p>
            <a:pPr lvl="1"/>
            <a:endParaRPr lang="en-US" sz="1800" dirty="0" smtClean="0"/>
          </a:p>
        </p:txBody>
      </p:sp>
      <p:sp>
        <p:nvSpPr>
          <p:cNvPr id="4" name="Text Box 76"/>
          <p:cNvSpPr txBox="1">
            <a:spLocks noChangeArrowheads="1"/>
          </p:cNvSpPr>
          <p:nvPr/>
        </p:nvSpPr>
        <p:spPr bwMode="auto">
          <a:xfrm>
            <a:off x="8458200" y="6400800"/>
            <a:ext cx="609600" cy="307777"/>
          </a:xfrm>
          <a:prstGeom prst="rect">
            <a:avLst/>
          </a:prstGeom>
          <a:noFill/>
          <a:ln w="9525">
            <a:noFill/>
            <a:miter lim="800000"/>
            <a:headEnd/>
            <a:tailEnd/>
          </a:ln>
          <a:effectLst/>
        </p:spPr>
        <p:txBody>
          <a:bodyPr>
            <a:spAutoFit/>
          </a:bodyPr>
          <a:lstStyle/>
          <a:p>
            <a:pPr eaLnBrk="0" hangingPunct="0">
              <a:spcBef>
                <a:spcPct val="50000"/>
              </a:spcBef>
            </a:pPr>
            <a:fld id="{9F6D7982-B1A3-4CB7-B44B-49813954B200}" type="slidenum">
              <a:rPr lang="en-US" sz="1400">
                <a:latin typeface="Tahoma" pitchFamily="34" charset="0"/>
              </a:rPr>
              <a:pPr eaLnBrk="0" hangingPunct="0">
                <a:spcBef>
                  <a:spcPct val="50000"/>
                </a:spcBef>
              </a:pPr>
              <a:t>164</a:t>
            </a:fld>
            <a:endParaRPr lang="en-US" sz="1400" dirty="0">
              <a:latin typeface="Tahoma" pitchFamily="34" charset="0"/>
            </a:endParaRPr>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7543800" cy="808038"/>
          </a:xfrm>
        </p:spPr>
        <p:txBody>
          <a:bodyPr/>
          <a:lstStyle/>
          <a:p>
            <a:r>
              <a:rPr lang="en-US" sz="2800" dirty="0" smtClean="0"/>
              <a:t>A Word on HPC beyond GPU</a:t>
            </a:r>
            <a:endParaRPr lang="en-US" sz="2800" dirty="0"/>
          </a:p>
        </p:txBody>
      </p:sp>
      <p:sp>
        <p:nvSpPr>
          <p:cNvPr id="3" name="Content Placeholder 2"/>
          <p:cNvSpPr>
            <a:spLocks noGrp="1"/>
          </p:cNvSpPr>
          <p:nvPr>
            <p:ph idx="1"/>
          </p:nvPr>
        </p:nvSpPr>
        <p:spPr>
          <a:xfrm>
            <a:off x="304800" y="2328863"/>
            <a:ext cx="8686800" cy="3309937"/>
          </a:xfrm>
        </p:spPr>
        <p:txBody>
          <a:bodyPr/>
          <a:lstStyle/>
          <a:p>
            <a:r>
              <a:rPr lang="en-US" sz="2400" dirty="0" smtClean="0"/>
              <a:t>In a midst of a momentous transformation</a:t>
            </a:r>
          </a:p>
          <a:p>
            <a:endParaRPr lang="en-US" sz="2400" dirty="0" smtClean="0"/>
          </a:p>
          <a:p>
            <a:pPr lvl="1"/>
            <a:r>
              <a:rPr lang="en-US" sz="1600" dirty="0" smtClean="0"/>
              <a:t>Shift from sequential to parallel computing</a:t>
            </a:r>
          </a:p>
          <a:p>
            <a:pPr lvl="1"/>
            <a:endParaRPr lang="en-US" sz="1600" dirty="0" smtClean="0"/>
          </a:p>
          <a:p>
            <a:pPr lvl="1"/>
            <a:r>
              <a:rPr lang="en-US" sz="1600" dirty="0" smtClean="0"/>
              <a:t>GPU not alone in race to capitalize on parallel computing for scientific apps </a:t>
            </a:r>
          </a:p>
          <a:p>
            <a:pPr lvl="2"/>
            <a:r>
              <a:rPr lang="en-US" sz="1300" dirty="0" smtClean="0"/>
              <a:t>Intel is promoting MIC (“Mike”) – “Many Integrated Core” architecture draws on X86 instruction set</a:t>
            </a:r>
          </a:p>
          <a:p>
            <a:pPr lvl="2"/>
            <a:r>
              <a:rPr lang="en-US" sz="1300" dirty="0" smtClean="0"/>
              <a:t>AMD is promoting the APU (Accelerated Processing Unit) through its fusion of CPU and GPU</a:t>
            </a:r>
          </a:p>
          <a:p>
            <a:pPr lvl="1"/>
            <a:endParaRPr lang="en-US" sz="1600" dirty="0" smtClean="0"/>
          </a:p>
        </p:txBody>
      </p:sp>
      <p:sp>
        <p:nvSpPr>
          <p:cNvPr id="4" name="Text Box 76"/>
          <p:cNvSpPr txBox="1">
            <a:spLocks noChangeArrowheads="1"/>
          </p:cNvSpPr>
          <p:nvPr/>
        </p:nvSpPr>
        <p:spPr bwMode="auto">
          <a:xfrm>
            <a:off x="8458200" y="6400800"/>
            <a:ext cx="609600" cy="307777"/>
          </a:xfrm>
          <a:prstGeom prst="rect">
            <a:avLst/>
          </a:prstGeom>
          <a:noFill/>
          <a:ln w="9525">
            <a:noFill/>
            <a:miter lim="800000"/>
            <a:headEnd/>
            <a:tailEnd/>
          </a:ln>
          <a:effectLst/>
        </p:spPr>
        <p:txBody>
          <a:bodyPr>
            <a:spAutoFit/>
          </a:bodyPr>
          <a:lstStyle/>
          <a:p>
            <a:pPr eaLnBrk="0" hangingPunct="0">
              <a:spcBef>
                <a:spcPct val="50000"/>
              </a:spcBef>
            </a:pPr>
            <a:fld id="{9F6D7982-B1A3-4CB7-B44B-49813954B200}" type="slidenum">
              <a:rPr lang="en-US" sz="1400">
                <a:latin typeface="Tahoma" pitchFamily="34" charset="0"/>
              </a:rPr>
              <a:pPr eaLnBrk="0" hangingPunct="0">
                <a:spcBef>
                  <a:spcPct val="50000"/>
                </a:spcBef>
              </a:pPr>
              <a:t>165</a:t>
            </a:fld>
            <a:endParaRPr lang="en-US" sz="1400" dirty="0">
              <a:latin typeface="Tahoma" pitchFamily="34" charset="0"/>
            </a:endParaRPr>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543800" cy="808038"/>
          </a:xfrm>
        </p:spPr>
        <p:txBody>
          <a:bodyPr/>
          <a:lstStyle/>
          <a:p>
            <a:r>
              <a:rPr lang="en-US" sz="3600" dirty="0" smtClean="0"/>
              <a:t>Parallel Computing, SW Side…</a:t>
            </a:r>
            <a:endParaRPr lang="en-US" sz="3600" dirty="0"/>
          </a:p>
        </p:txBody>
      </p:sp>
      <p:sp>
        <p:nvSpPr>
          <p:cNvPr id="3" name="Content Placeholder 2"/>
          <p:cNvSpPr>
            <a:spLocks noGrp="1"/>
          </p:cNvSpPr>
          <p:nvPr>
            <p:ph idx="1"/>
          </p:nvPr>
        </p:nvSpPr>
        <p:spPr>
          <a:xfrm>
            <a:off x="304800" y="1719263"/>
            <a:ext cx="8686800" cy="4411662"/>
          </a:xfrm>
        </p:spPr>
        <p:txBody>
          <a:bodyPr/>
          <a:lstStyle/>
          <a:p>
            <a:r>
              <a:rPr lang="en-US" sz="2000" dirty="0" smtClean="0"/>
              <a:t>Other options for leveraging parallel computing in scientific applications</a:t>
            </a:r>
          </a:p>
          <a:p>
            <a:pPr lvl="1"/>
            <a:endParaRPr lang="en-US" sz="1800" dirty="0" smtClean="0"/>
          </a:p>
          <a:p>
            <a:pPr lvl="1"/>
            <a:r>
              <a:rPr lang="en-US" sz="1800" dirty="0" smtClean="0"/>
              <a:t>Threads (</a:t>
            </a:r>
            <a:r>
              <a:rPr lang="en-US" sz="1800" dirty="0" err="1" smtClean="0"/>
              <a:t>Posix</a:t>
            </a:r>
            <a:r>
              <a:rPr lang="en-US" sz="1800" dirty="0" smtClean="0"/>
              <a:t>, Windows)</a:t>
            </a:r>
          </a:p>
          <a:p>
            <a:pPr lvl="1"/>
            <a:endParaRPr lang="en-US" sz="1800" dirty="0" smtClean="0"/>
          </a:p>
          <a:p>
            <a:pPr lvl="1"/>
            <a:r>
              <a:rPr lang="en-US" sz="1800" dirty="0" err="1" smtClean="0"/>
              <a:t>OpenMP</a:t>
            </a:r>
            <a:endParaRPr lang="en-US" sz="1800" dirty="0" smtClean="0"/>
          </a:p>
          <a:p>
            <a:pPr lvl="1"/>
            <a:endParaRPr lang="en-US" sz="1800" dirty="0" smtClean="0"/>
          </a:p>
          <a:p>
            <a:pPr lvl="1"/>
            <a:r>
              <a:rPr lang="en-US" sz="1800" dirty="0" smtClean="0"/>
              <a:t>MPI standard (see MPICH implementation)</a:t>
            </a:r>
          </a:p>
          <a:p>
            <a:pPr lvl="1"/>
            <a:endParaRPr lang="en-US" sz="1800" dirty="0" smtClean="0"/>
          </a:p>
          <a:p>
            <a:pPr lvl="1"/>
            <a:r>
              <a:rPr lang="en-US" sz="1800" dirty="0" smtClean="0"/>
              <a:t>Intel’s Thread Building Block (TBB) library</a:t>
            </a:r>
          </a:p>
          <a:p>
            <a:pPr lvl="1"/>
            <a:endParaRPr lang="en-US" sz="1800" dirty="0" smtClean="0"/>
          </a:p>
          <a:p>
            <a:pPr lvl="1"/>
            <a:r>
              <a:rPr lang="en-US" sz="1800" dirty="0" err="1" smtClean="0"/>
              <a:t>OpenCL</a:t>
            </a:r>
            <a:r>
              <a:rPr lang="en-US" sz="1800" dirty="0" smtClean="0"/>
              <a:t> standard for heterogeneous computing</a:t>
            </a:r>
          </a:p>
          <a:p>
            <a:pPr lvl="2"/>
            <a:r>
              <a:rPr lang="en-US" sz="1500" dirty="0" smtClean="0"/>
              <a:t>AMD and NVIDIA both provided implementations</a:t>
            </a:r>
            <a:endParaRPr lang="en-US" sz="1500" dirty="0"/>
          </a:p>
        </p:txBody>
      </p:sp>
      <p:sp>
        <p:nvSpPr>
          <p:cNvPr id="4" name="Text Box 76"/>
          <p:cNvSpPr txBox="1">
            <a:spLocks noChangeArrowheads="1"/>
          </p:cNvSpPr>
          <p:nvPr/>
        </p:nvSpPr>
        <p:spPr bwMode="auto">
          <a:xfrm>
            <a:off x="8458200" y="6400800"/>
            <a:ext cx="609600" cy="307777"/>
          </a:xfrm>
          <a:prstGeom prst="rect">
            <a:avLst/>
          </a:prstGeom>
          <a:noFill/>
          <a:ln w="9525">
            <a:noFill/>
            <a:miter lim="800000"/>
            <a:headEnd/>
            <a:tailEnd/>
          </a:ln>
          <a:effectLst/>
        </p:spPr>
        <p:txBody>
          <a:bodyPr>
            <a:spAutoFit/>
          </a:bodyPr>
          <a:lstStyle/>
          <a:p>
            <a:pPr eaLnBrk="0" hangingPunct="0">
              <a:spcBef>
                <a:spcPct val="50000"/>
              </a:spcBef>
            </a:pPr>
            <a:fld id="{9F6D7982-B1A3-4CB7-B44B-49813954B200}" type="slidenum">
              <a:rPr lang="en-US" sz="1400">
                <a:latin typeface="Tahoma" pitchFamily="34" charset="0"/>
              </a:rPr>
              <a:pPr eaLnBrk="0" hangingPunct="0">
                <a:spcBef>
                  <a:spcPct val="50000"/>
                </a:spcBef>
              </a:pPr>
              <a:t>166</a:t>
            </a:fld>
            <a:endParaRPr lang="en-US" sz="1400" dirty="0">
              <a:latin typeface="Tahoma" pitchFamily="34" charset="0"/>
            </a:endParaRPr>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543800" cy="808038"/>
          </a:xfrm>
        </p:spPr>
        <p:txBody>
          <a:bodyPr/>
          <a:lstStyle/>
          <a:p>
            <a:r>
              <a:rPr lang="en-US" sz="3600" dirty="0" smtClean="0"/>
              <a:t>Parallel Computing, HW Side…</a:t>
            </a:r>
            <a:endParaRPr lang="en-US" sz="3600" dirty="0"/>
          </a:p>
        </p:txBody>
      </p:sp>
      <p:sp>
        <p:nvSpPr>
          <p:cNvPr id="3" name="Content Placeholder 2"/>
          <p:cNvSpPr>
            <a:spLocks noGrp="1"/>
          </p:cNvSpPr>
          <p:nvPr>
            <p:ph idx="1"/>
          </p:nvPr>
        </p:nvSpPr>
        <p:spPr>
          <a:xfrm>
            <a:off x="304800" y="2024063"/>
            <a:ext cx="8686800" cy="3995737"/>
          </a:xfrm>
        </p:spPr>
        <p:txBody>
          <a:bodyPr/>
          <a:lstStyle/>
          <a:p>
            <a:r>
              <a:rPr lang="en-US" sz="2000" dirty="0" smtClean="0"/>
              <a:t>Hardware options for HPC</a:t>
            </a:r>
          </a:p>
          <a:p>
            <a:pPr lvl="1"/>
            <a:endParaRPr lang="en-US" sz="1800" dirty="0" smtClean="0"/>
          </a:p>
          <a:p>
            <a:pPr lvl="1"/>
            <a:r>
              <a:rPr lang="en-US" sz="1800" dirty="0" smtClean="0"/>
              <a:t>GPU (NVIDIA)</a:t>
            </a:r>
          </a:p>
          <a:p>
            <a:pPr lvl="1"/>
            <a:endParaRPr lang="en-US" sz="1800" dirty="0" smtClean="0"/>
          </a:p>
          <a:p>
            <a:pPr lvl="1"/>
            <a:r>
              <a:rPr lang="en-US" sz="1800" dirty="0" smtClean="0"/>
              <a:t>The “fusion” idea (Intel’s Larrabee, AMD’s Fusion)</a:t>
            </a:r>
          </a:p>
          <a:p>
            <a:pPr lvl="1"/>
            <a:endParaRPr lang="en-US" sz="1800" dirty="0" smtClean="0"/>
          </a:p>
          <a:p>
            <a:pPr lvl="1"/>
            <a:r>
              <a:rPr lang="en-US" sz="1800" dirty="0" smtClean="0"/>
              <a:t>Cell Blades </a:t>
            </a:r>
          </a:p>
          <a:p>
            <a:pPr lvl="1"/>
            <a:endParaRPr lang="en-US" sz="1800" dirty="0" smtClean="0"/>
          </a:p>
          <a:p>
            <a:pPr lvl="1"/>
            <a:r>
              <a:rPr lang="en-US" sz="1800" dirty="0" smtClean="0"/>
              <a:t>Cluster computing (IBM’s BlueGene/P, Q,…)</a:t>
            </a:r>
          </a:p>
          <a:p>
            <a:pPr lvl="1"/>
            <a:endParaRPr lang="en-US" sz="1800" dirty="0" smtClean="0"/>
          </a:p>
          <a:p>
            <a:pPr lvl="1"/>
            <a:r>
              <a:rPr lang="en-US" sz="1800" dirty="0" smtClean="0"/>
              <a:t>Cloud Computing</a:t>
            </a:r>
            <a:endParaRPr lang="en-US" sz="1500" dirty="0"/>
          </a:p>
        </p:txBody>
      </p:sp>
      <p:sp>
        <p:nvSpPr>
          <p:cNvPr id="4" name="Text Box 76"/>
          <p:cNvSpPr txBox="1">
            <a:spLocks noChangeArrowheads="1"/>
          </p:cNvSpPr>
          <p:nvPr/>
        </p:nvSpPr>
        <p:spPr bwMode="auto">
          <a:xfrm>
            <a:off x="8458200" y="6400800"/>
            <a:ext cx="609600" cy="307777"/>
          </a:xfrm>
          <a:prstGeom prst="rect">
            <a:avLst/>
          </a:prstGeom>
          <a:noFill/>
          <a:ln w="9525">
            <a:noFill/>
            <a:miter lim="800000"/>
            <a:headEnd/>
            <a:tailEnd/>
          </a:ln>
          <a:effectLst/>
        </p:spPr>
        <p:txBody>
          <a:bodyPr>
            <a:spAutoFit/>
          </a:bodyPr>
          <a:lstStyle/>
          <a:p>
            <a:pPr eaLnBrk="0" hangingPunct="0">
              <a:spcBef>
                <a:spcPct val="50000"/>
              </a:spcBef>
            </a:pPr>
            <a:fld id="{9F6D7982-B1A3-4CB7-B44B-49813954B200}" type="slidenum">
              <a:rPr lang="en-US" sz="1400">
                <a:latin typeface="Tahoma" pitchFamily="34" charset="0"/>
              </a:rPr>
              <a:pPr eaLnBrk="0" hangingPunct="0">
                <a:spcBef>
                  <a:spcPct val="50000"/>
                </a:spcBef>
              </a:pPr>
              <a:t>167</a:t>
            </a:fld>
            <a:endParaRPr lang="en-US" sz="1400" dirty="0">
              <a:latin typeface="Tahoma" pitchFamily="34" charset="0"/>
            </a:endParaRPr>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001000" cy="731838"/>
          </a:xfrm>
        </p:spPr>
        <p:txBody>
          <a:bodyPr/>
          <a:lstStyle/>
          <a:p>
            <a:r>
              <a:rPr lang="en-US" sz="3200" dirty="0" smtClean="0"/>
              <a:t>Sources of Information, GPU Computing</a:t>
            </a:r>
            <a:endParaRPr lang="en-US" sz="3200" dirty="0"/>
          </a:p>
        </p:txBody>
      </p:sp>
      <p:sp>
        <p:nvSpPr>
          <p:cNvPr id="3" name="Content Placeholder 2"/>
          <p:cNvSpPr>
            <a:spLocks noGrp="1"/>
          </p:cNvSpPr>
          <p:nvPr>
            <p:ph idx="1"/>
          </p:nvPr>
        </p:nvSpPr>
        <p:spPr>
          <a:xfrm>
            <a:off x="39624" y="1524000"/>
            <a:ext cx="9028176" cy="5029200"/>
          </a:xfrm>
        </p:spPr>
        <p:txBody>
          <a:bodyPr/>
          <a:lstStyle/>
          <a:p>
            <a:r>
              <a:rPr lang="en-US" sz="2000" dirty="0" smtClean="0"/>
              <a:t>Read, in this order:</a:t>
            </a:r>
          </a:p>
          <a:p>
            <a:pPr lvl="1"/>
            <a:r>
              <a:rPr lang="en-US" sz="1800" dirty="0" smtClean="0"/>
              <a:t>NVIDIA CUDA Development Tools: Getting Started</a:t>
            </a:r>
          </a:p>
          <a:p>
            <a:pPr lvl="1"/>
            <a:r>
              <a:rPr lang="en-US" sz="1800" dirty="0" smtClean="0"/>
              <a:t>NVIDIA CUDA Programming Guide</a:t>
            </a:r>
          </a:p>
          <a:p>
            <a:pPr lvl="1"/>
            <a:r>
              <a:rPr lang="en-US" sz="1800" dirty="0" smtClean="0"/>
              <a:t>NVIDIA CUDA C Programming Best Practices Guide</a:t>
            </a:r>
          </a:p>
          <a:p>
            <a:pPr lvl="1"/>
            <a:r>
              <a:rPr lang="en-US" sz="1800" dirty="0" smtClean="0"/>
              <a:t>NVIDIA CUDA Reference Manual</a:t>
            </a:r>
          </a:p>
          <a:p>
            <a:pPr lvl="1"/>
            <a:endParaRPr lang="en-US" sz="1800" dirty="0" smtClean="0"/>
          </a:p>
          <a:p>
            <a:r>
              <a:rPr lang="en-US" sz="2000" dirty="0" smtClean="0"/>
              <a:t>Lots of very good examples come with the </a:t>
            </a:r>
            <a:r>
              <a:rPr lang="en-US" sz="2000" b="1" dirty="0" smtClean="0">
                <a:solidFill>
                  <a:srgbClr val="FF0000"/>
                </a:solidFill>
              </a:rPr>
              <a:t>CUDA SDK </a:t>
            </a:r>
            <a:r>
              <a:rPr lang="en-US" sz="2000" dirty="0" smtClean="0"/>
              <a:t>distribution</a:t>
            </a:r>
          </a:p>
          <a:p>
            <a:pPr lvl="1"/>
            <a:r>
              <a:rPr lang="en-US" sz="1800" dirty="0" smtClean="0"/>
              <a:t>More than 50 applications ready to compile/run</a:t>
            </a:r>
          </a:p>
          <a:p>
            <a:pPr lvl="1"/>
            <a:r>
              <a:rPr lang="en-US" sz="1800" dirty="0" err="1" smtClean="0"/>
              <a:t>Makefiles</a:t>
            </a:r>
            <a:r>
              <a:rPr lang="en-US" sz="1800" dirty="0" smtClean="0"/>
              <a:t> available, ready for use</a:t>
            </a:r>
          </a:p>
          <a:p>
            <a:pPr lvl="1"/>
            <a:r>
              <a:rPr lang="en-US" sz="1800" dirty="0" smtClean="0"/>
              <a:t>Lots of good code available for reuse + templates for applications</a:t>
            </a:r>
          </a:p>
          <a:p>
            <a:pPr lvl="1"/>
            <a:endParaRPr lang="en-US" sz="1800" dirty="0" smtClean="0"/>
          </a:p>
          <a:p>
            <a:r>
              <a:rPr lang="en-US" sz="2000" dirty="0" smtClean="0"/>
              <a:t>Online material</a:t>
            </a:r>
          </a:p>
          <a:p>
            <a:pPr lvl="1"/>
            <a:r>
              <a:rPr lang="en-US" sz="1800" dirty="0" smtClean="0"/>
              <a:t>NVIDIA website: code available for many application fields</a:t>
            </a:r>
          </a:p>
          <a:p>
            <a:pPr lvl="1"/>
            <a:r>
              <a:rPr lang="en-US" sz="1800" dirty="0" err="1" smtClean="0"/>
              <a:t>Libs</a:t>
            </a:r>
            <a:r>
              <a:rPr lang="en-US" sz="1800" dirty="0" smtClean="0"/>
              <a:t>: thrust (</a:t>
            </a:r>
            <a:r>
              <a:rPr lang="en-US" sz="1600" dirty="0" smtClean="0">
                <a:hlinkClick r:id="rId3"/>
              </a:rPr>
              <a:t>http://code.google.com/p/thrust/</a:t>
            </a:r>
            <a:r>
              <a:rPr lang="en-US" sz="1800" dirty="0" smtClean="0"/>
              <a:t>), </a:t>
            </a:r>
            <a:r>
              <a:rPr lang="en-US" sz="1800" dirty="0" err="1" smtClean="0"/>
              <a:t>cudpp</a:t>
            </a:r>
            <a:r>
              <a:rPr lang="en-US" sz="1800" dirty="0" smtClean="0"/>
              <a:t> (</a:t>
            </a:r>
            <a:r>
              <a:rPr lang="en-US" sz="1600" dirty="0" smtClean="0">
                <a:hlinkClick r:id="rId4"/>
              </a:rPr>
              <a:t>http://gpgpu.org/developer/cudpp</a:t>
            </a:r>
            <a:r>
              <a:rPr lang="en-US" sz="1800" dirty="0" smtClean="0"/>
              <a:t>)</a:t>
            </a:r>
          </a:p>
          <a:p>
            <a:pPr lvl="1"/>
            <a:r>
              <a:rPr lang="en-US" sz="1800" dirty="0" smtClean="0"/>
              <a:t>Course on GPU programming: </a:t>
            </a:r>
            <a:r>
              <a:rPr lang="en-US" sz="1600" dirty="0" smtClean="0">
                <a:hlinkClick r:id="rId5"/>
              </a:rPr>
              <a:t>http://sbel.wisc.edu/Courses/ME964/2011/index.htm</a:t>
            </a:r>
            <a:r>
              <a:rPr lang="en-US" sz="1600" dirty="0" smtClean="0"/>
              <a:t> </a:t>
            </a:r>
            <a:endParaRPr lang="en-US" sz="1800" dirty="0"/>
          </a:p>
        </p:txBody>
      </p:sp>
      <p:sp>
        <p:nvSpPr>
          <p:cNvPr id="4" name="Text Box 76"/>
          <p:cNvSpPr txBox="1">
            <a:spLocks noChangeArrowheads="1"/>
          </p:cNvSpPr>
          <p:nvPr/>
        </p:nvSpPr>
        <p:spPr bwMode="auto">
          <a:xfrm>
            <a:off x="8458200" y="6550223"/>
            <a:ext cx="609600" cy="307777"/>
          </a:xfrm>
          <a:prstGeom prst="rect">
            <a:avLst/>
          </a:prstGeom>
          <a:noFill/>
          <a:ln w="9525">
            <a:noFill/>
            <a:miter lim="800000"/>
            <a:headEnd/>
            <a:tailEnd/>
          </a:ln>
          <a:effectLst/>
        </p:spPr>
        <p:txBody>
          <a:bodyPr>
            <a:spAutoFit/>
          </a:bodyPr>
          <a:lstStyle/>
          <a:p>
            <a:pPr eaLnBrk="0" hangingPunct="0">
              <a:spcBef>
                <a:spcPct val="50000"/>
              </a:spcBef>
            </a:pPr>
            <a:fld id="{9F6D7982-B1A3-4CB7-B44B-49813954B200}" type="slidenum">
              <a:rPr lang="en-US" sz="1400">
                <a:latin typeface="Tahoma" pitchFamily="34" charset="0"/>
              </a:rPr>
              <a:pPr eaLnBrk="0" hangingPunct="0">
                <a:spcBef>
                  <a:spcPct val="50000"/>
                </a:spcBef>
              </a:pPr>
              <a:t>168</a:t>
            </a:fld>
            <a:endParaRPr lang="en-US" sz="1400" dirty="0">
              <a:latin typeface="Tahoma" pitchFamily="34" charset="0"/>
            </a:endParaRPr>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533400" y="381000"/>
            <a:ext cx="6553200" cy="731838"/>
          </a:xfrm>
        </p:spPr>
        <p:txBody>
          <a:bodyPr/>
          <a:lstStyle/>
          <a:p>
            <a:r>
              <a:rPr lang="en-US" dirty="0" smtClean="0"/>
              <a:t>Departing Thoughts…</a:t>
            </a:r>
            <a:endParaRPr lang="en-US" dirty="0"/>
          </a:p>
        </p:txBody>
      </p:sp>
      <p:sp>
        <p:nvSpPr>
          <p:cNvPr id="82947" name="Slide Number Placeholder 3"/>
          <p:cNvSpPr txBox="1">
            <a:spLocks noGrp="1"/>
          </p:cNvSpPr>
          <p:nvPr/>
        </p:nvSpPr>
        <p:spPr bwMode="auto">
          <a:xfrm>
            <a:off x="8382000" y="6400800"/>
            <a:ext cx="533400" cy="304800"/>
          </a:xfrm>
          <a:prstGeom prst="rect">
            <a:avLst/>
          </a:prstGeom>
          <a:noFill/>
          <a:ln w="9525">
            <a:noFill/>
            <a:miter lim="800000"/>
            <a:headEnd/>
            <a:tailEnd/>
          </a:ln>
        </p:spPr>
        <p:txBody>
          <a:bodyPr/>
          <a:lstStyle/>
          <a:p>
            <a:pPr algn="r"/>
            <a:fld id="{344CCBDA-0AD9-4421-9F28-6246A94660D4}" type="slidenum">
              <a:rPr lang="en-US" altLang="en-US" sz="1400"/>
              <a:pPr algn="r"/>
              <a:t>169</a:t>
            </a:fld>
            <a:endParaRPr lang="en-US" altLang="en-US" sz="1400" dirty="0"/>
          </a:p>
        </p:txBody>
      </p:sp>
      <p:sp>
        <p:nvSpPr>
          <p:cNvPr id="82948" name="Rectangle 4"/>
          <p:cNvSpPr>
            <a:spLocks noGrp="1" noChangeArrowheads="1"/>
          </p:cNvSpPr>
          <p:nvPr>
            <p:ph type="body" idx="1"/>
          </p:nvPr>
        </p:nvSpPr>
        <p:spPr>
          <a:xfrm>
            <a:off x="152400" y="2057400"/>
            <a:ext cx="8839200" cy="4191000"/>
          </a:xfrm>
          <a:noFill/>
          <a:ln/>
        </p:spPr>
        <p:txBody>
          <a:bodyPr/>
          <a:lstStyle/>
          <a:p>
            <a:pPr>
              <a:lnSpc>
                <a:spcPct val="90000"/>
              </a:lnSpc>
            </a:pPr>
            <a:r>
              <a:rPr lang="en-US" sz="2000" dirty="0" smtClean="0"/>
              <a:t>Hardware changes at faster pace; shift to parallel computing going on</a:t>
            </a:r>
          </a:p>
          <a:p>
            <a:pPr>
              <a:lnSpc>
                <a:spcPct val="90000"/>
              </a:lnSpc>
            </a:pPr>
            <a:endParaRPr lang="en-US" sz="2000" dirty="0" smtClean="0"/>
          </a:p>
          <a:p>
            <a:pPr>
              <a:lnSpc>
                <a:spcPct val="90000"/>
              </a:lnSpc>
            </a:pPr>
            <a:r>
              <a:rPr lang="en-US" sz="2000" dirty="0" smtClean="0"/>
              <a:t>CUDA – a bright spot in the software landscape</a:t>
            </a:r>
          </a:p>
          <a:p>
            <a:pPr>
              <a:lnSpc>
                <a:spcPct val="90000"/>
              </a:lnSpc>
            </a:pPr>
            <a:endParaRPr lang="en-US" sz="2000" dirty="0" smtClean="0"/>
          </a:p>
          <a:p>
            <a:pPr>
              <a:lnSpc>
                <a:spcPct val="90000"/>
              </a:lnSpc>
            </a:pPr>
            <a:r>
              <a:rPr lang="en-US" sz="2000" dirty="0" smtClean="0"/>
              <a:t>GPU computing not a silver bullet</a:t>
            </a:r>
          </a:p>
          <a:p>
            <a:pPr lvl="1">
              <a:lnSpc>
                <a:spcPct val="90000"/>
              </a:lnSpc>
            </a:pPr>
            <a:r>
              <a:rPr lang="en-US" sz="1600" dirty="0" smtClean="0"/>
              <a:t>One needs to understand if the application maps well on the hardware and software paradigm (SIMD)</a:t>
            </a:r>
          </a:p>
          <a:p>
            <a:pPr lvl="1">
              <a:lnSpc>
                <a:spcPct val="90000"/>
              </a:lnSpc>
            </a:pPr>
            <a:endParaRPr lang="en-US" sz="1600" dirty="0" smtClean="0"/>
          </a:p>
          <a:p>
            <a:pPr>
              <a:lnSpc>
                <a:spcPct val="90000"/>
              </a:lnSpc>
            </a:pPr>
            <a:r>
              <a:rPr lang="en-US" sz="2000" dirty="0" smtClean="0"/>
              <a:t>For the right application, GPU can deliver amazing benefits at small time and financial investments</a:t>
            </a:r>
          </a:p>
          <a:p>
            <a:pPr>
              <a:lnSpc>
                <a:spcPct val="90000"/>
              </a:lnSpc>
            </a:pPr>
            <a:endParaRPr lang="en-US" sz="2000" dirty="0" smtClean="0"/>
          </a:p>
          <a:p>
            <a:pPr>
              <a:lnSpc>
                <a:spcPct val="90000"/>
              </a:lnSpc>
            </a:pPr>
            <a:r>
              <a:rPr lang="en-US" sz="2000" dirty="0" smtClean="0"/>
              <a:t>In general, investing in parallel programming skills bound to pay off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2086" name="Object 6"/>
          <p:cNvGraphicFramePr>
            <a:graphicFrameLocks noChangeAspect="1"/>
          </p:cNvGraphicFramePr>
          <p:nvPr/>
        </p:nvGraphicFramePr>
        <p:xfrm>
          <a:off x="838200" y="304800"/>
          <a:ext cx="6946900" cy="6227763"/>
        </p:xfrm>
        <a:graphic>
          <a:graphicData uri="http://schemas.openxmlformats.org/presentationml/2006/ole">
            <mc:AlternateContent xmlns:mc="http://schemas.openxmlformats.org/markup-compatibility/2006">
              <mc:Choice xmlns:v="urn:schemas-microsoft-com:vml" Requires="v">
                <p:oleObj spid="_x0000_s305155" name="Visio" r:id="rId3" imgW="9189112" imgH="8237430" progId="Visio.Drawing.11">
                  <p:embed/>
                </p:oleObj>
              </mc:Choice>
              <mc:Fallback>
                <p:oleObj name="Visio" r:id="rId3" imgW="9189112" imgH="8237430"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04800"/>
                        <a:ext cx="6946900" cy="622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4"/>
          <p:cNvSpPr txBox="1">
            <a:spLocks noChangeArrowheads="1"/>
          </p:cNvSpPr>
          <p:nvPr/>
        </p:nvSpPr>
        <p:spPr bwMode="auto">
          <a:xfrm>
            <a:off x="8382000" y="6400800"/>
            <a:ext cx="685800" cy="366713"/>
          </a:xfrm>
          <a:prstGeom prst="rect">
            <a:avLst/>
          </a:prstGeom>
          <a:noFill/>
          <a:ln w="9525">
            <a:noFill/>
            <a:miter lim="800000"/>
            <a:headEnd/>
            <a:tailEnd/>
          </a:ln>
          <a:effectLst/>
        </p:spPr>
        <p:txBody>
          <a:bodyPr>
            <a:spAutoFit/>
          </a:bodyPr>
          <a:lstStyle/>
          <a:p>
            <a:pPr eaLnBrk="0" hangingPunct="0">
              <a:spcBef>
                <a:spcPct val="50000"/>
              </a:spcBef>
            </a:pPr>
            <a:fld id="{9E8F549E-DA5E-4953-A5FF-5836447030D9}" type="slidenum">
              <a:rPr lang="en-US">
                <a:latin typeface="Tahoma" pitchFamily="34" charset="0"/>
              </a:rPr>
              <a:pPr eaLnBrk="0" hangingPunct="0">
                <a:spcBef>
                  <a:spcPct val="50000"/>
                </a:spcBef>
              </a:pPr>
              <a:t>17</a:t>
            </a:fld>
            <a:endParaRPr lang="en-US" dirty="0">
              <a:latin typeface="Tahoma" pitchFamily="34" charset="0"/>
            </a:endParaRPr>
          </a:p>
        </p:txBody>
      </p:sp>
    </p:spTree>
    <p:extLst>
      <p:ext uri="{BB962C8B-B14F-4D97-AF65-F5344CB8AC3E}">
        <p14:creationId xmlns:p14="http://schemas.microsoft.com/office/powerpoint/2010/main" val="2997490616"/>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3200400" y="3276600"/>
            <a:ext cx="2667000" cy="457200"/>
          </a:xfrm>
          <a:solidFill>
            <a:srgbClr val="FFCC00">
              <a:alpha val="55000"/>
            </a:srgbClr>
          </a:solidFill>
        </p:spPr>
        <p:txBody>
          <a:bodyPr/>
          <a:lstStyle/>
          <a:p>
            <a:pPr algn="ctr"/>
            <a:r>
              <a:rPr lang="en-US" sz="2300"/>
              <a:t>Thank You.</a:t>
            </a:r>
          </a:p>
        </p:txBody>
      </p:sp>
      <p:sp>
        <p:nvSpPr>
          <p:cNvPr id="89091" name="Slide Number Placeholder 3"/>
          <p:cNvSpPr txBox="1">
            <a:spLocks noGrp="1"/>
          </p:cNvSpPr>
          <p:nvPr/>
        </p:nvSpPr>
        <p:spPr bwMode="auto">
          <a:xfrm>
            <a:off x="8534400" y="6400800"/>
            <a:ext cx="533400" cy="304800"/>
          </a:xfrm>
          <a:prstGeom prst="rect">
            <a:avLst/>
          </a:prstGeom>
          <a:noFill/>
          <a:ln w="9525">
            <a:noFill/>
            <a:miter lim="800000"/>
            <a:headEnd/>
            <a:tailEnd/>
          </a:ln>
        </p:spPr>
        <p:txBody>
          <a:bodyPr/>
          <a:lstStyle/>
          <a:p>
            <a:pPr algn="r"/>
            <a:fld id="{D9490640-2002-46EA-8191-0CE25A043045}" type="slidenum">
              <a:rPr lang="en-US" altLang="en-US" sz="1400"/>
              <a:pPr algn="r"/>
              <a:t>170</a:t>
            </a:fld>
            <a:endParaRPr lang="en-US" altLang="en-US" sz="1400" dirty="0"/>
          </a:p>
        </p:txBody>
      </p:sp>
      <p:sp>
        <p:nvSpPr>
          <p:cNvPr id="4" name="Rectangle 3"/>
          <p:cNvSpPr/>
          <p:nvPr/>
        </p:nvSpPr>
        <p:spPr>
          <a:xfrm>
            <a:off x="3581400" y="3810000"/>
            <a:ext cx="2034531" cy="369332"/>
          </a:xfrm>
          <a:prstGeom prst="rect">
            <a:avLst/>
          </a:prstGeom>
        </p:spPr>
        <p:txBody>
          <a:bodyPr wrap="none">
            <a:spAutoFit/>
          </a:bodyPr>
          <a:lstStyle/>
          <a:p>
            <a:r>
              <a:rPr lang="en-US" dirty="0" smtClean="0">
                <a:hlinkClick r:id="rId3"/>
              </a:rPr>
              <a:t>negrut@wisc.edu</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543800" cy="731838"/>
          </a:xfrm>
        </p:spPr>
        <p:txBody>
          <a:bodyPr/>
          <a:lstStyle/>
          <a:p>
            <a:r>
              <a:rPr lang="en-US" dirty="0" smtClean="0"/>
              <a:t>A Block of 16 X 16 Threads</a:t>
            </a:r>
            <a:endParaRPr lang="en-US" dirty="0"/>
          </a:p>
        </p:txBody>
      </p:sp>
      <p:graphicFrame>
        <p:nvGraphicFramePr>
          <p:cNvPr id="303107" name="Object 3"/>
          <p:cNvGraphicFramePr>
            <a:graphicFrameLocks noChangeAspect="1"/>
          </p:cNvGraphicFramePr>
          <p:nvPr/>
        </p:nvGraphicFramePr>
        <p:xfrm>
          <a:off x="1371600" y="1203325"/>
          <a:ext cx="5384800" cy="5349875"/>
        </p:xfrm>
        <a:graphic>
          <a:graphicData uri="http://schemas.openxmlformats.org/presentationml/2006/ole">
            <mc:AlternateContent xmlns:mc="http://schemas.openxmlformats.org/markup-compatibility/2006">
              <mc:Choice xmlns:v="urn:schemas-microsoft-com:vml" Requires="v">
                <p:oleObj spid="_x0000_s306179" name="Visio" r:id="rId3" imgW="10749670" imgH="10678230" progId="Visio.Drawing.11">
                  <p:embed/>
                </p:oleObj>
              </mc:Choice>
              <mc:Fallback>
                <p:oleObj name="Visio" r:id="rId3" imgW="10749670" imgH="10678230"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203325"/>
                        <a:ext cx="5384800" cy="534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 Box 4"/>
          <p:cNvSpPr txBox="1">
            <a:spLocks noChangeArrowheads="1"/>
          </p:cNvSpPr>
          <p:nvPr/>
        </p:nvSpPr>
        <p:spPr bwMode="auto">
          <a:xfrm>
            <a:off x="8382000" y="6400800"/>
            <a:ext cx="685800" cy="366713"/>
          </a:xfrm>
          <a:prstGeom prst="rect">
            <a:avLst/>
          </a:prstGeom>
          <a:noFill/>
          <a:ln w="9525">
            <a:noFill/>
            <a:miter lim="800000"/>
            <a:headEnd/>
            <a:tailEnd/>
          </a:ln>
          <a:effectLst/>
        </p:spPr>
        <p:txBody>
          <a:bodyPr>
            <a:spAutoFit/>
          </a:bodyPr>
          <a:lstStyle/>
          <a:p>
            <a:pPr eaLnBrk="0" hangingPunct="0">
              <a:spcBef>
                <a:spcPct val="50000"/>
              </a:spcBef>
            </a:pPr>
            <a:fld id="{9E8F549E-DA5E-4953-A5FF-5836447030D9}" type="slidenum">
              <a:rPr lang="en-US">
                <a:latin typeface="Tahoma" pitchFamily="34" charset="0"/>
              </a:rPr>
              <a:pPr eaLnBrk="0" hangingPunct="0">
                <a:spcBef>
                  <a:spcPct val="50000"/>
                </a:spcBef>
              </a:pPr>
              <a:t>18</a:t>
            </a:fld>
            <a:endParaRPr lang="en-US" dirty="0">
              <a:latin typeface="Tahoma" pitchFamily="34" charset="0"/>
            </a:endParaRPr>
          </a:p>
        </p:txBody>
      </p:sp>
    </p:spTree>
    <p:extLst>
      <p:ext uri="{BB962C8B-B14F-4D97-AF65-F5344CB8AC3E}">
        <p14:creationId xmlns:p14="http://schemas.microsoft.com/office/powerpoint/2010/main" val="27895677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381000" y="304800"/>
            <a:ext cx="6019800" cy="762000"/>
          </a:xfrm>
        </p:spPr>
        <p:txBody>
          <a:bodyPr/>
          <a:lstStyle/>
          <a:p>
            <a:r>
              <a:rPr lang="en-US" sz="3500"/>
              <a:t>Synchronization Function</a:t>
            </a:r>
          </a:p>
        </p:txBody>
      </p:sp>
      <p:sp>
        <p:nvSpPr>
          <p:cNvPr id="154627" name="Rectangle 3"/>
          <p:cNvSpPr>
            <a:spLocks noGrp="1" noChangeArrowheads="1"/>
          </p:cNvSpPr>
          <p:nvPr>
            <p:ph type="body" idx="1"/>
          </p:nvPr>
        </p:nvSpPr>
        <p:spPr>
          <a:xfrm>
            <a:off x="457200" y="1719263"/>
            <a:ext cx="8229600" cy="4910137"/>
          </a:xfrm>
        </p:spPr>
        <p:txBody>
          <a:bodyPr/>
          <a:lstStyle/>
          <a:p>
            <a:pPr marL="457200" indent="-457200">
              <a:lnSpc>
                <a:spcPct val="90000"/>
              </a:lnSpc>
            </a:pPr>
            <a:r>
              <a:rPr lang="en-US" sz="2000" dirty="0"/>
              <a:t>It’s a device </a:t>
            </a:r>
            <a:r>
              <a:rPr lang="en-US" sz="2000" dirty="0" smtClean="0"/>
              <a:t>lightweight runtime API function</a:t>
            </a:r>
            <a:endParaRPr lang="en-US" sz="2000" dirty="0"/>
          </a:p>
          <a:p>
            <a:pPr marL="974725" lvl="1" indent="-403225">
              <a:lnSpc>
                <a:spcPct val="90000"/>
              </a:lnSpc>
            </a:pPr>
            <a:r>
              <a:rPr lang="en-US" sz="2000" b="1" dirty="0">
                <a:latin typeface="Courier New" pitchFamily="49" charset="0"/>
              </a:rPr>
              <a:t>void __</a:t>
            </a:r>
            <a:r>
              <a:rPr lang="en-US" sz="2000" b="1" dirty="0" err="1">
                <a:latin typeface="Courier New" pitchFamily="49" charset="0"/>
              </a:rPr>
              <a:t>syncthreads</a:t>
            </a:r>
            <a:r>
              <a:rPr lang="en-US" sz="2000" b="1" dirty="0">
                <a:latin typeface="Courier New" pitchFamily="49" charset="0"/>
              </a:rPr>
              <a:t>();</a:t>
            </a:r>
          </a:p>
          <a:p>
            <a:pPr marL="457200" indent="-457200">
              <a:lnSpc>
                <a:spcPct val="90000"/>
              </a:lnSpc>
            </a:pPr>
            <a:endParaRPr lang="en-US" sz="2000" dirty="0">
              <a:solidFill>
                <a:schemeClr val="accent2"/>
              </a:solidFill>
            </a:endParaRPr>
          </a:p>
          <a:p>
            <a:pPr marL="457200" indent="-457200">
              <a:lnSpc>
                <a:spcPct val="90000"/>
              </a:lnSpc>
            </a:pPr>
            <a:r>
              <a:rPr lang="en-US" sz="2000" dirty="0">
                <a:solidFill>
                  <a:schemeClr val="accent2"/>
                </a:solidFill>
              </a:rPr>
              <a:t>Synchronizes all threads in a </a:t>
            </a:r>
            <a:r>
              <a:rPr lang="en-US" sz="2000" dirty="0" smtClean="0">
                <a:solidFill>
                  <a:schemeClr val="accent2"/>
                </a:solidFill>
              </a:rPr>
              <a:t>block (acts as a barrier for all threads of a block)</a:t>
            </a:r>
            <a:endParaRPr lang="en-US" sz="2000" dirty="0"/>
          </a:p>
          <a:p>
            <a:pPr marL="457200" indent="-457200">
              <a:lnSpc>
                <a:spcPct val="90000"/>
              </a:lnSpc>
            </a:pPr>
            <a:endParaRPr lang="en-US" sz="2000" dirty="0"/>
          </a:p>
          <a:p>
            <a:pPr marL="457200" indent="-457200">
              <a:lnSpc>
                <a:spcPct val="90000"/>
              </a:lnSpc>
            </a:pPr>
            <a:r>
              <a:rPr lang="en-US" sz="2000" dirty="0"/>
              <a:t>Once all threads have reached this point, execution resumes normally</a:t>
            </a:r>
          </a:p>
          <a:p>
            <a:pPr marL="457200" indent="-457200">
              <a:lnSpc>
                <a:spcPct val="90000"/>
              </a:lnSpc>
            </a:pPr>
            <a:endParaRPr lang="en-US" sz="2000" dirty="0"/>
          </a:p>
          <a:p>
            <a:pPr marL="457200" indent="-457200">
              <a:lnSpc>
                <a:spcPct val="90000"/>
              </a:lnSpc>
            </a:pPr>
            <a:r>
              <a:rPr lang="en-US" sz="2000" dirty="0"/>
              <a:t>Used to avoid RAW/WAR/WAW hazards when accessing shared or global memory</a:t>
            </a:r>
          </a:p>
          <a:p>
            <a:pPr marL="457200" indent="-457200">
              <a:lnSpc>
                <a:spcPct val="90000"/>
              </a:lnSpc>
            </a:pPr>
            <a:endParaRPr lang="en-US" sz="2000" dirty="0"/>
          </a:p>
          <a:p>
            <a:pPr marL="457200" indent="-457200">
              <a:lnSpc>
                <a:spcPct val="90000"/>
              </a:lnSpc>
            </a:pPr>
            <a:r>
              <a:rPr lang="en-US" sz="2000" dirty="0"/>
              <a:t>Allowed in conditional constructs only if the conditional is uniform across the entire thread block</a:t>
            </a:r>
          </a:p>
        </p:txBody>
      </p:sp>
      <p:sp>
        <p:nvSpPr>
          <p:cNvPr id="154628" name="Text Box 4"/>
          <p:cNvSpPr txBox="1">
            <a:spLocks noChangeArrowheads="1"/>
          </p:cNvSpPr>
          <p:nvPr/>
        </p:nvSpPr>
        <p:spPr bwMode="auto">
          <a:xfrm>
            <a:off x="8382000" y="6400800"/>
            <a:ext cx="685800" cy="366713"/>
          </a:xfrm>
          <a:prstGeom prst="rect">
            <a:avLst/>
          </a:prstGeom>
          <a:noFill/>
          <a:ln w="9525">
            <a:noFill/>
            <a:miter lim="800000"/>
            <a:headEnd/>
            <a:tailEnd/>
          </a:ln>
          <a:effectLst/>
        </p:spPr>
        <p:txBody>
          <a:bodyPr>
            <a:spAutoFit/>
          </a:bodyPr>
          <a:lstStyle/>
          <a:p>
            <a:pPr eaLnBrk="0" hangingPunct="0">
              <a:spcBef>
                <a:spcPct val="50000"/>
              </a:spcBef>
            </a:pPr>
            <a:fld id="{FCCD2188-4CE4-41AE-B846-BF967C15AE82}" type="slidenum">
              <a:rPr lang="en-US">
                <a:latin typeface="Tahoma" pitchFamily="34" charset="0"/>
              </a:rPr>
              <a:pPr eaLnBrk="0" hangingPunct="0">
                <a:spcBef>
                  <a:spcPct val="50000"/>
                </a:spcBef>
              </a:pPr>
              <a:t>19</a:t>
            </a:fld>
            <a:endParaRPr lang="en-US">
              <a:latin typeface="Tahoma" pitchFamily="34" charset="0"/>
            </a:endParaRPr>
          </a:p>
        </p:txBody>
      </p:sp>
    </p:spTree>
    <p:extLst>
      <p:ext uri="{BB962C8B-B14F-4D97-AF65-F5344CB8AC3E}">
        <p14:creationId xmlns:p14="http://schemas.microsoft.com/office/powerpoint/2010/main" val="202978539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We Get Started…</a:t>
            </a:r>
            <a:endParaRPr lang="en-US" dirty="0"/>
          </a:p>
        </p:txBody>
      </p:sp>
      <p:sp>
        <p:nvSpPr>
          <p:cNvPr id="3" name="Content Placeholder 2"/>
          <p:cNvSpPr>
            <a:spLocks noGrp="1"/>
          </p:cNvSpPr>
          <p:nvPr>
            <p:ph idx="1"/>
          </p:nvPr>
        </p:nvSpPr>
        <p:spPr>
          <a:xfrm>
            <a:off x="0" y="1719262"/>
            <a:ext cx="9067800" cy="4910137"/>
          </a:xfrm>
        </p:spPr>
        <p:txBody>
          <a:bodyPr/>
          <a:lstStyle/>
          <a:p>
            <a:r>
              <a:rPr lang="en-US" sz="2400" dirty="0" smtClean="0"/>
              <a:t>Last time: </a:t>
            </a:r>
            <a:r>
              <a:rPr lang="en-US" sz="2000" dirty="0" smtClean="0"/>
              <a:t>GPU Architecture issues</a:t>
            </a:r>
          </a:p>
          <a:p>
            <a:pPr lvl="2"/>
            <a:r>
              <a:rPr lang="en-US" sz="1800" dirty="0" smtClean="0"/>
              <a:t>SM – the quantum of hardware scalability in GPU computing</a:t>
            </a:r>
          </a:p>
          <a:p>
            <a:pPr lvl="2"/>
            <a:r>
              <a:rPr lang="en-US" sz="1800" dirty="0" smtClean="0"/>
              <a:t>“Execution Configuration”: specified when launching a kernel on the device</a:t>
            </a:r>
          </a:p>
          <a:p>
            <a:pPr lvl="3"/>
            <a:r>
              <a:rPr lang="en-US" sz="1600" dirty="0" smtClean="0"/>
              <a:t>How many blocks and how many threads in each block</a:t>
            </a:r>
          </a:p>
          <a:p>
            <a:pPr lvl="2"/>
            <a:r>
              <a:rPr lang="en-US" sz="1800" dirty="0" smtClean="0"/>
              <a:t>Each block is mapped for execution on an SM</a:t>
            </a:r>
          </a:p>
          <a:p>
            <a:pPr lvl="2"/>
            <a:r>
              <a:rPr lang="en-US" sz="1800" dirty="0" smtClean="0"/>
              <a:t>Deep memory hierarchy: device memory, shared memory, register file</a:t>
            </a:r>
          </a:p>
          <a:p>
            <a:pPr lvl="3"/>
            <a:r>
              <a:rPr lang="en-US" sz="1600" dirty="0" smtClean="0"/>
              <a:t>Recent compute capabilities (Fermi &amp; </a:t>
            </a:r>
            <a:r>
              <a:rPr lang="en-US" sz="1600" dirty="0" err="1" smtClean="0"/>
              <a:t>Kepler</a:t>
            </a:r>
            <a:r>
              <a:rPr lang="en-US" sz="1600" dirty="0" smtClean="0"/>
              <a:t>) have L1 and L2 caches</a:t>
            </a:r>
          </a:p>
          <a:p>
            <a:pPr lvl="2"/>
            <a:r>
              <a:rPr lang="en-US" sz="2000" dirty="0" smtClean="0"/>
              <a:t>Kernel execution on the device is asynchronous</a:t>
            </a:r>
          </a:p>
          <a:p>
            <a:pPr lvl="2"/>
            <a:endParaRPr lang="en-US" sz="2000" dirty="0" smtClean="0"/>
          </a:p>
          <a:p>
            <a:r>
              <a:rPr lang="en-US" sz="2400" dirty="0" smtClean="0"/>
              <a:t>Today: </a:t>
            </a:r>
          </a:p>
          <a:p>
            <a:pPr lvl="1"/>
            <a:r>
              <a:rPr lang="en-US" sz="2000" dirty="0" smtClean="0"/>
              <a:t>Discuss CUDA programming issues: development, debugging, profiling</a:t>
            </a:r>
          </a:p>
          <a:p>
            <a:pPr lvl="1"/>
            <a:r>
              <a:rPr lang="en-US" sz="2000" dirty="0" smtClean="0"/>
              <a:t>Discuss CUDA optimization issues</a:t>
            </a:r>
            <a:endParaRPr lang="en-US" sz="2000" dirty="0"/>
          </a:p>
        </p:txBody>
      </p:sp>
    </p:spTree>
    <p:extLst>
      <p:ext uri="{BB962C8B-B14F-4D97-AF65-F5344CB8AC3E}">
        <p14:creationId xmlns:p14="http://schemas.microsoft.com/office/powerpoint/2010/main" val="2527332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971800"/>
            <a:ext cx="7543800" cy="1219200"/>
          </a:xfrm>
          <a:solidFill>
            <a:srgbClr val="FF9933"/>
          </a:solidFill>
        </p:spPr>
        <p:txBody>
          <a:bodyPr/>
          <a:lstStyle/>
          <a:p>
            <a:pPr algn="ctr">
              <a:buNone/>
            </a:pPr>
            <a:r>
              <a:rPr lang="en-US" dirty="0" smtClean="0">
                <a:solidFill>
                  <a:srgbClr val="0033CC"/>
                </a:solidFill>
              </a:rPr>
              <a:t>CUDA GPU Programming</a:t>
            </a:r>
          </a:p>
          <a:p>
            <a:pPr algn="ctr">
              <a:buNone/>
            </a:pPr>
            <a:r>
              <a:rPr lang="en-US" dirty="0" smtClean="0">
                <a:solidFill>
                  <a:srgbClr val="0033CC"/>
                </a:solidFill>
              </a:rPr>
              <a:t>~ Resource Management Considerations ~</a:t>
            </a:r>
            <a:endParaRPr lang="en-US" dirty="0">
              <a:solidFill>
                <a:srgbClr val="0033CC"/>
              </a:solidFill>
            </a:endParaRPr>
          </a:p>
        </p:txBody>
      </p:sp>
      <p:sp>
        <p:nvSpPr>
          <p:cNvPr id="4" name="Text Box 134"/>
          <p:cNvSpPr txBox="1">
            <a:spLocks noChangeArrowheads="1"/>
          </p:cNvSpPr>
          <p:nvPr/>
        </p:nvSpPr>
        <p:spPr bwMode="auto">
          <a:xfrm>
            <a:off x="8382000" y="6415088"/>
            <a:ext cx="685800" cy="307777"/>
          </a:xfrm>
          <a:prstGeom prst="rect">
            <a:avLst/>
          </a:prstGeom>
          <a:noFill/>
          <a:ln w="9525">
            <a:noFill/>
            <a:miter lim="800000"/>
            <a:headEnd/>
            <a:tailEnd/>
          </a:ln>
          <a:effectLst/>
        </p:spPr>
        <p:txBody>
          <a:bodyPr>
            <a:spAutoFit/>
          </a:bodyPr>
          <a:lstStyle/>
          <a:p>
            <a:pPr eaLnBrk="0" hangingPunct="0">
              <a:spcBef>
                <a:spcPct val="50000"/>
              </a:spcBef>
            </a:pPr>
            <a:fld id="{C690824B-AAFD-4F8A-8715-7DD982A1C880}" type="slidenum">
              <a:rPr lang="en-US" sz="1400">
                <a:latin typeface="Tahoma" pitchFamily="34" charset="0"/>
              </a:rPr>
              <a:pPr eaLnBrk="0" hangingPunct="0">
                <a:spcBef>
                  <a:spcPct val="50000"/>
                </a:spcBef>
              </a:pPr>
              <a:t>20</a:t>
            </a:fld>
            <a:endParaRPr lang="en-US" dirty="0">
              <a:latin typeface="Tahoma" pitchFamily="34" charset="0"/>
            </a:endParaRPr>
          </a:p>
        </p:txBody>
      </p:sp>
    </p:spTree>
    <p:extLst>
      <p:ext uri="{BB962C8B-B14F-4D97-AF65-F5344CB8AC3E}">
        <p14:creationId xmlns:p14="http://schemas.microsoft.com/office/powerpoint/2010/main" val="1194202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543800" cy="1112838"/>
          </a:xfrm>
        </p:spPr>
        <p:txBody>
          <a:bodyPr/>
          <a:lstStyle/>
          <a:p>
            <a:pPr algn="ctr"/>
            <a:r>
              <a:rPr lang="en-US" sz="3200" dirty="0" smtClean="0"/>
              <a:t>What Do I Mean By </a:t>
            </a:r>
            <a:br>
              <a:rPr lang="en-US" sz="3200" dirty="0" smtClean="0"/>
            </a:br>
            <a:r>
              <a:rPr lang="en-US" sz="3200" dirty="0" smtClean="0"/>
              <a:t>“Resource Management”?</a:t>
            </a:r>
            <a:endParaRPr lang="en-US" sz="3200" dirty="0"/>
          </a:p>
        </p:txBody>
      </p:sp>
      <p:sp>
        <p:nvSpPr>
          <p:cNvPr id="3" name="Content Placeholder 2"/>
          <p:cNvSpPr>
            <a:spLocks noGrp="1"/>
          </p:cNvSpPr>
          <p:nvPr>
            <p:ph idx="1"/>
          </p:nvPr>
        </p:nvSpPr>
        <p:spPr>
          <a:xfrm>
            <a:off x="228600" y="1981200"/>
            <a:ext cx="8763000" cy="4495800"/>
          </a:xfrm>
        </p:spPr>
        <p:txBody>
          <a:bodyPr/>
          <a:lstStyle/>
          <a:p>
            <a:r>
              <a:rPr lang="en-US" sz="2000" dirty="0" smtClean="0"/>
              <a:t>The </a:t>
            </a:r>
            <a:r>
              <a:rPr lang="en-US" sz="2000" dirty="0" smtClean="0"/>
              <a:t>GPU: resourceful but complex personality</a:t>
            </a:r>
            <a:endParaRPr lang="en-US" sz="2000" dirty="0" smtClean="0"/>
          </a:p>
          <a:p>
            <a:endParaRPr lang="en-US" sz="2000" dirty="0" smtClean="0"/>
          </a:p>
          <a:p>
            <a:endParaRPr lang="en-US" sz="2000" dirty="0" smtClean="0"/>
          </a:p>
          <a:p>
            <a:endParaRPr lang="en-US" sz="2000" dirty="0" smtClean="0"/>
          </a:p>
          <a:p>
            <a:r>
              <a:rPr lang="en-US" sz="2000" dirty="0" smtClean="0"/>
              <a:t>What do you have to do to make sure you capitalize on these resources?</a:t>
            </a:r>
          </a:p>
          <a:p>
            <a:pPr lvl="1"/>
            <a:r>
              <a:rPr lang="en-US" sz="1600" dirty="0" smtClean="0"/>
              <a:t>In other words, how can you ensure that all the SPs are busy all the time?</a:t>
            </a:r>
          </a:p>
          <a:p>
            <a:endParaRPr lang="en-US" sz="2000" dirty="0" smtClean="0"/>
          </a:p>
          <a:p>
            <a:endParaRPr lang="en-US" sz="2000" dirty="0" smtClean="0"/>
          </a:p>
          <a:p>
            <a:endParaRPr lang="en-US" sz="2000" dirty="0" smtClean="0"/>
          </a:p>
          <a:p>
            <a:r>
              <a:rPr lang="en-US" sz="2000" dirty="0" smtClean="0"/>
              <a:t>The three factors that come into play are</a:t>
            </a:r>
          </a:p>
          <a:p>
            <a:pPr lvl="1"/>
            <a:r>
              <a:rPr lang="en-US" sz="1600" dirty="0" smtClean="0"/>
              <a:t>How many threads you decide to use in each block</a:t>
            </a:r>
          </a:p>
          <a:p>
            <a:pPr lvl="1"/>
            <a:r>
              <a:rPr lang="en-US" sz="1600" dirty="0" smtClean="0"/>
              <a:t>How many registers end </a:t>
            </a:r>
            <a:r>
              <a:rPr lang="en-US" sz="1600" dirty="0" smtClean="0"/>
              <a:t>up associated with a thread</a:t>
            </a:r>
          </a:p>
          <a:p>
            <a:pPr lvl="1"/>
            <a:r>
              <a:rPr lang="en-US" sz="1600" dirty="0" smtClean="0"/>
              <a:t>How much shared memory you assign to one block of threads</a:t>
            </a:r>
            <a:endParaRPr lang="en-US" sz="1600" dirty="0"/>
          </a:p>
        </p:txBody>
      </p:sp>
      <p:sp>
        <p:nvSpPr>
          <p:cNvPr id="4" name="Text Box 72"/>
          <p:cNvSpPr txBox="1">
            <a:spLocks noChangeArrowheads="1"/>
          </p:cNvSpPr>
          <p:nvPr/>
        </p:nvSpPr>
        <p:spPr bwMode="auto">
          <a:xfrm>
            <a:off x="8382000" y="6400800"/>
            <a:ext cx="685800" cy="307777"/>
          </a:xfrm>
          <a:prstGeom prst="rect">
            <a:avLst/>
          </a:prstGeom>
          <a:noFill/>
          <a:ln w="9525">
            <a:noFill/>
            <a:miter lim="800000"/>
            <a:headEnd/>
            <a:tailEnd/>
          </a:ln>
          <a:effectLst/>
        </p:spPr>
        <p:txBody>
          <a:bodyPr>
            <a:spAutoFit/>
          </a:bodyPr>
          <a:lstStyle/>
          <a:p>
            <a:pPr eaLnBrk="0" hangingPunct="0">
              <a:spcBef>
                <a:spcPct val="50000"/>
              </a:spcBef>
            </a:pPr>
            <a:fld id="{62630126-53FE-471B-9D5E-19946ED535DA}" type="slidenum">
              <a:rPr lang="en-US" sz="1400">
                <a:latin typeface="Tahoma" pitchFamily="34" charset="0"/>
              </a:rPr>
              <a:pPr eaLnBrk="0" hangingPunct="0">
                <a:spcBef>
                  <a:spcPct val="50000"/>
                </a:spcBef>
              </a:pPr>
              <a:t>21</a:t>
            </a:fld>
            <a:endParaRPr lang="en-US" dirty="0">
              <a:latin typeface="Tahoma" pitchFamily="34" charset="0"/>
            </a:endParaRPr>
          </a:p>
        </p:txBody>
      </p:sp>
    </p:spTree>
    <p:extLst>
      <p:ext uri="{BB962C8B-B14F-4D97-AF65-F5344CB8AC3E}">
        <p14:creationId xmlns:p14="http://schemas.microsoft.com/office/powerpoint/2010/main" val="14559220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a:xfrm>
            <a:off x="228600" y="228600"/>
            <a:ext cx="7543800" cy="1036638"/>
          </a:xfrm>
        </p:spPr>
        <p:txBody>
          <a:bodyPr/>
          <a:lstStyle/>
          <a:p>
            <a:pPr algn="ctr"/>
            <a:r>
              <a:rPr lang="en-US" sz="2800" dirty="0" smtClean="0"/>
              <a:t>Resource Management – The Key Actors:</a:t>
            </a:r>
            <a:br>
              <a:rPr lang="en-US" sz="2800" dirty="0" smtClean="0"/>
            </a:br>
            <a:r>
              <a:rPr lang="en-US" sz="2800" dirty="0" smtClean="0"/>
              <a:t>Threads</a:t>
            </a:r>
            <a:r>
              <a:rPr lang="en-US" sz="2800" dirty="0"/>
              <a:t>, Warps, </a:t>
            </a:r>
            <a:r>
              <a:rPr lang="en-US" sz="2800" dirty="0" smtClean="0"/>
              <a:t>Blocks  </a:t>
            </a:r>
            <a:r>
              <a:rPr lang="en-US" sz="1600" dirty="0" smtClean="0"/>
              <a:t>[Review]</a:t>
            </a:r>
            <a:endParaRPr lang="en-US" sz="2800" dirty="0"/>
          </a:p>
        </p:txBody>
      </p:sp>
      <p:sp>
        <p:nvSpPr>
          <p:cNvPr id="264195" name="Rectangle 3"/>
          <p:cNvSpPr>
            <a:spLocks noGrp="1" noChangeArrowheads="1"/>
          </p:cNvSpPr>
          <p:nvPr>
            <p:ph type="body" idx="1"/>
          </p:nvPr>
        </p:nvSpPr>
        <p:spPr>
          <a:xfrm>
            <a:off x="152400" y="1981200"/>
            <a:ext cx="8839200" cy="4495800"/>
          </a:xfrm>
        </p:spPr>
        <p:txBody>
          <a:bodyPr/>
          <a:lstStyle/>
          <a:p>
            <a:pPr marL="457200" indent="-457200">
              <a:lnSpc>
                <a:spcPct val="90000"/>
              </a:lnSpc>
            </a:pPr>
            <a:r>
              <a:rPr lang="en-US" sz="2000" dirty="0" smtClean="0"/>
              <a:t>A collection of 32 </a:t>
            </a:r>
            <a:r>
              <a:rPr lang="en-US" sz="2000" dirty="0"/>
              <a:t>T</a:t>
            </a:r>
            <a:r>
              <a:rPr lang="en-US" sz="2000" dirty="0" smtClean="0"/>
              <a:t>hreads makes up a Warp</a:t>
            </a:r>
          </a:p>
          <a:p>
            <a:pPr marL="806450" lvl="1" indent="-457200">
              <a:lnSpc>
                <a:spcPct val="90000"/>
              </a:lnSpc>
            </a:pPr>
            <a:r>
              <a:rPr lang="en-US" sz="1600" dirty="0" smtClean="0"/>
              <a:t>A warp is made up of threads with consecutive IDs</a:t>
            </a:r>
          </a:p>
          <a:p>
            <a:pPr marL="457200" indent="-457200">
              <a:lnSpc>
                <a:spcPct val="90000"/>
              </a:lnSpc>
            </a:pPr>
            <a:endParaRPr lang="en-US" sz="2000" dirty="0" smtClean="0"/>
          </a:p>
          <a:p>
            <a:pPr marL="457200" indent="-457200">
              <a:lnSpc>
                <a:spcPct val="90000"/>
              </a:lnSpc>
            </a:pPr>
            <a:endParaRPr lang="en-US" sz="2000" dirty="0" smtClean="0"/>
          </a:p>
          <a:p>
            <a:pPr marL="457200" indent="-457200">
              <a:lnSpc>
                <a:spcPct val="90000"/>
              </a:lnSpc>
            </a:pPr>
            <a:r>
              <a:rPr lang="en-US" sz="2000" dirty="0" smtClean="0"/>
              <a:t>A Block has at the most 1024 threads</a:t>
            </a:r>
          </a:p>
          <a:p>
            <a:pPr marL="806450" lvl="1" indent="-457200">
              <a:lnSpc>
                <a:spcPct val="90000"/>
              </a:lnSpc>
            </a:pPr>
            <a:r>
              <a:rPr lang="en-US" sz="1500" dirty="0" smtClean="0"/>
              <a:t>Threads are organized in a 3D fashion; each thread has an (</a:t>
            </a:r>
            <a:r>
              <a:rPr lang="en-US" sz="1500" dirty="0" err="1" smtClean="0"/>
              <a:t>T</a:t>
            </a:r>
            <a:r>
              <a:rPr lang="en-US" sz="1500" baseline="-25000" dirty="0" err="1" smtClean="0"/>
              <a:t>x</a:t>
            </a:r>
            <a:r>
              <a:rPr lang="en-US" sz="1500" dirty="0" err="1" smtClean="0"/>
              <a:t>,T</a:t>
            </a:r>
            <a:r>
              <a:rPr lang="en-US" sz="1500" baseline="-25000" dirty="0" err="1" smtClean="0"/>
              <a:t>y</a:t>
            </a:r>
            <a:r>
              <a:rPr lang="en-US" sz="1500" dirty="0" err="1" smtClean="0"/>
              <a:t>,T</a:t>
            </a:r>
            <a:r>
              <a:rPr lang="en-US" sz="1500" baseline="-25000" dirty="0" err="1" smtClean="0"/>
              <a:t>z</a:t>
            </a:r>
            <a:r>
              <a:rPr lang="en-US" sz="1500" dirty="0" smtClean="0"/>
              <a:t>) unique thread ID</a:t>
            </a:r>
          </a:p>
          <a:p>
            <a:pPr marL="806450" lvl="1" indent="-457200">
              <a:lnSpc>
                <a:spcPct val="90000"/>
              </a:lnSpc>
            </a:pPr>
            <a:r>
              <a:rPr lang="en-US" sz="1500" dirty="0" smtClean="0"/>
              <a:t>Threads in a block get to use together the shared memory</a:t>
            </a:r>
            <a:endParaRPr lang="en-US" sz="1500" dirty="0"/>
          </a:p>
          <a:p>
            <a:pPr marL="625475" indent="-403225">
              <a:lnSpc>
                <a:spcPct val="90000"/>
              </a:lnSpc>
            </a:pPr>
            <a:endParaRPr lang="en-US" sz="2300" dirty="0" smtClean="0"/>
          </a:p>
          <a:p>
            <a:pPr marL="625475" indent="-403225">
              <a:lnSpc>
                <a:spcPct val="90000"/>
              </a:lnSpc>
            </a:pPr>
            <a:endParaRPr lang="en-US" sz="2300" dirty="0"/>
          </a:p>
          <a:p>
            <a:pPr marL="974725" lvl="1" indent="-403225">
              <a:lnSpc>
                <a:spcPct val="90000"/>
              </a:lnSpc>
            </a:pPr>
            <a:endParaRPr lang="en-US" sz="1900" dirty="0"/>
          </a:p>
          <a:p>
            <a:pPr marL="457200" indent="-457200">
              <a:lnSpc>
                <a:spcPct val="90000"/>
              </a:lnSpc>
            </a:pPr>
            <a:r>
              <a:rPr lang="en-US" sz="2000" dirty="0"/>
              <a:t>Each </a:t>
            </a:r>
            <a:r>
              <a:rPr lang="en-US" sz="2000" dirty="0"/>
              <a:t>b</a:t>
            </a:r>
            <a:r>
              <a:rPr lang="en-US" sz="2000" dirty="0" smtClean="0"/>
              <a:t>lock </a:t>
            </a:r>
            <a:r>
              <a:rPr lang="en-US" sz="2000" dirty="0" smtClean="0"/>
              <a:t>of threads gets assigned to a SM and then is executed </a:t>
            </a:r>
            <a:r>
              <a:rPr lang="en-US" sz="2000" dirty="0"/>
              <a:t>on </a:t>
            </a:r>
            <a:r>
              <a:rPr lang="en-US" sz="2000" dirty="0" smtClean="0"/>
              <a:t>that SM</a:t>
            </a:r>
          </a:p>
          <a:p>
            <a:pPr marL="806450" lvl="1" indent="-457200">
              <a:lnSpc>
                <a:spcPct val="90000"/>
              </a:lnSpc>
            </a:pPr>
            <a:r>
              <a:rPr lang="en-US" sz="1600" dirty="0" smtClean="0"/>
              <a:t>One SM can be assigned by the scheduler to handle more blocks at the same time</a:t>
            </a:r>
          </a:p>
          <a:p>
            <a:pPr marL="1101725" lvl="2" indent="-457200">
              <a:lnSpc>
                <a:spcPct val="90000"/>
              </a:lnSpc>
            </a:pPr>
            <a:r>
              <a:rPr lang="en-US" sz="1300" dirty="0" smtClean="0"/>
              <a:t>Done through time slicing</a:t>
            </a:r>
            <a:endParaRPr lang="en-US" sz="1300" dirty="0"/>
          </a:p>
          <a:p>
            <a:pPr marL="974725" lvl="1" indent="-403225">
              <a:lnSpc>
                <a:spcPct val="90000"/>
              </a:lnSpc>
            </a:pPr>
            <a:endParaRPr lang="en-US" sz="1800" dirty="0"/>
          </a:p>
          <a:p>
            <a:pPr marL="974725" lvl="1" indent="-403225">
              <a:lnSpc>
                <a:spcPct val="90000"/>
              </a:lnSpc>
              <a:buNone/>
            </a:pPr>
            <a:endParaRPr lang="en-US" sz="1800" dirty="0"/>
          </a:p>
        </p:txBody>
      </p:sp>
      <p:sp>
        <p:nvSpPr>
          <p:cNvPr id="264196" name="Text Box 4"/>
          <p:cNvSpPr txBox="1">
            <a:spLocks noChangeArrowheads="1"/>
          </p:cNvSpPr>
          <p:nvPr/>
        </p:nvSpPr>
        <p:spPr bwMode="auto">
          <a:xfrm>
            <a:off x="8382000" y="6400800"/>
            <a:ext cx="685800" cy="307777"/>
          </a:xfrm>
          <a:prstGeom prst="rect">
            <a:avLst/>
          </a:prstGeom>
          <a:noFill/>
          <a:ln w="9525">
            <a:noFill/>
            <a:miter lim="800000"/>
            <a:headEnd/>
            <a:tailEnd/>
          </a:ln>
          <a:effectLst/>
        </p:spPr>
        <p:txBody>
          <a:bodyPr>
            <a:spAutoFit/>
          </a:bodyPr>
          <a:lstStyle/>
          <a:p>
            <a:pPr eaLnBrk="0" hangingPunct="0">
              <a:spcBef>
                <a:spcPct val="50000"/>
              </a:spcBef>
            </a:pPr>
            <a:fld id="{67318EBF-4B20-454A-8118-4E0A50D55CCE}" type="slidenum">
              <a:rPr lang="en-US" sz="1400">
                <a:latin typeface="Tahoma" pitchFamily="34" charset="0"/>
              </a:rPr>
              <a:pPr eaLnBrk="0" hangingPunct="0">
                <a:spcBef>
                  <a:spcPct val="50000"/>
                </a:spcBef>
              </a:pPr>
              <a:t>22</a:t>
            </a:fld>
            <a:endParaRPr lang="en-US" sz="1400" dirty="0">
              <a:latin typeface="Tahoma" pitchFamily="34" charset="0"/>
            </a:endParaRPr>
          </a:p>
        </p:txBody>
      </p:sp>
    </p:spTree>
    <p:extLst>
      <p:ext uri="{BB962C8B-B14F-4D97-AF65-F5344CB8AC3E}">
        <p14:creationId xmlns:p14="http://schemas.microsoft.com/office/powerpoint/2010/main" val="227373490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a:xfrm>
            <a:off x="304800" y="381000"/>
            <a:ext cx="7391400" cy="579438"/>
          </a:xfrm>
        </p:spPr>
        <p:txBody>
          <a:bodyPr/>
          <a:lstStyle/>
          <a:p>
            <a:r>
              <a:rPr lang="en-US" sz="2700" dirty="0" smtClean="0"/>
              <a:t>Execution Model, Key Observations [1 of 2]</a:t>
            </a:r>
            <a:endParaRPr lang="en-US" sz="2700" dirty="0"/>
          </a:p>
        </p:txBody>
      </p:sp>
      <p:sp>
        <p:nvSpPr>
          <p:cNvPr id="262147" name="Rectangle 3"/>
          <p:cNvSpPr>
            <a:spLocks noGrp="1" noChangeArrowheads="1"/>
          </p:cNvSpPr>
          <p:nvPr>
            <p:ph type="body" idx="1"/>
          </p:nvPr>
        </p:nvSpPr>
        <p:spPr>
          <a:xfrm>
            <a:off x="76200" y="2381250"/>
            <a:ext cx="8991600" cy="3409950"/>
          </a:xfrm>
        </p:spPr>
        <p:txBody>
          <a:bodyPr/>
          <a:lstStyle/>
          <a:p>
            <a:pPr marL="457200" indent="-457200">
              <a:lnSpc>
                <a:spcPct val="90000"/>
              </a:lnSpc>
            </a:pPr>
            <a:r>
              <a:rPr lang="en-US" sz="2000" dirty="0">
                <a:solidFill>
                  <a:schemeClr val="accent2"/>
                </a:solidFill>
              </a:rPr>
              <a:t>Each block is executed on *one* Stream Multiprocessor (SM)</a:t>
            </a:r>
          </a:p>
          <a:p>
            <a:pPr marL="974725" lvl="1" indent="-403225">
              <a:lnSpc>
                <a:spcPct val="90000"/>
              </a:lnSpc>
            </a:pPr>
            <a:endParaRPr lang="en-US" sz="1800" dirty="0" smtClean="0"/>
          </a:p>
          <a:p>
            <a:pPr marL="974725" lvl="1" indent="-403225">
              <a:lnSpc>
                <a:spcPct val="90000"/>
              </a:lnSpc>
            </a:pPr>
            <a:r>
              <a:rPr lang="en-US" sz="1800" dirty="0" smtClean="0"/>
              <a:t>“block is executed” above means that all the threads that make up that block execute a kernel </a:t>
            </a:r>
          </a:p>
          <a:p>
            <a:pPr marL="974725" lvl="1" indent="-403225">
              <a:lnSpc>
                <a:spcPct val="90000"/>
              </a:lnSpc>
            </a:pPr>
            <a:endParaRPr lang="en-US" sz="1800" dirty="0" smtClean="0"/>
          </a:p>
          <a:p>
            <a:pPr marL="974725" lvl="1" indent="-403225">
              <a:lnSpc>
                <a:spcPct val="90000"/>
              </a:lnSpc>
            </a:pPr>
            <a:r>
              <a:rPr lang="en-US" sz="1800" dirty="0" smtClean="0"/>
              <a:t>Each </a:t>
            </a:r>
            <a:r>
              <a:rPr lang="en-US" sz="1800" dirty="0"/>
              <a:t>block is split into warps of </a:t>
            </a:r>
            <a:r>
              <a:rPr lang="en-US" sz="1800" dirty="0" smtClean="0"/>
              <a:t>threads</a:t>
            </a:r>
          </a:p>
          <a:p>
            <a:pPr marL="974725" lvl="1" indent="-403225">
              <a:lnSpc>
                <a:spcPct val="90000"/>
              </a:lnSpc>
            </a:pPr>
            <a:endParaRPr lang="en-US" sz="1800" dirty="0"/>
          </a:p>
          <a:p>
            <a:pPr marL="974725" lvl="1" indent="-403225">
              <a:lnSpc>
                <a:spcPct val="90000"/>
              </a:lnSpc>
            </a:pPr>
            <a:r>
              <a:rPr lang="en-US" sz="1800" dirty="0" smtClean="0"/>
              <a:t>Each warp </a:t>
            </a:r>
            <a:r>
              <a:rPr lang="en-US" sz="1800" dirty="0"/>
              <a:t>executed </a:t>
            </a:r>
            <a:r>
              <a:rPr lang="en-US" sz="1800" dirty="0" smtClean="0"/>
              <a:t>one at a time by </a:t>
            </a:r>
            <a:r>
              <a:rPr lang="en-US" sz="1800" dirty="0"/>
              <a:t>the </a:t>
            </a:r>
            <a:r>
              <a:rPr lang="en-US" sz="1800" dirty="0" smtClean="0"/>
              <a:t>eight SPs of the SM (time slicing in warp execution is the norm)</a:t>
            </a:r>
            <a:endParaRPr lang="en-US" sz="1800" dirty="0"/>
          </a:p>
          <a:p>
            <a:pPr marL="974725" lvl="1" indent="-403225">
              <a:lnSpc>
                <a:spcPct val="90000"/>
              </a:lnSpc>
            </a:pPr>
            <a:endParaRPr lang="en-US" sz="1800" dirty="0" smtClean="0"/>
          </a:p>
          <a:p>
            <a:pPr marL="974725" lvl="1" indent="-403225">
              <a:lnSpc>
                <a:spcPct val="90000"/>
              </a:lnSpc>
            </a:pPr>
            <a:endParaRPr lang="en-US" sz="1800" dirty="0">
              <a:solidFill>
                <a:schemeClr val="accent2"/>
              </a:solidFill>
            </a:endParaRPr>
          </a:p>
          <a:p>
            <a:pPr marL="974725" lvl="1" indent="-403225">
              <a:lnSpc>
                <a:spcPct val="90000"/>
              </a:lnSpc>
            </a:pPr>
            <a:endParaRPr lang="en-US" sz="1800" dirty="0">
              <a:solidFill>
                <a:schemeClr val="accent2"/>
              </a:solidFill>
            </a:endParaRPr>
          </a:p>
        </p:txBody>
      </p:sp>
      <p:sp>
        <p:nvSpPr>
          <p:cNvPr id="262148" name="Text Box 4"/>
          <p:cNvSpPr txBox="1">
            <a:spLocks noChangeArrowheads="1"/>
          </p:cNvSpPr>
          <p:nvPr/>
        </p:nvSpPr>
        <p:spPr bwMode="auto">
          <a:xfrm>
            <a:off x="8382000" y="6400800"/>
            <a:ext cx="685800" cy="307777"/>
          </a:xfrm>
          <a:prstGeom prst="rect">
            <a:avLst/>
          </a:prstGeom>
          <a:noFill/>
          <a:ln w="9525">
            <a:noFill/>
            <a:miter lim="800000"/>
            <a:headEnd/>
            <a:tailEnd/>
          </a:ln>
          <a:effectLst/>
        </p:spPr>
        <p:txBody>
          <a:bodyPr>
            <a:spAutoFit/>
          </a:bodyPr>
          <a:lstStyle/>
          <a:p>
            <a:pPr eaLnBrk="0" hangingPunct="0">
              <a:spcBef>
                <a:spcPct val="50000"/>
              </a:spcBef>
            </a:pPr>
            <a:fld id="{BE91AD7C-F8A8-495C-A7FC-B938618DA1CC}" type="slidenum">
              <a:rPr lang="en-US" sz="1400">
                <a:latin typeface="Tahoma" pitchFamily="34" charset="0"/>
              </a:rPr>
              <a:pPr eaLnBrk="0" hangingPunct="0">
                <a:spcBef>
                  <a:spcPct val="50000"/>
                </a:spcBef>
              </a:pPr>
              <a:t>23</a:t>
            </a:fld>
            <a:endParaRPr lang="en-US" dirty="0">
              <a:latin typeface="Tahoma" pitchFamily="34" charset="0"/>
            </a:endParaRPr>
          </a:p>
        </p:txBody>
      </p:sp>
    </p:spTree>
    <p:extLst>
      <p:ext uri="{BB962C8B-B14F-4D97-AF65-F5344CB8AC3E}">
        <p14:creationId xmlns:p14="http://schemas.microsoft.com/office/powerpoint/2010/main" val="3549254460"/>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a:xfrm>
            <a:off x="304800" y="381000"/>
            <a:ext cx="7391400" cy="579438"/>
          </a:xfrm>
        </p:spPr>
        <p:txBody>
          <a:bodyPr/>
          <a:lstStyle/>
          <a:p>
            <a:r>
              <a:rPr lang="en-US" sz="2700" dirty="0" smtClean="0"/>
              <a:t>Execution Model, Key Observations [2 of 2]</a:t>
            </a:r>
            <a:endParaRPr lang="en-US" sz="2700" dirty="0"/>
          </a:p>
        </p:txBody>
      </p:sp>
      <p:sp>
        <p:nvSpPr>
          <p:cNvPr id="262147" name="Rectangle 3"/>
          <p:cNvSpPr>
            <a:spLocks noGrp="1" noChangeArrowheads="1"/>
          </p:cNvSpPr>
          <p:nvPr>
            <p:ph type="body" idx="1"/>
          </p:nvPr>
        </p:nvSpPr>
        <p:spPr>
          <a:xfrm>
            <a:off x="152400" y="1847850"/>
            <a:ext cx="8839200" cy="4552950"/>
          </a:xfrm>
        </p:spPr>
        <p:txBody>
          <a:bodyPr/>
          <a:lstStyle/>
          <a:p>
            <a:pPr marL="974725" lvl="1" indent="-403225">
              <a:lnSpc>
                <a:spcPct val="90000"/>
              </a:lnSpc>
            </a:pPr>
            <a:endParaRPr lang="en-US" sz="1800" dirty="0">
              <a:solidFill>
                <a:schemeClr val="accent2"/>
              </a:solidFill>
            </a:endParaRPr>
          </a:p>
          <a:p>
            <a:pPr marL="457200" indent="-457200">
              <a:lnSpc>
                <a:spcPct val="90000"/>
              </a:lnSpc>
            </a:pPr>
            <a:r>
              <a:rPr lang="en-US" sz="2000" dirty="0">
                <a:solidFill>
                  <a:srgbClr val="336699"/>
                </a:solidFill>
              </a:rPr>
              <a:t>A Stream Multiprocessor can execute multiple blocks concurrently</a:t>
            </a:r>
          </a:p>
          <a:p>
            <a:pPr marL="974725" lvl="1" indent="-403225">
              <a:lnSpc>
                <a:spcPct val="90000"/>
              </a:lnSpc>
            </a:pPr>
            <a:endParaRPr lang="en-US" sz="1700" dirty="0" smtClean="0">
              <a:solidFill>
                <a:srgbClr val="FF0000"/>
              </a:solidFill>
            </a:endParaRPr>
          </a:p>
          <a:p>
            <a:pPr marL="974725" lvl="1" indent="-403225">
              <a:lnSpc>
                <a:spcPct val="90000"/>
              </a:lnSpc>
            </a:pPr>
            <a:r>
              <a:rPr lang="en-US" sz="1700" dirty="0" smtClean="0"/>
              <a:t>If N blocks get executed simultaneously on the same SM, then:</a:t>
            </a:r>
          </a:p>
          <a:p>
            <a:pPr marL="1201738" lvl="2" indent="-334963">
              <a:lnSpc>
                <a:spcPct val="90000"/>
              </a:lnSpc>
            </a:pPr>
            <a:r>
              <a:rPr lang="en-US" sz="1500" dirty="0" smtClean="0"/>
              <a:t>The total amount of shared memory available on SM should accommodate the N blocks</a:t>
            </a:r>
          </a:p>
          <a:p>
            <a:pPr marL="1201738" lvl="2" indent="-334963">
              <a:lnSpc>
                <a:spcPct val="90000"/>
              </a:lnSpc>
            </a:pPr>
            <a:r>
              <a:rPr lang="en-US" sz="1500" dirty="0" smtClean="0"/>
              <a:t>NOTE: The shared memory is an attribute of the block, not of a thread</a:t>
            </a:r>
          </a:p>
          <a:p>
            <a:pPr marL="974725" lvl="1" indent="-403225">
              <a:lnSpc>
                <a:spcPct val="90000"/>
              </a:lnSpc>
            </a:pPr>
            <a:endParaRPr lang="en-US" sz="1700" dirty="0" smtClean="0">
              <a:solidFill>
                <a:srgbClr val="FF0000"/>
              </a:solidFill>
            </a:endParaRPr>
          </a:p>
          <a:p>
            <a:pPr marL="974725" lvl="1" indent="-403225">
              <a:lnSpc>
                <a:spcPct val="90000"/>
              </a:lnSpc>
            </a:pPr>
            <a:endParaRPr lang="en-US" sz="1700" dirty="0" smtClean="0">
              <a:solidFill>
                <a:srgbClr val="FF0000"/>
              </a:solidFill>
            </a:endParaRPr>
          </a:p>
          <a:p>
            <a:pPr marL="974725" lvl="1" indent="-403225">
              <a:lnSpc>
                <a:spcPct val="90000"/>
              </a:lnSpc>
            </a:pPr>
            <a:r>
              <a:rPr lang="en-US" sz="1700" dirty="0" smtClean="0"/>
              <a:t>If N blocks get executed simultaneously on the same SM, then</a:t>
            </a:r>
          </a:p>
          <a:p>
            <a:pPr marL="1270000" lvl="2" indent="-403225">
              <a:lnSpc>
                <a:spcPct val="90000"/>
              </a:lnSpc>
            </a:pPr>
            <a:r>
              <a:rPr lang="en-US" sz="1500" dirty="0" smtClean="0"/>
              <a:t>The register files associated with the SM is split amongst the union of threads associated with the N blocks</a:t>
            </a:r>
          </a:p>
          <a:p>
            <a:pPr marL="1270000" lvl="2" indent="-403225">
              <a:lnSpc>
                <a:spcPct val="90000"/>
              </a:lnSpc>
            </a:pPr>
            <a:r>
              <a:rPr lang="en-US" sz="1500" dirty="0" smtClean="0"/>
              <a:t>NOTE: The less registers get used per thread, the better (you potentially can squeeze more blocks on a SM </a:t>
            </a:r>
            <a:r>
              <a:rPr lang="en-US" sz="1500" dirty="0" smtClean="0">
                <a:latin typeface="cmsy10"/>
              </a:rPr>
              <a:t>)</a:t>
            </a:r>
            <a:r>
              <a:rPr lang="en-US" sz="1500" dirty="0" smtClean="0"/>
              <a:t> better resource utilization)</a:t>
            </a:r>
          </a:p>
        </p:txBody>
      </p:sp>
      <p:sp>
        <p:nvSpPr>
          <p:cNvPr id="262148" name="Text Box 4"/>
          <p:cNvSpPr txBox="1">
            <a:spLocks noChangeArrowheads="1"/>
          </p:cNvSpPr>
          <p:nvPr/>
        </p:nvSpPr>
        <p:spPr bwMode="auto">
          <a:xfrm>
            <a:off x="8382000" y="6400800"/>
            <a:ext cx="685800" cy="307777"/>
          </a:xfrm>
          <a:prstGeom prst="rect">
            <a:avLst/>
          </a:prstGeom>
          <a:noFill/>
          <a:ln w="9525">
            <a:noFill/>
            <a:miter lim="800000"/>
            <a:headEnd/>
            <a:tailEnd/>
          </a:ln>
          <a:effectLst/>
        </p:spPr>
        <p:txBody>
          <a:bodyPr>
            <a:spAutoFit/>
          </a:bodyPr>
          <a:lstStyle/>
          <a:p>
            <a:pPr eaLnBrk="0" hangingPunct="0">
              <a:spcBef>
                <a:spcPct val="50000"/>
              </a:spcBef>
            </a:pPr>
            <a:fld id="{BE91AD7C-F8A8-495C-A7FC-B938618DA1CC}" type="slidenum">
              <a:rPr lang="en-US" sz="1400">
                <a:latin typeface="Tahoma" pitchFamily="34" charset="0"/>
              </a:rPr>
              <a:pPr eaLnBrk="0" hangingPunct="0">
                <a:spcBef>
                  <a:spcPct val="50000"/>
                </a:spcBef>
              </a:pPr>
              <a:t>24</a:t>
            </a:fld>
            <a:endParaRPr lang="en-US" sz="1400" dirty="0">
              <a:latin typeface="Tahoma" pitchFamily="34" charset="0"/>
            </a:endParaRPr>
          </a:p>
        </p:txBody>
      </p:sp>
    </p:spTree>
    <p:extLst>
      <p:ext uri="{BB962C8B-B14F-4D97-AF65-F5344CB8AC3E}">
        <p14:creationId xmlns:p14="http://schemas.microsoft.com/office/powerpoint/2010/main" val="4056465774"/>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Hard Constraints  </a:t>
            </a:r>
            <a:r>
              <a:rPr lang="en-US" sz="2800" dirty="0" smtClean="0"/>
              <a:t>[1 of 2]</a:t>
            </a:r>
            <a:endParaRPr lang="en-US" dirty="0"/>
          </a:p>
        </p:txBody>
      </p:sp>
      <p:sp>
        <p:nvSpPr>
          <p:cNvPr id="3" name="Content Placeholder 2"/>
          <p:cNvSpPr>
            <a:spLocks noGrp="1"/>
          </p:cNvSpPr>
          <p:nvPr>
            <p:ph idx="1"/>
          </p:nvPr>
        </p:nvSpPr>
        <p:spPr>
          <a:xfrm>
            <a:off x="152400" y="2633663"/>
            <a:ext cx="8839200" cy="3157537"/>
          </a:xfrm>
        </p:spPr>
        <p:txBody>
          <a:bodyPr/>
          <a:lstStyle/>
          <a:p>
            <a:r>
              <a:rPr lang="en-US" sz="2000" dirty="0" smtClean="0"/>
              <a:t>Max number of </a:t>
            </a:r>
            <a:r>
              <a:rPr lang="en-US" sz="2000" u="sng" dirty="0" smtClean="0"/>
              <a:t>warps</a:t>
            </a:r>
            <a:r>
              <a:rPr lang="en-US" sz="2000" dirty="0" smtClean="0"/>
              <a:t> that one SM can service simultaneously:</a:t>
            </a:r>
          </a:p>
          <a:p>
            <a:pPr lvl="1"/>
            <a:r>
              <a:rPr lang="en-US" sz="1800" dirty="0" smtClean="0"/>
              <a:t>32 on Tesla C1060, 48 on Fermi</a:t>
            </a:r>
          </a:p>
          <a:p>
            <a:pPr lvl="1"/>
            <a:endParaRPr lang="en-US" sz="1800" dirty="0" smtClean="0"/>
          </a:p>
          <a:p>
            <a:pPr lvl="1"/>
            <a:endParaRPr lang="en-US" sz="1800" dirty="0" smtClean="0"/>
          </a:p>
          <a:p>
            <a:pPr lvl="1"/>
            <a:endParaRPr lang="en-US" sz="1800" dirty="0" smtClean="0"/>
          </a:p>
          <a:p>
            <a:r>
              <a:rPr lang="en-US" sz="2000" dirty="0" smtClean="0"/>
              <a:t>Max number of </a:t>
            </a:r>
            <a:r>
              <a:rPr lang="en-US" sz="2000" u="sng" dirty="0" smtClean="0"/>
              <a:t>blocks</a:t>
            </a:r>
            <a:r>
              <a:rPr lang="en-US" sz="2000" dirty="0" smtClean="0"/>
              <a:t> that one SM can process simultaneously:</a:t>
            </a:r>
          </a:p>
          <a:p>
            <a:pPr lvl="1"/>
            <a:r>
              <a:rPr lang="en-US" sz="1800" dirty="0" smtClean="0"/>
              <a:t>8 (it’s been like this for a while)</a:t>
            </a:r>
            <a:endParaRPr lang="en-US" sz="1800" dirty="0"/>
          </a:p>
        </p:txBody>
      </p:sp>
      <p:sp>
        <p:nvSpPr>
          <p:cNvPr id="4" name="Text Box 76"/>
          <p:cNvSpPr txBox="1">
            <a:spLocks noChangeArrowheads="1"/>
          </p:cNvSpPr>
          <p:nvPr/>
        </p:nvSpPr>
        <p:spPr bwMode="auto">
          <a:xfrm>
            <a:off x="8458200" y="6400800"/>
            <a:ext cx="609600" cy="307777"/>
          </a:xfrm>
          <a:prstGeom prst="rect">
            <a:avLst/>
          </a:prstGeom>
          <a:noFill/>
          <a:ln w="9525">
            <a:noFill/>
            <a:miter lim="800000"/>
            <a:headEnd/>
            <a:tailEnd/>
          </a:ln>
          <a:effectLst/>
        </p:spPr>
        <p:txBody>
          <a:bodyPr>
            <a:spAutoFit/>
          </a:bodyPr>
          <a:lstStyle/>
          <a:p>
            <a:pPr eaLnBrk="0" hangingPunct="0">
              <a:spcBef>
                <a:spcPct val="50000"/>
              </a:spcBef>
            </a:pPr>
            <a:fld id="{9F6D7982-B1A3-4CB7-B44B-49813954B200}" type="slidenum">
              <a:rPr lang="en-US" sz="1400">
                <a:latin typeface="Tahoma" pitchFamily="34" charset="0"/>
              </a:rPr>
              <a:pPr eaLnBrk="0" hangingPunct="0">
                <a:spcBef>
                  <a:spcPct val="50000"/>
                </a:spcBef>
              </a:pPr>
              <a:t>25</a:t>
            </a:fld>
            <a:endParaRPr lang="en-US" dirty="0">
              <a:latin typeface="Tahoma" pitchFamily="34" charset="0"/>
            </a:endParaRPr>
          </a:p>
        </p:txBody>
      </p:sp>
    </p:spTree>
    <p:extLst>
      <p:ext uri="{BB962C8B-B14F-4D97-AF65-F5344CB8AC3E}">
        <p14:creationId xmlns:p14="http://schemas.microsoft.com/office/powerpoint/2010/main" val="42025506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11162"/>
            <a:ext cx="7543800" cy="808038"/>
          </a:xfrm>
        </p:spPr>
        <p:txBody>
          <a:bodyPr/>
          <a:lstStyle/>
          <a:p>
            <a:r>
              <a:rPr lang="en-US" dirty="0" smtClean="0"/>
              <a:t>Some Hard Constraints </a:t>
            </a:r>
            <a:r>
              <a:rPr lang="en-US" sz="2800" dirty="0" smtClean="0"/>
              <a:t>[2 of 2]</a:t>
            </a:r>
            <a:endParaRPr lang="en-US" dirty="0"/>
          </a:p>
        </p:txBody>
      </p:sp>
      <p:sp>
        <p:nvSpPr>
          <p:cNvPr id="3" name="Content Placeholder 2"/>
          <p:cNvSpPr>
            <a:spLocks noGrp="1"/>
          </p:cNvSpPr>
          <p:nvPr>
            <p:ph idx="1"/>
          </p:nvPr>
        </p:nvSpPr>
        <p:spPr>
          <a:xfrm>
            <a:off x="152400" y="2633663"/>
            <a:ext cx="8839200" cy="3157537"/>
          </a:xfrm>
        </p:spPr>
        <p:txBody>
          <a:bodyPr/>
          <a:lstStyle/>
          <a:p>
            <a:r>
              <a:rPr lang="en-US" sz="2000" dirty="0" smtClean="0"/>
              <a:t>The number of </a:t>
            </a:r>
            <a:r>
              <a:rPr lang="en-US" sz="2000" u="sng" dirty="0" smtClean="0"/>
              <a:t>32 bit</a:t>
            </a:r>
            <a:r>
              <a:rPr lang="en-US" sz="2000" dirty="0" smtClean="0"/>
              <a:t> registers available on each SM is limited:</a:t>
            </a:r>
          </a:p>
          <a:p>
            <a:pPr lvl="1"/>
            <a:r>
              <a:rPr lang="en-US" sz="1800" dirty="0" smtClean="0">
                <a:latin typeface="Arial" pitchFamily="34" charset="0"/>
              </a:rPr>
              <a:t>16,384 registers (</a:t>
            </a:r>
            <a:r>
              <a:rPr lang="en-US" sz="1800" dirty="0" smtClean="0"/>
              <a:t>on Tesla C1060)</a:t>
            </a:r>
          </a:p>
          <a:p>
            <a:pPr lvl="1"/>
            <a:endParaRPr lang="en-US" sz="1800" dirty="0" smtClean="0"/>
          </a:p>
          <a:p>
            <a:pPr lvl="1"/>
            <a:endParaRPr lang="en-US" sz="1800" dirty="0" smtClean="0"/>
          </a:p>
          <a:p>
            <a:pPr lvl="1"/>
            <a:endParaRPr lang="en-US" sz="1800" dirty="0" smtClean="0"/>
          </a:p>
          <a:p>
            <a:r>
              <a:rPr lang="en-US" sz="2000" dirty="0" smtClean="0"/>
              <a:t>The amount of shared memory available to each SM is limited</a:t>
            </a:r>
          </a:p>
          <a:p>
            <a:pPr lvl="1"/>
            <a:r>
              <a:rPr lang="en-US" sz="1800" dirty="0" smtClean="0"/>
              <a:t>16 </a:t>
            </a:r>
            <a:r>
              <a:rPr lang="en-US" sz="1800" dirty="0" smtClean="0"/>
              <a:t>KB </a:t>
            </a:r>
            <a:r>
              <a:rPr lang="en-US" sz="1800" dirty="0" smtClean="0"/>
              <a:t>today</a:t>
            </a:r>
            <a:endParaRPr lang="en-US" sz="1800" dirty="0"/>
          </a:p>
        </p:txBody>
      </p:sp>
      <p:sp>
        <p:nvSpPr>
          <p:cNvPr id="4" name="Text Box 76"/>
          <p:cNvSpPr txBox="1">
            <a:spLocks noChangeArrowheads="1"/>
          </p:cNvSpPr>
          <p:nvPr/>
        </p:nvSpPr>
        <p:spPr bwMode="auto">
          <a:xfrm>
            <a:off x="8458200" y="6400800"/>
            <a:ext cx="609600" cy="307777"/>
          </a:xfrm>
          <a:prstGeom prst="rect">
            <a:avLst/>
          </a:prstGeom>
          <a:noFill/>
          <a:ln w="9525">
            <a:noFill/>
            <a:miter lim="800000"/>
            <a:headEnd/>
            <a:tailEnd/>
          </a:ln>
          <a:effectLst/>
        </p:spPr>
        <p:txBody>
          <a:bodyPr>
            <a:spAutoFit/>
          </a:bodyPr>
          <a:lstStyle/>
          <a:p>
            <a:pPr eaLnBrk="0" hangingPunct="0">
              <a:spcBef>
                <a:spcPct val="50000"/>
              </a:spcBef>
            </a:pPr>
            <a:fld id="{9F6D7982-B1A3-4CB7-B44B-49813954B200}" type="slidenum">
              <a:rPr lang="en-US" sz="1400">
                <a:latin typeface="Tahoma" pitchFamily="34" charset="0"/>
              </a:rPr>
              <a:pPr eaLnBrk="0" hangingPunct="0">
                <a:spcBef>
                  <a:spcPct val="50000"/>
                </a:spcBef>
              </a:pPr>
              <a:t>26</a:t>
            </a:fld>
            <a:endParaRPr lang="en-US" dirty="0">
              <a:latin typeface="Tahoma" pitchFamily="34" charset="0"/>
            </a:endParaRPr>
          </a:p>
        </p:txBody>
      </p:sp>
    </p:spTree>
    <p:extLst>
      <p:ext uri="{BB962C8B-B14F-4D97-AF65-F5344CB8AC3E}">
        <p14:creationId xmlns:p14="http://schemas.microsoft.com/office/powerpoint/2010/main" val="39898795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6781800" cy="655638"/>
          </a:xfrm>
        </p:spPr>
        <p:txBody>
          <a:bodyPr/>
          <a:lstStyle/>
          <a:p>
            <a:r>
              <a:rPr lang="en-US" dirty="0" smtClean="0"/>
              <a:t>The Concept of Occupancy</a:t>
            </a:r>
            <a:endParaRPr lang="en-US" dirty="0"/>
          </a:p>
        </p:txBody>
      </p:sp>
      <p:sp>
        <p:nvSpPr>
          <p:cNvPr id="3" name="Content Placeholder 2"/>
          <p:cNvSpPr>
            <a:spLocks noGrp="1"/>
          </p:cNvSpPr>
          <p:nvPr>
            <p:ph idx="1"/>
          </p:nvPr>
        </p:nvSpPr>
        <p:spPr>
          <a:xfrm>
            <a:off x="152400" y="2176462"/>
            <a:ext cx="8839200" cy="4071938"/>
          </a:xfrm>
        </p:spPr>
        <p:txBody>
          <a:bodyPr/>
          <a:lstStyle/>
          <a:p>
            <a:r>
              <a:rPr lang="en-US" sz="2000" dirty="0" smtClean="0"/>
              <a:t>Ideally, you want to have 32 warps serviced at the same time by one SM</a:t>
            </a:r>
          </a:p>
          <a:p>
            <a:pPr lvl="1"/>
            <a:r>
              <a:rPr lang="en-US" sz="1800" dirty="0" smtClean="0"/>
              <a:t>That is, you’d like to have the SM end up executing the max number that it is designed to execute</a:t>
            </a:r>
          </a:p>
          <a:p>
            <a:pPr lvl="1"/>
            <a:r>
              <a:rPr lang="en-US" sz="1800" dirty="0" smtClean="0"/>
              <a:t>This keeps the SM busy and hides latencies associated with memory access</a:t>
            </a:r>
          </a:p>
          <a:p>
            <a:pPr lvl="1"/>
            <a:endParaRPr lang="en-US" sz="1800" dirty="0" smtClean="0"/>
          </a:p>
          <a:p>
            <a:pPr lvl="1"/>
            <a:endParaRPr lang="en-US" sz="1800" dirty="0" smtClean="0"/>
          </a:p>
          <a:p>
            <a:pPr lvl="1"/>
            <a:r>
              <a:rPr lang="en-US" sz="1800" dirty="0" smtClean="0"/>
              <a:t>Examples:</a:t>
            </a:r>
          </a:p>
          <a:p>
            <a:pPr lvl="2"/>
            <a:r>
              <a:rPr lang="en-US" sz="1500" dirty="0" smtClean="0"/>
              <a:t>Two blocks with 512 threads running together on one SM: 100% occupancy</a:t>
            </a:r>
          </a:p>
          <a:p>
            <a:pPr lvl="2"/>
            <a:endParaRPr lang="en-US" sz="1500" dirty="0" smtClean="0"/>
          </a:p>
          <a:p>
            <a:pPr lvl="2"/>
            <a:r>
              <a:rPr lang="en-US" sz="1500" dirty="0" smtClean="0"/>
              <a:t>Four blocks of 256 threads each running on one SM: 100% occupancy</a:t>
            </a:r>
          </a:p>
          <a:p>
            <a:pPr lvl="2"/>
            <a:endParaRPr lang="en-US" sz="1500" dirty="0" smtClean="0"/>
          </a:p>
          <a:p>
            <a:pPr lvl="2"/>
            <a:r>
              <a:rPr lang="en-US" sz="1500" dirty="0" smtClean="0"/>
              <a:t>16 blocks with 64 threads each – not good, can’t have more than 8 blocks running on a SM</a:t>
            </a:r>
          </a:p>
          <a:p>
            <a:pPr lvl="3"/>
            <a:r>
              <a:rPr lang="en-US" sz="1200" dirty="0" smtClean="0"/>
              <a:t>Effectively this scenario gives you at most 50% occupancy</a:t>
            </a:r>
          </a:p>
        </p:txBody>
      </p:sp>
      <p:sp>
        <p:nvSpPr>
          <p:cNvPr id="4" name="Text Box 76"/>
          <p:cNvSpPr txBox="1">
            <a:spLocks noChangeArrowheads="1"/>
          </p:cNvSpPr>
          <p:nvPr/>
        </p:nvSpPr>
        <p:spPr bwMode="auto">
          <a:xfrm>
            <a:off x="8458200" y="6400800"/>
            <a:ext cx="609600" cy="307777"/>
          </a:xfrm>
          <a:prstGeom prst="rect">
            <a:avLst/>
          </a:prstGeom>
          <a:noFill/>
          <a:ln w="9525">
            <a:noFill/>
            <a:miter lim="800000"/>
            <a:headEnd/>
            <a:tailEnd/>
          </a:ln>
          <a:effectLst/>
        </p:spPr>
        <p:txBody>
          <a:bodyPr>
            <a:spAutoFit/>
          </a:bodyPr>
          <a:lstStyle/>
          <a:p>
            <a:pPr eaLnBrk="0" hangingPunct="0">
              <a:spcBef>
                <a:spcPct val="50000"/>
              </a:spcBef>
            </a:pPr>
            <a:fld id="{9F6D7982-B1A3-4CB7-B44B-49813954B200}" type="slidenum">
              <a:rPr lang="en-US" sz="1400">
                <a:latin typeface="Tahoma" pitchFamily="34" charset="0"/>
              </a:rPr>
              <a:pPr eaLnBrk="0" hangingPunct="0">
                <a:spcBef>
                  <a:spcPct val="50000"/>
                </a:spcBef>
              </a:pPr>
              <a:t>27</a:t>
            </a:fld>
            <a:endParaRPr lang="en-US" sz="1400" dirty="0">
              <a:latin typeface="Tahoma" pitchFamily="34" charset="0"/>
            </a:endParaRPr>
          </a:p>
        </p:txBody>
      </p:sp>
    </p:spTree>
    <p:extLst>
      <p:ext uri="{BB962C8B-B14F-4D97-AF65-F5344CB8AC3E}">
        <p14:creationId xmlns:p14="http://schemas.microsoft.com/office/powerpoint/2010/main" val="39190038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1000"/>
            <a:ext cx="8001000" cy="655638"/>
          </a:xfrm>
        </p:spPr>
        <p:txBody>
          <a:bodyPr/>
          <a:lstStyle/>
          <a:p>
            <a:r>
              <a:rPr lang="en-US" dirty="0" smtClean="0"/>
              <a:t>The Concept of Occupancy  </a:t>
            </a:r>
            <a:r>
              <a:rPr lang="en-US" sz="2400" dirty="0" smtClean="0"/>
              <a:t>[Cntd.]</a:t>
            </a:r>
            <a:endParaRPr lang="en-US" dirty="0"/>
          </a:p>
        </p:txBody>
      </p:sp>
      <p:sp>
        <p:nvSpPr>
          <p:cNvPr id="3" name="Content Placeholder 2"/>
          <p:cNvSpPr>
            <a:spLocks noGrp="1"/>
          </p:cNvSpPr>
          <p:nvPr>
            <p:ph idx="1"/>
          </p:nvPr>
        </p:nvSpPr>
        <p:spPr>
          <a:xfrm>
            <a:off x="152400" y="2024062"/>
            <a:ext cx="8839200" cy="3767138"/>
          </a:xfrm>
        </p:spPr>
        <p:txBody>
          <a:bodyPr/>
          <a:lstStyle/>
          <a:p>
            <a:pPr lvl="1"/>
            <a:endParaRPr lang="en-US" sz="1800" dirty="0" smtClean="0"/>
          </a:p>
          <a:p>
            <a:r>
              <a:rPr lang="en-US" sz="2000" dirty="0" smtClean="0"/>
              <a:t>What prevents you from getting high occupancy?</a:t>
            </a:r>
          </a:p>
          <a:p>
            <a:pPr lvl="1"/>
            <a:endParaRPr lang="en-US" sz="1800" dirty="0" smtClean="0"/>
          </a:p>
          <a:p>
            <a:pPr lvl="1"/>
            <a:r>
              <a:rPr lang="en-US" sz="1800" dirty="0" smtClean="0"/>
              <a:t>Many warps means many threads and potentially many blocks</a:t>
            </a:r>
          </a:p>
          <a:p>
            <a:pPr lvl="2"/>
            <a:endParaRPr lang="en-US" sz="1600" dirty="0" smtClean="0"/>
          </a:p>
          <a:p>
            <a:pPr lvl="2"/>
            <a:r>
              <a:rPr lang="en-US" sz="1600" dirty="0" smtClean="0"/>
              <a:t>Many blocks </a:t>
            </a:r>
            <a:r>
              <a:rPr lang="en-US" sz="1600" dirty="0" smtClean="0">
                <a:latin typeface="cmsy10"/>
              </a:rPr>
              <a:t>)</a:t>
            </a:r>
            <a:r>
              <a:rPr lang="en-US" sz="1600" dirty="0" smtClean="0"/>
              <a:t> you can’t have too much shared </a:t>
            </a:r>
            <a:r>
              <a:rPr lang="en-US" sz="1600" dirty="0" err="1" smtClean="0"/>
              <a:t>mem</a:t>
            </a:r>
            <a:r>
              <a:rPr lang="en-US" sz="1600" dirty="0" smtClean="0"/>
              <a:t> allocated to each one of them </a:t>
            </a:r>
          </a:p>
          <a:p>
            <a:pPr lvl="3"/>
            <a:r>
              <a:rPr lang="en-US" sz="1300" dirty="0" smtClean="0"/>
              <a:t>Total amount of shared memory in one SM: 16 Kb</a:t>
            </a:r>
          </a:p>
          <a:p>
            <a:pPr lvl="2"/>
            <a:endParaRPr lang="en-US" sz="1600" dirty="0" smtClean="0"/>
          </a:p>
          <a:p>
            <a:pPr lvl="2"/>
            <a:r>
              <a:rPr lang="en-US" sz="1600" dirty="0" smtClean="0"/>
              <a:t>Many threads </a:t>
            </a:r>
            <a:r>
              <a:rPr lang="en-US" sz="1600" dirty="0" smtClean="0">
                <a:latin typeface="cmsy10"/>
              </a:rPr>
              <a:t>)</a:t>
            </a:r>
            <a:r>
              <a:rPr lang="en-US" sz="1600" dirty="0" smtClean="0"/>
              <a:t> you can’t have too many registers used by each thread</a:t>
            </a:r>
          </a:p>
          <a:p>
            <a:pPr lvl="3"/>
            <a:r>
              <a:rPr lang="en-US" sz="1300" dirty="0" smtClean="0"/>
              <a:t>Size of the register file in one SM: 16,384 four byte registers</a:t>
            </a:r>
            <a:endParaRPr lang="en-US" sz="1300" dirty="0"/>
          </a:p>
        </p:txBody>
      </p:sp>
      <p:sp>
        <p:nvSpPr>
          <p:cNvPr id="4" name="Text Box 76"/>
          <p:cNvSpPr txBox="1">
            <a:spLocks noChangeArrowheads="1"/>
          </p:cNvSpPr>
          <p:nvPr/>
        </p:nvSpPr>
        <p:spPr bwMode="auto">
          <a:xfrm>
            <a:off x="8458200" y="6400800"/>
            <a:ext cx="609600" cy="307777"/>
          </a:xfrm>
          <a:prstGeom prst="rect">
            <a:avLst/>
          </a:prstGeom>
          <a:noFill/>
          <a:ln w="9525">
            <a:noFill/>
            <a:miter lim="800000"/>
            <a:headEnd/>
            <a:tailEnd/>
          </a:ln>
          <a:effectLst/>
        </p:spPr>
        <p:txBody>
          <a:bodyPr>
            <a:spAutoFit/>
          </a:bodyPr>
          <a:lstStyle/>
          <a:p>
            <a:pPr eaLnBrk="0" hangingPunct="0">
              <a:spcBef>
                <a:spcPct val="50000"/>
              </a:spcBef>
            </a:pPr>
            <a:fld id="{9F6D7982-B1A3-4CB7-B44B-49813954B200}" type="slidenum">
              <a:rPr lang="en-US" sz="1400">
                <a:latin typeface="Tahoma" pitchFamily="34" charset="0"/>
              </a:rPr>
              <a:pPr eaLnBrk="0" hangingPunct="0">
                <a:spcBef>
                  <a:spcPct val="50000"/>
                </a:spcBef>
              </a:pPr>
              <a:t>28</a:t>
            </a:fld>
            <a:endParaRPr lang="en-US" sz="1400" dirty="0">
              <a:latin typeface="Tahoma" pitchFamily="34" charset="0"/>
            </a:endParaRPr>
          </a:p>
        </p:txBody>
      </p:sp>
    </p:spTree>
    <p:extLst>
      <p:ext uri="{BB962C8B-B14F-4D97-AF65-F5344CB8AC3E}">
        <p14:creationId xmlns:p14="http://schemas.microsoft.com/office/powerpoint/2010/main" val="40057019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391400" cy="808038"/>
          </a:xfrm>
        </p:spPr>
        <p:txBody>
          <a:bodyPr/>
          <a:lstStyle/>
          <a:p>
            <a:r>
              <a:rPr lang="en-US" dirty="0" smtClean="0"/>
              <a:t>Examples, Occupancy of HW</a:t>
            </a:r>
            <a:endParaRPr lang="en-US" dirty="0"/>
          </a:p>
        </p:txBody>
      </p:sp>
      <p:sp>
        <p:nvSpPr>
          <p:cNvPr id="3" name="Content Placeholder 2"/>
          <p:cNvSpPr>
            <a:spLocks noGrp="1"/>
          </p:cNvSpPr>
          <p:nvPr>
            <p:ph idx="1"/>
          </p:nvPr>
        </p:nvSpPr>
        <p:spPr>
          <a:xfrm>
            <a:off x="0" y="1447800"/>
            <a:ext cx="8991600" cy="5181600"/>
          </a:xfrm>
        </p:spPr>
        <p:txBody>
          <a:bodyPr/>
          <a:lstStyle/>
          <a:p>
            <a:r>
              <a:rPr lang="en-US" sz="1800" b="1" dirty="0" smtClean="0"/>
              <a:t>Example 1</a:t>
            </a:r>
            <a:r>
              <a:rPr lang="en-US" sz="1800" dirty="0" smtClean="0"/>
              <a:t>: If each of your blocks gets assigned 20 </a:t>
            </a:r>
            <a:r>
              <a:rPr lang="en-US" sz="1800" dirty="0" smtClean="0"/>
              <a:t>KB </a:t>
            </a:r>
            <a:r>
              <a:rPr lang="en-US" sz="1800" dirty="0" smtClean="0"/>
              <a:t>of shared </a:t>
            </a:r>
            <a:br>
              <a:rPr lang="en-US" sz="1800" dirty="0" smtClean="0"/>
            </a:br>
            <a:r>
              <a:rPr lang="en-US" sz="1800" dirty="0" smtClean="0"/>
              <a:t>memory, the kernel will fail to launch</a:t>
            </a:r>
          </a:p>
          <a:p>
            <a:pPr lvl="1"/>
            <a:r>
              <a:rPr lang="en-US" sz="1600" dirty="0" smtClean="0"/>
              <a:t>Not enough memory on the SM to run a block</a:t>
            </a:r>
          </a:p>
          <a:p>
            <a:pPr lvl="1"/>
            <a:endParaRPr lang="en-US" sz="1600" dirty="0" smtClean="0"/>
          </a:p>
          <a:p>
            <a:pPr lvl="1"/>
            <a:endParaRPr lang="en-US" sz="1600" dirty="0" smtClean="0"/>
          </a:p>
          <a:p>
            <a:r>
              <a:rPr lang="en-US" sz="1800" b="1" dirty="0" smtClean="0"/>
              <a:t>Example 2</a:t>
            </a:r>
            <a:r>
              <a:rPr lang="en-US" sz="1800" dirty="0" smtClean="0"/>
              <a:t>: If your blocks each uses 5 KB of shared </a:t>
            </a:r>
            <a:r>
              <a:rPr lang="en-US" sz="1800" dirty="0" err="1" smtClean="0"/>
              <a:t>mem</a:t>
            </a:r>
            <a:r>
              <a:rPr lang="en-US" sz="1800" dirty="0" smtClean="0"/>
              <a:t>, you can have three blocks running on one SM (there will be some shared </a:t>
            </a:r>
            <a:r>
              <a:rPr lang="en-US" sz="1800" dirty="0" err="1" smtClean="0"/>
              <a:t>mem</a:t>
            </a:r>
            <a:r>
              <a:rPr lang="en-US" sz="1800" dirty="0" smtClean="0"/>
              <a:t> that </a:t>
            </a:r>
            <a:r>
              <a:rPr lang="en-US" sz="1800" dirty="0" smtClean="0"/>
              <a:t>goes </a:t>
            </a:r>
            <a:r>
              <a:rPr lang="en-US" sz="1800" dirty="0" smtClean="0"/>
              <a:t>unused)</a:t>
            </a:r>
          </a:p>
          <a:p>
            <a:pPr lvl="1"/>
            <a:endParaRPr lang="en-US" sz="1400" dirty="0" smtClean="0"/>
          </a:p>
          <a:p>
            <a:pPr lvl="1"/>
            <a:endParaRPr lang="en-US" sz="1400" dirty="0" smtClean="0"/>
          </a:p>
          <a:p>
            <a:pPr lvl="1"/>
            <a:endParaRPr lang="en-US" sz="1400" dirty="0" smtClean="0"/>
          </a:p>
          <a:p>
            <a:r>
              <a:rPr lang="en-US" sz="1800" b="1" dirty="0" smtClean="0"/>
              <a:t>Example 3</a:t>
            </a:r>
            <a:r>
              <a:rPr lang="en-US" sz="1800" dirty="0" smtClean="0"/>
              <a:t>: Like Example 2 above, and you have 512 threads per block, each thread uses 16 registers.  Will one SM be able to handle 2 blocks?</a:t>
            </a:r>
          </a:p>
          <a:p>
            <a:pPr lvl="1"/>
            <a:r>
              <a:rPr lang="en-US" sz="1400" dirty="0" smtClean="0"/>
              <a:t>Total number of registers </a:t>
            </a:r>
            <a:r>
              <a:rPr lang="en-US" sz="1400" dirty="0" smtClean="0">
                <a:latin typeface="cmsy10"/>
              </a:rPr>
              <a:t>)</a:t>
            </a:r>
            <a:r>
              <a:rPr lang="en-US" sz="1400" dirty="0" smtClean="0"/>
              <a:t> 512 X 2 X 16 = 16,384 out of the 16,384 are used</a:t>
            </a:r>
            <a:r>
              <a:rPr lang="en-US" sz="1400" dirty="0" smtClean="0">
                <a:latin typeface="cmsy10"/>
              </a:rPr>
              <a:t> )</a:t>
            </a:r>
            <a:r>
              <a:rPr lang="en-US" sz="1400" dirty="0" smtClean="0"/>
              <a:t> ok </a:t>
            </a:r>
          </a:p>
          <a:p>
            <a:pPr lvl="1"/>
            <a:r>
              <a:rPr lang="en-US" sz="1400" dirty="0" smtClean="0"/>
              <a:t>Amount of shared memory: 2 X 5K = 10 KB, well below 16 KB</a:t>
            </a:r>
          </a:p>
          <a:p>
            <a:pPr lvl="1"/>
            <a:r>
              <a:rPr lang="en-US" sz="1400" dirty="0" smtClean="0"/>
              <a:t>Number of warps: 2 blocks X 512 threads = 1024 threads = 32 warps </a:t>
            </a:r>
            <a:r>
              <a:rPr lang="en-US" sz="1400" dirty="0" smtClean="0">
                <a:latin typeface="cmsy10"/>
              </a:rPr>
              <a:t>)</a:t>
            </a:r>
            <a:r>
              <a:rPr lang="en-US" sz="1400" dirty="0" smtClean="0"/>
              <a:t> ok on Tesla C1060</a:t>
            </a:r>
          </a:p>
          <a:p>
            <a:pPr lvl="1"/>
            <a:r>
              <a:rPr lang="en-US" sz="1400" dirty="0" smtClean="0"/>
              <a:t>You actually have 100% occupancy, maxed out on registers, and lots of shared </a:t>
            </a:r>
            <a:r>
              <a:rPr lang="en-US" sz="1400" dirty="0" err="1" smtClean="0"/>
              <a:t>mem</a:t>
            </a:r>
            <a:r>
              <a:rPr lang="en-US" sz="1400" dirty="0" smtClean="0"/>
              <a:t> left</a:t>
            </a:r>
            <a:endParaRPr lang="en-US" sz="1400" dirty="0"/>
          </a:p>
        </p:txBody>
      </p:sp>
      <p:sp>
        <p:nvSpPr>
          <p:cNvPr id="4" name="Text Box 76"/>
          <p:cNvSpPr txBox="1">
            <a:spLocks noChangeArrowheads="1"/>
          </p:cNvSpPr>
          <p:nvPr/>
        </p:nvSpPr>
        <p:spPr bwMode="auto">
          <a:xfrm>
            <a:off x="8458200" y="6477000"/>
            <a:ext cx="609600" cy="307777"/>
          </a:xfrm>
          <a:prstGeom prst="rect">
            <a:avLst/>
          </a:prstGeom>
          <a:noFill/>
          <a:ln w="9525">
            <a:noFill/>
            <a:miter lim="800000"/>
            <a:headEnd/>
            <a:tailEnd/>
          </a:ln>
          <a:effectLst/>
        </p:spPr>
        <p:txBody>
          <a:bodyPr>
            <a:spAutoFit/>
          </a:bodyPr>
          <a:lstStyle/>
          <a:p>
            <a:pPr eaLnBrk="0" hangingPunct="0">
              <a:spcBef>
                <a:spcPct val="50000"/>
              </a:spcBef>
            </a:pPr>
            <a:fld id="{9F6D7982-B1A3-4CB7-B44B-49813954B200}" type="slidenum">
              <a:rPr lang="en-US" sz="1400">
                <a:latin typeface="Tahoma" pitchFamily="34" charset="0"/>
              </a:rPr>
              <a:pPr eaLnBrk="0" hangingPunct="0">
                <a:spcBef>
                  <a:spcPct val="50000"/>
                </a:spcBef>
              </a:pPr>
              <a:t>29</a:t>
            </a:fld>
            <a:endParaRPr lang="en-US" sz="1400" dirty="0">
              <a:latin typeface="Tahoma" pitchFamily="34" charset="0"/>
            </a:endParaRPr>
          </a:p>
        </p:txBody>
      </p:sp>
    </p:spTree>
    <p:extLst>
      <p:ext uri="{BB962C8B-B14F-4D97-AF65-F5344CB8AC3E}">
        <p14:creationId xmlns:p14="http://schemas.microsoft.com/office/powerpoint/2010/main" val="31974980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990600" y="3048000"/>
            <a:ext cx="7162800" cy="10366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100" b="1" i="0" u="none" strike="noStrike" kern="0" cap="none" spc="0" normalizeH="0" baseline="0" noProof="0" dirty="0" smtClean="0">
                <a:ln>
                  <a:noFill/>
                </a:ln>
                <a:solidFill>
                  <a:schemeClr val="tx2"/>
                </a:solidFill>
                <a:effectLst/>
                <a:uLnTx/>
                <a:uFillTx/>
                <a:latin typeface="+mj-lt"/>
                <a:ea typeface="+mj-ea"/>
                <a:cs typeface="+mj-cs"/>
              </a:rPr>
              <a:t>Simple Example:</a:t>
            </a:r>
            <a:br>
              <a:rPr kumimoji="0" lang="en-US" sz="3100" b="1" i="0" u="none" strike="noStrike" kern="0" cap="none" spc="0" normalizeH="0" baseline="0" noProof="0" dirty="0" smtClean="0">
                <a:ln>
                  <a:noFill/>
                </a:ln>
                <a:solidFill>
                  <a:schemeClr val="tx2"/>
                </a:solidFill>
                <a:effectLst/>
                <a:uLnTx/>
                <a:uFillTx/>
                <a:latin typeface="+mj-lt"/>
                <a:ea typeface="+mj-ea"/>
                <a:cs typeface="+mj-cs"/>
              </a:rPr>
            </a:br>
            <a:r>
              <a:rPr kumimoji="0" lang="en-US" sz="3100" b="1" i="0" u="none" strike="noStrike" kern="0" cap="none" spc="0" normalizeH="0" baseline="0" noProof="0" dirty="0" smtClean="0">
                <a:ln>
                  <a:noFill/>
                </a:ln>
                <a:solidFill>
                  <a:schemeClr val="tx2"/>
                </a:solidFill>
                <a:effectLst/>
                <a:uLnTx/>
                <a:uFillTx/>
                <a:latin typeface="+mj-lt"/>
                <a:ea typeface="+mj-ea"/>
                <a:cs typeface="+mj-cs"/>
              </a:rPr>
              <a:t>Matrix Multiplication</a:t>
            </a:r>
            <a:endParaRPr kumimoji="0" lang="en-US" sz="3100" b="1" i="0" u="none" strike="noStrike" kern="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4445174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Utilization</a:t>
            </a:r>
            <a:endParaRPr lang="en-US" dirty="0"/>
          </a:p>
        </p:txBody>
      </p:sp>
      <p:sp>
        <p:nvSpPr>
          <p:cNvPr id="3" name="Content Placeholder 2"/>
          <p:cNvSpPr>
            <a:spLocks noGrp="1"/>
          </p:cNvSpPr>
          <p:nvPr>
            <p:ph idx="1"/>
          </p:nvPr>
        </p:nvSpPr>
        <p:spPr/>
        <p:txBody>
          <a:bodyPr/>
          <a:lstStyle/>
          <a:p>
            <a:r>
              <a:rPr lang="en-US" sz="2000" dirty="0" smtClean="0"/>
              <a:t>There is an “occupancy calculator” that can tell you what percentage of the HW gets utilized by your kernel</a:t>
            </a:r>
          </a:p>
          <a:p>
            <a:pPr lvl="1"/>
            <a:endParaRPr lang="en-US" sz="1600" dirty="0" smtClean="0"/>
          </a:p>
          <a:p>
            <a:pPr lvl="1"/>
            <a:endParaRPr lang="en-US" sz="1600" dirty="0" smtClean="0"/>
          </a:p>
          <a:p>
            <a:r>
              <a:rPr lang="en-US" sz="2000" dirty="0" smtClean="0"/>
              <a:t>Assumes the form of an Excel spreadsheet</a:t>
            </a:r>
          </a:p>
          <a:p>
            <a:pPr lvl="1"/>
            <a:endParaRPr lang="en-US" sz="1600" dirty="0" smtClean="0"/>
          </a:p>
          <a:p>
            <a:pPr lvl="1"/>
            <a:endParaRPr lang="en-US" sz="1600" dirty="0" smtClean="0"/>
          </a:p>
          <a:p>
            <a:r>
              <a:rPr lang="en-US" sz="2000" dirty="0" smtClean="0"/>
              <a:t>Requires the following input</a:t>
            </a:r>
          </a:p>
          <a:p>
            <a:pPr lvl="1"/>
            <a:r>
              <a:rPr lang="en-US" sz="1600" dirty="0" smtClean="0"/>
              <a:t>Threads per block</a:t>
            </a:r>
          </a:p>
          <a:p>
            <a:pPr lvl="1"/>
            <a:r>
              <a:rPr lang="en-US" sz="1600" dirty="0" smtClean="0"/>
              <a:t>Registers per thread</a:t>
            </a:r>
          </a:p>
          <a:p>
            <a:pPr lvl="1"/>
            <a:r>
              <a:rPr lang="en-US" sz="1600" dirty="0" smtClean="0"/>
              <a:t>Shared memory per block</a:t>
            </a:r>
          </a:p>
          <a:p>
            <a:pPr lvl="1"/>
            <a:endParaRPr lang="en-US" sz="1600" dirty="0" smtClean="0"/>
          </a:p>
          <a:p>
            <a:pPr lvl="1"/>
            <a:endParaRPr lang="en-US" sz="1600" dirty="0" smtClean="0"/>
          </a:p>
          <a:p>
            <a:r>
              <a:rPr lang="en-US" sz="2000" dirty="0" smtClean="0"/>
              <a:t>Google “occupancy calculator </a:t>
            </a:r>
            <a:r>
              <a:rPr lang="en-US" sz="2000" dirty="0" err="1" smtClean="0"/>
              <a:t>cuda</a:t>
            </a:r>
            <a:r>
              <a:rPr lang="en-US" sz="2000" dirty="0" smtClean="0"/>
              <a:t>” to access it</a:t>
            </a:r>
            <a:endParaRPr lang="en-US" sz="2000" dirty="0"/>
          </a:p>
        </p:txBody>
      </p:sp>
      <p:sp>
        <p:nvSpPr>
          <p:cNvPr id="4" name="Text Box 76"/>
          <p:cNvSpPr txBox="1">
            <a:spLocks noChangeArrowheads="1"/>
          </p:cNvSpPr>
          <p:nvPr/>
        </p:nvSpPr>
        <p:spPr bwMode="auto">
          <a:xfrm>
            <a:off x="8458200" y="6400800"/>
            <a:ext cx="609600" cy="307777"/>
          </a:xfrm>
          <a:prstGeom prst="rect">
            <a:avLst/>
          </a:prstGeom>
          <a:noFill/>
          <a:ln w="9525">
            <a:noFill/>
            <a:miter lim="800000"/>
            <a:headEnd/>
            <a:tailEnd/>
          </a:ln>
          <a:effectLst/>
        </p:spPr>
        <p:txBody>
          <a:bodyPr>
            <a:spAutoFit/>
          </a:bodyPr>
          <a:lstStyle/>
          <a:p>
            <a:pPr eaLnBrk="0" hangingPunct="0">
              <a:spcBef>
                <a:spcPct val="50000"/>
              </a:spcBef>
            </a:pPr>
            <a:fld id="{9F6D7982-B1A3-4CB7-B44B-49813954B200}" type="slidenum">
              <a:rPr lang="en-US" sz="1400">
                <a:latin typeface="Tahoma" pitchFamily="34" charset="0"/>
              </a:rPr>
              <a:pPr eaLnBrk="0" hangingPunct="0">
                <a:spcBef>
                  <a:spcPct val="50000"/>
                </a:spcBef>
              </a:pPr>
              <a:t>30</a:t>
            </a:fld>
            <a:endParaRPr lang="en-US" sz="1400" dirty="0">
              <a:latin typeface="Tahoma" pitchFamily="34" charset="0"/>
            </a:endParaRPr>
          </a:p>
        </p:txBody>
      </p:sp>
    </p:spTree>
    <p:extLst>
      <p:ext uri="{BB962C8B-B14F-4D97-AF65-F5344CB8AC3E}">
        <p14:creationId xmlns:p14="http://schemas.microsoft.com/office/powerpoint/2010/main" val="23080164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953000"/>
            <a:ext cx="7848600" cy="731838"/>
          </a:xfrm>
        </p:spPr>
        <p:txBody>
          <a:bodyPr/>
          <a:lstStyle/>
          <a:p>
            <a:r>
              <a:rPr lang="en-US" dirty="0"/>
              <a:t>CUDA </a:t>
            </a:r>
            <a:r>
              <a:rPr lang="en-US" dirty="0" smtClean="0"/>
              <a:t>Optimization Tips</a:t>
            </a:r>
            <a:endParaRPr lang="en-US" dirty="0"/>
          </a:p>
        </p:txBody>
      </p:sp>
      <p:sp>
        <p:nvSpPr>
          <p:cNvPr id="4" name="Slide Number Placeholder 3"/>
          <p:cNvSpPr>
            <a:spLocks noGrp="1"/>
          </p:cNvSpPr>
          <p:nvPr>
            <p:ph type="sldNum" sz="quarter" idx="12"/>
          </p:nvPr>
        </p:nvSpPr>
        <p:spPr/>
        <p:txBody>
          <a:bodyPr/>
          <a:lstStyle/>
          <a:p>
            <a:fld id="{04A7C484-7E24-447E-8CB0-5149A4D34DEF}" type="slidenum">
              <a:rPr lang="en-US" altLang="en-US" smtClean="0"/>
              <a:pPr/>
              <a:t>31</a:t>
            </a:fld>
            <a:endParaRPr lang="en-US" altLang="en-US"/>
          </a:p>
        </p:txBody>
      </p:sp>
    </p:spTree>
    <p:extLst>
      <p:ext uri="{BB962C8B-B14F-4D97-AF65-F5344CB8AC3E}">
        <p14:creationId xmlns:p14="http://schemas.microsoft.com/office/powerpoint/2010/main" val="25928921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7543800" cy="990600"/>
          </a:xfrm>
        </p:spPr>
        <p:txBody>
          <a:bodyPr/>
          <a:lstStyle/>
          <a:p>
            <a:r>
              <a:rPr lang="en-US" dirty="0" smtClean="0"/>
              <a:t>Performance Optimization</a:t>
            </a:r>
            <a:br>
              <a:rPr lang="en-US" dirty="0" smtClean="0"/>
            </a:br>
            <a:r>
              <a:rPr lang="en-US" sz="2400" dirty="0" smtClean="0"/>
              <a:t>[Wrapping Up…]</a:t>
            </a:r>
            <a:endParaRPr lang="en-US" dirty="0"/>
          </a:p>
        </p:txBody>
      </p:sp>
      <p:sp>
        <p:nvSpPr>
          <p:cNvPr id="3" name="Content Placeholder 2"/>
          <p:cNvSpPr>
            <a:spLocks noGrp="1"/>
          </p:cNvSpPr>
          <p:nvPr>
            <p:ph idx="1"/>
          </p:nvPr>
        </p:nvSpPr>
        <p:spPr>
          <a:xfrm>
            <a:off x="76200" y="1905000"/>
            <a:ext cx="8991600" cy="4343400"/>
          </a:xfrm>
        </p:spPr>
        <p:txBody>
          <a:bodyPr/>
          <a:lstStyle/>
          <a:p>
            <a:r>
              <a:rPr lang="en-US" sz="2000" dirty="0"/>
              <a:t>We discussed many rules and ways to write better CUDA code</a:t>
            </a:r>
          </a:p>
          <a:p>
            <a:pPr lvl="2"/>
            <a:endParaRPr lang="en-US" sz="1500" dirty="0" smtClean="0"/>
          </a:p>
          <a:p>
            <a:pPr lvl="2"/>
            <a:endParaRPr lang="en-US" sz="1500" dirty="0" smtClean="0"/>
          </a:p>
          <a:p>
            <a:r>
              <a:rPr lang="en-US" sz="2000" dirty="0"/>
              <a:t>The next several slides sort this collection of recommendations based on their importance</a:t>
            </a:r>
          </a:p>
          <a:p>
            <a:pPr lvl="2"/>
            <a:endParaRPr lang="en-US" sz="1500" dirty="0" smtClean="0"/>
          </a:p>
          <a:p>
            <a:pPr lvl="2"/>
            <a:endParaRPr lang="en-US" sz="1500" dirty="0"/>
          </a:p>
          <a:p>
            <a:r>
              <a:rPr lang="en-US" sz="2000" dirty="0" smtClean="0"/>
              <a:t>Writing CUDA software is a craft/skill that is </a:t>
            </a:r>
            <a:r>
              <a:rPr lang="en-US" sz="2000" dirty="0" smtClean="0"/>
              <a:t>learned through practice</a:t>
            </a:r>
            <a:endParaRPr lang="en-US" sz="2000" dirty="0" smtClean="0"/>
          </a:p>
          <a:p>
            <a:pPr lvl="3"/>
            <a:endParaRPr lang="en-US" sz="1200" dirty="0" smtClean="0"/>
          </a:p>
          <a:p>
            <a:pPr lvl="1"/>
            <a:r>
              <a:rPr lang="en-US" sz="1800" dirty="0" smtClean="0"/>
              <a:t>A </a:t>
            </a:r>
            <a:r>
              <a:rPr lang="en-US" sz="1800" dirty="0" smtClean="0"/>
              <a:t>list of </a:t>
            </a:r>
            <a:r>
              <a:rPr lang="en-US" sz="1800" dirty="0">
                <a:solidFill>
                  <a:srgbClr val="C00000"/>
                </a:solidFill>
              </a:rPr>
              <a:t>high</a:t>
            </a:r>
            <a:r>
              <a:rPr lang="en-US" sz="1800" dirty="0"/>
              <a:t>, </a:t>
            </a:r>
            <a:r>
              <a:rPr lang="en-US" sz="1800" dirty="0">
                <a:solidFill>
                  <a:srgbClr val="FFC000"/>
                </a:solidFill>
              </a:rPr>
              <a:t>medium</a:t>
            </a:r>
            <a:r>
              <a:rPr lang="en-US" sz="1800" dirty="0"/>
              <a:t>, and </a:t>
            </a:r>
            <a:r>
              <a:rPr lang="en-US" sz="1800" dirty="0">
                <a:solidFill>
                  <a:srgbClr val="92D050"/>
                </a:solidFill>
              </a:rPr>
              <a:t>low</a:t>
            </a:r>
            <a:r>
              <a:rPr lang="en-US" sz="1800" dirty="0"/>
              <a:t> priority </a:t>
            </a:r>
            <a:r>
              <a:rPr lang="en-US" sz="1800" dirty="0" smtClean="0"/>
              <a:t>recommendations wraps up discussion on CUDA optimization</a:t>
            </a:r>
          </a:p>
          <a:p>
            <a:pPr lvl="2"/>
            <a:r>
              <a:rPr lang="en-US" sz="1500" dirty="0" smtClean="0"/>
              <a:t>For more details, check the CUDA </a:t>
            </a:r>
            <a:r>
              <a:rPr lang="en-US" sz="1500" dirty="0"/>
              <a:t>C Best Practices </a:t>
            </a:r>
            <a:r>
              <a:rPr lang="en-US" sz="1500" dirty="0" smtClean="0"/>
              <a:t>Guide:</a:t>
            </a:r>
          </a:p>
        </p:txBody>
      </p:sp>
      <p:sp>
        <p:nvSpPr>
          <p:cNvPr id="4" name="Slide Number Placeholder 3"/>
          <p:cNvSpPr>
            <a:spLocks noGrp="1"/>
          </p:cNvSpPr>
          <p:nvPr>
            <p:ph type="sldNum" sz="quarter" idx="12"/>
          </p:nvPr>
        </p:nvSpPr>
        <p:spPr/>
        <p:txBody>
          <a:bodyPr/>
          <a:lstStyle/>
          <a:p>
            <a:fld id="{04A7C484-7E24-447E-8CB0-5149A4D34DEF}" type="slidenum">
              <a:rPr lang="en-US" altLang="en-US" smtClean="0"/>
              <a:pPr/>
              <a:t>32</a:t>
            </a:fld>
            <a:endParaRPr lang="en-US" altLang="en-US"/>
          </a:p>
        </p:txBody>
      </p:sp>
      <p:sp>
        <p:nvSpPr>
          <p:cNvPr id="5" name="Rectangle 4"/>
          <p:cNvSpPr/>
          <p:nvPr/>
        </p:nvSpPr>
        <p:spPr>
          <a:xfrm>
            <a:off x="381000" y="5638800"/>
            <a:ext cx="8153400" cy="276999"/>
          </a:xfrm>
          <a:prstGeom prst="rect">
            <a:avLst/>
          </a:prstGeom>
        </p:spPr>
        <p:txBody>
          <a:bodyPr wrap="square">
            <a:spAutoFit/>
          </a:bodyPr>
          <a:lstStyle/>
          <a:p>
            <a:r>
              <a:rPr lang="en-US" sz="1200" dirty="0">
                <a:hlinkClick r:id="rId2"/>
              </a:rPr>
              <a:t>http://</a:t>
            </a:r>
            <a:r>
              <a:rPr lang="en-US" sz="1200" dirty="0" smtClean="0">
                <a:hlinkClick r:id="rId2"/>
              </a:rPr>
              <a:t>developer.download.nvidia.com/compute/DevZone/docs/html/C/doc/CUDA_C_Best_Practices_Guide.pdf</a:t>
            </a:r>
            <a:r>
              <a:rPr lang="en-US" sz="1200" dirty="0" smtClean="0"/>
              <a:t> </a:t>
            </a:r>
            <a:endParaRPr lang="en-US" sz="1200" dirty="0"/>
          </a:p>
        </p:txBody>
      </p:sp>
      <p:sp>
        <p:nvSpPr>
          <p:cNvPr id="6" name="Rectangle 5"/>
          <p:cNvSpPr/>
          <p:nvPr/>
        </p:nvSpPr>
        <p:spPr>
          <a:xfrm>
            <a:off x="8245415" y="4038600"/>
            <a:ext cx="402674" cy="369332"/>
          </a:xfrm>
          <a:prstGeom prst="rect">
            <a:avLst/>
          </a:prstGeom>
        </p:spPr>
        <p:txBody>
          <a:bodyPr wrap="none">
            <a:spAutoFit/>
          </a:bodyPr>
          <a:lstStyle/>
          <a:p>
            <a:r>
              <a:rPr lang="en-US" dirty="0"/>
              <a:t>:-(</a:t>
            </a:r>
          </a:p>
        </p:txBody>
      </p:sp>
    </p:spTree>
    <p:extLst>
      <p:ext uri="{BB962C8B-B14F-4D97-AF65-F5344CB8AC3E}">
        <p14:creationId xmlns:p14="http://schemas.microsoft.com/office/powerpoint/2010/main" val="59835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7543800" cy="1295400"/>
          </a:xfrm>
        </p:spPr>
        <p:txBody>
          <a:bodyPr/>
          <a:lstStyle/>
          <a:p>
            <a:r>
              <a:rPr lang="en-US" sz="3600" dirty="0" smtClean="0">
                <a:solidFill>
                  <a:srgbClr val="C00000"/>
                </a:solidFill>
              </a:rPr>
              <a:t>Writing CUDA Software:</a:t>
            </a:r>
            <a:br>
              <a:rPr lang="en-US" sz="3600" dirty="0" smtClean="0">
                <a:solidFill>
                  <a:srgbClr val="C00000"/>
                </a:solidFill>
              </a:rPr>
            </a:br>
            <a:r>
              <a:rPr lang="en-US" sz="3600" dirty="0" smtClean="0">
                <a:solidFill>
                  <a:srgbClr val="C00000"/>
                </a:solidFill>
              </a:rPr>
              <a:t>High-Priority Recommendations</a:t>
            </a:r>
            <a:endParaRPr lang="en-US" sz="3600" dirty="0">
              <a:solidFill>
                <a:srgbClr val="C00000"/>
              </a:solidFill>
            </a:endParaRPr>
          </a:p>
        </p:txBody>
      </p:sp>
      <p:sp>
        <p:nvSpPr>
          <p:cNvPr id="3" name="Content Placeholder 2"/>
          <p:cNvSpPr>
            <a:spLocks noGrp="1"/>
          </p:cNvSpPr>
          <p:nvPr>
            <p:ph idx="1"/>
          </p:nvPr>
        </p:nvSpPr>
        <p:spPr>
          <a:xfrm>
            <a:off x="152400" y="2362200"/>
            <a:ext cx="8839200" cy="3767137"/>
          </a:xfrm>
        </p:spPr>
        <p:txBody>
          <a:bodyPr/>
          <a:lstStyle/>
          <a:p>
            <a:pPr marL="457200" indent="-457200">
              <a:buFont typeface="+mj-lt"/>
              <a:buAutoNum type="arabicPeriod"/>
            </a:pPr>
            <a:r>
              <a:rPr lang="en-US" sz="2000" dirty="0"/>
              <a:t>To get the maximum benefit from CUDA, focus first on finding ways to parallelize sequential </a:t>
            </a:r>
            <a:r>
              <a:rPr lang="en-US" sz="2000" dirty="0" smtClean="0"/>
              <a:t>code</a:t>
            </a:r>
          </a:p>
          <a:p>
            <a:pPr marL="457200" indent="-457200">
              <a:buFont typeface="+mj-lt"/>
              <a:buAutoNum type="arabicPeriod"/>
            </a:pPr>
            <a:endParaRPr lang="en-US" sz="2000" dirty="0"/>
          </a:p>
          <a:p>
            <a:pPr marL="457200" indent="-457200">
              <a:buFont typeface="+mj-lt"/>
              <a:buAutoNum type="arabicPeriod"/>
            </a:pPr>
            <a:r>
              <a:rPr lang="en-US" sz="2000" dirty="0" smtClean="0"/>
              <a:t>Use </a:t>
            </a:r>
            <a:r>
              <a:rPr lang="en-US" sz="2000" dirty="0"/>
              <a:t>the effective bandwidth of your computation as a metric when measuring performance and optimization </a:t>
            </a:r>
            <a:r>
              <a:rPr lang="en-US" sz="2000" dirty="0" smtClean="0"/>
              <a:t>benefits</a:t>
            </a:r>
          </a:p>
          <a:p>
            <a:pPr marL="457200" indent="-457200">
              <a:buFont typeface="+mj-lt"/>
              <a:buAutoNum type="arabicPeriod"/>
            </a:pPr>
            <a:endParaRPr lang="en-US" sz="2000" dirty="0"/>
          </a:p>
          <a:p>
            <a:pPr marL="457200" indent="-457200">
              <a:buFont typeface="+mj-lt"/>
              <a:buAutoNum type="arabicPeriod"/>
            </a:pPr>
            <a:r>
              <a:rPr lang="en-US" sz="2000" dirty="0" smtClean="0"/>
              <a:t>Minimize </a:t>
            </a:r>
            <a:r>
              <a:rPr lang="en-US" sz="2000" dirty="0"/>
              <a:t>data transfer between the host and the device, even if it means running some kernels on the device that do not show performance gains when compared with running them on the host </a:t>
            </a:r>
            <a:r>
              <a:rPr lang="en-US" sz="2000" dirty="0" smtClean="0"/>
              <a:t>CPU</a:t>
            </a:r>
            <a:endParaRPr lang="en-US" sz="2000" dirty="0"/>
          </a:p>
        </p:txBody>
      </p:sp>
      <p:sp>
        <p:nvSpPr>
          <p:cNvPr id="4" name="Slide Number Placeholder 3"/>
          <p:cNvSpPr>
            <a:spLocks noGrp="1"/>
          </p:cNvSpPr>
          <p:nvPr>
            <p:ph type="sldNum" sz="quarter" idx="12"/>
          </p:nvPr>
        </p:nvSpPr>
        <p:spPr/>
        <p:txBody>
          <a:bodyPr/>
          <a:lstStyle/>
          <a:p>
            <a:fld id="{04A7C484-7E24-447E-8CB0-5149A4D34DEF}" type="slidenum">
              <a:rPr lang="en-US" altLang="en-US" smtClean="0"/>
              <a:pPr/>
              <a:t>33</a:t>
            </a:fld>
            <a:endParaRPr lang="en-US" altLang="en-US" dirty="0"/>
          </a:p>
        </p:txBody>
      </p:sp>
      <p:sp>
        <p:nvSpPr>
          <p:cNvPr id="8" name="Rectangle 7"/>
          <p:cNvSpPr/>
          <p:nvPr/>
        </p:nvSpPr>
        <p:spPr>
          <a:xfrm>
            <a:off x="762000" y="6400800"/>
            <a:ext cx="7086600" cy="276999"/>
          </a:xfrm>
          <a:prstGeom prst="rect">
            <a:avLst/>
          </a:prstGeom>
        </p:spPr>
        <p:txBody>
          <a:bodyPr wrap="square">
            <a:spAutoFit/>
          </a:bodyPr>
          <a:lstStyle/>
          <a:p>
            <a:r>
              <a:rPr lang="en-US" sz="1200" dirty="0">
                <a:hlinkClick r:id="rId2"/>
              </a:rPr>
              <a:t>http://</a:t>
            </a:r>
            <a:r>
              <a:rPr lang="en-US" sz="1200" dirty="0" smtClean="0">
                <a:hlinkClick r:id="rId2"/>
              </a:rPr>
              <a:t>developer.download.nvidia.com/compute/DevZone/docs/html/C/doc/CUDA_C_Best_Practices_Guide.pdf</a:t>
            </a:r>
            <a:r>
              <a:rPr lang="en-US" sz="1200" dirty="0" smtClean="0"/>
              <a:t> </a:t>
            </a:r>
            <a:endParaRPr lang="en-US" sz="1200" dirty="0"/>
          </a:p>
        </p:txBody>
      </p:sp>
    </p:spTree>
    <p:extLst>
      <p:ext uri="{BB962C8B-B14F-4D97-AF65-F5344CB8AC3E}">
        <p14:creationId xmlns:p14="http://schemas.microsoft.com/office/powerpoint/2010/main" val="34671877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543800" cy="1295400"/>
          </a:xfrm>
        </p:spPr>
        <p:txBody>
          <a:bodyPr/>
          <a:lstStyle/>
          <a:p>
            <a:r>
              <a:rPr lang="en-US" sz="3600" dirty="0" smtClean="0">
                <a:solidFill>
                  <a:srgbClr val="C00000"/>
                </a:solidFill>
              </a:rPr>
              <a:t>Writing CUDA Software:</a:t>
            </a:r>
            <a:br>
              <a:rPr lang="en-US" sz="3600" dirty="0" smtClean="0">
                <a:solidFill>
                  <a:srgbClr val="C00000"/>
                </a:solidFill>
              </a:rPr>
            </a:br>
            <a:r>
              <a:rPr lang="en-US" sz="3600" dirty="0" smtClean="0">
                <a:solidFill>
                  <a:srgbClr val="C00000"/>
                </a:solidFill>
              </a:rPr>
              <a:t>High-Priority Recommendations</a:t>
            </a:r>
            <a:endParaRPr lang="en-US" sz="3600" dirty="0">
              <a:solidFill>
                <a:srgbClr val="C00000"/>
              </a:solidFill>
            </a:endParaRPr>
          </a:p>
        </p:txBody>
      </p:sp>
      <p:sp>
        <p:nvSpPr>
          <p:cNvPr id="3" name="Content Placeholder 2"/>
          <p:cNvSpPr>
            <a:spLocks noGrp="1"/>
          </p:cNvSpPr>
          <p:nvPr>
            <p:ph idx="1"/>
          </p:nvPr>
        </p:nvSpPr>
        <p:spPr>
          <a:xfrm>
            <a:off x="457200" y="2481263"/>
            <a:ext cx="8229600" cy="2928937"/>
          </a:xfrm>
        </p:spPr>
        <p:txBody>
          <a:bodyPr/>
          <a:lstStyle/>
          <a:p>
            <a:pPr marL="457200" indent="-457200">
              <a:buFont typeface="+mj-lt"/>
              <a:buAutoNum type="arabicPeriod" startAt="4"/>
            </a:pPr>
            <a:r>
              <a:rPr lang="en-US" sz="2000" dirty="0" smtClean="0"/>
              <a:t>Ensure </a:t>
            </a:r>
            <a:r>
              <a:rPr lang="en-US" sz="2000" dirty="0"/>
              <a:t>global memory accesses are coalesced whenever </a:t>
            </a:r>
            <a:r>
              <a:rPr lang="en-US" sz="2000" dirty="0" smtClean="0"/>
              <a:t>possible </a:t>
            </a:r>
          </a:p>
          <a:p>
            <a:pPr marL="457200" indent="-457200">
              <a:buFont typeface="+mj-lt"/>
              <a:buAutoNum type="arabicPeriod" startAt="4"/>
            </a:pPr>
            <a:endParaRPr lang="en-US" sz="2000" dirty="0" smtClean="0"/>
          </a:p>
          <a:p>
            <a:pPr marL="457200" indent="-457200">
              <a:buFont typeface="+mj-lt"/>
              <a:buAutoNum type="arabicPeriod" startAt="4"/>
            </a:pPr>
            <a:endParaRPr lang="en-US" sz="2000" dirty="0"/>
          </a:p>
          <a:p>
            <a:pPr marL="457200" indent="-457200">
              <a:buFont typeface="+mj-lt"/>
              <a:buAutoNum type="arabicPeriod" startAt="4"/>
            </a:pPr>
            <a:r>
              <a:rPr lang="en-US" sz="2000" dirty="0" smtClean="0"/>
              <a:t>Minimize </a:t>
            </a:r>
            <a:r>
              <a:rPr lang="en-US" sz="2000" dirty="0"/>
              <a:t>the use of global memory. Prefer shared memory access where </a:t>
            </a:r>
            <a:r>
              <a:rPr lang="en-US" sz="2000" dirty="0" smtClean="0"/>
              <a:t>possible (consider tiling as a design solution)</a:t>
            </a:r>
          </a:p>
          <a:p>
            <a:pPr marL="457200" indent="-457200">
              <a:buFont typeface="+mj-lt"/>
              <a:buAutoNum type="arabicPeriod" startAt="4"/>
            </a:pPr>
            <a:endParaRPr lang="en-US" sz="2000" dirty="0" smtClean="0"/>
          </a:p>
          <a:p>
            <a:pPr marL="457200" indent="-457200">
              <a:buFont typeface="+mj-lt"/>
              <a:buAutoNum type="arabicPeriod" startAt="4"/>
            </a:pPr>
            <a:endParaRPr lang="en-US" sz="2000" dirty="0"/>
          </a:p>
          <a:p>
            <a:pPr marL="457200" indent="-457200">
              <a:buFont typeface="+mj-lt"/>
              <a:buAutoNum type="arabicPeriod" startAt="4"/>
            </a:pPr>
            <a:r>
              <a:rPr lang="en-US" sz="2000" dirty="0" smtClean="0"/>
              <a:t>Avoid </a:t>
            </a:r>
            <a:r>
              <a:rPr lang="en-US" sz="2000" dirty="0"/>
              <a:t>different execution paths within the same </a:t>
            </a:r>
            <a:r>
              <a:rPr lang="en-US" sz="2000" dirty="0" smtClean="0"/>
              <a:t>warp</a:t>
            </a:r>
            <a:endParaRPr lang="en-US" sz="2000" dirty="0"/>
          </a:p>
        </p:txBody>
      </p:sp>
      <p:sp>
        <p:nvSpPr>
          <p:cNvPr id="4" name="Slide Number Placeholder 3"/>
          <p:cNvSpPr>
            <a:spLocks noGrp="1"/>
          </p:cNvSpPr>
          <p:nvPr>
            <p:ph type="sldNum" sz="quarter" idx="12"/>
          </p:nvPr>
        </p:nvSpPr>
        <p:spPr/>
        <p:txBody>
          <a:bodyPr/>
          <a:lstStyle/>
          <a:p>
            <a:fld id="{04A7C484-7E24-447E-8CB0-5149A4D34DEF}" type="slidenum">
              <a:rPr lang="en-US" altLang="en-US" smtClean="0"/>
              <a:pPr/>
              <a:t>34</a:t>
            </a:fld>
            <a:endParaRPr lang="en-US" altLang="en-US"/>
          </a:p>
        </p:txBody>
      </p:sp>
      <p:sp>
        <p:nvSpPr>
          <p:cNvPr id="7" name="Rectangle 6"/>
          <p:cNvSpPr/>
          <p:nvPr/>
        </p:nvSpPr>
        <p:spPr>
          <a:xfrm>
            <a:off x="228600" y="6400800"/>
            <a:ext cx="7620000" cy="276999"/>
          </a:xfrm>
          <a:prstGeom prst="rect">
            <a:avLst/>
          </a:prstGeom>
        </p:spPr>
        <p:txBody>
          <a:bodyPr wrap="square">
            <a:spAutoFit/>
          </a:bodyPr>
          <a:lstStyle/>
          <a:p>
            <a:r>
              <a:rPr lang="en-US" sz="1200" dirty="0">
                <a:hlinkClick r:id="rId2"/>
              </a:rPr>
              <a:t>http://</a:t>
            </a:r>
            <a:r>
              <a:rPr lang="en-US" sz="1200" dirty="0" smtClean="0">
                <a:hlinkClick r:id="rId2"/>
              </a:rPr>
              <a:t>developer.download.nvidia.com/compute/DevZone/docs/html/C/doc/CUDA_C_Best_Practices_Guide.pdf</a:t>
            </a:r>
            <a:r>
              <a:rPr lang="en-US" sz="1200" dirty="0" smtClean="0"/>
              <a:t> </a:t>
            </a:r>
            <a:endParaRPr lang="en-US" sz="1200" dirty="0"/>
          </a:p>
        </p:txBody>
      </p:sp>
    </p:spTree>
    <p:extLst>
      <p:ext uri="{BB962C8B-B14F-4D97-AF65-F5344CB8AC3E}">
        <p14:creationId xmlns:p14="http://schemas.microsoft.com/office/powerpoint/2010/main" val="10824195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22238"/>
            <a:ext cx="7924800" cy="1295400"/>
          </a:xfrm>
        </p:spPr>
        <p:txBody>
          <a:bodyPr/>
          <a:lstStyle/>
          <a:p>
            <a:r>
              <a:rPr lang="en-US" sz="3600" dirty="0" smtClean="0">
                <a:solidFill>
                  <a:srgbClr val="FFC000"/>
                </a:solidFill>
              </a:rPr>
              <a:t>Writing CUDA Software:</a:t>
            </a:r>
            <a:br>
              <a:rPr lang="en-US" sz="3600" dirty="0" smtClean="0">
                <a:solidFill>
                  <a:srgbClr val="FFC000"/>
                </a:solidFill>
              </a:rPr>
            </a:br>
            <a:r>
              <a:rPr lang="en-US" sz="3600" dirty="0" smtClean="0">
                <a:solidFill>
                  <a:srgbClr val="FFC000"/>
                </a:solidFill>
              </a:rPr>
              <a:t>Medium-Priority Recommendations</a:t>
            </a:r>
            <a:endParaRPr lang="en-US" sz="3600" dirty="0">
              <a:solidFill>
                <a:srgbClr val="FFC000"/>
              </a:solidFill>
            </a:endParaRPr>
          </a:p>
        </p:txBody>
      </p:sp>
      <p:sp>
        <p:nvSpPr>
          <p:cNvPr id="3" name="Content Placeholder 2"/>
          <p:cNvSpPr>
            <a:spLocks noGrp="1"/>
          </p:cNvSpPr>
          <p:nvPr>
            <p:ph idx="1"/>
          </p:nvPr>
        </p:nvSpPr>
        <p:spPr>
          <a:xfrm>
            <a:off x="457200" y="2065338"/>
            <a:ext cx="8229600" cy="4411662"/>
          </a:xfrm>
        </p:spPr>
        <p:txBody>
          <a:bodyPr/>
          <a:lstStyle/>
          <a:p>
            <a:pPr marL="457200" indent="-457200">
              <a:buFont typeface="+mj-lt"/>
              <a:buAutoNum type="arabicPeriod"/>
            </a:pPr>
            <a:r>
              <a:rPr lang="en-US" sz="2000" dirty="0"/>
              <a:t>Accesses to shared memory should be designed to avoid serializing requests due to bank </a:t>
            </a:r>
            <a:r>
              <a:rPr lang="en-US" sz="2000" dirty="0" smtClean="0"/>
              <a:t>conflicts</a:t>
            </a:r>
          </a:p>
          <a:p>
            <a:pPr marL="457200" indent="-457200">
              <a:buFont typeface="+mj-lt"/>
              <a:buAutoNum type="arabicPeriod"/>
            </a:pPr>
            <a:endParaRPr lang="en-US" sz="2000" dirty="0" smtClean="0"/>
          </a:p>
          <a:p>
            <a:pPr marL="457200" indent="-457200">
              <a:buFont typeface="+mj-lt"/>
              <a:buAutoNum type="arabicPeriod"/>
            </a:pPr>
            <a:endParaRPr lang="en-US" sz="2000" dirty="0" smtClean="0"/>
          </a:p>
          <a:p>
            <a:pPr marL="457200" indent="-457200">
              <a:buFont typeface="+mj-lt"/>
              <a:buAutoNum type="arabicPeriod"/>
            </a:pPr>
            <a:r>
              <a:rPr lang="en-US" sz="2000" dirty="0" smtClean="0"/>
              <a:t>To </a:t>
            </a:r>
            <a:r>
              <a:rPr lang="en-US" sz="2000" dirty="0"/>
              <a:t>hide latency arising from register dependencies, maintain sufficient numbers of active threads per multiprocessor (i.e., sufficient occupancy</a:t>
            </a:r>
            <a:r>
              <a:rPr lang="en-US" sz="2000" dirty="0" smtClean="0"/>
              <a:t>)</a:t>
            </a:r>
          </a:p>
          <a:p>
            <a:pPr marL="457200" indent="-457200">
              <a:buFont typeface="+mj-lt"/>
              <a:buAutoNum type="arabicPeriod"/>
            </a:pPr>
            <a:endParaRPr lang="en-US" sz="2000" dirty="0" smtClean="0"/>
          </a:p>
          <a:p>
            <a:pPr marL="457200" indent="-457200">
              <a:buFont typeface="+mj-lt"/>
              <a:buAutoNum type="arabicPeriod"/>
            </a:pPr>
            <a:endParaRPr lang="en-US" sz="2000" dirty="0"/>
          </a:p>
          <a:p>
            <a:pPr marL="457200" indent="-457200">
              <a:buFont typeface="+mj-lt"/>
              <a:buAutoNum type="arabicPeriod"/>
            </a:pPr>
            <a:r>
              <a:rPr lang="en-US" sz="2000" dirty="0"/>
              <a:t>The number of threads per block should be a multiple of 32 threads, because this provides optimal computing efficiency and facilitates </a:t>
            </a:r>
            <a:r>
              <a:rPr lang="en-US" sz="2000" dirty="0" smtClean="0"/>
              <a:t>coalescing</a:t>
            </a:r>
            <a:endParaRPr lang="en-US" sz="2000" dirty="0"/>
          </a:p>
        </p:txBody>
      </p:sp>
      <p:sp>
        <p:nvSpPr>
          <p:cNvPr id="4" name="Slide Number Placeholder 3"/>
          <p:cNvSpPr>
            <a:spLocks noGrp="1"/>
          </p:cNvSpPr>
          <p:nvPr>
            <p:ph type="sldNum" sz="quarter" idx="12"/>
          </p:nvPr>
        </p:nvSpPr>
        <p:spPr/>
        <p:txBody>
          <a:bodyPr/>
          <a:lstStyle/>
          <a:p>
            <a:fld id="{04A7C484-7E24-447E-8CB0-5149A4D34DEF}" type="slidenum">
              <a:rPr lang="en-US" altLang="en-US" smtClean="0"/>
              <a:pPr/>
              <a:t>35</a:t>
            </a:fld>
            <a:endParaRPr lang="en-US" altLang="en-US"/>
          </a:p>
        </p:txBody>
      </p:sp>
      <p:sp>
        <p:nvSpPr>
          <p:cNvPr id="6" name="Rectangle 5"/>
          <p:cNvSpPr/>
          <p:nvPr/>
        </p:nvSpPr>
        <p:spPr>
          <a:xfrm>
            <a:off x="0" y="6400800"/>
            <a:ext cx="7848600" cy="276999"/>
          </a:xfrm>
          <a:prstGeom prst="rect">
            <a:avLst/>
          </a:prstGeom>
        </p:spPr>
        <p:txBody>
          <a:bodyPr wrap="square">
            <a:spAutoFit/>
          </a:bodyPr>
          <a:lstStyle/>
          <a:p>
            <a:r>
              <a:rPr lang="en-US" sz="1200" dirty="0">
                <a:hlinkClick r:id="rId2"/>
              </a:rPr>
              <a:t>http://</a:t>
            </a:r>
            <a:r>
              <a:rPr lang="en-US" sz="1200" dirty="0" smtClean="0">
                <a:hlinkClick r:id="rId2"/>
              </a:rPr>
              <a:t>developer.download.nvidia.com/compute/DevZone/docs/html/C/doc/CUDA_C_Best_Practices_Guide.pdf</a:t>
            </a:r>
            <a:r>
              <a:rPr lang="en-US" sz="1200" dirty="0" smtClean="0"/>
              <a:t> </a:t>
            </a:r>
            <a:endParaRPr lang="en-US" sz="1200" dirty="0"/>
          </a:p>
        </p:txBody>
      </p:sp>
    </p:spTree>
    <p:extLst>
      <p:ext uri="{BB962C8B-B14F-4D97-AF65-F5344CB8AC3E}">
        <p14:creationId xmlns:p14="http://schemas.microsoft.com/office/powerpoint/2010/main" val="25212471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22238"/>
            <a:ext cx="7924800" cy="1295400"/>
          </a:xfrm>
        </p:spPr>
        <p:txBody>
          <a:bodyPr/>
          <a:lstStyle/>
          <a:p>
            <a:r>
              <a:rPr lang="en-US" sz="3600" dirty="0" smtClean="0">
                <a:solidFill>
                  <a:srgbClr val="FFC000"/>
                </a:solidFill>
              </a:rPr>
              <a:t>Writing CUDA Software:</a:t>
            </a:r>
            <a:br>
              <a:rPr lang="en-US" sz="3600" dirty="0" smtClean="0">
                <a:solidFill>
                  <a:srgbClr val="FFC000"/>
                </a:solidFill>
              </a:rPr>
            </a:br>
            <a:r>
              <a:rPr lang="en-US" sz="3600" dirty="0" smtClean="0">
                <a:solidFill>
                  <a:srgbClr val="FFC000"/>
                </a:solidFill>
              </a:rPr>
              <a:t>Medium-Priority Recommendations</a:t>
            </a:r>
            <a:endParaRPr lang="en-US" sz="3600" dirty="0">
              <a:solidFill>
                <a:srgbClr val="FFC000"/>
              </a:solidFill>
            </a:endParaRPr>
          </a:p>
        </p:txBody>
      </p:sp>
      <p:sp>
        <p:nvSpPr>
          <p:cNvPr id="3" name="Content Placeholder 2"/>
          <p:cNvSpPr>
            <a:spLocks noGrp="1"/>
          </p:cNvSpPr>
          <p:nvPr>
            <p:ph idx="1"/>
          </p:nvPr>
        </p:nvSpPr>
        <p:spPr>
          <a:xfrm>
            <a:off x="304800" y="1871663"/>
            <a:ext cx="8382000" cy="4605337"/>
          </a:xfrm>
        </p:spPr>
        <p:txBody>
          <a:bodyPr/>
          <a:lstStyle/>
          <a:p>
            <a:pPr lvl="2">
              <a:buFont typeface="+mj-lt"/>
              <a:buAutoNum type="arabicPeriod" startAt="4"/>
            </a:pPr>
            <a:endParaRPr lang="en-US" sz="1300" dirty="0" smtClean="0"/>
          </a:p>
          <a:p>
            <a:pPr marL="457200" indent="-457200">
              <a:buFont typeface="+mj-lt"/>
              <a:buAutoNum type="arabicPeriod" startAt="4"/>
            </a:pPr>
            <a:r>
              <a:rPr lang="en-US" sz="2000" dirty="0" smtClean="0"/>
              <a:t>Use </a:t>
            </a:r>
            <a:r>
              <a:rPr lang="en-US" sz="2000" dirty="0"/>
              <a:t>the fast math library whenever speed </a:t>
            </a:r>
            <a:r>
              <a:rPr lang="en-US" sz="2000" dirty="0" smtClean="0"/>
              <a:t>and you can live with a tiny loss of accuracy</a:t>
            </a:r>
            <a:endParaRPr lang="en-US" sz="2000" dirty="0"/>
          </a:p>
          <a:p>
            <a:pPr lvl="2">
              <a:buFont typeface="+mj-lt"/>
              <a:buAutoNum type="arabicPeriod" startAt="4"/>
            </a:pPr>
            <a:endParaRPr lang="en-US" sz="1300" dirty="0" smtClean="0"/>
          </a:p>
          <a:p>
            <a:pPr lvl="2">
              <a:buFont typeface="+mj-lt"/>
              <a:buAutoNum type="arabicPeriod" startAt="4"/>
            </a:pPr>
            <a:endParaRPr lang="en-US" sz="1300" dirty="0" smtClean="0"/>
          </a:p>
          <a:p>
            <a:pPr lvl="2">
              <a:buFont typeface="+mj-lt"/>
              <a:buAutoNum type="arabicPeriod" startAt="4"/>
            </a:pPr>
            <a:endParaRPr lang="en-US" sz="1300" dirty="0" smtClean="0"/>
          </a:p>
          <a:p>
            <a:pPr marL="457200" indent="-457200">
              <a:buFont typeface="+mj-lt"/>
              <a:buAutoNum type="arabicPeriod" startAt="4"/>
            </a:pPr>
            <a:r>
              <a:rPr lang="en-US" sz="2000" dirty="0" smtClean="0"/>
              <a:t>Prefer </a:t>
            </a:r>
            <a:r>
              <a:rPr lang="en-US" sz="2000" dirty="0"/>
              <a:t>faster, more specialized math functions over slower, more general ones when </a:t>
            </a:r>
            <a:r>
              <a:rPr lang="en-US" sz="2000" dirty="0" smtClean="0"/>
              <a:t>possible</a:t>
            </a:r>
            <a:endParaRPr lang="en-US" sz="2000" dirty="0"/>
          </a:p>
          <a:p>
            <a:pPr lvl="2">
              <a:buFont typeface="+mj-lt"/>
              <a:buAutoNum type="arabicPeriod" startAt="4"/>
            </a:pPr>
            <a:endParaRPr lang="en-US" sz="1300" dirty="0" smtClean="0"/>
          </a:p>
          <a:p>
            <a:pPr lvl="2">
              <a:buFont typeface="+mj-lt"/>
              <a:buAutoNum type="arabicPeriod" startAt="4"/>
            </a:pPr>
            <a:endParaRPr lang="en-US" sz="1300" dirty="0" smtClean="0"/>
          </a:p>
          <a:p>
            <a:pPr lvl="2">
              <a:buFont typeface="+mj-lt"/>
              <a:buAutoNum type="arabicPeriod" startAt="4"/>
            </a:pPr>
            <a:endParaRPr lang="en-US" sz="1300" dirty="0" smtClean="0"/>
          </a:p>
          <a:p>
            <a:pPr marL="457200" indent="-457200">
              <a:buFont typeface="+mj-lt"/>
              <a:buAutoNum type="arabicPeriod" startAt="4"/>
            </a:pPr>
            <a:r>
              <a:rPr lang="en-US" sz="2000" dirty="0" smtClean="0"/>
              <a:t>Use </a:t>
            </a:r>
            <a:r>
              <a:rPr lang="en-US" sz="2000" dirty="0"/>
              <a:t>signed integers rather than unsigned integers as loop </a:t>
            </a:r>
            <a:r>
              <a:rPr lang="en-US" sz="2000" dirty="0" smtClean="0"/>
              <a:t>counters</a:t>
            </a:r>
          </a:p>
          <a:p>
            <a:pPr marL="635000" lvl="1" indent="-285750">
              <a:buFont typeface="Courier New" pitchFamily="49" charset="0"/>
              <a:buChar char="o"/>
            </a:pPr>
            <a:r>
              <a:rPr lang="en-US" sz="1600" dirty="0" smtClean="0"/>
              <a:t>The </a:t>
            </a:r>
            <a:r>
              <a:rPr lang="en-US" sz="1600" dirty="0"/>
              <a:t>compiler can optimize more aggressively with signed arithmetic than it can with unsigned </a:t>
            </a:r>
            <a:r>
              <a:rPr lang="en-US" sz="1600" dirty="0" smtClean="0"/>
              <a:t>arithmetic (due to rules regarding overflow </a:t>
            </a:r>
            <a:r>
              <a:rPr lang="en-US" sz="1600" dirty="0" err="1" smtClean="0"/>
              <a:t>behaviour</a:t>
            </a:r>
            <a:r>
              <a:rPr lang="en-US" sz="1600" dirty="0" smtClean="0"/>
              <a:t>). </a:t>
            </a:r>
            <a:r>
              <a:rPr lang="en-US" sz="1600" dirty="0"/>
              <a:t>This is of particular note with loop counters </a:t>
            </a:r>
          </a:p>
        </p:txBody>
      </p:sp>
      <p:sp>
        <p:nvSpPr>
          <p:cNvPr id="4" name="Slide Number Placeholder 3"/>
          <p:cNvSpPr>
            <a:spLocks noGrp="1"/>
          </p:cNvSpPr>
          <p:nvPr>
            <p:ph type="sldNum" sz="quarter" idx="12"/>
          </p:nvPr>
        </p:nvSpPr>
        <p:spPr/>
        <p:txBody>
          <a:bodyPr/>
          <a:lstStyle/>
          <a:p>
            <a:fld id="{04A7C484-7E24-447E-8CB0-5149A4D34DEF}" type="slidenum">
              <a:rPr lang="en-US" altLang="en-US" smtClean="0"/>
              <a:pPr/>
              <a:t>36</a:t>
            </a:fld>
            <a:endParaRPr lang="en-US" altLang="en-US"/>
          </a:p>
        </p:txBody>
      </p:sp>
      <p:sp>
        <p:nvSpPr>
          <p:cNvPr id="5" name="Rectangle 4"/>
          <p:cNvSpPr/>
          <p:nvPr/>
        </p:nvSpPr>
        <p:spPr>
          <a:xfrm>
            <a:off x="152400" y="6477000"/>
            <a:ext cx="7239000" cy="261610"/>
          </a:xfrm>
          <a:prstGeom prst="rect">
            <a:avLst/>
          </a:prstGeom>
        </p:spPr>
        <p:txBody>
          <a:bodyPr wrap="square">
            <a:spAutoFit/>
          </a:bodyPr>
          <a:lstStyle/>
          <a:p>
            <a:r>
              <a:rPr lang="en-US" sz="1100" dirty="0">
                <a:hlinkClick r:id="rId3"/>
              </a:rPr>
              <a:t>http://</a:t>
            </a:r>
            <a:r>
              <a:rPr lang="en-US" sz="1100" dirty="0" smtClean="0">
                <a:hlinkClick r:id="rId3"/>
              </a:rPr>
              <a:t>developer.download.nvidia.com/compute/DevZone/docs/html/C/doc/CUDA_C_Best_Practices_Guide.pdf</a:t>
            </a:r>
            <a:r>
              <a:rPr lang="en-US" sz="1100" dirty="0" smtClean="0"/>
              <a:t> </a:t>
            </a:r>
            <a:endParaRPr lang="en-US" sz="1100" dirty="0"/>
          </a:p>
        </p:txBody>
      </p:sp>
    </p:spTree>
    <p:extLst>
      <p:ext uri="{BB962C8B-B14F-4D97-AF65-F5344CB8AC3E}">
        <p14:creationId xmlns:p14="http://schemas.microsoft.com/office/powerpoint/2010/main" val="9936960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92D050"/>
                </a:solidFill>
              </a:rPr>
              <a:t>Writing CUDA Software:</a:t>
            </a:r>
            <a:br>
              <a:rPr lang="en-US" sz="3600" dirty="0" smtClean="0">
                <a:solidFill>
                  <a:srgbClr val="92D050"/>
                </a:solidFill>
              </a:rPr>
            </a:br>
            <a:r>
              <a:rPr lang="en-US" sz="3600" dirty="0" smtClean="0">
                <a:solidFill>
                  <a:srgbClr val="92D050"/>
                </a:solidFill>
              </a:rPr>
              <a:t>Low-Priority Recommendations</a:t>
            </a:r>
            <a:endParaRPr lang="en-US" sz="3600" dirty="0">
              <a:solidFill>
                <a:srgbClr val="92D050"/>
              </a:solidFill>
            </a:endParaRPr>
          </a:p>
        </p:txBody>
      </p:sp>
      <p:sp>
        <p:nvSpPr>
          <p:cNvPr id="3" name="Content Placeholder 2"/>
          <p:cNvSpPr>
            <a:spLocks noGrp="1"/>
          </p:cNvSpPr>
          <p:nvPr>
            <p:ph idx="1"/>
          </p:nvPr>
        </p:nvSpPr>
        <p:spPr>
          <a:xfrm>
            <a:off x="152400" y="2176463"/>
            <a:ext cx="8839200" cy="3843337"/>
          </a:xfrm>
        </p:spPr>
        <p:txBody>
          <a:bodyPr/>
          <a:lstStyle/>
          <a:p>
            <a:pPr marL="457200" indent="-457200">
              <a:buFont typeface="+mj-lt"/>
              <a:buAutoNum type="arabicPeriod"/>
            </a:pPr>
            <a:r>
              <a:rPr lang="en-US" sz="2000" dirty="0"/>
              <a:t>For kernels with long argument lists, place some arguments into constant memory to save shared </a:t>
            </a:r>
            <a:r>
              <a:rPr lang="en-US" sz="2000" dirty="0" smtClean="0"/>
              <a:t>memory </a:t>
            </a:r>
          </a:p>
          <a:p>
            <a:pPr marL="457200" indent="-457200">
              <a:buFont typeface="+mj-lt"/>
              <a:buAutoNum type="arabicPeriod"/>
            </a:pPr>
            <a:endParaRPr lang="en-US" sz="2000" dirty="0" smtClean="0"/>
          </a:p>
          <a:p>
            <a:pPr marL="457200" indent="-457200">
              <a:buFont typeface="+mj-lt"/>
              <a:buAutoNum type="arabicPeriod"/>
            </a:pPr>
            <a:r>
              <a:rPr lang="en-US" sz="2000" dirty="0" smtClean="0"/>
              <a:t>Use </a:t>
            </a:r>
            <a:r>
              <a:rPr lang="en-US" sz="2000" dirty="0"/>
              <a:t>shift operations to avoid expensive division and modulo </a:t>
            </a:r>
            <a:r>
              <a:rPr lang="en-US" sz="2000" dirty="0" smtClean="0"/>
              <a:t>calculations </a:t>
            </a:r>
            <a:endParaRPr lang="en-US" sz="2000" dirty="0"/>
          </a:p>
          <a:p>
            <a:pPr marL="457200" indent="-457200">
              <a:buFont typeface="+mj-lt"/>
              <a:buAutoNum type="arabicPeriod"/>
            </a:pPr>
            <a:endParaRPr lang="en-US" sz="2000" dirty="0" smtClean="0"/>
          </a:p>
          <a:p>
            <a:pPr marL="457200" indent="-457200">
              <a:buFont typeface="+mj-lt"/>
              <a:buAutoNum type="arabicPeriod"/>
            </a:pPr>
            <a:r>
              <a:rPr lang="en-US" sz="2000" dirty="0" smtClean="0"/>
              <a:t>Avoid </a:t>
            </a:r>
            <a:r>
              <a:rPr lang="en-US" sz="2000" dirty="0"/>
              <a:t>automatic conversion of doubles to </a:t>
            </a:r>
            <a:r>
              <a:rPr lang="en-US" sz="2000" dirty="0" smtClean="0"/>
              <a:t>floats</a:t>
            </a:r>
            <a:endParaRPr lang="en-US" sz="2000" dirty="0"/>
          </a:p>
          <a:p>
            <a:pPr marL="457200" indent="-457200">
              <a:buFont typeface="+mj-lt"/>
              <a:buAutoNum type="arabicPeriod"/>
            </a:pPr>
            <a:endParaRPr lang="en-US" sz="2000" dirty="0" smtClean="0"/>
          </a:p>
          <a:p>
            <a:pPr marL="457200" indent="-457200">
              <a:buFont typeface="+mj-lt"/>
              <a:buAutoNum type="arabicPeriod"/>
            </a:pPr>
            <a:r>
              <a:rPr lang="en-US" sz="2000" dirty="0" smtClean="0"/>
              <a:t>Use loop unrolling if possible </a:t>
            </a:r>
            <a:endParaRPr lang="en-US" sz="2000" dirty="0"/>
          </a:p>
        </p:txBody>
      </p:sp>
      <p:sp>
        <p:nvSpPr>
          <p:cNvPr id="4" name="Slide Number Placeholder 3"/>
          <p:cNvSpPr>
            <a:spLocks noGrp="1"/>
          </p:cNvSpPr>
          <p:nvPr>
            <p:ph type="sldNum" sz="quarter" idx="12"/>
          </p:nvPr>
        </p:nvSpPr>
        <p:spPr/>
        <p:txBody>
          <a:bodyPr/>
          <a:lstStyle/>
          <a:p>
            <a:fld id="{04A7C484-7E24-447E-8CB0-5149A4D34DEF}" type="slidenum">
              <a:rPr lang="en-US" altLang="en-US" smtClean="0"/>
              <a:pPr/>
              <a:t>37</a:t>
            </a:fld>
            <a:endParaRPr lang="en-US" altLang="en-US"/>
          </a:p>
        </p:txBody>
      </p:sp>
      <p:sp>
        <p:nvSpPr>
          <p:cNvPr id="6" name="Rectangle 5"/>
          <p:cNvSpPr/>
          <p:nvPr/>
        </p:nvSpPr>
        <p:spPr>
          <a:xfrm>
            <a:off x="76200" y="6400800"/>
            <a:ext cx="7772400" cy="276999"/>
          </a:xfrm>
          <a:prstGeom prst="rect">
            <a:avLst/>
          </a:prstGeom>
        </p:spPr>
        <p:txBody>
          <a:bodyPr wrap="square">
            <a:spAutoFit/>
          </a:bodyPr>
          <a:lstStyle/>
          <a:p>
            <a:r>
              <a:rPr lang="en-US" sz="1200" dirty="0">
                <a:hlinkClick r:id="rId2"/>
              </a:rPr>
              <a:t>http://</a:t>
            </a:r>
            <a:r>
              <a:rPr lang="en-US" sz="1200" dirty="0" smtClean="0">
                <a:hlinkClick r:id="rId2"/>
              </a:rPr>
              <a:t>developer.download.nvidia.com/compute/DevZone/docs/html/C/doc/CUDA_C_Best_Practices_Guide.pdf</a:t>
            </a:r>
            <a:r>
              <a:rPr lang="en-US" sz="1200" dirty="0" smtClean="0"/>
              <a:t> </a:t>
            </a:r>
            <a:endParaRPr lang="en-US" sz="1200" dirty="0"/>
          </a:p>
        </p:txBody>
      </p:sp>
    </p:spTree>
    <p:extLst>
      <p:ext uri="{BB962C8B-B14F-4D97-AF65-F5344CB8AC3E}">
        <p14:creationId xmlns:p14="http://schemas.microsoft.com/office/powerpoint/2010/main" val="9479930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3124200"/>
            <a:ext cx="6477000" cy="685800"/>
          </a:xfrm>
          <a:solidFill>
            <a:srgbClr val="FF9933"/>
          </a:solidFill>
        </p:spPr>
        <p:txBody>
          <a:bodyPr/>
          <a:lstStyle/>
          <a:p>
            <a:pPr algn="ctr">
              <a:buNone/>
            </a:pPr>
            <a:r>
              <a:rPr lang="en-US" dirty="0" smtClean="0">
                <a:solidFill>
                  <a:srgbClr val="0033CC"/>
                </a:solidFill>
              </a:rPr>
              <a:t>CUDA GPU Code Development</a:t>
            </a:r>
          </a:p>
        </p:txBody>
      </p:sp>
      <p:sp>
        <p:nvSpPr>
          <p:cNvPr id="4" name="Text Box 134"/>
          <p:cNvSpPr txBox="1">
            <a:spLocks noChangeArrowheads="1"/>
          </p:cNvSpPr>
          <p:nvPr/>
        </p:nvSpPr>
        <p:spPr bwMode="auto">
          <a:xfrm>
            <a:off x="8382000" y="6415088"/>
            <a:ext cx="685800" cy="307777"/>
          </a:xfrm>
          <a:prstGeom prst="rect">
            <a:avLst/>
          </a:prstGeom>
          <a:noFill/>
          <a:ln w="9525">
            <a:noFill/>
            <a:miter lim="800000"/>
            <a:headEnd/>
            <a:tailEnd/>
          </a:ln>
          <a:effectLst/>
        </p:spPr>
        <p:txBody>
          <a:bodyPr>
            <a:spAutoFit/>
          </a:bodyPr>
          <a:lstStyle/>
          <a:p>
            <a:pPr eaLnBrk="0" hangingPunct="0">
              <a:spcBef>
                <a:spcPct val="50000"/>
              </a:spcBef>
            </a:pPr>
            <a:fld id="{C690824B-AAFD-4F8A-8715-7DD982A1C880}" type="slidenum">
              <a:rPr lang="en-US" sz="1400">
                <a:latin typeface="Tahoma" pitchFamily="34" charset="0"/>
              </a:rPr>
              <a:pPr eaLnBrk="0" hangingPunct="0">
                <a:spcBef>
                  <a:spcPct val="50000"/>
                </a:spcBef>
              </a:pPr>
              <a:t>38</a:t>
            </a:fld>
            <a:endParaRPr lang="en-US" sz="1600" dirty="0">
              <a:latin typeface="Tahoma"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 Development Support</a:t>
            </a:r>
            <a:endParaRPr lang="en-US" dirty="0"/>
          </a:p>
        </p:txBody>
      </p:sp>
      <p:sp>
        <p:nvSpPr>
          <p:cNvPr id="3" name="Content Placeholder 2"/>
          <p:cNvSpPr>
            <a:spLocks noGrp="1"/>
          </p:cNvSpPr>
          <p:nvPr>
            <p:ph idx="1"/>
          </p:nvPr>
        </p:nvSpPr>
        <p:spPr/>
        <p:txBody>
          <a:bodyPr/>
          <a:lstStyle/>
          <a:p>
            <a:endParaRPr lang="en-US" sz="2000" dirty="0" smtClean="0"/>
          </a:p>
          <a:p>
            <a:endParaRPr lang="en-US" sz="2000" dirty="0" smtClean="0"/>
          </a:p>
          <a:p>
            <a:r>
              <a:rPr lang="en-US" sz="2000" dirty="0" smtClean="0"/>
              <a:t>How do I compile?</a:t>
            </a:r>
          </a:p>
          <a:p>
            <a:endParaRPr lang="en-US" sz="2000" dirty="0" smtClean="0"/>
          </a:p>
          <a:p>
            <a:r>
              <a:rPr lang="en-US" sz="2000" dirty="0" smtClean="0"/>
              <a:t>How do I link?</a:t>
            </a:r>
          </a:p>
          <a:p>
            <a:endParaRPr lang="en-US" sz="2000" dirty="0" smtClean="0"/>
          </a:p>
          <a:p>
            <a:r>
              <a:rPr lang="en-US" sz="2000" dirty="0" smtClean="0"/>
              <a:t>How do I debug?</a:t>
            </a:r>
          </a:p>
          <a:p>
            <a:endParaRPr lang="en-US" sz="2000" dirty="0" smtClean="0"/>
          </a:p>
          <a:p>
            <a:r>
              <a:rPr lang="en-US" sz="2000" dirty="0" smtClean="0"/>
              <a:t>How do I profile?</a:t>
            </a:r>
            <a:endParaRPr lang="en-US" sz="2000" dirty="0"/>
          </a:p>
        </p:txBody>
      </p:sp>
      <p:sp>
        <p:nvSpPr>
          <p:cNvPr id="4" name="Text Box 76"/>
          <p:cNvSpPr txBox="1">
            <a:spLocks noChangeArrowheads="1"/>
          </p:cNvSpPr>
          <p:nvPr/>
        </p:nvSpPr>
        <p:spPr bwMode="auto">
          <a:xfrm>
            <a:off x="8458200" y="6400800"/>
            <a:ext cx="609600" cy="307777"/>
          </a:xfrm>
          <a:prstGeom prst="rect">
            <a:avLst/>
          </a:prstGeom>
          <a:noFill/>
          <a:ln w="9525">
            <a:noFill/>
            <a:miter lim="800000"/>
            <a:headEnd/>
            <a:tailEnd/>
          </a:ln>
          <a:effectLst/>
        </p:spPr>
        <p:txBody>
          <a:bodyPr>
            <a:spAutoFit/>
          </a:bodyPr>
          <a:lstStyle/>
          <a:p>
            <a:pPr eaLnBrk="0" hangingPunct="0">
              <a:spcBef>
                <a:spcPct val="50000"/>
              </a:spcBef>
            </a:pPr>
            <a:fld id="{9F6D7982-B1A3-4CB7-B44B-49813954B200}" type="slidenum">
              <a:rPr lang="en-US" sz="1400">
                <a:latin typeface="Tahoma" pitchFamily="34" charset="0"/>
              </a:rPr>
              <a:pPr eaLnBrk="0" hangingPunct="0">
                <a:spcBef>
                  <a:spcPct val="50000"/>
                </a:spcBef>
              </a:pPr>
              <a:t>39</a:t>
            </a:fld>
            <a:endParaRPr lang="en-US" sz="1400" dirty="0">
              <a:latin typeface="Tahoma"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228600"/>
            <a:ext cx="7543800" cy="1036638"/>
          </a:xfrm>
        </p:spPr>
        <p:txBody>
          <a:bodyPr/>
          <a:lstStyle/>
          <a:p>
            <a:r>
              <a:rPr lang="en-US" sz="3100" dirty="0" smtClean="0"/>
              <a:t>Matrix </a:t>
            </a:r>
            <a:r>
              <a:rPr lang="en-US" sz="3100" dirty="0"/>
              <a:t>Multiplication</a:t>
            </a:r>
          </a:p>
        </p:txBody>
      </p:sp>
      <p:sp>
        <p:nvSpPr>
          <p:cNvPr id="60419" name="Rectangle 3"/>
          <p:cNvSpPr>
            <a:spLocks noGrp="1" noChangeArrowheads="1"/>
          </p:cNvSpPr>
          <p:nvPr>
            <p:ph type="body" idx="1"/>
          </p:nvPr>
        </p:nvSpPr>
        <p:spPr/>
        <p:txBody>
          <a:bodyPr/>
          <a:lstStyle/>
          <a:p>
            <a:r>
              <a:rPr lang="en-US" sz="2200" dirty="0" smtClean="0"/>
              <a:t>Example illustrates </a:t>
            </a:r>
            <a:r>
              <a:rPr lang="en-US" sz="2200" dirty="0"/>
              <a:t>the basic features of memory and thread management in CUDA programs</a:t>
            </a:r>
          </a:p>
          <a:p>
            <a:pPr lvl="1"/>
            <a:endParaRPr lang="en-US" sz="2000" dirty="0"/>
          </a:p>
          <a:p>
            <a:pPr lvl="1"/>
            <a:r>
              <a:rPr lang="en-US" sz="2000" dirty="0"/>
              <a:t>Leave shared memory usage until later</a:t>
            </a:r>
          </a:p>
          <a:p>
            <a:pPr lvl="1"/>
            <a:endParaRPr lang="en-US" sz="2000" dirty="0"/>
          </a:p>
          <a:p>
            <a:pPr lvl="1"/>
            <a:r>
              <a:rPr lang="en-US" sz="2000" dirty="0" smtClean="0"/>
              <a:t>The following example showcases:</a:t>
            </a:r>
          </a:p>
          <a:p>
            <a:pPr lvl="2"/>
            <a:r>
              <a:rPr lang="en-US" sz="1700" dirty="0" smtClean="0"/>
              <a:t>Register usage</a:t>
            </a:r>
            <a:endParaRPr lang="en-US" sz="2000" dirty="0"/>
          </a:p>
          <a:p>
            <a:pPr lvl="2"/>
            <a:r>
              <a:rPr lang="en-US" sz="1700" dirty="0"/>
              <a:t>Thread ID usage</a:t>
            </a:r>
          </a:p>
          <a:p>
            <a:pPr lvl="2"/>
            <a:r>
              <a:rPr lang="en-US" sz="1700" dirty="0" smtClean="0"/>
              <a:t>Memory </a:t>
            </a:r>
            <a:r>
              <a:rPr lang="en-US" sz="1700" dirty="0"/>
              <a:t>data transfer API between host and device</a:t>
            </a:r>
          </a:p>
        </p:txBody>
      </p:sp>
      <p:sp>
        <p:nvSpPr>
          <p:cNvPr id="60420" name="Text Box 4"/>
          <p:cNvSpPr txBox="1">
            <a:spLocks noChangeArrowheads="1"/>
          </p:cNvSpPr>
          <p:nvPr/>
        </p:nvSpPr>
        <p:spPr bwMode="auto">
          <a:xfrm>
            <a:off x="8458200" y="6400800"/>
            <a:ext cx="609600" cy="366713"/>
          </a:xfrm>
          <a:prstGeom prst="rect">
            <a:avLst/>
          </a:prstGeom>
          <a:noFill/>
          <a:ln w="9525">
            <a:noFill/>
            <a:miter lim="800000"/>
            <a:headEnd/>
            <a:tailEnd/>
          </a:ln>
          <a:effectLst/>
        </p:spPr>
        <p:txBody>
          <a:bodyPr>
            <a:spAutoFit/>
          </a:bodyPr>
          <a:lstStyle/>
          <a:p>
            <a:pPr eaLnBrk="0" hangingPunct="0">
              <a:spcBef>
                <a:spcPct val="50000"/>
              </a:spcBef>
            </a:pPr>
            <a:fld id="{3ADD00A1-46BA-4EB7-8198-94F503941574}" type="slidenum">
              <a:rPr lang="en-US">
                <a:latin typeface="Tahoma" pitchFamily="34" charset="0"/>
              </a:rPr>
              <a:pPr eaLnBrk="0" hangingPunct="0">
                <a:spcBef>
                  <a:spcPct val="50000"/>
                </a:spcBef>
              </a:pPr>
              <a:t>4</a:t>
            </a:fld>
            <a:endParaRPr lang="en-US">
              <a:latin typeface="Tahoma" pitchFamily="34" charset="0"/>
            </a:endParaRPr>
          </a:p>
        </p:txBody>
      </p:sp>
    </p:spTree>
    <p:extLst>
      <p:ext uri="{BB962C8B-B14F-4D97-AF65-F5344CB8AC3E}">
        <p14:creationId xmlns:p14="http://schemas.microsoft.com/office/powerpoint/2010/main" val="28050487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4258" name="Rectangle 2"/>
          <p:cNvSpPr>
            <a:spLocks noGrp="1" noChangeArrowheads="1"/>
          </p:cNvSpPr>
          <p:nvPr>
            <p:ph type="title"/>
          </p:nvPr>
        </p:nvSpPr>
        <p:spPr/>
        <p:txBody>
          <a:bodyPr/>
          <a:lstStyle/>
          <a:p>
            <a:r>
              <a:rPr lang="en-US" altLang="ko-KR">
                <a:ea typeface="Gulim" pitchFamily="34" charset="-127"/>
              </a:rPr>
              <a:t>Compiling CUDA</a:t>
            </a:r>
            <a:endParaRPr lang="en-US"/>
          </a:p>
        </p:txBody>
      </p:sp>
      <p:sp>
        <p:nvSpPr>
          <p:cNvPr id="864259" name="Rectangle 3"/>
          <p:cNvSpPr>
            <a:spLocks noGrp="1" noChangeArrowheads="1"/>
          </p:cNvSpPr>
          <p:nvPr>
            <p:ph type="body" idx="1"/>
          </p:nvPr>
        </p:nvSpPr>
        <p:spPr/>
        <p:txBody>
          <a:bodyPr/>
          <a:lstStyle/>
          <a:p>
            <a:r>
              <a:rPr lang="en-US" altLang="ko-KR" sz="2600" dirty="0" err="1">
                <a:ea typeface="Gulim" pitchFamily="34" charset="-127"/>
              </a:rPr>
              <a:t>nvcc</a:t>
            </a:r>
            <a:endParaRPr lang="en-US" altLang="ko-KR" sz="2600" dirty="0">
              <a:ea typeface="Gulim" pitchFamily="34" charset="-127"/>
            </a:endParaRPr>
          </a:p>
          <a:p>
            <a:pPr lvl="1"/>
            <a:r>
              <a:rPr lang="en-US" altLang="ko-KR" sz="2200" dirty="0" smtClean="0">
                <a:ea typeface="Gulim" pitchFamily="34" charset="-127"/>
              </a:rPr>
              <a:t>Compile </a:t>
            </a:r>
            <a:r>
              <a:rPr lang="en-US" altLang="ko-KR" sz="2200" dirty="0">
                <a:ea typeface="Gulim" pitchFamily="34" charset="-127"/>
              </a:rPr>
              <a:t>driver</a:t>
            </a:r>
          </a:p>
          <a:p>
            <a:pPr lvl="1"/>
            <a:r>
              <a:rPr lang="en-US" altLang="ko-KR" sz="2200" dirty="0">
                <a:ea typeface="Gulim" pitchFamily="34" charset="-127"/>
              </a:rPr>
              <a:t>Invokes </a:t>
            </a:r>
            <a:r>
              <a:rPr lang="en-US" altLang="ko-KR" sz="2200" dirty="0" err="1">
                <a:ea typeface="Gulim" pitchFamily="34" charset="-127"/>
              </a:rPr>
              <a:t>cudacc</a:t>
            </a:r>
            <a:r>
              <a:rPr lang="en-US" altLang="ko-KR" sz="2200" dirty="0">
                <a:ea typeface="Gulim" pitchFamily="34" charset="-127"/>
              </a:rPr>
              <a:t>, </a:t>
            </a:r>
            <a:r>
              <a:rPr lang="en-US" altLang="ko-KR" sz="2200" dirty="0" err="1">
                <a:ea typeface="Gulim" pitchFamily="34" charset="-127"/>
              </a:rPr>
              <a:t>gcc</a:t>
            </a:r>
            <a:r>
              <a:rPr lang="en-US" altLang="ko-KR" sz="2200" dirty="0">
                <a:ea typeface="Gulim" pitchFamily="34" charset="-127"/>
              </a:rPr>
              <a:t>, </a:t>
            </a:r>
            <a:r>
              <a:rPr lang="en-US" altLang="ko-KR" sz="2200" dirty="0" err="1">
                <a:ea typeface="Gulim" pitchFamily="34" charset="-127"/>
              </a:rPr>
              <a:t>cl</a:t>
            </a:r>
            <a:r>
              <a:rPr lang="en-US" altLang="ko-KR" sz="2200" dirty="0">
                <a:ea typeface="Gulim" pitchFamily="34" charset="-127"/>
              </a:rPr>
              <a:t>, etc.</a:t>
            </a:r>
          </a:p>
          <a:p>
            <a:r>
              <a:rPr lang="en-US" altLang="ko-KR" sz="2600" dirty="0">
                <a:ea typeface="Gulim" pitchFamily="34" charset="-127"/>
              </a:rPr>
              <a:t>PTX</a:t>
            </a:r>
          </a:p>
          <a:p>
            <a:pPr lvl="1"/>
            <a:r>
              <a:rPr lang="en-US" altLang="ko-KR" sz="2200" dirty="0">
                <a:ea typeface="Gulim" pitchFamily="34" charset="-127"/>
              </a:rPr>
              <a:t>Parallel Thread </a:t>
            </a:r>
            <a:r>
              <a:rPr lang="en-US" altLang="ko-KR" sz="2200" dirty="0" err="1">
                <a:ea typeface="Gulim" pitchFamily="34" charset="-127"/>
              </a:rPr>
              <a:t>eXecution</a:t>
            </a:r>
            <a:endParaRPr lang="en-US" altLang="ko-KR" sz="2200" dirty="0">
              <a:ea typeface="Gulim" pitchFamily="34" charset="-127"/>
            </a:endParaRPr>
          </a:p>
          <a:p>
            <a:pPr lvl="1"/>
            <a:r>
              <a:rPr lang="en-US" altLang="ko-KR" sz="2200" dirty="0">
                <a:ea typeface="Gulim" pitchFamily="34" charset="-127"/>
              </a:rPr>
              <a:t>Like assembly language</a:t>
            </a:r>
            <a:endParaRPr lang="en-US" sz="2200" dirty="0"/>
          </a:p>
        </p:txBody>
      </p:sp>
      <p:grpSp>
        <p:nvGrpSpPr>
          <p:cNvPr id="2" name="Group 4"/>
          <p:cNvGrpSpPr>
            <a:grpSpLocks/>
          </p:cNvGrpSpPr>
          <p:nvPr/>
        </p:nvGrpSpPr>
        <p:grpSpPr bwMode="auto">
          <a:xfrm>
            <a:off x="4495800" y="1346200"/>
            <a:ext cx="4394200" cy="5435600"/>
            <a:chOff x="1736" y="744"/>
            <a:chExt cx="2768" cy="3424"/>
          </a:xfrm>
        </p:grpSpPr>
        <p:sp>
          <p:nvSpPr>
            <p:cNvPr id="864261" name="Oval 5"/>
            <p:cNvSpPr>
              <a:spLocks noChangeArrowheads="1"/>
            </p:cNvSpPr>
            <p:nvPr/>
          </p:nvSpPr>
          <p:spPr bwMode="auto">
            <a:xfrm>
              <a:off x="2280" y="1440"/>
              <a:ext cx="960" cy="480"/>
            </a:xfrm>
            <a:prstGeom prst="ellipse">
              <a:avLst/>
            </a:prstGeom>
            <a:solidFill>
              <a:srgbClr val="008000"/>
            </a:solidFill>
            <a:ln w="19050" algn="ctr">
              <a:solidFill>
                <a:schemeClr val="tx1"/>
              </a:solidFill>
              <a:round/>
              <a:headEnd/>
              <a:tailEnd/>
            </a:ln>
            <a:effectLst/>
          </p:spPr>
          <p:txBody>
            <a:bodyPr wrap="none" anchor="ctr"/>
            <a:lstStyle/>
            <a:p>
              <a:pPr algn="ctr">
                <a:buSzPct val="180000"/>
                <a:tabLst>
                  <a:tab pos="3714750" algn="l"/>
                </a:tabLst>
              </a:pPr>
              <a:r>
                <a:rPr lang="en-US" b="1">
                  <a:solidFill>
                    <a:schemeClr val="bg1"/>
                  </a:solidFill>
                  <a:latin typeface="Arial" pitchFamily="34" charset="0"/>
                </a:rPr>
                <a:t>NVCC</a:t>
              </a:r>
            </a:p>
          </p:txBody>
        </p:sp>
        <p:sp>
          <p:nvSpPr>
            <p:cNvPr id="864262" name="AutoShape 6"/>
            <p:cNvSpPr>
              <a:spLocks noChangeArrowheads="1"/>
            </p:cNvSpPr>
            <p:nvPr/>
          </p:nvSpPr>
          <p:spPr bwMode="auto">
            <a:xfrm>
              <a:off x="2280" y="744"/>
              <a:ext cx="960" cy="480"/>
            </a:xfrm>
            <a:prstGeom prst="flowChartDocument">
              <a:avLst/>
            </a:prstGeom>
            <a:solidFill>
              <a:srgbClr val="0066CC"/>
            </a:solidFill>
            <a:ln w="19050" algn="ctr">
              <a:solidFill>
                <a:schemeClr val="tx1"/>
              </a:solidFill>
              <a:miter lim="800000"/>
              <a:headEnd/>
              <a:tailEnd/>
            </a:ln>
            <a:effectLst/>
          </p:spPr>
          <p:txBody>
            <a:bodyPr wrap="none" anchor="ctr"/>
            <a:lstStyle/>
            <a:p>
              <a:pPr marL="3175" lvl="1" algn="ctr">
                <a:buSzPct val="180000"/>
                <a:tabLst>
                  <a:tab pos="3714750" algn="l"/>
                </a:tabLst>
              </a:pPr>
              <a:r>
                <a:rPr lang="en-US" b="1">
                  <a:solidFill>
                    <a:schemeClr val="bg1"/>
                  </a:solidFill>
                  <a:latin typeface="Arial" pitchFamily="34" charset="0"/>
                </a:rPr>
                <a:t>C/C++ CUDA</a:t>
              </a:r>
            </a:p>
            <a:p>
              <a:pPr marL="3175" lvl="1" algn="ctr">
                <a:buSzPct val="180000"/>
                <a:tabLst>
                  <a:tab pos="3714750" algn="l"/>
                </a:tabLst>
              </a:pPr>
              <a:r>
                <a:rPr lang="en-US" b="1">
                  <a:solidFill>
                    <a:schemeClr val="bg1"/>
                  </a:solidFill>
                  <a:latin typeface="Arial" pitchFamily="34" charset="0"/>
                </a:rPr>
                <a:t>Application</a:t>
              </a:r>
            </a:p>
          </p:txBody>
        </p:sp>
        <p:sp>
          <p:nvSpPr>
            <p:cNvPr id="864263" name="Oval 7"/>
            <p:cNvSpPr>
              <a:spLocks noChangeArrowheads="1"/>
            </p:cNvSpPr>
            <p:nvPr/>
          </p:nvSpPr>
          <p:spPr bwMode="auto">
            <a:xfrm>
              <a:off x="2131" y="2670"/>
              <a:ext cx="1250" cy="528"/>
            </a:xfrm>
            <a:prstGeom prst="ellipse">
              <a:avLst/>
            </a:prstGeom>
            <a:solidFill>
              <a:srgbClr val="008000"/>
            </a:solidFill>
            <a:ln w="19050" algn="ctr">
              <a:solidFill>
                <a:schemeClr val="tx1"/>
              </a:solidFill>
              <a:round/>
              <a:headEnd/>
              <a:tailEnd/>
            </a:ln>
            <a:effectLst/>
          </p:spPr>
          <p:txBody>
            <a:bodyPr wrap="none" anchor="ctr"/>
            <a:lstStyle/>
            <a:p>
              <a:pPr algn="ctr">
                <a:buSzPct val="180000"/>
                <a:tabLst>
                  <a:tab pos="3714750" algn="l"/>
                </a:tabLst>
              </a:pPr>
              <a:r>
                <a:rPr lang="en-US" b="1">
                  <a:solidFill>
                    <a:schemeClr val="bg1"/>
                  </a:solidFill>
                  <a:latin typeface="Arial" pitchFamily="34" charset="0"/>
                </a:rPr>
                <a:t>PTX to Target</a:t>
              </a:r>
            </a:p>
            <a:p>
              <a:pPr algn="ctr">
                <a:buSzPct val="180000"/>
                <a:tabLst>
                  <a:tab pos="3714750" algn="l"/>
                </a:tabLst>
              </a:pPr>
              <a:r>
                <a:rPr lang="en-US" sz="2000" b="1">
                  <a:solidFill>
                    <a:schemeClr val="bg1"/>
                  </a:solidFill>
                  <a:latin typeface="Arial" pitchFamily="34" charset="0"/>
                </a:rPr>
                <a:t>Compiler</a:t>
              </a:r>
            </a:p>
          </p:txBody>
        </p:sp>
        <p:cxnSp>
          <p:nvCxnSpPr>
            <p:cNvPr id="864264" name="AutoShape 8"/>
            <p:cNvCxnSpPr>
              <a:cxnSpLocks noChangeShapeType="1"/>
              <a:stCxn id="864262" idx="2"/>
              <a:endCxn id="864261" idx="0"/>
            </p:cNvCxnSpPr>
            <p:nvPr/>
          </p:nvCxnSpPr>
          <p:spPr bwMode="auto">
            <a:xfrm rot="5400000">
              <a:off x="2644" y="1319"/>
              <a:ext cx="231" cy="0"/>
            </a:xfrm>
            <a:prstGeom prst="straightConnector1">
              <a:avLst/>
            </a:prstGeom>
            <a:noFill/>
            <a:ln w="19050">
              <a:solidFill>
                <a:schemeClr val="tx1"/>
              </a:solidFill>
              <a:round/>
              <a:headEnd/>
              <a:tailEnd type="triangle" w="lg" len="med"/>
            </a:ln>
            <a:effectLst/>
          </p:spPr>
        </p:cxnSp>
        <p:cxnSp>
          <p:nvCxnSpPr>
            <p:cNvPr id="864265" name="AutoShape 9"/>
            <p:cNvCxnSpPr>
              <a:cxnSpLocks noChangeShapeType="1"/>
              <a:stCxn id="864261" idx="4"/>
              <a:endCxn id="864271" idx="0"/>
            </p:cNvCxnSpPr>
            <p:nvPr/>
          </p:nvCxnSpPr>
          <p:spPr bwMode="auto">
            <a:xfrm rot="5400000">
              <a:off x="2663" y="2023"/>
              <a:ext cx="194" cy="0"/>
            </a:xfrm>
            <a:prstGeom prst="straightConnector1">
              <a:avLst/>
            </a:prstGeom>
            <a:noFill/>
            <a:ln w="19050">
              <a:solidFill>
                <a:schemeClr val="tx1"/>
              </a:solidFill>
              <a:round/>
              <a:headEnd/>
              <a:tailEnd type="triangle" w="lg" len="med"/>
            </a:ln>
            <a:effectLst/>
          </p:spPr>
        </p:cxnSp>
        <p:cxnSp>
          <p:nvCxnSpPr>
            <p:cNvPr id="864266" name="AutoShape 10"/>
            <p:cNvCxnSpPr>
              <a:cxnSpLocks noChangeShapeType="1"/>
              <a:stCxn id="864271" idx="2"/>
              <a:endCxn id="864263" idx="0"/>
            </p:cNvCxnSpPr>
            <p:nvPr/>
          </p:nvCxnSpPr>
          <p:spPr bwMode="auto">
            <a:xfrm rot="5400000">
              <a:off x="2628" y="2532"/>
              <a:ext cx="260" cy="4"/>
            </a:xfrm>
            <a:prstGeom prst="curvedConnector3">
              <a:avLst>
                <a:gd name="adj1" fmla="val 53079"/>
              </a:avLst>
            </a:prstGeom>
            <a:noFill/>
            <a:ln w="19050">
              <a:solidFill>
                <a:schemeClr val="tx1"/>
              </a:solidFill>
              <a:round/>
              <a:headEnd/>
              <a:tailEnd type="triangle" w="lg" len="med"/>
            </a:ln>
            <a:effectLst/>
          </p:spPr>
        </p:cxnSp>
        <p:sp>
          <p:nvSpPr>
            <p:cNvPr id="864267" name="AutoShape 11"/>
            <p:cNvSpPr>
              <a:spLocks noChangeArrowheads="1"/>
            </p:cNvSpPr>
            <p:nvPr/>
          </p:nvSpPr>
          <p:spPr bwMode="auto">
            <a:xfrm>
              <a:off x="1978" y="3534"/>
              <a:ext cx="485" cy="364"/>
            </a:xfrm>
            <a:prstGeom prst="flowChartDocument">
              <a:avLst/>
            </a:prstGeom>
            <a:solidFill>
              <a:srgbClr val="000099"/>
            </a:solidFill>
            <a:ln w="19050" algn="ctr">
              <a:solidFill>
                <a:schemeClr val="tx1"/>
              </a:solidFill>
              <a:miter lim="800000"/>
              <a:headEnd/>
              <a:tailEnd/>
            </a:ln>
            <a:effectLst/>
          </p:spPr>
          <p:txBody>
            <a:bodyPr wrap="none" lIns="0" rIns="182880" anchor="ctr"/>
            <a:lstStyle/>
            <a:p>
              <a:pPr marL="1588" lvl="1" algn="ctr">
                <a:spcBef>
                  <a:spcPct val="20000"/>
                </a:spcBef>
                <a:buSzPct val="180000"/>
                <a:tabLst>
                  <a:tab pos="3714750" algn="l"/>
                </a:tabLst>
              </a:pPr>
              <a:r>
                <a:rPr lang="en-US" b="1">
                  <a:solidFill>
                    <a:schemeClr val="bg1"/>
                  </a:solidFill>
                  <a:latin typeface="Arial" pitchFamily="34" charset="0"/>
                </a:rPr>
                <a:t> G80</a:t>
              </a:r>
            </a:p>
          </p:txBody>
        </p:sp>
        <p:sp>
          <p:nvSpPr>
            <p:cNvPr id="864268" name="AutoShape 12"/>
            <p:cNvSpPr>
              <a:spLocks noChangeArrowheads="1"/>
            </p:cNvSpPr>
            <p:nvPr/>
          </p:nvSpPr>
          <p:spPr bwMode="auto">
            <a:xfrm>
              <a:off x="2523" y="3534"/>
              <a:ext cx="485" cy="364"/>
            </a:xfrm>
            <a:prstGeom prst="flowChartDocument">
              <a:avLst/>
            </a:prstGeom>
            <a:solidFill>
              <a:srgbClr val="000099"/>
            </a:solidFill>
            <a:ln w="19050" algn="ctr">
              <a:solidFill>
                <a:schemeClr val="tx1"/>
              </a:solidFill>
              <a:miter lim="800000"/>
              <a:headEnd/>
              <a:tailEnd/>
            </a:ln>
            <a:effectLst/>
          </p:spPr>
          <p:txBody>
            <a:bodyPr wrap="none" lIns="0" rIns="182880" anchor="ctr"/>
            <a:lstStyle/>
            <a:p>
              <a:pPr marL="1588" lvl="1" algn="ctr">
                <a:spcBef>
                  <a:spcPct val="20000"/>
                </a:spcBef>
                <a:buSzPct val="180000"/>
                <a:tabLst>
                  <a:tab pos="3714750" algn="l"/>
                </a:tabLst>
              </a:pPr>
              <a:r>
                <a:rPr lang="en-US" b="1">
                  <a:solidFill>
                    <a:schemeClr val="bg1"/>
                  </a:solidFill>
                  <a:latin typeface="Arial" pitchFamily="34" charset="0"/>
                </a:rPr>
                <a:t>   …</a:t>
              </a:r>
            </a:p>
          </p:txBody>
        </p:sp>
        <p:sp>
          <p:nvSpPr>
            <p:cNvPr id="864269" name="AutoShape 13"/>
            <p:cNvSpPr>
              <a:spLocks noChangeArrowheads="1"/>
            </p:cNvSpPr>
            <p:nvPr/>
          </p:nvSpPr>
          <p:spPr bwMode="auto">
            <a:xfrm>
              <a:off x="3069" y="3534"/>
              <a:ext cx="485" cy="364"/>
            </a:xfrm>
            <a:prstGeom prst="flowChartDocument">
              <a:avLst/>
            </a:prstGeom>
            <a:solidFill>
              <a:srgbClr val="000099"/>
            </a:solidFill>
            <a:ln w="19050" algn="ctr">
              <a:solidFill>
                <a:schemeClr val="tx1"/>
              </a:solidFill>
              <a:miter lim="800000"/>
              <a:headEnd/>
              <a:tailEnd/>
            </a:ln>
            <a:effectLst/>
          </p:spPr>
          <p:txBody>
            <a:bodyPr wrap="none" lIns="0" rIns="182880" anchor="ctr"/>
            <a:lstStyle/>
            <a:p>
              <a:pPr algn="ctr">
                <a:spcBef>
                  <a:spcPct val="20000"/>
                </a:spcBef>
                <a:buSzPct val="180000"/>
                <a:tabLst>
                  <a:tab pos="3714750" algn="l"/>
                </a:tabLst>
              </a:pPr>
              <a:r>
                <a:rPr lang="en-US" b="1" dirty="0">
                  <a:solidFill>
                    <a:schemeClr val="bg1"/>
                  </a:solidFill>
                  <a:latin typeface="Arial" pitchFamily="34" charset="0"/>
                </a:rPr>
                <a:t>    </a:t>
              </a:r>
              <a:r>
                <a:rPr lang="en-US" b="1" dirty="0" smtClean="0">
                  <a:solidFill>
                    <a:schemeClr val="bg1"/>
                  </a:solidFill>
                  <a:latin typeface="Arial" pitchFamily="34" charset="0"/>
                </a:rPr>
                <a:t>Fermi </a:t>
              </a:r>
              <a:endParaRPr lang="en-US" b="1" dirty="0">
                <a:solidFill>
                  <a:schemeClr val="bg1"/>
                </a:solidFill>
                <a:latin typeface="Arial" pitchFamily="34" charset="0"/>
              </a:endParaRPr>
            </a:p>
          </p:txBody>
        </p:sp>
        <p:sp>
          <p:nvSpPr>
            <p:cNvPr id="864270" name="Text Box 14"/>
            <p:cNvSpPr txBox="1">
              <a:spLocks noChangeArrowheads="1"/>
            </p:cNvSpPr>
            <p:nvPr/>
          </p:nvSpPr>
          <p:spPr bwMode="auto">
            <a:xfrm>
              <a:off x="1736" y="3918"/>
              <a:ext cx="2016" cy="250"/>
            </a:xfrm>
            <a:prstGeom prst="rect">
              <a:avLst/>
            </a:prstGeom>
            <a:noFill/>
            <a:ln w="9525" algn="ctr">
              <a:noFill/>
              <a:miter lim="800000"/>
              <a:headEnd/>
              <a:tailEnd/>
            </a:ln>
            <a:effectLst/>
          </p:spPr>
          <p:txBody>
            <a:bodyPr>
              <a:spAutoFit/>
            </a:bodyPr>
            <a:lstStyle/>
            <a:p>
              <a:pPr algn="ctr">
                <a:spcBef>
                  <a:spcPct val="20000"/>
                </a:spcBef>
                <a:buSzPct val="180000"/>
                <a:tabLst>
                  <a:tab pos="3714750" algn="l"/>
                </a:tabLst>
              </a:pPr>
              <a:r>
                <a:rPr lang="en-US" sz="2000" b="1">
                  <a:latin typeface="Arial" pitchFamily="34" charset="0"/>
                </a:rPr>
                <a:t>Target code</a:t>
              </a:r>
            </a:p>
          </p:txBody>
        </p:sp>
        <p:sp>
          <p:nvSpPr>
            <p:cNvPr id="864271" name="AutoShape 15"/>
            <p:cNvSpPr>
              <a:spLocks noChangeArrowheads="1"/>
            </p:cNvSpPr>
            <p:nvPr/>
          </p:nvSpPr>
          <p:spPr bwMode="auto">
            <a:xfrm>
              <a:off x="2304" y="2126"/>
              <a:ext cx="912" cy="288"/>
            </a:xfrm>
            <a:prstGeom prst="flowChartDocument">
              <a:avLst/>
            </a:prstGeom>
            <a:solidFill>
              <a:srgbClr val="6666FF"/>
            </a:solidFill>
            <a:ln w="19050" algn="ctr">
              <a:solidFill>
                <a:schemeClr val="tx1"/>
              </a:solidFill>
              <a:miter lim="800000"/>
              <a:headEnd/>
              <a:tailEnd/>
            </a:ln>
            <a:effectLst/>
          </p:spPr>
          <p:txBody>
            <a:bodyPr wrap="none" anchor="ctr"/>
            <a:lstStyle/>
            <a:p>
              <a:pPr marL="4763" lvl="1" algn="ctr">
                <a:buSzPct val="180000"/>
                <a:tabLst>
                  <a:tab pos="3714750" algn="l"/>
                </a:tabLst>
              </a:pPr>
              <a:r>
                <a:rPr lang="en-US" b="1">
                  <a:solidFill>
                    <a:schemeClr val="bg1"/>
                  </a:solidFill>
                  <a:latin typeface="Arial" pitchFamily="34" charset="0"/>
                </a:rPr>
                <a:t>PTX Code</a:t>
              </a:r>
            </a:p>
          </p:txBody>
        </p:sp>
        <p:cxnSp>
          <p:nvCxnSpPr>
            <p:cNvPr id="864272" name="AutoShape 16"/>
            <p:cNvCxnSpPr>
              <a:cxnSpLocks noChangeShapeType="1"/>
              <a:stCxn id="864263" idx="4"/>
              <a:endCxn id="864267" idx="0"/>
            </p:cNvCxnSpPr>
            <p:nvPr/>
          </p:nvCxnSpPr>
          <p:spPr bwMode="auto">
            <a:xfrm rot="5400000">
              <a:off x="2327" y="3098"/>
              <a:ext cx="324" cy="535"/>
            </a:xfrm>
            <a:prstGeom prst="curvedConnector3">
              <a:avLst>
                <a:gd name="adj1" fmla="val 50000"/>
              </a:avLst>
            </a:prstGeom>
            <a:noFill/>
            <a:ln w="19050">
              <a:solidFill>
                <a:schemeClr val="tx1"/>
              </a:solidFill>
              <a:round/>
              <a:headEnd/>
              <a:tailEnd type="triangle" w="lg" len="med"/>
            </a:ln>
            <a:effectLst/>
          </p:spPr>
        </p:cxnSp>
        <p:cxnSp>
          <p:nvCxnSpPr>
            <p:cNvPr id="864273" name="AutoShape 17"/>
            <p:cNvCxnSpPr>
              <a:cxnSpLocks noChangeShapeType="1"/>
              <a:stCxn id="864263" idx="4"/>
              <a:endCxn id="864268" idx="0"/>
            </p:cNvCxnSpPr>
            <p:nvPr/>
          </p:nvCxnSpPr>
          <p:spPr bwMode="auto">
            <a:xfrm rot="16200000" flipH="1">
              <a:off x="2599" y="3361"/>
              <a:ext cx="324" cy="10"/>
            </a:xfrm>
            <a:prstGeom prst="curvedConnector3">
              <a:avLst>
                <a:gd name="adj1" fmla="val 50000"/>
              </a:avLst>
            </a:prstGeom>
            <a:noFill/>
            <a:ln w="19050">
              <a:solidFill>
                <a:schemeClr val="tx1"/>
              </a:solidFill>
              <a:round/>
              <a:headEnd/>
              <a:tailEnd type="triangle" w="lg" len="med"/>
            </a:ln>
            <a:effectLst/>
          </p:spPr>
        </p:cxnSp>
        <p:cxnSp>
          <p:nvCxnSpPr>
            <p:cNvPr id="864274" name="AutoShape 18"/>
            <p:cNvCxnSpPr>
              <a:cxnSpLocks noChangeShapeType="1"/>
              <a:stCxn id="864263" idx="4"/>
              <a:endCxn id="864269" idx="0"/>
            </p:cNvCxnSpPr>
            <p:nvPr/>
          </p:nvCxnSpPr>
          <p:spPr bwMode="auto">
            <a:xfrm rot="16200000" flipH="1">
              <a:off x="2872" y="3088"/>
              <a:ext cx="324" cy="556"/>
            </a:xfrm>
            <a:prstGeom prst="curvedConnector3">
              <a:avLst>
                <a:gd name="adj1" fmla="val 50000"/>
              </a:avLst>
            </a:prstGeom>
            <a:noFill/>
            <a:ln w="19050">
              <a:solidFill>
                <a:schemeClr val="tx1"/>
              </a:solidFill>
              <a:round/>
              <a:headEnd/>
              <a:tailEnd type="triangle" w="lg" len="med"/>
            </a:ln>
            <a:effectLst/>
          </p:spPr>
        </p:cxnSp>
        <p:cxnSp>
          <p:nvCxnSpPr>
            <p:cNvPr id="864275" name="AutoShape 19"/>
            <p:cNvCxnSpPr>
              <a:cxnSpLocks noChangeShapeType="1"/>
              <a:stCxn id="864261" idx="6"/>
              <a:endCxn id="864276" idx="1"/>
            </p:cNvCxnSpPr>
            <p:nvPr/>
          </p:nvCxnSpPr>
          <p:spPr bwMode="auto">
            <a:xfrm flipV="1">
              <a:off x="3246" y="1678"/>
              <a:ext cx="340" cy="2"/>
            </a:xfrm>
            <a:prstGeom prst="curvedConnector3">
              <a:avLst>
                <a:gd name="adj1" fmla="val 50000"/>
              </a:avLst>
            </a:prstGeom>
            <a:noFill/>
            <a:ln w="19050">
              <a:solidFill>
                <a:schemeClr val="tx1"/>
              </a:solidFill>
              <a:round/>
              <a:headEnd/>
              <a:tailEnd type="triangle" w="lg" len="med"/>
            </a:ln>
            <a:effectLst/>
          </p:spPr>
        </p:cxnSp>
        <p:sp>
          <p:nvSpPr>
            <p:cNvPr id="864276" name="AutoShape 20"/>
            <p:cNvSpPr>
              <a:spLocks noChangeArrowheads="1"/>
            </p:cNvSpPr>
            <p:nvPr/>
          </p:nvSpPr>
          <p:spPr bwMode="auto">
            <a:xfrm>
              <a:off x="3592" y="1534"/>
              <a:ext cx="912" cy="288"/>
            </a:xfrm>
            <a:prstGeom prst="flowChartDocument">
              <a:avLst/>
            </a:prstGeom>
            <a:solidFill>
              <a:srgbClr val="6666FF"/>
            </a:solidFill>
            <a:ln w="19050" algn="ctr">
              <a:solidFill>
                <a:schemeClr val="tx1"/>
              </a:solidFill>
              <a:miter lim="800000"/>
              <a:headEnd/>
              <a:tailEnd/>
            </a:ln>
            <a:effectLst/>
          </p:spPr>
          <p:txBody>
            <a:bodyPr wrap="none" anchor="ctr"/>
            <a:lstStyle/>
            <a:p>
              <a:pPr marL="4763" lvl="1" algn="ctr">
                <a:buSzPct val="180000"/>
                <a:tabLst>
                  <a:tab pos="3714750" algn="l"/>
                </a:tabLst>
              </a:pPr>
              <a:r>
                <a:rPr lang="en-US" b="1">
                  <a:solidFill>
                    <a:schemeClr val="bg1"/>
                  </a:solidFill>
                  <a:latin typeface="Arial" pitchFamily="34" charset="0"/>
                </a:rPr>
                <a:t>CPU Code</a:t>
              </a:r>
            </a:p>
          </p:txBody>
        </p:sp>
      </p:grpSp>
      <p:sp>
        <p:nvSpPr>
          <p:cNvPr id="864277" name="Text Box 21"/>
          <p:cNvSpPr txBox="1">
            <a:spLocks noChangeArrowheads="1"/>
          </p:cNvSpPr>
          <p:nvPr/>
        </p:nvSpPr>
        <p:spPr bwMode="auto">
          <a:xfrm>
            <a:off x="152400" y="4816475"/>
            <a:ext cx="5029200" cy="517525"/>
          </a:xfrm>
          <a:prstGeom prst="rect">
            <a:avLst/>
          </a:prstGeom>
          <a:noFill/>
          <a:ln w="9525">
            <a:noFill/>
            <a:miter lim="800000"/>
            <a:headEnd/>
            <a:tailEnd/>
          </a:ln>
          <a:effectLst/>
        </p:spPr>
        <p:txBody>
          <a:bodyPr>
            <a:spAutoFit/>
          </a:bodyPr>
          <a:lstStyle/>
          <a:p>
            <a:r>
              <a:rPr lang="en-US" sz="1400">
                <a:latin typeface="Lucida Console" pitchFamily="49" charset="0"/>
              </a:rPr>
              <a:t>ld.global.v4.f32  {$f1,$f3,$f5,$f7}, [$r9+0];</a:t>
            </a:r>
          </a:p>
          <a:p>
            <a:r>
              <a:rPr lang="en-US" sz="1400">
                <a:latin typeface="Lucida Console" pitchFamily="49" charset="0"/>
              </a:rPr>
              <a:t>mad.f32           $f1, $f5, $f3, $f1;</a:t>
            </a:r>
          </a:p>
        </p:txBody>
      </p:sp>
      <p:sp>
        <p:nvSpPr>
          <p:cNvPr id="864278" name="Text Box 22"/>
          <p:cNvSpPr txBox="1">
            <a:spLocks noChangeArrowheads="1"/>
          </p:cNvSpPr>
          <p:nvPr/>
        </p:nvSpPr>
        <p:spPr bwMode="auto">
          <a:xfrm>
            <a:off x="7454900" y="5867400"/>
            <a:ext cx="1536700" cy="303213"/>
          </a:xfrm>
          <a:prstGeom prst="rect">
            <a:avLst/>
          </a:prstGeom>
          <a:noFill/>
          <a:ln w="9525">
            <a:noFill/>
            <a:miter lim="800000"/>
            <a:headEnd/>
            <a:tailEnd/>
          </a:ln>
          <a:effectLst/>
        </p:spPr>
        <p:txBody>
          <a:bodyPr wrap="none">
            <a:spAutoFit/>
          </a:bodyPr>
          <a:lstStyle/>
          <a:p>
            <a:r>
              <a:rPr lang="en-US" altLang="ko-KR" sz="1400" dirty="0">
                <a:latin typeface="Arial" pitchFamily="34" charset="0"/>
                <a:ea typeface="Gulim" pitchFamily="34" charset="-127"/>
              </a:rPr>
              <a:t>Courtesy NVIDIA</a:t>
            </a:r>
            <a:endParaRPr lang="en-US" sz="1400" dirty="0">
              <a:latin typeface="Arial" pitchFamily="34" charset="0"/>
            </a:endParaRPr>
          </a:p>
        </p:txBody>
      </p:sp>
      <p:sp>
        <p:nvSpPr>
          <p:cNvPr id="864279" name="Text Box 23"/>
          <p:cNvSpPr txBox="1">
            <a:spLocks noChangeArrowheads="1"/>
          </p:cNvSpPr>
          <p:nvPr/>
        </p:nvSpPr>
        <p:spPr bwMode="auto">
          <a:xfrm>
            <a:off x="8382000" y="6400800"/>
            <a:ext cx="685800" cy="307777"/>
          </a:xfrm>
          <a:prstGeom prst="rect">
            <a:avLst/>
          </a:prstGeom>
          <a:noFill/>
          <a:ln w="9525">
            <a:noFill/>
            <a:miter lim="800000"/>
            <a:headEnd/>
            <a:tailEnd/>
          </a:ln>
          <a:effectLst/>
        </p:spPr>
        <p:txBody>
          <a:bodyPr>
            <a:spAutoFit/>
          </a:bodyPr>
          <a:lstStyle/>
          <a:p>
            <a:pPr eaLnBrk="0" hangingPunct="0">
              <a:spcBef>
                <a:spcPct val="50000"/>
              </a:spcBef>
            </a:pPr>
            <a:fld id="{F1524683-D2EF-4DAE-B682-E851B9CD59BD}" type="slidenum">
              <a:rPr lang="en-US" sz="1400">
                <a:latin typeface="Tahoma" pitchFamily="34" charset="0"/>
              </a:rPr>
              <a:pPr eaLnBrk="0" hangingPunct="0">
                <a:spcBef>
                  <a:spcPct val="50000"/>
                </a:spcBef>
              </a:pPr>
              <a:t>40</a:t>
            </a:fld>
            <a:endParaRPr lang="en-US" sz="1400" dirty="0">
              <a:latin typeface="Tahoma"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930" name="Rectangle 2"/>
          <p:cNvSpPr>
            <a:spLocks noGrp="1" noChangeArrowheads="1"/>
          </p:cNvSpPr>
          <p:nvPr>
            <p:ph type="title"/>
          </p:nvPr>
        </p:nvSpPr>
        <p:spPr/>
        <p:txBody>
          <a:bodyPr/>
          <a:lstStyle/>
          <a:p>
            <a:r>
              <a:rPr lang="en-US"/>
              <a:t>More on the nvcc compiler</a:t>
            </a:r>
          </a:p>
        </p:txBody>
      </p:sp>
      <p:graphicFrame>
        <p:nvGraphicFramePr>
          <p:cNvPr id="893108" name="Group 180"/>
          <p:cNvGraphicFramePr>
            <a:graphicFrameLocks noGrp="1"/>
          </p:cNvGraphicFramePr>
          <p:nvPr/>
        </p:nvGraphicFramePr>
        <p:xfrm>
          <a:off x="533400" y="2286000"/>
          <a:ext cx="8229600" cy="3200400"/>
        </p:xfrm>
        <a:graphic>
          <a:graphicData uri="http://schemas.openxmlformats.org/drawingml/2006/table">
            <a:tbl>
              <a:tblPr/>
              <a:tblGrid>
                <a:gridCol w="2511425"/>
                <a:gridCol w="5718175"/>
              </a:tblGrid>
              <a:tr h="30321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Georgia" pitchFamily="18" charset="0"/>
                          <a:cs typeface="Arial" pitchFamily="34" charset="0"/>
                        </a:rPr>
                        <a:t>File suffix</a:t>
                      </a:r>
                      <a:endParaRPr kumimoji="0" lang="en-US" sz="18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Georgia" pitchFamily="18" charset="0"/>
                          <a:cs typeface="Arial" pitchFamily="34" charset="0"/>
                        </a:rPr>
                        <a:t>How the nvcc compiler interprets the file</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r>
              <a:tr h="3032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Georgia" pitchFamily="18" charset="0"/>
                          <a:cs typeface="Arial" pitchFamily="34" charset="0"/>
                        </a:rPr>
                        <a:t>.cu</a:t>
                      </a:r>
                      <a:endParaRPr kumimoji="0" lang="en-US"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Georgia" pitchFamily="18" charset="0"/>
                          <a:cs typeface="Arial" pitchFamily="34" charset="0"/>
                        </a:rPr>
                        <a:t>CUDA source file, containing host and device code</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32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Georgia" pitchFamily="18" charset="0"/>
                          <a:cs typeface="Arial" pitchFamily="34" charset="0"/>
                        </a:rPr>
                        <a:t>.cup</a:t>
                      </a:r>
                      <a:endParaRPr kumimoji="0" lang="en-US"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Georgia" pitchFamily="18" charset="0"/>
                          <a:cs typeface="Arial" pitchFamily="34" charset="0"/>
                        </a:rPr>
                        <a:t>Preprocessed CUDA source file, containing host code and device functions</a:t>
                      </a:r>
                      <a:endParaRPr kumimoji="0" lang="en-US"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16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Georgia" pitchFamily="18" charset="0"/>
                          <a:cs typeface="Arial" pitchFamily="34" charset="0"/>
                        </a:rPr>
                        <a:t>.c</a:t>
                      </a:r>
                      <a:endParaRPr kumimoji="0" lang="en-US"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Georgia" pitchFamily="18" charset="0"/>
                          <a:cs typeface="Arial" pitchFamily="34" charset="0"/>
                        </a:rPr>
                        <a:t>‘C’ source file</a:t>
                      </a:r>
                      <a:endParaRPr kumimoji="0" lang="en-US" sz="18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32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Georgia" pitchFamily="18" charset="0"/>
                          <a:cs typeface="Arial" pitchFamily="34" charset="0"/>
                        </a:rPr>
                        <a:t>.cc, .cxx, .cpp</a:t>
                      </a:r>
                      <a:endParaRPr kumimoji="0" lang="en-US"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Georgia" pitchFamily="18" charset="0"/>
                          <a:cs typeface="Arial" pitchFamily="34" charset="0"/>
                        </a:rPr>
                        <a:t>C++ source file</a:t>
                      </a:r>
                      <a:endParaRPr kumimoji="0" lang="en-US"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32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Georgia" pitchFamily="18" charset="0"/>
                          <a:cs typeface="Arial" pitchFamily="34" charset="0"/>
                        </a:rPr>
                        <a:t>.gpu</a:t>
                      </a:r>
                      <a:endParaRPr kumimoji="0" lang="en-US"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Georgia" pitchFamily="18" charset="0"/>
                          <a:cs typeface="Arial" pitchFamily="34" charset="0"/>
                        </a:rPr>
                        <a:t>GPU intermediate file (device code only)</a:t>
                      </a:r>
                      <a:endParaRPr kumimoji="0" lang="en-US"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32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Georgia" pitchFamily="18" charset="0"/>
                          <a:cs typeface="Arial" pitchFamily="34" charset="0"/>
                        </a:rPr>
                        <a:t>.ptx</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Georgia" pitchFamily="18" charset="0"/>
                          <a:cs typeface="Arial" pitchFamily="34" charset="0"/>
                        </a:rPr>
                        <a:t>PTX intermediate assembly file (device code only)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32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Georgia" pitchFamily="18" charset="0"/>
                          <a:cs typeface="Arial" pitchFamily="34" charset="0"/>
                        </a:rPr>
                        <a:t>.cubin</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Georgia" pitchFamily="18" charset="0"/>
                          <a:cs typeface="Arial" pitchFamily="34" charset="0"/>
                        </a:rPr>
                        <a:t>CUDA device only binary file</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93100" name="Text Box 172"/>
          <p:cNvSpPr txBox="1">
            <a:spLocks noChangeArrowheads="1"/>
          </p:cNvSpPr>
          <p:nvPr/>
        </p:nvSpPr>
        <p:spPr bwMode="auto">
          <a:xfrm>
            <a:off x="8382000" y="6400800"/>
            <a:ext cx="685800" cy="307777"/>
          </a:xfrm>
          <a:prstGeom prst="rect">
            <a:avLst/>
          </a:prstGeom>
          <a:noFill/>
          <a:ln w="9525">
            <a:noFill/>
            <a:miter lim="800000"/>
            <a:headEnd/>
            <a:tailEnd/>
          </a:ln>
          <a:effectLst/>
        </p:spPr>
        <p:txBody>
          <a:bodyPr>
            <a:spAutoFit/>
          </a:bodyPr>
          <a:lstStyle/>
          <a:p>
            <a:pPr eaLnBrk="0" hangingPunct="0">
              <a:spcBef>
                <a:spcPct val="50000"/>
              </a:spcBef>
            </a:pPr>
            <a:fld id="{6561DFE8-9E62-4AC0-B899-127713315D79}" type="slidenum">
              <a:rPr lang="en-US" sz="1400">
                <a:latin typeface="Tahoma" pitchFamily="34" charset="0"/>
              </a:rPr>
              <a:pPr eaLnBrk="0" hangingPunct="0">
                <a:spcBef>
                  <a:spcPct val="50000"/>
                </a:spcBef>
              </a:pPr>
              <a:t>41</a:t>
            </a:fld>
            <a:endParaRPr lang="en-US" sz="1600" dirty="0">
              <a:latin typeface="Tahoma"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543800" cy="655638"/>
          </a:xfrm>
        </p:spPr>
        <p:txBody>
          <a:bodyPr/>
          <a:lstStyle/>
          <a:p>
            <a:r>
              <a:rPr lang="en-US" dirty="0" smtClean="0"/>
              <a:t>Gauging Memory Use on GPU</a:t>
            </a:r>
            <a:endParaRPr lang="en-US" dirty="0"/>
          </a:p>
        </p:txBody>
      </p:sp>
      <p:sp>
        <p:nvSpPr>
          <p:cNvPr id="3" name="Content Placeholder 2"/>
          <p:cNvSpPr>
            <a:spLocks noGrp="1"/>
          </p:cNvSpPr>
          <p:nvPr>
            <p:ph idx="1"/>
          </p:nvPr>
        </p:nvSpPr>
        <p:spPr>
          <a:xfrm>
            <a:off x="1676400" y="1414463"/>
            <a:ext cx="5715000" cy="5367337"/>
          </a:xfrm>
          <a:solidFill>
            <a:schemeClr val="accent6">
              <a:lumMod val="40000"/>
              <a:lumOff val="60000"/>
            </a:schemeClr>
          </a:solidFill>
        </p:spPr>
        <p:txBody>
          <a:bodyPr/>
          <a:lstStyle/>
          <a:p>
            <a:pPr>
              <a:buNone/>
            </a:pPr>
            <a:r>
              <a:rPr lang="en-US" sz="1400" dirty="0" smtClean="0"/>
              <a:t>Use compile architecture {sm_10}</a:t>
            </a:r>
          </a:p>
          <a:p>
            <a:pPr>
              <a:buNone/>
            </a:pPr>
            <a:r>
              <a:rPr lang="en-US" sz="1400" dirty="0" err="1" smtClean="0"/>
              <a:t>abiversion</a:t>
            </a:r>
            <a:r>
              <a:rPr lang="en-US" sz="1400" dirty="0" smtClean="0"/>
              <a:t>   {1}</a:t>
            </a:r>
          </a:p>
          <a:p>
            <a:pPr>
              <a:buNone/>
            </a:pPr>
            <a:r>
              <a:rPr lang="en-US" sz="1400" dirty="0" err="1" smtClean="0"/>
              <a:t>modname</a:t>
            </a:r>
            <a:r>
              <a:rPr lang="en-US" sz="1400" dirty="0" smtClean="0"/>
              <a:t>      {</a:t>
            </a:r>
            <a:r>
              <a:rPr lang="en-US" sz="1400" dirty="0" err="1" smtClean="0"/>
              <a:t>cubin</a:t>
            </a:r>
            <a:r>
              <a:rPr lang="en-US" sz="1400" dirty="0" smtClean="0"/>
              <a:t>}</a:t>
            </a:r>
          </a:p>
          <a:p>
            <a:pPr>
              <a:buNone/>
            </a:pPr>
            <a:r>
              <a:rPr lang="en-US" sz="1400" dirty="0" smtClean="0"/>
              <a:t>code {</a:t>
            </a:r>
          </a:p>
          <a:p>
            <a:pPr>
              <a:buNone/>
            </a:pPr>
            <a:r>
              <a:rPr lang="en-US" sz="1400" dirty="0" smtClean="0"/>
              <a:t>	name = _Z21MatVecMulKernelShared6Matrix6VectorS0_</a:t>
            </a:r>
          </a:p>
          <a:p>
            <a:pPr>
              <a:buNone/>
            </a:pPr>
            <a:r>
              <a:rPr lang="en-US" sz="1400" dirty="0" smtClean="0"/>
              <a:t>	</a:t>
            </a:r>
            <a:r>
              <a:rPr lang="en-US" sz="1400" dirty="0" err="1" smtClean="0"/>
              <a:t>lmem</a:t>
            </a:r>
            <a:r>
              <a:rPr lang="en-US" sz="1400" dirty="0" smtClean="0"/>
              <a:t> = 0</a:t>
            </a:r>
          </a:p>
          <a:p>
            <a:pPr>
              <a:buNone/>
            </a:pPr>
            <a:r>
              <a:rPr lang="en-US" sz="1400" dirty="0" smtClean="0"/>
              <a:t>	</a:t>
            </a:r>
            <a:r>
              <a:rPr lang="en-US" sz="1400" dirty="0" err="1" smtClean="0"/>
              <a:t>smem</a:t>
            </a:r>
            <a:r>
              <a:rPr lang="en-US" sz="1400" dirty="0" smtClean="0"/>
              <a:t> = 1068</a:t>
            </a:r>
          </a:p>
          <a:p>
            <a:pPr>
              <a:buNone/>
            </a:pPr>
            <a:r>
              <a:rPr lang="en-US" sz="1400" dirty="0" smtClean="0"/>
              <a:t>	</a:t>
            </a:r>
            <a:r>
              <a:rPr lang="en-US" sz="1400" dirty="0" err="1" smtClean="0"/>
              <a:t>reg</a:t>
            </a:r>
            <a:r>
              <a:rPr lang="en-US" sz="1400" dirty="0" smtClean="0"/>
              <a:t>  = 8</a:t>
            </a:r>
          </a:p>
          <a:p>
            <a:pPr>
              <a:buNone/>
            </a:pPr>
            <a:r>
              <a:rPr lang="en-US" sz="1400" dirty="0" smtClean="0"/>
              <a:t>	bar  = 1</a:t>
            </a:r>
          </a:p>
          <a:p>
            <a:pPr>
              <a:buNone/>
            </a:pPr>
            <a:r>
              <a:rPr lang="en-US" sz="1400" dirty="0" smtClean="0"/>
              <a:t>	const {</a:t>
            </a:r>
          </a:p>
          <a:p>
            <a:pPr>
              <a:buNone/>
            </a:pPr>
            <a:r>
              <a:rPr lang="en-US" sz="1400" dirty="0" smtClean="0"/>
              <a:t>			</a:t>
            </a:r>
            <a:r>
              <a:rPr lang="en-US" sz="1400" dirty="0" err="1" smtClean="0"/>
              <a:t>segname</a:t>
            </a:r>
            <a:r>
              <a:rPr lang="en-US" sz="1400" dirty="0" smtClean="0"/>
              <a:t> = const</a:t>
            </a:r>
          </a:p>
          <a:p>
            <a:pPr>
              <a:buNone/>
            </a:pPr>
            <a:r>
              <a:rPr lang="en-US" sz="1400" dirty="0" smtClean="0"/>
              <a:t>			</a:t>
            </a:r>
            <a:r>
              <a:rPr lang="en-US" sz="1400" dirty="0" err="1" smtClean="0"/>
              <a:t>segnum</a:t>
            </a:r>
            <a:r>
              <a:rPr lang="en-US" sz="1400" dirty="0" smtClean="0"/>
              <a:t>  = 1</a:t>
            </a:r>
          </a:p>
          <a:p>
            <a:pPr>
              <a:buNone/>
            </a:pPr>
            <a:r>
              <a:rPr lang="en-US" sz="1400" dirty="0" smtClean="0"/>
              <a:t>			offset  = 0</a:t>
            </a:r>
          </a:p>
          <a:p>
            <a:pPr>
              <a:buNone/>
            </a:pPr>
            <a:r>
              <a:rPr lang="en-US" sz="1400" dirty="0" smtClean="0"/>
              <a:t>			bytes   = 8</a:t>
            </a:r>
          </a:p>
          <a:p>
            <a:pPr>
              <a:buNone/>
            </a:pPr>
            <a:r>
              <a:rPr lang="en-US" sz="1400" dirty="0" smtClean="0"/>
              <a:t>		</a:t>
            </a:r>
            <a:r>
              <a:rPr lang="en-US" sz="1400" dirty="0" err="1" smtClean="0"/>
              <a:t>mem</a:t>
            </a:r>
            <a:r>
              <a:rPr lang="en-US" sz="1400" dirty="0" smtClean="0"/>
              <a:t> {</a:t>
            </a:r>
          </a:p>
          <a:p>
            <a:pPr>
              <a:buNone/>
            </a:pPr>
            <a:r>
              <a:rPr lang="en-US" sz="1400" dirty="0" smtClean="0"/>
              <a:t>			0x000000ff 0x0000042c </a:t>
            </a:r>
          </a:p>
          <a:p>
            <a:pPr>
              <a:buNone/>
            </a:pPr>
            <a:r>
              <a:rPr lang="en-US" sz="1400" dirty="0" smtClean="0"/>
              <a:t>		}</a:t>
            </a:r>
          </a:p>
          <a:p>
            <a:pPr>
              <a:buNone/>
            </a:pPr>
            <a:r>
              <a:rPr lang="en-US" sz="1400" dirty="0" smtClean="0"/>
              <a:t>	}</a:t>
            </a:r>
          </a:p>
          <a:p>
            <a:pPr>
              <a:buNone/>
            </a:pPr>
            <a:r>
              <a:rPr lang="en-US" sz="1400" dirty="0" smtClean="0"/>
              <a:t>	</a:t>
            </a:r>
            <a:r>
              <a:rPr lang="en-US" sz="1400" dirty="0" err="1" smtClean="0"/>
              <a:t>bincode</a:t>
            </a:r>
            <a:r>
              <a:rPr lang="en-US" sz="1400" dirty="0" smtClean="0"/>
              <a:t> {</a:t>
            </a:r>
          </a:p>
          <a:p>
            <a:pPr>
              <a:buNone/>
            </a:pPr>
            <a:r>
              <a:rPr lang="en-US" sz="1400" dirty="0" smtClean="0"/>
              <a:t>		0x10004209 0x0023c780 0xa000000d 0x04000780 </a:t>
            </a:r>
          </a:p>
          <a:p>
            <a:pPr>
              <a:buNone/>
            </a:pPr>
            <a:r>
              <a:rPr lang="en-US" sz="1400" dirty="0" smtClean="0"/>
              <a:t>		0x1000c801 0x0423c780 0x301fce11 0xec300780</a:t>
            </a:r>
          </a:p>
          <a:p>
            <a:pPr>
              <a:buNone/>
            </a:pPr>
            <a:endParaRPr lang="en-US" sz="1400" dirty="0" smtClean="0"/>
          </a:p>
        </p:txBody>
      </p:sp>
      <p:sp>
        <p:nvSpPr>
          <p:cNvPr id="4" name="Content Placeholder 2"/>
          <p:cNvSpPr txBox="1">
            <a:spLocks/>
          </p:cNvSpPr>
          <p:nvPr/>
        </p:nvSpPr>
        <p:spPr bwMode="auto">
          <a:xfrm>
            <a:off x="457200" y="990600"/>
            <a:ext cx="8229600" cy="4905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l"/>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Compile with the “–keep” flag and investigate the .</a:t>
            </a:r>
            <a:r>
              <a:rPr kumimoji="0" lang="en-US" sz="2000" b="0" i="0" u="none" strike="noStrike" kern="0" cap="none" spc="0" normalizeH="0" baseline="0" noProof="0" dirty="0" err="1" smtClean="0">
                <a:ln>
                  <a:noFill/>
                </a:ln>
                <a:solidFill>
                  <a:schemeClr val="tx1"/>
                </a:solidFill>
                <a:effectLst/>
                <a:uLnTx/>
                <a:uFillTx/>
                <a:latin typeface="+mn-lt"/>
                <a:ea typeface="+mn-ea"/>
                <a:cs typeface="+mn-cs"/>
              </a:rPr>
              <a:t>cubin</a:t>
            </a:r>
            <a:r>
              <a:rPr kumimoji="0" lang="en-US" sz="2000" b="0" i="0" u="none" strike="noStrike" kern="0" cap="none" spc="0" normalizeH="0" baseline="0" noProof="0" dirty="0" smtClean="0">
                <a:ln>
                  <a:noFill/>
                </a:ln>
                <a:solidFill>
                  <a:schemeClr val="tx1"/>
                </a:solidFill>
                <a:effectLst/>
                <a:uLnTx/>
                <a:uFillTx/>
                <a:latin typeface="+mn-lt"/>
                <a:ea typeface="+mn-ea"/>
                <a:cs typeface="+mn-cs"/>
              </a:rPr>
              <a:t> file:</a:t>
            </a: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sp>
        <p:nvSpPr>
          <p:cNvPr id="5" name="Text Box 10"/>
          <p:cNvSpPr txBox="1">
            <a:spLocks noChangeArrowheads="1"/>
          </p:cNvSpPr>
          <p:nvPr/>
        </p:nvSpPr>
        <p:spPr bwMode="auto">
          <a:xfrm>
            <a:off x="8305800" y="6415087"/>
            <a:ext cx="685800" cy="307777"/>
          </a:xfrm>
          <a:prstGeom prst="rect">
            <a:avLst/>
          </a:prstGeom>
          <a:noFill/>
          <a:ln w="9525">
            <a:noFill/>
            <a:miter lim="800000"/>
            <a:headEnd/>
            <a:tailEnd/>
          </a:ln>
          <a:effectLst/>
        </p:spPr>
        <p:txBody>
          <a:bodyPr>
            <a:spAutoFit/>
          </a:bodyPr>
          <a:lstStyle/>
          <a:p>
            <a:pPr eaLnBrk="0" hangingPunct="0">
              <a:spcBef>
                <a:spcPct val="50000"/>
              </a:spcBef>
            </a:pPr>
            <a:fld id="{DAFE9C7B-B28D-4583-B940-6F8B30E5AB61}" type="slidenum">
              <a:rPr lang="en-US" sz="1400">
                <a:latin typeface="Tahoma" pitchFamily="34" charset="0"/>
              </a:rPr>
              <a:pPr eaLnBrk="0" hangingPunct="0">
                <a:spcBef>
                  <a:spcPct val="50000"/>
                </a:spcBef>
              </a:pPr>
              <a:t>42</a:t>
            </a:fld>
            <a:endParaRPr lang="en-US" dirty="0">
              <a:latin typeface="Tahoma"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3124200"/>
            <a:ext cx="5638800" cy="685800"/>
          </a:xfrm>
          <a:solidFill>
            <a:srgbClr val="FF9933"/>
          </a:solidFill>
        </p:spPr>
        <p:txBody>
          <a:bodyPr/>
          <a:lstStyle/>
          <a:p>
            <a:pPr algn="ctr">
              <a:buNone/>
            </a:pPr>
            <a:r>
              <a:rPr lang="en-US" dirty="0">
                <a:solidFill>
                  <a:srgbClr val="0033CC"/>
                </a:solidFill>
              </a:rPr>
              <a:t>CUDA </a:t>
            </a:r>
            <a:r>
              <a:rPr lang="en-US" dirty="0" smtClean="0">
                <a:solidFill>
                  <a:srgbClr val="0033CC"/>
                </a:solidFill>
              </a:rPr>
              <a:t>Profiling &amp; Debugging </a:t>
            </a:r>
          </a:p>
        </p:txBody>
      </p:sp>
      <p:sp>
        <p:nvSpPr>
          <p:cNvPr id="4" name="Text Box 134"/>
          <p:cNvSpPr txBox="1">
            <a:spLocks noChangeArrowheads="1"/>
          </p:cNvSpPr>
          <p:nvPr/>
        </p:nvSpPr>
        <p:spPr bwMode="auto">
          <a:xfrm>
            <a:off x="8382000" y="6415088"/>
            <a:ext cx="685800" cy="307777"/>
          </a:xfrm>
          <a:prstGeom prst="rect">
            <a:avLst/>
          </a:prstGeom>
          <a:noFill/>
          <a:ln w="9525">
            <a:noFill/>
            <a:miter lim="800000"/>
            <a:headEnd/>
            <a:tailEnd/>
          </a:ln>
          <a:effectLst/>
        </p:spPr>
        <p:txBody>
          <a:bodyPr>
            <a:spAutoFit/>
          </a:bodyPr>
          <a:lstStyle/>
          <a:p>
            <a:pPr eaLnBrk="0" hangingPunct="0">
              <a:spcBef>
                <a:spcPct val="50000"/>
              </a:spcBef>
            </a:pPr>
            <a:fld id="{C690824B-AAFD-4F8A-8715-7DD982A1C880}" type="slidenum">
              <a:rPr lang="en-US" sz="1400">
                <a:latin typeface="Tahoma" pitchFamily="34" charset="0"/>
              </a:rPr>
              <a:pPr eaLnBrk="0" hangingPunct="0">
                <a:spcBef>
                  <a:spcPct val="50000"/>
                </a:spcBef>
              </a:pPr>
              <a:t>43</a:t>
            </a:fld>
            <a:endParaRPr lang="en-US" dirty="0">
              <a:latin typeface="Tahoma"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28600" y="76200"/>
            <a:ext cx="6629400" cy="944562"/>
          </a:xfrm>
        </p:spPr>
        <p:txBody>
          <a:bodyPr/>
          <a:lstStyle/>
          <a:p>
            <a:r>
              <a:rPr lang="en-US" dirty="0" smtClean="0"/>
              <a:t>Code Timing/Profiling</a:t>
            </a:r>
          </a:p>
        </p:txBody>
      </p:sp>
      <p:sp>
        <p:nvSpPr>
          <p:cNvPr id="32771" name="Content Placeholder 2"/>
          <p:cNvSpPr>
            <a:spLocks noGrp="1"/>
          </p:cNvSpPr>
          <p:nvPr>
            <p:ph idx="1"/>
          </p:nvPr>
        </p:nvSpPr>
        <p:spPr>
          <a:xfrm>
            <a:off x="152400" y="1676400"/>
            <a:ext cx="8839200" cy="4953000"/>
          </a:xfrm>
        </p:spPr>
        <p:txBody>
          <a:bodyPr/>
          <a:lstStyle/>
          <a:p>
            <a:r>
              <a:rPr lang="en-US" sz="2000" dirty="0" smtClean="0"/>
              <a:t>Lazy man’s solution</a:t>
            </a:r>
          </a:p>
          <a:p>
            <a:pPr lvl="1"/>
            <a:r>
              <a:rPr lang="en-US" sz="2000" dirty="0" smtClean="0"/>
              <a:t>Do nothing, instruct the executable to register crude profiling info </a:t>
            </a:r>
          </a:p>
          <a:p>
            <a:pPr lvl="2"/>
            <a:endParaRPr lang="en-US" sz="1600" dirty="0" smtClean="0"/>
          </a:p>
          <a:p>
            <a:pPr lvl="2"/>
            <a:endParaRPr lang="en-US" sz="1600" dirty="0"/>
          </a:p>
          <a:p>
            <a:pPr lvl="2"/>
            <a:endParaRPr lang="en-US" sz="1600" dirty="0" smtClean="0"/>
          </a:p>
          <a:p>
            <a:r>
              <a:rPr lang="en-US" sz="2000" dirty="0" smtClean="0"/>
              <a:t>Advanced approach: use NVIDIA’s </a:t>
            </a:r>
            <a:r>
              <a:rPr lang="en-US" sz="2400" b="1" dirty="0" err="1" smtClean="0">
                <a:latin typeface="Courier New" pitchFamily="49" charset="0"/>
                <a:cs typeface="Courier New" pitchFamily="49" charset="0"/>
              </a:rPr>
              <a:t>nvvp</a:t>
            </a:r>
            <a:r>
              <a:rPr lang="en-US" sz="2000" dirty="0" smtClean="0"/>
              <a:t> Visual Profiler</a:t>
            </a:r>
          </a:p>
          <a:p>
            <a:pPr lvl="1"/>
            <a:r>
              <a:rPr lang="en-US" sz="2000" dirty="0" smtClean="0"/>
              <a:t>Visualize CPU and GPU activity</a:t>
            </a:r>
          </a:p>
          <a:p>
            <a:pPr lvl="1"/>
            <a:r>
              <a:rPr lang="en-US" sz="2000" dirty="0" smtClean="0"/>
              <a:t>Identify optimization opportunities</a:t>
            </a:r>
          </a:p>
          <a:p>
            <a:pPr lvl="1"/>
            <a:r>
              <a:rPr lang="en-US" sz="2000" dirty="0" smtClean="0"/>
              <a:t>Allows for automated analysis</a:t>
            </a:r>
          </a:p>
          <a:p>
            <a:pPr lvl="1"/>
            <a:r>
              <a:rPr lang="en-US" sz="2400" b="1" dirty="0" err="1" smtClean="0">
                <a:latin typeface="Courier New" pitchFamily="49" charset="0"/>
                <a:cs typeface="Courier New" pitchFamily="49" charset="0"/>
              </a:rPr>
              <a:t>nvvp</a:t>
            </a:r>
            <a:r>
              <a:rPr lang="en-US" sz="2000" dirty="0" smtClean="0"/>
              <a:t> is a cross platform tool (</a:t>
            </a:r>
            <a:r>
              <a:rPr lang="en-US" sz="2000" dirty="0" err="1" smtClean="0"/>
              <a:t>linux</a:t>
            </a:r>
            <a:r>
              <a:rPr lang="en-US" sz="2000" dirty="0" smtClean="0"/>
              <a:t>, mac, windows)</a:t>
            </a:r>
          </a:p>
        </p:txBody>
      </p:sp>
      <p:sp>
        <p:nvSpPr>
          <p:cNvPr id="2" name="Slide Number Placeholder 1"/>
          <p:cNvSpPr>
            <a:spLocks noGrp="1"/>
          </p:cNvSpPr>
          <p:nvPr>
            <p:ph type="sldNum" sz="quarter" idx="4294967295"/>
          </p:nvPr>
        </p:nvSpPr>
        <p:spPr>
          <a:xfrm>
            <a:off x="8649232" y="6357057"/>
            <a:ext cx="494771" cy="365127"/>
          </a:xfrm>
          <a:prstGeom prst="rect">
            <a:avLst/>
          </a:prstGeom>
        </p:spPr>
        <p:txBody>
          <a:bodyPr/>
          <a:lstStyle/>
          <a:p>
            <a:pPr>
              <a:defRPr/>
            </a:pPr>
            <a:fld id="{28353259-CBD6-4A79-92E9-BBEFB4AF7638}" type="slidenum">
              <a:rPr lang="en-US"/>
              <a:pPr>
                <a:defRPr/>
              </a:pPr>
              <a:t>44</a:t>
            </a:fld>
            <a:endParaRPr lang="en-US"/>
          </a:p>
        </p:txBody>
      </p:sp>
    </p:spTree>
    <p:extLst>
      <p:ext uri="{BB962C8B-B14F-4D97-AF65-F5344CB8AC3E}">
        <p14:creationId xmlns:p14="http://schemas.microsoft.com/office/powerpoint/2010/main" val="511659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6553200" cy="884238"/>
          </a:xfrm>
        </p:spPr>
        <p:txBody>
          <a:bodyPr/>
          <a:lstStyle/>
          <a:p>
            <a:r>
              <a:rPr lang="en-US" dirty="0" smtClean="0"/>
              <a:t>Lazy Man’s Solution…</a:t>
            </a:r>
            <a:endParaRPr lang="en-US" dirty="0"/>
          </a:p>
        </p:txBody>
      </p:sp>
      <p:sp>
        <p:nvSpPr>
          <p:cNvPr id="3" name="Content Placeholder 2"/>
          <p:cNvSpPr>
            <a:spLocks noGrp="1"/>
          </p:cNvSpPr>
          <p:nvPr>
            <p:ph idx="1"/>
          </p:nvPr>
        </p:nvSpPr>
        <p:spPr>
          <a:xfrm>
            <a:off x="152400" y="1719263"/>
            <a:ext cx="8839200" cy="1938337"/>
          </a:xfrm>
        </p:spPr>
        <p:txBody>
          <a:bodyPr/>
          <a:lstStyle/>
          <a:p>
            <a:r>
              <a:rPr lang="en-US" sz="1800" dirty="0" smtClean="0"/>
              <a:t>Set the right environment variable and run your executable [illustrated on Euler]:</a:t>
            </a:r>
          </a:p>
          <a:p>
            <a:endParaRPr lang="en-US" sz="1800" dirty="0" smtClean="0"/>
          </a:p>
          <a:p>
            <a:pPr marL="0" indent="0">
              <a:buNone/>
            </a:pPr>
            <a:r>
              <a:rPr lang="en-US" sz="1600" b="1" dirty="0">
                <a:latin typeface="Courier New" pitchFamily="49" charset="0"/>
                <a:cs typeface="Courier New" pitchFamily="49" charset="0"/>
              </a:rPr>
              <a:t>&gt;&gt; </a:t>
            </a:r>
            <a:r>
              <a:rPr lang="en-US" sz="1600" b="1" dirty="0" err="1">
                <a:latin typeface="Courier New" pitchFamily="49" charset="0"/>
                <a:cs typeface="Courier New" pitchFamily="49" charset="0"/>
              </a:rPr>
              <a:t>nvcc</a:t>
            </a:r>
            <a:r>
              <a:rPr lang="en-US" sz="1600" b="1" dirty="0">
                <a:latin typeface="Courier New" pitchFamily="49" charset="0"/>
                <a:cs typeface="Courier New" pitchFamily="49" charset="0"/>
              </a:rPr>
              <a:t> -O3 -</a:t>
            </a:r>
            <a:r>
              <a:rPr lang="en-US" sz="1600" b="1" dirty="0" err="1">
                <a:latin typeface="Courier New" pitchFamily="49" charset="0"/>
                <a:cs typeface="Courier New" pitchFamily="49" charset="0"/>
              </a:rPr>
              <a:t>gencode</a:t>
            </a:r>
            <a:r>
              <a:rPr lang="en-US" sz="1600" b="1" dirty="0">
                <a:latin typeface="Courier New" pitchFamily="49" charset="0"/>
                <a:cs typeface="Courier New" pitchFamily="49" charset="0"/>
              </a:rPr>
              <a:t> arch=compute_20,code=sm_20 testV4.cu -o testV4_20</a:t>
            </a:r>
          </a:p>
          <a:p>
            <a:pPr marL="0" indent="0">
              <a:buNone/>
            </a:pPr>
            <a:r>
              <a:rPr lang="en-US" sz="1600" b="1" dirty="0" smtClean="0">
                <a:latin typeface="Courier New" pitchFamily="49" charset="0"/>
                <a:cs typeface="Courier New" pitchFamily="49" charset="0"/>
              </a:rPr>
              <a:t>&gt;&gt; </a:t>
            </a:r>
            <a:r>
              <a:rPr lang="en-US" sz="1600" b="1" dirty="0">
                <a:latin typeface="Courier New" pitchFamily="49" charset="0"/>
                <a:cs typeface="Courier New" pitchFamily="49" charset="0"/>
              </a:rPr>
              <a:t>export CUDA_PROFILE=1</a:t>
            </a:r>
          </a:p>
          <a:p>
            <a:pPr marL="0" indent="0">
              <a:buNone/>
            </a:pPr>
            <a:r>
              <a:rPr lang="en-US" sz="1600" b="1" dirty="0" smtClean="0">
                <a:latin typeface="Courier New" pitchFamily="49" charset="0"/>
                <a:cs typeface="Courier New" pitchFamily="49" charset="0"/>
              </a:rPr>
              <a:t>&gt;&gt; </a:t>
            </a:r>
            <a:r>
              <a:rPr lang="en-US" sz="1600" b="1" dirty="0">
                <a:latin typeface="Courier New" pitchFamily="49" charset="0"/>
                <a:cs typeface="Courier New" pitchFamily="49" charset="0"/>
              </a:rPr>
              <a:t>./</a:t>
            </a:r>
            <a:r>
              <a:rPr lang="en-US" sz="1600" b="1" dirty="0" smtClean="0">
                <a:latin typeface="Courier New" pitchFamily="49" charset="0"/>
                <a:cs typeface="Courier New" pitchFamily="49" charset="0"/>
              </a:rPr>
              <a:t>testV4_20</a:t>
            </a:r>
          </a:p>
          <a:p>
            <a:pPr marL="0" indent="0">
              <a:buNone/>
            </a:pPr>
            <a:r>
              <a:rPr lang="en-US" sz="1600" b="1" dirty="0">
                <a:latin typeface="Courier New" pitchFamily="49" charset="0"/>
                <a:cs typeface="Courier New" pitchFamily="49" charset="0"/>
              </a:rPr>
              <a:t>&gt;&gt; cat </a:t>
            </a:r>
            <a:r>
              <a:rPr lang="en-US" sz="1600" b="1" dirty="0" smtClean="0">
                <a:latin typeface="Courier New" pitchFamily="49" charset="0"/>
                <a:cs typeface="Courier New" pitchFamily="49" charset="0"/>
              </a:rPr>
              <a:t>cuda_profile_0.log</a:t>
            </a:r>
            <a:endParaRPr lang="en-US" sz="1600" b="1" dirty="0">
              <a:latin typeface="Courier New" pitchFamily="49" charset="0"/>
              <a:cs typeface="Courier New" pitchFamily="49" charset="0"/>
            </a:endParaRPr>
          </a:p>
        </p:txBody>
      </p:sp>
      <p:sp>
        <p:nvSpPr>
          <p:cNvPr id="4" name="Slide Number Placeholder 3"/>
          <p:cNvSpPr>
            <a:spLocks noGrp="1"/>
          </p:cNvSpPr>
          <p:nvPr>
            <p:ph type="sldNum" sz="quarter" idx="12"/>
          </p:nvPr>
        </p:nvSpPr>
        <p:spPr/>
        <p:txBody>
          <a:bodyPr/>
          <a:lstStyle/>
          <a:p>
            <a:fld id="{04A7C484-7E24-447E-8CB0-5149A4D34DEF}" type="slidenum">
              <a:rPr lang="en-US" altLang="en-US" smtClean="0"/>
              <a:pPr/>
              <a:t>45</a:t>
            </a:fld>
            <a:endParaRPr lang="en-US" altLang="en-US"/>
          </a:p>
        </p:txBody>
      </p:sp>
      <p:sp>
        <p:nvSpPr>
          <p:cNvPr id="5" name="Rectangle 4"/>
          <p:cNvSpPr/>
          <p:nvPr/>
        </p:nvSpPr>
        <p:spPr>
          <a:xfrm>
            <a:off x="84667" y="4648200"/>
            <a:ext cx="8915400" cy="1569660"/>
          </a:xfrm>
          <a:prstGeom prst="rect">
            <a:avLst/>
          </a:prstGeom>
          <a:solidFill>
            <a:schemeClr val="bg1">
              <a:lumMod val="85000"/>
            </a:schemeClr>
          </a:solidFill>
        </p:spPr>
        <p:txBody>
          <a:bodyPr wrap="square">
            <a:spAutoFit/>
          </a:bodyPr>
          <a:lstStyle/>
          <a:p>
            <a:r>
              <a:rPr lang="en-US" sz="1200" b="1" dirty="0">
                <a:solidFill>
                  <a:srgbClr val="0070C0"/>
                </a:solidFill>
                <a:latin typeface="Courier New" pitchFamily="49" charset="0"/>
                <a:cs typeface="Courier New" pitchFamily="49" charset="0"/>
              </a:rPr>
              <a:t># CUDA_PROFILE_LOG_VERSION 2.0</a:t>
            </a:r>
          </a:p>
          <a:p>
            <a:r>
              <a:rPr lang="en-US" sz="1200" b="1" dirty="0">
                <a:solidFill>
                  <a:srgbClr val="0070C0"/>
                </a:solidFill>
                <a:latin typeface="Courier New" pitchFamily="49" charset="0"/>
                <a:cs typeface="Courier New" pitchFamily="49" charset="0"/>
              </a:rPr>
              <a:t># CUDA_DEVICE 0 GeForce GTX 480</a:t>
            </a:r>
          </a:p>
          <a:p>
            <a:r>
              <a:rPr lang="en-US" sz="1200" b="1" dirty="0" smtClean="0">
                <a:solidFill>
                  <a:srgbClr val="0070C0"/>
                </a:solidFill>
                <a:latin typeface="Courier New" pitchFamily="49" charset="0"/>
                <a:cs typeface="Courier New" pitchFamily="49" charset="0"/>
              </a:rPr>
              <a:t># </a:t>
            </a:r>
            <a:r>
              <a:rPr lang="en-US" sz="1200" b="1" dirty="0">
                <a:solidFill>
                  <a:srgbClr val="0070C0"/>
                </a:solidFill>
                <a:latin typeface="Courier New" pitchFamily="49" charset="0"/>
                <a:cs typeface="Courier New" pitchFamily="49" charset="0"/>
              </a:rPr>
              <a:t>TIMESTAMPFACTOR fffff6c689a404a8</a:t>
            </a:r>
          </a:p>
          <a:p>
            <a:r>
              <a:rPr lang="en-US" sz="1200" b="1" dirty="0" err="1">
                <a:solidFill>
                  <a:srgbClr val="0070C0"/>
                </a:solidFill>
                <a:latin typeface="Courier New" pitchFamily="49" charset="0"/>
                <a:cs typeface="Courier New" pitchFamily="49" charset="0"/>
              </a:rPr>
              <a:t>method,gputime,cputime,occupancy</a:t>
            </a:r>
            <a:endParaRPr lang="en-US" sz="1200" b="1" dirty="0">
              <a:solidFill>
                <a:srgbClr val="0070C0"/>
              </a:solidFill>
              <a:latin typeface="Courier New" pitchFamily="49" charset="0"/>
              <a:cs typeface="Courier New" pitchFamily="49" charset="0"/>
            </a:endParaRPr>
          </a:p>
          <a:p>
            <a:r>
              <a:rPr lang="en-US" sz="1200" b="1" dirty="0">
                <a:solidFill>
                  <a:srgbClr val="0070C0"/>
                </a:solidFill>
                <a:latin typeface="Courier New" pitchFamily="49" charset="0"/>
                <a:cs typeface="Courier New" pitchFamily="49" charset="0"/>
              </a:rPr>
              <a:t>method=[ </a:t>
            </a:r>
            <a:r>
              <a:rPr lang="en-US" sz="1200" b="1" dirty="0" err="1">
                <a:solidFill>
                  <a:srgbClr val="0070C0"/>
                </a:solidFill>
                <a:latin typeface="Courier New" pitchFamily="49" charset="0"/>
                <a:cs typeface="Courier New" pitchFamily="49" charset="0"/>
              </a:rPr>
              <a:t>memcpyHtoD</a:t>
            </a:r>
            <a:r>
              <a:rPr lang="en-US" sz="1200" b="1" dirty="0">
                <a:solidFill>
                  <a:srgbClr val="0070C0"/>
                </a:solidFill>
                <a:latin typeface="Courier New" pitchFamily="49" charset="0"/>
                <a:cs typeface="Courier New" pitchFamily="49" charset="0"/>
              </a:rPr>
              <a:t> ] </a:t>
            </a:r>
            <a:r>
              <a:rPr lang="en-US" sz="1200" b="1" dirty="0" err="1">
                <a:solidFill>
                  <a:srgbClr val="0070C0"/>
                </a:solidFill>
                <a:latin typeface="Courier New" pitchFamily="49" charset="0"/>
                <a:cs typeface="Courier New" pitchFamily="49" charset="0"/>
              </a:rPr>
              <a:t>gputime</a:t>
            </a:r>
            <a:r>
              <a:rPr lang="en-US" sz="1200" b="1" dirty="0">
                <a:solidFill>
                  <a:srgbClr val="0070C0"/>
                </a:solidFill>
                <a:latin typeface="Courier New" pitchFamily="49" charset="0"/>
                <a:cs typeface="Courier New" pitchFamily="49" charset="0"/>
              </a:rPr>
              <a:t>=[ 2.016 ] </a:t>
            </a:r>
            <a:r>
              <a:rPr lang="en-US" sz="1200" b="1" dirty="0" err="1">
                <a:solidFill>
                  <a:srgbClr val="0070C0"/>
                </a:solidFill>
                <a:latin typeface="Courier New" pitchFamily="49" charset="0"/>
                <a:cs typeface="Courier New" pitchFamily="49" charset="0"/>
              </a:rPr>
              <a:t>cputime</a:t>
            </a:r>
            <a:r>
              <a:rPr lang="en-US" sz="1200" b="1" dirty="0">
                <a:solidFill>
                  <a:srgbClr val="0070C0"/>
                </a:solidFill>
                <a:latin typeface="Courier New" pitchFamily="49" charset="0"/>
                <a:cs typeface="Courier New" pitchFamily="49" charset="0"/>
              </a:rPr>
              <a:t>=[ 9.000 ] </a:t>
            </a:r>
          </a:p>
          <a:p>
            <a:r>
              <a:rPr lang="en-US" sz="1200" b="1" dirty="0">
                <a:solidFill>
                  <a:srgbClr val="0070C0"/>
                </a:solidFill>
                <a:latin typeface="Courier New" pitchFamily="49" charset="0"/>
                <a:cs typeface="Courier New" pitchFamily="49" charset="0"/>
              </a:rPr>
              <a:t>method=[ </a:t>
            </a:r>
            <a:r>
              <a:rPr lang="en-US" sz="1200" b="1" dirty="0" err="1">
                <a:solidFill>
                  <a:srgbClr val="0070C0"/>
                </a:solidFill>
                <a:latin typeface="Courier New" pitchFamily="49" charset="0"/>
                <a:cs typeface="Courier New" pitchFamily="49" charset="0"/>
              </a:rPr>
              <a:t>memcpyHtoD</a:t>
            </a:r>
            <a:r>
              <a:rPr lang="en-US" sz="1200" b="1" dirty="0">
                <a:solidFill>
                  <a:srgbClr val="0070C0"/>
                </a:solidFill>
                <a:latin typeface="Courier New" pitchFamily="49" charset="0"/>
                <a:cs typeface="Courier New" pitchFamily="49" charset="0"/>
              </a:rPr>
              <a:t> ] </a:t>
            </a:r>
            <a:r>
              <a:rPr lang="en-US" sz="1200" b="1" dirty="0" err="1">
                <a:solidFill>
                  <a:srgbClr val="0070C0"/>
                </a:solidFill>
                <a:latin typeface="Courier New" pitchFamily="49" charset="0"/>
                <a:cs typeface="Courier New" pitchFamily="49" charset="0"/>
              </a:rPr>
              <a:t>gputime</a:t>
            </a:r>
            <a:r>
              <a:rPr lang="en-US" sz="1200" b="1" dirty="0">
                <a:solidFill>
                  <a:srgbClr val="0070C0"/>
                </a:solidFill>
                <a:latin typeface="Courier New" pitchFamily="49" charset="0"/>
                <a:cs typeface="Courier New" pitchFamily="49" charset="0"/>
              </a:rPr>
              <a:t>=[ 1001.952 ] </a:t>
            </a:r>
            <a:r>
              <a:rPr lang="en-US" sz="1200" b="1" dirty="0" err="1">
                <a:solidFill>
                  <a:srgbClr val="0070C0"/>
                </a:solidFill>
                <a:latin typeface="Courier New" pitchFamily="49" charset="0"/>
                <a:cs typeface="Courier New" pitchFamily="49" charset="0"/>
              </a:rPr>
              <a:t>cputime</a:t>
            </a:r>
            <a:r>
              <a:rPr lang="en-US" sz="1200" b="1" dirty="0">
                <a:solidFill>
                  <a:srgbClr val="0070C0"/>
                </a:solidFill>
                <a:latin typeface="Courier New" pitchFamily="49" charset="0"/>
                <a:cs typeface="Courier New" pitchFamily="49" charset="0"/>
              </a:rPr>
              <a:t>=[ 1197.000 ] </a:t>
            </a:r>
          </a:p>
          <a:p>
            <a:r>
              <a:rPr lang="en-US" sz="1200" b="1" dirty="0">
                <a:solidFill>
                  <a:srgbClr val="0070C0"/>
                </a:solidFill>
                <a:latin typeface="Courier New" pitchFamily="49" charset="0"/>
                <a:cs typeface="Courier New" pitchFamily="49" charset="0"/>
              </a:rPr>
              <a:t>method=[ _Z14applyStencil1DiiPKfPfS1_ ] </a:t>
            </a:r>
            <a:r>
              <a:rPr lang="en-US" sz="1200" b="1" dirty="0" err="1">
                <a:solidFill>
                  <a:srgbClr val="0070C0"/>
                </a:solidFill>
                <a:latin typeface="Courier New" pitchFamily="49" charset="0"/>
                <a:cs typeface="Courier New" pitchFamily="49" charset="0"/>
              </a:rPr>
              <a:t>gputime</a:t>
            </a:r>
            <a:r>
              <a:rPr lang="en-US" sz="1200" b="1" dirty="0">
                <a:solidFill>
                  <a:srgbClr val="0070C0"/>
                </a:solidFill>
                <a:latin typeface="Courier New" pitchFamily="49" charset="0"/>
                <a:cs typeface="Courier New" pitchFamily="49" charset="0"/>
              </a:rPr>
              <a:t>=[ 166.944 ] </a:t>
            </a:r>
            <a:r>
              <a:rPr lang="en-US" sz="1200" b="1" dirty="0" err="1">
                <a:solidFill>
                  <a:srgbClr val="0070C0"/>
                </a:solidFill>
                <a:latin typeface="Courier New" pitchFamily="49" charset="0"/>
                <a:cs typeface="Courier New" pitchFamily="49" charset="0"/>
              </a:rPr>
              <a:t>cputime</a:t>
            </a:r>
            <a:r>
              <a:rPr lang="en-US" sz="1200" b="1" dirty="0">
                <a:solidFill>
                  <a:srgbClr val="0070C0"/>
                </a:solidFill>
                <a:latin typeface="Courier New" pitchFamily="49" charset="0"/>
                <a:cs typeface="Courier New" pitchFamily="49" charset="0"/>
              </a:rPr>
              <a:t>=[ 13.000 ] occupancy</a:t>
            </a:r>
            <a:r>
              <a:rPr lang="en-US" sz="1200" b="1" dirty="0" smtClean="0">
                <a:solidFill>
                  <a:srgbClr val="0070C0"/>
                </a:solidFill>
                <a:latin typeface="Courier New" pitchFamily="49" charset="0"/>
                <a:cs typeface="Courier New" pitchFamily="49" charset="0"/>
              </a:rPr>
              <a:t>=[1.0] </a:t>
            </a:r>
            <a:endParaRPr lang="en-US" sz="1200" b="1" dirty="0">
              <a:solidFill>
                <a:srgbClr val="0070C0"/>
              </a:solidFill>
              <a:latin typeface="Courier New" pitchFamily="49" charset="0"/>
              <a:cs typeface="Courier New" pitchFamily="49" charset="0"/>
            </a:endParaRPr>
          </a:p>
          <a:p>
            <a:r>
              <a:rPr lang="en-US" sz="1200" b="1" dirty="0">
                <a:solidFill>
                  <a:srgbClr val="0070C0"/>
                </a:solidFill>
                <a:latin typeface="Courier New" pitchFamily="49" charset="0"/>
                <a:cs typeface="Courier New" pitchFamily="49" charset="0"/>
              </a:rPr>
              <a:t>method=[ </a:t>
            </a:r>
            <a:r>
              <a:rPr lang="en-US" sz="1200" b="1" dirty="0" err="1">
                <a:solidFill>
                  <a:srgbClr val="0070C0"/>
                </a:solidFill>
                <a:latin typeface="Courier New" pitchFamily="49" charset="0"/>
                <a:cs typeface="Courier New" pitchFamily="49" charset="0"/>
              </a:rPr>
              <a:t>memcpyDtoH</a:t>
            </a:r>
            <a:r>
              <a:rPr lang="en-US" sz="1200" b="1" dirty="0">
                <a:solidFill>
                  <a:srgbClr val="0070C0"/>
                </a:solidFill>
                <a:latin typeface="Courier New" pitchFamily="49" charset="0"/>
                <a:cs typeface="Courier New" pitchFamily="49" charset="0"/>
              </a:rPr>
              <a:t> ] </a:t>
            </a:r>
            <a:r>
              <a:rPr lang="en-US" sz="1200" b="1" dirty="0" err="1">
                <a:solidFill>
                  <a:srgbClr val="0070C0"/>
                </a:solidFill>
                <a:latin typeface="Courier New" pitchFamily="49" charset="0"/>
                <a:cs typeface="Courier New" pitchFamily="49" charset="0"/>
              </a:rPr>
              <a:t>gputime</a:t>
            </a:r>
            <a:r>
              <a:rPr lang="en-US" sz="1200" b="1" dirty="0">
                <a:solidFill>
                  <a:srgbClr val="0070C0"/>
                </a:solidFill>
                <a:latin typeface="Courier New" pitchFamily="49" charset="0"/>
                <a:cs typeface="Courier New" pitchFamily="49" charset="0"/>
              </a:rPr>
              <a:t>=[ 1394.144 ] </a:t>
            </a:r>
            <a:r>
              <a:rPr lang="en-US" sz="1200" b="1" dirty="0" err="1">
                <a:solidFill>
                  <a:srgbClr val="0070C0"/>
                </a:solidFill>
                <a:latin typeface="Courier New" pitchFamily="49" charset="0"/>
                <a:cs typeface="Courier New" pitchFamily="49" charset="0"/>
              </a:rPr>
              <a:t>cputime</a:t>
            </a:r>
            <a:r>
              <a:rPr lang="en-US" sz="1200" b="1" dirty="0">
                <a:solidFill>
                  <a:srgbClr val="0070C0"/>
                </a:solidFill>
                <a:latin typeface="Courier New" pitchFamily="49" charset="0"/>
                <a:cs typeface="Courier New" pitchFamily="49" charset="0"/>
              </a:rPr>
              <a:t>=[ 2533.000 ] </a:t>
            </a:r>
          </a:p>
        </p:txBody>
      </p:sp>
      <p:grpSp>
        <p:nvGrpSpPr>
          <p:cNvPr id="14" name="Group 13"/>
          <p:cNvGrpSpPr/>
          <p:nvPr/>
        </p:nvGrpSpPr>
        <p:grpSpPr>
          <a:xfrm>
            <a:off x="1066800" y="3505200"/>
            <a:ext cx="2286000" cy="1143000"/>
            <a:chOff x="1066800" y="3505200"/>
            <a:chExt cx="2286000" cy="1143000"/>
          </a:xfrm>
        </p:grpSpPr>
        <p:cxnSp>
          <p:nvCxnSpPr>
            <p:cNvPr id="9" name="Straight Arrow Connector 8"/>
            <p:cNvCxnSpPr/>
            <p:nvPr/>
          </p:nvCxnSpPr>
          <p:spPr>
            <a:xfrm>
              <a:off x="2209800" y="3810000"/>
              <a:ext cx="0" cy="838200"/>
            </a:xfrm>
            <a:prstGeom prst="straightConnector1">
              <a:avLst/>
            </a:prstGeom>
            <a:ln w="349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Left Brace 10"/>
            <p:cNvSpPr/>
            <p:nvPr/>
          </p:nvSpPr>
          <p:spPr>
            <a:xfrm rot="-5400000">
              <a:off x="2057400" y="2514600"/>
              <a:ext cx="304800" cy="2286000"/>
            </a:xfrm>
            <a:prstGeom prst="leftBrace">
              <a:avLst/>
            </a:prstGeom>
            <a:ln w="317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511409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6553200" cy="884238"/>
          </a:xfrm>
        </p:spPr>
        <p:txBody>
          <a:bodyPr/>
          <a:lstStyle/>
          <a:p>
            <a:r>
              <a:rPr lang="en-US" dirty="0" smtClean="0"/>
              <a:t>Lazy Man’s Solution…</a:t>
            </a:r>
            <a:endParaRPr lang="en-US" dirty="0"/>
          </a:p>
        </p:txBody>
      </p:sp>
      <p:sp>
        <p:nvSpPr>
          <p:cNvPr id="3" name="Content Placeholder 2"/>
          <p:cNvSpPr>
            <a:spLocks noGrp="1"/>
          </p:cNvSpPr>
          <p:nvPr>
            <p:ph idx="1"/>
          </p:nvPr>
        </p:nvSpPr>
        <p:spPr>
          <a:xfrm>
            <a:off x="84667" y="1931075"/>
            <a:ext cx="8915400" cy="461665"/>
          </a:xfrm>
          <a:solidFill>
            <a:schemeClr val="bg1">
              <a:lumMod val="85000"/>
            </a:schemeClr>
          </a:solidFill>
        </p:spPr>
        <p:txBody>
          <a:bodyPr wrap="square">
            <a:spAutoFit/>
          </a:bodyPr>
          <a:lstStyle/>
          <a:p>
            <a:pPr marL="0" indent="0">
              <a:spcBef>
                <a:spcPct val="0"/>
              </a:spcBef>
              <a:buNone/>
            </a:pPr>
            <a:r>
              <a:rPr lang="en-US" sz="1200" b="1" kern="1200" dirty="0">
                <a:solidFill>
                  <a:srgbClr val="0070C0"/>
                </a:solidFill>
                <a:latin typeface="Courier New" pitchFamily="49" charset="0"/>
                <a:cs typeface="Courier New" pitchFamily="49" charset="0"/>
              </a:rPr>
              <a:t>&gt;&gt; </a:t>
            </a:r>
            <a:r>
              <a:rPr lang="en-US" sz="1200" b="1" kern="1200" dirty="0" err="1">
                <a:solidFill>
                  <a:srgbClr val="0070C0"/>
                </a:solidFill>
                <a:latin typeface="Courier New" pitchFamily="49" charset="0"/>
                <a:cs typeface="Courier New" pitchFamily="49" charset="0"/>
              </a:rPr>
              <a:t>nvcc</a:t>
            </a:r>
            <a:r>
              <a:rPr lang="en-US" sz="1200" b="1" kern="1200" dirty="0">
                <a:solidFill>
                  <a:srgbClr val="0070C0"/>
                </a:solidFill>
                <a:latin typeface="Courier New" pitchFamily="49" charset="0"/>
                <a:cs typeface="Courier New" pitchFamily="49" charset="0"/>
              </a:rPr>
              <a:t> -O3 -</a:t>
            </a:r>
            <a:r>
              <a:rPr lang="en-US" sz="1200" b="1" kern="1200" dirty="0" err="1">
                <a:solidFill>
                  <a:srgbClr val="0070C0"/>
                </a:solidFill>
                <a:latin typeface="Courier New" pitchFamily="49" charset="0"/>
                <a:cs typeface="Courier New" pitchFamily="49" charset="0"/>
              </a:rPr>
              <a:t>gencode</a:t>
            </a:r>
            <a:r>
              <a:rPr lang="en-US" sz="1200" b="1" kern="1200" dirty="0">
                <a:solidFill>
                  <a:srgbClr val="0070C0"/>
                </a:solidFill>
                <a:latin typeface="Courier New" pitchFamily="49" charset="0"/>
                <a:cs typeface="Courier New" pitchFamily="49" charset="0"/>
              </a:rPr>
              <a:t> arch=compute_20,code=sm_20 testV4.cu -o testV4_20</a:t>
            </a:r>
          </a:p>
          <a:p>
            <a:pPr marL="0" indent="0">
              <a:spcBef>
                <a:spcPct val="0"/>
              </a:spcBef>
              <a:buNone/>
            </a:pPr>
            <a:r>
              <a:rPr lang="en-US" sz="1200" b="1" kern="1200" dirty="0">
                <a:solidFill>
                  <a:srgbClr val="0070C0"/>
                </a:solidFill>
                <a:latin typeface="Courier New" pitchFamily="49" charset="0"/>
                <a:cs typeface="Courier New" pitchFamily="49" charset="0"/>
              </a:rPr>
              <a:t>&gt;&gt; ./testV4_20</a:t>
            </a:r>
          </a:p>
        </p:txBody>
      </p:sp>
      <p:sp>
        <p:nvSpPr>
          <p:cNvPr id="4" name="Slide Number Placeholder 3"/>
          <p:cNvSpPr>
            <a:spLocks noGrp="1"/>
          </p:cNvSpPr>
          <p:nvPr>
            <p:ph type="sldNum" sz="quarter" idx="12"/>
          </p:nvPr>
        </p:nvSpPr>
        <p:spPr/>
        <p:txBody>
          <a:bodyPr/>
          <a:lstStyle/>
          <a:p>
            <a:fld id="{04A7C484-7E24-447E-8CB0-5149A4D34DEF}" type="slidenum">
              <a:rPr lang="en-US" altLang="en-US" smtClean="0"/>
              <a:pPr/>
              <a:t>46</a:t>
            </a:fld>
            <a:endParaRPr lang="en-US" altLang="en-US"/>
          </a:p>
        </p:txBody>
      </p:sp>
      <p:sp>
        <p:nvSpPr>
          <p:cNvPr id="5" name="Rectangle 4"/>
          <p:cNvSpPr/>
          <p:nvPr/>
        </p:nvSpPr>
        <p:spPr>
          <a:xfrm>
            <a:off x="84667" y="2392740"/>
            <a:ext cx="8915400" cy="1569660"/>
          </a:xfrm>
          <a:prstGeom prst="rect">
            <a:avLst/>
          </a:prstGeom>
          <a:solidFill>
            <a:schemeClr val="bg1">
              <a:lumMod val="85000"/>
            </a:schemeClr>
          </a:solidFill>
        </p:spPr>
        <p:txBody>
          <a:bodyPr wrap="square">
            <a:spAutoFit/>
          </a:bodyPr>
          <a:lstStyle/>
          <a:p>
            <a:r>
              <a:rPr lang="en-US" sz="1200" b="1" dirty="0">
                <a:solidFill>
                  <a:srgbClr val="0070C0"/>
                </a:solidFill>
                <a:latin typeface="Courier New" pitchFamily="49" charset="0"/>
                <a:cs typeface="Courier New" pitchFamily="49" charset="0"/>
              </a:rPr>
              <a:t># CUDA_PROFILE_LOG_VERSION 2.0</a:t>
            </a:r>
          </a:p>
          <a:p>
            <a:r>
              <a:rPr lang="en-US" sz="1200" b="1" dirty="0">
                <a:solidFill>
                  <a:srgbClr val="0070C0"/>
                </a:solidFill>
                <a:latin typeface="Courier New" pitchFamily="49" charset="0"/>
                <a:cs typeface="Courier New" pitchFamily="49" charset="0"/>
              </a:rPr>
              <a:t># CUDA_DEVICE 0 GeForce GTX 480</a:t>
            </a:r>
          </a:p>
          <a:p>
            <a:r>
              <a:rPr lang="en-US" sz="1200" b="1" dirty="0" smtClean="0">
                <a:solidFill>
                  <a:srgbClr val="0070C0"/>
                </a:solidFill>
                <a:latin typeface="Courier New" pitchFamily="49" charset="0"/>
                <a:cs typeface="Courier New" pitchFamily="49" charset="0"/>
              </a:rPr>
              <a:t># </a:t>
            </a:r>
            <a:r>
              <a:rPr lang="en-US" sz="1200" b="1" dirty="0">
                <a:solidFill>
                  <a:srgbClr val="0070C0"/>
                </a:solidFill>
                <a:latin typeface="Courier New" pitchFamily="49" charset="0"/>
                <a:cs typeface="Courier New" pitchFamily="49" charset="0"/>
              </a:rPr>
              <a:t>TIMESTAMPFACTOR fffff6c689a404a8</a:t>
            </a:r>
          </a:p>
          <a:p>
            <a:r>
              <a:rPr lang="en-US" sz="1200" b="1" dirty="0" err="1">
                <a:solidFill>
                  <a:srgbClr val="0070C0"/>
                </a:solidFill>
                <a:latin typeface="Courier New" pitchFamily="49" charset="0"/>
                <a:cs typeface="Courier New" pitchFamily="49" charset="0"/>
              </a:rPr>
              <a:t>method,gputime,cputime,occupancy</a:t>
            </a:r>
            <a:endParaRPr lang="en-US" sz="1200" b="1" dirty="0">
              <a:solidFill>
                <a:srgbClr val="0070C0"/>
              </a:solidFill>
              <a:latin typeface="Courier New" pitchFamily="49" charset="0"/>
              <a:cs typeface="Courier New" pitchFamily="49" charset="0"/>
            </a:endParaRPr>
          </a:p>
          <a:p>
            <a:r>
              <a:rPr lang="en-US" sz="1200" b="1" dirty="0">
                <a:solidFill>
                  <a:srgbClr val="0070C0"/>
                </a:solidFill>
                <a:latin typeface="Courier New" pitchFamily="49" charset="0"/>
                <a:cs typeface="Courier New" pitchFamily="49" charset="0"/>
              </a:rPr>
              <a:t>method=[ </a:t>
            </a:r>
            <a:r>
              <a:rPr lang="en-US" sz="1200" b="1" dirty="0" err="1">
                <a:solidFill>
                  <a:srgbClr val="0070C0"/>
                </a:solidFill>
                <a:latin typeface="Courier New" pitchFamily="49" charset="0"/>
                <a:cs typeface="Courier New" pitchFamily="49" charset="0"/>
              </a:rPr>
              <a:t>memcpyHtoD</a:t>
            </a:r>
            <a:r>
              <a:rPr lang="en-US" sz="1200" b="1" dirty="0">
                <a:solidFill>
                  <a:srgbClr val="0070C0"/>
                </a:solidFill>
                <a:latin typeface="Courier New" pitchFamily="49" charset="0"/>
                <a:cs typeface="Courier New" pitchFamily="49" charset="0"/>
              </a:rPr>
              <a:t> ] </a:t>
            </a:r>
            <a:r>
              <a:rPr lang="en-US" sz="1200" b="1" dirty="0" err="1">
                <a:solidFill>
                  <a:srgbClr val="0070C0"/>
                </a:solidFill>
                <a:latin typeface="Courier New" pitchFamily="49" charset="0"/>
                <a:cs typeface="Courier New" pitchFamily="49" charset="0"/>
              </a:rPr>
              <a:t>gputime</a:t>
            </a:r>
            <a:r>
              <a:rPr lang="en-US" sz="1200" b="1" dirty="0">
                <a:solidFill>
                  <a:srgbClr val="0070C0"/>
                </a:solidFill>
                <a:latin typeface="Courier New" pitchFamily="49" charset="0"/>
                <a:cs typeface="Courier New" pitchFamily="49" charset="0"/>
              </a:rPr>
              <a:t>=[ 2.016 ] </a:t>
            </a:r>
            <a:r>
              <a:rPr lang="en-US" sz="1200" b="1" dirty="0" err="1">
                <a:solidFill>
                  <a:srgbClr val="0070C0"/>
                </a:solidFill>
                <a:latin typeface="Courier New" pitchFamily="49" charset="0"/>
                <a:cs typeface="Courier New" pitchFamily="49" charset="0"/>
              </a:rPr>
              <a:t>cputime</a:t>
            </a:r>
            <a:r>
              <a:rPr lang="en-US" sz="1200" b="1" dirty="0">
                <a:solidFill>
                  <a:srgbClr val="0070C0"/>
                </a:solidFill>
                <a:latin typeface="Courier New" pitchFamily="49" charset="0"/>
                <a:cs typeface="Courier New" pitchFamily="49" charset="0"/>
              </a:rPr>
              <a:t>=[ 9.000 ] </a:t>
            </a:r>
          </a:p>
          <a:p>
            <a:r>
              <a:rPr lang="en-US" sz="1200" b="1" dirty="0">
                <a:solidFill>
                  <a:srgbClr val="0070C0"/>
                </a:solidFill>
                <a:latin typeface="Courier New" pitchFamily="49" charset="0"/>
                <a:cs typeface="Courier New" pitchFamily="49" charset="0"/>
              </a:rPr>
              <a:t>method=[ </a:t>
            </a:r>
            <a:r>
              <a:rPr lang="en-US" sz="1200" b="1" dirty="0" err="1">
                <a:solidFill>
                  <a:srgbClr val="0070C0"/>
                </a:solidFill>
                <a:latin typeface="Courier New" pitchFamily="49" charset="0"/>
                <a:cs typeface="Courier New" pitchFamily="49" charset="0"/>
              </a:rPr>
              <a:t>memcpyHtoD</a:t>
            </a:r>
            <a:r>
              <a:rPr lang="en-US" sz="1200" b="1" dirty="0">
                <a:solidFill>
                  <a:srgbClr val="0070C0"/>
                </a:solidFill>
                <a:latin typeface="Courier New" pitchFamily="49" charset="0"/>
                <a:cs typeface="Courier New" pitchFamily="49" charset="0"/>
              </a:rPr>
              <a:t> ] </a:t>
            </a:r>
            <a:r>
              <a:rPr lang="en-US" sz="1200" b="1" dirty="0" err="1">
                <a:solidFill>
                  <a:srgbClr val="0070C0"/>
                </a:solidFill>
                <a:latin typeface="Courier New" pitchFamily="49" charset="0"/>
                <a:cs typeface="Courier New" pitchFamily="49" charset="0"/>
              </a:rPr>
              <a:t>gputime</a:t>
            </a:r>
            <a:r>
              <a:rPr lang="en-US" sz="1200" b="1" dirty="0">
                <a:solidFill>
                  <a:srgbClr val="0070C0"/>
                </a:solidFill>
                <a:latin typeface="Courier New" pitchFamily="49" charset="0"/>
                <a:cs typeface="Courier New" pitchFamily="49" charset="0"/>
              </a:rPr>
              <a:t>=[ 1001.952 ] </a:t>
            </a:r>
            <a:r>
              <a:rPr lang="en-US" sz="1200" b="1" dirty="0" err="1">
                <a:solidFill>
                  <a:srgbClr val="0070C0"/>
                </a:solidFill>
                <a:latin typeface="Courier New" pitchFamily="49" charset="0"/>
                <a:cs typeface="Courier New" pitchFamily="49" charset="0"/>
              </a:rPr>
              <a:t>cputime</a:t>
            </a:r>
            <a:r>
              <a:rPr lang="en-US" sz="1200" b="1" dirty="0">
                <a:solidFill>
                  <a:srgbClr val="0070C0"/>
                </a:solidFill>
                <a:latin typeface="Courier New" pitchFamily="49" charset="0"/>
                <a:cs typeface="Courier New" pitchFamily="49" charset="0"/>
              </a:rPr>
              <a:t>=[ 1197.000 ] </a:t>
            </a:r>
          </a:p>
          <a:p>
            <a:r>
              <a:rPr lang="en-US" sz="1200" b="1" dirty="0">
                <a:solidFill>
                  <a:srgbClr val="0070C0"/>
                </a:solidFill>
                <a:latin typeface="Courier New" pitchFamily="49" charset="0"/>
                <a:cs typeface="Courier New" pitchFamily="49" charset="0"/>
              </a:rPr>
              <a:t>method=[ _Z14applyStencil1DiiPKfPfS1_ ] </a:t>
            </a:r>
            <a:r>
              <a:rPr lang="en-US" sz="1200" b="1" dirty="0" err="1">
                <a:solidFill>
                  <a:srgbClr val="0070C0"/>
                </a:solidFill>
                <a:latin typeface="Courier New" pitchFamily="49" charset="0"/>
                <a:cs typeface="Courier New" pitchFamily="49" charset="0"/>
              </a:rPr>
              <a:t>gputime</a:t>
            </a:r>
            <a:r>
              <a:rPr lang="en-US" sz="1200" b="1" dirty="0">
                <a:solidFill>
                  <a:srgbClr val="0070C0"/>
                </a:solidFill>
                <a:latin typeface="Courier New" pitchFamily="49" charset="0"/>
                <a:cs typeface="Courier New" pitchFamily="49" charset="0"/>
              </a:rPr>
              <a:t>=[ 166.944 ] </a:t>
            </a:r>
            <a:r>
              <a:rPr lang="en-US" sz="1200" b="1" dirty="0" err="1">
                <a:solidFill>
                  <a:srgbClr val="0070C0"/>
                </a:solidFill>
                <a:latin typeface="Courier New" pitchFamily="49" charset="0"/>
                <a:cs typeface="Courier New" pitchFamily="49" charset="0"/>
              </a:rPr>
              <a:t>cputime</a:t>
            </a:r>
            <a:r>
              <a:rPr lang="en-US" sz="1200" b="1" dirty="0">
                <a:solidFill>
                  <a:srgbClr val="0070C0"/>
                </a:solidFill>
                <a:latin typeface="Courier New" pitchFamily="49" charset="0"/>
                <a:cs typeface="Courier New" pitchFamily="49" charset="0"/>
              </a:rPr>
              <a:t>=[ 13.000 ] occupancy</a:t>
            </a:r>
            <a:r>
              <a:rPr lang="en-US" sz="1200" b="1" dirty="0" smtClean="0">
                <a:solidFill>
                  <a:srgbClr val="0070C0"/>
                </a:solidFill>
                <a:latin typeface="Courier New" pitchFamily="49" charset="0"/>
                <a:cs typeface="Courier New" pitchFamily="49" charset="0"/>
              </a:rPr>
              <a:t>=[1.0] </a:t>
            </a:r>
            <a:endParaRPr lang="en-US" sz="1200" b="1" dirty="0">
              <a:solidFill>
                <a:srgbClr val="0070C0"/>
              </a:solidFill>
              <a:latin typeface="Courier New" pitchFamily="49" charset="0"/>
              <a:cs typeface="Courier New" pitchFamily="49" charset="0"/>
            </a:endParaRPr>
          </a:p>
          <a:p>
            <a:r>
              <a:rPr lang="en-US" sz="1200" b="1" dirty="0">
                <a:solidFill>
                  <a:srgbClr val="0070C0"/>
                </a:solidFill>
                <a:latin typeface="Courier New" pitchFamily="49" charset="0"/>
                <a:cs typeface="Courier New" pitchFamily="49" charset="0"/>
              </a:rPr>
              <a:t>method=[ </a:t>
            </a:r>
            <a:r>
              <a:rPr lang="en-US" sz="1200" b="1" dirty="0" err="1">
                <a:solidFill>
                  <a:srgbClr val="0070C0"/>
                </a:solidFill>
                <a:latin typeface="Courier New" pitchFamily="49" charset="0"/>
                <a:cs typeface="Courier New" pitchFamily="49" charset="0"/>
              </a:rPr>
              <a:t>memcpyDtoH</a:t>
            </a:r>
            <a:r>
              <a:rPr lang="en-US" sz="1200" b="1" dirty="0">
                <a:solidFill>
                  <a:srgbClr val="0070C0"/>
                </a:solidFill>
                <a:latin typeface="Courier New" pitchFamily="49" charset="0"/>
                <a:cs typeface="Courier New" pitchFamily="49" charset="0"/>
              </a:rPr>
              <a:t> ] </a:t>
            </a:r>
            <a:r>
              <a:rPr lang="en-US" sz="1200" b="1" dirty="0" err="1">
                <a:solidFill>
                  <a:srgbClr val="0070C0"/>
                </a:solidFill>
                <a:latin typeface="Courier New" pitchFamily="49" charset="0"/>
                <a:cs typeface="Courier New" pitchFamily="49" charset="0"/>
              </a:rPr>
              <a:t>gputime</a:t>
            </a:r>
            <a:r>
              <a:rPr lang="en-US" sz="1200" b="1" dirty="0">
                <a:solidFill>
                  <a:srgbClr val="0070C0"/>
                </a:solidFill>
                <a:latin typeface="Courier New" pitchFamily="49" charset="0"/>
                <a:cs typeface="Courier New" pitchFamily="49" charset="0"/>
              </a:rPr>
              <a:t>=[ 1394.144 ] </a:t>
            </a:r>
            <a:r>
              <a:rPr lang="en-US" sz="1200" b="1" dirty="0" err="1">
                <a:solidFill>
                  <a:srgbClr val="0070C0"/>
                </a:solidFill>
                <a:latin typeface="Courier New" pitchFamily="49" charset="0"/>
                <a:cs typeface="Courier New" pitchFamily="49" charset="0"/>
              </a:rPr>
              <a:t>cputime</a:t>
            </a:r>
            <a:r>
              <a:rPr lang="en-US" sz="1200" b="1" dirty="0">
                <a:solidFill>
                  <a:srgbClr val="0070C0"/>
                </a:solidFill>
                <a:latin typeface="Courier New" pitchFamily="49" charset="0"/>
                <a:cs typeface="Courier New" pitchFamily="49" charset="0"/>
              </a:rPr>
              <a:t>=[ 2533.000 ] </a:t>
            </a:r>
          </a:p>
        </p:txBody>
      </p:sp>
      <p:sp>
        <p:nvSpPr>
          <p:cNvPr id="7" name="Rectangle 6"/>
          <p:cNvSpPr/>
          <p:nvPr/>
        </p:nvSpPr>
        <p:spPr>
          <a:xfrm>
            <a:off x="84667" y="5135940"/>
            <a:ext cx="8915400" cy="1569660"/>
          </a:xfrm>
          <a:prstGeom prst="rect">
            <a:avLst/>
          </a:prstGeom>
          <a:solidFill>
            <a:schemeClr val="bg1">
              <a:lumMod val="85000"/>
            </a:schemeClr>
          </a:solidFill>
          <a:ln w="9525">
            <a:noFill/>
            <a:miter lim="800000"/>
            <a:headEnd/>
            <a:tailEnd/>
          </a:ln>
          <a:effectLst/>
        </p:spPr>
        <p:txBody>
          <a:bodyPr vert="horz" wrap="square" lIns="91440" tIns="45720" rIns="91440" bIns="45720" numCol="1" anchor="t" anchorCtr="0" compatLnSpc="1">
            <a:prstTxWarp prst="textNoShape">
              <a:avLst/>
            </a:prstTxWarp>
            <a:spAutoFit/>
          </a:bodyPr>
          <a:lstStyle/>
          <a:p>
            <a:pPr>
              <a:buClr>
                <a:schemeClr val="tx2"/>
              </a:buClr>
              <a:buSzPct val="70000"/>
              <a:buFont typeface="Wingdings" pitchFamily="2" charset="2"/>
              <a:buNone/>
            </a:pPr>
            <a:r>
              <a:rPr lang="en-US" sz="1200" b="1" dirty="0">
                <a:solidFill>
                  <a:srgbClr val="00B050"/>
                </a:solidFill>
                <a:latin typeface="Courier New" pitchFamily="49" charset="0"/>
                <a:cs typeface="Courier New" pitchFamily="49" charset="0"/>
              </a:rPr>
              <a:t># CUDA_PROFILE_LOG_VERSION 2.0</a:t>
            </a:r>
          </a:p>
          <a:p>
            <a:pPr>
              <a:buClr>
                <a:schemeClr val="tx2"/>
              </a:buClr>
              <a:buSzPct val="70000"/>
              <a:buFont typeface="Wingdings" pitchFamily="2" charset="2"/>
              <a:buNone/>
            </a:pPr>
            <a:r>
              <a:rPr lang="en-US" sz="1200" b="1" dirty="0">
                <a:solidFill>
                  <a:srgbClr val="00B050"/>
                </a:solidFill>
                <a:latin typeface="Courier New" pitchFamily="49" charset="0"/>
                <a:cs typeface="Courier New" pitchFamily="49" charset="0"/>
              </a:rPr>
              <a:t># CUDA_DEVICE 0 GeForce GT 130M</a:t>
            </a:r>
          </a:p>
          <a:p>
            <a:pPr>
              <a:buClr>
                <a:schemeClr val="tx2"/>
              </a:buClr>
              <a:buSzPct val="70000"/>
              <a:buFont typeface="Wingdings" pitchFamily="2" charset="2"/>
              <a:buNone/>
            </a:pPr>
            <a:r>
              <a:rPr lang="en-US" sz="1200" b="1" dirty="0">
                <a:solidFill>
                  <a:srgbClr val="00B050"/>
                </a:solidFill>
                <a:latin typeface="Courier New" pitchFamily="49" charset="0"/>
                <a:cs typeface="Courier New" pitchFamily="49" charset="0"/>
              </a:rPr>
              <a:t># TIMESTAMPFACTOR 12764ee9b183e71e</a:t>
            </a:r>
          </a:p>
          <a:p>
            <a:pPr>
              <a:buClr>
                <a:schemeClr val="tx2"/>
              </a:buClr>
              <a:buSzPct val="70000"/>
              <a:buFont typeface="Wingdings" pitchFamily="2" charset="2"/>
              <a:buNone/>
            </a:pPr>
            <a:r>
              <a:rPr lang="en-US" sz="1200" b="1" dirty="0" err="1">
                <a:solidFill>
                  <a:srgbClr val="00B050"/>
                </a:solidFill>
                <a:latin typeface="Courier New" pitchFamily="49" charset="0"/>
                <a:cs typeface="Courier New" pitchFamily="49" charset="0"/>
              </a:rPr>
              <a:t>method,gputime,cputime,occupancy</a:t>
            </a:r>
            <a:endParaRPr lang="en-US" sz="1200" b="1" dirty="0">
              <a:solidFill>
                <a:srgbClr val="00B050"/>
              </a:solidFill>
              <a:latin typeface="Courier New" pitchFamily="49" charset="0"/>
              <a:cs typeface="Courier New" pitchFamily="49" charset="0"/>
            </a:endParaRPr>
          </a:p>
          <a:p>
            <a:pPr>
              <a:buClr>
                <a:schemeClr val="tx2"/>
              </a:buClr>
              <a:buSzPct val="70000"/>
              <a:buFont typeface="Wingdings" pitchFamily="2" charset="2"/>
              <a:buNone/>
            </a:pPr>
            <a:r>
              <a:rPr lang="en-US" sz="1200" b="1" dirty="0">
                <a:solidFill>
                  <a:srgbClr val="00B050"/>
                </a:solidFill>
                <a:latin typeface="Courier New" pitchFamily="49" charset="0"/>
                <a:cs typeface="Courier New" pitchFamily="49" charset="0"/>
              </a:rPr>
              <a:t>method=[ </a:t>
            </a:r>
            <a:r>
              <a:rPr lang="en-US" sz="1200" b="1" dirty="0" err="1">
                <a:solidFill>
                  <a:srgbClr val="00B050"/>
                </a:solidFill>
                <a:latin typeface="Courier New" pitchFamily="49" charset="0"/>
                <a:cs typeface="Courier New" pitchFamily="49" charset="0"/>
              </a:rPr>
              <a:t>memcpyHtoD</a:t>
            </a:r>
            <a:r>
              <a:rPr lang="en-US" sz="1200" b="1" dirty="0">
                <a:solidFill>
                  <a:srgbClr val="00B050"/>
                </a:solidFill>
                <a:latin typeface="Courier New" pitchFamily="49" charset="0"/>
                <a:cs typeface="Courier New" pitchFamily="49" charset="0"/>
              </a:rPr>
              <a:t> ] </a:t>
            </a:r>
            <a:r>
              <a:rPr lang="en-US" sz="1200" b="1" dirty="0" err="1">
                <a:solidFill>
                  <a:srgbClr val="00B050"/>
                </a:solidFill>
                <a:latin typeface="Courier New" pitchFamily="49" charset="0"/>
                <a:cs typeface="Courier New" pitchFamily="49" charset="0"/>
              </a:rPr>
              <a:t>gputime</a:t>
            </a:r>
            <a:r>
              <a:rPr lang="en-US" sz="1200" b="1" dirty="0">
                <a:solidFill>
                  <a:srgbClr val="00B050"/>
                </a:solidFill>
                <a:latin typeface="Courier New" pitchFamily="49" charset="0"/>
                <a:cs typeface="Courier New" pitchFamily="49" charset="0"/>
              </a:rPr>
              <a:t>=[ 4.960 ] </a:t>
            </a:r>
            <a:r>
              <a:rPr lang="en-US" sz="1200" b="1" dirty="0" err="1">
                <a:solidFill>
                  <a:srgbClr val="00B050"/>
                </a:solidFill>
                <a:latin typeface="Courier New" pitchFamily="49" charset="0"/>
                <a:cs typeface="Courier New" pitchFamily="49" charset="0"/>
              </a:rPr>
              <a:t>cputime</a:t>
            </a:r>
            <a:r>
              <a:rPr lang="en-US" sz="1200" b="1" dirty="0">
                <a:solidFill>
                  <a:srgbClr val="00B050"/>
                </a:solidFill>
                <a:latin typeface="Courier New" pitchFamily="49" charset="0"/>
                <a:cs typeface="Courier New" pitchFamily="49" charset="0"/>
              </a:rPr>
              <a:t>=[ 3.850 ]</a:t>
            </a:r>
          </a:p>
          <a:p>
            <a:pPr>
              <a:buClr>
                <a:schemeClr val="tx2"/>
              </a:buClr>
              <a:buSzPct val="70000"/>
              <a:buFont typeface="Wingdings" pitchFamily="2" charset="2"/>
              <a:buNone/>
            </a:pPr>
            <a:r>
              <a:rPr lang="en-US" sz="1200" b="1" dirty="0">
                <a:solidFill>
                  <a:srgbClr val="00B050"/>
                </a:solidFill>
                <a:latin typeface="Courier New" pitchFamily="49" charset="0"/>
                <a:cs typeface="Courier New" pitchFamily="49" charset="0"/>
              </a:rPr>
              <a:t>method=[ </a:t>
            </a:r>
            <a:r>
              <a:rPr lang="en-US" sz="1200" b="1" dirty="0" err="1">
                <a:solidFill>
                  <a:srgbClr val="00B050"/>
                </a:solidFill>
                <a:latin typeface="Courier New" pitchFamily="49" charset="0"/>
                <a:cs typeface="Courier New" pitchFamily="49" charset="0"/>
              </a:rPr>
              <a:t>memcpyHtoD</a:t>
            </a:r>
            <a:r>
              <a:rPr lang="en-US" sz="1200" b="1" dirty="0">
                <a:solidFill>
                  <a:srgbClr val="00B050"/>
                </a:solidFill>
                <a:latin typeface="Courier New" pitchFamily="49" charset="0"/>
                <a:cs typeface="Courier New" pitchFamily="49" charset="0"/>
              </a:rPr>
              <a:t> ] </a:t>
            </a:r>
            <a:r>
              <a:rPr lang="en-US" sz="1200" b="1" dirty="0" err="1">
                <a:solidFill>
                  <a:srgbClr val="00B050"/>
                </a:solidFill>
                <a:latin typeface="Courier New" pitchFamily="49" charset="0"/>
                <a:cs typeface="Courier New" pitchFamily="49" charset="0"/>
              </a:rPr>
              <a:t>gputime</a:t>
            </a:r>
            <a:r>
              <a:rPr lang="en-US" sz="1200" b="1" dirty="0">
                <a:solidFill>
                  <a:srgbClr val="00B050"/>
                </a:solidFill>
                <a:latin typeface="Courier New" pitchFamily="49" charset="0"/>
                <a:cs typeface="Courier New" pitchFamily="49" charset="0"/>
              </a:rPr>
              <a:t>=[ 1815.424 ] </a:t>
            </a:r>
            <a:r>
              <a:rPr lang="en-US" sz="1200" b="1" dirty="0" err="1">
                <a:solidFill>
                  <a:srgbClr val="00B050"/>
                </a:solidFill>
                <a:latin typeface="Courier New" pitchFamily="49" charset="0"/>
                <a:cs typeface="Courier New" pitchFamily="49" charset="0"/>
              </a:rPr>
              <a:t>cputime</a:t>
            </a:r>
            <a:r>
              <a:rPr lang="en-US" sz="1200" b="1" dirty="0">
                <a:solidFill>
                  <a:srgbClr val="00B050"/>
                </a:solidFill>
                <a:latin typeface="Courier New" pitchFamily="49" charset="0"/>
                <a:cs typeface="Courier New" pitchFamily="49" charset="0"/>
              </a:rPr>
              <a:t>=[ 2787.856 ]</a:t>
            </a:r>
          </a:p>
          <a:p>
            <a:pPr>
              <a:buClr>
                <a:schemeClr val="tx2"/>
              </a:buClr>
              <a:buSzPct val="70000"/>
              <a:buFont typeface="Wingdings" pitchFamily="2" charset="2"/>
              <a:buNone/>
            </a:pPr>
            <a:r>
              <a:rPr lang="en-US" sz="1200" b="1" dirty="0">
                <a:solidFill>
                  <a:srgbClr val="00B050"/>
                </a:solidFill>
                <a:latin typeface="Courier New" pitchFamily="49" charset="0"/>
                <a:cs typeface="Courier New" pitchFamily="49" charset="0"/>
              </a:rPr>
              <a:t>method=[ _Z14applyStencil1DiiPKfPfS1_ ] </a:t>
            </a:r>
            <a:r>
              <a:rPr lang="en-US" sz="1200" b="1" dirty="0" err="1">
                <a:solidFill>
                  <a:srgbClr val="00B050"/>
                </a:solidFill>
                <a:latin typeface="Courier New" pitchFamily="49" charset="0"/>
                <a:cs typeface="Courier New" pitchFamily="49" charset="0"/>
              </a:rPr>
              <a:t>gputime</a:t>
            </a:r>
            <a:r>
              <a:rPr lang="en-US" sz="1200" b="1" dirty="0">
                <a:solidFill>
                  <a:srgbClr val="00B050"/>
                </a:solidFill>
                <a:latin typeface="Courier New" pitchFamily="49" charset="0"/>
                <a:cs typeface="Courier New" pitchFamily="49" charset="0"/>
              </a:rPr>
              <a:t>=[ 47332.9 ] </a:t>
            </a:r>
            <a:r>
              <a:rPr lang="en-US" sz="1200" b="1" dirty="0" err="1">
                <a:solidFill>
                  <a:srgbClr val="00B050"/>
                </a:solidFill>
                <a:latin typeface="Courier New" pitchFamily="49" charset="0"/>
                <a:cs typeface="Courier New" pitchFamily="49" charset="0"/>
              </a:rPr>
              <a:t>cputime</a:t>
            </a:r>
            <a:r>
              <a:rPr lang="en-US" sz="1200" b="1" dirty="0">
                <a:solidFill>
                  <a:srgbClr val="00B050"/>
                </a:solidFill>
                <a:latin typeface="Courier New" pitchFamily="49" charset="0"/>
                <a:cs typeface="Courier New" pitchFamily="49" charset="0"/>
              </a:rPr>
              <a:t>=[ 8.469 ] occupancy=[0.67]</a:t>
            </a:r>
          </a:p>
          <a:p>
            <a:pPr>
              <a:buClr>
                <a:schemeClr val="tx2"/>
              </a:buClr>
              <a:buSzPct val="70000"/>
              <a:buFont typeface="Wingdings" pitchFamily="2" charset="2"/>
              <a:buNone/>
            </a:pPr>
            <a:r>
              <a:rPr lang="en-US" sz="1200" b="1" dirty="0">
                <a:solidFill>
                  <a:srgbClr val="00B050"/>
                </a:solidFill>
                <a:latin typeface="Courier New" pitchFamily="49" charset="0"/>
                <a:cs typeface="Courier New" pitchFamily="49" charset="0"/>
              </a:rPr>
              <a:t>method=[ </a:t>
            </a:r>
            <a:r>
              <a:rPr lang="en-US" sz="1200" b="1" dirty="0" err="1">
                <a:solidFill>
                  <a:srgbClr val="00B050"/>
                </a:solidFill>
                <a:latin typeface="Courier New" pitchFamily="49" charset="0"/>
                <a:cs typeface="Courier New" pitchFamily="49" charset="0"/>
              </a:rPr>
              <a:t>memcpyDtoH</a:t>
            </a:r>
            <a:r>
              <a:rPr lang="en-US" sz="1200" b="1" dirty="0">
                <a:solidFill>
                  <a:srgbClr val="00B050"/>
                </a:solidFill>
                <a:latin typeface="Courier New" pitchFamily="49" charset="0"/>
                <a:cs typeface="Courier New" pitchFamily="49" charset="0"/>
              </a:rPr>
              <a:t> ] </a:t>
            </a:r>
            <a:r>
              <a:rPr lang="en-US" sz="1200" b="1" dirty="0" err="1">
                <a:solidFill>
                  <a:srgbClr val="00B050"/>
                </a:solidFill>
                <a:latin typeface="Courier New" pitchFamily="49" charset="0"/>
                <a:cs typeface="Courier New" pitchFamily="49" charset="0"/>
              </a:rPr>
              <a:t>gputime</a:t>
            </a:r>
            <a:r>
              <a:rPr lang="en-US" sz="1200" b="1" dirty="0">
                <a:solidFill>
                  <a:srgbClr val="00B050"/>
                </a:solidFill>
                <a:latin typeface="Courier New" pitchFamily="49" charset="0"/>
                <a:cs typeface="Courier New" pitchFamily="49" charset="0"/>
              </a:rPr>
              <a:t>=[ 3535.648 ] </a:t>
            </a:r>
            <a:r>
              <a:rPr lang="en-US" sz="1200" b="1" dirty="0" err="1">
                <a:solidFill>
                  <a:srgbClr val="00B050"/>
                </a:solidFill>
                <a:latin typeface="Courier New" pitchFamily="49" charset="0"/>
                <a:cs typeface="Courier New" pitchFamily="49" charset="0"/>
              </a:rPr>
              <a:t>cputime</a:t>
            </a:r>
            <a:r>
              <a:rPr lang="en-US" sz="1200" b="1" dirty="0">
                <a:solidFill>
                  <a:srgbClr val="00B050"/>
                </a:solidFill>
                <a:latin typeface="Courier New" pitchFamily="49" charset="0"/>
                <a:cs typeface="Courier New" pitchFamily="49" charset="0"/>
              </a:rPr>
              <a:t>=[ 4555.577 ]</a:t>
            </a:r>
          </a:p>
        </p:txBody>
      </p:sp>
      <p:sp>
        <p:nvSpPr>
          <p:cNvPr id="12" name="Content Placeholder 2"/>
          <p:cNvSpPr txBox="1">
            <a:spLocks/>
          </p:cNvSpPr>
          <p:nvPr/>
        </p:nvSpPr>
        <p:spPr bwMode="auto">
          <a:xfrm>
            <a:off x="84667" y="4674275"/>
            <a:ext cx="8915400" cy="461665"/>
          </a:xfrm>
          <a:prstGeom prst="rect">
            <a:avLst/>
          </a:prstGeom>
          <a:solidFill>
            <a:schemeClr val="bg1">
              <a:lumMod val="85000"/>
            </a:schemeClr>
          </a:solid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marL="0" indent="0">
              <a:buClr>
                <a:schemeClr val="tx2"/>
              </a:buClr>
              <a:buSzPct val="70000"/>
              <a:buFont typeface="Wingdings" pitchFamily="2" charset="2"/>
              <a:buNone/>
              <a:defRPr sz="1200" b="1">
                <a:solidFill>
                  <a:srgbClr val="0070C0"/>
                </a:solidFill>
                <a:latin typeface="Courier New" pitchFamily="49" charset="0"/>
                <a:cs typeface="Courier New" pitchFamily="49" charset="0"/>
              </a:defRPr>
            </a:lvl1pPr>
            <a:lvl2pPr marL="692150" indent="-347663">
              <a:spcBef>
                <a:spcPct val="20000"/>
              </a:spcBef>
              <a:buClr>
                <a:schemeClr val="accent2"/>
              </a:buClr>
              <a:buSzPct val="70000"/>
              <a:buFont typeface="Wingdings" pitchFamily="2" charset="2"/>
              <a:buChar char="l"/>
              <a:defRPr sz="2600">
                <a:latin typeface="+mn-lt"/>
              </a:defRPr>
            </a:lvl2pPr>
            <a:lvl3pPr marL="987425" indent="-293688">
              <a:spcBef>
                <a:spcPct val="20000"/>
              </a:spcBef>
              <a:buClr>
                <a:schemeClr val="accent1"/>
              </a:buClr>
              <a:buSzPct val="70000"/>
              <a:buFont typeface="Wingdings" pitchFamily="2" charset="2"/>
              <a:buChar char="l"/>
              <a:defRPr sz="2300">
                <a:latin typeface="+mn-lt"/>
              </a:defRPr>
            </a:lvl3pPr>
            <a:lvl4pPr marL="1281113" indent="-292100">
              <a:spcBef>
                <a:spcPct val="20000"/>
              </a:spcBef>
              <a:buClr>
                <a:schemeClr val="tx2"/>
              </a:buClr>
              <a:buSzPct val="75000"/>
              <a:buFont typeface="Wingdings" pitchFamily="2" charset="2"/>
              <a:buChar char="§"/>
              <a:defRPr sz="2000">
                <a:latin typeface="+mn-lt"/>
              </a:defRPr>
            </a:lvl4pPr>
            <a:lvl5pPr marL="1598613" indent="-315913">
              <a:spcBef>
                <a:spcPct val="20000"/>
              </a:spcBef>
              <a:buClr>
                <a:schemeClr val="folHlink"/>
              </a:buClr>
              <a:buSzPct val="80000"/>
              <a:buFont typeface="Wingdings" pitchFamily="2" charset="2"/>
              <a:buChar char="§"/>
              <a:defRPr sz="2000">
                <a:latin typeface="+mn-lt"/>
              </a:defRPr>
            </a:lvl5pPr>
            <a:lvl6pPr marL="2055813" indent="-315913" fontAlgn="base">
              <a:spcBef>
                <a:spcPct val="20000"/>
              </a:spcBef>
              <a:spcAft>
                <a:spcPct val="0"/>
              </a:spcAft>
              <a:buClr>
                <a:schemeClr val="folHlink"/>
              </a:buClr>
              <a:buSzPct val="80000"/>
              <a:buFont typeface="Wingdings" pitchFamily="2" charset="2"/>
              <a:buChar char="§"/>
              <a:defRPr sz="2000">
                <a:latin typeface="+mn-lt"/>
              </a:defRPr>
            </a:lvl6pPr>
            <a:lvl7pPr marL="2513013" indent="-315913" fontAlgn="base">
              <a:spcBef>
                <a:spcPct val="20000"/>
              </a:spcBef>
              <a:spcAft>
                <a:spcPct val="0"/>
              </a:spcAft>
              <a:buClr>
                <a:schemeClr val="folHlink"/>
              </a:buClr>
              <a:buSzPct val="80000"/>
              <a:buFont typeface="Wingdings" pitchFamily="2" charset="2"/>
              <a:buChar char="§"/>
              <a:defRPr sz="2000">
                <a:latin typeface="+mn-lt"/>
              </a:defRPr>
            </a:lvl7pPr>
            <a:lvl8pPr marL="2970213" indent="-315913" fontAlgn="base">
              <a:spcBef>
                <a:spcPct val="20000"/>
              </a:spcBef>
              <a:spcAft>
                <a:spcPct val="0"/>
              </a:spcAft>
              <a:buClr>
                <a:schemeClr val="folHlink"/>
              </a:buClr>
              <a:buSzPct val="80000"/>
              <a:buFont typeface="Wingdings" pitchFamily="2" charset="2"/>
              <a:buChar char="§"/>
              <a:defRPr sz="2000">
                <a:latin typeface="+mn-lt"/>
              </a:defRPr>
            </a:lvl8pPr>
            <a:lvl9pPr marL="3427413" indent="-315913" fontAlgn="base">
              <a:spcBef>
                <a:spcPct val="20000"/>
              </a:spcBef>
              <a:spcAft>
                <a:spcPct val="0"/>
              </a:spcAft>
              <a:buClr>
                <a:schemeClr val="folHlink"/>
              </a:buClr>
              <a:buSzPct val="80000"/>
              <a:buFont typeface="Wingdings" pitchFamily="2" charset="2"/>
              <a:buChar char="§"/>
              <a:defRPr sz="2000">
                <a:latin typeface="+mn-lt"/>
              </a:defRPr>
            </a:lvl9pPr>
          </a:lstStyle>
          <a:p>
            <a:r>
              <a:rPr lang="en-US" dirty="0">
                <a:solidFill>
                  <a:srgbClr val="00B050"/>
                </a:solidFill>
              </a:rPr>
              <a:t>&gt;&gt; </a:t>
            </a:r>
            <a:r>
              <a:rPr lang="en-US" dirty="0" err="1">
                <a:solidFill>
                  <a:srgbClr val="00B050"/>
                </a:solidFill>
              </a:rPr>
              <a:t>nvcc</a:t>
            </a:r>
            <a:r>
              <a:rPr lang="en-US" dirty="0">
                <a:solidFill>
                  <a:srgbClr val="00B050"/>
                </a:solidFill>
              </a:rPr>
              <a:t> -O3 -</a:t>
            </a:r>
            <a:r>
              <a:rPr lang="en-US" dirty="0" err="1">
                <a:solidFill>
                  <a:srgbClr val="00B050"/>
                </a:solidFill>
              </a:rPr>
              <a:t>gencode</a:t>
            </a:r>
            <a:r>
              <a:rPr lang="en-US" dirty="0">
                <a:solidFill>
                  <a:srgbClr val="00B050"/>
                </a:solidFill>
              </a:rPr>
              <a:t> </a:t>
            </a:r>
            <a:r>
              <a:rPr lang="en-US" dirty="0" smtClean="0">
                <a:solidFill>
                  <a:srgbClr val="00B050"/>
                </a:solidFill>
              </a:rPr>
              <a:t>arch=compute_10,code=sm_10 </a:t>
            </a:r>
            <a:r>
              <a:rPr lang="en-US" dirty="0">
                <a:solidFill>
                  <a:srgbClr val="00B050"/>
                </a:solidFill>
              </a:rPr>
              <a:t>testV4.cu -o </a:t>
            </a:r>
            <a:r>
              <a:rPr lang="en-US" dirty="0" smtClean="0">
                <a:solidFill>
                  <a:srgbClr val="00B050"/>
                </a:solidFill>
              </a:rPr>
              <a:t>testV4_10</a:t>
            </a:r>
            <a:endParaRPr lang="en-US" dirty="0">
              <a:solidFill>
                <a:srgbClr val="00B050"/>
              </a:solidFill>
            </a:endParaRPr>
          </a:p>
          <a:p>
            <a:r>
              <a:rPr lang="en-US" dirty="0">
                <a:solidFill>
                  <a:srgbClr val="00B050"/>
                </a:solidFill>
              </a:rPr>
              <a:t>&gt;&gt; ./</a:t>
            </a:r>
            <a:r>
              <a:rPr lang="en-US" dirty="0" smtClean="0">
                <a:solidFill>
                  <a:srgbClr val="00B050"/>
                </a:solidFill>
              </a:rPr>
              <a:t>testV4_10</a:t>
            </a:r>
            <a:endParaRPr lang="en-US" dirty="0">
              <a:solidFill>
                <a:srgbClr val="00B050"/>
              </a:solidFill>
            </a:endParaRPr>
          </a:p>
        </p:txBody>
      </p:sp>
      <p:sp>
        <p:nvSpPr>
          <p:cNvPr id="8" name="Line Callout 2 7"/>
          <p:cNvSpPr/>
          <p:nvPr/>
        </p:nvSpPr>
        <p:spPr>
          <a:xfrm>
            <a:off x="7130432" y="1524000"/>
            <a:ext cx="762000" cy="381000"/>
          </a:xfrm>
          <a:prstGeom prst="borderCallout2">
            <a:avLst>
              <a:gd name="adj1" fmla="val 35741"/>
              <a:gd name="adj2" fmla="val -4085"/>
              <a:gd name="adj3" fmla="val 61228"/>
              <a:gd name="adj4" fmla="val -32596"/>
              <a:gd name="adj5" fmla="val 112500"/>
              <a:gd name="adj6" fmla="val -46667"/>
            </a:avLst>
          </a:prstGeom>
          <a:solidFill>
            <a:srgbClr val="0070C0"/>
          </a:solidFill>
          <a:ln>
            <a:solidFill>
              <a:srgbClr val="0070C0"/>
            </a:solidFill>
            <a:tailEnd type="stealth"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Euler</a:t>
            </a:r>
            <a:endParaRPr lang="en-US" dirty="0"/>
          </a:p>
        </p:txBody>
      </p:sp>
      <p:sp>
        <p:nvSpPr>
          <p:cNvPr id="15" name="Line Callout 2 14"/>
          <p:cNvSpPr/>
          <p:nvPr/>
        </p:nvSpPr>
        <p:spPr>
          <a:xfrm>
            <a:off x="7276762" y="4271022"/>
            <a:ext cx="1723305" cy="381000"/>
          </a:xfrm>
          <a:prstGeom prst="borderCallout2">
            <a:avLst>
              <a:gd name="adj1" fmla="val 35741"/>
              <a:gd name="adj2" fmla="val -4085"/>
              <a:gd name="adj3" fmla="val 39989"/>
              <a:gd name="adj4" fmla="val -20387"/>
              <a:gd name="adj5" fmla="val 106128"/>
              <a:gd name="adj6" fmla="val -34928"/>
            </a:avLst>
          </a:prstGeom>
          <a:solidFill>
            <a:srgbClr val="00B050"/>
          </a:solidFill>
          <a:ln>
            <a:solidFill>
              <a:srgbClr val="00B050"/>
            </a:solidFill>
            <a:tailEnd type="stealth"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My HP laptop</a:t>
            </a:r>
            <a:endParaRPr lang="en-US" dirty="0"/>
          </a:p>
        </p:txBody>
      </p:sp>
    </p:spTree>
    <p:extLst>
      <p:ext uri="{BB962C8B-B14F-4D97-AF65-F5344CB8AC3E}">
        <p14:creationId xmlns:p14="http://schemas.microsoft.com/office/powerpoint/2010/main" val="6576324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6553200" cy="884238"/>
          </a:xfrm>
        </p:spPr>
        <p:txBody>
          <a:bodyPr/>
          <a:lstStyle/>
          <a:p>
            <a:r>
              <a:rPr lang="en-US" dirty="0" smtClean="0"/>
              <a:t>Lazy Man’s Solution…</a:t>
            </a:r>
            <a:endParaRPr lang="en-US" dirty="0"/>
          </a:p>
        </p:txBody>
      </p:sp>
      <p:sp>
        <p:nvSpPr>
          <p:cNvPr id="3" name="Content Placeholder 2"/>
          <p:cNvSpPr>
            <a:spLocks noGrp="1"/>
          </p:cNvSpPr>
          <p:nvPr>
            <p:ph idx="1"/>
          </p:nvPr>
        </p:nvSpPr>
        <p:spPr>
          <a:xfrm>
            <a:off x="84667" y="1931075"/>
            <a:ext cx="8915400" cy="461665"/>
          </a:xfrm>
          <a:solidFill>
            <a:schemeClr val="bg1">
              <a:lumMod val="85000"/>
            </a:schemeClr>
          </a:solidFill>
        </p:spPr>
        <p:txBody>
          <a:bodyPr wrap="square">
            <a:spAutoFit/>
          </a:bodyPr>
          <a:lstStyle/>
          <a:p>
            <a:pPr marL="0" indent="0">
              <a:spcBef>
                <a:spcPct val="0"/>
              </a:spcBef>
              <a:buNone/>
            </a:pPr>
            <a:r>
              <a:rPr lang="en-US" sz="1200" b="1" kern="1200" dirty="0">
                <a:solidFill>
                  <a:srgbClr val="0070C0"/>
                </a:solidFill>
                <a:latin typeface="Courier New" pitchFamily="49" charset="0"/>
                <a:cs typeface="Courier New" pitchFamily="49" charset="0"/>
              </a:rPr>
              <a:t>&gt;&gt; </a:t>
            </a:r>
            <a:r>
              <a:rPr lang="en-US" sz="1200" b="1" kern="1200" dirty="0" err="1">
                <a:solidFill>
                  <a:srgbClr val="0070C0"/>
                </a:solidFill>
                <a:latin typeface="Courier New" pitchFamily="49" charset="0"/>
                <a:cs typeface="Courier New" pitchFamily="49" charset="0"/>
              </a:rPr>
              <a:t>nvcc</a:t>
            </a:r>
            <a:r>
              <a:rPr lang="en-US" sz="1200" b="1" kern="1200" dirty="0">
                <a:solidFill>
                  <a:srgbClr val="0070C0"/>
                </a:solidFill>
                <a:latin typeface="Courier New" pitchFamily="49" charset="0"/>
                <a:cs typeface="Courier New" pitchFamily="49" charset="0"/>
              </a:rPr>
              <a:t> -O3 -</a:t>
            </a:r>
            <a:r>
              <a:rPr lang="en-US" sz="1200" b="1" kern="1200" dirty="0" err="1">
                <a:solidFill>
                  <a:srgbClr val="0070C0"/>
                </a:solidFill>
                <a:latin typeface="Courier New" pitchFamily="49" charset="0"/>
                <a:cs typeface="Courier New" pitchFamily="49" charset="0"/>
              </a:rPr>
              <a:t>gencode</a:t>
            </a:r>
            <a:r>
              <a:rPr lang="en-US" sz="1200" b="1" kern="1200" dirty="0">
                <a:solidFill>
                  <a:srgbClr val="0070C0"/>
                </a:solidFill>
                <a:latin typeface="Courier New" pitchFamily="49" charset="0"/>
                <a:cs typeface="Courier New" pitchFamily="49" charset="0"/>
              </a:rPr>
              <a:t> arch=compute_20,code=sm_20 testV4.cu -o testV4_20</a:t>
            </a:r>
          </a:p>
          <a:p>
            <a:pPr marL="0" indent="0">
              <a:spcBef>
                <a:spcPct val="0"/>
              </a:spcBef>
              <a:buNone/>
            </a:pPr>
            <a:r>
              <a:rPr lang="en-US" sz="1200" b="1" kern="1200" dirty="0">
                <a:solidFill>
                  <a:srgbClr val="0070C0"/>
                </a:solidFill>
                <a:latin typeface="Courier New" pitchFamily="49" charset="0"/>
                <a:cs typeface="Courier New" pitchFamily="49" charset="0"/>
              </a:rPr>
              <a:t>&gt;&gt; ./testV4_20</a:t>
            </a:r>
          </a:p>
        </p:txBody>
      </p:sp>
      <p:sp>
        <p:nvSpPr>
          <p:cNvPr id="4" name="Slide Number Placeholder 3"/>
          <p:cNvSpPr>
            <a:spLocks noGrp="1"/>
          </p:cNvSpPr>
          <p:nvPr>
            <p:ph type="sldNum" sz="quarter" idx="12"/>
          </p:nvPr>
        </p:nvSpPr>
        <p:spPr/>
        <p:txBody>
          <a:bodyPr/>
          <a:lstStyle/>
          <a:p>
            <a:fld id="{04A7C484-7E24-447E-8CB0-5149A4D34DEF}" type="slidenum">
              <a:rPr lang="en-US" altLang="en-US" smtClean="0"/>
              <a:pPr/>
              <a:t>47</a:t>
            </a:fld>
            <a:endParaRPr lang="en-US" altLang="en-US"/>
          </a:p>
        </p:txBody>
      </p:sp>
      <p:sp>
        <p:nvSpPr>
          <p:cNvPr id="5" name="Rectangle 4"/>
          <p:cNvSpPr/>
          <p:nvPr/>
        </p:nvSpPr>
        <p:spPr>
          <a:xfrm>
            <a:off x="84667" y="2392740"/>
            <a:ext cx="8915400" cy="1569660"/>
          </a:xfrm>
          <a:prstGeom prst="rect">
            <a:avLst/>
          </a:prstGeom>
          <a:solidFill>
            <a:schemeClr val="bg1">
              <a:lumMod val="85000"/>
            </a:schemeClr>
          </a:solidFill>
        </p:spPr>
        <p:txBody>
          <a:bodyPr wrap="square">
            <a:spAutoFit/>
          </a:bodyPr>
          <a:lstStyle/>
          <a:p>
            <a:r>
              <a:rPr lang="en-US" sz="1200" b="1" dirty="0">
                <a:solidFill>
                  <a:srgbClr val="0070C0"/>
                </a:solidFill>
                <a:latin typeface="Courier New" pitchFamily="49" charset="0"/>
                <a:cs typeface="Courier New" pitchFamily="49" charset="0"/>
              </a:rPr>
              <a:t># CUDA_PROFILE_LOG_VERSION 2.0</a:t>
            </a:r>
          </a:p>
          <a:p>
            <a:r>
              <a:rPr lang="en-US" sz="1200" b="1" dirty="0">
                <a:solidFill>
                  <a:srgbClr val="0070C0"/>
                </a:solidFill>
                <a:latin typeface="Courier New" pitchFamily="49" charset="0"/>
                <a:cs typeface="Courier New" pitchFamily="49" charset="0"/>
              </a:rPr>
              <a:t># CUDA_DEVICE 0 GeForce GTX 480</a:t>
            </a:r>
          </a:p>
          <a:p>
            <a:r>
              <a:rPr lang="en-US" sz="1200" b="1" dirty="0" smtClean="0">
                <a:solidFill>
                  <a:srgbClr val="0070C0"/>
                </a:solidFill>
                <a:latin typeface="Courier New" pitchFamily="49" charset="0"/>
                <a:cs typeface="Courier New" pitchFamily="49" charset="0"/>
              </a:rPr>
              <a:t># </a:t>
            </a:r>
            <a:r>
              <a:rPr lang="en-US" sz="1200" b="1" dirty="0">
                <a:solidFill>
                  <a:srgbClr val="0070C0"/>
                </a:solidFill>
                <a:latin typeface="Courier New" pitchFamily="49" charset="0"/>
                <a:cs typeface="Courier New" pitchFamily="49" charset="0"/>
              </a:rPr>
              <a:t>TIMESTAMPFACTOR fffff6c689a404a8</a:t>
            </a:r>
          </a:p>
          <a:p>
            <a:r>
              <a:rPr lang="en-US" sz="1200" b="1" dirty="0" err="1">
                <a:solidFill>
                  <a:srgbClr val="0070C0"/>
                </a:solidFill>
                <a:latin typeface="Courier New" pitchFamily="49" charset="0"/>
                <a:cs typeface="Courier New" pitchFamily="49" charset="0"/>
              </a:rPr>
              <a:t>method,gputime,cputime,occupancy</a:t>
            </a:r>
            <a:endParaRPr lang="en-US" sz="1200" b="1" dirty="0">
              <a:solidFill>
                <a:srgbClr val="0070C0"/>
              </a:solidFill>
              <a:latin typeface="Courier New" pitchFamily="49" charset="0"/>
              <a:cs typeface="Courier New" pitchFamily="49" charset="0"/>
            </a:endParaRPr>
          </a:p>
          <a:p>
            <a:r>
              <a:rPr lang="en-US" sz="1200" b="1" dirty="0">
                <a:solidFill>
                  <a:srgbClr val="0070C0"/>
                </a:solidFill>
                <a:latin typeface="Courier New" pitchFamily="49" charset="0"/>
                <a:cs typeface="Courier New" pitchFamily="49" charset="0"/>
              </a:rPr>
              <a:t>method=[ </a:t>
            </a:r>
            <a:r>
              <a:rPr lang="en-US" sz="1200" b="1" dirty="0" err="1">
                <a:solidFill>
                  <a:srgbClr val="0070C0"/>
                </a:solidFill>
                <a:latin typeface="Courier New" pitchFamily="49" charset="0"/>
                <a:cs typeface="Courier New" pitchFamily="49" charset="0"/>
              </a:rPr>
              <a:t>memcpyHtoD</a:t>
            </a:r>
            <a:r>
              <a:rPr lang="en-US" sz="1200" b="1" dirty="0">
                <a:solidFill>
                  <a:srgbClr val="0070C0"/>
                </a:solidFill>
                <a:latin typeface="Courier New" pitchFamily="49" charset="0"/>
                <a:cs typeface="Courier New" pitchFamily="49" charset="0"/>
              </a:rPr>
              <a:t> ] </a:t>
            </a:r>
            <a:r>
              <a:rPr lang="en-US" sz="1200" b="1" dirty="0" err="1">
                <a:solidFill>
                  <a:srgbClr val="0070C0"/>
                </a:solidFill>
                <a:latin typeface="Courier New" pitchFamily="49" charset="0"/>
                <a:cs typeface="Courier New" pitchFamily="49" charset="0"/>
              </a:rPr>
              <a:t>gputime</a:t>
            </a:r>
            <a:r>
              <a:rPr lang="en-US" sz="1200" b="1" dirty="0">
                <a:solidFill>
                  <a:srgbClr val="0070C0"/>
                </a:solidFill>
                <a:latin typeface="Courier New" pitchFamily="49" charset="0"/>
                <a:cs typeface="Courier New" pitchFamily="49" charset="0"/>
              </a:rPr>
              <a:t>=[ 2.016 ] </a:t>
            </a:r>
            <a:r>
              <a:rPr lang="en-US" sz="1200" b="1" dirty="0" err="1">
                <a:solidFill>
                  <a:srgbClr val="0070C0"/>
                </a:solidFill>
                <a:latin typeface="Courier New" pitchFamily="49" charset="0"/>
                <a:cs typeface="Courier New" pitchFamily="49" charset="0"/>
              </a:rPr>
              <a:t>cputime</a:t>
            </a:r>
            <a:r>
              <a:rPr lang="en-US" sz="1200" b="1" dirty="0">
                <a:solidFill>
                  <a:srgbClr val="0070C0"/>
                </a:solidFill>
                <a:latin typeface="Courier New" pitchFamily="49" charset="0"/>
                <a:cs typeface="Courier New" pitchFamily="49" charset="0"/>
              </a:rPr>
              <a:t>=[ 9.000 ] </a:t>
            </a:r>
          </a:p>
          <a:p>
            <a:r>
              <a:rPr lang="en-US" sz="1200" b="1" dirty="0">
                <a:solidFill>
                  <a:srgbClr val="0070C0"/>
                </a:solidFill>
                <a:latin typeface="Courier New" pitchFamily="49" charset="0"/>
                <a:cs typeface="Courier New" pitchFamily="49" charset="0"/>
              </a:rPr>
              <a:t>method=[ </a:t>
            </a:r>
            <a:r>
              <a:rPr lang="en-US" sz="1200" b="1" dirty="0" err="1">
                <a:solidFill>
                  <a:srgbClr val="0070C0"/>
                </a:solidFill>
                <a:latin typeface="Courier New" pitchFamily="49" charset="0"/>
                <a:cs typeface="Courier New" pitchFamily="49" charset="0"/>
              </a:rPr>
              <a:t>memcpyHtoD</a:t>
            </a:r>
            <a:r>
              <a:rPr lang="en-US" sz="1200" b="1" dirty="0">
                <a:solidFill>
                  <a:srgbClr val="0070C0"/>
                </a:solidFill>
                <a:latin typeface="Courier New" pitchFamily="49" charset="0"/>
                <a:cs typeface="Courier New" pitchFamily="49" charset="0"/>
              </a:rPr>
              <a:t> ] </a:t>
            </a:r>
            <a:r>
              <a:rPr lang="en-US" sz="1200" b="1" dirty="0" err="1">
                <a:solidFill>
                  <a:srgbClr val="0070C0"/>
                </a:solidFill>
                <a:latin typeface="Courier New" pitchFamily="49" charset="0"/>
                <a:cs typeface="Courier New" pitchFamily="49" charset="0"/>
              </a:rPr>
              <a:t>gputime</a:t>
            </a:r>
            <a:r>
              <a:rPr lang="en-US" sz="1200" b="1" dirty="0">
                <a:solidFill>
                  <a:srgbClr val="0070C0"/>
                </a:solidFill>
                <a:latin typeface="Courier New" pitchFamily="49" charset="0"/>
                <a:cs typeface="Courier New" pitchFamily="49" charset="0"/>
              </a:rPr>
              <a:t>=[ 1001.952 ] </a:t>
            </a:r>
            <a:r>
              <a:rPr lang="en-US" sz="1200" b="1" dirty="0" err="1">
                <a:solidFill>
                  <a:srgbClr val="0070C0"/>
                </a:solidFill>
                <a:latin typeface="Courier New" pitchFamily="49" charset="0"/>
                <a:cs typeface="Courier New" pitchFamily="49" charset="0"/>
              </a:rPr>
              <a:t>cputime</a:t>
            </a:r>
            <a:r>
              <a:rPr lang="en-US" sz="1200" b="1" dirty="0">
                <a:solidFill>
                  <a:srgbClr val="0070C0"/>
                </a:solidFill>
                <a:latin typeface="Courier New" pitchFamily="49" charset="0"/>
                <a:cs typeface="Courier New" pitchFamily="49" charset="0"/>
              </a:rPr>
              <a:t>=[ 1197.000 ] </a:t>
            </a:r>
          </a:p>
          <a:p>
            <a:r>
              <a:rPr lang="en-US" sz="1200" b="1" dirty="0">
                <a:solidFill>
                  <a:srgbClr val="0070C0"/>
                </a:solidFill>
                <a:latin typeface="Courier New" pitchFamily="49" charset="0"/>
                <a:cs typeface="Courier New" pitchFamily="49" charset="0"/>
              </a:rPr>
              <a:t>method=[ _Z14applyStencil1DiiPKfPfS1_ ] </a:t>
            </a:r>
            <a:r>
              <a:rPr lang="en-US" sz="1200" b="1" dirty="0" err="1">
                <a:solidFill>
                  <a:srgbClr val="0070C0"/>
                </a:solidFill>
                <a:latin typeface="Courier New" pitchFamily="49" charset="0"/>
                <a:cs typeface="Courier New" pitchFamily="49" charset="0"/>
              </a:rPr>
              <a:t>gputime</a:t>
            </a:r>
            <a:r>
              <a:rPr lang="en-US" sz="1200" b="1" dirty="0">
                <a:solidFill>
                  <a:srgbClr val="0070C0"/>
                </a:solidFill>
                <a:latin typeface="Courier New" pitchFamily="49" charset="0"/>
                <a:cs typeface="Courier New" pitchFamily="49" charset="0"/>
              </a:rPr>
              <a:t>=[ 166.944 ] </a:t>
            </a:r>
            <a:r>
              <a:rPr lang="en-US" sz="1200" b="1" dirty="0" err="1">
                <a:solidFill>
                  <a:srgbClr val="0070C0"/>
                </a:solidFill>
                <a:latin typeface="Courier New" pitchFamily="49" charset="0"/>
                <a:cs typeface="Courier New" pitchFamily="49" charset="0"/>
              </a:rPr>
              <a:t>cputime</a:t>
            </a:r>
            <a:r>
              <a:rPr lang="en-US" sz="1200" b="1" dirty="0">
                <a:solidFill>
                  <a:srgbClr val="0070C0"/>
                </a:solidFill>
                <a:latin typeface="Courier New" pitchFamily="49" charset="0"/>
                <a:cs typeface="Courier New" pitchFamily="49" charset="0"/>
              </a:rPr>
              <a:t>=[ 13.000 ] occupancy</a:t>
            </a:r>
            <a:r>
              <a:rPr lang="en-US" sz="1200" b="1" dirty="0" smtClean="0">
                <a:solidFill>
                  <a:srgbClr val="0070C0"/>
                </a:solidFill>
                <a:latin typeface="Courier New" pitchFamily="49" charset="0"/>
                <a:cs typeface="Courier New" pitchFamily="49" charset="0"/>
              </a:rPr>
              <a:t>=[1.0] </a:t>
            </a:r>
            <a:endParaRPr lang="en-US" sz="1200" b="1" dirty="0">
              <a:solidFill>
                <a:srgbClr val="0070C0"/>
              </a:solidFill>
              <a:latin typeface="Courier New" pitchFamily="49" charset="0"/>
              <a:cs typeface="Courier New" pitchFamily="49" charset="0"/>
            </a:endParaRPr>
          </a:p>
          <a:p>
            <a:r>
              <a:rPr lang="en-US" sz="1200" b="1" dirty="0">
                <a:solidFill>
                  <a:srgbClr val="0070C0"/>
                </a:solidFill>
                <a:latin typeface="Courier New" pitchFamily="49" charset="0"/>
                <a:cs typeface="Courier New" pitchFamily="49" charset="0"/>
              </a:rPr>
              <a:t>method=[ </a:t>
            </a:r>
            <a:r>
              <a:rPr lang="en-US" sz="1200" b="1" dirty="0" err="1">
                <a:solidFill>
                  <a:srgbClr val="0070C0"/>
                </a:solidFill>
                <a:latin typeface="Courier New" pitchFamily="49" charset="0"/>
                <a:cs typeface="Courier New" pitchFamily="49" charset="0"/>
              </a:rPr>
              <a:t>memcpyDtoH</a:t>
            </a:r>
            <a:r>
              <a:rPr lang="en-US" sz="1200" b="1" dirty="0">
                <a:solidFill>
                  <a:srgbClr val="0070C0"/>
                </a:solidFill>
                <a:latin typeface="Courier New" pitchFamily="49" charset="0"/>
                <a:cs typeface="Courier New" pitchFamily="49" charset="0"/>
              </a:rPr>
              <a:t> ] </a:t>
            </a:r>
            <a:r>
              <a:rPr lang="en-US" sz="1200" b="1" dirty="0" err="1">
                <a:solidFill>
                  <a:srgbClr val="0070C0"/>
                </a:solidFill>
                <a:latin typeface="Courier New" pitchFamily="49" charset="0"/>
                <a:cs typeface="Courier New" pitchFamily="49" charset="0"/>
              </a:rPr>
              <a:t>gputime</a:t>
            </a:r>
            <a:r>
              <a:rPr lang="en-US" sz="1200" b="1" dirty="0">
                <a:solidFill>
                  <a:srgbClr val="0070C0"/>
                </a:solidFill>
                <a:latin typeface="Courier New" pitchFamily="49" charset="0"/>
                <a:cs typeface="Courier New" pitchFamily="49" charset="0"/>
              </a:rPr>
              <a:t>=[ 1394.144 ] </a:t>
            </a:r>
            <a:r>
              <a:rPr lang="en-US" sz="1200" b="1" dirty="0" err="1">
                <a:solidFill>
                  <a:srgbClr val="0070C0"/>
                </a:solidFill>
                <a:latin typeface="Courier New" pitchFamily="49" charset="0"/>
                <a:cs typeface="Courier New" pitchFamily="49" charset="0"/>
              </a:rPr>
              <a:t>cputime</a:t>
            </a:r>
            <a:r>
              <a:rPr lang="en-US" sz="1200" b="1" dirty="0">
                <a:solidFill>
                  <a:srgbClr val="0070C0"/>
                </a:solidFill>
                <a:latin typeface="Courier New" pitchFamily="49" charset="0"/>
                <a:cs typeface="Courier New" pitchFamily="49" charset="0"/>
              </a:rPr>
              <a:t>=[ 2533.000 ] </a:t>
            </a:r>
          </a:p>
        </p:txBody>
      </p:sp>
      <p:sp>
        <p:nvSpPr>
          <p:cNvPr id="7" name="Rectangle 6"/>
          <p:cNvSpPr/>
          <p:nvPr/>
        </p:nvSpPr>
        <p:spPr>
          <a:xfrm>
            <a:off x="84667" y="5135940"/>
            <a:ext cx="8915400" cy="1569660"/>
          </a:xfrm>
          <a:prstGeom prst="rect">
            <a:avLst/>
          </a:prstGeom>
          <a:solidFill>
            <a:schemeClr val="bg1">
              <a:lumMod val="85000"/>
            </a:schemeClr>
          </a:solidFill>
          <a:ln w="9525">
            <a:noFill/>
            <a:miter lim="800000"/>
            <a:headEnd/>
            <a:tailEnd/>
          </a:ln>
          <a:effectLst/>
        </p:spPr>
        <p:txBody>
          <a:bodyPr vert="horz" wrap="square" lIns="91440" tIns="45720" rIns="91440" bIns="45720" numCol="1" anchor="t" anchorCtr="0" compatLnSpc="1">
            <a:prstTxWarp prst="textNoShape">
              <a:avLst/>
            </a:prstTxWarp>
            <a:spAutoFit/>
          </a:bodyPr>
          <a:lstStyle/>
          <a:p>
            <a:pPr>
              <a:buClr>
                <a:schemeClr val="tx2"/>
              </a:buClr>
              <a:buSzPct val="70000"/>
              <a:buFont typeface="Wingdings" pitchFamily="2" charset="2"/>
              <a:buNone/>
            </a:pPr>
            <a:r>
              <a:rPr lang="en-US" sz="1200" b="1" dirty="0">
                <a:solidFill>
                  <a:srgbClr val="00B050"/>
                </a:solidFill>
                <a:latin typeface="Courier New" pitchFamily="49" charset="0"/>
                <a:cs typeface="Courier New" pitchFamily="49" charset="0"/>
              </a:rPr>
              <a:t># CUDA_PROFILE_LOG_VERSION 2.0</a:t>
            </a:r>
          </a:p>
          <a:p>
            <a:pPr>
              <a:buClr>
                <a:schemeClr val="tx2"/>
              </a:buClr>
              <a:buSzPct val="70000"/>
              <a:buFont typeface="Wingdings" pitchFamily="2" charset="2"/>
              <a:buNone/>
            </a:pPr>
            <a:r>
              <a:rPr lang="en-US" sz="1200" b="1" dirty="0">
                <a:solidFill>
                  <a:srgbClr val="00B050"/>
                </a:solidFill>
                <a:latin typeface="Courier New" pitchFamily="49" charset="0"/>
                <a:cs typeface="Courier New" pitchFamily="49" charset="0"/>
              </a:rPr>
              <a:t># CUDA_DEVICE 0 GeForce GT 130M</a:t>
            </a:r>
          </a:p>
          <a:p>
            <a:pPr>
              <a:buClr>
                <a:schemeClr val="tx2"/>
              </a:buClr>
              <a:buSzPct val="70000"/>
              <a:buFont typeface="Wingdings" pitchFamily="2" charset="2"/>
              <a:buNone/>
            </a:pPr>
            <a:r>
              <a:rPr lang="en-US" sz="1200" b="1" dirty="0">
                <a:solidFill>
                  <a:srgbClr val="00B050"/>
                </a:solidFill>
                <a:latin typeface="Courier New" pitchFamily="49" charset="0"/>
                <a:cs typeface="Courier New" pitchFamily="49" charset="0"/>
              </a:rPr>
              <a:t># TIMESTAMPFACTOR 12764ee9b183e71e</a:t>
            </a:r>
          </a:p>
          <a:p>
            <a:pPr>
              <a:buClr>
                <a:schemeClr val="tx2"/>
              </a:buClr>
              <a:buSzPct val="70000"/>
              <a:buFont typeface="Wingdings" pitchFamily="2" charset="2"/>
              <a:buNone/>
            </a:pPr>
            <a:r>
              <a:rPr lang="en-US" sz="1200" b="1" dirty="0" err="1">
                <a:solidFill>
                  <a:srgbClr val="00B050"/>
                </a:solidFill>
                <a:latin typeface="Courier New" pitchFamily="49" charset="0"/>
                <a:cs typeface="Courier New" pitchFamily="49" charset="0"/>
              </a:rPr>
              <a:t>method,gputime,cputime,occupancy</a:t>
            </a:r>
            <a:endParaRPr lang="en-US" sz="1200" b="1" dirty="0">
              <a:solidFill>
                <a:srgbClr val="00B050"/>
              </a:solidFill>
              <a:latin typeface="Courier New" pitchFamily="49" charset="0"/>
              <a:cs typeface="Courier New" pitchFamily="49" charset="0"/>
            </a:endParaRPr>
          </a:p>
          <a:p>
            <a:pPr>
              <a:buClr>
                <a:schemeClr val="tx2"/>
              </a:buClr>
              <a:buSzPct val="70000"/>
              <a:buFont typeface="Wingdings" pitchFamily="2" charset="2"/>
              <a:buNone/>
            </a:pPr>
            <a:r>
              <a:rPr lang="en-US" sz="1200" b="1" dirty="0">
                <a:solidFill>
                  <a:srgbClr val="00B050"/>
                </a:solidFill>
                <a:latin typeface="Courier New" pitchFamily="49" charset="0"/>
                <a:cs typeface="Courier New" pitchFamily="49" charset="0"/>
              </a:rPr>
              <a:t>method=[ </a:t>
            </a:r>
            <a:r>
              <a:rPr lang="en-US" sz="1200" b="1" dirty="0" err="1">
                <a:solidFill>
                  <a:srgbClr val="00B050"/>
                </a:solidFill>
                <a:latin typeface="Courier New" pitchFamily="49" charset="0"/>
                <a:cs typeface="Courier New" pitchFamily="49" charset="0"/>
              </a:rPr>
              <a:t>memcpyHtoD</a:t>
            </a:r>
            <a:r>
              <a:rPr lang="en-US" sz="1200" b="1" dirty="0">
                <a:solidFill>
                  <a:srgbClr val="00B050"/>
                </a:solidFill>
                <a:latin typeface="Courier New" pitchFamily="49" charset="0"/>
                <a:cs typeface="Courier New" pitchFamily="49" charset="0"/>
              </a:rPr>
              <a:t> ] </a:t>
            </a:r>
            <a:r>
              <a:rPr lang="en-US" sz="1200" b="1" dirty="0" err="1">
                <a:solidFill>
                  <a:srgbClr val="00B050"/>
                </a:solidFill>
                <a:latin typeface="Courier New" pitchFamily="49" charset="0"/>
                <a:cs typeface="Courier New" pitchFamily="49" charset="0"/>
              </a:rPr>
              <a:t>gputime</a:t>
            </a:r>
            <a:r>
              <a:rPr lang="en-US" sz="1200" b="1" dirty="0">
                <a:solidFill>
                  <a:srgbClr val="00B050"/>
                </a:solidFill>
                <a:latin typeface="Courier New" pitchFamily="49" charset="0"/>
                <a:cs typeface="Courier New" pitchFamily="49" charset="0"/>
              </a:rPr>
              <a:t>=[ 4.960 ] </a:t>
            </a:r>
            <a:r>
              <a:rPr lang="en-US" sz="1200" b="1" dirty="0" err="1">
                <a:solidFill>
                  <a:srgbClr val="00B050"/>
                </a:solidFill>
                <a:latin typeface="Courier New" pitchFamily="49" charset="0"/>
                <a:cs typeface="Courier New" pitchFamily="49" charset="0"/>
              </a:rPr>
              <a:t>cputime</a:t>
            </a:r>
            <a:r>
              <a:rPr lang="en-US" sz="1200" b="1" dirty="0">
                <a:solidFill>
                  <a:srgbClr val="00B050"/>
                </a:solidFill>
                <a:latin typeface="Courier New" pitchFamily="49" charset="0"/>
                <a:cs typeface="Courier New" pitchFamily="49" charset="0"/>
              </a:rPr>
              <a:t>=[ 3.850 ]</a:t>
            </a:r>
          </a:p>
          <a:p>
            <a:pPr>
              <a:buClr>
                <a:schemeClr val="tx2"/>
              </a:buClr>
              <a:buSzPct val="70000"/>
              <a:buFont typeface="Wingdings" pitchFamily="2" charset="2"/>
              <a:buNone/>
            </a:pPr>
            <a:r>
              <a:rPr lang="en-US" sz="1200" b="1" dirty="0">
                <a:solidFill>
                  <a:srgbClr val="00B050"/>
                </a:solidFill>
                <a:latin typeface="Courier New" pitchFamily="49" charset="0"/>
                <a:cs typeface="Courier New" pitchFamily="49" charset="0"/>
              </a:rPr>
              <a:t>method=[ </a:t>
            </a:r>
            <a:r>
              <a:rPr lang="en-US" sz="1200" b="1" dirty="0" err="1">
                <a:solidFill>
                  <a:srgbClr val="00B050"/>
                </a:solidFill>
                <a:latin typeface="Courier New" pitchFamily="49" charset="0"/>
                <a:cs typeface="Courier New" pitchFamily="49" charset="0"/>
              </a:rPr>
              <a:t>memcpyHtoD</a:t>
            </a:r>
            <a:r>
              <a:rPr lang="en-US" sz="1200" b="1" dirty="0">
                <a:solidFill>
                  <a:srgbClr val="00B050"/>
                </a:solidFill>
                <a:latin typeface="Courier New" pitchFamily="49" charset="0"/>
                <a:cs typeface="Courier New" pitchFamily="49" charset="0"/>
              </a:rPr>
              <a:t> ] </a:t>
            </a:r>
            <a:r>
              <a:rPr lang="en-US" sz="1200" b="1" dirty="0" err="1">
                <a:solidFill>
                  <a:srgbClr val="00B050"/>
                </a:solidFill>
                <a:latin typeface="Courier New" pitchFamily="49" charset="0"/>
                <a:cs typeface="Courier New" pitchFamily="49" charset="0"/>
              </a:rPr>
              <a:t>gputime</a:t>
            </a:r>
            <a:r>
              <a:rPr lang="en-US" sz="1200" b="1" dirty="0">
                <a:solidFill>
                  <a:srgbClr val="00B050"/>
                </a:solidFill>
                <a:latin typeface="Courier New" pitchFamily="49" charset="0"/>
                <a:cs typeface="Courier New" pitchFamily="49" charset="0"/>
              </a:rPr>
              <a:t>=[ 1815.424 ] </a:t>
            </a:r>
            <a:r>
              <a:rPr lang="en-US" sz="1200" b="1" dirty="0" err="1">
                <a:solidFill>
                  <a:srgbClr val="00B050"/>
                </a:solidFill>
                <a:latin typeface="Courier New" pitchFamily="49" charset="0"/>
                <a:cs typeface="Courier New" pitchFamily="49" charset="0"/>
              </a:rPr>
              <a:t>cputime</a:t>
            </a:r>
            <a:r>
              <a:rPr lang="en-US" sz="1200" b="1" dirty="0">
                <a:solidFill>
                  <a:srgbClr val="00B050"/>
                </a:solidFill>
                <a:latin typeface="Courier New" pitchFamily="49" charset="0"/>
                <a:cs typeface="Courier New" pitchFamily="49" charset="0"/>
              </a:rPr>
              <a:t>=[ 2787.856 ]</a:t>
            </a:r>
          </a:p>
          <a:p>
            <a:pPr>
              <a:buClr>
                <a:schemeClr val="tx2"/>
              </a:buClr>
              <a:buSzPct val="70000"/>
              <a:buFont typeface="Wingdings" pitchFamily="2" charset="2"/>
              <a:buNone/>
            </a:pPr>
            <a:r>
              <a:rPr lang="en-US" sz="1200" b="1" dirty="0">
                <a:solidFill>
                  <a:srgbClr val="00B050"/>
                </a:solidFill>
                <a:latin typeface="Courier New" pitchFamily="49" charset="0"/>
                <a:cs typeface="Courier New" pitchFamily="49" charset="0"/>
              </a:rPr>
              <a:t>method=[ _Z14applyStencil1DiiPKfPfS1_ ] </a:t>
            </a:r>
            <a:r>
              <a:rPr lang="en-US" sz="1200" b="1" dirty="0" err="1">
                <a:solidFill>
                  <a:srgbClr val="00B050"/>
                </a:solidFill>
                <a:latin typeface="Courier New" pitchFamily="49" charset="0"/>
                <a:cs typeface="Courier New" pitchFamily="49" charset="0"/>
              </a:rPr>
              <a:t>gputime</a:t>
            </a:r>
            <a:r>
              <a:rPr lang="en-US" sz="1200" b="1" dirty="0">
                <a:solidFill>
                  <a:srgbClr val="00B050"/>
                </a:solidFill>
                <a:latin typeface="Courier New" pitchFamily="49" charset="0"/>
                <a:cs typeface="Courier New" pitchFamily="49" charset="0"/>
              </a:rPr>
              <a:t>=[ 47332.9 ] </a:t>
            </a:r>
            <a:r>
              <a:rPr lang="en-US" sz="1200" b="1" dirty="0" err="1">
                <a:solidFill>
                  <a:srgbClr val="00B050"/>
                </a:solidFill>
                <a:latin typeface="Courier New" pitchFamily="49" charset="0"/>
                <a:cs typeface="Courier New" pitchFamily="49" charset="0"/>
              </a:rPr>
              <a:t>cputime</a:t>
            </a:r>
            <a:r>
              <a:rPr lang="en-US" sz="1200" b="1" dirty="0">
                <a:solidFill>
                  <a:srgbClr val="00B050"/>
                </a:solidFill>
                <a:latin typeface="Courier New" pitchFamily="49" charset="0"/>
                <a:cs typeface="Courier New" pitchFamily="49" charset="0"/>
              </a:rPr>
              <a:t>=[ 8.469 ] occupancy=[0.67]</a:t>
            </a:r>
          </a:p>
          <a:p>
            <a:pPr>
              <a:buClr>
                <a:schemeClr val="tx2"/>
              </a:buClr>
              <a:buSzPct val="70000"/>
              <a:buFont typeface="Wingdings" pitchFamily="2" charset="2"/>
              <a:buNone/>
            </a:pPr>
            <a:r>
              <a:rPr lang="en-US" sz="1200" b="1" dirty="0">
                <a:solidFill>
                  <a:srgbClr val="00B050"/>
                </a:solidFill>
                <a:latin typeface="Courier New" pitchFamily="49" charset="0"/>
                <a:cs typeface="Courier New" pitchFamily="49" charset="0"/>
              </a:rPr>
              <a:t>method=[ </a:t>
            </a:r>
            <a:r>
              <a:rPr lang="en-US" sz="1200" b="1" dirty="0" err="1">
                <a:solidFill>
                  <a:srgbClr val="00B050"/>
                </a:solidFill>
                <a:latin typeface="Courier New" pitchFamily="49" charset="0"/>
                <a:cs typeface="Courier New" pitchFamily="49" charset="0"/>
              </a:rPr>
              <a:t>memcpyDtoH</a:t>
            </a:r>
            <a:r>
              <a:rPr lang="en-US" sz="1200" b="1" dirty="0">
                <a:solidFill>
                  <a:srgbClr val="00B050"/>
                </a:solidFill>
                <a:latin typeface="Courier New" pitchFamily="49" charset="0"/>
                <a:cs typeface="Courier New" pitchFamily="49" charset="0"/>
              </a:rPr>
              <a:t> ] </a:t>
            </a:r>
            <a:r>
              <a:rPr lang="en-US" sz="1200" b="1" dirty="0" err="1">
                <a:solidFill>
                  <a:srgbClr val="00B050"/>
                </a:solidFill>
                <a:latin typeface="Courier New" pitchFamily="49" charset="0"/>
                <a:cs typeface="Courier New" pitchFamily="49" charset="0"/>
              </a:rPr>
              <a:t>gputime</a:t>
            </a:r>
            <a:r>
              <a:rPr lang="en-US" sz="1200" b="1" dirty="0">
                <a:solidFill>
                  <a:srgbClr val="00B050"/>
                </a:solidFill>
                <a:latin typeface="Courier New" pitchFamily="49" charset="0"/>
                <a:cs typeface="Courier New" pitchFamily="49" charset="0"/>
              </a:rPr>
              <a:t>=[ 3535.648 ] </a:t>
            </a:r>
            <a:r>
              <a:rPr lang="en-US" sz="1200" b="1" dirty="0" err="1">
                <a:solidFill>
                  <a:srgbClr val="00B050"/>
                </a:solidFill>
                <a:latin typeface="Courier New" pitchFamily="49" charset="0"/>
                <a:cs typeface="Courier New" pitchFamily="49" charset="0"/>
              </a:rPr>
              <a:t>cputime</a:t>
            </a:r>
            <a:r>
              <a:rPr lang="en-US" sz="1200" b="1" dirty="0">
                <a:solidFill>
                  <a:srgbClr val="00B050"/>
                </a:solidFill>
                <a:latin typeface="Courier New" pitchFamily="49" charset="0"/>
                <a:cs typeface="Courier New" pitchFamily="49" charset="0"/>
              </a:rPr>
              <a:t>=[ 4555.577 ]</a:t>
            </a:r>
          </a:p>
        </p:txBody>
      </p:sp>
      <p:sp>
        <p:nvSpPr>
          <p:cNvPr id="12" name="Content Placeholder 2"/>
          <p:cNvSpPr txBox="1">
            <a:spLocks/>
          </p:cNvSpPr>
          <p:nvPr/>
        </p:nvSpPr>
        <p:spPr bwMode="auto">
          <a:xfrm>
            <a:off x="84667" y="4674275"/>
            <a:ext cx="8915400" cy="461665"/>
          </a:xfrm>
          <a:prstGeom prst="rect">
            <a:avLst/>
          </a:prstGeom>
          <a:solidFill>
            <a:schemeClr val="bg1">
              <a:lumMod val="85000"/>
            </a:schemeClr>
          </a:solid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marL="0" indent="0">
              <a:buClr>
                <a:schemeClr val="tx2"/>
              </a:buClr>
              <a:buSzPct val="70000"/>
              <a:buFont typeface="Wingdings" pitchFamily="2" charset="2"/>
              <a:buNone/>
              <a:defRPr sz="1200" b="1">
                <a:solidFill>
                  <a:srgbClr val="0070C0"/>
                </a:solidFill>
                <a:latin typeface="Courier New" pitchFamily="49" charset="0"/>
                <a:cs typeface="Courier New" pitchFamily="49" charset="0"/>
              </a:defRPr>
            </a:lvl1pPr>
            <a:lvl2pPr marL="692150" indent="-347663">
              <a:spcBef>
                <a:spcPct val="20000"/>
              </a:spcBef>
              <a:buClr>
                <a:schemeClr val="accent2"/>
              </a:buClr>
              <a:buSzPct val="70000"/>
              <a:buFont typeface="Wingdings" pitchFamily="2" charset="2"/>
              <a:buChar char="l"/>
              <a:defRPr sz="2600">
                <a:latin typeface="+mn-lt"/>
              </a:defRPr>
            </a:lvl2pPr>
            <a:lvl3pPr marL="987425" indent="-293688">
              <a:spcBef>
                <a:spcPct val="20000"/>
              </a:spcBef>
              <a:buClr>
                <a:schemeClr val="accent1"/>
              </a:buClr>
              <a:buSzPct val="70000"/>
              <a:buFont typeface="Wingdings" pitchFamily="2" charset="2"/>
              <a:buChar char="l"/>
              <a:defRPr sz="2300">
                <a:latin typeface="+mn-lt"/>
              </a:defRPr>
            </a:lvl3pPr>
            <a:lvl4pPr marL="1281113" indent="-292100">
              <a:spcBef>
                <a:spcPct val="20000"/>
              </a:spcBef>
              <a:buClr>
                <a:schemeClr val="tx2"/>
              </a:buClr>
              <a:buSzPct val="75000"/>
              <a:buFont typeface="Wingdings" pitchFamily="2" charset="2"/>
              <a:buChar char="§"/>
              <a:defRPr sz="2000">
                <a:latin typeface="+mn-lt"/>
              </a:defRPr>
            </a:lvl4pPr>
            <a:lvl5pPr marL="1598613" indent="-315913">
              <a:spcBef>
                <a:spcPct val="20000"/>
              </a:spcBef>
              <a:buClr>
                <a:schemeClr val="folHlink"/>
              </a:buClr>
              <a:buSzPct val="80000"/>
              <a:buFont typeface="Wingdings" pitchFamily="2" charset="2"/>
              <a:buChar char="§"/>
              <a:defRPr sz="2000">
                <a:latin typeface="+mn-lt"/>
              </a:defRPr>
            </a:lvl5pPr>
            <a:lvl6pPr marL="2055813" indent="-315913" fontAlgn="base">
              <a:spcBef>
                <a:spcPct val="20000"/>
              </a:spcBef>
              <a:spcAft>
                <a:spcPct val="0"/>
              </a:spcAft>
              <a:buClr>
                <a:schemeClr val="folHlink"/>
              </a:buClr>
              <a:buSzPct val="80000"/>
              <a:buFont typeface="Wingdings" pitchFamily="2" charset="2"/>
              <a:buChar char="§"/>
              <a:defRPr sz="2000">
                <a:latin typeface="+mn-lt"/>
              </a:defRPr>
            </a:lvl6pPr>
            <a:lvl7pPr marL="2513013" indent="-315913" fontAlgn="base">
              <a:spcBef>
                <a:spcPct val="20000"/>
              </a:spcBef>
              <a:spcAft>
                <a:spcPct val="0"/>
              </a:spcAft>
              <a:buClr>
                <a:schemeClr val="folHlink"/>
              </a:buClr>
              <a:buSzPct val="80000"/>
              <a:buFont typeface="Wingdings" pitchFamily="2" charset="2"/>
              <a:buChar char="§"/>
              <a:defRPr sz="2000">
                <a:latin typeface="+mn-lt"/>
              </a:defRPr>
            </a:lvl7pPr>
            <a:lvl8pPr marL="2970213" indent="-315913" fontAlgn="base">
              <a:spcBef>
                <a:spcPct val="20000"/>
              </a:spcBef>
              <a:spcAft>
                <a:spcPct val="0"/>
              </a:spcAft>
              <a:buClr>
                <a:schemeClr val="folHlink"/>
              </a:buClr>
              <a:buSzPct val="80000"/>
              <a:buFont typeface="Wingdings" pitchFamily="2" charset="2"/>
              <a:buChar char="§"/>
              <a:defRPr sz="2000">
                <a:latin typeface="+mn-lt"/>
              </a:defRPr>
            </a:lvl8pPr>
            <a:lvl9pPr marL="3427413" indent="-315913" fontAlgn="base">
              <a:spcBef>
                <a:spcPct val="20000"/>
              </a:spcBef>
              <a:spcAft>
                <a:spcPct val="0"/>
              </a:spcAft>
              <a:buClr>
                <a:schemeClr val="folHlink"/>
              </a:buClr>
              <a:buSzPct val="80000"/>
              <a:buFont typeface="Wingdings" pitchFamily="2" charset="2"/>
              <a:buChar char="§"/>
              <a:defRPr sz="2000">
                <a:latin typeface="+mn-lt"/>
              </a:defRPr>
            </a:lvl9pPr>
          </a:lstStyle>
          <a:p>
            <a:r>
              <a:rPr lang="en-US" dirty="0">
                <a:solidFill>
                  <a:srgbClr val="00B050"/>
                </a:solidFill>
              </a:rPr>
              <a:t>&gt;&gt; </a:t>
            </a:r>
            <a:r>
              <a:rPr lang="en-US" dirty="0" err="1">
                <a:solidFill>
                  <a:srgbClr val="00B050"/>
                </a:solidFill>
              </a:rPr>
              <a:t>nvcc</a:t>
            </a:r>
            <a:r>
              <a:rPr lang="en-US" dirty="0">
                <a:solidFill>
                  <a:srgbClr val="00B050"/>
                </a:solidFill>
              </a:rPr>
              <a:t> -O3 -</a:t>
            </a:r>
            <a:r>
              <a:rPr lang="en-US" dirty="0" err="1">
                <a:solidFill>
                  <a:srgbClr val="00B050"/>
                </a:solidFill>
              </a:rPr>
              <a:t>gencode</a:t>
            </a:r>
            <a:r>
              <a:rPr lang="en-US" dirty="0">
                <a:solidFill>
                  <a:srgbClr val="00B050"/>
                </a:solidFill>
              </a:rPr>
              <a:t> </a:t>
            </a:r>
            <a:r>
              <a:rPr lang="en-US" dirty="0" smtClean="0">
                <a:solidFill>
                  <a:srgbClr val="00B050"/>
                </a:solidFill>
              </a:rPr>
              <a:t>arch=compute_10,code=sm_10 </a:t>
            </a:r>
            <a:r>
              <a:rPr lang="en-US" dirty="0">
                <a:solidFill>
                  <a:srgbClr val="00B050"/>
                </a:solidFill>
              </a:rPr>
              <a:t>testV4.cu -o </a:t>
            </a:r>
            <a:r>
              <a:rPr lang="en-US" dirty="0" smtClean="0">
                <a:solidFill>
                  <a:srgbClr val="00B050"/>
                </a:solidFill>
              </a:rPr>
              <a:t>testV4_10</a:t>
            </a:r>
            <a:endParaRPr lang="en-US" dirty="0">
              <a:solidFill>
                <a:srgbClr val="00B050"/>
              </a:solidFill>
            </a:endParaRPr>
          </a:p>
          <a:p>
            <a:r>
              <a:rPr lang="en-US" dirty="0">
                <a:solidFill>
                  <a:srgbClr val="00B050"/>
                </a:solidFill>
              </a:rPr>
              <a:t>&gt;&gt; ./</a:t>
            </a:r>
            <a:r>
              <a:rPr lang="en-US" dirty="0" smtClean="0">
                <a:solidFill>
                  <a:srgbClr val="00B050"/>
                </a:solidFill>
              </a:rPr>
              <a:t>testV4_10</a:t>
            </a:r>
            <a:endParaRPr lang="en-US" dirty="0">
              <a:solidFill>
                <a:srgbClr val="00B050"/>
              </a:solidFill>
            </a:endParaRPr>
          </a:p>
        </p:txBody>
      </p:sp>
      <p:sp>
        <p:nvSpPr>
          <p:cNvPr id="8" name="Line Callout 2 7"/>
          <p:cNvSpPr/>
          <p:nvPr/>
        </p:nvSpPr>
        <p:spPr>
          <a:xfrm>
            <a:off x="5105400" y="1524000"/>
            <a:ext cx="3429000" cy="381000"/>
          </a:xfrm>
          <a:prstGeom prst="borderCallout2">
            <a:avLst>
              <a:gd name="adj1" fmla="val 35741"/>
              <a:gd name="adj2" fmla="val -4085"/>
              <a:gd name="adj3" fmla="val 54856"/>
              <a:gd name="adj4" fmla="val -41981"/>
              <a:gd name="adj5" fmla="val 116748"/>
              <a:gd name="adj6" fmla="val -49657"/>
            </a:avLst>
          </a:prstGeom>
          <a:solidFill>
            <a:srgbClr val="0070C0"/>
          </a:solidFill>
          <a:ln>
            <a:solidFill>
              <a:srgbClr val="0070C0"/>
            </a:solidFill>
            <a:tailEnd type="stealth"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Compute capability 2.0 (Fermi)</a:t>
            </a:r>
            <a:endParaRPr lang="en-US" dirty="0"/>
          </a:p>
        </p:txBody>
      </p:sp>
      <p:sp>
        <p:nvSpPr>
          <p:cNvPr id="15" name="Line Callout 2 14"/>
          <p:cNvSpPr/>
          <p:nvPr/>
        </p:nvSpPr>
        <p:spPr>
          <a:xfrm>
            <a:off x="4876800" y="4271022"/>
            <a:ext cx="4123267" cy="381000"/>
          </a:xfrm>
          <a:prstGeom prst="borderCallout2">
            <a:avLst>
              <a:gd name="adj1" fmla="val 35741"/>
              <a:gd name="adj2" fmla="val -4085"/>
              <a:gd name="adj3" fmla="val 50609"/>
              <a:gd name="adj4" fmla="val -25686"/>
              <a:gd name="adj5" fmla="val 114624"/>
              <a:gd name="adj6" fmla="val -34143"/>
            </a:avLst>
          </a:prstGeom>
          <a:solidFill>
            <a:srgbClr val="00B050"/>
          </a:solidFill>
          <a:ln>
            <a:solidFill>
              <a:srgbClr val="00B050"/>
            </a:solidFill>
            <a:tailEnd type="stealth"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Compute capability 1.0 (Tesla/G80)</a:t>
            </a:r>
            <a:endParaRPr lang="en-US" dirty="0"/>
          </a:p>
        </p:txBody>
      </p:sp>
    </p:spTree>
    <p:extLst>
      <p:ext uri="{BB962C8B-B14F-4D97-AF65-F5344CB8AC3E}">
        <p14:creationId xmlns:p14="http://schemas.microsoft.com/office/powerpoint/2010/main" val="302563145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6553200" cy="884238"/>
          </a:xfrm>
        </p:spPr>
        <p:txBody>
          <a:bodyPr/>
          <a:lstStyle/>
          <a:p>
            <a:r>
              <a:rPr lang="en-US" dirty="0" smtClean="0"/>
              <a:t>Lazy Man’s Solution…</a:t>
            </a:r>
            <a:endParaRPr lang="en-US" dirty="0"/>
          </a:p>
        </p:txBody>
      </p:sp>
      <p:sp>
        <p:nvSpPr>
          <p:cNvPr id="3" name="Content Placeholder 2"/>
          <p:cNvSpPr>
            <a:spLocks noGrp="1"/>
          </p:cNvSpPr>
          <p:nvPr>
            <p:ph idx="1"/>
          </p:nvPr>
        </p:nvSpPr>
        <p:spPr>
          <a:xfrm>
            <a:off x="84667" y="1931075"/>
            <a:ext cx="8915400" cy="461665"/>
          </a:xfrm>
          <a:solidFill>
            <a:schemeClr val="bg1">
              <a:lumMod val="85000"/>
            </a:schemeClr>
          </a:solidFill>
        </p:spPr>
        <p:txBody>
          <a:bodyPr wrap="square">
            <a:spAutoFit/>
          </a:bodyPr>
          <a:lstStyle/>
          <a:p>
            <a:pPr marL="0" indent="0">
              <a:spcBef>
                <a:spcPct val="0"/>
              </a:spcBef>
              <a:buNone/>
            </a:pPr>
            <a:r>
              <a:rPr lang="en-US" sz="1200" b="1" kern="1200" dirty="0">
                <a:solidFill>
                  <a:srgbClr val="0070C0"/>
                </a:solidFill>
                <a:latin typeface="Courier New" pitchFamily="49" charset="0"/>
                <a:cs typeface="Courier New" pitchFamily="49" charset="0"/>
              </a:rPr>
              <a:t>&gt;&gt; </a:t>
            </a:r>
            <a:r>
              <a:rPr lang="en-US" sz="1200" b="1" kern="1200" dirty="0" err="1">
                <a:solidFill>
                  <a:srgbClr val="0070C0"/>
                </a:solidFill>
                <a:latin typeface="Courier New" pitchFamily="49" charset="0"/>
                <a:cs typeface="Courier New" pitchFamily="49" charset="0"/>
              </a:rPr>
              <a:t>nvcc</a:t>
            </a:r>
            <a:r>
              <a:rPr lang="en-US" sz="1200" b="1" kern="1200" dirty="0">
                <a:solidFill>
                  <a:srgbClr val="0070C0"/>
                </a:solidFill>
                <a:latin typeface="Courier New" pitchFamily="49" charset="0"/>
                <a:cs typeface="Courier New" pitchFamily="49" charset="0"/>
              </a:rPr>
              <a:t> -O3 -</a:t>
            </a:r>
            <a:r>
              <a:rPr lang="en-US" sz="1200" b="1" kern="1200" dirty="0" err="1">
                <a:solidFill>
                  <a:srgbClr val="0070C0"/>
                </a:solidFill>
                <a:latin typeface="Courier New" pitchFamily="49" charset="0"/>
                <a:cs typeface="Courier New" pitchFamily="49" charset="0"/>
              </a:rPr>
              <a:t>gencode</a:t>
            </a:r>
            <a:r>
              <a:rPr lang="en-US" sz="1200" b="1" kern="1200" dirty="0">
                <a:solidFill>
                  <a:srgbClr val="0070C0"/>
                </a:solidFill>
                <a:latin typeface="Courier New" pitchFamily="49" charset="0"/>
                <a:cs typeface="Courier New" pitchFamily="49" charset="0"/>
              </a:rPr>
              <a:t> arch=compute_20,code=sm_20 testV4.cu -o testV4_20</a:t>
            </a:r>
          </a:p>
          <a:p>
            <a:pPr marL="0" indent="0">
              <a:spcBef>
                <a:spcPct val="0"/>
              </a:spcBef>
              <a:buNone/>
            </a:pPr>
            <a:r>
              <a:rPr lang="en-US" sz="1200" b="1" kern="1200" dirty="0">
                <a:solidFill>
                  <a:srgbClr val="0070C0"/>
                </a:solidFill>
                <a:latin typeface="Courier New" pitchFamily="49" charset="0"/>
                <a:cs typeface="Courier New" pitchFamily="49" charset="0"/>
              </a:rPr>
              <a:t>&gt;&gt; ./testV4_20</a:t>
            </a:r>
          </a:p>
        </p:txBody>
      </p:sp>
      <p:sp>
        <p:nvSpPr>
          <p:cNvPr id="4" name="Slide Number Placeholder 3"/>
          <p:cNvSpPr>
            <a:spLocks noGrp="1"/>
          </p:cNvSpPr>
          <p:nvPr>
            <p:ph type="sldNum" sz="quarter" idx="12"/>
          </p:nvPr>
        </p:nvSpPr>
        <p:spPr/>
        <p:txBody>
          <a:bodyPr/>
          <a:lstStyle/>
          <a:p>
            <a:fld id="{04A7C484-7E24-447E-8CB0-5149A4D34DEF}" type="slidenum">
              <a:rPr lang="en-US" altLang="en-US" smtClean="0"/>
              <a:pPr/>
              <a:t>48</a:t>
            </a:fld>
            <a:endParaRPr lang="en-US" altLang="en-US"/>
          </a:p>
        </p:txBody>
      </p:sp>
      <p:sp>
        <p:nvSpPr>
          <p:cNvPr id="5" name="Rectangle 4"/>
          <p:cNvSpPr/>
          <p:nvPr/>
        </p:nvSpPr>
        <p:spPr>
          <a:xfrm>
            <a:off x="84667" y="2392740"/>
            <a:ext cx="8915400" cy="1569660"/>
          </a:xfrm>
          <a:prstGeom prst="rect">
            <a:avLst/>
          </a:prstGeom>
          <a:solidFill>
            <a:schemeClr val="bg1">
              <a:lumMod val="85000"/>
            </a:schemeClr>
          </a:solidFill>
        </p:spPr>
        <p:txBody>
          <a:bodyPr wrap="square">
            <a:spAutoFit/>
          </a:bodyPr>
          <a:lstStyle/>
          <a:p>
            <a:r>
              <a:rPr lang="en-US" sz="1200" b="1" dirty="0">
                <a:solidFill>
                  <a:srgbClr val="0070C0"/>
                </a:solidFill>
                <a:latin typeface="Courier New" pitchFamily="49" charset="0"/>
                <a:cs typeface="Courier New" pitchFamily="49" charset="0"/>
              </a:rPr>
              <a:t># CUDA_PROFILE_LOG_VERSION 2.0</a:t>
            </a:r>
          </a:p>
          <a:p>
            <a:r>
              <a:rPr lang="en-US" sz="1200" b="1" dirty="0">
                <a:solidFill>
                  <a:srgbClr val="0070C0"/>
                </a:solidFill>
                <a:latin typeface="Courier New" pitchFamily="49" charset="0"/>
                <a:cs typeface="Courier New" pitchFamily="49" charset="0"/>
              </a:rPr>
              <a:t># CUDA_DEVICE 0 GeForce </a:t>
            </a:r>
            <a:r>
              <a:rPr lang="en-US" sz="1200" b="1" dirty="0">
                <a:solidFill>
                  <a:srgbClr val="C00000"/>
                </a:solidFill>
                <a:latin typeface="Courier New" pitchFamily="49" charset="0"/>
                <a:cs typeface="Courier New" pitchFamily="49" charset="0"/>
              </a:rPr>
              <a:t>GTX 480</a:t>
            </a:r>
          </a:p>
          <a:p>
            <a:r>
              <a:rPr lang="en-US" sz="1200" b="1" dirty="0" smtClean="0">
                <a:solidFill>
                  <a:srgbClr val="0070C0"/>
                </a:solidFill>
                <a:latin typeface="Courier New" pitchFamily="49" charset="0"/>
                <a:cs typeface="Courier New" pitchFamily="49" charset="0"/>
              </a:rPr>
              <a:t># </a:t>
            </a:r>
            <a:r>
              <a:rPr lang="en-US" sz="1200" b="1" dirty="0">
                <a:solidFill>
                  <a:srgbClr val="0070C0"/>
                </a:solidFill>
                <a:latin typeface="Courier New" pitchFamily="49" charset="0"/>
                <a:cs typeface="Courier New" pitchFamily="49" charset="0"/>
              </a:rPr>
              <a:t>TIMESTAMPFACTOR fffff6c689a404a8</a:t>
            </a:r>
          </a:p>
          <a:p>
            <a:r>
              <a:rPr lang="en-US" sz="1200" b="1" dirty="0" err="1">
                <a:solidFill>
                  <a:srgbClr val="0070C0"/>
                </a:solidFill>
                <a:latin typeface="Courier New" pitchFamily="49" charset="0"/>
                <a:cs typeface="Courier New" pitchFamily="49" charset="0"/>
              </a:rPr>
              <a:t>method,gputime,cputime,occupancy</a:t>
            </a:r>
            <a:endParaRPr lang="en-US" sz="1200" b="1" dirty="0">
              <a:solidFill>
                <a:srgbClr val="0070C0"/>
              </a:solidFill>
              <a:latin typeface="Courier New" pitchFamily="49" charset="0"/>
              <a:cs typeface="Courier New" pitchFamily="49" charset="0"/>
            </a:endParaRPr>
          </a:p>
          <a:p>
            <a:r>
              <a:rPr lang="en-US" sz="1200" b="1" dirty="0">
                <a:solidFill>
                  <a:srgbClr val="0070C0"/>
                </a:solidFill>
                <a:latin typeface="Courier New" pitchFamily="49" charset="0"/>
                <a:cs typeface="Courier New" pitchFamily="49" charset="0"/>
              </a:rPr>
              <a:t>method=[ </a:t>
            </a:r>
            <a:r>
              <a:rPr lang="en-US" sz="1200" b="1" dirty="0" err="1">
                <a:solidFill>
                  <a:srgbClr val="0070C0"/>
                </a:solidFill>
                <a:latin typeface="Courier New" pitchFamily="49" charset="0"/>
                <a:cs typeface="Courier New" pitchFamily="49" charset="0"/>
              </a:rPr>
              <a:t>memcpyHtoD</a:t>
            </a:r>
            <a:r>
              <a:rPr lang="en-US" sz="1200" b="1" dirty="0">
                <a:solidFill>
                  <a:srgbClr val="0070C0"/>
                </a:solidFill>
                <a:latin typeface="Courier New" pitchFamily="49" charset="0"/>
                <a:cs typeface="Courier New" pitchFamily="49" charset="0"/>
              </a:rPr>
              <a:t> ] </a:t>
            </a:r>
            <a:r>
              <a:rPr lang="en-US" sz="1200" b="1" dirty="0" err="1">
                <a:solidFill>
                  <a:srgbClr val="0070C0"/>
                </a:solidFill>
                <a:latin typeface="Courier New" pitchFamily="49" charset="0"/>
                <a:cs typeface="Courier New" pitchFamily="49" charset="0"/>
              </a:rPr>
              <a:t>gputime</a:t>
            </a:r>
            <a:r>
              <a:rPr lang="en-US" sz="1200" b="1" dirty="0">
                <a:solidFill>
                  <a:srgbClr val="0070C0"/>
                </a:solidFill>
                <a:latin typeface="Courier New" pitchFamily="49" charset="0"/>
                <a:cs typeface="Courier New" pitchFamily="49" charset="0"/>
              </a:rPr>
              <a:t>=[ 2.016 ] </a:t>
            </a:r>
            <a:r>
              <a:rPr lang="en-US" sz="1200" b="1" dirty="0" err="1">
                <a:solidFill>
                  <a:srgbClr val="0070C0"/>
                </a:solidFill>
                <a:latin typeface="Courier New" pitchFamily="49" charset="0"/>
                <a:cs typeface="Courier New" pitchFamily="49" charset="0"/>
              </a:rPr>
              <a:t>cputime</a:t>
            </a:r>
            <a:r>
              <a:rPr lang="en-US" sz="1200" b="1" dirty="0">
                <a:solidFill>
                  <a:srgbClr val="0070C0"/>
                </a:solidFill>
                <a:latin typeface="Courier New" pitchFamily="49" charset="0"/>
                <a:cs typeface="Courier New" pitchFamily="49" charset="0"/>
              </a:rPr>
              <a:t>=[ 9.000 ] </a:t>
            </a:r>
          </a:p>
          <a:p>
            <a:r>
              <a:rPr lang="en-US" sz="1200" b="1" dirty="0">
                <a:solidFill>
                  <a:srgbClr val="0070C0"/>
                </a:solidFill>
                <a:latin typeface="Courier New" pitchFamily="49" charset="0"/>
                <a:cs typeface="Courier New" pitchFamily="49" charset="0"/>
              </a:rPr>
              <a:t>method=[ </a:t>
            </a:r>
            <a:r>
              <a:rPr lang="en-US" sz="1200" b="1" dirty="0" err="1">
                <a:solidFill>
                  <a:srgbClr val="0070C0"/>
                </a:solidFill>
                <a:latin typeface="Courier New" pitchFamily="49" charset="0"/>
                <a:cs typeface="Courier New" pitchFamily="49" charset="0"/>
              </a:rPr>
              <a:t>memcpyHtoD</a:t>
            </a:r>
            <a:r>
              <a:rPr lang="en-US" sz="1200" b="1" dirty="0">
                <a:solidFill>
                  <a:srgbClr val="0070C0"/>
                </a:solidFill>
                <a:latin typeface="Courier New" pitchFamily="49" charset="0"/>
                <a:cs typeface="Courier New" pitchFamily="49" charset="0"/>
              </a:rPr>
              <a:t> ] </a:t>
            </a:r>
            <a:r>
              <a:rPr lang="en-US" sz="1200" b="1" dirty="0" err="1">
                <a:solidFill>
                  <a:srgbClr val="0070C0"/>
                </a:solidFill>
                <a:latin typeface="Courier New" pitchFamily="49" charset="0"/>
                <a:cs typeface="Courier New" pitchFamily="49" charset="0"/>
              </a:rPr>
              <a:t>gputime</a:t>
            </a:r>
            <a:r>
              <a:rPr lang="en-US" sz="1200" b="1" dirty="0">
                <a:solidFill>
                  <a:srgbClr val="0070C0"/>
                </a:solidFill>
                <a:latin typeface="Courier New" pitchFamily="49" charset="0"/>
                <a:cs typeface="Courier New" pitchFamily="49" charset="0"/>
              </a:rPr>
              <a:t>=[ 1001.952 ] </a:t>
            </a:r>
            <a:r>
              <a:rPr lang="en-US" sz="1200" b="1" dirty="0" err="1">
                <a:solidFill>
                  <a:srgbClr val="0070C0"/>
                </a:solidFill>
                <a:latin typeface="Courier New" pitchFamily="49" charset="0"/>
                <a:cs typeface="Courier New" pitchFamily="49" charset="0"/>
              </a:rPr>
              <a:t>cputime</a:t>
            </a:r>
            <a:r>
              <a:rPr lang="en-US" sz="1200" b="1" dirty="0">
                <a:solidFill>
                  <a:srgbClr val="0070C0"/>
                </a:solidFill>
                <a:latin typeface="Courier New" pitchFamily="49" charset="0"/>
                <a:cs typeface="Courier New" pitchFamily="49" charset="0"/>
              </a:rPr>
              <a:t>=[ 1197.000 ] </a:t>
            </a:r>
          </a:p>
          <a:p>
            <a:r>
              <a:rPr lang="en-US" sz="1200" b="1" dirty="0">
                <a:solidFill>
                  <a:srgbClr val="0070C0"/>
                </a:solidFill>
                <a:latin typeface="Courier New" pitchFamily="49" charset="0"/>
                <a:cs typeface="Courier New" pitchFamily="49" charset="0"/>
              </a:rPr>
              <a:t>method=[ </a:t>
            </a:r>
            <a:r>
              <a:rPr lang="en-US" sz="1200" b="1" dirty="0">
                <a:solidFill>
                  <a:srgbClr val="C00000"/>
                </a:solidFill>
                <a:latin typeface="Courier New" pitchFamily="49" charset="0"/>
                <a:cs typeface="Courier New" pitchFamily="49" charset="0"/>
              </a:rPr>
              <a:t>_Z14applyStencil1DiiPKfPfS1_</a:t>
            </a:r>
            <a:r>
              <a:rPr lang="en-US" sz="1200" b="1" dirty="0">
                <a:solidFill>
                  <a:srgbClr val="0070C0"/>
                </a:solidFill>
                <a:latin typeface="Courier New" pitchFamily="49" charset="0"/>
                <a:cs typeface="Courier New" pitchFamily="49" charset="0"/>
              </a:rPr>
              <a:t> ] </a:t>
            </a:r>
            <a:r>
              <a:rPr lang="en-US" sz="1200" b="1" dirty="0" err="1">
                <a:solidFill>
                  <a:srgbClr val="0070C0"/>
                </a:solidFill>
                <a:latin typeface="Courier New" pitchFamily="49" charset="0"/>
                <a:cs typeface="Courier New" pitchFamily="49" charset="0"/>
              </a:rPr>
              <a:t>gputime</a:t>
            </a:r>
            <a:r>
              <a:rPr lang="en-US" sz="1200" b="1" dirty="0">
                <a:solidFill>
                  <a:srgbClr val="0070C0"/>
                </a:solidFill>
                <a:latin typeface="Courier New" pitchFamily="49" charset="0"/>
                <a:cs typeface="Courier New" pitchFamily="49" charset="0"/>
              </a:rPr>
              <a:t>=[ </a:t>
            </a:r>
            <a:r>
              <a:rPr lang="en-US" sz="1200" b="1" dirty="0">
                <a:solidFill>
                  <a:srgbClr val="C00000"/>
                </a:solidFill>
                <a:latin typeface="Courier New" pitchFamily="49" charset="0"/>
                <a:cs typeface="Courier New" pitchFamily="49" charset="0"/>
              </a:rPr>
              <a:t>166.944</a:t>
            </a:r>
            <a:r>
              <a:rPr lang="en-US" sz="1200" b="1" dirty="0">
                <a:solidFill>
                  <a:srgbClr val="0070C0"/>
                </a:solidFill>
                <a:latin typeface="Courier New" pitchFamily="49" charset="0"/>
                <a:cs typeface="Courier New" pitchFamily="49" charset="0"/>
              </a:rPr>
              <a:t> ] </a:t>
            </a:r>
            <a:r>
              <a:rPr lang="en-US" sz="1200" b="1" dirty="0" err="1">
                <a:solidFill>
                  <a:srgbClr val="0070C0"/>
                </a:solidFill>
                <a:latin typeface="Courier New" pitchFamily="49" charset="0"/>
                <a:cs typeface="Courier New" pitchFamily="49" charset="0"/>
              </a:rPr>
              <a:t>cputime</a:t>
            </a:r>
            <a:r>
              <a:rPr lang="en-US" sz="1200" b="1" dirty="0">
                <a:solidFill>
                  <a:srgbClr val="0070C0"/>
                </a:solidFill>
                <a:latin typeface="Courier New" pitchFamily="49" charset="0"/>
                <a:cs typeface="Courier New" pitchFamily="49" charset="0"/>
              </a:rPr>
              <a:t>=[ 13.000 ] occupancy</a:t>
            </a:r>
            <a:r>
              <a:rPr lang="en-US" sz="1200" b="1" dirty="0" smtClean="0">
                <a:solidFill>
                  <a:srgbClr val="0070C0"/>
                </a:solidFill>
                <a:latin typeface="Courier New" pitchFamily="49" charset="0"/>
                <a:cs typeface="Courier New" pitchFamily="49" charset="0"/>
              </a:rPr>
              <a:t>=[1.0] </a:t>
            </a:r>
            <a:endParaRPr lang="en-US" sz="1200" b="1" dirty="0">
              <a:solidFill>
                <a:srgbClr val="0070C0"/>
              </a:solidFill>
              <a:latin typeface="Courier New" pitchFamily="49" charset="0"/>
              <a:cs typeface="Courier New" pitchFamily="49" charset="0"/>
            </a:endParaRPr>
          </a:p>
          <a:p>
            <a:r>
              <a:rPr lang="en-US" sz="1200" b="1" dirty="0">
                <a:solidFill>
                  <a:srgbClr val="0070C0"/>
                </a:solidFill>
                <a:latin typeface="Courier New" pitchFamily="49" charset="0"/>
                <a:cs typeface="Courier New" pitchFamily="49" charset="0"/>
              </a:rPr>
              <a:t>method=[ </a:t>
            </a:r>
            <a:r>
              <a:rPr lang="en-US" sz="1200" b="1" dirty="0" err="1">
                <a:solidFill>
                  <a:srgbClr val="0070C0"/>
                </a:solidFill>
                <a:latin typeface="Courier New" pitchFamily="49" charset="0"/>
                <a:cs typeface="Courier New" pitchFamily="49" charset="0"/>
              </a:rPr>
              <a:t>memcpyDtoH</a:t>
            </a:r>
            <a:r>
              <a:rPr lang="en-US" sz="1200" b="1" dirty="0">
                <a:solidFill>
                  <a:srgbClr val="0070C0"/>
                </a:solidFill>
                <a:latin typeface="Courier New" pitchFamily="49" charset="0"/>
                <a:cs typeface="Courier New" pitchFamily="49" charset="0"/>
              </a:rPr>
              <a:t> ] </a:t>
            </a:r>
            <a:r>
              <a:rPr lang="en-US" sz="1200" b="1" dirty="0" err="1">
                <a:solidFill>
                  <a:srgbClr val="0070C0"/>
                </a:solidFill>
                <a:latin typeface="Courier New" pitchFamily="49" charset="0"/>
                <a:cs typeface="Courier New" pitchFamily="49" charset="0"/>
              </a:rPr>
              <a:t>gputime</a:t>
            </a:r>
            <a:r>
              <a:rPr lang="en-US" sz="1200" b="1" dirty="0">
                <a:solidFill>
                  <a:srgbClr val="0070C0"/>
                </a:solidFill>
                <a:latin typeface="Courier New" pitchFamily="49" charset="0"/>
                <a:cs typeface="Courier New" pitchFamily="49" charset="0"/>
              </a:rPr>
              <a:t>=[ 1394.144 ] </a:t>
            </a:r>
            <a:r>
              <a:rPr lang="en-US" sz="1200" b="1" dirty="0" err="1">
                <a:solidFill>
                  <a:srgbClr val="0070C0"/>
                </a:solidFill>
                <a:latin typeface="Courier New" pitchFamily="49" charset="0"/>
                <a:cs typeface="Courier New" pitchFamily="49" charset="0"/>
              </a:rPr>
              <a:t>cputime</a:t>
            </a:r>
            <a:r>
              <a:rPr lang="en-US" sz="1200" b="1" dirty="0">
                <a:solidFill>
                  <a:srgbClr val="0070C0"/>
                </a:solidFill>
                <a:latin typeface="Courier New" pitchFamily="49" charset="0"/>
                <a:cs typeface="Courier New" pitchFamily="49" charset="0"/>
              </a:rPr>
              <a:t>=[ 2533.000 ] </a:t>
            </a:r>
          </a:p>
        </p:txBody>
      </p:sp>
      <p:sp>
        <p:nvSpPr>
          <p:cNvPr id="7" name="Rectangle 6"/>
          <p:cNvSpPr/>
          <p:nvPr/>
        </p:nvSpPr>
        <p:spPr>
          <a:xfrm>
            <a:off x="84667" y="5135940"/>
            <a:ext cx="8915400" cy="1569660"/>
          </a:xfrm>
          <a:prstGeom prst="rect">
            <a:avLst/>
          </a:prstGeom>
          <a:solidFill>
            <a:schemeClr val="bg1">
              <a:lumMod val="85000"/>
            </a:schemeClr>
          </a:solidFill>
          <a:ln w="9525">
            <a:noFill/>
            <a:miter lim="800000"/>
            <a:headEnd/>
            <a:tailEnd/>
          </a:ln>
          <a:effectLst/>
        </p:spPr>
        <p:txBody>
          <a:bodyPr vert="horz" wrap="square" lIns="91440" tIns="45720" rIns="91440" bIns="45720" numCol="1" anchor="t" anchorCtr="0" compatLnSpc="1">
            <a:prstTxWarp prst="textNoShape">
              <a:avLst/>
            </a:prstTxWarp>
            <a:spAutoFit/>
          </a:bodyPr>
          <a:lstStyle/>
          <a:p>
            <a:pPr>
              <a:buClr>
                <a:schemeClr val="tx2"/>
              </a:buClr>
              <a:buSzPct val="70000"/>
              <a:buFont typeface="Wingdings" pitchFamily="2" charset="2"/>
              <a:buNone/>
            </a:pPr>
            <a:r>
              <a:rPr lang="en-US" sz="1200" b="1" dirty="0">
                <a:solidFill>
                  <a:srgbClr val="00B050"/>
                </a:solidFill>
                <a:latin typeface="Courier New" pitchFamily="49" charset="0"/>
                <a:cs typeface="Courier New" pitchFamily="49" charset="0"/>
              </a:rPr>
              <a:t># CUDA_PROFILE_LOG_VERSION 2.0</a:t>
            </a:r>
          </a:p>
          <a:p>
            <a:pPr>
              <a:buClr>
                <a:schemeClr val="tx2"/>
              </a:buClr>
              <a:buSzPct val="70000"/>
              <a:buFont typeface="Wingdings" pitchFamily="2" charset="2"/>
              <a:buNone/>
            </a:pPr>
            <a:r>
              <a:rPr lang="en-US" sz="1200" b="1" dirty="0">
                <a:solidFill>
                  <a:srgbClr val="00B050"/>
                </a:solidFill>
                <a:latin typeface="Courier New" pitchFamily="49" charset="0"/>
                <a:cs typeface="Courier New" pitchFamily="49" charset="0"/>
              </a:rPr>
              <a:t># CUDA_DEVICE 0 GeForce </a:t>
            </a:r>
            <a:r>
              <a:rPr lang="en-US" sz="1200" b="1" dirty="0">
                <a:solidFill>
                  <a:srgbClr val="C00000"/>
                </a:solidFill>
                <a:latin typeface="Courier New" pitchFamily="49" charset="0"/>
                <a:cs typeface="Courier New" pitchFamily="49" charset="0"/>
              </a:rPr>
              <a:t>GT 130M</a:t>
            </a:r>
          </a:p>
          <a:p>
            <a:pPr>
              <a:buClr>
                <a:schemeClr val="tx2"/>
              </a:buClr>
              <a:buSzPct val="70000"/>
              <a:buFont typeface="Wingdings" pitchFamily="2" charset="2"/>
              <a:buNone/>
            </a:pPr>
            <a:r>
              <a:rPr lang="en-US" sz="1200" b="1" dirty="0">
                <a:solidFill>
                  <a:srgbClr val="00B050"/>
                </a:solidFill>
                <a:latin typeface="Courier New" pitchFamily="49" charset="0"/>
                <a:cs typeface="Courier New" pitchFamily="49" charset="0"/>
              </a:rPr>
              <a:t># TIMESTAMPFACTOR 12764ee9b183e71e</a:t>
            </a:r>
          </a:p>
          <a:p>
            <a:pPr>
              <a:buClr>
                <a:schemeClr val="tx2"/>
              </a:buClr>
              <a:buSzPct val="70000"/>
              <a:buFont typeface="Wingdings" pitchFamily="2" charset="2"/>
              <a:buNone/>
            </a:pPr>
            <a:r>
              <a:rPr lang="en-US" sz="1200" b="1" dirty="0" err="1">
                <a:solidFill>
                  <a:srgbClr val="00B050"/>
                </a:solidFill>
                <a:latin typeface="Courier New" pitchFamily="49" charset="0"/>
                <a:cs typeface="Courier New" pitchFamily="49" charset="0"/>
              </a:rPr>
              <a:t>method,gputime,cputime,occupancy</a:t>
            </a:r>
            <a:endParaRPr lang="en-US" sz="1200" b="1" dirty="0">
              <a:solidFill>
                <a:srgbClr val="00B050"/>
              </a:solidFill>
              <a:latin typeface="Courier New" pitchFamily="49" charset="0"/>
              <a:cs typeface="Courier New" pitchFamily="49" charset="0"/>
            </a:endParaRPr>
          </a:p>
          <a:p>
            <a:pPr>
              <a:buClr>
                <a:schemeClr val="tx2"/>
              </a:buClr>
              <a:buSzPct val="70000"/>
              <a:buFont typeface="Wingdings" pitchFamily="2" charset="2"/>
              <a:buNone/>
            </a:pPr>
            <a:r>
              <a:rPr lang="en-US" sz="1200" b="1" dirty="0">
                <a:solidFill>
                  <a:srgbClr val="00B050"/>
                </a:solidFill>
                <a:latin typeface="Courier New" pitchFamily="49" charset="0"/>
                <a:cs typeface="Courier New" pitchFamily="49" charset="0"/>
              </a:rPr>
              <a:t>method=[ </a:t>
            </a:r>
            <a:r>
              <a:rPr lang="en-US" sz="1200" b="1" dirty="0" err="1">
                <a:solidFill>
                  <a:srgbClr val="00B050"/>
                </a:solidFill>
                <a:latin typeface="Courier New" pitchFamily="49" charset="0"/>
                <a:cs typeface="Courier New" pitchFamily="49" charset="0"/>
              </a:rPr>
              <a:t>memcpyHtoD</a:t>
            </a:r>
            <a:r>
              <a:rPr lang="en-US" sz="1200" b="1" dirty="0">
                <a:solidFill>
                  <a:srgbClr val="00B050"/>
                </a:solidFill>
                <a:latin typeface="Courier New" pitchFamily="49" charset="0"/>
                <a:cs typeface="Courier New" pitchFamily="49" charset="0"/>
              </a:rPr>
              <a:t> ] </a:t>
            </a:r>
            <a:r>
              <a:rPr lang="en-US" sz="1200" b="1" dirty="0" err="1">
                <a:solidFill>
                  <a:srgbClr val="00B050"/>
                </a:solidFill>
                <a:latin typeface="Courier New" pitchFamily="49" charset="0"/>
                <a:cs typeface="Courier New" pitchFamily="49" charset="0"/>
              </a:rPr>
              <a:t>gputime</a:t>
            </a:r>
            <a:r>
              <a:rPr lang="en-US" sz="1200" b="1" dirty="0">
                <a:solidFill>
                  <a:srgbClr val="00B050"/>
                </a:solidFill>
                <a:latin typeface="Courier New" pitchFamily="49" charset="0"/>
                <a:cs typeface="Courier New" pitchFamily="49" charset="0"/>
              </a:rPr>
              <a:t>=[ 4.960 ] </a:t>
            </a:r>
            <a:r>
              <a:rPr lang="en-US" sz="1200" b="1" dirty="0" err="1">
                <a:solidFill>
                  <a:srgbClr val="00B050"/>
                </a:solidFill>
                <a:latin typeface="Courier New" pitchFamily="49" charset="0"/>
                <a:cs typeface="Courier New" pitchFamily="49" charset="0"/>
              </a:rPr>
              <a:t>cputime</a:t>
            </a:r>
            <a:r>
              <a:rPr lang="en-US" sz="1200" b="1" dirty="0">
                <a:solidFill>
                  <a:srgbClr val="00B050"/>
                </a:solidFill>
                <a:latin typeface="Courier New" pitchFamily="49" charset="0"/>
                <a:cs typeface="Courier New" pitchFamily="49" charset="0"/>
              </a:rPr>
              <a:t>=[ 3.850 ]</a:t>
            </a:r>
          </a:p>
          <a:p>
            <a:pPr>
              <a:buClr>
                <a:schemeClr val="tx2"/>
              </a:buClr>
              <a:buSzPct val="70000"/>
              <a:buFont typeface="Wingdings" pitchFamily="2" charset="2"/>
              <a:buNone/>
            </a:pPr>
            <a:r>
              <a:rPr lang="en-US" sz="1200" b="1" dirty="0">
                <a:solidFill>
                  <a:srgbClr val="00B050"/>
                </a:solidFill>
                <a:latin typeface="Courier New" pitchFamily="49" charset="0"/>
                <a:cs typeface="Courier New" pitchFamily="49" charset="0"/>
              </a:rPr>
              <a:t>method=[ </a:t>
            </a:r>
            <a:r>
              <a:rPr lang="en-US" sz="1200" b="1" dirty="0" err="1">
                <a:solidFill>
                  <a:srgbClr val="00B050"/>
                </a:solidFill>
                <a:latin typeface="Courier New" pitchFamily="49" charset="0"/>
                <a:cs typeface="Courier New" pitchFamily="49" charset="0"/>
              </a:rPr>
              <a:t>memcpyHtoD</a:t>
            </a:r>
            <a:r>
              <a:rPr lang="en-US" sz="1200" b="1" dirty="0">
                <a:solidFill>
                  <a:srgbClr val="00B050"/>
                </a:solidFill>
                <a:latin typeface="Courier New" pitchFamily="49" charset="0"/>
                <a:cs typeface="Courier New" pitchFamily="49" charset="0"/>
              </a:rPr>
              <a:t> ] </a:t>
            </a:r>
            <a:r>
              <a:rPr lang="en-US" sz="1200" b="1" dirty="0" err="1">
                <a:solidFill>
                  <a:srgbClr val="00B050"/>
                </a:solidFill>
                <a:latin typeface="Courier New" pitchFamily="49" charset="0"/>
                <a:cs typeface="Courier New" pitchFamily="49" charset="0"/>
              </a:rPr>
              <a:t>gputime</a:t>
            </a:r>
            <a:r>
              <a:rPr lang="en-US" sz="1200" b="1" dirty="0">
                <a:solidFill>
                  <a:srgbClr val="00B050"/>
                </a:solidFill>
                <a:latin typeface="Courier New" pitchFamily="49" charset="0"/>
                <a:cs typeface="Courier New" pitchFamily="49" charset="0"/>
              </a:rPr>
              <a:t>=[ 1815.424 ] </a:t>
            </a:r>
            <a:r>
              <a:rPr lang="en-US" sz="1200" b="1" dirty="0" err="1">
                <a:solidFill>
                  <a:srgbClr val="00B050"/>
                </a:solidFill>
                <a:latin typeface="Courier New" pitchFamily="49" charset="0"/>
                <a:cs typeface="Courier New" pitchFamily="49" charset="0"/>
              </a:rPr>
              <a:t>cputime</a:t>
            </a:r>
            <a:r>
              <a:rPr lang="en-US" sz="1200" b="1" dirty="0">
                <a:solidFill>
                  <a:srgbClr val="00B050"/>
                </a:solidFill>
                <a:latin typeface="Courier New" pitchFamily="49" charset="0"/>
                <a:cs typeface="Courier New" pitchFamily="49" charset="0"/>
              </a:rPr>
              <a:t>=[ 2787.856 ]</a:t>
            </a:r>
          </a:p>
          <a:p>
            <a:pPr>
              <a:buClr>
                <a:schemeClr val="tx2"/>
              </a:buClr>
              <a:buSzPct val="70000"/>
              <a:buFont typeface="Wingdings" pitchFamily="2" charset="2"/>
              <a:buNone/>
            </a:pPr>
            <a:r>
              <a:rPr lang="en-US" sz="1200" b="1" dirty="0">
                <a:solidFill>
                  <a:srgbClr val="00B050"/>
                </a:solidFill>
                <a:latin typeface="Courier New" pitchFamily="49" charset="0"/>
                <a:cs typeface="Courier New" pitchFamily="49" charset="0"/>
              </a:rPr>
              <a:t>method=[ </a:t>
            </a:r>
            <a:r>
              <a:rPr lang="en-US" sz="1200" b="1" dirty="0">
                <a:solidFill>
                  <a:srgbClr val="C00000"/>
                </a:solidFill>
                <a:latin typeface="Courier New" pitchFamily="49" charset="0"/>
                <a:cs typeface="Courier New" pitchFamily="49" charset="0"/>
              </a:rPr>
              <a:t>_Z14applyStencil1DiiPKfPfS1_</a:t>
            </a:r>
            <a:r>
              <a:rPr lang="en-US" sz="1200" b="1" dirty="0">
                <a:solidFill>
                  <a:srgbClr val="00B050"/>
                </a:solidFill>
                <a:latin typeface="Courier New" pitchFamily="49" charset="0"/>
                <a:cs typeface="Courier New" pitchFamily="49" charset="0"/>
              </a:rPr>
              <a:t> ] </a:t>
            </a:r>
            <a:r>
              <a:rPr lang="en-US" sz="1200" b="1" dirty="0" err="1">
                <a:solidFill>
                  <a:srgbClr val="00B050"/>
                </a:solidFill>
                <a:latin typeface="Courier New" pitchFamily="49" charset="0"/>
                <a:cs typeface="Courier New" pitchFamily="49" charset="0"/>
              </a:rPr>
              <a:t>gputime</a:t>
            </a:r>
            <a:r>
              <a:rPr lang="en-US" sz="1200" b="1" dirty="0">
                <a:solidFill>
                  <a:srgbClr val="00B050"/>
                </a:solidFill>
                <a:latin typeface="Courier New" pitchFamily="49" charset="0"/>
                <a:cs typeface="Courier New" pitchFamily="49" charset="0"/>
              </a:rPr>
              <a:t>=[ </a:t>
            </a:r>
            <a:r>
              <a:rPr lang="en-US" sz="1200" b="1" dirty="0">
                <a:solidFill>
                  <a:srgbClr val="C00000"/>
                </a:solidFill>
                <a:latin typeface="Courier New" pitchFamily="49" charset="0"/>
                <a:cs typeface="Courier New" pitchFamily="49" charset="0"/>
              </a:rPr>
              <a:t>47332.9</a:t>
            </a:r>
            <a:r>
              <a:rPr lang="en-US" sz="1200" b="1" dirty="0">
                <a:solidFill>
                  <a:srgbClr val="00B050"/>
                </a:solidFill>
                <a:latin typeface="Courier New" pitchFamily="49" charset="0"/>
                <a:cs typeface="Courier New" pitchFamily="49" charset="0"/>
              </a:rPr>
              <a:t> ] </a:t>
            </a:r>
            <a:r>
              <a:rPr lang="en-US" sz="1200" b="1" dirty="0" err="1">
                <a:solidFill>
                  <a:srgbClr val="00B050"/>
                </a:solidFill>
                <a:latin typeface="Courier New" pitchFamily="49" charset="0"/>
                <a:cs typeface="Courier New" pitchFamily="49" charset="0"/>
              </a:rPr>
              <a:t>cputime</a:t>
            </a:r>
            <a:r>
              <a:rPr lang="en-US" sz="1200" b="1" dirty="0">
                <a:solidFill>
                  <a:srgbClr val="00B050"/>
                </a:solidFill>
                <a:latin typeface="Courier New" pitchFamily="49" charset="0"/>
                <a:cs typeface="Courier New" pitchFamily="49" charset="0"/>
              </a:rPr>
              <a:t>=[ 8.469 ] occupancy=[0.67]</a:t>
            </a:r>
          </a:p>
          <a:p>
            <a:pPr>
              <a:buClr>
                <a:schemeClr val="tx2"/>
              </a:buClr>
              <a:buSzPct val="70000"/>
              <a:buFont typeface="Wingdings" pitchFamily="2" charset="2"/>
              <a:buNone/>
            </a:pPr>
            <a:r>
              <a:rPr lang="en-US" sz="1200" b="1" dirty="0">
                <a:solidFill>
                  <a:srgbClr val="00B050"/>
                </a:solidFill>
                <a:latin typeface="Courier New" pitchFamily="49" charset="0"/>
                <a:cs typeface="Courier New" pitchFamily="49" charset="0"/>
              </a:rPr>
              <a:t>method=[ </a:t>
            </a:r>
            <a:r>
              <a:rPr lang="en-US" sz="1200" b="1" dirty="0" err="1">
                <a:solidFill>
                  <a:srgbClr val="00B050"/>
                </a:solidFill>
                <a:latin typeface="Courier New" pitchFamily="49" charset="0"/>
                <a:cs typeface="Courier New" pitchFamily="49" charset="0"/>
              </a:rPr>
              <a:t>memcpyDtoH</a:t>
            </a:r>
            <a:r>
              <a:rPr lang="en-US" sz="1200" b="1" dirty="0">
                <a:solidFill>
                  <a:srgbClr val="00B050"/>
                </a:solidFill>
                <a:latin typeface="Courier New" pitchFamily="49" charset="0"/>
                <a:cs typeface="Courier New" pitchFamily="49" charset="0"/>
              </a:rPr>
              <a:t> ] </a:t>
            </a:r>
            <a:r>
              <a:rPr lang="en-US" sz="1200" b="1" dirty="0" err="1">
                <a:solidFill>
                  <a:srgbClr val="00B050"/>
                </a:solidFill>
                <a:latin typeface="Courier New" pitchFamily="49" charset="0"/>
                <a:cs typeface="Courier New" pitchFamily="49" charset="0"/>
              </a:rPr>
              <a:t>gputime</a:t>
            </a:r>
            <a:r>
              <a:rPr lang="en-US" sz="1200" b="1" dirty="0">
                <a:solidFill>
                  <a:srgbClr val="00B050"/>
                </a:solidFill>
                <a:latin typeface="Courier New" pitchFamily="49" charset="0"/>
                <a:cs typeface="Courier New" pitchFamily="49" charset="0"/>
              </a:rPr>
              <a:t>=[ 3535.648 ] </a:t>
            </a:r>
            <a:r>
              <a:rPr lang="en-US" sz="1200" b="1" dirty="0" err="1">
                <a:solidFill>
                  <a:srgbClr val="00B050"/>
                </a:solidFill>
                <a:latin typeface="Courier New" pitchFamily="49" charset="0"/>
                <a:cs typeface="Courier New" pitchFamily="49" charset="0"/>
              </a:rPr>
              <a:t>cputime</a:t>
            </a:r>
            <a:r>
              <a:rPr lang="en-US" sz="1200" b="1" dirty="0">
                <a:solidFill>
                  <a:srgbClr val="00B050"/>
                </a:solidFill>
                <a:latin typeface="Courier New" pitchFamily="49" charset="0"/>
                <a:cs typeface="Courier New" pitchFamily="49" charset="0"/>
              </a:rPr>
              <a:t>=[ 4555.577 ]</a:t>
            </a:r>
          </a:p>
        </p:txBody>
      </p:sp>
      <p:sp>
        <p:nvSpPr>
          <p:cNvPr id="12" name="Content Placeholder 2"/>
          <p:cNvSpPr txBox="1">
            <a:spLocks/>
          </p:cNvSpPr>
          <p:nvPr/>
        </p:nvSpPr>
        <p:spPr bwMode="auto">
          <a:xfrm>
            <a:off x="84667" y="4674275"/>
            <a:ext cx="8915400" cy="461665"/>
          </a:xfrm>
          <a:prstGeom prst="rect">
            <a:avLst/>
          </a:prstGeom>
          <a:solidFill>
            <a:schemeClr val="bg1">
              <a:lumMod val="85000"/>
            </a:schemeClr>
          </a:solid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marL="0" indent="0">
              <a:buClr>
                <a:schemeClr val="tx2"/>
              </a:buClr>
              <a:buSzPct val="70000"/>
              <a:buFont typeface="Wingdings" pitchFamily="2" charset="2"/>
              <a:buNone/>
              <a:defRPr sz="1200" b="1">
                <a:solidFill>
                  <a:srgbClr val="0070C0"/>
                </a:solidFill>
                <a:latin typeface="Courier New" pitchFamily="49" charset="0"/>
                <a:cs typeface="Courier New" pitchFamily="49" charset="0"/>
              </a:defRPr>
            </a:lvl1pPr>
            <a:lvl2pPr marL="692150" indent="-347663">
              <a:spcBef>
                <a:spcPct val="20000"/>
              </a:spcBef>
              <a:buClr>
                <a:schemeClr val="accent2"/>
              </a:buClr>
              <a:buSzPct val="70000"/>
              <a:buFont typeface="Wingdings" pitchFamily="2" charset="2"/>
              <a:buChar char="l"/>
              <a:defRPr sz="2600">
                <a:latin typeface="+mn-lt"/>
              </a:defRPr>
            </a:lvl2pPr>
            <a:lvl3pPr marL="987425" indent="-293688">
              <a:spcBef>
                <a:spcPct val="20000"/>
              </a:spcBef>
              <a:buClr>
                <a:schemeClr val="accent1"/>
              </a:buClr>
              <a:buSzPct val="70000"/>
              <a:buFont typeface="Wingdings" pitchFamily="2" charset="2"/>
              <a:buChar char="l"/>
              <a:defRPr sz="2300">
                <a:latin typeface="+mn-lt"/>
              </a:defRPr>
            </a:lvl3pPr>
            <a:lvl4pPr marL="1281113" indent="-292100">
              <a:spcBef>
                <a:spcPct val="20000"/>
              </a:spcBef>
              <a:buClr>
                <a:schemeClr val="tx2"/>
              </a:buClr>
              <a:buSzPct val="75000"/>
              <a:buFont typeface="Wingdings" pitchFamily="2" charset="2"/>
              <a:buChar char="§"/>
              <a:defRPr sz="2000">
                <a:latin typeface="+mn-lt"/>
              </a:defRPr>
            </a:lvl4pPr>
            <a:lvl5pPr marL="1598613" indent="-315913">
              <a:spcBef>
                <a:spcPct val="20000"/>
              </a:spcBef>
              <a:buClr>
                <a:schemeClr val="folHlink"/>
              </a:buClr>
              <a:buSzPct val="80000"/>
              <a:buFont typeface="Wingdings" pitchFamily="2" charset="2"/>
              <a:buChar char="§"/>
              <a:defRPr sz="2000">
                <a:latin typeface="+mn-lt"/>
              </a:defRPr>
            </a:lvl5pPr>
            <a:lvl6pPr marL="2055813" indent="-315913" fontAlgn="base">
              <a:spcBef>
                <a:spcPct val="20000"/>
              </a:spcBef>
              <a:spcAft>
                <a:spcPct val="0"/>
              </a:spcAft>
              <a:buClr>
                <a:schemeClr val="folHlink"/>
              </a:buClr>
              <a:buSzPct val="80000"/>
              <a:buFont typeface="Wingdings" pitchFamily="2" charset="2"/>
              <a:buChar char="§"/>
              <a:defRPr sz="2000">
                <a:latin typeface="+mn-lt"/>
              </a:defRPr>
            </a:lvl6pPr>
            <a:lvl7pPr marL="2513013" indent="-315913" fontAlgn="base">
              <a:spcBef>
                <a:spcPct val="20000"/>
              </a:spcBef>
              <a:spcAft>
                <a:spcPct val="0"/>
              </a:spcAft>
              <a:buClr>
                <a:schemeClr val="folHlink"/>
              </a:buClr>
              <a:buSzPct val="80000"/>
              <a:buFont typeface="Wingdings" pitchFamily="2" charset="2"/>
              <a:buChar char="§"/>
              <a:defRPr sz="2000">
                <a:latin typeface="+mn-lt"/>
              </a:defRPr>
            </a:lvl7pPr>
            <a:lvl8pPr marL="2970213" indent="-315913" fontAlgn="base">
              <a:spcBef>
                <a:spcPct val="20000"/>
              </a:spcBef>
              <a:spcAft>
                <a:spcPct val="0"/>
              </a:spcAft>
              <a:buClr>
                <a:schemeClr val="folHlink"/>
              </a:buClr>
              <a:buSzPct val="80000"/>
              <a:buFont typeface="Wingdings" pitchFamily="2" charset="2"/>
              <a:buChar char="§"/>
              <a:defRPr sz="2000">
                <a:latin typeface="+mn-lt"/>
              </a:defRPr>
            </a:lvl8pPr>
            <a:lvl9pPr marL="3427413" indent="-315913" fontAlgn="base">
              <a:spcBef>
                <a:spcPct val="20000"/>
              </a:spcBef>
              <a:spcAft>
                <a:spcPct val="0"/>
              </a:spcAft>
              <a:buClr>
                <a:schemeClr val="folHlink"/>
              </a:buClr>
              <a:buSzPct val="80000"/>
              <a:buFont typeface="Wingdings" pitchFamily="2" charset="2"/>
              <a:buChar char="§"/>
              <a:defRPr sz="2000">
                <a:latin typeface="+mn-lt"/>
              </a:defRPr>
            </a:lvl9pPr>
          </a:lstStyle>
          <a:p>
            <a:r>
              <a:rPr lang="en-US" dirty="0">
                <a:solidFill>
                  <a:srgbClr val="00B050"/>
                </a:solidFill>
              </a:rPr>
              <a:t>&gt;&gt; </a:t>
            </a:r>
            <a:r>
              <a:rPr lang="en-US" dirty="0" err="1">
                <a:solidFill>
                  <a:srgbClr val="00B050"/>
                </a:solidFill>
              </a:rPr>
              <a:t>nvcc</a:t>
            </a:r>
            <a:r>
              <a:rPr lang="en-US" dirty="0">
                <a:solidFill>
                  <a:srgbClr val="00B050"/>
                </a:solidFill>
              </a:rPr>
              <a:t> -O3 -</a:t>
            </a:r>
            <a:r>
              <a:rPr lang="en-US" dirty="0" err="1">
                <a:solidFill>
                  <a:srgbClr val="00B050"/>
                </a:solidFill>
              </a:rPr>
              <a:t>gencode</a:t>
            </a:r>
            <a:r>
              <a:rPr lang="en-US" dirty="0">
                <a:solidFill>
                  <a:srgbClr val="00B050"/>
                </a:solidFill>
              </a:rPr>
              <a:t> </a:t>
            </a:r>
            <a:r>
              <a:rPr lang="en-US" dirty="0" smtClean="0">
                <a:solidFill>
                  <a:srgbClr val="00B050"/>
                </a:solidFill>
              </a:rPr>
              <a:t>arch=compute_10,code=sm_10 </a:t>
            </a:r>
            <a:r>
              <a:rPr lang="en-US" dirty="0">
                <a:solidFill>
                  <a:srgbClr val="00B050"/>
                </a:solidFill>
              </a:rPr>
              <a:t>testV4.cu -o </a:t>
            </a:r>
            <a:r>
              <a:rPr lang="en-US" dirty="0" smtClean="0">
                <a:solidFill>
                  <a:srgbClr val="00B050"/>
                </a:solidFill>
              </a:rPr>
              <a:t>testV4_10</a:t>
            </a:r>
            <a:endParaRPr lang="en-US" dirty="0">
              <a:solidFill>
                <a:srgbClr val="00B050"/>
              </a:solidFill>
            </a:endParaRPr>
          </a:p>
          <a:p>
            <a:r>
              <a:rPr lang="en-US" dirty="0">
                <a:solidFill>
                  <a:srgbClr val="00B050"/>
                </a:solidFill>
              </a:rPr>
              <a:t>&gt;&gt; ./</a:t>
            </a:r>
            <a:r>
              <a:rPr lang="en-US" dirty="0" smtClean="0">
                <a:solidFill>
                  <a:srgbClr val="00B050"/>
                </a:solidFill>
              </a:rPr>
              <a:t>testV4_10</a:t>
            </a:r>
            <a:endParaRPr lang="en-US" dirty="0">
              <a:solidFill>
                <a:srgbClr val="00B050"/>
              </a:solidFill>
            </a:endParaRPr>
          </a:p>
        </p:txBody>
      </p:sp>
      <p:sp>
        <p:nvSpPr>
          <p:cNvPr id="8" name="Line Callout 2 7"/>
          <p:cNvSpPr/>
          <p:nvPr/>
        </p:nvSpPr>
        <p:spPr>
          <a:xfrm>
            <a:off x="5105400" y="1524000"/>
            <a:ext cx="3429000" cy="381000"/>
          </a:xfrm>
          <a:prstGeom prst="borderCallout2">
            <a:avLst>
              <a:gd name="adj1" fmla="val 35741"/>
              <a:gd name="adj2" fmla="val -4085"/>
              <a:gd name="adj3" fmla="val 54856"/>
              <a:gd name="adj4" fmla="val -41981"/>
              <a:gd name="adj5" fmla="val 116748"/>
              <a:gd name="adj6" fmla="val -49657"/>
            </a:avLst>
          </a:prstGeom>
          <a:solidFill>
            <a:srgbClr val="0070C0"/>
          </a:solidFill>
          <a:ln>
            <a:solidFill>
              <a:srgbClr val="0070C0"/>
            </a:solidFill>
            <a:tailEnd type="stealth"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Compute capability 2.0 (Fermi)</a:t>
            </a:r>
            <a:endParaRPr lang="en-US" dirty="0"/>
          </a:p>
        </p:txBody>
      </p:sp>
      <p:sp>
        <p:nvSpPr>
          <p:cNvPr id="15" name="Line Callout 2 14"/>
          <p:cNvSpPr/>
          <p:nvPr/>
        </p:nvSpPr>
        <p:spPr>
          <a:xfrm>
            <a:off x="4876800" y="4271022"/>
            <a:ext cx="4123267" cy="381000"/>
          </a:xfrm>
          <a:prstGeom prst="borderCallout2">
            <a:avLst>
              <a:gd name="adj1" fmla="val 35741"/>
              <a:gd name="adj2" fmla="val -4085"/>
              <a:gd name="adj3" fmla="val 50609"/>
              <a:gd name="adj4" fmla="val -25686"/>
              <a:gd name="adj5" fmla="val 114624"/>
              <a:gd name="adj6" fmla="val -34143"/>
            </a:avLst>
          </a:prstGeom>
          <a:solidFill>
            <a:srgbClr val="00B050"/>
          </a:solidFill>
          <a:ln>
            <a:solidFill>
              <a:srgbClr val="00B050"/>
            </a:solidFill>
            <a:tailEnd type="stealth"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Compute capability 1.0 (Tesla/G80)</a:t>
            </a:r>
            <a:endParaRPr lang="en-US" dirty="0"/>
          </a:p>
        </p:txBody>
      </p:sp>
    </p:spTree>
    <p:extLst>
      <p:ext uri="{BB962C8B-B14F-4D97-AF65-F5344CB8AC3E}">
        <p14:creationId xmlns:p14="http://schemas.microsoft.com/office/powerpoint/2010/main" val="2333060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smtClean="0">
                <a:latin typeface="Courier New" pitchFamily="49" charset="0"/>
                <a:cs typeface="Courier New" pitchFamily="49" charset="0"/>
              </a:rPr>
              <a:t>nvvp</a:t>
            </a:r>
            <a:r>
              <a:rPr lang="en-US" dirty="0" smtClean="0"/>
              <a:t>: NVIDIA Visual Profiler</a:t>
            </a:r>
            <a:endParaRPr lang="en-US" dirty="0"/>
          </a:p>
        </p:txBody>
      </p:sp>
      <p:sp>
        <p:nvSpPr>
          <p:cNvPr id="3" name="Content Placeholder 2"/>
          <p:cNvSpPr>
            <a:spLocks noGrp="1"/>
          </p:cNvSpPr>
          <p:nvPr>
            <p:ph idx="1"/>
          </p:nvPr>
        </p:nvSpPr>
        <p:spPr>
          <a:xfrm>
            <a:off x="76200" y="2057400"/>
            <a:ext cx="8991600" cy="3886200"/>
          </a:xfrm>
        </p:spPr>
        <p:txBody>
          <a:bodyPr/>
          <a:lstStyle/>
          <a:p>
            <a:r>
              <a:rPr lang="en-US" sz="1800" dirty="0"/>
              <a:t>Available on </a:t>
            </a:r>
            <a:r>
              <a:rPr lang="en-US" sz="1800" dirty="0" smtClean="0"/>
              <a:t>Euler</a:t>
            </a:r>
          </a:p>
          <a:p>
            <a:pPr lvl="2"/>
            <a:endParaRPr lang="en-US" sz="1100" dirty="0"/>
          </a:p>
          <a:p>
            <a:pPr lvl="2"/>
            <a:endParaRPr lang="en-US" sz="1100" dirty="0"/>
          </a:p>
          <a:p>
            <a:r>
              <a:rPr lang="en-US" sz="1800" dirty="0" smtClean="0"/>
              <a:t>Provides a nice GUI and broad but detailed information regarding your run</a:t>
            </a:r>
          </a:p>
          <a:p>
            <a:pPr lvl="2"/>
            <a:endParaRPr lang="en-US" sz="1100" dirty="0" smtClean="0"/>
          </a:p>
          <a:p>
            <a:pPr lvl="2"/>
            <a:endParaRPr lang="en-US" sz="1100" dirty="0" smtClean="0"/>
          </a:p>
          <a:p>
            <a:r>
              <a:rPr lang="en-US" sz="1800" dirty="0" smtClean="0"/>
              <a:t>Compared to the “Lazy Man’s approach”, it represents one step up in terms of amount of information and level of detail/resolution</a:t>
            </a:r>
          </a:p>
          <a:p>
            <a:pPr lvl="2"/>
            <a:endParaRPr lang="en-US" sz="1100" dirty="0" smtClean="0"/>
          </a:p>
          <a:p>
            <a:pPr lvl="2"/>
            <a:endParaRPr lang="en-US" sz="1100" dirty="0"/>
          </a:p>
          <a:p>
            <a:r>
              <a:rPr lang="en-US" sz="1800" dirty="0" smtClean="0"/>
              <a:t>Many bells &amp; whistles, a lot of hand-holding</a:t>
            </a:r>
            <a:endParaRPr lang="en-US" sz="1400" dirty="0" smtClean="0"/>
          </a:p>
        </p:txBody>
      </p:sp>
      <p:sp>
        <p:nvSpPr>
          <p:cNvPr id="4" name="Slide Number Placeholder 3"/>
          <p:cNvSpPr>
            <a:spLocks noGrp="1"/>
          </p:cNvSpPr>
          <p:nvPr>
            <p:ph type="sldNum" sz="quarter" idx="12"/>
          </p:nvPr>
        </p:nvSpPr>
        <p:spPr/>
        <p:txBody>
          <a:bodyPr/>
          <a:lstStyle/>
          <a:p>
            <a:fld id="{04A7C484-7E24-447E-8CB0-5149A4D34DEF}" type="slidenum">
              <a:rPr lang="en-US" altLang="en-US" smtClean="0"/>
              <a:pPr/>
              <a:t>49</a:t>
            </a:fld>
            <a:endParaRPr lang="en-US" altLang="en-US"/>
          </a:p>
        </p:txBody>
      </p:sp>
    </p:spTree>
    <p:extLst>
      <p:ext uri="{BB962C8B-B14F-4D97-AF65-F5344CB8AC3E}">
        <p14:creationId xmlns:p14="http://schemas.microsoft.com/office/powerpoint/2010/main" val="5620422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7200" y="304800"/>
            <a:ext cx="7391400" cy="655638"/>
          </a:xfrm>
        </p:spPr>
        <p:txBody>
          <a:bodyPr/>
          <a:lstStyle/>
          <a:p>
            <a:r>
              <a:rPr lang="en-US" sz="3100" dirty="0"/>
              <a:t>Square Matrix Multiplication Example</a:t>
            </a:r>
          </a:p>
        </p:txBody>
      </p:sp>
      <p:sp>
        <p:nvSpPr>
          <p:cNvPr id="62467" name="Rectangle 3"/>
          <p:cNvSpPr>
            <a:spLocks noGrp="1" noChangeArrowheads="1"/>
          </p:cNvSpPr>
          <p:nvPr>
            <p:ph type="body" idx="1"/>
          </p:nvPr>
        </p:nvSpPr>
        <p:spPr>
          <a:xfrm>
            <a:off x="457200" y="1752600"/>
            <a:ext cx="5886450" cy="2024062"/>
          </a:xfrm>
        </p:spPr>
        <p:txBody>
          <a:bodyPr/>
          <a:lstStyle/>
          <a:p>
            <a:pPr marL="457200" indent="-457200"/>
            <a:r>
              <a:rPr lang="en-US" sz="2200" dirty="0"/>
              <a:t>P = M * N of size </a:t>
            </a:r>
            <a:r>
              <a:rPr lang="en-US" sz="2000" dirty="0"/>
              <a:t>WIDTH x WIDTH</a:t>
            </a:r>
            <a:endParaRPr lang="en-US" sz="2200" dirty="0"/>
          </a:p>
          <a:p>
            <a:pPr marL="457200" indent="-457200"/>
            <a:r>
              <a:rPr lang="en-US" sz="2200" dirty="0"/>
              <a:t>Software Design Decisions:</a:t>
            </a:r>
          </a:p>
          <a:p>
            <a:pPr marL="974725" lvl="1" indent="-403225"/>
            <a:r>
              <a:rPr lang="en-US" sz="2000" dirty="0"/>
              <a:t>One </a:t>
            </a:r>
            <a:r>
              <a:rPr lang="en-US" sz="2000" dirty="0">
                <a:solidFill>
                  <a:srgbClr val="FF6600"/>
                </a:solidFill>
              </a:rPr>
              <a:t>thread</a:t>
            </a:r>
            <a:r>
              <a:rPr lang="en-US" sz="2000" dirty="0"/>
              <a:t> handles one element of P</a:t>
            </a:r>
          </a:p>
          <a:p>
            <a:pPr marL="974725" lvl="1" indent="-403225"/>
            <a:r>
              <a:rPr lang="en-US" sz="2000" dirty="0">
                <a:solidFill>
                  <a:schemeClr val="accent2"/>
                </a:solidFill>
              </a:rPr>
              <a:t>Each thread will access entries in M and N </a:t>
            </a:r>
            <a:r>
              <a:rPr lang="en-US" sz="1800" dirty="0">
                <a:solidFill>
                  <a:schemeClr val="accent2"/>
                </a:solidFill>
              </a:rPr>
              <a:t>WIDTH</a:t>
            </a:r>
            <a:r>
              <a:rPr lang="en-US" sz="2000" dirty="0">
                <a:solidFill>
                  <a:schemeClr val="accent2"/>
                </a:solidFill>
              </a:rPr>
              <a:t> times</a:t>
            </a:r>
            <a:r>
              <a:rPr lang="en-US" sz="2000" dirty="0"/>
              <a:t> from global memory</a:t>
            </a:r>
          </a:p>
        </p:txBody>
      </p:sp>
      <p:sp>
        <p:nvSpPr>
          <p:cNvPr id="62468" name="Text Box 4"/>
          <p:cNvSpPr txBox="1">
            <a:spLocks noChangeArrowheads="1"/>
          </p:cNvSpPr>
          <p:nvPr/>
        </p:nvSpPr>
        <p:spPr bwMode="auto">
          <a:xfrm>
            <a:off x="3884613" y="4075113"/>
            <a:ext cx="2468562" cy="2468562"/>
          </a:xfrm>
          <a:prstGeom prst="rect">
            <a:avLst/>
          </a:prstGeom>
          <a:solidFill>
            <a:srgbClr val="99FF66"/>
          </a:solidFill>
          <a:ln w="9525">
            <a:solidFill>
              <a:srgbClr val="969696"/>
            </a:solidFill>
            <a:miter lim="800000"/>
            <a:headEnd/>
            <a:tailEnd/>
          </a:ln>
        </p:spPr>
        <p:txBody>
          <a:bodyPr/>
          <a:lstStyle/>
          <a:p>
            <a:r>
              <a:rPr lang="en-US" sz="1200" b="1">
                <a:solidFill>
                  <a:schemeClr val="bg1"/>
                </a:solidFill>
                <a:latin typeface="Arial" pitchFamily="34" charset="0"/>
              </a:rPr>
              <a:t>M</a:t>
            </a:r>
            <a:endParaRPr lang="en-US">
              <a:solidFill>
                <a:schemeClr val="bg1"/>
              </a:solidFill>
              <a:latin typeface="Arial" pitchFamily="34" charset="0"/>
            </a:endParaRPr>
          </a:p>
        </p:txBody>
      </p:sp>
      <p:sp>
        <p:nvSpPr>
          <p:cNvPr id="62469" name="Text Box 5"/>
          <p:cNvSpPr txBox="1">
            <a:spLocks noChangeArrowheads="1"/>
          </p:cNvSpPr>
          <p:nvPr/>
        </p:nvSpPr>
        <p:spPr bwMode="auto">
          <a:xfrm>
            <a:off x="6397625" y="1560513"/>
            <a:ext cx="2468563" cy="2468562"/>
          </a:xfrm>
          <a:prstGeom prst="rect">
            <a:avLst/>
          </a:prstGeom>
          <a:solidFill>
            <a:srgbClr val="99FF66"/>
          </a:solidFill>
          <a:ln w="9525">
            <a:solidFill>
              <a:srgbClr val="969696"/>
            </a:solidFill>
            <a:miter lim="800000"/>
            <a:headEnd/>
            <a:tailEnd/>
          </a:ln>
        </p:spPr>
        <p:txBody>
          <a:bodyPr/>
          <a:lstStyle/>
          <a:p>
            <a:r>
              <a:rPr lang="en-US" sz="1200" b="1">
                <a:solidFill>
                  <a:schemeClr val="bg1"/>
                </a:solidFill>
                <a:latin typeface="Arial" pitchFamily="34" charset="0"/>
              </a:rPr>
              <a:t>N</a:t>
            </a:r>
            <a:endParaRPr lang="en-US">
              <a:solidFill>
                <a:schemeClr val="bg1"/>
              </a:solidFill>
              <a:latin typeface="Arial" pitchFamily="34" charset="0"/>
            </a:endParaRPr>
          </a:p>
        </p:txBody>
      </p:sp>
      <p:sp>
        <p:nvSpPr>
          <p:cNvPr id="62470" name="Text Box 6"/>
          <p:cNvSpPr txBox="1">
            <a:spLocks noChangeArrowheads="1"/>
          </p:cNvSpPr>
          <p:nvPr/>
        </p:nvSpPr>
        <p:spPr bwMode="auto">
          <a:xfrm>
            <a:off x="6397625" y="4075113"/>
            <a:ext cx="2468563" cy="2468562"/>
          </a:xfrm>
          <a:prstGeom prst="rect">
            <a:avLst/>
          </a:prstGeom>
          <a:solidFill>
            <a:srgbClr val="99FF66"/>
          </a:solidFill>
          <a:ln w="9525" algn="ctr">
            <a:solidFill>
              <a:srgbClr val="969696"/>
            </a:solidFill>
            <a:miter lim="800000"/>
            <a:headEnd/>
            <a:tailEnd/>
          </a:ln>
          <a:effectLst/>
        </p:spPr>
        <p:txBody>
          <a:bodyPr/>
          <a:lstStyle/>
          <a:p>
            <a:r>
              <a:rPr lang="en-US" sz="1200" b="1">
                <a:solidFill>
                  <a:schemeClr val="bg1"/>
                </a:solidFill>
                <a:latin typeface="Arial" pitchFamily="34" charset="0"/>
              </a:rPr>
              <a:t>P</a:t>
            </a:r>
            <a:endParaRPr lang="en-US">
              <a:solidFill>
                <a:schemeClr val="bg1"/>
              </a:solidFill>
              <a:latin typeface="Arial" pitchFamily="34" charset="0"/>
            </a:endParaRPr>
          </a:p>
        </p:txBody>
      </p:sp>
      <p:sp>
        <p:nvSpPr>
          <p:cNvPr id="62471" name="Text Box 7"/>
          <p:cNvSpPr txBox="1">
            <a:spLocks noChangeArrowheads="1"/>
          </p:cNvSpPr>
          <p:nvPr/>
        </p:nvSpPr>
        <p:spPr bwMode="auto">
          <a:xfrm>
            <a:off x="7769225" y="1560513"/>
            <a:ext cx="53975" cy="2468562"/>
          </a:xfrm>
          <a:prstGeom prst="rect">
            <a:avLst/>
          </a:prstGeom>
          <a:solidFill>
            <a:srgbClr val="FF6600"/>
          </a:solidFill>
          <a:ln w="9525">
            <a:solidFill>
              <a:srgbClr val="969696"/>
            </a:solidFill>
            <a:miter lim="800000"/>
            <a:headEnd/>
            <a:tailEnd/>
          </a:ln>
        </p:spPr>
        <p:txBody>
          <a:bodyPr lIns="0" tIns="91440" rIns="0" bIns="0"/>
          <a:lstStyle/>
          <a:p>
            <a:endParaRPr lang="en-US">
              <a:latin typeface="Arial" pitchFamily="34" charset="0"/>
            </a:endParaRPr>
          </a:p>
        </p:txBody>
      </p:sp>
      <p:sp>
        <p:nvSpPr>
          <p:cNvPr id="62472" name="Line 8"/>
          <p:cNvSpPr>
            <a:spLocks noChangeShapeType="1"/>
          </p:cNvSpPr>
          <p:nvPr/>
        </p:nvSpPr>
        <p:spPr bwMode="auto">
          <a:xfrm>
            <a:off x="7824788" y="4029075"/>
            <a:ext cx="1587" cy="1417638"/>
          </a:xfrm>
          <a:prstGeom prst="line">
            <a:avLst/>
          </a:prstGeom>
          <a:noFill/>
          <a:ln w="9525">
            <a:solidFill>
              <a:srgbClr val="969696"/>
            </a:solidFill>
            <a:prstDash val="dash"/>
            <a:round/>
            <a:headEnd/>
            <a:tailEnd/>
          </a:ln>
          <a:effectLst/>
        </p:spPr>
        <p:txBody>
          <a:bodyPr/>
          <a:lstStyle/>
          <a:p>
            <a:endParaRPr lang="en-US"/>
          </a:p>
        </p:txBody>
      </p:sp>
      <p:sp>
        <p:nvSpPr>
          <p:cNvPr id="62473" name="Line 9"/>
          <p:cNvSpPr>
            <a:spLocks noChangeShapeType="1"/>
          </p:cNvSpPr>
          <p:nvPr/>
        </p:nvSpPr>
        <p:spPr bwMode="auto">
          <a:xfrm>
            <a:off x="7769225" y="3998913"/>
            <a:ext cx="0" cy="1417637"/>
          </a:xfrm>
          <a:prstGeom prst="line">
            <a:avLst/>
          </a:prstGeom>
          <a:noFill/>
          <a:ln w="9525">
            <a:solidFill>
              <a:srgbClr val="969696"/>
            </a:solidFill>
            <a:prstDash val="dash"/>
            <a:round/>
            <a:headEnd/>
            <a:tailEnd/>
          </a:ln>
          <a:effectLst/>
        </p:spPr>
        <p:txBody>
          <a:bodyPr/>
          <a:lstStyle/>
          <a:p>
            <a:endParaRPr lang="en-US"/>
          </a:p>
        </p:txBody>
      </p:sp>
      <p:sp>
        <p:nvSpPr>
          <p:cNvPr id="62474" name="Line 10"/>
          <p:cNvSpPr>
            <a:spLocks noChangeShapeType="1"/>
          </p:cNvSpPr>
          <p:nvPr/>
        </p:nvSpPr>
        <p:spPr bwMode="auto">
          <a:xfrm flipH="1" flipV="1">
            <a:off x="6397625" y="6394450"/>
            <a:ext cx="2468563" cy="0"/>
          </a:xfrm>
          <a:prstGeom prst="line">
            <a:avLst/>
          </a:prstGeom>
          <a:noFill/>
          <a:ln w="6350">
            <a:solidFill>
              <a:srgbClr val="000000"/>
            </a:solidFill>
            <a:round/>
            <a:headEnd type="triangle" w="med" len="med"/>
            <a:tailEnd type="triangle" w="med" len="med"/>
          </a:ln>
        </p:spPr>
        <p:txBody>
          <a:bodyPr/>
          <a:lstStyle/>
          <a:p>
            <a:endParaRPr lang="en-US"/>
          </a:p>
        </p:txBody>
      </p:sp>
      <p:sp>
        <p:nvSpPr>
          <p:cNvPr id="62475" name="Text Box 11"/>
          <p:cNvSpPr txBox="1">
            <a:spLocks noChangeArrowheads="1"/>
          </p:cNvSpPr>
          <p:nvPr/>
        </p:nvSpPr>
        <p:spPr bwMode="auto">
          <a:xfrm>
            <a:off x="3884613" y="5446713"/>
            <a:ext cx="2468562" cy="55562"/>
          </a:xfrm>
          <a:prstGeom prst="rect">
            <a:avLst/>
          </a:prstGeom>
          <a:solidFill>
            <a:srgbClr val="FF6600"/>
          </a:solidFill>
          <a:ln w="9525">
            <a:solidFill>
              <a:srgbClr val="969696"/>
            </a:solidFill>
            <a:miter lim="800000"/>
            <a:headEnd/>
            <a:tailEnd/>
          </a:ln>
        </p:spPr>
        <p:txBody>
          <a:bodyPr lIns="0" tIns="91440" rIns="0" bIns="0"/>
          <a:lstStyle/>
          <a:p>
            <a:endParaRPr lang="en-US">
              <a:latin typeface="Arial" pitchFamily="34" charset="0"/>
            </a:endParaRPr>
          </a:p>
        </p:txBody>
      </p:sp>
      <p:sp>
        <p:nvSpPr>
          <p:cNvPr id="62476" name="Text Box 12"/>
          <p:cNvSpPr txBox="1">
            <a:spLocks noChangeArrowheads="1"/>
          </p:cNvSpPr>
          <p:nvPr/>
        </p:nvSpPr>
        <p:spPr bwMode="auto">
          <a:xfrm>
            <a:off x="7769225" y="5446713"/>
            <a:ext cx="55563" cy="53975"/>
          </a:xfrm>
          <a:prstGeom prst="rect">
            <a:avLst/>
          </a:prstGeom>
          <a:solidFill>
            <a:srgbClr val="FF6600"/>
          </a:solidFill>
          <a:ln w="9525">
            <a:solidFill>
              <a:srgbClr val="969696"/>
            </a:solidFill>
            <a:miter lim="800000"/>
            <a:headEnd/>
            <a:tailEnd/>
          </a:ln>
        </p:spPr>
        <p:txBody>
          <a:bodyPr lIns="0" tIns="91440" rIns="0" bIns="0"/>
          <a:lstStyle/>
          <a:p>
            <a:endParaRPr lang="en-US" sz="1200"/>
          </a:p>
          <a:p>
            <a:endParaRPr lang="en-US" sz="1200"/>
          </a:p>
          <a:p>
            <a:endParaRPr lang="en-US">
              <a:latin typeface="Arial" pitchFamily="34" charset="0"/>
            </a:endParaRPr>
          </a:p>
        </p:txBody>
      </p:sp>
      <p:sp>
        <p:nvSpPr>
          <p:cNvPr id="62477" name="Line 13"/>
          <p:cNvSpPr>
            <a:spLocks noChangeShapeType="1"/>
          </p:cNvSpPr>
          <p:nvPr/>
        </p:nvSpPr>
        <p:spPr bwMode="auto">
          <a:xfrm>
            <a:off x="6342063" y="5446713"/>
            <a:ext cx="1417637" cy="0"/>
          </a:xfrm>
          <a:prstGeom prst="line">
            <a:avLst/>
          </a:prstGeom>
          <a:noFill/>
          <a:ln w="9525">
            <a:solidFill>
              <a:srgbClr val="969696"/>
            </a:solidFill>
            <a:prstDash val="dash"/>
            <a:round/>
            <a:headEnd/>
            <a:tailEnd/>
          </a:ln>
        </p:spPr>
        <p:txBody>
          <a:bodyPr/>
          <a:lstStyle/>
          <a:p>
            <a:endParaRPr lang="en-US"/>
          </a:p>
        </p:txBody>
      </p:sp>
      <p:sp>
        <p:nvSpPr>
          <p:cNvPr id="62478" name="Line 14"/>
          <p:cNvSpPr>
            <a:spLocks noChangeShapeType="1"/>
          </p:cNvSpPr>
          <p:nvPr/>
        </p:nvSpPr>
        <p:spPr bwMode="auto">
          <a:xfrm>
            <a:off x="6342063" y="5500688"/>
            <a:ext cx="1417637" cy="0"/>
          </a:xfrm>
          <a:prstGeom prst="line">
            <a:avLst/>
          </a:prstGeom>
          <a:noFill/>
          <a:ln w="9525">
            <a:solidFill>
              <a:srgbClr val="969696"/>
            </a:solidFill>
            <a:prstDash val="dash"/>
            <a:round/>
            <a:headEnd/>
            <a:tailEnd/>
          </a:ln>
        </p:spPr>
        <p:txBody>
          <a:bodyPr/>
          <a:lstStyle/>
          <a:p>
            <a:endParaRPr lang="en-US"/>
          </a:p>
        </p:txBody>
      </p:sp>
      <p:sp>
        <p:nvSpPr>
          <p:cNvPr id="62479" name="Line 15"/>
          <p:cNvSpPr>
            <a:spLocks noChangeShapeType="1"/>
          </p:cNvSpPr>
          <p:nvPr/>
        </p:nvSpPr>
        <p:spPr bwMode="auto">
          <a:xfrm rot="-10800000">
            <a:off x="8715375" y="1557338"/>
            <a:ext cx="4763" cy="2468562"/>
          </a:xfrm>
          <a:prstGeom prst="line">
            <a:avLst/>
          </a:prstGeom>
          <a:noFill/>
          <a:ln w="6350">
            <a:solidFill>
              <a:srgbClr val="000000"/>
            </a:solidFill>
            <a:round/>
            <a:headEnd type="triangle" w="med" len="med"/>
            <a:tailEnd type="triangle" w="med" len="med"/>
          </a:ln>
        </p:spPr>
        <p:txBody>
          <a:bodyPr/>
          <a:lstStyle/>
          <a:p>
            <a:endParaRPr lang="en-US"/>
          </a:p>
        </p:txBody>
      </p:sp>
      <p:sp>
        <p:nvSpPr>
          <p:cNvPr id="62480" name="Line 16"/>
          <p:cNvSpPr>
            <a:spLocks noChangeShapeType="1"/>
          </p:cNvSpPr>
          <p:nvPr/>
        </p:nvSpPr>
        <p:spPr bwMode="auto">
          <a:xfrm rot="-10800000">
            <a:off x="8715375" y="4075113"/>
            <a:ext cx="4763" cy="2468562"/>
          </a:xfrm>
          <a:prstGeom prst="line">
            <a:avLst/>
          </a:prstGeom>
          <a:noFill/>
          <a:ln w="6350">
            <a:solidFill>
              <a:srgbClr val="000000"/>
            </a:solidFill>
            <a:round/>
            <a:headEnd type="triangle" w="med" len="med"/>
            <a:tailEnd type="triangle" w="med" len="med"/>
          </a:ln>
        </p:spPr>
        <p:txBody>
          <a:bodyPr/>
          <a:lstStyle/>
          <a:p>
            <a:endParaRPr lang="en-US"/>
          </a:p>
        </p:txBody>
      </p:sp>
      <p:sp>
        <p:nvSpPr>
          <p:cNvPr id="62481" name="Line 17"/>
          <p:cNvSpPr>
            <a:spLocks noChangeShapeType="1"/>
          </p:cNvSpPr>
          <p:nvPr/>
        </p:nvSpPr>
        <p:spPr bwMode="auto">
          <a:xfrm flipH="1" flipV="1">
            <a:off x="3884613" y="6394450"/>
            <a:ext cx="2468562" cy="0"/>
          </a:xfrm>
          <a:prstGeom prst="line">
            <a:avLst/>
          </a:prstGeom>
          <a:noFill/>
          <a:ln w="6350">
            <a:solidFill>
              <a:srgbClr val="000000"/>
            </a:solidFill>
            <a:round/>
            <a:headEnd type="triangle" w="med" len="med"/>
            <a:tailEnd type="triangle" w="med" len="med"/>
          </a:ln>
        </p:spPr>
        <p:txBody>
          <a:bodyPr/>
          <a:lstStyle/>
          <a:p>
            <a:endParaRPr lang="en-US"/>
          </a:p>
        </p:txBody>
      </p:sp>
      <p:sp>
        <p:nvSpPr>
          <p:cNvPr id="62482" name="Text Box 18"/>
          <p:cNvSpPr txBox="1">
            <a:spLocks noChangeArrowheads="1"/>
          </p:cNvSpPr>
          <p:nvPr/>
        </p:nvSpPr>
        <p:spPr bwMode="auto">
          <a:xfrm rot="-5400000">
            <a:off x="8380413" y="2719387"/>
            <a:ext cx="406400" cy="136525"/>
          </a:xfrm>
          <a:prstGeom prst="rect">
            <a:avLst/>
          </a:prstGeom>
          <a:noFill/>
          <a:ln w="9525" algn="ctr">
            <a:noFill/>
            <a:miter lim="800000"/>
            <a:headEnd/>
            <a:tailEnd/>
          </a:ln>
          <a:effectLst/>
        </p:spPr>
        <p:txBody>
          <a:bodyPr wrap="none" lIns="0" tIns="0" rIns="0" bIns="0">
            <a:spAutoFit/>
          </a:bodyPr>
          <a:lstStyle/>
          <a:p>
            <a:pPr algn="ctr"/>
            <a:r>
              <a:rPr lang="en-US" sz="900" b="1">
                <a:solidFill>
                  <a:schemeClr val="bg1"/>
                </a:solidFill>
              </a:rPr>
              <a:t>WIDTH</a:t>
            </a:r>
          </a:p>
        </p:txBody>
      </p:sp>
      <p:sp>
        <p:nvSpPr>
          <p:cNvPr id="62483" name="Text Box 19"/>
          <p:cNvSpPr txBox="1">
            <a:spLocks noChangeArrowheads="1"/>
          </p:cNvSpPr>
          <p:nvPr/>
        </p:nvSpPr>
        <p:spPr bwMode="auto">
          <a:xfrm rot="-5400000">
            <a:off x="8380413" y="5233987"/>
            <a:ext cx="406400" cy="136525"/>
          </a:xfrm>
          <a:prstGeom prst="rect">
            <a:avLst/>
          </a:prstGeom>
          <a:noFill/>
          <a:ln w="9525" algn="ctr">
            <a:noFill/>
            <a:miter lim="800000"/>
            <a:headEnd/>
            <a:tailEnd/>
          </a:ln>
          <a:effectLst/>
        </p:spPr>
        <p:txBody>
          <a:bodyPr wrap="none" lIns="0" tIns="0" rIns="0" bIns="0">
            <a:spAutoFit/>
          </a:bodyPr>
          <a:lstStyle/>
          <a:p>
            <a:pPr algn="ctr"/>
            <a:r>
              <a:rPr lang="en-US" sz="900" b="1">
                <a:solidFill>
                  <a:schemeClr val="bg1"/>
                </a:solidFill>
              </a:rPr>
              <a:t>WIDTH</a:t>
            </a:r>
          </a:p>
        </p:txBody>
      </p:sp>
      <p:sp>
        <p:nvSpPr>
          <p:cNvPr id="62484" name="Text Box 20"/>
          <p:cNvSpPr txBox="1">
            <a:spLocks noChangeArrowheads="1"/>
          </p:cNvSpPr>
          <p:nvPr/>
        </p:nvSpPr>
        <p:spPr bwMode="auto">
          <a:xfrm>
            <a:off x="4905375" y="6205538"/>
            <a:ext cx="406400" cy="136525"/>
          </a:xfrm>
          <a:prstGeom prst="rect">
            <a:avLst/>
          </a:prstGeom>
          <a:noFill/>
          <a:ln w="9525" algn="ctr">
            <a:noFill/>
            <a:miter lim="800000"/>
            <a:headEnd/>
            <a:tailEnd/>
          </a:ln>
          <a:effectLst/>
        </p:spPr>
        <p:txBody>
          <a:bodyPr wrap="none" lIns="0" tIns="0" rIns="0" bIns="0">
            <a:spAutoFit/>
          </a:bodyPr>
          <a:lstStyle/>
          <a:p>
            <a:pPr algn="ctr"/>
            <a:r>
              <a:rPr lang="en-US" sz="900" b="1" dirty="0">
                <a:solidFill>
                  <a:schemeClr val="bg1"/>
                </a:solidFill>
              </a:rPr>
              <a:t>WIDTH</a:t>
            </a:r>
          </a:p>
        </p:txBody>
      </p:sp>
      <p:sp>
        <p:nvSpPr>
          <p:cNvPr id="62485" name="Text Box 21"/>
          <p:cNvSpPr txBox="1">
            <a:spLocks noChangeArrowheads="1"/>
          </p:cNvSpPr>
          <p:nvPr/>
        </p:nvSpPr>
        <p:spPr bwMode="auto">
          <a:xfrm>
            <a:off x="7362825" y="6203950"/>
            <a:ext cx="406400" cy="136525"/>
          </a:xfrm>
          <a:prstGeom prst="rect">
            <a:avLst/>
          </a:prstGeom>
          <a:noFill/>
          <a:ln w="9525" algn="ctr">
            <a:noFill/>
            <a:miter lim="800000"/>
            <a:headEnd/>
            <a:tailEnd/>
          </a:ln>
          <a:effectLst/>
        </p:spPr>
        <p:txBody>
          <a:bodyPr wrap="none" lIns="0" tIns="0" rIns="0" bIns="0">
            <a:spAutoFit/>
          </a:bodyPr>
          <a:lstStyle/>
          <a:p>
            <a:pPr algn="ctr"/>
            <a:r>
              <a:rPr lang="en-US" sz="900" b="1">
                <a:solidFill>
                  <a:schemeClr val="bg1"/>
                </a:solidFill>
              </a:rPr>
              <a:t>WIDTH</a:t>
            </a:r>
          </a:p>
        </p:txBody>
      </p:sp>
      <p:sp>
        <p:nvSpPr>
          <p:cNvPr id="62486" name="Text Box 22"/>
          <p:cNvSpPr txBox="1">
            <a:spLocks noChangeArrowheads="1"/>
          </p:cNvSpPr>
          <p:nvPr/>
        </p:nvSpPr>
        <p:spPr bwMode="auto">
          <a:xfrm>
            <a:off x="8458200" y="6491288"/>
            <a:ext cx="609600" cy="366712"/>
          </a:xfrm>
          <a:prstGeom prst="rect">
            <a:avLst/>
          </a:prstGeom>
          <a:noFill/>
          <a:ln w="9525">
            <a:noFill/>
            <a:miter lim="800000"/>
            <a:headEnd/>
            <a:tailEnd/>
          </a:ln>
          <a:effectLst/>
        </p:spPr>
        <p:txBody>
          <a:bodyPr>
            <a:spAutoFit/>
          </a:bodyPr>
          <a:lstStyle/>
          <a:p>
            <a:pPr eaLnBrk="0" hangingPunct="0">
              <a:spcBef>
                <a:spcPct val="50000"/>
              </a:spcBef>
            </a:pPr>
            <a:fld id="{64242F9A-48A1-4819-A2D2-B1403F498BC6}" type="slidenum">
              <a:rPr lang="en-US">
                <a:latin typeface="Tahoma" pitchFamily="34" charset="0"/>
              </a:rPr>
              <a:pPr eaLnBrk="0" hangingPunct="0">
                <a:spcBef>
                  <a:spcPct val="50000"/>
                </a:spcBef>
              </a:pPr>
              <a:t>5</a:t>
            </a:fld>
            <a:endParaRPr lang="en-US">
              <a:latin typeface="Tahoma" pitchFamily="34" charset="0"/>
            </a:endParaRPr>
          </a:p>
        </p:txBody>
      </p:sp>
      <p:sp>
        <p:nvSpPr>
          <p:cNvPr id="62487" name="Rectangle 23"/>
          <p:cNvSpPr>
            <a:spLocks noChangeArrowheads="1"/>
          </p:cNvSpPr>
          <p:nvPr/>
        </p:nvSpPr>
        <p:spPr bwMode="auto">
          <a:xfrm>
            <a:off x="152400" y="6499225"/>
            <a:ext cx="714375" cy="244475"/>
          </a:xfrm>
          <a:prstGeom prst="rect">
            <a:avLst/>
          </a:prstGeom>
          <a:noFill/>
          <a:ln w="9525">
            <a:noFill/>
            <a:miter lim="800000"/>
            <a:headEnd/>
            <a:tailEnd/>
          </a:ln>
          <a:effectLst/>
        </p:spPr>
        <p:txBody>
          <a:bodyPr wrap="none">
            <a:spAutoFit/>
          </a:bodyPr>
          <a:lstStyle/>
          <a:p>
            <a:r>
              <a:rPr lang="en-US" sz="1000">
                <a:latin typeface="Arial" pitchFamily="34" charset="0"/>
              </a:rPr>
              <a:t>HK-UIUC</a:t>
            </a:r>
          </a:p>
        </p:txBody>
      </p:sp>
    </p:spTree>
    <p:extLst>
      <p:ext uri="{BB962C8B-B14F-4D97-AF65-F5344CB8AC3E}">
        <p14:creationId xmlns:p14="http://schemas.microsoft.com/office/powerpoint/2010/main" val="3072346266"/>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lide Number Placeholder 5"/>
          <p:cNvSpPr>
            <a:spLocks noGrp="1"/>
          </p:cNvSpPr>
          <p:nvPr>
            <p:ph type="sldNum" sz="quarter" idx="12"/>
          </p:nvPr>
        </p:nvSpPr>
        <p:spPr>
          <a:noFill/>
          <a:ln>
            <a:miter lim="800000"/>
            <a:headEnd/>
            <a:tailEnd/>
          </a:ln>
        </p:spPr>
        <p:txBody>
          <a:bodyPr/>
          <a:lstStyle/>
          <a:p>
            <a:fld id="{4D46A19B-6443-4264-8DEE-2894200F6237}" type="slidenum">
              <a:rPr lang="en-US"/>
              <a:pPr/>
              <a:t>50</a:t>
            </a:fld>
            <a:endParaRPr lang="en-US"/>
          </a:p>
        </p:txBody>
      </p:sp>
      <p:sp>
        <p:nvSpPr>
          <p:cNvPr id="3076" name="Rectangle 2"/>
          <p:cNvSpPr>
            <a:spLocks noGrp="1" noChangeArrowheads="1"/>
          </p:cNvSpPr>
          <p:nvPr>
            <p:ph type="title"/>
          </p:nvPr>
        </p:nvSpPr>
        <p:spPr>
          <a:xfrm>
            <a:off x="457200" y="639762"/>
            <a:ext cx="6248400" cy="655639"/>
          </a:xfrm>
        </p:spPr>
        <p:txBody>
          <a:bodyPr/>
          <a:lstStyle/>
          <a:p>
            <a:pPr eaLnBrk="1" hangingPunct="1"/>
            <a:r>
              <a:rPr lang="en-US" dirty="0" smtClean="0"/>
              <a:t>Acknowledgments</a:t>
            </a:r>
          </a:p>
        </p:txBody>
      </p:sp>
      <p:sp>
        <p:nvSpPr>
          <p:cNvPr id="3077" name="Rectangle 3"/>
          <p:cNvSpPr>
            <a:spLocks noGrp="1" noChangeArrowheads="1"/>
          </p:cNvSpPr>
          <p:nvPr>
            <p:ph type="body" idx="1"/>
          </p:nvPr>
        </p:nvSpPr>
        <p:spPr>
          <a:xfrm>
            <a:off x="381000" y="2405063"/>
            <a:ext cx="8458200" cy="3081337"/>
          </a:xfrm>
        </p:spPr>
        <p:txBody>
          <a:bodyPr/>
          <a:lstStyle/>
          <a:p>
            <a:pPr eaLnBrk="1" hangingPunct="1">
              <a:lnSpc>
                <a:spcPct val="90000"/>
              </a:lnSpc>
            </a:pPr>
            <a:r>
              <a:rPr lang="en-US" sz="1800" dirty="0" smtClean="0"/>
              <a:t>Next slides include material provided by Sanjiv Satoor of NVIDIA India</a:t>
            </a:r>
          </a:p>
          <a:p>
            <a:pPr eaLnBrk="1" hangingPunct="1">
              <a:lnSpc>
                <a:spcPct val="90000"/>
              </a:lnSpc>
            </a:pPr>
            <a:endParaRPr lang="en-US" sz="1800" dirty="0" smtClean="0"/>
          </a:p>
          <a:p>
            <a:pPr eaLnBrk="1" hangingPunct="1">
              <a:lnSpc>
                <a:spcPct val="90000"/>
              </a:lnSpc>
            </a:pPr>
            <a:endParaRPr lang="en-US" sz="1800" dirty="0"/>
          </a:p>
          <a:p>
            <a:pPr eaLnBrk="1" hangingPunct="1">
              <a:lnSpc>
                <a:spcPct val="90000"/>
              </a:lnSpc>
            </a:pPr>
            <a:r>
              <a:rPr lang="en-US" sz="1800" dirty="0" smtClean="0"/>
              <a:t>All the good material in this presentation comes from him</a:t>
            </a:r>
          </a:p>
          <a:p>
            <a:pPr eaLnBrk="1" hangingPunct="1">
              <a:lnSpc>
                <a:spcPct val="90000"/>
              </a:lnSpc>
            </a:pPr>
            <a:endParaRPr lang="en-US" sz="1800" dirty="0" smtClean="0"/>
          </a:p>
          <a:p>
            <a:pPr eaLnBrk="1" hangingPunct="1">
              <a:lnSpc>
                <a:spcPct val="90000"/>
              </a:lnSpc>
            </a:pPr>
            <a:endParaRPr lang="en-US" sz="1800" dirty="0"/>
          </a:p>
          <a:p>
            <a:pPr eaLnBrk="1" hangingPunct="1">
              <a:lnSpc>
                <a:spcPct val="90000"/>
              </a:lnSpc>
            </a:pPr>
            <a:r>
              <a:rPr lang="en-US" sz="1800" dirty="0" smtClean="0"/>
              <a:t>All the strange stuff and any mistakes belong to me</a:t>
            </a:r>
          </a:p>
          <a:p>
            <a:pPr eaLnBrk="1" hangingPunct="1">
              <a:lnSpc>
                <a:spcPct val="90000"/>
              </a:lnSpc>
              <a:buNone/>
            </a:pPr>
            <a:endParaRPr lang="en-US" sz="1800" dirty="0" smtClean="0"/>
          </a:p>
        </p:txBody>
      </p:sp>
    </p:spTree>
    <p:extLst>
      <p:ext uri="{BB962C8B-B14F-4D97-AF65-F5344CB8AC3E}">
        <p14:creationId xmlns:p14="http://schemas.microsoft.com/office/powerpoint/2010/main" val="414579576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101" y="381000"/>
            <a:ext cx="6338299" cy="762000"/>
          </a:xfrm>
        </p:spPr>
        <p:txBody>
          <a:bodyPr/>
          <a:lstStyle/>
          <a:p>
            <a:r>
              <a:rPr lang="en-US" dirty="0" smtClean="0"/>
              <a:t>Terminology</a:t>
            </a:r>
            <a:br>
              <a:rPr lang="en-US" dirty="0" smtClean="0"/>
            </a:br>
            <a:r>
              <a:rPr lang="en-US" sz="1800" dirty="0"/>
              <a:t>[Review]</a:t>
            </a:r>
          </a:p>
        </p:txBody>
      </p:sp>
      <p:sp>
        <p:nvSpPr>
          <p:cNvPr id="3" name="Content Placeholder 2"/>
          <p:cNvSpPr>
            <a:spLocks noGrp="1"/>
          </p:cNvSpPr>
          <p:nvPr>
            <p:ph idx="1"/>
          </p:nvPr>
        </p:nvSpPr>
        <p:spPr>
          <a:xfrm>
            <a:off x="609600" y="1828800"/>
            <a:ext cx="7847058" cy="4453943"/>
          </a:xfrm>
        </p:spPr>
        <p:txBody>
          <a:bodyPr/>
          <a:lstStyle/>
          <a:p>
            <a:r>
              <a:rPr lang="en-US" sz="2000" dirty="0" smtClean="0"/>
              <a:t>Kernel</a:t>
            </a:r>
          </a:p>
          <a:p>
            <a:pPr lvl="1"/>
            <a:r>
              <a:rPr lang="en-US" sz="1800" dirty="0" smtClean="0"/>
              <a:t>Function to be executed in parallel on one CUDA device</a:t>
            </a:r>
          </a:p>
          <a:p>
            <a:pPr lvl="1"/>
            <a:r>
              <a:rPr lang="en-US" sz="1800" dirty="0" smtClean="0"/>
              <a:t>A kernel is executed by multiple blocks of threads</a:t>
            </a:r>
          </a:p>
          <a:p>
            <a:pPr lvl="4"/>
            <a:endParaRPr lang="en-US" sz="1200" dirty="0" smtClean="0"/>
          </a:p>
          <a:p>
            <a:r>
              <a:rPr lang="en-US" sz="2000" dirty="0" smtClean="0"/>
              <a:t>Block</a:t>
            </a:r>
          </a:p>
          <a:p>
            <a:pPr lvl="1"/>
            <a:r>
              <a:rPr lang="en-US" sz="1800" dirty="0" smtClean="0"/>
              <a:t>3-dimensional</a:t>
            </a:r>
          </a:p>
          <a:p>
            <a:pPr lvl="1"/>
            <a:r>
              <a:rPr lang="en-US" sz="1800" dirty="0" smtClean="0"/>
              <a:t>Made up of a collection of threads</a:t>
            </a:r>
          </a:p>
          <a:p>
            <a:pPr lvl="4"/>
            <a:endParaRPr lang="en-US" sz="1200" dirty="0" smtClean="0"/>
          </a:p>
          <a:p>
            <a:r>
              <a:rPr lang="en-US" sz="2000" dirty="0" smtClean="0"/>
              <a:t>Warp</a:t>
            </a:r>
          </a:p>
          <a:p>
            <a:pPr lvl="1"/>
            <a:r>
              <a:rPr lang="en-US" sz="1800" dirty="0" smtClean="0"/>
              <a:t>Group of 32 threads scheduled for execution as a unit</a:t>
            </a:r>
          </a:p>
          <a:p>
            <a:pPr lvl="4"/>
            <a:endParaRPr lang="en-US" sz="1200" dirty="0" smtClean="0"/>
          </a:p>
          <a:p>
            <a:r>
              <a:rPr lang="en-US" sz="2000" dirty="0" smtClean="0"/>
              <a:t>Thread</a:t>
            </a:r>
          </a:p>
          <a:p>
            <a:pPr lvl="1"/>
            <a:r>
              <a:rPr lang="en-US" sz="1800" dirty="0" smtClean="0"/>
              <a:t>Smallest unit of work</a:t>
            </a:r>
          </a:p>
        </p:txBody>
      </p:sp>
      <p:sp>
        <p:nvSpPr>
          <p:cNvPr id="4" name="Slide Number Placeholder 3"/>
          <p:cNvSpPr>
            <a:spLocks noGrp="1"/>
          </p:cNvSpPr>
          <p:nvPr>
            <p:ph type="sldNum" sz="quarter" idx="12"/>
          </p:nvPr>
        </p:nvSpPr>
        <p:spPr/>
        <p:txBody>
          <a:bodyPr/>
          <a:lstStyle/>
          <a:p>
            <a:fld id="{04A7C484-7E24-447E-8CB0-5149A4D34DEF}" type="slidenum">
              <a:rPr lang="en-US" altLang="en-US" smtClean="0"/>
              <a:pPr/>
              <a:t>51</a:t>
            </a:fld>
            <a:endParaRPr lang="en-US" altLang="en-US"/>
          </a:p>
        </p:txBody>
      </p:sp>
    </p:spTree>
    <p:extLst>
      <p:ext uri="{BB962C8B-B14F-4D97-AF65-F5344CB8AC3E}">
        <p14:creationId xmlns:p14="http://schemas.microsoft.com/office/powerpoint/2010/main" val="406506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1676400"/>
            <a:ext cx="8686800" cy="4910138"/>
          </a:xfrm>
        </p:spPr>
        <p:txBody>
          <a:bodyPr/>
          <a:lstStyle/>
          <a:p>
            <a:r>
              <a:rPr lang="en-US" sz="2400" dirty="0"/>
              <a:t>Divergence</a:t>
            </a:r>
          </a:p>
          <a:p>
            <a:pPr lvl="1"/>
            <a:r>
              <a:rPr lang="en-US" sz="2000" dirty="0"/>
              <a:t>Occurs when any two threads on the same warp are slated to execute different instructions</a:t>
            </a:r>
          </a:p>
          <a:p>
            <a:pPr lvl="3"/>
            <a:endParaRPr lang="en-US" sz="1400" dirty="0"/>
          </a:p>
          <a:p>
            <a:pPr lvl="1"/>
            <a:r>
              <a:rPr lang="en-US" sz="2000" dirty="0"/>
              <a:t>Active threads within a warp: threads currently executing device code</a:t>
            </a:r>
          </a:p>
          <a:p>
            <a:pPr lvl="3"/>
            <a:endParaRPr lang="en-US" sz="1400" dirty="0"/>
          </a:p>
          <a:p>
            <a:pPr lvl="1"/>
            <a:r>
              <a:rPr lang="en-US" sz="2000" dirty="0"/>
              <a:t>Divergent threads within a warp: threads that are waiting for their turn or are done with their turn. </a:t>
            </a:r>
          </a:p>
          <a:p>
            <a:endParaRPr lang="en-US" sz="2400" dirty="0" smtClean="0"/>
          </a:p>
          <a:p>
            <a:r>
              <a:rPr lang="en-US" sz="2400" dirty="0" smtClean="0"/>
              <a:t>Program Counter (PC)</a:t>
            </a:r>
          </a:p>
          <a:p>
            <a:pPr lvl="1"/>
            <a:r>
              <a:rPr lang="en-US" sz="1800" dirty="0" smtClean="0"/>
              <a:t>A processor register that holds the </a:t>
            </a:r>
            <a:r>
              <a:rPr lang="en-US" sz="1800" dirty="0"/>
              <a:t>address </a:t>
            </a:r>
            <a:r>
              <a:rPr lang="en-US" sz="1800" dirty="0" smtClean="0"/>
              <a:t>(in the virtual address space) </a:t>
            </a:r>
            <a:r>
              <a:rPr lang="en-US" sz="1800" dirty="0"/>
              <a:t>of </a:t>
            </a:r>
            <a:r>
              <a:rPr lang="en-US" sz="1800" dirty="0" smtClean="0"/>
              <a:t>the next instruction in the instruction sequence</a:t>
            </a:r>
          </a:p>
          <a:p>
            <a:pPr lvl="2"/>
            <a:r>
              <a:rPr lang="en-US" sz="1500" dirty="0"/>
              <a:t>E</a:t>
            </a:r>
            <a:r>
              <a:rPr lang="en-US" sz="1500" dirty="0" smtClean="0"/>
              <a:t>ach thread has a </a:t>
            </a:r>
            <a:r>
              <a:rPr lang="en-US" sz="1500" dirty="0" smtClean="0"/>
              <a:t>PC – this is why NVIDIA calls this SIMT (Single Instruction Multiple Thread) instead of SIMD (typically associated with vector processing)</a:t>
            </a:r>
            <a:endParaRPr lang="en-US" sz="1500" dirty="0" smtClean="0"/>
          </a:p>
          <a:p>
            <a:pPr lvl="1"/>
            <a:r>
              <a:rPr lang="en-US" sz="1800" dirty="0" smtClean="0"/>
              <a:t>Useful with </a:t>
            </a:r>
            <a:r>
              <a:rPr lang="en-US" sz="2000" b="1" dirty="0" err="1" smtClean="0">
                <a:latin typeface="Courier New" pitchFamily="49" charset="0"/>
                <a:cs typeface="Courier New" pitchFamily="49" charset="0"/>
              </a:rPr>
              <a:t>cuda-gdb</a:t>
            </a:r>
            <a:r>
              <a:rPr lang="en-US" sz="1800" dirty="0" smtClean="0"/>
              <a:t> debugging to navigate the instruction sequence</a:t>
            </a:r>
          </a:p>
        </p:txBody>
      </p:sp>
      <p:sp>
        <p:nvSpPr>
          <p:cNvPr id="2" name="Slide Number Placeholder 1"/>
          <p:cNvSpPr>
            <a:spLocks noGrp="1"/>
          </p:cNvSpPr>
          <p:nvPr>
            <p:ph type="sldNum" sz="quarter" idx="12"/>
          </p:nvPr>
        </p:nvSpPr>
        <p:spPr/>
        <p:txBody>
          <a:bodyPr/>
          <a:lstStyle/>
          <a:p>
            <a:fld id="{04A7C484-7E24-447E-8CB0-5149A4D34DEF}" type="slidenum">
              <a:rPr lang="en-US" altLang="en-US" smtClean="0"/>
              <a:pPr/>
              <a:t>52</a:t>
            </a:fld>
            <a:endParaRPr lang="en-US" altLang="en-US"/>
          </a:p>
        </p:txBody>
      </p:sp>
      <p:sp>
        <p:nvSpPr>
          <p:cNvPr id="6" name="Title 1"/>
          <p:cNvSpPr>
            <a:spLocks noGrp="1"/>
          </p:cNvSpPr>
          <p:nvPr>
            <p:ph type="title"/>
          </p:nvPr>
        </p:nvSpPr>
        <p:spPr>
          <a:xfrm>
            <a:off x="291101" y="457200"/>
            <a:ext cx="6414499" cy="838200"/>
          </a:xfrm>
        </p:spPr>
        <p:txBody>
          <a:bodyPr/>
          <a:lstStyle/>
          <a:p>
            <a:r>
              <a:rPr lang="en-US" dirty="0" smtClean="0"/>
              <a:t>Terminology</a:t>
            </a:r>
            <a:br>
              <a:rPr lang="en-US" dirty="0" smtClean="0"/>
            </a:br>
            <a:r>
              <a:rPr lang="en-US" sz="1800" dirty="0" smtClean="0"/>
              <a:t>[</a:t>
            </a:r>
            <a:r>
              <a:rPr lang="en-US" sz="1800" dirty="0"/>
              <a:t>Review</a:t>
            </a:r>
            <a:r>
              <a:rPr lang="en-US" sz="1800" dirty="0" smtClean="0"/>
              <a:t>]</a:t>
            </a:r>
            <a:endParaRPr lang="en-US" sz="1800" dirty="0"/>
          </a:p>
        </p:txBody>
      </p:sp>
    </p:spTree>
    <p:extLst>
      <p:ext uri="{BB962C8B-B14F-4D97-AF65-F5344CB8AC3E}">
        <p14:creationId xmlns:p14="http://schemas.microsoft.com/office/powerpoint/2010/main" val="1081283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122238"/>
            <a:ext cx="6553200" cy="868362"/>
          </a:xfrm>
        </p:spPr>
        <p:txBody>
          <a:bodyPr/>
          <a:lstStyle/>
          <a:p>
            <a:r>
              <a:rPr lang="en-US" dirty="0" smtClean="0"/>
              <a:t>Debugging Solutions</a:t>
            </a:r>
          </a:p>
        </p:txBody>
      </p:sp>
      <p:grpSp>
        <p:nvGrpSpPr>
          <p:cNvPr id="23" name="Group 22"/>
          <p:cNvGrpSpPr/>
          <p:nvPr/>
        </p:nvGrpSpPr>
        <p:grpSpPr>
          <a:xfrm>
            <a:off x="304800" y="4792254"/>
            <a:ext cx="1681238" cy="1260886"/>
            <a:chOff x="1676404" y="4313028"/>
            <a:chExt cx="2017486" cy="1134797"/>
          </a:xfrm>
        </p:grpSpPr>
        <p:sp>
          <p:nvSpPr>
            <p:cNvPr id="19" name="Rounded Rectangle 18"/>
            <p:cNvSpPr/>
            <p:nvPr/>
          </p:nvSpPr>
          <p:spPr>
            <a:xfrm>
              <a:off x="1676404" y="4313028"/>
              <a:ext cx="2017486" cy="1134797"/>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0272" y="4370840"/>
              <a:ext cx="1809750" cy="1019175"/>
            </a:xfrm>
            <a:prstGeom prst="rect">
              <a:avLst/>
            </a:prstGeom>
          </p:spPr>
        </p:pic>
      </p:grpSp>
      <p:grpSp>
        <p:nvGrpSpPr>
          <p:cNvPr id="22" name="Group 21"/>
          <p:cNvGrpSpPr/>
          <p:nvPr/>
        </p:nvGrpSpPr>
        <p:grpSpPr>
          <a:xfrm>
            <a:off x="304800" y="3336456"/>
            <a:ext cx="1681238" cy="1260886"/>
            <a:chOff x="1676404" y="3002810"/>
            <a:chExt cx="2017486" cy="1134797"/>
          </a:xfrm>
        </p:grpSpPr>
        <p:sp>
          <p:nvSpPr>
            <p:cNvPr id="18" name="Rounded Rectangle 17"/>
            <p:cNvSpPr/>
            <p:nvPr/>
          </p:nvSpPr>
          <p:spPr>
            <a:xfrm>
              <a:off x="1676404" y="3002810"/>
              <a:ext cx="2017486" cy="1134797"/>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0272" y="3058753"/>
              <a:ext cx="1809750" cy="1019175"/>
            </a:xfrm>
            <a:prstGeom prst="rect">
              <a:avLst/>
            </a:prstGeom>
          </p:spPr>
        </p:pic>
      </p:grpSp>
      <p:grpSp>
        <p:nvGrpSpPr>
          <p:cNvPr id="21" name="Group 20"/>
          <p:cNvGrpSpPr/>
          <p:nvPr/>
        </p:nvGrpSpPr>
        <p:grpSpPr>
          <a:xfrm>
            <a:off x="304800" y="1906237"/>
            <a:ext cx="1681238" cy="1260886"/>
            <a:chOff x="1676404" y="1715613"/>
            <a:chExt cx="2017486" cy="1134797"/>
          </a:xfrm>
        </p:grpSpPr>
        <p:sp>
          <p:nvSpPr>
            <p:cNvPr id="12" name="Rounded Rectangle 11"/>
            <p:cNvSpPr/>
            <p:nvPr/>
          </p:nvSpPr>
          <p:spPr>
            <a:xfrm>
              <a:off x="1676404" y="1715613"/>
              <a:ext cx="2017486" cy="1134797"/>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80272" y="1773426"/>
              <a:ext cx="1809750" cy="1019175"/>
            </a:xfrm>
            <a:prstGeom prst="rect">
              <a:avLst/>
            </a:prstGeom>
            <a:effectLst>
              <a:reflection stA="0" endPos="65000" dist="50800" dir="5400000" sy="-100000" algn="bl" rotWithShape="0"/>
            </a:effectLst>
          </p:spPr>
        </p:pic>
      </p:grpSp>
      <p:sp>
        <p:nvSpPr>
          <p:cNvPr id="7" name="TextBox 6"/>
          <p:cNvSpPr txBox="1"/>
          <p:nvPr/>
        </p:nvSpPr>
        <p:spPr>
          <a:xfrm>
            <a:off x="2185605" y="2177608"/>
            <a:ext cx="2104574" cy="646331"/>
          </a:xfrm>
          <a:prstGeom prst="rect">
            <a:avLst/>
          </a:prstGeom>
          <a:noFill/>
        </p:spPr>
        <p:txBody>
          <a:bodyPr wrap="square" rtlCol="0">
            <a:spAutoFit/>
          </a:bodyPr>
          <a:lstStyle/>
          <a:p>
            <a:pPr algn="ctr"/>
            <a:r>
              <a:rPr lang="en-US" dirty="0" smtClean="0">
                <a:latin typeface="Trebuchet MS" pitchFamily="34" charset="0"/>
              </a:rPr>
              <a:t> </a:t>
            </a:r>
            <a:r>
              <a:rPr lang="en-US" cap="small" dirty="0" err="1" smtClean="0">
                <a:latin typeface="Trebuchet MS" pitchFamily="34" charset="0"/>
              </a:rPr>
              <a:t>cuda-gdb</a:t>
            </a:r>
            <a:endParaRPr lang="en-US" cap="small" dirty="0" smtClean="0">
              <a:latin typeface="Trebuchet MS" pitchFamily="34" charset="0"/>
            </a:endParaRPr>
          </a:p>
          <a:p>
            <a:pPr algn="ctr"/>
            <a:r>
              <a:rPr lang="en-US" dirty="0" smtClean="0">
                <a:latin typeface="Trebuchet MS" pitchFamily="34" charset="0"/>
              </a:rPr>
              <a:t>(Linux &amp; Mac)</a:t>
            </a:r>
          </a:p>
        </p:txBody>
      </p:sp>
      <p:sp>
        <p:nvSpPr>
          <p:cNvPr id="9" name="TextBox 8"/>
          <p:cNvSpPr txBox="1"/>
          <p:nvPr/>
        </p:nvSpPr>
        <p:spPr>
          <a:xfrm>
            <a:off x="1904389" y="3605748"/>
            <a:ext cx="2496026" cy="923330"/>
          </a:xfrm>
          <a:prstGeom prst="rect">
            <a:avLst/>
          </a:prstGeom>
          <a:noFill/>
        </p:spPr>
        <p:txBody>
          <a:bodyPr wrap="square" rtlCol="0">
            <a:spAutoFit/>
          </a:bodyPr>
          <a:lstStyle/>
          <a:p>
            <a:pPr algn="ctr"/>
            <a:r>
              <a:rPr lang="en-US" cap="small" dirty="0" smtClean="0">
                <a:latin typeface="Trebuchet MS" pitchFamily="34" charset="0"/>
              </a:rPr>
              <a:t>Cuda-Memcheck</a:t>
            </a:r>
          </a:p>
          <a:p>
            <a:pPr algn="ctr"/>
            <a:r>
              <a:rPr lang="en-US" dirty="0">
                <a:latin typeface="Trebuchet MS" pitchFamily="34" charset="0"/>
              </a:rPr>
              <a:t>(</a:t>
            </a:r>
            <a:r>
              <a:rPr lang="en-US" dirty="0" smtClean="0">
                <a:latin typeface="Trebuchet MS" pitchFamily="34" charset="0"/>
              </a:rPr>
              <a:t>Linux, Mac, &amp; Windows)</a:t>
            </a:r>
          </a:p>
        </p:txBody>
      </p:sp>
      <p:sp>
        <p:nvSpPr>
          <p:cNvPr id="10" name="TextBox 9"/>
          <p:cNvSpPr txBox="1"/>
          <p:nvPr/>
        </p:nvSpPr>
        <p:spPr>
          <a:xfrm>
            <a:off x="2185605" y="5063624"/>
            <a:ext cx="2104574" cy="923330"/>
          </a:xfrm>
          <a:prstGeom prst="rect">
            <a:avLst/>
          </a:prstGeom>
          <a:noFill/>
        </p:spPr>
        <p:txBody>
          <a:bodyPr wrap="square" rtlCol="0">
            <a:spAutoFit/>
          </a:bodyPr>
          <a:lstStyle/>
          <a:p>
            <a:pPr algn="ctr"/>
            <a:r>
              <a:rPr lang="en-US" dirty="0" smtClean="0">
                <a:latin typeface="Trebuchet MS" pitchFamily="34" charset="0"/>
              </a:rPr>
              <a:t>NVIDIA Parallel NSight</a:t>
            </a:r>
          </a:p>
          <a:p>
            <a:pPr algn="ctr"/>
            <a:r>
              <a:rPr lang="en-US" dirty="0" smtClean="0">
                <a:latin typeface="Trebuchet MS" pitchFamily="34" charset="0"/>
              </a:rPr>
              <a:t>(Windows)</a:t>
            </a:r>
          </a:p>
        </p:txBody>
      </p:sp>
      <p:grpSp>
        <p:nvGrpSpPr>
          <p:cNvPr id="20" name="Group 19"/>
          <p:cNvGrpSpPr/>
          <p:nvPr/>
        </p:nvGrpSpPr>
        <p:grpSpPr>
          <a:xfrm>
            <a:off x="5828562" y="4249391"/>
            <a:ext cx="1681238" cy="1260886"/>
            <a:chOff x="6698184" y="3824452"/>
            <a:chExt cx="2017486" cy="1134797"/>
          </a:xfrm>
        </p:grpSpPr>
        <p:sp>
          <p:nvSpPr>
            <p:cNvPr id="16" name="Rounded Rectangle 15"/>
            <p:cNvSpPr/>
            <p:nvPr/>
          </p:nvSpPr>
          <p:spPr>
            <a:xfrm>
              <a:off x="6698184" y="3824452"/>
              <a:ext cx="2017486" cy="1134797"/>
            </a:xfrm>
            <a:prstGeom prst="round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79452" y="3903275"/>
              <a:ext cx="1654950" cy="977152"/>
            </a:xfrm>
            <a:prstGeom prst="rect">
              <a:avLst/>
            </a:prstGeom>
          </p:spPr>
        </p:pic>
      </p:grpSp>
      <p:grpSp>
        <p:nvGrpSpPr>
          <p:cNvPr id="15" name="Group 14"/>
          <p:cNvGrpSpPr/>
          <p:nvPr/>
        </p:nvGrpSpPr>
        <p:grpSpPr>
          <a:xfrm>
            <a:off x="5828562" y="2254627"/>
            <a:ext cx="1681238" cy="1428140"/>
            <a:chOff x="6698184" y="2029164"/>
            <a:chExt cx="2017486" cy="1285326"/>
          </a:xfrm>
        </p:grpSpPr>
        <p:sp>
          <p:nvSpPr>
            <p:cNvPr id="17" name="Rounded Rectangle 16"/>
            <p:cNvSpPr/>
            <p:nvPr/>
          </p:nvSpPr>
          <p:spPr>
            <a:xfrm>
              <a:off x="6698184" y="2029164"/>
              <a:ext cx="2017486" cy="1285326"/>
            </a:xfrm>
            <a:prstGeom prst="round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79452" y="2098483"/>
              <a:ext cx="1654950" cy="1146690"/>
            </a:xfrm>
            <a:prstGeom prst="rect">
              <a:avLst/>
            </a:prstGeom>
          </p:spPr>
        </p:pic>
      </p:grpSp>
      <p:sp>
        <p:nvSpPr>
          <p:cNvPr id="13" name="TextBox 12"/>
          <p:cNvSpPr txBox="1"/>
          <p:nvPr/>
        </p:nvSpPr>
        <p:spPr>
          <a:xfrm>
            <a:off x="7358745" y="2609625"/>
            <a:ext cx="1632855" cy="646331"/>
          </a:xfrm>
          <a:prstGeom prst="rect">
            <a:avLst/>
          </a:prstGeom>
          <a:noFill/>
        </p:spPr>
        <p:txBody>
          <a:bodyPr wrap="square" rtlCol="0">
            <a:spAutoFit/>
          </a:bodyPr>
          <a:lstStyle/>
          <a:p>
            <a:pPr algn="ctr"/>
            <a:r>
              <a:rPr lang="en-US" dirty="0" smtClean="0">
                <a:latin typeface="Trebuchet MS" pitchFamily="34" charset="0"/>
              </a:rPr>
              <a:t>Allinea</a:t>
            </a:r>
          </a:p>
          <a:p>
            <a:pPr algn="ctr"/>
            <a:r>
              <a:rPr lang="en-US" dirty="0" smtClean="0">
                <a:latin typeface="Trebuchet MS" pitchFamily="34" charset="0"/>
              </a:rPr>
              <a:t>DDT</a:t>
            </a:r>
          </a:p>
        </p:txBody>
      </p:sp>
      <p:sp>
        <p:nvSpPr>
          <p:cNvPr id="14" name="TextBox 13"/>
          <p:cNvSpPr txBox="1"/>
          <p:nvPr/>
        </p:nvSpPr>
        <p:spPr>
          <a:xfrm>
            <a:off x="7358745" y="4531031"/>
            <a:ext cx="1632855" cy="646331"/>
          </a:xfrm>
          <a:prstGeom prst="rect">
            <a:avLst/>
          </a:prstGeom>
          <a:noFill/>
        </p:spPr>
        <p:txBody>
          <a:bodyPr wrap="square" rtlCol="0">
            <a:spAutoFit/>
          </a:bodyPr>
          <a:lstStyle/>
          <a:p>
            <a:pPr algn="ctr"/>
            <a:r>
              <a:rPr lang="en-US" dirty="0" smtClean="0">
                <a:latin typeface="Trebuchet MS" pitchFamily="34" charset="0"/>
              </a:rPr>
              <a:t>Rogue Wave</a:t>
            </a:r>
          </a:p>
          <a:p>
            <a:pPr algn="ctr"/>
            <a:r>
              <a:rPr lang="en-US" dirty="0" err="1" smtClean="0">
                <a:latin typeface="Trebuchet MS" pitchFamily="34" charset="0"/>
              </a:rPr>
              <a:t>TotalView</a:t>
            </a:r>
            <a:endParaRPr lang="en-US" dirty="0" smtClean="0">
              <a:latin typeface="Trebuchet MS" pitchFamily="34" charset="0"/>
            </a:endParaRPr>
          </a:p>
        </p:txBody>
      </p:sp>
      <p:sp>
        <p:nvSpPr>
          <p:cNvPr id="2" name="Slide Number Placeholder 1"/>
          <p:cNvSpPr>
            <a:spLocks noGrp="1"/>
          </p:cNvSpPr>
          <p:nvPr>
            <p:ph type="sldNum" sz="quarter" idx="12"/>
          </p:nvPr>
        </p:nvSpPr>
        <p:spPr/>
        <p:txBody>
          <a:bodyPr/>
          <a:lstStyle/>
          <a:p>
            <a:fld id="{04A7C484-7E24-447E-8CB0-5149A4D34DEF}" type="slidenum">
              <a:rPr lang="en-US" altLang="en-US" smtClean="0"/>
              <a:pPr/>
              <a:t>53</a:t>
            </a:fld>
            <a:endParaRPr lang="en-US" altLang="en-US"/>
          </a:p>
        </p:txBody>
      </p:sp>
    </p:spTree>
    <p:extLst>
      <p:ext uri="{BB962C8B-B14F-4D97-AF65-F5344CB8AC3E}">
        <p14:creationId xmlns:p14="http://schemas.microsoft.com/office/powerpoint/2010/main" val="1028231921"/>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6918059" cy="944562"/>
          </a:xfrm>
        </p:spPr>
        <p:txBody>
          <a:bodyPr/>
          <a:lstStyle/>
          <a:p>
            <a:r>
              <a:rPr lang="en-US" cap="small" dirty="0" smtClean="0"/>
              <a:t>Cuda-Gdb</a:t>
            </a:r>
            <a:r>
              <a:rPr lang="en-US" dirty="0" smtClean="0"/>
              <a:t> GUI Wrappers</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6138" y="2463546"/>
            <a:ext cx="2618243" cy="2653154"/>
          </a:xfrm>
          <a:prstGeom prst="rect">
            <a:avLst/>
          </a:prstGeom>
          <a:effectLst>
            <a:reflection blurRad="6350" stA="52000" endA="300" endPos="35000" dir="5400000" sy="-100000" algn="bl" rotWithShape="0"/>
          </a:effectLst>
        </p:spPr>
      </p:pic>
      <p:grpSp>
        <p:nvGrpSpPr>
          <p:cNvPr id="13" name="Group 12"/>
          <p:cNvGrpSpPr/>
          <p:nvPr/>
        </p:nvGrpSpPr>
        <p:grpSpPr>
          <a:xfrm>
            <a:off x="1306286" y="2064255"/>
            <a:ext cx="2443238" cy="1299588"/>
            <a:chOff x="1567543" y="1857829"/>
            <a:chExt cx="2931886" cy="1169629"/>
          </a:xfrm>
        </p:grpSpPr>
        <p:sp>
          <p:nvSpPr>
            <p:cNvPr id="10" name="Rounded Rectangle 9"/>
            <p:cNvSpPr/>
            <p:nvPr/>
          </p:nvSpPr>
          <p:spPr>
            <a:xfrm>
              <a:off x="1567543" y="1857829"/>
              <a:ext cx="2931886" cy="1169629"/>
            </a:xfrm>
            <a:prstGeom prst="round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3371" y="1990750"/>
              <a:ext cx="2706958" cy="924327"/>
            </a:xfrm>
            <a:prstGeom prst="rect">
              <a:avLst/>
            </a:prstGeom>
          </p:spPr>
        </p:pic>
      </p:grpSp>
      <p:grpSp>
        <p:nvGrpSpPr>
          <p:cNvPr id="12" name="Group 11"/>
          <p:cNvGrpSpPr/>
          <p:nvPr/>
        </p:nvGrpSpPr>
        <p:grpSpPr>
          <a:xfrm>
            <a:off x="1542144" y="4218628"/>
            <a:ext cx="1971523" cy="1416884"/>
            <a:chOff x="1673371" y="3796766"/>
            <a:chExt cx="2365828" cy="1275196"/>
          </a:xfrm>
        </p:grpSpPr>
        <p:sp>
          <p:nvSpPr>
            <p:cNvPr id="11" name="Rounded Rectangle 10"/>
            <p:cNvSpPr/>
            <p:nvPr/>
          </p:nvSpPr>
          <p:spPr>
            <a:xfrm>
              <a:off x="1673371" y="3796766"/>
              <a:ext cx="2365828" cy="1275196"/>
            </a:xfrm>
            <a:prstGeom prst="round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52088" y="3965158"/>
              <a:ext cx="1202312" cy="960055"/>
            </a:xfrm>
            <a:prstGeom prst="rect">
              <a:avLst/>
            </a:prstGeom>
          </p:spPr>
        </p:pic>
      </p:grpSp>
      <p:sp>
        <p:nvSpPr>
          <p:cNvPr id="8" name="TextBox 7"/>
          <p:cNvSpPr txBox="1"/>
          <p:nvPr/>
        </p:nvSpPr>
        <p:spPr>
          <a:xfrm>
            <a:off x="4082813" y="2508863"/>
            <a:ext cx="1128835" cy="369332"/>
          </a:xfrm>
          <a:prstGeom prst="rect">
            <a:avLst/>
          </a:prstGeom>
          <a:noFill/>
        </p:spPr>
        <p:txBody>
          <a:bodyPr wrap="none" rtlCol="0">
            <a:spAutoFit/>
          </a:bodyPr>
          <a:lstStyle/>
          <a:p>
            <a:pPr algn="ctr"/>
            <a:r>
              <a:rPr lang="en-US" dirty="0" smtClean="0">
                <a:solidFill>
                  <a:schemeClr val="bg2"/>
                </a:solidFill>
                <a:latin typeface="Trebuchet MS" pitchFamily="34" charset="0"/>
              </a:rPr>
              <a:t>GNU DDD</a:t>
            </a:r>
          </a:p>
        </p:txBody>
      </p:sp>
      <p:sp>
        <p:nvSpPr>
          <p:cNvPr id="9" name="TextBox 8"/>
          <p:cNvSpPr txBox="1"/>
          <p:nvPr/>
        </p:nvSpPr>
        <p:spPr>
          <a:xfrm>
            <a:off x="3972205" y="4733909"/>
            <a:ext cx="1350050" cy="369332"/>
          </a:xfrm>
          <a:prstGeom prst="rect">
            <a:avLst/>
          </a:prstGeom>
          <a:noFill/>
        </p:spPr>
        <p:txBody>
          <a:bodyPr wrap="none" rtlCol="0">
            <a:spAutoFit/>
          </a:bodyPr>
          <a:lstStyle/>
          <a:p>
            <a:pPr algn="ctr"/>
            <a:r>
              <a:rPr lang="en-US" dirty="0" smtClean="0">
                <a:solidFill>
                  <a:schemeClr val="bg2"/>
                </a:solidFill>
                <a:latin typeface="Trebuchet MS" pitchFamily="34" charset="0"/>
              </a:rPr>
              <a:t>GNU </a:t>
            </a:r>
            <a:r>
              <a:rPr lang="en-US" dirty="0" err="1" smtClean="0">
                <a:solidFill>
                  <a:schemeClr val="bg2"/>
                </a:solidFill>
                <a:latin typeface="Trebuchet MS" pitchFamily="34" charset="0"/>
              </a:rPr>
              <a:t>Emacs</a:t>
            </a:r>
            <a:endParaRPr lang="en-US" dirty="0" smtClean="0">
              <a:solidFill>
                <a:schemeClr val="bg2"/>
              </a:solidFill>
              <a:latin typeface="Trebuchet MS" pitchFamily="34" charset="0"/>
            </a:endParaRPr>
          </a:p>
        </p:txBody>
      </p:sp>
      <p:sp>
        <p:nvSpPr>
          <p:cNvPr id="4" name="Slide Number Placeholder 3"/>
          <p:cNvSpPr>
            <a:spLocks noGrp="1"/>
          </p:cNvSpPr>
          <p:nvPr>
            <p:ph type="sldNum" sz="quarter" idx="12"/>
          </p:nvPr>
        </p:nvSpPr>
        <p:spPr/>
        <p:txBody>
          <a:bodyPr/>
          <a:lstStyle/>
          <a:p>
            <a:fld id="{198C497F-F93A-415D-AE85-6EDF5BB63A7F}" type="slidenum">
              <a:rPr lang="en-US" altLang="en-US" smtClean="0"/>
              <a:pPr/>
              <a:t>54</a:t>
            </a:fld>
            <a:endParaRPr lang="en-US" altLang="en-US"/>
          </a:p>
        </p:txBody>
      </p:sp>
    </p:spTree>
    <p:extLst>
      <p:ext uri="{BB962C8B-B14F-4D97-AF65-F5344CB8AC3E}">
        <p14:creationId xmlns:p14="http://schemas.microsoft.com/office/powerpoint/2010/main" val="384300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6705600" cy="808038"/>
          </a:xfrm>
        </p:spPr>
        <p:txBody>
          <a:bodyPr/>
          <a:lstStyle/>
          <a:p>
            <a:r>
              <a:rPr lang="en-US" cap="small" dirty="0" smtClean="0"/>
              <a:t>CUDA-GDB</a:t>
            </a:r>
            <a:r>
              <a:rPr lang="en-US" dirty="0" smtClean="0"/>
              <a:t> </a:t>
            </a:r>
            <a:r>
              <a:rPr lang="en-US" dirty="0"/>
              <a:t>Main Features</a:t>
            </a:r>
          </a:p>
        </p:txBody>
      </p:sp>
      <p:sp>
        <p:nvSpPr>
          <p:cNvPr id="3" name="Content Placeholder 2"/>
          <p:cNvSpPr>
            <a:spLocks noGrp="1"/>
          </p:cNvSpPr>
          <p:nvPr>
            <p:ph idx="1"/>
          </p:nvPr>
        </p:nvSpPr>
        <p:spPr>
          <a:xfrm>
            <a:off x="457200" y="1719262"/>
            <a:ext cx="8229600" cy="4833937"/>
          </a:xfrm>
        </p:spPr>
        <p:txBody>
          <a:bodyPr/>
          <a:lstStyle/>
          <a:p>
            <a:r>
              <a:rPr lang="en-US" sz="2000" dirty="0" smtClean="0"/>
              <a:t>All the standard GDB </a:t>
            </a:r>
            <a:r>
              <a:rPr lang="en-US" sz="2000" dirty="0"/>
              <a:t>debugging features</a:t>
            </a:r>
          </a:p>
          <a:p>
            <a:endParaRPr lang="en-US" sz="2000" dirty="0" smtClean="0"/>
          </a:p>
          <a:p>
            <a:r>
              <a:rPr lang="en-US" sz="2000" dirty="0" smtClean="0"/>
              <a:t>Integrated </a:t>
            </a:r>
            <a:r>
              <a:rPr lang="en-US" sz="2000" dirty="0"/>
              <a:t>CPU and GPU </a:t>
            </a:r>
            <a:r>
              <a:rPr lang="en-US" sz="2000" dirty="0" smtClean="0"/>
              <a:t>debugging within a single session</a:t>
            </a:r>
          </a:p>
          <a:p>
            <a:endParaRPr lang="en-US" sz="2000" dirty="0" smtClean="0"/>
          </a:p>
          <a:p>
            <a:r>
              <a:rPr lang="en-US" sz="2000" dirty="0" smtClean="0"/>
              <a:t>Breakpoints and Conditional Breakpoints</a:t>
            </a:r>
          </a:p>
          <a:p>
            <a:endParaRPr lang="en-US" sz="2000" dirty="0" smtClean="0"/>
          </a:p>
          <a:p>
            <a:r>
              <a:rPr lang="en-US" sz="2000" dirty="0" smtClean="0"/>
              <a:t>Inspect memory, registers, local/shared/global variables</a:t>
            </a:r>
          </a:p>
          <a:p>
            <a:endParaRPr lang="en-US" sz="2000" dirty="0" smtClean="0"/>
          </a:p>
          <a:p>
            <a:r>
              <a:rPr lang="en-US" sz="2000" dirty="0" smtClean="0"/>
              <a:t>Supports multiple GPUs, multiple contexts, multiple kernels</a:t>
            </a:r>
          </a:p>
          <a:p>
            <a:endParaRPr lang="en-US" sz="2000" dirty="0" smtClean="0"/>
          </a:p>
          <a:p>
            <a:r>
              <a:rPr lang="en-US" sz="2000" dirty="0" smtClean="0"/>
              <a:t>Source and Assembly (SASS) Level Debugging</a:t>
            </a:r>
            <a:endParaRPr lang="en-US" sz="2000" dirty="0"/>
          </a:p>
          <a:p>
            <a:endParaRPr lang="en-US" sz="2000" dirty="0" smtClean="0"/>
          </a:p>
          <a:p>
            <a:r>
              <a:rPr lang="en-US" sz="2000" dirty="0" smtClean="0"/>
              <a:t>Runtime Error Detection (stack overflow,...)</a:t>
            </a:r>
            <a:endParaRPr lang="en-US" sz="2000" dirty="0"/>
          </a:p>
          <a:p>
            <a:endParaRPr lang="en-US" sz="2000" dirty="0"/>
          </a:p>
        </p:txBody>
      </p:sp>
      <p:sp>
        <p:nvSpPr>
          <p:cNvPr id="4" name="Slide Number Placeholder 3"/>
          <p:cNvSpPr>
            <a:spLocks noGrp="1"/>
          </p:cNvSpPr>
          <p:nvPr>
            <p:ph type="sldNum" sz="quarter" idx="12"/>
          </p:nvPr>
        </p:nvSpPr>
        <p:spPr/>
        <p:txBody>
          <a:bodyPr/>
          <a:lstStyle/>
          <a:p>
            <a:fld id="{04A7C484-7E24-447E-8CB0-5149A4D34DEF}" type="slidenum">
              <a:rPr lang="en-US" altLang="en-US" smtClean="0"/>
              <a:pPr/>
              <a:t>55</a:t>
            </a:fld>
            <a:endParaRPr lang="en-US" altLang="en-US"/>
          </a:p>
        </p:txBody>
      </p:sp>
    </p:spTree>
    <p:extLst>
      <p:ext uri="{BB962C8B-B14F-4D97-AF65-F5344CB8AC3E}">
        <p14:creationId xmlns:p14="http://schemas.microsoft.com/office/powerpoint/2010/main" val="3469883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7543800" cy="655638"/>
          </a:xfrm>
        </p:spPr>
        <p:txBody>
          <a:bodyPr/>
          <a:lstStyle/>
          <a:p>
            <a:r>
              <a:rPr lang="en-US" sz="3200" dirty="0" smtClean="0"/>
              <a:t>Recommended Compilation Flags</a:t>
            </a:r>
            <a:endParaRPr lang="en-US" sz="3200" dirty="0"/>
          </a:p>
        </p:txBody>
      </p:sp>
      <p:sp>
        <p:nvSpPr>
          <p:cNvPr id="3" name="Content Placeholder 2"/>
          <p:cNvSpPr>
            <a:spLocks noGrp="1"/>
          </p:cNvSpPr>
          <p:nvPr>
            <p:ph idx="1"/>
          </p:nvPr>
        </p:nvSpPr>
        <p:spPr/>
        <p:txBody>
          <a:bodyPr/>
          <a:lstStyle/>
          <a:p>
            <a:r>
              <a:rPr lang="en-US" sz="2400" dirty="0" smtClean="0"/>
              <a:t>Compile code for your target architecture:</a:t>
            </a:r>
          </a:p>
          <a:p>
            <a:pPr lvl="1"/>
            <a:r>
              <a:rPr lang="en-US" sz="2000" dirty="0">
                <a:cs typeface="Consolas" pitchFamily="49" charset="0"/>
              </a:rPr>
              <a:t>Tesla</a:t>
            </a:r>
            <a:r>
              <a:rPr lang="en-US" sz="1600" dirty="0">
                <a:cs typeface="Consolas" pitchFamily="49" charset="0"/>
              </a:rPr>
              <a:t>	</a:t>
            </a:r>
            <a:r>
              <a:rPr lang="en-US" sz="1600" dirty="0" smtClean="0">
                <a:cs typeface="Consolas" pitchFamily="49" charset="0"/>
              </a:rPr>
              <a:t>:</a:t>
            </a:r>
            <a:r>
              <a:rPr lang="en-US" sz="1600" dirty="0" smtClean="0"/>
              <a:t> </a:t>
            </a:r>
            <a:r>
              <a:rPr lang="en-US" sz="1600" dirty="0"/>
              <a:t>	</a:t>
            </a:r>
            <a:r>
              <a:rPr lang="en-US" sz="2000" dirty="0" smtClean="0">
                <a:latin typeface="Consolas" pitchFamily="49" charset="0"/>
                <a:cs typeface="Consolas" pitchFamily="49" charset="0"/>
              </a:rPr>
              <a:t>-</a:t>
            </a:r>
            <a:r>
              <a:rPr lang="en-US" sz="2000" dirty="0" err="1" smtClean="0">
                <a:latin typeface="Consolas" pitchFamily="49" charset="0"/>
                <a:cs typeface="Consolas" pitchFamily="49" charset="0"/>
              </a:rPr>
              <a:t>gencode</a:t>
            </a:r>
            <a:r>
              <a:rPr lang="en-US" sz="2000" dirty="0" smtClean="0">
                <a:latin typeface="Consolas" pitchFamily="49" charset="0"/>
                <a:cs typeface="Consolas" pitchFamily="49" charset="0"/>
              </a:rPr>
              <a:t> </a:t>
            </a:r>
            <a:r>
              <a:rPr lang="en-US" sz="2000" dirty="0">
                <a:latin typeface="Consolas" pitchFamily="49" charset="0"/>
                <a:cs typeface="Consolas" pitchFamily="49" charset="0"/>
              </a:rPr>
              <a:t>arch=compute_10,code=sm_10</a:t>
            </a:r>
            <a:endParaRPr lang="en-US" sz="2000" dirty="0" smtClean="0"/>
          </a:p>
          <a:p>
            <a:pPr lvl="1"/>
            <a:r>
              <a:rPr lang="en-US" sz="2000" dirty="0" smtClean="0"/>
              <a:t>Fermi</a:t>
            </a:r>
            <a:r>
              <a:rPr lang="en-US" sz="2000" dirty="0"/>
              <a:t>	</a:t>
            </a:r>
            <a:r>
              <a:rPr lang="en-US" sz="2000" dirty="0" smtClean="0"/>
              <a:t>:	</a:t>
            </a:r>
            <a:r>
              <a:rPr lang="en-US" sz="2000" dirty="0" smtClean="0">
                <a:latin typeface="Consolas" pitchFamily="49" charset="0"/>
                <a:cs typeface="Consolas" pitchFamily="49" charset="0"/>
              </a:rPr>
              <a:t>-</a:t>
            </a:r>
            <a:r>
              <a:rPr lang="en-US" sz="2000" dirty="0" err="1" smtClean="0">
                <a:latin typeface="Consolas" pitchFamily="49" charset="0"/>
                <a:cs typeface="Consolas" pitchFamily="49" charset="0"/>
              </a:rPr>
              <a:t>gencode</a:t>
            </a:r>
            <a:r>
              <a:rPr lang="en-US" sz="2000" dirty="0" smtClean="0">
                <a:latin typeface="Consolas" pitchFamily="49" charset="0"/>
                <a:cs typeface="Consolas" pitchFamily="49" charset="0"/>
              </a:rPr>
              <a:t> arch=compute_20,code=sm_20</a:t>
            </a:r>
            <a:br>
              <a:rPr lang="en-US" sz="2000" dirty="0" smtClean="0">
                <a:latin typeface="Consolas" pitchFamily="49" charset="0"/>
                <a:cs typeface="Consolas" pitchFamily="49" charset="0"/>
              </a:rPr>
            </a:br>
            <a:endParaRPr lang="en-US" sz="2000" dirty="0" smtClean="0"/>
          </a:p>
          <a:p>
            <a:r>
              <a:rPr lang="en-US" sz="2400" dirty="0" smtClean="0"/>
              <a:t>Compile code with the debug flags:</a:t>
            </a:r>
          </a:p>
          <a:p>
            <a:pPr lvl="1"/>
            <a:r>
              <a:rPr lang="en-US" sz="2000" dirty="0"/>
              <a:t>H</a:t>
            </a:r>
            <a:r>
              <a:rPr lang="en-US" sz="2000" dirty="0" smtClean="0"/>
              <a:t>ost code	: 	</a:t>
            </a:r>
            <a:r>
              <a:rPr lang="en-US" sz="2000" dirty="0" smtClean="0">
                <a:latin typeface="Consolas" pitchFamily="49" charset="0"/>
                <a:cs typeface="Consolas" pitchFamily="49" charset="0"/>
              </a:rPr>
              <a:t>-g</a:t>
            </a:r>
          </a:p>
          <a:p>
            <a:pPr lvl="1"/>
            <a:r>
              <a:rPr lang="en-US" sz="2000" dirty="0" smtClean="0"/>
              <a:t>Device code	: 	</a:t>
            </a:r>
            <a:r>
              <a:rPr lang="en-US" sz="2000" dirty="0" smtClean="0">
                <a:latin typeface="Consolas" pitchFamily="49" charset="0"/>
                <a:cs typeface="Consolas" pitchFamily="49" charset="0"/>
              </a:rPr>
              <a:t>-G</a:t>
            </a:r>
            <a:br>
              <a:rPr lang="en-US" sz="2000" dirty="0" smtClean="0">
                <a:latin typeface="Consolas" pitchFamily="49" charset="0"/>
                <a:cs typeface="Consolas" pitchFamily="49" charset="0"/>
              </a:rPr>
            </a:br>
            <a:endParaRPr lang="en-US" sz="2000" dirty="0">
              <a:latin typeface="Consolas" pitchFamily="49" charset="0"/>
              <a:cs typeface="Consolas" pitchFamily="49" charset="0"/>
            </a:endParaRPr>
          </a:p>
          <a:p>
            <a:r>
              <a:rPr lang="en-US" sz="2400" dirty="0" smtClean="0"/>
              <a:t>Example:</a:t>
            </a:r>
          </a:p>
          <a:p>
            <a:endParaRPr lang="en-US" sz="2400" dirty="0" smtClean="0"/>
          </a:p>
          <a:p>
            <a:endParaRPr lang="en-US" sz="2400" dirty="0"/>
          </a:p>
        </p:txBody>
      </p:sp>
      <p:sp>
        <p:nvSpPr>
          <p:cNvPr id="4" name="TextBox 3"/>
          <p:cNvSpPr txBox="1"/>
          <p:nvPr/>
        </p:nvSpPr>
        <p:spPr>
          <a:xfrm>
            <a:off x="457200" y="5540514"/>
            <a:ext cx="8229600" cy="369332"/>
          </a:xfrm>
          <a:prstGeom prst="rect">
            <a:avLst/>
          </a:prstGeom>
          <a:solidFill>
            <a:schemeClr val="tx1">
              <a:lumMod val="85000"/>
              <a:lumOff val="15000"/>
            </a:schemeClr>
          </a:solidFill>
          <a:ln>
            <a:solidFill>
              <a:schemeClr val="accent5">
                <a:lumMod val="50000"/>
              </a:schemeClr>
            </a:solidFill>
          </a:ln>
          <a:effectLst>
            <a:reflection stA="50000" endA="300" endPos="35000" dist="50800" dir="5400000" sy="-100000" algn="bl" rotWithShape="0"/>
          </a:effectLst>
        </p:spPr>
        <p:txBody>
          <a:bodyPr wrap="square" rtlCol="0">
            <a:spAutoFit/>
          </a:bodyPr>
          <a:lstStyle/>
          <a:p>
            <a:pPr lvl="0" eaLnBrk="0" hangingPunct="0">
              <a:spcBef>
                <a:spcPts val="600"/>
              </a:spcBef>
              <a:spcAft>
                <a:spcPts val="300"/>
              </a:spcAft>
            </a:pPr>
            <a:r>
              <a:rPr lang="en-US" dirty="0">
                <a:solidFill>
                  <a:srgbClr val="4549F5"/>
                </a:solidFill>
                <a:latin typeface="Trebuchet MS" pitchFamily="34" charset="0"/>
              </a:rPr>
              <a:t>$</a:t>
            </a:r>
            <a:r>
              <a:rPr lang="en-US" dirty="0">
                <a:solidFill>
                  <a:srgbClr val="FFFFFF"/>
                </a:solidFill>
                <a:latin typeface="Trebuchet MS" pitchFamily="34" charset="0"/>
              </a:rPr>
              <a:t> </a:t>
            </a:r>
            <a:r>
              <a:rPr lang="en-US" dirty="0" err="1" smtClean="0">
                <a:solidFill>
                  <a:srgbClr val="FFFFFF"/>
                </a:solidFill>
                <a:latin typeface="Consolas" pitchFamily="49" charset="0"/>
                <a:cs typeface="Consolas" pitchFamily="49" charset="0"/>
              </a:rPr>
              <a:t>nvcc</a:t>
            </a:r>
            <a:r>
              <a:rPr lang="en-US" dirty="0" smtClean="0">
                <a:solidFill>
                  <a:srgbClr val="FFFFFF"/>
                </a:solidFill>
                <a:latin typeface="Consolas" pitchFamily="49" charset="0"/>
                <a:cs typeface="Consolas" pitchFamily="49" charset="0"/>
              </a:rPr>
              <a:t> -g -G -</a:t>
            </a:r>
            <a:r>
              <a:rPr lang="en-US" dirty="0" err="1" smtClean="0">
                <a:solidFill>
                  <a:srgbClr val="FFFFFF"/>
                </a:solidFill>
                <a:latin typeface="Consolas" pitchFamily="49" charset="0"/>
                <a:cs typeface="Consolas" pitchFamily="49" charset="0"/>
              </a:rPr>
              <a:t>gencode</a:t>
            </a:r>
            <a:r>
              <a:rPr lang="en-US" dirty="0" smtClean="0">
                <a:solidFill>
                  <a:srgbClr val="FFFFFF"/>
                </a:solidFill>
                <a:latin typeface="Consolas" pitchFamily="49" charset="0"/>
                <a:cs typeface="Consolas" pitchFamily="49" charset="0"/>
              </a:rPr>
              <a:t> arch=compute_20,code=sm_20 test.cu -o test</a:t>
            </a:r>
            <a:endParaRPr lang="en-US" dirty="0">
              <a:solidFill>
                <a:srgbClr val="FFFFFF"/>
              </a:solidFill>
              <a:latin typeface="Consolas" pitchFamily="49" charset="0"/>
              <a:cs typeface="Consolas" pitchFamily="49" charset="0"/>
            </a:endParaRPr>
          </a:p>
        </p:txBody>
      </p:sp>
      <p:sp>
        <p:nvSpPr>
          <p:cNvPr id="5" name="Slide Number Placeholder 4"/>
          <p:cNvSpPr>
            <a:spLocks noGrp="1"/>
          </p:cNvSpPr>
          <p:nvPr>
            <p:ph type="sldNum" sz="quarter" idx="12"/>
          </p:nvPr>
        </p:nvSpPr>
        <p:spPr/>
        <p:txBody>
          <a:bodyPr/>
          <a:lstStyle/>
          <a:p>
            <a:fld id="{04A7C484-7E24-447E-8CB0-5149A4D34DEF}" type="slidenum">
              <a:rPr lang="en-US" altLang="en-US" smtClean="0"/>
              <a:pPr/>
              <a:t>56</a:t>
            </a:fld>
            <a:endParaRPr lang="en-US" altLang="en-US"/>
          </a:p>
        </p:txBody>
      </p:sp>
    </p:spTree>
    <p:extLst>
      <p:ext uri="{BB962C8B-B14F-4D97-AF65-F5344CB8AC3E}">
        <p14:creationId xmlns:p14="http://schemas.microsoft.com/office/powerpoint/2010/main" val="3606113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8"/>
            <a:ext cx="7162800" cy="1020762"/>
          </a:xfrm>
        </p:spPr>
        <p:txBody>
          <a:bodyPr/>
          <a:lstStyle/>
          <a:p>
            <a:r>
              <a:rPr lang="en-US" dirty="0" smtClean="0"/>
              <a:t>Usage</a:t>
            </a:r>
            <a:br>
              <a:rPr lang="en-US" dirty="0" smtClean="0"/>
            </a:br>
            <a:r>
              <a:rPr lang="en-US" sz="2000" dirty="0" smtClean="0"/>
              <a:t>[On your desktop]</a:t>
            </a:r>
            <a:endParaRPr lang="en-US" sz="2000" dirty="0"/>
          </a:p>
        </p:txBody>
      </p:sp>
      <p:sp>
        <p:nvSpPr>
          <p:cNvPr id="3" name="Content Placeholder 2"/>
          <p:cNvSpPr>
            <a:spLocks noGrp="1"/>
          </p:cNvSpPr>
          <p:nvPr>
            <p:ph idx="1"/>
          </p:nvPr>
        </p:nvSpPr>
        <p:spPr>
          <a:xfrm>
            <a:off x="228600" y="1947863"/>
            <a:ext cx="8229600" cy="871537"/>
          </a:xfrm>
        </p:spPr>
        <p:txBody>
          <a:bodyPr/>
          <a:lstStyle/>
          <a:p>
            <a:r>
              <a:rPr lang="en-US" dirty="0" smtClean="0"/>
              <a:t>Invoke </a:t>
            </a:r>
            <a:r>
              <a:rPr lang="en-US" b="1" dirty="0" err="1" smtClean="0">
                <a:latin typeface="Courier New" pitchFamily="49" charset="0"/>
                <a:cs typeface="Courier New" pitchFamily="49" charset="0"/>
              </a:rPr>
              <a:t>cuda-gdb</a:t>
            </a:r>
            <a:r>
              <a:rPr lang="en-US" dirty="0" smtClean="0"/>
              <a:t> from the command line:</a:t>
            </a:r>
          </a:p>
          <a:p>
            <a:pPr marL="0" indent="0">
              <a:buNone/>
            </a:pPr>
            <a:endParaRPr lang="en-US" dirty="0"/>
          </a:p>
        </p:txBody>
      </p:sp>
      <p:sp>
        <p:nvSpPr>
          <p:cNvPr id="5" name="TextBox 4"/>
          <p:cNvSpPr txBox="1"/>
          <p:nvPr/>
        </p:nvSpPr>
        <p:spPr>
          <a:xfrm>
            <a:off x="1752600" y="2823627"/>
            <a:ext cx="5140475" cy="1138773"/>
          </a:xfrm>
          <a:prstGeom prst="rect">
            <a:avLst/>
          </a:prstGeom>
          <a:solidFill>
            <a:schemeClr val="tx1">
              <a:lumMod val="85000"/>
              <a:lumOff val="15000"/>
            </a:schemeClr>
          </a:solidFill>
          <a:ln>
            <a:solidFill>
              <a:schemeClr val="accent5">
                <a:lumMod val="50000"/>
              </a:schemeClr>
            </a:solidFill>
          </a:ln>
          <a:effectLst>
            <a:reflection stA="50000" endA="300" endPos="35000" dist="50800" dir="5400000" sy="-100000" algn="bl" rotWithShape="0"/>
          </a:effectLst>
        </p:spPr>
        <p:txBody>
          <a:bodyPr wrap="square" rtlCol="0">
            <a:spAutoFit/>
          </a:bodyPr>
          <a:lstStyle/>
          <a:p>
            <a:pPr lvl="0" eaLnBrk="0" hangingPunct="0">
              <a:spcBef>
                <a:spcPts val="600"/>
              </a:spcBef>
              <a:spcAft>
                <a:spcPts val="300"/>
              </a:spcAft>
            </a:pPr>
            <a:r>
              <a:rPr lang="en-US" sz="2000" dirty="0">
                <a:solidFill>
                  <a:srgbClr val="4549F5"/>
                </a:solidFill>
                <a:latin typeface="Trebuchet MS" pitchFamily="34" charset="0"/>
              </a:rPr>
              <a:t>$</a:t>
            </a:r>
            <a:r>
              <a:rPr lang="en-US" sz="2000" dirty="0">
                <a:solidFill>
                  <a:srgbClr val="FFFFFF"/>
                </a:solidFill>
                <a:latin typeface="Trebuchet MS" pitchFamily="34" charset="0"/>
              </a:rPr>
              <a:t> </a:t>
            </a:r>
            <a:r>
              <a:rPr lang="en-US" sz="2000" dirty="0">
                <a:solidFill>
                  <a:srgbClr val="FFFFFF"/>
                </a:solidFill>
                <a:latin typeface="Consolas" pitchFamily="49" charset="0"/>
                <a:cs typeface="Consolas" pitchFamily="49" charset="0"/>
              </a:rPr>
              <a:t>cuda-gdb </a:t>
            </a:r>
            <a:r>
              <a:rPr lang="en-US" sz="2000" dirty="0" err="1">
                <a:solidFill>
                  <a:srgbClr val="FFFFFF"/>
                </a:solidFill>
                <a:latin typeface="Consolas" pitchFamily="49" charset="0"/>
                <a:cs typeface="Consolas" pitchFamily="49" charset="0"/>
              </a:rPr>
              <a:t>my_application</a:t>
            </a:r>
            <a:endParaRPr lang="en-US" sz="2000" dirty="0">
              <a:solidFill>
                <a:srgbClr val="FFFFFF"/>
              </a:solidFill>
              <a:latin typeface="Consolas" pitchFamily="49" charset="0"/>
              <a:cs typeface="Consolas" pitchFamily="49" charset="0"/>
            </a:endParaRPr>
          </a:p>
          <a:p>
            <a:pPr lvl="0" eaLnBrk="0" hangingPunct="0">
              <a:spcBef>
                <a:spcPts val="600"/>
              </a:spcBef>
              <a:spcAft>
                <a:spcPts val="300"/>
              </a:spcAft>
            </a:pPr>
            <a:r>
              <a:rPr lang="en-US" sz="2000" dirty="0">
                <a:solidFill>
                  <a:srgbClr val="FF0000"/>
                </a:solidFill>
                <a:latin typeface="Consolas" pitchFamily="49" charset="0"/>
                <a:cs typeface="Consolas" pitchFamily="49" charset="0"/>
              </a:rPr>
              <a:t>(cuda-gdb) </a:t>
            </a:r>
            <a:r>
              <a:rPr lang="en-US" sz="2000" dirty="0" smtClean="0">
                <a:solidFill>
                  <a:schemeClr val="bg1"/>
                </a:solidFill>
                <a:latin typeface="Consolas" pitchFamily="49" charset="0"/>
                <a:cs typeface="Consolas" pitchFamily="49" charset="0"/>
              </a:rPr>
              <a:t>_</a:t>
            </a:r>
            <a:endParaRPr lang="en-US" sz="2000" dirty="0">
              <a:solidFill>
                <a:schemeClr val="bg1"/>
              </a:solidFill>
              <a:latin typeface="Consolas" pitchFamily="49" charset="0"/>
              <a:cs typeface="Consolas" pitchFamily="49" charset="0"/>
            </a:endParaRPr>
          </a:p>
          <a:p>
            <a:endParaRPr lang="en-US" dirty="0" smtClean="0">
              <a:solidFill>
                <a:schemeClr val="bg2"/>
              </a:solidFill>
              <a:latin typeface="Trebuchet MS" pitchFamily="34" charset="0"/>
            </a:endParaRPr>
          </a:p>
        </p:txBody>
      </p:sp>
      <p:sp>
        <p:nvSpPr>
          <p:cNvPr id="4" name="Slide Number Placeholder 3"/>
          <p:cNvSpPr>
            <a:spLocks noGrp="1"/>
          </p:cNvSpPr>
          <p:nvPr>
            <p:ph type="sldNum" sz="quarter" idx="12"/>
          </p:nvPr>
        </p:nvSpPr>
        <p:spPr/>
        <p:txBody>
          <a:bodyPr/>
          <a:lstStyle/>
          <a:p>
            <a:fld id="{04A7C484-7E24-447E-8CB0-5149A4D34DEF}" type="slidenum">
              <a:rPr lang="en-US" altLang="en-US" smtClean="0"/>
              <a:pPr/>
              <a:t>57</a:t>
            </a:fld>
            <a:endParaRPr lang="en-US" altLang="en-US"/>
          </a:p>
        </p:txBody>
      </p:sp>
    </p:spTree>
    <p:extLst>
      <p:ext uri="{BB962C8B-B14F-4D97-AF65-F5344CB8AC3E}">
        <p14:creationId xmlns:p14="http://schemas.microsoft.com/office/powerpoint/2010/main" val="3021034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828800"/>
            <a:ext cx="8991600" cy="4648200"/>
          </a:xfrm>
        </p:spPr>
        <p:txBody>
          <a:bodyPr/>
          <a:lstStyle/>
          <a:p>
            <a:r>
              <a:rPr lang="en-US" sz="2000" dirty="0" smtClean="0"/>
              <a:t>When you request resources for running a debugging session on Euler don’t reserve the GPU in exclusive mode (use “</a:t>
            </a:r>
            <a:r>
              <a:rPr lang="en-US" sz="2000" b="1" dirty="0" smtClean="0">
                <a:solidFill>
                  <a:srgbClr val="0070C0"/>
                </a:solidFill>
                <a:latin typeface="Courier New" pitchFamily="49" charset="0"/>
                <a:cs typeface="Courier New" pitchFamily="49" charset="0"/>
              </a:rPr>
              <a:t>default</a:t>
            </a:r>
            <a:r>
              <a:rPr lang="en-US" sz="2000" dirty="0" smtClean="0"/>
              <a:t>”):</a:t>
            </a:r>
          </a:p>
          <a:p>
            <a:pPr marL="0" indent="0">
              <a:buNone/>
            </a:pPr>
            <a:r>
              <a:rPr lang="en-US" sz="2000" b="1" dirty="0">
                <a:solidFill>
                  <a:srgbClr val="0070C0"/>
                </a:solidFill>
                <a:latin typeface="Courier New" pitchFamily="49" charset="0"/>
                <a:cs typeface="Courier New" pitchFamily="49" charset="0"/>
              </a:rPr>
              <a:t>&gt;&gt; </a:t>
            </a:r>
            <a:r>
              <a:rPr lang="en-US" sz="2000" b="1" dirty="0" err="1">
                <a:solidFill>
                  <a:srgbClr val="0070C0"/>
                </a:solidFill>
                <a:latin typeface="Courier New" pitchFamily="49" charset="0"/>
                <a:cs typeface="Courier New" pitchFamily="49" charset="0"/>
              </a:rPr>
              <a:t>qsub</a:t>
            </a:r>
            <a:r>
              <a:rPr lang="en-US" sz="2000" b="1" dirty="0">
                <a:solidFill>
                  <a:srgbClr val="0070C0"/>
                </a:solidFill>
                <a:latin typeface="Courier New" pitchFamily="49" charset="0"/>
                <a:cs typeface="Courier New" pitchFamily="49" charset="0"/>
              </a:rPr>
              <a:t> -I -l </a:t>
            </a:r>
            <a:r>
              <a:rPr lang="en-US" sz="2000" b="1" dirty="0" smtClean="0">
                <a:solidFill>
                  <a:srgbClr val="0070C0"/>
                </a:solidFill>
                <a:latin typeface="Courier New" pitchFamily="49" charset="0"/>
                <a:cs typeface="Courier New" pitchFamily="49" charset="0"/>
              </a:rPr>
              <a:t>nodes=1:gpus=1:default -X </a:t>
            </a:r>
            <a:r>
              <a:rPr lang="en-US" sz="2000" dirty="0"/>
              <a:t>(</a:t>
            </a:r>
            <a:r>
              <a:rPr lang="en-US" sz="2000" dirty="0" err="1"/>
              <a:t>qsub</a:t>
            </a:r>
            <a:r>
              <a:rPr lang="en-US" sz="2000" dirty="0"/>
              <a:t> –eye –ell </a:t>
            </a:r>
            <a:r>
              <a:rPr lang="en-US" sz="2000" dirty="0" smtClean="0"/>
              <a:t>node…)</a:t>
            </a:r>
            <a:endParaRPr lang="en-US" sz="2000" dirty="0"/>
          </a:p>
          <a:p>
            <a:pPr marL="0" indent="0">
              <a:buNone/>
            </a:pPr>
            <a:r>
              <a:rPr lang="en-US" sz="2000" b="1" dirty="0" smtClean="0">
                <a:solidFill>
                  <a:srgbClr val="0070C0"/>
                </a:solidFill>
                <a:latin typeface="Courier New" pitchFamily="49" charset="0"/>
                <a:cs typeface="Courier New" pitchFamily="49" charset="0"/>
              </a:rPr>
              <a:t>&gt;&gt; </a:t>
            </a:r>
            <a:r>
              <a:rPr lang="en-US" sz="2000" b="1" dirty="0" err="1" smtClean="0">
                <a:solidFill>
                  <a:srgbClr val="0070C0"/>
                </a:solidFill>
                <a:latin typeface="Courier New" pitchFamily="49" charset="0"/>
                <a:cs typeface="Courier New" pitchFamily="49" charset="0"/>
              </a:rPr>
              <a:t>cuda-gdb</a:t>
            </a:r>
            <a:r>
              <a:rPr lang="en-US" sz="2000" b="1" dirty="0" smtClean="0">
                <a:solidFill>
                  <a:srgbClr val="0070C0"/>
                </a:solidFill>
                <a:latin typeface="Courier New" pitchFamily="49" charset="0"/>
                <a:cs typeface="Courier New" pitchFamily="49" charset="0"/>
              </a:rPr>
              <a:t> </a:t>
            </a:r>
            <a:r>
              <a:rPr lang="en-US" sz="2000" b="1" dirty="0" err="1" smtClean="0">
                <a:solidFill>
                  <a:srgbClr val="0070C0"/>
                </a:solidFill>
                <a:latin typeface="Courier New" pitchFamily="49" charset="0"/>
                <a:cs typeface="Courier New" pitchFamily="49" charset="0"/>
              </a:rPr>
              <a:t>myApp</a:t>
            </a:r>
            <a:endParaRPr lang="en-US" sz="2000" b="1" dirty="0" smtClean="0">
              <a:solidFill>
                <a:srgbClr val="0070C0"/>
              </a:solidFill>
              <a:latin typeface="Courier New" pitchFamily="49" charset="0"/>
              <a:cs typeface="Courier New" pitchFamily="49" charset="0"/>
            </a:endParaRPr>
          </a:p>
          <a:p>
            <a:pPr lvl="2"/>
            <a:endParaRPr lang="en-US" sz="1300" dirty="0" smtClean="0"/>
          </a:p>
          <a:p>
            <a:pPr lvl="2"/>
            <a:endParaRPr lang="en-US" sz="1300" dirty="0" smtClean="0"/>
          </a:p>
          <a:p>
            <a:pPr lvl="2"/>
            <a:endParaRPr lang="en-US" sz="1300" dirty="0" smtClean="0"/>
          </a:p>
          <a:p>
            <a:r>
              <a:rPr lang="en-US" sz="2000" dirty="0" smtClean="0"/>
              <a:t>You can use </a:t>
            </a:r>
            <a:r>
              <a:rPr lang="en-US" sz="2000" b="1" dirty="0" err="1">
                <a:solidFill>
                  <a:srgbClr val="0070C0"/>
                </a:solidFill>
                <a:latin typeface="Courier New" pitchFamily="49" charset="0"/>
                <a:cs typeface="Courier New" pitchFamily="49" charset="0"/>
              </a:rPr>
              <a:t>ddd</a:t>
            </a:r>
            <a:r>
              <a:rPr lang="en-US" sz="2000" dirty="0" smtClean="0"/>
              <a:t> as a front end (you need the </a:t>
            </a:r>
            <a:r>
              <a:rPr lang="en-US" sz="2000" b="1" dirty="0">
                <a:solidFill>
                  <a:srgbClr val="0070C0"/>
                </a:solidFill>
                <a:latin typeface="Courier New" pitchFamily="49" charset="0"/>
                <a:cs typeface="Courier New" pitchFamily="49" charset="0"/>
              </a:rPr>
              <a:t>–X</a:t>
            </a:r>
            <a:r>
              <a:rPr lang="en-US" sz="2000" dirty="0" smtClean="0"/>
              <a:t> in the </a:t>
            </a:r>
            <a:r>
              <a:rPr lang="en-US" sz="2000" b="1" dirty="0" err="1">
                <a:solidFill>
                  <a:srgbClr val="0070C0"/>
                </a:solidFill>
                <a:latin typeface="Courier New" pitchFamily="49" charset="0"/>
                <a:cs typeface="Courier New" pitchFamily="49" charset="0"/>
              </a:rPr>
              <a:t>qsub</a:t>
            </a:r>
            <a:r>
              <a:rPr lang="en-US" sz="2000" dirty="0" smtClean="0"/>
              <a:t> command): </a:t>
            </a:r>
          </a:p>
          <a:p>
            <a:pPr marL="0" indent="0">
              <a:buNone/>
            </a:pPr>
            <a:r>
              <a:rPr lang="en-US" sz="2000" b="1" dirty="0">
                <a:solidFill>
                  <a:srgbClr val="0070C0"/>
                </a:solidFill>
                <a:latin typeface="Courier New" pitchFamily="49" charset="0"/>
                <a:cs typeface="Courier New" pitchFamily="49" charset="0"/>
              </a:rPr>
              <a:t>&gt;&gt; </a:t>
            </a:r>
            <a:r>
              <a:rPr lang="en-US" sz="2000" b="1" dirty="0" err="1" smtClean="0">
                <a:solidFill>
                  <a:srgbClr val="0070C0"/>
                </a:solidFill>
                <a:latin typeface="Courier New" pitchFamily="49" charset="0"/>
                <a:cs typeface="Courier New" pitchFamily="49" charset="0"/>
              </a:rPr>
              <a:t>ddd</a:t>
            </a:r>
            <a:r>
              <a:rPr lang="en-US" sz="2000" b="1" dirty="0" smtClean="0">
                <a:solidFill>
                  <a:srgbClr val="0070C0"/>
                </a:solidFill>
                <a:latin typeface="Courier New" pitchFamily="49" charset="0"/>
                <a:cs typeface="Courier New" pitchFamily="49" charset="0"/>
              </a:rPr>
              <a:t> --debugger </a:t>
            </a:r>
            <a:r>
              <a:rPr lang="en-US" sz="2000" b="1" dirty="0" err="1" smtClean="0">
                <a:solidFill>
                  <a:srgbClr val="0070C0"/>
                </a:solidFill>
                <a:latin typeface="Courier New" pitchFamily="49" charset="0"/>
                <a:cs typeface="Courier New" pitchFamily="49" charset="0"/>
              </a:rPr>
              <a:t>cuda-gdb</a:t>
            </a:r>
            <a:r>
              <a:rPr lang="en-US" sz="2000" b="1" dirty="0" smtClean="0">
                <a:solidFill>
                  <a:srgbClr val="0070C0"/>
                </a:solidFill>
                <a:latin typeface="Courier New" pitchFamily="49" charset="0"/>
                <a:cs typeface="Courier New" pitchFamily="49" charset="0"/>
              </a:rPr>
              <a:t> </a:t>
            </a:r>
            <a:r>
              <a:rPr lang="en-US" sz="2000" b="1" dirty="0" err="1">
                <a:solidFill>
                  <a:srgbClr val="0070C0"/>
                </a:solidFill>
                <a:latin typeface="Courier New" pitchFamily="49" charset="0"/>
                <a:cs typeface="Courier New" pitchFamily="49" charset="0"/>
              </a:rPr>
              <a:t>myApp</a:t>
            </a:r>
            <a:endParaRPr lang="en-US" sz="1300" dirty="0" smtClean="0"/>
          </a:p>
          <a:p>
            <a:pPr lvl="2"/>
            <a:endParaRPr lang="en-US" sz="1300" dirty="0" smtClean="0"/>
          </a:p>
          <a:p>
            <a:pPr lvl="2"/>
            <a:endParaRPr lang="en-US" sz="1300" dirty="0" smtClean="0"/>
          </a:p>
          <a:p>
            <a:r>
              <a:rPr lang="en-US" sz="2000" dirty="0" smtClean="0"/>
              <a:t>If you don’t have </a:t>
            </a:r>
            <a:r>
              <a:rPr lang="en-US" sz="2000" b="1" dirty="0" err="1">
                <a:solidFill>
                  <a:srgbClr val="0070C0"/>
                </a:solidFill>
                <a:latin typeface="Courier New" pitchFamily="49" charset="0"/>
                <a:cs typeface="Courier New" pitchFamily="49" charset="0"/>
              </a:rPr>
              <a:t>ddd</a:t>
            </a:r>
            <a:r>
              <a:rPr lang="en-US" sz="2000" dirty="0" smtClean="0"/>
              <a:t> around, use at least</a:t>
            </a:r>
          </a:p>
          <a:p>
            <a:pPr marL="0" indent="0">
              <a:buNone/>
            </a:pPr>
            <a:r>
              <a:rPr lang="en-US" sz="2000" b="1" dirty="0">
                <a:solidFill>
                  <a:srgbClr val="0070C0"/>
                </a:solidFill>
                <a:latin typeface="Courier New" pitchFamily="49" charset="0"/>
                <a:cs typeface="Courier New" pitchFamily="49" charset="0"/>
              </a:rPr>
              <a:t>&gt;&gt; </a:t>
            </a:r>
            <a:r>
              <a:rPr lang="en-US" sz="2000" b="1" dirty="0" err="1">
                <a:solidFill>
                  <a:srgbClr val="0070C0"/>
                </a:solidFill>
                <a:latin typeface="Courier New" pitchFamily="49" charset="0"/>
                <a:cs typeface="Courier New" pitchFamily="49" charset="0"/>
              </a:rPr>
              <a:t>cuda-gdb</a:t>
            </a:r>
            <a:r>
              <a:rPr lang="en-US" sz="2000" b="1" dirty="0">
                <a:solidFill>
                  <a:srgbClr val="0070C0"/>
                </a:solidFill>
                <a:latin typeface="Courier New" pitchFamily="49" charset="0"/>
                <a:cs typeface="Courier New" pitchFamily="49" charset="0"/>
              </a:rPr>
              <a:t> </a:t>
            </a:r>
            <a:r>
              <a:rPr lang="en-US" sz="2000" b="1" dirty="0" smtClean="0">
                <a:solidFill>
                  <a:srgbClr val="0070C0"/>
                </a:solidFill>
                <a:latin typeface="Courier New" pitchFamily="49" charset="0"/>
                <a:cs typeface="Courier New" pitchFamily="49" charset="0"/>
              </a:rPr>
              <a:t>–</a:t>
            </a:r>
            <a:r>
              <a:rPr lang="en-US" sz="2000" b="1" dirty="0" err="1" smtClean="0">
                <a:solidFill>
                  <a:srgbClr val="0070C0"/>
                </a:solidFill>
                <a:latin typeface="Courier New" pitchFamily="49" charset="0"/>
                <a:cs typeface="Courier New" pitchFamily="49" charset="0"/>
              </a:rPr>
              <a:t>tui</a:t>
            </a:r>
            <a:r>
              <a:rPr lang="en-US" sz="2000" b="1" dirty="0" smtClean="0">
                <a:solidFill>
                  <a:srgbClr val="0070C0"/>
                </a:solidFill>
                <a:latin typeface="Courier New" pitchFamily="49" charset="0"/>
                <a:cs typeface="Courier New" pitchFamily="49" charset="0"/>
              </a:rPr>
              <a:t> </a:t>
            </a:r>
            <a:r>
              <a:rPr lang="en-US" sz="2000" b="1" dirty="0" err="1" smtClean="0">
                <a:solidFill>
                  <a:srgbClr val="0070C0"/>
                </a:solidFill>
                <a:latin typeface="Courier New" pitchFamily="49" charset="0"/>
                <a:cs typeface="Courier New" pitchFamily="49" charset="0"/>
              </a:rPr>
              <a:t>myApp</a:t>
            </a:r>
            <a:endParaRPr lang="en-US" sz="2000" b="1" dirty="0">
              <a:solidFill>
                <a:srgbClr val="0070C0"/>
              </a:solidFill>
              <a:latin typeface="Courier New" pitchFamily="49" charset="0"/>
              <a:cs typeface="Courier New" pitchFamily="49" charset="0"/>
            </a:endParaRPr>
          </a:p>
        </p:txBody>
      </p:sp>
      <p:sp>
        <p:nvSpPr>
          <p:cNvPr id="4" name="Slide Number Placeholder 3"/>
          <p:cNvSpPr>
            <a:spLocks noGrp="1"/>
          </p:cNvSpPr>
          <p:nvPr>
            <p:ph type="sldNum" sz="quarter" idx="12"/>
          </p:nvPr>
        </p:nvSpPr>
        <p:spPr/>
        <p:txBody>
          <a:bodyPr/>
          <a:lstStyle/>
          <a:p>
            <a:fld id="{04A7C484-7E24-447E-8CB0-5149A4D34DEF}" type="slidenum">
              <a:rPr lang="en-US" altLang="en-US" smtClean="0"/>
              <a:pPr/>
              <a:t>58</a:t>
            </a:fld>
            <a:endParaRPr lang="en-US" altLang="en-US"/>
          </a:p>
        </p:txBody>
      </p:sp>
      <p:sp>
        <p:nvSpPr>
          <p:cNvPr id="6" name="Title 1"/>
          <p:cNvSpPr>
            <a:spLocks noGrp="1"/>
          </p:cNvSpPr>
          <p:nvPr>
            <p:ph type="title"/>
          </p:nvPr>
        </p:nvSpPr>
        <p:spPr>
          <a:xfrm>
            <a:off x="457200" y="122238"/>
            <a:ext cx="7162800" cy="1020762"/>
          </a:xfrm>
        </p:spPr>
        <p:txBody>
          <a:bodyPr/>
          <a:lstStyle/>
          <a:p>
            <a:r>
              <a:rPr lang="en-US" dirty="0" smtClean="0"/>
              <a:t>Usage, Further Comments…</a:t>
            </a:r>
            <a:br>
              <a:rPr lang="en-US" dirty="0" smtClean="0"/>
            </a:br>
            <a:r>
              <a:rPr lang="en-US" sz="1800" dirty="0" smtClean="0"/>
              <a:t>[Invoking </a:t>
            </a:r>
            <a:r>
              <a:rPr lang="en-US" sz="1800" dirty="0" err="1" smtClean="0">
                <a:latin typeface="Courier New" pitchFamily="49" charset="0"/>
                <a:cs typeface="Courier New" pitchFamily="49" charset="0"/>
              </a:rPr>
              <a:t>cuda-gdb</a:t>
            </a:r>
            <a:r>
              <a:rPr lang="en-US" sz="1800" dirty="0" smtClean="0"/>
              <a:t> on Euler]</a:t>
            </a:r>
            <a:endParaRPr lang="en-US" sz="1800" dirty="0"/>
          </a:p>
        </p:txBody>
      </p:sp>
    </p:spTree>
    <p:extLst>
      <p:ext uri="{BB962C8B-B14F-4D97-AF65-F5344CB8AC3E}">
        <p14:creationId xmlns:p14="http://schemas.microsoft.com/office/powerpoint/2010/main" val="118593232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3101" y="1815840"/>
            <a:ext cx="7847059" cy="1148080"/>
          </a:xfrm>
        </p:spPr>
        <p:txBody>
          <a:bodyPr/>
          <a:lstStyle/>
          <a:p>
            <a:r>
              <a:rPr lang="en-US" dirty="0" smtClean="0"/>
              <a:t>Program Execution Control</a:t>
            </a:r>
            <a:endParaRPr lang="en-US" dirty="0"/>
          </a:p>
        </p:txBody>
      </p:sp>
      <p:sp>
        <p:nvSpPr>
          <p:cNvPr id="3" name="Slide Number Placeholder 2"/>
          <p:cNvSpPr>
            <a:spLocks noGrp="1"/>
          </p:cNvSpPr>
          <p:nvPr>
            <p:ph type="sldNum" sz="quarter" idx="12"/>
          </p:nvPr>
        </p:nvSpPr>
        <p:spPr/>
        <p:txBody>
          <a:bodyPr/>
          <a:lstStyle/>
          <a:p>
            <a:fld id="{198C497F-F93A-415D-AE85-6EDF5BB63A7F}" type="slidenum">
              <a:rPr lang="en-US" altLang="en-US" smtClean="0"/>
              <a:pPr/>
              <a:t>59</a:t>
            </a:fld>
            <a:endParaRPr lang="en-US" altLang="en-US"/>
          </a:p>
        </p:txBody>
      </p:sp>
    </p:spTree>
    <p:extLst>
      <p:ext uri="{BB962C8B-B14F-4D97-AF65-F5344CB8AC3E}">
        <p14:creationId xmlns:p14="http://schemas.microsoft.com/office/powerpoint/2010/main" val="1434872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63562"/>
            <a:ext cx="5638800" cy="655638"/>
          </a:xfrm>
        </p:spPr>
        <p:txBody>
          <a:bodyPr/>
          <a:lstStyle/>
          <a:p>
            <a:r>
              <a:rPr lang="en-US" dirty="0" smtClean="0"/>
              <a:t>Matrix Data Structure</a:t>
            </a:r>
            <a:endParaRPr lang="en-US" dirty="0"/>
          </a:p>
        </p:txBody>
      </p:sp>
      <p:sp>
        <p:nvSpPr>
          <p:cNvPr id="3" name="Content Placeholder 2"/>
          <p:cNvSpPr>
            <a:spLocks noGrp="1"/>
          </p:cNvSpPr>
          <p:nvPr>
            <p:ph idx="1"/>
          </p:nvPr>
        </p:nvSpPr>
        <p:spPr>
          <a:xfrm>
            <a:off x="228600" y="2133600"/>
            <a:ext cx="8458200" cy="1633537"/>
          </a:xfrm>
        </p:spPr>
        <p:txBody>
          <a:bodyPr/>
          <a:lstStyle/>
          <a:p>
            <a:r>
              <a:rPr lang="en-US" sz="2400" dirty="0" smtClean="0"/>
              <a:t>The following data structure will come in handy</a:t>
            </a:r>
          </a:p>
          <a:p>
            <a:pPr lvl="1"/>
            <a:r>
              <a:rPr lang="en-US" sz="2000" dirty="0" smtClean="0"/>
              <a:t>Purpose: store info related to a matrix</a:t>
            </a:r>
          </a:p>
          <a:p>
            <a:pPr lvl="1"/>
            <a:r>
              <a:rPr lang="en-US" sz="2000" dirty="0" smtClean="0"/>
              <a:t>Note that the matrix is stored in </a:t>
            </a:r>
            <a:r>
              <a:rPr lang="en-US" sz="2000" u="sng" dirty="0" smtClean="0"/>
              <a:t>row-major</a:t>
            </a:r>
            <a:r>
              <a:rPr lang="en-US" sz="2000" dirty="0" smtClean="0"/>
              <a:t> order in a one dimensional array pointed to by “elements”</a:t>
            </a:r>
          </a:p>
        </p:txBody>
      </p:sp>
      <p:sp>
        <p:nvSpPr>
          <p:cNvPr id="4" name="Rectangle 3"/>
          <p:cNvSpPr/>
          <p:nvPr/>
        </p:nvSpPr>
        <p:spPr>
          <a:xfrm>
            <a:off x="914400" y="4267200"/>
            <a:ext cx="7162800" cy="2012859"/>
          </a:xfrm>
          <a:prstGeom prst="rect">
            <a:avLst/>
          </a:prstGeom>
          <a:solidFill>
            <a:schemeClr val="bg1">
              <a:lumMod val="85000"/>
            </a:schemeClr>
          </a:solidFill>
        </p:spPr>
        <p:txBody>
          <a:bodyPr wrap="square">
            <a:spAutoFit/>
          </a:bodyPr>
          <a:lstStyle/>
          <a:p>
            <a:pPr marL="457200" indent="-457200">
              <a:lnSpc>
                <a:spcPct val="80000"/>
              </a:lnSpc>
              <a:spcBef>
                <a:spcPct val="20000"/>
              </a:spcBef>
              <a:buClr>
                <a:schemeClr val="tx2"/>
              </a:buClr>
              <a:buSzPct val="70000"/>
            </a:pPr>
            <a:r>
              <a:rPr lang="en-US" sz="1600" b="1" dirty="0" smtClean="0">
                <a:solidFill>
                  <a:srgbClr val="0000CC"/>
                </a:solidFill>
                <a:latin typeface="Courier New" pitchFamily="49" charset="0"/>
                <a:ea typeface="Times New Roman" pitchFamily="18" charset="0"/>
                <a:cs typeface="Courier New" pitchFamily="49" charset="0"/>
              </a:rPr>
              <a:t>// IMPORTANT - Matrices are stored in row-major order: </a:t>
            </a:r>
          </a:p>
          <a:p>
            <a:pPr marL="457200" indent="-457200">
              <a:lnSpc>
                <a:spcPct val="80000"/>
              </a:lnSpc>
              <a:spcBef>
                <a:spcPct val="20000"/>
              </a:spcBef>
              <a:buClr>
                <a:schemeClr val="tx2"/>
              </a:buClr>
              <a:buSzPct val="70000"/>
            </a:pPr>
            <a:r>
              <a:rPr lang="en-US" sz="1600" b="1" dirty="0" smtClean="0">
                <a:solidFill>
                  <a:srgbClr val="0000CC"/>
                </a:solidFill>
                <a:latin typeface="Courier New" pitchFamily="49" charset="0"/>
                <a:ea typeface="Times New Roman" pitchFamily="18" charset="0"/>
                <a:cs typeface="Courier New" pitchFamily="49" charset="0"/>
              </a:rPr>
              <a:t>// M(row, </a:t>
            </a:r>
            <a:r>
              <a:rPr lang="en-US" sz="1600" b="1" dirty="0" err="1" smtClean="0">
                <a:solidFill>
                  <a:srgbClr val="0000CC"/>
                </a:solidFill>
                <a:latin typeface="Courier New" pitchFamily="49" charset="0"/>
                <a:ea typeface="Times New Roman" pitchFamily="18" charset="0"/>
                <a:cs typeface="Courier New" pitchFamily="49" charset="0"/>
              </a:rPr>
              <a:t>col</a:t>
            </a:r>
            <a:r>
              <a:rPr lang="en-US" sz="1600" b="1" dirty="0" smtClean="0">
                <a:solidFill>
                  <a:srgbClr val="0000CC"/>
                </a:solidFill>
                <a:latin typeface="Courier New" pitchFamily="49" charset="0"/>
                <a:ea typeface="Times New Roman" pitchFamily="18" charset="0"/>
                <a:cs typeface="Courier New" pitchFamily="49" charset="0"/>
              </a:rPr>
              <a:t>) = </a:t>
            </a:r>
            <a:r>
              <a:rPr lang="en-US" sz="1600" b="1" dirty="0" err="1" smtClean="0">
                <a:solidFill>
                  <a:srgbClr val="0000CC"/>
                </a:solidFill>
                <a:latin typeface="Courier New" pitchFamily="49" charset="0"/>
                <a:ea typeface="Times New Roman" pitchFamily="18" charset="0"/>
                <a:cs typeface="Courier New" pitchFamily="49" charset="0"/>
              </a:rPr>
              <a:t>M.elements</a:t>
            </a:r>
            <a:r>
              <a:rPr lang="en-US" sz="1600" b="1" dirty="0" smtClean="0">
                <a:solidFill>
                  <a:srgbClr val="0000CC"/>
                </a:solidFill>
                <a:latin typeface="Courier New" pitchFamily="49" charset="0"/>
                <a:ea typeface="Times New Roman" pitchFamily="18" charset="0"/>
                <a:cs typeface="Courier New" pitchFamily="49" charset="0"/>
              </a:rPr>
              <a:t>[row * </a:t>
            </a:r>
            <a:r>
              <a:rPr lang="en-US" sz="1600" b="1" dirty="0" err="1" smtClean="0">
                <a:solidFill>
                  <a:srgbClr val="0000CC"/>
                </a:solidFill>
                <a:latin typeface="Courier New" pitchFamily="49" charset="0"/>
                <a:ea typeface="Times New Roman" pitchFamily="18" charset="0"/>
                <a:cs typeface="Courier New" pitchFamily="49" charset="0"/>
              </a:rPr>
              <a:t>M.width</a:t>
            </a:r>
            <a:r>
              <a:rPr lang="en-US" sz="1600" b="1" dirty="0" smtClean="0">
                <a:solidFill>
                  <a:srgbClr val="0000CC"/>
                </a:solidFill>
                <a:latin typeface="Courier New" pitchFamily="49" charset="0"/>
                <a:ea typeface="Times New Roman" pitchFamily="18" charset="0"/>
                <a:cs typeface="Courier New" pitchFamily="49" charset="0"/>
              </a:rPr>
              <a:t> + </a:t>
            </a:r>
            <a:r>
              <a:rPr lang="en-US" sz="1600" b="1" dirty="0" err="1" smtClean="0">
                <a:solidFill>
                  <a:srgbClr val="0000CC"/>
                </a:solidFill>
                <a:latin typeface="Courier New" pitchFamily="49" charset="0"/>
                <a:ea typeface="Times New Roman" pitchFamily="18" charset="0"/>
                <a:cs typeface="Courier New" pitchFamily="49" charset="0"/>
              </a:rPr>
              <a:t>col</a:t>
            </a:r>
            <a:r>
              <a:rPr lang="en-US" sz="1600" b="1" dirty="0" smtClean="0">
                <a:solidFill>
                  <a:srgbClr val="0000CC"/>
                </a:solidFill>
                <a:latin typeface="Courier New" pitchFamily="49" charset="0"/>
                <a:ea typeface="Times New Roman" pitchFamily="18" charset="0"/>
                <a:cs typeface="Courier New" pitchFamily="49" charset="0"/>
              </a:rPr>
              <a:t>]</a:t>
            </a:r>
          </a:p>
          <a:p>
            <a:pPr marL="457200" indent="-457200">
              <a:lnSpc>
                <a:spcPct val="80000"/>
              </a:lnSpc>
              <a:spcBef>
                <a:spcPct val="20000"/>
              </a:spcBef>
              <a:buClr>
                <a:schemeClr val="tx2"/>
              </a:buClr>
              <a:buSzPct val="70000"/>
            </a:pPr>
            <a:r>
              <a:rPr lang="en-US" sz="1600" b="1" dirty="0" smtClean="0">
                <a:solidFill>
                  <a:srgbClr val="0000CC"/>
                </a:solidFill>
                <a:latin typeface="Courier New" pitchFamily="49" charset="0"/>
                <a:ea typeface="Times New Roman" pitchFamily="18" charset="0"/>
                <a:cs typeface="Courier New" pitchFamily="49" charset="0"/>
              </a:rPr>
              <a:t> </a:t>
            </a:r>
          </a:p>
          <a:p>
            <a:pPr marL="457200" indent="-457200">
              <a:lnSpc>
                <a:spcPct val="80000"/>
              </a:lnSpc>
              <a:spcBef>
                <a:spcPct val="20000"/>
              </a:spcBef>
              <a:buClr>
                <a:schemeClr val="tx2"/>
              </a:buClr>
              <a:buSzPct val="70000"/>
            </a:pPr>
            <a:r>
              <a:rPr lang="en-US" sz="1600" b="1" dirty="0" err="1" smtClean="0">
                <a:latin typeface="Courier New" pitchFamily="49" charset="0"/>
                <a:ea typeface="Times New Roman" pitchFamily="18" charset="0"/>
                <a:cs typeface="Courier New" pitchFamily="49" charset="0"/>
              </a:rPr>
              <a:t>typedef</a:t>
            </a:r>
            <a:r>
              <a:rPr lang="en-US" sz="1600" b="1" dirty="0" smtClean="0">
                <a:latin typeface="Courier New" pitchFamily="49" charset="0"/>
                <a:ea typeface="Times New Roman" pitchFamily="18" charset="0"/>
                <a:cs typeface="Courier New" pitchFamily="49" charset="0"/>
              </a:rPr>
              <a:t> </a:t>
            </a:r>
            <a:r>
              <a:rPr lang="en-US" sz="1600" b="1" dirty="0" err="1" smtClean="0">
                <a:latin typeface="Courier New" pitchFamily="49" charset="0"/>
                <a:ea typeface="Times New Roman" pitchFamily="18" charset="0"/>
                <a:cs typeface="Courier New" pitchFamily="49" charset="0"/>
              </a:rPr>
              <a:t>struct</a:t>
            </a:r>
            <a:r>
              <a:rPr lang="en-US" sz="1600" b="1" dirty="0" smtClean="0">
                <a:latin typeface="Courier New" pitchFamily="49" charset="0"/>
                <a:ea typeface="Times New Roman" pitchFamily="18" charset="0"/>
                <a:cs typeface="Courier New" pitchFamily="49" charset="0"/>
              </a:rPr>
              <a:t> { </a:t>
            </a:r>
          </a:p>
          <a:p>
            <a:pPr marL="457200" indent="-457200">
              <a:lnSpc>
                <a:spcPct val="80000"/>
              </a:lnSpc>
              <a:spcBef>
                <a:spcPct val="20000"/>
              </a:spcBef>
              <a:buClr>
                <a:schemeClr val="tx2"/>
              </a:buClr>
              <a:buSzPct val="70000"/>
            </a:pPr>
            <a:r>
              <a:rPr lang="en-US" sz="1600" b="1" dirty="0" smtClean="0">
                <a:latin typeface="Courier New" pitchFamily="49" charset="0"/>
                <a:ea typeface="Times New Roman" pitchFamily="18" charset="0"/>
                <a:cs typeface="Courier New" pitchFamily="49" charset="0"/>
              </a:rPr>
              <a:t>	</a:t>
            </a:r>
            <a:r>
              <a:rPr lang="en-US" sz="1600" b="1" dirty="0" err="1" smtClean="0">
                <a:latin typeface="Courier New" pitchFamily="49" charset="0"/>
                <a:ea typeface="Times New Roman" pitchFamily="18" charset="0"/>
                <a:cs typeface="Courier New" pitchFamily="49" charset="0"/>
              </a:rPr>
              <a:t>int</a:t>
            </a:r>
            <a:r>
              <a:rPr lang="en-US" sz="1600" b="1" dirty="0" smtClean="0">
                <a:latin typeface="Courier New" pitchFamily="49" charset="0"/>
                <a:ea typeface="Times New Roman" pitchFamily="18" charset="0"/>
                <a:cs typeface="Courier New" pitchFamily="49" charset="0"/>
              </a:rPr>
              <a:t> width;</a:t>
            </a:r>
          </a:p>
          <a:p>
            <a:pPr marL="457200" indent="-457200">
              <a:lnSpc>
                <a:spcPct val="80000"/>
              </a:lnSpc>
              <a:spcBef>
                <a:spcPct val="20000"/>
              </a:spcBef>
              <a:buClr>
                <a:schemeClr val="tx2"/>
              </a:buClr>
              <a:buSzPct val="70000"/>
            </a:pPr>
            <a:r>
              <a:rPr lang="en-US" sz="1600" b="1" dirty="0" smtClean="0">
                <a:latin typeface="Courier New" pitchFamily="49" charset="0"/>
                <a:ea typeface="Times New Roman" pitchFamily="18" charset="0"/>
                <a:cs typeface="Courier New" pitchFamily="49" charset="0"/>
              </a:rPr>
              <a:t>	</a:t>
            </a:r>
            <a:r>
              <a:rPr lang="en-US" sz="1600" b="1" dirty="0" err="1" smtClean="0">
                <a:latin typeface="Courier New" pitchFamily="49" charset="0"/>
                <a:ea typeface="Times New Roman" pitchFamily="18" charset="0"/>
                <a:cs typeface="Courier New" pitchFamily="49" charset="0"/>
              </a:rPr>
              <a:t>int</a:t>
            </a:r>
            <a:r>
              <a:rPr lang="en-US" sz="1600" b="1" dirty="0" smtClean="0">
                <a:latin typeface="Courier New" pitchFamily="49" charset="0"/>
                <a:ea typeface="Times New Roman" pitchFamily="18" charset="0"/>
                <a:cs typeface="Courier New" pitchFamily="49" charset="0"/>
              </a:rPr>
              <a:t> height; </a:t>
            </a:r>
          </a:p>
          <a:p>
            <a:pPr marL="457200" indent="-457200">
              <a:lnSpc>
                <a:spcPct val="80000"/>
              </a:lnSpc>
              <a:spcBef>
                <a:spcPct val="20000"/>
              </a:spcBef>
              <a:buClr>
                <a:schemeClr val="tx2"/>
              </a:buClr>
              <a:buSzPct val="70000"/>
            </a:pPr>
            <a:r>
              <a:rPr lang="en-US" sz="1600" b="1" dirty="0" smtClean="0">
                <a:latin typeface="Courier New" pitchFamily="49" charset="0"/>
                <a:ea typeface="Times New Roman" pitchFamily="18" charset="0"/>
                <a:cs typeface="Courier New" pitchFamily="49" charset="0"/>
              </a:rPr>
              <a:t>	float* elements; </a:t>
            </a:r>
          </a:p>
          <a:p>
            <a:pPr marL="457200" indent="-457200">
              <a:lnSpc>
                <a:spcPct val="80000"/>
              </a:lnSpc>
              <a:spcBef>
                <a:spcPct val="20000"/>
              </a:spcBef>
              <a:buClr>
                <a:schemeClr val="tx2"/>
              </a:buClr>
              <a:buSzPct val="70000"/>
            </a:pPr>
            <a:r>
              <a:rPr lang="en-US" sz="1600" b="1" dirty="0" smtClean="0">
                <a:latin typeface="Courier New" pitchFamily="49" charset="0"/>
                <a:ea typeface="Times New Roman" pitchFamily="18" charset="0"/>
                <a:cs typeface="Courier New" pitchFamily="49" charset="0"/>
              </a:rPr>
              <a:t>} Matrix; </a:t>
            </a:r>
            <a:endParaRPr lang="en-US" sz="1600" b="1" dirty="0">
              <a:latin typeface="Courier New" pitchFamily="49" charset="0"/>
              <a:ea typeface="Times New Roman" pitchFamily="18" charset="0"/>
              <a:cs typeface="Courier New" pitchFamily="49" charset="0"/>
            </a:endParaRPr>
          </a:p>
        </p:txBody>
      </p:sp>
      <p:sp>
        <p:nvSpPr>
          <p:cNvPr id="5" name="Text Box 77"/>
          <p:cNvSpPr txBox="1">
            <a:spLocks noChangeArrowheads="1"/>
          </p:cNvSpPr>
          <p:nvPr/>
        </p:nvSpPr>
        <p:spPr bwMode="auto">
          <a:xfrm>
            <a:off x="8458200" y="6400800"/>
            <a:ext cx="609600" cy="366713"/>
          </a:xfrm>
          <a:prstGeom prst="rect">
            <a:avLst/>
          </a:prstGeom>
          <a:noFill/>
          <a:ln w="9525">
            <a:noFill/>
            <a:miter lim="800000"/>
            <a:headEnd/>
            <a:tailEnd/>
          </a:ln>
          <a:effectLst/>
        </p:spPr>
        <p:txBody>
          <a:bodyPr>
            <a:spAutoFit/>
          </a:bodyPr>
          <a:lstStyle/>
          <a:p>
            <a:pPr eaLnBrk="0" hangingPunct="0">
              <a:spcBef>
                <a:spcPct val="50000"/>
              </a:spcBef>
            </a:pPr>
            <a:fld id="{2F7C5F7B-6668-4667-92E9-B95DAECA2935}" type="slidenum">
              <a:rPr lang="en-US">
                <a:latin typeface="Tahoma" pitchFamily="34" charset="0"/>
              </a:rPr>
              <a:pPr eaLnBrk="0" hangingPunct="0">
                <a:spcBef>
                  <a:spcPct val="50000"/>
                </a:spcBef>
              </a:pPr>
              <a:t>6</a:t>
            </a:fld>
            <a:endParaRPr lang="en-US" dirty="0">
              <a:latin typeface="Tahoma" pitchFamily="34" charset="0"/>
            </a:endParaRPr>
          </a:p>
        </p:txBody>
      </p:sp>
    </p:spTree>
    <p:extLst>
      <p:ext uri="{BB962C8B-B14F-4D97-AF65-F5344CB8AC3E}">
        <p14:creationId xmlns:p14="http://schemas.microsoft.com/office/powerpoint/2010/main" val="169072687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6629400" cy="731838"/>
          </a:xfrm>
        </p:spPr>
        <p:txBody>
          <a:bodyPr/>
          <a:lstStyle/>
          <a:p>
            <a:r>
              <a:rPr lang="en-US" dirty="0" smtClean="0"/>
              <a:t>Execution Control</a:t>
            </a:r>
            <a:endParaRPr lang="en-US" dirty="0"/>
          </a:p>
        </p:txBody>
      </p:sp>
      <p:sp>
        <p:nvSpPr>
          <p:cNvPr id="3" name="Content Placeholder 2"/>
          <p:cNvSpPr>
            <a:spLocks noGrp="1"/>
          </p:cNvSpPr>
          <p:nvPr>
            <p:ph idx="1"/>
          </p:nvPr>
        </p:nvSpPr>
        <p:spPr/>
        <p:txBody>
          <a:bodyPr/>
          <a:lstStyle/>
          <a:p>
            <a:r>
              <a:rPr lang="en-US" sz="2000" dirty="0" smtClean="0"/>
              <a:t>Execution Control is identical to host debugging:</a:t>
            </a:r>
          </a:p>
          <a:p>
            <a:pPr lvl="1"/>
            <a:r>
              <a:rPr lang="en-US" sz="1600" dirty="0"/>
              <a:t>L</a:t>
            </a:r>
            <a:r>
              <a:rPr lang="en-US" sz="1600" dirty="0" smtClean="0"/>
              <a:t>aunch the application</a:t>
            </a:r>
          </a:p>
          <a:p>
            <a:pPr marL="1431925" lvl="3" indent="0">
              <a:buNone/>
            </a:pPr>
            <a:r>
              <a:rPr lang="en-US" sz="1100" b="1" dirty="0" smtClean="0">
                <a:solidFill>
                  <a:srgbClr val="92D050"/>
                </a:solidFill>
                <a:latin typeface="Courier New" pitchFamily="49" charset="0"/>
                <a:cs typeface="Courier New" pitchFamily="49" charset="0"/>
              </a:rPr>
              <a:t/>
            </a:r>
            <a:br>
              <a:rPr lang="en-US" sz="1100" b="1" dirty="0" smtClean="0">
                <a:solidFill>
                  <a:srgbClr val="92D050"/>
                </a:solidFill>
                <a:latin typeface="Courier New" pitchFamily="49" charset="0"/>
                <a:cs typeface="Courier New" pitchFamily="49" charset="0"/>
              </a:rPr>
            </a:br>
            <a:endParaRPr lang="en-US" sz="1100" b="1" dirty="0" smtClean="0">
              <a:solidFill>
                <a:srgbClr val="92D050"/>
              </a:solidFill>
              <a:latin typeface="Courier New" pitchFamily="49" charset="0"/>
              <a:cs typeface="Courier New" pitchFamily="49" charset="0"/>
            </a:endParaRPr>
          </a:p>
          <a:p>
            <a:pPr marL="1431925" lvl="3" indent="0">
              <a:buNone/>
            </a:pPr>
            <a:endParaRPr lang="en-US" sz="1100" b="1" dirty="0" smtClean="0">
              <a:solidFill>
                <a:srgbClr val="92D050"/>
              </a:solidFill>
              <a:latin typeface="Courier New" pitchFamily="49" charset="0"/>
              <a:cs typeface="Courier New" pitchFamily="49" charset="0"/>
            </a:endParaRPr>
          </a:p>
          <a:p>
            <a:pPr marL="1431925" lvl="3" indent="0">
              <a:buNone/>
            </a:pPr>
            <a:endParaRPr lang="en-US" sz="1100" b="1" dirty="0" smtClean="0">
              <a:solidFill>
                <a:srgbClr val="92D050"/>
              </a:solidFill>
              <a:latin typeface="Courier New" pitchFamily="49" charset="0"/>
              <a:cs typeface="Courier New" pitchFamily="49" charset="0"/>
            </a:endParaRPr>
          </a:p>
          <a:p>
            <a:pPr lvl="1"/>
            <a:r>
              <a:rPr lang="en-US" sz="1600" dirty="0" smtClean="0"/>
              <a:t>Resume the application (all host threads and device threads)</a:t>
            </a:r>
          </a:p>
          <a:p>
            <a:pPr marL="1431925" lvl="3" indent="0">
              <a:buNone/>
            </a:pPr>
            <a:endParaRPr lang="en-US" sz="1100" b="1" dirty="0" smtClean="0">
              <a:solidFill>
                <a:srgbClr val="92D050"/>
              </a:solidFill>
              <a:latin typeface="Courier New" pitchFamily="49" charset="0"/>
              <a:cs typeface="Courier New" pitchFamily="49" charset="0"/>
            </a:endParaRPr>
          </a:p>
          <a:p>
            <a:pPr marL="1431925" lvl="3" indent="0">
              <a:buNone/>
            </a:pPr>
            <a:endParaRPr lang="en-US" sz="1100" b="1" dirty="0">
              <a:solidFill>
                <a:srgbClr val="92D050"/>
              </a:solidFill>
              <a:latin typeface="Courier New" pitchFamily="49" charset="0"/>
              <a:cs typeface="Courier New" pitchFamily="49" charset="0"/>
            </a:endParaRPr>
          </a:p>
          <a:p>
            <a:pPr marL="1431925" lvl="3" indent="0">
              <a:buNone/>
            </a:pPr>
            <a:r>
              <a:rPr lang="en-US" sz="1100" b="1" dirty="0" smtClean="0">
                <a:solidFill>
                  <a:srgbClr val="92D050"/>
                </a:solidFill>
                <a:latin typeface="Courier New" pitchFamily="49" charset="0"/>
                <a:cs typeface="Courier New" pitchFamily="49" charset="0"/>
              </a:rPr>
              <a:t/>
            </a:r>
            <a:br>
              <a:rPr lang="en-US" sz="1100" b="1" dirty="0" smtClean="0">
                <a:solidFill>
                  <a:srgbClr val="92D050"/>
                </a:solidFill>
                <a:latin typeface="Courier New" pitchFamily="49" charset="0"/>
                <a:cs typeface="Courier New" pitchFamily="49" charset="0"/>
              </a:rPr>
            </a:br>
            <a:endParaRPr lang="en-US" sz="1100" b="1" dirty="0" smtClean="0">
              <a:solidFill>
                <a:srgbClr val="92D050"/>
              </a:solidFill>
              <a:latin typeface="Courier New" pitchFamily="49" charset="0"/>
              <a:cs typeface="Courier New" pitchFamily="49" charset="0"/>
            </a:endParaRPr>
          </a:p>
          <a:p>
            <a:pPr lvl="1"/>
            <a:r>
              <a:rPr lang="en-US" sz="1600" dirty="0"/>
              <a:t>K</a:t>
            </a:r>
            <a:r>
              <a:rPr lang="en-US" sz="1600" dirty="0" smtClean="0"/>
              <a:t>ill the application</a:t>
            </a:r>
          </a:p>
          <a:p>
            <a:pPr marL="1431925" lvl="3" indent="0">
              <a:buNone/>
            </a:pPr>
            <a:endParaRPr lang="en-US" sz="1100" b="1" dirty="0" smtClean="0">
              <a:solidFill>
                <a:srgbClr val="92D050"/>
              </a:solidFill>
              <a:latin typeface="Courier New" pitchFamily="49" charset="0"/>
              <a:cs typeface="Courier New" pitchFamily="49" charset="0"/>
            </a:endParaRPr>
          </a:p>
          <a:p>
            <a:pPr marL="1431925" lvl="3" indent="0">
              <a:buNone/>
            </a:pPr>
            <a:endParaRPr lang="en-US" sz="1100" b="1" dirty="0" smtClean="0">
              <a:solidFill>
                <a:srgbClr val="92D050"/>
              </a:solidFill>
              <a:latin typeface="Courier New" pitchFamily="49" charset="0"/>
              <a:cs typeface="Courier New" pitchFamily="49" charset="0"/>
            </a:endParaRPr>
          </a:p>
          <a:p>
            <a:pPr marL="1431925" lvl="3" indent="0">
              <a:buNone/>
            </a:pPr>
            <a:r>
              <a:rPr lang="en-US" sz="1100" b="1" dirty="0" smtClean="0">
                <a:solidFill>
                  <a:srgbClr val="92D050"/>
                </a:solidFill>
                <a:latin typeface="Courier New" pitchFamily="49" charset="0"/>
                <a:cs typeface="Courier New" pitchFamily="49" charset="0"/>
              </a:rPr>
              <a:t/>
            </a:r>
            <a:br>
              <a:rPr lang="en-US" sz="1100" b="1" dirty="0" smtClean="0">
                <a:solidFill>
                  <a:srgbClr val="92D050"/>
                </a:solidFill>
                <a:latin typeface="Courier New" pitchFamily="49" charset="0"/>
                <a:cs typeface="Courier New" pitchFamily="49" charset="0"/>
              </a:rPr>
            </a:br>
            <a:endParaRPr lang="en-US" sz="1100" b="1" dirty="0" smtClean="0">
              <a:solidFill>
                <a:srgbClr val="92D050"/>
              </a:solidFill>
              <a:latin typeface="Courier New" pitchFamily="49" charset="0"/>
              <a:cs typeface="Courier New" pitchFamily="49" charset="0"/>
            </a:endParaRPr>
          </a:p>
          <a:p>
            <a:pPr marL="1431925" lvl="3" indent="0">
              <a:buNone/>
            </a:pPr>
            <a:endParaRPr lang="en-US" sz="1100" b="1" dirty="0" smtClean="0">
              <a:solidFill>
                <a:srgbClr val="92D050"/>
              </a:solidFill>
              <a:latin typeface="Courier New" pitchFamily="49" charset="0"/>
              <a:cs typeface="Courier New" pitchFamily="49" charset="0"/>
            </a:endParaRPr>
          </a:p>
          <a:p>
            <a:pPr lvl="1"/>
            <a:r>
              <a:rPr lang="en-US" sz="1600" dirty="0" smtClean="0"/>
              <a:t>Interrupt the application: CTRL-C</a:t>
            </a:r>
            <a:endParaRPr lang="en-US" sz="700" b="1" dirty="0" smtClean="0">
              <a:solidFill>
                <a:srgbClr val="92D050"/>
              </a:solidFill>
              <a:latin typeface="Courier New" pitchFamily="49" charset="0"/>
              <a:cs typeface="Courier New" pitchFamily="49" charset="0"/>
            </a:endParaRPr>
          </a:p>
        </p:txBody>
      </p:sp>
      <p:sp>
        <p:nvSpPr>
          <p:cNvPr id="5" name="TextBox 4"/>
          <p:cNvSpPr txBox="1"/>
          <p:nvPr/>
        </p:nvSpPr>
        <p:spPr>
          <a:xfrm>
            <a:off x="1676400" y="2420703"/>
            <a:ext cx="5140475" cy="400110"/>
          </a:xfrm>
          <a:prstGeom prst="rect">
            <a:avLst/>
          </a:prstGeom>
          <a:solidFill>
            <a:schemeClr val="tx1">
              <a:lumMod val="85000"/>
              <a:lumOff val="15000"/>
            </a:schemeClr>
          </a:solidFill>
          <a:ln>
            <a:solidFill>
              <a:schemeClr val="accent5">
                <a:lumMod val="50000"/>
              </a:schemeClr>
            </a:solidFill>
          </a:ln>
          <a:effectLst>
            <a:reflection stA="50000" endA="300" endPos="35000" dist="50800" dir="5400000" sy="-100000" algn="bl" rotWithShape="0"/>
          </a:effectLst>
        </p:spPr>
        <p:txBody>
          <a:bodyPr wrap="square" rtlCol="0">
            <a:spAutoFit/>
          </a:bodyPr>
          <a:lstStyle/>
          <a:p>
            <a:pPr lvl="0" eaLnBrk="0" hangingPunct="0">
              <a:spcBef>
                <a:spcPts val="600"/>
              </a:spcBef>
              <a:spcAft>
                <a:spcPts val="300"/>
              </a:spcAft>
            </a:pPr>
            <a:r>
              <a:rPr lang="en-US" sz="2000" dirty="0" smtClean="0">
                <a:solidFill>
                  <a:srgbClr val="FF0000"/>
                </a:solidFill>
                <a:latin typeface="Consolas" pitchFamily="49" charset="0"/>
                <a:cs typeface="Consolas" pitchFamily="49" charset="0"/>
              </a:rPr>
              <a:t>(</a:t>
            </a:r>
            <a:r>
              <a:rPr lang="en-US" sz="2000" dirty="0">
                <a:solidFill>
                  <a:srgbClr val="FF0000"/>
                </a:solidFill>
                <a:latin typeface="Consolas" pitchFamily="49" charset="0"/>
                <a:cs typeface="Consolas" pitchFamily="49" charset="0"/>
              </a:rPr>
              <a:t>cuda-gdb) </a:t>
            </a:r>
            <a:r>
              <a:rPr lang="en-US" sz="2000" dirty="0" smtClean="0">
                <a:solidFill>
                  <a:schemeClr val="bg1"/>
                </a:solidFill>
                <a:latin typeface="Consolas" pitchFamily="49" charset="0"/>
                <a:cs typeface="Consolas" pitchFamily="49" charset="0"/>
              </a:rPr>
              <a:t>run</a:t>
            </a:r>
            <a:endParaRPr lang="en-US" sz="2000" dirty="0">
              <a:solidFill>
                <a:schemeClr val="bg1"/>
              </a:solidFill>
              <a:latin typeface="Consolas" pitchFamily="49" charset="0"/>
              <a:cs typeface="Consolas" pitchFamily="49" charset="0"/>
            </a:endParaRPr>
          </a:p>
        </p:txBody>
      </p:sp>
      <p:sp>
        <p:nvSpPr>
          <p:cNvPr id="6" name="TextBox 5"/>
          <p:cNvSpPr txBox="1"/>
          <p:nvPr/>
        </p:nvSpPr>
        <p:spPr>
          <a:xfrm>
            <a:off x="1676400" y="3562290"/>
            <a:ext cx="5140475" cy="400110"/>
          </a:xfrm>
          <a:prstGeom prst="rect">
            <a:avLst/>
          </a:prstGeom>
          <a:solidFill>
            <a:schemeClr val="tx1">
              <a:lumMod val="85000"/>
              <a:lumOff val="15000"/>
            </a:schemeClr>
          </a:solidFill>
          <a:ln>
            <a:solidFill>
              <a:schemeClr val="accent5">
                <a:lumMod val="50000"/>
              </a:schemeClr>
            </a:solidFill>
          </a:ln>
          <a:effectLst>
            <a:reflection stA="50000" endA="300" endPos="35000" dist="50800" dir="5400000" sy="-100000" algn="bl" rotWithShape="0"/>
          </a:effectLst>
        </p:spPr>
        <p:txBody>
          <a:bodyPr wrap="square" rtlCol="0">
            <a:spAutoFit/>
          </a:bodyPr>
          <a:lstStyle/>
          <a:p>
            <a:pPr lvl="0" eaLnBrk="0" hangingPunct="0">
              <a:spcBef>
                <a:spcPts val="600"/>
              </a:spcBef>
              <a:spcAft>
                <a:spcPts val="300"/>
              </a:spcAft>
            </a:pPr>
            <a:r>
              <a:rPr lang="en-US" sz="2000" dirty="0" smtClean="0">
                <a:solidFill>
                  <a:srgbClr val="FF0000"/>
                </a:solidFill>
                <a:latin typeface="Consolas" pitchFamily="49" charset="0"/>
                <a:cs typeface="Consolas" pitchFamily="49" charset="0"/>
              </a:rPr>
              <a:t>(</a:t>
            </a:r>
            <a:r>
              <a:rPr lang="en-US" sz="2000" dirty="0">
                <a:solidFill>
                  <a:srgbClr val="FF0000"/>
                </a:solidFill>
                <a:latin typeface="Consolas" pitchFamily="49" charset="0"/>
                <a:cs typeface="Consolas" pitchFamily="49" charset="0"/>
              </a:rPr>
              <a:t>cuda-gdb) </a:t>
            </a:r>
            <a:r>
              <a:rPr lang="en-US" sz="2000" dirty="0" smtClean="0">
                <a:solidFill>
                  <a:schemeClr val="bg1"/>
                </a:solidFill>
                <a:latin typeface="Consolas" pitchFamily="49" charset="0"/>
                <a:cs typeface="Consolas" pitchFamily="49" charset="0"/>
              </a:rPr>
              <a:t>continue</a:t>
            </a:r>
            <a:endParaRPr lang="en-US" sz="2000" dirty="0">
              <a:solidFill>
                <a:schemeClr val="bg1"/>
              </a:solidFill>
              <a:latin typeface="Consolas" pitchFamily="49" charset="0"/>
              <a:cs typeface="Consolas" pitchFamily="49" charset="0"/>
            </a:endParaRPr>
          </a:p>
        </p:txBody>
      </p:sp>
      <p:sp>
        <p:nvSpPr>
          <p:cNvPr id="7" name="TextBox 6"/>
          <p:cNvSpPr txBox="1"/>
          <p:nvPr/>
        </p:nvSpPr>
        <p:spPr>
          <a:xfrm>
            <a:off x="1676400" y="4629090"/>
            <a:ext cx="5140475" cy="400110"/>
          </a:xfrm>
          <a:prstGeom prst="rect">
            <a:avLst/>
          </a:prstGeom>
          <a:solidFill>
            <a:schemeClr val="tx1">
              <a:lumMod val="85000"/>
              <a:lumOff val="15000"/>
            </a:schemeClr>
          </a:solidFill>
          <a:ln>
            <a:solidFill>
              <a:schemeClr val="accent5">
                <a:lumMod val="50000"/>
              </a:schemeClr>
            </a:solidFill>
          </a:ln>
          <a:effectLst>
            <a:reflection stA="50000" endA="300" endPos="35000" dist="50800" dir="5400000" sy="-100000" algn="bl" rotWithShape="0"/>
          </a:effectLst>
        </p:spPr>
        <p:txBody>
          <a:bodyPr wrap="square" rtlCol="0">
            <a:spAutoFit/>
          </a:bodyPr>
          <a:lstStyle/>
          <a:p>
            <a:pPr lvl="0" eaLnBrk="0" hangingPunct="0">
              <a:spcBef>
                <a:spcPts val="600"/>
              </a:spcBef>
              <a:spcAft>
                <a:spcPts val="300"/>
              </a:spcAft>
            </a:pPr>
            <a:r>
              <a:rPr lang="en-US" sz="2000" dirty="0" smtClean="0">
                <a:solidFill>
                  <a:srgbClr val="FF0000"/>
                </a:solidFill>
                <a:latin typeface="Consolas" pitchFamily="49" charset="0"/>
                <a:cs typeface="Consolas" pitchFamily="49" charset="0"/>
              </a:rPr>
              <a:t>(</a:t>
            </a:r>
            <a:r>
              <a:rPr lang="en-US" sz="2000" dirty="0">
                <a:solidFill>
                  <a:srgbClr val="FF0000"/>
                </a:solidFill>
                <a:latin typeface="Consolas" pitchFamily="49" charset="0"/>
                <a:cs typeface="Consolas" pitchFamily="49" charset="0"/>
              </a:rPr>
              <a:t>cuda-gdb) </a:t>
            </a:r>
            <a:r>
              <a:rPr lang="en-US" sz="2000" dirty="0" smtClean="0">
                <a:solidFill>
                  <a:schemeClr val="bg1"/>
                </a:solidFill>
                <a:latin typeface="Consolas" pitchFamily="49" charset="0"/>
                <a:cs typeface="Consolas" pitchFamily="49" charset="0"/>
              </a:rPr>
              <a:t>kill</a:t>
            </a:r>
            <a:endParaRPr lang="en-US" sz="2000" dirty="0">
              <a:solidFill>
                <a:schemeClr val="bg1"/>
              </a:solidFill>
              <a:latin typeface="Consolas" pitchFamily="49" charset="0"/>
              <a:cs typeface="Consolas" pitchFamily="49" charset="0"/>
            </a:endParaRPr>
          </a:p>
        </p:txBody>
      </p:sp>
      <p:sp>
        <p:nvSpPr>
          <p:cNvPr id="4" name="Slide Number Placeholder 3"/>
          <p:cNvSpPr>
            <a:spLocks noGrp="1"/>
          </p:cNvSpPr>
          <p:nvPr>
            <p:ph type="sldNum" sz="quarter" idx="12"/>
          </p:nvPr>
        </p:nvSpPr>
        <p:spPr/>
        <p:txBody>
          <a:bodyPr/>
          <a:lstStyle/>
          <a:p>
            <a:fld id="{04A7C484-7E24-447E-8CB0-5149A4D34DEF}" type="slidenum">
              <a:rPr lang="en-US" altLang="en-US" smtClean="0"/>
              <a:pPr/>
              <a:t>60</a:t>
            </a:fld>
            <a:endParaRPr lang="en-US" altLang="en-US"/>
          </a:p>
        </p:txBody>
      </p:sp>
    </p:spTree>
    <p:extLst>
      <p:ext uri="{BB962C8B-B14F-4D97-AF65-F5344CB8AC3E}">
        <p14:creationId xmlns:p14="http://schemas.microsoft.com/office/powerpoint/2010/main" val="3732383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7010400" cy="731838"/>
          </a:xfrm>
        </p:spPr>
        <p:txBody>
          <a:bodyPr/>
          <a:lstStyle/>
          <a:p>
            <a:r>
              <a:rPr lang="en-US" dirty="0" smtClean="0"/>
              <a:t>Execution Control</a:t>
            </a:r>
            <a:endParaRPr lang="en-US" dirty="0"/>
          </a:p>
        </p:txBody>
      </p:sp>
      <p:sp>
        <p:nvSpPr>
          <p:cNvPr id="3" name="Content Placeholder 2"/>
          <p:cNvSpPr>
            <a:spLocks noGrp="1"/>
          </p:cNvSpPr>
          <p:nvPr>
            <p:ph idx="1"/>
          </p:nvPr>
        </p:nvSpPr>
        <p:spPr>
          <a:xfrm>
            <a:off x="457200" y="1371600"/>
            <a:ext cx="8229600" cy="2971800"/>
          </a:xfrm>
        </p:spPr>
        <p:txBody>
          <a:bodyPr/>
          <a:lstStyle/>
          <a:p>
            <a:r>
              <a:rPr lang="en-US" sz="2400" dirty="0" smtClean="0"/>
              <a:t>Single-Stepping</a:t>
            </a:r>
            <a:br>
              <a:rPr lang="en-US" sz="2400" dirty="0" smtClean="0"/>
            </a:br>
            <a:r>
              <a:rPr lang="en-US" sz="2400" dirty="0" smtClean="0"/>
              <a:t/>
            </a:r>
            <a:br>
              <a:rPr lang="en-US" sz="2400" dirty="0" smtClean="0"/>
            </a:br>
            <a:r>
              <a:rPr lang="en-US" sz="2400" dirty="0" smtClean="0"/>
              <a:t/>
            </a:r>
            <a:br>
              <a:rPr lang="en-US" sz="2400" dirty="0" smtClean="0"/>
            </a:br>
            <a:endParaRPr lang="en-US" sz="2400" dirty="0" smtClean="0"/>
          </a:p>
          <a:p>
            <a:endParaRPr lang="en-US" sz="2400" dirty="0" smtClean="0"/>
          </a:p>
          <a:p>
            <a:endParaRPr lang="en-US" sz="2400" dirty="0" smtClean="0"/>
          </a:p>
          <a:p>
            <a:r>
              <a:rPr lang="en-US" sz="2400" dirty="0" smtClean="0"/>
              <a:t>Behavior </a:t>
            </a:r>
            <a:r>
              <a:rPr lang="en-US" sz="2400" dirty="0"/>
              <a:t>varies when stepping </a:t>
            </a:r>
            <a:r>
              <a:rPr lang="en-US" sz="2400" dirty="0">
                <a:solidFill>
                  <a:srgbClr val="0070C0"/>
                </a:solidFill>
                <a:latin typeface="Consolas" pitchFamily="49" charset="0"/>
                <a:cs typeface="Consolas" pitchFamily="49" charset="0"/>
              </a:rPr>
              <a:t>__</a:t>
            </a:r>
            <a:r>
              <a:rPr lang="en-US" sz="2400" dirty="0" err="1">
                <a:solidFill>
                  <a:srgbClr val="0070C0"/>
                </a:solidFill>
                <a:latin typeface="Consolas" pitchFamily="49" charset="0"/>
                <a:cs typeface="Consolas" pitchFamily="49" charset="0"/>
              </a:rPr>
              <a:t>syncthreads</a:t>
            </a:r>
            <a:r>
              <a:rPr lang="en-US" sz="2400" dirty="0">
                <a:solidFill>
                  <a:srgbClr val="0070C0"/>
                </a:solidFill>
                <a:latin typeface="Consolas" pitchFamily="49" charset="0"/>
                <a:cs typeface="Consolas" pitchFamily="49" charset="0"/>
              </a:rPr>
              <a:t>()</a:t>
            </a:r>
          </a:p>
          <a:p>
            <a:endParaRPr lang="en-US" sz="2400" dirty="0" smtClean="0"/>
          </a:p>
        </p:txBody>
      </p:sp>
      <p:graphicFrame>
        <p:nvGraphicFramePr>
          <p:cNvPr id="4" name="Table 3"/>
          <p:cNvGraphicFramePr>
            <a:graphicFrameLocks noGrp="1"/>
          </p:cNvGraphicFramePr>
          <p:nvPr>
            <p:extLst>
              <p:ext uri="{D42A27DB-BD31-4B8C-83A1-F6EECF244321}">
                <p14:modId xmlns:p14="http://schemas.microsoft.com/office/powerpoint/2010/main" val="2530030288"/>
              </p:ext>
            </p:extLst>
          </p:nvPr>
        </p:nvGraphicFramePr>
        <p:xfrm>
          <a:off x="330022" y="1975026"/>
          <a:ext cx="8566191" cy="1402080"/>
        </p:xfrm>
        <a:graphic>
          <a:graphicData uri="http://schemas.openxmlformats.org/drawingml/2006/table">
            <a:tbl>
              <a:tblPr firstRow="1" bandRow="1">
                <a:tableStyleId>{5C22544A-7EE6-4342-B048-85BDC9FD1C3A}</a:tableStyleId>
              </a:tblPr>
              <a:tblGrid>
                <a:gridCol w="2855397"/>
                <a:gridCol w="2855397"/>
                <a:gridCol w="2855397"/>
              </a:tblGrid>
              <a:tr h="640080">
                <a:tc>
                  <a:txBody>
                    <a:bodyPr/>
                    <a:lstStyle/>
                    <a:p>
                      <a:pPr algn="ctr"/>
                      <a:r>
                        <a:rPr lang="en-US" sz="1900" dirty="0" smtClean="0">
                          <a:latin typeface="+mn-lt"/>
                        </a:rPr>
                        <a:t>Single-Stepping</a:t>
                      </a:r>
                      <a:endParaRPr lang="en-US" sz="1900" dirty="0">
                        <a:latin typeface="+mn-lt"/>
                      </a:endParaRPr>
                    </a:p>
                  </a:txBody>
                  <a:tcPr/>
                </a:tc>
                <a:tc>
                  <a:txBody>
                    <a:bodyPr/>
                    <a:lstStyle/>
                    <a:p>
                      <a:pPr algn="ctr"/>
                      <a:r>
                        <a:rPr lang="en-US" sz="1900" dirty="0" smtClean="0">
                          <a:latin typeface="+mn-lt"/>
                        </a:rPr>
                        <a:t>At the source</a:t>
                      </a:r>
                      <a:r>
                        <a:rPr lang="en-US" sz="1900" baseline="0" dirty="0" smtClean="0">
                          <a:latin typeface="+mn-lt"/>
                        </a:rPr>
                        <a:t> level</a:t>
                      </a:r>
                      <a:endParaRPr lang="en-US" sz="1900" dirty="0">
                        <a:latin typeface="+mn-lt"/>
                      </a:endParaRPr>
                    </a:p>
                  </a:txBody>
                  <a:tcPr/>
                </a:tc>
                <a:tc>
                  <a:txBody>
                    <a:bodyPr/>
                    <a:lstStyle/>
                    <a:p>
                      <a:pPr algn="ctr"/>
                      <a:r>
                        <a:rPr lang="en-US" sz="1900" dirty="0" smtClean="0">
                          <a:latin typeface="+mn-lt"/>
                        </a:rPr>
                        <a:t>At the assembly</a:t>
                      </a:r>
                      <a:r>
                        <a:rPr lang="en-US" sz="1900" baseline="0" dirty="0" smtClean="0">
                          <a:latin typeface="+mn-lt"/>
                        </a:rPr>
                        <a:t> level</a:t>
                      </a:r>
                      <a:endParaRPr lang="en-US" sz="1900" dirty="0">
                        <a:latin typeface="+mn-lt"/>
                      </a:endParaRPr>
                    </a:p>
                  </a:txBody>
                  <a:tcPr/>
                </a:tc>
              </a:tr>
              <a:tr h="379307">
                <a:tc>
                  <a:txBody>
                    <a:bodyPr/>
                    <a:lstStyle/>
                    <a:p>
                      <a:pPr algn="ctr"/>
                      <a:r>
                        <a:rPr lang="en-US" sz="1900" dirty="0" smtClean="0">
                          <a:latin typeface="+mn-lt"/>
                        </a:rPr>
                        <a:t>Over function calls</a:t>
                      </a:r>
                      <a:endParaRPr lang="en-US" sz="1900" dirty="0">
                        <a:latin typeface="+mn-lt"/>
                      </a:endParaRPr>
                    </a:p>
                  </a:txBody>
                  <a:tcPr/>
                </a:tc>
                <a:tc>
                  <a:txBody>
                    <a:bodyPr/>
                    <a:lstStyle/>
                    <a:p>
                      <a:pPr algn="ctr"/>
                      <a:r>
                        <a:rPr lang="en-US" sz="1900" b="1" dirty="0" smtClean="0">
                          <a:solidFill>
                            <a:srgbClr val="0070C0"/>
                          </a:solidFill>
                          <a:latin typeface="Courier New" pitchFamily="49" charset="0"/>
                          <a:cs typeface="Courier New" pitchFamily="49" charset="0"/>
                        </a:rPr>
                        <a:t>next</a:t>
                      </a:r>
                      <a:endParaRPr lang="en-US" sz="1900" b="1" dirty="0">
                        <a:solidFill>
                          <a:srgbClr val="0070C0"/>
                        </a:solidFill>
                        <a:latin typeface="Courier New" pitchFamily="49" charset="0"/>
                        <a:cs typeface="Courier New" pitchFamily="49" charset="0"/>
                      </a:endParaRPr>
                    </a:p>
                  </a:txBody>
                  <a:tcPr/>
                </a:tc>
                <a:tc>
                  <a:txBody>
                    <a:bodyPr/>
                    <a:lstStyle/>
                    <a:p>
                      <a:pPr algn="ctr"/>
                      <a:r>
                        <a:rPr lang="en-US" sz="1900" b="1" dirty="0" err="1" smtClean="0">
                          <a:solidFill>
                            <a:srgbClr val="0070C0"/>
                          </a:solidFill>
                          <a:latin typeface="Courier New" pitchFamily="49" charset="0"/>
                          <a:cs typeface="Courier New" pitchFamily="49" charset="0"/>
                        </a:rPr>
                        <a:t>nexti</a:t>
                      </a:r>
                      <a:endParaRPr lang="en-US" sz="1900" b="1" dirty="0">
                        <a:solidFill>
                          <a:srgbClr val="0070C0"/>
                        </a:solidFill>
                        <a:latin typeface="Courier New" pitchFamily="49" charset="0"/>
                        <a:cs typeface="Courier New" pitchFamily="49" charset="0"/>
                      </a:endParaRPr>
                    </a:p>
                  </a:txBody>
                  <a:tcPr/>
                </a:tc>
              </a:tr>
              <a:tr h="379307">
                <a:tc>
                  <a:txBody>
                    <a:bodyPr/>
                    <a:lstStyle/>
                    <a:p>
                      <a:pPr algn="ctr"/>
                      <a:r>
                        <a:rPr lang="en-US" sz="1900" dirty="0" smtClean="0">
                          <a:latin typeface="+mn-lt"/>
                        </a:rPr>
                        <a:t>Into function calls</a:t>
                      </a:r>
                      <a:endParaRPr lang="en-US" sz="1900" dirty="0">
                        <a:latin typeface="+mn-lt"/>
                      </a:endParaRPr>
                    </a:p>
                  </a:txBody>
                  <a:tcPr/>
                </a:tc>
                <a:tc>
                  <a:txBody>
                    <a:bodyPr/>
                    <a:lstStyle/>
                    <a:p>
                      <a:pPr marL="0" algn="ctr" defTabSz="914400" rtl="0" eaLnBrk="1" latinLnBrk="0" hangingPunct="1"/>
                      <a:r>
                        <a:rPr lang="en-US" sz="1900" b="1" kern="1200" dirty="0" smtClean="0">
                          <a:solidFill>
                            <a:srgbClr val="0070C0"/>
                          </a:solidFill>
                          <a:latin typeface="Courier New" pitchFamily="49" charset="0"/>
                          <a:ea typeface="+mn-ea"/>
                          <a:cs typeface="Courier New" pitchFamily="49" charset="0"/>
                        </a:rPr>
                        <a:t>step</a:t>
                      </a:r>
                      <a:endParaRPr lang="en-US" sz="1900" b="1" kern="1200" dirty="0">
                        <a:solidFill>
                          <a:srgbClr val="0070C0"/>
                        </a:solidFill>
                        <a:latin typeface="Courier New" pitchFamily="49" charset="0"/>
                        <a:ea typeface="+mn-ea"/>
                        <a:cs typeface="Courier New" pitchFamily="49" charset="0"/>
                      </a:endParaRPr>
                    </a:p>
                  </a:txBody>
                  <a:tcPr/>
                </a:tc>
                <a:tc>
                  <a:txBody>
                    <a:bodyPr/>
                    <a:lstStyle/>
                    <a:p>
                      <a:pPr marL="0" algn="ctr" defTabSz="914400" rtl="0" eaLnBrk="1" latinLnBrk="0" hangingPunct="1"/>
                      <a:r>
                        <a:rPr lang="en-US" sz="1900" b="1" kern="1200" dirty="0" err="1" smtClean="0">
                          <a:solidFill>
                            <a:srgbClr val="0070C0"/>
                          </a:solidFill>
                          <a:latin typeface="Courier New" pitchFamily="49" charset="0"/>
                          <a:ea typeface="+mn-ea"/>
                          <a:cs typeface="Courier New" pitchFamily="49" charset="0"/>
                        </a:rPr>
                        <a:t>stepi</a:t>
                      </a:r>
                      <a:endParaRPr lang="en-US" sz="1900" b="1" kern="1200" dirty="0">
                        <a:solidFill>
                          <a:srgbClr val="0070C0"/>
                        </a:solidFill>
                        <a:latin typeface="Courier New" pitchFamily="49" charset="0"/>
                        <a:ea typeface="+mn-ea"/>
                        <a:cs typeface="Courier New" pitchFamily="49" charset="0"/>
                      </a:endParaRPr>
                    </a:p>
                  </a:txBody>
                  <a:tcPr/>
                </a:tc>
              </a:tr>
            </a:tbl>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3860637723"/>
              </p:ext>
            </p:extLst>
          </p:nvPr>
        </p:nvGraphicFramePr>
        <p:xfrm>
          <a:off x="304800" y="4352848"/>
          <a:ext cx="8610600" cy="2008293"/>
        </p:xfrm>
        <a:graphic>
          <a:graphicData uri="http://schemas.openxmlformats.org/drawingml/2006/table">
            <a:tbl>
              <a:tblPr firstRow="1" bandRow="1">
                <a:tableStyleId>{5C22544A-7EE6-4342-B048-85BDC9FD1C3A}</a:tableStyleId>
              </a:tblPr>
              <a:tblGrid>
                <a:gridCol w="2057400"/>
                <a:gridCol w="4572000"/>
                <a:gridCol w="1981200"/>
              </a:tblGrid>
              <a:tr h="381000">
                <a:tc>
                  <a:txBody>
                    <a:bodyPr/>
                    <a:lstStyle/>
                    <a:p>
                      <a:pPr algn="ctr"/>
                      <a:r>
                        <a:rPr lang="en-US" sz="1900" dirty="0" smtClean="0"/>
                        <a:t>PC</a:t>
                      </a:r>
                      <a:r>
                        <a:rPr lang="en-US" sz="1900" baseline="0" dirty="0" smtClean="0"/>
                        <a:t> at a </a:t>
                      </a:r>
                      <a:r>
                        <a:rPr lang="en-US" sz="1900" i="1" baseline="0" dirty="0" smtClean="0"/>
                        <a:t>barrier?</a:t>
                      </a:r>
                      <a:endParaRPr lang="en-US" sz="1900" dirty="0"/>
                    </a:p>
                  </a:txBody>
                  <a:tcPr marL="91425" marR="91425" anchor="ctr"/>
                </a:tc>
                <a:tc>
                  <a:txBody>
                    <a:bodyPr/>
                    <a:lstStyle/>
                    <a:p>
                      <a:pPr algn="ctr"/>
                      <a:r>
                        <a:rPr lang="en-US" sz="1900" dirty="0" smtClean="0"/>
                        <a:t>Single-stepping applies to</a:t>
                      </a:r>
                      <a:endParaRPr lang="en-US" sz="1900" dirty="0"/>
                    </a:p>
                  </a:txBody>
                  <a:tcPr marL="91425" marR="91425" anchor="ctr"/>
                </a:tc>
                <a:tc>
                  <a:txBody>
                    <a:bodyPr/>
                    <a:lstStyle/>
                    <a:p>
                      <a:pPr algn="ctr"/>
                      <a:r>
                        <a:rPr lang="en-US" sz="1900" dirty="0" smtClean="0"/>
                        <a:t>Notes</a:t>
                      </a:r>
                      <a:endParaRPr lang="en-US" sz="1900" dirty="0"/>
                    </a:p>
                  </a:txBody>
                  <a:tcPr marL="91425" marR="91425" anchor="ctr"/>
                </a:tc>
              </a:tr>
              <a:tr h="955040">
                <a:tc>
                  <a:txBody>
                    <a:bodyPr/>
                    <a:lstStyle/>
                    <a:p>
                      <a:pPr algn="ctr"/>
                      <a:r>
                        <a:rPr lang="en-US" sz="1900" dirty="0" smtClean="0"/>
                        <a:t>Yes</a:t>
                      </a:r>
                      <a:endParaRPr lang="en-US" sz="1900" dirty="0"/>
                    </a:p>
                  </a:txBody>
                  <a:tcPr marL="91425" marR="91425" anchor="ctr"/>
                </a:tc>
                <a:tc>
                  <a:txBody>
                    <a:bodyPr/>
                    <a:lstStyle/>
                    <a:p>
                      <a:r>
                        <a:rPr lang="en-US" sz="1900" dirty="0" smtClean="0"/>
                        <a:t>Active and divergent threads of the warp</a:t>
                      </a:r>
                      <a:r>
                        <a:rPr lang="en-US" sz="1900" baseline="0" dirty="0" smtClean="0"/>
                        <a:t> in focus and all the warps that are running the same </a:t>
                      </a:r>
                      <a:r>
                        <a:rPr lang="en-US" sz="1900" b="1" u="sng" baseline="0" dirty="0" smtClean="0"/>
                        <a:t>block</a:t>
                      </a:r>
                      <a:r>
                        <a:rPr lang="en-US" sz="1900" baseline="0" dirty="0" smtClean="0"/>
                        <a:t>.</a:t>
                      </a:r>
                      <a:endParaRPr lang="en-US" sz="1900" dirty="0"/>
                    </a:p>
                  </a:txBody>
                  <a:tcPr marL="91425" marR="91425" anchor="ctr"/>
                </a:tc>
                <a:tc>
                  <a:txBody>
                    <a:bodyPr/>
                    <a:lstStyle/>
                    <a:p>
                      <a:r>
                        <a:rPr lang="en-US" sz="1900" dirty="0" smtClean="0"/>
                        <a:t>Required to step</a:t>
                      </a:r>
                      <a:r>
                        <a:rPr lang="en-US" sz="1900" baseline="0" dirty="0" smtClean="0"/>
                        <a:t> over the barrier.</a:t>
                      </a:r>
                      <a:endParaRPr lang="en-US" sz="1900" dirty="0"/>
                    </a:p>
                  </a:txBody>
                  <a:tcPr marL="91425" marR="91425" anchor="ctr"/>
                </a:tc>
              </a:tr>
              <a:tr h="667173">
                <a:tc>
                  <a:txBody>
                    <a:bodyPr/>
                    <a:lstStyle/>
                    <a:p>
                      <a:pPr algn="ctr"/>
                      <a:r>
                        <a:rPr lang="en-US" sz="1900" dirty="0" smtClean="0"/>
                        <a:t>No</a:t>
                      </a:r>
                      <a:endParaRPr lang="en-US" sz="1900" dirty="0"/>
                    </a:p>
                  </a:txBody>
                  <a:tcPr marL="91425" marR="91425" anchor="ctr"/>
                </a:tc>
                <a:tc>
                  <a:txBody>
                    <a:bodyPr/>
                    <a:lstStyle/>
                    <a:p>
                      <a:r>
                        <a:rPr lang="en-US" sz="1900" b="1" u="sng" dirty="0" smtClean="0"/>
                        <a:t>Active</a:t>
                      </a:r>
                      <a:r>
                        <a:rPr lang="en-US" sz="1900" b="1" u="sng" baseline="0" dirty="0" smtClean="0"/>
                        <a:t> </a:t>
                      </a:r>
                      <a:r>
                        <a:rPr lang="en-US" sz="1900" b="1" u="sng" dirty="0" smtClean="0"/>
                        <a:t>threads</a:t>
                      </a:r>
                      <a:r>
                        <a:rPr lang="en-US" sz="1900" dirty="0" smtClean="0"/>
                        <a:t> in the warp</a:t>
                      </a:r>
                      <a:r>
                        <a:rPr lang="en-US" sz="1900" baseline="0" dirty="0" smtClean="0"/>
                        <a:t> in focus only.</a:t>
                      </a:r>
                      <a:endParaRPr lang="en-US" sz="1900" dirty="0"/>
                    </a:p>
                  </a:txBody>
                  <a:tcPr marL="91425" marR="91425" anchor="ctr"/>
                </a:tc>
                <a:tc>
                  <a:txBody>
                    <a:bodyPr/>
                    <a:lstStyle/>
                    <a:p>
                      <a:endParaRPr lang="en-US" sz="1900" dirty="0"/>
                    </a:p>
                  </a:txBody>
                  <a:tcPr marL="91425" marR="91425" anchor="ctr"/>
                </a:tc>
              </a:tr>
            </a:tbl>
          </a:graphicData>
        </a:graphic>
      </p:graphicFrame>
      <p:sp>
        <p:nvSpPr>
          <p:cNvPr id="6" name="Slide Number Placeholder 5"/>
          <p:cNvSpPr>
            <a:spLocks noGrp="1"/>
          </p:cNvSpPr>
          <p:nvPr>
            <p:ph type="sldNum" sz="quarter" idx="12"/>
          </p:nvPr>
        </p:nvSpPr>
        <p:spPr>
          <a:xfrm>
            <a:off x="8229600" y="6477000"/>
            <a:ext cx="685800" cy="304800"/>
          </a:xfrm>
        </p:spPr>
        <p:txBody>
          <a:bodyPr/>
          <a:lstStyle/>
          <a:p>
            <a:fld id="{04A7C484-7E24-447E-8CB0-5149A4D34DEF}" type="slidenum">
              <a:rPr lang="en-US" altLang="en-US" smtClean="0"/>
              <a:pPr/>
              <a:t>61</a:t>
            </a:fld>
            <a:endParaRPr lang="en-US" altLang="en-US" dirty="0"/>
          </a:p>
        </p:txBody>
      </p:sp>
    </p:spTree>
    <p:extLst>
      <p:ext uri="{BB962C8B-B14F-4D97-AF65-F5344CB8AC3E}">
        <p14:creationId xmlns:p14="http://schemas.microsoft.com/office/powerpoint/2010/main" val="2216522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6400800" cy="655638"/>
          </a:xfrm>
        </p:spPr>
        <p:txBody>
          <a:bodyPr/>
          <a:lstStyle/>
          <a:p>
            <a:r>
              <a:rPr lang="en-US" dirty="0" smtClean="0"/>
              <a:t>Breakpoints</a:t>
            </a:r>
            <a:endParaRPr lang="en-US" dirty="0"/>
          </a:p>
        </p:txBody>
      </p:sp>
      <p:sp>
        <p:nvSpPr>
          <p:cNvPr id="3" name="Content Placeholder 2"/>
          <p:cNvSpPr>
            <a:spLocks noGrp="1"/>
          </p:cNvSpPr>
          <p:nvPr>
            <p:ph idx="1"/>
          </p:nvPr>
        </p:nvSpPr>
        <p:spPr>
          <a:xfrm>
            <a:off x="457200" y="1371600"/>
            <a:ext cx="8229600" cy="4411662"/>
          </a:xfrm>
        </p:spPr>
        <p:txBody>
          <a:bodyPr/>
          <a:lstStyle/>
          <a:p>
            <a:r>
              <a:rPr lang="en-US" sz="2000" dirty="0" smtClean="0"/>
              <a:t>By name</a:t>
            </a:r>
          </a:p>
          <a:p>
            <a:pPr marL="0" indent="0">
              <a:buNone/>
            </a:pPr>
            <a:r>
              <a:rPr lang="en-US" sz="2000" dirty="0" smtClean="0"/>
              <a:t/>
            </a:r>
            <a:br>
              <a:rPr lang="en-US" sz="2000" dirty="0" smtClean="0"/>
            </a:br>
            <a:endParaRPr lang="en-US" sz="2000" dirty="0" smtClean="0"/>
          </a:p>
          <a:p>
            <a:pPr marL="0" indent="0">
              <a:buNone/>
            </a:pPr>
            <a:endParaRPr lang="en-US" sz="2000" dirty="0" smtClean="0"/>
          </a:p>
          <a:p>
            <a:r>
              <a:rPr lang="en-US" sz="2000" dirty="0" smtClean="0"/>
              <a:t>By file name and line number</a:t>
            </a:r>
          </a:p>
          <a:p>
            <a:endParaRPr lang="en-US" sz="2000" dirty="0" smtClean="0"/>
          </a:p>
          <a:p>
            <a:endParaRPr lang="en-US" sz="2000" dirty="0"/>
          </a:p>
          <a:p>
            <a:r>
              <a:rPr lang="en-US" sz="2000" dirty="0" smtClean="0"/>
              <a:t>By address</a:t>
            </a:r>
            <a:br>
              <a:rPr lang="en-US" sz="2000" dirty="0" smtClean="0"/>
            </a:br>
            <a:endParaRPr lang="en-US" sz="2000" dirty="0" smtClean="0"/>
          </a:p>
          <a:p>
            <a:pPr marL="0" indent="0">
              <a:buNone/>
            </a:pPr>
            <a:r>
              <a:rPr lang="en-US" sz="2000" dirty="0" smtClean="0"/>
              <a:t/>
            </a:r>
            <a:br>
              <a:rPr lang="en-US" sz="2000" dirty="0" smtClean="0"/>
            </a:br>
            <a:endParaRPr lang="en-US" sz="2000" dirty="0" smtClean="0"/>
          </a:p>
          <a:p>
            <a:r>
              <a:rPr lang="en-US" sz="2000" dirty="0" smtClean="0"/>
              <a:t>At every kernel launch</a:t>
            </a:r>
          </a:p>
          <a:p>
            <a:pPr marL="0" indent="0">
              <a:buNone/>
            </a:pPr>
            <a:endParaRPr lang="en-US" sz="1100" dirty="0" smtClean="0">
              <a:solidFill>
                <a:srgbClr val="92D050"/>
              </a:solidFill>
              <a:latin typeface="Courier New" pitchFamily="49" charset="0"/>
              <a:cs typeface="Courier New" pitchFamily="49" charset="0"/>
            </a:endParaRPr>
          </a:p>
        </p:txBody>
      </p:sp>
      <p:sp>
        <p:nvSpPr>
          <p:cNvPr id="4" name="TextBox 3"/>
          <p:cNvSpPr txBox="1"/>
          <p:nvPr/>
        </p:nvSpPr>
        <p:spPr>
          <a:xfrm>
            <a:off x="1524000" y="1801924"/>
            <a:ext cx="5926666" cy="707886"/>
          </a:xfrm>
          <a:prstGeom prst="rect">
            <a:avLst/>
          </a:prstGeom>
          <a:solidFill>
            <a:schemeClr val="tx1">
              <a:lumMod val="85000"/>
              <a:lumOff val="15000"/>
            </a:schemeClr>
          </a:solidFill>
          <a:ln>
            <a:solidFill>
              <a:schemeClr val="accent5">
                <a:lumMod val="50000"/>
              </a:schemeClr>
            </a:solidFill>
          </a:ln>
          <a:effectLst>
            <a:reflection stA="50000" endA="300" endPos="35000" dist="50800" dir="5400000" sy="-100000" algn="bl" rotWithShape="0"/>
          </a:effectLst>
        </p:spPr>
        <p:txBody>
          <a:bodyPr wrap="square" rtlCol="0">
            <a:spAutoFit/>
          </a:bodyPr>
          <a:lstStyle/>
          <a:p>
            <a:pPr lvl="0" eaLnBrk="0" hangingPunct="0">
              <a:spcBef>
                <a:spcPts val="600"/>
              </a:spcBef>
              <a:spcAft>
                <a:spcPts val="300"/>
              </a:spcAft>
            </a:pPr>
            <a:r>
              <a:rPr lang="en-US" sz="2000" dirty="0" smtClean="0">
                <a:solidFill>
                  <a:srgbClr val="FF0000"/>
                </a:solidFill>
                <a:latin typeface="Consolas" pitchFamily="49" charset="0"/>
                <a:cs typeface="Consolas" pitchFamily="49" charset="0"/>
              </a:rPr>
              <a:t>(</a:t>
            </a:r>
            <a:r>
              <a:rPr lang="en-US" sz="2000" dirty="0">
                <a:solidFill>
                  <a:srgbClr val="FF0000"/>
                </a:solidFill>
                <a:latin typeface="Consolas" pitchFamily="49" charset="0"/>
                <a:cs typeface="Consolas" pitchFamily="49" charset="0"/>
              </a:rPr>
              <a:t>cuda-gdb) </a:t>
            </a:r>
            <a:r>
              <a:rPr lang="en-US" sz="2000" dirty="0" smtClean="0">
                <a:solidFill>
                  <a:schemeClr val="bg1"/>
                </a:solidFill>
                <a:latin typeface="Consolas" pitchFamily="49" charset="0"/>
                <a:cs typeface="Consolas" pitchFamily="49" charset="0"/>
              </a:rPr>
              <a:t>break </a:t>
            </a:r>
            <a:r>
              <a:rPr lang="en-US" sz="2000" dirty="0" err="1" smtClean="0">
                <a:solidFill>
                  <a:schemeClr val="bg1"/>
                </a:solidFill>
                <a:latin typeface="Consolas" pitchFamily="49" charset="0"/>
                <a:cs typeface="Consolas" pitchFamily="49" charset="0"/>
              </a:rPr>
              <a:t>my_kernel</a:t>
            </a:r>
            <a:r>
              <a:rPr lang="en-US" sz="2000" dirty="0" smtClean="0">
                <a:solidFill>
                  <a:schemeClr val="bg1"/>
                </a:solidFill>
                <a:latin typeface="Consolas" pitchFamily="49" charset="0"/>
                <a:cs typeface="Consolas" pitchFamily="49" charset="0"/>
              </a:rPr>
              <a:t/>
            </a:r>
            <a:br>
              <a:rPr lang="en-US" sz="2000" dirty="0" smtClean="0">
                <a:solidFill>
                  <a:schemeClr val="bg1"/>
                </a:solidFill>
                <a:latin typeface="Consolas" pitchFamily="49" charset="0"/>
                <a:cs typeface="Consolas" pitchFamily="49" charset="0"/>
              </a:rPr>
            </a:br>
            <a:r>
              <a:rPr lang="en-US" sz="2000" dirty="0">
                <a:solidFill>
                  <a:srgbClr val="FF0000"/>
                </a:solidFill>
                <a:latin typeface="Consolas" pitchFamily="49" charset="0"/>
                <a:cs typeface="Consolas" pitchFamily="49" charset="0"/>
              </a:rPr>
              <a:t>(cuda-gdb</a:t>
            </a:r>
            <a:r>
              <a:rPr lang="en-US" sz="2000" dirty="0" smtClean="0">
                <a:solidFill>
                  <a:srgbClr val="FF0000"/>
                </a:solidFill>
                <a:latin typeface="Consolas" pitchFamily="49" charset="0"/>
                <a:cs typeface="Consolas" pitchFamily="49" charset="0"/>
              </a:rPr>
              <a:t>)</a:t>
            </a:r>
            <a:r>
              <a:rPr lang="en-US" sz="2000" dirty="0">
                <a:solidFill>
                  <a:srgbClr val="92D050"/>
                </a:solidFill>
                <a:latin typeface="Courier New" pitchFamily="49" charset="0"/>
                <a:cs typeface="Courier New" pitchFamily="49" charset="0"/>
              </a:rPr>
              <a:t> </a:t>
            </a:r>
            <a:r>
              <a:rPr lang="en-US" sz="2000" dirty="0">
                <a:solidFill>
                  <a:schemeClr val="bg1"/>
                </a:solidFill>
                <a:latin typeface="Consolas" pitchFamily="49" charset="0"/>
                <a:cs typeface="Consolas" pitchFamily="49" charset="0"/>
              </a:rPr>
              <a:t>break </a:t>
            </a:r>
            <a:r>
              <a:rPr lang="en-US" sz="2000" dirty="0" smtClean="0">
                <a:solidFill>
                  <a:schemeClr val="bg1"/>
                </a:solidFill>
                <a:latin typeface="Consolas" pitchFamily="49" charset="0"/>
                <a:cs typeface="Consolas" pitchFamily="49" charset="0"/>
              </a:rPr>
              <a:t>_</a:t>
            </a:r>
            <a:r>
              <a:rPr lang="en-US" sz="2000" dirty="0">
                <a:solidFill>
                  <a:schemeClr val="bg1"/>
                </a:solidFill>
                <a:latin typeface="Consolas" pitchFamily="49" charset="0"/>
                <a:cs typeface="Consolas" pitchFamily="49" charset="0"/>
              </a:rPr>
              <a:t>Z6kernelIfiEvPT_PT0</a:t>
            </a:r>
            <a:endParaRPr lang="en-US" sz="2000" dirty="0" smtClean="0">
              <a:solidFill>
                <a:schemeClr val="bg1"/>
              </a:solidFill>
              <a:latin typeface="Consolas" pitchFamily="49" charset="0"/>
              <a:cs typeface="Consolas" pitchFamily="49" charset="0"/>
            </a:endParaRPr>
          </a:p>
        </p:txBody>
      </p:sp>
      <p:sp>
        <p:nvSpPr>
          <p:cNvPr id="5" name="TextBox 4"/>
          <p:cNvSpPr txBox="1"/>
          <p:nvPr/>
        </p:nvSpPr>
        <p:spPr>
          <a:xfrm>
            <a:off x="1524001" y="3200400"/>
            <a:ext cx="5926665" cy="400110"/>
          </a:xfrm>
          <a:prstGeom prst="rect">
            <a:avLst/>
          </a:prstGeom>
          <a:solidFill>
            <a:schemeClr val="tx1">
              <a:lumMod val="85000"/>
              <a:lumOff val="15000"/>
            </a:schemeClr>
          </a:solidFill>
          <a:ln>
            <a:solidFill>
              <a:schemeClr val="accent5">
                <a:lumMod val="50000"/>
              </a:schemeClr>
            </a:solidFill>
          </a:ln>
          <a:effectLst>
            <a:reflection stA="50000" endA="300" endPos="35000" dist="50800" dir="5400000" sy="-100000" algn="bl" rotWithShape="0"/>
          </a:effectLst>
        </p:spPr>
        <p:txBody>
          <a:bodyPr wrap="square" rtlCol="0">
            <a:spAutoFit/>
          </a:bodyPr>
          <a:lstStyle/>
          <a:p>
            <a:pPr lvl="0" eaLnBrk="0" hangingPunct="0">
              <a:spcBef>
                <a:spcPts val="600"/>
              </a:spcBef>
              <a:spcAft>
                <a:spcPts val="300"/>
              </a:spcAft>
            </a:pPr>
            <a:r>
              <a:rPr lang="en-US" sz="2000" dirty="0" smtClean="0">
                <a:solidFill>
                  <a:srgbClr val="FF0000"/>
                </a:solidFill>
                <a:latin typeface="Consolas" pitchFamily="49" charset="0"/>
                <a:cs typeface="Consolas" pitchFamily="49" charset="0"/>
              </a:rPr>
              <a:t>(</a:t>
            </a:r>
            <a:r>
              <a:rPr lang="en-US" sz="2000" dirty="0">
                <a:solidFill>
                  <a:srgbClr val="FF0000"/>
                </a:solidFill>
                <a:latin typeface="Consolas" pitchFamily="49" charset="0"/>
                <a:cs typeface="Consolas" pitchFamily="49" charset="0"/>
              </a:rPr>
              <a:t>cuda-gdb) </a:t>
            </a:r>
            <a:r>
              <a:rPr lang="en-US" sz="2000" dirty="0" smtClean="0">
                <a:solidFill>
                  <a:schemeClr val="bg1"/>
                </a:solidFill>
                <a:latin typeface="Consolas" pitchFamily="49" charset="0"/>
                <a:cs typeface="Consolas" pitchFamily="49" charset="0"/>
              </a:rPr>
              <a:t>break test.cu:380</a:t>
            </a:r>
          </a:p>
        </p:txBody>
      </p:sp>
      <p:sp>
        <p:nvSpPr>
          <p:cNvPr id="6" name="TextBox 5"/>
          <p:cNvSpPr txBox="1"/>
          <p:nvPr/>
        </p:nvSpPr>
        <p:spPr>
          <a:xfrm>
            <a:off x="1524000" y="4267200"/>
            <a:ext cx="5926666" cy="707886"/>
          </a:xfrm>
          <a:prstGeom prst="rect">
            <a:avLst/>
          </a:prstGeom>
          <a:solidFill>
            <a:schemeClr val="tx1">
              <a:lumMod val="85000"/>
              <a:lumOff val="15000"/>
            </a:schemeClr>
          </a:solidFill>
          <a:ln>
            <a:solidFill>
              <a:schemeClr val="accent5">
                <a:lumMod val="50000"/>
              </a:schemeClr>
            </a:solidFill>
          </a:ln>
          <a:effectLst>
            <a:reflection stA="50000" endA="300" endPos="35000" dist="50800" dir="5400000" sy="-100000" algn="bl" rotWithShape="0"/>
          </a:effectLst>
        </p:spPr>
        <p:txBody>
          <a:bodyPr wrap="square" rtlCol="0">
            <a:spAutoFit/>
          </a:bodyPr>
          <a:lstStyle/>
          <a:p>
            <a:pPr lvl="0" eaLnBrk="0" hangingPunct="0">
              <a:spcBef>
                <a:spcPts val="600"/>
              </a:spcBef>
              <a:spcAft>
                <a:spcPts val="300"/>
              </a:spcAft>
            </a:pPr>
            <a:r>
              <a:rPr lang="en-US" sz="2000" dirty="0" smtClean="0">
                <a:solidFill>
                  <a:srgbClr val="FF0000"/>
                </a:solidFill>
                <a:latin typeface="Consolas" pitchFamily="49" charset="0"/>
                <a:cs typeface="Consolas" pitchFamily="49" charset="0"/>
              </a:rPr>
              <a:t>(</a:t>
            </a:r>
            <a:r>
              <a:rPr lang="en-US" sz="2000" dirty="0">
                <a:solidFill>
                  <a:srgbClr val="FF0000"/>
                </a:solidFill>
                <a:latin typeface="Consolas" pitchFamily="49" charset="0"/>
                <a:cs typeface="Consolas" pitchFamily="49" charset="0"/>
              </a:rPr>
              <a:t>cuda-gdb) </a:t>
            </a:r>
            <a:r>
              <a:rPr lang="en-US" sz="2000" dirty="0" smtClean="0">
                <a:solidFill>
                  <a:schemeClr val="bg1"/>
                </a:solidFill>
                <a:latin typeface="Consolas" pitchFamily="49" charset="0"/>
                <a:cs typeface="Consolas" pitchFamily="49" charset="0"/>
              </a:rPr>
              <a:t>break *0x3e840a8</a:t>
            </a:r>
            <a:br>
              <a:rPr lang="en-US" sz="2000" dirty="0" smtClean="0">
                <a:solidFill>
                  <a:schemeClr val="bg1"/>
                </a:solidFill>
                <a:latin typeface="Consolas" pitchFamily="49" charset="0"/>
                <a:cs typeface="Consolas" pitchFamily="49" charset="0"/>
              </a:rPr>
            </a:br>
            <a:r>
              <a:rPr lang="en-US" sz="2000" dirty="0">
                <a:solidFill>
                  <a:srgbClr val="FF0000"/>
                </a:solidFill>
                <a:latin typeface="Consolas" pitchFamily="49" charset="0"/>
                <a:cs typeface="Consolas" pitchFamily="49" charset="0"/>
              </a:rPr>
              <a:t>(cuda-gdb</a:t>
            </a:r>
            <a:r>
              <a:rPr lang="en-US" sz="2000" dirty="0" smtClean="0">
                <a:solidFill>
                  <a:srgbClr val="FF0000"/>
                </a:solidFill>
                <a:latin typeface="Consolas" pitchFamily="49" charset="0"/>
                <a:cs typeface="Consolas" pitchFamily="49" charset="0"/>
              </a:rPr>
              <a:t>)</a:t>
            </a:r>
            <a:r>
              <a:rPr lang="en-US" sz="2000" dirty="0">
                <a:solidFill>
                  <a:srgbClr val="92D050"/>
                </a:solidFill>
                <a:latin typeface="Courier New" pitchFamily="49" charset="0"/>
                <a:cs typeface="Courier New" pitchFamily="49" charset="0"/>
              </a:rPr>
              <a:t> </a:t>
            </a:r>
            <a:r>
              <a:rPr lang="en-US" sz="2000" dirty="0">
                <a:solidFill>
                  <a:schemeClr val="bg1"/>
                </a:solidFill>
                <a:latin typeface="Consolas" pitchFamily="49" charset="0"/>
                <a:cs typeface="Consolas" pitchFamily="49" charset="0"/>
              </a:rPr>
              <a:t>break </a:t>
            </a:r>
            <a:r>
              <a:rPr lang="en-US" sz="2000" dirty="0" smtClean="0">
                <a:solidFill>
                  <a:schemeClr val="bg1"/>
                </a:solidFill>
                <a:latin typeface="Consolas" pitchFamily="49" charset="0"/>
                <a:cs typeface="Consolas" pitchFamily="49" charset="0"/>
              </a:rPr>
              <a:t>*$pc</a:t>
            </a:r>
          </a:p>
        </p:txBody>
      </p:sp>
      <p:sp>
        <p:nvSpPr>
          <p:cNvPr id="7" name="TextBox 6"/>
          <p:cNvSpPr txBox="1"/>
          <p:nvPr/>
        </p:nvSpPr>
        <p:spPr>
          <a:xfrm>
            <a:off x="1524000" y="5715000"/>
            <a:ext cx="7239000" cy="400110"/>
          </a:xfrm>
          <a:prstGeom prst="rect">
            <a:avLst/>
          </a:prstGeom>
          <a:solidFill>
            <a:schemeClr val="tx1">
              <a:lumMod val="85000"/>
              <a:lumOff val="15000"/>
            </a:schemeClr>
          </a:solidFill>
          <a:ln>
            <a:solidFill>
              <a:schemeClr val="accent5">
                <a:lumMod val="50000"/>
              </a:schemeClr>
            </a:solidFill>
          </a:ln>
          <a:effectLst>
            <a:reflection stA="50000" endA="300" endPos="35000" dist="50800" dir="5400000" sy="-100000" algn="bl" rotWithShape="0"/>
          </a:effectLst>
        </p:spPr>
        <p:txBody>
          <a:bodyPr wrap="square" rtlCol="0">
            <a:spAutoFit/>
          </a:bodyPr>
          <a:lstStyle/>
          <a:p>
            <a:pPr lvl="0" eaLnBrk="0" hangingPunct="0">
              <a:spcBef>
                <a:spcPts val="600"/>
              </a:spcBef>
              <a:spcAft>
                <a:spcPts val="300"/>
              </a:spcAft>
            </a:pPr>
            <a:r>
              <a:rPr lang="en-US" sz="2000" dirty="0" smtClean="0">
                <a:solidFill>
                  <a:srgbClr val="FF0000"/>
                </a:solidFill>
                <a:latin typeface="Consolas" pitchFamily="49" charset="0"/>
                <a:cs typeface="Consolas" pitchFamily="49" charset="0"/>
              </a:rPr>
              <a:t>(</a:t>
            </a:r>
            <a:r>
              <a:rPr lang="en-US" sz="2000" dirty="0">
                <a:solidFill>
                  <a:srgbClr val="FF0000"/>
                </a:solidFill>
                <a:latin typeface="Consolas" pitchFamily="49" charset="0"/>
                <a:cs typeface="Consolas" pitchFamily="49" charset="0"/>
              </a:rPr>
              <a:t>cuda-gdb) </a:t>
            </a:r>
            <a:r>
              <a:rPr lang="en-US" sz="2000" dirty="0" smtClean="0">
                <a:solidFill>
                  <a:schemeClr val="bg1"/>
                </a:solidFill>
                <a:latin typeface="Consolas" pitchFamily="49" charset="0"/>
                <a:cs typeface="Consolas" pitchFamily="49" charset="0"/>
              </a:rPr>
              <a:t>set cuda </a:t>
            </a:r>
            <a:r>
              <a:rPr lang="en-US" sz="2000" dirty="0" err="1" smtClean="0">
                <a:solidFill>
                  <a:schemeClr val="bg1"/>
                </a:solidFill>
                <a:latin typeface="Consolas" pitchFamily="49" charset="0"/>
                <a:cs typeface="Consolas" pitchFamily="49" charset="0"/>
              </a:rPr>
              <a:t>break_on_launch</a:t>
            </a:r>
            <a:r>
              <a:rPr lang="en-US" sz="2000" dirty="0" smtClean="0">
                <a:solidFill>
                  <a:schemeClr val="bg1"/>
                </a:solidFill>
                <a:latin typeface="Consolas" pitchFamily="49" charset="0"/>
                <a:cs typeface="Consolas" pitchFamily="49" charset="0"/>
              </a:rPr>
              <a:t> application</a:t>
            </a:r>
          </a:p>
        </p:txBody>
      </p:sp>
      <p:sp>
        <p:nvSpPr>
          <p:cNvPr id="8" name="Slide Number Placeholder 7"/>
          <p:cNvSpPr>
            <a:spLocks noGrp="1"/>
          </p:cNvSpPr>
          <p:nvPr>
            <p:ph type="sldNum" sz="quarter" idx="12"/>
          </p:nvPr>
        </p:nvSpPr>
        <p:spPr/>
        <p:txBody>
          <a:bodyPr/>
          <a:lstStyle/>
          <a:p>
            <a:fld id="{04A7C484-7E24-447E-8CB0-5149A4D34DEF}" type="slidenum">
              <a:rPr lang="en-US" altLang="en-US" smtClean="0"/>
              <a:pPr/>
              <a:t>62</a:t>
            </a:fld>
            <a:endParaRPr lang="en-US" altLang="en-US"/>
          </a:p>
        </p:txBody>
      </p:sp>
    </p:spTree>
    <p:extLst>
      <p:ext uri="{BB962C8B-B14F-4D97-AF65-F5344CB8AC3E}">
        <p14:creationId xmlns:p14="http://schemas.microsoft.com/office/powerpoint/2010/main" val="278458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7086600" cy="808038"/>
          </a:xfrm>
        </p:spPr>
        <p:txBody>
          <a:bodyPr/>
          <a:lstStyle/>
          <a:p>
            <a:r>
              <a:rPr lang="en-US" dirty="0" smtClean="0"/>
              <a:t>Conditional Breakpoints</a:t>
            </a:r>
            <a:endParaRPr lang="en-US" dirty="0"/>
          </a:p>
        </p:txBody>
      </p:sp>
      <p:sp>
        <p:nvSpPr>
          <p:cNvPr id="3" name="Content Placeholder 2"/>
          <p:cNvSpPr>
            <a:spLocks noGrp="1"/>
          </p:cNvSpPr>
          <p:nvPr>
            <p:ph idx="1"/>
          </p:nvPr>
        </p:nvSpPr>
        <p:spPr>
          <a:xfrm>
            <a:off x="457200" y="2176463"/>
            <a:ext cx="8229600" cy="4148137"/>
          </a:xfrm>
        </p:spPr>
        <p:txBody>
          <a:bodyPr/>
          <a:lstStyle/>
          <a:p>
            <a:r>
              <a:rPr lang="en-US" sz="2400" dirty="0" smtClean="0"/>
              <a:t>Only reports hit breakpoint if condition is met</a:t>
            </a:r>
          </a:p>
          <a:p>
            <a:pPr lvl="1"/>
            <a:r>
              <a:rPr lang="en-US" sz="2000" dirty="0"/>
              <a:t>A</a:t>
            </a:r>
            <a:r>
              <a:rPr lang="en-US" sz="2000" dirty="0" smtClean="0"/>
              <a:t>ll breakpoints are still hit</a:t>
            </a:r>
          </a:p>
          <a:p>
            <a:pPr lvl="1"/>
            <a:r>
              <a:rPr lang="en-US" sz="2000" dirty="0" smtClean="0"/>
              <a:t>Condition is evaluated every time for all the threads</a:t>
            </a:r>
          </a:p>
          <a:p>
            <a:pPr lvl="1"/>
            <a:r>
              <a:rPr lang="en-US" sz="2000" dirty="0" smtClean="0"/>
              <a:t>Typically slows down execution</a:t>
            </a:r>
          </a:p>
          <a:p>
            <a:pPr lvl="1"/>
            <a:endParaRPr lang="en-US" sz="2000" dirty="0" smtClean="0"/>
          </a:p>
          <a:p>
            <a:pPr lvl="1"/>
            <a:endParaRPr lang="en-US" sz="2000" dirty="0" smtClean="0"/>
          </a:p>
          <a:p>
            <a:r>
              <a:rPr lang="en-US" sz="2400" dirty="0" smtClean="0"/>
              <a:t>Condition</a:t>
            </a:r>
          </a:p>
          <a:p>
            <a:pPr lvl="1"/>
            <a:r>
              <a:rPr lang="en-US" sz="2000" dirty="0" smtClean="0"/>
              <a:t>C/C++ syntax</a:t>
            </a:r>
          </a:p>
          <a:p>
            <a:pPr lvl="1"/>
            <a:r>
              <a:rPr lang="en-US" sz="2000" dirty="0" smtClean="0"/>
              <a:t>No function calls</a:t>
            </a:r>
          </a:p>
          <a:p>
            <a:pPr lvl="1"/>
            <a:r>
              <a:rPr lang="en-US" sz="2000" dirty="0" smtClean="0"/>
              <a:t>Supports built-in variables (</a:t>
            </a:r>
            <a:r>
              <a:rPr lang="en-US" sz="2000" dirty="0" err="1" smtClean="0">
                <a:latin typeface="Consolas" pitchFamily="49" charset="0"/>
                <a:cs typeface="Consolas" pitchFamily="49" charset="0"/>
              </a:rPr>
              <a:t>blockIdx</a:t>
            </a:r>
            <a:r>
              <a:rPr lang="en-US" sz="2000" dirty="0" smtClean="0"/>
              <a:t>, </a:t>
            </a:r>
            <a:r>
              <a:rPr lang="en-US" sz="2000" dirty="0" err="1">
                <a:latin typeface="Consolas" pitchFamily="49" charset="0"/>
                <a:cs typeface="Consolas" pitchFamily="49" charset="0"/>
              </a:rPr>
              <a:t>threadIdx</a:t>
            </a:r>
            <a:r>
              <a:rPr lang="en-US" sz="2000" dirty="0" smtClean="0"/>
              <a:t>, ...)</a:t>
            </a:r>
            <a:endParaRPr lang="en-US" sz="1200" dirty="0">
              <a:solidFill>
                <a:srgbClr val="92D050"/>
              </a:solidFill>
              <a:latin typeface="Courier New" pitchFamily="49" charset="0"/>
              <a:cs typeface="Courier New" pitchFamily="49" charset="0"/>
            </a:endParaRPr>
          </a:p>
        </p:txBody>
      </p:sp>
      <p:sp>
        <p:nvSpPr>
          <p:cNvPr id="4" name="Slide Number Placeholder 3"/>
          <p:cNvSpPr>
            <a:spLocks noGrp="1"/>
          </p:cNvSpPr>
          <p:nvPr>
            <p:ph type="sldNum" sz="quarter" idx="12"/>
          </p:nvPr>
        </p:nvSpPr>
        <p:spPr/>
        <p:txBody>
          <a:bodyPr/>
          <a:lstStyle/>
          <a:p>
            <a:fld id="{04A7C484-7E24-447E-8CB0-5149A4D34DEF}" type="slidenum">
              <a:rPr lang="en-US" altLang="en-US" smtClean="0"/>
              <a:pPr/>
              <a:t>63</a:t>
            </a:fld>
            <a:endParaRPr lang="en-US" altLang="en-US"/>
          </a:p>
        </p:txBody>
      </p:sp>
    </p:spTree>
    <p:extLst>
      <p:ext uri="{BB962C8B-B14F-4D97-AF65-F5344CB8AC3E}">
        <p14:creationId xmlns:p14="http://schemas.microsoft.com/office/powerpoint/2010/main" val="1453254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7543800" cy="715962"/>
          </a:xfrm>
        </p:spPr>
        <p:txBody>
          <a:bodyPr/>
          <a:lstStyle/>
          <a:p>
            <a:r>
              <a:rPr lang="en-US" dirty="0" smtClean="0"/>
              <a:t>Conditional Breakpoints</a:t>
            </a:r>
            <a:endParaRPr lang="en-US" dirty="0"/>
          </a:p>
        </p:txBody>
      </p:sp>
      <p:sp>
        <p:nvSpPr>
          <p:cNvPr id="3" name="Content Placeholder 2"/>
          <p:cNvSpPr>
            <a:spLocks noGrp="1"/>
          </p:cNvSpPr>
          <p:nvPr>
            <p:ph idx="1"/>
          </p:nvPr>
        </p:nvSpPr>
        <p:spPr>
          <a:xfrm>
            <a:off x="457200" y="2209800"/>
            <a:ext cx="8229600" cy="4411662"/>
          </a:xfrm>
        </p:spPr>
        <p:txBody>
          <a:bodyPr/>
          <a:lstStyle/>
          <a:p>
            <a:r>
              <a:rPr lang="en-US" dirty="0" smtClean="0"/>
              <a:t>Set at breakpoint creation time</a:t>
            </a:r>
          </a:p>
          <a:p>
            <a:endParaRPr lang="en-US" dirty="0"/>
          </a:p>
          <a:p>
            <a:endParaRPr lang="en-US" dirty="0" smtClean="0"/>
          </a:p>
          <a:p>
            <a:r>
              <a:rPr lang="en-US" dirty="0" smtClean="0"/>
              <a:t>Set after the breakpoint is created</a:t>
            </a:r>
          </a:p>
          <a:p>
            <a:pPr lvl="1"/>
            <a:r>
              <a:rPr lang="en-US" sz="1600" dirty="0" smtClean="0"/>
              <a:t>Breakpoint 1 was previously created</a:t>
            </a:r>
            <a:endParaRPr lang="en-US" dirty="0" smtClean="0"/>
          </a:p>
        </p:txBody>
      </p:sp>
      <p:sp>
        <p:nvSpPr>
          <p:cNvPr id="4" name="TextBox 3"/>
          <p:cNvSpPr txBox="1"/>
          <p:nvPr/>
        </p:nvSpPr>
        <p:spPr>
          <a:xfrm>
            <a:off x="1143001" y="2775029"/>
            <a:ext cx="6803572" cy="400110"/>
          </a:xfrm>
          <a:prstGeom prst="rect">
            <a:avLst/>
          </a:prstGeom>
          <a:solidFill>
            <a:schemeClr val="tx1">
              <a:lumMod val="85000"/>
              <a:lumOff val="15000"/>
            </a:schemeClr>
          </a:solidFill>
          <a:ln>
            <a:solidFill>
              <a:schemeClr val="accent5">
                <a:lumMod val="50000"/>
              </a:schemeClr>
            </a:solidFill>
          </a:ln>
          <a:effectLst>
            <a:reflection stA="50000" endA="300" endPos="35000" dist="50800" dir="5400000" sy="-100000" algn="bl" rotWithShape="0"/>
          </a:effectLst>
        </p:spPr>
        <p:txBody>
          <a:bodyPr wrap="square" rtlCol="0">
            <a:spAutoFit/>
          </a:bodyPr>
          <a:lstStyle/>
          <a:p>
            <a:pPr lvl="0" eaLnBrk="0" hangingPunct="0">
              <a:spcBef>
                <a:spcPts val="600"/>
              </a:spcBef>
              <a:spcAft>
                <a:spcPts val="300"/>
              </a:spcAft>
            </a:pPr>
            <a:r>
              <a:rPr lang="en-US" sz="2000" dirty="0" smtClean="0">
                <a:solidFill>
                  <a:srgbClr val="FF0000"/>
                </a:solidFill>
                <a:latin typeface="Consolas" pitchFamily="49" charset="0"/>
                <a:cs typeface="Consolas" pitchFamily="49" charset="0"/>
              </a:rPr>
              <a:t>(</a:t>
            </a:r>
            <a:r>
              <a:rPr lang="en-US" sz="2000" dirty="0">
                <a:solidFill>
                  <a:srgbClr val="FF0000"/>
                </a:solidFill>
                <a:latin typeface="Consolas" pitchFamily="49" charset="0"/>
                <a:cs typeface="Consolas" pitchFamily="49" charset="0"/>
              </a:rPr>
              <a:t>cuda-gdb) </a:t>
            </a:r>
            <a:r>
              <a:rPr lang="en-US" sz="2000" dirty="0" smtClean="0">
                <a:solidFill>
                  <a:schemeClr val="bg1"/>
                </a:solidFill>
                <a:latin typeface="Consolas" pitchFamily="49" charset="0"/>
                <a:cs typeface="Consolas" pitchFamily="49" charset="0"/>
              </a:rPr>
              <a:t>break </a:t>
            </a:r>
            <a:r>
              <a:rPr lang="en-US" sz="2000" dirty="0" err="1" smtClean="0">
                <a:solidFill>
                  <a:schemeClr val="bg1"/>
                </a:solidFill>
                <a:latin typeface="Consolas" pitchFamily="49" charset="0"/>
                <a:cs typeface="Consolas" pitchFamily="49" charset="0"/>
              </a:rPr>
              <a:t>my_kernel</a:t>
            </a:r>
            <a:r>
              <a:rPr lang="en-US" sz="2000" dirty="0" smtClean="0">
                <a:solidFill>
                  <a:schemeClr val="bg1"/>
                </a:solidFill>
                <a:latin typeface="Consolas" pitchFamily="49" charset="0"/>
                <a:cs typeface="Consolas" pitchFamily="49" charset="0"/>
              </a:rPr>
              <a:t> if </a:t>
            </a:r>
            <a:r>
              <a:rPr lang="en-US" sz="2000" dirty="0" err="1" smtClean="0">
                <a:solidFill>
                  <a:schemeClr val="bg1"/>
                </a:solidFill>
                <a:latin typeface="Consolas" pitchFamily="49" charset="0"/>
                <a:cs typeface="Consolas" pitchFamily="49" charset="0"/>
              </a:rPr>
              <a:t>threadIdx.x</a:t>
            </a:r>
            <a:r>
              <a:rPr lang="en-US" sz="2000" dirty="0" smtClean="0">
                <a:solidFill>
                  <a:schemeClr val="bg1"/>
                </a:solidFill>
                <a:latin typeface="Consolas" pitchFamily="49" charset="0"/>
                <a:cs typeface="Consolas" pitchFamily="49" charset="0"/>
              </a:rPr>
              <a:t> == 13</a:t>
            </a:r>
          </a:p>
        </p:txBody>
      </p:sp>
      <p:sp>
        <p:nvSpPr>
          <p:cNvPr id="5" name="TextBox 4"/>
          <p:cNvSpPr txBox="1"/>
          <p:nvPr/>
        </p:nvSpPr>
        <p:spPr>
          <a:xfrm>
            <a:off x="1143001" y="4841325"/>
            <a:ext cx="6803571" cy="400110"/>
          </a:xfrm>
          <a:prstGeom prst="rect">
            <a:avLst/>
          </a:prstGeom>
          <a:solidFill>
            <a:schemeClr val="tx1">
              <a:lumMod val="85000"/>
              <a:lumOff val="15000"/>
            </a:schemeClr>
          </a:solidFill>
          <a:ln>
            <a:solidFill>
              <a:schemeClr val="accent5">
                <a:lumMod val="50000"/>
              </a:schemeClr>
            </a:solidFill>
          </a:ln>
          <a:effectLst>
            <a:reflection stA="50000" endA="300" endPos="35000" dist="50800" dir="5400000" sy="-100000" algn="bl" rotWithShape="0"/>
          </a:effectLst>
        </p:spPr>
        <p:txBody>
          <a:bodyPr wrap="square" rtlCol="0">
            <a:spAutoFit/>
          </a:bodyPr>
          <a:lstStyle/>
          <a:p>
            <a:pPr lvl="0" eaLnBrk="0" hangingPunct="0">
              <a:spcBef>
                <a:spcPts val="600"/>
              </a:spcBef>
              <a:spcAft>
                <a:spcPts val="300"/>
              </a:spcAft>
            </a:pPr>
            <a:r>
              <a:rPr lang="en-US" sz="2000" dirty="0" smtClean="0">
                <a:solidFill>
                  <a:srgbClr val="FF0000"/>
                </a:solidFill>
                <a:latin typeface="Consolas" pitchFamily="49" charset="0"/>
                <a:cs typeface="Consolas" pitchFamily="49" charset="0"/>
              </a:rPr>
              <a:t>(</a:t>
            </a:r>
            <a:r>
              <a:rPr lang="en-US" sz="2000" dirty="0">
                <a:solidFill>
                  <a:srgbClr val="FF0000"/>
                </a:solidFill>
                <a:latin typeface="Consolas" pitchFamily="49" charset="0"/>
                <a:cs typeface="Consolas" pitchFamily="49" charset="0"/>
              </a:rPr>
              <a:t>cuda-gdb</a:t>
            </a:r>
            <a:r>
              <a:rPr lang="en-US" sz="2000" dirty="0" smtClean="0">
                <a:solidFill>
                  <a:srgbClr val="FF0000"/>
                </a:solidFill>
                <a:latin typeface="Consolas" pitchFamily="49" charset="0"/>
                <a:cs typeface="Consolas" pitchFamily="49" charset="0"/>
              </a:rPr>
              <a:t>)</a:t>
            </a:r>
            <a:r>
              <a:rPr lang="en-US" sz="2000" dirty="0">
                <a:solidFill>
                  <a:srgbClr val="92D050"/>
                </a:solidFill>
                <a:latin typeface="Courier New" pitchFamily="49" charset="0"/>
                <a:cs typeface="Courier New" pitchFamily="49" charset="0"/>
              </a:rPr>
              <a:t> </a:t>
            </a:r>
            <a:r>
              <a:rPr lang="en-US" sz="2000" dirty="0" smtClean="0">
                <a:solidFill>
                  <a:schemeClr val="bg1"/>
                </a:solidFill>
                <a:latin typeface="Consolas" pitchFamily="49" charset="0"/>
                <a:cs typeface="Consolas" pitchFamily="49" charset="0"/>
              </a:rPr>
              <a:t>condition 1 </a:t>
            </a:r>
            <a:r>
              <a:rPr lang="en-US" sz="2000" dirty="0" err="1" smtClean="0">
                <a:solidFill>
                  <a:schemeClr val="bg1"/>
                </a:solidFill>
                <a:latin typeface="Consolas" pitchFamily="49" charset="0"/>
                <a:cs typeface="Consolas" pitchFamily="49" charset="0"/>
              </a:rPr>
              <a:t>blockIdx.x</a:t>
            </a:r>
            <a:r>
              <a:rPr lang="en-US" sz="2000" dirty="0" smtClean="0">
                <a:solidFill>
                  <a:schemeClr val="bg1"/>
                </a:solidFill>
                <a:latin typeface="Consolas" pitchFamily="49" charset="0"/>
                <a:cs typeface="Consolas" pitchFamily="49" charset="0"/>
              </a:rPr>
              <a:t> == 0 &amp;&amp; n &gt; 3</a:t>
            </a:r>
          </a:p>
        </p:txBody>
      </p:sp>
      <p:sp>
        <p:nvSpPr>
          <p:cNvPr id="6" name="Slide Number Placeholder 5"/>
          <p:cNvSpPr>
            <a:spLocks noGrp="1"/>
          </p:cNvSpPr>
          <p:nvPr>
            <p:ph type="sldNum" sz="quarter" idx="12"/>
          </p:nvPr>
        </p:nvSpPr>
        <p:spPr/>
        <p:txBody>
          <a:bodyPr/>
          <a:lstStyle/>
          <a:p>
            <a:fld id="{04A7C484-7E24-447E-8CB0-5149A4D34DEF}" type="slidenum">
              <a:rPr lang="en-US" altLang="en-US" smtClean="0"/>
              <a:pPr/>
              <a:t>64</a:t>
            </a:fld>
            <a:endParaRPr lang="en-US" altLang="en-US"/>
          </a:p>
        </p:txBody>
      </p:sp>
    </p:spTree>
    <p:extLst>
      <p:ext uri="{BB962C8B-B14F-4D97-AF65-F5344CB8AC3E}">
        <p14:creationId xmlns:p14="http://schemas.microsoft.com/office/powerpoint/2010/main" val="1628265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357120"/>
            <a:ext cx="8138160" cy="1148080"/>
          </a:xfrm>
        </p:spPr>
        <p:txBody>
          <a:bodyPr/>
          <a:lstStyle/>
          <a:p>
            <a:r>
              <a:rPr lang="en-US" dirty="0" smtClean="0"/>
              <a:t>Setting Focus during Debugging</a:t>
            </a:r>
            <a:endParaRPr lang="en-US" dirty="0"/>
          </a:p>
        </p:txBody>
      </p:sp>
      <p:sp>
        <p:nvSpPr>
          <p:cNvPr id="3" name="Slide Number Placeholder 2"/>
          <p:cNvSpPr>
            <a:spLocks noGrp="1"/>
          </p:cNvSpPr>
          <p:nvPr>
            <p:ph type="sldNum" sz="quarter" idx="12"/>
          </p:nvPr>
        </p:nvSpPr>
        <p:spPr/>
        <p:txBody>
          <a:bodyPr/>
          <a:lstStyle/>
          <a:p>
            <a:fld id="{198C497F-F93A-415D-AE85-6EDF5BB63A7F}" type="slidenum">
              <a:rPr lang="en-US" altLang="en-US" smtClean="0"/>
              <a:pPr/>
              <a:t>65</a:t>
            </a:fld>
            <a:endParaRPr lang="en-US" altLang="en-US"/>
          </a:p>
        </p:txBody>
      </p:sp>
    </p:spTree>
    <p:extLst>
      <p:ext uri="{BB962C8B-B14F-4D97-AF65-F5344CB8AC3E}">
        <p14:creationId xmlns:p14="http://schemas.microsoft.com/office/powerpoint/2010/main" val="4131380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5638800" cy="868362"/>
          </a:xfrm>
        </p:spPr>
        <p:txBody>
          <a:bodyPr/>
          <a:lstStyle/>
          <a:p>
            <a:r>
              <a:rPr lang="en-US" dirty="0" smtClean="0"/>
              <a:t>Thread Focus</a:t>
            </a:r>
            <a:endParaRPr lang="en-US" dirty="0"/>
          </a:p>
        </p:txBody>
      </p:sp>
      <p:sp>
        <p:nvSpPr>
          <p:cNvPr id="3" name="Content Placeholder 2"/>
          <p:cNvSpPr>
            <a:spLocks noGrp="1"/>
          </p:cNvSpPr>
          <p:nvPr>
            <p:ph idx="1"/>
          </p:nvPr>
        </p:nvSpPr>
        <p:spPr>
          <a:xfrm>
            <a:off x="457200" y="1719263"/>
            <a:ext cx="8534400" cy="4986337"/>
          </a:xfrm>
        </p:spPr>
        <p:txBody>
          <a:bodyPr/>
          <a:lstStyle/>
          <a:p>
            <a:r>
              <a:rPr lang="en-US" sz="2000" dirty="0" smtClean="0">
                <a:cs typeface="Consolas" pitchFamily="49" charset="0"/>
              </a:rPr>
              <a:t>There are thousands of threads to deal with. Can’t display all of them</a:t>
            </a:r>
          </a:p>
          <a:p>
            <a:pPr lvl="2"/>
            <a:endParaRPr lang="en-US" sz="1300" dirty="0" smtClean="0">
              <a:cs typeface="Consolas" pitchFamily="49" charset="0"/>
            </a:endParaRPr>
          </a:p>
          <a:p>
            <a:pPr lvl="2"/>
            <a:endParaRPr lang="en-US" sz="1300" dirty="0" smtClean="0">
              <a:cs typeface="Consolas" pitchFamily="49" charset="0"/>
            </a:endParaRPr>
          </a:p>
          <a:p>
            <a:r>
              <a:rPr lang="en-US" sz="2000" dirty="0" smtClean="0">
                <a:cs typeface="Consolas" pitchFamily="49" charset="0"/>
              </a:rPr>
              <a:t>Thread focus dictates which thread you are looking at</a:t>
            </a:r>
          </a:p>
          <a:p>
            <a:pPr lvl="2"/>
            <a:endParaRPr lang="en-US" sz="1300" dirty="0" smtClean="0">
              <a:cs typeface="Consolas" pitchFamily="49" charset="0"/>
            </a:endParaRPr>
          </a:p>
          <a:p>
            <a:pPr lvl="2"/>
            <a:endParaRPr lang="en-US" sz="1300" dirty="0" smtClean="0">
              <a:cs typeface="Consolas" pitchFamily="49" charset="0"/>
            </a:endParaRPr>
          </a:p>
          <a:p>
            <a:r>
              <a:rPr lang="en-US" sz="2000" dirty="0" smtClean="0">
                <a:cs typeface="Consolas" pitchFamily="49" charset="0"/>
              </a:rPr>
              <a:t>Some </a:t>
            </a:r>
            <a:r>
              <a:rPr lang="en-US" sz="2000" dirty="0">
                <a:cs typeface="Consolas" pitchFamily="49" charset="0"/>
              </a:rPr>
              <a:t>commands apply only to the thread in focus</a:t>
            </a:r>
          </a:p>
          <a:p>
            <a:pPr lvl="1"/>
            <a:r>
              <a:rPr lang="en-US" sz="1800" dirty="0">
                <a:latin typeface="+mn-lt"/>
                <a:cs typeface="Consolas" pitchFamily="49" charset="0"/>
              </a:rPr>
              <a:t>Print local or shared variables</a:t>
            </a:r>
          </a:p>
          <a:p>
            <a:pPr lvl="1"/>
            <a:r>
              <a:rPr lang="en-US" sz="1800" dirty="0">
                <a:latin typeface="+mn-lt"/>
                <a:cs typeface="Consolas" pitchFamily="49" charset="0"/>
              </a:rPr>
              <a:t>Print registers</a:t>
            </a:r>
          </a:p>
          <a:p>
            <a:pPr lvl="1"/>
            <a:r>
              <a:rPr lang="en-US" sz="1800" dirty="0">
                <a:latin typeface="+mn-lt"/>
                <a:cs typeface="Consolas" pitchFamily="49" charset="0"/>
              </a:rPr>
              <a:t>Print stack </a:t>
            </a:r>
            <a:r>
              <a:rPr lang="en-US" sz="1800" dirty="0" smtClean="0">
                <a:latin typeface="+mn-lt"/>
                <a:cs typeface="Consolas" pitchFamily="49" charset="0"/>
              </a:rPr>
              <a:t>contents</a:t>
            </a:r>
          </a:p>
          <a:p>
            <a:pPr lvl="2"/>
            <a:endParaRPr lang="en-US" sz="1500" dirty="0" smtClean="0">
              <a:latin typeface="+mn-lt"/>
              <a:cs typeface="Consolas" pitchFamily="49" charset="0"/>
            </a:endParaRPr>
          </a:p>
          <a:p>
            <a:pPr lvl="2"/>
            <a:endParaRPr lang="en-US" sz="1500" dirty="0">
              <a:latin typeface="+mn-lt"/>
              <a:cs typeface="Consolas" pitchFamily="49" charset="0"/>
            </a:endParaRPr>
          </a:p>
          <a:p>
            <a:r>
              <a:rPr lang="en-US" sz="2000" dirty="0" smtClean="0"/>
              <a:t>Attributes of the “thread focus”</a:t>
            </a:r>
          </a:p>
          <a:p>
            <a:pPr lvl="1"/>
            <a:r>
              <a:rPr lang="en-US" sz="1800" dirty="0" smtClean="0"/>
              <a:t>Kernel index	: unique, assigned at kernel’s launch time</a:t>
            </a:r>
          </a:p>
          <a:p>
            <a:pPr lvl="1"/>
            <a:r>
              <a:rPr lang="en-US" sz="1800" dirty="0" smtClean="0"/>
              <a:t>Block index	: the application </a:t>
            </a:r>
            <a:r>
              <a:rPr lang="en-US" sz="1800" dirty="0" err="1" smtClean="0">
                <a:latin typeface="Consolas" pitchFamily="49" charset="0"/>
                <a:cs typeface="Consolas" pitchFamily="49" charset="0"/>
              </a:rPr>
              <a:t>blockIdx</a:t>
            </a:r>
            <a:endParaRPr lang="en-US" sz="1800" dirty="0" smtClean="0">
              <a:latin typeface="Consolas" pitchFamily="49" charset="0"/>
              <a:cs typeface="Consolas" pitchFamily="49" charset="0"/>
            </a:endParaRPr>
          </a:p>
          <a:p>
            <a:pPr lvl="1"/>
            <a:r>
              <a:rPr lang="en-US" sz="1800" dirty="0" smtClean="0"/>
              <a:t>Thread index	: the application </a:t>
            </a:r>
            <a:r>
              <a:rPr lang="en-US" sz="1800" dirty="0" err="1" smtClean="0">
                <a:latin typeface="Consolas" pitchFamily="49" charset="0"/>
                <a:cs typeface="Consolas" pitchFamily="49" charset="0"/>
              </a:rPr>
              <a:t>threadIdx</a:t>
            </a:r>
            <a:endParaRPr lang="en-US" sz="1800" dirty="0" smtClean="0">
              <a:latin typeface="Consolas" pitchFamily="49" charset="0"/>
              <a:cs typeface="Consolas" pitchFamily="49" charset="0"/>
            </a:endParaRPr>
          </a:p>
        </p:txBody>
      </p:sp>
      <p:sp>
        <p:nvSpPr>
          <p:cNvPr id="4" name="Slide Number Placeholder 3"/>
          <p:cNvSpPr>
            <a:spLocks noGrp="1"/>
          </p:cNvSpPr>
          <p:nvPr>
            <p:ph type="sldNum" sz="quarter" idx="12"/>
          </p:nvPr>
        </p:nvSpPr>
        <p:spPr/>
        <p:txBody>
          <a:bodyPr/>
          <a:lstStyle/>
          <a:p>
            <a:fld id="{04A7C484-7E24-447E-8CB0-5149A4D34DEF}" type="slidenum">
              <a:rPr lang="en-US" altLang="en-US" smtClean="0"/>
              <a:pPr/>
              <a:t>66</a:t>
            </a:fld>
            <a:endParaRPr lang="en-US" altLang="en-US"/>
          </a:p>
        </p:txBody>
      </p:sp>
    </p:spTree>
    <p:extLst>
      <p:ext uri="{BB962C8B-B14F-4D97-AF65-F5344CB8AC3E}">
        <p14:creationId xmlns:p14="http://schemas.microsoft.com/office/powerpoint/2010/main" val="2463192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8"/>
            <a:ext cx="6324600" cy="715962"/>
          </a:xfrm>
        </p:spPr>
        <p:txBody>
          <a:bodyPr/>
          <a:lstStyle/>
          <a:p>
            <a:r>
              <a:rPr lang="en-US" dirty="0" smtClean="0"/>
              <a:t>Devices</a:t>
            </a:r>
            <a:endParaRPr lang="en-US" dirty="0"/>
          </a:p>
        </p:txBody>
      </p:sp>
      <p:sp>
        <p:nvSpPr>
          <p:cNvPr id="3" name="Content Placeholder 2"/>
          <p:cNvSpPr>
            <a:spLocks noGrp="1"/>
          </p:cNvSpPr>
          <p:nvPr>
            <p:ph idx="1"/>
          </p:nvPr>
        </p:nvSpPr>
        <p:spPr>
          <a:xfrm>
            <a:off x="152399" y="1719263"/>
            <a:ext cx="8839199" cy="4411662"/>
          </a:xfrm>
        </p:spPr>
        <p:txBody>
          <a:bodyPr/>
          <a:lstStyle/>
          <a:p>
            <a:r>
              <a:rPr lang="en-US" sz="2400" dirty="0" smtClean="0"/>
              <a:t>To obtain the list of devices in the system:</a:t>
            </a:r>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r>
              <a:rPr lang="en-US" sz="2400" dirty="0" smtClean="0"/>
              <a:t>The * indicates the device of the kernel currently in focus</a:t>
            </a:r>
          </a:p>
          <a:p>
            <a:r>
              <a:rPr lang="en-US" sz="2400" dirty="0" smtClean="0"/>
              <a:t>Provides an overview of the hardware that supports the code</a:t>
            </a:r>
            <a:endParaRPr lang="en-US" sz="2400" dirty="0"/>
          </a:p>
        </p:txBody>
      </p:sp>
      <p:sp>
        <p:nvSpPr>
          <p:cNvPr id="4" name="TextBox 3"/>
          <p:cNvSpPr txBox="1"/>
          <p:nvPr/>
        </p:nvSpPr>
        <p:spPr>
          <a:xfrm>
            <a:off x="152400" y="2467429"/>
            <a:ext cx="8839199" cy="1862048"/>
          </a:xfrm>
          <a:prstGeom prst="rect">
            <a:avLst/>
          </a:prstGeom>
          <a:solidFill>
            <a:schemeClr val="tx1">
              <a:lumMod val="85000"/>
              <a:lumOff val="15000"/>
            </a:schemeClr>
          </a:solidFill>
          <a:ln>
            <a:solidFill>
              <a:schemeClr val="accent5">
                <a:lumMod val="50000"/>
              </a:schemeClr>
            </a:solidFill>
          </a:ln>
          <a:effectLst/>
        </p:spPr>
        <p:txBody>
          <a:bodyPr wrap="square" rtlCol="0">
            <a:spAutoFit/>
          </a:bodyPr>
          <a:lstStyle/>
          <a:p>
            <a:pPr eaLnBrk="0" hangingPunct="0">
              <a:spcBef>
                <a:spcPts val="600"/>
              </a:spcBef>
              <a:spcAft>
                <a:spcPts val="300"/>
              </a:spcAft>
            </a:pPr>
            <a:r>
              <a:rPr lang="en-US" sz="2000" dirty="0" smtClean="0">
                <a:solidFill>
                  <a:srgbClr val="FF0000"/>
                </a:solidFill>
                <a:latin typeface="Consolas" pitchFamily="49" charset="0"/>
                <a:cs typeface="Consolas" pitchFamily="49" charset="0"/>
              </a:rPr>
              <a:t>(</a:t>
            </a:r>
            <a:r>
              <a:rPr lang="en-US" sz="2000" dirty="0">
                <a:solidFill>
                  <a:srgbClr val="FF0000"/>
                </a:solidFill>
                <a:latin typeface="Consolas" pitchFamily="49" charset="0"/>
                <a:cs typeface="Consolas" pitchFamily="49" charset="0"/>
              </a:rPr>
              <a:t>cuda-gdb) </a:t>
            </a:r>
            <a:r>
              <a:rPr lang="en-US" sz="2000" dirty="0">
                <a:solidFill>
                  <a:schemeClr val="bg1"/>
                </a:solidFill>
                <a:latin typeface="Consolas" pitchFamily="49" charset="0"/>
                <a:cs typeface="Consolas" pitchFamily="49" charset="0"/>
              </a:rPr>
              <a:t>info cuda </a:t>
            </a:r>
            <a:r>
              <a:rPr lang="en-US" sz="2000" dirty="0" smtClean="0">
                <a:solidFill>
                  <a:schemeClr val="bg1"/>
                </a:solidFill>
                <a:latin typeface="Consolas" pitchFamily="49" charset="0"/>
                <a:cs typeface="Consolas" pitchFamily="49" charset="0"/>
              </a:rPr>
              <a:t>devices</a:t>
            </a:r>
            <a:br>
              <a:rPr lang="en-US" sz="2000" dirty="0" smtClean="0">
                <a:solidFill>
                  <a:schemeClr val="bg1"/>
                </a:solidFill>
                <a:latin typeface="Consolas" pitchFamily="49" charset="0"/>
                <a:cs typeface="Consolas" pitchFamily="49" charset="0"/>
              </a:rPr>
            </a:br>
            <a:r>
              <a:rPr lang="en-US" sz="2000" dirty="0">
                <a:solidFill>
                  <a:schemeClr val="bg1"/>
                </a:solidFill>
                <a:latin typeface="Consolas" pitchFamily="49" charset="0"/>
                <a:cs typeface="Consolas" pitchFamily="49" charset="0"/>
              </a:rPr>
              <a:t/>
            </a:r>
            <a:br>
              <a:rPr lang="en-US" sz="2000" dirty="0">
                <a:solidFill>
                  <a:schemeClr val="bg1"/>
                </a:solidFill>
                <a:latin typeface="Consolas" pitchFamily="49" charset="0"/>
                <a:cs typeface="Consolas" pitchFamily="49" charset="0"/>
              </a:rPr>
            </a:br>
            <a:r>
              <a:rPr lang="en-US" sz="2000" dirty="0">
                <a:solidFill>
                  <a:schemeClr val="bg1"/>
                </a:solidFill>
                <a:latin typeface="Consolas" pitchFamily="49" charset="0"/>
                <a:cs typeface="Consolas" pitchFamily="49" charset="0"/>
              </a:rPr>
              <a:t> </a:t>
            </a:r>
            <a:r>
              <a:rPr lang="en-US" sz="2000" dirty="0" err="1">
                <a:solidFill>
                  <a:schemeClr val="bg1"/>
                </a:solidFill>
                <a:latin typeface="Consolas" pitchFamily="49" charset="0"/>
                <a:cs typeface="Consolas" pitchFamily="49" charset="0"/>
              </a:rPr>
              <a:t>Dev</a:t>
            </a:r>
            <a:r>
              <a:rPr lang="en-US" sz="2000" dirty="0">
                <a:solidFill>
                  <a:schemeClr val="bg1"/>
                </a:solidFill>
                <a:latin typeface="Consolas" pitchFamily="49" charset="0"/>
                <a:cs typeface="Consolas" pitchFamily="49" charset="0"/>
              </a:rPr>
              <a:t> </a:t>
            </a:r>
            <a:r>
              <a:rPr lang="en-US" sz="2000" dirty="0" smtClean="0">
                <a:solidFill>
                  <a:schemeClr val="bg1"/>
                </a:solidFill>
                <a:latin typeface="Consolas" pitchFamily="49" charset="0"/>
                <a:cs typeface="Consolas" pitchFamily="49" charset="0"/>
              </a:rPr>
              <a:t>  </a:t>
            </a:r>
            <a:r>
              <a:rPr lang="en-US" sz="2000" dirty="0" err="1" smtClean="0">
                <a:solidFill>
                  <a:schemeClr val="bg1"/>
                </a:solidFill>
                <a:latin typeface="Consolas" pitchFamily="49" charset="0"/>
                <a:cs typeface="Consolas" pitchFamily="49" charset="0"/>
              </a:rPr>
              <a:t>Desc</a:t>
            </a:r>
            <a:r>
              <a:rPr lang="en-US" sz="2000" dirty="0" smtClean="0">
                <a:solidFill>
                  <a:schemeClr val="bg1"/>
                </a:solidFill>
                <a:latin typeface="Consolas" pitchFamily="49" charset="0"/>
                <a:cs typeface="Consolas" pitchFamily="49" charset="0"/>
              </a:rPr>
              <a:t>   Type  SMs </a:t>
            </a:r>
            <a:r>
              <a:rPr lang="en-US" sz="2000" dirty="0" err="1" smtClean="0">
                <a:solidFill>
                  <a:schemeClr val="bg1"/>
                </a:solidFill>
                <a:latin typeface="Consolas" pitchFamily="49" charset="0"/>
                <a:cs typeface="Consolas" pitchFamily="49" charset="0"/>
              </a:rPr>
              <a:t>Wps</a:t>
            </a:r>
            <a:r>
              <a:rPr lang="en-US" sz="2000" dirty="0" smtClean="0">
                <a:solidFill>
                  <a:schemeClr val="bg1"/>
                </a:solidFill>
                <a:latin typeface="Consolas" pitchFamily="49" charset="0"/>
                <a:cs typeface="Consolas" pitchFamily="49" charset="0"/>
              </a:rPr>
              <a:t>/SM </a:t>
            </a:r>
            <a:r>
              <a:rPr lang="en-US" sz="2000" dirty="0" err="1" smtClean="0">
                <a:solidFill>
                  <a:schemeClr val="bg1"/>
                </a:solidFill>
                <a:latin typeface="Consolas" pitchFamily="49" charset="0"/>
                <a:cs typeface="Consolas" pitchFamily="49" charset="0"/>
              </a:rPr>
              <a:t>Lns</a:t>
            </a:r>
            <a:r>
              <a:rPr lang="en-US" sz="2000" dirty="0" smtClean="0">
                <a:solidFill>
                  <a:schemeClr val="bg1"/>
                </a:solidFill>
                <a:latin typeface="Consolas" pitchFamily="49" charset="0"/>
                <a:cs typeface="Consolas" pitchFamily="49" charset="0"/>
              </a:rPr>
              <a:t>/</a:t>
            </a:r>
            <a:r>
              <a:rPr lang="en-US" sz="2000" dirty="0" err="1" smtClean="0">
                <a:solidFill>
                  <a:schemeClr val="bg1"/>
                </a:solidFill>
                <a:latin typeface="Consolas" pitchFamily="49" charset="0"/>
                <a:cs typeface="Consolas" pitchFamily="49" charset="0"/>
              </a:rPr>
              <a:t>Wp</a:t>
            </a:r>
            <a:r>
              <a:rPr lang="en-US" sz="2000" dirty="0" smtClean="0">
                <a:solidFill>
                  <a:schemeClr val="bg1"/>
                </a:solidFill>
                <a:latin typeface="Consolas" pitchFamily="49" charset="0"/>
                <a:cs typeface="Consolas" pitchFamily="49" charset="0"/>
              </a:rPr>
              <a:t> </a:t>
            </a:r>
            <a:r>
              <a:rPr lang="en-US" sz="2000" dirty="0" err="1" smtClean="0">
                <a:solidFill>
                  <a:schemeClr val="bg1"/>
                </a:solidFill>
                <a:latin typeface="Consolas" pitchFamily="49" charset="0"/>
                <a:cs typeface="Consolas" pitchFamily="49" charset="0"/>
              </a:rPr>
              <a:t>Regs</a:t>
            </a:r>
            <a:r>
              <a:rPr lang="en-US" sz="2000" dirty="0" smtClean="0">
                <a:solidFill>
                  <a:schemeClr val="bg1"/>
                </a:solidFill>
                <a:latin typeface="Consolas" pitchFamily="49" charset="0"/>
                <a:cs typeface="Consolas" pitchFamily="49" charset="0"/>
              </a:rPr>
              <a:t>/Ln </a:t>
            </a:r>
            <a:r>
              <a:rPr lang="en-US" sz="2000" dirty="0">
                <a:solidFill>
                  <a:schemeClr val="bg1"/>
                </a:solidFill>
                <a:latin typeface="Consolas" pitchFamily="49" charset="0"/>
                <a:cs typeface="Consolas" pitchFamily="49" charset="0"/>
              </a:rPr>
              <a:t>Active SMs Mask </a:t>
            </a:r>
          </a:p>
          <a:p>
            <a:pPr eaLnBrk="0" hangingPunct="0">
              <a:spcBef>
                <a:spcPts val="600"/>
              </a:spcBef>
              <a:spcAft>
                <a:spcPts val="300"/>
              </a:spcAft>
            </a:pPr>
            <a:r>
              <a:rPr lang="en-US" sz="2000" dirty="0">
                <a:solidFill>
                  <a:schemeClr val="bg1"/>
                </a:solidFill>
                <a:latin typeface="Consolas" pitchFamily="49" charset="0"/>
                <a:cs typeface="Consolas" pitchFamily="49" charset="0"/>
              </a:rPr>
              <a:t>*  </a:t>
            </a:r>
            <a:r>
              <a:rPr lang="en-US" sz="2000" dirty="0" smtClean="0">
                <a:solidFill>
                  <a:schemeClr val="bg1"/>
                </a:solidFill>
                <a:latin typeface="Consolas" pitchFamily="49" charset="0"/>
                <a:cs typeface="Consolas" pitchFamily="49" charset="0"/>
              </a:rPr>
              <a:t>0  gf100  sm_20   14     48     32      64           0xfff </a:t>
            </a:r>
            <a:endParaRPr lang="en-US" sz="2000" dirty="0">
              <a:solidFill>
                <a:schemeClr val="bg1"/>
              </a:solidFill>
              <a:latin typeface="Consolas" pitchFamily="49" charset="0"/>
              <a:cs typeface="Consolas" pitchFamily="49" charset="0"/>
            </a:endParaRPr>
          </a:p>
          <a:p>
            <a:pPr eaLnBrk="0" hangingPunct="0">
              <a:spcBef>
                <a:spcPts val="600"/>
              </a:spcBef>
              <a:spcAft>
                <a:spcPts val="300"/>
              </a:spcAft>
            </a:pPr>
            <a:r>
              <a:rPr lang="en-US" sz="2000" dirty="0">
                <a:solidFill>
                  <a:schemeClr val="bg1"/>
                </a:solidFill>
                <a:latin typeface="Consolas" pitchFamily="49" charset="0"/>
                <a:cs typeface="Consolas" pitchFamily="49" charset="0"/>
              </a:rPr>
              <a:t>   </a:t>
            </a:r>
            <a:r>
              <a:rPr lang="en-US" sz="2000" dirty="0" smtClean="0">
                <a:solidFill>
                  <a:schemeClr val="bg1"/>
                </a:solidFill>
                <a:latin typeface="Consolas" pitchFamily="49" charset="0"/>
                <a:cs typeface="Consolas" pitchFamily="49" charset="0"/>
              </a:rPr>
              <a:t>1  gt200  sm_13   30     32     32     128             0x0 </a:t>
            </a:r>
            <a:endParaRPr lang="en-US" sz="2000" dirty="0">
              <a:solidFill>
                <a:schemeClr val="bg2"/>
              </a:solidFill>
              <a:latin typeface="Consolas" pitchFamily="49" charset="0"/>
              <a:cs typeface="Consolas" pitchFamily="49" charset="0"/>
            </a:endParaRPr>
          </a:p>
        </p:txBody>
      </p:sp>
      <p:sp>
        <p:nvSpPr>
          <p:cNvPr id="5" name="Slide Number Placeholder 4"/>
          <p:cNvSpPr>
            <a:spLocks noGrp="1"/>
          </p:cNvSpPr>
          <p:nvPr>
            <p:ph type="sldNum" sz="quarter" idx="12"/>
          </p:nvPr>
        </p:nvSpPr>
        <p:spPr/>
        <p:txBody>
          <a:bodyPr/>
          <a:lstStyle/>
          <a:p>
            <a:fld id="{04A7C484-7E24-447E-8CB0-5149A4D34DEF}" type="slidenum">
              <a:rPr lang="en-US" altLang="en-US" smtClean="0"/>
              <a:pPr/>
              <a:t>67</a:t>
            </a:fld>
            <a:endParaRPr lang="en-US" altLang="en-US"/>
          </a:p>
        </p:txBody>
      </p:sp>
    </p:spTree>
    <p:extLst>
      <p:ext uri="{BB962C8B-B14F-4D97-AF65-F5344CB8AC3E}">
        <p14:creationId xmlns:p14="http://schemas.microsoft.com/office/powerpoint/2010/main" val="2720738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4800600" cy="944562"/>
          </a:xfrm>
        </p:spPr>
        <p:txBody>
          <a:bodyPr/>
          <a:lstStyle/>
          <a:p>
            <a:r>
              <a:rPr lang="en-US" dirty="0" smtClean="0"/>
              <a:t>Kernels</a:t>
            </a:r>
            <a:endParaRPr lang="en-US" dirty="0"/>
          </a:p>
        </p:txBody>
      </p:sp>
      <p:sp>
        <p:nvSpPr>
          <p:cNvPr id="3" name="Content Placeholder 2"/>
          <p:cNvSpPr>
            <a:spLocks noGrp="1"/>
          </p:cNvSpPr>
          <p:nvPr>
            <p:ph idx="1"/>
          </p:nvPr>
        </p:nvSpPr>
        <p:spPr>
          <a:xfrm>
            <a:off x="152400" y="1524000"/>
            <a:ext cx="8839200" cy="5105400"/>
          </a:xfrm>
        </p:spPr>
        <p:txBody>
          <a:bodyPr/>
          <a:lstStyle/>
          <a:p>
            <a:r>
              <a:rPr lang="en-US" sz="2000" dirty="0" smtClean="0"/>
              <a:t>To obtain the list of running kernels:</a:t>
            </a:r>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r>
              <a:rPr lang="en-US" sz="2000" dirty="0" smtClean="0"/>
              <a:t>The * indicates the kernel currently in focus</a:t>
            </a:r>
          </a:p>
          <a:p>
            <a:pPr lvl="2"/>
            <a:endParaRPr lang="en-US" sz="1300" dirty="0" smtClean="0"/>
          </a:p>
          <a:p>
            <a:r>
              <a:rPr lang="en-US" sz="2000" dirty="0" smtClean="0"/>
              <a:t>There is a one-to-one mapping </a:t>
            </a:r>
            <a:r>
              <a:rPr lang="en-US" sz="2000" dirty="0"/>
              <a:t>between a kernel id (unique id across multiple </a:t>
            </a:r>
            <a:r>
              <a:rPr lang="en-US" sz="2000" dirty="0" smtClean="0"/>
              <a:t>GPUs</a:t>
            </a:r>
            <a:r>
              <a:rPr lang="en-US" sz="2000" dirty="0"/>
              <a:t>) and a (</a:t>
            </a:r>
            <a:r>
              <a:rPr lang="en-US" sz="2000" dirty="0" err="1"/>
              <a:t>dev,grid</a:t>
            </a:r>
            <a:r>
              <a:rPr lang="en-US" sz="2000" dirty="0"/>
              <a:t>) tuple. The grid id is unique per </a:t>
            </a:r>
            <a:r>
              <a:rPr lang="en-US" sz="2000" dirty="0" smtClean="0"/>
              <a:t>GPU only</a:t>
            </a:r>
            <a:endParaRPr lang="en-US" sz="2000" dirty="0"/>
          </a:p>
          <a:p>
            <a:pPr lvl="2"/>
            <a:endParaRPr lang="en-US" sz="1300" dirty="0"/>
          </a:p>
          <a:p>
            <a:r>
              <a:rPr lang="en-US" sz="2000" dirty="0"/>
              <a:t>The name of the kernel is displayed as are its size and its </a:t>
            </a:r>
            <a:r>
              <a:rPr lang="en-US" sz="2000" dirty="0" smtClean="0"/>
              <a:t>parameters</a:t>
            </a:r>
          </a:p>
          <a:p>
            <a:pPr lvl="2"/>
            <a:endParaRPr lang="en-US" sz="1300" dirty="0"/>
          </a:p>
          <a:p>
            <a:r>
              <a:rPr lang="en-US" sz="2000" dirty="0" smtClean="0"/>
              <a:t>Provides an overview of the code running on the hardware</a:t>
            </a:r>
            <a:endParaRPr lang="en-US" sz="2000" dirty="0"/>
          </a:p>
        </p:txBody>
      </p:sp>
      <p:sp>
        <p:nvSpPr>
          <p:cNvPr id="4" name="TextBox 3"/>
          <p:cNvSpPr txBox="1"/>
          <p:nvPr/>
        </p:nvSpPr>
        <p:spPr>
          <a:xfrm>
            <a:off x="304800" y="1981200"/>
            <a:ext cx="8534400" cy="1869743"/>
          </a:xfrm>
          <a:prstGeom prst="rect">
            <a:avLst/>
          </a:prstGeom>
          <a:solidFill>
            <a:schemeClr val="tx1">
              <a:lumMod val="85000"/>
              <a:lumOff val="15000"/>
            </a:schemeClr>
          </a:solidFill>
          <a:ln>
            <a:solidFill>
              <a:schemeClr val="accent5">
                <a:lumMod val="50000"/>
              </a:schemeClr>
            </a:solidFill>
          </a:ln>
          <a:effectLst/>
        </p:spPr>
        <p:txBody>
          <a:bodyPr wrap="square" rtlCol="0">
            <a:spAutoFit/>
          </a:bodyPr>
          <a:lstStyle/>
          <a:p>
            <a:pPr eaLnBrk="0" hangingPunct="0">
              <a:spcBef>
                <a:spcPts val="600"/>
              </a:spcBef>
              <a:spcAft>
                <a:spcPts val="300"/>
              </a:spcAft>
            </a:pPr>
            <a:r>
              <a:rPr lang="en-US" dirty="0" smtClean="0">
                <a:solidFill>
                  <a:srgbClr val="FF0000"/>
                </a:solidFill>
                <a:latin typeface="Consolas" pitchFamily="49" charset="0"/>
                <a:cs typeface="Consolas" pitchFamily="49" charset="0"/>
              </a:rPr>
              <a:t>(</a:t>
            </a:r>
            <a:r>
              <a:rPr lang="en-US" dirty="0">
                <a:solidFill>
                  <a:srgbClr val="FF0000"/>
                </a:solidFill>
                <a:latin typeface="Consolas" pitchFamily="49" charset="0"/>
                <a:cs typeface="Consolas" pitchFamily="49" charset="0"/>
              </a:rPr>
              <a:t>cuda-gdb) </a:t>
            </a:r>
            <a:r>
              <a:rPr lang="en-US" dirty="0">
                <a:solidFill>
                  <a:schemeClr val="bg1"/>
                </a:solidFill>
                <a:latin typeface="Consolas" pitchFamily="49" charset="0"/>
                <a:cs typeface="Consolas" pitchFamily="49" charset="0"/>
              </a:rPr>
              <a:t>info cuda </a:t>
            </a:r>
            <a:r>
              <a:rPr lang="en-US" dirty="0" smtClean="0">
                <a:solidFill>
                  <a:schemeClr val="bg1"/>
                </a:solidFill>
                <a:latin typeface="Consolas" pitchFamily="49" charset="0"/>
                <a:cs typeface="Consolas" pitchFamily="49" charset="0"/>
              </a:rPr>
              <a:t>kernels</a:t>
            </a:r>
            <a:br>
              <a:rPr lang="en-US" dirty="0" smtClean="0">
                <a:solidFill>
                  <a:schemeClr val="bg1"/>
                </a:solidFill>
                <a:latin typeface="Consolas" pitchFamily="49" charset="0"/>
                <a:cs typeface="Consolas" pitchFamily="49" charset="0"/>
              </a:rPr>
            </a:br>
            <a:r>
              <a:rPr lang="en-US" dirty="0">
                <a:solidFill>
                  <a:schemeClr val="bg1"/>
                </a:solidFill>
                <a:latin typeface="Consolas" pitchFamily="49" charset="0"/>
                <a:cs typeface="Consolas" pitchFamily="49" charset="0"/>
              </a:rPr>
              <a:t/>
            </a:r>
            <a:br>
              <a:rPr lang="en-US" dirty="0">
                <a:solidFill>
                  <a:schemeClr val="bg1"/>
                </a:solidFill>
                <a:latin typeface="Consolas" pitchFamily="49" charset="0"/>
                <a:cs typeface="Consolas" pitchFamily="49" charset="0"/>
              </a:rPr>
            </a:br>
            <a:r>
              <a:rPr lang="en-US" dirty="0">
                <a:solidFill>
                  <a:schemeClr val="bg1"/>
                </a:solidFill>
                <a:latin typeface="Consolas" pitchFamily="49" charset="0"/>
                <a:cs typeface="Consolas" pitchFamily="49" charset="0"/>
              </a:rPr>
              <a:t> </a:t>
            </a:r>
            <a:r>
              <a:rPr lang="en-US" dirty="0" smtClean="0">
                <a:solidFill>
                  <a:schemeClr val="bg1"/>
                </a:solidFill>
                <a:latin typeface="Consolas" pitchFamily="49" charset="0"/>
                <a:cs typeface="Consolas" pitchFamily="49" charset="0"/>
              </a:rPr>
              <a:t> Kernel </a:t>
            </a:r>
            <a:r>
              <a:rPr lang="en-US" dirty="0" err="1">
                <a:solidFill>
                  <a:schemeClr val="bg1"/>
                </a:solidFill>
                <a:latin typeface="Consolas" pitchFamily="49" charset="0"/>
                <a:cs typeface="Consolas" pitchFamily="49" charset="0"/>
              </a:rPr>
              <a:t>Dev</a:t>
            </a:r>
            <a:r>
              <a:rPr lang="en-US" dirty="0">
                <a:solidFill>
                  <a:schemeClr val="bg1"/>
                </a:solidFill>
                <a:latin typeface="Consolas" pitchFamily="49" charset="0"/>
                <a:cs typeface="Consolas" pitchFamily="49" charset="0"/>
              </a:rPr>
              <a:t> Grid   SMs Mask   GridDim  BlockDim </a:t>
            </a:r>
            <a:r>
              <a:rPr lang="en-US" dirty="0" smtClean="0">
                <a:solidFill>
                  <a:schemeClr val="bg1"/>
                </a:solidFill>
                <a:latin typeface="Consolas" pitchFamily="49" charset="0"/>
                <a:cs typeface="Consolas" pitchFamily="49" charset="0"/>
              </a:rPr>
              <a:t>Name </a:t>
            </a:r>
            <a:r>
              <a:rPr lang="en-US" dirty="0" err="1">
                <a:solidFill>
                  <a:schemeClr val="bg1"/>
                </a:solidFill>
                <a:latin typeface="Consolas" pitchFamily="49" charset="0"/>
                <a:cs typeface="Consolas" pitchFamily="49" charset="0"/>
              </a:rPr>
              <a:t>Args</a:t>
            </a:r>
            <a:r>
              <a:rPr lang="en-US" dirty="0">
                <a:solidFill>
                  <a:schemeClr val="bg1"/>
                </a:solidFill>
                <a:latin typeface="Consolas" pitchFamily="49" charset="0"/>
                <a:cs typeface="Consolas" pitchFamily="49" charset="0"/>
              </a:rPr>
              <a:t> </a:t>
            </a:r>
            <a:r>
              <a:rPr lang="en-US" dirty="0" smtClean="0">
                <a:solidFill>
                  <a:schemeClr val="bg1"/>
                </a:solidFill>
                <a:latin typeface="Consolas" pitchFamily="49" charset="0"/>
                <a:cs typeface="Consolas" pitchFamily="49" charset="0"/>
              </a:rPr>
              <a:t/>
            </a:r>
            <a:br>
              <a:rPr lang="en-US" dirty="0" smtClean="0">
                <a:solidFill>
                  <a:schemeClr val="bg1"/>
                </a:solidFill>
                <a:latin typeface="Consolas" pitchFamily="49" charset="0"/>
                <a:cs typeface="Consolas" pitchFamily="49" charset="0"/>
              </a:rPr>
            </a:br>
            <a:r>
              <a:rPr lang="en-US" dirty="0" smtClean="0">
                <a:solidFill>
                  <a:schemeClr val="bg1"/>
                </a:solidFill>
                <a:latin typeface="Consolas" pitchFamily="49" charset="0"/>
                <a:cs typeface="Consolas" pitchFamily="49" charset="0"/>
              </a:rPr>
              <a:t>*      </a:t>
            </a:r>
            <a:r>
              <a:rPr lang="en-US" dirty="0">
                <a:solidFill>
                  <a:schemeClr val="bg1"/>
                </a:solidFill>
                <a:latin typeface="Consolas" pitchFamily="49" charset="0"/>
                <a:cs typeface="Consolas" pitchFamily="49" charset="0"/>
              </a:rPr>
              <a:t>1   0    2 </a:t>
            </a:r>
            <a:r>
              <a:rPr lang="en-US" dirty="0" smtClean="0">
                <a:solidFill>
                  <a:schemeClr val="bg1"/>
                </a:solidFill>
                <a:latin typeface="Consolas" pitchFamily="49" charset="0"/>
                <a:cs typeface="Consolas" pitchFamily="49" charset="0"/>
              </a:rPr>
              <a:t>    0x3fff </a:t>
            </a:r>
            <a:r>
              <a:rPr lang="en-US" dirty="0">
                <a:solidFill>
                  <a:schemeClr val="bg1"/>
                </a:solidFill>
                <a:latin typeface="Consolas" pitchFamily="49" charset="0"/>
                <a:cs typeface="Consolas" pitchFamily="49" charset="0"/>
              </a:rPr>
              <a:t>(240,1,1) (128,1,1) </a:t>
            </a:r>
            <a:r>
              <a:rPr lang="en-US" dirty="0" err="1" smtClean="0">
                <a:solidFill>
                  <a:schemeClr val="bg1"/>
                </a:solidFill>
                <a:latin typeface="Consolas" pitchFamily="49" charset="0"/>
                <a:cs typeface="Consolas" pitchFamily="49" charset="0"/>
              </a:rPr>
              <a:t>acos</a:t>
            </a:r>
            <a:r>
              <a:rPr lang="en-US" dirty="0" smtClean="0">
                <a:solidFill>
                  <a:schemeClr val="bg1"/>
                </a:solidFill>
                <a:latin typeface="Consolas" pitchFamily="49" charset="0"/>
                <a:cs typeface="Consolas" pitchFamily="49" charset="0"/>
              </a:rPr>
              <a:t> </a:t>
            </a:r>
            <a:r>
              <a:rPr lang="en-US" dirty="0" err="1">
                <a:solidFill>
                  <a:schemeClr val="bg1"/>
                </a:solidFill>
                <a:latin typeface="Consolas" pitchFamily="49" charset="0"/>
                <a:cs typeface="Consolas" pitchFamily="49" charset="0"/>
              </a:rPr>
              <a:t>parms</a:t>
            </a:r>
            <a:r>
              <a:rPr lang="en-US" dirty="0" smtClean="0">
                <a:solidFill>
                  <a:schemeClr val="bg1"/>
                </a:solidFill>
                <a:latin typeface="Consolas" pitchFamily="49" charset="0"/>
                <a:cs typeface="Consolas" pitchFamily="49" charset="0"/>
              </a:rPr>
              <a:t>=...</a:t>
            </a:r>
            <a:r>
              <a:rPr lang="en-US" dirty="0" smtClean="0">
                <a:solidFill>
                  <a:schemeClr val="bg2"/>
                </a:solidFill>
                <a:latin typeface="Consolas" pitchFamily="49" charset="0"/>
                <a:cs typeface="Consolas" pitchFamily="49" charset="0"/>
              </a:rPr>
              <a:t/>
            </a:r>
            <a:br>
              <a:rPr lang="en-US" dirty="0" smtClean="0">
                <a:solidFill>
                  <a:schemeClr val="bg2"/>
                </a:solidFill>
                <a:latin typeface="Consolas" pitchFamily="49" charset="0"/>
                <a:cs typeface="Consolas" pitchFamily="49" charset="0"/>
              </a:rPr>
            </a:br>
            <a:r>
              <a:rPr lang="en-US" dirty="0" smtClean="0">
                <a:solidFill>
                  <a:schemeClr val="bg1"/>
                </a:solidFill>
                <a:latin typeface="Consolas" pitchFamily="49" charset="0"/>
                <a:cs typeface="Consolas" pitchFamily="49" charset="0"/>
              </a:rPr>
              <a:t>       2   </a:t>
            </a:r>
            <a:r>
              <a:rPr lang="en-US" dirty="0">
                <a:solidFill>
                  <a:schemeClr val="bg1"/>
                </a:solidFill>
                <a:latin typeface="Consolas" pitchFamily="49" charset="0"/>
                <a:cs typeface="Consolas" pitchFamily="49" charset="0"/>
              </a:rPr>
              <a:t>0    </a:t>
            </a:r>
            <a:r>
              <a:rPr lang="en-US" dirty="0" smtClean="0">
                <a:solidFill>
                  <a:schemeClr val="bg1"/>
                </a:solidFill>
                <a:latin typeface="Consolas" pitchFamily="49" charset="0"/>
                <a:cs typeface="Consolas" pitchFamily="49" charset="0"/>
              </a:rPr>
              <a:t>3     0x4000 </a:t>
            </a:r>
            <a:r>
              <a:rPr lang="en-US" dirty="0">
                <a:solidFill>
                  <a:schemeClr val="bg1"/>
                </a:solidFill>
                <a:latin typeface="Consolas" pitchFamily="49" charset="0"/>
                <a:cs typeface="Consolas" pitchFamily="49" charset="0"/>
              </a:rPr>
              <a:t>(240,1,1) (128,1,1) </a:t>
            </a:r>
            <a:r>
              <a:rPr lang="en-US" dirty="0" err="1" smtClean="0">
                <a:solidFill>
                  <a:schemeClr val="bg1"/>
                </a:solidFill>
                <a:latin typeface="Consolas" pitchFamily="49" charset="0"/>
                <a:cs typeface="Consolas" pitchFamily="49" charset="0"/>
              </a:rPr>
              <a:t>asin</a:t>
            </a:r>
            <a:r>
              <a:rPr lang="en-US" dirty="0" smtClean="0">
                <a:solidFill>
                  <a:schemeClr val="bg1"/>
                </a:solidFill>
                <a:latin typeface="Consolas" pitchFamily="49" charset="0"/>
                <a:cs typeface="Consolas" pitchFamily="49" charset="0"/>
              </a:rPr>
              <a:t> </a:t>
            </a:r>
            <a:r>
              <a:rPr lang="en-US" dirty="0" err="1">
                <a:solidFill>
                  <a:schemeClr val="bg1"/>
                </a:solidFill>
                <a:latin typeface="Consolas" pitchFamily="49" charset="0"/>
                <a:cs typeface="Consolas" pitchFamily="49" charset="0"/>
              </a:rPr>
              <a:t>parms</a:t>
            </a:r>
            <a:r>
              <a:rPr lang="en-US" dirty="0">
                <a:solidFill>
                  <a:schemeClr val="bg1"/>
                </a:solidFill>
                <a:latin typeface="Consolas" pitchFamily="49" charset="0"/>
                <a:cs typeface="Consolas" pitchFamily="49" charset="0"/>
              </a:rPr>
              <a:t>=...</a:t>
            </a:r>
            <a:endParaRPr lang="en-US" dirty="0">
              <a:solidFill>
                <a:schemeClr val="bg2"/>
              </a:solidFill>
              <a:latin typeface="Consolas" pitchFamily="49" charset="0"/>
              <a:cs typeface="Consolas" pitchFamily="49" charset="0"/>
            </a:endParaRPr>
          </a:p>
          <a:p>
            <a:pPr lvl="0" eaLnBrk="0" hangingPunct="0">
              <a:spcBef>
                <a:spcPts val="600"/>
              </a:spcBef>
              <a:spcAft>
                <a:spcPts val="300"/>
              </a:spcAft>
            </a:pPr>
            <a:endParaRPr lang="en-US" dirty="0">
              <a:solidFill>
                <a:schemeClr val="bg2"/>
              </a:solidFill>
              <a:latin typeface="Consolas" pitchFamily="49" charset="0"/>
              <a:cs typeface="Consolas" pitchFamily="49" charset="0"/>
            </a:endParaRPr>
          </a:p>
        </p:txBody>
      </p:sp>
      <p:sp>
        <p:nvSpPr>
          <p:cNvPr id="5" name="Slide Number Placeholder 4"/>
          <p:cNvSpPr>
            <a:spLocks noGrp="1"/>
          </p:cNvSpPr>
          <p:nvPr>
            <p:ph type="sldNum" sz="quarter" idx="12"/>
          </p:nvPr>
        </p:nvSpPr>
        <p:spPr>
          <a:xfrm>
            <a:off x="8305800" y="6477000"/>
            <a:ext cx="685800" cy="304800"/>
          </a:xfrm>
        </p:spPr>
        <p:txBody>
          <a:bodyPr/>
          <a:lstStyle/>
          <a:p>
            <a:fld id="{04A7C484-7E24-447E-8CB0-5149A4D34DEF}" type="slidenum">
              <a:rPr lang="en-US" altLang="en-US" smtClean="0"/>
              <a:pPr/>
              <a:t>68</a:t>
            </a:fld>
            <a:endParaRPr lang="en-US" altLang="en-US"/>
          </a:p>
        </p:txBody>
      </p:sp>
    </p:spTree>
    <p:extLst>
      <p:ext uri="{BB962C8B-B14F-4D97-AF65-F5344CB8AC3E}">
        <p14:creationId xmlns:p14="http://schemas.microsoft.com/office/powerpoint/2010/main" val="120451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038"/>
            <a:ext cx="6172200" cy="868362"/>
          </a:xfrm>
        </p:spPr>
        <p:txBody>
          <a:bodyPr/>
          <a:lstStyle/>
          <a:p>
            <a:r>
              <a:rPr lang="en-US" dirty="0" smtClean="0"/>
              <a:t>Thread Focus</a:t>
            </a:r>
            <a:endParaRPr lang="en-US" dirty="0"/>
          </a:p>
        </p:txBody>
      </p:sp>
      <p:sp>
        <p:nvSpPr>
          <p:cNvPr id="3" name="Content Placeholder 2"/>
          <p:cNvSpPr>
            <a:spLocks noGrp="1"/>
          </p:cNvSpPr>
          <p:nvPr>
            <p:ph idx="1"/>
          </p:nvPr>
        </p:nvSpPr>
        <p:spPr>
          <a:xfrm>
            <a:off x="381000" y="2209800"/>
            <a:ext cx="8229600" cy="566737"/>
          </a:xfrm>
        </p:spPr>
        <p:txBody>
          <a:bodyPr/>
          <a:lstStyle/>
          <a:p>
            <a:r>
              <a:rPr lang="en-US" sz="2800" dirty="0" smtClean="0"/>
              <a:t>To switch focus to any currently running thread</a:t>
            </a:r>
            <a:endParaRPr lang="en-US" sz="2800" dirty="0"/>
          </a:p>
        </p:txBody>
      </p:sp>
      <p:sp>
        <p:nvSpPr>
          <p:cNvPr id="4" name="TextBox 3"/>
          <p:cNvSpPr txBox="1"/>
          <p:nvPr/>
        </p:nvSpPr>
        <p:spPr>
          <a:xfrm>
            <a:off x="381000" y="3472205"/>
            <a:ext cx="8382000" cy="2623795"/>
          </a:xfrm>
          <a:prstGeom prst="rect">
            <a:avLst/>
          </a:prstGeom>
          <a:solidFill>
            <a:schemeClr val="tx1">
              <a:lumMod val="85000"/>
              <a:lumOff val="15000"/>
            </a:schemeClr>
          </a:solidFill>
          <a:ln>
            <a:solidFill>
              <a:schemeClr val="accent5">
                <a:lumMod val="50000"/>
              </a:schemeClr>
            </a:solidFill>
          </a:ln>
          <a:effectLst/>
        </p:spPr>
        <p:txBody>
          <a:bodyPr wrap="square" rtlCol="0">
            <a:spAutoFit/>
          </a:bodyPr>
          <a:lstStyle/>
          <a:p>
            <a:pPr lvl="0" eaLnBrk="0" hangingPunct="0">
              <a:spcBef>
                <a:spcPts val="600"/>
              </a:spcBef>
              <a:spcAft>
                <a:spcPts val="300"/>
              </a:spcAft>
            </a:pPr>
            <a:r>
              <a:rPr lang="en-US" dirty="0" smtClean="0">
                <a:solidFill>
                  <a:srgbClr val="FF0000"/>
                </a:solidFill>
                <a:latin typeface="Consolas" pitchFamily="49" charset="0"/>
                <a:cs typeface="Consolas" pitchFamily="49" charset="0"/>
              </a:rPr>
              <a:t>(</a:t>
            </a:r>
            <a:r>
              <a:rPr lang="en-US" dirty="0">
                <a:solidFill>
                  <a:srgbClr val="FF0000"/>
                </a:solidFill>
                <a:latin typeface="Consolas" pitchFamily="49" charset="0"/>
                <a:cs typeface="Consolas" pitchFamily="49" charset="0"/>
              </a:rPr>
              <a:t>cuda-gdb) </a:t>
            </a:r>
            <a:r>
              <a:rPr lang="en-US" dirty="0" smtClean="0">
                <a:solidFill>
                  <a:schemeClr val="bg1"/>
                </a:solidFill>
                <a:latin typeface="Consolas" pitchFamily="49" charset="0"/>
                <a:cs typeface="Consolas" pitchFamily="49" charset="0"/>
              </a:rPr>
              <a:t>cuda kernel 2 block 1,0,0 thread 3,0,0</a:t>
            </a:r>
            <a:endParaRPr lang="en-US" dirty="0">
              <a:solidFill>
                <a:schemeClr val="bg1"/>
              </a:solidFill>
              <a:latin typeface="Consolas" pitchFamily="49" charset="0"/>
              <a:cs typeface="Consolas" pitchFamily="49" charset="0"/>
            </a:endParaRPr>
          </a:p>
          <a:p>
            <a:r>
              <a:rPr lang="en-US" dirty="0">
                <a:solidFill>
                  <a:schemeClr val="bg2"/>
                </a:solidFill>
                <a:latin typeface="Consolas" pitchFamily="49" charset="0"/>
                <a:cs typeface="Consolas" pitchFamily="49" charset="0"/>
              </a:rPr>
              <a:t>[Switching focus to CUDA kernel </a:t>
            </a:r>
            <a:r>
              <a:rPr lang="en-US" dirty="0" smtClean="0">
                <a:solidFill>
                  <a:schemeClr val="bg2"/>
                </a:solidFill>
                <a:latin typeface="Consolas" pitchFamily="49" charset="0"/>
                <a:cs typeface="Consolas" pitchFamily="49" charset="0"/>
              </a:rPr>
              <a:t>2 block </a:t>
            </a:r>
            <a:r>
              <a:rPr lang="en-US" dirty="0">
                <a:solidFill>
                  <a:schemeClr val="bg2"/>
                </a:solidFill>
                <a:latin typeface="Consolas" pitchFamily="49" charset="0"/>
                <a:cs typeface="Consolas" pitchFamily="49" charset="0"/>
              </a:rPr>
              <a:t>(1,0,0), thread (3,0,0</a:t>
            </a:r>
            <a:r>
              <a:rPr lang="en-US" dirty="0" smtClean="0">
                <a:solidFill>
                  <a:schemeClr val="bg2"/>
                </a:solidFill>
                <a:latin typeface="Consolas" pitchFamily="49" charset="0"/>
                <a:cs typeface="Consolas" pitchFamily="49" charset="0"/>
              </a:rPr>
              <a:t>)</a:t>
            </a:r>
            <a:br>
              <a:rPr lang="en-US" dirty="0" smtClean="0">
                <a:solidFill>
                  <a:schemeClr val="bg2"/>
                </a:solidFill>
                <a:latin typeface="Consolas" pitchFamily="49" charset="0"/>
                <a:cs typeface="Consolas" pitchFamily="49" charset="0"/>
              </a:rPr>
            </a:br>
            <a:r>
              <a:rPr lang="en-US" dirty="0" smtClean="0">
                <a:solidFill>
                  <a:schemeClr val="bg2"/>
                </a:solidFill>
                <a:latin typeface="Consolas" pitchFamily="49" charset="0"/>
                <a:cs typeface="Consolas" pitchFamily="49" charset="0"/>
              </a:rPr>
              <a:t/>
            </a:r>
            <a:br>
              <a:rPr lang="en-US" dirty="0" smtClean="0">
                <a:solidFill>
                  <a:schemeClr val="bg2"/>
                </a:solidFill>
                <a:latin typeface="Consolas" pitchFamily="49" charset="0"/>
                <a:cs typeface="Consolas" pitchFamily="49" charset="0"/>
              </a:rPr>
            </a:br>
            <a:r>
              <a:rPr lang="en-US" dirty="0" smtClean="0">
                <a:solidFill>
                  <a:srgbClr val="FF0000"/>
                </a:solidFill>
                <a:latin typeface="Consolas" pitchFamily="49" charset="0"/>
                <a:cs typeface="Consolas" pitchFamily="49" charset="0"/>
              </a:rPr>
              <a:t>(</a:t>
            </a:r>
            <a:r>
              <a:rPr lang="en-US" dirty="0">
                <a:solidFill>
                  <a:srgbClr val="FF0000"/>
                </a:solidFill>
                <a:latin typeface="Consolas" pitchFamily="49" charset="0"/>
                <a:cs typeface="Consolas" pitchFamily="49" charset="0"/>
              </a:rPr>
              <a:t>cuda-gdb) </a:t>
            </a:r>
            <a:r>
              <a:rPr lang="en-US" dirty="0">
                <a:solidFill>
                  <a:schemeClr val="bg1"/>
                </a:solidFill>
                <a:latin typeface="Consolas" pitchFamily="49" charset="0"/>
                <a:cs typeface="Consolas" pitchFamily="49" charset="0"/>
              </a:rPr>
              <a:t>cuda kernel 2 block </a:t>
            </a:r>
            <a:r>
              <a:rPr lang="en-US" dirty="0" smtClean="0">
                <a:solidFill>
                  <a:schemeClr val="bg1"/>
                </a:solidFill>
                <a:latin typeface="Consolas" pitchFamily="49" charset="0"/>
                <a:cs typeface="Consolas" pitchFamily="49" charset="0"/>
              </a:rPr>
              <a:t>2 </a:t>
            </a:r>
            <a:r>
              <a:rPr lang="en-US" dirty="0">
                <a:solidFill>
                  <a:schemeClr val="bg1"/>
                </a:solidFill>
                <a:latin typeface="Consolas" pitchFamily="49" charset="0"/>
                <a:cs typeface="Consolas" pitchFamily="49" charset="0"/>
              </a:rPr>
              <a:t>thread </a:t>
            </a:r>
            <a:r>
              <a:rPr lang="en-US" dirty="0" smtClean="0">
                <a:solidFill>
                  <a:schemeClr val="bg1"/>
                </a:solidFill>
                <a:latin typeface="Consolas" pitchFamily="49" charset="0"/>
                <a:cs typeface="Consolas" pitchFamily="49" charset="0"/>
              </a:rPr>
              <a:t>4</a:t>
            </a:r>
            <a:endParaRPr lang="en-US" dirty="0">
              <a:solidFill>
                <a:schemeClr val="bg1"/>
              </a:solidFill>
              <a:latin typeface="Consolas" pitchFamily="49" charset="0"/>
              <a:cs typeface="Consolas" pitchFamily="49" charset="0"/>
            </a:endParaRPr>
          </a:p>
          <a:p>
            <a:r>
              <a:rPr lang="en-US" dirty="0">
                <a:solidFill>
                  <a:schemeClr val="bg2"/>
                </a:solidFill>
                <a:latin typeface="Consolas" pitchFamily="49" charset="0"/>
                <a:cs typeface="Consolas" pitchFamily="49" charset="0"/>
              </a:rPr>
              <a:t>[Switching focus to CUDA kernel 2 block </a:t>
            </a:r>
            <a:r>
              <a:rPr lang="en-US" dirty="0" smtClean="0">
                <a:solidFill>
                  <a:schemeClr val="bg2"/>
                </a:solidFill>
                <a:latin typeface="Consolas" pitchFamily="49" charset="0"/>
                <a:cs typeface="Consolas" pitchFamily="49" charset="0"/>
              </a:rPr>
              <a:t>(2,0,0</a:t>
            </a:r>
            <a:r>
              <a:rPr lang="en-US" dirty="0">
                <a:solidFill>
                  <a:schemeClr val="bg2"/>
                </a:solidFill>
                <a:latin typeface="Consolas" pitchFamily="49" charset="0"/>
                <a:cs typeface="Consolas" pitchFamily="49" charset="0"/>
              </a:rPr>
              <a:t>), thread </a:t>
            </a:r>
            <a:r>
              <a:rPr lang="en-US" dirty="0" smtClean="0">
                <a:solidFill>
                  <a:schemeClr val="bg2"/>
                </a:solidFill>
                <a:latin typeface="Consolas" pitchFamily="49" charset="0"/>
                <a:cs typeface="Consolas" pitchFamily="49" charset="0"/>
              </a:rPr>
              <a:t>(4,0,0)</a:t>
            </a:r>
            <a:br>
              <a:rPr lang="en-US" dirty="0" smtClean="0">
                <a:solidFill>
                  <a:schemeClr val="bg2"/>
                </a:solidFill>
                <a:latin typeface="Consolas" pitchFamily="49" charset="0"/>
                <a:cs typeface="Consolas" pitchFamily="49" charset="0"/>
              </a:rPr>
            </a:br>
            <a:r>
              <a:rPr lang="en-US" dirty="0" smtClean="0">
                <a:solidFill>
                  <a:schemeClr val="bg2"/>
                </a:solidFill>
                <a:latin typeface="Consolas" pitchFamily="49" charset="0"/>
                <a:cs typeface="Consolas" pitchFamily="49" charset="0"/>
              </a:rPr>
              <a:t/>
            </a:r>
            <a:br>
              <a:rPr lang="en-US" dirty="0" smtClean="0">
                <a:solidFill>
                  <a:schemeClr val="bg2"/>
                </a:solidFill>
                <a:latin typeface="Consolas" pitchFamily="49" charset="0"/>
                <a:cs typeface="Consolas" pitchFamily="49" charset="0"/>
              </a:rPr>
            </a:br>
            <a:r>
              <a:rPr lang="en-US" dirty="0" smtClean="0">
                <a:solidFill>
                  <a:srgbClr val="FF0000"/>
                </a:solidFill>
                <a:latin typeface="Consolas" pitchFamily="49" charset="0"/>
                <a:cs typeface="Consolas" pitchFamily="49" charset="0"/>
              </a:rPr>
              <a:t>(</a:t>
            </a:r>
            <a:r>
              <a:rPr lang="en-US" dirty="0">
                <a:solidFill>
                  <a:srgbClr val="FF0000"/>
                </a:solidFill>
                <a:latin typeface="Consolas" pitchFamily="49" charset="0"/>
                <a:cs typeface="Consolas" pitchFamily="49" charset="0"/>
              </a:rPr>
              <a:t>cuda-gdb) </a:t>
            </a:r>
            <a:r>
              <a:rPr lang="en-US" dirty="0">
                <a:solidFill>
                  <a:schemeClr val="bg1"/>
                </a:solidFill>
                <a:latin typeface="Consolas" pitchFamily="49" charset="0"/>
                <a:cs typeface="Consolas" pitchFamily="49" charset="0"/>
              </a:rPr>
              <a:t>cuda </a:t>
            </a:r>
            <a:r>
              <a:rPr lang="en-US" dirty="0" smtClean="0">
                <a:solidFill>
                  <a:schemeClr val="bg1"/>
                </a:solidFill>
                <a:latin typeface="Consolas" pitchFamily="49" charset="0"/>
                <a:cs typeface="Consolas" pitchFamily="49" charset="0"/>
              </a:rPr>
              <a:t>thread 5</a:t>
            </a:r>
            <a:endParaRPr lang="en-US" dirty="0">
              <a:solidFill>
                <a:schemeClr val="bg1"/>
              </a:solidFill>
              <a:latin typeface="Consolas" pitchFamily="49" charset="0"/>
              <a:cs typeface="Consolas" pitchFamily="49" charset="0"/>
            </a:endParaRPr>
          </a:p>
          <a:p>
            <a:r>
              <a:rPr lang="en-US" dirty="0">
                <a:solidFill>
                  <a:schemeClr val="bg2"/>
                </a:solidFill>
                <a:latin typeface="Consolas" pitchFamily="49" charset="0"/>
                <a:cs typeface="Consolas" pitchFamily="49" charset="0"/>
              </a:rPr>
              <a:t>[Switching focus to CUDA kernel 2 block </a:t>
            </a:r>
            <a:r>
              <a:rPr lang="en-US" dirty="0" smtClean="0">
                <a:solidFill>
                  <a:schemeClr val="bg2"/>
                </a:solidFill>
                <a:latin typeface="Consolas" pitchFamily="49" charset="0"/>
                <a:cs typeface="Consolas" pitchFamily="49" charset="0"/>
              </a:rPr>
              <a:t>(2,0,0</a:t>
            </a:r>
            <a:r>
              <a:rPr lang="en-US" dirty="0">
                <a:solidFill>
                  <a:schemeClr val="bg2"/>
                </a:solidFill>
                <a:latin typeface="Consolas" pitchFamily="49" charset="0"/>
                <a:cs typeface="Consolas" pitchFamily="49" charset="0"/>
              </a:rPr>
              <a:t>), thread </a:t>
            </a:r>
            <a:r>
              <a:rPr lang="en-US" dirty="0" smtClean="0">
                <a:solidFill>
                  <a:schemeClr val="bg2"/>
                </a:solidFill>
                <a:latin typeface="Consolas" pitchFamily="49" charset="0"/>
                <a:cs typeface="Consolas" pitchFamily="49" charset="0"/>
              </a:rPr>
              <a:t>(5,0,0</a:t>
            </a:r>
            <a:r>
              <a:rPr lang="en-US" dirty="0">
                <a:solidFill>
                  <a:schemeClr val="bg2"/>
                </a:solidFill>
                <a:latin typeface="Consolas" pitchFamily="49" charset="0"/>
                <a:cs typeface="Consolas" pitchFamily="49" charset="0"/>
              </a:rPr>
              <a:t>)</a:t>
            </a:r>
          </a:p>
          <a:p>
            <a:endParaRPr lang="en-US" dirty="0">
              <a:solidFill>
                <a:schemeClr val="bg2"/>
              </a:solidFill>
              <a:latin typeface="Consolas" pitchFamily="49" charset="0"/>
              <a:cs typeface="Consolas" pitchFamily="49" charset="0"/>
            </a:endParaRPr>
          </a:p>
        </p:txBody>
      </p:sp>
      <p:sp>
        <p:nvSpPr>
          <p:cNvPr id="5" name="Slide Number Placeholder 4"/>
          <p:cNvSpPr>
            <a:spLocks noGrp="1"/>
          </p:cNvSpPr>
          <p:nvPr>
            <p:ph type="sldNum" sz="quarter" idx="12"/>
          </p:nvPr>
        </p:nvSpPr>
        <p:spPr/>
        <p:txBody>
          <a:bodyPr/>
          <a:lstStyle/>
          <a:p>
            <a:fld id="{04A7C484-7E24-447E-8CB0-5149A4D34DEF}" type="slidenum">
              <a:rPr lang="en-US" altLang="en-US" smtClean="0"/>
              <a:pPr/>
              <a:t>69</a:t>
            </a:fld>
            <a:endParaRPr lang="en-US" altLang="en-US"/>
          </a:p>
        </p:txBody>
      </p:sp>
    </p:spTree>
    <p:extLst>
      <p:ext uri="{BB962C8B-B14F-4D97-AF65-F5344CB8AC3E}">
        <p14:creationId xmlns:p14="http://schemas.microsoft.com/office/powerpoint/2010/main" val="2383581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228600" y="152400"/>
            <a:ext cx="7543800" cy="914400"/>
          </a:xfrm>
        </p:spPr>
        <p:txBody>
          <a:bodyPr/>
          <a:lstStyle/>
          <a:p>
            <a:r>
              <a:rPr lang="en-US" sz="2800" dirty="0" smtClean="0"/>
              <a:t>Matrix </a:t>
            </a:r>
            <a:r>
              <a:rPr lang="en-US" sz="2800" dirty="0"/>
              <a:t>Data </a:t>
            </a:r>
            <a:r>
              <a:rPr lang="en-US" sz="2800" dirty="0" smtClean="0"/>
              <a:t>Transfers Details</a:t>
            </a:r>
            <a:r>
              <a:rPr lang="en-US" sz="2800" dirty="0"/>
              <a:t/>
            </a:r>
            <a:br>
              <a:rPr lang="en-US" sz="2800" dirty="0"/>
            </a:br>
            <a:r>
              <a:rPr lang="en-US" sz="2000" dirty="0"/>
              <a:t>(Host </a:t>
            </a:r>
            <a:r>
              <a:rPr lang="en-US" sz="2000" dirty="0" smtClean="0"/>
              <a:t>Side, highlights only, some </a:t>
            </a:r>
            <a:r>
              <a:rPr lang="en-US" sz="2000" dirty="0" smtClean="0"/>
              <a:t>host-side </a:t>
            </a:r>
            <a:r>
              <a:rPr lang="en-US" sz="2000" dirty="0" smtClean="0"/>
              <a:t>code </a:t>
            </a:r>
            <a:r>
              <a:rPr lang="en-US" sz="2000" dirty="0" smtClean="0"/>
              <a:t>skipped)</a:t>
            </a:r>
            <a:endParaRPr lang="en-US" sz="2000" dirty="0"/>
          </a:p>
        </p:txBody>
      </p:sp>
      <p:sp>
        <p:nvSpPr>
          <p:cNvPr id="64515" name="Rectangle 3"/>
          <p:cNvSpPr>
            <a:spLocks noGrp="1" noChangeArrowheads="1"/>
          </p:cNvSpPr>
          <p:nvPr>
            <p:ph type="body" idx="1"/>
          </p:nvPr>
        </p:nvSpPr>
        <p:spPr>
          <a:xfrm>
            <a:off x="152400" y="1524000"/>
            <a:ext cx="8839200" cy="5257800"/>
          </a:xfrm>
          <a:solidFill>
            <a:schemeClr val="bg1">
              <a:lumMod val="85000"/>
            </a:schemeClr>
          </a:solidFill>
        </p:spPr>
        <p:txBody>
          <a:bodyPr/>
          <a:lstStyle/>
          <a:p>
            <a:pPr marL="457200" indent="-457200">
              <a:lnSpc>
                <a:spcPct val="80000"/>
              </a:lnSpc>
              <a:buFont typeface="Wingdings" pitchFamily="2" charset="2"/>
              <a:buNone/>
            </a:pPr>
            <a:r>
              <a:rPr lang="en-US" sz="1600" b="1" dirty="0">
                <a:solidFill>
                  <a:srgbClr val="0000CC"/>
                </a:solidFill>
                <a:latin typeface="Courier New" pitchFamily="49" charset="0"/>
                <a:ea typeface="Times New Roman" pitchFamily="18" charset="0"/>
                <a:cs typeface="Courier New" pitchFamily="49" charset="0"/>
              </a:rPr>
              <a:t>// Allocate the device memory where we will copy M to</a:t>
            </a:r>
          </a:p>
          <a:p>
            <a:pPr marL="457200" indent="-457200">
              <a:lnSpc>
                <a:spcPct val="80000"/>
              </a:lnSpc>
              <a:buFont typeface="Wingdings" pitchFamily="2" charset="2"/>
              <a:buNone/>
            </a:pPr>
            <a:r>
              <a:rPr lang="en-US" sz="1600" b="1" dirty="0">
                <a:solidFill>
                  <a:srgbClr val="0000CC"/>
                </a:solidFill>
                <a:latin typeface="Courier New" pitchFamily="49" charset="0"/>
                <a:ea typeface="Times New Roman" pitchFamily="18" charset="0"/>
                <a:cs typeface="Courier New" pitchFamily="49" charset="0"/>
              </a:rPr>
              <a:t>// Although not shown, you do the same for N and P matrices</a:t>
            </a:r>
          </a:p>
          <a:p>
            <a:pPr marL="457200" indent="-457200">
              <a:lnSpc>
                <a:spcPct val="80000"/>
              </a:lnSpc>
              <a:buFont typeface="Wingdings" pitchFamily="2" charset="2"/>
              <a:buNone/>
            </a:pPr>
            <a:r>
              <a:rPr lang="en-US" sz="1600" b="1" dirty="0">
                <a:latin typeface="Courier New" pitchFamily="49" charset="0"/>
                <a:ea typeface="Times New Roman" pitchFamily="18" charset="0"/>
                <a:cs typeface="Courier New" pitchFamily="49" charset="0"/>
              </a:rPr>
              <a:t>Matrix </a:t>
            </a:r>
            <a:r>
              <a:rPr lang="en-US" sz="1600" b="1" dirty="0" err="1">
                <a:latin typeface="Courier New" pitchFamily="49" charset="0"/>
                <a:ea typeface="Times New Roman" pitchFamily="18" charset="0"/>
                <a:cs typeface="Courier New" pitchFamily="49" charset="0"/>
              </a:rPr>
              <a:t>Md</a:t>
            </a:r>
            <a:r>
              <a:rPr lang="en-US" sz="1600" b="1" dirty="0">
                <a:latin typeface="Courier New" pitchFamily="49" charset="0"/>
                <a:ea typeface="Times New Roman" pitchFamily="18" charset="0"/>
                <a:cs typeface="Courier New" pitchFamily="49" charset="0"/>
              </a:rPr>
              <a:t>;</a:t>
            </a:r>
          </a:p>
          <a:p>
            <a:pPr marL="457200" indent="-457200">
              <a:lnSpc>
                <a:spcPct val="80000"/>
              </a:lnSpc>
              <a:buFont typeface="Wingdings" pitchFamily="2" charset="2"/>
              <a:buNone/>
            </a:pPr>
            <a:r>
              <a:rPr lang="en-US" sz="1600" b="1" dirty="0">
                <a:latin typeface="Courier New" pitchFamily="49" charset="0"/>
                <a:ea typeface="Times New Roman" pitchFamily="18" charset="0"/>
                <a:cs typeface="Courier New" pitchFamily="49" charset="0"/>
              </a:rPr>
              <a:t>#define WIDTH </a:t>
            </a:r>
            <a:r>
              <a:rPr lang="en-US" sz="1600" b="1" dirty="0" smtClean="0">
                <a:latin typeface="Courier New" pitchFamily="49" charset="0"/>
                <a:ea typeface="Times New Roman" pitchFamily="18" charset="0"/>
                <a:cs typeface="Courier New" pitchFamily="49" charset="0"/>
              </a:rPr>
              <a:t>32</a:t>
            </a:r>
            <a:endParaRPr lang="en-US" sz="1600" b="1" dirty="0">
              <a:latin typeface="Courier New" pitchFamily="49" charset="0"/>
              <a:ea typeface="Times New Roman" pitchFamily="18" charset="0"/>
              <a:cs typeface="Courier New" pitchFamily="49" charset="0"/>
            </a:endParaRPr>
          </a:p>
          <a:p>
            <a:pPr marL="457200" indent="-457200">
              <a:lnSpc>
                <a:spcPct val="80000"/>
              </a:lnSpc>
              <a:buFont typeface="Wingdings" pitchFamily="2" charset="2"/>
              <a:buNone/>
            </a:pPr>
            <a:r>
              <a:rPr lang="en-US" sz="1600" b="1" dirty="0" err="1">
                <a:latin typeface="Courier New" pitchFamily="49" charset="0"/>
                <a:ea typeface="Times New Roman" pitchFamily="18" charset="0"/>
                <a:cs typeface="Courier New" pitchFamily="49" charset="0"/>
              </a:rPr>
              <a:t>Md.width</a:t>
            </a:r>
            <a:r>
              <a:rPr lang="en-US" sz="1600" b="1" dirty="0">
                <a:latin typeface="Courier New" pitchFamily="49" charset="0"/>
                <a:ea typeface="Times New Roman" pitchFamily="18" charset="0"/>
                <a:cs typeface="Courier New" pitchFamily="49" charset="0"/>
              </a:rPr>
              <a:t>  = WIDTH;</a:t>
            </a:r>
          </a:p>
          <a:p>
            <a:pPr marL="457200" indent="-457200">
              <a:lnSpc>
                <a:spcPct val="80000"/>
              </a:lnSpc>
              <a:buFont typeface="Wingdings" pitchFamily="2" charset="2"/>
              <a:buNone/>
            </a:pPr>
            <a:r>
              <a:rPr lang="en-US" sz="1600" b="1" dirty="0" err="1">
                <a:latin typeface="Courier New" pitchFamily="49" charset="0"/>
                <a:ea typeface="Times New Roman" pitchFamily="18" charset="0"/>
                <a:cs typeface="Courier New" pitchFamily="49" charset="0"/>
              </a:rPr>
              <a:t>Md.height</a:t>
            </a:r>
            <a:r>
              <a:rPr lang="en-US" sz="1600" b="1" dirty="0">
                <a:latin typeface="Courier New" pitchFamily="49" charset="0"/>
                <a:ea typeface="Times New Roman" pitchFamily="18" charset="0"/>
                <a:cs typeface="Courier New" pitchFamily="49" charset="0"/>
              </a:rPr>
              <a:t> = WIDTH;</a:t>
            </a:r>
          </a:p>
          <a:p>
            <a:pPr marL="457200" indent="-457200">
              <a:lnSpc>
                <a:spcPct val="80000"/>
              </a:lnSpc>
              <a:buFont typeface="Wingdings" pitchFamily="2" charset="2"/>
              <a:buNone/>
            </a:pPr>
            <a:r>
              <a:rPr lang="en-US" sz="1600" b="1" dirty="0" err="1" smtClean="0">
                <a:latin typeface="Courier New" pitchFamily="49" charset="0"/>
                <a:ea typeface="Times New Roman" pitchFamily="18" charset="0"/>
                <a:cs typeface="Courier New" pitchFamily="49" charset="0"/>
              </a:rPr>
              <a:t>int</a:t>
            </a:r>
            <a:r>
              <a:rPr lang="en-US" sz="1600" b="1" dirty="0" smtClean="0">
                <a:latin typeface="Courier New" pitchFamily="49" charset="0"/>
                <a:ea typeface="Times New Roman" pitchFamily="18" charset="0"/>
                <a:cs typeface="Courier New" pitchFamily="49" charset="0"/>
              </a:rPr>
              <a:t> </a:t>
            </a:r>
            <a:r>
              <a:rPr lang="en-US" sz="1600" b="1" dirty="0">
                <a:latin typeface="Courier New" pitchFamily="49" charset="0"/>
                <a:ea typeface="Times New Roman" pitchFamily="18" charset="0"/>
                <a:cs typeface="Courier New" pitchFamily="49" charset="0"/>
              </a:rPr>
              <a:t>size = WIDTH * WIDTH * </a:t>
            </a:r>
            <a:r>
              <a:rPr lang="en-US" sz="1600" b="1" dirty="0" err="1">
                <a:latin typeface="Courier New" pitchFamily="49" charset="0"/>
                <a:ea typeface="Times New Roman" pitchFamily="18" charset="0"/>
                <a:cs typeface="Courier New" pitchFamily="49" charset="0"/>
              </a:rPr>
              <a:t>sizeof</a:t>
            </a:r>
            <a:r>
              <a:rPr lang="en-US" sz="1600" b="1" dirty="0">
                <a:latin typeface="Courier New" pitchFamily="49" charset="0"/>
                <a:ea typeface="Times New Roman" pitchFamily="18" charset="0"/>
                <a:cs typeface="Courier New" pitchFamily="49" charset="0"/>
              </a:rPr>
              <a:t>(float);</a:t>
            </a:r>
          </a:p>
          <a:p>
            <a:pPr marL="457200" indent="-457200">
              <a:lnSpc>
                <a:spcPct val="80000"/>
              </a:lnSpc>
              <a:buFont typeface="Wingdings" pitchFamily="2" charset="2"/>
              <a:buNone/>
            </a:pPr>
            <a:r>
              <a:rPr lang="en-US" sz="1600" b="1" dirty="0" err="1">
                <a:latin typeface="Courier New" pitchFamily="49" charset="0"/>
                <a:ea typeface="Times New Roman" pitchFamily="18" charset="0"/>
                <a:cs typeface="Courier New" pitchFamily="49" charset="0"/>
              </a:rPr>
              <a:t>cudaMalloc</a:t>
            </a:r>
            <a:r>
              <a:rPr lang="en-US" sz="1600" b="1" dirty="0">
                <a:latin typeface="Courier New" pitchFamily="49" charset="0"/>
                <a:ea typeface="Times New Roman" pitchFamily="18" charset="0"/>
                <a:cs typeface="Courier New" pitchFamily="49" charset="0"/>
              </a:rPr>
              <a:t>((void**)&amp;</a:t>
            </a:r>
            <a:r>
              <a:rPr lang="en-US" sz="1600" b="1" dirty="0" err="1">
                <a:latin typeface="Courier New" pitchFamily="49" charset="0"/>
                <a:ea typeface="Times New Roman" pitchFamily="18" charset="0"/>
                <a:cs typeface="Courier New" pitchFamily="49" charset="0"/>
              </a:rPr>
              <a:t>Md.elements</a:t>
            </a:r>
            <a:r>
              <a:rPr lang="en-US" sz="1600" b="1" dirty="0">
                <a:latin typeface="Courier New" pitchFamily="49" charset="0"/>
                <a:ea typeface="Times New Roman" pitchFamily="18" charset="0"/>
                <a:cs typeface="Courier New" pitchFamily="49" charset="0"/>
              </a:rPr>
              <a:t>, size);</a:t>
            </a:r>
          </a:p>
          <a:p>
            <a:pPr marL="457200" indent="-457200">
              <a:lnSpc>
                <a:spcPct val="80000"/>
              </a:lnSpc>
              <a:buFont typeface="Wingdings" pitchFamily="2" charset="2"/>
              <a:buNone/>
            </a:pPr>
            <a:endParaRPr lang="en-US" sz="1600" b="1" dirty="0">
              <a:latin typeface="Courier New" pitchFamily="49" charset="0"/>
              <a:ea typeface="Times New Roman" pitchFamily="18" charset="0"/>
              <a:cs typeface="Courier New" pitchFamily="49" charset="0"/>
            </a:endParaRPr>
          </a:p>
          <a:p>
            <a:pPr marL="457200" indent="-457200">
              <a:lnSpc>
                <a:spcPct val="80000"/>
              </a:lnSpc>
              <a:buFont typeface="Wingdings" pitchFamily="2" charset="2"/>
              <a:buNone/>
            </a:pPr>
            <a:r>
              <a:rPr lang="en-US" sz="1600" b="1" dirty="0">
                <a:solidFill>
                  <a:srgbClr val="0000CC"/>
                </a:solidFill>
                <a:latin typeface="Courier New" pitchFamily="49" charset="0"/>
                <a:ea typeface="Times New Roman" pitchFamily="18" charset="0"/>
                <a:cs typeface="Courier New" pitchFamily="49" charset="0"/>
              </a:rPr>
              <a:t>// Copy M from the host to the </a:t>
            </a:r>
            <a:r>
              <a:rPr lang="en-US" sz="1600" b="1" dirty="0" smtClean="0">
                <a:solidFill>
                  <a:srgbClr val="0000CC"/>
                </a:solidFill>
                <a:latin typeface="Courier New" pitchFamily="49" charset="0"/>
                <a:ea typeface="Times New Roman" pitchFamily="18" charset="0"/>
                <a:cs typeface="Courier New" pitchFamily="49" charset="0"/>
              </a:rPr>
              <a:t>device; do the same for N (not shown)</a:t>
            </a:r>
            <a:endParaRPr lang="en-US" sz="1600" b="1" dirty="0">
              <a:solidFill>
                <a:srgbClr val="0000CC"/>
              </a:solidFill>
              <a:latin typeface="Courier New" pitchFamily="49" charset="0"/>
              <a:ea typeface="Times New Roman" pitchFamily="18" charset="0"/>
              <a:cs typeface="Courier New" pitchFamily="49" charset="0"/>
            </a:endParaRPr>
          </a:p>
          <a:p>
            <a:pPr marL="457200" indent="-457200">
              <a:lnSpc>
                <a:spcPct val="80000"/>
              </a:lnSpc>
              <a:buFont typeface="Wingdings" pitchFamily="2" charset="2"/>
              <a:buNone/>
            </a:pPr>
            <a:r>
              <a:rPr lang="en-US" sz="1600" b="1" dirty="0" err="1">
                <a:latin typeface="Courier New" pitchFamily="49" charset="0"/>
                <a:ea typeface="Times New Roman" pitchFamily="18" charset="0"/>
                <a:cs typeface="Courier New" pitchFamily="49" charset="0"/>
              </a:rPr>
              <a:t>cudaMemcpy</a:t>
            </a:r>
            <a:r>
              <a:rPr lang="en-US" sz="1600" b="1" dirty="0">
                <a:latin typeface="Courier New" pitchFamily="49" charset="0"/>
                <a:ea typeface="Times New Roman" pitchFamily="18" charset="0"/>
                <a:cs typeface="Courier New" pitchFamily="49" charset="0"/>
              </a:rPr>
              <a:t>(</a:t>
            </a:r>
            <a:r>
              <a:rPr lang="en-US" sz="1600" b="1" dirty="0" err="1">
                <a:latin typeface="Courier New" pitchFamily="49" charset="0"/>
                <a:ea typeface="Times New Roman" pitchFamily="18" charset="0"/>
                <a:cs typeface="Courier New" pitchFamily="49" charset="0"/>
              </a:rPr>
              <a:t>Md.elements</a:t>
            </a:r>
            <a:r>
              <a:rPr lang="en-US" sz="1600" b="1" dirty="0">
                <a:latin typeface="Courier New" pitchFamily="49" charset="0"/>
                <a:ea typeface="Times New Roman" pitchFamily="18" charset="0"/>
                <a:cs typeface="Courier New" pitchFamily="49" charset="0"/>
              </a:rPr>
              <a:t>, </a:t>
            </a:r>
            <a:r>
              <a:rPr lang="en-US" sz="1600" b="1" dirty="0" err="1">
                <a:latin typeface="Courier New" pitchFamily="49" charset="0"/>
                <a:ea typeface="Times New Roman" pitchFamily="18" charset="0"/>
                <a:cs typeface="Courier New" pitchFamily="49" charset="0"/>
              </a:rPr>
              <a:t>M.elements</a:t>
            </a:r>
            <a:r>
              <a:rPr lang="en-US" sz="1600" b="1" dirty="0">
                <a:latin typeface="Courier New" pitchFamily="49" charset="0"/>
                <a:ea typeface="Times New Roman" pitchFamily="18" charset="0"/>
                <a:cs typeface="Courier New" pitchFamily="49" charset="0"/>
              </a:rPr>
              <a:t>, size, </a:t>
            </a:r>
            <a:r>
              <a:rPr lang="en-US" sz="1600" b="1" dirty="0" err="1">
                <a:latin typeface="Courier New" pitchFamily="49" charset="0"/>
                <a:ea typeface="Times New Roman" pitchFamily="18" charset="0"/>
                <a:cs typeface="Courier New" pitchFamily="49" charset="0"/>
              </a:rPr>
              <a:t>cudaMemcpyHostToDevice</a:t>
            </a:r>
            <a:r>
              <a:rPr lang="en-US" sz="1600" b="1" dirty="0">
                <a:latin typeface="Courier New" pitchFamily="49" charset="0"/>
                <a:ea typeface="Times New Roman" pitchFamily="18" charset="0"/>
                <a:cs typeface="Courier New" pitchFamily="49" charset="0"/>
              </a:rPr>
              <a:t>);</a:t>
            </a:r>
          </a:p>
          <a:p>
            <a:pPr marL="457200" indent="-457200">
              <a:lnSpc>
                <a:spcPct val="80000"/>
              </a:lnSpc>
              <a:buFont typeface="Wingdings" pitchFamily="2" charset="2"/>
              <a:buNone/>
            </a:pPr>
            <a:endParaRPr lang="en-US" sz="1600" b="1" dirty="0">
              <a:latin typeface="Courier New" pitchFamily="49" charset="0"/>
              <a:ea typeface="Times New Roman" pitchFamily="18" charset="0"/>
              <a:cs typeface="Courier New" pitchFamily="49" charset="0"/>
            </a:endParaRPr>
          </a:p>
          <a:p>
            <a:pPr>
              <a:buNone/>
            </a:pPr>
            <a:r>
              <a:rPr lang="en-US" sz="1600" b="1" dirty="0" smtClean="0">
                <a:solidFill>
                  <a:srgbClr val="0000CC"/>
                </a:solidFill>
                <a:latin typeface="Courier New" pitchFamily="49" charset="0"/>
                <a:ea typeface="Times New Roman" pitchFamily="18" charset="0"/>
                <a:cs typeface="Courier New" pitchFamily="49" charset="0"/>
              </a:rPr>
              <a:t>// Setup the execution configuration and launch device kernel</a:t>
            </a:r>
          </a:p>
          <a:p>
            <a:pPr marL="457200" indent="-457200">
              <a:lnSpc>
                <a:spcPct val="80000"/>
              </a:lnSpc>
              <a:buNone/>
            </a:pPr>
            <a:r>
              <a:rPr lang="en-US" sz="1600" b="1" dirty="0" smtClean="0">
                <a:latin typeface="Courier New" pitchFamily="49" charset="0"/>
                <a:ea typeface="Times New Roman" pitchFamily="18" charset="0"/>
                <a:cs typeface="Courier New" pitchFamily="49" charset="0"/>
              </a:rPr>
              <a:t>dim3 </a:t>
            </a:r>
            <a:r>
              <a:rPr lang="en-US" sz="1600" b="1" dirty="0" err="1" smtClean="0">
                <a:latin typeface="Courier New" pitchFamily="49" charset="0"/>
                <a:ea typeface="Times New Roman" pitchFamily="18" charset="0"/>
                <a:cs typeface="Courier New" pitchFamily="49" charset="0"/>
              </a:rPr>
              <a:t>dimGrid</a:t>
            </a:r>
            <a:r>
              <a:rPr lang="en-US" sz="1600" b="1" dirty="0" smtClean="0">
                <a:latin typeface="Courier New" pitchFamily="49" charset="0"/>
                <a:ea typeface="Times New Roman" pitchFamily="18" charset="0"/>
                <a:cs typeface="Courier New" pitchFamily="49" charset="0"/>
              </a:rPr>
              <a:t>(1);</a:t>
            </a:r>
          </a:p>
          <a:p>
            <a:pPr marL="457200" indent="-457200">
              <a:lnSpc>
                <a:spcPct val="80000"/>
              </a:lnSpc>
              <a:buNone/>
            </a:pPr>
            <a:r>
              <a:rPr lang="en-US" sz="1600" b="1" dirty="0" smtClean="0">
                <a:latin typeface="Courier New" pitchFamily="49" charset="0"/>
                <a:ea typeface="Times New Roman" pitchFamily="18" charset="0"/>
                <a:cs typeface="Courier New" pitchFamily="49" charset="0"/>
              </a:rPr>
              <a:t>dim3 </a:t>
            </a:r>
            <a:r>
              <a:rPr lang="en-US" sz="1600" b="1" dirty="0" err="1" smtClean="0">
                <a:latin typeface="Courier New" pitchFamily="49" charset="0"/>
                <a:ea typeface="Times New Roman" pitchFamily="18" charset="0"/>
                <a:cs typeface="Courier New" pitchFamily="49" charset="0"/>
              </a:rPr>
              <a:t>dimBlock</a:t>
            </a:r>
            <a:r>
              <a:rPr lang="en-US" sz="1600" b="1" dirty="0" smtClean="0">
                <a:latin typeface="Courier New" pitchFamily="49" charset="0"/>
                <a:ea typeface="Times New Roman" pitchFamily="18" charset="0"/>
                <a:cs typeface="Courier New" pitchFamily="49" charset="0"/>
              </a:rPr>
              <a:t>(WIDTH, WIDTH);</a:t>
            </a:r>
          </a:p>
          <a:p>
            <a:pPr marL="457200" indent="-457200">
              <a:lnSpc>
                <a:spcPct val="80000"/>
              </a:lnSpc>
              <a:buNone/>
            </a:pPr>
            <a:r>
              <a:rPr lang="en-US" sz="1600" b="1" dirty="0" err="1" smtClean="0">
                <a:latin typeface="Courier New" pitchFamily="49" charset="0"/>
                <a:ea typeface="Times New Roman" pitchFamily="18" charset="0"/>
                <a:cs typeface="Courier New" pitchFamily="49" charset="0"/>
              </a:rPr>
              <a:t>MatrixMulKernel</a:t>
            </a:r>
            <a:r>
              <a:rPr lang="en-US" sz="1600" b="1" dirty="0" smtClean="0">
                <a:latin typeface="Courier New" pitchFamily="49" charset="0"/>
                <a:ea typeface="Times New Roman" pitchFamily="18" charset="0"/>
                <a:cs typeface="Courier New" pitchFamily="49" charset="0"/>
              </a:rPr>
              <a:t>&lt;&lt;&lt;</a:t>
            </a:r>
            <a:r>
              <a:rPr lang="en-US" sz="1600" b="1" dirty="0" err="1" smtClean="0">
                <a:latin typeface="Courier New" pitchFamily="49" charset="0"/>
                <a:ea typeface="Times New Roman" pitchFamily="18" charset="0"/>
                <a:cs typeface="Courier New" pitchFamily="49" charset="0"/>
              </a:rPr>
              <a:t>dimGrid</a:t>
            </a:r>
            <a:r>
              <a:rPr lang="en-US" sz="1600" b="1" dirty="0" smtClean="0">
                <a:latin typeface="Courier New" pitchFamily="49" charset="0"/>
                <a:ea typeface="Times New Roman" pitchFamily="18" charset="0"/>
                <a:cs typeface="Courier New" pitchFamily="49" charset="0"/>
              </a:rPr>
              <a:t>, </a:t>
            </a:r>
            <a:r>
              <a:rPr lang="en-US" sz="1600" b="1" dirty="0" err="1" smtClean="0">
                <a:latin typeface="Courier New" pitchFamily="49" charset="0"/>
                <a:ea typeface="Times New Roman" pitchFamily="18" charset="0"/>
                <a:cs typeface="Courier New" pitchFamily="49" charset="0"/>
              </a:rPr>
              <a:t>dimBlock</a:t>
            </a:r>
            <a:r>
              <a:rPr lang="en-US" sz="1600" b="1" dirty="0" smtClean="0">
                <a:latin typeface="Courier New" pitchFamily="49" charset="0"/>
                <a:ea typeface="Times New Roman" pitchFamily="18" charset="0"/>
                <a:cs typeface="Courier New" pitchFamily="49" charset="0"/>
              </a:rPr>
              <a:t>&gt;&gt;&gt;(</a:t>
            </a:r>
            <a:r>
              <a:rPr lang="en-US" sz="1600" b="1" dirty="0" err="1" smtClean="0">
                <a:latin typeface="Courier New" pitchFamily="49" charset="0"/>
                <a:ea typeface="Times New Roman" pitchFamily="18" charset="0"/>
                <a:cs typeface="Courier New" pitchFamily="49" charset="0"/>
              </a:rPr>
              <a:t>Md</a:t>
            </a:r>
            <a:r>
              <a:rPr lang="en-US" sz="1600" b="1" dirty="0" smtClean="0">
                <a:latin typeface="Courier New" pitchFamily="49" charset="0"/>
                <a:ea typeface="Times New Roman" pitchFamily="18" charset="0"/>
                <a:cs typeface="Courier New" pitchFamily="49" charset="0"/>
              </a:rPr>
              <a:t>, </a:t>
            </a:r>
            <a:r>
              <a:rPr lang="en-US" sz="1600" b="1" dirty="0" err="1" smtClean="0">
                <a:latin typeface="Courier New" pitchFamily="49" charset="0"/>
                <a:ea typeface="Times New Roman" pitchFamily="18" charset="0"/>
                <a:cs typeface="Courier New" pitchFamily="49" charset="0"/>
              </a:rPr>
              <a:t>Nd</a:t>
            </a:r>
            <a:r>
              <a:rPr lang="en-US" sz="1600" b="1" dirty="0" smtClean="0">
                <a:latin typeface="Courier New" pitchFamily="49" charset="0"/>
                <a:ea typeface="Times New Roman" pitchFamily="18" charset="0"/>
                <a:cs typeface="Courier New" pitchFamily="49" charset="0"/>
              </a:rPr>
              <a:t>, Pd);</a:t>
            </a:r>
          </a:p>
          <a:p>
            <a:pPr marL="457200" indent="-457200">
              <a:lnSpc>
                <a:spcPct val="80000"/>
              </a:lnSpc>
              <a:buFont typeface="Wingdings" pitchFamily="2" charset="2"/>
              <a:buNone/>
            </a:pPr>
            <a:endParaRPr lang="en-US" sz="1600" b="1" dirty="0">
              <a:solidFill>
                <a:srgbClr val="0000CC"/>
              </a:solidFill>
              <a:latin typeface="Courier New" pitchFamily="49" charset="0"/>
              <a:ea typeface="Times New Roman" pitchFamily="18" charset="0"/>
              <a:cs typeface="Courier New" pitchFamily="49" charset="0"/>
            </a:endParaRPr>
          </a:p>
          <a:p>
            <a:pPr marL="457200" indent="-457200">
              <a:lnSpc>
                <a:spcPct val="80000"/>
              </a:lnSpc>
              <a:buFont typeface="Wingdings" pitchFamily="2" charset="2"/>
              <a:buNone/>
            </a:pPr>
            <a:r>
              <a:rPr lang="en-US" sz="1600" b="1" dirty="0">
                <a:solidFill>
                  <a:srgbClr val="0000CC"/>
                </a:solidFill>
                <a:latin typeface="Courier New" pitchFamily="49" charset="0"/>
                <a:ea typeface="Times New Roman" pitchFamily="18" charset="0"/>
                <a:cs typeface="Courier New" pitchFamily="49" charset="0"/>
              </a:rPr>
              <a:t>// Read the result from the device to the host into P</a:t>
            </a:r>
          </a:p>
          <a:p>
            <a:pPr marL="457200" indent="-457200">
              <a:lnSpc>
                <a:spcPct val="80000"/>
              </a:lnSpc>
              <a:buFont typeface="Wingdings" pitchFamily="2" charset="2"/>
              <a:buNone/>
            </a:pPr>
            <a:r>
              <a:rPr lang="en-US" sz="1600" b="1" dirty="0" err="1">
                <a:latin typeface="Courier New" pitchFamily="49" charset="0"/>
                <a:ea typeface="Times New Roman" pitchFamily="18" charset="0"/>
                <a:cs typeface="Courier New" pitchFamily="49" charset="0"/>
              </a:rPr>
              <a:t>cudaMemcpy</a:t>
            </a:r>
            <a:r>
              <a:rPr lang="en-US" sz="1600" b="1" dirty="0">
                <a:latin typeface="Courier New" pitchFamily="49" charset="0"/>
                <a:ea typeface="Times New Roman" pitchFamily="18" charset="0"/>
                <a:cs typeface="Courier New" pitchFamily="49" charset="0"/>
              </a:rPr>
              <a:t>(</a:t>
            </a:r>
            <a:r>
              <a:rPr lang="en-US" sz="1600" b="1" dirty="0" err="1">
                <a:latin typeface="Courier New" pitchFamily="49" charset="0"/>
                <a:ea typeface="Times New Roman" pitchFamily="18" charset="0"/>
                <a:cs typeface="Courier New" pitchFamily="49" charset="0"/>
              </a:rPr>
              <a:t>P.elements</a:t>
            </a:r>
            <a:r>
              <a:rPr lang="en-US" sz="1600" b="1" dirty="0">
                <a:latin typeface="Courier New" pitchFamily="49" charset="0"/>
                <a:ea typeface="Times New Roman" pitchFamily="18" charset="0"/>
                <a:cs typeface="Courier New" pitchFamily="49" charset="0"/>
              </a:rPr>
              <a:t>, </a:t>
            </a:r>
            <a:r>
              <a:rPr lang="en-US" sz="1600" b="1" dirty="0" err="1">
                <a:latin typeface="Courier New" pitchFamily="49" charset="0"/>
                <a:ea typeface="Times New Roman" pitchFamily="18" charset="0"/>
                <a:cs typeface="Courier New" pitchFamily="49" charset="0"/>
              </a:rPr>
              <a:t>Pd.elements</a:t>
            </a:r>
            <a:r>
              <a:rPr lang="en-US" sz="1600" b="1" dirty="0">
                <a:latin typeface="Courier New" pitchFamily="49" charset="0"/>
                <a:ea typeface="Times New Roman" pitchFamily="18" charset="0"/>
                <a:cs typeface="Courier New" pitchFamily="49" charset="0"/>
              </a:rPr>
              <a:t>, size, </a:t>
            </a:r>
            <a:r>
              <a:rPr lang="en-US" sz="1600" b="1" dirty="0" err="1">
                <a:latin typeface="Courier New" pitchFamily="49" charset="0"/>
                <a:ea typeface="Times New Roman" pitchFamily="18" charset="0"/>
                <a:cs typeface="Courier New" pitchFamily="49" charset="0"/>
              </a:rPr>
              <a:t>cudaMemcpyDeviceToHost</a:t>
            </a:r>
            <a:r>
              <a:rPr lang="en-US" sz="1600" b="1" dirty="0">
                <a:latin typeface="Courier New" pitchFamily="49" charset="0"/>
                <a:ea typeface="Times New Roman" pitchFamily="18" charset="0"/>
                <a:cs typeface="Courier New" pitchFamily="49" charset="0"/>
              </a:rPr>
              <a:t>);</a:t>
            </a:r>
          </a:p>
          <a:p>
            <a:pPr marL="457200" indent="-457200">
              <a:lnSpc>
                <a:spcPct val="80000"/>
              </a:lnSpc>
              <a:buFont typeface="Wingdings" pitchFamily="2" charset="2"/>
              <a:buNone/>
            </a:pPr>
            <a:r>
              <a:rPr lang="en-US" sz="1600" b="1" dirty="0">
                <a:solidFill>
                  <a:srgbClr val="0000CC"/>
                </a:solidFill>
                <a:latin typeface="Courier New" pitchFamily="49" charset="0"/>
                <a:ea typeface="Times New Roman" pitchFamily="18" charset="0"/>
                <a:cs typeface="Courier New" pitchFamily="49" charset="0"/>
              </a:rPr>
              <a:t>// Free device </a:t>
            </a:r>
            <a:r>
              <a:rPr lang="en-US" sz="1600" b="1" dirty="0" smtClean="0">
                <a:solidFill>
                  <a:srgbClr val="0000CC"/>
                </a:solidFill>
                <a:latin typeface="Courier New" pitchFamily="49" charset="0"/>
                <a:ea typeface="Times New Roman" pitchFamily="18" charset="0"/>
                <a:cs typeface="Courier New" pitchFamily="49" charset="0"/>
              </a:rPr>
              <a:t>memory; do the same for N and P (not shown)</a:t>
            </a:r>
            <a:endParaRPr lang="en-US" sz="1600" b="1" dirty="0">
              <a:solidFill>
                <a:srgbClr val="0000CC"/>
              </a:solidFill>
              <a:latin typeface="Courier New" pitchFamily="49" charset="0"/>
              <a:ea typeface="Times New Roman" pitchFamily="18" charset="0"/>
              <a:cs typeface="Courier New" pitchFamily="49" charset="0"/>
            </a:endParaRPr>
          </a:p>
          <a:p>
            <a:pPr marL="457200" indent="-457200">
              <a:lnSpc>
                <a:spcPct val="80000"/>
              </a:lnSpc>
              <a:buFont typeface="Wingdings" pitchFamily="2" charset="2"/>
              <a:buNone/>
            </a:pPr>
            <a:r>
              <a:rPr lang="en-US" sz="1600" b="1" dirty="0" err="1">
                <a:latin typeface="Courier New" pitchFamily="49" charset="0"/>
                <a:ea typeface="Times New Roman" pitchFamily="18" charset="0"/>
                <a:cs typeface="Courier New" pitchFamily="49" charset="0"/>
              </a:rPr>
              <a:t>cudaFree</a:t>
            </a:r>
            <a:r>
              <a:rPr lang="en-US" sz="1600" b="1" dirty="0">
                <a:latin typeface="Courier New" pitchFamily="49" charset="0"/>
                <a:ea typeface="Times New Roman" pitchFamily="18" charset="0"/>
                <a:cs typeface="Courier New" pitchFamily="49" charset="0"/>
              </a:rPr>
              <a:t>(</a:t>
            </a:r>
            <a:r>
              <a:rPr lang="en-US" sz="1600" b="1" dirty="0" err="1">
                <a:latin typeface="Courier New" pitchFamily="49" charset="0"/>
                <a:ea typeface="Times New Roman" pitchFamily="18" charset="0"/>
                <a:cs typeface="Courier New" pitchFamily="49" charset="0"/>
              </a:rPr>
              <a:t>Md.elements</a:t>
            </a:r>
            <a:r>
              <a:rPr lang="en-US" sz="1600" b="1" dirty="0">
                <a:latin typeface="Courier New" pitchFamily="49" charset="0"/>
                <a:ea typeface="Times New Roman" pitchFamily="18" charset="0"/>
                <a:cs typeface="Courier New" pitchFamily="49" charset="0"/>
              </a:rPr>
              <a:t>);</a:t>
            </a:r>
          </a:p>
        </p:txBody>
      </p:sp>
    </p:spTree>
    <p:extLst>
      <p:ext uri="{BB962C8B-B14F-4D97-AF65-F5344CB8AC3E}">
        <p14:creationId xmlns:p14="http://schemas.microsoft.com/office/powerpoint/2010/main" val="160640620"/>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5562600" cy="868362"/>
          </a:xfrm>
        </p:spPr>
        <p:txBody>
          <a:bodyPr/>
          <a:lstStyle/>
          <a:p>
            <a:r>
              <a:rPr lang="en-US" dirty="0" smtClean="0"/>
              <a:t>Thread Focus</a:t>
            </a:r>
            <a:endParaRPr lang="en-US" dirty="0"/>
          </a:p>
        </p:txBody>
      </p:sp>
      <p:sp>
        <p:nvSpPr>
          <p:cNvPr id="3" name="Content Placeholder 2"/>
          <p:cNvSpPr>
            <a:spLocks noGrp="1"/>
          </p:cNvSpPr>
          <p:nvPr>
            <p:ph idx="1"/>
          </p:nvPr>
        </p:nvSpPr>
        <p:spPr/>
        <p:txBody>
          <a:bodyPr/>
          <a:lstStyle/>
          <a:p>
            <a:r>
              <a:rPr lang="en-US" dirty="0" smtClean="0">
                <a:latin typeface="+mn-lt"/>
                <a:cs typeface="Consolas" pitchFamily="49" charset="0"/>
              </a:rPr>
              <a:t>To obtain the current focus:</a:t>
            </a:r>
            <a:endParaRPr lang="en-US" dirty="0">
              <a:latin typeface="+mn-lt"/>
              <a:cs typeface="Consolas" pitchFamily="49" charset="0"/>
            </a:endParaRPr>
          </a:p>
        </p:txBody>
      </p:sp>
      <p:sp>
        <p:nvSpPr>
          <p:cNvPr id="4" name="TextBox 3"/>
          <p:cNvSpPr txBox="1"/>
          <p:nvPr/>
        </p:nvSpPr>
        <p:spPr>
          <a:xfrm>
            <a:off x="533401" y="3127936"/>
            <a:ext cx="8217604" cy="1977464"/>
          </a:xfrm>
          <a:prstGeom prst="rect">
            <a:avLst/>
          </a:prstGeom>
          <a:solidFill>
            <a:schemeClr val="tx1">
              <a:lumMod val="85000"/>
              <a:lumOff val="15000"/>
            </a:schemeClr>
          </a:solidFill>
          <a:ln>
            <a:solidFill>
              <a:schemeClr val="accent5">
                <a:lumMod val="50000"/>
              </a:schemeClr>
            </a:solidFill>
          </a:ln>
          <a:effectLst/>
        </p:spPr>
        <p:txBody>
          <a:bodyPr wrap="square" rtlCol="0">
            <a:spAutoFit/>
          </a:bodyPr>
          <a:lstStyle/>
          <a:p>
            <a:pPr lvl="0" eaLnBrk="0" hangingPunct="0">
              <a:spcBef>
                <a:spcPts val="600"/>
              </a:spcBef>
              <a:spcAft>
                <a:spcPts val="300"/>
              </a:spcAft>
            </a:pPr>
            <a:r>
              <a:rPr lang="en-US" sz="2000" dirty="0" smtClean="0">
                <a:solidFill>
                  <a:srgbClr val="FF0000"/>
                </a:solidFill>
                <a:latin typeface="Consolas" pitchFamily="49" charset="0"/>
                <a:cs typeface="Consolas" pitchFamily="49" charset="0"/>
              </a:rPr>
              <a:t>(</a:t>
            </a:r>
            <a:r>
              <a:rPr lang="en-US" sz="2000" dirty="0">
                <a:solidFill>
                  <a:srgbClr val="FF0000"/>
                </a:solidFill>
                <a:latin typeface="Consolas" pitchFamily="49" charset="0"/>
                <a:cs typeface="Consolas" pitchFamily="49" charset="0"/>
              </a:rPr>
              <a:t>cuda-gdb) </a:t>
            </a:r>
            <a:r>
              <a:rPr lang="en-US" sz="2000" dirty="0" smtClean="0">
                <a:solidFill>
                  <a:schemeClr val="bg1"/>
                </a:solidFill>
                <a:latin typeface="Consolas" pitchFamily="49" charset="0"/>
                <a:cs typeface="Consolas" pitchFamily="49" charset="0"/>
              </a:rPr>
              <a:t>cuda kernel block thread</a:t>
            </a:r>
            <a:br>
              <a:rPr lang="en-US" sz="2000" dirty="0" smtClean="0">
                <a:solidFill>
                  <a:schemeClr val="bg1"/>
                </a:solidFill>
                <a:latin typeface="Consolas" pitchFamily="49" charset="0"/>
                <a:cs typeface="Consolas" pitchFamily="49" charset="0"/>
              </a:rPr>
            </a:br>
            <a:r>
              <a:rPr lang="en-US" sz="2000" dirty="0" smtClean="0">
                <a:solidFill>
                  <a:schemeClr val="bg2"/>
                </a:solidFill>
                <a:latin typeface="Consolas" pitchFamily="49" charset="0"/>
                <a:cs typeface="Consolas" pitchFamily="49" charset="0"/>
              </a:rPr>
              <a:t>kernel </a:t>
            </a:r>
            <a:r>
              <a:rPr lang="en-US" sz="2000" dirty="0">
                <a:solidFill>
                  <a:schemeClr val="bg2"/>
                </a:solidFill>
                <a:latin typeface="Consolas" pitchFamily="49" charset="0"/>
                <a:cs typeface="Consolas" pitchFamily="49" charset="0"/>
              </a:rPr>
              <a:t>2 block </a:t>
            </a:r>
            <a:r>
              <a:rPr lang="en-US" sz="2000" dirty="0" smtClean="0">
                <a:solidFill>
                  <a:schemeClr val="bg2"/>
                </a:solidFill>
                <a:latin typeface="Consolas" pitchFamily="49" charset="0"/>
                <a:cs typeface="Consolas" pitchFamily="49" charset="0"/>
              </a:rPr>
              <a:t>(2,0,0</a:t>
            </a:r>
            <a:r>
              <a:rPr lang="en-US" sz="2000" dirty="0">
                <a:solidFill>
                  <a:schemeClr val="bg2"/>
                </a:solidFill>
                <a:latin typeface="Consolas" pitchFamily="49" charset="0"/>
                <a:cs typeface="Consolas" pitchFamily="49" charset="0"/>
              </a:rPr>
              <a:t>), thread </a:t>
            </a:r>
            <a:r>
              <a:rPr lang="en-US" sz="2000" dirty="0" smtClean="0">
                <a:solidFill>
                  <a:schemeClr val="bg2"/>
                </a:solidFill>
                <a:latin typeface="Consolas" pitchFamily="49" charset="0"/>
                <a:cs typeface="Consolas" pitchFamily="49" charset="0"/>
              </a:rPr>
              <a:t>(5,0,0)</a:t>
            </a:r>
            <a:br>
              <a:rPr lang="en-US" sz="2000" dirty="0" smtClean="0">
                <a:solidFill>
                  <a:schemeClr val="bg2"/>
                </a:solidFill>
                <a:latin typeface="Consolas" pitchFamily="49" charset="0"/>
                <a:cs typeface="Consolas" pitchFamily="49" charset="0"/>
              </a:rPr>
            </a:br>
            <a:r>
              <a:rPr lang="en-US" sz="2000" dirty="0" smtClean="0">
                <a:solidFill>
                  <a:schemeClr val="bg2"/>
                </a:solidFill>
                <a:latin typeface="Consolas" pitchFamily="49" charset="0"/>
                <a:cs typeface="Consolas" pitchFamily="49" charset="0"/>
              </a:rPr>
              <a:t/>
            </a:r>
            <a:br>
              <a:rPr lang="en-US" sz="2000" dirty="0" smtClean="0">
                <a:solidFill>
                  <a:schemeClr val="bg2"/>
                </a:solidFill>
                <a:latin typeface="Consolas" pitchFamily="49" charset="0"/>
                <a:cs typeface="Consolas" pitchFamily="49" charset="0"/>
              </a:rPr>
            </a:br>
            <a:r>
              <a:rPr lang="en-US" sz="2000" dirty="0" smtClean="0">
                <a:solidFill>
                  <a:srgbClr val="FF0000"/>
                </a:solidFill>
                <a:latin typeface="Consolas" pitchFamily="49" charset="0"/>
                <a:cs typeface="Consolas" pitchFamily="49" charset="0"/>
              </a:rPr>
              <a:t>(</a:t>
            </a:r>
            <a:r>
              <a:rPr lang="en-US" sz="2000" dirty="0">
                <a:solidFill>
                  <a:srgbClr val="FF0000"/>
                </a:solidFill>
                <a:latin typeface="Consolas" pitchFamily="49" charset="0"/>
                <a:cs typeface="Consolas" pitchFamily="49" charset="0"/>
              </a:rPr>
              <a:t>cuda-gdb) </a:t>
            </a:r>
            <a:r>
              <a:rPr lang="en-US" sz="2000" dirty="0">
                <a:solidFill>
                  <a:schemeClr val="bg1"/>
                </a:solidFill>
                <a:latin typeface="Consolas" pitchFamily="49" charset="0"/>
                <a:cs typeface="Consolas" pitchFamily="49" charset="0"/>
              </a:rPr>
              <a:t>cuda </a:t>
            </a:r>
            <a:r>
              <a:rPr lang="en-US" sz="2000" dirty="0" smtClean="0">
                <a:solidFill>
                  <a:schemeClr val="bg1"/>
                </a:solidFill>
                <a:latin typeface="Consolas" pitchFamily="49" charset="0"/>
                <a:cs typeface="Consolas" pitchFamily="49" charset="0"/>
              </a:rPr>
              <a:t>thread</a:t>
            </a:r>
            <a:br>
              <a:rPr lang="en-US" sz="2000" dirty="0" smtClean="0">
                <a:solidFill>
                  <a:schemeClr val="bg1"/>
                </a:solidFill>
                <a:latin typeface="Consolas" pitchFamily="49" charset="0"/>
                <a:cs typeface="Consolas" pitchFamily="49" charset="0"/>
              </a:rPr>
            </a:br>
            <a:r>
              <a:rPr lang="en-US" sz="2000" dirty="0" err="1" smtClean="0">
                <a:solidFill>
                  <a:schemeClr val="bg2"/>
                </a:solidFill>
                <a:latin typeface="Consolas" pitchFamily="49" charset="0"/>
                <a:cs typeface="Consolas" pitchFamily="49" charset="0"/>
              </a:rPr>
              <a:t>thread</a:t>
            </a:r>
            <a:r>
              <a:rPr lang="en-US" sz="2000" dirty="0" smtClean="0">
                <a:solidFill>
                  <a:schemeClr val="bg2"/>
                </a:solidFill>
                <a:latin typeface="Consolas" pitchFamily="49" charset="0"/>
                <a:cs typeface="Consolas" pitchFamily="49" charset="0"/>
              </a:rPr>
              <a:t> </a:t>
            </a:r>
            <a:r>
              <a:rPr lang="en-US" sz="2000" dirty="0">
                <a:solidFill>
                  <a:schemeClr val="bg2"/>
                </a:solidFill>
                <a:latin typeface="Consolas" pitchFamily="49" charset="0"/>
                <a:cs typeface="Consolas" pitchFamily="49" charset="0"/>
              </a:rPr>
              <a:t>(5,0,0</a:t>
            </a:r>
            <a:r>
              <a:rPr lang="en-US" sz="2000" dirty="0" smtClean="0">
                <a:solidFill>
                  <a:schemeClr val="bg2"/>
                </a:solidFill>
                <a:latin typeface="Consolas" pitchFamily="49" charset="0"/>
                <a:cs typeface="Consolas" pitchFamily="49" charset="0"/>
              </a:rPr>
              <a:t>)</a:t>
            </a:r>
            <a:endParaRPr lang="en-US" sz="2000" dirty="0">
              <a:solidFill>
                <a:schemeClr val="bg2"/>
              </a:solidFill>
              <a:latin typeface="Consolas" pitchFamily="49" charset="0"/>
              <a:cs typeface="Consolas" pitchFamily="49" charset="0"/>
            </a:endParaRPr>
          </a:p>
          <a:p>
            <a:endParaRPr lang="en-US" sz="2000" dirty="0">
              <a:solidFill>
                <a:schemeClr val="bg2"/>
              </a:solidFill>
              <a:latin typeface="Consolas" pitchFamily="49" charset="0"/>
              <a:cs typeface="Consolas" pitchFamily="49" charset="0"/>
            </a:endParaRPr>
          </a:p>
        </p:txBody>
      </p:sp>
      <p:sp>
        <p:nvSpPr>
          <p:cNvPr id="5" name="Slide Number Placeholder 4"/>
          <p:cNvSpPr>
            <a:spLocks noGrp="1"/>
          </p:cNvSpPr>
          <p:nvPr>
            <p:ph type="sldNum" sz="quarter" idx="12"/>
          </p:nvPr>
        </p:nvSpPr>
        <p:spPr/>
        <p:txBody>
          <a:bodyPr/>
          <a:lstStyle/>
          <a:p>
            <a:fld id="{04A7C484-7E24-447E-8CB0-5149A4D34DEF}" type="slidenum">
              <a:rPr lang="en-US" altLang="en-US" smtClean="0"/>
              <a:pPr/>
              <a:t>70</a:t>
            </a:fld>
            <a:endParaRPr lang="en-US" altLang="en-US"/>
          </a:p>
        </p:txBody>
      </p:sp>
    </p:spTree>
    <p:extLst>
      <p:ext uri="{BB962C8B-B14F-4D97-AF65-F5344CB8AC3E}">
        <p14:creationId xmlns:p14="http://schemas.microsoft.com/office/powerpoint/2010/main" val="2394530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5715000" cy="792162"/>
          </a:xfrm>
        </p:spPr>
        <p:txBody>
          <a:bodyPr/>
          <a:lstStyle/>
          <a:p>
            <a:r>
              <a:rPr lang="en-US" dirty="0" smtClean="0"/>
              <a:t>Threads</a:t>
            </a:r>
            <a:endParaRPr lang="en-US" dirty="0"/>
          </a:p>
        </p:txBody>
      </p:sp>
      <p:sp>
        <p:nvSpPr>
          <p:cNvPr id="3" name="Content Placeholder 2"/>
          <p:cNvSpPr>
            <a:spLocks noGrp="1"/>
          </p:cNvSpPr>
          <p:nvPr>
            <p:ph idx="1"/>
          </p:nvPr>
        </p:nvSpPr>
        <p:spPr>
          <a:xfrm>
            <a:off x="228600" y="1719262"/>
            <a:ext cx="8763000" cy="4833937"/>
          </a:xfrm>
        </p:spPr>
        <p:txBody>
          <a:bodyPr/>
          <a:lstStyle/>
          <a:p>
            <a:r>
              <a:rPr lang="en-US" sz="1800" dirty="0" smtClean="0"/>
              <a:t>To obtain the list of running threads for kernel 2:</a:t>
            </a:r>
          </a:p>
          <a:p>
            <a:endParaRPr lang="en-US" sz="1800" dirty="0"/>
          </a:p>
          <a:p>
            <a:endParaRPr lang="en-US" sz="1800" dirty="0" smtClean="0"/>
          </a:p>
          <a:p>
            <a:endParaRPr lang="en-US" sz="1800" dirty="0" smtClean="0"/>
          </a:p>
          <a:p>
            <a:endParaRPr lang="en-US" sz="1800" dirty="0"/>
          </a:p>
          <a:p>
            <a:pPr marL="0" indent="0">
              <a:buNone/>
            </a:pPr>
            <a:r>
              <a:rPr lang="en-US" sz="1800" dirty="0"/>
              <a:t/>
            </a:r>
            <a:br>
              <a:rPr lang="en-US" sz="1800" dirty="0"/>
            </a:br>
            <a:endParaRPr lang="en-US" sz="1800" dirty="0"/>
          </a:p>
          <a:p>
            <a:r>
              <a:rPr lang="en-US" sz="1800" dirty="0" smtClean="0"/>
              <a:t>Threads are displayed in (</a:t>
            </a:r>
            <a:r>
              <a:rPr lang="en-US" sz="1800" dirty="0" err="1" smtClean="0"/>
              <a:t>block,thread</a:t>
            </a:r>
            <a:r>
              <a:rPr lang="en-US" sz="1800" dirty="0" smtClean="0"/>
              <a:t>) ranges</a:t>
            </a:r>
          </a:p>
          <a:p>
            <a:r>
              <a:rPr lang="en-US" sz="1800" dirty="0" smtClean="0"/>
              <a:t>Divergent threads are in separate ranges</a:t>
            </a:r>
          </a:p>
          <a:p>
            <a:r>
              <a:rPr lang="en-US" sz="1800" dirty="0" smtClean="0"/>
              <a:t>The * indicates the range where the thread in focus resides</a:t>
            </a:r>
          </a:p>
          <a:p>
            <a:r>
              <a:rPr lang="en-US" sz="1800" dirty="0"/>
              <a:t>Threads displayed as (</a:t>
            </a:r>
            <a:r>
              <a:rPr lang="en-US" sz="1800" dirty="0" smtClean="0"/>
              <a:t>block, thread</a:t>
            </a:r>
            <a:r>
              <a:rPr lang="en-US" sz="1800" dirty="0"/>
              <a:t>) </a:t>
            </a:r>
            <a:r>
              <a:rPr lang="en-US" sz="1800" dirty="0" smtClean="0"/>
              <a:t>ranges</a:t>
            </a:r>
            <a:endParaRPr lang="en-US" sz="1800" dirty="0"/>
          </a:p>
          <a:p>
            <a:r>
              <a:rPr lang="en-US" sz="2000" b="1" dirty="0" err="1">
                <a:latin typeface="Courier New" pitchFamily="49" charset="0"/>
                <a:cs typeface="Courier New" pitchFamily="49" charset="0"/>
              </a:rPr>
              <a:t>Cnt</a:t>
            </a:r>
            <a:r>
              <a:rPr lang="en-US" sz="1800" dirty="0"/>
              <a:t>  indicates the number of threads within each range</a:t>
            </a:r>
          </a:p>
          <a:p>
            <a:pPr lvl="1"/>
            <a:r>
              <a:rPr lang="en-US" sz="1400" dirty="0"/>
              <a:t>All threads in the same range are contiguous (no hole</a:t>
            </a:r>
            <a:r>
              <a:rPr lang="en-US" sz="1400" dirty="0" smtClean="0"/>
              <a:t>)</a:t>
            </a:r>
            <a:endParaRPr lang="en-US" sz="1400" dirty="0"/>
          </a:p>
          <a:p>
            <a:pPr lvl="1"/>
            <a:r>
              <a:rPr lang="en-US" sz="1400" dirty="0"/>
              <a:t>All threads in the same range shared the same PC (and </a:t>
            </a:r>
            <a:r>
              <a:rPr lang="en-US" sz="1400" dirty="0" smtClean="0"/>
              <a:t>filename/line number)</a:t>
            </a:r>
            <a:endParaRPr lang="en-US" sz="1400" dirty="0"/>
          </a:p>
        </p:txBody>
      </p:sp>
      <p:sp>
        <p:nvSpPr>
          <p:cNvPr id="4" name="TextBox 3"/>
          <p:cNvSpPr txBox="1"/>
          <p:nvPr/>
        </p:nvSpPr>
        <p:spPr>
          <a:xfrm>
            <a:off x="228600" y="2256472"/>
            <a:ext cx="8299752" cy="1477328"/>
          </a:xfrm>
          <a:prstGeom prst="rect">
            <a:avLst/>
          </a:prstGeom>
          <a:solidFill>
            <a:schemeClr val="tx1">
              <a:lumMod val="85000"/>
              <a:lumOff val="15000"/>
            </a:schemeClr>
          </a:solidFill>
          <a:ln>
            <a:solidFill>
              <a:schemeClr val="accent5">
                <a:lumMod val="50000"/>
              </a:schemeClr>
            </a:solidFill>
          </a:ln>
          <a:effectLst/>
        </p:spPr>
        <p:txBody>
          <a:bodyPr wrap="square" rtlCol="0">
            <a:spAutoFit/>
          </a:bodyPr>
          <a:lstStyle/>
          <a:p>
            <a:pPr eaLnBrk="0" hangingPunct="0">
              <a:spcBef>
                <a:spcPts val="600"/>
              </a:spcBef>
              <a:spcAft>
                <a:spcPts val="300"/>
              </a:spcAft>
            </a:pPr>
            <a:r>
              <a:rPr lang="en-US" dirty="0" smtClean="0">
                <a:solidFill>
                  <a:srgbClr val="FF0000"/>
                </a:solidFill>
                <a:latin typeface="Consolas" pitchFamily="49" charset="0"/>
                <a:cs typeface="Consolas" pitchFamily="49" charset="0"/>
              </a:rPr>
              <a:t>(</a:t>
            </a:r>
            <a:r>
              <a:rPr lang="en-US" dirty="0">
                <a:solidFill>
                  <a:srgbClr val="FF0000"/>
                </a:solidFill>
                <a:latin typeface="Consolas" pitchFamily="49" charset="0"/>
                <a:cs typeface="Consolas" pitchFamily="49" charset="0"/>
              </a:rPr>
              <a:t>cuda-gdb) </a:t>
            </a:r>
            <a:r>
              <a:rPr lang="en-US" dirty="0">
                <a:solidFill>
                  <a:schemeClr val="bg1"/>
                </a:solidFill>
                <a:latin typeface="Consolas" pitchFamily="49" charset="0"/>
                <a:cs typeface="Consolas" pitchFamily="49" charset="0"/>
              </a:rPr>
              <a:t>info cuda </a:t>
            </a:r>
            <a:r>
              <a:rPr lang="en-US" dirty="0" smtClean="0">
                <a:solidFill>
                  <a:schemeClr val="bg1"/>
                </a:solidFill>
                <a:latin typeface="Consolas" pitchFamily="49" charset="0"/>
                <a:cs typeface="Consolas" pitchFamily="49" charset="0"/>
              </a:rPr>
              <a:t>threads kernel 2</a:t>
            </a:r>
            <a:br>
              <a:rPr lang="en-US" dirty="0" smtClean="0">
                <a:solidFill>
                  <a:schemeClr val="bg1"/>
                </a:solidFill>
                <a:latin typeface="Consolas" pitchFamily="49" charset="0"/>
                <a:cs typeface="Consolas" pitchFamily="49" charset="0"/>
              </a:rPr>
            </a:br>
            <a:r>
              <a:rPr lang="en-US" dirty="0">
                <a:solidFill>
                  <a:schemeClr val="bg1"/>
                </a:solidFill>
                <a:latin typeface="Consolas" pitchFamily="49" charset="0"/>
                <a:cs typeface="Consolas" pitchFamily="49" charset="0"/>
              </a:rPr>
              <a:t/>
            </a:r>
            <a:br>
              <a:rPr lang="en-US" dirty="0">
                <a:solidFill>
                  <a:schemeClr val="bg1"/>
                </a:solidFill>
                <a:latin typeface="Consolas" pitchFamily="49" charset="0"/>
                <a:cs typeface="Consolas" pitchFamily="49" charset="0"/>
              </a:rPr>
            </a:br>
            <a:r>
              <a:rPr lang="en-US" dirty="0">
                <a:solidFill>
                  <a:schemeClr val="bg1"/>
                </a:solidFill>
                <a:latin typeface="Consolas" pitchFamily="49" charset="0"/>
                <a:cs typeface="Consolas" pitchFamily="49" charset="0"/>
              </a:rPr>
              <a:t> </a:t>
            </a:r>
            <a:r>
              <a:rPr lang="en-US" dirty="0" smtClean="0">
                <a:solidFill>
                  <a:schemeClr val="bg1"/>
                </a:solidFill>
                <a:latin typeface="Consolas" pitchFamily="49" charset="0"/>
                <a:cs typeface="Consolas" pitchFamily="49" charset="0"/>
              </a:rPr>
              <a:t>   Block  Thread </a:t>
            </a:r>
            <a:r>
              <a:rPr lang="en-US" dirty="0">
                <a:solidFill>
                  <a:schemeClr val="bg1"/>
                </a:solidFill>
                <a:latin typeface="Consolas" pitchFamily="49" charset="0"/>
                <a:cs typeface="Consolas" pitchFamily="49" charset="0"/>
              </a:rPr>
              <a:t>To  </a:t>
            </a:r>
            <a:r>
              <a:rPr lang="en-US" dirty="0" smtClean="0">
                <a:solidFill>
                  <a:schemeClr val="bg1"/>
                </a:solidFill>
                <a:latin typeface="Consolas" pitchFamily="49" charset="0"/>
                <a:cs typeface="Consolas" pitchFamily="49" charset="0"/>
              </a:rPr>
              <a:t>Block  Thread </a:t>
            </a:r>
            <a:r>
              <a:rPr lang="en-US" dirty="0" err="1" smtClean="0">
                <a:solidFill>
                  <a:schemeClr val="bg1"/>
                </a:solidFill>
                <a:latin typeface="Consolas" pitchFamily="49" charset="0"/>
                <a:cs typeface="Consolas" pitchFamily="49" charset="0"/>
              </a:rPr>
              <a:t>Cnt</a:t>
            </a:r>
            <a:r>
              <a:rPr lang="en-US" dirty="0" smtClean="0">
                <a:solidFill>
                  <a:schemeClr val="bg1"/>
                </a:solidFill>
                <a:latin typeface="Consolas" pitchFamily="49" charset="0"/>
                <a:cs typeface="Consolas" pitchFamily="49" charset="0"/>
              </a:rPr>
              <a:t>       PC </a:t>
            </a:r>
            <a:r>
              <a:rPr lang="en-US" dirty="0">
                <a:solidFill>
                  <a:schemeClr val="bg1"/>
                </a:solidFill>
                <a:latin typeface="Consolas" pitchFamily="49" charset="0"/>
                <a:cs typeface="Consolas" pitchFamily="49" charset="0"/>
              </a:rPr>
              <a:t>Filename </a:t>
            </a:r>
            <a:r>
              <a:rPr lang="en-US" dirty="0" smtClean="0">
                <a:solidFill>
                  <a:schemeClr val="bg1"/>
                </a:solidFill>
                <a:latin typeface="Consolas" pitchFamily="49" charset="0"/>
                <a:cs typeface="Consolas" pitchFamily="49" charset="0"/>
              </a:rPr>
              <a:t>Line</a:t>
            </a:r>
            <a:br>
              <a:rPr lang="en-US" dirty="0" smtClean="0">
                <a:solidFill>
                  <a:schemeClr val="bg1"/>
                </a:solidFill>
                <a:latin typeface="Consolas" pitchFamily="49" charset="0"/>
                <a:cs typeface="Consolas" pitchFamily="49" charset="0"/>
              </a:rPr>
            </a:br>
            <a:r>
              <a:rPr lang="en-US" dirty="0" smtClean="0">
                <a:solidFill>
                  <a:schemeClr val="bg1"/>
                </a:solidFill>
                <a:latin typeface="Consolas" pitchFamily="49" charset="0"/>
                <a:cs typeface="Consolas" pitchFamily="49" charset="0"/>
              </a:rPr>
              <a:t>* (</a:t>
            </a:r>
            <a:r>
              <a:rPr lang="en-US" dirty="0">
                <a:solidFill>
                  <a:schemeClr val="bg1"/>
                </a:solidFill>
                <a:latin typeface="Consolas" pitchFamily="49" charset="0"/>
                <a:cs typeface="Consolas" pitchFamily="49" charset="0"/>
              </a:rPr>
              <a:t>0,0,0) </a:t>
            </a:r>
            <a:r>
              <a:rPr lang="en-US" dirty="0" smtClean="0">
                <a:solidFill>
                  <a:schemeClr val="bg1"/>
                </a:solidFill>
                <a:latin typeface="Consolas" pitchFamily="49" charset="0"/>
                <a:cs typeface="Consolas" pitchFamily="49" charset="0"/>
              </a:rPr>
              <a:t>(</a:t>
            </a:r>
            <a:r>
              <a:rPr lang="en-US" dirty="0">
                <a:solidFill>
                  <a:schemeClr val="bg1"/>
                </a:solidFill>
                <a:latin typeface="Consolas" pitchFamily="49" charset="0"/>
                <a:cs typeface="Consolas" pitchFamily="49" charset="0"/>
              </a:rPr>
              <a:t>0,0,0)  </a:t>
            </a:r>
            <a:r>
              <a:rPr lang="en-US" dirty="0" smtClean="0">
                <a:solidFill>
                  <a:schemeClr val="bg1"/>
                </a:solidFill>
                <a:latin typeface="Consolas" pitchFamily="49" charset="0"/>
                <a:cs typeface="Consolas" pitchFamily="49" charset="0"/>
              </a:rPr>
              <a:t> (3,0,0</a:t>
            </a:r>
            <a:r>
              <a:rPr lang="en-US" dirty="0">
                <a:solidFill>
                  <a:schemeClr val="bg1"/>
                </a:solidFill>
                <a:latin typeface="Consolas" pitchFamily="49" charset="0"/>
                <a:cs typeface="Consolas" pitchFamily="49" charset="0"/>
              </a:rPr>
              <a:t>) </a:t>
            </a:r>
            <a:r>
              <a:rPr lang="en-US" dirty="0" smtClean="0">
                <a:solidFill>
                  <a:schemeClr val="bg1"/>
                </a:solidFill>
                <a:latin typeface="Consolas" pitchFamily="49" charset="0"/>
                <a:cs typeface="Consolas" pitchFamily="49" charset="0"/>
              </a:rPr>
              <a:t>(7,0,0</a:t>
            </a:r>
            <a:r>
              <a:rPr lang="en-US" dirty="0">
                <a:solidFill>
                  <a:schemeClr val="bg1"/>
                </a:solidFill>
                <a:latin typeface="Consolas" pitchFamily="49" charset="0"/>
                <a:cs typeface="Consolas" pitchFamily="49" charset="0"/>
              </a:rPr>
              <a:t>) </a:t>
            </a:r>
            <a:r>
              <a:rPr lang="en-US" dirty="0" smtClean="0">
                <a:solidFill>
                  <a:schemeClr val="bg1"/>
                </a:solidFill>
                <a:latin typeface="Consolas" pitchFamily="49" charset="0"/>
                <a:cs typeface="Consolas" pitchFamily="49" charset="0"/>
              </a:rPr>
              <a:t> 32 0x7fae70  </a:t>
            </a:r>
            <a:r>
              <a:rPr lang="en-US" dirty="0">
                <a:solidFill>
                  <a:schemeClr val="bg1"/>
                </a:solidFill>
                <a:latin typeface="Consolas" pitchFamily="49" charset="0"/>
                <a:cs typeface="Consolas" pitchFamily="49" charset="0"/>
              </a:rPr>
              <a:t>acos.cu </a:t>
            </a:r>
            <a:r>
              <a:rPr lang="en-US" dirty="0" smtClean="0">
                <a:solidFill>
                  <a:schemeClr val="bg1"/>
                </a:solidFill>
                <a:latin typeface="Consolas" pitchFamily="49" charset="0"/>
                <a:cs typeface="Consolas" pitchFamily="49" charset="0"/>
              </a:rPr>
              <a:t> 380</a:t>
            </a:r>
            <a:br>
              <a:rPr lang="en-US" dirty="0" smtClean="0">
                <a:solidFill>
                  <a:schemeClr val="bg1"/>
                </a:solidFill>
                <a:latin typeface="Consolas" pitchFamily="49" charset="0"/>
                <a:cs typeface="Consolas" pitchFamily="49" charset="0"/>
              </a:rPr>
            </a:br>
            <a:r>
              <a:rPr lang="en-US" dirty="0" smtClean="0">
                <a:solidFill>
                  <a:schemeClr val="bg1"/>
                </a:solidFill>
                <a:latin typeface="Consolas" pitchFamily="49" charset="0"/>
                <a:cs typeface="Consolas" pitchFamily="49" charset="0"/>
              </a:rPr>
              <a:t>  (4,0,0</a:t>
            </a:r>
            <a:r>
              <a:rPr lang="en-US" dirty="0">
                <a:solidFill>
                  <a:schemeClr val="bg1"/>
                </a:solidFill>
                <a:latin typeface="Consolas" pitchFamily="49" charset="0"/>
                <a:cs typeface="Consolas" pitchFamily="49" charset="0"/>
              </a:rPr>
              <a:t>) </a:t>
            </a:r>
            <a:r>
              <a:rPr lang="en-US" dirty="0" smtClean="0">
                <a:solidFill>
                  <a:schemeClr val="bg1"/>
                </a:solidFill>
                <a:latin typeface="Consolas" pitchFamily="49" charset="0"/>
                <a:cs typeface="Consolas" pitchFamily="49" charset="0"/>
              </a:rPr>
              <a:t>(0,0,0</a:t>
            </a:r>
            <a:r>
              <a:rPr lang="en-US" dirty="0">
                <a:solidFill>
                  <a:schemeClr val="bg1"/>
                </a:solidFill>
                <a:latin typeface="Consolas" pitchFamily="49" charset="0"/>
                <a:cs typeface="Consolas" pitchFamily="49" charset="0"/>
              </a:rPr>
              <a:t>)  </a:t>
            </a:r>
            <a:r>
              <a:rPr lang="en-US" dirty="0" smtClean="0">
                <a:solidFill>
                  <a:schemeClr val="bg1"/>
                </a:solidFill>
                <a:latin typeface="Consolas" pitchFamily="49" charset="0"/>
                <a:cs typeface="Consolas" pitchFamily="49" charset="0"/>
              </a:rPr>
              <a:t> (7,0,0</a:t>
            </a:r>
            <a:r>
              <a:rPr lang="en-US" dirty="0">
                <a:solidFill>
                  <a:schemeClr val="bg1"/>
                </a:solidFill>
                <a:latin typeface="Consolas" pitchFamily="49" charset="0"/>
                <a:cs typeface="Consolas" pitchFamily="49" charset="0"/>
              </a:rPr>
              <a:t>) </a:t>
            </a:r>
            <a:r>
              <a:rPr lang="en-US" dirty="0" smtClean="0">
                <a:solidFill>
                  <a:schemeClr val="bg1"/>
                </a:solidFill>
                <a:latin typeface="Consolas" pitchFamily="49" charset="0"/>
                <a:cs typeface="Consolas" pitchFamily="49" charset="0"/>
              </a:rPr>
              <a:t>(7,0,0</a:t>
            </a:r>
            <a:r>
              <a:rPr lang="en-US" dirty="0">
                <a:solidFill>
                  <a:schemeClr val="bg1"/>
                </a:solidFill>
                <a:latin typeface="Consolas" pitchFamily="49" charset="0"/>
                <a:cs typeface="Consolas" pitchFamily="49" charset="0"/>
              </a:rPr>
              <a:t>) </a:t>
            </a:r>
            <a:r>
              <a:rPr lang="en-US" dirty="0" smtClean="0">
                <a:solidFill>
                  <a:schemeClr val="bg1"/>
                </a:solidFill>
                <a:latin typeface="Consolas" pitchFamily="49" charset="0"/>
                <a:cs typeface="Consolas" pitchFamily="49" charset="0"/>
              </a:rPr>
              <a:t> 32 0x7fae60  </a:t>
            </a:r>
            <a:r>
              <a:rPr lang="en-US" dirty="0">
                <a:solidFill>
                  <a:schemeClr val="bg1"/>
                </a:solidFill>
                <a:latin typeface="Consolas" pitchFamily="49" charset="0"/>
                <a:cs typeface="Consolas" pitchFamily="49" charset="0"/>
              </a:rPr>
              <a:t>acos.cu </a:t>
            </a:r>
            <a:r>
              <a:rPr lang="en-US" dirty="0" smtClean="0">
                <a:solidFill>
                  <a:schemeClr val="bg1"/>
                </a:solidFill>
                <a:latin typeface="Consolas" pitchFamily="49" charset="0"/>
                <a:cs typeface="Consolas" pitchFamily="49" charset="0"/>
              </a:rPr>
              <a:t> 377 </a:t>
            </a:r>
            <a:endParaRPr lang="en-US" dirty="0">
              <a:solidFill>
                <a:schemeClr val="bg2"/>
              </a:solidFill>
              <a:latin typeface="Consolas" pitchFamily="49" charset="0"/>
              <a:cs typeface="Consolas" pitchFamily="49" charset="0"/>
            </a:endParaRPr>
          </a:p>
        </p:txBody>
      </p:sp>
      <p:sp>
        <p:nvSpPr>
          <p:cNvPr id="5" name="Slide Number Placeholder 4"/>
          <p:cNvSpPr>
            <a:spLocks noGrp="1"/>
          </p:cNvSpPr>
          <p:nvPr>
            <p:ph type="sldNum" sz="quarter" idx="12"/>
          </p:nvPr>
        </p:nvSpPr>
        <p:spPr>
          <a:xfrm>
            <a:off x="8458200" y="6477000"/>
            <a:ext cx="533400" cy="304800"/>
          </a:xfrm>
        </p:spPr>
        <p:txBody>
          <a:bodyPr/>
          <a:lstStyle/>
          <a:p>
            <a:fld id="{04A7C484-7E24-447E-8CB0-5149A4D34DEF}" type="slidenum">
              <a:rPr lang="en-US" altLang="en-US" smtClean="0"/>
              <a:pPr/>
              <a:t>71</a:t>
            </a:fld>
            <a:endParaRPr lang="en-US" altLang="en-US"/>
          </a:p>
        </p:txBody>
      </p:sp>
    </p:spTree>
    <p:extLst>
      <p:ext uri="{BB962C8B-B14F-4D97-AF65-F5344CB8AC3E}">
        <p14:creationId xmlns:p14="http://schemas.microsoft.com/office/powerpoint/2010/main" val="2080443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3101" y="1815840"/>
            <a:ext cx="7847059" cy="1148080"/>
          </a:xfrm>
        </p:spPr>
        <p:txBody>
          <a:bodyPr/>
          <a:lstStyle/>
          <a:p>
            <a:r>
              <a:rPr lang="en-US" dirty="0" smtClean="0"/>
              <a:t>Program State Inspection</a:t>
            </a:r>
            <a:endParaRPr lang="en-US" dirty="0"/>
          </a:p>
        </p:txBody>
      </p:sp>
      <p:sp>
        <p:nvSpPr>
          <p:cNvPr id="3" name="Slide Number Placeholder 2"/>
          <p:cNvSpPr>
            <a:spLocks noGrp="1"/>
          </p:cNvSpPr>
          <p:nvPr>
            <p:ph type="sldNum" sz="quarter" idx="12"/>
          </p:nvPr>
        </p:nvSpPr>
        <p:spPr/>
        <p:txBody>
          <a:bodyPr/>
          <a:lstStyle/>
          <a:p>
            <a:fld id="{198C497F-F93A-415D-AE85-6EDF5BB63A7F}" type="slidenum">
              <a:rPr lang="en-US" altLang="en-US" smtClean="0"/>
              <a:pPr/>
              <a:t>72</a:t>
            </a:fld>
            <a:endParaRPr lang="en-US" altLang="en-US"/>
          </a:p>
        </p:txBody>
      </p:sp>
    </p:spTree>
    <p:extLst>
      <p:ext uri="{BB962C8B-B14F-4D97-AF65-F5344CB8AC3E}">
        <p14:creationId xmlns:p14="http://schemas.microsoft.com/office/powerpoint/2010/main" val="1568476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5791200" cy="944562"/>
          </a:xfrm>
        </p:spPr>
        <p:txBody>
          <a:bodyPr/>
          <a:lstStyle/>
          <a:p>
            <a:r>
              <a:rPr lang="en-US" dirty="0" smtClean="0"/>
              <a:t>Stack Trace</a:t>
            </a:r>
            <a:endParaRPr lang="en-US" dirty="0"/>
          </a:p>
        </p:txBody>
      </p:sp>
      <p:sp>
        <p:nvSpPr>
          <p:cNvPr id="3" name="Content Placeholder 2"/>
          <p:cNvSpPr>
            <a:spLocks noGrp="1"/>
          </p:cNvSpPr>
          <p:nvPr>
            <p:ph idx="1"/>
          </p:nvPr>
        </p:nvSpPr>
        <p:spPr/>
        <p:txBody>
          <a:bodyPr/>
          <a:lstStyle/>
          <a:p>
            <a:r>
              <a:rPr lang="en-US" sz="2400" dirty="0" smtClean="0"/>
              <a:t>Same (aliased) commands as in </a:t>
            </a:r>
            <a:r>
              <a:rPr lang="en-US" sz="2400" b="1" dirty="0" err="1" smtClean="0">
                <a:latin typeface="Courier New" pitchFamily="49" charset="0"/>
                <a:cs typeface="Courier New" pitchFamily="49" charset="0"/>
              </a:rPr>
              <a:t>gdb</a:t>
            </a:r>
            <a:r>
              <a:rPr lang="en-US" sz="2400" dirty="0" smtClean="0"/>
              <a:t>: </a:t>
            </a:r>
          </a:p>
          <a:p>
            <a:endParaRPr lang="en-US" sz="2400" dirty="0" smtClean="0"/>
          </a:p>
          <a:p>
            <a:endParaRPr lang="en-US" sz="2400" dirty="0"/>
          </a:p>
          <a:p>
            <a:endParaRPr lang="en-US" sz="2400" dirty="0" smtClean="0"/>
          </a:p>
          <a:p>
            <a:endParaRPr lang="en-US" sz="2400" dirty="0" smtClean="0"/>
          </a:p>
          <a:p>
            <a:r>
              <a:rPr lang="en-US" sz="2400" dirty="0" smtClean="0"/>
              <a:t>Applies to the thread in focus</a:t>
            </a:r>
          </a:p>
          <a:p>
            <a:pPr lvl="0"/>
            <a:endParaRPr lang="en-US" sz="2400" dirty="0" smtClean="0"/>
          </a:p>
          <a:p>
            <a:pPr lvl="0"/>
            <a:r>
              <a:rPr lang="en-US" sz="2400" dirty="0" smtClean="0"/>
              <a:t>On Tesla, all the functions are </a:t>
            </a:r>
            <a:r>
              <a:rPr lang="en-US" sz="2400" u="sng" dirty="0" smtClean="0"/>
              <a:t>always</a:t>
            </a:r>
            <a:r>
              <a:rPr lang="en-US" sz="2400" dirty="0" smtClean="0"/>
              <a:t> </a:t>
            </a:r>
            <a:r>
              <a:rPr lang="en-US" sz="2400" dirty="0" err="1" smtClean="0"/>
              <a:t>inlined</a:t>
            </a:r>
            <a:endParaRPr lang="en-US" sz="2400" dirty="0"/>
          </a:p>
        </p:txBody>
      </p:sp>
      <p:sp>
        <p:nvSpPr>
          <p:cNvPr id="4" name="TextBox 3"/>
          <p:cNvSpPr txBox="1"/>
          <p:nvPr/>
        </p:nvSpPr>
        <p:spPr>
          <a:xfrm>
            <a:off x="2225524" y="2413337"/>
            <a:ext cx="3870476" cy="1015663"/>
          </a:xfrm>
          <a:prstGeom prst="rect">
            <a:avLst/>
          </a:prstGeom>
          <a:solidFill>
            <a:schemeClr val="tx1">
              <a:lumMod val="85000"/>
              <a:lumOff val="15000"/>
            </a:schemeClr>
          </a:solidFill>
          <a:ln>
            <a:solidFill>
              <a:schemeClr val="accent5">
                <a:lumMod val="50000"/>
              </a:schemeClr>
            </a:solidFill>
          </a:ln>
          <a:effectLst/>
        </p:spPr>
        <p:txBody>
          <a:bodyPr wrap="square" rtlCol="0">
            <a:spAutoFit/>
          </a:bodyPr>
          <a:lstStyle/>
          <a:p>
            <a:pPr eaLnBrk="0" hangingPunct="0">
              <a:spcBef>
                <a:spcPts val="600"/>
              </a:spcBef>
              <a:spcAft>
                <a:spcPts val="300"/>
              </a:spcAft>
            </a:pPr>
            <a:r>
              <a:rPr lang="en-US" sz="2000" dirty="0" smtClean="0">
                <a:solidFill>
                  <a:srgbClr val="FF0000"/>
                </a:solidFill>
                <a:latin typeface="Consolas" pitchFamily="49" charset="0"/>
                <a:cs typeface="Consolas" pitchFamily="49" charset="0"/>
              </a:rPr>
              <a:t>(</a:t>
            </a:r>
            <a:r>
              <a:rPr lang="en-US" sz="2000" dirty="0">
                <a:solidFill>
                  <a:srgbClr val="FF0000"/>
                </a:solidFill>
                <a:latin typeface="Consolas" pitchFamily="49" charset="0"/>
                <a:cs typeface="Consolas" pitchFamily="49" charset="0"/>
              </a:rPr>
              <a:t>cuda-gdb) </a:t>
            </a:r>
            <a:r>
              <a:rPr lang="en-US" sz="2000" dirty="0" smtClean="0">
                <a:solidFill>
                  <a:schemeClr val="bg1"/>
                </a:solidFill>
                <a:latin typeface="Consolas" pitchFamily="49" charset="0"/>
                <a:cs typeface="Consolas" pitchFamily="49" charset="0"/>
              </a:rPr>
              <a:t>where</a:t>
            </a:r>
            <a:br>
              <a:rPr lang="en-US" sz="2000" dirty="0" smtClean="0">
                <a:solidFill>
                  <a:schemeClr val="bg1"/>
                </a:solidFill>
                <a:latin typeface="Consolas" pitchFamily="49" charset="0"/>
                <a:cs typeface="Consolas" pitchFamily="49" charset="0"/>
              </a:rPr>
            </a:br>
            <a:r>
              <a:rPr lang="en-US" sz="2000" dirty="0">
                <a:solidFill>
                  <a:srgbClr val="FF0000"/>
                </a:solidFill>
                <a:latin typeface="Consolas" pitchFamily="49" charset="0"/>
                <a:cs typeface="Consolas" pitchFamily="49" charset="0"/>
              </a:rPr>
              <a:t>(cuda-gdb) </a:t>
            </a:r>
            <a:r>
              <a:rPr lang="en-US" sz="2000" dirty="0" err="1" smtClean="0">
                <a:solidFill>
                  <a:schemeClr val="bg1"/>
                </a:solidFill>
                <a:latin typeface="Consolas" pitchFamily="49" charset="0"/>
                <a:cs typeface="Consolas" pitchFamily="49" charset="0"/>
              </a:rPr>
              <a:t>backtrace</a:t>
            </a:r>
            <a:r>
              <a:rPr lang="en-US" sz="2000" dirty="0" smtClean="0">
                <a:solidFill>
                  <a:schemeClr val="bg2"/>
                </a:solidFill>
                <a:latin typeface="Consolas" pitchFamily="49" charset="0"/>
                <a:cs typeface="Consolas" pitchFamily="49" charset="0"/>
              </a:rPr>
              <a:t/>
            </a:r>
            <a:br>
              <a:rPr lang="en-US" sz="2000" dirty="0" smtClean="0">
                <a:solidFill>
                  <a:schemeClr val="bg2"/>
                </a:solidFill>
                <a:latin typeface="Consolas" pitchFamily="49" charset="0"/>
                <a:cs typeface="Consolas" pitchFamily="49" charset="0"/>
              </a:rPr>
            </a:br>
            <a:r>
              <a:rPr lang="en-US" sz="2000" dirty="0" smtClean="0">
                <a:solidFill>
                  <a:srgbClr val="FF0000"/>
                </a:solidFill>
                <a:latin typeface="Consolas" pitchFamily="49" charset="0"/>
                <a:cs typeface="Consolas" pitchFamily="49" charset="0"/>
              </a:rPr>
              <a:t>(cuda-gdb</a:t>
            </a:r>
            <a:r>
              <a:rPr lang="en-US" sz="2000" dirty="0">
                <a:solidFill>
                  <a:srgbClr val="FF0000"/>
                </a:solidFill>
                <a:latin typeface="Consolas" pitchFamily="49" charset="0"/>
                <a:cs typeface="Consolas" pitchFamily="49" charset="0"/>
              </a:rPr>
              <a:t>) </a:t>
            </a:r>
            <a:r>
              <a:rPr lang="en-US" sz="2000" dirty="0" smtClean="0">
                <a:solidFill>
                  <a:schemeClr val="bg1"/>
                </a:solidFill>
                <a:latin typeface="Consolas" pitchFamily="49" charset="0"/>
                <a:cs typeface="Consolas" pitchFamily="49" charset="0"/>
              </a:rPr>
              <a:t>info stack</a:t>
            </a:r>
            <a:endParaRPr lang="en-US" sz="2000" dirty="0">
              <a:solidFill>
                <a:schemeClr val="bg2"/>
              </a:solidFill>
              <a:latin typeface="Consolas" pitchFamily="49" charset="0"/>
              <a:cs typeface="Consolas" pitchFamily="49" charset="0"/>
            </a:endParaRPr>
          </a:p>
        </p:txBody>
      </p:sp>
      <p:sp>
        <p:nvSpPr>
          <p:cNvPr id="5" name="Slide Number Placeholder 4"/>
          <p:cNvSpPr>
            <a:spLocks noGrp="1"/>
          </p:cNvSpPr>
          <p:nvPr>
            <p:ph type="sldNum" sz="quarter" idx="12"/>
          </p:nvPr>
        </p:nvSpPr>
        <p:spPr/>
        <p:txBody>
          <a:bodyPr/>
          <a:lstStyle/>
          <a:p>
            <a:fld id="{04A7C484-7E24-447E-8CB0-5149A4D34DEF}" type="slidenum">
              <a:rPr lang="en-US" altLang="en-US" smtClean="0"/>
              <a:pPr/>
              <a:t>73</a:t>
            </a:fld>
            <a:endParaRPr lang="en-US" altLang="en-US"/>
          </a:p>
        </p:txBody>
      </p:sp>
    </p:spTree>
    <p:extLst>
      <p:ext uri="{BB962C8B-B14F-4D97-AF65-F5344CB8AC3E}">
        <p14:creationId xmlns:p14="http://schemas.microsoft.com/office/powerpoint/2010/main" val="2296107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Stack Trace</a:t>
            </a:r>
            <a:endParaRPr lang="en-US" dirty="0"/>
          </a:p>
        </p:txBody>
      </p:sp>
      <p:sp>
        <p:nvSpPr>
          <p:cNvPr id="4" name="TextBox 3"/>
          <p:cNvSpPr txBox="1"/>
          <p:nvPr/>
        </p:nvSpPr>
        <p:spPr>
          <a:xfrm>
            <a:off x="228600" y="2577658"/>
            <a:ext cx="8763000" cy="2146742"/>
          </a:xfrm>
          <a:prstGeom prst="rect">
            <a:avLst/>
          </a:prstGeom>
          <a:solidFill>
            <a:schemeClr val="tx1">
              <a:lumMod val="85000"/>
              <a:lumOff val="15000"/>
            </a:schemeClr>
          </a:solidFill>
          <a:ln>
            <a:solidFill>
              <a:schemeClr val="accent5">
                <a:lumMod val="50000"/>
              </a:schemeClr>
            </a:solidFill>
          </a:ln>
          <a:effectLst/>
        </p:spPr>
        <p:txBody>
          <a:bodyPr wrap="square" rtlCol="0">
            <a:spAutoFit/>
          </a:bodyPr>
          <a:lstStyle/>
          <a:p>
            <a:pPr eaLnBrk="0" hangingPunct="0">
              <a:spcBef>
                <a:spcPts val="600"/>
              </a:spcBef>
              <a:spcAft>
                <a:spcPts val="300"/>
              </a:spcAft>
            </a:pPr>
            <a:r>
              <a:rPr lang="en-US" dirty="0" smtClean="0">
                <a:solidFill>
                  <a:srgbClr val="FF0000"/>
                </a:solidFill>
                <a:latin typeface="Consolas" pitchFamily="49" charset="0"/>
                <a:cs typeface="Consolas" pitchFamily="49" charset="0"/>
              </a:rPr>
              <a:t>(cuda-gdb)</a:t>
            </a:r>
            <a:r>
              <a:rPr lang="en-US" dirty="0">
                <a:solidFill>
                  <a:schemeClr val="bg2"/>
                </a:solidFill>
                <a:latin typeface="Consolas" pitchFamily="49" charset="0"/>
                <a:cs typeface="Consolas" pitchFamily="49" charset="0"/>
              </a:rPr>
              <a:t> </a:t>
            </a:r>
            <a:r>
              <a:rPr lang="en-US" dirty="0" smtClean="0">
                <a:solidFill>
                  <a:schemeClr val="bg1"/>
                </a:solidFill>
                <a:latin typeface="Consolas" pitchFamily="49" charset="0"/>
                <a:cs typeface="Consolas" pitchFamily="49" charset="0"/>
              </a:rPr>
              <a:t>info stack</a:t>
            </a:r>
          </a:p>
          <a:p>
            <a:pPr eaLnBrk="0" hangingPunct="0">
              <a:spcBef>
                <a:spcPts val="600"/>
              </a:spcBef>
              <a:spcAft>
                <a:spcPts val="300"/>
              </a:spcAft>
            </a:pPr>
            <a:r>
              <a:rPr lang="en-US" dirty="0">
                <a:solidFill>
                  <a:schemeClr val="bg2"/>
                </a:solidFill>
                <a:latin typeface="Consolas" pitchFamily="49" charset="0"/>
                <a:cs typeface="Consolas" pitchFamily="49" charset="0"/>
              </a:rPr>
              <a:t>#0  </a:t>
            </a:r>
            <a:r>
              <a:rPr lang="en-US" dirty="0" err="1" smtClean="0">
                <a:solidFill>
                  <a:schemeClr val="bg2"/>
                </a:solidFill>
                <a:latin typeface="Consolas" pitchFamily="49" charset="0"/>
                <a:cs typeface="Consolas" pitchFamily="49" charset="0"/>
              </a:rPr>
              <a:t>fibo_aux</a:t>
            </a:r>
            <a:r>
              <a:rPr lang="en-US" dirty="0" smtClean="0">
                <a:solidFill>
                  <a:schemeClr val="bg2"/>
                </a:solidFill>
                <a:latin typeface="Consolas" pitchFamily="49" charset="0"/>
                <a:cs typeface="Consolas" pitchFamily="49" charset="0"/>
              </a:rPr>
              <a:t> </a:t>
            </a:r>
            <a:r>
              <a:rPr lang="en-US" dirty="0">
                <a:solidFill>
                  <a:schemeClr val="bg2"/>
                </a:solidFill>
                <a:latin typeface="Consolas" pitchFamily="49" charset="0"/>
                <a:cs typeface="Consolas" pitchFamily="49" charset="0"/>
              </a:rPr>
              <a:t>(n=6) at </a:t>
            </a:r>
            <a:r>
              <a:rPr lang="en-US" dirty="0" smtClean="0">
                <a:solidFill>
                  <a:schemeClr val="bg2"/>
                </a:solidFill>
                <a:latin typeface="Consolas" pitchFamily="49" charset="0"/>
                <a:cs typeface="Consolas" pitchFamily="49" charset="0"/>
              </a:rPr>
              <a:t>fibo.cu:88</a:t>
            </a:r>
            <a:br>
              <a:rPr lang="en-US" dirty="0" smtClean="0">
                <a:solidFill>
                  <a:schemeClr val="bg2"/>
                </a:solidFill>
                <a:latin typeface="Consolas" pitchFamily="49" charset="0"/>
                <a:cs typeface="Consolas" pitchFamily="49" charset="0"/>
              </a:rPr>
            </a:br>
            <a:r>
              <a:rPr lang="en-US" dirty="0" smtClean="0">
                <a:solidFill>
                  <a:schemeClr val="bg2"/>
                </a:solidFill>
                <a:latin typeface="Consolas" pitchFamily="49" charset="0"/>
                <a:cs typeface="Consolas" pitchFamily="49" charset="0"/>
              </a:rPr>
              <a:t>#1  0x7bbda0 </a:t>
            </a:r>
            <a:r>
              <a:rPr lang="en-US" dirty="0">
                <a:solidFill>
                  <a:schemeClr val="bg2"/>
                </a:solidFill>
                <a:latin typeface="Consolas" pitchFamily="49" charset="0"/>
                <a:cs typeface="Consolas" pitchFamily="49" charset="0"/>
              </a:rPr>
              <a:t>in </a:t>
            </a:r>
            <a:r>
              <a:rPr lang="en-US" dirty="0" err="1" smtClean="0">
                <a:solidFill>
                  <a:schemeClr val="bg2"/>
                </a:solidFill>
                <a:latin typeface="Consolas" pitchFamily="49" charset="0"/>
                <a:cs typeface="Consolas" pitchFamily="49" charset="0"/>
              </a:rPr>
              <a:t>fibo_aux</a:t>
            </a:r>
            <a:r>
              <a:rPr lang="en-US" dirty="0" smtClean="0">
                <a:solidFill>
                  <a:schemeClr val="bg2"/>
                </a:solidFill>
                <a:latin typeface="Consolas" pitchFamily="49" charset="0"/>
                <a:cs typeface="Consolas" pitchFamily="49" charset="0"/>
              </a:rPr>
              <a:t> </a:t>
            </a:r>
            <a:r>
              <a:rPr lang="en-US" dirty="0">
                <a:solidFill>
                  <a:schemeClr val="bg2"/>
                </a:solidFill>
                <a:latin typeface="Consolas" pitchFamily="49" charset="0"/>
                <a:cs typeface="Consolas" pitchFamily="49" charset="0"/>
              </a:rPr>
              <a:t>(n=7) at </a:t>
            </a:r>
            <a:r>
              <a:rPr lang="en-US" dirty="0" smtClean="0">
                <a:solidFill>
                  <a:schemeClr val="bg2"/>
                </a:solidFill>
                <a:latin typeface="Consolas" pitchFamily="49" charset="0"/>
                <a:cs typeface="Consolas" pitchFamily="49" charset="0"/>
              </a:rPr>
              <a:t>fibo.cu:90</a:t>
            </a:r>
            <a:br>
              <a:rPr lang="en-US" dirty="0" smtClean="0">
                <a:solidFill>
                  <a:schemeClr val="bg2"/>
                </a:solidFill>
                <a:latin typeface="Consolas" pitchFamily="49" charset="0"/>
                <a:cs typeface="Consolas" pitchFamily="49" charset="0"/>
              </a:rPr>
            </a:br>
            <a:r>
              <a:rPr lang="en-US" dirty="0" smtClean="0">
                <a:solidFill>
                  <a:schemeClr val="bg2"/>
                </a:solidFill>
                <a:latin typeface="Consolas" pitchFamily="49" charset="0"/>
                <a:cs typeface="Consolas" pitchFamily="49" charset="0"/>
              </a:rPr>
              <a:t>#2  0x7bbda0 </a:t>
            </a:r>
            <a:r>
              <a:rPr lang="en-US" dirty="0">
                <a:solidFill>
                  <a:schemeClr val="bg2"/>
                </a:solidFill>
                <a:latin typeface="Consolas" pitchFamily="49" charset="0"/>
                <a:cs typeface="Consolas" pitchFamily="49" charset="0"/>
              </a:rPr>
              <a:t>in </a:t>
            </a:r>
            <a:r>
              <a:rPr lang="en-US" dirty="0" err="1" smtClean="0">
                <a:solidFill>
                  <a:schemeClr val="bg2"/>
                </a:solidFill>
                <a:latin typeface="Consolas" pitchFamily="49" charset="0"/>
                <a:cs typeface="Consolas" pitchFamily="49" charset="0"/>
              </a:rPr>
              <a:t>fibo_aux</a:t>
            </a:r>
            <a:r>
              <a:rPr lang="en-US" dirty="0" smtClean="0">
                <a:solidFill>
                  <a:schemeClr val="bg2"/>
                </a:solidFill>
                <a:latin typeface="Consolas" pitchFamily="49" charset="0"/>
                <a:cs typeface="Consolas" pitchFamily="49" charset="0"/>
              </a:rPr>
              <a:t> </a:t>
            </a:r>
            <a:r>
              <a:rPr lang="en-US" dirty="0">
                <a:solidFill>
                  <a:schemeClr val="bg2"/>
                </a:solidFill>
                <a:latin typeface="Consolas" pitchFamily="49" charset="0"/>
                <a:cs typeface="Consolas" pitchFamily="49" charset="0"/>
              </a:rPr>
              <a:t>(n=8) at </a:t>
            </a:r>
            <a:r>
              <a:rPr lang="en-US" dirty="0" smtClean="0">
                <a:solidFill>
                  <a:schemeClr val="bg2"/>
                </a:solidFill>
                <a:latin typeface="Consolas" pitchFamily="49" charset="0"/>
                <a:cs typeface="Consolas" pitchFamily="49" charset="0"/>
              </a:rPr>
              <a:t>fibo.cu:90</a:t>
            </a:r>
            <a:br>
              <a:rPr lang="en-US" dirty="0" smtClean="0">
                <a:solidFill>
                  <a:schemeClr val="bg2"/>
                </a:solidFill>
                <a:latin typeface="Consolas" pitchFamily="49" charset="0"/>
                <a:cs typeface="Consolas" pitchFamily="49" charset="0"/>
              </a:rPr>
            </a:br>
            <a:r>
              <a:rPr lang="en-US" dirty="0" smtClean="0">
                <a:solidFill>
                  <a:schemeClr val="bg2"/>
                </a:solidFill>
                <a:latin typeface="Consolas" pitchFamily="49" charset="0"/>
                <a:cs typeface="Consolas" pitchFamily="49" charset="0"/>
              </a:rPr>
              <a:t>#3  0x7bbda0 </a:t>
            </a:r>
            <a:r>
              <a:rPr lang="en-US" dirty="0">
                <a:solidFill>
                  <a:schemeClr val="bg2"/>
                </a:solidFill>
                <a:latin typeface="Consolas" pitchFamily="49" charset="0"/>
                <a:cs typeface="Consolas" pitchFamily="49" charset="0"/>
              </a:rPr>
              <a:t>in </a:t>
            </a:r>
            <a:r>
              <a:rPr lang="en-US" dirty="0" err="1" smtClean="0">
                <a:solidFill>
                  <a:schemeClr val="bg2"/>
                </a:solidFill>
                <a:latin typeface="Consolas" pitchFamily="49" charset="0"/>
                <a:cs typeface="Consolas" pitchFamily="49" charset="0"/>
              </a:rPr>
              <a:t>fibo_aux</a:t>
            </a:r>
            <a:r>
              <a:rPr lang="en-US" dirty="0" smtClean="0">
                <a:solidFill>
                  <a:schemeClr val="bg2"/>
                </a:solidFill>
                <a:latin typeface="Consolas" pitchFamily="49" charset="0"/>
                <a:cs typeface="Consolas" pitchFamily="49" charset="0"/>
              </a:rPr>
              <a:t> </a:t>
            </a:r>
            <a:r>
              <a:rPr lang="en-US" dirty="0">
                <a:solidFill>
                  <a:schemeClr val="bg2"/>
                </a:solidFill>
                <a:latin typeface="Consolas" pitchFamily="49" charset="0"/>
                <a:cs typeface="Consolas" pitchFamily="49" charset="0"/>
              </a:rPr>
              <a:t>(n=9) at </a:t>
            </a:r>
            <a:r>
              <a:rPr lang="en-US" dirty="0" smtClean="0">
                <a:solidFill>
                  <a:schemeClr val="bg2"/>
                </a:solidFill>
                <a:latin typeface="Consolas" pitchFamily="49" charset="0"/>
                <a:cs typeface="Consolas" pitchFamily="49" charset="0"/>
              </a:rPr>
              <a:t>fibo.cu:90</a:t>
            </a:r>
            <a:br>
              <a:rPr lang="en-US" dirty="0" smtClean="0">
                <a:solidFill>
                  <a:schemeClr val="bg2"/>
                </a:solidFill>
                <a:latin typeface="Consolas" pitchFamily="49" charset="0"/>
                <a:cs typeface="Consolas" pitchFamily="49" charset="0"/>
              </a:rPr>
            </a:br>
            <a:r>
              <a:rPr lang="en-US" dirty="0" smtClean="0">
                <a:solidFill>
                  <a:schemeClr val="bg2"/>
                </a:solidFill>
                <a:latin typeface="Consolas" pitchFamily="49" charset="0"/>
                <a:cs typeface="Consolas" pitchFamily="49" charset="0"/>
              </a:rPr>
              <a:t>#4  0x7bbda0 </a:t>
            </a:r>
            <a:r>
              <a:rPr lang="en-US" dirty="0">
                <a:solidFill>
                  <a:schemeClr val="bg2"/>
                </a:solidFill>
                <a:latin typeface="Consolas" pitchFamily="49" charset="0"/>
                <a:cs typeface="Consolas" pitchFamily="49" charset="0"/>
              </a:rPr>
              <a:t>in </a:t>
            </a:r>
            <a:r>
              <a:rPr lang="en-US" dirty="0" err="1" smtClean="0">
                <a:solidFill>
                  <a:schemeClr val="bg2"/>
                </a:solidFill>
                <a:latin typeface="Consolas" pitchFamily="49" charset="0"/>
                <a:cs typeface="Consolas" pitchFamily="49" charset="0"/>
              </a:rPr>
              <a:t>fibo_aux</a:t>
            </a:r>
            <a:r>
              <a:rPr lang="en-US" dirty="0" smtClean="0">
                <a:solidFill>
                  <a:schemeClr val="bg2"/>
                </a:solidFill>
                <a:latin typeface="Consolas" pitchFamily="49" charset="0"/>
                <a:cs typeface="Consolas" pitchFamily="49" charset="0"/>
              </a:rPr>
              <a:t> </a:t>
            </a:r>
            <a:r>
              <a:rPr lang="en-US" dirty="0">
                <a:solidFill>
                  <a:schemeClr val="bg2"/>
                </a:solidFill>
                <a:latin typeface="Consolas" pitchFamily="49" charset="0"/>
                <a:cs typeface="Consolas" pitchFamily="49" charset="0"/>
              </a:rPr>
              <a:t>(n=10) at </a:t>
            </a:r>
            <a:r>
              <a:rPr lang="en-US" dirty="0" smtClean="0">
                <a:solidFill>
                  <a:schemeClr val="bg2"/>
                </a:solidFill>
                <a:latin typeface="Consolas" pitchFamily="49" charset="0"/>
                <a:cs typeface="Consolas" pitchFamily="49" charset="0"/>
              </a:rPr>
              <a:t>fibo.cu:90</a:t>
            </a:r>
            <a:br>
              <a:rPr lang="en-US" dirty="0" smtClean="0">
                <a:solidFill>
                  <a:schemeClr val="bg2"/>
                </a:solidFill>
                <a:latin typeface="Consolas" pitchFamily="49" charset="0"/>
                <a:cs typeface="Consolas" pitchFamily="49" charset="0"/>
              </a:rPr>
            </a:br>
            <a:r>
              <a:rPr lang="en-US" dirty="0" smtClean="0">
                <a:solidFill>
                  <a:schemeClr val="bg2"/>
                </a:solidFill>
                <a:latin typeface="Consolas" pitchFamily="49" charset="0"/>
                <a:cs typeface="Consolas" pitchFamily="49" charset="0"/>
              </a:rPr>
              <a:t>#5  0x7cfdb8 </a:t>
            </a:r>
            <a:r>
              <a:rPr lang="en-US" dirty="0">
                <a:solidFill>
                  <a:schemeClr val="bg2"/>
                </a:solidFill>
                <a:latin typeface="Consolas" pitchFamily="49" charset="0"/>
                <a:cs typeface="Consolas" pitchFamily="49" charset="0"/>
              </a:rPr>
              <a:t>in </a:t>
            </a:r>
            <a:r>
              <a:rPr lang="en-US" dirty="0" err="1" smtClean="0">
                <a:solidFill>
                  <a:schemeClr val="bg2"/>
                </a:solidFill>
                <a:latin typeface="Consolas" pitchFamily="49" charset="0"/>
                <a:cs typeface="Consolas" pitchFamily="49" charset="0"/>
              </a:rPr>
              <a:t>fibo_main</a:t>
            </a:r>
            <a:r>
              <a:rPr lang="en-US" dirty="0">
                <a:solidFill>
                  <a:schemeClr val="bg2"/>
                </a:solidFill>
                <a:latin typeface="Consolas" pitchFamily="49" charset="0"/>
                <a:cs typeface="Consolas" pitchFamily="49" charset="0"/>
              </a:rPr>
              <a:t>&lt;&lt;&lt;(1,1,1),(1,1,1)&gt;&gt;&gt; </a:t>
            </a:r>
            <a:r>
              <a:rPr lang="en-US" dirty="0" smtClean="0">
                <a:solidFill>
                  <a:schemeClr val="bg2"/>
                </a:solidFill>
                <a:latin typeface="Consolas" pitchFamily="49" charset="0"/>
                <a:cs typeface="Consolas" pitchFamily="49" charset="0"/>
              </a:rPr>
              <a:t>(...) </a:t>
            </a:r>
            <a:r>
              <a:rPr lang="en-US" dirty="0">
                <a:solidFill>
                  <a:schemeClr val="bg2"/>
                </a:solidFill>
                <a:latin typeface="Consolas" pitchFamily="49" charset="0"/>
                <a:cs typeface="Consolas" pitchFamily="49" charset="0"/>
              </a:rPr>
              <a:t>at </a:t>
            </a:r>
            <a:r>
              <a:rPr lang="en-US" dirty="0" smtClean="0">
                <a:solidFill>
                  <a:schemeClr val="bg2"/>
                </a:solidFill>
                <a:latin typeface="Consolas" pitchFamily="49" charset="0"/>
                <a:cs typeface="Consolas" pitchFamily="49" charset="0"/>
              </a:rPr>
              <a:t>fibo.cu:95</a:t>
            </a:r>
            <a:endParaRPr lang="en-US" dirty="0">
              <a:solidFill>
                <a:schemeClr val="bg2"/>
              </a:solidFill>
              <a:latin typeface="Consolas" pitchFamily="49" charset="0"/>
              <a:cs typeface="Consolas" pitchFamily="49" charset="0"/>
            </a:endParaRPr>
          </a:p>
        </p:txBody>
      </p:sp>
      <p:sp>
        <p:nvSpPr>
          <p:cNvPr id="3" name="Slide Number Placeholder 2"/>
          <p:cNvSpPr>
            <a:spLocks noGrp="1"/>
          </p:cNvSpPr>
          <p:nvPr>
            <p:ph type="sldNum" sz="quarter" idx="12"/>
          </p:nvPr>
        </p:nvSpPr>
        <p:spPr/>
        <p:txBody>
          <a:bodyPr/>
          <a:lstStyle/>
          <a:p>
            <a:fld id="{04A7C484-7E24-447E-8CB0-5149A4D34DEF}" type="slidenum">
              <a:rPr lang="en-US" altLang="en-US" smtClean="0"/>
              <a:pPr/>
              <a:t>74</a:t>
            </a:fld>
            <a:endParaRPr lang="en-US" altLang="en-US"/>
          </a:p>
        </p:txBody>
      </p:sp>
    </p:spTree>
    <p:extLst>
      <p:ext uri="{BB962C8B-B14F-4D97-AF65-F5344CB8AC3E}">
        <p14:creationId xmlns:p14="http://schemas.microsoft.com/office/powerpoint/2010/main" val="2328767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5410200" cy="767080"/>
          </a:xfrm>
        </p:spPr>
        <p:txBody>
          <a:bodyPr/>
          <a:lstStyle/>
          <a:p>
            <a:r>
              <a:rPr lang="en-US" dirty="0" smtClean="0"/>
              <a:t>Source Variables</a:t>
            </a:r>
            <a:endParaRPr lang="en-US" dirty="0"/>
          </a:p>
        </p:txBody>
      </p:sp>
      <p:sp>
        <p:nvSpPr>
          <p:cNvPr id="3" name="Content Placeholder 2"/>
          <p:cNvSpPr>
            <a:spLocks noGrp="1"/>
          </p:cNvSpPr>
          <p:nvPr>
            <p:ph idx="1"/>
          </p:nvPr>
        </p:nvSpPr>
        <p:spPr>
          <a:xfrm>
            <a:off x="1041555" y="1171772"/>
            <a:ext cx="7847058" cy="4998720"/>
          </a:xfrm>
        </p:spPr>
        <p:txBody>
          <a:bodyPr/>
          <a:lstStyle/>
          <a:p>
            <a:r>
              <a:rPr lang="en-US" sz="2400" dirty="0" smtClean="0"/>
              <a:t>Source variable must be live (in the scope)</a:t>
            </a:r>
          </a:p>
          <a:p>
            <a:r>
              <a:rPr lang="en-US" sz="2400" dirty="0" smtClean="0"/>
              <a:t>Read a source variable</a:t>
            </a:r>
          </a:p>
          <a:p>
            <a:endParaRPr lang="en-US" sz="2400" dirty="0" smtClean="0"/>
          </a:p>
          <a:p>
            <a:endParaRPr lang="en-US" sz="2400" dirty="0"/>
          </a:p>
          <a:p>
            <a:endParaRPr lang="en-US" sz="2400" dirty="0" smtClean="0"/>
          </a:p>
          <a:p>
            <a:pPr marL="0" indent="0">
              <a:buNone/>
            </a:pPr>
            <a:r>
              <a:rPr lang="en-US" sz="2400" dirty="0" smtClean="0"/>
              <a:t/>
            </a:r>
            <a:br>
              <a:rPr lang="en-US" sz="2400" dirty="0" smtClean="0"/>
            </a:br>
            <a:endParaRPr lang="en-US" sz="2400" dirty="0"/>
          </a:p>
          <a:p>
            <a:endParaRPr lang="en-US" sz="2400" dirty="0" smtClean="0"/>
          </a:p>
          <a:p>
            <a:r>
              <a:rPr lang="en-US" sz="2400" dirty="0" smtClean="0"/>
              <a:t>Write a source variable</a:t>
            </a:r>
          </a:p>
          <a:p>
            <a:pPr marL="0" indent="0">
              <a:buNone/>
            </a:pPr>
            <a:endParaRPr lang="en-US" sz="2400" dirty="0"/>
          </a:p>
        </p:txBody>
      </p:sp>
      <p:sp>
        <p:nvSpPr>
          <p:cNvPr id="4" name="TextBox 3"/>
          <p:cNvSpPr txBox="1"/>
          <p:nvPr/>
        </p:nvSpPr>
        <p:spPr>
          <a:xfrm>
            <a:off x="1338856" y="2364267"/>
            <a:ext cx="6885213" cy="1669688"/>
          </a:xfrm>
          <a:prstGeom prst="rect">
            <a:avLst/>
          </a:prstGeom>
          <a:solidFill>
            <a:schemeClr val="tx1">
              <a:lumMod val="85000"/>
              <a:lumOff val="15000"/>
            </a:schemeClr>
          </a:solidFill>
          <a:ln>
            <a:solidFill>
              <a:schemeClr val="accent5">
                <a:lumMod val="50000"/>
              </a:schemeClr>
            </a:solidFill>
          </a:ln>
          <a:effectLst/>
        </p:spPr>
        <p:txBody>
          <a:bodyPr wrap="square" rtlCol="0">
            <a:spAutoFit/>
          </a:bodyPr>
          <a:lstStyle/>
          <a:p>
            <a:pPr eaLnBrk="0" hangingPunct="0">
              <a:spcBef>
                <a:spcPts val="600"/>
              </a:spcBef>
              <a:spcAft>
                <a:spcPts val="300"/>
              </a:spcAft>
            </a:pPr>
            <a:r>
              <a:rPr lang="en-US" sz="2000" dirty="0" smtClean="0">
                <a:solidFill>
                  <a:srgbClr val="FF0000"/>
                </a:solidFill>
                <a:latin typeface="Consolas" pitchFamily="49" charset="0"/>
                <a:cs typeface="Consolas" pitchFamily="49" charset="0"/>
              </a:rPr>
              <a:t>(</a:t>
            </a:r>
            <a:r>
              <a:rPr lang="en-US" sz="2000" dirty="0">
                <a:solidFill>
                  <a:srgbClr val="FF0000"/>
                </a:solidFill>
                <a:latin typeface="Consolas" pitchFamily="49" charset="0"/>
                <a:cs typeface="Consolas" pitchFamily="49" charset="0"/>
              </a:rPr>
              <a:t>cuda-gdb) </a:t>
            </a:r>
            <a:r>
              <a:rPr lang="en-US" sz="2000" dirty="0" smtClean="0">
                <a:solidFill>
                  <a:schemeClr val="bg1"/>
                </a:solidFill>
                <a:latin typeface="Consolas" pitchFamily="49" charset="0"/>
                <a:cs typeface="Consolas" pitchFamily="49" charset="0"/>
              </a:rPr>
              <a:t>print </a:t>
            </a:r>
            <a:r>
              <a:rPr lang="en-US" sz="2000" dirty="0" err="1" smtClean="0">
                <a:solidFill>
                  <a:schemeClr val="bg1"/>
                </a:solidFill>
                <a:latin typeface="Consolas" pitchFamily="49" charset="0"/>
                <a:cs typeface="Consolas" pitchFamily="49" charset="0"/>
              </a:rPr>
              <a:t>my_variable</a:t>
            </a:r>
            <a:endParaRPr lang="en-US" sz="2000" dirty="0">
              <a:solidFill>
                <a:schemeClr val="bg1"/>
              </a:solidFill>
              <a:latin typeface="Consolas" pitchFamily="49" charset="0"/>
              <a:cs typeface="Consolas" pitchFamily="49" charset="0"/>
            </a:endParaRPr>
          </a:p>
          <a:p>
            <a:pPr eaLnBrk="0" hangingPunct="0">
              <a:spcBef>
                <a:spcPts val="600"/>
              </a:spcBef>
              <a:spcAft>
                <a:spcPts val="300"/>
              </a:spcAft>
            </a:pPr>
            <a:r>
              <a:rPr lang="en-US" sz="2000" dirty="0" smtClean="0">
                <a:solidFill>
                  <a:schemeClr val="bg1"/>
                </a:solidFill>
                <a:latin typeface="Consolas" pitchFamily="49" charset="0"/>
                <a:cs typeface="Consolas" pitchFamily="49" charset="0"/>
              </a:rPr>
              <a:t>$1 = 3</a:t>
            </a:r>
          </a:p>
          <a:p>
            <a:pPr eaLnBrk="0" hangingPunct="0">
              <a:spcBef>
                <a:spcPts val="600"/>
              </a:spcBef>
              <a:spcAft>
                <a:spcPts val="300"/>
              </a:spcAft>
            </a:pPr>
            <a:r>
              <a:rPr lang="pt-BR" sz="2000" dirty="0">
                <a:solidFill>
                  <a:srgbClr val="FF0000"/>
                </a:solidFill>
                <a:latin typeface="Consolas" pitchFamily="49" charset="0"/>
                <a:cs typeface="Consolas" pitchFamily="49" charset="0"/>
              </a:rPr>
              <a:t>(cuda-gdb) </a:t>
            </a:r>
            <a:r>
              <a:rPr lang="pt-BR" sz="2000" dirty="0" smtClean="0">
                <a:solidFill>
                  <a:schemeClr val="bg1"/>
                </a:solidFill>
                <a:latin typeface="Consolas" pitchFamily="49" charset="0"/>
                <a:cs typeface="Consolas" pitchFamily="49" charset="0"/>
              </a:rPr>
              <a:t>print &amp;my_variable</a:t>
            </a:r>
            <a:endParaRPr lang="pt-BR" sz="2000" dirty="0">
              <a:solidFill>
                <a:schemeClr val="bg1"/>
              </a:solidFill>
              <a:latin typeface="Consolas" pitchFamily="49" charset="0"/>
              <a:cs typeface="Consolas" pitchFamily="49" charset="0"/>
            </a:endParaRPr>
          </a:p>
          <a:p>
            <a:pPr eaLnBrk="0" hangingPunct="0">
              <a:spcBef>
                <a:spcPts val="600"/>
              </a:spcBef>
              <a:spcAft>
                <a:spcPts val="300"/>
              </a:spcAft>
            </a:pPr>
            <a:r>
              <a:rPr lang="pt-BR" sz="2000" dirty="0" smtClean="0">
                <a:solidFill>
                  <a:schemeClr val="bg1"/>
                </a:solidFill>
                <a:latin typeface="Consolas" pitchFamily="49" charset="0"/>
                <a:cs typeface="Consolas" pitchFamily="49" charset="0"/>
              </a:rPr>
              <a:t>$2 = (@global </a:t>
            </a:r>
            <a:r>
              <a:rPr lang="pt-BR" sz="2000" dirty="0">
                <a:solidFill>
                  <a:schemeClr val="bg1"/>
                </a:solidFill>
                <a:latin typeface="Consolas" pitchFamily="49" charset="0"/>
                <a:cs typeface="Consolas" pitchFamily="49" charset="0"/>
              </a:rPr>
              <a:t>int *) </a:t>
            </a:r>
            <a:r>
              <a:rPr lang="pt-BR" sz="2000" dirty="0" smtClean="0">
                <a:solidFill>
                  <a:schemeClr val="bg1"/>
                </a:solidFill>
                <a:latin typeface="Consolas" pitchFamily="49" charset="0"/>
                <a:cs typeface="Consolas" pitchFamily="49" charset="0"/>
              </a:rPr>
              <a:t>0x200200020</a:t>
            </a:r>
            <a:endParaRPr lang="pt-BR" sz="2000" dirty="0">
              <a:solidFill>
                <a:schemeClr val="bg1"/>
              </a:solidFill>
              <a:latin typeface="Consolas" pitchFamily="49" charset="0"/>
              <a:cs typeface="Consolas" pitchFamily="49" charset="0"/>
            </a:endParaRPr>
          </a:p>
        </p:txBody>
      </p:sp>
      <p:sp>
        <p:nvSpPr>
          <p:cNvPr id="5" name="TextBox 4"/>
          <p:cNvSpPr txBox="1"/>
          <p:nvPr/>
        </p:nvSpPr>
        <p:spPr>
          <a:xfrm>
            <a:off x="1385037" y="5334000"/>
            <a:ext cx="6885213" cy="823302"/>
          </a:xfrm>
          <a:prstGeom prst="rect">
            <a:avLst/>
          </a:prstGeom>
          <a:solidFill>
            <a:schemeClr val="tx1">
              <a:lumMod val="85000"/>
              <a:lumOff val="15000"/>
            </a:schemeClr>
          </a:solidFill>
          <a:ln>
            <a:solidFill>
              <a:schemeClr val="accent5">
                <a:lumMod val="50000"/>
              </a:schemeClr>
            </a:solidFill>
          </a:ln>
          <a:effectLst/>
        </p:spPr>
        <p:txBody>
          <a:bodyPr wrap="square" rtlCol="0">
            <a:spAutoFit/>
          </a:bodyPr>
          <a:lstStyle/>
          <a:p>
            <a:pPr eaLnBrk="0" hangingPunct="0">
              <a:spcBef>
                <a:spcPts val="600"/>
              </a:spcBef>
              <a:spcAft>
                <a:spcPts val="300"/>
              </a:spcAft>
            </a:pPr>
            <a:r>
              <a:rPr lang="en-US" sz="2000" dirty="0" smtClean="0">
                <a:solidFill>
                  <a:srgbClr val="FF0000"/>
                </a:solidFill>
                <a:latin typeface="Consolas" pitchFamily="49" charset="0"/>
                <a:cs typeface="Consolas" pitchFamily="49" charset="0"/>
              </a:rPr>
              <a:t>(</a:t>
            </a:r>
            <a:r>
              <a:rPr lang="en-US" sz="2000" dirty="0">
                <a:solidFill>
                  <a:srgbClr val="FF0000"/>
                </a:solidFill>
                <a:latin typeface="Consolas" pitchFamily="49" charset="0"/>
                <a:cs typeface="Consolas" pitchFamily="49" charset="0"/>
              </a:rPr>
              <a:t>cuda-gdb) </a:t>
            </a:r>
            <a:r>
              <a:rPr lang="en-US" sz="2000" dirty="0" smtClean="0">
                <a:solidFill>
                  <a:schemeClr val="bg1"/>
                </a:solidFill>
                <a:latin typeface="Consolas" pitchFamily="49" charset="0"/>
                <a:cs typeface="Consolas" pitchFamily="49" charset="0"/>
              </a:rPr>
              <a:t>print </a:t>
            </a:r>
            <a:r>
              <a:rPr lang="en-US" sz="2000" dirty="0" err="1" smtClean="0">
                <a:solidFill>
                  <a:schemeClr val="bg1"/>
                </a:solidFill>
                <a:latin typeface="Consolas" pitchFamily="49" charset="0"/>
                <a:cs typeface="Consolas" pitchFamily="49" charset="0"/>
              </a:rPr>
              <a:t>my_variable</a:t>
            </a:r>
            <a:r>
              <a:rPr lang="en-US" sz="2000" dirty="0" smtClean="0">
                <a:solidFill>
                  <a:schemeClr val="bg1"/>
                </a:solidFill>
                <a:latin typeface="Consolas" pitchFamily="49" charset="0"/>
                <a:cs typeface="Consolas" pitchFamily="49" charset="0"/>
              </a:rPr>
              <a:t> = 5</a:t>
            </a:r>
          </a:p>
          <a:p>
            <a:pPr eaLnBrk="0" hangingPunct="0">
              <a:spcBef>
                <a:spcPts val="600"/>
              </a:spcBef>
              <a:spcAft>
                <a:spcPts val="300"/>
              </a:spcAft>
            </a:pPr>
            <a:r>
              <a:rPr lang="en-US" sz="2000" dirty="0" smtClean="0">
                <a:solidFill>
                  <a:schemeClr val="bg1"/>
                </a:solidFill>
                <a:latin typeface="Consolas" pitchFamily="49" charset="0"/>
                <a:cs typeface="Consolas" pitchFamily="49" charset="0"/>
              </a:rPr>
              <a:t>$3 = 5</a:t>
            </a:r>
          </a:p>
        </p:txBody>
      </p:sp>
      <p:sp>
        <p:nvSpPr>
          <p:cNvPr id="6" name="Slide Number Placeholder 5"/>
          <p:cNvSpPr>
            <a:spLocks noGrp="1"/>
          </p:cNvSpPr>
          <p:nvPr>
            <p:ph type="sldNum" sz="quarter" idx="12"/>
          </p:nvPr>
        </p:nvSpPr>
        <p:spPr/>
        <p:txBody>
          <a:bodyPr/>
          <a:lstStyle/>
          <a:p>
            <a:fld id="{04A7C484-7E24-447E-8CB0-5149A4D34DEF}" type="slidenum">
              <a:rPr lang="en-US" altLang="en-US" smtClean="0"/>
              <a:pPr/>
              <a:t>75</a:t>
            </a:fld>
            <a:endParaRPr lang="en-US" altLang="en-US"/>
          </a:p>
        </p:txBody>
      </p:sp>
    </p:spTree>
    <p:extLst>
      <p:ext uri="{BB962C8B-B14F-4D97-AF65-F5344CB8AC3E}">
        <p14:creationId xmlns:p14="http://schemas.microsoft.com/office/powerpoint/2010/main" val="844767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a:t>
            </a:r>
            <a:endParaRPr lang="en-US" dirty="0"/>
          </a:p>
        </p:txBody>
      </p:sp>
      <p:sp>
        <p:nvSpPr>
          <p:cNvPr id="3" name="Content Placeholder 2"/>
          <p:cNvSpPr>
            <a:spLocks noGrp="1"/>
          </p:cNvSpPr>
          <p:nvPr>
            <p:ph idx="1"/>
          </p:nvPr>
        </p:nvSpPr>
        <p:spPr/>
        <p:txBody>
          <a:bodyPr/>
          <a:lstStyle/>
          <a:p>
            <a:r>
              <a:rPr lang="en-US" sz="2800" dirty="0"/>
              <a:t>M</a:t>
            </a:r>
            <a:r>
              <a:rPr lang="en-US" sz="2800" dirty="0" smtClean="0"/>
              <a:t>emory read &amp; written like source variables</a:t>
            </a:r>
            <a:br>
              <a:rPr lang="en-US" sz="2800" dirty="0" smtClean="0"/>
            </a:br>
            <a:r>
              <a:rPr lang="en-US" sz="2800" dirty="0" smtClean="0"/>
              <a:t/>
            </a:r>
            <a:br>
              <a:rPr lang="en-US" sz="2800" dirty="0" smtClean="0"/>
            </a:br>
            <a:endParaRPr lang="en-US" sz="2800" dirty="0" smtClean="0"/>
          </a:p>
          <a:p>
            <a:r>
              <a:rPr lang="en-US" sz="2800" dirty="0" smtClean="0"/>
              <a:t>May require storage </a:t>
            </a:r>
            <a:r>
              <a:rPr lang="en-US" sz="2800" dirty="0" err="1" smtClean="0"/>
              <a:t>specifier</a:t>
            </a:r>
            <a:r>
              <a:rPr lang="en-US" sz="2800" dirty="0" smtClean="0"/>
              <a:t> when ambiguous</a:t>
            </a:r>
          </a:p>
          <a:p>
            <a:pPr marL="1084262" lvl="1" indent="-457200">
              <a:buNone/>
            </a:pPr>
            <a:r>
              <a:rPr lang="en-US" sz="2000" dirty="0" smtClean="0">
                <a:latin typeface="+mj-lt"/>
                <a:cs typeface="Courier New" pitchFamily="49" charset="0"/>
              </a:rPr>
              <a:t>@global, @shared, @local</a:t>
            </a:r>
          </a:p>
          <a:p>
            <a:pPr marL="1084262" lvl="1" indent="-457200">
              <a:buNone/>
            </a:pPr>
            <a:r>
              <a:rPr lang="en-US" sz="2000" dirty="0" smtClean="0">
                <a:cs typeface="Courier New" pitchFamily="49" charset="0"/>
              </a:rPr>
              <a:t>@generic, </a:t>
            </a:r>
            <a:r>
              <a:rPr lang="en-US" sz="2000" dirty="0" smtClean="0">
                <a:latin typeface="+mj-lt"/>
                <a:cs typeface="Courier New" pitchFamily="49" charset="0"/>
              </a:rPr>
              <a:t>@texture, @parameter</a:t>
            </a:r>
            <a:endParaRPr lang="en-US" sz="2000" dirty="0">
              <a:latin typeface="+mj-lt"/>
              <a:cs typeface="Courier New" pitchFamily="49" charset="0"/>
            </a:endParaRPr>
          </a:p>
        </p:txBody>
      </p:sp>
      <p:sp>
        <p:nvSpPr>
          <p:cNvPr id="4" name="TextBox 3"/>
          <p:cNvSpPr txBox="1"/>
          <p:nvPr/>
        </p:nvSpPr>
        <p:spPr>
          <a:xfrm>
            <a:off x="1524000" y="2419290"/>
            <a:ext cx="4644572" cy="400110"/>
          </a:xfrm>
          <a:prstGeom prst="rect">
            <a:avLst/>
          </a:prstGeom>
          <a:solidFill>
            <a:schemeClr val="tx1">
              <a:lumMod val="85000"/>
              <a:lumOff val="15000"/>
            </a:schemeClr>
          </a:solidFill>
          <a:ln>
            <a:solidFill>
              <a:schemeClr val="accent5">
                <a:lumMod val="50000"/>
              </a:schemeClr>
            </a:solidFill>
          </a:ln>
          <a:effectLst/>
        </p:spPr>
        <p:txBody>
          <a:bodyPr wrap="square" rtlCol="0">
            <a:spAutoFit/>
          </a:bodyPr>
          <a:lstStyle/>
          <a:p>
            <a:pPr eaLnBrk="0" hangingPunct="0">
              <a:spcBef>
                <a:spcPts val="600"/>
              </a:spcBef>
              <a:spcAft>
                <a:spcPts val="300"/>
              </a:spcAft>
            </a:pPr>
            <a:r>
              <a:rPr lang="en-US" sz="2000" dirty="0" smtClean="0">
                <a:solidFill>
                  <a:srgbClr val="FF0000"/>
                </a:solidFill>
                <a:latin typeface="Consolas" pitchFamily="49" charset="0"/>
                <a:cs typeface="Consolas" pitchFamily="49" charset="0"/>
              </a:rPr>
              <a:t>(</a:t>
            </a:r>
            <a:r>
              <a:rPr lang="en-US" sz="2000" dirty="0">
                <a:solidFill>
                  <a:srgbClr val="FF0000"/>
                </a:solidFill>
                <a:latin typeface="Consolas" pitchFamily="49" charset="0"/>
                <a:cs typeface="Consolas" pitchFamily="49" charset="0"/>
              </a:rPr>
              <a:t>cuda-gdb) </a:t>
            </a:r>
            <a:r>
              <a:rPr lang="en-US" sz="2000" dirty="0" smtClean="0">
                <a:solidFill>
                  <a:schemeClr val="bg1"/>
                </a:solidFill>
                <a:latin typeface="Consolas" pitchFamily="49" charset="0"/>
                <a:cs typeface="Consolas" pitchFamily="49" charset="0"/>
              </a:rPr>
              <a:t>print *</a:t>
            </a:r>
            <a:r>
              <a:rPr lang="en-US" sz="2000" dirty="0" err="1" smtClean="0">
                <a:solidFill>
                  <a:schemeClr val="bg1"/>
                </a:solidFill>
                <a:latin typeface="Consolas" pitchFamily="49" charset="0"/>
                <a:cs typeface="Consolas" pitchFamily="49" charset="0"/>
              </a:rPr>
              <a:t>my_pointer</a:t>
            </a:r>
            <a:endParaRPr lang="en-US" sz="2000" dirty="0" smtClean="0">
              <a:solidFill>
                <a:schemeClr val="bg1"/>
              </a:solidFill>
              <a:latin typeface="Consolas" pitchFamily="49" charset="0"/>
              <a:cs typeface="Consolas" pitchFamily="49" charset="0"/>
            </a:endParaRPr>
          </a:p>
        </p:txBody>
      </p:sp>
      <p:sp>
        <p:nvSpPr>
          <p:cNvPr id="5" name="TextBox 4"/>
          <p:cNvSpPr txBox="1"/>
          <p:nvPr/>
        </p:nvSpPr>
        <p:spPr>
          <a:xfrm>
            <a:off x="304800" y="4876800"/>
            <a:ext cx="8458200" cy="1015663"/>
          </a:xfrm>
          <a:prstGeom prst="rect">
            <a:avLst/>
          </a:prstGeom>
          <a:solidFill>
            <a:schemeClr val="tx1">
              <a:lumMod val="85000"/>
              <a:lumOff val="15000"/>
            </a:schemeClr>
          </a:solidFill>
          <a:ln>
            <a:solidFill>
              <a:schemeClr val="accent5">
                <a:lumMod val="50000"/>
              </a:schemeClr>
            </a:solidFill>
          </a:ln>
          <a:effectLst/>
        </p:spPr>
        <p:txBody>
          <a:bodyPr wrap="square" rtlCol="0">
            <a:spAutoFit/>
          </a:bodyPr>
          <a:lstStyle/>
          <a:p>
            <a:pPr marL="0" lvl="1"/>
            <a:r>
              <a:rPr lang="en-US" sz="2000" dirty="0" smtClean="0">
                <a:solidFill>
                  <a:srgbClr val="FF0000"/>
                </a:solidFill>
                <a:latin typeface="Consolas" pitchFamily="49" charset="0"/>
                <a:cs typeface="Consolas" pitchFamily="49" charset="0"/>
              </a:rPr>
              <a:t>(</a:t>
            </a:r>
            <a:r>
              <a:rPr lang="en-US" sz="2000" dirty="0">
                <a:solidFill>
                  <a:srgbClr val="FF0000"/>
                </a:solidFill>
                <a:latin typeface="Consolas" pitchFamily="49" charset="0"/>
                <a:cs typeface="Consolas" pitchFamily="49" charset="0"/>
              </a:rPr>
              <a:t>cuda-gdb) </a:t>
            </a:r>
            <a:r>
              <a:rPr lang="en-US" sz="2000" dirty="0">
                <a:solidFill>
                  <a:schemeClr val="bg1"/>
                </a:solidFill>
                <a:latin typeface="Consolas" pitchFamily="49" charset="0"/>
                <a:cs typeface="Consolas" pitchFamily="49" charset="0"/>
              </a:rPr>
              <a:t>print * (@global </a:t>
            </a:r>
            <a:r>
              <a:rPr lang="en-US" sz="2000" dirty="0" err="1">
                <a:solidFill>
                  <a:schemeClr val="bg1"/>
                </a:solidFill>
                <a:latin typeface="Consolas" pitchFamily="49" charset="0"/>
                <a:cs typeface="Consolas" pitchFamily="49" charset="0"/>
              </a:rPr>
              <a:t>int</a:t>
            </a:r>
            <a:r>
              <a:rPr lang="en-US" sz="2000" dirty="0">
                <a:solidFill>
                  <a:schemeClr val="bg1"/>
                </a:solidFill>
                <a:latin typeface="Consolas" pitchFamily="49" charset="0"/>
                <a:cs typeface="Consolas" pitchFamily="49" charset="0"/>
              </a:rPr>
              <a:t> *) </a:t>
            </a:r>
            <a:r>
              <a:rPr lang="en-US" sz="2000" dirty="0" err="1">
                <a:solidFill>
                  <a:schemeClr val="bg1"/>
                </a:solidFill>
                <a:latin typeface="Consolas" pitchFamily="49" charset="0"/>
                <a:cs typeface="Consolas" pitchFamily="49" charset="0"/>
              </a:rPr>
              <a:t>my_pointer</a:t>
            </a:r>
            <a:endParaRPr lang="en-US" sz="2000" dirty="0">
              <a:solidFill>
                <a:schemeClr val="bg1"/>
              </a:solidFill>
              <a:latin typeface="Consolas" pitchFamily="49" charset="0"/>
              <a:cs typeface="Consolas" pitchFamily="49" charset="0"/>
            </a:endParaRPr>
          </a:p>
          <a:p>
            <a:pPr marL="0" lvl="1"/>
            <a:endParaRPr lang="en-US" sz="2000" dirty="0">
              <a:solidFill>
                <a:schemeClr val="bg1"/>
              </a:solidFill>
              <a:latin typeface="Consolas" pitchFamily="49" charset="0"/>
              <a:cs typeface="Consolas" pitchFamily="49" charset="0"/>
            </a:endParaRPr>
          </a:p>
          <a:p>
            <a:pPr marL="0" lvl="1"/>
            <a:r>
              <a:rPr lang="en-US" sz="2000" dirty="0">
                <a:solidFill>
                  <a:srgbClr val="FF0000"/>
                </a:solidFill>
                <a:latin typeface="Consolas" pitchFamily="49" charset="0"/>
                <a:cs typeface="Consolas" pitchFamily="49" charset="0"/>
              </a:rPr>
              <a:t>(cuda-gdb) </a:t>
            </a:r>
            <a:r>
              <a:rPr lang="en-US" sz="2000" dirty="0">
                <a:solidFill>
                  <a:schemeClr val="bg1"/>
                </a:solidFill>
                <a:latin typeface="Consolas" pitchFamily="49" charset="0"/>
                <a:cs typeface="Consolas" pitchFamily="49" charset="0"/>
              </a:rPr>
              <a:t>print ((@texture float **) </a:t>
            </a:r>
            <a:r>
              <a:rPr lang="en-US" sz="2000" dirty="0" err="1">
                <a:solidFill>
                  <a:schemeClr val="bg1"/>
                </a:solidFill>
                <a:latin typeface="Consolas" pitchFamily="49" charset="0"/>
                <a:cs typeface="Consolas" pitchFamily="49" charset="0"/>
              </a:rPr>
              <a:t>my_texture</a:t>
            </a:r>
            <a:r>
              <a:rPr lang="en-US" sz="2000" dirty="0">
                <a:solidFill>
                  <a:schemeClr val="bg1"/>
                </a:solidFill>
                <a:latin typeface="Consolas" pitchFamily="49" charset="0"/>
                <a:cs typeface="Consolas" pitchFamily="49" charset="0"/>
              </a:rPr>
              <a:t>)[0][3</a:t>
            </a:r>
            <a:r>
              <a:rPr lang="en-US" sz="2000" dirty="0" smtClean="0">
                <a:solidFill>
                  <a:schemeClr val="bg1"/>
                </a:solidFill>
                <a:latin typeface="Consolas" pitchFamily="49" charset="0"/>
                <a:cs typeface="Consolas" pitchFamily="49" charset="0"/>
              </a:rPr>
              <a:t>]</a:t>
            </a:r>
            <a:endParaRPr lang="en-US" sz="2000" dirty="0">
              <a:solidFill>
                <a:schemeClr val="bg1"/>
              </a:solidFill>
              <a:latin typeface="Consolas" pitchFamily="49" charset="0"/>
              <a:cs typeface="Consolas" pitchFamily="49" charset="0"/>
            </a:endParaRPr>
          </a:p>
        </p:txBody>
      </p:sp>
      <p:sp>
        <p:nvSpPr>
          <p:cNvPr id="6" name="Slide Number Placeholder 5"/>
          <p:cNvSpPr>
            <a:spLocks noGrp="1"/>
          </p:cNvSpPr>
          <p:nvPr>
            <p:ph type="sldNum" sz="quarter" idx="12"/>
          </p:nvPr>
        </p:nvSpPr>
        <p:spPr/>
        <p:txBody>
          <a:bodyPr/>
          <a:lstStyle/>
          <a:p>
            <a:fld id="{04A7C484-7E24-447E-8CB0-5149A4D34DEF}" type="slidenum">
              <a:rPr lang="en-US" altLang="en-US" smtClean="0"/>
              <a:pPr/>
              <a:t>76</a:t>
            </a:fld>
            <a:endParaRPr lang="en-US" altLang="en-US"/>
          </a:p>
        </p:txBody>
      </p:sp>
    </p:spTree>
    <p:extLst>
      <p:ext uri="{BB962C8B-B14F-4D97-AF65-F5344CB8AC3E}">
        <p14:creationId xmlns:p14="http://schemas.microsoft.com/office/powerpoint/2010/main" val="66875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791200" cy="868362"/>
          </a:xfrm>
        </p:spPr>
        <p:txBody>
          <a:bodyPr/>
          <a:lstStyle/>
          <a:p>
            <a:r>
              <a:rPr lang="en-US" dirty="0" smtClean="0"/>
              <a:t>Hardware Registers</a:t>
            </a:r>
            <a:endParaRPr lang="en-US" dirty="0"/>
          </a:p>
        </p:txBody>
      </p:sp>
      <p:sp>
        <p:nvSpPr>
          <p:cNvPr id="3" name="Content Placeholder 2"/>
          <p:cNvSpPr>
            <a:spLocks noGrp="1"/>
          </p:cNvSpPr>
          <p:nvPr>
            <p:ph idx="1"/>
          </p:nvPr>
        </p:nvSpPr>
        <p:spPr/>
        <p:txBody>
          <a:bodyPr/>
          <a:lstStyle/>
          <a:p>
            <a:r>
              <a:rPr lang="en-US" sz="2400" dirty="0" smtClean="0"/>
              <a:t>CUDA Registers</a:t>
            </a:r>
          </a:p>
          <a:p>
            <a:pPr lvl="1"/>
            <a:r>
              <a:rPr lang="en-US" sz="2000" dirty="0" smtClean="0"/>
              <a:t>Virtual PC: $pc (read-only)</a:t>
            </a:r>
          </a:p>
          <a:p>
            <a:pPr lvl="1"/>
            <a:r>
              <a:rPr lang="en-US" sz="2000" dirty="0" smtClean="0"/>
              <a:t>SASS registers: $R0, $R1,...</a:t>
            </a:r>
          </a:p>
          <a:p>
            <a:endParaRPr lang="en-US" sz="2400" dirty="0" smtClean="0"/>
          </a:p>
          <a:p>
            <a:r>
              <a:rPr lang="en-US" sz="2400" dirty="0" smtClean="0"/>
              <a:t>Show  a list of registers (no argument to get all of them)</a:t>
            </a:r>
          </a:p>
          <a:p>
            <a:endParaRPr lang="en-US" sz="2400" dirty="0" smtClean="0"/>
          </a:p>
          <a:p>
            <a:endParaRPr lang="en-US" sz="2400" dirty="0"/>
          </a:p>
          <a:p>
            <a:endParaRPr lang="en-US" sz="2400" dirty="0" smtClean="0"/>
          </a:p>
          <a:p>
            <a:endParaRPr lang="en-US" sz="2400" dirty="0" smtClean="0"/>
          </a:p>
          <a:p>
            <a:r>
              <a:rPr lang="en-US" sz="2400" dirty="0" smtClean="0"/>
              <a:t>Modify one register</a:t>
            </a:r>
          </a:p>
          <a:p>
            <a:pPr marL="0" indent="0">
              <a:buNone/>
            </a:pPr>
            <a:endParaRPr lang="en-US" sz="2400" dirty="0"/>
          </a:p>
        </p:txBody>
      </p:sp>
      <p:sp>
        <p:nvSpPr>
          <p:cNvPr id="4" name="TextBox 3"/>
          <p:cNvSpPr txBox="1"/>
          <p:nvPr/>
        </p:nvSpPr>
        <p:spPr>
          <a:xfrm>
            <a:off x="1295400" y="3860126"/>
            <a:ext cx="5237239" cy="1323439"/>
          </a:xfrm>
          <a:prstGeom prst="rect">
            <a:avLst/>
          </a:prstGeom>
          <a:solidFill>
            <a:schemeClr val="tx1">
              <a:lumMod val="85000"/>
              <a:lumOff val="15000"/>
            </a:schemeClr>
          </a:solidFill>
          <a:ln>
            <a:solidFill>
              <a:schemeClr val="accent5">
                <a:lumMod val="50000"/>
              </a:schemeClr>
            </a:solidFill>
          </a:ln>
          <a:effectLst/>
        </p:spPr>
        <p:txBody>
          <a:bodyPr wrap="square" rtlCol="0">
            <a:spAutoFit/>
          </a:bodyPr>
          <a:lstStyle/>
          <a:p>
            <a:pPr eaLnBrk="0" hangingPunct="0">
              <a:spcBef>
                <a:spcPts val="600"/>
              </a:spcBef>
              <a:spcAft>
                <a:spcPts val="300"/>
              </a:spcAft>
            </a:pPr>
            <a:r>
              <a:rPr lang="en-US" sz="2000" dirty="0" smtClean="0">
                <a:solidFill>
                  <a:srgbClr val="FF0000"/>
                </a:solidFill>
                <a:latin typeface="Consolas" pitchFamily="49" charset="0"/>
                <a:cs typeface="Consolas" pitchFamily="49" charset="0"/>
              </a:rPr>
              <a:t>(</a:t>
            </a:r>
            <a:r>
              <a:rPr lang="en-US" sz="2000" dirty="0">
                <a:solidFill>
                  <a:srgbClr val="FF0000"/>
                </a:solidFill>
                <a:latin typeface="Consolas" pitchFamily="49" charset="0"/>
                <a:cs typeface="Consolas" pitchFamily="49" charset="0"/>
              </a:rPr>
              <a:t>cuda-gdb) </a:t>
            </a:r>
            <a:r>
              <a:rPr lang="en-US" sz="2000" dirty="0" smtClean="0">
                <a:solidFill>
                  <a:schemeClr val="bg1"/>
                </a:solidFill>
                <a:latin typeface="Consolas" pitchFamily="49" charset="0"/>
                <a:cs typeface="Consolas" pitchFamily="49" charset="0"/>
              </a:rPr>
              <a:t>info registers R0 R1 R4</a:t>
            </a:r>
            <a:br>
              <a:rPr lang="en-US" sz="2000" dirty="0" smtClean="0">
                <a:solidFill>
                  <a:schemeClr val="bg1"/>
                </a:solidFill>
                <a:latin typeface="Consolas" pitchFamily="49" charset="0"/>
                <a:cs typeface="Consolas" pitchFamily="49" charset="0"/>
              </a:rPr>
            </a:br>
            <a:r>
              <a:rPr lang="pt-BR" sz="2000" dirty="0" smtClean="0">
                <a:solidFill>
                  <a:schemeClr val="bg2"/>
                </a:solidFill>
                <a:latin typeface="Consolas" pitchFamily="49" charset="0"/>
                <a:cs typeface="Consolas" pitchFamily="49" charset="0"/>
              </a:rPr>
              <a:t>R0             </a:t>
            </a:r>
            <a:r>
              <a:rPr lang="pt-BR" sz="2000" dirty="0">
                <a:solidFill>
                  <a:schemeClr val="bg2"/>
                </a:solidFill>
                <a:latin typeface="Consolas" pitchFamily="49" charset="0"/>
                <a:cs typeface="Consolas" pitchFamily="49" charset="0"/>
              </a:rPr>
              <a:t>0x6      </a:t>
            </a:r>
            <a:r>
              <a:rPr lang="pt-BR" sz="2000" dirty="0" smtClean="0">
                <a:solidFill>
                  <a:schemeClr val="bg2"/>
                </a:solidFill>
                <a:latin typeface="Consolas" pitchFamily="49" charset="0"/>
                <a:cs typeface="Consolas" pitchFamily="49" charset="0"/>
              </a:rPr>
              <a:t>6</a:t>
            </a:r>
            <a:br>
              <a:rPr lang="pt-BR" sz="2000" dirty="0" smtClean="0">
                <a:solidFill>
                  <a:schemeClr val="bg2"/>
                </a:solidFill>
                <a:latin typeface="Consolas" pitchFamily="49" charset="0"/>
                <a:cs typeface="Consolas" pitchFamily="49" charset="0"/>
              </a:rPr>
            </a:br>
            <a:r>
              <a:rPr lang="pt-BR" sz="2000" dirty="0" smtClean="0">
                <a:solidFill>
                  <a:schemeClr val="bg2"/>
                </a:solidFill>
                <a:latin typeface="Consolas" pitchFamily="49" charset="0"/>
                <a:cs typeface="Consolas" pitchFamily="49" charset="0"/>
              </a:rPr>
              <a:t>R1             </a:t>
            </a:r>
            <a:r>
              <a:rPr lang="pt-BR" sz="2000" dirty="0">
                <a:solidFill>
                  <a:schemeClr val="bg2"/>
                </a:solidFill>
                <a:latin typeface="Consolas" pitchFamily="49" charset="0"/>
                <a:cs typeface="Consolas" pitchFamily="49" charset="0"/>
              </a:rPr>
              <a:t>0xfffc68 </a:t>
            </a:r>
            <a:r>
              <a:rPr lang="pt-BR" sz="2000" dirty="0" smtClean="0">
                <a:solidFill>
                  <a:schemeClr val="bg2"/>
                </a:solidFill>
                <a:latin typeface="Consolas" pitchFamily="49" charset="0"/>
                <a:cs typeface="Consolas" pitchFamily="49" charset="0"/>
              </a:rPr>
              <a:t>16776296</a:t>
            </a:r>
            <a:br>
              <a:rPr lang="pt-BR" sz="2000" dirty="0" smtClean="0">
                <a:solidFill>
                  <a:schemeClr val="bg2"/>
                </a:solidFill>
                <a:latin typeface="Consolas" pitchFamily="49" charset="0"/>
                <a:cs typeface="Consolas" pitchFamily="49" charset="0"/>
              </a:rPr>
            </a:br>
            <a:r>
              <a:rPr lang="pt-BR" sz="2000" dirty="0" smtClean="0">
                <a:solidFill>
                  <a:schemeClr val="bg2"/>
                </a:solidFill>
                <a:latin typeface="Consolas" pitchFamily="49" charset="0"/>
                <a:cs typeface="Consolas" pitchFamily="49" charset="0"/>
              </a:rPr>
              <a:t>R4             </a:t>
            </a:r>
            <a:r>
              <a:rPr lang="pt-BR" sz="2000" dirty="0">
                <a:solidFill>
                  <a:schemeClr val="bg2"/>
                </a:solidFill>
                <a:latin typeface="Consolas" pitchFamily="49" charset="0"/>
                <a:cs typeface="Consolas" pitchFamily="49" charset="0"/>
              </a:rPr>
              <a:t>0x6      </a:t>
            </a:r>
            <a:r>
              <a:rPr lang="pt-BR" sz="2000" dirty="0" smtClean="0">
                <a:solidFill>
                  <a:schemeClr val="bg2"/>
                </a:solidFill>
                <a:latin typeface="Consolas" pitchFamily="49" charset="0"/>
                <a:cs typeface="Consolas" pitchFamily="49" charset="0"/>
              </a:rPr>
              <a:t>6</a:t>
            </a:r>
            <a:endParaRPr lang="pt-BR" sz="2000" dirty="0">
              <a:solidFill>
                <a:schemeClr val="bg2"/>
              </a:solidFill>
              <a:latin typeface="Consolas" pitchFamily="49" charset="0"/>
              <a:cs typeface="Consolas" pitchFamily="49" charset="0"/>
            </a:endParaRPr>
          </a:p>
        </p:txBody>
      </p:sp>
      <p:sp>
        <p:nvSpPr>
          <p:cNvPr id="5" name="TextBox 4"/>
          <p:cNvSpPr txBox="1"/>
          <p:nvPr/>
        </p:nvSpPr>
        <p:spPr>
          <a:xfrm>
            <a:off x="1295400" y="6153090"/>
            <a:ext cx="5237239" cy="400110"/>
          </a:xfrm>
          <a:prstGeom prst="rect">
            <a:avLst/>
          </a:prstGeom>
          <a:solidFill>
            <a:schemeClr val="tx1">
              <a:lumMod val="85000"/>
              <a:lumOff val="15000"/>
            </a:schemeClr>
          </a:solidFill>
          <a:ln>
            <a:solidFill>
              <a:schemeClr val="accent5">
                <a:lumMod val="50000"/>
              </a:schemeClr>
            </a:solidFill>
          </a:ln>
          <a:effectLst/>
        </p:spPr>
        <p:txBody>
          <a:bodyPr wrap="square" rtlCol="0">
            <a:spAutoFit/>
          </a:bodyPr>
          <a:lstStyle/>
          <a:p>
            <a:pPr eaLnBrk="0" hangingPunct="0">
              <a:spcBef>
                <a:spcPts val="600"/>
              </a:spcBef>
              <a:spcAft>
                <a:spcPts val="300"/>
              </a:spcAft>
            </a:pPr>
            <a:r>
              <a:rPr lang="en-US" sz="2000" dirty="0" smtClean="0">
                <a:solidFill>
                  <a:srgbClr val="FF0000"/>
                </a:solidFill>
                <a:latin typeface="Consolas" pitchFamily="49" charset="0"/>
                <a:cs typeface="Consolas" pitchFamily="49" charset="0"/>
              </a:rPr>
              <a:t>(</a:t>
            </a:r>
            <a:r>
              <a:rPr lang="en-US" sz="2000" dirty="0">
                <a:solidFill>
                  <a:srgbClr val="FF0000"/>
                </a:solidFill>
                <a:latin typeface="Consolas" pitchFamily="49" charset="0"/>
                <a:cs typeface="Consolas" pitchFamily="49" charset="0"/>
              </a:rPr>
              <a:t>cuda-gdb) </a:t>
            </a:r>
            <a:r>
              <a:rPr lang="en-US" sz="2000" dirty="0" smtClean="0">
                <a:solidFill>
                  <a:schemeClr val="bg1"/>
                </a:solidFill>
                <a:latin typeface="Consolas" pitchFamily="49" charset="0"/>
                <a:cs typeface="Consolas" pitchFamily="49" charset="0"/>
              </a:rPr>
              <a:t>print $R3 = 3</a:t>
            </a:r>
            <a:endParaRPr lang="pt-BR" sz="2000" dirty="0">
              <a:solidFill>
                <a:schemeClr val="bg2"/>
              </a:solidFill>
              <a:latin typeface="Consolas" pitchFamily="49" charset="0"/>
              <a:cs typeface="Consolas" pitchFamily="49" charset="0"/>
            </a:endParaRPr>
          </a:p>
        </p:txBody>
      </p:sp>
      <p:sp>
        <p:nvSpPr>
          <p:cNvPr id="6" name="Slide Number Placeholder 5"/>
          <p:cNvSpPr>
            <a:spLocks noGrp="1"/>
          </p:cNvSpPr>
          <p:nvPr>
            <p:ph type="sldNum" sz="quarter" idx="12"/>
          </p:nvPr>
        </p:nvSpPr>
        <p:spPr/>
        <p:txBody>
          <a:bodyPr/>
          <a:lstStyle/>
          <a:p>
            <a:fld id="{04A7C484-7E24-447E-8CB0-5149A4D34DEF}" type="slidenum">
              <a:rPr lang="en-US" altLang="en-US" smtClean="0"/>
              <a:pPr/>
              <a:t>77</a:t>
            </a:fld>
            <a:endParaRPr lang="en-US" altLang="en-US"/>
          </a:p>
        </p:txBody>
      </p:sp>
    </p:spTree>
    <p:extLst>
      <p:ext uri="{BB962C8B-B14F-4D97-AF65-F5344CB8AC3E}">
        <p14:creationId xmlns:p14="http://schemas.microsoft.com/office/powerpoint/2010/main" val="4260743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Code Disassembly</a:t>
            </a:r>
            <a:endParaRPr lang="en-US" dirty="0"/>
          </a:p>
        </p:txBody>
      </p:sp>
      <p:sp>
        <p:nvSpPr>
          <p:cNvPr id="2" name="Content Placeholder 1"/>
          <p:cNvSpPr>
            <a:spLocks noGrp="1"/>
          </p:cNvSpPr>
          <p:nvPr>
            <p:ph idx="1"/>
          </p:nvPr>
        </p:nvSpPr>
        <p:spPr/>
        <p:txBody>
          <a:bodyPr/>
          <a:lstStyle/>
          <a:p>
            <a:r>
              <a:rPr lang="en-US" sz="2800" dirty="0" smtClean="0"/>
              <a:t>Must have </a:t>
            </a:r>
            <a:r>
              <a:rPr lang="en-US" sz="2800" b="1" dirty="0" err="1" smtClean="0">
                <a:latin typeface="Courier New" pitchFamily="49" charset="0"/>
                <a:cs typeface="Courier New" pitchFamily="49" charset="0"/>
              </a:rPr>
              <a:t>cuobjdump</a:t>
            </a:r>
            <a:r>
              <a:rPr lang="en-US" sz="2800" dirty="0" smtClean="0"/>
              <a:t> in </a:t>
            </a:r>
            <a:r>
              <a:rPr lang="en-US" sz="2800" b="1" dirty="0" smtClean="0">
                <a:latin typeface="Courier New" pitchFamily="49" charset="0"/>
                <a:cs typeface="Courier New" pitchFamily="49" charset="0"/>
              </a:rPr>
              <a:t>$PATH</a:t>
            </a:r>
          </a:p>
        </p:txBody>
      </p:sp>
      <p:sp>
        <p:nvSpPr>
          <p:cNvPr id="7" name="TextBox 6"/>
          <p:cNvSpPr txBox="1"/>
          <p:nvPr/>
        </p:nvSpPr>
        <p:spPr>
          <a:xfrm>
            <a:off x="457200" y="2689607"/>
            <a:ext cx="8263466" cy="3177793"/>
          </a:xfrm>
          <a:prstGeom prst="rect">
            <a:avLst/>
          </a:prstGeom>
          <a:solidFill>
            <a:schemeClr val="tx1">
              <a:lumMod val="85000"/>
              <a:lumOff val="15000"/>
            </a:schemeClr>
          </a:solidFill>
          <a:ln>
            <a:solidFill>
              <a:schemeClr val="accent5">
                <a:lumMod val="50000"/>
              </a:schemeClr>
            </a:solidFill>
          </a:ln>
          <a:effectLst/>
        </p:spPr>
        <p:txBody>
          <a:bodyPr wrap="square" rtlCol="0">
            <a:spAutoFit/>
          </a:bodyPr>
          <a:lstStyle/>
          <a:p>
            <a:pPr lvl="0" eaLnBrk="0" hangingPunct="0">
              <a:spcBef>
                <a:spcPts val="600"/>
              </a:spcBef>
              <a:spcAft>
                <a:spcPts val="300"/>
              </a:spcAft>
            </a:pPr>
            <a:r>
              <a:rPr lang="en-US" dirty="0" smtClean="0">
                <a:solidFill>
                  <a:srgbClr val="FF0000"/>
                </a:solidFill>
                <a:latin typeface="Consolas" pitchFamily="49" charset="0"/>
                <a:cs typeface="Consolas" pitchFamily="49" charset="0"/>
              </a:rPr>
              <a:t>(</a:t>
            </a:r>
            <a:r>
              <a:rPr lang="en-US" dirty="0">
                <a:solidFill>
                  <a:srgbClr val="FF0000"/>
                </a:solidFill>
                <a:latin typeface="Consolas" pitchFamily="49" charset="0"/>
                <a:cs typeface="Consolas" pitchFamily="49" charset="0"/>
              </a:rPr>
              <a:t>cuda-gdb) </a:t>
            </a:r>
            <a:r>
              <a:rPr lang="en-US" dirty="0" smtClean="0">
                <a:solidFill>
                  <a:schemeClr val="bg1"/>
                </a:solidFill>
                <a:latin typeface="Consolas" pitchFamily="49" charset="0"/>
                <a:cs typeface="Consolas" pitchFamily="49" charset="0"/>
              </a:rPr>
              <a:t>x/10i $pc</a:t>
            </a:r>
          </a:p>
          <a:p>
            <a:pPr marL="58737" indent="0">
              <a:buNone/>
            </a:pPr>
            <a:r>
              <a:rPr lang="en-US" dirty="0">
                <a:solidFill>
                  <a:schemeClr val="bg1"/>
                </a:solidFill>
                <a:latin typeface="Consolas" pitchFamily="49" charset="0"/>
                <a:cs typeface="Consolas" pitchFamily="49" charset="0"/>
              </a:rPr>
              <a:t>0x123830a8 &lt;_Z9my_kernel10params+8&gt;:  </a:t>
            </a:r>
            <a:r>
              <a:rPr lang="en-US" dirty="0" smtClean="0">
                <a:solidFill>
                  <a:schemeClr val="bg1"/>
                </a:solidFill>
                <a:latin typeface="Consolas" pitchFamily="49" charset="0"/>
                <a:cs typeface="Consolas" pitchFamily="49" charset="0"/>
              </a:rPr>
              <a:t> MOV </a:t>
            </a:r>
            <a:r>
              <a:rPr lang="en-US" dirty="0">
                <a:solidFill>
                  <a:schemeClr val="bg1"/>
                </a:solidFill>
                <a:latin typeface="Consolas" pitchFamily="49" charset="0"/>
                <a:cs typeface="Consolas" pitchFamily="49" charset="0"/>
              </a:rPr>
              <a:t>R0, c [0x0] [0x8]</a:t>
            </a:r>
          </a:p>
          <a:p>
            <a:pPr marL="58737" indent="0">
              <a:buNone/>
            </a:pPr>
            <a:r>
              <a:rPr lang="en-US" dirty="0">
                <a:solidFill>
                  <a:schemeClr val="bg1"/>
                </a:solidFill>
                <a:latin typeface="Consolas" pitchFamily="49" charset="0"/>
                <a:cs typeface="Consolas" pitchFamily="49" charset="0"/>
              </a:rPr>
              <a:t>0x123830b0 &lt;_Z9my_kernel10params+16&gt;: </a:t>
            </a:r>
            <a:r>
              <a:rPr lang="en-US" dirty="0" smtClean="0">
                <a:solidFill>
                  <a:schemeClr val="bg1"/>
                </a:solidFill>
                <a:latin typeface="Consolas" pitchFamily="49" charset="0"/>
                <a:cs typeface="Consolas" pitchFamily="49" charset="0"/>
              </a:rPr>
              <a:t> MOV </a:t>
            </a:r>
            <a:r>
              <a:rPr lang="en-US" dirty="0">
                <a:solidFill>
                  <a:schemeClr val="bg1"/>
                </a:solidFill>
                <a:latin typeface="Consolas" pitchFamily="49" charset="0"/>
                <a:cs typeface="Consolas" pitchFamily="49" charset="0"/>
              </a:rPr>
              <a:t>R2, c [0x0] [0x14]</a:t>
            </a:r>
          </a:p>
          <a:p>
            <a:pPr marL="58737" indent="0">
              <a:buNone/>
            </a:pPr>
            <a:r>
              <a:rPr lang="en-US" dirty="0">
                <a:solidFill>
                  <a:schemeClr val="bg1"/>
                </a:solidFill>
                <a:latin typeface="Consolas" pitchFamily="49" charset="0"/>
                <a:cs typeface="Consolas" pitchFamily="49" charset="0"/>
              </a:rPr>
              <a:t>0x123830b8 &lt;_Z9my_kernel10params+24&gt;:  </a:t>
            </a:r>
            <a:r>
              <a:rPr lang="en-US" dirty="0" smtClean="0">
                <a:solidFill>
                  <a:schemeClr val="bg1"/>
                </a:solidFill>
                <a:latin typeface="Consolas" pitchFamily="49" charset="0"/>
                <a:cs typeface="Consolas" pitchFamily="49" charset="0"/>
              </a:rPr>
              <a:t>IMUL.U32.U32 </a:t>
            </a:r>
            <a:r>
              <a:rPr lang="en-US" dirty="0">
                <a:solidFill>
                  <a:schemeClr val="bg1"/>
                </a:solidFill>
                <a:latin typeface="Consolas" pitchFamily="49" charset="0"/>
                <a:cs typeface="Consolas" pitchFamily="49" charset="0"/>
              </a:rPr>
              <a:t>R0, R0, R2</a:t>
            </a:r>
          </a:p>
          <a:p>
            <a:pPr marL="58737" indent="0">
              <a:buNone/>
            </a:pPr>
            <a:r>
              <a:rPr lang="en-US" dirty="0">
                <a:solidFill>
                  <a:schemeClr val="bg1"/>
                </a:solidFill>
                <a:latin typeface="Consolas" pitchFamily="49" charset="0"/>
                <a:cs typeface="Consolas" pitchFamily="49" charset="0"/>
              </a:rPr>
              <a:t>0x123830c0 &lt;_Z9my_kernel10params+32&gt;:  </a:t>
            </a:r>
            <a:r>
              <a:rPr lang="en-US" dirty="0" smtClean="0">
                <a:solidFill>
                  <a:schemeClr val="bg1"/>
                </a:solidFill>
                <a:latin typeface="Consolas" pitchFamily="49" charset="0"/>
                <a:cs typeface="Consolas" pitchFamily="49" charset="0"/>
              </a:rPr>
              <a:t>MOV </a:t>
            </a:r>
            <a:r>
              <a:rPr lang="en-US" dirty="0">
                <a:solidFill>
                  <a:schemeClr val="bg1"/>
                </a:solidFill>
                <a:latin typeface="Consolas" pitchFamily="49" charset="0"/>
                <a:cs typeface="Consolas" pitchFamily="49" charset="0"/>
              </a:rPr>
              <a:t>R2, R0</a:t>
            </a:r>
          </a:p>
          <a:p>
            <a:pPr marL="58737" indent="0">
              <a:buNone/>
            </a:pPr>
            <a:r>
              <a:rPr lang="en-US" dirty="0">
                <a:solidFill>
                  <a:schemeClr val="bg1"/>
                </a:solidFill>
                <a:latin typeface="Consolas" pitchFamily="49" charset="0"/>
                <a:cs typeface="Consolas" pitchFamily="49" charset="0"/>
              </a:rPr>
              <a:t>0x123830c8 &lt;_Z9my_kernel10params+40&gt;:  </a:t>
            </a:r>
            <a:r>
              <a:rPr lang="en-US" dirty="0" smtClean="0">
                <a:solidFill>
                  <a:schemeClr val="bg1"/>
                </a:solidFill>
                <a:latin typeface="Consolas" pitchFamily="49" charset="0"/>
                <a:cs typeface="Consolas" pitchFamily="49" charset="0"/>
              </a:rPr>
              <a:t>S2R </a:t>
            </a:r>
            <a:r>
              <a:rPr lang="en-US" dirty="0">
                <a:solidFill>
                  <a:schemeClr val="bg1"/>
                </a:solidFill>
                <a:latin typeface="Consolas" pitchFamily="49" charset="0"/>
                <a:cs typeface="Consolas" pitchFamily="49" charset="0"/>
              </a:rPr>
              <a:t>R0, </a:t>
            </a:r>
            <a:r>
              <a:rPr lang="en-US" dirty="0" err="1">
                <a:solidFill>
                  <a:schemeClr val="bg1"/>
                </a:solidFill>
                <a:latin typeface="Consolas" pitchFamily="49" charset="0"/>
                <a:cs typeface="Consolas" pitchFamily="49" charset="0"/>
              </a:rPr>
              <a:t>SR_CTAid_X</a:t>
            </a:r>
            <a:endParaRPr lang="en-US" dirty="0">
              <a:solidFill>
                <a:schemeClr val="bg1"/>
              </a:solidFill>
              <a:latin typeface="Consolas" pitchFamily="49" charset="0"/>
              <a:cs typeface="Consolas" pitchFamily="49" charset="0"/>
            </a:endParaRPr>
          </a:p>
          <a:p>
            <a:pPr marL="58737" indent="0">
              <a:buNone/>
            </a:pPr>
            <a:r>
              <a:rPr lang="en-US" dirty="0">
                <a:solidFill>
                  <a:schemeClr val="bg1"/>
                </a:solidFill>
                <a:latin typeface="Consolas" pitchFamily="49" charset="0"/>
                <a:cs typeface="Consolas" pitchFamily="49" charset="0"/>
              </a:rPr>
              <a:t>0x123830d0 &lt;_Z9my_kernel10params+48&gt;:  </a:t>
            </a:r>
            <a:r>
              <a:rPr lang="en-US" dirty="0" smtClean="0">
                <a:solidFill>
                  <a:schemeClr val="bg1"/>
                </a:solidFill>
                <a:latin typeface="Consolas" pitchFamily="49" charset="0"/>
                <a:cs typeface="Consolas" pitchFamily="49" charset="0"/>
              </a:rPr>
              <a:t>MOV </a:t>
            </a:r>
            <a:r>
              <a:rPr lang="en-US" dirty="0">
                <a:solidFill>
                  <a:schemeClr val="bg1"/>
                </a:solidFill>
                <a:latin typeface="Consolas" pitchFamily="49" charset="0"/>
                <a:cs typeface="Consolas" pitchFamily="49" charset="0"/>
              </a:rPr>
              <a:t>R0, R0</a:t>
            </a:r>
          </a:p>
          <a:p>
            <a:pPr marL="58737" indent="0">
              <a:buNone/>
            </a:pPr>
            <a:r>
              <a:rPr lang="en-US" dirty="0">
                <a:solidFill>
                  <a:schemeClr val="bg1"/>
                </a:solidFill>
                <a:latin typeface="Consolas" pitchFamily="49" charset="0"/>
                <a:cs typeface="Consolas" pitchFamily="49" charset="0"/>
              </a:rPr>
              <a:t>0x123830d8 &lt;_Z9my_kernel10params+56&gt;:  </a:t>
            </a:r>
            <a:r>
              <a:rPr lang="en-US" dirty="0" smtClean="0">
                <a:solidFill>
                  <a:schemeClr val="bg1"/>
                </a:solidFill>
                <a:latin typeface="Consolas" pitchFamily="49" charset="0"/>
                <a:cs typeface="Consolas" pitchFamily="49" charset="0"/>
              </a:rPr>
              <a:t>MOV </a:t>
            </a:r>
            <a:r>
              <a:rPr lang="en-US" dirty="0">
                <a:solidFill>
                  <a:schemeClr val="bg1"/>
                </a:solidFill>
                <a:latin typeface="Consolas" pitchFamily="49" charset="0"/>
                <a:cs typeface="Consolas" pitchFamily="49" charset="0"/>
              </a:rPr>
              <a:t>R3, c [0x0] [0x8]</a:t>
            </a:r>
          </a:p>
          <a:p>
            <a:pPr marL="58737" indent="0">
              <a:buNone/>
            </a:pPr>
            <a:r>
              <a:rPr lang="en-US" dirty="0">
                <a:solidFill>
                  <a:schemeClr val="bg1"/>
                </a:solidFill>
                <a:latin typeface="Consolas" pitchFamily="49" charset="0"/>
                <a:cs typeface="Consolas" pitchFamily="49" charset="0"/>
              </a:rPr>
              <a:t>0x123830e0 &lt;_Z9my_kernel10params+64&gt;:  </a:t>
            </a:r>
            <a:r>
              <a:rPr lang="en-US" dirty="0" smtClean="0">
                <a:solidFill>
                  <a:schemeClr val="bg1"/>
                </a:solidFill>
                <a:latin typeface="Consolas" pitchFamily="49" charset="0"/>
                <a:cs typeface="Consolas" pitchFamily="49" charset="0"/>
              </a:rPr>
              <a:t>IMUL.U32.U32 </a:t>
            </a:r>
            <a:r>
              <a:rPr lang="en-US" dirty="0">
                <a:solidFill>
                  <a:schemeClr val="bg1"/>
                </a:solidFill>
                <a:latin typeface="Consolas" pitchFamily="49" charset="0"/>
                <a:cs typeface="Consolas" pitchFamily="49" charset="0"/>
              </a:rPr>
              <a:t>R0, R0, R3</a:t>
            </a:r>
          </a:p>
          <a:p>
            <a:pPr marL="58737" indent="0">
              <a:buNone/>
            </a:pPr>
            <a:r>
              <a:rPr lang="en-US" dirty="0">
                <a:solidFill>
                  <a:schemeClr val="bg1"/>
                </a:solidFill>
                <a:latin typeface="Consolas" pitchFamily="49" charset="0"/>
                <a:cs typeface="Consolas" pitchFamily="49" charset="0"/>
              </a:rPr>
              <a:t>0x123830e8 &lt;_Z9my_kernel10params+72&gt;:  </a:t>
            </a:r>
            <a:r>
              <a:rPr lang="en-US" dirty="0" smtClean="0">
                <a:solidFill>
                  <a:schemeClr val="bg1"/>
                </a:solidFill>
                <a:latin typeface="Consolas" pitchFamily="49" charset="0"/>
                <a:cs typeface="Consolas" pitchFamily="49" charset="0"/>
              </a:rPr>
              <a:t>MOV </a:t>
            </a:r>
            <a:r>
              <a:rPr lang="en-US" dirty="0">
                <a:solidFill>
                  <a:schemeClr val="bg1"/>
                </a:solidFill>
                <a:latin typeface="Consolas" pitchFamily="49" charset="0"/>
                <a:cs typeface="Consolas" pitchFamily="49" charset="0"/>
              </a:rPr>
              <a:t>R0, R0</a:t>
            </a:r>
          </a:p>
          <a:p>
            <a:pPr marL="58737" indent="0">
              <a:buNone/>
            </a:pPr>
            <a:r>
              <a:rPr lang="en-US" dirty="0">
                <a:solidFill>
                  <a:schemeClr val="bg1"/>
                </a:solidFill>
                <a:latin typeface="Consolas" pitchFamily="49" charset="0"/>
                <a:cs typeface="Consolas" pitchFamily="49" charset="0"/>
              </a:rPr>
              <a:t>0x123830f0 &lt;_Z9my_kernel10params+80&gt;:  </a:t>
            </a:r>
            <a:r>
              <a:rPr lang="en-US" dirty="0" smtClean="0">
                <a:solidFill>
                  <a:schemeClr val="bg1"/>
                </a:solidFill>
                <a:latin typeface="Consolas" pitchFamily="49" charset="0"/>
                <a:cs typeface="Consolas" pitchFamily="49" charset="0"/>
              </a:rPr>
              <a:t>MOV </a:t>
            </a:r>
            <a:r>
              <a:rPr lang="en-US" dirty="0">
                <a:solidFill>
                  <a:schemeClr val="bg1"/>
                </a:solidFill>
                <a:latin typeface="Consolas" pitchFamily="49" charset="0"/>
                <a:cs typeface="Consolas" pitchFamily="49" charset="0"/>
              </a:rPr>
              <a:t>R0, </a:t>
            </a:r>
            <a:r>
              <a:rPr lang="en-US" dirty="0" smtClean="0">
                <a:solidFill>
                  <a:schemeClr val="bg1"/>
                </a:solidFill>
                <a:latin typeface="Consolas" pitchFamily="49" charset="0"/>
                <a:cs typeface="Consolas" pitchFamily="49" charset="0"/>
              </a:rPr>
              <a:t>R0</a:t>
            </a:r>
            <a:endParaRPr lang="en-US" dirty="0">
              <a:solidFill>
                <a:schemeClr val="bg1"/>
              </a:solidFill>
              <a:latin typeface="Consolas" pitchFamily="49" charset="0"/>
              <a:cs typeface="Consolas" pitchFamily="49" charset="0"/>
            </a:endParaRPr>
          </a:p>
        </p:txBody>
      </p:sp>
      <p:sp>
        <p:nvSpPr>
          <p:cNvPr id="4" name="Slide Number Placeholder 3"/>
          <p:cNvSpPr>
            <a:spLocks noGrp="1"/>
          </p:cNvSpPr>
          <p:nvPr>
            <p:ph type="sldNum" sz="quarter" idx="12"/>
          </p:nvPr>
        </p:nvSpPr>
        <p:spPr/>
        <p:txBody>
          <a:bodyPr/>
          <a:lstStyle/>
          <a:p>
            <a:fld id="{04A7C484-7E24-447E-8CB0-5149A4D34DEF}" type="slidenum">
              <a:rPr lang="en-US" altLang="en-US" smtClean="0"/>
              <a:pPr/>
              <a:t>78</a:t>
            </a:fld>
            <a:endParaRPr lang="en-US" altLang="en-US"/>
          </a:p>
        </p:txBody>
      </p:sp>
    </p:spTree>
    <p:extLst>
      <p:ext uri="{BB962C8B-B14F-4D97-AF65-F5344CB8AC3E}">
        <p14:creationId xmlns:p14="http://schemas.microsoft.com/office/powerpoint/2010/main" val="144405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3101" y="1815840"/>
            <a:ext cx="7847059" cy="1148080"/>
          </a:xfrm>
        </p:spPr>
        <p:txBody>
          <a:bodyPr/>
          <a:lstStyle/>
          <a:p>
            <a:r>
              <a:rPr lang="en-US" dirty="0" smtClean="0"/>
              <a:t>Run-Time Error Detection</a:t>
            </a:r>
            <a:endParaRPr lang="en-US" dirty="0"/>
          </a:p>
        </p:txBody>
      </p:sp>
      <p:sp>
        <p:nvSpPr>
          <p:cNvPr id="3" name="Slide Number Placeholder 2"/>
          <p:cNvSpPr>
            <a:spLocks noGrp="1"/>
          </p:cNvSpPr>
          <p:nvPr>
            <p:ph type="sldNum" sz="quarter" idx="12"/>
          </p:nvPr>
        </p:nvSpPr>
        <p:spPr/>
        <p:txBody>
          <a:bodyPr/>
          <a:lstStyle/>
          <a:p>
            <a:fld id="{198C497F-F93A-415D-AE85-6EDF5BB63A7F}" type="slidenum">
              <a:rPr lang="en-US" altLang="en-US" smtClean="0"/>
              <a:pPr/>
              <a:t>79</a:t>
            </a:fld>
            <a:endParaRPr lang="en-US" altLang="en-US"/>
          </a:p>
        </p:txBody>
      </p:sp>
    </p:spTree>
    <p:extLst>
      <p:ext uri="{BB962C8B-B14F-4D97-AF65-F5344CB8AC3E}">
        <p14:creationId xmlns:p14="http://schemas.microsoft.com/office/powerpoint/2010/main" val="1301290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228600" y="304800"/>
            <a:ext cx="7239000" cy="533400"/>
          </a:xfrm>
          <a:ln/>
        </p:spPr>
        <p:txBody>
          <a:bodyPr lIns="0" tIns="0" rIns="0" bIns="0" anchor="ctr">
            <a:spAutoFit/>
          </a:bodyPr>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500"/>
              <a:t>Multiply Using One Thread Block</a:t>
            </a:r>
          </a:p>
        </p:txBody>
      </p:sp>
      <p:sp>
        <p:nvSpPr>
          <p:cNvPr id="68611" name="Rectangle 3"/>
          <p:cNvSpPr>
            <a:spLocks noGrp="1" noChangeArrowheads="1"/>
          </p:cNvSpPr>
          <p:nvPr>
            <p:ph type="body" sz="half" idx="1"/>
          </p:nvPr>
        </p:nvSpPr>
        <p:spPr>
          <a:xfrm>
            <a:off x="152400" y="1524000"/>
            <a:ext cx="4724400" cy="5029200"/>
          </a:xfrm>
        </p:spPr>
        <p:txBody>
          <a:bodyPr/>
          <a:lstStyle/>
          <a:p>
            <a:pPr>
              <a:lnSpc>
                <a:spcPct val="90000"/>
              </a:lnSpc>
            </a:pPr>
            <a:r>
              <a:rPr lang="en-GB" sz="1800"/>
              <a:t>One Block of threads computes matrix P</a:t>
            </a:r>
          </a:p>
          <a:p>
            <a:pPr lvl="1">
              <a:lnSpc>
                <a:spcPct val="90000"/>
              </a:lnSpc>
            </a:pPr>
            <a:r>
              <a:rPr lang="en-GB" sz="1600"/>
              <a:t>Each thread computes </a:t>
            </a:r>
            <a:r>
              <a:rPr lang="en-GB" sz="1600" u="sng"/>
              <a:t>one</a:t>
            </a:r>
            <a:r>
              <a:rPr lang="en-GB" sz="1600"/>
              <a:t> element of P</a:t>
            </a:r>
          </a:p>
          <a:p>
            <a:pPr lvl="1">
              <a:lnSpc>
                <a:spcPct val="90000"/>
              </a:lnSpc>
            </a:pPr>
            <a:endParaRPr lang="en-GB" sz="1600"/>
          </a:p>
          <a:p>
            <a:pPr lvl="1">
              <a:lnSpc>
                <a:spcPct val="90000"/>
              </a:lnSpc>
            </a:pPr>
            <a:endParaRPr lang="en-GB" sz="1600"/>
          </a:p>
          <a:p>
            <a:pPr lvl="1">
              <a:lnSpc>
                <a:spcPct val="90000"/>
              </a:lnSpc>
            </a:pPr>
            <a:endParaRPr lang="en-GB" sz="1600"/>
          </a:p>
          <a:p>
            <a:pPr>
              <a:lnSpc>
                <a:spcPct val="90000"/>
              </a:lnSpc>
            </a:pPr>
            <a:r>
              <a:rPr lang="en-GB" sz="1800"/>
              <a:t>Each thread</a:t>
            </a:r>
          </a:p>
          <a:p>
            <a:pPr lvl="1">
              <a:lnSpc>
                <a:spcPct val="90000"/>
              </a:lnSpc>
            </a:pPr>
            <a:r>
              <a:rPr lang="en-GB" sz="1600"/>
              <a:t>Loads a row of matrix M</a:t>
            </a:r>
          </a:p>
          <a:p>
            <a:pPr lvl="1">
              <a:lnSpc>
                <a:spcPct val="90000"/>
              </a:lnSpc>
            </a:pPr>
            <a:r>
              <a:rPr lang="en-GB" sz="1600"/>
              <a:t>Loads a column of matrix N</a:t>
            </a:r>
          </a:p>
          <a:p>
            <a:pPr lvl="1">
              <a:lnSpc>
                <a:spcPct val="90000"/>
              </a:lnSpc>
            </a:pPr>
            <a:r>
              <a:rPr lang="en-GB" sz="1600"/>
              <a:t>Perform one multiply and addition for each pair of M and N elements</a:t>
            </a:r>
          </a:p>
          <a:p>
            <a:pPr lvl="1">
              <a:lnSpc>
                <a:spcPct val="90000"/>
              </a:lnSpc>
            </a:pPr>
            <a:r>
              <a:rPr lang="en-GB" sz="1600"/>
              <a:t>Compute to off-chip memory access ratio close to 1:1</a:t>
            </a:r>
          </a:p>
          <a:p>
            <a:pPr lvl="2">
              <a:lnSpc>
                <a:spcPct val="90000"/>
              </a:lnSpc>
            </a:pPr>
            <a:r>
              <a:rPr lang="en-GB" sz="1500"/>
              <a:t>Not that good, acceptable for now…</a:t>
            </a:r>
          </a:p>
          <a:p>
            <a:pPr>
              <a:lnSpc>
                <a:spcPct val="90000"/>
              </a:lnSpc>
            </a:pPr>
            <a:endParaRPr lang="en-GB" sz="1800"/>
          </a:p>
          <a:p>
            <a:pPr>
              <a:lnSpc>
                <a:spcPct val="90000"/>
              </a:lnSpc>
            </a:pPr>
            <a:endParaRPr lang="en-GB" sz="1800"/>
          </a:p>
          <a:p>
            <a:pPr>
              <a:lnSpc>
                <a:spcPct val="90000"/>
              </a:lnSpc>
            </a:pPr>
            <a:r>
              <a:rPr lang="en-GB" sz="1800"/>
              <a:t>Size of matrix limited by the number of threads allowed in a thread block</a:t>
            </a:r>
            <a:endParaRPr lang="en-US" sz="1800"/>
          </a:p>
        </p:txBody>
      </p:sp>
      <p:sp>
        <p:nvSpPr>
          <p:cNvPr id="68612" name="AutoShape 4"/>
          <p:cNvSpPr>
            <a:spLocks noChangeArrowheads="1"/>
          </p:cNvSpPr>
          <p:nvPr/>
        </p:nvSpPr>
        <p:spPr bwMode="auto">
          <a:xfrm>
            <a:off x="5176838" y="1420813"/>
            <a:ext cx="1897062" cy="2052637"/>
          </a:xfrm>
          <a:prstGeom prst="roundRect">
            <a:avLst>
              <a:gd name="adj" fmla="val 83"/>
            </a:avLst>
          </a:prstGeom>
          <a:solidFill>
            <a:srgbClr val="33A3A3"/>
          </a:solidFill>
          <a:ln w="9525">
            <a:solidFill>
              <a:srgbClr val="000000"/>
            </a:solidFill>
            <a:round/>
            <a:headEnd/>
            <a:tailEnd/>
          </a:ln>
          <a:effectLst/>
        </p:spPr>
        <p:txBody>
          <a:bodyPr lIns="0" tIns="0" rIns="0" bIns="0"/>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a:t> </a:t>
            </a:r>
            <a:r>
              <a:rPr lang="en-GB" sz="1000" b="1"/>
              <a:t>Grid 1</a:t>
            </a:r>
          </a:p>
        </p:txBody>
      </p:sp>
      <p:sp>
        <p:nvSpPr>
          <p:cNvPr id="68613" name="AutoShape 5"/>
          <p:cNvSpPr>
            <a:spLocks noChangeArrowheads="1"/>
          </p:cNvSpPr>
          <p:nvPr/>
        </p:nvSpPr>
        <p:spPr bwMode="auto">
          <a:xfrm>
            <a:off x="5335588" y="1624013"/>
            <a:ext cx="1587500" cy="1655762"/>
          </a:xfrm>
          <a:prstGeom prst="roundRect">
            <a:avLst>
              <a:gd name="adj" fmla="val 97"/>
            </a:avLst>
          </a:prstGeom>
          <a:solidFill>
            <a:srgbClr val="23FF23">
              <a:alpha val="54999"/>
            </a:srgbClr>
          </a:solidFill>
          <a:ln w="9525">
            <a:solidFill>
              <a:srgbClr val="000000"/>
            </a:solidFill>
            <a:round/>
            <a:headEnd/>
            <a:tailEnd/>
          </a:ln>
          <a:effectLst/>
        </p:spPr>
        <p:txBody>
          <a:bodyPr lIns="0" tIns="0" rIns="0" bIns="0"/>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b="1"/>
              <a:t>Block 1</a:t>
            </a:r>
          </a:p>
        </p:txBody>
      </p:sp>
      <p:sp>
        <p:nvSpPr>
          <p:cNvPr id="68614" name="AutoShape 6"/>
          <p:cNvSpPr>
            <a:spLocks noChangeArrowheads="1"/>
          </p:cNvSpPr>
          <p:nvPr/>
        </p:nvSpPr>
        <p:spPr bwMode="auto">
          <a:xfrm>
            <a:off x="5322888" y="3643313"/>
            <a:ext cx="387350" cy="387350"/>
          </a:xfrm>
          <a:prstGeom prst="roundRect">
            <a:avLst>
              <a:gd name="adj" fmla="val 407"/>
            </a:avLst>
          </a:prstGeom>
          <a:solidFill>
            <a:srgbClr val="ABB400"/>
          </a:solidFill>
          <a:ln w="9525">
            <a:solidFill>
              <a:srgbClr val="000000"/>
            </a:solidFill>
            <a:round/>
            <a:headEnd/>
            <a:tailEnd/>
          </a:ln>
          <a:effectLst/>
        </p:spPr>
        <p:txBody>
          <a:bodyPr wrap="none" anchor="ctr"/>
          <a:lstStyle/>
          <a:p>
            <a:endParaRPr lang="en-US"/>
          </a:p>
        </p:txBody>
      </p:sp>
      <p:sp>
        <p:nvSpPr>
          <p:cNvPr id="68615" name="AutoShape 7"/>
          <p:cNvSpPr>
            <a:spLocks noChangeArrowheads="1"/>
          </p:cNvSpPr>
          <p:nvPr/>
        </p:nvSpPr>
        <p:spPr bwMode="auto">
          <a:xfrm>
            <a:off x="5705475" y="3643313"/>
            <a:ext cx="387350" cy="387350"/>
          </a:xfrm>
          <a:prstGeom prst="roundRect">
            <a:avLst>
              <a:gd name="adj" fmla="val 407"/>
            </a:avLst>
          </a:prstGeom>
          <a:solidFill>
            <a:srgbClr val="ABB400"/>
          </a:solidFill>
          <a:ln w="9525">
            <a:solidFill>
              <a:srgbClr val="000000"/>
            </a:solidFill>
            <a:round/>
            <a:headEnd/>
            <a:tailEnd/>
          </a:ln>
          <a:effectLst/>
        </p:spPr>
        <p:txBody>
          <a:bodyPr wrap="none" anchor="ctr"/>
          <a:lstStyle/>
          <a:p>
            <a:endParaRPr lang="en-US"/>
          </a:p>
        </p:txBody>
      </p:sp>
      <p:sp>
        <p:nvSpPr>
          <p:cNvPr id="68616" name="AutoShape 8"/>
          <p:cNvSpPr>
            <a:spLocks noChangeArrowheads="1"/>
          </p:cNvSpPr>
          <p:nvPr/>
        </p:nvSpPr>
        <p:spPr bwMode="auto">
          <a:xfrm>
            <a:off x="6086475" y="3643313"/>
            <a:ext cx="387350" cy="387350"/>
          </a:xfrm>
          <a:prstGeom prst="roundRect">
            <a:avLst>
              <a:gd name="adj" fmla="val 407"/>
            </a:avLst>
          </a:prstGeom>
          <a:solidFill>
            <a:srgbClr val="ABB400"/>
          </a:solidFill>
          <a:ln w="9525">
            <a:solidFill>
              <a:srgbClr val="000000"/>
            </a:solidFill>
            <a:round/>
            <a:headEnd/>
            <a:tailEnd/>
          </a:ln>
          <a:effectLst/>
        </p:spPr>
        <p:txBody>
          <a:bodyPr wrap="none" anchor="ctr"/>
          <a:lstStyle/>
          <a:p>
            <a:endParaRPr lang="en-US"/>
          </a:p>
        </p:txBody>
      </p:sp>
      <p:sp>
        <p:nvSpPr>
          <p:cNvPr id="68617" name="AutoShape 9"/>
          <p:cNvSpPr>
            <a:spLocks noChangeArrowheads="1"/>
          </p:cNvSpPr>
          <p:nvPr/>
        </p:nvSpPr>
        <p:spPr bwMode="auto">
          <a:xfrm>
            <a:off x="6467475" y="3643313"/>
            <a:ext cx="387350" cy="387350"/>
          </a:xfrm>
          <a:prstGeom prst="roundRect">
            <a:avLst>
              <a:gd name="adj" fmla="val 407"/>
            </a:avLst>
          </a:prstGeom>
          <a:solidFill>
            <a:srgbClr val="ABB400"/>
          </a:solidFill>
          <a:ln w="9525">
            <a:solidFill>
              <a:srgbClr val="000000"/>
            </a:solidFill>
            <a:round/>
            <a:headEnd/>
            <a:tailEnd/>
          </a:ln>
          <a:effectLst/>
        </p:spPr>
        <p:txBody>
          <a:bodyPr wrap="none" anchor="ctr"/>
          <a:lstStyle/>
          <a:p>
            <a:endParaRPr lang="en-US"/>
          </a:p>
        </p:txBody>
      </p:sp>
      <p:sp>
        <p:nvSpPr>
          <p:cNvPr id="68618" name="AutoShape 10"/>
          <p:cNvSpPr>
            <a:spLocks noChangeArrowheads="1"/>
          </p:cNvSpPr>
          <p:nvPr/>
        </p:nvSpPr>
        <p:spPr bwMode="auto">
          <a:xfrm>
            <a:off x="5322888" y="4010025"/>
            <a:ext cx="387350" cy="387350"/>
          </a:xfrm>
          <a:prstGeom prst="roundRect">
            <a:avLst>
              <a:gd name="adj" fmla="val 407"/>
            </a:avLst>
          </a:prstGeom>
          <a:solidFill>
            <a:srgbClr val="ABB400"/>
          </a:solidFill>
          <a:ln w="9525">
            <a:solidFill>
              <a:srgbClr val="000000"/>
            </a:solidFill>
            <a:round/>
            <a:headEnd/>
            <a:tailEnd/>
          </a:ln>
          <a:effectLst/>
        </p:spPr>
        <p:txBody>
          <a:bodyPr wrap="none" anchor="ctr"/>
          <a:lstStyle/>
          <a:p>
            <a:endParaRPr lang="en-US"/>
          </a:p>
        </p:txBody>
      </p:sp>
      <p:sp>
        <p:nvSpPr>
          <p:cNvPr id="68619" name="AutoShape 11"/>
          <p:cNvSpPr>
            <a:spLocks noChangeArrowheads="1"/>
          </p:cNvSpPr>
          <p:nvPr/>
        </p:nvSpPr>
        <p:spPr bwMode="auto">
          <a:xfrm>
            <a:off x="5705475" y="4010025"/>
            <a:ext cx="387350" cy="387350"/>
          </a:xfrm>
          <a:prstGeom prst="roundRect">
            <a:avLst>
              <a:gd name="adj" fmla="val 407"/>
            </a:avLst>
          </a:prstGeom>
          <a:solidFill>
            <a:srgbClr val="ABB400"/>
          </a:solidFill>
          <a:ln w="9525">
            <a:solidFill>
              <a:srgbClr val="000000"/>
            </a:solidFill>
            <a:round/>
            <a:headEnd/>
            <a:tailEnd/>
          </a:ln>
          <a:effectLst/>
        </p:spPr>
        <p:txBody>
          <a:bodyPr wrap="none" anchor="ctr"/>
          <a:lstStyle/>
          <a:p>
            <a:endParaRPr lang="en-US"/>
          </a:p>
        </p:txBody>
      </p:sp>
      <p:sp>
        <p:nvSpPr>
          <p:cNvPr id="68620" name="AutoShape 12"/>
          <p:cNvSpPr>
            <a:spLocks noChangeArrowheads="1"/>
          </p:cNvSpPr>
          <p:nvPr/>
        </p:nvSpPr>
        <p:spPr bwMode="auto">
          <a:xfrm>
            <a:off x="6086475" y="4010025"/>
            <a:ext cx="387350" cy="387350"/>
          </a:xfrm>
          <a:prstGeom prst="roundRect">
            <a:avLst>
              <a:gd name="adj" fmla="val 407"/>
            </a:avLst>
          </a:prstGeom>
          <a:solidFill>
            <a:srgbClr val="ABB400"/>
          </a:solidFill>
          <a:ln w="9525">
            <a:solidFill>
              <a:srgbClr val="000000"/>
            </a:solidFill>
            <a:round/>
            <a:headEnd/>
            <a:tailEnd/>
          </a:ln>
          <a:effectLst/>
        </p:spPr>
        <p:txBody>
          <a:bodyPr wrap="none" anchor="ctr"/>
          <a:lstStyle/>
          <a:p>
            <a:endParaRPr lang="en-US"/>
          </a:p>
        </p:txBody>
      </p:sp>
      <p:sp>
        <p:nvSpPr>
          <p:cNvPr id="68621" name="AutoShape 13"/>
          <p:cNvSpPr>
            <a:spLocks noChangeArrowheads="1"/>
          </p:cNvSpPr>
          <p:nvPr/>
        </p:nvSpPr>
        <p:spPr bwMode="auto">
          <a:xfrm>
            <a:off x="6467475" y="4010025"/>
            <a:ext cx="387350" cy="387350"/>
          </a:xfrm>
          <a:prstGeom prst="roundRect">
            <a:avLst>
              <a:gd name="adj" fmla="val 407"/>
            </a:avLst>
          </a:prstGeom>
          <a:solidFill>
            <a:srgbClr val="ABB400"/>
          </a:solidFill>
          <a:ln w="9525">
            <a:solidFill>
              <a:srgbClr val="000000"/>
            </a:solidFill>
            <a:round/>
            <a:headEnd/>
            <a:tailEnd/>
          </a:ln>
          <a:effectLst/>
        </p:spPr>
        <p:txBody>
          <a:bodyPr wrap="none" anchor="ctr"/>
          <a:lstStyle/>
          <a:p>
            <a:endParaRPr lang="en-US"/>
          </a:p>
        </p:txBody>
      </p:sp>
      <p:pic>
        <p:nvPicPr>
          <p:cNvPr id="68622" name="Picture 14"/>
          <p:cNvPicPr>
            <a:picLocks noChangeAspect="1" noChangeArrowheads="1"/>
          </p:cNvPicPr>
          <p:nvPr/>
        </p:nvPicPr>
        <p:blipFill>
          <a:blip r:embed="rId3" cstate="print"/>
          <a:srcRect/>
          <a:stretch>
            <a:fillRect/>
          </a:stretch>
        </p:blipFill>
        <p:spPr bwMode="auto">
          <a:xfrm>
            <a:off x="5322888" y="4391025"/>
            <a:ext cx="387350" cy="387350"/>
          </a:xfrm>
          <a:prstGeom prst="rect">
            <a:avLst/>
          </a:prstGeom>
          <a:noFill/>
          <a:effectLst/>
        </p:spPr>
      </p:pic>
      <p:pic>
        <p:nvPicPr>
          <p:cNvPr id="68623" name="Picture 15"/>
          <p:cNvPicPr>
            <a:picLocks noChangeAspect="1" noChangeArrowheads="1"/>
          </p:cNvPicPr>
          <p:nvPr/>
        </p:nvPicPr>
        <p:blipFill>
          <a:blip r:embed="rId4" cstate="print"/>
          <a:srcRect/>
          <a:stretch>
            <a:fillRect/>
          </a:stretch>
        </p:blipFill>
        <p:spPr bwMode="auto">
          <a:xfrm>
            <a:off x="5705475" y="4391025"/>
            <a:ext cx="387350" cy="387350"/>
          </a:xfrm>
          <a:prstGeom prst="rect">
            <a:avLst/>
          </a:prstGeom>
          <a:noFill/>
          <a:effectLst/>
        </p:spPr>
      </p:pic>
      <p:pic>
        <p:nvPicPr>
          <p:cNvPr id="68624" name="Picture 16"/>
          <p:cNvPicPr>
            <a:picLocks noChangeAspect="1" noChangeArrowheads="1"/>
          </p:cNvPicPr>
          <p:nvPr/>
        </p:nvPicPr>
        <p:blipFill>
          <a:blip r:embed="rId5" cstate="print"/>
          <a:srcRect/>
          <a:stretch>
            <a:fillRect/>
          </a:stretch>
        </p:blipFill>
        <p:spPr bwMode="auto">
          <a:xfrm>
            <a:off x="6086475" y="4391025"/>
            <a:ext cx="387350" cy="387350"/>
          </a:xfrm>
          <a:prstGeom prst="rect">
            <a:avLst/>
          </a:prstGeom>
          <a:noFill/>
          <a:effectLst/>
        </p:spPr>
      </p:pic>
      <p:pic>
        <p:nvPicPr>
          <p:cNvPr id="68625" name="Picture 17"/>
          <p:cNvPicPr>
            <a:picLocks noChangeAspect="1" noChangeArrowheads="1"/>
          </p:cNvPicPr>
          <p:nvPr/>
        </p:nvPicPr>
        <p:blipFill>
          <a:blip r:embed="rId6" cstate="print"/>
          <a:srcRect/>
          <a:stretch>
            <a:fillRect/>
          </a:stretch>
        </p:blipFill>
        <p:spPr bwMode="auto">
          <a:xfrm>
            <a:off x="6467475" y="4391025"/>
            <a:ext cx="387350" cy="387350"/>
          </a:xfrm>
          <a:prstGeom prst="rect">
            <a:avLst/>
          </a:prstGeom>
          <a:noFill/>
          <a:effectLst/>
        </p:spPr>
      </p:pic>
      <p:sp>
        <p:nvSpPr>
          <p:cNvPr id="68626" name="AutoShape 18"/>
          <p:cNvSpPr>
            <a:spLocks noChangeArrowheads="1"/>
          </p:cNvSpPr>
          <p:nvPr/>
        </p:nvSpPr>
        <p:spPr bwMode="auto">
          <a:xfrm>
            <a:off x="5322888" y="4772025"/>
            <a:ext cx="387350" cy="387350"/>
          </a:xfrm>
          <a:prstGeom prst="roundRect">
            <a:avLst>
              <a:gd name="adj" fmla="val 407"/>
            </a:avLst>
          </a:prstGeom>
          <a:solidFill>
            <a:srgbClr val="ABB400"/>
          </a:solidFill>
          <a:ln w="9525">
            <a:solidFill>
              <a:srgbClr val="000000"/>
            </a:solidFill>
            <a:round/>
            <a:headEnd/>
            <a:tailEnd/>
          </a:ln>
          <a:effectLst/>
        </p:spPr>
        <p:txBody>
          <a:bodyPr wrap="none" anchor="ctr"/>
          <a:lstStyle/>
          <a:p>
            <a:endParaRPr lang="en-US"/>
          </a:p>
        </p:txBody>
      </p:sp>
      <p:sp>
        <p:nvSpPr>
          <p:cNvPr id="68627" name="AutoShape 19"/>
          <p:cNvSpPr>
            <a:spLocks noChangeArrowheads="1"/>
          </p:cNvSpPr>
          <p:nvPr/>
        </p:nvSpPr>
        <p:spPr bwMode="auto">
          <a:xfrm>
            <a:off x="5705475" y="4772025"/>
            <a:ext cx="387350" cy="387350"/>
          </a:xfrm>
          <a:prstGeom prst="roundRect">
            <a:avLst>
              <a:gd name="adj" fmla="val 407"/>
            </a:avLst>
          </a:prstGeom>
          <a:solidFill>
            <a:srgbClr val="ABB400"/>
          </a:solidFill>
          <a:ln w="9525">
            <a:solidFill>
              <a:srgbClr val="000000"/>
            </a:solidFill>
            <a:round/>
            <a:headEnd/>
            <a:tailEnd/>
          </a:ln>
          <a:effectLst/>
        </p:spPr>
        <p:txBody>
          <a:bodyPr wrap="none" anchor="ctr"/>
          <a:lstStyle/>
          <a:p>
            <a:endParaRPr lang="en-US"/>
          </a:p>
        </p:txBody>
      </p:sp>
      <p:sp>
        <p:nvSpPr>
          <p:cNvPr id="68628" name="AutoShape 20"/>
          <p:cNvSpPr>
            <a:spLocks noChangeArrowheads="1"/>
          </p:cNvSpPr>
          <p:nvPr/>
        </p:nvSpPr>
        <p:spPr bwMode="auto">
          <a:xfrm>
            <a:off x="6086475" y="4772025"/>
            <a:ext cx="387350" cy="387350"/>
          </a:xfrm>
          <a:prstGeom prst="roundRect">
            <a:avLst>
              <a:gd name="adj" fmla="val 407"/>
            </a:avLst>
          </a:prstGeom>
          <a:solidFill>
            <a:srgbClr val="ABB400"/>
          </a:solidFill>
          <a:ln w="9525">
            <a:solidFill>
              <a:srgbClr val="000000"/>
            </a:solidFill>
            <a:round/>
            <a:headEnd/>
            <a:tailEnd/>
          </a:ln>
          <a:effectLst/>
        </p:spPr>
        <p:txBody>
          <a:bodyPr wrap="none" anchor="ctr"/>
          <a:lstStyle/>
          <a:p>
            <a:endParaRPr lang="en-US"/>
          </a:p>
        </p:txBody>
      </p:sp>
      <p:sp>
        <p:nvSpPr>
          <p:cNvPr id="68629" name="AutoShape 21"/>
          <p:cNvSpPr>
            <a:spLocks noChangeArrowheads="1"/>
          </p:cNvSpPr>
          <p:nvPr/>
        </p:nvSpPr>
        <p:spPr bwMode="auto">
          <a:xfrm>
            <a:off x="6467475" y="4772025"/>
            <a:ext cx="387350" cy="387350"/>
          </a:xfrm>
          <a:prstGeom prst="roundRect">
            <a:avLst>
              <a:gd name="adj" fmla="val 407"/>
            </a:avLst>
          </a:prstGeom>
          <a:solidFill>
            <a:srgbClr val="ABB400"/>
          </a:solidFill>
          <a:ln w="9525">
            <a:solidFill>
              <a:srgbClr val="000000"/>
            </a:solidFill>
            <a:round/>
            <a:headEnd/>
            <a:tailEnd/>
          </a:ln>
          <a:effectLst/>
        </p:spPr>
        <p:txBody>
          <a:bodyPr wrap="none" anchor="ctr"/>
          <a:lstStyle/>
          <a:p>
            <a:endParaRPr lang="en-US"/>
          </a:p>
        </p:txBody>
      </p:sp>
      <p:sp>
        <p:nvSpPr>
          <p:cNvPr id="68630" name="AutoShape 22"/>
          <p:cNvSpPr>
            <a:spLocks noChangeArrowheads="1"/>
          </p:cNvSpPr>
          <p:nvPr/>
        </p:nvSpPr>
        <p:spPr bwMode="auto">
          <a:xfrm>
            <a:off x="7356475" y="1651000"/>
            <a:ext cx="387350" cy="387350"/>
          </a:xfrm>
          <a:prstGeom prst="roundRect">
            <a:avLst>
              <a:gd name="adj" fmla="val 407"/>
            </a:avLst>
          </a:prstGeom>
          <a:solidFill>
            <a:srgbClr val="ABB400"/>
          </a:solidFill>
          <a:ln w="9525">
            <a:solidFill>
              <a:srgbClr val="000000"/>
            </a:solidFill>
            <a:round/>
            <a:headEnd/>
            <a:tailEnd/>
          </a:ln>
          <a:effectLst/>
        </p:spPr>
        <p:txBody>
          <a:bodyPr wrap="none" anchor="ctr"/>
          <a:lstStyle/>
          <a:p>
            <a:endParaRPr lang="en-US"/>
          </a:p>
        </p:txBody>
      </p:sp>
      <p:sp>
        <p:nvSpPr>
          <p:cNvPr id="68631" name="AutoShape 23"/>
          <p:cNvSpPr>
            <a:spLocks noChangeArrowheads="1"/>
          </p:cNvSpPr>
          <p:nvPr/>
        </p:nvSpPr>
        <p:spPr bwMode="auto">
          <a:xfrm>
            <a:off x="7739063" y="1652588"/>
            <a:ext cx="387350" cy="387350"/>
          </a:xfrm>
          <a:prstGeom prst="roundRect">
            <a:avLst>
              <a:gd name="adj" fmla="val 407"/>
            </a:avLst>
          </a:prstGeom>
          <a:solidFill>
            <a:srgbClr val="ABB400"/>
          </a:solidFill>
          <a:ln w="9525">
            <a:solidFill>
              <a:srgbClr val="000000"/>
            </a:solidFill>
            <a:round/>
            <a:headEnd/>
            <a:tailEnd/>
          </a:ln>
          <a:effectLst/>
        </p:spPr>
        <p:txBody>
          <a:bodyPr wrap="none" anchor="ctr"/>
          <a:lstStyle/>
          <a:p>
            <a:endParaRPr lang="en-US"/>
          </a:p>
        </p:txBody>
      </p:sp>
      <p:pic>
        <p:nvPicPr>
          <p:cNvPr id="68632" name="Picture 24"/>
          <p:cNvPicPr>
            <a:picLocks noChangeAspect="1" noChangeArrowheads="1"/>
          </p:cNvPicPr>
          <p:nvPr/>
        </p:nvPicPr>
        <p:blipFill>
          <a:blip r:embed="rId7" cstate="print"/>
          <a:srcRect/>
          <a:stretch>
            <a:fillRect/>
          </a:stretch>
        </p:blipFill>
        <p:spPr bwMode="auto">
          <a:xfrm>
            <a:off x="8120063" y="1651000"/>
            <a:ext cx="387350" cy="387350"/>
          </a:xfrm>
          <a:prstGeom prst="rect">
            <a:avLst/>
          </a:prstGeom>
          <a:noFill/>
          <a:effectLst/>
        </p:spPr>
      </p:pic>
      <p:sp>
        <p:nvSpPr>
          <p:cNvPr id="68633" name="AutoShape 25"/>
          <p:cNvSpPr>
            <a:spLocks noChangeArrowheads="1"/>
          </p:cNvSpPr>
          <p:nvPr/>
        </p:nvSpPr>
        <p:spPr bwMode="auto">
          <a:xfrm>
            <a:off x="8501063" y="1652588"/>
            <a:ext cx="387350" cy="387350"/>
          </a:xfrm>
          <a:prstGeom prst="roundRect">
            <a:avLst>
              <a:gd name="adj" fmla="val 407"/>
            </a:avLst>
          </a:prstGeom>
          <a:solidFill>
            <a:srgbClr val="ABB400"/>
          </a:solidFill>
          <a:ln w="9525">
            <a:solidFill>
              <a:srgbClr val="000000"/>
            </a:solidFill>
            <a:round/>
            <a:headEnd/>
            <a:tailEnd/>
          </a:ln>
          <a:effectLst/>
        </p:spPr>
        <p:txBody>
          <a:bodyPr wrap="none" anchor="ctr"/>
          <a:lstStyle/>
          <a:p>
            <a:endParaRPr lang="en-US"/>
          </a:p>
        </p:txBody>
      </p:sp>
      <p:sp>
        <p:nvSpPr>
          <p:cNvPr id="68634" name="AutoShape 26"/>
          <p:cNvSpPr>
            <a:spLocks noChangeArrowheads="1"/>
          </p:cNvSpPr>
          <p:nvPr/>
        </p:nvSpPr>
        <p:spPr bwMode="auto">
          <a:xfrm>
            <a:off x="7356475" y="2017713"/>
            <a:ext cx="387350" cy="387350"/>
          </a:xfrm>
          <a:prstGeom prst="roundRect">
            <a:avLst>
              <a:gd name="adj" fmla="val 407"/>
            </a:avLst>
          </a:prstGeom>
          <a:solidFill>
            <a:srgbClr val="ABB400"/>
          </a:solidFill>
          <a:ln w="9525">
            <a:solidFill>
              <a:srgbClr val="000000"/>
            </a:solidFill>
            <a:round/>
            <a:headEnd/>
            <a:tailEnd/>
          </a:ln>
          <a:effectLst/>
        </p:spPr>
        <p:txBody>
          <a:bodyPr wrap="none" anchor="ctr"/>
          <a:lstStyle/>
          <a:p>
            <a:endParaRPr lang="en-US"/>
          </a:p>
        </p:txBody>
      </p:sp>
      <p:sp>
        <p:nvSpPr>
          <p:cNvPr id="68635" name="AutoShape 27"/>
          <p:cNvSpPr>
            <a:spLocks noChangeArrowheads="1"/>
          </p:cNvSpPr>
          <p:nvPr/>
        </p:nvSpPr>
        <p:spPr bwMode="auto">
          <a:xfrm>
            <a:off x="7739063" y="2019300"/>
            <a:ext cx="387350" cy="387350"/>
          </a:xfrm>
          <a:prstGeom prst="roundRect">
            <a:avLst>
              <a:gd name="adj" fmla="val 407"/>
            </a:avLst>
          </a:prstGeom>
          <a:solidFill>
            <a:srgbClr val="ABB400"/>
          </a:solidFill>
          <a:ln w="9525">
            <a:solidFill>
              <a:srgbClr val="000000"/>
            </a:solidFill>
            <a:round/>
            <a:headEnd/>
            <a:tailEnd/>
          </a:ln>
          <a:effectLst/>
        </p:spPr>
        <p:txBody>
          <a:bodyPr wrap="none" anchor="ctr"/>
          <a:lstStyle/>
          <a:p>
            <a:endParaRPr lang="en-US"/>
          </a:p>
        </p:txBody>
      </p:sp>
      <p:pic>
        <p:nvPicPr>
          <p:cNvPr id="68636" name="Picture 28"/>
          <p:cNvPicPr>
            <a:picLocks noChangeAspect="1" noChangeArrowheads="1"/>
          </p:cNvPicPr>
          <p:nvPr/>
        </p:nvPicPr>
        <p:blipFill>
          <a:blip r:embed="rId8" cstate="print"/>
          <a:srcRect/>
          <a:stretch>
            <a:fillRect/>
          </a:stretch>
        </p:blipFill>
        <p:spPr bwMode="auto">
          <a:xfrm>
            <a:off x="8120063" y="2017713"/>
            <a:ext cx="387350" cy="387350"/>
          </a:xfrm>
          <a:prstGeom prst="rect">
            <a:avLst/>
          </a:prstGeom>
          <a:noFill/>
          <a:effectLst/>
        </p:spPr>
      </p:pic>
      <p:sp>
        <p:nvSpPr>
          <p:cNvPr id="68637" name="AutoShape 29"/>
          <p:cNvSpPr>
            <a:spLocks noChangeArrowheads="1"/>
          </p:cNvSpPr>
          <p:nvPr/>
        </p:nvSpPr>
        <p:spPr bwMode="auto">
          <a:xfrm>
            <a:off x="8501063" y="2019300"/>
            <a:ext cx="387350" cy="387350"/>
          </a:xfrm>
          <a:prstGeom prst="roundRect">
            <a:avLst>
              <a:gd name="adj" fmla="val 407"/>
            </a:avLst>
          </a:prstGeom>
          <a:solidFill>
            <a:srgbClr val="ABB400"/>
          </a:solidFill>
          <a:ln w="9525">
            <a:solidFill>
              <a:srgbClr val="000000"/>
            </a:solidFill>
            <a:round/>
            <a:headEnd/>
            <a:tailEnd/>
          </a:ln>
          <a:effectLst/>
        </p:spPr>
        <p:txBody>
          <a:bodyPr wrap="none" anchor="ctr"/>
          <a:lstStyle/>
          <a:p>
            <a:endParaRPr lang="en-US"/>
          </a:p>
        </p:txBody>
      </p:sp>
      <p:sp>
        <p:nvSpPr>
          <p:cNvPr id="68638" name="AutoShape 30"/>
          <p:cNvSpPr>
            <a:spLocks noChangeArrowheads="1"/>
          </p:cNvSpPr>
          <p:nvPr/>
        </p:nvSpPr>
        <p:spPr bwMode="auto">
          <a:xfrm>
            <a:off x="7356475" y="2398713"/>
            <a:ext cx="387350" cy="387350"/>
          </a:xfrm>
          <a:prstGeom prst="roundRect">
            <a:avLst>
              <a:gd name="adj" fmla="val 407"/>
            </a:avLst>
          </a:prstGeom>
          <a:solidFill>
            <a:srgbClr val="ABB400"/>
          </a:solidFill>
          <a:ln w="9525">
            <a:solidFill>
              <a:srgbClr val="000000"/>
            </a:solidFill>
            <a:round/>
            <a:headEnd/>
            <a:tailEnd/>
          </a:ln>
          <a:effectLst/>
        </p:spPr>
        <p:txBody>
          <a:bodyPr wrap="none" anchor="ctr"/>
          <a:lstStyle/>
          <a:p>
            <a:endParaRPr lang="en-US"/>
          </a:p>
        </p:txBody>
      </p:sp>
      <p:sp>
        <p:nvSpPr>
          <p:cNvPr id="68639" name="AutoShape 31"/>
          <p:cNvSpPr>
            <a:spLocks noChangeArrowheads="1"/>
          </p:cNvSpPr>
          <p:nvPr/>
        </p:nvSpPr>
        <p:spPr bwMode="auto">
          <a:xfrm>
            <a:off x="7739063" y="2400300"/>
            <a:ext cx="387350" cy="387350"/>
          </a:xfrm>
          <a:prstGeom prst="roundRect">
            <a:avLst>
              <a:gd name="adj" fmla="val 407"/>
            </a:avLst>
          </a:prstGeom>
          <a:solidFill>
            <a:srgbClr val="ABB400"/>
          </a:solidFill>
          <a:ln w="9525">
            <a:solidFill>
              <a:srgbClr val="000000"/>
            </a:solidFill>
            <a:round/>
            <a:headEnd/>
            <a:tailEnd/>
          </a:ln>
          <a:effectLst/>
        </p:spPr>
        <p:txBody>
          <a:bodyPr wrap="none" anchor="ctr"/>
          <a:lstStyle/>
          <a:p>
            <a:endParaRPr lang="en-US"/>
          </a:p>
        </p:txBody>
      </p:sp>
      <p:pic>
        <p:nvPicPr>
          <p:cNvPr id="68640" name="Picture 32"/>
          <p:cNvPicPr>
            <a:picLocks noChangeAspect="1" noChangeArrowheads="1"/>
          </p:cNvPicPr>
          <p:nvPr/>
        </p:nvPicPr>
        <p:blipFill>
          <a:blip r:embed="rId7" cstate="print"/>
          <a:srcRect/>
          <a:stretch>
            <a:fillRect/>
          </a:stretch>
        </p:blipFill>
        <p:spPr bwMode="auto">
          <a:xfrm>
            <a:off x="8120063" y="2398713"/>
            <a:ext cx="387350" cy="387350"/>
          </a:xfrm>
          <a:prstGeom prst="rect">
            <a:avLst/>
          </a:prstGeom>
          <a:noFill/>
          <a:effectLst/>
        </p:spPr>
      </p:pic>
      <p:sp>
        <p:nvSpPr>
          <p:cNvPr id="68641" name="AutoShape 33"/>
          <p:cNvSpPr>
            <a:spLocks noChangeArrowheads="1"/>
          </p:cNvSpPr>
          <p:nvPr/>
        </p:nvSpPr>
        <p:spPr bwMode="auto">
          <a:xfrm>
            <a:off x="8501063" y="2400300"/>
            <a:ext cx="387350" cy="387350"/>
          </a:xfrm>
          <a:prstGeom prst="roundRect">
            <a:avLst>
              <a:gd name="adj" fmla="val 407"/>
            </a:avLst>
          </a:prstGeom>
          <a:solidFill>
            <a:srgbClr val="ABB400"/>
          </a:solidFill>
          <a:ln w="9525">
            <a:solidFill>
              <a:srgbClr val="000000"/>
            </a:solidFill>
            <a:round/>
            <a:headEnd/>
            <a:tailEnd/>
          </a:ln>
          <a:effectLst/>
        </p:spPr>
        <p:txBody>
          <a:bodyPr wrap="none" anchor="ctr"/>
          <a:lstStyle/>
          <a:p>
            <a:endParaRPr lang="en-US"/>
          </a:p>
        </p:txBody>
      </p:sp>
      <p:sp>
        <p:nvSpPr>
          <p:cNvPr id="68642" name="AutoShape 34"/>
          <p:cNvSpPr>
            <a:spLocks noChangeArrowheads="1"/>
          </p:cNvSpPr>
          <p:nvPr/>
        </p:nvSpPr>
        <p:spPr bwMode="auto">
          <a:xfrm>
            <a:off x="7356475" y="2781300"/>
            <a:ext cx="387350" cy="387350"/>
          </a:xfrm>
          <a:prstGeom prst="roundRect">
            <a:avLst>
              <a:gd name="adj" fmla="val 407"/>
            </a:avLst>
          </a:prstGeom>
          <a:solidFill>
            <a:srgbClr val="ABB400"/>
          </a:solidFill>
          <a:ln w="9525">
            <a:solidFill>
              <a:srgbClr val="000000"/>
            </a:solidFill>
            <a:round/>
            <a:headEnd/>
            <a:tailEnd/>
          </a:ln>
          <a:effectLst/>
        </p:spPr>
        <p:txBody>
          <a:bodyPr wrap="none" anchor="ctr"/>
          <a:lstStyle/>
          <a:p>
            <a:endParaRPr lang="en-US"/>
          </a:p>
        </p:txBody>
      </p:sp>
      <p:sp>
        <p:nvSpPr>
          <p:cNvPr id="68643" name="AutoShape 35"/>
          <p:cNvSpPr>
            <a:spLocks noChangeArrowheads="1"/>
          </p:cNvSpPr>
          <p:nvPr/>
        </p:nvSpPr>
        <p:spPr bwMode="auto">
          <a:xfrm>
            <a:off x="7739063" y="2781300"/>
            <a:ext cx="387350" cy="387350"/>
          </a:xfrm>
          <a:prstGeom prst="roundRect">
            <a:avLst>
              <a:gd name="adj" fmla="val 407"/>
            </a:avLst>
          </a:prstGeom>
          <a:solidFill>
            <a:srgbClr val="ABB400"/>
          </a:solidFill>
          <a:ln w="9525">
            <a:solidFill>
              <a:srgbClr val="000000"/>
            </a:solidFill>
            <a:round/>
            <a:headEnd/>
            <a:tailEnd/>
          </a:ln>
          <a:effectLst/>
        </p:spPr>
        <p:txBody>
          <a:bodyPr wrap="none" anchor="ctr"/>
          <a:lstStyle/>
          <a:p>
            <a:endParaRPr lang="en-US"/>
          </a:p>
        </p:txBody>
      </p:sp>
      <p:pic>
        <p:nvPicPr>
          <p:cNvPr id="68644" name="Picture 36"/>
          <p:cNvPicPr>
            <a:picLocks noChangeAspect="1" noChangeArrowheads="1"/>
          </p:cNvPicPr>
          <p:nvPr/>
        </p:nvPicPr>
        <p:blipFill>
          <a:blip r:embed="rId9" cstate="print"/>
          <a:srcRect/>
          <a:stretch>
            <a:fillRect/>
          </a:stretch>
        </p:blipFill>
        <p:spPr bwMode="auto">
          <a:xfrm>
            <a:off x="8120063" y="2781300"/>
            <a:ext cx="387350" cy="387350"/>
          </a:xfrm>
          <a:prstGeom prst="rect">
            <a:avLst/>
          </a:prstGeom>
          <a:noFill/>
          <a:effectLst/>
        </p:spPr>
      </p:pic>
      <p:sp>
        <p:nvSpPr>
          <p:cNvPr id="68645" name="AutoShape 37"/>
          <p:cNvSpPr>
            <a:spLocks noChangeArrowheads="1"/>
          </p:cNvSpPr>
          <p:nvPr/>
        </p:nvSpPr>
        <p:spPr bwMode="auto">
          <a:xfrm>
            <a:off x="8501063" y="2781300"/>
            <a:ext cx="387350" cy="387350"/>
          </a:xfrm>
          <a:prstGeom prst="roundRect">
            <a:avLst>
              <a:gd name="adj" fmla="val 407"/>
            </a:avLst>
          </a:prstGeom>
          <a:solidFill>
            <a:srgbClr val="ABB400"/>
          </a:solidFill>
          <a:ln w="9525">
            <a:solidFill>
              <a:srgbClr val="000000"/>
            </a:solidFill>
            <a:round/>
            <a:headEnd/>
            <a:tailEnd/>
          </a:ln>
          <a:effectLst/>
        </p:spPr>
        <p:txBody>
          <a:bodyPr wrap="none" anchor="ctr"/>
          <a:lstStyle/>
          <a:p>
            <a:endParaRPr lang="en-US"/>
          </a:p>
        </p:txBody>
      </p:sp>
      <p:sp>
        <p:nvSpPr>
          <p:cNvPr id="68646" name="AutoShape 38"/>
          <p:cNvSpPr>
            <a:spLocks noChangeArrowheads="1"/>
          </p:cNvSpPr>
          <p:nvPr/>
        </p:nvSpPr>
        <p:spPr bwMode="auto">
          <a:xfrm>
            <a:off x="7335838" y="3643313"/>
            <a:ext cx="387350" cy="387350"/>
          </a:xfrm>
          <a:prstGeom prst="roundRect">
            <a:avLst>
              <a:gd name="adj" fmla="val 407"/>
            </a:avLst>
          </a:prstGeom>
          <a:solidFill>
            <a:srgbClr val="808000"/>
          </a:solidFill>
          <a:ln w="9525">
            <a:solidFill>
              <a:srgbClr val="000000"/>
            </a:solidFill>
            <a:round/>
            <a:headEnd/>
            <a:tailEnd/>
          </a:ln>
          <a:effectLst/>
        </p:spPr>
        <p:txBody>
          <a:bodyPr wrap="none" anchor="ctr"/>
          <a:lstStyle/>
          <a:p>
            <a:endParaRPr lang="en-US"/>
          </a:p>
        </p:txBody>
      </p:sp>
      <p:sp>
        <p:nvSpPr>
          <p:cNvPr id="68647" name="AutoShape 39"/>
          <p:cNvSpPr>
            <a:spLocks noChangeArrowheads="1"/>
          </p:cNvSpPr>
          <p:nvPr/>
        </p:nvSpPr>
        <p:spPr bwMode="auto">
          <a:xfrm>
            <a:off x="7716838" y="3643313"/>
            <a:ext cx="387350" cy="387350"/>
          </a:xfrm>
          <a:prstGeom prst="roundRect">
            <a:avLst>
              <a:gd name="adj" fmla="val 407"/>
            </a:avLst>
          </a:prstGeom>
          <a:solidFill>
            <a:srgbClr val="808000"/>
          </a:solidFill>
          <a:ln w="9525">
            <a:solidFill>
              <a:srgbClr val="000000"/>
            </a:solidFill>
            <a:round/>
            <a:headEnd/>
            <a:tailEnd/>
          </a:ln>
          <a:effectLst/>
        </p:spPr>
        <p:txBody>
          <a:bodyPr wrap="none" anchor="ctr"/>
          <a:lstStyle/>
          <a:p>
            <a:endParaRPr lang="en-US"/>
          </a:p>
        </p:txBody>
      </p:sp>
      <p:sp>
        <p:nvSpPr>
          <p:cNvPr id="68648" name="AutoShape 40"/>
          <p:cNvSpPr>
            <a:spLocks noChangeArrowheads="1"/>
          </p:cNvSpPr>
          <p:nvPr/>
        </p:nvSpPr>
        <p:spPr bwMode="auto">
          <a:xfrm>
            <a:off x="8097838" y="3643313"/>
            <a:ext cx="387350" cy="387350"/>
          </a:xfrm>
          <a:prstGeom prst="roundRect">
            <a:avLst>
              <a:gd name="adj" fmla="val 407"/>
            </a:avLst>
          </a:prstGeom>
          <a:solidFill>
            <a:srgbClr val="808000"/>
          </a:solidFill>
          <a:ln w="9525">
            <a:solidFill>
              <a:srgbClr val="000000"/>
            </a:solidFill>
            <a:round/>
            <a:headEnd/>
            <a:tailEnd/>
          </a:ln>
          <a:effectLst/>
        </p:spPr>
        <p:txBody>
          <a:bodyPr wrap="none" anchor="ctr"/>
          <a:lstStyle/>
          <a:p>
            <a:endParaRPr lang="en-US"/>
          </a:p>
        </p:txBody>
      </p:sp>
      <p:sp>
        <p:nvSpPr>
          <p:cNvPr id="68649" name="AutoShape 41"/>
          <p:cNvSpPr>
            <a:spLocks noChangeArrowheads="1"/>
          </p:cNvSpPr>
          <p:nvPr/>
        </p:nvSpPr>
        <p:spPr bwMode="auto">
          <a:xfrm>
            <a:off x="8480425" y="3643313"/>
            <a:ext cx="387350" cy="387350"/>
          </a:xfrm>
          <a:prstGeom prst="roundRect">
            <a:avLst>
              <a:gd name="adj" fmla="val 407"/>
            </a:avLst>
          </a:prstGeom>
          <a:solidFill>
            <a:srgbClr val="808000"/>
          </a:solidFill>
          <a:ln w="9525">
            <a:solidFill>
              <a:srgbClr val="000000"/>
            </a:solidFill>
            <a:round/>
            <a:headEnd/>
            <a:tailEnd/>
          </a:ln>
          <a:effectLst/>
        </p:spPr>
        <p:txBody>
          <a:bodyPr wrap="none" anchor="ctr"/>
          <a:lstStyle/>
          <a:p>
            <a:endParaRPr lang="en-US"/>
          </a:p>
        </p:txBody>
      </p:sp>
      <p:sp>
        <p:nvSpPr>
          <p:cNvPr id="68650" name="AutoShape 42"/>
          <p:cNvSpPr>
            <a:spLocks noChangeArrowheads="1"/>
          </p:cNvSpPr>
          <p:nvPr/>
        </p:nvSpPr>
        <p:spPr bwMode="auto">
          <a:xfrm>
            <a:off x="7335838" y="4010025"/>
            <a:ext cx="387350" cy="387350"/>
          </a:xfrm>
          <a:prstGeom prst="roundRect">
            <a:avLst>
              <a:gd name="adj" fmla="val 407"/>
            </a:avLst>
          </a:prstGeom>
          <a:solidFill>
            <a:srgbClr val="808000"/>
          </a:solidFill>
          <a:ln w="9525">
            <a:solidFill>
              <a:srgbClr val="000000"/>
            </a:solidFill>
            <a:round/>
            <a:headEnd/>
            <a:tailEnd/>
          </a:ln>
          <a:effectLst/>
        </p:spPr>
        <p:txBody>
          <a:bodyPr wrap="none" anchor="ctr"/>
          <a:lstStyle/>
          <a:p>
            <a:endParaRPr lang="en-US"/>
          </a:p>
        </p:txBody>
      </p:sp>
      <p:sp>
        <p:nvSpPr>
          <p:cNvPr id="68651" name="AutoShape 43"/>
          <p:cNvSpPr>
            <a:spLocks noChangeArrowheads="1"/>
          </p:cNvSpPr>
          <p:nvPr/>
        </p:nvSpPr>
        <p:spPr bwMode="auto">
          <a:xfrm>
            <a:off x="7716838" y="4010025"/>
            <a:ext cx="387350" cy="387350"/>
          </a:xfrm>
          <a:prstGeom prst="roundRect">
            <a:avLst>
              <a:gd name="adj" fmla="val 407"/>
            </a:avLst>
          </a:prstGeom>
          <a:solidFill>
            <a:srgbClr val="808000"/>
          </a:solidFill>
          <a:ln w="9525">
            <a:solidFill>
              <a:srgbClr val="000000"/>
            </a:solidFill>
            <a:round/>
            <a:headEnd/>
            <a:tailEnd/>
          </a:ln>
          <a:effectLst/>
        </p:spPr>
        <p:txBody>
          <a:bodyPr wrap="none" anchor="ctr"/>
          <a:lstStyle/>
          <a:p>
            <a:endParaRPr lang="en-US"/>
          </a:p>
        </p:txBody>
      </p:sp>
      <p:sp>
        <p:nvSpPr>
          <p:cNvPr id="68652" name="AutoShape 44"/>
          <p:cNvSpPr>
            <a:spLocks noChangeArrowheads="1"/>
          </p:cNvSpPr>
          <p:nvPr/>
        </p:nvSpPr>
        <p:spPr bwMode="auto">
          <a:xfrm>
            <a:off x="8097838" y="4010025"/>
            <a:ext cx="387350" cy="387350"/>
          </a:xfrm>
          <a:prstGeom prst="roundRect">
            <a:avLst>
              <a:gd name="adj" fmla="val 407"/>
            </a:avLst>
          </a:prstGeom>
          <a:solidFill>
            <a:srgbClr val="808000"/>
          </a:solidFill>
          <a:ln w="9525">
            <a:solidFill>
              <a:srgbClr val="000000"/>
            </a:solidFill>
            <a:round/>
            <a:headEnd/>
            <a:tailEnd/>
          </a:ln>
          <a:effectLst/>
        </p:spPr>
        <p:txBody>
          <a:bodyPr wrap="none" anchor="ctr"/>
          <a:lstStyle/>
          <a:p>
            <a:endParaRPr lang="en-US"/>
          </a:p>
        </p:txBody>
      </p:sp>
      <p:sp>
        <p:nvSpPr>
          <p:cNvPr id="68653" name="AutoShape 45"/>
          <p:cNvSpPr>
            <a:spLocks noChangeArrowheads="1"/>
          </p:cNvSpPr>
          <p:nvPr/>
        </p:nvSpPr>
        <p:spPr bwMode="auto">
          <a:xfrm>
            <a:off x="8480425" y="4010025"/>
            <a:ext cx="387350" cy="387350"/>
          </a:xfrm>
          <a:prstGeom prst="roundRect">
            <a:avLst>
              <a:gd name="adj" fmla="val 407"/>
            </a:avLst>
          </a:prstGeom>
          <a:solidFill>
            <a:srgbClr val="808000"/>
          </a:solidFill>
          <a:ln w="9525">
            <a:solidFill>
              <a:srgbClr val="000000"/>
            </a:solidFill>
            <a:round/>
            <a:headEnd/>
            <a:tailEnd/>
          </a:ln>
          <a:effectLst/>
        </p:spPr>
        <p:txBody>
          <a:bodyPr wrap="none" anchor="ctr"/>
          <a:lstStyle/>
          <a:p>
            <a:endParaRPr lang="en-US"/>
          </a:p>
        </p:txBody>
      </p:sp>
      <p:sp>
        <p:nvSpPr>
          <p:cNvPr id="68654" name="AutoShape 46"/>
          <p:cNvSpPr>
            <a:spLocks noChangeArrowheads="1"/>
          </p:cNvSpPr>
          <p:nvPr/>
        </p:nvSpPr>
        <p:spPr bwMode="auto">
          <a:xfrm>
            <a:off x="7335838" y="4391025"/>
            <a:ext cx="387350" cy="387350"/>
          </a:xfrm>
          <a:prstGeom prst="roundRect">
            <a:avLst>
              <a:gd name="adj" fmla="val 407"/>
            </a:avLst>
          </a:prstGeom>
          <a:solidFill>
            <a:srgbClr val="808000"/>
          </a:solidFill>
          <a:ln w="9525">
            <a:solidFill>
              <a:srgbClr val="000000"/>
            </a:solidFill>
            <a:round/>
            <a:headEnd/>
            <a:tailEnd/>
          </a:ln>
          <a:effectLst/>
        </p:spPr>
        <p:txBody>
          <a:bodyPr wrap="none" anchor="ctr"/>
          <a:lstStyle/>
          <a:p>
            <a:endParaRPr lang="en-US"/>
          </a:p>
        </p:txBody>
      </p:sp>
      <p:sp>
        <p:nvSpPr>
          <p:cNvPr id="68655" name="AutoShape 47"/>
          <p:cNvSpPr>
            <a:spLocks noChangeArrowheads="1"/>
          </p:cNvSpPr>
          <p:nvPr/>
        </p:nvSpPr>
        <p:spPr bwMode="auto">
          <a:xfrm>
            <a:off x="7716838" y="4391025"/>
            <a:ext cx="387350" cy="387350"/>
          </a:xfrm>
          <a:prstGeom prst="roundRect">
            <a:avLst>
              <a:gd name="adj" fmla="val 407"/>
            </a:avLst>
          </a:prstGeom>
          <a:solidFill>
            <a:srgbClr val="808000"/>
          </a:solidFill>
          <a:ln w="9525">
            <a:solidFill>
              <a:srgbClr val="000000"/>
            </a:solidFill>
            <a:round/>
            <a:headEnd/>
            <a:tailEnd/>
          </a:ln>
          <a:effectLst/>
        </p:spPr>
        <p:txBody>
          <a:bodyPr wrap="none" anchor="ctr"/>
          <a:lstStyle/>
          <a:p>
            <a:endParaRPr lang="en-US"/>
          </a:p>
        </p:txBody>
      </p:sp>
      <p:sp>
        <p:nvSpPr>
          <p:cNvPr id="68656" name="AutoShape 48"/>
          <p:cNvSpPr>
            <a:spLocks noChangeArrowheads="1"/>
          </p:cNvSpPr>
          <p:nvPr/>
        </p:nvSpPr>
        <p:spPr bwMode="auto">
          <a:xfrm>
            <a:off x="8097838" y="4391025"/>
            <a:ext cx="387350" cy="387350"/>
          </a:xfrm>
          <a:prstGeom prst="roundRect">
            <a:avLst>
              <a:gd name="adj" fmla="val 407"/>
            </a:avLst>
          </a:prstGeom>
          <a:solidFill>
            <a:srgbClr val="FF6633"/>
          </a:solidFill>
          <a:ln w="9525">
            <a:solidFill>
              <a:srgbClr val="000000"/>
            </a:solidFill>
            <a:round/>
            <a:headEnd/>
            <a:tailEnd/>
          </a:ln>
          <a:effectLst/>
        </p:spPr>
        <p:txBody>
          <a:bodyPr lIns="0" tIns="0" rIns="0" bIns="0" anchor="ctr" anchorCtr="1"/>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a:t>48</a:t>
            </a:r>
          </a:p>
        </p:txBody>
      </p:sp>
      <p:sp>
        <p:nvSpPr>
          <p:cNvPr id="68657" name="AutoShape 49"/>
          <p:cNvSpPr>
            <a:spLocks noChangeArrowheads="1"/>
          </p:cNvSpPr>
          <p:nvPr/>
        </p:nvSpPr>
        <p:spPr bwMode="auto">
          <a:xfrm>
            <a:off x="8480425" y="4391025"/>
            <a:ext cx="387350" cy="387350"/>
          </a:xfrm>
          <a:prstGeom prst="roundRect">
            <a:avLst>
              <a:gd name="adj" fmla="val 407"/>
            </a:avLst>
          </a:prstGeom>
          <a:solidFill>
            <a:srgbClr val="808000"/>
          </a:solidFill>
          <a:ln w="9525">
            <a:solidFill>
              <a:srgbClr val="000000"/>
            </a:solidFill>
            <a:round/>
            <a:headEnd/>
            <a:tailEnd/>
          </a:ln>
          <a:effectLst/>
        </p:spPr>
        <p:txBody>
          <a:bodyPr wrap="none" anchor="ctr"/>
          <a:lstStyle/>
          <a:p>
            <a:endParaRPr lang="en-US"/>
          </a:p>
        </p:txBody>
      </p:sp>
      <p:sp>
        <p:nvSpPr>
          <p:cNvPr id="68658" name="AutoShape 50"/>
          <p:cNvSpPr>
            <a:spLocks noChangeArrowheads="1"/>
          </p:cNvSpPr>
          <p:nvPr/>
        </p:nvSpPr>
        <p:spPr bwMode="auto">
          <a:xfrm>
            <a:off x="7335838" y="4772025"/>
            <a:ext cx="387350" cy="387350"/>
          </a:xfrm>
          <a:prstGeom prst="roundRect">
            <a:avLst>
              <a:gd name="adj" fmla="val 407"/>
            </a:avLst>
          </a:prstGeom>
          <a:solidFill>
            <a:srgbClr val="808000"/>
          </a:solidFill>
          <a:ln w="9525">
            <a:solidFill>
              <a:srgbClr val="000000"/>
            </a:solidFill>
            <a:round/>
            <a:headEnd/>
            <a:tailEnd/>
          </a:ln>
          <a:effectLst/>
        </p:spPr>
        <p:txBody>
          <a:bodyPr wrap="none" anchor="ctr"/>
          <a:lstStyle/>
          <a:p>
            <a:endParaRPr lang="en-US"/>
          </a:p>
        </p:txBody>
      </p:sp>
      <p:sp>
        <p:nvSpPr>
          <p:cNvPr id="68659" name="AutoShape 51"/>
          <p:cNvSpPr>
            <a:spLocks noChangeArrowheads="1"/>
          </p:cNvSpPr>
          <p:nvPr/>
        </p:nvSpPr>
        <p:spPr bwMode="auto">
          <a:xfrm>
            <a:off x="7716838" y="4772025"/>
            <a:ext cx="387350" cy="387350"/>
          </a:xfrm>
          <a:prstGeom prst="roundRect">
            <a:avLst>
              <a:gd name="adj" fmla="val 407"/>
            </a:avLst>
          </a:prstGeom>
          <a:solidFill>
            <a:srgbClr val="808000"/>
          </a:solidFill>
          <a:ln w="9525">
            <a:solidFill>
              <a:srgbClr val="000000"/>
            </a:solidFill>
            <a:round/>
            <a:headEnd/>
            <a:tailEnd/>
          </a:ln>
          <a:effectLst/>
        </p:spPr>
        <p:txBody>
          <a:bodyPr wrap="none" anchor="ctr"/>
          <a:lstStyle/>
          <a:p>
            <a:endParaRPr lang="en-US"/>
          </a:p>
        </p:txBody>
      </p:sp>
      <p:sp>
        <p:nvSpPr>
          <p:cNvPr id="68660" name="AutoShape 52"/>
          <p:cNvSpPr>
            <a:spLocks noChangeArrowheads="1"/>
          </p:cNvSpPr>
          <p:nvPr/>
        </p:nvSpPr>
        <p:spPr bwMode="auto">
          <a:xfrm>
            <a:off x="8097838" y="4772025"/>
            <a:ext cx="387350" cy="387350"/>
          </a:xfrm>
          <a:prstGeom prst="roundRect">
            <a:avLst>
              <a:gd name="adj" fmla="val 407"/>
            </a:avLst>
          </a:prstGeom>
          <a:solidFill>
            <a:srgbClr val="808000"/>
          </a:solidFill>
          <a:ln w="9525">
            <a:solidFill>
              <a:srgbClr val="000000"/>
            </a:solidFill>
            <a:round/>
            <a:headEnd/>
            <a:tailEnd/>
          </a:ln>
          <a:effectLst/>
        </p:spPr>
        <p:txBody>
          <a:bodyPr wrap="none" anchor="ctr"/>
          <a:lstStyle/>
          <a:p>
            <a:endParaRPr lang="en-US"/>
          </a:p>
        </p:txBody>
      </p:sp>
      <p:sp>
        <p:nvSpPr>
          <p:cNvPr id="68661" name="AutoShape 53"/>
          <p:cNvSpPr>
            <a:spLocks noChangeArrowheads="1"/>
          </p:cNvSpPr>
          <p:nvPr/>
        </p:nvSpPr>
        <p:spPr bwMode="auto">
          <a:xfrm>
            <a:off x="8480425" y="4772025"/>
            <a:ext cx="387350" cy="387350"/>
          </a:xfrm>
          <a:prstGeom prst="roundRect">
            <a:avLst>
              <a:gd name="adj" fmla="val 407"/>
            </a:avLst>
          </a:prstGeom>
          <a:solidFill>
            <a:srgbClr val="808000"/>
          </a:solidFill>
          <a:ln w="9525">
            <a:solidFill>
              <a:srgbClr val="000000"/>
            </a:solidFill>
            <a:round/>
            <a:headEnd/>
            <a:tailEnd/>
          </a:ln>
          <a:effectLst/>
        </p:spPr>
        <p:txBody>
          <a:bodyPr wrap="none" anchor="ctr"/>
          <a:lstStyle/>
          <a:p>
            <a:endParaRPr lang="en-US"/>
          </a:p>
        </p:txBody>
      </p:sp>
      <p:sp>
        <p:nvSpPr>
          <p:cNvPr id="68662" name="AutoShape 54"/>
          <p:cNvSpPr>
            <a:spLocks noChangeArrowheads="1"/>
          </p:cNvSpPr>
          <p:nvPr/>
        </p:nvSpPr>
        <p:spPr bwMode="auto">
          <a:xfrm>
            <a:off x="5492750" y="1801813"/>
            <a:ext cx="258763" cy="258762"/>
          </a:xfrm>
          <a:prstGeom prst="roundRect">
            <a:avLst>
              <a:gd name="adj" fmla="val 616"/>
            </a:avLst>
          </a:prstGeom>
          <a:solidFill>
            <a:srgbClr val="FFFF00"/>
          </a:solidFill>
          <a:ln w="9525">
            <a:solidFill>
              <a:srgbClr val="000000"/>
            </a:solidFill>
            <a:round/>
            <a:headEnd/>
            <a:tailEnd/>
          </a:ln>
          <a:effectLst/>
        </p:spPr>
        <p:txBody>
          <a:bodyPr wrap="none" anchor="ctr"/>
          <a:lstStyle/>
          <a:p>
            <a:endParaRPr lang="en-US"/>
          </a:p>
        </p:txBody>
      </p:sp>
      <p:sp>
        <p:nvSpPr>
          <p:cNvPr id="68663" name="AutoShape 55"/>
          <p:cNvSpPr>
            <a:spLocks noChangeArrowheads="1"/>
          </p:cNvSpPr>
          <p:nvPr/>
        </p:nvSpPr>
        <p:spPr bwMode="auto">
          <a:xfrm>
            <a:off x="5832475" y="1801813"/>
            <a:ext cx="258763" cy="258762"/>
          </a:xfrm>
          <a:prstGeom prst="roundRect">
            <a:avLst>
              <a:gd name="adj" fmla="val 616"/>
            </a:avLst>
          </a:prstGeom>
          <a:solidFill>
            <a:srgbClr val="FFFF00"/>
          </a:solidFill>
          <a:ln w="9525">
            <a:solidFill>
              <a:srgbClr val="000000"/>
            </a:solidFill>
            <a:round/>
            <a:headEnd/>
            <a:tailEnd/>
          </a:ln>
          <a:effectLst/>
        </p:spPr>
        <p:txBody>
          <a:bodyPr wrap="none" anchor="ctr"/>
          <a:lstStyle/>
          <a:p>
            <a:endParaRPr lang="en-US"/>
          </a:p>
        </p:txBody>
      </p:sp>
      <p:sp>
        <p:nvSpPr>
          <p:cNvPr id="68664" name="AutoShape 56"/>
          <p:cNvSpPr>
            <a:spLocks noChangeArrowheads="1"/>
          </p:cNvSpPr>
          <p:nvPr/>
        </p:nvSpPr>
        <p:spPr bwMode="auto">
          <a:xfrm>
            <a:off x="6191250" y="1801813"/>
            <a:ext cx="258763" cy="258762"/>
          </a:xfrm>
          <a:prstGeom prst="roundRect">
            <a:avLst>
              <a:gd name="adj" fmla="val 616"/>
            </a:avLst>
          </a:prstGeom>
          <a:solidFill>
            <a:srgbClr val="FFFF00"/>
          </a:solidFill>
          <a:ln w="9525">
            <a:solidFill>
              <a:srgbClr val="000000"/>
            </a:solidFill>
            <a:round/>
            <a:headEnd/>
            <a:tailEnd/>
          </a:ln>
          <a:effectLst/>
        </p:spPr>
        <p:txBody>
          <a:bodyPr wrap="none" anchor="ctr"/>
          <a:lstStyle/>
          <a:p>
            <a:endParaRPr lang="en-US"/>
          </a:p>
        </p:txBody>
      </p:sp>
      <p:sp>
        <p:nvSpPr>
          <p:cNvPr id="68665" name="AutoShape 57"/>
          <p:cNvSpPr>
            <a:spLocks noChangeArrowheads="1"/>
          </p:cNvSpPr>
          <p:nvPr/>
        </p:nvSpPr>
        <p:spPr bwMode="auto">
          <a:xfrm>
            <a:off x="6530975" y="1801813"/>
            <a:ext cx="258763" cy="258762"/>
          </a:xfrm>
          <a:prstGeom prst="roundRect">
            <a:avLst>
              <a:gd name="adj" fmla="val 616"/>
            </a:avLst>
          </a:prstGeom>
          <a:solidFill>
            <a:srgbClr val="FFFF00"/>
          </a:solidFill>
          <a:ln w="9525">
            <a:solidFill>
              <a:srgbClr val="000000"/>
            </a:solidFill>
            <a:round/>
            <a:headEnd/>
            <a:tailEnd/>
          </a:ln>
          <a:effectLst/>
        </p:spPr>
        <p:txBody>
          <a:bodyPr wrap="none" anchor="ctr"/>
          <a:lstStyle/>
          <a:p>
            <a:endParaRPr lang="en-US"/>
          </a:p>
        </p:txBody>
      </p:sp>
      <p:sp>
        <p:nvSpPr>
          <p:cNvPr id="68666" name="AutoShape 58"/>
          <p:cNvSpPr>
            <a:spLocks noChangeArrowheads="1"/>
          </p:cNvSpPr>
          <p:nvPr/>
        </p:nvSpPr>
        <p:spPr bwMode="auto">
          <a:xfrm>
            <a:off x="5492750" y="2162175"/>
            <a:ext cx="258763" cy="258763"/>
          </a:xfrm>
          <a:prstGeom prst="roundRect">
            <a:avLst>
              <a:gd name="adj" fmla="val 616"/>
            </a:avLst>
          </a:prstGeom>
          <a:solidFill>
            <a:srgbClr val="FFFF00"/>
          </a:solidFill>
          <a:ln w="9525">
            <a:solidFill>
              <a:srgbClr val="000000"/>
            </a:solidFill>
            <a:round/>
            <a:headEnd/>
            <a:tailEnd/>
          </a:ln>
          <a:effectLst/>
        </p:spPr>
        <p:txBody>
          <a:bodyPr wrap="none" anchor="ctr"/>
          <a:lstStyle/>
          <a:p>
            <a:endParaRPr lang="en-US"/>
          </a:p>
        </p:txBody>
      </p:sp>
      <p:sp>
        <p:nvSpPr>
          <p:cNvPr id="68667" name="AutoShape 59"/>
          <p:cNvSpPr>
            <a:spLocks noChangeArrowheads="1"/>
          </p:cNvSpPr>
          <p:nvPr/>
        </p:nvSpPr>
        <p:spPr bwMode="auto">
          <a:xfrm>
            <a:off x="5832475" y="2162175"/>
            <a:ext cx="258763" cy="258763"/>
          </a:xfrm>
          <a:prstGeom prst="roundRect">
            <a:avLst>
              <a:gd name="adj" fmla="val 616"/>
            </a:avLst>
          </a:prstGeom>
          <a:solidFill>
            <a:srgbClr val="FFFF00"/>
          </a:solidFill>
          <a:ln w="9525">
            <a:solidFill>
              <a:srgbClr val="000000"/>
            </a:solidFill>
            <a:round/>
            <a:headEnd/>
            <a:tailEnd/>
          </a:ln>
          <a:effectLst/>
        </p:spPr>
        <p:txBody>
          <a:bodyPr wrap="none" anchor="ctr"/>
          <a:lstStyle/>
          <a:p>
            <a:endParaRPr lang="en-US"/>
          </a:p>
        </p:txBody>
      </p:sp>
      <p:sp>
        <p:nvSpPr>
          <p:cNvPr id="68668" name="AutoShape 60"/>
          <p:cNvSpPr>
            <a:spLocks noChangeArrowheads="1"/>
          </p:cNvSpPr>
          <p:nvPr/>
        </p:nvSpPr>
        <p:spPr bwMode="auto">
          <a:xfrm>
            <a:off x="6191250" y="2162175"/>
            <a:ext cx="258763" cy="258763"/>
          </a:xfrm>
          <a:prstGeom prst="roundRect">
            <a:avLst>
              <a:gd name="adj" fmla="val 616"/>
            </a:avLst>
          </a:prstGeom>
          <a:solidFill>
            <a:srgbClr val="FFFF00"/>
          </a:solidFill>
          <a:ln w="9525">
            <a:solidFill>
              <a:srgbClr val="000000"/>
            </a:solidFill>
            <a:round/>
            <a:headEnd/>
            <a:tailEnd/>
          </a:ln>
          <a:effectLst/>
        </p:spPr>
        <p:txBody>
          <a:bodyPr wrap="none" anchor="ctr"/>
          <a:lstStyle/>
          <a:p>
            <a:endParaRPr lang="en-US"/>
          </a:p>
        </p:txBody>
      </p:sp>
      <p:sp>
        <p:nvSpPr>
          <p:cNvPr id="68669" name="AutoShape 61"/>
          <p:cNvSpPr>
            <a:spLocks noChangeArrowheads="1"/>
          </p:cNvSpPr>
          <p:nvPr/>
        </p:nvSpPr>
        <p:spPr bwMode="auto">
          <a:xfrm>
            <a:off x="6530975" y="2162175"/>
            <a:ext cx="258763" cy="258763"/>
          </a:xfrm>
          <a:prstGeom prst="roundRect">
            <a:avLst>
              <a:gd name="adj" fmla="val 616"/>
            </a:avLst>
          </a:prstGeom>
          <a:solidFill>
            <a:srgbClr val="FFFF00"/>
          </a:solidFill>
          <a:ln w="9525">
            <a:solidFill>
              <a:srgbClr val="000000"/>
            </a:solidFill>
            <a:round/>
            <a:headEnd/>
            <a:tailEnd/>
          </a:ln>
          <a:effectLst/>
        </p:spPr>
        <p:txBody>
          <a:bodyPr wrap="none" anchor="ctr"/>
          <a:lstStyle/>
          <a:p>
            <a:endParaRPr lang="en-US"/>
          </a:p>
        </p:txBody>
      </p:sp>
      <p:sp>
        <p:nvSpPr>
          <p:cNvPr id="68670" name="AutoShape 62"/>
          <p:cNvSpPr>
            <a:spLocks noChangeArrowheads="1"/>
          </p:cNvSpPr>
          <p:nvPr/>
        </p:nvSpPr>
        <p:spPr bwMode="auto">
          <a:xfrm>
            <a:off x="5492750" y="2501900"/>
            <a:ext cx="258763" cy="258763"/>
          </a:xfrm>
          <a:prstGeom prst="roundRect">
            <a:avLst>
              <a:gd name="adj" fmla="val 616"/>
            </a:avLst>
          </a:prstGeom>
          <a:solidFill>
            <a:srgbClr val="FFFF00"/>
          </a:solidFill>
          <a:ln w="9525">
            <a:solidFill>
              <a:srgbClr val="000000"/>
            </a:solidFill>
            <a:round/>
            <a:headEnd/>
            <a:tailEnd/>
          </a:ln>
          <a:effectLst/>
        </p:spPr>
        <p:txBody>
          <a:bodyPr wrap="none" anchor="ctr"/>
          <a:lstStyle/>
          <a:p>
            <a:endParaRPr lang="en-US"/>
          </a:p>
        </p:txBody>
      </p:sp>
      <p:sp>
        <p:nvSpPr>
          <p:cNvPr id="68671" name="AutoShape 63"/>
          <p:cNvSpPr>
            <a:spLocks noChangeArrowheads="1"/>
          </p:cNvSpPr>
          <p:nvPr/>
        </p:nvSpPr>
        <p:spPr bwMode="auto">
          <a:xfrm>
            <a:off x="5832475" y="2501900"/>
            <a:ext cx="258763" cy="258763"/>
          </a:xfrm>
          <a:prstGeom prst="roundRect">
            <a:avLst>
              <a:gd name="adj" fmla="val 616"/>
            </a:avLst>
          </a:prstGeom>
          <a:solidFill>
            <a:srgbClr val="FFFF00"/>
          </a:solidFill>
          <a:ln w="9525">
            <a:solidFill>
              <a:srgbClr val="000000"/>
            </a:solidFill>
            <a:round/>
            <a:headEnd/>
            <a:tailEnd/>
          </a:ln>
          <a:effectLst/>
        </p:spPr>
        <p:txBody>
          <a:bodyPr wrap="none" anchor="ctr"/>
          <a:lstStyle/>
          <a:p>
            <a:endParaRPr lang="en-US"/>
          </a:p>
        </p:txBody>
      </p:sp>
      <p:sp>
        <p:nvSpPr>
          <p:cNvPr id="68672" name="AutoShape 64"/>
          <p:cNvSpPr>
            <a:spLocks noChangeArrowheads="1"/>
          </p:cNvSpPr>
          <p:nvPr/>
        </p:nvSpPr>
        <p:spPr bwMode="auto">
          <a:xfrm>
            <a:off x="6191250" y="2501900"/>
            <a:ext cx="258763" cy="258763"/>
          </a:xfrm>
          <a:prstGeom prst="roundRect">
            <a:avLst>
              <a:gd name="adj" fmla="val 616"/>
            </a:avLst>
          </a:prstGeom>
          <a:solidFill>
            <a:srgbClr val="FF6633"/>
          </a:solidFill>
          <a:ln w="9525">
            <a:solidFill>
              <a:srgbClr val="000000"/>
            </a:solidFill>
            <a:round/>
            <a:headEnd/>
            <a:tailEnd/>
          </a:ln>
          <a:effectLst/>
        </p:spPr>
        <p:txBody>
          <a:bodyPr lIns="0" tIns="0" rIns="0" bIns="0" anchor="ctr" anchorCtr="1"/>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600" b="1"/>
              <a:t>Thread</a:t>
            </a:r>
          </a:p>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600" b="1"/>
              <a:t>(2, 2)</a:t>
            </a:r>
          </a:p>
        </p:txBody>
      </p:sp>
      <p:sp>
        <p:nvSpPr>
          <p:cNvPr id="68673" name="AutoShape 65"/>
          <p:cNvSpPr>
            <a:spLocks noChangeArrowheads="1"/>
          </p:cNvSpPr>
          <p:nvPr/>
        </p:nvSpPr>
        <p:spPr bwMode="auto">
          <a:xfrm>
            <a:off x="6530975" y="2501900"/>
            <a:ext cx="258763" cy="258763"/>
          </a:xfrm>
          <a:prstGeom prst="roundRect">
            <a:avLst>
              <a:gd name="adj" fmla="val 616"/>
            </a:avLst>
          </a:prstGeom>
          <a:solidFill>
            <a:srgbClr val="FFFF00"/>
          </a:solidFill>
          <a:ln w="9525">
            <a:solidFill>
              <a:srgbClr val="000000"/>
            </a:solidFill>
            <a:round/>
            <a:headEnd/>
            <a:tailEnd/>
          </a:ln>
          <a:effectLst/>
        </p:spPr>
        <p:txBody>
          <a:bodyPr wrap="none" anchor="ctr"/>
          <a:lstStyle/>
          <a:p>
            <a:endParaRPr lang="en-US"/>
          </a:p>
        </p:txBody>
      </p:sp>
      <p:sp>
        <p:nvSpPr>
          <p:cNvPr id="68674" name="AutoShape 66"/>
          <p:cNvSpPr>
            <a:spLocks noChangeArrowheads="1"/>
          </p:cNvSpPr>
          <p:nvPr/>
        </p:nvSpPr>
        <p:spPr bwMode="auto">
          <a:xfrm>
            <a:off x="5492750" y="2860675"/>
            <a:ext cx="258763" cy="258763"/>
          </a:xfrm>
          <a:prstGeom prst="roundRect">
            <a:avLst>
              <a:gd name="adj" fmla="val 616"/>
            </a:avLst>
          </a:prstGeom>
          <a:solidFill>
            <a:srgbClr val="FFFF00"/>
          </a:solidFill>
          <a:ln w="9525">
            <a:solidFill>
              <a:srgbClr val="000000"/>
            </a:solidFill>
            <a:round/>
            <a:headEnd/>
            <a:tailEnd/>
          </a:ln>
          <a:effectLst/>
        </p:spPr>
        <p:txBody>
          <a:bodyPr wrap="none" anchor="ctr"/>
          <a:lstStyle/>
          <a:p>
            <a:endParaRPr lang="en-US"/>
          </a:p>
        </p:txBody>
      </p:sp>
      <p:sp>
        <p:nvSpPr>
          <p:cNvPr id="68675" name="AutoShape 67"/>
          <p:cNvSpPr>
            <a:spLocks noChangeArrowheads="1"/>
          </p:cNvSpPr>
          <p:nvPr/>
        </p:nvSpPr>
        <p:spPr bwMode="auto">
          <a:xfrm>
            <a:off x="5832475" y="2860675"/>
            <a:ext cx="258763" cy="258763"/>
          </a:xfrm>
          <a:prstGeom prst="roundRect">
            <a:avLst>
              <a:gd name="adj" fmla="val 616"/>
            </a:avLst>
          </a:prstGeom>
          <a:solidFill>
            <a:srgbClr val="FFFF00"/>
          </a:solidFill>
          <a:ln w="9525">
            <a:solidFill>
              <a:srgbClr val="000000"/>
            </a:solidFill>
            <a:round/>
            <a:headEnd/>
            <a:tailEnd/>
          </a:ln>
          <a:effectLst/>
        </p:spPr>
        <p:txBody>
          <a:bodyPr wrap="none" anchor="ctr"/>
          <a:lstStyle/>
          <a:p>
            <a:endParaRPr lang="en-US"/>
          </a:p>
        </p:txBody>
      </p:sp>
      <p:sp>
        <p:nvSpPr>
          <p:cNvPr id="68676" name="AutoShape 68"/>
          <p:cNvSpPr>
            <a:spLocks noChangeArrowheads="1"/>
          </p:cNvSpPr>
          <p:nvPr/>
        </p:nvSpPr>
        <p:spPr bwMode="auto">
          <a:xfrm>
            <a:off x="6191250" y="2860675"/>
            <a:ext cx="258763" cy="258763"/>
          </a:xfrm>
          <a:prstGeom prst="roundRect">
            <a:avLst>
              <a:gd name="adj" fmla="val 616"/>
            </a:avLst>
          </a:prstGeom>
          <a:solidFill>
            <a:srgbClr val="FFFF00"/>
          </a:solidFill>
          <a:ln w="9525">
            <a:solidFill>
              <a:srgbClr val="000000"/>
            </a:solidFill>
            <a:round/>
            <a:headEnd/>
            <a:tailEnd/>
          </a:ln>
          <a:effectLst/>
        </p:spPr>
        <p:txBody>
          <a:bodyPr wrap="none" anchor="ctr"/>
          <a:lstStyle/>
          <a:p>
            <a:endParaRPr lang="en-US"/>
          </a:p>
        </p:txBody>
      </p:sp>
      <p:sp>
        <p:nvSpPr>
          <p:cNvPr id="68677" name="AutoShape 69"/>
          <p:cNvSpPr>
            <a:spLocks noChangeArrowheads="1"/>
          </p:cNvSpPr>
          <p:nvPr/>
        </p:nvSpPr>
        <p:spPr bwMode="auto">
          <a:xfrm>
            <a:off x="6530975" y="2860675"/>
            <a:ext cx="258763" cy="258763"/>
          </a:xfrm>
          <a:prstGeom prst="roundRect">
            <a:avLst>
              <a:gd name="adj" fmla="val 616"/>
            </a:avLst>
          </a:prstGeom>
          <a:solidFill>
            <a:srgbClr val="FFFF00"/>
          </a:solidFill>
          <a:ln w="9525">
            <a:solidFill>
              <a:srgbClr val="000000"/>
            </a:solidFill>
            <a:round/>
            <a:headEnd/>
            <a:tailEnd/>
          </a:ln>
          <a:effectLst/>
        </p:spPr>
        <p:txBody>
          <a:bodyPr wrap="none" anchor="ctr"/>
          <a:lstStyle/>
          <a:p>
            <a:endParaRPr lang="en-US"/>
          </a:p>
        </p:txBody>
      </p:sp>
      <p:sp>
        <p:nvSpPr>
          <p:cNvPr id="68678" name="Line 70"/>
          <p:cNvSpPr>
            <a:spLocks noChangeShapeType="1"/>
          </p:cNvSpPr>
          <p:nvPr/>
        </p:nvSpPr>
        <p:spPr bwMode="auto">
          <a:xfrm>
            <a:off x="6211888" y="2765425"/>
            <a:ext cx="1919287" cy="2005013"/>
          </a:xfrm>
          <a:prstGeom prst="line">
            <a:avLst/>
          </a:prstGeom>
          <a:noFill/>
          <a:ln w="18360">
            <a:solidFill>
              <a:srgbClr val="000000"/>
            </a:solidFill>
            <a:prstDash val="sysDot"/>
            <a:round/>
            <a:headEnd/>
            <a:tailEnd/>
          </a:ln>
          <a:effectLst/>
        </p:spPr>
        <p:txBody>
          <a:bodyPr/>
          <a:lstStyle/>
          <a:p>
            <a:endParaRPr lang="en-US"/>
          </a:p>
        </p:txBody>
      </p:sp>
      <p:sp>
        <p:nvSpPr>
          <p:cNvPr id="68679" name="Line 71"/>
          <p:cNvSpPr>
            <a:spLocks noChangeShapeType="1"/>
          </p:cNvSpPr>
          <p:nvPr/>
        </p:nvSpPr>
        <p:spPr bwMode="auto">
          <a:xfrm>
            <a:off x="6443663" y="2489200"/>
            <a:ext cx="2035175" cy="1922463"/>
          </a:xfrm>
          <a:prstGeom prst="line">
            <a:avLst/>
          </a:prstGeom>
          <a:noFill/>
          <a:ln w="18360">
            <a:solidFill>
              <a:srgbClr val="000000"/>
            </a:solidFill>
            <a:prstDash val="sysDot"/>
            <a:round/>
            <a:headEnd/>
            <a:tailEnd/>
          </a:ln>
          <a:effectLst/>
        </p:spPr>
        <p:txBody>
          <a:bodyPr/>
          <a:lstStyle/>
          <a:p>
            <a:endParaRPr lang="en-US"/>
          </a:p>
        </p:txBody>
      </p:sp>
      <p:sp>
        <p:nvSpPr>
          <p:cNvPr id="68680" name="Line 72"/>
          <p:cNvSpPr>
            <a:spLocks noChangeShapeType="1"/>
          </p:cNvSpPr>
          <p:nvPr/>
        </p:nvSpPr>
        <p:spPr bwMode="auto">
          <a:xfrm>
            <a:off x="5392738" y="5430838"/>
            <a:ext cx="1406525" cy="1587"/>
          </a:xfrm>
          <a:prstGeom prst="line">
            <a:avLst/>
          </a:prstGeom>
          <a:noFill/>
          <a:ln w="9525">
            <a:solidFill>
              <a:srgbClr val="000000"/>
            </a:solidFill>
            <a:round/>
            <a:headEnd type="triangle" w="med" len="med"/>
            <a:tailEnd type="triangle" w="med" len="med"/>
          </a:ln>
          <a:effectLst/>
        </p:spPr>
        <p:txBody>
          <a:bodyPr/>
          <a:lstStyle/>
          <a:p>
            <a:endParaRPr lang="en-US"/>
          </a:p>
        </p:txBody>
      </p:sp>
      <p:sp>
        <p:nvSpPr>
          <p:cNvPr id="68681" name="Text Box 73"/>
          <p:cNvSpPr txBox="1">
            <a:spLocks noChangeArrowheads="1"/>
          </p:cNvSpPr>
          <p:nvPr/>
        </p:nvSpPr>
        <p:spPr bwMode="auto">
          <a:xfrm>
            <a:off x="5637213" y="5489575"/>
            <a:ext cx="1055687" cy="474663"/>
          </a:xfrm>
          <a:prstGeom prst="rect">
            <a:avLst/>
          </a:prstGeom>
          <a:noFill/>
          <a:ln w="9525">
            <a:noFill/>
            <a:round/>
            <a:headEnd/>
            <a:tailEnd/>
          </a:ln>
          <a:effectLst/>
        </p:spPr>
        <p:txBody>
          <a:bodyPr lIns="0" tIns="0" rIns="0" bIns="0">
            <a:spAutoFit/>
          </a:bodyPr>
          <a:lstStyle/>
          <a:p>
            <a:pP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b="1"/>
              <a:t>   BLOCK_SIZE</a:t>
            </a:r>
          </a:p>
        </p:txBody>
      </p:sp>
      <p:sp>
        <p:nvSpPr>
          <p:cNvPr id="68682" name="Text Box 74"/>
          <p:cNvSpPr txBox="1">
            <a:spLocks noChangeArrowheads="1"/>
          </p:cNvSpPr>
          <p:nvPr/>
        </p:nvSpPr>
        <p:spPr bwMode="auto">
          <a:xfrm>
            <a:off x="5029200" y="4953000"/>
            <a:ext cx="368300" cy="365125"/>
          </a:xfrm>
          <a:prstGeom prst="rect">
            <a:avLst/>
          </a:prstGeom>
          <a:noFill/>
          <a:ln w="9525">
            <a:noFill/>
            <a:round/>
            <a:headEnd/>
            <a:tailEnd/>
          </a:ln>
          <a:effectLst/>
        </p:spPr>
        <p:txBody>
          <a:bodyPr lIns="0" tIns="0" rIns="0" bIns="0">
            <a:spAutoFit/>
          </a:bodyPr>
          <a:lstStyle/>
          <a:p>
            <a:pP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t>M</a:t>
            </a:r>
          </a:p>
        </p:txBody>
      </p:sp>
      <p:sp>
        <p:nvSpPr>
          <p:cNvPr id="68683" name="Text Box 75"/>
          <p:cNvSpPr txBox="1">
            <a:spLocks noChangeArrowheads="1"/>
          </p:cNvSpPr>
          <p:nvPr/>
        </p:nvSpPr>
        <p:spPr bwMode="auto">
          <a:xfrm>
            <a:off x="8686800" y="5257800"/>
            <a:ext cx="207963" cy="365125"/>
          </a:xfrm>
          <a:prstGeom prst="rect">
            <a:avLst/>
          </a:prstGeom>
          <a:noFill/>
          <a:ln w="9525">
            <a:noFill/>
            <a:round/>
            <a:headEnd/>
            <a:tailEnd/>
          </a:ln>
          <a:effectLst/>
        </p:spPr>
        <p:txBody>
          <a:bodyPr lIns="0" tIns="0" rIns="0" bIns="0">
            <a:spAutoFit/>
          </a:bodyPr>
          <a:lstStyle/>
          <a:p>
            <a:pP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t>P</a:t>
            </a:r>
          </a:p>
        </p:txBody>
      </p:sp>
      <p:sp>
        <p:nvSpPr>
          <p:cNvPr id="68684" name="Text Box 76"/>
          <p:cNvSpPr txBox="1">
            <a:spLocks noChangeArrowheads="1"/>
          </p:cNvSpPr>
          <p:nvPr/>
        </p:nvSpPr>
        <p:spPr bwMode="auto">
          <a:xfrm>
            <a:off x="7543800" y="1295400"/>
            <a:ext cx="323850" cy="365125"/>
          </a:xfrm>
          <a:prstGeom prst="rect">
            <a:avLst/>
          </a:prstGeom>
          <a:noFill/>
          <a:ln w="9525">
            <a:noFill/>
            <a:round/>
            <a:headEnd/>
            <a:tailEnd/>
          </a:ln>
          <a:effectLst/>
        </p:spPr>
        <p:txBody>
          <a:bodyPr lIns="0" tIns="0" rIns="0" bIns="0">
            <a:spAutoFit/>
          </a:bodyPr>
          <a:lstStyle/>
          <a:p>
            <a:pP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t>N</a:t>
            </a:r>
          </a:p>
        </p:txBody>
      </p:sp>
      <p:sp>
        <p:nvSpPr>
          <p:cNvPr id="68685" name="Text Box 77"/>
          <p:cNvSpPr txBox="1">
            <a:spLocks noChangeArrowheads="1"/>
          </p:cNvSpPr>
          <p:nvPr/>
        </p:nvSpPr>
        <p:spPr bwMode="auto">
          <a:xfrm>
            <a:off x="8458200" y="6400800"/>
            <a:ext cx="609600" cy="366713"/>
          </a:xfrm>
          <a:prstGeom prst="rect">
            <a:avLst/>
          </a:prstGeom>
          <a:noFill/>
          <a:ln w="9525">
            <a:noFill/>
            <a:miter lim="800000"/>
            <a:headEnd/>
            <a:tailEnd/>
          </a:ln>
          <a:effectLst/>
        </p:spPr>
        <p:txBody>
          <a:bodyPr>
            <a:spAutoFit/>
          </a:bodyPr>
          <a:lstStyle/>
          <a:p>
            <a:pPr eaLnBrk="0" hangingPunct="0">
              <a:spcBef>
                <a:spcPct val="50000"/>
              </a:spcBef>
            </a:pPr>
            <a:fld id="{2F7C5F7B-6668-4667-92E9-B95DAECA2935}" type="slidenum">
              <a:rPr lang="en-US">
                <a:latin typeface="Tahoma" pitchFamily="34" charset="0"/>
              </a:rPr>
              <a:pPr eaLnBrk="0" hangingPunct="0">
                <a:spcBef>
                  <a:spcPct val="50000"/>
                </a:spcBef>
              </a:pPr>
              <a:t>8</a:t>
            </a:fld>
            <a:endParaRPr lang="en-US" dirty="0">
              <a:latin typeface="Tahoma" pitchFamily="34" charset="0"/>
            </a:endParaRPr>
          </a:p>
        </p:txBody>
      </p:sp>
      <p:sp>
        <p:nvSpPr>
          <p:cNvPr id="68686" name="Rectangle 78"/>
          <p:cNvSpPr>
            <a:spLocks noChangeArrowheads="1"/>
          </p:cNvSpPr>
          <p:nvPr/>
        </p:nvSpPr>
        <p:spPr bwMode="auto">
          <a:xfrm>
            <a:off x="152400" y="6499225"/>
            <a:ext cx="714375" cy="244475"/>
          </a:xfrm>
          <a:prstGeom prst="rect">
            <a:avLst/>
          </a:prstGeom>
          <a:noFill/>
          <a:ln w="9525">
            <a:noFill/>
            <a:miter lim="800000"/>
            <a:headEnd/>
            <a:tailEnd/>
          </a:ln>
          <a:effectLst/>
        </p:spPr>
        <p:txBody>
          <a:bodyPr wrap="none">
            <a:spAutoFit/>
          </a:bodyPr>
          <a:lstStyle/>
          <a:p>
            <a:r>
              <a:rPr lang="en-US" sz="1000">
                <a:latin typeface="Arial" pitchFamily="34" charset="0"/>
              </a:rPr>
              <a:t>HK-UIUC</a:t>
            </a:r>
          </a:p>
        </p:txBody>
      </p:sp>
    </p:spTree>
    <p:extLst>
      <p:ext uri="{BB962C8B-B14F-4D97-AF65-F5344CB8AC3E}">
        <p14:creationId xmlns:p14="http://schemas.microsoft.com/office/powerpoint/2010/main" val="360854788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6096000" cy="944562"/>
          </a:xfrm>
        </p:spPr>
        <p:txBody>
          <a:bodyPr/>
          <a:lstStyle/>
          <a:p>
            <a:r>
              <a:rPr lang="en-US" cap="small" dirty="0" smtClean="0"/>
              <a:t>Cuda-Memcheck</a:t>
            </a:r>
            <a:endParaRPr lang="en-US" cap="small" dirty="0"/>
          </a:p>
        </p:txBody>
      </p:sp>
      <p:sp>
        <p:nvSpPr>
          <p:cNvPr id="3" name="Content Placeholder 2"/>
          <p:cNvSpPr>
            <a:spLocks noGrp="1"/>
          </p:cNvSpPr>
          <p:nvPr>
            <p:ph idx="1"/>
          </p:nvPr>
        </p:nvSpPr>
        <p:spPr>
          <a:xfrm>
            <a:off x="76200" y="1836738"/>
            <a:ext cx="8991600" cy="4411662"/>
          </a:xfrm>
        </p:spPr>
        <p:txBody>
          <a:bodyPr/>
          <a:lstStyle/>
          <a:p>
            <a:r>
              <a:rPr lang="en-US" sz="2000" dirty="0" smtClean="0"/>
              <a:t>Stand-alone run-time error checker tool</a:t>
            </a:r>
          </a:p>
          <a:p>
            <a:pPr lvl="1"/>
            <a:endParaRPr lang="en-US" sz="1800" dirty="0" smtClean="0"/>
          </a:p>
          <a:p>
            <a:r>
              <a:rPr lang="en-US" sz="2000" dirty="0" smtClean="0"/>
              <a:t>Detects memory errors like stack overflow, illegal global address,...</a:t>
            </a:r>
          </a:p>
          <a:p>
            <a:pPr lvl="1"/>
            <a:endParaRPr lang="en-US" sz="1800" dirty="0" smtClean="0"/>
          </a:p>
          <a:p>
            <a:r>
              <a:rPr lang="en-US" sz="2000" dirty="0" smtClean="0"/>
              <a:t>Similar to </a:t>
            </a:r>
            <a:r>
              <a:rPr lang="en-US" sz="2000" dirty="0" err="1" smtClean="0">
                <a:latin typeface="Consolas" pitchFamily="49" charset="0"/>
                <a:cs typeface="Consolas" pitchFamily="49" charset="0"/>
              </a:rPr>
              <a:t>valgrind</a:t>
            </a:r>
            <a:endParaRPr lang="en-US" sz="2000" dirty="0" smtClean="0">
              <a:latin typeface="Consolas" pitchFamily="49" charset="0"/>
              <a:cs typeface="Consolas" pitchFamily="49" charset="0"/>
            </a:endParaRPr>
          </a:p>
          <a:p>
            <a:pPr lvl="1"/>
            <a:endParaRPr lang="en-US" sz="1800" dirty="0" smtClean="0">
              <a:latin typeface="Consolas" pitchFamily="49" charset="0"/>
              <a:cs typeface="Consolas" pitchFamily="49" charset="0"/>
            </a:endParaRPr>
          </a:p>
          <a:p>
            <a:r>
              <a:rPr lang="en-US" sz="2000" dirty="0" smtClean="0">
                <a:latin typeface="+mj-lt"/>
                <a:cs typeface="Consolas" pitchFamily="49" charset="0"/>
              </a:rPr>
              <a:t>No need to recompile the application</a:t>
            </a:r>
          </a:p>
          <a:p>
            <a:pPr lvl="1"/>
            <a:endParaRPr lang="en-US" sz="1800" dirty="0" smtClean="0">
              <a:latin typeface="+mj-lt"/>
              <a:cs typeface="Consolas" pitchFamily="49" charset="0"/>
            </a:endParaRPr>
          </a:p>
          <a:p>
            <a:r>
              <a:rPr lang="en-US" sz="2000" dirty="0" smtClean="0">
                <a:latin typeface="+mj-lt"/>
                <a:cs typeface="Consolas" pitchFamily="49" charset="0"/>
              </a:rPr>
              <a:t>Not all the error reports are precise</a:t>
            </a:r>
          </a:p>
          <a:p>
            <a:pPr lvl="1"/>
            <a:endParaRPr lang="en-US" sz="1800" dirty="0" smtClean="0">
              <a:latin typeface="+mj-lt"/>
              <a:cs typeface="Consolas" pitchFamily="49" charset="0"/>
            </a:endParaRPr>
          </a:p>
          <a:p>
            <a:r>
              <a:rPr lang="en-US" sz="2000" dirty="0" smtClean="0">
                <a:latin typeface="+mj-lt"/>
                <a:cs typeface="Consolas" pitchFamily="49" charset="0"/>
              </a:rPr>
              <a:t>Once used within </a:t>
            </a:r>
            <a:r>
              <a:rPr lang="en-US" sz="2000" b="1" dirty="0" err="1" smtClean="0">
                <a:latin typeface="Courier New" pitchFamily="49" charset="0"/>
                <a:cs typeface="Courier New" pitchFamily="49" charset="0"/>
              </a:rPr>
              <a:t>cuda-gdb</a:t>
            </a:r>
            <a:r>
              <a:rPr lang="en-US" sz="2000" dirty="0" smtClean="0">
                <a:latin typeface="+mj-lt"/>
                <a:cs typeface="Consolas" pitchFamily="49" charset="0"/>
              </a:rPr>
              <a:t>, the kernel launches are blocking</a:t>
            </a:r>
          </a:p>
        </p:txBody>
      </p:sp>
      <p:sp>
        <p:nvSpPr>
          <p:cNvPr id="4" name="Slide Number Placeholder 3"/>
          <p:cNvSpPr>
            <a:spLocks noGrp="1"/>
          </p:cNvSpPr>
          <p:nvPr>
            <p:ph type="sldNum" sz="quarter" idx="12"/>
          </p:nvPr>
        </p:nvSpPr>
        <p:spPr/>
        <p:txBody>
          <a:bodyPr/>
          <a:lstStyle/>
          <a:p>
            <a:fld id="{04A7C484-7E24-447E-8CB0-5149A4D34DEF}" type="slidenum">
              <a:rPr lang="en-US" altLang="en-US" smtClean="0"/>
              <a:pPr/>
              <a:t>80</a:t>
            </a:fld>
            <a:endParaRPr lang="en-US" altLang="en-US"/>
          </a:p>
        </p:txBody>
      </p:sp>
    </p:spTree>
    <p:extLst>
      <p:ext uri="{BB962C8B-B14F-4D97-AF65-F5344CB8AC3E}">
        <p14:creationId xmlns:p14="http://schemas.microsoft.com/office/powerpoint/2010/main" val="1300013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5529"/>
            <a:ext cx="6377023" cy="839871"/>
          </a:xfrm>
        </p:spPr>
        <p:txBody>
          <a:bodyPr/>
          <a:lstStyle/>
          <a:p>
            <a:r>
              <a:rPr lang="en-US" cap="small" dirty="0" err="1" smtClean="0"/>
              <a:t>Cuda-Memcheck</a:t>
            </a:r>
            <a:r>
              <a:rPr lang="en-US" cap="small" dirty="0" smtClean="0"/>
              <a:t> Errors</a:t>
            </a:r>
            <a:endParaRPr lang="en-US" cap="small" dirty="0"/>
          </a:p>
        </p:txBody>
      </p:sp>
      <p:graphicFrame>
        <p:nvGraphicFramePr>
          <p:cNvPr id="3" name="Content Placeholder 3"/>
          <p:cNvGraphicFramePr>
            <a:graphicFrameLocks/>
          </p:cNvGraphicFramePr>
          <p:nvPr>
            <p:extLst>
              <p:ext uri="{D42A27DB-BD31-4B8C-83A1-F6EECF244321}">
                <p14:modId xmlns:p14="http://schemas.microsoft.com/office/powerpoint/2010/main" val="1787053372"/>
              </p:ext>
            </p:extLst>
          </p:nvPr>
        </p:nvGraphicFramePr>
        <p:xfrm>
          <a:off x="2133600" y="2133600"/>
          <a:ext cx="4709469" cy="3962400"/>
        </p:xfrm>
        <a:graphic>
          <a:graphicData uri="http://schemas.openxmlformats.org/drawingml/2006/table">
            <a:tbl>
              <a:tblPr firstRow="1" bandRow="1">
                <a:tableStyleId>{5C22544A-7EE6-4342-B048-85BDC9FD1C3A}</a:tableStyleId>
              </a:tblPr>
              <a:tblGrid>
                <a:gridCol w="4709469"/>
              </a:tblGrid>
              <a:tr h="396240">
                <a:tc>
                  <a:txBody>
                    <a:bodyPr/>
                    <a:lstStyle/>
                    <a:p>
                      <a:endParaRPr lang="en-US" sz="2000" dirty="0"/>
                    </a:p>
                  </a:txBody>
                  <a:tcPr>
                    <a:noFill/>
                  </a:tcPr>
                </a:tc>
              </a:tr>
              <a:tr h="396240">
                <a:tc>
                  <a:txBody>
                    <a:bodyPr/>
                    <a:lstStyle/>
                    <a:p>
                      <a:r>
                        <a:rPr lang="en-US" sz="2000" dirty="0" smtClean="0">
                          <a:solidFill>
                            <a:schemeClr val="tx1"/>
                          </a:solidFill>
                        </a:rPr>
                        <a:t>Illegal global</a:t>
                      </a:r>
                      <a:r>
                        <a:rPr lang="en-US" sz="2000" baseline="0" dirty="0" smtClean="0">
                          <a:solidFill>
                            <a:schemeClr val="tx1"/>
                          </a:solidFill>
                        </a:rPr>
                        <a:t> address</a:t>
                      </a:r>
                      <a:endParaRPr lang="en-US" sz="2000" dirty="0">
                        <a:solidFill>
                          <a:schemeClr val="tx1"/>
                        </a:solidFill>
                      </a:endParaRPr>
                    </a:p>
                  </a:txBody>
                  <a:tcPr/>
                </a:tc>
              </a:tr>
              <a:tr h="396240">
                <a:tc>
                  <a:txBody>
                    <a:bodyPr/>
                    <a:lstStyle/>
                    <a:p>
                      <a:r>
                        <a:rPr lang="en-US" sz="2000" dirty="0" smtClean="0">
                          <a:solidFill>
                            <a:schemeClr val="tx1"/>
                          </a:solidFill>
                        </a:rPr>
                        <a:t>Misaligned</a:t>
                      </a:r>
                      <a:r>
                        <a:rPr lang="en-US" sz="2000" baseline="0" dirty="0" smtClean="0">
                          <a:solidFill>
                            <a:schemeClr val="tx1"/>
                          </a:solidFill>
                        </a:rPr>
                        <a:t> global address</a:t>
                      </a:r>
                      <a:endParaRPr lang="en-US" sz="2000" dirty="0">
                        <a:solidFill>
                          <a:schemeClr val="tx1"/>
                        </a:solidFill>
                      </a:endParaRPr>
                    </a:p>
                  </a:txBody>
                  <a:tcPr/>
                </a:tc>
              </a:tr>
              <a:tr h="396240">
                <a:tc>
                  <a:txBody>
                    <a:bodyPr/>
                    <a:lstStyle/>
                    <a:p>
                      <a:r>
                        <a:rPr lang="en-US" sz="2000" dirty="0" smtClean="0">
                          <a:solidFill>
                            <a:schemeClr val="tx1"/>
                          </a:solidFill>
                        </a:rPr>
                        <a:t>Stack memory</a:t>
                      </a:r>
                      <a:r>
                        <a:rPr lang="en-US" sz="2000" baseline="0" dirty="0" smtClean="0">
                          <a:solidFill>
                            <a:schemeClr val="tx1"/>
                          </a:solidFill>
                        </a:rPr>
                        <a:t> limit exceeded</a:t>
                      </a:r>
                      <a:endParaRPr lang="en-US" sz="2000" dirty="0">
                        <a:solidFill>
                          <a:schemeClr val="tx1"/>
                        </a:solidFill>
                      </a:endParaRPr>
                    </a:p>
                  </a:txBody>
                  <a:tcPr/>
                </a:tc>
              </a:tr>
              <a:tr h="396240">
                <a:tc>
                  <a:txBody>
                    <a:bodyPr/>
                    <a:lstStyle/>
                    <a:p>
                      <a:r>
                        <a:rPr lang="en-US" sz="2000" dirty="0" smtClean="0">
                          <a:solidFill>
                            <a:schemeClr val="tx1"/>
                          </a:solidFill>
                        </a:rPr>
                        <a:t>Illegal shared/local</a:t>
                      </a:r>
                      <a:r>
                        <a:rPr lang="en-US" sz="2000" baseline="0" dirty="0" smtClean="0">
                          <a:solidFill>
                            <a:schemeClr val="tx1"/>
                          </a:solidFill>
                        </a:rPr>
                        <a:t> address</a:t>
                      </a:r>
                      <a:endParaRPr lang="en-US" sz="2000" dirty="0">
                        <a:solidFill>
                          <a:schemeClr val="tx1"/>
                        </a:solidFill>
                      </a:endParaRPr>
                    </a:p>
                  </a:txBody>
                  <a:tcPr/>
                </a:tc>
              </a:tr>
              <a:tr h="396240">
                <a:tc>
                  <a:txBody>
                    <a:bodyPr/>
                    <a:lstStyle/>
                    <a:p>
                      <a:r>
                        <a:rPr lang="en-US" sz="2000" dirty="0" smtClean="0">
                          <a:solidFill>
                            <a:schemeClr val="tx1"/>
                          </a:solidFill>
                        </a:rPr>
                        <a:t>Misaligned shared/local</a:t>
                      </a:r>
                      <a:r>
                        <a:rPr lang="en-US" sz="2000" baseline="0" dirty="0" smtClean="0">
                          <a:solidFill>
                            <a:schemeClr val="tx1"/>
                          </a:solidFill>
                        </a:rPr>
                        <a:t> address</a:t>
                      </a:r>
                      <a:endParaRPr lang="en-US" sz="2000" dirty="0">
                        <a:solidFill>
                          <a:schemeClr val="tx1"/>
                        </a:solidFill>
                      </a:endParaRPr>
                    </a:p>
                  </a:txBody>
                  <a:tcPr/>
                </a:tc>
              </a:tr>
              <a:tr h="396240">
                <a:tc>
                  <a:txBody>
                    <a:bodyPr/>
                    <a:lstStyle/>
                    <a:p>
                      <a:r>
                        <a:rPr lang="en-US" sz="2000" dirty="0" smtClean="0">
                          <a:solidFill>
                            <a:schemeClr val="tx1"/>
                          </a:solidFill>
                        </a:rPr>
                        <a:t>Instruction accessed wrong memory</a:t>
                      </a:r>
                      <a:endParaRPr lang="en-US" sz="2000" dirty="0">
                        <a:solidFill>
                          <a:schemeClr val="tx1"/>
                        </a:solidFill>
                      </a:endParaRPr>
                    </a:p>
                  </a:txBody>
                  <a:tcPr/>
                </a:tc>
              </a:tr>
              <a:tr h="396240">
                <a:tc>
                  <a:txBody>
                    <a:bodyPr/>
                    <a:lstStyle/>
                    <a:p>
                      <a:r>
                        <a:rPr lang="en-US" sz="2000" dirty="0" smtClean="0">
                          <a:solidFill>
                            <a:schemeClr val="tx1"/>
                          </a:solidFill>
                        </a:rPr>
                        <a:t>PC</a:t>
                      </a:r>
                      <a:r>
                        <a:rPr lang="en-US" sz="2000" baseline="0" dirty="0" smtClean="0">
                          <a:solidFill>
                            <a:schemeClr val="tx1"/>
                          </a:solidFill>
                        </a:rPr>
                        <a:t> set to illegal value</a:t>
                      </a:r>
                      <a:endParaRPr lang="en-US" sz="2000" dirty="0">
                        <a:solidFill>
                          <a:schemeClr val="tx1"/>
                        </a:solidFill>
                      </a:endParaRPr>
                    </a:p>
                  </a:txBody>
                  <a:tcPr/>
                </a:tc>
              </a:tr>
              <a:tr h="396240">
                <a:tc>
                  <a:txBody>
                    <a:bodyPr/>
                    <a:lstStyle/>
                    <a:p>
                      <a:r>
                        <a:rPr lang="en-US" sz="2000" dirty="0" smtClean="0">
                          <a:solidFill>
                            <a:schemeClr val="tx1"/>
                          </a:solidFill>
                        </a:rPr>
                        <a:t>Illegal instruction</a:t>
                      </a:r>
                      <a:r>
                        <a:rPr lang="en-US" sz="2000" baseline="0" dirty="0" smtClean="0">
                          <a:solidFill>
                            <a:schemeClr val="tx1"/>
                          </a:solidFill>
                        </a:rPr>
                        <a:t> encountered</a:t>
                      </a:r>
                      <a:endParaRPr lang="en-US" sz="2000" dirty="0" smtClean="0">
                        <a:solidFill>
                          <a:schemeClr val="tx1"/>
                        </a:solidFill>
                      </a:endParaRPr>
                    </a:p>
                  </a:txBody>
                  <a:tcPr/>
                </a:tc>
              </a:tr>
              <a:tr h="396240">
                <a:tc>
                  <a:txBody>
                    <a:bodyPr/>
                    <a:lstStyle/>
                    <a:p>
                      <a:r>
                        <a:rPr lang="en-US" sz="2000" dirty="0" smtClean="0">
                          <a:solidFill>
                            <a:schemeClr val="tx1"/>
                          </a:solidFill>
                        </a:rPr>
                        <a:t>Illegal global address </a:t>
                      </a:r>
                    </a:p>
                  </a:txBody>
                  <a:tcPr/>
                </a:tc>
              </a:tr>
            </a:tbl>
          </a:graphicData>
        </a:graphic>
      </p:graphicFrame>
      <p:sp>
        <p:nvSpPr>
          <p:cNvPr id="4" name="Slide Number Placeholder 3"/>
          <p:cNvSpPr>
            <a:spLocks noGrp="1"/>
          </p:cNvSpPr>
          <p:nvPr>
            <p:ph type="sldNum" sz="quarter" idx="12"/>
          </p:nvPr>
        </p:nvSpPr>
        <p:spPr/>
        <p:txBody>
          <a:bodyPr/>
          <a:lstStyle/>
          <a:p>
            <a:fld id="{04A7C484-7E24-447E-8CB0-5149A4D34DEF}" type="slidenum">
              <a:rPr lang="en-US" altLang="en-US" smtClean="0"/>
              <a:pPr/>
              <a:t>81</a:t>
            </a:fld>
            <a:endParaRPr lang="en-US" altLang="en-US"/>
          </a:p>
        </p:txBody>
      </p:sp>
    </p:spTree>
    <p:extLst>
      <p:ext uri="{BB962C8B-B14F-4D97-AF65-F5344CB8AC3E}">
        <p14:creationId xmlns:p14="http://schemas.microsoft.com/office/powerpoint/2010/main" val="3229533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6172200" cy="944562"/>
          </a:xfrm>
        </p:spPr>
        <p:txBody>
          <a:bodyPr/>
          <a:lstStyle/>
          <a:p>
            <a:r>
              <a:rPr lang="en-US" dirty="0" smtClean="0"/>
              <a:t>CUDA-MEMCHECK</a:t>
            </a:r>
            <a:endParaRPr lang="en-US" dirty="0"/>
          </a:p>
        </p:txBody>
      </p:sp>
      <p:sp>
        <p:nvSpPr>
          <p:cNvPr id="3" name="Content Placeholder 2"/>
          <p:cNvSpPr>
            <a:spLocks noGrp="1"/>
          </p:cNvSpPr>
          <p:nvPr>
            <p:ph idx="1"/>
          </p:nvPr>
        </p:nvSpPr>
        <p:spPr>
          <a:xfrm>
            <a:off x="457200" y="1719262"/>
            <a:ext cx="8229600" cy="5062537"/>
          </a:xfrm>
        </p:spPr>
        <p:txBody>
          <a:bodyPr/>
          <a:lstStyle/>
          <a:p>
            <a:r>
              <a:rPr lang="en-US" sz="2400" dirty="0" smtClean="0"/>
              <a:t>Integrated in </a:t>
            </a:r>
            <a:r>
              <a:rPr lang="en-US" sz="2400" b="1" dirty="0" err="1" smtClean="0">
                <a:latin typeface="Courier New" pitchFamily="49" charset="0"/>
                <a:cs typeface="Courier New" pitchFamily="49" charset="0"/>
              </a:rPr>
              <a:t>cuda-gdb</a:t>
            </a:r>
            <a:endParaRPr lang="en-US" sz="2400" b="1" dirty="0" smtClean="0">
              <a:latin typeface="Courier New" pitchFamily="49" charset="0"/>
              <a:cs typeface="Courier New" pitchFamily="49" charset="0"/>
            </a:endParaRPr>
          </a:p>
          <a:p>
            <a:pPr lvl="1"/>
            <a:r>
              <a:rPr lang="en-US" sz="2000" dirty="0"/>
              <a:t>More precise </a:t>
            </a:r>
            <a:r>
              <a:rPr lang="en-US" sz="2000" dirty="0" smtClean="0"/>
              <a:t>errors when </a:t>
            </a:r>
            <a:r>
              <a:rPr lang="en-US" sz="2000" dirty="0"/>
              <a:t>used from </a:t>
            </a:r>
            <a:r>
              <a:rPr lang="en-US" sz="2000" b="1" dirty="0" err="1">
                <a:latin typeface="Courier New" pitchFamily="49" charset="0"/>
                <a:cs typeface="Courier New" pitchFamily="49" charset="0"/>
              </a:rPr>
              <a:t>cuda-gdb</a:t>
            </a:r>
            <a:endParaRPr lang="en-US" sz="2000" b="1" dirty="0" smtClean="0">
              <a:latin typeface="Courier New" pitchFamily="49" charset="0"/>
              <a:cs typeface="Courier New" pitchFamily="49" charset="0"/>
            </a:endParaRPr>
          </a:p>
          <a:p>
            <a:pPr lvl="1"/>
            <a:r>
              <a:rPr lang="en-US" sz="2000" dirty="0" smtClean="0"/>
              <a:t>Must be activated before the application is launched</a:t>
            </a:r>
          </a:p>
          <a:p>
            <a:pPr lvl="1"/>
            <a:endParaRPr lang="en-US" sz="2000" dirty="0"/>
          </a:p>
          <a:p>
            <a:pPr lvl="1"/>
            <a:endParaRPr lang="en-US" sz="2000" dirty="0" smtClean="0"/>
          </a:p>
          <a:p>
            <a:pPr lvl="1"/>
            <a:endParaRPr lang="en-US" sz="2000" dirty="0" smtClean="0"/>
          </a:p>
          <a:p>
            <a:pPr lvl="1"/>
            <a:endParaRPr lang="en-US" sz="2000" dirty="0"/>
          </a:p>
          <a:p>
            <a:pPr lvl="1"/>
            <a:r>
              <a:rPr lang="en-US" sz="2000" dirty="0" smtClean="0"/>
              <a:t>What does it mean “more precise”?</a:t>
            </a:r>
            <a:endParaRPr lang="en-US" sz="2000" dirty="0"/>
          </a:p>
          <a:p>
            <a:pPr lvl="2"/>
            <a:r>
              <a:rPr lang="en-US" sz="2000" dirty="0"/>
              <a:t>Precise</a:t>
            </a:r>
          </a:p>
          <a:p>
            <a:pPr lvl="3"/>
            <a:r>
              <a:rPr lang="en-US" sz="1600" dirty="0"/>
              <a:t>Exact thread </a:t>
            </a:r>
            <a:r>
              <a:rPr lang="en-US" sz="1600" dirty="0" err="1"/>
              <a:t>idx</a:t>
            </a:r>
            <a:endParaRPr lang="en-US" sz="1600" dirty="0"/>
          </a:p>
          <a:p>
            <a:pPr lvl="3"/>
            <a:r>
              <a:rPr lang="en-US" sz="1600" dirty="0"/>
              <a:t>Exact PC</a:t>
            </a:r>
          </a:p>
          <a:p>
            <a:pPr lvl="2"/>
            <a:r>
              <a:rPr lang="en-US" sz="2000" dirty="0" smtClean="0"/>
              <a:t>Not </a:t>
            </a:r>
            <a:r>
              <a:rPr lang="en-US" sz="2000" dirty="0"/>
              <a:t>precise</a:t>
            </a:r>
          </a:p>
          <a:p>
            <a:pPr lvl="3"/>
            <a:r>
              <a:rPr lang="en-US" sz="1600" dirty="0"/>
              <a:t>A group of threads or blocks</a:t>
            </a:r>
          </a:p>
          <a:p>
            <a:pPr lvl="3"/>
            <a:r>
              <a:rPr lang="en-US" sz="1600" dirty="0"/>
              <a:t>The PC is several instructions after the offending </a:t>
            </a:r>
            <a:r>
              <a:rPr lang="en-US" sz="1600" dirty="0" smtClean="0"/>
              <a:t>load/store</a:t>
            </a:r>
            <a:endParaRPr lang="en-US" sz="1600" dirty="0"/>
          </a:p>
        </p:txBody>
      </p:sp>
      <p:sp>
        <p:nvSpPr>
          <p:cNvPr id="4" name="TextBox 3"/>
          <p:cNvSpPr txBox="1"/>
          <p:nvPr/>
        </p:nvSpPr>
        <p:spPr>
          <a:xfrm>
            <a:off x="1972734" y="3345267"/>
            <a:ext cx="4656666" cy="400110"/>
          </a:xfrm>
          <a:prstGeom prst="rect">
            <a:avLst/>
          </a:prstGeom>
          <a:solidFill>
            <a:schemeClr val="tx1">
              <a:lumMod val="85000"/>
              <a:lumOff val="15000"/>
            </a:schemeClr>
          </a:solidFill>
          <a:ln>
            <a:solidFill>
              <a:schemeClr val="accent5">
                <a:lumMod val="50000"/>
              </a:schemeClr>
            </a:solidFill>
          </a:ln>
          <a:effectLst/>
        </p:spPr>
        <p:txBody>
          <a:bodyPr wrap="square" rtlCol="0">
            <a:spAutoFit/>
          </a:bodyPr>
          <a:lstStyle/>
          <a:p>
            <a:pPr marL="0" lvl="1"/>
            <a:r>
              <a:rPr lang="en-US" sz="2000" dirty="0" smtClean="0">
                <a:solidFill>
                  <a:srgbClr val="FF0000"/>
                </a:solidFill>
                <a:latin typeface="Consolas" pitchFamily="49" charset="0"/>
                <a:cs typeface="Consolas" pitchFamily="49" charset="0"/>
              </a:rPr>
              <a:t>(</a:t>
            </a:r>
            <a:r>
              <a:rPr lang="en-US" sz="2000" dirty="0">
                <a:solidFill>
                  <a:srgbClr val="FF0000"/>
                </a:solidFill>
                <a:latin typeface="Consolas" pitchFamily="49" charset="0"/>
                <a:cs typeface="Consolas" pitchFamily="49" charset="0"/>
              </a:rPr>
              <a:t>cuda-gdb) </a:t>
            </a:r>
            <a:r>
              <a:rPr lang="en-US" sz="2000" dirty="0" smtClean="0">
                <a:solidFill>
                  <a:schemeClr val="bg1"/>
                </a:solidFill>
                <a:latin typeface="Consolas" pitchFamily="49" charset="0"/>
                <a:cs typeface="Consolas" pitchFamily="49" charset="0"/>
              </a:rPr>
              <a:t>set cuda </a:t>
            </a:r>
            <a:r>
              <a:rPr lang="en-US" sz="2000" dirty="0" err="1" smtClean="0">
                <a:solidFill>
                  <a:schemeClr val="bg1"/>
                </a:solidFill>
                <a:latin typeface="Consolas" pitchFamily="49" charset="0"/>
                <a:cs typeface="Consolas" pitchFamily="49" charset="0"/>
              </a:rPr>
              <a:t>memcheck</a:t>
            </a:r>
            <a:r>
              <a:rPr lang="en-US" sz="2000" dirty="0" smtClean="0">
                <a:solidFill>
                  <a:schemeClr val="bg1"/>
                </a:solidFill>
                <a:latin typeface="Consolas" pitchFamily="49" charset="0"/>
                <a:cs typeface="Consolas" pitchFamily="49" charset="0"/>
              </a:rPr>
              <a:t> on</a:t>
            </a:r>
            <a:endParaRPr lang="en-US" sz="2000" dirty="0">
              <a:solidFill>
                <a:schemeClr val="bg1"/>
              </a:solidFill>
              <a:latin typeface="Consolas" pitchFamily="49" charset="0"/>
              <a:cs typeface="Consolas" pitchFamily="49" charset="0"/>
            </a:endParaRPr>
          </a:p>
        </p:txBody>
      </p:sp>
      <p:sp>
        <p:nvSpPr>
          <p:cNvPr id="5" name="Slide Number Placeholder 4"/>
          <p:cNvSpPr>
            <a:spLocks noGrp="1"/>
          </p:cNvSpPr>
          <p:nvPr>
            <p:ph type="sldNum" sz="quarter" idx="12"/>
          </p:nvPr>
        </p:nvSpPr>
        <p:spPr/>
        <p:txBody>
          <a:bodyPr/>
          <a:lstStyle/>
          <a:p>
            <a:fld id="{04A7C484-7E24-447E-8CB0-5149A4D34DEF}" type="slidenum">
              <a:rPr lang="en-US" altLang="en-US" smtClean="0"/>
              <a:pPr/>
              <a:t>82</a:t>
            </a:fld>
            <a:endParaRPr lang="en-US" altLang="en-US"/>
          </a:p>
        </p:txBody>
      </p:sp>
    </p:spTree>
    <p:extLst>
      <p:ext uri="{BB962C8B-B14F-4D97-AF65-F5344CB8AC3E}">
        <p14:creationId xmlns:p14="http://schemas.microsoft.com/office/powerpoint/2010/main" val="2335227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122238"/>
            <a:ext cx="5486400" cy="868362"/>
          </a:xfrm>
        </p:spPr>
        <p:txBody>
          <a:bodyPr/>
          <a:lstStyle/>
          <a:p>
            <a:r>
              <a:rPr lang="en-US" dirty="0" smtClean="0"/>
              <a:t>Example</a:t>
            </a:r>
          </a:p>
        </p:txBody>
      </p:sp>
      <p:sp>
        <p:nvSpPr>
          <p:cNvPr id="4" name="Slide Number Placeholder 3"/>
          <p:cNvSpPr>
            <a:spLocks noGrp="1"/>
          </p:cNvSpPr>
          <p:nvPr>
            <p:ph type="sldNum" sz="quarter" idx="4294967295"/>
          </p:nvPr>
        </p:nvSpPr>
        <p:spPr>
          <a:xfrm>
            <a:off x="8649230" y="6357056"/>
            <a:ext cx="494771" cy="365126"/>
          </a:xfrm>
          <a:prstGeom prst="rect">
            <a:avLst/>
          </a:prstGeom>
        </p:spPr>
        <p:txBody>
          <a:bodyPr/>
          <a:lstStyle/>
          <a:p>
            <a:pPr>
              <a:defRPr/>
            </a:pPr>
            <a:fld id="{E79E9286-6540-4FBD-9D9F-FC3F966CF6C3}" type="slidenum">
              <a:rPr lang="en-US" smtClean="0"/>
              <a:pPr>
                <a:defRPr/>
              </a:pPr>
              <a:t>83</a:t>
            </a:fld>
            <a:endParaRPr lang="en-US"/>
          </a:p>
        </p:txBody>
      </p:sp>
      <p:sp>
        <p:nvSpPr>
          <p:cNvPr id="8" name="TextBox 7"/>
          <p:cNvSpPr txBox="1"/>
          <p:nvPr/>
        </p:nvSpPr>
        <p:spPr>
          <a:xfrm>
            <a:off x="381000" y="2201629"/>
            <a:ext cx="8476342" cy="3208571"/>
          </a:xfrm>
          <a:prstGeom prst="rect">
            <a:avLst/>
          </a:prstGeom>
          <a:solidFill>
            <a:schemeClr val="tx1">
              <a:lumMod val="85000"/>
              <a:lumOff val="15000"/>
            </a:schemeClr>
          </a:solidFill>
          <a:ln>
            <a:solidFill>
              <a:schemeClr val="accent5">
                <a:lumMod val="50000"/>
              </a:schemeClr>
            </a:solidFill>
          </a:ln>
          <a:effectLst/>
        </p:spPr>
        <p:txBody>
          <a:bodyPr wrap="square" rtlCol="0">
            <a:spAutoFit/>
          </a:bodyPr>
          <a:lstStyle/>
          <a:p>
            <a:pPr eaLnBrk="0" hangingPunct="0">
              <a:spcBef>
                <a:spcPts val="600"/>
              </a:spcBef>
              <a:spcAft>
                <a:spcPts val="300"/>
              </a:spcAft>
            </a:pPr>
            <a:r>
              <a:rPr lang="en-US" dirty="0" smtClean="0">
                <a:solidFill>
                  <a:srgbClr val="FF0000"/>
                </a:solidFill>
                <a:latin typeface="Consolas" pitchFamily="49" charset="0"/>
                <a:cs typeface="Consolas" pitchFamily="49" charset="0"/>
              </a:rPr>
              <a:t>(</a:t>
            </a:r>
            <a:r>
              <a:rPr lang="en-US" dirty="0">
                <a:solidFill>
                  <a:srgbClr val="FF0000"/>
                </a:solidFill>
                <a:latin typeface="Consolas" pitchFamily="49" charset="0"/>
                <a:cs typeface="Consolas" pitchFamily="49" charset="0"/>
              </a:rPr>
              <a:t>cuda-gdb) </a:t>
            </a:r>
            <a:r>
              <a:rPr lang="en-US" dirty="0" smtClean="0">
                <a:solidFill>
                  <a:schemeClr val="bg1"/>
                </a:solidFill>
                <a:latin typeface="Consolas" pitchFamily="49" charset="0"/>
                <a:cs typeface="Consolas" pitchFamily="49" charset="0"/>
              </a:rPr>
              <a:t>set cuda </a:t>
            </a:r>
            <a:r>
              <a:rPr lang="en-US" dirty="0" err="1" smtClean="0">
                <a:solidFill>
                  <a:schemeClr val="bg1"/>
                </a:solidFill>
                <a:latin typeface="Consolas" pitchFamily="49" charset="0"/>
                <a:cs typeface="Consolas" pitchFamily="49" charset="0"/>
              </a:rPr>
              <a:t>memcheck</a:t>
            </a:r>
            <a:r>
              <a:rPr lang="en-US" dirty="0" smtClean="0">
                <a:solidFill>
                  <a:schemeClr val="bg1"/>
                </a:solidFill>
                <a:latin typeface="Consolas" pitchFamily="49" charset="0"/>
                <a:cs typeface="Consolas" pitchFamily="49" charset="0"/>
              </a:rPr>
              <a:t> on</a:t>
            </a:r>
            <a:br>
              <a:rPr lang="en-US" dirty="0" smtClean="0">
                <a:solidFill>
                  <a:schemeClr val="bg1"/>
                </a:solidFill>
                <a:latin typeface="Consolas" pitchFamily="49" charset="0"/>
                <a:cs typeface="Consolas" pitchFamily="49" charset="0"/>
              </a:rPr>
            </a:br>
            <a:endParaRPr lang="en-US" dirty="0">
              <a:solidFill>
                <a:schemeClr val="bg1"/>
              </a:solidFill>
              <a:latin typeface="Consolas" pitchFamily="49" charset="0"/>
              <a:cs typeface="Consolas" pitchFamily="49" charset="0"/>
            </a:endParaRPr>
          </a:p>
          <a:p>
            <a:pPr eaLnBrk="0" hangingPunct="0">
              <a:spcBef>
                <a:spcPts val="600"/>
              </a:spcBef>
              <a:spcAft>
                <a:spcPts val="300"/>
              </a:spcAft>
            </a:pPr>
            <a:r>
              <a:rPr lang="en-US" dirty="0" smtClean="0">
                <a:solidFill>
                  <a:srgbClr val="FF0000"/>
                </a:solidFill>
                <a:latin typeface="Consolas" pitchFamily="49" charset="0"/>
                <a:cs typeface="Consolas" pitchFamily="49" charset="0"/>
              </a:rPr>
              <a:t>(cuda-gdb) </a:t>
            </a:r>
            <a:r>
              <a:rPr lang="en-US" dirty="0" smtClean="0">
                <a:solidFill>
                  <a:schemeClr val="bg1"/>
                </a:solidFill>
                <a:latin typeface="Consolas" pitchFamily="49" charset="0"/>
                <a:cs typeface="Consolas" pitchFamily="49" charset="0"/>
              </a:rPr>
              <a:t>run</a:t>
            </a:r>
          </a:p>
          <a:p>
            <a:pPr marL="0" indent="0">
              <a:buFontTx/>
              <a:buNone/>
              <a:defRPr/>
            </a:pPr>
            <a:r>
              <a:rPr lang="en-US" dirty="0">
                <a:solidFill>
                  <a:schemeClr val="bg2"/>
                </a:solidFill>
                <a:latin typeface="Courier New" pitchFamily="49" charset="0"/>
                <a:cs typeface="Courier New" pitchFamily="49" charset="0"/>
              </a:rPr>
              <a:t>[</a:t>
            </a:r>
            <a:r>
              <a:rPr lang="en-US" dirty="0">
                <a:solidFill>
                  <a:schemeClr val="bg2"/>
                </a:solidFill>
                <a:latin typeface="Consolas" pitchFamily="49" charset="0"/>
                <a:cs typeface="Consolas" pitchFamily="49" charset="0"/>
              </a:rPr>
              <a:t>Launch of CUDA Kernel </a:t>
            </a:r>
            <a:r>
              <a:rPr lang="en-US" dirty="0" smtClean="0">
                <a:solidFill>
                  <a:schemeClr val="bg2"/>
                </a:solidFill>
                <a:latin typeface="Consolas" pitchFamily="49" charset="0"/>
                <a:cs typeface="Consolas" pitchFamily="49" charset="0"/>
              </a:rPr>
              <a:t>0 (applyStencil1D) on </a:t>
            </a:r>
            <a:r>
              <a:rPr lang="en-US" dirty="0">
                <a:solidFill>
                  <a:schemeClr val="bg2"/>
                </a:solidFill>
                <a:latin typeface="Consolas" pitchFamily="49" charset="0"/>
                <a:cs typeface="Consolas" pitchFamily="49" charset="0"/>
              </a:rPr>
              <a:t>Device 0]</a:t>
            </a:r>
          </a:p>
          <a:p>
            <a:pPr marL="0" indent="0">
              <a:buFontTx/>
              <a:buNone/>
              <a:defRPr/>
            </a:pPr>
            <a:r>
              <a:rPr lang="en-US" dirty="0">
                <a:solidFill>
                  <a:schemeClr val="bg2"/>
                </a:solidFill>
                <a:latin typeface="Consolas" pitchFamily="49" charset="0"/>
                <a:cs typeface="Consolas" pitchFamily="49" charset="0"/>
              </a:rPr>
              <a:t>Program received signal CUDA_EXCEPTION_1, Lane Illegal Address.</a:t>
            </a:r>
          </a:p>
          <a:p>
            <a:pPr marL="0" indent="0">
              <a:buFontTx/>
              <a:buNone/>
              <a:defRPr/>
            </a:pPr>
            <a:r>
              <a:rPr lang="en-US" dirty="0">
                <a:solidFill>
                  <a:schemeClr val="bg2"/>
                </a:solidFill>
                <a:latin typeface="Consolas" pitchFamily="49" charset="0"/>
                <a:cs typeface="Consolas" pitchFamily="49" charset="0"/>
              </a:rPr>
              <a:t>applyStencil1D&lt;&lt;&lt;(32768,1,1),(512,1,1</a:t>
            </a:r>
            <a:r>
              <a:rPr lang="en-US" dirty="0" smtClean="0">
                <a:solidFill>
                  <a:schemeClr val="bg2"/>
                </a:solidFill>
                <a:latin typeface="Consolas" pitchFamily="49" charset="0"/>
                <a:cs typeface="Consolas" pitchFamily="49" charset="0"/>
              </a:rPr>
              <a:t>)&gt;&gt;&gt; at </a:t>
            </a:r>
            <a:r>
              <a:rPr lang="en-US" dirty="0" smtClean="0">
                <a:solidFill>
                  <a:srgbClr val="FFFF00"/>
                </a:solidFill>
                <a:latin typeface="Consolas" pitchFamily="49" charset="0"/>
                <a:cs typeface="Consolas" pitchFamily="49" charset="0"/>
              </a:rPr>
              <a:t>stencil1d.cu:60</a:t>
            </a:r>
            <a:br>
              <a:rPr lang="en-US" dirty="0" smtClean="0">
                <a:solidFill>
                  <a:srgbClr val="FFFF00"/>
                </a:solidFill>
                <a:latin typeface="Consolas" pitchFamily="49" charset="0"/>
                <a:cs typeface="Consolas" pitchFamily="49" charset="0"/>
              </a:rPr>
            </a:br>
            <a:endParaRPr lang="en-US" dirty="0" smtClean="0">
              <a:solidFill>
                <a:schemeClr val="bg1"/>
              </a:solidFill>
              <a:latin typeface="Consolas" pitchFamily="49" charset="0"/>
              <a:cs typeface="Consolas" pitchFamily="49" charset="0"/>
            </a:endParaRPr>
          </a:p>
          <a:p>
            <a:pPr eaLnBrk="0" hangingPunct="0">
              <a:spcBef>
                <a:spcPts val="600"/>
              </a:spcBef>
              <a:spcAft>
                <a:spcPts val="300"/>
              </a:spcAft>
            </a:pPr>
            <a:r>
              <a:rPr lang="en-US" dirty="0">
                <a:solidFill>
                  <a:srgbClr val="FF0000"/>
                </a:solidFill>
                <a:latin typeface="Consolas" pitchFamily="49" charset="0"/>
                <a:cs typeface="Consolas" pitchFamily="49" charset="0"/>
              </a:rPr>
              <a:t>(cuda-gdb) </a:t>
            </a:r>
            <a:r>
              <a:rPr lang="en-US" dirty="0" smtClean="0">
                <a:solidFill>
                  <a:schemeClr val="bg1"/>
                </a:solidFill>
                <a:latin typeface="Consolas" pitchFamily="49" charset="0"/>
                <a:cs typeface="Consolas" pitchFamily="49" charset="0"/>
              </a:rPr>
              <a:t>info line stencil1d.cu:60</a:t>
            </a:r>
            <a:br>
              <a:rPr lang="en-US" dirty="0" smtClean="0">
                <a:solidFill>
                  <a:schemeClr val="bg1"/>
                </a:solidFill>
                <a:latin typeface="Consolas" pitchFamily="49" charset="0"/>
                <a:cs typeface="Consolas" pitchFamily="49" charset="0"/>
              </a:rPr>
            </a:br>
            <a:r>
              <a:rPr lang="en-US" dirty="0">
                <a:solidFill>
                  <a:schemeClr val="bg2"/>
                </a:solidFill>
                <a:latin typeface="Consolas" pitchFamily="49" charset="0"/>
                <a:ea typeface="Tahoma" pitchFamily="34" charset="0"/>
                <a:cs typeface="Consolas" pitchFamily="49" charset="0"/>
              </a:rPr>
              <a:t>out[ i ] += weights[ j + RADIUS ] * in[ i + j </a:t>
            </a:r>
            <a:r>
              <a:rPr lang="en-US" dirty="0" smtClean="0">
                <a:solidFill>
                  <a:schemeClr val="bg2"/>
                </a:solidFill>
                <a:latin typeface="Consolas" pitchFamily="49" charset="0"/>
                <a:ea typeface="Tahoma" pitchFamily="34" charset="0"/>
                <a:cs typeface="Consolas" pitchFamily="49" charset="0"/>
              </a:rPr>
              <a:t>];</a:t>
            </a:r>
          </a:p>
          <a:p>
            <a:pPr eaLnBrk="0" hangingPunct="0">
              <a:spcBef>
                <a:spcPts val="600"/>
              </a:spcBef>
              <a:spcAft>
                <a:spcPts val="300"/>
              </a:spcAft>
            </a:pPr>
            <a:endParaRPr lang="en-US" dirty="0">
              <a:solidFill>
                <a:srgbClr val="FFFF00"/>
              </a:solidFill>
              <a:latin typeface="Consolas" pitchFamily="49" charset="0"/>
              <a:cs typeface="Consolas" pitchFamily="49" charset="0"/>
            </a:endParaRPr>
          </a:p>
        </p:txBody>
      </p:sp>
    </p:spTree>
    <p:extLst>
      <p:ext uri="{BB962C8B-B14F-4D97-AF65-F5344CB8AC3E}">
        <p14:creationId xmlns:p14="http://schemas.microsoft.com/office/powerpoint/2010/main" val="1826401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5715000" cy="792162"/>
          </a:xfrm>
        </p:spPr>
        <p:txBody>
          <a:bodyPr/>
          <a:lstStyle/>
          <a:p>
            <a:r>
              <a:rPr lang="en-US" dirty="0" smtClean="0"/>
              <a:t>Increase precision</a:t>
            </a:r>
            <a:endParaRPr lang="en-US" dirty="0"/>
          </a:p>
        </p:txBody>
      </p:sp>
      <p:sp>
        <p:nvSpPr>
          <p:cNvPr id="3" name="Content Placeholder 2"/>
          <p:cNvSpPr>
            <a:spLocks noGrp="1"/>
          </p:cNvSpPr>
          <p:nvPr>
            <p:ph idx="1"/>
          </p:nvPr>
        </p:nvSpPr>
        <p:spPr>
          <a:xfrm>
            <a:off x="76200" y="1912938"/>
            <a:ext cx="8991600" cy="4411662"/>
          </a:xfrm>
        </p:spPr>
        <p:txBody>
          <a:bodyPr/>
          <a:lstStyle/>
          <a:p>
            <a:r>
              <a:rPr lang="en-US" sz="2000" dirty="0" smtClean="0"/>
              <a:t>Single-stepping</a:t>
            </a:r>
          </a:p>
          <a:p>
            <a:pPr lvl="1"/>
            <a:r>
              <a:rPr lang="en-US" sz="1800" dirty="0" smtClean="0"/>
              <a:t>Every exception is automatically precise</a:t>
            </a:r>
          </a:p>
          <a:p>
            <a:pPr lvl="1"/>
            <a:endParaRPr lang="en-US" sz="1800" dirty="0" smtClean="0"/>
          </a:p>
          <a:p>
            <a:r>
              <a:rPr lang="en-US" sz="2000" dirty="0" smtClean="0"/>
              <a:t>The “</a:t>
            </a:r>
            <a:r>
              <a:rPr lang="en-US" sz="2000" b="1" dirty="0" err="1" smtClean="0">
                <a:latin typeface="Courier New" pitchFamily="49" charset="0"/>
                <a:cs typeface="Courier New" pitchFamily="49" charset="0"/>
              </a:rPr>
              <a:t>autostep</a:t>
            </a:r>
            <a:r>
              <a:rPr lang="en-US" sz="2000" dirty="0" smtClean="0"/>
              <a:t>” command</a:t>
            </a:r>
          </a:p>
          <a:p>
            <a:pPr lvl="1"/>
            <a:r>
              <a:rPr lang="en-US" sz="1800" dirty="0" smtClean="0"/>
              <a:t>Define a window of instructions where we think the offending load/store occurs</a:t>
            </a:r>
          </a:p>
          <a:p>
            <a:pPr lvl="1"/>
            <a:r>
              <a:rPr lang="en-US" sz="1800" b="1" dirty="0" err="1" smtClean="0">
                <a:latin typeface="Courier New" pitchFamily="49" charset="0"/>
                <a:cs typeface="Courier New" pitchFamily="49" charset="0"/>
              </a:rPr>
              <a:t>cuda-gdb</a:t>
            </a:r>
            <a:r>
              <a:rPr lang="en-US" sz="1800" dirty="0" smtClean="0"/>
              <a:t> will single-step all the instructions within that window automatically and without user intervention</a:t>
            </a:r>
          </a:p>
        </p:txBody>
      </p:sp>
      <p:sp>
        <p:nvSpPr>
          <p:cNvPr id="4" name="TextBox 3"/>
          <p:cNvSpPr txBox="1"/>
          <p:nvPr/>
        </p:nvSpPr>
        <p:spPr>
          <a:xfrm>
            <a:off x="1115782" y="5029200"/>
            <a:ext cx="7266218" cy="1015663"/>
          </a:xfrm>
          <a:prstGeom prst="rect">
            <a:avLst/>
          </a:prstGeom>
          <a:solidFill>
            <a:schemeClr val="tx1">
              <a:lumMod val="85000"/>
              <a:lumOff val="15000"/>
            </a:schemeClr>
          </a:solidFill>
          <a:ln>
            <a:solidFill>
              <a:schemeClr val="accent5">
                <a:lumMod val="50000"/>
              </a:schemeClr>
            </a:solidFill>
          </a:ln>
          <a:effectLst/>
        </p:spPr>
        <p:txBody>
          <a:bodyPr wrap="square" rtlCol="0">
            <a:spAutoFit/>
          </a:bodyPr>
          <a:lstStyle/>
          <a:p>
            <a:pPr marL="0" lvl="1"/>
            <a:r>
              <a:rPr lang="en-US" sz="2000" dirty="0" smtClean="0">
                <a:solidFill>
                  <a:srgbClr val="FF0000"/>
                </a:solidFill>
                <a:latin typeface="Consolas" pitchFamily="49" charset="0"/>
                <a:cs typeface="Consolas" pitchFamily="49" charset="0"/>
              </a:rPr>
              <a:t>(</a:t>
            </a:r>
            <a:r>
              <a:rPr lang="en-US" sz="2000" dirty="0">
                <a:solidFill>
                  <a:srgbClr val="FF0000"/>
                </a:solidFill>
                <a:latin typeface="Consolas" pitchFamily="49" charset="0"/>
                <a:cs typeface="Consolas" pitchFamily="49" charset="0"/>
              </a:rPr>
              <a:t>cuda-gdb) </a:t>
            </a:r>
            <a:r>
              <a:rPr lang="en-US" sz="2000" dirty="0" err="1" smtClean="0">
                <a:solidFill>
                  <a:schemeClr val="bg1"/>
                </a:solidFill>
                <a:latin typeface="Consolas" pitchFamily="49" charset="0"/>
                <a:cs typeface="Consolas" pitchFamily="49" charset="0"/>
              </a:rPr>
              <a:t>autostep</a:t>
            </a:r>
            <a:r>
              <a:rPr lang="en-US" sz="2000" dirty="0" smtClean="0">
                <a:solidFill>
                  <a:schemeClr val="bg1"/>
                </a:solidFill>
                <a:latin typeface="Consolas" pitchFamily="49" charset="0"/>
                <a:cs typeface="Consolas" pitchFamily="49" charset="0"/>
              </a:rPr>
              <a:t> foo.cu:25 for 20 lines</a:t>
            </a:r>
          </a:p>
          <a:p>
            <a:pPr marL="0" lvl="1"/>
            <a:endParaRPr lang="en-US" sz="2000" dirty="0" smtClean="0">
              <a:solidFill>
                <a:schemeClr val="bg1"/>
              </a:solidFill>
              <a:latin typeface="Consolas" pitchFamily="49" charset="0"/>
              <a:cs typeface="Consolas" pitchFamily="49" charset="0"/>
            </a:endParaRPr>
          </a:p>
          <a:p>
            <a:pPr marL="0" lvl="1"/>
            <a:r>
              <a:rPr lang="en-US" sz="2000" dirty="0">
                <a:solidFill>
                  <a:srgbClr val="FF0000"/>
                </a:solidFill>
                <a:latin typeface="Consolas" pitchFamily="49" charset="0"/>
                <a:cs typeface="Consolas" pitchFamily="49" charset="0"/>
              </a:rPr>
              <a:t>(</a:t>
            </a:r>
            <a:r>
              <a:rPr lang="en-US" sz="2000" dirty="0" err="1">
                <a:solidFill>
                  <a:srgbClr val="FF0000"/>
                </a:solidFill>
                <a:latin typeface="Consolas" pitchFamily="49" charset="0"/>
                <a:cs typeface="Consolas" pitchFamily="49" charset="0"/>
              </a:rPr>
              <a:t>cuda-gdb</a:t>
            </a:r>
            <a:r>
              <a:rPr lang="en-US" sz="2000" dirty="0">
                <a:solidFill>
                  <a:srgbClr val="FF0000"/>
                </a:solidFill>
                <a:latin typeface="Consolas" pitchFamily="49" charset="0"/>
                <a:cs typeface="Consolas" pitchFamily="49" charset="0"/>
              </a:rPr>
              <a:t>) </a:t>
            </a:r>
            <a:r>
              <a:rPr lang="en-US" sz="2000" dirty="0" err="1">
                <a:solidFill>
                  <a:schemeClr val="bg1"/>
                </a:solidFill>
                <a:latin typeface="Consolas" pitchFamily="49" charset="0"/>
                <a:cs typeface="Consolas" pitchFamily="49" charset="0"/>
              </a:rPr>
              <a:t>autostep</a:t>
            </a:r>
            <a:r>
              <a:rPr lang="en-US" sz="2000" dirty="0">
                <a:solidFill>
                  <a:schemeClr val="bg1"/>
                </a:solidFill>
                <a:latin typeface="Consolas" pitchFamily="49" charset="0"/>
                <a:cs typeface="Consolas" pitchFamily="49" charset="0"/>
              </a:rPr>
              <a:t> </a:t>
            </a:r>
            <a:r>
              <a:rPr lang="en-US" sz="2000" dirty="0" smtClean="0">
                <a:solidFill>
                  <a:schemeClr val="bg1"/>
                </a:solidFill>
                <a:latin typeface="Consolas" pitchFamily="49" charset="0"/>
                <a:cs typeface="Consolas" pitchFamily="49" charset="0"/>
              </a:rPr>
              <a:t>*$pc </a:t>
            </a:r>
            <a:r>
              <a:rPr lang="en-US" sz="2000" dirty="0">
                <a:solidFill>
                  <a:schemeClr val="bg1"/>
                </a:solidFill>
                <a:latin typeface="Consolas" pitchFamily="49" charset="0"/>
                <a:cs typeface="Consolas" pitchFamily="49" charset="0"/>
              </a:rPr>
              <a:t>for 20 </a:t>
            </a:r>
            <a:r>
              <a:rPr lang="en-US" sz="2000" dirty="0" smtClean="0">
                <a:solidFill>
                  <a:schemeClr val="bg1"/>
                </a:solidFill>
                <a:latin typeface="Consolas" pitchFamily="49" charset="0"/>
                <a:cs typeface="Consolas" pitchFamily="49" charset="0"/>
              </a:rPr>
              <a:t>instructions</a:t>
            </a:r>
            <a:endParaRPr lang="en-US" sz="2000" dirty="0">
              <a:solidFill>
                <a:schemeClr val="bg1"/>
              </a:solidFill>
              <a:latin typeface="Consolas" pitchFamily="49" charset="0"/>
              <a:cs typeface="Consolas" pitchFamily="49" charset="0"/>
            </a:endParaRPr>
          </a:p>
        </p:txBody>
      </p:sp>
      <p:sp>
        <p:nvSpPr>
          <p:cNvPr id="5" name="Slide Number Placeholder 4"/>
          <p:cNvSpPr>
            <a:spLocks noGrp="1"/>
          </p:cNvSpPr>
          <p:nvPr>
            <p:ph type="sldNum" sz="quarter" idx="12"/>
          </p:nvPr>
        </p:nvSpPr>
        <p:spPr/>
        <p:txBody>
          <a:bodyPr/>
          <a:lstStyle/>
          <a:p>
            <a:fld id="{04A7C484-7E24-447E-8CB0-5149A4D34DEF}" type="slidenum">
              <a:rPr lang="en-US" altLang="en-US" smtClean="0"/>
              <a:pPr/>
              <a:t>84</a:t>
            </a:fld>
            <a:endParaRPr lang="en-US" altLang="en-US"/>
          </a:p>
        </p:txBody>
      </p:sp>
    </p:spTree>
    <p:extLst>
      <p:ext uri="{BB962C8B-B14F-4D97-AF65-F5344CB8AC3E}">
        <p14:creationId xmlns:p14="http://schemas.microsoft.com/office/powerpoint/2010/main" val="2841295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6400800" cy="884238"/>
          </a:xfrm>
        </p:spPr>
        <p:txBody>
          <a:bodyPr/>
          <a:lstStyle/>
          <a:p>
            <a:r>
              <a:rPr lang="en-US" dirty="0" smtClean="0"/>
              <a:t>New in CUDA 4.1</a:t>
            </a:r>
            <a:endParaRPr lang="en-US" dirty="0"/>
          </a:p>
        </p:txBody>
      </p:sp>
      <p:sp>
        <p:nvSpPr>
          <p:cNvPr id="3" name="Content Placeholder 2"/>
          <p:cNvSpPr>
            <a:spLocks noGrp="1"/>
          </p:cNvSpPr>
          <p:nvPr>
            <p:ph idx="1"/>
          </p:nvPr>
        </p:nvSpPr>
        <p:spPr>
          <a:xfrm>
            <a:off x="457200" y="2024063"/>
            <a:ext cx="8229600" cy="3919537"/>
          </a:xfrm>
        </p:spPr>
        <p:txBody>
          <a:bodyPr/>
          <a:lstStyle/>
          <a:p>
            <a:r>
              <a:rPr lang="en-US" sz="1800" dirty="0" smtClean="0"/>
              <a:t>Source base upgraded to </a:t>
            </a:r>
            <a:r>
              <a:rPr lang="en-US" sz="2000" b="1" dirty="0" err="1">
                <a:latin typeface="Courier New" pitchFamily="49" charset="0"/>
                <a:cs typeface="Courier New" pitchFamily="49" charset="0"/>
              </a:rPr>
              <a:t>gdb</a:t>
            </a:r>
            <a:r>
              <a:rPr lang="en-US" sz="1800" dirty="0" smtClean="0"/>
              <a:t> 7.2</a:t>
            </a:r>
          </a:p>
          <a:p>
            <a:pPr lvl="1"/>
            <a:endParaRPr lang="en-US" sz="1600" dirty="0" smtClean="0"/>
          </a:p>
          <a:p>
            <a:r>
              <a:rPr lang="en-US" sz="1800" dirty="0" smtClean="0"/>
              <a:t>Simultaneous </a:t>
            </a:r>
            <a:r>
              <a:rPr lang="en-US" sz="2000" b="1" dirty="0" err="1" smtClean="0">
                <a:latin typeface="Courier New" pitchFamily="49" charset="0"/>
                <a:cs typeface="Courier New" pitchFamily="49" charset="0"/>
              </a:rPr>
              <a:t>cuda-gdb</a:t>
            </a:r>
            <a:r>
              <a:rPr lang="en-US" sz="1800" dirty="0" smtClean="0"/>
              <a:t> sessions support</a:t>
            </a:r>
          </a:p>
          <a:p>
            <a:pPr lvl="1"/>
            <a:endParaRPr lang="en-US" sz="1600" dirty="0" smtClean="0"/>
          </a:p>
          <a:p>
            <a:r>
              <a:rPr lang="en-US" sz="1800" dirty="0" smtClean="0"/>
              <a:t>Multiple context support</a:t>
            </a:r>
          </a:p>
          <a:p>
            <a:pPr lvl="1"/>
            <a:endParaRPr lang="en-US" sz="1600" dirty="0" smtClean="0"/>
          </a:p>
          <a:p>
            <a:r>
              <a:rPr lang="en-US" sz="1800" dirty="0" smtClean="0"/>
              <a:t>Device assertions support</a:t>
            </a:r>
          </a:p>
          <a:p>
            <a:pPr lvl="1"/>
            <a:endParaRPr lang="en-US" sz="1600" dirty="0" smtClean="0"/>
          </a:p>
          <a:p>
            <a:r>
              <a:rPr lang="en-US" sz="1800" dirty="0" smtClean="0"/>
              <a:t>New “</a:t>
            </a:r>
            <a:r>
              <a:rPr lang="en-US" sz="2000" b="1" dirty="0" err="1">
                <a:latin typeface="Courier New" pitchFamily="49" charset="0"/>
                <a:cs typeface="Courier New" pitchFamily="49" charset="0"/>
              </a:rPr>
              <a:t>autostep</a:t>
            </a:r>
            <a:r>
              <a:rPr lang="en-US" sz="1800" dirty="0" smtClean="0"/>
              <a:t>” command</a:t>
            </a:r>
          </a:p>
          <a:p>
            <a:endParaRPr lang="en-US" sz="1800" dirty="0" smtClean="0"/>
          </a:p>
          <a:p>
            <a:r>
              <a:rPr lang="en-US" sz="1800" dirty="0" smtClean="0"/>
              <a:t>More info: </a:t>
            </a:r>
          </a:p>
          <a:p>
            <a:pPr lvl="1"/>
            <a:r>
              <a:rPr lang="en-US" sz="1200" dirty="0">
                <a:hlinkClick r:id="rId3"/>
              </a:rPr>
              <a:t>http://</a:t>
            </a:r>
            <a:r>
              <a:rPr lang="en-US" sz="1200" dirty="0" smtClean="0">
                <a:hlinkClick r:id="rId3"/>
              </a:rPr>
              <a:t>sbel.wisc.edu/Courses/ME964/2012/Documents/cuda-gdb41.pdf</a:t>
            </a:r>
            <a:r>
              <a:rPr lang="en-US" sz="1200" dirty="0" smtClean="0"/>
              <a:t> </a:t>
            </a:r>
            <a:endParaRPr lang="en-US" sz="1600" dirty="0"/>
          </a:p>
        </p:txBody>
      </p:sp>
      <p:sp>
        <p:nvSpPr>
          <p:cNvPr id="4" name="Slide Number Placeholder 3"/>
          <p:cNvSpPr>
            <a:spLocks noGrp="1"/>
          </p:cNvSpPr>
          <p:nvPr>
            <p:ph type="sldNum" sz="quarter" idx="12"/>
          </p:nvPr>
        </p:nvSpPr>
        <p:spPr/>
        <p:txBody>
          <a:bodyPr/>
          <a:lstStyle/>
          <a:p>
            <a:fld id="{04A7C484-7E24-447E-8CB0-5149A4D34DEF}" type="slidenum">
              <a:rPr lang="en-US" altLang="en-US" smtClean="0"/>
              <a:pPr/>
              <a:t>85</a:t>
            </a:fld>
            <a:endParaRPr lang="en-US" altLang="en-US"/>
          </a:p>
        </p:txBody>
      </p:sp>
    </p:spTree>
    <p:extLst>
      <p:ext uri="{BB962C8B-B14F-4D97-AF65-F5344CB8AC3E}">
        <p14:creationId xmlns:p14="http://schemas.microsoft.com/office/powerpoint/2010/main" val="3859457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3101" y="1815840"/>
            <a:ext cx="7847059" cy="1148080"/>
          </a:xfrm>
        </p:spPr>
        <p:txBody>
          <a:bodyPr/>
          <a:lstStyle/>
          <a:p>
            <a:r>
              <a:rPr lang="en-US" dirty="0" smtClean="0"/>
              <a:t>Tips &amp; Miscellaneous Notes</a:t>
            </a:r>
            <a:endParaRPr lang="en-US" dirty="0"/>
          </a:p>
        </p:txBody>
      </p:sp>
      <p:sp>
        <p:nvSpPr>
          <p:cNvPr id="3" name="Slide Number Placeholder 2"/>
          <p:cNvSpPr>
            <a:spLocks noGrp="1"/>
          </p:cNvSpPr>
          <p:nvPr>
            <p:ph type="sldNum" sz="quarter" idx="12"/>
          </p:nvPr>
        </p:nvSpPr>
        <p:spPr/>
        <p:txBody>
          <a:bodyPr/>
          <a:lstStyle/>
          <a:p>
            <a:fld id="{198C497F-F93A-415D-AE85-6EDF5BB63A7F}" type="slidenum">
              <a:rPr lang="en-US" altLang="en-US" smtClean="0"/>
              <a:pPr/>
              <a:t>86</a:t>
            </a:fld>
            <a:endParaRPr lang="en-US" altLang="en-US"/>
          </a:p>
        </p:txBody>
      </p:sp>
    </p:spTree>
    <p:extLst>
      <p:ext uri="{BB962C8B-B14F-4D97-AF65-F5344CB8AC3E}">
        <p14:creationId xmlns:p14="http://schemas.microsoft.com/office/powerpoint/2010/main" val="2664022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6172200" cy="868362"/>
          </a:xfrm>
        </p:spPr>
        <p:txBody>
          <a:bodyPr/>
          <a:lstStyle/>
          <a:p>
            <a:r>
              <a:rPr lang="en-US" dirty="0" smtClean="0"/>
              <a:t>Best Practices</a:t>
            </a:r>
            <a:endParaRPr lang="en-US" dirty="0"/>
          </a:p>
        </p:txBody>
      </p:sp>
      <p:sp>
        <p:nvSpPr>
          <p:cNvPr id="3" name="Content Placeholder 2"/>
          <p:cNvSpPr>
            <a:spLocks noGrp="1"/>
          </p:cNvSpPr>
          <p:nvPr>
            <p:ph idx="1"/>
          </p:nvPr>
        </p:nvSpPr>
        <p:spPr>
          <a:xfrm>
            <a:off x="457200" y="1828800"/>
            <a:ext cx="8304258" cy="4572000"/>
          </a:xfrm>
        </p:spPr>
        <p:txBody>
          <a:bodyPr/>
          <a:lstStyle/>
          <a:p>
            <a:pPr marL="514350" indent="-514350">
              <a:buFont typeface="+mj-lt"/>
              <a:buAutoNum type="arabicPeriod"/>
            </a:pPr>
            <a:r>
              <a:rPr lang="en-US" sz="2400" dirty="0" smtClean="0"/>
              <a:t>Determine scope of the bug</a:t>
            </a:r>
          </a:p>
          <a:p>
            <a:pPr marL="1025525" lvl="1" indent="-514350"/>
            <a:r>
              <a:rPr lang="en-US" sz="2000" dirty="0"/>
              <a:t>I</a:t>
            </a:r>
            <a:r>
              <a:rPr lang="en-US" sz="2000" dirty="0" smtClean="0"/>
              <a:t>ncorrect result</a:t>
            </a:r>
          </a:p>
          <a:p>
            <a:pPr marL="1025525" lvl="1" indent="-514350"/>
            <a:r>
              <a:rPr lang="en-US" sz="2000" dirty="0" smtClean="0"/>
              <a:t>Unspecified </a:t>
            </a:r>
            <a:r>
              <a:rPr lang="en-US" sz="2000" dirty="0"/>
              <a:t>L</a:t>
            </a:r>
            <a:r>
              <a:rPr lang="en-US" sz="2000" dirty="0" smtClean="0"/>
              <a:t>aunch </a:t>
            </a:r>
            <a:r>
              <a:rPr lang="en-US" sz="2000" dirty="0"/>
              <a:t>F</a:t>
            </a:r>
            <a:r>
              <a:rPr lang="en-US" sz="2000" dirty="0" smtClean="0"/>
              <a:t>ailure (ULF)</a:t>
            </a:r>
          </a:p>
          <a:p>
            <a:pPr marL="1025525" lvl="1" indent="-514350"/>
            <a:r>
              <a:rPr lang="en-US" sz="2000" dirty="0" smtClean="0"/>
              <a:t>Crash</a:t>
            </a:r>
          </a:p>
          <a:p>
            <a:pPr marL="1025525" lvl="1" indent="-514350"/>
            <a:r>
              <a:rPr lang="en-US" sz="2000" dirty="0" smtClean="0"/>
              <a:t>Hang</a:t>
            </a:r>
          </a:p>
          <a:p>
            <a:pPr marL="1025525" lvl="1" indent="-514350"/>
            <a:r>
              <a:rPr lang="en-US" sz="2000" dirty="0" smtClean="0"/>
              <a:t>Slow execution</a:t>
            </a:r>
          </a:p>
          <a:p>
            <a:pPr marL="514350" indent="-514350">
              <a:buFont typeface="+mj-lt"/>
              <a:buAutoNum type="arabicPeriod"/>
            </a:pPr>
            <a:endParaRPr lang="en-US" sz="2400" dirty="0" smtClean="0"/>
          </a:p>
          <a:p>
            <a:pPr marL="514350" indent="-514350">
              <a:buFont typeface="+mj-lt"/>
              <a:buAutoNum type="arabicPeriod"/>
            </a:pPr>
            <a:r>
              <a:rPr lang="en-US" sz="2400" dirty="0" smtClean="0"/>
              <a:t>Reproduce with a debug build</a:t>
            </a:r>
          </a:p>
          <a:p>
            <a:pPr marL="1025525" lvl="1" indent="-514350"/>
            <a:r>
              <a:rPr lang="en-US" sz="2000" dirty="0" smtClean="0"/>
              <a:t>Compile your app with –g –G</a:t>
            </a:r>
          </a:p>
          <a:p>
            <a:pPr marL="1025525" lvl="1" indent="-514350"/>
            <a:r>
              <a:rPr lang="en-US" sz="2000" dirty="0" smtClean="0"/>
              <a:t>Rerun, hopefully you can reproduce problem in debug model</a:t>
            </a:r>
          </a:p>
        </p:txBody>
      </p:sp>
      <p:sp>
        <p:nvSpPr>
          <p:cNvPr id="4" name="Slide Number Placeholder 3"/>
          <p:cNvSpPr>
            <a:spLocks noGrp="1"/>
          </p:cNvSpPr>
          <p:nvPr>
            <p:ph type="sldNum" sz="quarter" idx="12"/>
          </p:nvPr>
        </p:nvSpPr>
        <p:spPr/>
        <p:txBody>
          <a:bodyPr/>
          <a:lstStyle/>
          <a:p>
            <a:fld id="{04A7C484-7E24-447E-8CB0-5149A4D34DEF}" type="slidenum">
              <a:rPr lang="en-US" altLang="en-US" smtClean="0"/>
              <a:pPr/>
              <a:t>87</a:t>
            </a:fld>
            <a:endParaRPr lang="en-US" altLang="en-US"/>
          </a:p>
        </p:txBody>
      </p:sp>
    </p:spTree>
    <p:extLst>
      <p:ext uri="{BB962C8B-B14F-4D97-AF65-F5344CB8AC3E}">
        <p14:creationId xmlns:p14="http://schemas.microsoft.com/office/powerpoint/2010/main" val="539848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038"/>
            <a:ext cx="6248400" cy="792162"/>
          </a:xfrm>
        </p:spPr>
        <p:txBody>
          <a:bodyPr/>
          <a:lstStyle/>
          <a:p>
            <a:r>
              <a:rPr lang="en-US" dirty="0" smtClean="0"/>
              <a:t>Best Practices</a:t>
            </a:r>
            <a:endParaRPr lang="en-US" dirty="0"/>
          </a:p>
        </p:txBody>
      </p:sp>
      <p:sp>
        <p:nvSpPr>
          <p:cNvPr id="3" name="Content Placeholder 2"/>
          <p:cNvSpPr>
            <a:spLocks noGrp="1"/>
          </p:cNvSpPr>
          <p:nvPr>
            <p:ph idx="1"/>
          </p:nvPr>
        </p:nvSpPr>
        <p:spPr>
          <a:xfrm>
            <a:off x="457200" y="2290398"/>
            <a:ext cx="8305800" cy="4110402"/>
          </a:xfrm>
        </p:spPr>
        <p:txBody>
          <a:bodyPr/>
          <a:lstStyle/>
          <a:p>
            <a:pPr marL="514350" indent="-514350">
              <a:buFont typeface="+mj-lt"/>
              <a:buAutoNum type="arabicPeriod" startAt="3"/>
            </a:pPr>
            <a:r>
              <a:rPr lang="en-US" sz="2400" dirty="0"/>
              <a:t>Correctness </a:t>
            </a:r>
            <a:r>
              <a:rPr lang="en-US" sz="2400" dirty="0" smtClean="0"/>
              <a:t>Issues</a:t>
            </a:r>
          </a:p>
          <a:p>
            <a:pPr marL="1025525" lvl="1" indent="-514350">
              <a:buClr>
                <a:srgbClr val="669999"/>
              </a:buClr>
            </a:pPr>
            <a:r>
              <a:rPr lang="en-US" sz="2000" dirty="0" smtClean="0">
                <a:solidFill>
                  <a:srgbClr val="000000"/>
                </a:solidFill>
              </a:rPr>
              <a:t>First throw </a:t>
            </a:r>
            <a:r>
              <a:rPr lang="en-US" sz="2000" b="1" dirty="0" err="1">
                <a:solidFill>
                  <a:srgbClr val="000000"/>
                </a:solidFill>
                <a:latin typeface="Courier New" pitchFamily="49" charset="0"/>
                <a:cs typeface="Courier New" pitchFamily="49" charset="0"/>
              </a:rPr>
              <a:t>cuda-memcheck</a:t>
            </a:r>
            <a:r>
              <a:rPr lang="en-US" sz="2000" dirty="0">
                <a:solidFill>
                  <a:srgbClr val="000000"/>
                </a:solidFill>
              </a:rPr>
              <a:t> </a:t>
            </a:r>
            <a:r>
              <a:rPr lang="en-US" sz="2000" dirty="0" smtClean="0">
                <a:solidFill>
                  <a:srgbClr val="000000"/>
                </a:solidFill>
              </a:rPr>
              <a:t>at it in stand-alone</a:t>
            </a:r>
            <a:endParaRPr lang="en-US" sz="2000" dirty="0">
              <a:solidFill>
                <a:srgbClr val="000000"/>
              </a:solidFill>
            </a:endParaRPr>
          </a:p>
          <a:p>
            <a:pPr marL="1025525" lvl="1" indent="-514350">
              <a:buClr>
                <a:srgbClr val="669999"/>
              </a:buClr>
            </a:pPr>
            <a:r>
              <a:rPr lang="en-US" sz="2000" dirty="0">
                <a:solidFill>
                  <a:srgbClr val="000000"/>
                </a:solidFill>
              </a:rPr>
              <a:t>Then </a:t>
            </a:r>
            <a:r>
              <a:rPr lang="en-US" sz="2000" b="1" dirty="0" err="1">
                <a:solidFill>
                  <a:srgbClr val="000000"/>
                </a:solidFill>
                <a:latin typeface="Courier New" pitchFamily="49" charset="0"/>
                <a:cs typeface="Courier New" pitchFamily="49" charset="0"/>
              </a:rPr>
              <a:t>cuda-gdb</a:t>
            </a:r>
            <a:r>
              <a:rPr lang="en-US" sz="2000" dirty="0">
                <a:solidFill>
                  <a:srgbClr val="000000"/>
                </a:solidFill>
              </a:rPr>
              <a:t> </a:t>
            </a:r>
            <a:r>
              <a:rPr lang="en-US" sz="2000" dirty="0" smtClean="0">
                <a:solidFill>
                  <a:srgbClr val="000000"/>
                </a:solidFill>
              </a:rPr>
              <a:t>and </a:t>
            </a:r>
            <a:r>
              <a:rPr lang="en-US" sz="2000" b="1" dirty="0" err="1">
                <a:solidFill>
                  <a:srgbClr val="000000"/>
                </a:solidFill>
                <a:latin typeface="Courier New" pitchFamily="49" charset="0"/>
                <a:cs typeface="Courier New" pitchFamily="49" charset="0"/>
              </a:rPr>
              <a:t>cuda-memcheck</a:t>
            </a:r>
            <a:r>
              <a:rPr lang="en-US" sz="2000" b="1" dirty="0">
                <a:solidFill>
                  <a:srgbClr val="000000"/>
                </a:solidFill>
                <a:latin typeface="Courier New" pitchFamily="49" charset="0"/>
                <a:cs typeface="Courier New" pitchFamily="49" charset="0"/>
              </a:rPr>
              <a:t> </a:t>
            </a:r>
            <a:r>
              <a:rPr lang="en-US" sz="2000" dirty="0" smtClean="0">
                <a:solidFill>
                  <a:srgbClr val="000000"/>
                </a:solidFill>
              </a:rPr>
              <a:t>if </a:t>
            </a:r>
            <a:r>
              <a:rPr lang="en-US" sz="2000" dirty="0">
                <a:solidFill>
                  <a:srgbClr val="000000"/>
                </a:solidFill>
              </a:rPr>
              <a:t>needed</a:t>
            </a:r>
          </a:p>
          <a:p>
            <a:pPr marL="1025525" lvl="1" indent="-514350">
              <a:buClr>
                <a:srgbClr val="669999"/>
              </a:buClr>
            </a:pPr>
            <a:r>
              <a:rPr lang="en-US" sz="2000" b="1" dirty="0" err="1">
                <a:solidFill>
                  <a:srgbClr val="000000"/>
                </a:solidFill>
                <a:latin typeface="Courier New" pitchFamily="49" charset="0"/>
                <a:cs typeface="Courier New" pitchFamily="49" charset="0"/>
              </a:rPr>
              <a:t>printf</a:t>
            </a:r>
            <a:r>
              <a:rPr lang="en-US" sz="2000" dirty="0">
                <a:solidFill>
                  <a:srgbClr val="000000"/>
                </a:solidFill>
              </a:rPr>
              <a:t> is also an option, but not recommended</a:t>
            </a:r>
          </a:p>
          <a:p>
            <a:pPr marL="0" indent="0">
              <a:buNone/>
            </a:pPr>
            <a:endParaRPr lang="en-US" sz="2400" dirty="0" smtClean="0"/>
          </a:p>
          <a:p>
            <a:pPr marL="514350" indent="-514350">
              <a:buFont typeface="+mj-lt"/>
              <a:buAutoNum type="arabicPeriod" startAt="4"/>
            </a:pPr>
            <a:r>
              <a:rPr lang="en-US" sz="2400" dirty="0"/>
              <a:t>Performance </a:t>
            </a:r>
            <a:r>
              <a:rPr lang="en-US" sz="2400" dirty="0" smtClean="0"/>
              <a:t>Issues (once no bugs evident)</a:t>
            </a:r>
          </a:p>
          <a:p>
            <a:pPr marL="1025525" lvl="1" indent="-514350">
              <a:buClr>
                <a:srgbClr val="669999"/>
              </a:buClr>
            </a:pPr>
            <a:r>
              <a:rPr lang="en-US" sz="2000" dirty="0">
                <a:solidFill>
                  <a:srgbClr val="000000"/>
                </a:solidFill>
              </a:rPr>
              <a:t>Use </a:t>
            </a:r>
            <a:r>
              <a:rPr lang="en-US" sz="2000" dirty="0" smtClean="0">
                <a:solidFill>
                  <a:srgbClr val="000000"/>
                </a:solidFill>
              </a:rPr>
              <a:t>a profiler </a:t>
            </a:r>
            <a:r>
              <a:rPr lang="en-US" sz="2000" dirty="0">
                <a:solidFill>
                  <a:srgbClr val="000000"/>
                </a:solidFill>
              </a:rPr>
              <a:t>(discussed next</a:t>
            </a:r>
            <a:r>
              <a:rPr lang="en-US" sz="2000" dirty="0" smtClean="0">
                <a:solidFill>
                  <a:srgbClr val="000000"/>
                </a:solidFill>
              </a:rPr>
              <a:t>)</a:t>
            </a:r>
          </a:p>
          <a:p>
            <a:pPr marL="1025525" lvl="1" indent="-514350">
              <a:buClr>
                <a:srgbClr val="669999"/>
              </a:buClr>
            </a:pPr>
            <a:r>
              <a:rPr lang="en-US" sz="2000" dirty="0" smtClean="0">
                <a:solidFill>
                  <a:srgbClr val="000000"/>
                </a:solidFill>
              </a:rPr>
              <a:t>Change the code, might have to go back to Step 1. above…</a:t>
            </a:r>
            <a:endParaRPr lang="en-US" sz="2000" dirty="0">
              <a:solidFill>
                <a:srgbClr val="000000"/>
              </a:solidFill>
            </a:endParaRPr>
          </a:p>
          <a:p>
            <a:pPr marL="863600" lvl="1" indent="-514350">
              <a:buFont typeface="+mj-lt"/>
              <a:buAutoNum type="arabicPeriod" startAt="4"/>
            </a:pPr>
            <a:endParaRPr lang="en-US" sz="2000" dirty="0" smtClean="0"/>
          </a:p>
        </p:txBody>
      </p:sp>
      <p:sp>
        <p:nvSpPr>
          <p:cNvPr id="4" name="Slide Number Placeholder 3"/>
          <p:cNvSpPr>
            <a:spLocks noGrp="1"/>
          </p:cNvSpPr>
          <p:nvPr>
            <p:ph type="sldNum" sz="quarter" idx="12"/>
          </p:nvPr>
        </p:nvSpPr>
        <p:spPr/>
        <p:txBody>
          <a:bodyPr/>
          <a:lstStyle/>
          <a:p>
            <a:fld id="{04A7C484-7E24-447E-8CB0-5149A4D34DEF}" type="slidenum">
              <a:rPr lang="en-US" altLang="en-US" smtClean="0"/>
              <a:pPr/>
              <a:t>88</a:t>
            </a:fld>
            <a:endParaRPr lang="en-US" altLang="en-US"/>
          </a:p>
        </p:txBody>
      </p:sp>
    </p:spTree>
    <p:extLst>
      <p:ext uri="{BB962C8B-B14F-4D97-AF65-F5344CB8AC3E}">
        <p14:creationId xmlns:p14="http://schemas.microsoft.com/office/powerpoint/2010/main" val="2266419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8"/>
            <a:ext cx="6096000" cy="792162"/>
          </a:xfrm>
        </p:spPr>
        <p:txBody>
          <a:bodyPr/>
          <a:lstStyle/>
          <a:p>
            <a:r>
              <a:rPr lang="en-US" dirty="0" smtClean="0"/>
              <a:t>Tips</a:t>
            </a:r>
            <a:endParaRPr lang="en-US" dirty="0"/>
          </a:p>
        </p:txBody>
      </p:sp>
      <p:sp>
        <p:nvSpPr>
          <p:cNvPr id="3" name="Content Placeholder 2"/>
          <p:cNvSpPr>
            <a:spLocks noGrp="1"/>
          </p:cNvSpPr>
          <p:nvPr>
            <p:ph idx="1"/>
          </p:nvPr>
        </p:nvSpPr>
        <p:spPr>
          <a:xfrm>
            <a:off x="457200" y="2481263"/>
            <a:ext cx="8229600" cy="3005137"/>
          </a:xfrm>
        </p:spPr>
        <p:txBody>
          <a:bodyPr/>
          <a:lstStyle/>
          <a:p>
            <a:r>
              <a:rPr lang="en-US" sz="2400" u="sng" dirty="0" smtClean="0"/>
              <a:t>Always check the return code of the CUDA API routines!</a:t>
            </a:r>
          </a:p>
          <a:p>
            <a:endParaRPr lang="en-US" sz="2400" dirty="0" smtClean="0"/>
          </a:p>
          <a:p>
            <a:r>
              <a:rPr lang="en-US" sz="2400" dirty="0" smtClean="0"/>
              <a:t>If you use </a:t>
            </a:r>
            <a:r>
              <a:rPr lang="en-US" sz="2400" b="1" dirty="0" err="1" smtClean="0">
                <a:latin typeface="Consolas" pitchFamily="49" charset="0"/>
                <a:cs typeface="Consolas" pitchFamily="49" charset="0"/>
              </a:rPr>
              <a:t>printf</a:t>
            </a:r>
            <a:r>
              <a:rPr lang="en-US" sz="2400" dirty="0" smtClean="0"/>
              <a:t> from the device code…</a:t>
            </a:r>
          </a:p>
          <a:p>
            <a:pPr lvl="1"/>
            <a:r>
              <a:rPr lang="en-US" sz="2000" dirty="0"/>
              <a:t>M</a:t>
            </a:r>
            <a:r>
              <a:rPr lang="en-US" sz="2000" dirty="0" smtClean="0"/>
              <a:t>ake sure to synchronize so that buffers are flushed</a:t>
            </a:r>
          </a:p>
          <a:p>
            <a:pPr marL="0" indent="0">
              <a:buNone/>
            </a:pPr>
            <a:endParaRPr lang="en-US" sz="2400" dirty="0" smtClean="0"/>
          </a:p>
          <a:p>
            <a:endParaRPr lang="en-US" sz="2400" dirty="0"/>
          </a:p>
        </p:txBody>
      </p:sp>
      <p:sp>
        <p:nvSpPr>
          <p:cNvPr id="4" name="Slide Number Placeholder 3"/>
          <p:cNvSpPr>
            <a:spLocks noGrp="1"/>
          </p:cNvSpPr>
          <p:nvPr>
            <p:ph type="sldNum" sz="quarter" idx="12"/>
          </p:nvPr>
        </p:nvSpPr>
        <p:spPr/>
        <p:txBody>
          <a:bodyPr/>
          <a:lstStyle/>
          <a:p>
            <a:fld id="{04A7C484-7E24-447E-8CB0-5149A4D34DEF}" type="slidenum">
              <a:rPr lang="en-US" altLang="en-US" smtClean="0"/>
              <a:pPr/>
              <a:t>89</a:t>
            </a:fld>
            <a:endParaRPr lang="en-US" altLang="en-US"/>
          </a:p>
        </p:txBody>
      </p:sp>
    </p:spTree>
    <p:extLst>
      <p:ext uri="{BB962C8B-B14F-4D97-AF65-F5344CB8AC3E}">
        <p14:creationId xmlns:p14="http://schemas.microsoft.com/office/powerpoint/2010/main" val="1394903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228600" y="152400"/>
            <a:ext cx="7543800" cy="427038"/>
          </a:xfrm>
        </p:spPr>
        <p:txBody>
          <a:bodyPr/>
          <a:lstStyle/>
          <a:p>
            <a:r>
              <a:rPr lang="en-US" sz="2100" dirty="0" smtClean="0"/>
              <a:t>Matrix </a:t>
            </a:r>
            <a:r>
              <a:rPr lang="en-US" sz="2100" dirty="0"/>
              <a:t>Multiplication- Device-side </a:t>
            </a:r>
            <a:r>
              <a:rPr lang="en-US" sz="2100" dirty="0">
                <a:solidFill>
                  <a:srgbClr val="FF0000"/>
                </a:solidFill>
              </a:rPr>
              <a:t>Kernel</a:t>
            </a:r>
            <a:r>
              <a:rPr lang="en-US" sz="2100" dirty="0"/>
              <a:t> Function</a:t>
            </a:r>
          </a:p>
        </p:txBody>
      </p:sp>
      <p:sp>
        <p:nvSpPr>
          <p:cNvPr id="75779" name="Text Box 3"/>
          <p:cNvSpPr txBox="1">
            <a:spLocks noChangeArrowheads="1"/>
          </p:cNvSpPr>
          <p:nvPr/>
        </p:nvSpPr>
        <p:spPr bwMode="auto">
          <a:xfrm>
            <a:off x="0" y="609600"/>
            <a:ext cx="8686800" cy="5226050"/>
          </a:xfrm>
          <a:prstGeom prst="rect">
            <a:avLst/>
          </a:prstGeom>
          <a:solidFill>
            <a:schemeClr val="bg1">
              <a:lumMod val="85000"/>
            </a:schemeClr>
          </a:solidFill>
          <a:ln w="9525">
            <a:noFill/>
            <a:miter lim="800000"/>
            <a:headEnd/>
            <a:tailEnd/>
          </a:ln>
          <a:effectLst/>
        </p:spPr>
        <p:txBody>
          <a:bodyPr>
            <a:spAutoFit/>
          </a:bodyPr>
          <a:lstStyle/>
          <a:p>
            <a:r>
              <a:rPr lang="en-US" altLang="zh-TW" sz="1600" b="1" dirty="0">
                <a:solidFill>
                  <a:srgbClr val="0000CC"/>
                </a:solidFill>
                <a:latin typeface="Courier New" pitchFamily="49" charset="0"/>
                <a:ea typeface="Times New Roman" pitchFamily="18" charset="0"/>
                <a:cs typeface="Courier New" pitchFamily="49" charset="0"/>
              </a:rPr>
              <a:t>// Matrix multiplication kernel – thread specification</a:t>
            </a:r>
          </a:p>
          <a:p>
            <a:r>
              <a:rPr lang="en-US" sz="1600" b="1" dirty="0">
                <a:latin typeface="Courier New" pitchFamily="49" charset="0"/>
                <a:ea typeface="Times New Roman" pitchFamily="18" charset="0"/>
                <a:cs typeface="Courier New" pitchFamily="49" charset="0"/>
              </a:rPr>
              <a:t>__global__ void </a:t>
            </a:r>
            <a:r>
              <a:rPr lang="en-US" sz="1600" b="1" dirty="0" err="1">
                <a:latin typeface="Courier New" pitchFamily="49" charset="0"/>
                <a:ea typeface="Times New Roman" pitchFamily="18" charset="0"/>
                <a:cs typeface="Courier New" pitchFamily="49" charset="0"/>
              </a:rPr>
              <a:t>MatrixMulKernel</a:t>
            </a:r>
            <a:r>
              <a:rPr lang="en-US" sz="1600" b="1" dirty="0">
                <a:latin typeface="Courier New" pitchFamily="49" charset="0"/>
                <a:ea typeface="Times New Roman" pitchFamily="18" charset="0"/>
                <a:cs typeface="Courier New" pitchFamily="49" charset="0"/>
              </a:rPr>
              <a:t>(Matrix M, Matrix N, Matrix P)</a:t>
            </a:r>
          </a:p>
          <a:p>
            <a:r>
              <a:rPr lang="en-US" sz="1600" dirty="0">
                <a:latin typeface="Arial" pitchFamily="34" charset="0"/>
              </a:rPr>
              <a:t>{</a:t>
            </a:r>
          </a:p>
          <a:p>
            <a:pPr marL="457200" indent="-457200">
              <a:lnSpc>
                <a:spcPct val="80000"/>
              </a:lnSpc>
              <a:spcBef>
                <a:spcPct val="20000"/>
              </a:spcBef>
              <a:buClr>
                <a:schemeClr val="tx2"/>
              </a:buClr>
              <a:buSzPct val="70000"/>
            </a:pPr>
            <a:r>
              <a:rPr lang="en-US" altLang="zh-TW" sz="1600" b="1" dirty="0">
                <a:solidFill>
                  <a:srgbClr val="0000CC"/>
                </a:solidFill>
                <a:latin typeface="Courier New" pitchFamily="49" charset="0"/>
                <a:ea typeface="Times New Roman" pitchFamily="18" charset="0"/>
                <a:cs typeface="Courier New" pitchFamily="49" charset="0"/>
              </a:rPr>
              <a:t> </a:t>
            </a:r>
            <a:r>
              <a:rPr lang="en-US" altLang="zh-TW" sz="1600" b="1" dirty="0" smtClean="0">
                <a:solidFill>
                  <a:srgbClr val="0000CC"/>
                </a:solidFill>
                <a:latin typeface="Courier New" pitchFamily="49" charset="0"/>
                <a:ea typeface="Times New Roman" pitchFamily="18" charset="0"/>
                <a:cs typeface="Courier New" pitchFamily="49" charset="0"/>
              </a:rPr>
              <a:t>// 2D Thread ID</a:t>
            </a:r>
          </a:p>
          <a:p>
            <a:pPr marL="457200" indent="-457200">
              <a:lnSpc>
                <a:spcPct val="80000"/>
              </a:lnSpc>
              <a:spcBef>
                <a:spcPct val="20000"/>
              </a:spcBef>
              <a:buClr>
                <a:schemeClr val="tx2"/>
              </a:buClr>
              <a:buSzPct val="70000"/>
            </a:pPr>
            <a:r>
              <a:rPr lang="en-US" sz="1600" b="1" dirty="0">
                <a:latin typeface="Courier New" pitchFamily="49" charset="0"/>
                <a:ea typeface="Times New Roman" pitchFamily="18" charset="0"/>
                <a:cs typeface="Courier New" pitchFamily="49" charset="0"/>
              </a:rPr>
              <a:t> </a:t>
            </a:r>
            <a:r>
              <a:rPr lang="en-US" sz="1600" b="1" dirty="0" err="1" smtClean="0">
                <a:latin typeface="Courier New" pitchFamily="49" charset="0"/>
                <a:ea typeface="Times New Roman" pitchFamily="18" charset="0"/>
                <a:cs typeface="Courier New" pitchFamily="49" charset="0"/>
              </a:rPr>
              <a:t>int</a:t>
            </a:r>
            <a:r>
              <a:rPr lang="en-US" sz="1600" b="1" dirty="0" smtClean="0">
                <a:latin typeface="Courier New" pitchFamily="49" charset="0"/>
                <a:ea typeface="Times New Roman" pitchFamily="18" charset="0"/>
                <a:cs typeface="Courier New" pitchFamily="49" charset="0"/>
              </a:rPr>
              <a:t> </a:t>
            </a:r>
            <a:r>
              <a:rPr lang="en-US" sz="1600" b="1" dirty="0" err="1">
                <a:latin typeface="Courier New" pitchFamily="49" charset="0"/>
                <a:ea typeface="Times New Roman" pitchFamily="18" charset="0"/>
                <a:cs typeface="Courier New" pitchFamily="49" charset="0"/>
              </a:rPr>
              <a:t>tx</a:t>
            </a:r>
            <a:r>
              <a:rPr lang="en-US" sz="1600" b="1" dirty="0">
                <a:latin typeface="Courier New" pitchFamily="49" charset="0"/>
                <a:ea typeface="Times New Roman" pitchFamily="18" charset="0"/>
                <a:cs typeface="Courier New" pitchFamily="49" charset="0"/>
              </a:rPr>
              <a:t> = </a:t>
            </a:r>
            <a:r>
              <a:rPr lang="en-US" sz="1600" b="1" dirty="0" err="1">
                <a:latin typeface="Courier New" pitchFamily="49" charset="0"/>
                <a:ea typeface="Times New Roman" pitchFamily="18" charset="0"/>
                <a:cs typeface="Courier New" pitchFamily="49" charset="0"/>
              </a:rPr>
              <a:t>threadIdx.x</a:t>
            </a:r>
            <a:r>
              <a:rPr lang="en-US" sz="1600" b="1" dirty="0">
                <a:latin typeface="Courier New" pitchFamily="49" charset="0"/>
                <a:ea typeface="Times New Roman" pitchFamily="18" charset="0"/>
                <a:cs typeface="Courier New" pitchFamily="49" charset="0"/>
              </a:rPr>
              <a:t>;</a:t>
            </a:r>
          </a:p>
          <a:p>
            <a:pPr marL="457200" indent="-457200">
              <a:lnSpc>
                <a:spcPct val="80000"/>
              </a:lnSpc>
              <a:spcBef>
                <a:spcPct val="20000"/>
              </a:spcBef>
              <a:buClr>
                <a:schemeClr val="tx2"/>
              </a:buClr>
              <a:buSzPct val="70000"/>
            </a:pPr>
            <a:r>
              <a:rPr lang="en-US" sz="1600" b="1" dirty="0">
                <a:latin typeface="Courier New" pitchFamily="49" charset="0"/>
                <a:ea typeface="Times New Roman" pitchFamily="18" charset="0"/>
                <a:cs typeface="Courier New" pitchFamily="49" charset="0"/>
              </a:rPr>
              <a:t> </a:t>
            </a:r>
            <a:r>
              <a:rPr lang="en-US" sz="1600" b="1" dirty="0" err="1" smtClean="0">
                <a:latin typeface="Courier New" pitchFamily="49" charset="0"/>
                <a:ea typeface="Times New Roman" pitchFamily="18" charset="0"/>
                <a:cs typeface="Courier New" pitchFamily="49" charset="0"/>
              </a:rPr>
              <a:t>int</a:t>
            </a:r>
            <a:r>
              <a:rPr lang="en-US" sz="1600" b="1" dirty="0" smtClean="0">
                <a:latin typeface="Courier New" pitchFamily="49" charset="0"/>
                <a:ea typeface="Times New Roman" pitchFamily="18" charset="0"/>
                <a:cs typeface="Courier New" pitchFamily="49" charset="0"/>
              </a:rPr>
              <a:t> </a:t>
            </a:r>
            <a:r>
              <a:rPr lang="en-US" sz="1600" b="1" dirty="0" err="1">
                <a:latin typeface="Courier New" pitchFamily="49" charset="0"/>
                <a:ea typeface="Times New Roman" pitchFamily="18" charset="0"/>
                <a:cs typeface="Courier New" pitchFamily="49" charset="0"/>
              </a:rPr>
              <a:t>ty</a:t>
            </a:r>
            <a:r>
              <a:rPr lang="en-US" sz="1600" b="1" dirty="0">
                <a:latin typeface="Courier New" pitchFamily="49" charset="0"/>
                <a:ea typeface="Times New Roman" pitchFamily="18" charset="0"/>
                <a:cs typeface="Courier New" pitchFamily="49" charset="0"/>
              </a:rPr>
              <a:t> = </a:t>
            </a:r>
            <a:r>
              <a:rPr lang="en-US" sz="1600" b="1" dirty="0" err="1">
                <a:latin typeface="Courier New" pitchFamily="49" charset="0"/>
                <a:ea typeface="Times New Roman" pitchFamily="18" charset="0"/>
                <a:cs typeface="Courier New" pitchFamily="49" charset="0"/>
              </a:rPr>
              <a:t>threadIdx.y</a:t>
            </a:r>
            <a:r>
              <a:rPr lang="en-US" sz="1600" b="1" dirty="0">
                <a:latin typeface="Courier New" pitchFamily="49" charset="0"/>
                <a:ea typeface="Times New Roman" pitchFamily="18" charset="0"/>
                <a:cs typeface="Courier New" pitchFamily="49" charset="0"/>
              </a:rPr>
              <a:t>;</a:t>
            </a:r>
          </a:p>
          <a:p>
            <a:endParaRPr lang="en-US" sz="1600" dirty="0">
              <a:latin typeface="Arial" pitchFamily="34" charset="0"/>
            </a:endParaRPr>
          </a:p>
          <a:p>
            <a:r>
              <a:rPr lang="en-US" altLang="zh-TW" sz="1600" dirty="0">
                <a:latin typeface="Arial" pitchFamily="34" charset="0"/>
                <a:ea typeface="PMingLiU" pitchFamily="18" charset="-120"/>
              </a:rPr>
              <a:t>   </a:t>
            </a:r>
            <a:r>
              <a:rPr lang="en-US" altLang="zh-TW" sz="1600" b="1" dirty="0" smtClean="0">
                <a:solidFill>
                  <a:srgbClr val="0000CC"/>
                </a:solidFill>
                <a:latin typeface="Courier New" pitchFamily="49" charset="0"/>
                <a:ea typeface="Times New Roman" pitchFamily="18" charset="0"/>
                <a:cs typeface="Courier New" pitchFamily="49" charset="0"/>
              </a:rPr>
              <a:t>// </a:t>
            </a:r>
            <a:r>
              <a:rPr lang="en-US" altLang="zh-TW" sz="1600" b="1" dirty="0" err="1" smtClean="0">
                <a:solidFill>
                  <a:srgbClr val="0000CC"/>
                </a:solidFill>
                <a:latin typeface="Courier New" pitchFamily="49" charset="0"/>
                <a:ea typeface="Times New Roman" pitchFamily="18" charset="0"/>
                <a:cs typeface="Courier New" pitchFamily="49" charset="0"/>
              </a:rPr>
              <a:t>P</a:t>
            </a:r>
            <a:r>
              <a:rPr lang="en-US" sz="1600" b="1" dirty="0" err="1" smtClean="0">
                <a:solidFill>
                  <a:srgbClr val="0000CC"/>
                </a:solidFill>
                <a:latin typeface="Courier New" pitchFamily="49" charset="0"/>
                <a:ea typeface="Times New Roman" pitchFamily="18" charset="0"/>
                <a:cs typeface="Courier New" pitchFamily="49" charset="0"/>
              </a:rPr>
              <a:t>val</a:t>
            </a:r>
            <a:r>
              <a:rPr lang="en-US" sz="1600" b="1" dirty="0" smtClean="0">
                <a:solidFill>
                  <a:srgbClr val="0000CC"/>
                </a:solidFill>
                <a:latin typeface="Courier New" pitchFamily="49" charset="0"/>
                <a:ea typeface="Times New Roman" pitchFamily="18" charset="0"/>
                <a:cs typeface="Courier New" pitchFamily="49" charset="0"/>
              </a:rPr>
              <a:t> used </a:t>
            </a:r>
            <a:r>
              <a:rPr lang="en-US" sz="1600" b="1" dirty="0">
                <a:solidFill>
                  <a:srgbClr val="0000CC"/>
                </a:solidFill>
                <a:latin typeface="Courier New" pitchFamily="49" charset="0"/>
                <a:ea typeface="Times New Roman" pitchFamily="18" charset="0"/>
                <a:cs typeface="Courier New" pitchFamily="49" charset="0"/>
              </a:rPr>
              <a:t>to store </a:t>
            </a:r>
            <a:r>
              <a:rPr lang="en-US" sz="1600" b="1" dirty="0" smtClean="0">
                <a:solidFill>
                  <a:srgbClr val="0000CC"/>
                </a:solidFill>
                <a:latin typeface="Courier New" pitchFamily="49" charset="0"/>
                <a:ea typeface="Times New Roman" pitchFamily="18" charset="0"/>
                <a:cs typeface="Courier New" pitchFamily="49" charset="0"/>
              </a:rPr>
              <a:t>matrix element computed</a:t>
            </a:r>
            <a:endParaRPr lang="en-US" sz="1600" b="1" dirty="0">
              <a:solidFill>
                <a:srgbClr val="0000CC"/>
              </a:solidFill>
              <a:latin typeface="Courier New" pitchFamily="49" charset="0"/>
              <a:ea typeface="Times New Roman" pitchFamily="18" charset="0"/>
              <a:cs typeface="Courier New" pitchFamily="49" charset="0"/>
            </a:endParaRPr>
          </a:p>
          <a:p>
            <a:r>
              <a:rPr lang="en-US" sz="1600" b="1" dirty="0">
                <a:solidFill>
                  <a:srgbClr val="0000CC"/>
                </a:solidFill>
                <a:latin typeface="Courier New" pitchFamily="49" charset="0"/>
                <a:ea typeface="Times New Roman" pitchFamily="18" charset="0"/>
                <a:cs typeface="Courier New" pitchFamily="49" charset="0"/>
              </a:rPr>
              <a:t> </a:t>
            </a:r>
            <a:r>
              <a:rPr lang="en-US" sz="1600" b="1" dirty="0" smtClean="0">
                <a:solidFill>
                  <a:srgbClr val="0000CC"/>
                </a:solidFill>
                <a:latin typeface="Courier New" pitchFamily="49" charset="0"/>
                <a:ea typeface="Times New Roman" pitchFamily="18" charset="0"/>
                <a:cs typeface="Courier New" pitchFamily="49" charset="0"/>
              </a:rPr>
              <a:t>// by this thread; stored in register </a:t>
            </a:r>
            <a:r>
              <a:rPr lang="en-US" sz="1600" b="1" dirty="0" err="1" smtClean="0">
                <a:solidFill>
                  <a:srgbClr val="0000CC"/>
                </a:solidFill>
                <a:latin typeface="Courier New" pitchFamily="49" charset="0"/>
                <a:ea typeface="Times New Roman" pitchFamily="18" charset="0"/>
                <a:cs typeface="Courier New" pitchFamily="49" charset="0"/>
              </a:rPr>
              <a:t>Pval</a:t>
            </a:r>
            <a:endParaRPr lang="en-US" sz="1600" b="1" dirty="0">
              <a:solidFill>
                <a:srgbClr val="0000CC"/>
              </a:solidFill>
              <a:latin typeface="Courier New" pitchFamily="49" charset="0"/>
              <a:ea typeface="Times New Roman" pitchFamily="18" charset="0"/>
              <a:cs typeface="Courier New" pitchFamily="49" charset="0"/>
            </a:endParaRPr>
          </a:p>
          <a:p>
            <a:pPr marL="457200" indent="-457200">
              <a:lnSpc>
                <a:spcPct val="80000"/>
              </a:lnSpc>
              <a:spcBef>
                <a:spcPct val="20000"/>
              </a:spcBef>
              <a:buClr>
                <a:schemeClr val="tx2"/>
              </a:buClr>
              <a:buSzPct val="70000"/>
            </a:pPr>
            <a:r>
              <a:rPr lang="en-US" sz="1600" dirty="0">
                <a:latin typeface="Arial" pitchFamily="34" charset="0"/>
              </a:rPr>
              <a:t>  </a:t>
            </a:r>
            <a:r>
              <a:rPr lang="en-US" sz="1600" b="1" dirty="0" smtClean="0">
                <a:latin typeface="Courier New" pitchFamily="49" charset="0"/>
                <a:ea typeface="Times New Roman" pitchFamily="18" charset="0"/>
                <a:cs typeface="Courier New" pitchFamily="49" charset="0"/>
              </a:rPr>
              <a:t>float </a:t>
            </a:r>
            <a:r>
              <a:rPr lang="en-US" sz="1600" b="1" dirty="0" err="1" smtClean="0">
                <a:latin typeface="Courier New" pitchFamily="49" charset="0"/>
                <a:ea typeface="Times New Roman" pitchFamily="18" charset="0"/>
                <a:cs typeface="Courier New" pitchFamily="49" charset="0"/>
              </a:rPr>
              <a:t>Pval</a:t>
            </a:r>
            <a:r>
              <a:rPr lang="en-US" sz="1600" b="1" dirty="0" smtClean="0">
                <a:latin typeface="Courier New" pitchFamily="49" charset="0"/>
                <a:ea typeface="Times New Roman" pitchFamily="18" charset="0"/>
                <a:cs typeface="Courier New" pitchFamily="49" charset="0"/>
              </a:rPr>
              <a:t> </a:t>
            </a:r>
            <a:r>
              <a:rPr lang="en-US" sz="1600" b="1" dirty="0">
                <a:latin typeface="Courier New" pitchFamily="49" charset="0"/>
                <a:ea typeface="Times New Roman" pitchFamily="18" charset="0"/>
                <a:cs typeface="Courier New" pitchFamily="49" charset="0"/>
              </a:rPr>
              <a:t>= 0;</a:t>
            </a:r>
          </a:p>
          <a:p>
            <a:pPr marL="457200" indent="-457200">
              <a:lnSpc>
                <a:spcPct val="80000"/>
              </a:lnSpc>
              <a:spcBef>
                <a:spcPct val="20000"/>
              </a:spcBef>
              <a:buClr>
                <a:schemeClr val="tx2"/>
              </a:buClr>
              <a:buSzPct val="70000"/>
            </a:pPr>
            <a:endParaRPr lang="en-US" sz="1600" b="1" dirty="0">
              <a:latin typeface="Courier New" pitchFamily="49" charset="0"/>
              <a:ea typeface="Times New Roman" pitchFamily="18" charset="0"/>
              <a:cs typeface="Courier New" pitchFamily="49" charset="0"/>
            </a:endParaRPr>
          </a:p>
          <a:p>
            <a:pPr marL="457200" indent="-457200">
              <a:lnSpc>
                <a:spcPct val="80000"/>
              </a:lnSpc>
              <a:spcBef>
                <a:spcPct val="20000"/>
              </a:spcBef>
              <a:buClr>
                <a:schemeClr val="tx2"/>
              </a:buClr>
              <a:buSzPct val="70000"/>
            </a:pPr>
            <a:r>
              <a:rPr lang="en-US" sz="1600" b="1" dirty="0">
                <a:latin typeface="Courier New" pitchFamily="49" charset="0"/>
                <a:ea typeface="Times New Roman" pitchFamily="18" charset="0"/>
                <a:cs typeface="Courier New" pitchFamily="49" charset="0"/>
              </a:rPr>
              <a:t> </a:t>
            </a:r>
            <a:r>
              <a:rPr lang="en-US" sz="1600" b="1" dirty="0" smtClean="0">
                <a:latin typeface="Courier New" pitchFamily="49" charset="0"/>
                <a:ea typeface="Times New Roman" pitchFamily="18" charset="0"/>
                <a:cs typeface="Courier New" pitchFamily="49" charset="0"/>
              </a:rPr>
              <a:t>for </a:t>
            </a:r>
            <a:r>
              <a:rPr lang="en-US" sz="1600" b="1" dirty="0">
                <a:latin typeface="Courier New" pitchFamily="49" charset="0"/>
                <a:ea typeface="Times New Roman" pitchFamily="18" charset="0"/>
                <a:cs typeface="Courier New" pitchFamily="49" charset="0"/>
              </a:rPr>
              <a:t>(</a:t>
            </a:r>
            <a:r>
              <a:rPr lang="en-US" sz="1600" b="1" dirty="0" err="1">
                <a:latin typeface="Courier New" pitchFamily="49" charset="0"/>
                <a:ea typeface="Times New Roman" pitchFamily="18" charset="0"/>
                <a:cs typeface="Courier New" pitchFamily="49" charset="0"/>
              </a:rPr>
              <a:t>int</a:t>
            </a:r>
            <a:r>
              <a:rPr lang="en-US" sz="1600" b="1" dirty="0">
                <a:latin typeface="Courier New" pitchFamily="49" charset="0"/>
                <a:ea typeface="Times New Roman" pitchFamily="18" charset="0"/>
                <a:cs typeface="Courier New" pitchFamily="49" charset="0"/>
              </a:rPr>
              <a:t> k = 0; k &lt; </a:t>
            </a:r>
            <a:r>
              <a:rPr lang="en-US" sz="1600" b="1" dirty="0" err="1">
                <a:latin typeface="Courier New" pitchFamily="49" charset="0"/>
                <a:ea typeface="Times New Roman" pitchFamily="18" charset="0"/>
                <a:cs typeface="Courier New" pitchFamily="49" charset="0"/>
              </a:rPr>
              <a:t>M.width</a:t>
            </a:r>
            <a:r>
              <a:rPr lang="en-US" sz="1600" b="1" dirty="0">
                <a:latin typeface="Courier New" pitchFamily="49" charset="0"/>
                <a:ea typeface="Times New Roman" pitchFamily="18" charset="0"/>
                <a:cs typeface="Courier New" pitchFamily="49" charset="0"/>
              </a:rPr>
              <a:t>; ++k) </a:t>
            </a:r>
            <a:r>
              <a:rPr lang="en-US" altLang="zh-TW" sz="1600" b="1" dirty="0">
                <a:latin typeface="Courier New" pitchFamily="49" charset="0"/>
                <a:ea typeface="Times New Roman" pitchFamily="18" charset="0"/>
                <a:cs typeface="Courier New" pitchFamily="49" charset="0"/>
              </a:rPr>
              <a:t> </a:t>
            </a:r>
            <a:r>
              <a:rPr lang="en-US" sz="1600" b="1" dirty="0">
                <a:latin typeface="Courier New" pitchFamily="49" charset="0"/>
                <a:ea typeface="Times New Roman" pitchFamily="18" charset="0"/>
                <a:cs typeface="Courier New" pitchFamily="49" charset="0"/>
              </a:rPr>
              <a:t>{ </a:t>
            </a:r>
          </a:p>
          <a:p>
            <a:pPr marL="457200" indent="-457200">
              <a:lnSpc>
                <a:spcPct val="80000"/>
              </a:lnSpc>
              <a:spcBef>
                <a:spcPct val="20000"/>
              </a:spcBef>
              <a:buClr>
                <a:schemeClr val="tx2"/>
              </a:buClr>
              <a:buSzPct val="70000"/>
            </a:pPr>
            <a:r>
              <a:rPr lang="en-US" sz="1600" b="1" dirty="0">
                <a:latin typeface="Courier New" pitchFamily="49" charset="0"/>
                <a:ea typeface="Times New Roman" pitchFamily="18" charset="0"/>
                <a:cs typeface="Courier New" pitchFamily="49" charset="0"/>
              </a:rPr>
              <a:t>   </a:t>
            </a:r>
            <a:r>
              <a:rPr lang="en-US" altLang="zh-TW" sz="1600" b="1" dirty="0">
                <a:latin typeface="Courier New" pitchFamily="49" charset="0"/>
                <a:ea typeface="Times New Roman" pitchFamily="18" charset="0"/>
                <a:cs typeface="Courier New" pitchFamily="49" charset="0"/>
              </a:rPr>
              <a:t> </a:t>
            </a:r>
            <a:r>
              <a:rPr lang="en-US" sz="1600" b="1" dirty="0">
                <a:latin typeface="Courier New" pitchFamily="49" charset="0"/>
                <a:ea typeface="Times New Roman" pitchFamily="18" charset="0"/>
                <a:cs typeface="Courier New" pitchFamily="49" charset="0"/>
              </a:rPr>
              <a:t> </a:t>
            </a:r>
            <a:r>
              <a:rPr lang="en-US" sz="1600" b="1" dirty="0" smtClean="0">
                <a:latin typeface="Courier New" pitchFamily="49" charset="0"/>
                <a:ea typeface="Times New Roman" pitchFamily="18" charset="0"/>
                <a:cs typeface="Courier New" pitchFamily="49" charset="0"/>
              </a:rPr>
              <a:t>float </a:t>
            </a:r>
            <a:r>
              <a:rPr lang="en-US" sz="1600" b="1" dirty="0" err="1">
                <a:latin typeface="Courier New" pitchFamily="49" charset="0"/>
                <a:ea typeface="Times New Roman" pitchFamily="18" charset="0"/>
                <a:cs typeface="Courier New" pitchFamily="49" charset="0"/>
              </a:rPr>
              <a:t>Melement</a:t>
            </a:r>
            <a:r>
              <a:rPr lang="en-US" sz="1600" b="1" dirty="0">
                <a:latin typeface="Courier New" pitchFamily="49" charset="0"/>
                <a:ea typeface="Times New Roman" pitchFamily="18" charset="0"/>
                <a:cs typeface="Courier New" pitchFamily="49" charset="0"/>
              </a:rPr>
              <a:t> = </a:t>
            </a:r>
            <a:r>
              <a:rPr lang="en-US" sz="1600" b="1" dirty="0" err="1">
                <a:latin typeface="Courier New" pitchFamily="49" charset="0"/>
                <a:ea typeface="Times New Roman" pitchFamily="18" charset="0"/>
                <a:cs typeface="Courier New" pitchFamily="49" charset="0"/>
              </a:rPr>
              <a:t>M.elements</a:t>
            </a:r>
            <a:r>
              <a:rPr lang="en-US" sz="1600" b="1" dirty="0">
                <a:latin typeface="Courier New" pitchFamily="49" charset="0"/>
                <a:ea typeface="Times New Roman" pitchFamily="18" charset="0"/>
                <a:cs typeface="Courier New" pitchFamily="49" charset="0"/>
              </a:rPr>
              <a:t>[</a:t>
            </a:r>
            <a:r>
              <a:rPr lang="en-US" sz="1600" b="1" dirty="0" err="1">
                <a:latin typeface="Courier New" pitchFamily="49" charset="0"/>
                <a:ea typeface="Times New Roman" pitchFamily="18" charset="0"/>
                <a:cs typeface="Courier New" pitchFamily="49" charset="0"/>
              </a:rPr>
              <a:t>ty</a:t>
            </a:r>
            <a:r>
              <a:rPr lang="en-US" sz="1600" b="1" dirty="0">
                <a:latin typeface="Courier New" pitchFamily="49" charset="0"/>
                <a:ea typeface="Times New Roman" pitchFamily="18" charset="0"/>
                <a:cs typeface="Courier New" pitchFamily="49" charset="0"/>
              </a:rPr>
              <a:t> * </a:t>
            </a:r>
            <a:r>
              <a:rPr lang="en-US" sz="1600" b="1" dirty="0" err="1" smtClean="0">
                <a:latin typeface="Courier New" pitchFamily="49" charset="0"/>
                <a:ea typeface="Times New Roman" pitchFamily="18" charset="0"/>
                <a:cs typeface="Courier New" pitchFamily="49" charset="0"/>
              </a:rPr>
              <a:t>M.width</a:t>
            </a:r>
            <a:r>
              <a:rPr lang="en-US" sz="1600" b="1" dirty="0" smtClean="0">
                <a:latin typeface="Courier New" pitchFamily="49" charset="0"/>
                <a:ea typeface="Times New Roman" pitchFamily="18" charset="0"/>
                <a:cs typeface="Courier New" pitchFamily="49" charset="0"/>
              </a:rPr>
              <a:t> </a:t>
            </a:r>
            <a:r>
              <a:rPr lang="en-US" sz="1600" b="1" dirty="0">
                <a:latin typeface="Courier New" pitchFamily="49" charset="0"/>
                <a:ea typeface="Times New Roman" pitchFamily="18" charset="0"/>
                <a:cs typeface="Courier New" pitchFamily="49" charset="0"/>
              </a:rPr>
              <a:t>+ k];</a:t>
            </a:r>
          </a:p>
          <a:p>
            <a:pPr marL="457200" indent="-457200">
              <a:lnSpc>
                <a:spcPct val="80000"/>
              </a:lnSpc>
              <a:spcBef>
                <a:spcPct val="20000"/>
              </a:spcBef>
              <a:buClr>
                <a:schemeClr val="tx2"/>
              </a:buClr>
              <a:buSzPct val="70000"/>
            </a:pPr>
            <a:r>
              <a:rPr lang="en-US" sz="1600" b="1" dirty="0">
                <a:latin typeface="Courier New" pitchFamily="49" charset="0"/>
                <a:ea typeface="Times New Roman" pitchFamily="18" charset="0"/>
                <a:cs typeface="Courier New" pitchFamily="49" charset="0"/>
              </a:rPr>
              <a:t>   </a:t>
            </a:r>
            <a:r>
              <a:rPr lang="en-US" altLang="zh-TW" sz="1600" b="1" dirty="0">
                <a:latin typeface="Courier New" pitchFamily="49" charset="0"/>
                <a:ea typeface="Times New Roman" pitchFamily="18" charset="0"/>
                <a:cs typeface="Courier New" pitchFamily="49" charset="0"/>
              </a:rPr>
              <a:t> </a:t>
            </a:r>
            <a:r>
              <a:rPr lang="en-US" sz="1600" b="1" dirty="0">
                <a:latin typeface="Courier New" pitchFamily="49" charset="0"/>
                <a:ea typeface="Times New Roman" pitchFamily="18" charset="0"/>
                <a:cs typeface="Courier New" pitchFamily="49" charset="0"/>
              </a:rPr>
              <a:t> </a:t>
            </a:r>
            <a:r>
              <a:rPr lang="en-US" sz="1600" b="1" dirty="0" smtClean="0">
                <a:latin typeface="Courier New" pitchFamily="49" charset="0"/>
                <a:ea typeface="Times New Roman" pitchFamily="18" charset="0"/>
                <a:cs typeface="Courier New" pitchFamily="49" charset="0"/>
              </a:rPr>
              <a:t>float </a:t>
            </a:r>
            <a:r>
              <a:rPr lang="en-US" sz="1600" b="1" dirty="0" err="1">
                <a:latin typeface="Courier New" pitchFamily="49" charset="0"/>
                <a:ea typeface="Times New Roman" pitchFamily="18" charset="0"/>
                <a:cs typeface="Courier New" pitchFamily="49" charset="0"/>
              </a:rPr>
              <a:t>Nelement</a:t>
            </a:r>
            <a:r>
              <a:rPr lang="en-US" sz="1600" b="1" dirty="0">
                <a:latin typeface="Courier New" pitchFamily="49" charset="0"/>
                <a:ea typeface="Times New Roman" pitchFamily="18" charset="0"/>
                <a:cs typeface="Courier New" pitchFamily="49" charset="0"/>
              </a:rPr>
              <a:t> = </a:t>
            </a:r>
            <a:r>
              <a:rPr lang="en-US" sz="1600" b="1" dirty="0" err="1" smtClean="0">
                <a:latin typeface="Courier New" pitchFamily="49" charset="0"/>
                <a:ea typeface="Times New Roman" pitchFamily="18" charset="0"/>
                <a:cs typeface="Courier New" pitchFamily="49" charset="0"/>
              </a:rPr>
              <a:t>N.elements</a:t>
            </a:r>
            <a:r>
              <a:rPr lang="en-US" sz="1600" b="1" dirty="0" smtClean="0">
                <a:latin typeface="Courier New" pitchFamily="49" charset="0"/>
                <a:ea typeface="Times New Roman" pitchFamily="18" charset="0"/>
                <a:cs typeface="Courier New" pitchFamily="49" charset="0"/>
              </a:rPr>
              <a:t>[k </a:t>
            </a:r>
            <a:r>
              <a:rPr lang="en-US" sz="1600" b="1" dirty="0">
                <a:latin typeface="Courier New" pitchFamily="49" charset="0"/>
                <a:ea typeface="Times New Roman" pitchFamily="18" charset="0"/>
                <a:cs typeface="Courier New" pitchFamily="49" charset="0"/>
              </a:rPr>
              <a:t>* </a:t>
            </a:r>
            <a:r>
              <a:rPr lang="en-US" sz="1600" b="1" dirty="0" err="1" smtClean="0">
                <a:latin typeface="Courier New" pitchFamily="49" charset="0"/>
                <a:ea typeface="Times New Roman" pitchFamily="18" charset="0"/>
                <a:cs typeface="Courier New" pitchFamily="49" charset="0"/>
              </a:rPr>
              <a:t>N.width</a:t>
            </a:r>
            <a:r>
              <a:rPr lang="en-US" sz="1600" b="1" dirty="0" smtClean="0">
                <a:latin typeface="Courier New" pitchFamily="49" charset="0"/>
                <a:ea typeface="Times New Roman" pitchFamily="18" charset="0"/>
                <a:cs typeface="Courier New" pitchFamily="49" charset="0"/>
              </a:rPr>
              <a:t> </a:t>
            </a:r>
            <a:r>
              <a:rPr lang="en-US" sz="1600" b="1" dirty="0">
                <a:latin typeface="Courier New" pitchFamily="49" charset="0"/>
                <a:ea typeface="Times New Roman" pitchFamily="18" charset="0"/>
                <a:cs typeface="Courier New" pitchFamily="49" charset="0"/>
              </a:rPr>
              <a:t>+ </a:t>
            </a:r>
            <a:r>
              <a:rPr lang="en-US" sz="1600" b="1" dirty="0" err="1">
                <a:latin typeface="Courier New" pitchFamily="49" charset="0"/>
                <a:ea typeface="Times New Roman" pitchFamily="18" charset="0"/>
                <a:cs typeface="Courier New" pitchFamily="49" charset="0"/>
              </a:rPr>
              <a:t>tx</a:t>
            </a:r>
            <a:r>
              <a:rPr lang="en-US" sz="1600" b="1" dirty="0">
                <a:latin typeface="Courier New" pitchFamily="49" charset="0"/>
                <a:ea typeface="Times New Roman" pitchFamily="18" charset="0"/>
                <a:cs typeface="Courier New" pitchFamily="49" charset="0"/>
              </a:rPr>
              <a:t>];</a:t>
            </a:r>
          </a:p>
          <a:p>
            <a:pPr marL="457200" indent="-457200">
              <a:lnSpc>
                <a:spcPct val="80000"/>
              </a:lnSpc>
              <a:spcBef>
                <a:spcPct val="20000"/>
              </a:spcBef>
              <a:buClr>
                <a:schemeClr val="tx2"/>
              </a:buClr>
              <a:buSzPct val="70000"/>
            </a:pPr>
            <a:r>
              <a:rPr lang="en-US" sz="1600" b="1" dirty="0">
                <a:latin typeface="Courier New" pitchFamily="49" charset="0"/>
                <a:ea typeface="Times New Roman" pitchFamily="18" charset="0"/>
                <a:cs typeface="Courier New" pitchFamily="49" charset="0"/>
              </a:rPr>
              <a:t>   </a:t>
            </a:r>
            <a:r>
              <a:rPr lang="en-US" altLang="zh-TW" sz="1600" b="1" dirty="0">
                <a:latin typeface="Courier New" pitchFamily="49" charset="0"/>
                <a:ea typeface="Times New Roman" pitchFamily="18" charset="0"/>
                <a:cs typeface="Courier New" pitchFamily="49" charset="0"/>
              </a:rPr>
              <a:t> </a:t>
            </a:r>
            <a:r>
              <a:rPr lang="en-US" sz="1600" b="1" dirty="0">
                <a:latin typeface="Courier New" pitchFamily="49" charset="0"/>
                <a:ea typeface="Times New Roman" pitchFamily="18" charset="0"/>
                <a:cs typeface="Courier New" pitchFamily="49" charset="0"/>
              </a:rPr>
              <a:t> </a:t>
            </a:r>
            <a:r>
              <a:rPr lang="en-US" sz="1600" b="1" dirty="0" err="1" smtClean="0">
                <a:latin typeface="Courier New" pitchFamily="49" charset="0"/>
                <a:ea typeface="Times New Roman" pitchFamily="18" charset="0"/>
                <a:cs typeface="Courier New" pitchFamily="49" charset="0"/>
              </a:rPr>
              <a:t>Pval</a:t>
            </a:r>
            <a:r>
              <a:rPr lang="en-US" sz="1600" b="1" dirty="0" smtClean="0">
                <a:latin typeface="Courier New" pitchFamily="49" charset="0"/>
                <a:ea typeface="Times New Roman" pitchFamily="18" charset="0"/>
                <a:cs typeface="Courier New" pitchFamily="49" charset="0"/>
              </a:rPr>
              <a:t> </a:t>
            </a:r>
            <a:r>
              <a:rPr lang="en-US" sz="1600" b="1" dirty="0">
                <a:latin typeface="Courier New" pitchFamily="49" charset="0"/>
                <a:ea typeface="Times New Roman" pitchFamily="18" charset="0"/>
                <a:cs typeface="Courier New" pitchFamily="49" charset="0"/>
              </a:rPr>
              <a:t>+= </a:t>
            </a:r>
            <a:r>
              <a:rPr lang="en-US" sz="1600" b="1" dirty="0" err="1">
                <a:latin typeface="Courier New" pitchFamily="49" charset="0"/>
                <a:ea typeface="Times New Roman" pitchFamily="18" charset="0"/>
                <a:cs typeface="Courier New" pitchFamily="49" charset="0"/>
              </a:rPr>
              <a:t>Melement</a:t>
            </a:r>
            <a:r>
              <a:rPr lang="en-US" sz="1600" b="1" dirty="0">
                <a:latin typeface="Courier New" pitchFamily="49" charset="0"/>
                <a:ea typeface="Times New Roman" pitchFamily="18" charset="0"/>
                <a:cs typeface="Courier New" pitchFamily="49" charset="0"/>
              </a:rPr>
              <a:t> * </a:t>
            </a:r>
            <a:r>
              <a:rPr lang="en-US" sz="1600" b="1" dirty="0" err="1">
                <a:latin typeface="Courier New" pitchFamily="49" charset="0"/>
                <a:ea typeface="Times New Roman" pitchFamily="18" charset="0"/>
                <a:cs typeface="Courier New" pitchFamily="49" charset="0"/>
              </a:rPr>
              <a:t>Nelement</a:t>
            </a:r>
            <a:r>
              <a:rPr lang="en-US" sz="1600" b="1" dirty="0">
                <a:latin typeface="Courier New" pitchFamily="49" charset="0"/>
                <a:ea typeface="Times New Roman" pitchFamily="18" charset="0"/>
                <a:cs typeface="Courier New" pitchFamily="49" charset="0"/>
              </a:rPr>
              <a:t>;</a:t>
            </a:r>
          </a:p>
          <a:p>
            <a:pPr marL="457200" indent="-457200">
              <a:lnSpc>
                <a:spcPct val="80000"/>
              </a:lnSpc>
              <a:spcBef>
                <a:spcPct val="20000"/>
              </a:spcBef>
              <a:buClr>
                <a:schemeClr val="tx2"/>
              </a:buClr>
              <a:buSzPct val="70000"/>
            </a:pPr>
            <a:r>
              <a:rPr lang="en-US" sz="1600" b="1" dirty="0">
                <a:latin typeface="Courier New" pitchFamily="49" charset="0"/>
                <a:ea typeface="Times New Roman" pitchFamily="18" charset="0"/>
                <a:cs typeface="Courier New" pitchFamily="49" charset="0"/>
              </a:rPr>
              <a:t>  </a:t>
            </a:r>
            <a:r>
              <a:rPr lang="en-US" altLang="zh-TW" sz="1600" b="1" dirty="0" smtClean="0">
                <a:latin typeface="Courier New" pitchFamily="49" charset="0"/>
                <a:ea typeface="Times New Roman" pitchFamily="18" charset="0"/>
                <a:cs typeface="Courier New" pitchFamily="49" charset="0"/>
              </a:rPr>
              <a:t>}</a:t>
            </a:r>
            <a:endParaRPr lang="en-US" altLang="zh-TW" sz="1600" b="1" dirty="0">
              <a:latin typeface="Courier New" pitchFamily="49" charset="0"/>
              <a:ea typeface="Times New Roman" pitchFamily="18" charset="0"/>
              <a:cs typeface="Courier New" pitchFamily="49" charset="0"/>
            </a:endParaRPr>
          </a:p>
          <a:p>
            <a:endParaRPr lang="en-US" sz="1600" dirty="0">
              <a:latin typeface="Arial" pitchFamily="34" charset="0"/>
            </a:endParaRPr>
          </a:p>
          <a:p>
            <a:r>
              <a:rPr lang="en-US" sz="1600" b="1" dirty="0" smtClean="0">
                <a:solidFill>
                  <a:srgbClr val="0000CC"/>
                </a:solidFill>
                <a:latin typeface="Courier New" pitchFamily="49" charset="0"/>
                <a:ea typeface="Times New Roman" pitchFamily="18" charset="0"/>
                <a:cs typeface="Courier New" pitchFamily="49" charset="0"/>
              </a:rPr>
              <a:t> //Write matrix </a:t>
            </a:r>
            <a:r>
              <a:rPr lang="en-US" sz="1600" b="1" dirty="0">
                <a:solidFill>
                  <a:srgbClr val="0000CC"/>
                </a:solidFill>
                <a:latin typeface="Courier New" pitchFamily="49" charset="0"/>
                <a:ea typeface="Times New Roman" pitchFamily="18" charset="0"/>
                <a:cs typeface="Courier New" pitchFamily="49" charset="0"/>
              </a:rPr>
              <a:t>to device memory;</a:t>
            </a:r>
          </a:p>
          <a:p>
            <a:r>
              <a:rPr lang="en-US" sz="1600" b="1" dirty="0" smtClean="0">
                <a:solidFill>
                  <a:srgbClr val="0000CC"/>
                </a:solidFill>
                <a:latin typeface="Courier New" pitchFamily="49" charset="0"/>
                <a:ea typeface="Times New Roman" pitchFamily="18" charset="0"/>
                <a:cs typeface="Courier New" pitchFamily="49" charset="0"/>
              </a:rPr>
              <a:t> //each </a:t>
            </a:r>
            <a:r>
              <a:rPr lang="en-US" sz="1600" b="1" dirty="0">
                <a:solidFill>
                  <a:srgbClr val="0000CC"/>
                </a:solidFill>
                <a:latin typeface="Courier New" pitchFamily="49" charset="0"/>
                <a:ea typeface="Times New Roman" pitchFamily="18" charset="0"/>
                <a:cs typeface="Courier New" pitchFamily="49" charset="0"/>
              </a:rPr>
              <a:t>thread writes one element</a:t>
            </a:r>
          </a:p>
          <a:p>
            <a:r>
              <a:rPr lang="en-US" sz="1600" dirty="0">
                <a:latin typeface="Arial" pitchFamily="34" charset="0"/>
              </a:rPr>
              <a:t> </a:t>
            </a:r>
            <a:r>
              <a:rPr lang="en-US" sz="1600" dirty="0" smtClean="0">
                <a:latin typeface="Arial" pitchFamily="34" charset="0"/>
              </a:rPr>
              <a:t> </a:t>
            </a:r>
            <a:r>
              <a:rPr lang="en-US" sz="1600" b="1" dirty="0" err="1" smtClean="0">
                <a:latin typeface="Courier New" pitchFamily="49" charset="0"/>
                <a:ea typeface="Times New Roman" pitchFamily="18" charset="0"/>
                <a:cs typeface="Courier New" pitchFamily="49" charset="0"/>
              </a:rPr>
              <a:t>P.elements</a:t>
            </a:r>
            <a:r>
              <a:rPr lang="en-US" sz="1600" b="1" dirty="0" smtClean="0">
                <a:latin typeface="Courier New" pitchFamily="49" charset="0"/>
                <a:ea typeface="Times New Roman" pitchFamily="18" charset="0"/>
                <a:cs typeface="Courier New" pitchFamily="49" charset="0"/>
              </a:rPr>
              <a:t>[</a:t>
            </a:r>
            <a:r>
              <a:rPr lang="en-US" sz="1600" b="1" dirty="0" err="1" smtClean="0">
                <a:latin typeface="Courier New" pitchFamily="49" charset="0"/>
                <a:ea typeface="Times New Roman" pitchFamily="18" charset="0"/>
                <a:cs typeface="Courier New" pitchFamily="49" charset="0"/>
              </a:rPr>
              <a:t>ty</a:t>
            </a:r>
            <a:r>
              <a:rPr lang="en-US" sz="1600" b="1" dirty="0" smtClean="0">
                <a:latin typeface="Courier New" pitchFamily="49" charset="0"/>
                <a:ea typeface="Times New Roman" pitchFamily="18" charset="0"/>
                <a:cs typeface="Courier New" pitchFamily="49" charset="0"/>
              </a:rPr>
              <a:t>*</a:t>
            </a:r>
            <a:r>
              <a:rPr lang="en-US" sz="1600" b="1" dirty="0" err="1" smtClean="0">
                <a:latin typeface="Courier New" pitchFamily="49" charset="0"/>
                <a:ea typeface="Times New Roman" pitchFamily="18" charset="0"/>
                <a:cs typeface="Courier New" pitchFamily="49" charset="0"/>
              </a:rPr>
              <a:t>P.width+tx</a:t>
            </a:r>
            <a:r>
              <a:rPr lang="en-US" sz="1600" b="1" dirty="0" smtClean="0">
                <a:latin typeface="Courier New" pitchFamily="49" charset="0"/>
                <a:ea typeface="Times New Roman" pitchFamily="18" charset="0"/>
                <a:cs typeface="Courier New" pitchFamily="49" charset="0"/>
              </a:rPr>
              <a:t>]=</a:t>
            </a:r>
            <a:r>
              <a:rPr lang="en-US" sz="1600" b="1" dirty="0" err="1" smtClean="0">
                <a:latin typeface="Courier New" pitchFamily="49" charset="0"/>
                <a:ea typeface="Times New Roman" pitchFamily="18" charset="0"/>
                <a:cs typeface="Courier New" pitchFamily="49" charset="0"/>
              </a:rPr>
              <a:t>Pval</a:t>
            </a:r>
            <a:r>
              <a:rPr lang="en-US" sz="1600" b="1" dirty="0" smtClean="0">
                <a:latin typeface="Courier New" pitchFamily="49" charset="0"/>
                <a:ea typeface="Times New Roman" pitchFamily="18" charset="0"/>
                <a:cs typeface="Courier New" pitchFamily="49" charset="0"/>
              </a:rPr>
              <a:t>;</a:t>
            </a:r>
            <a:endParaRPr lang="en-US" sz="1600" b="1" dirty="0">
              <a:latin typeface="Courier New" pitchFamily="49" charset="0"/>
              <a:ea typeface="Times New Roman" pitchFamily="18" charset="0"/>
              <a:cs typeface="Courier New" pitchFamily="49" charset="0"/>
            </a:endParaRPr>
          </a:p>
          <a:p>
            <a:r>
              <a:rPr lang="en-US" sz="1600" dirty="0">
                <a:latin typeface="Arial" pitchFamily="34" charset="0"/>
              </a:rPr>
              <a:t>}</a:t>
            </a:r>
            <a:endParaRPr lang="en-US" sz="1400" dirty="0">
              <a:latin typeface="Arial" pitchFamily="34" charset="0"/>
            </a:endParaRPr>
          </a:p>
        </p:txBody>
      </p:sp>
      <p:sp>
        <p:nvSpPr>
          <p:cNvPr id="75780" name="Text Box 4"/>
          <p:cNvSpPr txBox="1">
            <a:spLocks noChangeArrowheads="1"/>
          </p:cNvSpPr>
          <p:nvPr/>
        </p:nvSpPr>
        <p:spPr bwMode="auto">
          <a:xfrm>
            <a:off x="152400" y="6400800"/>
            <a:ext cx="609600" cy="366713"/>
          </a:xfrm>
          <a:prstGeom prst="rect">
            <a:avLst/>
          </a:prstGeom>
          <a:noFill/>
          <a:ln w="9525">
            <a:noFill/>
            <a:miter lim="800000"/>
            <a:headEnd/>
            <a:tailEnd/>
          </a:ln>
          <a:effectLst/>
        </p:spPr>
        <p:txBody>
          <a:bodyPr>
            <a:spAutoFit/>
          </a:bodyPr>
          <a:lstStyle/>
          <a:p>
            <a:pPr eaLnBrk="0" hangingPunct="0">
              <a:spcBef>
                <a:spcPct val="50000"/>
              </a:spcBef>
            </a:pPr>
            <a:fld id="{A0AEB623-80EB-4D35-AA7E-4BB98B222137}" type="slidenum">
              <a:rPr lang="en-US">
                <a:latin typeface="Tahoma" pitchFamily="34" charset="0"/>
              </a:rPr>
              <a:pPr eaLnBrk="0" hangingPunct="0">
                <a:spcBef>
                  <a:spcPct val="50000"/>
                </a:spcBef>
              </a:pPr>
              <a:t>9</a:t>
            </a:fld>
            <a:endParaRPr lang="en-US">
              <a:latin typeface="Tahoma" pitchFamily="34" charset="0"/>
            </a:endParaRPr>
          </a:p>
        </p:txBody>
      </p:sp>
      <p:sp>
        <p:nvSpPr>
          <p:cNvPr id="75781" name="Text Box 5"/>
          <p:cNvSpPr txBox="1">
            <a:spLocks noChangeArrowheads="1"/>
          </p:cNvSpPr>
          <p:nvPr/>
        </p:nvSpPr>
        <p:spPr bwMode="auto">
          <a:xfrm>
            <a:off x="4162425" y="4313238"/>
            <a:ext cx="2468563" cy="2468562"/>
          </a:xfrm>
          <a:prstGeom prst="rect">
            <a:avLst/>
          </a:prstGeom>
          <a:solidFill>
            <a:srgbClr val="99FF66"/>
          </a:solidFill>
          <a:ln w="9525">
            <a:solidFill>
              <a:srgbClr val="969696"/>
            </a:solidFill>
            <a:miter lim="800000"/>
            <a:headEnd/>
            <a:tailEnd/>
          </a:ln>
        </p:spPr>
        <p:txBody>
          <a:bodyPr/>
          <a:lstStyle/>
          <a:p>
            <a:r>
              <a:rPr lang="en-US" sz="1200" b="1">
                <a:solidFill>
                  <a:schemeClr val="bg1"/>
                </a:solidFill>
                <a:latin typeface="Arial" pitchFamily="34" charset="0"/>
              </a:rPr>
              <a:t>M</a:t>
            </a:r>
            <a:endParaRPr lang="en-US">
              <a:solidFill>
                <a:schemeClr val="bg1"/>
              </a:solidFill>
              <a:latin typeface="Arial" pitchFamily="34" charset="0"/>
            </a:endParaRPr>
          </a:p>
        </p:txBody>
      </p:sp>
      <p:sp>
        <p:nvSpPr>
          <p:cNvPr id="75782" name="Text Box 6"/>
          <p:cNvSpPr txBox="1">
            <a:spLocks noChangeArrowheads="1"/>
          </p:cNvSpPr>
          <p:nvPr/>
        </p:nvSpPr>
        <p:spPr bwMode="auto">
          <a:xfrm>
            <a:off x="6675438" y="1798638"/>
            <a:ext cx="2468562" cy="2468562"/>
          </a:xfrm>
          <a:prstGeom prst="rect">
            <a:avLst/>
          </a:prstGeom>
          <a:solidFill>
            <a:srgbClr val="99FF66"/>
          </a:solidFill>
          <a:ln w="9525">
            <a:solidFill>
              <a:srgbClr val="969696"/>
            </a:solidFill>
            <a:miter lim="800000"/>
            <a:headEnd/>
            <a:tailEnd/>
          </a:ln>
        </p:spPr>
        <p:txBody>
          <a:bodyPr/>
          <a:lstStyle/>
          <a:p>
            <a:r>
              <a:rPr lang="en-US" sz="1200" b="1">
                <a:solidFill>
                  <a:schemeClr val="bg1"/>
                </a:solidFill>
                <a:latin typeface="Arial" pitchFamily="34" charset="0"/>
              </a:rPr>
              <a:t>N</a:t>
            </a:r>
            <a:endParaRPr lang="en-US">
              <a:solidFill>
                <a:schemeClr val="bg1"/>
              </a:solidFill>
              <a:latin typeface="Arial" pitchFamily="34" charset="0"/>
            </a:endParaRPr>
          </a:p>
        </p:txBody>
      </p:sp>
      <p:sp>
        <p:nvSpPr>
          <p:cNvPr id="75783" name="Text Box 7"/>
          <p:cNvSpPr txBox="1">
            <a:spLocks noChangeArrowheads="1"/>
          </p:cNvSpPr>
          <p:nvPr/>
        </p:nvSpPr>
        <p:spPr bwMode="auto">
          <a:xfrm>
            <a:off x="6675438" y="4313238"/>
            <a:ext cx="2468562" cy="2468562"/>
          </a:xfrm>
          <a:prstGeom prst="rect">
            <a:avLst/>
          </a:prstGeom>
          <a:solidFill>
            <a:srgbClr val="99FF66"/>
          </a:solidFill>
          <a:ln w="9525" algn="ctr">
            <a:solidFill>
              <a:srgbClr val="969696"/>
            </a:solidFill>
            <a:miter lim="800000"/>
            <a:headEnd/>
            <a:tailEnd/>
          </a:ln>
          <a:effectLst/>
        </p:spPr>
        <p:txBody>
          <a:bodyPr/>
          <a:lstStyle/>
          <a:p>
            <a:r>
              <a:rPr lang="en-US" sz="1200" b="1">
                <a:solidFill>
                  <a:schemeClr val="bg1"/>
                </a:solidFill>
                <a:latin typeface="Arial" pitchFamily="34" charset="0"/>
              </a:rPr>
              <a:t>P</a:t>
            </a:r>
            <a:endParaRPr lang="en-US">
              <a:solidFill>
                <a:schemeClr val="bg1"/>
              </a:solidFill>
              <a:latin typeface="Arial" pitchFamily="34" charset="0"/>
            </a:endParaRPr>
          </a:p>
        </p:txBody>
      </p:sp>
      <p:sp>
        <p:nvSpPr>
          <p:cNvPr id="75784" name="Text Box 8"/>
          <p:cNvSpPr txBox="1">
            <a:spLocks noChangeArrowheads="1"/>
          </p:cNvSpPr>
          <p:nvPr/>
        </p:nvSpPr>
        <p:spPr bwMode="auto">
          <a:xfrm>
            <a:off x="8047038" y="1798638"/>
            <a:ext cx="53975" cy="2468562"/>
          </a:xfrm>
          <a:prstGeom prst="rect">
            <a:avLst/>
          </a:prstGeom>
          <a:solidFill>
            <a:srgbClr val="FF6600"/>
          </a:solidFill>
          <a:ln w="9525">
            <a:solidFill>
              <a:srgbClr val="969696"/>
            </a:solidFill>
            <a:miter lim="800000"/>
            <a:headEnd/>
            <a:tailEnd/>
          </a:ln>
        </p:spPr>
        <p:txBody>
          <a:bodyPr lIns="0" tIns="91440" rIns="0" bIns="0"/>
          <a:lstStyle/>
          <a:p>
            <a:endParaRPr lang="en-US">
              <a:latin typeface="Arial" pitchFamily="34" charset="0"/>
            </a:endParaRPr>
          </a:p>
        </p:txBody>
      </p:sp>
      <p:sp>
        <p:nvSpPr>
          <p:cNvPr id="75785" name="Line 9"/>
          <p:cNvSpPr>
            <a:spLocks noChangeShapeType="1"/>
          </p:cNvSpPr>
          <p:nvPr/>
        </p:nvSpPr>
        <p:spPr bwMode="auto">
          <a:xfrm>
            <a:off x="8102600" y="4267200"/>
            <a:ext cx="1588" cy="1417638"/>
          </a:xfrm>
          <a:prstGeom prst="line">
            <a:avLst/>
          </a:prstGeom>
          <a:noFill/>
          <a:ln w="9525">
            <a:solidFill>
              <a:srgbClr val="969696"/>
            </a:solidFill>
            <a:prstDash val="dash"/>
            <a:round/>
            <a:headEnd/>
            <a:tailEnd/>
          </a:ln>
          <a:effectLst/>
        </p:spPr>
        <p:txBody>
          <a:bodyPr/>
          <a:lstStyle/>
          <a:p>
            <a:endParaRPr lang="en-US"/>
          </a:p>
        </p:txBody>
      </p:sp>
      <p:sp>
        <p:nvSpPr>
          <p:cNvPr id="75786" name="Line 10"/>
          <p:cNvSpPr>
            <a:spLocks noChangeShapeType="1"/>
          </p:cNvSpPr>
          <p:nvPr/>
        </p:nvSpPr>
        <p:spPr bwMode="auto">
          <a:xfrm>
            <a:off x="8047038" y="4237038"/>
            <a:ext cx="0" cy="1417637"/>
          </a:xfrm>
          <a:prstGeom prst="line">
            <a:avLst/>
          </a:prstGeom>
          <a:noFill/>
          <a:ln w="9525">
            <a:solidFill>
              <a:srgbClr val="969696"/>
            </a:solidFill>
            <a:prstDash val="dash"/>
            <a:round/>
            <a:headEnd/>
            <a:tailEnd/>
          </a:ln>
          <a:effectLst/>
        </p:spPr>
        <p:txBody>
          <a:bodyPr/>
          <a:lstStyle/>
          <a:p>
            <a:endParaRPr lang="en-US"/>
          </a:p>
        </p:txBody>
      </p:sp>
      <p:sp>
        <p:nvSpPr>
          <p:cNvPr id="75787" name="Line 11"/>
          <p:cNvSpPr>
            <a:spLocks noChangeShapeType="1"/>
          </p:cNvSpPr>
          <p:nvPr/>
        </p:nvSpPr>
        <p:spPr bwMode="auto">
          <a:xfrm flipH="1" flipV="1">
            <a:off x="6675438" y="6632575"/>
            <a:ext cx="2468562" cy="0"/>
          </a:xfrm>
          <a:prstGeom prst="line">
            <a:avLst/>
          </a:prstGeom>
          <a:noFill/>
          <a:ln w="6350">
            <a:solidFill>
              <a:srgbClr val="000000"/>
            </a:solidFill>
            <a:round/>
            <a:headEnd type="triangle" w="med" len="med"/>
            <a:tailEnd type="triangle" w="med" len="med"/>
          </a:ln>
        </p:spPr>
        <p:txBody>
          <a:bodyPr/>
          <a:lstStyle/>
          <a:p>
            <a:endParaRPr lang="en-US"/>
          </a:p>
        </p:txBody>
      </p:sp>
      <p:sp>
        <p:nvSpPr>
          <p:cNvPr id="75788" name="Text Box 12"/>
          <p:cNvSpPr txBox="1">
            <a:spLocks noChangeArrowheads="1"/>
          </p:cNvSpPr>
          <p:nvPr/>
        </p:nvSpPr>
        <p:spPr bwMode="auto">
          <a:xfrm>
            <a:off x="4162425" y="5684838"/>
            <a:ext cx="2468563" cy="55562"/>
          </a:xfrm>
          <a:prstGeom prst="rect">
            <a:avLst/>
          </a:prstGeom>
          <a:solidFill>
            <a:srgbClr val="FF6600"/>
          </a:solidFill>
          <a:ln w="9525">
            <a:solidFill>
              <a:srgbClr val="969696"/>
            </a:solidFill>
            <a:miter lim="800000"/>
            <a:headEnd/>
            <a:tailEnd/>
          </a:ln>
        </p:spPr>
        <p:txBody>
          <a:bodyPr lIns="0" tIns="91440" rIns="0" bIns="0"/>
          <a:lstStyle/>
          <a:p>
            <a:endParaRPr lang="en-US">
              <a:latin typeface="Arial" pitchFamily="34" charset="0"/>
            </a:endParaRPr>
          </a:p>
        </p:txBody>
      </p:sp>
      <p:sp>
        <p:nvSpPr>
          <p:cNvPr id="75789" name="Text Box 13"/>
          <p:cNvSpPr txBox="1">
            <a:spLocks noChangeArrowheads="1"/>
          </p:cNvSpPr>
          <p:nvPr/>
        </p:nvSpPr>
        <p:spPr bwMode="auto">
          <a:xfrm>
            <a:off x="8047038" y="5684838"/>
            <a:ext cx="55562" cy="53975"/>
          </a:xfrm>
          <a:prstGeom prst="rect">
            <a:avLst/>
          </a:prstGeom>
          <a:solidFill>
            <a:srgbClr val="FF6600"/>
          </a:solidFill>
          <a:ln w="9525">
            <a:solidFill>
              <a:srgbClr val="969696"/>
            </a:solidFill>
            <a:miter lim="800000"/>
            <a:headEnd/>
            <a:tailEnd/>
          </a:ln>
        </p:spPr>
        <p:txBody>
          <a:bodyPr lIns="0" tIns="91440" rIns="0" bIns="0"/>
          <a:lstStyle/>
          <a:p>
            <a:endParaRPr lang="en-US" sz="1200"/>
          </a:p>
          <a:p>
            <a:endParaRPr lang="en-US" sz="1200"/>
          </a:p>
          <a:p>
            <a:endParaRPr lang="en-US">
              <a:latin typeface="Arial" pitchFamily="34" charset="0"/>
            </a:endParaRPr>
          </a:p>
        </p:txBody>
      </p:sp>
      <p:sp>
        <p:nvSpPr>
          <p:cNvPr id="75790" name="Line 14"/>
          <p:cNvSpPr>
            <a:spLocks noChangeShapeType="1"/>
          </p:cNvSpPr>
          <p:nvPr/>
        </p:nvSpPr>
        <p:spPr bwMode="auto">
          <a:xfrm>
            <a:off x="6619875" y="5684838"/>
            <a:ext cx="1417638" cy="0"/>
          </a:xfrm>
          <a:prstGeom prst="line">
            <a:avLst/>
          </a:prstGeom>
          <a:noFill/>
          <a:ln w="9525">
            <a:solidFill>
              <a:srgbClr val="969696"/>
            </a:solidFill>
            <a:prstDash val="dash"/>
            <a:round/>
            <a:headEnd/>
            <a:tailEnd/>
          </a:ln>
        </p:spPr>
        <p:txBody>
          <a:bodyPr/>
          <a:lstStyle/>
          <a:p>
            <a:endParaRPr lang="en-US"/>
          </a:p>
        </p:txBody>
      </p:sp>
      <p:sp>
        <p:nvSpPr>
          <p:cNvPr id="75791" name="Line 15"/>
          <p:cNvSpPr>
            <a:spLocks noChangeShapeType="1"/>
          </p:cNvSpPr>
          <p:nvPr/>
        </p:nvSpPr>
        <p:spPr bwMode="auto">
          <a:xfrm>
            <a:off x="6619875" y="5738813"/>
            <a:ext cx="1417638" cy="0"/>
          </a:xfrm>
          <a:prstGeom prst="line">
            <a:avLst/>
          </a:prstGeom>
          <a:noFill/>
          <a:ln w="9525">
            <a:solidFill>
              <a:srgbClr val="969696"/>
            </a:solidFill>
            <a:prstDash val="dash"/>
            <a:round/>
            <a:headEnd/>
            <a:tailEnd/>
          </a:ln>
        </p:spPr>
        <p:txBody>
          <a:bodyPr/>
          <a:lstStyle/>
          <a:p>
            <a:endParaRPr lang="en-US"/>
          </a:p>
        </p:txBody>
      </p:sp>
      <p:sp>
        <p:nvSpPr>
          <p:cNvPr id="75792" name="Line 16"/>
          <p:cNvSpPr>
            <a:spLocks noChangeShapeType="1"/>
          </p:cNvSpPr>
          <p:nvPr/>
        </p:nvSpPr>
        <p:spPr bwMode="auto">
          <a:xfrm rot="-10800000">
            <a:off x="8993188" y="1795463"/>
            <a:ext cx="4762" cy="2468562"/>
          </a:xfrm>
          <a:prstGeom prst="line">
            <a:avLst/>
          </a:prstGeom>
          <a:noFill/>
          <a:ln w="6350">
            <a:solidFill>
              <a:srgbClr val="000000"/>
            </a:solidFill>
            <a:round/>
            <a:headEnd type="triangle" w="med" len="med"/>
            <a:tailEnd type="triangle" w="med" len="med"/>
          </a:ln>
        </p:spPr>
        <p:txBody>
          <a:bodyPr/>
          <a:lstStyle/>
          <a:p>
            <a:endParaRPr lang="en-US"/>
          </a:p>
        </p:txBody>
      </p:sp>
      <p:sp>
        <p:nvSpPr>
          <p:cNvPr id="75793" name="Line 17"/>
          <p:cNvSpPr>
            <a:spLocks noChangeShapeType="1"/>
          </p:cNvSpPr>
          <p:nvPr/>
        </p:nvSpPr>
        <p:spPr bwMode="auto">
          <a:xfrm rot="-10800000">
            <a:off x="8993188" y="4313238"/>
            <a:ext cx="4762" cy="2468562"/>
          </a:xfrm>
          <a:prstGeom prst="line">
            <a:avLst/>
          </a:prstGeom>
          <a:noFill/>
          <a:ln w="6350">
            <a:solidFill>
              <a:srgbClr val="000000"/>
            </a:solidFill>
            <a:round/>
            <a:headEnd type="triangle" w="med" len="med"/>
            <a:tailEnd type="triangle" w="med" len="med"/>
          </a:ln>
        </p:spPr>
        <p:txBody>
          <a:bodyPr/>
          <a:lstStyle/>
          <a:p>
            <a:endParaRPr lang="en-US"/>
          </a:p>
        </p:txBody>
      </p:sp>
      <p:sp>
        <p:nvSpPr>
          <p:cNvPr id="75794" name="Line 18"/>
          <p:cNvSpPr>
            <a:spLocks noChangeShapeType="1"/>
          </p:cNvSpPr>
          <p:nvPr/>
        </p:nvSpPr>
        <p:spPr bwMode="auto">
          <a:xfrm flipH="1" flipV="1">
            <a:off x="4162425" y="6632575"/>
            <a:ext cx="2468563" cy="0"/>
          </a:xfrm>
          <a:prstGeom prst="line">
            <a:avLst/>
          </a:prstGeom>
          <a:noFill/>
          <a:ln w="6350">
            <a:solidFill>
              <a:srgbClr val="000000"/>
            </a:solidFill>
            <a:round/>
            <a:headEnd type="triangle" w="med" len="med"/>
            <a:tailEnd type="triangle" w="med" len="med"/>
          </a:ln>
        </p:spPr>
        <p:txBody>
          <a:bodyPr/>
          <a:lstStyle/>
          <a:p>
            <a:endParaRPr lang="en-US"/>
          </a:p>
        </p:txBody>
      </p:sp>
      <p:sp>
        <p:nvSpPr>
          <p:cNvPr id="75795" name="Text Box 19"/>
          <p:cNvSpPr txBox="1">
            <a:spLocks noChangeArrowheads="1"/>
          </p:cNvSpPr>
          <p:nvPr/>
        </p:nvSpPr>
        <p:spPr bwMode="auto">
          <a:xfrm rot="-5400000">
            <a:off x="8658226" y="2957512"/>
            <a:ext cx="406400" cy="136525"/>
          </a:xfrm>
          <a:prstGeom prst="rect">
            <a:avLst/>
          </a:prstGeom>
          <a:noFill/>
          <a:ln w="9525" algn="ctr">
            <a:noFill/>
            <a:miter lim="800000"/>
            <a:headEnd/>
            <a:tailEnd/>
          </a:ln>
          <a:effectLst/>
        </p:spPr>
        <p:txBody>
          <a:bodyPr wrap="none" lIns="0" tIns="0" rIns="0" bIns="0">
            <a:spAutoFit/>
          </a:bodyPr>
          <a:lstStyle/>
          <a:p>
            <a:pPr algn="ctr"/>
            <a:r>
              <a:rPr lang="en-US" sz="900" b="1">
                <a:solidFill>
                  <a:schemeClr val="bg1"/>
                </a:solidFill>
              </a:rPr>
              <a:t>WIDTH</a:t>
            </a:r>
          </a:p>
        </p:txBody>
      </p:sp>
      <p:sp>
        <p:nvSpPr>
          <p:cNvPr id="75796" name="Text Box 20"/>
          <p:cNvSpPr txBox="1">
            <a:spLocks noChangeArrowheads="1"/>
          </p:cNvSpPr>
          <p:nvPr/>
        </p:nvSpPr>
        <p:spPr bwMode="auto">
          <a:xfrm rot="-5400000">
            <a:off x="8658226" y="5472112"/>
            <a:ext cx="406400" cy="136525"/>
          </a:xfrm>
          <a:prstGeom prst="rect">
            <a:avLst/>
          </a:prstGeom>
          <a:noFill/>
          <a:ln w="9525" algn="ctr">
            <a:noFill/>
            <a:miter lim="800000"/>
            <a:headEnd/>
            <a:tailEnd/>
          </a:ln>
          <a:effectLst/>
        </p:spPr>
        <p:txBody>
          <a:bodyPr wrap="none" lIns="0" tIns="0" rIns="0" bIns="0">
            <a:spAutoFit/>
          </a:bodyPr>
          <a:lstStyle/>
          <a:p>
            <a:pPr algn="ctr"/>
            <a:r>
              <a:rPr lang="en-US" sz="900" b="1">
                <a:solidFill>
                  <a:schemeClr val="bg1"/>
                </a:solidFill>
              </a:rPr>
              <a:t>WIDTH</a:t>
            </a:r>
          </a:p>
        </p:txBody>
      </p:sp>
      <p:sp>
        <p:nvSpPr>
          <p:cNvPr id="75797" name="Text Box 21"/>
          <p:cNvSpPr txBox="1">
            <a:spLocks noChangeArrowheads="1"/>
          </p:cNvSpPr>
          <p:nvPr/>
        </p:nvSpPr>
        <p:spPr bwMode="auto">
          <a:xfrm>
            <a:off x="5183188" y="6443663"/>
            <a:ext cx="406400" cy="136525"/>
          </a:xfrm>
          <a:prstGeom prst="rect">
            <a:avLst/>
          </a:prstGeom>
          <a:noFill/>
          <a:ln w="9525" algn="ctr">
            <a:noFill/>
            <a:miter lim="800000"/>
            <a:headEnd/>
            <a:tailEnd/>
          </a:ln>
          <a:effectLst/>
        </p:spPr>
        <p:txBody>
          <a:bodyPr wrap="none" lIns="0" tIns="0" rIns="0" bIns="0">
            <a:spAutoFit/>
          </a:bodyPr>
          <a:lstStyle/>
          <a:p>
            <a:pPr algn="ctr"/>
            <a:r>
              <a:rPr lang="en-US" sz="900" b="1">
                <a:solidFill>
                  <a:schemeClr val="bg1"/>
                </a:solidFill>
              </a:rPr>
              <a:t>WIDTH</a:t>
            </a:r>
          </a:p>
        </p:txBody>
      </p:sp>
      <p:sp>
        <p:nvSpPr>
          <p:cNvPr id="75798" name="Text Box 22"/>
          <p:cNvSpPr txBox="1">
            <a:spLocks noChangeArrowheads="1"/>
          </p:cNvSpPr>
          <p:nvPr/>
        </p:nvSpPr>
        <p:spPr bwMode="auto">
          <a:xfrm>
            <a:off x="7640638" y="6442075"/>
            <a:ext cx="406400" cy="136525"/>
          </a:xfrm>
          <a:prstGeom prst="rect">
            <a:avLst/>
          </a:prstGeom>
          <a:noFill/>
          <a:ln w="9525" algn="ctr">
            <a:noFill/>
            <a:miter lim="800000"/>
            <a:headEnd/>
            <a:tailEnd/>
          </a:ln>
          <a:effectLst/>
        </p:spPr>
        <p:txBody>
          <a:bodyPr wrap="none" lIns="0" tIns="0" rIns="0" bIns="0">
            <a:spAutoFit/>
          </a:bodyPr>
          <a:lstStyle/>
          <a:p>
            <a:pPr algn="ctr"/>
            <a:r>
              <a:rPr lang="en-US" sz="900" b="1">
                <a:solidFill>
                  <a:schemeClr val="bg1"/>
                </a:solidFill>
              </a:rPr>
              <a:t>WIDTH</a:t>
            </a:r>
          </a:p>
        </p:txBody>
      </p:sp>
      <p:sp>
        <p:nvSpPr>
          <p:cNvPr id="75799" name="Text Box 23"/>
          <p:cNvSpPr txBox="1">
            <a:spLocks noChangeArrowheads="1"/>
          </p:cNvSpPr>
          <p:nvPr/>
        </p:nvSpPr>
        <p:spPr bwMode="auto">
          <a:xfrm>
            <a:off x="8213725" y="4673600"/>
            <a:ext cx="420688" cy="457200"/>
          </a:xfrm>
          <a:prstGeom prst="rect">
            <a:avLst/>
          </a:prstGeom>
          <a:noFill/>
          <a:ln w="9525">
            <a:noFill/>
            <a:miter lim="800000"/>
            <a:headEnd/>
            <a:tailEnd/>
          </a:ln>
          <a:effectLst/>
        </p:spPr>
        <p:txBody>
          <a:bodyPr wrap="none">
            <a:spAutoFit/>
          </a:bodyPr>
          <a:lstStyle/>
          <a:p>
            <a:r>
              <a:rPr lang="en-US" sz="2400">
                <a:latin typeface="Palatino" pitchFamily="18" charset="0"/>
              </a:rPr>
              <a:t>tx</a:t>
            </a:r>
          </a:p>
        </p:txBody>
      </p:sp>
      <p:sp>
        <p:nvSpPr>
          <p:cNvPr id="75800" name="Text Box 24"/>
          <p:cNvSpPr txBox="1">
            <a:spLocks noChangeArrowheads="1"/>
          </p:cNvSpPr>
          <p:nvPr/>
        </p:nvSpPr>
        <p:spPr bwMode="auto">
          <a:xfrm>
            <a:off x="7070725" y="5664200"/>
            <a:ext cx="422275" cy="457200"/>
          </a:xfrm>
          <a:prstGeom prst="rect">
            <a:avLst/>
          </a:prstGeom>
          <a:noFill/>
          <a:ln w="9525">
            <a:noFill/>
            <a:miter lim="800000"/>
            <a:headEnd/>
            <a:tailEnd/>
          </a:ln>
          <a:effectLst/>
        </p:spPr>
        <p:txBody>
          <a:bodyPr wrap="none">
            <a:spAutoFit/>
          </a:bodyPr>
          <a:lstStyle/>
          <a:p>
            <a:r>
              <a:rPr lang="en-US" sz="2400">
                <a:latin typeface="Palatino" pitchFamily="18" charset="0"/>
              </a:rPr>
              <a:t>ty</a:t>
            </a:r>
          </a:p>
        </p:txBody>
      </p:sp>
    </p:spTree>
    <p:extLst>
      <p:ext uri="{BB962C8B-B14F-4D97-AF65-F5344CB8AC3E}">
        <p14:creationId xmlns:p14="http://schemas.microsoft.com/office/powerpoint/2010/main" val="235875272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5638800" cy="944562"/>
          </a:xfrm>
        </p:spPr>
        <p:txBody>
          <a:bodyPr/>
          <a:lstStyle/>
          <a:p>
            <a:r>
              <a:rPr lang="en-US" dirty="0" smtClean="0"/>
              <a:t>Tips</a:t>
            </a:r>
            <a:endParaRPr lang="en-US" dirty="0"/>
          </a:p>
        </p:txBody>
      </p:sp>
      <p:sp>
        <p:nvSpPr>
          <p:cNvPr id="3" name="Content Placeholder 2"/>
          <p:cNvSpPr>
            <a:spLocks noGrp="1"/>
          </p:cNvSpPr>
          <p:nvPr>
            <p:ph idx="1"/>
          </p:nvPr>
        </p:nvSpPr>
        <p:spPr>
          <a:xfrm>
            <a:off x="228600" y="1719263"/>
            <a:ext cx="8763000" cy="4411662"/>
          </a:xfrm>
        </p:spPr>
        <p:txBody>
          <a:bodyPr/>
          <a:lstStyle/>
          <a:p>
            <a:r>
              <a:rPr lang="en-US" sz="2400" dirty="0" smtClean="0"/>
              <a:t>To hide devices, launch the application with</a:t>
            </a:r>
          </a:p>
          <a:p>
            <a:pPr marL="0" indent="0" algn="ctr">
              <a:buNone/>
            </a:pPr>
            <a:r>
              <a:rPr lang="en-US" sz="1600" b="1" dirty="0" smtClean="0">
                <a:solidFill>
                  <a:srgbClr val="0000FF"/>
                </a:solidFill>
                <a:latin typeface="Courier New" pitchFamily="49" charset="0"/>
                <a:cs typeface="Courier New" pitchFamily="49" charset="0"/>
              </a:rPr>
              <a:t>CUDA_VISIBLE_DEVICES=0,3</a:t>
            </a:r>
          </a:p>
          <a:p>
            <a:pPr marL="0" indent="0">
              <a:buNone/>
            </a:pPr>
            <a:r>
              <a:rPr lang="en-US" sz="2400" dirty="0"/>
              <a:t> </a:t>
            </a:r>
            <a:r>
              <a:rPr lang="en-US" sz="2400" dirty="0" smtClean="0"/>
              <a:t>    where the numbers are device indexes.</a:t>
            </a:r>
          </a:p>
          <a:p>
            <a:pPr marL="0" indent="0">
              <a:buNone/>
            </a:pPr>
            <a:endParaRPr lang="en-US" sz="2400" dirty="0" smtClean="0"/>
          </a:p>
          <a:p>
            <a:pPr marL="0" indent="0">
              <a:buNone/>
            </a:pPr>
            <a:endParaRPr lang="en-US" sz="2400" dirty="0"/>
          </a:p>
          <a:p>
            <a:pPr marL="0" indent="0">
              <a:buNone/>
            </a:pPr>
            <a:endParaRPr lang="en-US" sz="2400" dirty="0" smtClean="0"/>
          </a:p>
          <a:p>
            <a:r>
              <a:rPr lang="en-US" sz="2400" dirty="0" smtClean="0"/>
              <a:t>To increase determinism, launch the kernels synchronously:</a:t>
            </a:r>
          </a:p>
          <a:p>
            <a:pPr marL="0" indent="0" algn="ctr">
              <a:buNone/>
            </a:pPr>
            <a:r>
              <a:rPr lang="en-US" sz="1600" b="1" dirty="0" smtClean="0">
                <a:solidFill>
                  <a:srgbClr val="0000FF"/>
                </a:solidFill>
                <a:latin typeface="Courier New" pitchFamily="49" charset="0"/>
                <a:cs typeface="Courier New" pitchFamily="49" charset="0"/>
              </a:rPr>
              <a:t>CUDA_LAUNCH_BLOCKING=1</a:t>
            </a:r>
          </a:p>
          <a:p>
            <a:pPr marL="0" indent="0">
              <a:buNone/>
            </a:pPr>
            <a:endParaRPr lang="en-US" sz="2400" dirty="0" smtClean="0"/>
          </a:p>
          <a:p>
            <a:endParaRPr lang="en-US" sz="2400" dirty="0"/>
          </a:p>
        </p:txBody>
      </p:sp>
      <p:sp>
        <p:nvSpPr>
          <p:cNvPr id="4" name="Slide Number Placeholder 3"/>
          <p:cNvSpPr>
            <a:spLocks noGrp="1"/>
          </p:cNvSpPr>
          <p:nvPr>
            <p:ph type="sldNum" sz="quarter" idx="12"/>
          </p:nvPr>
        </p:nvSpPr>
        <p:spPr/>
        <p:txBody>
          <a:bodyPr/>
          <a:lstStyle/>
          <a:p>
            <a:fld id="{04A7C484-7E24-447E-8CB0-5149A4D34DEF}" type="slidenum">
              <a:rPr lang="en-US" altLang="en-US" smtClean="0"/>
              <a:pPr/>
              <a:t>90</a:t>
            </a:fld>
            <a:endParaRPr lang="en-US" altLang="en-US"/>
          </a:p>
        </p:txBody>
      </p:sp>
    </p:spTree>
    <p:extLst>
      <p:ext uri="{BB962C8B-B14F-4D97-AF65-F5344CB8AC3E}">
        <p14:creationId xmlns:p14="http://schemas.microsoft.com/office/powerpoint/2010/main" val="1226904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791200" cy="868362"/>
          </a:xfrm>
        </p:spPr>
        <p:txBody>
          <a:bodyPr/>
          <a:lstStyle/>
          <a:p>
            <a:r>
              <a:rPr lang="en-US" dirty="0" smtClean="0"/>
              <a:t>Tips</a:t>
            </a:r>
            <a:endParaRPr lang="en-US" dirty="0"/>
          </a:p>
        </p:txBody>
      </p:sp>
      <p:sp>
        <p:nvSpPr>
          <p:cNvPr id="3" name="Content Placeholder 2"/>
          <p:cNvSpPr>
            <a:spLocks noGrp="1"/>
          </p:cNvSpPr>
          <p:nvPr>
            <p:ph idx="1"/>
          </p:nvPr>
        </p:nvSpPr>
        <p:spPr>
          <a:xfrm>
            <a:off x="381000" y="1989138"/>
            <a:ext cx="8458200" cy="2430462"/>
          </a:xfrm>
        </p:spPr>
        <p:txBody>
          <a:bodyPr/>
          <a:lstStyle/>
          <a:p>
            <a:r>
              <a:rPr lang="en-US" sz="2400" dirty="0" smtClean="0"/>
              <a:t>To print multiple consecutive elements in an array, use @:</a:t>
            </a:r>
          </a:p>
          <a:p>
            <a:endParaRPr lang="en-US" sz="2400" dirty="0" smtClean="0"/>
          </a:p>
          <a:p>
            <a:endParaRPr lang="en-US" sz="2400" dirty="0" smtClean="0"/>
          </a:p>
          <a:p>
            <a:endParaRPr lang="en-US" sz="2400" dirty="0" smtClean="0"/>
          </a:p>
          <a:p>
            <a:r>
              <a:rPr lang="en-US" sz="2400" dirty="0" smtClean="0"/>
              <a:t>To find the mangled name of a function</a:t>
            </a:r>
          </a:p>
          <a:p>
            <a:endParaRPr lang="en-US" sz="2400" dirty="0"/>
          </a:p>
          <a:p>
            <a:endParaRPr lang="en-US" sz="2400" dirty="0" smtClean="0"/>
          </a:p>
        </p:txBody>
      </p:sp>
      <p:sp>
        <p:nvSpPr>
          <p:cNvPr id="4" name="TextBox 3"/>
          <p:cNvSpPr txBox="1"/>
          <p:nvPr/>
        </p:nvSpPr>
        <p:spPr>
          <a:xfrm>
            <a:off x="1752600" y="2555875"/>
            <a:ext cx="5237239" cy="400110"/>
          </a:xfrm>
          <a:prstGeom prst="rect">
            <a:avLst/>
          </a:prstGeom>
          <a:solidFill>
            <a:schemeClr val="tx1">
              <a:lumMod val="85000"/>
              <a:lumOff val="15000"/>
            </a:schemeClr>
          </a:solidFill>
          <a:ln>
            <a:solidFill>
              <a:schemeClr val="accent5">
                <a:lumMod val="50000"/>
              </a:schemeClr>
            </a:solidFill>
          </a:ln>
          <a:effectLst/>
        </p:spPr>
        <p:txBody>
          <a:bodyPr wrap="square" rtlCol="0">
            <a:spAutoFit/>
          </a:bodyPr>
          <a:lstStyle/>
          <a:p>
            <a:pPr eaLnBrk="0" hangingPunct="0">
              <a:spcBef>
                <a:spcPts val="600"/>
              </a:spcBef>
              <a:spcAft>
                <a:spcPts val="300"/>
              </a:spcAft>
            </a:pPr>
            <a:r>
              <a:rPr lang="en-US" sz="2000" dirty="0" smtClean="0">
                <a:solidFill>
                  <a:srgbClr val="FF0000"/>
                </a:solidFill>
                <a:latin typeface="Consolas" pitchFamily="49" charset="0"/>
                <a:cs typeface="Consolas" pitchFamily="49" charset="0"/>
              </a:rPr>
              <a:t>(</a:t>
            </a:r>
            <a:r>
              <a:rPr lang="en-US" sz="2000" dirty="0">
                <a:solidFill>
                  <a:srgbClr val="FF0000"/>
                </a:solidFill>
                <a:latin typeface="Consolas" pitchFamily="49" charset="0"/>
                <a:cs typeface="Consolas" pitchFamily="49" charset="0"/>
              </a:rPr>
              <a:t>cuda-gdb) </a:t>
            </a:r>
            <a:r>
              <a:rPr lang="en-US" sz="2000" dirty="0" smtClean="0">
                <a:solidFill>
                  <a:schemeClr val="bg1"/>
                </a:solidFill>
                <a:latin typeface="Consolas" pitchFamily="49" charset="0"/>
                <a:cs typeface="Consolas" pitchFamily="49" charset="0"/>
              </a:rPr>
              <a:t>print array[3]@4</a:t>
            </a:r>
            <a:endParaRPr lang="en-US" sz="2000" dirty="0">
              <a:solidFill>
                <a:schemeClr val="bg2"/>
              </a:solidFill>
              <a:latin typeface="Consolas" pitchFamily="49" charset="0"/>
              <a:cs typeface="Consolas" pitchFamily="49" charset="0"/>
            </a:endParaRPr>
          </a:p>
        </p:txBody>
      </p:sp>
      <p:sp>
        <p:nvSpPr>
          <p:cNvPr id="5" name="TextBox 4"/>
          <p:cNvSpPr txBox="1"/>
          <p:nvPr/>
        </p:nvSpPr>
        <p:spPr>
          <a:xfrm>
            <a:off x="1066800" y="4460875"/>
            <a:ext cx="6645146" cy="761747"/>
          </a:xfrm>
          <a:prstGeom prst="rect">
            <a:avLst/>
          </a:prstGeom>
          <a:solidFill>
            <a:schemeClr val="tx1">
              <a:lumMod val="85000"/>
              <a:lumOff val="15000"/>
            </a:schemeClr>
          </a:solidFill>
          <a:ln>
            <a:solidFill>
              <a:schemeClr val="accent5">
                <a:lumMod val="50000"/>
              </a:schemeClr>
            </a:solidFill>
          </a:ln>
          <a:effectLst/>
        </p:spPr>
        <p:txBody>
          <a:bodyPr wrap="square" rtlCol="0">
            <a:spAutoFit/>
          </a:bodyPr>
          <a:lstStyle/>
          <a:p>
            <a:pPr eaLnBrk="0" hangingPunct="0">
              <a:spcBef>
                <a:spcPts val="600"/>
              </a:spcBef>
              <a:spcAft>
                <a:spcPts val="300"/>
              </a:spcAft>
            </a:pPr>
            <a:r>
              <a:rPr lang="en-US" dirty="0" smtClean="0">
                <a:solidFill>
                  <a:srgbClr val="FF0000"/>
                </a:solidFill>
                <a:latin typeface="Consolas" pitchFamily="49" charset="0"/>
                <a:cs typeface="Consolas" pitchFamily="49" charset="0"/>
              </a:rPr>
              <a:t>(</a:t>
            </a:r>
            <a:r>
              <a:rPr lang="en-US" dirty="0" err="1" smtClean="0">
                <a:solidFill>
                  <a:srgbClr val="FF0000"/>
                </a:solidFill>
                <a:latin typeface="Consolas" pitchFamily="49" charset="0"/>
                <a:cs typeface="Consolas" pitchFamily="49" charset="0"/>
              </a:rPr>
              <a:t>cuda-gdb</a:t>
            </a:r>
            <a:r>
              <a:rPr lang="en-US" dirty="0" smtClean="0">
                <a:solidFill>
                  <a:srgbClr val="FF0000"/>
                </a:solidFill>
                <a:latin typeface="Consolas" pitchFamily="49" charset="0"/>
                <a:cs typeface="Consolas" pitchFamily="49" charset="0"/>
              </a:rPr>
              <a:t>) </a:t>
            </a:r>
            <a:r>
              <a:rPr lang="en-US" dirty="0" smtClean="0">
                <a:solidFill>
                  <a:schemeClr val="bg1"/>
                </a:solidFill>
                <a:latin typeface="Consolas" pitchFamily="49" charset="0"/>
                <a:cs typeface="Consolas" pitchFamily="49" charset="0"/>
              </a:rPr>
              <a:t>set </a:t>
            </a:r>
            <a:r>
              <a:rPr lang="en-US" dirty="0" err="1" smtClean="0">
                <a:solidFill>
                  <a:schemeClr val="bg1"/>
                </a:solidFill>
                <a:latin typeface="Consolas" pitchFamily="49" charset="0"/>
                <a:cs typeface="Consolas" pitchFamily="49" charset="0"/>
              </a:rPr>
              <a:t>demangle</a:t>
            </a:r>
            <a:r>
              <a:rPr lang="en-US" dirty="0" smtClean="0">
                <a:solidFill>
                  <a:schemeClr val="bg1"/>
                </a:solidFill>
                <a:latin typeface="Consolas" pitchFamily="49" charset="0"/>
                <a:cs typeface="Consolas" pitchFamily="49" charset="0"/>
              </a:rPr>
              <a:t>-style none</a:t>
            </a:r>
          </a:p>
          <a:p>
            <a:pPr eaLnBrk="0" hangingPunct="0">
              <a:spcBef>
                <a:spcPts val="600"/>
              </a:spcBef>
              <a:spcAft>
                <a:spcPts val="300"/>
              </a:spcAft>
            </a:pPr>
            <a:r>
              <a:rPr lang="en-US" dirty="0" smtClean="0">
                <a:solidFill>
                  <a:srgbClr val="FF0000"/>
                </a:solidFill>
                <a:latin typeface="Consolas" pitchFamily="49" charset="0"/>
                <a:cs typeface="Consolas" pitchFamily="49" charset="0"/>
              </a:rPr>
              <a:t>(</a:t>
            </a:r>
            <a:r>
              <a:rPr lang="en-US" dirty="0" err="1" smtClean="0">
                <a:solidFill>
                  <a:srgbClr val="FF0000"/>
                </a:solidFill>
                <a:latin typeface="Consolas" pitchFamily="49" charset="0"/>
                <a:cs typeface="Consolas" pitchFamily="49" charset="0"/>
              </a:rPr>
              <a:t>cuda-gdb</a:t>
            </a:r>
            <a:r>
              <a:rPr lang="en-US" dirty="0" smtClean="0">
                <a:solidFill>
                  <a:srgbClr val="FF0000"/>
                </a:solidFill>
                <a:latin typeface="Consolas" pitchFamily="49" charset="0"/>
                <a:cs typeface="Consolas" pitchFamily="49" charset="0"/>
              </a:rPr>
              <a:t>) </a:t>
            </a:r>
            <a:r>
              <a:rPr lang="en-US" dirty="0" smtClean="0">
                <a:solidFill>
                  <a:schemeClr val="bg1"/>
                </a:solidFill>
                <a:latin typeface="Consolas" pitchFamily="49" charset="0"/>
                <a:cs typeface="Consolas" pitchFamily="49" charset="0"/>
              </a:rPr>
              <a:t>info function </a:t>
            </a:r>
            <a:r>
              <a:rPr lang="en-US" dirty="0" err="1" smtClean="0">
                <a:solidFill>
                  <a:schemeClr val="bg1"/>
                </a:solidFill>
                <a:latin typeface="Consolas" pitchFamily="49" charset="0"/>
                <a:cs typeface="Consolas" pitchFamily="49" charset="0"/>
              </a:rPr>
              <a:t>my_function_name</a:t>
            </a:r>
            <a:endParaRPr lang="en-US" dirty="0">
              <a:solidFill>
                <a:schemeClr val="bg1"/>
              </a:solidFill>
              <a:latin typeface="Consolas" pitchFamily="49" charset="0"/>
              <a:cs typeface="Consolas" pitchFamily="49" charset="0"/>
            </a:endParaRPr>
          </a:p>
        </p:txBody>
      </p:sp>
      <p:sp>
        <p:nvSpPr>
          <p:cNvPr id="6" name="Slide Number Placeholder 5"/>
          <p:cNvSpPr>
            <a:spLocks noGrp="1"/>
          </p:cNvSpPr>
          <p:nvPr>
            <p:ph type="sldNum" sz="quarter" idx="12"/>
          </p:nvPr>
        </p:nvSpPr>
        <p:spPr/>
        <p:txBody>
          <a:bodyPr/>
          <a:lstStyle/>
          <a:p>
            <a:fld id="{04A7C484-7E24-447E-8CB0-5149A4D34DEF}" type="slidenum">
              <a:rPr lang="en-US" altLang="en-US" smtClean="0"/>
              <a:pPr/>
              <a:t>91</a:t>
            </a:fld>
            <a:endParaRPr lang="en-US" altLang="en-US"/>
          </a:p>
        </p:txBody>
      </p:sp>
    </p:spTree>
    <p:extLst>
      <p:ext uri="{BB962C8B-B14F-4D97-AF65-F5344CB8AC3E}">
        <p14:creationId xmlns:p14="http://schemas.microsoft.com/office/powerpoint/2010/main" val="3263773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81000" y="381000"/>
            <a:ext cx="6858000" cy="1173162"/>
          </a:xfrm>
        </p:spPr>
        <p:txBody>
          <a:bodyPr/>
          <a:lstStyle/>
          <a:p>
            <a:r>
              <a:rPr lang="en-US" dirty="0" smtClean="0"/>
              <a:t>Further Information</a:t>
            </a:r>
          </a:p>
        </p:txBody>
      </p:sp>
      <p:sp>
        <p:nvSpPr>
          <p:cNvPr id="25" name="TextBox 24"/>
          <p:cNvSpPr txBox="1"/>
          <p:nvPr/>
        </p:nvSpPr>
        <p:spPr>
          <a:xfrm>
            <a:off x="533400" y="2077926"/>
            <a:ext cx="8077200" cy="3865674"/>
          </a:xfrm>
          <a:prstGeom prst="rect">
            <a:avLst/>
          </a:prstGeom>
          <a:noFill/>
        </p:spPr>
        <p:txBody>
          <a:bodyPr wrap="square" rtlCol="0">
            <a:spAutoFit/>
          </a:bodyPr>
          <a:lstStyle/>
          <a:p>
            <a:pPr marL="342900" lvl="0" indent="-342900" defTabSz="914400">
              <a:spcBef>
                <a:spcPct val="20000"/>
              </a:spcBef>
              <a:buSzPct val="100000"/>
              <a:buBlip>
                <a:blip r:embed="rId3"/>
              </a:buBlip>
            </a:pPr>
            <a:r>
              <a:rPr lang="en-US" sz="2200" b="1" kern="0" dirty="0" smtClean="0">
                <a:latin typeface="Arial"/>
                <a:ea typeface="+mn-ea"/>
              </a:rPr>
              <a:t>More resources:</a:t>
            </a:r>
          </a:p>
          <a:p>
            <a:pPr marL="914400" lvl="1" indent="-342900" defTabSz="914400">
              <a:spcBef>
                <a:spcPct val="20000"/>
              </a:spcBef>
              <a:buSzPct val="100000"/>
              <a:buBlip>
                <a:blip r:embed="rId3"/>
              </a:buBlip>
            </a:pPr>
            <a:r>
              <a:rPr lang="en-US" sz="1900" kern="0" dirty="0" smtClean="0">
                <a:latin typeface="Arial"/>
              </a:rPr>
              <a:t>CUDA tutorials video/slides at GTC</a:t>
            </a:r>
          </a:p>
          <a:p>
            <a:pPr marL="1371600" lvl="2" indent="-282575" defTabSz="914400">
              <a:spcBef>
                <a:spcPct val="20000"/>
              </a:spcBef>
              <a:buSzPct val="100000"/>
              <a:buBlip>
                <a:blip r:embed="rId3"/>
              </a:buBlip>
            </a:pPr>
            <a:r>
              <a:rPr lang="en-US" sz="1700" kern="0" dirty="0" smtClean="0">
                <a:solidFill>
                  <a:srgbClr val="FFFFFF"/>
                </a:solidFill>
                <a:latin typeface="Arial"/>
                <a:hlinkClick r:id="rId4"/>
              </a:rPr>
              <a:t>http://</a:t>
            </a:r>
            <a:r>
              <a:rPr lang="en-US" altLang="zh-HK" sz="1700" kern="0" dirty="0" smtClean="0">
                <a:solidFill>
                  <a:srgbClr val="FFFFFF"/>
                </a:solidFill>
                <a:latin typeface="Arial"/>
                <a:hlinkClick r:id="rId4"/>
              </a:rPr>
              <a:t>www.gputechconf.com/</a:t>
            </a:r>
            <a:endParaRPr lang="en-US" altLang="zh-HK" sz="1700" kern="0" dirty="0" smtClean="0">
              <a:solidFill>
                <a:srgbClr val="FFFFFF"/>
              </a:solidFill>
              <a:latin typeface="Arial"/>
            </a:endParaRPr>
          </a:p>
          <a:p>
            <a:pPr marL="1371600" lvl="2" indent="-282575" defTabSz="914400">
              <a:spcBef>
                <a:spcPct val="20000"/>
              </a:spcBef>
              <a:buSzPct val="100000"/>
              <a:buBlip>
                <a:blip r:embed="rId3"/>
              </a:buBlip>
            </a:pPr>
            <a:endParaRPr lang="en-US" sz="1700" kern="0" dirty="0" smtClean="0">
              <a:latin typeface="Arial"/>
            </a:endParaRPr>
          </a:p>
          <a:p>
            <a:pPr marL="914400" lvl="1" indent="-342900" defTabSz="914400">
              <a:spcBef>
                <a:spcPct val="20000"/>
              </a:spcBef>
              <a:buSzPct val="100000"/>
              <a:buBlip>
                <a:blip r:embed="rId3"/>
              </a:buBlip>
            </a:pPr>
            <a:r>
              <a:rPr lang="en-US" sz="1900" kern="0" dirty="0" smtClean="0">
                <a:latin typeface="Arial"/>
              </a:rPr>
              <a:t>CUDA webinars covering many introductory to advanced topics</a:t>
            </a:r>
          </a:p>
          <a:p>
            <a:pPr marL="1371600" lvl="2" indent="-282575" defTabSz="914400">
              <a:spcBef>
                <a:spcPct val="20000"/>
              </a:spcBef>
              <a:buSzPct val="100000"/>
              <a:buBlip>
                <a:blip r:embed="rId3"/>
              </a:buBlip>
            </a:pPr>
            <a:r>
              <a:rPr lang="en-US" sz="1700" kern="0" dirty="0" smtClean="0">
                <a:solidFill>
                  <a:srgbClr val="FFFFFF"/>
                </a:solidFill>
                <a:latin typeface="Arial"/>
                <a:hlinkClick r:id="rId5"/>
              </a:rPr>
              <a:t>http://developer.nvidia.com/gpu-computing-webinars</a:t>
            </a:r>
            <a:endParaRPr lang="en-US" sz="1700" kern="0" dirty="0" smtClean="0">
              <a:solidFill>
                <a:srgbClr val="FFFFFF"/>
              </a:solidFill>
              <a:latin typeface="Arial"/>
            </a:endParaRPr>
          </a:p>
          <a:p>
            <a:pPr marL="1371600" lvl="2" indent="-282575" defTabSz="914400">
              <a:spcBef>
                <a:spcPct val="20000"/>
              </a:spcBef>
              <a:buSzPct val="100000"/>
              <a:buBlip>
                <a:blip r:embed="rId3"/>
              </a:buBlip>
            </a:pPr>
            <a:endParaRPr lang="en-US" sz="1700" kern="0" dirty="0" smtClean="0">
              <a:latin typeface="Arial"/>
            </a:endParaRPr>
          </a:p>
          <a:p>
            <a:pPr marL="914400" lvl="1" indent="-282575" defTabSz="914400">
              <a:spcBef>
                <a:spcPct val="20000"/>
              </a:spcBef>
              <a:buSzPct val="100000"/>
              <a:buBlip>
                <a:blip r:embed="rId3"/>
              </a:buBlip>
            </a:pPr>
            <a:r>
              <a:rPr lang="en-US" sz="1900" kern="0" dirty="0">
                <a:latin typeface="Arial"/>
              </a:rPr>
              <a:t>CUDA Tools Download: </a:t>
            </a:r>
            <a:r>
              <a:rPr lang="en-US" sz="1700" kern="0" dirty="0">
                <a:solidFill>
                  <a:srgbClr val="FFFFFF"/>
                </a:solidFill>
                <a:latin typeface="Arial"/>
                <a:hlinkClick r:id="rId6"/>
              </a:rPr>
              <a:t>http://www.nvidia.com/getcuda</a:t>
            </a:r>
            <a:endParaRPr lang="en-US" sz="1700" kern="0" dirty="0">
              <a:solidFill>
                <a:srgbClr val="FFFFFF"/>
              </a:solidFill>
              <a:latin typeface="Arial"/>
            </a:endParaRPr>
          </a:p>
          <a:p>
            <a:pPr marL="457200" indent="-282575" defTabSz="914400">
              <a:spcBef>
                <a:spcPct val="20000"/>
              </a:spcBef>
              <a:buSzPct val="100000"/>
              <a:buBlip>
                <a:blip r:embed="rId3"/>
              </a:buBlip>
            </a:pPr>
            <a:endParaRPr lang="en-US" sz="2000" dirty="0" smtClean="0">
              <a:latin typeface="Trebuchet MS" pitchFamily="34" charset="0"/>
            </a:endParaRPr>
          </a:p>
          <a:p>
            <a:pPr marL="342900" indent="-342900">
              <a:spcBef>
                <a:spcPct val="20000"/>
              </a:spcBef>
              <a:buSzPct val="100000"/>
              <a:buBlip>
                <a:blip r:embed="rId3"/>
              </a:buBlip>
            </a:pPr>
            <a:r>
              <a:rPr lang="en-US" sz="2200" b="1" kern="0" dirty="0">
                <a:latin typeface="Arial"/>
              </a:rPr>
              <a:t>Other related topic:</a:t>
            </a:r>
          </a:p>
          <a:p>
            <a:pPr marL="914400" lvl="1" indent="-282575" defTabSz="914400">
              <a:spcBef>
                <a:spcPct val="20000"/>
              </a:spcBef>
              <a:buSzPct val="100000"/>
              <a:buBlip>
                <a:blip r:embed="rId3"/>
              </a:buBlip>
            </a:pPr>
            <a:r>
              <a:rPr lang="en-US" dirty="0" smtClean="0">
                <a:latin typeface="Trebuchet MS" pitchFamily="34" charset="0"/>
              </a:rPr>
              <a:t>Performance Optimization Using the NVIDIA Visual Profiler</a:t>
            </a:r>
            <a:endParaRPr lang="en-US" sz="2000" dirty="0" smtClean="0">
              <a:latin typeface="Trebuchet MS" pitchFamily="34" charset="0"/>
            </a:endParaRPr>
          </a:p>
        </p:txBody>
      </p:sp>
      <p:sp>
        <p:nvSpPr>
          <p:cNvPr id="2" name="Slide Number Placeholder 1"/>
          <p:cNvSpPr>
            <a:spLocks noGrp="1"/>
          </p:cNvSpPr>
          <p:nvPr>
            <p:ph type="sldNum" sz="quarter" idx="12"/>
          </p:nvPr>
        </p:nvSpPr>
        <p:spPr/>
        <p:txBody>
          <a:bodyPr/>
          <a:lstStyle/>
          <a:p>
            <a:fld id="{04A7C484-7E24-447E-8CB0-5149A4D34DEF}" type="slidenum">
              <a:rPr lang="en-US" altLang="en-US" smtClean="0"/>
              <a:pPr/>
              <a:t>92</a:t>
            </a:fld>
            <a:endParaRPr lang="en-US" altLang="en-US"/>
          </a:p>
        </p:txBody>
      </p:sp>
    </p:spTree>
    <p:extLst>
      <p:ext uri="{BB962C8B-B14F-4D97-AF65-F5344CB8AC3E}">
        <p14:creationId xmlns:p14="http://schemas.microsoft.com/office/powerpoint/2010/main" val="590520051"/>
      </p:ext>
    </p:extLst>
  </p:cSld>
  <p:clrMapOvr>
    <a:masterClrMapping/>
  </p:clrMapOvr>
  <p:transition>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24129754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200400"/>
            <a:ext cx="7543800" cy="1295400"/>
          </a:xfrm>
        </p:spPr>
        <p:txBody>
          <a:bodyPr/>
          <a:lstStyle/>
          <a:p>
            <a:r>
              <a:rPr lang="en-US" dirty="0" smtClean="0"/>
              <a:t>Synchronization Issues</a:t>
            </a:r>
            <a:endParaRPr lang="en-US" dirty="0"/>
          </a:p>
        </p:txBody>
      </p:sp>
      <p:sp>
        <p:nvSpPr>
          <p:cNvPr id="4" name="Slide Number Placeholder 3"/>
          <p:cNvSpPr>
            <a:spLocks noGrp="1"/>
          </p:cNvSpPr>
          <p:nvPr>
            <p:ph type="sldNum" sz="quarter" idx="12"/>
          </p:nvPr>
        </p:nvSpPr>
        <p:spPr/>
        <p:txBody>
          <a:bodyPr/>
          <a:lstStyle/>
          <a:p>
            <a:fld id="{04A7C484-7E24-447E-8CB0-5149A4D34DEF}" type="slidenum">
              <a:rPr lang="en-US" altLang="en-US" smtClean="0"/>
              <a:pPr/>
              <a:t>94</a:t>
            </a:fld>
            <a:endParaRPr lang="en-US" altLang="en-US"/>
          </a:p>
        </p:txBody>
      </p:sp>
    </p:spTree>
    <p:extLst>
      <p:ext uri="{BB962C8B-B14F-4D97-AF65-F5344CB8AC3E}">
        <p14:creationId xmlns:p14="http://schemas.microsoft.com/office/powerpoint/2010/main" val="365197631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6934200" cy="1020762"/>
          </a:xfrm>
        </p:spPr>
        <p:txBody>
          <a:bodyPr/>
          <a:lstStyle/>
          <a:p>
            <a:r>
              <a:rPr lang="en-US" dirty="0" smtClean="0"/>
              <a:t>Global Communication</a:t>
            </a:r>
            <a:endParaRPr lang="en-US" dirty="0"/>
          </a:p>
        </p:txBody>
      </p:sp>
      <p:sp>
        <p:nvSpPr>
          <p:cNvPr id="3" name="Content Placeholder 2"/>
          <p:cNvSpPr>
            <a:spLocks noGrp="1"/>
          </p:cNvSpPr>
          <p:nvPr>
            <p:ph idx="1"/>
          </p:nvPr>
        </p:nvSpPr>
        <p:spPr/>
        <p:txBody>
          <a:bodyPr/>
          <a:lstStyle/>
          <a:p>
            <a:r>
              <a:rPr lang="en-US" sz="2400" dirty="0" smtClean="0"/>
              <a:t>How can Global Communication occur?</a:t>
            </a:r>
          </a:p>
          <a:p>
            <a:endParaRPr lang="en-US" sz="2400" dirty="0"/>
          </a:p>
          <a:p>
            <a:pPr lvl="1"/>
            <a:r>
              <a:rPr lang="en-US" sz="2000" dirty="0" smtClean="0"/>
              <a:t>For threads </a:t>
            </a:r>
            <a:r>
              <a:rPr lang="en-US" sz="2000" dirty="0"/>
              <a:t>in different blocks and different </a:t>
            </a:r>
            <a:r>
              <a:rPr lang="en-US" sz="2000" dirty="0" smtClean="0"/>
              <a:t>grids:</a:t>
            </a:r>
            <a:endParaRPr lang="en-US" sz="2000" dirty="0"/>
          </a:p>
          <a:p>
            <a:pPr lvl="2"/>
            <a:r>
              <a:rPr lang="en-US" sz="1500" dirty="0"/>
              <a:t>Locations in global memory (global variables)</a:t>
            </a:r>
          </a:p>
          <a:p>
            <a:endParaRPr lang="en-US" sz="2400" dirty="0" smtClean="0"/>
          </a:p>
          <a:p>
            <a:endParaRPr lang="en-US" sz="2400" dirty="0"/>
          </a:p>
          <a:p>
            <a:pPr lvl="1"/>
            <a:r>
              <a:rPr lang="en-US" sz="2000" dirty="0" smtClean="0"/>
              <a:t>For threads </a:t>
            </a:r>
            <a:r>
              <a:rPr lang="en-US" sz="2000" dirty="0"/>
              <a:t>in same </a:t>
            </a:r>
            <a:r>
              <a:rPr lang="en-US" sz="2000" dirty="0" smtClean="0"/>
              <a:t>blocks:</a:t>
            </a:r>
            <a:endParaRPr lang="en-US" sz="2000" dirty="0"/>
          </a:p>
          <a:p>
            <a:pPr lvl="2"/>
            <a:r>
              <a:rPr lang="en-US" sz="1500" dirty="0"/>
              <a:t>Locations in global memory </a:t>
            </a:r>
          </a:p>
          <a:p>
            <a:pPr lvl="2"/>
            <a:r>
              <a:rPr lang="en-US" sz="1500" dirty="0"/>
              <a:t>Locations in shared memory ( </a:t>
            </a:r>
            <a:r>
              <a:rPr lang="en-US" sz="1500" b="1" dirty="0">
                <a:solidFill>
                  <a:srgbClr val="0070C0"/>
                </a:solidFill>
                <a:latin typeface="Consolas" pitchFamily="49" charset="0"/>
                <a:cs typeface="Consolas" pitchFamily="49" charset="0"/>
              </a:rPr>
              <a:t>__shared__</a:t>
            </a:r>
            <a:r>
              <a:rPr lang="en-US" sz="1500" dirty="0"/>
              <a:t> variables </a:t>
            </a:r>
            <a:r>
              <a:rPr lang="en-US" sz="1500" dirty="0" smtClean="0"/>
              <a:t>)</a:t>
            </a:r>
          </a:p>
          <a:p>
            <a:pPr lvl="2"/>
            <a:endParaRPr lang="en-US" sz="1500" dirty="0" smtClean="0"/>
          </a:p>
          <a:p>
            <a:pPr lvl="2"/>
            <a:endParaRPr lang="en-US" sz="1500" dirty="0"/>
          </a:p>
          <a:p>
            <a:r>
              <a:rPr lang="en-US" sz="2200" dirty="0" smtClean="0"/>
              <a:t>Looming danger: race conditions…</a:t>
            </a:r>
            <a:endParaRPr lang="en-US" sz="2200" dirty="0"/>
          </a:p>
          <a:p>
            <a:endParaRPr lang="en-US" sz="2400" dirty="0"/>
          </a:p>
        </p:txBody>
      </p:sp>
      <p:sp>
        <p:nvSpPr>
          <p:cNvPr id="4" name="Slide Number Placeholder 3"/>
          <p:cNvSpPr>
            <a:spLocks noGrp="1"/>
          </p:cNvSpPr>
          <p:nvPr>
            <p:ph type="sldNum" sz="quarter" idx="12"/>
          </p:nvPr>
        </p:nvSpPr>
        <p:spPr/>
        <p:txBody>
          <a:bodyPr/>
          <a:lstStyle/>
          <a:p>
            <a:fld id="{04A7C484-7E24-447E-8CB0-5149A4D34DEF}" type="slidenum">
              <a:rPr lang="en-US" altLang="en-US" smtClean="0"/>
              <a:pPr/>
              <a:t>95</a:t>
            </a:fld>
            <a:endParaRPr lang="en-US" altLang="en-US"/>
          </a:p>
        </p:txBody>
      </p:sp>
      <p:sp>
        <p:nvSpPr>
          <p:cNvPr id="5" name="Rectangle 4"/>
          <p:cNvSpPr/>
          <p:nvPr/>
        </p:nvSpPr>
        <p:spPr>
          <a:xfrm>
            <a:off x="76200" y="6531605"/>
            <a:ext cx="1287532" cy="230832"/>
          </a:xfrm>
          <a:prstGeom prst="rect">
            <a:avLst/>
          </a:prstGeom>
        </p:spPr>
        <p:txBody>
          <a:bodyPr wrap="none">
            <a:spAutoFit/>
          </a:bodyPr>
          <a:lstStyle/>
          <a:p>
            <a:r>
              <a:rPr lang="en-US" sz="900" dirty="0" smtClean="0">
                <a:latin typeface="+mj-lt"/>
              </a:rPr>
              <a:t>NVIDIA [J. Balfour]</a:t>
            </a:r>
            <a:r>
              <a:rPr lang="en-US" sz="900" dirty="0" smtClean="0">
                <a:latin typeface="+mj-lt"/>
                <a:cs typeface="Calibri"/>
              </a:rPr>
              <a:t>→</a:t>
            </a:r>
            <a:endParaRPr lang="en-US" sz="900" dirty="0">
              <a:latin typeface="+mj-lt"/>
            </a:endParaRPr>
          </a:p>
        </p:txBody>
      </p:sp>
    </p:spTree>
    <p:extLst>
      <p:ext uri="{BB962C8B-B14F-4D97-AF65-F5344CB8AC3E}">
        <p14:creationId xmlns:p14="http://schemas.microsoft.com/office/powerpoint/2010/main" val="188939552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Race Conditions</a:t>
            </a:r>
            <a:br>
              <a:rPr lang="en-US" dirty="0" smtClean="0"/>
            </a:br>
            <a:r>
              <a:rPr lang="en-US" sz="2000" dirty="0" smtClean="0"/>
              <a:t>[1/2]</a:t>
            </a:r>
            <a:endParaRPr lang="en-US" sz="2000" dirty="0"/>
          </a:p>
        </p:txBody>
      </p:sp>
      <p:sp>
        <p:nvSpPr>
          <p:cNvPr id="3" name="Content Placeholder 2"/>
          <p:cNvSpPr>
            <a:spLocks noGrp="1"/>
          </p:cNvSpPr>
          <p:nvPr>
            <p:ph idx="1"/>
          </p:nvPr>
        </p:nvSpPr>
        <p:spPr>
          <a:xfrm>
            <a:off x="304800" y="1828800"/>
            <a:ext cx="8229600" cy="871537"/>
          </a:xfrm>
        </p:spPr>
        <p:txBody>
          <a:bodyPr/>
          <a:lstStyle/>
          <a:p>
            <a:r>
              <a:rPr lang="en-US" sz="2000" dirty="0"/>
              <a:t>Race conditions arise when 2+ threads attempt to access the same memory location concurrently and at least one access is a write</a:t>
            </a:r>
          </a:p>
        </p:txBody>
      </p:sp>
      <p:sp>
        <p:nvSpPr>
          <p:cNvPr id="4" name="Slide Number Placeholder 3"/>
          <p:cNvSpPr>
            <a:spLocks noGrp="1"/>
          </p:cNvSpPr>
          <p:nvPr>
            <p:ph type="sldNum" sz="quarter" idx="12"/>
          </p:nvPr>
        </p:nvSpPr>
        <p:spPr/>
        <p:txBody>
          <a:bodyPr/>
          <a:lstStyle/>
          <a:p>
            <a:fld id="{04A7C484-7E24-447E-8CB0-5149A4D34DEF}" type="slidenum">
              <a:rPr lang="en-US" altLang="en-US" smtClean="0"/>
              <a:pPr/>
              <a:t>96</a:t>
            </a:fld>
            <a:endParaRPr lang="en-US" altLang="en-US"/>
          </a:p>
        </p:txBody>
      </p:sp>
      <p:sp>
        <p:nvSpPr>
          <p:cNvPr id="5" name="Rectangle 4"/>
          <p:cNvSpPr/>
          <p:nvPr/>
        </p:nvSpPr>
        <p:spPr>
          <a:xfrm>
            <a:off x="381000" y="2956679"/>
            <a:ext cx="8686800" cy="3139321"/>
          </a:xfrm>
          <a:prstGeom prst="rect">
            <a:avLst/>
          </a:prstGeom>
          <a:solidFill>
            <a:schemeClr val="bg1">
              <a:lumMod val="85000"/>
            </a:schemeClr>
          </a:solidFill>
        </p:spPr>
        <p:txBody>
          <a:bodyPr wrap="square">
            <a:spAutoFit/>
          </a:bodyPr>
          <a:lstStyle/>
          <a:p>
            <a:r>
              <a:rPr lang="en-US" dirty="0">
                <a:solidFill>
                  <a:srgbClr val="008000"/>
                </a:solidFill>
                <a:latin typeface="Consolas" pitchFamily="49" charset="0"/>
                <a:cs typeface="Consolas" pitchFamily="49" charset="0"/>
              </a:rPr>
              <a:t>// </a:t>
            </a:r>
            <a:r>
              <a:rPr lang="en-US" dirty="0" smtClean="0">
                <a:solidFill>
                  <a:srgbClr val="008000"/>
                </a:solidFill>
                <a:latin typeface="Consolas" pitchFamily="49" charset="0"/>
                <a:cs typeface="Consolas" pitchFamily="49" charset="0"/>
              </a:rPr>
              <a:t>race.cu, the kernel</a:t>
            </a:r>
            <a:endParaRPr lang="en-US" dirty="0">
              <a:solidFill>
                <a:srgbClr val="008000"/>
              </a:solidFill>
              <a:latin typeface="Consolas" pitchFamily="49" charset="0"/>
              <a:cs typeface="Consolas" pitchFamily="49" charset="0"/>
            </a:endParaRPr>
          </a:p>
          <a:p>
            <a:r>
              <a:rPr lang="en-US" dirty="0">
                <a:solidFill>
                  <a:srgbClr val="FF00FF"/>
                </a:solidFill>
                <a:latin typeface="Consolas" pitchFamily="49" charset="0"/>
                <a:cs typeface="Consolas" pitchFamily="49" charset="0"/>
              </a:rPr>
              <a:t>__global__</a:t>
            </a:r>
            <a:r>
              <a:rPr lang="en-US" dirty="0">
                <a:solidFill>
                  <a:prstClr val="black"/>
                </a:solidFill>
                <a:latin typeface="Consolas" pitchFamily="49" charset="0"/>
                <a:cs typeface="Consolas" pitchFamily="49" charset="0"/>
              </a:rPr>
              <a:t> </a:t>
            </a:r>
            <a:r>
              <a:rPr lang="en-US" dirty="0">
                <a:solidFill>
                  <a:srgbClr val="0000FF"/>
                </a:solidFill>
                <a:latin typeface="Consolas" pitchFamily="49" charset="0"/>
                <a:cs typeface="Consolas" pitchFamily="49" charset="0"/>
              </a:rPr>
              <a:t>void</a:t>
            </a:r>
            <a:r>
              <a:rPr lang="en-US" dirty="0">
                <a:solidFill>
                  <a:prstClr val="black"/>
                </a:solidFill>
                <a:latin typeface="Consolas" pitchFamily="49" charset="0"/>
                <a:cs typeface="Consolas" pitchFamily="49" charset="0"/>
              </a:rPr>
              <a:t> race(</a:t>
            </a:r>
            <a:r>
              <a:rPr lang="en-US" dirty="0" err="1">
                <a:solidFill>
                  <a:srgbClr val="0000FF"/>
                </a:solidFill>
                <a:latin typeface="Consolas" pitchFamily="49" charset="0"/>
                <a:cs typeface="Consolas" pitchFamily="49" charset="0"/>
              </a:rPr>
              <a:t>int</a:t>
            </a:r>
            <a:r>
              <a:rPr lang="en-US" dirty="0">
                <a:solidFill>
                  <a:prstClr val="black"/>
                </a:solidFill>
                <a:latin typeface="Consolas" pitchFamily="49" charset="0"/>
                <a:cs typeface="Consolas" pitchFamily="49" charset="0"/>
              </a:rPr>
              <a:t>* x)</a:t>
            </a:r>
          </a:p>
          <a:p>
            <a:r>
              <a:rPr lang="en-US" dirty="0">
                <a:solidFill>
                  <a:prstClr val="black"/>
                </a:solidFill>
                <a:latin typeface="Consolas" pitchFamily="49" charset="0"/>
                <a:cs typeface="Consolas" pitchFamily="49" charset="0"/>
              </a:rPr>
              <a:t>{</a:t>
            </a:r>
          </a:p>
          <a:p>
            <a:r>
              <a:rPr lang="en-US" dirty="0">
                <a:solidFill>
                  <a:prstClr val="black"/>
                </a:solidFill>
                <a:latin typeface="Consolas" pitchFamily="49" charset="0"/>
                <a:cs typeface="Consolas" pitchFamily="49" charset="0"/>
              </a:rPr>
              <a:t>  </a:t>
            </a:r>
            <a:r>
              <a:rPr lang="en-US" dirty="0" err="1">
                <a:solidFill>
                  <a:srgbClr val="0000FF"/>
                </a:solidFill>
                <a:latin typeface="Consolas" pitchFamily="49" charset="0"/>
                <a:cs typeface="Consolas" pitchFamily="49" charset="0"/>
              </a:rPr>
              <a:t>int</a:t>
            </a:r>
            <a:r>
              <a:rPr lang="en-US" dirty="0">
                <a:solidFill>
                  <a:prstClr val="black"/>
                </a:solidFill>
                <a:latin typeface="Consolas" pitchFamily="49" charset="0"/>
                <a:cs typeface="Consolas" pitchFamily="49" charset="0"/>
              </a:rPr>
              <a:t> i = </a:t>
            </a:r>
            <a:r>
              <a:rPr lang="en-US" dirty="0" err="1">
                <a:solidFill>
                  <a:srgbClr val="FF00FF"/>
                </a:solidFill>
                <a:latin typeface="Consolas" pitchFamily="49" charset="0"/>
                <a:cs typeface="Consolas" pitchFamily="49" charset="0"/>
              </a:rPr>
              <a:t>threadIdx</a:t>
            </a:r>
            <a:r>
              <a:rPr lang="en-US" dirty="0" err="1">
                <a:solidFill>
                  <a:prstClr val="black"/>
                </a:solidFill>
                <a:latin typeface="Consolas" pitchFamily="49" charset="0"/>
                <a:cs typeface="Consolas" pitchFamily="49" charset="0"/>
              </a:rPr>
              <a:t>.x</a:t>
            </a:r>
            <a:r>
              <a:rPr lang="en-US" dirty="0">
                <a:solidFill>
                  <a:prstClr val="black"/>
                </a:solidFill>
                <a:latin typeface="Consolas" pitchFamily="49" charset="0"/>
                <a:cs typeface="Consolas" pitchFamily="49" charset="0"/>
              </a:rPr>
              <a:t> + </a:t>
            </a:r>
            <a:r>
              <a:rPr lang="en-US" dirty="0" err="1">
                <a:solidFill>
                  <a:srgbClr val="FF00FF"/>
                </a:solidFill>
                <a:latin typeface="Consolas" pitchFamily="49" charset="0"/>
                <a:cs typeface="Consolas" pitchFamily="49" charset="0"/>
              </a:rPr>
              <a:t>blockDim</a:t>
            </a:r>
            <a:r>
              <a:rPr lang="en-US" dirty="0" err="1">
                <a:solidFill>
                  <a:prstClr val="black"/>
                </a:solidFill>
                <a:latin typeface="Consolas" pitchFamily="49" charset="0"/>
                <a:cs typeface="Consolas" pitchFamily="49" charset="0"/>
              </a:rPr>
              <a:t>.x</a:t>
            </a:r>
            <a:r>
              <a:rPr lang="en-US" dirty="0">
                <a:solidFill>
                  <a:prstClr val="black"/>
                </a:solidFill>
                <a:latin typeface="Consolas" pitchFamily="49" charset="0"/>
                <a:cs typeface="Consolas" pitchFamily="49" charset="0"/>
              </a:rPr>
              <a:t> * </a:t>
            </a:r>
            <a:r>
              <a:rPr lang="en-US" dirty="0" err="1">
                <a:solidFill>
                  <a:srgbClr val="FF00FF"/>
                </a:solidFill>
                <a:latin typeface="Consolas" pitchFamily="49" charset="0"/>
                <a:cs typeface="Consolas" pitchFamily="49" charset="0"/>
              </a:rPr>
              <a:t>blockIdx</a:t>
            </a:r>
            <a:r>
              <a:rPr lang="en-US" dirty="0" err="1">
                <a:solidFill>
                  <a:prstClr val="black"/>
                </a:solidFill>
                <a:latin typeface="Consolas" pitchFamily="49" charset="0"/>
                <a:cs typeface="Consolas" pitchFamily="49" charset="0"/>
              </a:rPr>
              <a:t>.x</a:t>
            </a:r>
            <a:r>
              <a:rPr lang="en-US" dirty="0">
                <a:solidFill>
                  <a:prstClr val="black"/>
                </a:solidFill>
                <a:latin typeface="Consolas" pitchFamily="49" charset="0"/>
                <a:cs typeface="Consolas" pitchFamily="49" charset="0"/>
              </a:rPr>
              <a:t>;</a:t>
            </a:r>
          </a:p>
          <a:p>
            <a:r>
              <a:rPr lang="en-US" dirty="0">
                <a:solidFill>
                  <a:prstClr val="black"/>
                </a:solidFill>
                <a:latin typeface="Consolas" pitchFamily="49" charset="0"/>
                <a:cs typeface="Consolas" pitchFamily="49" charset="0"/>
              </a:rPr>
              <a:t>  *x = i;</a:t>
            </a:r>
          </a:p>
          <a:p>
            <a:r>
              <a:rPr lang="en-US" dirty="0">
                <a:solidFill>
                  <a:prstClr val="black"/>
                </a:solidFill>
                <a:latin typeface="Consolas" pitchFamily="49" charset="0"/>
                <a:cs typeface="Consolas" pitchFamily="49" charset="0"/>
              </a:rPr>
              <a:t>}</a:t>
            </a:r>
          </a:p>
          <a:p>
            <a:endParaRPr lang="en-US" dirty="0">
              <a:solidFill>
                <a:prstClr val="black"/>
              </a:solidFill>
              <a:latin typeface="Consolas" pitchFamily="49" charset="0"/>
              <a:cs typeface="Consolas" pitchFamily="49" charset="0"/>
            </a:endParaRPr>
          </a:p>
          <a:p>
            <a:r>
              <a:rPr lang="en-US" dirty="0">
                <a:solidFill>
                  <a:srgbClr val="008000"/>
                </a:solidFill>
                <a:latin typeface="Consolas" pitchFamily="49" charset="0"/>
                <a:cs typeface="Consolas" pitchFamily="49" charset="0"/>
              </a:rPr>
              <a:t>// main.cpp</a:t>
            </a:r>
          </a:p>
          <a:p>
            <a:r>
              <a:rPr lang="en-US" dirty="0" err="1">
                <a:solidFill>
                  <a:srgbClr val="0000FF"/>
                </a:solidFill>
                <a:latin typeface="Consolas" pitchFamily="49" charset="0"/>
                <a:cs typeface="Consolas" pitchFamily="49" charset="0"/>
              </a:rPr>
              <a:t>int</a:t>
            </a:r>
            <a:r>
              <a:rPr lang="en-US" dirty="0">
                <a:solidFill>
                  <a:prstClr val="black"/>
                </a:solidFill>
                <a:latin typeface="Consolas" pitchFamily="49" charset="0"/>
                <a:cs typeface="Consolas" pitchFamily="49" charset="0"/>
              </a:rPr>
              <a:t> x;</a:t>
            </a:r>
          </a:p>
          <a:p>
            <a:r>
              <a:rPr lang="en-US" dirty="0">
                <a:solidFill>
                  <a:prstClr val="black"/>
                </a:solidFill>
                <a:latin typeface="Consolas" pitchFamily="49" charset="0"/>
                <a:cs typeface="Consolas" pitchFamily="49" charset="0"/>
              </a:rPr>
              <a:t>race&lt;&lt;&lt;1,128&gt;&gt;&gt;(</a:t>
            </a:r>
            <a:r>
              <a:rPr lang="en-US" dirty="0" err="1">
                <a:solidFill>
                  <a:prstClr val="black"/>
                </a:solidFill>
                <a:latin typeface="Consolas" pitchFamily="49" charset="0"/>
                <a:cs typeface="Consolas" pitchFamily="49" charset="0"/>
              </a:rPr>
              <a:t>d_x</a:t>
            </a:r>
            <a:r>
              <a:rPr lang="en-US" dirty="0">
                <a:solidFill>
                  <a:prstClr val="black"/>
                </a:solidFill>
                <a:latin typeface="Consolas" pitchFamily="49" charset="0"/>
                <a:cs typeface="Consolas" pitchFamily="49" charset="0"/>
              </a:rPr>
              <a:t>);</a:t>
            </a:r>
          </a:p>
          <a:p>
            <a:r>
              <a:rPr lang="en-US" dirty="0" err="1">
                <a:solidFill>
                  <a:srgbClr val="FF00FF"/>
                </a:solidFill>
                <a:latin typeface="Consolas" pitchFamily="49" charset="0"/>
                <a:cs typeface="Consolas" pitchFamily="49" charset="0"/>
              </a:rPr>
              <a:t>cudaMemcpy</a:t>
            </a:r>
            <a:r>
              <a:rPr lang="en-US" dirty="0">
                <a:solidFill>
                  <a:prstClr val="black"/>
                </a:solidFill>
                <a:latin typeface="Consolas" pitchFamily="49" charset="0"/>
                <a:cs typeface="Consolas" pitchFamily="49" charset="0"/>
              </a:rPr>
              <a:t>(x, </a:t>
            </a:r>
            <a:r>
              <a:rPr lang="en-US" dirty="0" err="1">
                <a:solidFill>
                  <a:prstClr val="black"/>
                </a:solidFill>
                <a:latin typeface="Consolas" pitchFamily="49" charset="0"/>
                <a:cs typeface="Consolas" pitchFamily="49" charset="0"/>
              </a:rPr>
              <a:t>d_x</a:t>
            </a:r>
            <a:r>
              <a:rPr lang="en-US" dirty="0">
                <a:solidFill>
                  <a:prstClr val="black"/>
                </a:solidFill>
                <a:latin typeface="Consolas" pitchFamily="49" charset="0"/>
                <a:cs typeface="Consolas" pitchFamily="49" charset="0"/>
              </a:rPr>
              <a:t>, </a:t>
            </a:r>
            <a:r>
              <a:rPr lang="en-US" dirty="0" err="1">
                <a:solidFill>
                  <a:srgbClr val="0000FF"/>
                </a:solidFill>
                <a:latin typeface="Consolas" pitchFamily="49" charset="0"/>
                <a:cs typeface="Consolas" pitchFamily="49" charset="0"/>
              </a:rPr>
              <a:t>sizeof</a:t>
            </a:r>
            <a:r>
              <a:rPr lang="en-US" dirty="0">
                <a:solidFill>
                  <a:prstClr val="black"/>
                </a:solidFill>
                <a:latin typeface="Consolas" pitchFamily="49" charset="0"/>
                <a:cs typeface="Consolas" pitchFamily="49" charset="0"/>
              </a:rPr>
              <a:t>(</a:t>
            </a:r>
            <a:r>
              <a:rPr lang="en-US" dirty="0" err="1">
                <a:solidFill>
                  <a:srgbClr val="0000FF"/>
                </a:solidFill>
                <a:latin typeface="Consolas" pitchFamily="49" charset="0"/>
                <a:cs typeface="Consolas" pitchFamily="49" charset="0"/>
              </a:rPr>
              <a:t>int</a:t>
            </a:r>
            <a:r>
              <a:rPr lang="en-US" dirty="0">
                <a:solidFill>
                  <a:prstClr val="black"/>
                </a:solidFill>
                <a:latin typeface="Consolas" pitchFamily="49" charset="0"/>
                <a:cs typeface="Consolas" pitchFamily="49" charset="0"/>
              </a:rPr>
              <a:t>), </a:t>
            </a:r>
            <a:r>
              <a:rPr lang="en-US" dirty="0" err="1">
                <a:solidFill>
                  <a:prstClr val="black"/>
                </a:solidFill>
                <a:latin typeface="Consolas" pitchFamily="49" charset="0"/>
                <a:cs typeface="Consolas" pitchFamily="49" charset="0"/>
              </a:rPr>
              <a:t>cudaMemcpyDeviceToHost</a:t>
            </a:r>
            <a:r>
              <a:rPr lang="en-US" dirty="0">
                <a:solidFill>
                  <a:prstClr val="black"/>
                </a:solidFill>
                <a:latin typeface="Consolas" pitchFamily="49" charset="0"/>
                <a:cs typeface="Consolas" pitchFamily="49" charset="0"/>
              </a:rPr>
              <a:t>);</a:t>
            </a:r>
          </a:p>
        </p:txBody>
      </p:sp>
      <p:sp>
        <p:nvSpPr>
          <p:cNvPr id="6" name="Rectangle 5"/>
          <p:cNvSpPr/>
          <p:nvPr/>
        </p:nvSpPr>
        <p:spPr>
          <a:xfrm>
            <a:off x="76200" y="6531605"/>
            <a:ext cx="1287532" cy="230832"/>
          </a:xfrm>
          <a:prstGeom prst="rect">
            <a:avLst/>
          </a:prstGeom>
        </p:spPr>
        <p:txBody>
          <a:bodyPr wrap="none">
            <a:spAutoFit/>
          </a:bodyPr>
          <a:lstStyle/>
          <a:p>
            <a:r>
              <a:rPr lang="en-US" sz="900" dirty="0" smtClean="0">
                <a:latin typeface="+mj-lt"/>
              </a:rPr>
              <a:t>NVIDIA [J. Balfour]</a:t>
            </a:r>
            <a:r>
              <a:rPr lang="en-US" sz="900" dirty="0" smtClean="0">
                <a:latin typeface="+mj-lt"/>
                <a:cs typeface="Calibri"/>
              </a:rPr>
              <a:t>→</a:t>
            </a:r>
            <a:endParaRPr lang="en-US" sz="900" dirty="0">
              <a:latin typeface="+mj-lt"/>
            </a:endParaRPr>
          </a:p>
        </p:txBody>
      </p:sp>
    </p:spTree>
    <p:extLst>
      <p:ext uri="{BB962C8B-B14F-4D97-AF65-F5344CB8AC3E}">
        <p14:creationId xmlns:p14="http://schemas.microsoft.com/office/powerpoint/2010/main" val="214606528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Race Conditions</a:t>
            </a:r>
            <a:br>
              <a:rPr lang="en-US" dirty="0" smtClean="0"/>
            </a:br>
            <a:r>
              <a:rPr lang="en-US" sz="2000" dirty="0" smtClean="0"/>
              <a:t>[2/2]</a:t>
            </a:r>
            <a:endParaRPr lang="en-US" sz="2000" dirty="0"/>
          </a:p>
        </p:txBody>
      </p:sp>
      <p:sp>
        <p:nvSpPr>
          <p:cNvPr id="3" name="Content Placeholder 2"/>
          <p:cNvSpPr>
            <a:spLocks noGrp="1"/>
          </p:cNvSpPr>
          <p:nvPr>
            <p:ph idx="1"/>
          </p:nvPr>
        </p:nvSpPr>
        <p:spPr>
          <a:xfrm>
            <a:off x="76200" y="1828800"/>
            <a:ext cx="9067800" cy="871537"/>
          </a:xfrm>
        </p:spPr>
        <p:txBody>
          <a:bodyPr/>
          <a:lstStyle/>
          <a:p>
            <a:r>
              <a:rPr lang="en-US" sz="1800" dirty="0"/>
              <a:t>Programs with race conditions may produce unexpected, seemingly arbitrary results</a:t>
            </a:r>
          </a:p>
          <a:p>
            <a:pPr lvl="1"/>
            <a:r>
              <a:rPr lang="en-US" sz="1400" dirty="0"/>
              <a:t>Updates may be missed, and updates may be lost</a:t>
            </a:r>
          </a:p>
        </p:txBody>
      </p:sp>
      <p:sp>
        <p:nvSpPr>
          <p:cNvPr id="4" name="Slide Number Placeholder 3"/>
          <p:cNvSpPr>
            <a:spLocks noGrp="1"/>
          </p:cNvSpPr>
          <p:nvPr>
            <p:ph type="sldNum" sz="quarter" idx="12"/>
          </p:nvPr>
        </p:nvSpPr>
        <p:spPr/>
        <p:txBody>
          <a:bodyPr/>
          <a:lstStyle/>
          <a:p>
            <a:fld id="{04A7C484-7E24-447E-8CB0-5149A4D34DEF}" type="slidenum">
              <a:rPr lang="en-US" altLang="en-US" smtClean="0"/>
              <a:pPr/>
              <a:t>97</a:t>
            </a:fld>
            <a:endParaRPr lang="en-US" altLang="en-US"/>
          </a:p>
        </p:txBody>
      </p:sp>
      <p:sp>
        <p:nvSpPr>
          <p:cNvPr id="5" name="Rectangle 4"/>
          <p:cNvSpPr/>
          <p:nvPr/>
        </p:nvSpPr>
        <p:spPr>
          <a:xfrm>
            <a:off x="381000" y="2956679"/>
            <a:ext cx="8686800" cy="3139321"/>
          </a:xfrm>
          <a:prstGeom prst="rect">
            <a:avLst/>
          </a:prstGeom>
          <a:solidFill>
            <a:schemeClr val="bg1">
              <a:lumMod val="85000"/>
            </a:schemeClr>
          </a:solidFill>
        </p:spPr>
        <p:txBody>
          <a:bodyPr wrap="square">
            <a:spAutoFit/>
          </a:bodyPr>
          <a:lstStyle/>
          <a:p>
            <a:r>
              <a:rPr lang="en-US" dirty="0">
                <a:solidFill>
                  <a:srgbClr val="008000"/>
                </a:solidFill>
                <a:latin typeface="Consolas" pitchFamily="49" charset="0"/>
                <a:cs typeface="Consolas" pitchFamily="49" charset="0"/>
              </a:rPr>
              <a:t>// </a:t>
            </a:r>
            <a:r>
              <a:rPr lang="en-US" dirty="0" smtClean="0">
                <a:solidFill>
                  <a:srgbClr val="008000"/>
                </a:solidFill>
                <a:latin typeface="Consolas" pitchFamily="49" charset="0"/>
                <a:cs typeface="Consolas" pitchFamily="49" charset="0"/>
              </a:rPr>
              <a:t>race.cu, the kernel</a:t>
            </a:r>
            <a:endParaRPr lang="en-US" dirty="0">
              <a:solidFill>
                <a:srgbClr val="008000"/>
              </a:solidFill>
              <a:latin typeface="Consolas" pitchFamily="49" charset="0"/>
              <a:cs typeface="Consolas" pitchFamily="49" charset="0"/>
            </a:endParaRPr>
          </a:p>
          <a:p>
            <a:r>
              <a:rPr lang="en-US" dirty="0">
                <a:solidFill>
                  <a:srgbClr val="FF00FF"/>
                </a:solidFill>
                <a:latin typeface="Consolas" pitchFamily="49" charset="0"/>
                <a:cs typeface="Consolas" pitchFamily="49" charset="0"/>
              </a:rPr>
              <a:t>__global__</a:t>
            </a:r>
            <a:r>
              <a:rPr lang="en-US" dirty="0">
                <a:solidFill>
                  <a:prstClr val="black"/>
                </a:solidFill>
                <a:latin typeface="Consolas" pitchFamily="49" charset="0"/>
                <a:cs typeface="Consolas" pitchFamily="49" charset="0"/>
              </a:rPr>
              <a:t> </a:t>
            </a:r>
            <a:r>
              <a:rPr lang="en-US" dirty="0">
                <a:solidFill>
                  <a:srgbClr val="0000FF"/>
                </a:solidFill>
                <a:latin typeface="Consolas" pitchFamily="49" charset="0"/>
                <a:cs typeface="Consolas" pitchFamily="49" charset="0"/>
              </a:rPr>
              <a:t>void</a:t>
            </a:r>
            <a:r>
              <a:rPr lang="en-US" dirty="0">
                <a:solidFill>
                  <a:prstClr val="black"/>
                </a:solidFill>
                <a:latin typeface="Consolas" pitchFamily="49" charset="0"/>
                <a:cs typeface="Consolas" pitchFamily="49" charset="0"/>
              </a:rPr>
              <a:t> race(</a:t>
            </a:r>
            <a:r>
              <a:rPr lang="en-US" dirty="0" err="1">
                <a:solidFill>
                  <a:srgbClr val="0000FF"/>
                </a:solidFill>
                <a:latin typeface="Consolas" pitchFamily="49" charset="0"/>
                <a:cs typeface="Consolas" pitchFamily="49" charset="0"/>
              </a:rPr>
              <a:t>int</a:t>
            </a:r>
            <a:r>
              <a:rPr lang="en-US" dirty="0">
                <a:solidFill>
                  <a:prstClr val="black"/>
                </a:solidFill>
                <a:latin typeface="Consolas" pitchFamily="49" charset="0"/>
                <a:cs typeface="Consolas" pitchFamily="49" charset="0"/>
              </a:rPr>
              <a:t>* x)</a:t>
            </a:r>
          </a:p>
          <a:p>
            <a:r>
              <a:rPr lang="en-US" dirty="0">
                <a:solidFill>
                  <a:prstClr val="black"/>
                </a:solidFill>
                <a:latin typeface="Consolas" pitchFamily="49" charset="0"/>
                <a:cs typeface="Consolas" pitchFamily="49" charset="0"/>
              </a:rPr>
              <a:t>{</a:t>
            </a:r>
          </a:p>
          <a:p>
            <a:r>
              <a:rPr lang="en-US" dirty="0">
                <a:solidFill>
                  <a:prstClr val="black"/>
                </a:solidFill>
                <a:latin typeface="Consolas" pitchFamily="49" charset="0"/>
                <a:cs typeface="Consolas" pitchFamily="49" charset="0"/>
              </a:rPr>
              <a:t>  </a:t>
            </a:r>
            <a:r>
              <a:rPr lang="en-US" dirty="0" err="1">
                <a:solidFill>
                  <a:srgbClr val="0000FF"/>
                </a:solidFill>
                <a:latin typeface="Consolas" pitchFamily="49" charset="0"/>
                <a:cs typeface="Consolas" pitchFamily="49" charset="0"/>
              </a:rPr>
              <a:t>int</a:t>
            </a:r>
            <a:r>
              <a:rPr lang="en-US" dirty="0">
                <a:solidFill>
                  <a:prstClr val="black"/>
                </a:solidFill>
                <a:latin typeface="Consolas" pitchFamily="49" charset="0"/>
                <a:cs typeface="Consolas" pitchFamily="49" charset="0"/>
              </a:rPr>
              <a:t> i = </a:t>
            </a:r>
            <a:r>
              <a:rPr lang="en-US" dirty="0" err="1">
                <a:solidFill>
                  <a:srgbClr val="FF00FF"/>
                </a:solidFill>
                <a:latin typeface="Consolas" pitchFamily="49" charset="0"/>
                <a:cs typeface="Consolas" pitchFamily="49" charset="0"/>
              </a:rPr>
              <a:t>threadIdx</a:t>
            </a:r>
            <a:r>
              <a:rPr lang="en-US" dirty="0" err="1">
                <a:solidFill>
                  <a:prstClr val="black"/>
                </a:solidFill>
                <a:latin typeface="Consolas" pitchFamily="49" charset="0"/>
                <a:cs typeface="Consolas" pitchFamily="49" charset="0"/>
              </a:rPr>
              <a:t>.x</a:t>
            </a:r>
            <a:r>
              <a:rPr lang="en-US" dirty="0">
                <a:solidFill>
                  <a:prstClr val="black"/>
                </a:solidFill>
                <a:latin typeface="Consolas" pitchFamily="49" charset="0"/>
                <a:cs typeface="Consolas" pitchFamily="49" charset="0"/>
              </a:rPr>
              <a:t> + </a:t>
            </a:r>
            <a:r>
              <a:rPr lang="en-US" dirty="0" err="1">
                <a:solidFill>
                  <a:srgbClr val="FF00FF"/>
                </a:solidFill>
                <a:latin typeface="Consolas" pitchFamily="49" charset="0"/>
                <a:cs typeface="Consolas" pitchFamily="49" charset="0"/>
              </a:rPr>
              <a:t>blockDim</a:t>
            </a:r>
            <a:r>
              <a:rPr lang="en-US" dirty="0" err="1">
                <a:solidFill>
                  <a:prstClr val="black"/>
                </a:solidFill>
                <a:latin typeface="Consolas" pitchFamily="49" charset="0"/>
                <a:cs typeface="Consolas" pitchFamily="49" charset="0"/>
              </a:rPr>
              <a:t>.x</a:t>
            </a:r>
            <a:r>
              <a:rPr lang="en-US" dirty="0">
                <a:solidFill>
                  <a:prstClr val="black"/>
                </a:solidFill>
                <a:latin typeface="Consolas" pitchFamily="49" charset="0"/>
                <a:cs typeface="Consolas" pitchFamily="49" charset="0"/>
              </a:rPr>
              <a:t> * </a:t>
            </a:r>
            <a:r>
              <a:rPr lang="en-US" dirty="0" err="1">
                <a:solidFill>
                  <a:srgbClr val="FF00FF"/>
                </a:solidFill>
                <a:latin typeface="Consolas" pitchFamily="49" charset="0"/>
                <a:cs typeface="Consolas" pitchFamily="49" charset="0"/>
              </a:rPr>
              <a:t>blockIdx</a:t>
            </a:r>
            <a:r>
              <a:rPr lang="en-US" dirty="0" err="1">
                <a:solidFill>
                  <a:prstClr val="black"/>
                </a:solidFill>
                <a:latin typeface="Consolas" pitchFamily="49" charset="0"/>
                <a:cs typeface="Consolas" pitchFamily="49" charset="0"/>
              </a:rPr>
              <a:t>.x</a:t>
            </a:r>
            <a:r>
              <a:rPr lang="en-US" dirty="0">
                <a:solidFill>
                  <a:prstClr val="black"/>
                </a:solidFill>
                <a:latin typeface="Consolas" pitchFamily="49" charset="0"/>
                <a:cs typeface="Consolas" pitchFamily="49" charset="0"/>
              </a:rPr>
              <a:t>;</a:t>
            </a:r>
          </a:p>
          <a:p>
            <a:r>
              <a:rPr lang="en-US" dirty="0">
                <a:solidFill>
                  <a:prstClr val="black"/>
                </a:solidFill>
                <a:latin typeface="Consolas" pitchFamily="49" charset="0"/>
                <a:cs typeface="Consolas" pitchFamily="49" charset="0"/>
              </a:rPr>
              <a:t>  *x = </a:t>
            </a:r>
            <a:r>
              <a:rPr lang="en-US" dirty="0" smtClean="0">
                <a:solidFill>
                  <a:prstClr val="black"/>
                </a:solidFill>
                <a:latin typeface="Consolas" pitchFamily="49" charset="0"/>
                <a:cs typeface="Consolas" pitchFamily="49" charset="0"/>
              </a:rPr>
              <a:t>*x + 1;</a:t>
            </a:r>
            <a:endParaRPr lang="en-US" dirty="0">
              <a:solidFill>
                <a:prstClr val="black"/>
              </a:solidFill>
              <a:latin typeface="Consolas" pitchFamily="49" charset="0"/>
              <a:cs typeface="Consolas" pitchFamily="49" charset="0"/>
            </a:endParaRPr>
          </a:p>
          <a:p>
            <a:r>
              <a:rPr lang="en-US" dirty="0">
                <a:solidFill>
                  <a:prstClr val="black"/>
                </a:solidFill>
                <a:latin typeface="Consolas" pitchFamily="49" charset="0"/>
                <a:cs typeface="Consolas" pitchFamily="49" charset="0"/>
              </a:rPr>
              <a:t>}</a:t>
            </a:r>
          </a:p>
          <a:p>
            <a:endParaRPr lang="en-US" dirty="0">
              <a:solidFill>
                <a:prstClr val="black"/>
              </a:solidFill>
              <a:latin typeface="Consolas" pitchFamily="49" charset="0"/>
              <a:cs typeface="Consolas" pitchFamily="49" charset="0"/>
            </a:endParaRPr>
          </a:p>
          <a:p>
            <a:r>
              <a:rPr lang="en-US" dirty="0">
                <a:solidFill>
                  <a:srgbClr val="008000"/>
                </a:solidFill>
                <a:latin typeface="Consolas" pitchFamily="49" charset="0"/>
                <a:cs typeface="Consolas" pitchFamily="49" charset="0"/>
              </a:rPr>
              <a:t>// main.cpp</a:t>
            </a:r>
          </a:p>
          <a:p>
            <a:r>
              <a:rPr lang="en-US" dirty="0" err="1">
                <a:solidFill>
                  <a:srgbClr val="0000FF"/>
                </a:solidFill>
                <a:latin typeface="Consolas" pitchFamily="49" charset="0"/>
                <a:cs typeface="Consolas" pitchFamily="49" charset="0"/>
              </a:rPr>
              <a:t>int</a:t>
            </a:r>
            <a:r>
              <a:rPr lang="en-US" dirty="0">
                <a:solidFill>
                  <a:prstClr val="black"/>
                </a:solidFill>
                <a:latin typeface="Consolas" pitchFamily="49" charset="0"/>
                <a:cs typeface="Consolas" pitchFamily="49" charset="0"/>
              </a:rPr>
              <a:t> x;</a:t>
            </a:r>
          </a:p>
          <a:p>
            <a:r>
              <a:rPr lang="en-US" dirty="0">
                <a:solidFill>
                  <a:prstClr val="black"/>
                </a:solidFill>
                <a:latin typeface="Consolas" pitchFamily="49" charset="0"/>
                <a:cs typeface="Consolas" pitchFamily="49" charset="0"/>
              </a:rPr>
              <a:t>race&lt;&lt;&lt;1,128&gt;&gt;&gt;(</a:t>
            </a:r>
            <a:r>
              <a:rPr lang="en-US" dirty="0" err="1">
                <a:solidFill>
                  <a:prstClr val="black"/>
                </a:solidFill>
                <a:latin typeface="Consolas" pitchFamily="49" charset="0"/>
                <a:cs typeface="Consolas" pitchFamily="49" charset="0"/>
              </a:rPr>
              <a:t>d_x</a:t>
            </a:r>
            <a:r>
              <a:rPr lang="en-US" dirty="0">
                <a:solidFill>
                  <a:prstClr val="black"/>
                </a:solidFill>
                <a:latin typeface="Consolas" pitchFamily="49" charset="0"/>
                <a:cs typeface="Consolas" pitchFamily="49" charset="0"/>
              </a:rPr>
              <a:t>);</a:t>
            </a:r>
          </a:p>
          <a:p>
            <a:r>
              <a:rPr lang="en-US" dirty="0" err="1">
                <a:solidFill>
                  <a:srgbClr val="FF00FF"/>
                </a:solidFill>
                <a:latin typeface="Consolas" pitchFamily="49" charset="0"/>
                <a:cs typeface="Consolas" pitchFamily="49" charset="0"/>
              </a:rPr>
              <a:t>cudaMemcpy</a:t>
            </a:r>
            <a:r>
              <a:rPr lang="en-US" dirty="0">
                <a:solidFill>
                  <a:prstClr val="black"/>
                </a:solidFill>
                <a:latin typeface="Consolas" pitchFamily="49" charset="0"/>
                <a:cs typeface="Consolas" pitchFamily="49" charset="0"/>
              </a:rPr>
              <a:t>(x, </a:t>
            </a:r>
            <a:r>
              <a:rPr lang="en-US" dirty="0" err="1">
                <a:solidFill>
                  <a:prstClr val="black"/>
                </a:solidFill>
                <a:latin typeface="Consolas" pitchFamily="49" charset="0"/>
                <a:cs typeface="Consolas" pitchFamily="49" charset="0"/>
              </a:rPr>
              <a:t>d_x</a:t>
            </a:r>
            <a:r>
              <a:rPr lang="en-US" dirty="0">
                <a:solidFill>
                  <a:prstClr val="black"/>
                </a:solidFill>
                <a:latin typeface="Consolas" pitchFamily="49" charset="0"/>
                <a:cs typeface="Consolas" pitchFamily="49" charset="0"/>
              </a:rPr>
              <a:t>, </a:t>
            </a:r>
            <a:r>
              <a:rPr lang="en-US" dirty="0" err="1">
                <a:solidFill>
                  <a:srgbClr val="0000FF"/>
                </a:solidFill>
                <a:latin typeface="Consolas" pitchFamily="49" charset="0"/>
                <a:cs typeface="Consolas" pitchFamily="49" charset="0"/>
              </a:rPr>
              <a:t>sizeof</a:t>
            </a:r>
            <a:r>
              <a:rPr lang="en-US" dirty="0">
                <a:solidFill>
                  <a:prstClr val="black"/>
                </a:solidFill>
                <a:latin typeface="Consolas" pitchFamily="49" charset="0"/>
                <a:cs typeface="Consolas" pitchFamily="49" charset="0"/>
              </a:rPr>
              <a:t>(</a:t>
            </a:r>
            <a:r>
              <a:rPr lang="en-US" dirty="0" err="1">
                <a:solidFill>
                  <a:srgbClr val="0000FF"/>
                </a:solidFill>
                <a:latin typeface="Consolas" pitchFamily="49" charset="0"/>
                <a:cs typeface="Consolas" pitchFamily="49" charset="0"/>
              </a:rPr>
              <a:t>int</a:t>
            </a:r>
            <a:r>
              <a:rPr lang="en-US" dirty="0">
                <a:solidFill>
                  <a:prstClr val="black"/>
                </a:solidFill>
                <a:latin typeface="Consolas" pitchFamily="49" charset="0"/>
                <a:cs typeface="Consolas" pitchFamily="49" charset="0"/>
              </a:rPr>
              <a:t>), </a:t>
            </a:r>
            <a:r>
              <a:rPr lang="en-US" dirty="0" err="1">
                <a:solidFill>
                  <a:prstClr val="black"/>
                </a:solidFill>
                <a:latin typeface="Consolas" pitchFamily="49" charset="0"/>
                <a:cs typeface="Consolas" pitchFamily="49" charset="0"/>
              </a:rPr>
              <a:t>cudaMemcpyDeviceToHost</a:t>
            </a:r>
            <a:r>
              <a:rPr lang="en-US" dirty="0">
                <a:solidFill>
                  <a:prstClr val="black"/>
                </a:solidFill>
                <a:latin typeface="Consolas" pitchFamily="49" charset="0"/>
                <a:cs typeface="Consolas" pitchFamily="49" charset="0"/>
              </a:rPr>
              <a:t>);</a:t>
            </a:r>
          </a:p>
        </p:txBody>
      </p:sp>
      <p:sp>
        <p:nvSpPr>
          <p:cNvPr id="6" name="Rectangle 5"/>
          <p:cNvSpPr/>
          <p:nvPr/>
        </p:nvSpPr>
        <p:spPr>
          <a:xfrm>
            <a:off x="76200" y="6531605"/>
            <a:ext cx="1287532" cy="230832"/>
          </a:xfrm>
          <a:prstGeom prst="rect">
            <a:avLst/>
          </a:prstGeom>
        </p:spPr>
        <p:txBody>
          <a:bodyPr wrap="none">
            <a:spAutoFit/>
          </a:bodyPr>
          <a:lstStyle/>
          <a:p>
            <a:r>
              <a:rPr lang="en-US" sz="900" dirty="0" smtClean="0">
                <a:latin typeface="+mj-lt"/>
              </a:rPr>
              <a:t>NVIDIA [J. Balfour]</a:t>
            </a:r>
            <a:r>
              <a:rPr lang="en-US" sz="900" dirty="0" smtClean="0">
                <a:latin typeface="+mj-lt"/>
                <a:cs typeface="Calibri"/>
              </a:rPr>
              <a:t>→</a:t>
            </a:r>
            <a:endParaRPr lang="en-US" sz="900" dirty="0">
              <a:latin typeface="+mj-lt"/>
            </a:endParaRPr>
          </a:p>
        </p:txBody>
      </p:sp>
    </p:spTree>
    <p:extLst>
      <p:ext uri="{BB962C8B-B14F-4D97-AF65-F5344CB8AC3E}">
        <p14:creationId xmlns:p14="http://schemas.microsoft.com/office/powerpoint/2010/main" val="214586836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Synchronization</a:t>
            </a:r>
            <a:endParaRPr lang="en-US" dirty="0"/>
          </a:p>
        </p:txBody>
      </p:sp>
      <p:sp>
        <p:nvSpPr>
          <p:cNvPr id="3" name="Content Placeholder 2"/>
          <p:cNvSpPr>
            <a:spLocks noGrp="1"/>
          </p:cNvSpPr>
          <p:nvPr>
            <p:ph idx="1"/>
          </p:nvPr>
        </p:nvSpPr>
        <p:spPr>
          <a:xfrm>
            <a:off x="228600" y="2362200"/>
            <a:ext cx="8686800" cy="3649662"/>
          </a:xfrm>
        </p:spPr>
        <p:txBody>
          <a:bodyPr/>
          <a:lstStyle/>
          <a:p>
            <a:r>
              <a:rPr lang="en-US" sz="1800" dirty="0"/>
              <a:t>Accesses to shared locations need to be correctly synchronized (coordinated) to avoid race conditions</a:t>
            </a:r>
          </a:p>
          <a:p>
            <a:endParaRPr lang="en-US" sz="1800" dirty="0"/>
          </a:p>
          <a:p>
            <a:r>
              <a:rPr lang="en-US" sz="1800" dirty="0"/>
              <a:t>In many common shared memory multithreaded programming models, one uses coordination objects such as locks to synchronize accesses to shared data</a:t>
            </a:r>
          </a:p>
          <a:p>
            <a:endParaRPr lang="en-US" sz="1800" dirty="0"/>
          </a:p>
          <a:p>
            <a:r>
              <a:rPr lang="en-US" sz="1800" dirty="0"/>
              <a:t>CUDA provides several scalable synchronization mechanisms, such as efficient barriers and atomic memory operations.</a:t>
            </a:r>
          </a:p>
          <a:p>
            <a:endParaRPr lang="en-US" sz="1800" dirty="0"/>
          </a:p>
          <a:p>
            <a:r>
              <a:rPr lang="en-US" sz="1800" dirty="0" smtClean="0"/>
              <a:t>Whenever possible, try hard to design </a:t>
            </a:r>
            <a:r>
              <a:rPr lang="en-US" sz="1800" dirty="0"/>
              <a:t>algorithms </a:t>
            </a:r>
            <a:r>
              <a:rPr lang="en-US" sz="1800" dirty="0" smtClean="0"/>
              <a:t>with few synchronizations</a:t>
            </a:r>
          </a:p>
          <a:p>
            <a:pPr lvl="1"/>
            <a:r>
              <a:rPr lang="en-US" sz="1400" dirty="0" smtClean="0"/>
              <a:t>Synchronization impacts execution speed</a:t>
            </a:r>
            <a:endParaRPr lang="en-US" sz="1400" dirty="0"/>
          </a:p>
        </p:txBody>
      </p:sp>
      <p:sp>
        <p:nvSpPr>
          <p:cNvPr id="4" name="Slide Number Placeholder 3"/>
          <p:cNvSpPr>
            <a:spLocks noGrp="1"/>
          </p:cNvSpPr>
          <p:nvPr>
            <p:ph type="sldNum" sz="quarter" idx="12"/>
          </p:nvPr>
        </p:nvSpPr>
        <p:spPr/>
        <p:txBody>
          <a:bodyPr/>
          <a:lstStyle/>
          <a:p>
            <a:fld id="{04A7C484-7E24-447E-8CB0-5149A4D34DEF}" type="slidenum">
              <a:rPr lang="en-US" altLang="en-US" smtClean="0"/>
              <a:pPr/>
              <a:t>98</a:t>
            </a:fld>
            <a:endParaRPr lang="en-US" altLang="en-US"/>
          </a:p>
        </p:txBody>
      </p:sp>
      <p:sp>
        <p:nvSpPr>
          <p:cNvPr id="5" name="Rectangle 4"/>
          <p:cNvSpPr/>
          <p:nvPr/>
        </p:nvSpPr>
        <p:spPr>
          <a:xfrm>
            <a:off x="76200" y="6531605"/>
            <a:ext cx="1287532" cy="230832"/>
          </a:xfrm>
          <a:prstGeom prst="rect">
            <a:avLst/>
          </a:prstGeom>
        </p:spPr>
        <p:txBody>
          <a:bodyPr wrap="none">
            <a:spAutoFit/>
          </a:bodyPr>
          <a:lstStyle/>
          <a:p>
            <a:r>
              <a:rPr lang="en-US" sz="900" dirty="0" smtClean="0">
                <a:latin typeface="+mj-lt"/>
              </a:rPr>
              <a:t>NVIDIA [J. Balfour]</a:t>
            </a:r>
            <a:r>
              <a:rPr lang="en-US" sz="900" dirty="0" smtClean="0">
                <a:latin typeface="+mj-lt"/>
                <a:cs typeface="Calibri"/>
              </a:rPr>
              <a:t>→</a:t>
            </a:r>
            <a:endParaRPr lang="en-US" sz="900" dirty="0">
              <a:latin typeface="+mj-lt"/>
            </a:endParaRPr>
          </a:p>
        </p:txBody>
      </p:sp>
    </p:spTree>
    <p:extLst>
      <p:ext uri="{BB962C8B-B14F-4D97-AF65-F5344CB8AC3E}">
        <p14:creationId xmlns:p14="http://schemas.microsoft.com/office/powerpoint/2010/main" val="312485855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6858000" cy="792162"/>
          </a:xfrm>
        </p:spPr>
        <p:txBody>
          <a:bodyPr/>
          <a:lstStyle/>
          <a:p>
            <a:r>
              <a:rPr lang="en-US" dirty="0" smtClean="0"/>
              <a:t>Synchronization</a:t>
            </a:r>
            <a:endParaRPr lang="en-US" dirty="0"/>
          </a:p>
        </p:txBody>
      </p:sp>
      <p:sp>
        <p:nvSpPr>
          <p:cNvPr id="3" name="Content Placeholder 2"/>
          <p:cNvSpPr>
            <a:spLocks noGrp="1"/>
          </p:cNvSpPr>
          <p:nvPr>
            <p:ph idx="1"/>
          </p:nvPr>
        </p:nvSpPr>
        <p:spPr>
          <a:xfrm>
            <a:off x="457200" y="1219200"/>
            <a:ext cx="8229600" cy="642937"/>
          </a:xfrm>
        </p:spPr>
        <p:txBody>
          <a:bodyPr/>
          <a:lstStyle/>
          <a:p>
            <a:r>
              <a:rPr lang="en-US" sz="2000" dirty="0"/>
              <a:t>Assume thread T1 reads a value defined by thread T0</a:t>
            </a:r>
          </a:p>
          <a:p>
            <a:endParaRPr lang="en-US" sz="2000" dirty="0"/>
          </a:p>
        </p:txBody>
      </p:sp>
      <p:sp>
        <p:nvSpPr>
          <p:cNvPr id="4" name="Slide Number Placeholder 3"/>
          <p:cNvSpPr>
            <a:spLocks noGrp="1"/>
          </p:cNvSpPr>
          <p:nvPr>
            <p:ph type="sldNum" sz="quarter" idx="12"/>
          </p:nvPr>
        </p:nvSpPr>
        <p:spPr/>
        <p:txBody>
          <a:bodyPr/>
          <a:lstStyle/>
          <a:p>
            <a:fld id="{04A7C484-7E24-447E-8CB0-5149A4D34DEF}" type="slidenum">
              <a:rPr lang="en-US" altLang="en-US" smtClean="0"/>
              <a:pPr/>
              <a:t>99</a:t>
            </a:fld>
            <a:endParaRPr lang="en-US" altLang="en-US"/>
          </a:p>
        </p:txBody>
      </p:sp>
      <p:sp>
        <p:nvSpPr>
          <p:cNvPr id="5" name="Rectangle 4"/>
          <p:cNvSpPr/>
          <p:nvPr/>
        </p:nvSpPr>
        <p:spPr>
          <a:xfrm>
            <a:off x="685800" y="1841480"/>
            <a:ext cx="7391400" cy="3416320"/>
          </a:xfrm>
          <a:prstGeom prst="rect">
            <a:avLst/>
          </a:prstGeom>
          <a:solidFill>
            <a:schemeClr val="bg1">
              <a:lumMod val="85000"/>
            </a:schemeClr>
          </a:solidFill>
        </p:spPr>
        <p:txBody>
          <a:bodyPr wrap="square">
            <a:spAutoFit/>
          </a:bodyPr>
          <a:lstStyle/>
          <a:p>
            <a:r>
              <a:rPr lang="en-US" dirty="0">
                <a:solidFill>
                  <a:srgbClr val="008000"/>
                </a:solidFill>
                <a:latin typeface="Consolas" pitchFamily="49" charset="0"/>
                <a:cs typeface="Consolas" pitchFamily="49" charset="0"/>
              </a:rPr>
              <a:t>// update.cu</a:t>
            </a:r>
          </a:p>
          <a:p>
            <a:r>
              <a:rPr lang="en-US" dirty="0">
                <a:solidFill>
                  <a:srgbClr val="FF00FF"/>
                </a:solidFill>
                <a:latin typeface="Consolas" pitchFamily="49" charset="0"/>
                <a:cs typeface="Consolas" pitchFamily="49" charset="0"/>
              </a:rPr>
              <a:t>__global__</a:t>
            </a:r>
            <a:r>
              <a:rPr lang="en-US" dirty="0">
                <a:solidFill>
                  <a:prstClr val="black"/>
                </a:solidFill>
                <a:latin typeface="Consolas" pitchFamily="49" charset="0"/>
                <a:cs typeface="Consolas" pitchFamily="49" charset="0"/>
              </a:rPr>
              <a:t> </a:t>
            </a:r>
            <a:r>
              <a:rPr lang="en-US" dirty="0">
                <a:solidFill>
                  <a:srgbClr val="0000FF"/>
                </a:solidFill>
                <a:latin typeface="Consolas" pitchFamily="49" charset="0"/>
                <a:cs typeface="Consolas" pitchFamily="49" charset="0"/>
              </a:rPr>
              <a:t>void</a:t>
            </a:r>
            <a:r>
              <a:rPr lang="en-US" dirty="0">
                <a:solidFill>
                  <a:prstClr val="black"/>
                </a:solidFill>
                <a:latin typeface="Consolas" pitchFamily="49" charset="0"/>
                <a:cs typeface="Consolas" pitchFamily="49" charset="0"/>
              </a:rPr>
              <a:t> </a:t>
            </a:r>
            <a:r>
              <a:rPr lang="en-US" dirty="0" err="1">
                <a:solidFill>
                  <a:prstClr val="black"/>
                </a:solidFill>
                <a:latin typeface="Consolas" pitchFamily="49" charset="0"/>
                <a:cs typeface="Consolas" pitchFamily="49" charset="0"/>
              </a:rPr>
              <a:t>update_race</a:t>
            </a:r>
            <a:r>
              <a:rPr lang="en-US" dirty="0">
                <a:solidFill>
                  <a:prstClr val="black"/>
                </a:solidFill>
                <a:latin typeface="Consolas" pitchFamily="49" charset="0"/>
                <a:cs typeface="Consolas" pitchFamily="49" charset="0"/>
              </a:rPr>
              <a:t>(</a:t>
            </a:r>
            <a:r>
              <a:rPr lang="en-US" dirty="0" err="1">
                <a:solidFill>
                  <a:srgbClr val="0000FF"/>
                </a:solidFill>
                <a:latin typeface="Consolas" pitchFamily="49" charset="0"/>
                <a:cs typeface="Consolas" pitchFamily="49" charset="0"/>
              </a:rPr>
              <a:t>int</a:t>
            </a:r>
            <a:r>
              <a:rPr lang="en-US" dirty="0">
                <a:solidFill>
                  <a:prstClr val="black"/>
                </a:solidFill>
                <a:latin typeface="Consolas" pitchFamily="49" charset="0"/>
                <a:cs typeface="Consolas" pitchFamily="49" charset="0"/>
              </a:rPr>
              <a:t>* x, </a:t>
            </a:r>
            <a:r>
              <a:rPr lang="en-US" dirty="0" err="1">
                <a:solidFill>
                  <a:srgbClr val="0000FF"/>
                </a:solidFill>
                <a:latin typeface="Consolas" pitchFamily="49" charset="0"/>
                <a:cs typeface="Consolas" pitchFamily="49" charset="0"/>
              </a:rPr>
              <a:t>int</a:t>
            </a:r>
            <a:r>
              <a:rPr lang="en-US" dirty="0">
                <a:solidFill>
                  <a:prstClr val="black"/>
                </a:solidFill>
                <a:latin typeface="Consolas" pitchFamily="49" charset="0"/>
                <a:cs typeface="Consolas" pitchFamily="49" charset="0"/>
              </a:rPr>
              <a:t>* y)</a:t>
            </a:r>
          </a:p>
          <a:p>
            <a:r>
              <a:rPr lang="en-US" dirty="0">
                <a:solidFill>
                  <a:prstClr val="black"/>
                </a:solidFill>
                <a:latin typeface="Consolas" pitchFamily="49" charset="0"/>
                <a:cs typeface="Consolas" pitchFamily="49" charset="0"/>
              </a:rPr>
              <a:t>{</a:t>
            </a:r>
          </a:p>
          <a:p>
            <a:r>
              <a:rPr lang="en-US" dirty="0">
                <a:solidFill>
                  <a:prstClr val="black"/>
                </a:solidFill>
                <a:latin typeface="Consolas" pitchFamily="49" charset="0"/>
                <a:cs typeface="Consolas" pitchFamily="49" charset="0"/>
              </a:rPr>
              <a:t>  </a:t>
            </a:r>
            <a:r>
              <a:rPr lang="en-US" dirty="0" err="1">
                <a:solidFill>
                  <a:srgbClr val="0000FF"/>
                </a:solidFill>
                <a:latin typeface="Consolas" pitchFamily="49" charset="0"/>
                <a:cs typeface="Consolas" pitchFamily="49" charset="0"/>
              </a:rPr>
              <a:t>int</a:t>
            </a:r>
            <a:r>
              <a:rPr lang="en-US" dirty="0">
                <a:solidFill>
                  <a:prstClr val="black"/>
                </a:solidFill>
                <a:latin typeface="Consolas" pitchFamily="49" charset="0"/>
                <a:cs typeface="Consolas" pitchFamily="49" charset="0"/>
              </a:rPr>
              <a:t> i = </a:t>
            </a:r>
            <a:r>
              <a:rPr lang="en-US" dirty="0" err="1">
                <a:solidFill>
                  <a:srgbClr val="FF00FF"/>
                </a:solidFill>
                <a:latin typeface="Consolas" pitchFamily="49" charset="0"/>
                <a:cs typeface="Consolas" pitchFamily="49" charset="0"/>
              </a:rPr>
              <a:t>threadIdx</a:t>
            </a:r>
            <a:r>
              <a:rPr lang="en-US" dirty="0" err="1">
                <a:solidFill>
                  <a:prstClr val="black"/>
                </a:solidFill>
                <a:latin typeface="Consolas" pitchFamily="49" charset="0"/>
                <a:cs typeface="Consolas" pitchFamily="49" charset="0"/>
              </a:rPr>
              <a:t>.x</a:t>
            </a:r>
            <a:r>
              <a:rPr lang="en-US" dirty="0">
                <a:solidFill>
                  <a:prstClr val="black"/>
                </a:solidFill>
                <a:latin typeface="Consolas" pitchFamily="49" charset="0"/>
                <a:cs typeface="Consolas" pitchFamily="49" charset="0"/>
              </a:rPr>
              <a:t> + </a:t>
            </a:r>
            <a:r>
              <a:rPr lang="en-US" dirty="0" err="1">
                <a:solidFill>
                  <a:srgbClr val="FF00FF"/>
                </a:solidFill>
                <a:latin typeface="Consolas" pitchFamily="49" charset="0"/>
                <a:cs typeface="Consolas" pitchFamily="49" charset="0"/>
              </a:rPr>
              <a:t>blockDim</a:t>
            </a:r>
            <a:r>
              <a:rPr lang="en-US" dirty="0" err="1">
                <a:solidFill>
                  <a:prstClr val="black"/>
                </a:solidFill>
                <a:latin typeface="Consolas" pitchFamily="49" charset="0"/>
                <a:cs typeface="Consolas" pitchFamily="49" charset="0"/>
              </a:rPr>
              <a:t>.x</a:t>
            </a:r>
            <a:r>
              <a:rPr lang="en-US" dirty="0">
                <a:solidFill>
                  <a:prstClr val="black"/>
                </a:solidFill>
                <a:latin typeface="Consolas" pitchFamily="49" charset="0"/>
                <a:cs typeface="Consolas" pitchFamily="49" charset="0"/>
              </a:rPr>
              <a:t> * </a:t>
            </a:r>
            <a:r>
              <a:rPr lang="en-US" dirty="0" err="1">
                <a:solidFill>
                  <a:srgbClr val="FF00FF"/>
                </a:solidFill>
                <a:latin typeface="Consolas" pitchFamily="49" charset="0"/>
                <a:cs typeface="Consolas" pitchFamily="49" charset="0"/>
              </a:rPr>
              <a:t>blockIdx</a:t>
            </a:r>
            <a:r>
              <a:rPr lang="en-US" dirty="0" err="1">
                <a:solidFill>
                  <a:prstClr val="black"/>
                </a:solidFill>
                <a:latin typeface="Consolas" pitchFamily="49" charset="0"/>
                <a:cs typeface="Consolas" pitchFamily="49" charset="0"/>
              </a:rPr>
              <a:t>.x</a:t>
            </a:r>
            <a:r>
              <a:rPr lang="en-US" dirty="0">
                <a:solidFill>
                  <a:prstClr val="black"/>
                </a:solidFill>
                <a:latin typeface="Consolas" pitchFamily="49" charset="0"/>
                <a:cs typeface="Consolas" pitchFamily="49" charset="0"/>
              </a:rPr>
              <a:t>;</a:t>
            </a:r>
          </a:p>
          <a:p>
            <a:r>
              <a:rPr lang="en-US" dirty="0">
                <a:solidFill>
                  <a:prstClr val="black"/>
                </a:solidFill>
                <a:latin typeface="Consolas" pitchFamily="49" charset="0"/>
                <a:cs typeface="Consolas" pitchFamily="49" charset="0"/>
              </a:rPr>
              <a:t>  </a:t>
            </a:r>
            <a:r>
              <a:rPr lang="en-US" dirty="0">
                <a:solidFill>
                  <a:srgbClr val="0000FF"/>
                </a:solidFill>
                <a:latin typeface="Consolas" pitchFamily="49" charset="0"/>
                <a:cs typeface="Consolas" pitchFamily="49" charset="0"/>
              </a:rPr>
              <a:t>if</a:t>
            </a:r>
            <a:r>
              <a:rPr lang="en-US" dirty="0">
                <a:solidFill>
                  <a:prstClr val="black"/>
                </a:solidFill>
                <a:latin typeface="Consolas" pitchFamily="49" charset="0"/>
                <a:cs typeface="Consolas" pitchFamily="49" charset="0"/>
              </a:rPr>
              <a:t> (i == 0) *x = 1;</a:t>
            </a:r>
          </a:p>
          <a:p>
            <a:r>
              <a:rPr lang="en-US" dirty="0">
                <a:solidFill>
                  <a:prstClr val="black"/>
                </a:solidFill>
                <a:latin typeface="Consolas" pitchFamily="49" charset="0"/>
                <a:cs typeface="Consolas" pitchFamily="49" charset="0"/>
              </a:rPr>
              <a:t>  </a:t>
            </a:r>
            <a:r>
              <a:rPr lang="en-US" dirty="0">
                <a:solidFill>
                  <a:srgbClr val="0000FF"/>
                </a:solidFill>
                <a:latin typeface="Consolas" pitchFamily="49" charset="0"/>
                <a:cs typeface="Consolas" pitchFamily="49" charset="0"/>
              </a:rPr>
              <a:t>if</a:t>
            </a:r>
            <a:r>
              <a:rPr lang="en-US" dirty="0">
                <a:solidFill>
                  <a:prstClr val="black"/>
                </a:solidFill>
                <a:latin typeface="Consolas" pitchFamily="49" charset="0"/>
                <a:cs typeface="Consolas" pitchFamily="49" charset="0"/>
              </a:rPr>
              <a:t> (i == 1) *y = *x; </a:t>
            </a:r>
          </a:p>
          <a:p>
            <a:r>
              <a:rPr lang="en-US" dirty="0">
                <a:solidFill>
                  <a:prstClr val="black"/>
                </a:solidFill>
                <a:latin typeface="Consolas" pitchFamily="49" charset="0"/>
                <a:cs typeface="Consolas" pitchFamily="49" charset="0"/>
              </a:rPr>
              <a:t>}</a:t>
            </a:r>
          </a:p>
          <a:p>
            <a:endParaRPr lang="en-US" dirty="0">
              <a:solidFill>
                <a:prstClr val="black"/>
              </a:solidFill>
              <a:latin typeface="Consolas" pitchFamily="49" charset="0"/>
              <a:cs typeface="Consolas" pitchFamily="49" charset="0"/>
            </a:endParaRPr>
          </a:p>
          <a:p>
            <a:r>
              <a:rPr lang="en-US" dirty="0">
                <a:solidFill>
                  <a:srgbClr val="008000"/>
                </a:solidFill>
                <a:latin typeface="Consolas" pitchFamily="49" charset="0"/>
                <a:cs typeface="Consolas" pitchFamily="49" charset="0"/>
              </a:rPr>
              <a:t>// main.cpp</a:t>
            </a:r>
          </a:p>
          <a:p>
            <a:r>
              <a:rPr lang="en-US" dirty="0" err="1">
                <a:solidFill>
                  <a:prstClr val="black"/>
                </a:solidFill>
                <a:latin typeface="Consolas" pitchFamily="49" charset="0"/>
                <a:cs typeface="Consolas" pitchFamily="49" charset="0"/>
              </a:rPr>
              <a:t>update_race</a:t>
            </a:r>
            <a:r>
              <a:rPr lang="en-US" dirty="0">
                <a:solidFill>
                  <a:prstClr val="black"/>
                </a:solidFill>
                <a:latin typeface="Consolas" pitchFamily="49" charset="0"/>
                <a:cs typeface="Consolas" pitchFamily="49" charset="0"/>
              </a:rPr>
              <a:t>&lt;&lt;&lt;1,2&gt;&gt;&gt;(</a:t>
            </a:r>
            <a:r>
              <a:rPr lang="en-US" dirty="0" err="1">
                <a:solidFill>
                  <a:prstClr val="black"/>
                </a:solidFill>
                <a:latin typeface="Consolas" pitchFamily="49" charset="0"/>
                <a:cs typeface="Consolas" pitchFamily="49" charset="0"/>
              </a:rPr>
              <a:t>d_x</a:t>
            </a:r>
            <a:r>
              <a:rPr lang="en-US" dirty="0">
                <a:solidFill>
                  <a:prstClr val="black"/>
                </a:solidFill>
                <a:latin typeface="Consolas" pitchFamily="49" charset="0"/>
                <a:cs typeface="Consolas" pitchFamily="49" charset="0"/>
              </a:rPr>
              <a:t>, </a:t>
            </a:r>
            <a:r>
              <a:rPr lang="en-US" dirty="0" err="1">
                <a:solidFill>
                  <a:prstClr val="black"/>
                </a:solidFill>
                <a:latin typeface="Consolas" pitchFamily="49" charset="0"/>
                <a:cs typeface="Consolas" pitchFamily="49" charset="0"/>
              </a:rPr>
              <a:t>d_y</a:t>
            </a:r>
            <a:r>
              <a:rPr lang="en-US" dirty="0">
                <a:solidFill>
                  <a:prstClr val="black"/>
                </a:solidFill>
                <a:latin typeface="Consolas" pitchFamily="49" charset="0"/>
                <a:cs typeface="Consolas" pitchFamily="49" charset="0"/>
              </a:rPr>
              <a:t>);</a:t>
            </a:r>
          </a:p>
          <a:p>
            <a:r>
              <a:rPr lang="en-US" dirty="0" err="1">
                <a:solidFill>
                  <a:srgbClr val="FF00FF"/>
                </a:solidFill>
                <a:latin typeface="Consolas" pitchFamily="49" charset="0"/>
                <a:cs typeface="Consolas" pitchFamily="49" charset="0"/>
              </a:rPr>
              <a:t>cudaMemcpy</a:t>
            </a:r>
            <a:r>
              <a:rPr lang="en-US" dirty="0">
                <a:solidFill>
                  <a:prstClr val="black"/>
                </a:solidFill>
                <a:latin typeface="Consolas" pitchFamily="49" charset="0"/>
                <a:cs typeface="Consolas" pitchFamily="49" charset="0"/>
              </a:rPr>
              <a:t>(y, </a:t>
            </a:r>
            <a:r>
              <a:rPr lang="en-US" dirty="0" err="1">
                <a:solidFill>
                  <a:prstClr val="black"/>
                </a:solidFill>
                <a:latin typeface="Consolas" pitchFamily="49" charset="0"/>
                <a:cs typeface="Consolas" pitchFamily="49" charset="0"/>
              </a:rPr>
              <a:t>d_y</a:t>
            </a:r>
            <a:r>
              <a:rPr lang="en-US" dirty="0">
                <a:solidFill>
                  <a:prstClr val="black"/>
                </a:solidFill>
                <a:latin typeface="Consolas" pitchFamily="49" charset="0"/>
                <a:cs typeface="Consolas" pitchFamily="49" charset="0"/>
              </a:rPr>
              <a:t>, </a:t>
            </a:r>
            <a:r>
              <a:rPr lang="en-US" dirty="0" err="1">
                <a:solidFill>
                  <a:srgbClr val="0000FF"/>
                </a:solidFill>
                <a:latin typeface="Consolas" pitchFamily="49" charset="0"/>
                <a:cs typeface="Consolas" pitchFamily="49" charset="0"/>
              </a:rPr>
              <a:t>sizeof</a:t>
            </a:r>
            <a:r>
              <a:rPr lang="en-US" dirty="0">
                <a:solidFill>
                  <a:prstClr val="black"/>
                </a:solidFill>
                <a:latin typeface="Consolas" pitchFamily="49" charset="0"/>
                <a:cs typeface="Consolas" pitchFamily="49" charset="0"/>
              </a:rPr>
              <a:t>(</a:t>
            </a:r>
            <a:r>
              <a:rPr lang="en-US" dirty="0" err="1">
                <a:solidFill>
                  <a:srgbClr val="0000FF"/>
                </a:solidFill>
                <a:latin typeface="Consolas" pitchFamily="49" charset="0"/>
                <a:cs typeface="Consolas" pitchFamily="49" charset="0"/>
              </a:rPr>
              <a:t>int</a:t>
            </a:r>
            <a:r>
              <a:rPr lang="en-US" dirty="0">
                <a:solidFill>
                  <a:prstClr val="black"/>
                </a:solidFill>
                <a:latin typeface="Consolas" pitchFamily="49" charset="0"/>
                <a:cs typeface="Consolas" pitchFamily="49" charset="0"/>
              </a:rPr>
              <a:t>), </a:t>
            </a:r>
            <a:r>
              <a:rPr lang="en-US" dirty="0" err="1">
                <a:solidFill>
                  <a:prstClr val="black"/>
                </a:solidFill>
                <a:latin typeface="Consolas" pitchFamily="49" charset="0"/>
                <a:cs typeface="Consolas" pitchFamily="49" charset="0"/>
              </a:rPr>
              <a:t>cudaMemcpyDeviceToHost</a:t>
            </a:r>
            <a:r>
              <a:rPr lang="en-US" dirty="0">
                <a:solidFill>
                  <a:prstClr val="black"/>
                </a:solidFill>
                <a:latin typeface="Consolas" pitchFamily="49" charset="0"/>
                <a:cs typeface="Consolas" pitchFamily="49" charset="0"/>
              </a:rPr>
              <a:t>);</a:t>
            </a:r>
          </a:p>
          <a:p>
            <a:endParaRPr lang="en-US" dirty="0">
              <a:solidFill>
                <a:prstClr val="black"/>
              </a:solidFill>
              <a:latin typeface="Consolas" pitchFamily="49" charset="0"/>
              <a:cs typeface="Consolas" pitchFamily="49" charset="0"/>
            </a:endParaRPr>
          </a:p>
        </p:txBody>
      </p:sp>
      <p:sp>
        <p:nvSpPr>
          <p:cNvPr id="6" name="Content Placeholder 2"/>
          <p:cNvSpPr txBox="1">
            <a:spLocks/>
          </p:cNvSpPr>
          <p:nvPr/>
        </p:nvSpPr>
        <p:spPr bwMode="auto">
          <a:xfrm>
            <a:off x="381000" y="5757863"/>
            <a:ext cx="8229600" cy="642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fontAlgn="base">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fontAlgn="base">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r>
              <a:rPr lang="en-US" sz="2000" dirty="0"/>
              <a:t>Program needs to ensure that thread T1 reads location after thread T0 has written location</a:t>
            </a:r>
          </a:p>
        </p:txBody>
      </p:sp>
      <p:sp>
        <p:nvSpPr>
          <p:cNvPr id="7" name="Rectangle 6"/>
          <p:cNvSpPr/>
          <p:nvPr/>
        </p:nvSpPr>
        <p:spPr>
          <a:xfrm>
            <a:off x="76200" y="6531605"/>
            <a:ext cx="1287532" cy="230832"/>
          </a:xfrm>
          <a:prstGeom prst="rect">
            <a:avLst/>
          </a:prstGeom>
        </p:spPr>
        <p:txBody>
          <a:bodyPr wrap="none">
            <a:spAutoFit/>
          </a:bodyPr>
          <a:lstStyle/>
          <a:p>
            <a:r>
              <a:rPr lang="en-US" sz="900" dirty="0" smtClean="0">
                <a:latin typeface="+mj-lt"/>
              </a:rPr>
              <a:t>NVIDIA [J. Balfour]</a:t>
            </a:r>
            <a:r>
              <a:rPr lang="en-US" sz="900" dirty="0" smtClean="0">
                <a:latin typeface="+mj-lt"/>
                <a:cs typeface="Calibri"/>
              </a:rPr>
              <a:t>→</a:t>
            </a:r>
            <a:endParaRPr lang="en-US" sz="900" dirty="0">
              <a:latin typeface="+mj-lt"/>
            </a:endParaRPr>
          </a:p>
        </p:txBody>
      </p:sp>
    </p:spTree>
    <p:extLst>
      <p:ext uri="{BB962C8B-B14F-4D97-AF65-F5344CB8AC3E}">
        <p14:creationId xmlns:p14="http://schemas.microsoft.com/office/powerpoint/2010/main" val="180908460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FAULTDISPLAYSOURCE" val="\documentclass{article}\pagestyle{empty}&#10;\begin{document}&#10;&#10;\end{document}&#10;"/>
  <p:tag name="EMBEDFONTS" val="0"/>
  <p:tag name="FIRSTDAN@OLDLMPNFUVWXYL44" val="3511"/>
  <p:tag name="FIRSTNEGRUT@PGZLLGPYRTWYY57I" val="3513"/>
</p:tagLst>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Network</Template>
  <TotalTime>25215</TotalTime>
  <Words>13771</Words>
  <Application>Microsoft Office PowerPoint</Application>
  <PresentationFormat>On-screen Show (4:3)</PresentationFormat>
  <Paragraphs>2722</Paragraphs>
  <Slides>170</Slides>
  <Notes>78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170</vt:i4>
      </vt:variant>
    </vt:vector>
  </HeadingPairs>
  <TitlesOfParts>
    <vt:vector size="173" baseType="lpstr">
      <vt:lpstr>Network</vt:lpstr>
      <vt:lpstr>Visio</vt:lpstr>
      <vt:lpstr>Chart</vt:lpstr>
      <vt:lpstr>Teraflop Parallel Computing on a Budget: Applications of GPU Computing in Mechanical Engineering</vt:lpstr>
      <vt:lpstr>Before We Get Started…</vt:lpstr>
      <vt:lpstr>PowerPoint Presentation</vt:lpstr>
      <vt:lpstr>Matrix Multiplication</vt:lpstr>
      <vt:lpstr>Square Matrix Multiplication Example</vt:lpstr>
      <vt:lpstr>Matrix Data Structure</vt:lpstr>
      <vt:lpstr>Matrix Data Transfers Details (Host Side, highlights only, some host-side code skipped)</vt:lpstr>
      <vt:lpstr>Multiply Using One Thread Block</vt:lpstr>
      <vt:lpstr>Matrix Multiplication- Device-side Kernel Function</vt:lpstr>
      <vt:lpstr>Example: Timing Your Application</vt:lpstr>
      <vt:lpstr>Timing Example Timing the matrix multiplication example</vt:lpstr>
      <vt:lpstr>Bringing the Shared Memory into the Picture</vt:lpstr>
      <vt:lpstr>Matrix Multiplication, Revisited</vt:lpstr>
      <vt:lpstr>Matrix Multiplication: A Tile-Based Approach</vt:lpstr>
      <vt:lpstr>PowerPoint Presentation</vt:lpstr>
      <vt:lpstr>PowerPoint Presentation</vt:lpstr>
      <vt:lpstr>PowerPoint Presentation</vt:lpstr>
      <vt:lpstr>A Block of 16 X 16 Threads</vt:lpstr>
      <vt:lpstr>Synchronization Function</vt:lpstr>
      <vt:lpstr>PowerPoint Presentation</vt:lpstr>
      <vt:lpstr>What Do I Mean By  “Resource Management”?</vt:lpstr>
      <vt:lpstr>Resource Management – The Key Actors: Threads, Warps, Blocks  [Review]</vt:lpstr>
      <vt:lpstr>Execution Model, Key Observations [1 of 2]</vt:lpstr>
      <vt:lpstr>Execution Model, Key Observations [2 of 2]</vt:lpstr>
      <vt:lpstr>Some Hard Constraints  [1 of 2]</vt:lpstr>
      <vt:lpstr>Some Hard Constraints [2 of 2]</vt:lpstr>
      <vt:lpstr>The Concept of Occupancy</vt:lpstr>
      <vt:lpstr>The Concept of Occupancy  [Cntd.]</vt:lpstr>
      <vt:lpstr>Examples, Occupancy of HW</vt:lpstr>
      <vt:lpstr>Resource Utilization</vt:lpstr>
      <vt:lpstr>CUDA Optimization Tips</vt:lpstr>
      <vt:lpstr>Performance Optimization [Wrapping Up…]</vt:lpstr>
      <vt:lpstr>Writing CUDA Software: High-Priority Recommendations</vt:lpstr>
      <vt:lpstr>Writing CUDA Software: High-Priority Recommendations</vt:lpstr>
      <vt:lpstr>Writing CUDA Software: Medium-Priority Recommendations</vt:lpstr>
      <vt:lpstr>Writing CUDA Software: Medium-Priority Recommendations</vt:lpstr>
      <vt:lpstr>Writing CUDA Software: Low-Priority Recommendations</vt:lpstr>
      <vt:lpstr>PowerPoint Presentation</vt:lpstr>
      <vt:lpstr>Code Development Support</vt:lpstr>
      <vt:lpstr>Compiling CUDA</vt:lpstr>
      <vt:lpstr>More on the nvcc compiler</vt:lpstr>
      <vt:lpstr>Gauging Memory Use on GPU</vt:lpstr>
      <vt:lpstr>PowerPoint Presentation</vt:lpstr>
      <vt:lpstr>Code Timing/Profiling</vt:lpstr>
      <vt:lpstr>Lazy Man’s Solution…</vt:lpstr>
      <vt:lpstr>Lazy Man’s Solution…</vt:lpstr>
      <vt:lpstr>Lazy Man’s Solution…</vt:lpstr>
      <vt:lpstr>Lazy Man’s Solution…</vt:lpstr>
      <vt:lpstr>nvvp: NVIDIA Visual Profiler</vt:lpstr>
      <vt:lpstr>Acknowledgments</vt:lpstr>
      <vt:lpstr>Terminology [Review]</vt:lpstr>
      <vt:lpstr>Terminology [Review]</vt:lpstr>
      <vt:lpstr>Debugging Solutions</vt:lpstr>
      <vt:lpstr>Cuda-Gdb GUI Wrappers</vt:lpstr>
      <vt:lpstr>CUDA-GDB Main Features</vt:lpstr>
      <vt:lpstr>Recommended Compilation Flags</vt:lpstr>
      <vt:lpstr>Usage [On your desktop]</vt:lpstr>
      <vt:lpstr>Usage, Further Comments… [Invoking cuda-gdb on Euler]</vt:lpstr>
      <vt:lpstr>Program Execution Control</vt:lpstr>
      <vt:lpstr>Execution Control</vt:lpstr>
      <vt:lpstr>Execution Control</vt:lpstr>
      <vt:lpstr>Breakpoints</vt:lpstr>
      <vt:lpstr>Conditional Breakpoints</vt:lpstr>
      <vt:lpstr>Conditional Breakpoints</vt:lpstr>
      <vt:lpstr>Setting Focus during Debugging</vt:lpstr>
      <vt:lpstr>Thread Focus</vt:lpstr>
      <vt:lpstr>Devices</vt:lpstr>
      <vt:lpstr>Kernels</vt:lpstr>
      <vt:lpstr>Thread Focus</vt:lpstr>
      <vt:lpstr>Thread Focus</vt:lpstr>
      <vt:lpstr>Threads</vt:lpstr>
      <vt:lpstr>Program State Inspection</vt:lpstr>
      <vt:lpstr>Stack Trace</vt:lpstr>
      <vt:lpstr>Stack Trace</vt:lpstr>
      <vt:lpstr>Source Variables</vt:lpstr>
      <vt:lpstr>Memory</vt:lpstr>
      <vt:lpstr>Hardware Registers</vt:lpstr>
      <vt:lpstr>Code Disassembly</vt:lpstr>
      <vt:lpstr>Run-Time Error Detection</vt:lpstr>
      <vt:lpstr>Cuda-Memcheck</vt:lpstr>
      <vt:lpstr>Cuda-Memcheck Errors</vt:lpstr>
      <vt:lpstr>CUDA-MEMCHECK</vt:lpstr>
      <vt:lpstr>Example</vt:lpstr>
      <vt:lpstr>Increase precision</vt:lpstr>
      <vt:lpstr>New in CUDA 4.1</vt:lpstr>
      <vt:lpstr>Tips &amp; Miscellaneous Notes</vt:lpstr>
      <vt:lpstr>Best Practices</vt:lpstr>
      <vt:lpstr>Best Practices</vt:lpstr>
      <vt:lpstr>Tips</vt:lpstr>
      <vt:lpstr>Tips</vt:lpstr>
      <vt:lpstr>Tips</vt:lpstr>
      <vt:lpstr>Further Information</vt:lpstr>
      <vt:lpstr>PowerPoint Presentation</vt:lpstr>
      <vt:lpstr>Synchronization Issues</vt:lpstr>
      <vt:lpstr>Global Communication</vt:lpstr>
      <vt:lpstr>Race Conditions [1/2]</vt:lpstr>
      <vt:lpstr>Race Conditions [2/2]</vt:lpstr>
      <vt:lpstr>Synchronization</vt:lpstr>
      <vt:lpstr>Synchronization</vt:lpstr>
      <vt:lpstr>Synchronization within Block</vt:lpstr>
      <vt:lpstr>Synchronization between Grids</vt:lpstr>
      <vt:lpstr>Synchronization within Grid</vt:lpstr>
      <vt:lpstr>Atomics</vt:lpstr>
      <vt:lpstr>Atomics, Introduction</vt:lpstr>
      <vt:lpstr>Atomic Functions [1/3]</vt:lpstr>
      <vt:lpstr>Atomic Functions [2/3]</vt:lpstr>
      <vt:lpstr>Atomic Functions [3/3]</vt:lpstr>
      <vt:lpstr>Histogram Example</vt:lpstr>
      <vt:lpstr>Work Queue Example</vt:lpstr>
      <vt:lpstr>Performance Notes </vt:lpstr>
      <vt:lpstr>Example: Global Min/Max (Naive)</vt:lpstr>
      <vt:lpstr>Example: Global Min/Max (Better)</vt:lpstr>
      <vt:lpstr>Lessons from global Min/Max</vt:lpstr>
      <vt:lpstr>Important note about Atomics</vt:lpstr>
      <vt:lpstr>Summary of Atomics</vt:lpstr>
      <vt:lpstr>CUDA Optimization Issues</vt:lpstr>
      <vt:lpstr>Putting Things in Perspective… </vt:lpstr>
      <vt:lpstr>Tiling [Blocking]: A Fundamental CUDA Programming Pattern</vt:lpstr>
      <vt:lpstr>Fundamental CUDA Pattern: Tiling</vt:lpstr>
      <vt:lpstr>Fundamental CUDA Pattern: Tiling</vt:lpstr>
      <vt:lpstr>Fundamental CUDA Pattern: Tiling</vt:lpstr>
      <vt:lpstr>Fundamental CUDA Pattern: Tiling</vt:lpstr>
      <vt:lpstr>Fundamental CUDA Pattern: Tiling</vt:lpstr>
      <vt:lpstr>Tiling: Closing Remarks</vt:lpstr>
      <vt:lpstr>A CUDA Optimization Exercise [A Demonstration Using the Parallel Reduction Application]</vt:lpstr>
      <vt:lpstr>Parallel Reduction in CUDA</vt:lpstr>
      <vt:lpstr>Parallel Reduction</vt:lpstr>
      <vt:lpstr>Problem: Global Synchronization</vt:lpstr>
      <vt:lpstr>Multiple Kernel Calls [An Example, and how it all works out…]</vt:lpstr>
      <vt:lpstr>Vector Reduction: 30,000 Feet Perspective</vt:lpstr>
      <vt:lpstr>What is Our Optimization Goal?</vt:lpstr>
      <vt:lpstr>Parallel Reduction: Interleaved Addressing</vt:lpstr>
      <vt:lpstr>Reduction #1: Interleaved Addressing</vt:lpstr>
      <vt:lpstr>Performance for 4M element reduction</vt:lpstr>
      <vt:lpstr>Parallel Reduction: Interleaved Addressing</vt:lpstr>
      <vt:lpstr>Reduction #2: Interleaved Addressing</vt:lpstr>
      <vt:lpstr>Performance for 4M element reduction</vt:lpstr>
      <vt:lpstr>Parallel Reduction: Sequential Addressing</vt:lpstr>
      <vt:lpstr>Reduction #3: Sequential Addressing</vt:lpstr>
      <vt:lpstr>Performance for 4M element reduction</vt:lpstr>
      <vt:lpstr>Idle Threads…</vt:lpstr>
      <vt:lpstr>Reduction #4: First Add During Load</vt:lpstr>
      <vt:lpstr>Performance for 4M element reduction</vt:lpstr>
      <vt:lpstr>Instruction Bottleneck</vt:lpstr>
      <vt:lpstr>Unrolling the Last Warp</vt:lpstr>
      <vt:lpstr>Reduction #5: Unroll the Last Warp</vt:lpstr>
      <vt:lpstr>Performance for 4M element reduction</vt:lpstr>
      <vt:lpstr>Complete Unrolling</vt:lpstr>
      <vt:lpstr>Unrolling with Templates</vt:lpstr>
      <vt:lpstr>Reduction #6: Completely Unrolled</vt:lpstr>
      <vt:lpstr>Invoking Template Kernels</vt:lpstr>
      <vt:lpstr>Performance for 4M element reduction</vt:lpstr>
      <vt:lpstr>Parallel Reduction Complexity</vt:lpstr>
      <vt:lpstr>What About Cost?</vt:lpstr>
      <vt:lpstr>Algorithm Cascading</vt:lpstr>
      <vt:lpstr>Kernel 7, Comments</vt:lpstr>
      <vt:lpstr>Reduction #7: Multiple Adds / Thread</vt:lpstr>
      <vt:lpstr>Performance for 4M element reduction</vt:lpstr>
      <vt:lpstr>Final Kernel…</vt:lpstr>
      <vt:lpstr>Performance Comparison</vt:lpstr>
      <vt:lpstr>Sources of Efficiency Improvement</vt:lpstr>
      <vt:lpstr>Lessons Learned, Vector Reduction</vt:lpstr>
      <vt:lpstr>PowerPoint Presentation</vt:lpstr>
      <vt:lpstr>GPU Computing in Engineering</vt:lpstr>
      <vt:lpstr>A Word on HPC beyond GPU</vt:lpstr>
      <vt:lpstr>Parallel Computing, SW Side…</vt:lpstr>
      <vt:lpstr>Parallel Computing, HW Side…</vt:lpstr>
      <vt:lpstr>Sources of Information, GPU Computing</vt:lpstr>
      <vt:lpstr>Departing Thoughts…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negrut</dc:creator>
  <cp:lastModifiedBy>Dan Negrut</cp:lastModifiedBy>
  <cp:revision>1060</cp:revision>
  <cp:lastPrinted>2012-10-03T17:44:48Z</cp:lastPrinted>
  <dcterms:created xsi:type="dcterms:W3CDTF">2009-03-26T01:30:59Z</dcterms:created>
  <dcterms:modified xsi:type="dcterms:W3CDTF">2012-10-03T17:44:54Z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