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2"/>
  </p:notesMasterIdLst>
  <p:handoutMasterIdLst>
    <p:handoutMasterId r:id="rId63"/>
  </p:handoutMasterIdLst>
  <p:sldIdLst>
    <p:sldId id="256" r:id="rId2"/>
    <p:sldId id="345" r:id="rId3"/>
    <p:sldId id="257" r:id="rId4"/>
    <p:sldId id="362" r:id="rId5"/>
    <p:sldId id="258" r:id="rId6"/>
    <p:sldId id="260" r:id="rId7"/>
    <p:sldId id="357" r:id="rId8"/>
    <p:sldId id="350" r:id="rId9"/>
    <p:sldId id="302" r:id="rId10"/>
    <p:sldId id="364" r:id="rId11"/>
    <p:sldId id="386" r:id="rId12"/>
    <p:sldId id="262" r:id="rId13"/>
    <p:sldId id="275" r:id="rId14"/>
    <p:sldId id="276" r:id="rId15"/>
    <p:sldId id="298" r:id="rId16"/>
    <p:sldId id="299" r:id="rId17"/>
    <p:sldId id="293" r:id="rId18"/>
    <p:sldId id="295" r:id="rId19"/>
    <p:sldId id="349" r:id="rId20"/>
    <p:sldId id="369" r:id="rId21"/>
    <p:sldId id="304" r:id="rId22"/>
    <p:sldId id="354" r:id="rId23"/>
    <p:sldId id="305" r:id="rId24"/>
    <p:sldId id="306" r:id="rId25"/>
    <p:sldId id="368" r:id="rId26"/>
    <p:sldId id="367" r:id="rId27"/>
    <p:sldId id="361" r:id="rId28"/>
    <p:sldId id="308" r:id="rId29"/>
    <p:sldId id="309" r:id="rId30"/>
    <p:sldId id="390" r:id="rId31"/>
    <p:sldId id="391" r:id="rId32"/>
    <p:sldId id="392" r:id="rId33"/>
    <p:sldId id="333" r:id="rId34"/>
    <p:sldId id="316" r:id="rId35"/>
    <p:sldId id="371" r:id="rId36"/>
    <p:sldId id="318" r:id="rId37"/>
    <p:sldId id="321" r:id="rId38"/>
    <p:sldId id="385" r:id="rId39"/>
    <p:sldId id="320" r:id="rId40"/>
    <p:sldId id="331" r:id="rId41"/>
    <p:sldId id="332" r:id="rId42"/>
    <p:sldId id="387" r:id="rId43"/>
    <p:sldId id="317" r:id="rId44"/>
    <p:sldId id="355" r:id="rId45"/>
    <p:sldId id="346" r:id="rId46"/>
    <p:sldId id="338" r:id="rId47"/>
    <p:sldId id="339" r:id="rId48"/>
    <p:sldId id="359" r:id="rId49"/>
    <p:sldId id="360" r:id="rId50"/>
    <p:sldId id="344" r:id="rId51"/>
    <p:sldId id="381" r:id="rId52"/>
    <p:sldId id="380" r:id="rId53"/>
    <p:sldId id="343" r:id="rId54"/>
    <p:sldId id="376" r:id="rId55"/>
    <p:sldId id="366" r:id="rId56"/>
    <p:sldId id="388" r:id="rId57"/>
    <p:sldId id="389" r:id="rId58"/>
    <p:sldId id="341" r:id="rId59"/>
    <p:sldId id="370" r:id="rId60"/>
    <p:sldId id="286" r:id="rId6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charset="0"/>
        <a:ea typeface="ＭＳ Ｐゴシック" charset="-128"/>
        <a:cs typeface="ＭＳ Ｐゴシック" charset="-128"/>
      </a:defRPr>
    </a:lvl1pPr>
    <a:lvl2pPr marL="457200" algn="l" rtl="0" fontAlgn="base">
      <a:spcBef>
        <a:spcPct val="0"/>
      </a:spcBef>
      <a:spcAft>
        <a:spcPct val="0"/>
      </a:spcAft>
      <a:defRPr sz="2400" b="1" kern="1200">
        <a:solidFill>
          <a:schemeClr val="tx1"/>
        </a:solidFill>
        <a:latin typeface="Tahoma" charset="0"/>
        <a:ea typeface="ＭＳ Ｐゴシック" charset="-128"/>
        <a:cs typeface="ＭＳ Ｐゴシック" charset="-128"/>
      </a:defRPr>
    </a:lvl2pPr>
    <a:lvl3pPr marL="914400" algn="l" rtl="0" fontAlgn="base">
      <a:spcBef>
        <a:spcPct val="0"/>
      </a:spcBef>
      <a:spcAft>
        <a:spcPct val="0"/>
      </a:spcAft>
      <a:defRPr sz="2400" b="1" kern="1200">
        <a:solidFill>
          <a:schemeClr val="tx1"/>
        </a:solidFill>
        <a:latin typeface="Tahoma" charset="0"/>
        <a:ea typeface="ＭＳ Ｐゴシック" charset="-128"/>
        <a:cs typeface="ＭＳ Ｐゴシック" charset="-128"/>
      </a:defRPr>
    </a:lvl3pPr>
    <a:lvl4pPr marL="1371600" algn="l" rtl="0" fontAlgn="base">
      <a:spcBef>
        <a:spcPct val="0"/>
      </a:spcBef>
      <a:spcAft>
        <a:spcPct val="0"/>
      </a:spcAft>
      <a:defRPr sz="2400" b="1" kern="1200">
        <a:solidFill>
          <a:schemeClr val="tx1"/>
        </a:solidFill>
        <a:latin typeface="Tahoma" charset="0"/>
        <a:ea typeface="ＭＳ Ｐゴシック" charset="-128"/>
        <a:cs typeface="ＭＳ Ｐゴシック" charset="-128"/>
      </a:defRPr>
    </a:lvl4pPr>
    <a:lvl5pPr marL="1828800" algn="l" rtl="0" fontAlgn="base">
      <a:spcBef>
        <a:spcPct val="0"/>
      </a:spcBef>
      <a:spcAft>
        <a:spcPct val="0"/>
      </a:spcAft>
      <a:defRPr sz="2400" b="1" kern="1200">
        <a:solidFill>
          <a:schemeClr val="tx1"/>
        </a:solidFill>
        <a:latin typeface="Tahoma" charset="0"/>
        <a:ea typeface="ＭＳ Ｐゴシック" charset="-128"/>
        <a:cs typeface="ＭＳ Ｐゴシック" charset="-128"/>
      </a:defRPr>
    </a:lvl5pPr>
    <a:lvl6pPr marL="2286000" algn="l" defTabSz="457200" rtl="0" eaLnBrk="1" latinLnBrk="0" hangingPunct="1">
      <a:defRPr sz="2400" b="1" kern="1200">
        <a:solidFill>
          <a:schemeClr val="tx1"/>
        </a:solidFill>
        <a:latin typeface="Tahoma" charset="0"/>
        <a:ea typeface="ＭＳ Ｐゴシック" charset="-128"/>
        <a:cs typeface="ＭＳ Ｐゴシック" charset="-128"/>
      </a:defRPr>
    </a:lvl6pPr>
    <a:lvl7pPr marL="2743200" algn="l" defTabSz="457200" rtl="0" eaLnBrk="1" latinLnBrk="0" hangingPunct="1">
      <a:defRPr sz="2400" b="1" kern="1200">
        <a:solidFill>
          <a:schemeClr val="tx1"/>
        </a:solidFill>
        <a:latin typeface="Tahoma" charset="0"/>
        <a:ea typeface="ＭＳ Ｐゴシック" charset="-128"/>
        <a:cs typeface="ＭＳ Ｐゴシック" charset="-128"/>
      </a:defRPr>
    </a:lvl7pPr>
    <a:lvl8pPr marL="3200400" algn="l" defTabSz="457200" rtl="0" eaLnBrk="1" latinLnBrk="0" hangingPunct="1">
      <a:defRPr sz="2400" b="1" kern="1200">
        <a:solidFill>
          <a:schemeClr val="tx1"/>
        </a:solidFill>
        <a:latin typeface="Tahoma" charset="0"/>
        <a:ea typeface="ＭＳ Ｐゴシック" charset="-128"/>
        <a:cs typeface="ＭＳ Ｐゴシック" charset="-128"/>
      </a:defRPr>
    </a:lvl8pPr>
    <a:lvl9pPr marL="3657600" algn="l" defTabSz="457200" rtl="0" eaLnBrk="1" latinLnBrk="0" hangingPunct="1">
      <a:defRPr sz="2400" b="1" kern="1200">
        <a:solidFill>
          <a:schemeClr val="tx1"/>
        </a:solidFill>
        <a:latin typeface="Tahoma"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1020B"/>
    <a:srgbClr val="D1DBFD"/>
    <a:srgbClr val="D0DBFD"/>
    <a:srgbClr val="CFDBFD"/>
    <a:srgbClr val="B8C1EC"/>
    <a:srgbClr val="FFDFEF"/>
    <a:srgbClr val="FFBCF7"/>
    <a:srgbClr val="CCFFCC"/>
    <a:srgbClr val="7AEBF4"/>
    <a:srgbClr val="F97D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7555" autoAdjust="0"/>
    <p:restoredTop sz="94660" autoAdjust="0"/>
  </p:normalViewPr>
  <p:slideViewPr>
    <p:cSldViewPr snapToGrid="0">
      <p:cViewPr>
        <p:scale>
          <a:sx n="70" d="100"/>
          <a:sy n="70" d="100"/>
        </p:scale>
        <p:origin x="-2478" y="-1338"/>
      </p:cViewPr>
      <p:guideLst>
        <p:guide orient="horz" pos="2160"/>
        <p:guide pos="2880"/>
      </p:guideLst>
    </p:cSldViewPr>
  </p:slideViewPr>
  <p:outlineViewPr>
    <p:cViewPr>
      <p:scale>
        <a:sx n="33" d="100"/>
        <a:sy n="33" d="100"/>
      </p:scale>
      <p:origin x="0" y="16680"/>
    </p:cViewPr>
  </p:outlineViewPr>
  <p:notesTextViewPr>
    <p:cViewPr>
      <p:scale>
        <a:sx n="100" d="100"/>
        <a:sy n="100" d="100"/>
      </p:scale>
      <p:origin x="0" y="0"/>
    </p:cViewPr>
  </p:notesTextViewPr>
  <p:sorterViewPr>
    <p:cViewPr>
      <p:scale>
        <a:sx n="100" d="100"/>
        <a:sy n="100" d="100"/>
      </p:scale>
      <p:origin x="0" y="73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19050">
            <a:noFill/>
            <a:miter lim="800000"/>
            <a:headEnd/>
            <a:tailEnd/>
          </a:ln>
          <a:effectLst/>
        </p:spPr>
        <p:txBody>
          <a:bodyPr vert="horz" wrap="none" lIns="91440" tIns="45720" rIns="91440" bIns="45720" numCol="1" anchor="ctr" anchorCtr="0" compatLnSpc="1">
            <a:prstTxWarp prst="textNoShape">
              <a:avLst/>
            </a:prstTxWarp>
          </a:bodyPr>
          <a:lstStyle>
            <a:lvl1pPr>
              <a:defRPr sz="1200"/>
            </a:lvl1pPr>
          </a:lstStyle>
          <a:p>
            <a:endParaRPr lang="en-US"/>
          </a:p>
        </p:txBody>
      </p:sp>
      <p:sp>
        <p:nvSpPr>
          <p:cNvPr id="106499" name="Rectangle 3"/>
          <p:cNvSpPr>
            <a:spLocks noGrp="1" noChangeArrowheads="1"/>
          </p:cNvSpPr>
          <p:nvPr>
            <p:ph type="dt" sz="quarter" idx="1"/>
          </p:nvPr>
        </p:nvSpPr>
        <p:spPr bwMode="auto">
          <a:xfrm>
            <a:off x="3886200" y="0"/>
            <a:ext cx="2971800" cy="457200"/>
          </a:xfrm>
          <a:prstGeom prst="rect">
            <a:avLst/>
          </a:prstGeom>
          <a:noFill/>
          <a:ln w="19050">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106500" name="Rectangle 4"/>
          <p:cNvSpPr>
            <a:spLocks noGrp="1" noChangeArrowheads="1"/>
          </p:cNvSpPr>
          <p:nvPr>
            <p:ph type="ftr" sz="quarter" idx="2"/>
          </p:nvPr>
        </p:nvSpPr>
        <p:spPr bwMode="auto">
          <a:xfrm>
            <a:off x="0" y="8686800"/>
            <a:ext cx="2971800" cy="457200"/>
          </a:xfrm>
          <a:prstGeom prst="rect">
            <a:avLst/>
          </a:prstGeom>
          <a:noFill/>
          <a:ln w="19050">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106501" name="Rectangle 5"/>
          <p:cNvSpPr>
            <a:spLocks noGrp="1" noChangeArrowheads="1"/>
          </p:cNvSpPr>
          <p:nvPr>
            <p:ph type="sldNum" sz="quarter" idx="3"/>
          </p:nvPr>
        </p:nvSpPr>
        <p:spPr bwMode="auto">
          <a:xfrm>
            <a:off x="3886200" y="8686800"/>
            <a:ext cx="2971800" cy="457200"/>
          </a:xfrm>
          <a:prstGeom prst="rect">
            <a:avLst/>
          </a:prstGeom>
          <a:noFill/>
          <a:ln w="19050">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1036083D-F5E3-3541-A771-6821DC66F34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w="19050">
            <a:noFill/>
            <a:miter lim="800000"/>
            <a:headEnd/>
            <a:tailEnd/>
          </a:ln>
          <a:effectLst/>
        </p:spPr>
        <p:txBody>
          <a:bodyPr vert="horz" wrap="none" lIns="91440" tIns="45720" rIns="91440" bIns="45720" numCol="1" anchor="ctr" anchorCtr="0" compatLnSpc="1">
            <a:prstTxWarp prst="textNoShape">
              <a:avLst/>
            </a:prstTxWarp>
          </a:bodyPr>
          <a:lstStyle>
            <a:lvl1pPr>
              <a:defRPr sz="1200"/>
            </a:lvl1pPr>
          </a:lstStyle>
          <a:p>
            <a:endParaRPr lang="en-US"/>
          </a:p>
        </p:txBody>
      </p:sp>
      <p:sp>
        <p:nvSpPr>
          <p:cNvPr id="114691" name="Rectangle 3"/>
          <p:cNvSpPr>
            <a:spLocks noGrp="1" noChangeArrowheads="1"/>
          </p:cNvSpPr>
          <p:nvPr>
            <p:ph type="dt" idx="1"/>
          </p:nvPr>
        </p:nvSpPr>
        <p:spPr bwMode="auto">
          <a:xfrm>
            <a:off x="3886200" y="0"/>
            <a:ext cx="2971800" cy="457200"/>
          </a:xfrm>
          <a:prstGeom prst="rect">
            <a:avLst/>
          </a:prstGeom>
          <a:noFill/>
          <a:ln w="19050">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4693" name="Rectangle 5"/>
          <p:cNvSpPr>
            <a:spLocks noGrp="1" noChangeArrowheads="1"/>
          </p:cNvSpPr>
          <p:nvPr>
            <p:ph type="body" sz="quarter" idx="3"/>
          </p:nvPr>
        </p:nvSpPr>
        <p:spPr bwMode="auto">
          <a:xfrm>
            <a:off x="914400" y="4343400"/>
            <a:ext cx="5029200" cy="4114800"/>
          </a:xfrm>
          <a:prstGeom prst="rect">
            <a:avLst/>
          </a:prstGeom>
          <a:noFill/>
          <a:ln w="19050">
            <a:noFill/>
            <a:miter lim="800000"/>
            <a:headEnd/>
            <a:tailEnd/>
          </a:ln>
          <a:effectLst/>
        </p:spPr>
        <p:txBody>
          <a:bodyPr vert="horz" wrap="non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4" name="Rectangle 6"/>
          <p:cNvSpPr>
            <a:spLocks noGrp="1" noChangeArrowheads="1"/>
          </p:cNvSpPr>
          <p:nvPr>
            <p:ph type="ftr" sz="quarter" idx="4"/>
          </p:nvPr>
        </p:nvSpPr>
        <p:spPr bwMode="auto">
          <a:xfrm>
            <a:off x="0" y="8686800"/>
            <a:ext cx="2971800" cy="457200"/>
          </a:xfrm>
          <a:prstGeom prst="rect">
            <a:avLst/>
          </a:prstGeom>
          <a:noFill/>
          <a:ln w="19050">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114695" name="Rectangle 7"/>
          <p:cNvSpPr>
            <a:spLocks noGrp="1" noChangeArrowheads="1"/>
          </p:cNvSpPr>
          <p:nvPr>
            <p:ph type="sldNum" sz="quarter" idx="5"/>
          </p:nvPr>
        </p:nvSpPr>
        <p:spPr bwMode="auto">
          <a:xfrm>
            <a:off x="3886200" y="8686800"/>
            <a:ext cx="2971800" cy="457200"/>
          </a:xfrm>
          <a:prstGeom prst="rect">
            <a:avLst/>
          </a:prstGeom>
          <a:noFill/>
          <a:ln w="19050">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64234EE5-4251-174E-8603-0B92704BB00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C156C9F-9882-CA42-A3E4-425FE827455F}" type="slidenum">
              <a:rPr lang="en-US"/>
              <a:pPr/>
              <a:t>1</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txBox="1">
            <a:spLocks noGrp="1" noChangeArrowheads="1"/>
          </p:cNvSpPr>
          <p:nvPr/>
        </p:nvSpPr>
        <p:spPr bwMode="auto">
          <a:xfrm>
            <a:off x="3886200" y="8686800"/>
            <a:ext cx="2971800" cy="457200"/>
          </a:xfrm>
          <a:prstGeom prst="rect">
            <a:avLst/>
          </a:prstGeom>
          <a:noFill/>
          <a:ln w="19050">
            <a:noFill/>
            <a:miter lim="800000"/>
            <a:headEnd/>
            <a:tailEnd/>
          </a:ln>
        </p:spPr>
        <p:txBody>
          <a:bodyPr wrap="none" anchor="b">
            <a:prstTxWarp prst="textNoShape">
              <a:avLst/>
            </a:prstTxWarp>
          </a:bodyPr>
          <a:lstStyle/>
          <a:p>
            <a:pPr algn="r"/>
            <a:fld id="{98C031E7-7E64-A34B-92B2-EADF92B29AEB}" type="slidenum">
              <a:rPr lang="en-US" sz="1200"/>
              <a:pPr algn="r"/>
              <a:t>18</a:t>
            </a:fld>
            <a:endParaRPr lang="en-US" sz="1200"/>
          </a:p>
        </p:txBody>
      </p:sp>
      <p:sp>
        <p:nvSpPr>
          <p:cNvPr id="50179" name="Rectangle 2"/>
          <p:cNvSpPr>
            <a:spLocks noGrp="1" noRot="1" noChangeAspect="1" noChangeArrowheads="1" noTextEdit="1"/>
          </p:cNvSpPr>
          <p:nvPr>
            <p:ph type="sldImg"/>
          </p:nvPr>
        </p:nvSpPr>
        <p:spPr>
          <a:xfrm>
            <a:off x="1150938" y="692150"/>
            <a:ext cx="4556125" cy="3416300"/>
          </a:xfrm>
          <a:solidFill>
            <a:srgbClr val="FFFFFF"/>
          </a:solidFill>
          <a:ln cap="flat"/>
        </p:spPr>
      </p:sp>
      <p:sp>
        <p:nvSpPr>
          <p:cNvPr id="5018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6CDF0FFB-9F98-4D42-9482-3E96E0BF0DF3}" type="slidenum">
              <a:rPr lang="en-US"/>
              <a:pPr/>
              <a:t>21</a:t>
            </a:fld>
            <a:endParaRPr lang="en-US"/>
          </a:p>
        </p:txBody>
      </p:sp>
      <p:sp>
        <p:nvSpPr>
          <p:cNvPr id="56323" name="Rectangle 2"/>
          <p:cNvSpPr>
            <a:spLocks noGrp="1" noRot="1" noChangeAspect="1" noChangeArrowheads="1" noTextEdit="1"/>
          </p:cNvSpPr>
          <p:nvPr>
            <p:ph type="sldImg"/>
          </p:nvPr>
        </p:nvSpPr>
        <p:spPr>
          <a:xfrm>
            <a:off x="1150938" y="692150"/>
            <a:ext cx="4556125" cy="3416300"/>
          </a:xfrm>
          <a:ln cap="flat"/>
        </p:spPr>
      </p:sp>
      <p:sp>
        <p:nvSpPr>
          <p:cNvPr id="5632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AD5C7660-3EB3-C548-B5BE-EB8CB7DE74CB}" type="slidenum">
              <a:rPr lang="en-US"/>
              <a:pPr/>
              <a:t>22</a:t>
            </a:fld>
            <a:endParaRPr lang="en-US"/>
          </a:p>
        </p:txBody>
      </p:sp>
      <p:sp>
        <p:nvSpPr>
          <p:cNvPr id="55299" name="Rectangle 2"/>
          <p:cNvSpPr>
            <a:spLocks noGrp="1" noRot="1" noChangeAspect="1" noChangeArrowheads="1" noTextEdit="1"/>
          </p:cNvSpPr>
          <p:nvPr>
            <p:ph type="sldImg"/>
          </p:nvPr>
        </p:nvSpPr>
        <p:spPr>
          <a:xfrm>
            <a:off x="1150938" y="692150"/>
            <a:ext cx="4556125" cy="3416300"/>
          </a:xfrm>
          <a:ln cap="flat"/>
        </p:spPr>
      </p:sp>
      <p:sp>
        <p:nvSpPr>
          <p:cNvPr id="55300"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23144F5A-393F-B64C-B2E2-FA4EBBF1C05E}" type="slidenum">
              <a:rPr lang="en-US"/>
              <a:pPr/>
              <a:t>23</a:t>
            </a:fld>
            <a:endParaRPr lang="en-US"/>
          </a:p>
        </p:txBody>
      </p:sp>
      <p:sp>
        <p:nvSpPr>
          <p:cNvPr id="57347" name="Rectangle 2"/>
          <p:cNvSpPr>
            <a:spLocks noGrp="1" noRot="1" noChangeAspect="1" noChangeArrowheads="1" noTextEdit="1"/>
          </p:cNvSpPr>
          <p:nvPr>
            <p:ph type="sldImg"/>
          </p:nvPr>
        </p:nvSpPr>
        <p:spPr>
          <a:xfrm>
            <a:off x="1150938" y="692150"/>
            <a:ext cx="4556125" cy="3416300"/>
          </a:xfrm>
          <a:ln cap="flat"/>
        </p:spPr>
      </p:sp>
      <p:sp>
        <p:nvSpPr>
          <p:cNvPr id="5734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fld id="{111BF812-9BD2-E347-AC0E-480C49C9587C}" type="slidenum">
              <a:rPr lang="en-US"/>
              <a:pPr/>
              <a:t>24</a:t>
            </a:fld>
            <a:endParaRPr lang="en-US"/>
          </a:p>
        </p:txBody>
      </p:sp>
      <p:sp>
        <p:nvSpPr>
          <p:cNvPr id="58371" name="Rectangle 2"/>
          <p:cNvSpPr>
            <a:spLocks noGrp="1" noRot="1" noChangeAspect="1" noChangeArrowheads="1" noTextEdit="1"/>
          </p:cNvSpPr>
          <p:nvPr>
            <p:ph type="sldImg"/>
          </p:nvPr>
        </p:nvSpPr>
        <p:spPr>
          <a:xfrm>
            <a:off x="1150938" y="692150"/>
            <a:ext cx="4556125" cy="3416300"/>
          </a:xfrm>
          <a:ln cap="flat"/>
        </p:spPr>
      </p:sp>
      <p:sp>
        <p:nvSpPr>
          <p:cNvPr id="58372"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fld id="{4E29B79C-D4F0-B045-925D-6F8BF7259941}" type="slidenum">
              <a:rPr lang="en-US"/>
              <a:pPr/>
              <a:t>26</a:t>
            </a:fld>
            <a:endParaRPr lang="en-US"/>
          </a:p>
        </p:txBody>
      </p:sp>
      <p:sp>
        <p:nvSpPr>
          <p:cNvPr id="54275" name="Rectangle 2"/>
          <p:cNvSpPr>
            <a:spLocks noGrp="1" noRot="1" noChangeAspect="1" noChangeArrowheads="1" noTextEdit="1"/>
          </p:cNvSpPr>
          <p:nvPr>
            <p:ph type="sldImg"/>
          </p:nvPr>
        </p:nvSpPr>
        <p:spPr>
          <a:xfrm>
            <a:off x="1150938" y="692150"/>
            <a:ext cx="4556125" cy="3416300"/>
          </a:xfrm>
          <a:ln cap="flat"/>
        </p:spPr>
      </p:sp>
      <p:sp>
        <p:nvSpPr>
          <p:cNvPr id="5427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28</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29</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31</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33</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fld id="{94155021-5E7B-2741-875A-1F1FF3644B16}" type="slidenum">
              <a:rPr lang="en-US"/>
              <a:pPr/>
              <a:t>8</a:t>
            </a:fld>
            <a:endParaRPr lang="en-US"/>
          </a:p>
        </p:txBody>
      </p:sp>
      <p:sp>
        <p:nvSpPr>
          <p:cNvPr id="52227" name="Rectangle 2"/>
          <p:cNvSpPr>
            <a:spLocks noGrp="1" noRot="1" noChangeAspect="1" noChangeArrowheads="1" noTextEdit="1"/>
          </p:cNvSpPr>
          <p:nvPr>
            <p:ph type="sldImg"/>
          </p:nvPr>
        </p:nvSpPr>
        <p:spPr>
          <a:xfrm>
            <a:off x="1150938" y="692150"/>
            <a:ext cx="4556125" cy="3416300"/>
          </a:xfrm>
          <a:ln cap="flat"/>
        </p:spPr>
      </p:sp>
      <p:sp>
        <p:nvSpPr>
          <p:cNvPr id="5222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66F4D82C-3D1D-114D-8193-343F4C907ED9}" type="slidenum">
              <a:rPr lang="en-US"/>
              <a:pPr/>
              <a:t>34</a:t>
            </a:fld>
            <a:endParaRPr lang="en-US"/>
          </a:p>
        </p:txBody>
      </p:sp>
      <p:sp>
        <p:nvSpPr>
          <p:cNvPr id="62467" name="Rectangle 2"/>
          <p:cNvSpPr>
            <a:spLocks noGrp="1" noRot="1" noChangeAspect="1" noChangeArrowheads="1" noTextEdit="1"/>
          </p:cNvSpPr>
          <p:nvPr>
            <p:ph type="sldImg"/>
          </p:nvPr>
        </p:nvSpPr>
        <p:spPr>
          <a:xfrm>
            <a:off x="1150938" y="692150"/>
            <a:ext cx="4556125" cy="3416300"/>
          </a:xfrm>
          <a:ln cap="flat"/>
        </p:spPr>
      </p:sp>
      <p:sp>
        <p:nvSpPr>
          <p:cNvPr id="6246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35</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36</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39</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40</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41</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23A7954A-A9F8-5745-A1D8-9D6592DE45C3}" type="slidenum">
              <a:rPr lang="en-US"/>
              <a:pPr/>
              <a:t>43</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cap="flat"/>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6CDF0FFB-9F98-4D42-9482-3E96E0BF0DF3}" type="slidenum">
              <a:rPr lang="en-US"/>
              <a:pPr/>
              <a:t>46</a:t>
            </a:fld>
            <a:endParaRPr lang="en-US"/>
          </a:p>
        </p:txBody>
      </p:sp>
      <p:sp>
        <p:nvSpPr>
          <p:cNvPr id="56323" name="Rectangle 2"/>
          <p:cNvSpPr>
            <a:spLocks noGrp="1" noRot="1" noChangeAspect="1" noChangeArrowheads="1" noTextEdit="1"/>
          </p:cNvSpPr>
          <p:nvPr>
            <p:ph type="sldImg"/>
          </p:nvPr>
        </p:nvSpPr>
        <p:spPr>
          <a:xfrm>
            <a:off x="1150938" y="692150"/>
            <a:ext cx="4556125" cy="3416300"/>
          </a:xfrm>
          <a:ln cap="flat"/>
        </p:spPr>
      </p:sp>
      <p:sp>
        <p:nvSpPr>
          <p:cNvPr id="5632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D30394BE-82A7-C844-8DF9-03202672F3AF}" type="slidenum">
              <a:rPr lang="en-US"/>
              <a:pPr/>
              <a:t>50</a:t>
            </a:fld>
            <a:endParaRPr lang="en-US"/>
          </a:p>
        </p:txBody>
      </p:sp>
      <p:sp>
        <p:nvSpPr>
          <p:cNvPr id="104451" name="Rectangle 2"/>
          <p:cNvSpPr>
            <a:spLocks noGrp="1" noRot="1" noChangeAspect="1" noChangeArrowheads="1" noTextEdit="1"/>
          </p:cNvSpPr>
          <p:nvPr>
            <p:ph type="sldImg"/>
          </p:nvPr>
        </p:nvSpPr>
        <p:spPr>
          <a:xfrm>
            <a:off x="1150938" y="692150"/>
            <a:ext cx="4556125" cy="3416300"/>
          </a:xfrm>
          <a:ln cap="flat"/>
        </p:spPr>
      </p:sp>
      <p:sp>
        <p:nvSpPr>
          <p:cNvPr id="1044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37590523-C5FE-4D42-8E03-09035440D67C}" type="slidenum">
              <a:rPr lang="en-US"/>
              <a:pPr/>
              <a:t>56</a:t>
            </a:fld>
            <a:endParaRPr lang="en-US"/>
          </a:p>
        </p:txBody>
      </p:sp>
      <p:sp>
        <p:nvSpPr>
          <p:cNvPr id="70659" name="Rectangle 2"/>
          <p:cNvSpPr>
            <a:spLocks noGrp="1" noRot="1" noChangeAspect="1" noChangeArrowheads="1" noTextEdit="1"/>
          </p:cNvSpPr>
          <p:nvPr>
            <p:ph type="sldImg"/>
          </p:nvPr>
        </p:nvSpPr>
        <p:spPr>
          <a:xfrm>
            <a:off x="1150938" y="692150"/>
            <a:ext cx="4556125" cy="3416300"/>
          </a:xfrm>
          <a:ln cap="flat"/>
        </p:spPr>
      </p:sp>
      <p:sp>
        <p:nvSpPr>
          <p:cNvPr id="70660"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EF9AB294-C4ED-4642-BCB4-CF61EF262F21}" type="slidenum">
              <a:rPr lang="en-US"/>
              <a:pPr/>
              <a:t>9</a:t>
            </a:fld>
            <a:endParaRPr lang="en-US"/>
          </a:p>
        </p:txBody>
      </p:sp>
      <p:sp>
        <p:nvSpPr>
          <p:cNvPr id="53251" name="Rectangle 2"/>
          <p:cNvSpPr>
            <a:spLocks noGrp="1" noRot="1" noChangeAspect="1" noChangeArrowheads="1" noTextEdit="1"/>
          </p:cNvSpPr>
          <p:nvPr>
            <p:ph type="sldImg"/>
          </p:nvPr>
        </p:nvSpPr>
        <p:spPr>
          <a:xfrm>
            <a:off x="1150938" y="692150"/>
            <a:ext cx="4556125" cy="3416300"/>
          </a:xfrm>
          <a:ln cap="flat"/>
        </p:spPr>
      </p:sp>
      <p:sp>
        <p:nvSpPr>
          <p:cNvPr id="53252"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fld id="{4A3FAF13-023B-0049-B42D-51AE186554B4}" type="slidenum">
              <a:rPr lang="en-US"/>
              <a:pPr/>
              <a:t>57</a:t>
            </a:fld>
            <a:endParaRPr lang="en-US"/>
          </a:p>
        </p:txBody>
      </p:sp>
      <p:sp>
        <p:nvSpPr>
          <p:cNvPr id="73731" name="Rectangle 2"/>
          <p:cNvSpPr>
            <a:spLocks noGrp="1" noRot="1" noChangeAspect="1" noChangeArrowheads="1" noTextEdit="1"/>
          </p:cNvSpPr>
          <p:nvPr>
            <p:ph type="sldImg"/>
          </p:nvPr>
        </p:nvSpPr>
        <p:spPr>
          <a:xfrm>
            <a:off x="1150938" y="692150"/>
            <a:ext cx="4556125" cy="3416300"/>
          </a:xfrm>
          <a:ln cap="flat"/>
        </p:spPr>
      </p:sp>
      <p:sp>
        <p:nvSpPr>
          <p:cNvPr id="73732"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66F4D82C-3D1D-114D-8193-343F4C907ED9}" type="slidenum">
              <a:rPr lang="en-US"/>
              <a:pPr/>
              <a:t>59</a:t>
            </a:fld>
            <a:endParaRPr lang="en-US"/>
          </a:p>
        </p:txBody>
      </p:sp>
      <p:sp>
        <p:nvSpPr>
          <p:cNvPr id="62467" name="Rectangle 2"/>
          <p:cNvSpPr>
            <a:spLocks noGrp="1" noRot="1" noChangeAspect="1" noChangeArrowheads="1" noTextEdit="1"/>
          </p:cNvSpPr>
          <p:nvPr>
            <p:ph type="sldImg"/>
          </p:nvPr>
        </p:nvSpPr>
        <p:spPr>
          <a:xfrm>
            <a:off x="1150938" y="692150"/>
            <a:ext cx="4556125" cy="3416300"/>
          </a:xfrm>
          <a:ln cap="flat"/>
        </p:spPr>
      </p:sp>
      <p:sp>
        <p:nvSpPr>
          <p:cNvPr id="6246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423C666C-4828-6B43-BF09-9632C08EB03C}" type="slidenum">
              <a:rPr lang="en-US"/>
              <a:pPr/>
              <a:t>60</a:t>
            </a:fld>
            <a:endParaRPr lang="en-US"/>
          </a:p>
        </p:txBody>
      </p:sp>
      <p:sp>
        <p:nvSpPr>
          <p:cNvPr id="67587" name="Rectangle 2"/>
          <p:cNvSpPr>
            <a:spLocks noGrp="1" noRot="1" noChangeAspect="1" noChangeArrowheads="1" noTextEdit="1"/>
          </p:cNvSpPr>
          <p:nvPr>
            <p:ph type="sldImg"/>
          </p:nvPr>
        </p:nvSpPr>
        <p:spPr>
          <a:xfrm>
            <a:off x="1150938" y="692150"/>
            <a:ext cx="4556125" cy="3416300"/>
          </a:xfrm>
          <a:ln cap="flat"/>
        </p:spPr>
      </p:sp>
      <p:sp>
        <p:nvSpPr>
          <p:cNvPr id="6758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66F4D82C-3D1D-114D-8193-343F4C907ED9}" type="slidenum">
              <a:rPr lang="en-US"/>
              <a:pPr/>
              <a:t>11</a:t>
            </a:fld>
            <a:endParaRPr lang="en-US"/>
          </a:p>
        </p:txBody>
      </p:sp>
      <p:sp>
        <p:nvSpPr>
          <p:cNvPr id="62467" name="Rectangle 2"/>
          <p:cNvSpPr>
            <a:spLocks noGrp="1" noRot="1" noChangeAspect="1" noChangeArrowheads="1" noTextEdit="1"/>
          </p:cNvSpPr>
          <p:nvPr>
            <p:ph type="sldImg"/>
          </p:nvPr>
        </p:nvSpPr>
        <p:spPr>
          <a:xfrm>
            <a:off x="1150938" y="692150"/>
            <a:ext cx="4556125" cy="3416300"/>
          </a:xfrm>
          <a:ln cap="flat"/>
        </p:spPr>
      </p:sp>
      <p:sp>
        <p:nvSpPr>
          <p:cNvPr id="6246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fld id="{D955C01C-686C-4E40-B169-BD7B9BBE6884}" type="slidenum">
              <a:rPr lang="en-US"/>
              <a:pPr/>
              <a:t>13</a:t>
            </a:fld>
            <a:endParaRPr lang="en-US"/>
          </a:p>
        </p:txBody>
      </p:sp>
      <p:sp>
        <p:nvSpPr>
          <p:cNvPr id="44035" name="Rectangle 2"/>
          <p:cNvSpPr>
            <a:spLocks noGrp="1" noRot="1" noChangeAspect="1" noChangeArrowheads="1" noTextEdit="1"/>
          </p:cNvSpPr>
          <p:nvPr>
            <p:ph type="sldImg"/>
          </p:nvPr>
        </p:nvSpPr>
        <p:spPr>
          <a:xfrm>
            <a:off x="1150938" y="692150"/>
            <a:ext cx="4556125" cy="3416300"/>
          </a:xfrm>
          <a:ln cap="flat"/>
        </p:spPr>
      </p:sp>
      <p:sp>
        <p:nvSpPr>
          <p:cNvPr id="4403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38C55CA7-0B05-094F-A3D9-AB5D88F38951}" type="slidenum">
              <a:rPr lang="en-US"/>
              <a:pPr/>
              <a:t>14</a:t>
            </a:fld>
            <a:endParaRPr lang="en-US"/>
          </a:p>
        </p:txBody>
      </p:sp>
      <p:sp>
        <p:nvSpPr>
          <p:cNvPr id="45059" name="Rectangle 2"/>
          <p:cNvSpPr>
            <a:spLocks noGrp="1" noRot="1" noChangeAspect="1" noChangeArrowheads="1" noTextEdit="1"/>
          </p:cNvSpPr>
          <p:nvPr>
            <p:ph type="sldImg"/>
          </p:nvPr>
        </p:nvSpPr>
        <p:spPr>
          <a:xfrm>
            <a:off x="1150938" y="692150"/>
            <a:ext cx="4556125" cy="3416300"/>
          </a:xfrm>
          <a:ln cap="flat"/>
        </p:spPr>
      </p:sp>
      <p:sp>
        <p:nvSpPr>
          <p:cNvPr id="45060"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9CC86A28-F2F3-404A-BBE0-B41AC9BA2C46}" type="slidenum">
              <a:rPr lang="en-US"/>
              <a:pPr/>
              <a:t>15</a:t>
            </a:fld>
            <a:endParaRPr lang="en-US"/>
          </a:p>
        </p:txBody>
      </p:sp>
      <p:sp>
        <p:nvSpPr>
          <p:cNvPr id="46083" name="Rectangle 2"/>
          <p:cNvSpPr>
            <a:spLocks noGrp="1" noRot="1" noChangeAspect="1" noChangeArrowheads="1" noTextEdit="1"/>
          </p:cNvSpPr>
          <p:nvPr>
            <p:ph type="sldImg"/>
          </p:nvPr>
        </p:nvSpPr>
        <p:spPr>
          <a:xfrm>
            <a:off x="1150938" y="692150"/>
            <a:ext cx="4556125" cy="3416300"/>
          </a:xfrm>
          <a:ln cap="flat"/>
        </p:spPr>
      </p:sp>
      <p:sp>
        <p:nvSpPr>
          <p:cNvPr id="4608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9F91A1CC-913D-3343-A2D3-817631449932}" type="slidenum">
              <a:rPr lang="en-US"/>
              <a:pPr/>
              <a:t>16</a:t>
            </a:fld>
            <a:endParaRPr lang="en-US"/>
          </a:p>
        </p:txBody>
      </p:sp>
      <p:sp>
        <p:nvSpPr>
          <p:cNvPr id="47107" name="Rectangle 2"/>
          <p:cNvSpPr>
            <a:spLocks noGrp="1" noRot="1" noChangeAspect="1" noChangeArrowheads="1" noTextEdit="1"/>
          </p:cNvSpPr>
          <p:nvPr>
            <p:ph type="sldImg"/>
          </p:nvPr>
        </p:nvSpPr>
        <p:spPr>
          <a:xfrm>
            <a:off x="1150938" y="692150"/>
            <a:ext cx="4556125" cy="3416300"/>
          </a:xfrm>
          <a:ln cap="flat"/>
        </p:spPr>
      </p:sp>
      <p:sp>
        <p:nvSpPr>
          <p:cNvPr id="47108"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886200" y="8686800"/>
            <a:ext cx="2971800" cy="457200"/>
          </a:xfrm>
          <a:prstGeom prst="rect">
            <a:avLst/>
          </a:prstGeom>
          <a:noFill/>
          <a:ln w="19050">
            <a:noFill/>
            <a:miter lim="800000"/>
            <a:headEnd/>
            <a:tailEnd/>
          </a:ln>
        </p:spPr>
        <p:txBody>
          <a:bodyPr wrap="none" anchor="b">
            <a:prstTxWarp prst="textNoShape">
              <a:avLst/>
            </a:prstTxWarp>
          </a:bodyPr>
          <a:lstStyle/>
          <a:p>
            <a:pPr algn="r"/>
            <a:fld id="{1C35B9F1-CB80-6144-98E6-CF345E1ED189}" type="slidenum">
              <a:rPr lang="en-US" sz="1200"/>
              <a:pPr algn="r"/>
              <a:t>17</a:t>
            </a:fld>
            <a:endParaRPr lang="en-US" sz="1200"/>
          </a:p>
        </p:txBody>
      </p:sp>
      <p:sp>
        <p:nvSpPr>
          <p:cNvPr id="48131" name="Rectangle 2"/>
          <p:cNvSpPr>
            <a:spLocks noGrp="1" noRot="1" noChangeAspect="1" noChangeArrowheads="1" noTextEdit="1"/>
          </p:cNvSpPr>
          <p:nvPr>
            <p:ph type="sldImg"/>
          </p:nvPr>
        </p:nvSpPr>
        <p:spPr>
          <a:xfrm>
            <a:off x="1150938" y="692150"/>
            <a:ext cx="4556125" cy="3416300"/>
          </a:xfrm>
          <a:solidFill>
            <a:srgbClr val="FFFFFF"/>
          </a:solidFill>
          <a:ln cap="flat"/>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prstTxWarp prst="textNoShape">
                  <a:avLst/>
                </a:prstTxWarp>
              </a:bodyPr>
              <a:lstStyle/>
              <a:p>
                <a:pPr algn="ctr"/>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p:spPr>
            <p:txBody>
              <a:bodyPr wrap="none" anchor="ctr">
                <a:prstTxWarp prst="textNoShape">
                  <a:avLst/>
                </a:prstTxWarp>
              </a:bodyPr>
              <a:lstStyle/>
              <a:p>
                <a:pPr algn="ctr"/>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p:spPr>
            <p:txBody>
              <a:bodyPr wrap="none" anchor="ctr">
                <a:prstTxWarp prst="textNoShape">
                  <a:avLst/>
                </a:prstTxWarp>
              </a:bodyPr>
              <a:lstStyle/>
              <a:p>
                <a:pPr algn="ctr"/>
                <a:endParaRPr lang="en-US"/>
              </a:p>
            </p:txBody>
          </p:sp>
        </p:grpSp>
      </p:grpSp>
      <p:sp>
        <p:nvSpPr>
          <p:cNvPr id="14403" name="Rectangle 67"/>
          <p:cNvSpPr>
            <a:spLocks noGrp="1" noChangeArrowheads="1"/>
          </p:cNvSpPr>
          <p:nvPr>
            <p:ph type="ctrTitle"/>
          </p:nvPr>
        </p:nvSpPr>
        <p:spPr>
          <a:xfrm>
            <a:off x="990600" y="1752600"/>
            <a:ext cx="7772400" cy="1143000"/>
          </a:xfrm>
        </p:spPr>
        <p:txBody>
          <a:bodyPr/>
          <a:lstStyle>
            <a:lvl1pPr>
              <a:defRPr/>
            </a:lvl1pPr>
          </a:lstStyle>
          <a:p>
            <a:r>
              <a:rPr lang="en-US" smtClean="0"/>
              <a:t>Click to edit Master title style</a:t>
            </a:r>
            <a:endParaRPr lang="en-US"/>
          </a:p>
        </p:txBody>
      </p:sp>
      <p:sp>
        <p:nvSpPr>
          <p:cNvPr id="1440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smtClean="0"/>
              <a:t>Click to edit Master subtitle style</a:t>
            </a:r>
            <a:endParaRPr lang="en-US"/>
          </a:p>
        </p:txBody>
      </p:sp>
      <p:sp>
        <p:nvSpPr>
          <p:cNvPr id="69" name="Rectangle 69"/>
          <p:cNvSpPr>
            <a:spLocks noGrp="1" noChangeArrowheads="1"/>
          </p:cNvSpPr>
          <p:nvPr>
            <p:ph type="dt" sz="quarter" idx="10"/>
          </p:nvPr>
        </p:nvSpPr>
        <p:spPr/>
        <p:txBody>
          <a:bodyPr/>
          <a:lstStyle>
            <a:lvl1pPr>
              <a:defRPr/>
            </a:lvl1pPr>
          </a:lstStyle>
          <a:p>
            <a:endParaRPr lang="en-US"/>
          </a:p>
        </p:txBody>
      </p:sp>
      <p:sp>
        <p:nvSpPr>
          <p:cNvPr id="70" name="Rectangle 70"/>
          <p:cNvSpPr>
            <a:spLocks noGrp="1" noChangeArrowheads="1"/>
          </p:cNvSpPr>
          <p:nvPr>
            <p:ph type="ftr" sz="quarter" idx="11"/>
          </p:nvPr>
        </p:nvSpPr>
        <p:spPr/>
        <p:txBody>
          <a:bodyPr/>
          <a:lstStyle>
            <a:lvl1pPr>
              <a:defRPr/>
            </a:lvl1pPr>
          </a:lstStyle>
          <a:p>
            <a:endParaRPr lang="en-US"/>
          </a:p>
        </p:txBody>
      </p:sp>
      <p:sp>
        <p:nvSpPr>
          <p:cNvPr id="71" name="Rectangle 71"/>
          <p:cNvSpPr>
            <a:spLocks noGrp="1" noChangeArrowheads="1"/>
          </p:cNvSpPr>
          <p:nvPr>
            <p:ph type="sldNum" sz="quarter" idx="12"/>
          </p:nvPr>
        </p:nvSpPr>
        <p:spPr/>
        <p:txBody>
          <a:bodyPr/>
          <a:lstStyle>
            <a:lvl1pPr>
              <a:defRPr/>
            </a:lvl1pPr>
          </a:lstStyle>
          <a:p>
            <a:fld id="{1CCDA067-BC8D-ED44-94C1-0C60954CB24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248A9C4E-C766-6B40-8105-5DFEB236E31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87DB31A8-8104-8D49-A2A8-8D26C6CAAEB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xfrm>
            <a:off x="8324849" y="6286500"/>
            <a:ext cx="695325" cy="457200"/>
          </a:xfrm>
          <a:ln/>
        </p:spPr>
        <p:txBody>
          <a:bodyPr/>
          <a:lstStyle>
            <a:lvl1pPr>
              <a:defRPr/>
            </a:lvl1pPr>
          </a:lstStyle>
          <a:p>
            <a:fld id="{E98DCB10-97A4-405D-8E23-559299D9D1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endParaRPr lang="en-US"/>
          </a:p>
        </p:txBody>
      </p:sp>
      <p:sp>
        <p:nvSpPr>
          <p:cNvPr id="5" name="Rectangle 66"/>
          <p:cNvSpPr>
            <a:spLocks noGrp="1" noChangeArrowheads="1"/>
          </p:cNvSpPr>
          <p:nvPr>
            <p:ph type="ftr" sz="quarter" idx="11"/>
          </p:nvPr>
        </p:nvSpPr>
        <p:spPr>
          <a:ln/>
        </p:spPr>
        <p:txBody>
          <a:bodyPr/>
          <a:lstStyle>
            <a:lvl1pPr>
              <a:defRPr/>
            </a:lvl1pPr>
          </a:lstStyle>
          <a:p>
            <a:endParaRPr lang="en-US"/>
          </a:p>
        </p:txBody>
      </p:sp>
      <p:sp>
        <p:nvSpPr>
          <p:cNvPr id="6" name="Rectangle 67"/>
          <p:cNvSpPr>
            <a:spLocks noGrp="1" noChangeArrowheads="1"/>
          </p:cNvSpPr>
          <p:nvPr>
            <p:ph type="sldNum" sz="quarter" idx="12"/>
          </p:nvPr>
        </p:nvSpPr>
        <p:spPr>
          <a:ln/>
        </p:spPr>
        <p:txBody>
          <a:bodyPr/>
          <a:lstStyle>
            <a:lvl1pPr>
              <a:defRPr/>
            </a:lvl1pPr>
          </a:lstStyle>
          <a:p>
            <a:fld id="{F456D9B6-0B4D-214A-9A31-D76E0A4201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E5399F20-26F5-F748-BDEE-B09EA14CC9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endParaRPr lang="en-US"/>
          </a:p>
        </p:txBody>
      </p:sp>
      <p:sp>
        <p:nvSpPr>
          <p:cNvPr id="8" name="Rectangle 66"/>
          <p:cNvSpPr>
            <a:spLocks noGrp="1" noChangeArrowheads="1"/>
          </p:cNvSpPr>
          <p:nvPr>
            <p:ph type="ftr" sz="quarter" idx="11"/>
          </p:nvPr>
        </p:nvSpPr>
        <p:spPr>
          <a:ln/>
        </p:spPr>
        <p:txBody>
          <a:bodyPr/>
          <a:lstStyle>
            <a:lvl1pPr>
              <a:defRPr/>
            </a:lvl1pPr>
          </a:lstStyle>
          <a:p>
            <a:endParaRPr lang="en-US"/>
          </a:p>
        </p:txBody>
      </p:sp>
      <p:sp>
        <p:nvSpPr>
          <p:cNvPr id="9" name="Rectangle 67"/>
          <p:cNvSpPr>
            <a:spLocks noGrp="1" noChangeArrowheads="1"/>
          </p:cNvSpPr>
          <p:nvPr>
            <p:ph type="sldNum" sz="quarter" idx="12"/>
          </p:nvPr>
        </p:nvSpPr>
        <p:spPr>
          <a:ln/>
        </p:spPr>
        <p:txBody>
          <a:bodyPr/>
          <a:lstStyle>
            <a:lvl1pPr>
              <a:defRPr/>
            </a:lvl1pPr>
          </a:lstStyle>
          <a:p>
            <a:fld id="{F860C3ED-FBD1-A14F-92E6-049B366289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endParaRPr lang="en-US"/>
          </a:p>
        </p:txBody>
      </p:sp>
      <p:sp>
        <p:nvSpPr>
          <p:cNvPr id="4" name="Rectangle 66"/>
          <p:cNvSpPr>
            <a:spLocks noGrp="1" noChangeArrowheads="1"/>
          </p:cNvSpPr>
          <p:nvPr>
            <p:ph type="ftr" sz="quarter" idx="11"/>
          </p:nvPr>
        </p:nvSpPr>
        <p:spPr>
          <a:ln/>
        </p:spPr>
        <p:txBody>
          <a:bodyPr/>
          <a:lstStyle>
            <a:lvl1pPr>
              <a:defRPr/>
            </a:lvl1pPr>
          </a:lstStyle>
          <a:p>
            <a:endParaRPr lang="en-US"/>
          </a:p>
        </p:txBody>
      </p:sp>
      <p:sp>
        <p:nvSpPr>
          <p:cNvPr id="5" name="Rectangle 67"/>
          <p:cNvSpPr>
            <a:spLocks noGrp="1" noChangeArrowheads="1"/>
          </p:cNvSpPr>
          <p:nvPr>
            <p:ph type="sldNum" sz="quarter" idx="12"/>
          </p:nvPr>
        </p:nvSpPr>
        <p:spPr>
          <a:ln/>
        </p:spPr>
        <p:txBody>
          <a:bodyPr/>
          <a:lstStyle>
            <a:lvl1pPr>
              <a:defRPr/>
            </a:lvl1pPr>
          </a:lstStyle>
          <a:p>
            <a:fld id="{D6EA3934-7EA3-DA4B-B4E3-D9E69454A9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endParaRPr lang="en-US"/>
          </a:p>
        </p:txBody>
      </p:sp>
      <p:sp>
        <p:nvSpPr>
          <p:cNvPr id="3" name="Rectangle 66"/>
          <p:cNvSpPr>
            <a:spLocks noGrp="1" noChangeArrowheads="1"/>
          </p:cNvSpPr>
          <p:nvPr>
            <p:ph type="ftr" sz="quarter" idx="11"/>
          </p:nvPr>
        </p:nvSpPr>
        <p:spPr>
          <a:ln/>
        </p:spPr>
        <p:txBody>
          <a:bodyPr/>
          <a:lstStyle>
            <a:lvl1pPr>
              <a:defRPr/>
            </a:lvl1pPr>
          </a:lstStyle>
          <a:p>
            <a:endParaRPr lang="en-US"/>
          </a:p>
        </p:txBody>
      </p:sp>
      <p:sp>
        <p:nvSpPr>
          <p:cNvPr id="4" name="Rectangle 67"/>
          <p:cNvSpPr>
            <a:spLocks noGrp="1" noChangeArrowheads="1"/>
          </p:cNvSpPr>
          <p:nvPr>
            <p:ph type="sldNum" sz="quarter" idx="12"/>
          </p:nvPr>
        </p:nvSpPr>
        <p:spPr>
          <a:ln/>
        </p:spPr>
        <p:txBody>
          <a:bodyPr/>
          <a:lstStyle>
            <a:lvl1pPr>
              <a:defRPr/>
            </a:lvl1pPr>
          </a:lstStyle>
          <a:p>
            <a:fld id="{28A6EE22-AA39-F641-8804-669485C68ED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390C5CD2-458D-A14C-A92B-B968437801E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endParaRPr lang="en-US"/>
          </a:p>
        </p:txBody>
      </p:sp>
      <p:sp>
        <p:nvSpPr>
          <p:cNvPr id="6" name="Rectangle 66"/>
          <p:cNvSpPr>
            <a:spLocks noGrp="1" noChangeArrowheads="1"/>
          </p:cNvSpPr>
          <p:nvPr>
            <p:ph type="ftr" sz="quarter" idx="11"/>
          </p:nvPr>
        </p:nvSpPr>
        <p:spPr>
          <a:ln/>
        </p:spPr>
        <p:txBody>
          <a:bodyPr/>
          <a:lstStyle>
            <a:lvl1pPr>
              <a:defRPr/>
            </a:lvl1pPr>
          </a:lstStyle>
          <a:p>
            <a:endParaRPr lang="en-US"/>
          </a:p>
        </p:txBody>
      </p:sp>
      <p:sp>
        <p:nvSpPr>
          <p:cNvPr id="7" name="Rectangle 67"/>
          <p:cNvSpPr>
            <a:spLocks noGrp="1" noChangeArrowheads="1"/>
          </p:cNvSpPr>
          <p:nvPr>
            <p:ph type="sldNum" sz="quarter" idx="12"/>
          </p:nvPr>
        </p:nvSpPr>
        <p:spPr>
          <a:ln/>
        </p:spPr>
        <p:txBody>
          <a:bodyPr/>
          <a:lstStyle>
            <a:lvl1pPr>
              <a:defRPr/>
            </a:lvl1pPr>
          </a:lstStyle>
          <a:p>
            <a:fld id="{54EBC35F-63C4-454E-9725-738286902B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331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1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1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2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3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grpSp>
          <p:grpSp>
            <p:nvGrpSpPr>
              <p:cNvPr id="1040" name="Group 27"/>
              <p:cNvGrpSpPr>
                <a:grpSpLocks/>
              </p:cNvGrpSpPr>
              <p:nvPr/>
            </p:nvGrpSpPr>
            <p:grpSpPr bwMode="auto">
              <a:xfrm>
                <a:off x="192" y="0"/>
                <a:ext cx="5376" cy="4320"/>
                <a:chOff x="192" y="0"/>
                <a:chExt cx="5376" cy="4320"/>
              </a:xfrm>
            </p:grpSpPr>
            <p:sp>
              <p:nvSpPr>
                <p:cNvPr id="133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sp>
              <p:nvSpPr>
                <p:cNvPr id="133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a:defRPr/>
                  </a:pPr>
                  <a:endParaRPr lang="en-US">
                    <a:ea typeface="+mn-ea"/>
                    <a:cs typeface="+mn-cs"/>
                  </a:endParaRPr>
                </a:p>
              </p:txBody>
            </p:sp>
          </p:grpSp>
        </p:grpSp>
        <p:sp>
          <p:nvSpPr>
            <p:cNvPr id="1336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prstTxWarp prst="textNoShape">
                <a:avLst/>
              </a:prstTxWarp>
            </a:bodyPr>
            <a:lstStyle/>
            <a:p>
              <a:pPr algn="ctr"/>
              <a:endParaRPr lang="en-US"/>
            </a:p>
          </p:txBody>
        </p:sp>
        <p:sp>
          <p:nvSpPr>
            <p:cNvPr id="1337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grpSp>
          <p:nvGrpSpPr>
            <p:cNvPr id="1035" name="Group 59"/>
            <p:cNvGrpSpPr>
              <a:grpSpLocks/>
            </p:cNvGrpSpPr>
            <p:nvPr/>
          </p:nvGrpSpPr>
          <p:grpSpPr bwMode="auto">
            <a:xfrm>
              <a:off x="261" y="892"/>
              <a:ext cx="1124" cy="1464"/>
              <a:chOff x="96" y="916"/>
              <a:chExt cx="2208" cy="2876"/>
            </a:xfrm>
          </p:grpSpPr>
          <p:sp>
            <p:nvSpPr>
              <p:cNvPr id="1337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1337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a:defRPr/>
                </a:pPr>
                <a:endParaRPr lang="en-US">
                  <a:ea typeface="+mn-ea"/>
                  <a:cs typeface="+mn-cs"/>
                </a:endParaRPr>
              </a:p>
            </p:txBody>
          </p:sp>
          <p:sp>
            <p:nvSpPr>
              <p:cNvPr id="1337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close/>
                  </a:path>
                </a:pathLst>
              </a:custGeom>
              <a:noFill/>
              <a:ln w="9525">
                <a:solidFill>
                  <a:schemeClr val="hlink"/>
                </a:solidFill>
                <a:round/>
                <a:headEnd/>
                <a:tailEnd/>
              </a:ln>
              <a:effectLst/>
            </p:spPr>
            <p:txBody>
              <a:bodyPr wrap="none" anchor="ctr">
                <a:prstTxWarp prst="textNoShape">
                  <a:avLst/>
                </a:prstTxWarp>
              </a:bodyPr>
              <a:lstStyle/>
              <a:p>
                <a:pPr algn="ctr"/>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37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vl1pPr>
          </a:lstStyle>
          <a:p>
            <a:endParaRPr lang="en-US"/>
          </a:p>
        </p:txBody>
      </p:sp>
      <p:sp>
        <p:nvSpPr>
          <p:cNvPr id="1337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vl1pPr>
          </a:lstStyle>
          <a:p>
            <a:endParaRPr lang="en-US"/>
          </a:p>
        </p:txBody>
      </p:sp>
      <p:sp>
        <p:nvSpPr>
          <p:cNvPr id="13379" name="Rectangle 67"/>
          <p:cNvSpPr>
            <a:spLocks noGrp="1" noChangeArrowheads="1"/>
          </p:cNvSpPr>
          <p:nvPr>
            <p:ph type="sldNum" sz="quarter" idx="4"/>
          </p:nvPr>
        </p:nvSpPr>
        <p:spPr bwMode="auto">
          <a:xfrm>
            <a:off x="7124700" y="62769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vl1pPr>
          </a:lstStyle>
          <a:p>
            <a:fld id="{FB6A96AA-530D-3947-A0B5-C0EFA30A0F4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200">
          <a:solidFill>
            <a:srgbClr val="0000FF"/>
          </a:solidFill>
          <a:latin typeface="Arial"/>
          <a:ea typeface="ＭＳ Ｐゴシック" charset="-128"/>
          <a:cs typeface="ＭＳ Ｐゴシック" charset="-128"/>
        </a:defRPr>
      </a:lvl1pPr>
      <a:lvl2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rgbClr val="0000FF"/>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rgbClr val="0000FF"/>
          </a:solidFill>
          <a:latin typeface="Comic Sans MS" charset="0"/>
        </a:defRPr>
      </a:lvl6pPr>
      <a:lvl7pPr marL="914400" algn="l" rtl="0" eaLnBrk="1" fontAlgn="base" hangingPunct="1">
        <a:spcBef>
          <a:spcPct val="0"/>
        </a:spcBef>
        <a:spcAft>
          <a:spcPct val="0"/>
        </a:spcAft>
        <a:defRPr sz="3200">
          <a:solidFill>
            <a:srgbClr val="0000FF"/>
          </a:solidFill>
          <a:latin typeface="Comic Sans MS" charset="0"/>
        </a:defRPr>
      </a:lvl7pPr>
      <a:lvl8pPr marL="1371600" algn="l" rtl="0" eaLnBrk="1" fontAlgn="base" hangingPunct="1">
        <a:spcBef>
          <a:spcPct val="0"/>
        </a:spcBef>
        <a:spcAft>
          <a:spcPct val="0"/>
        </a:spcAft>
        <a:defRPr sz="3200">
          <a:solidFill>
            <a:srgbClr val="0000FF"/>
          </a:solidFill>
          <a:latin typeface="Comic Sans MS" charset="0"/>
        </a:defRPr>
      </a:lvl8pPr>
      <a:lvl9pPr marL="1828800" algn="l" rtl="0" eaLnBrk="1" fontAlgn="base" hangingPunct="1">
        <a:spcBef>
          <a:spcPct val="0"/>
        </a:spcBef>
        <a:spcAft>
          <a:spcPct val="0"/>
        </a:spcAft>
        <a:defRPr sz="3200">
          <a:solidFill>
            <a:srgbClr val="0000FF"/>
          </a:solidFill>
          <a:latin typeface="Comic Sans MS" charset="0"/>
        </a:defRPr>
      </a:lvl9pPr>
    </p:titleStyle>
    <p:bodyStyle>
      <a:lvl1pPr marL="342900" indent="-342900" algn="l" rtl="0" eaLnBrk="1" fontAlgn="base" hangingPunct="1">
        <a:spcBef>
          <a:spcPct val="20000"/>
        </a:spcBef>
        <a:spcAft>
          <a:spcPct val="0"/>
        </a:spcAft>
        <a:buClr>
          <a:schemeClr val="hlink"/>
        </a:buClr>
        <a:buSzPct val="110000"/>
        <a:buFont typeface="Wingdings" charset="2"/>
        <a:buBlip>
          <a:blip r:embed="rId13"/>
        </a:buBlip>
        <a:defRPr sz="2400">
          <a:solidFill>
            <a:srgbClr val="040408"/>
          </a:solidFill>
          <a:latin typeface="Arial"/>
          <a:ea typeface="ＭＳ Ｐゴシック" charset="-128"/>
          <a:cs typeface="ＭＳ Ｐゴシック" charset="-128"/>
        </a:defRPr>
      </a:lvl1pPr>
      <a:lvl2pPr marL="742950" indent="-285750" algn="l" rtl="0" eaLnBrk="1" fontAlgn="base" hangingPunct="1">
        <a:spcBef>
          <a:spcPct val="20000"/>
        </a:spcBef>
        <a:spcAft>
          <a:spcPct val="0"/>
        </a:spcAft>
        <a:buClr>
          <a:schemeClr val="tx1"/>
        </a:buClr>
        <a:buSzPct val="60000"/>
        <a:buFont typeface="Wingdings" charset="2"/>
        <a:buChar char="n"/>
        <a:defRPr sz="2000">
          <a:solidFill>
            <a:srgbClr val="0000FF"/>
          </a:solidFill>
          <a:latin typeface="Arial"/>
          <a:ea typeface="ＭＳ Ｐゴシック" charset="-128"/>
          <a:cs typeface="ＭＳ Ｐゴシック" charset="-128"/>
        </a:defRPr>
      </a:lvl2pPr>
      <a:lvl3pPr marL="1143000" indent="-228600" algn="l" rtl="0" eaLnBrk="1" fontAlgn="base" hangingPunct="1">
        <a:spcBef>
          <a:spcPct val="20000"/>
        </a:spcBef>
        <a:spcAft>
          <a:spcPct val="0"/>
        </a:spcAft>
        <a:buClr>
          <a:schemeClr val="hlink"/>
        </a:buClr>
        <a:buSzPct val="95000"/>
        <a:buFont typeface="Wingdings" charset="2"/>
        <a:buChar char="w"/>
        <a:defRPr sz="2400">
          <a:solidFill>
            <a:srgbClr val="0000FF"/>
          </a:solidFill>
          <a:latin typeface="Arial"/>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65000"/>
        <a:buFont typeface="Wingdings" charset="2"/>
        <a:buChar char="n"/>
        <a:defRPr sz="1600">
          <a:solidFill>
            <a:srgbClr val="0000FF"/>
          </a:solidFill>
          <a:latin typeface="Arial"/>
          <a:ea typeface="ＭＳ Ｐゴシック" charset="-128"/>
          <a:cs typeface="ＭＳ Ｐゴシック" charset="-128"/>
        </a:defRPr>
      </a:lvl4pPr>
      <a:lvl5pPr marL="20574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Arial"/>
          <a:ea typeface="ＭＳ Ｐゴシック" charset="-128"/>
          <a:cs typeface="ＭＳ Ｐゴシック" charset="-128"/>
        </a:defRPr>
      </a:lvl5pPr>
      <a:lvl6pPr marL="25146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6pPr>
      <a:lvl7pPr marL="29718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7pPr>
      <a:lvl8pPr marL="34290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8pPr>
      <a:lvl9pPr marL="3886200" indent="-228600" algn="l" rtl="0" eaLnBrk="1" fontAlgn="base" hangingPunct="1">
        <a:spcBef>
          <a:spcPct val="20000"/>
        </a:spcBef>
        <a:spcAft>
          <a:spcPct val="0"/>
        </a:spcAft>
        <a:buClr>
          <a:schemeClr val="hlink"/>
        </a:buClr>
        <a:buSzPct val="60000"/>
        <a:buFont typeface="Wingdings" charset="2"/>
        <a:buChar char="n"/>
        <a:defRPr sz="1600">
          <a:solidFill>
            <a:srgbClr val="0000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atin typeface="Arial" charset="0"/>
              </a:rPr>
              <a:t>Parallel DB 101</a:t>
            </a:r>
          </a:p>
        </p:txBody>
      </p:sp>
      <p:sp>
        <p:nvSpPr>
          <p:cNvPr id="3075" name="Rectangle 3" descr="Rectangle: Click to edit Master text styles&#10;Second level&#10;Third level&#10;Fourth level&#10;Fifth level"/>
          <p:cNvSpPr>
            <a:spLocks noGrp="1" noChangeArrowheads="1"/>
          </p:cNvSpPr>
          <p:nvPr>
            <p:ph type="subTitle" idx="1"/>
          </p:nvPr>
        </p:nvSpPr>
        <p:spPr/>
        <p:txBody>
          <a:bodyPr/>
          <a:lstStyle/>
          <a:p>
            <a:pPr eaLnBrk="1" hangingPunct="1">
              <a:spcBef>
                <a:spcPct val="0"/>
              </a:spcBef>
            </a:pPr>
            <a:r>
              <a:rPr lang="en-US" dirty="0">
                <a:latin typeface="Arial" charset="0"/>
              </a:rPr>
              <a:t>David J. DeWitt</a:t>
            </a:r>
          </a:p>
          <a:p>
            <a:pPr eaLnBrk="1" hangingPunct="1">
              <a:spcBef>
                <a:spcPct val="0"/>
              </a:spcBef>
            </a:pPr>
            <a:r>
              <a:rPr lang="en-US" dirty="0">
                <a:latin typeface="Arial" charset="0"/>
              </a:rPr>
              <a:t>Microsoft Jim Gray </a:t>
            </a:r>
            <a:r>
              <a:rPr lang="en-US" dirty="0" smtClean="0">
                <a:latin typeface="Arial" charset="0"/>
              </a:rPr>
              <a:t>Systems </a:t>
            </a:r>
            <a:r>
              <a:rPr lang="en-US" dirty="0">
                <a:latin typeface="Arial" charset="0"/>
              </a:rPr>
              <a:t>Lab</a:t>
            </a:r>
          </a:p>
          <a:p>
            <a:pPr eaLnBrk="1" hangingPunct="1">
              <a:spcBef>
                <a:spcPct val="0"/>
              </a:spcBef>
            </a:pPr>
            <a:r>
              <a:rPr lang="en-US" dirty="0">
                <a:latin typeface="Arial" charset="0"/>
              </a:rPr>
              <a:t>Madison, </a:t>
            </a:r>
            <a:r>
              <a:rPr lang="en-US" dirty="0" smtClean="0">
                <a:latin typeface="Arial" charset="0"/>
              </a:rPr>
              <a:t>Wisconsin</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dewitt@microsoft.com</a:t>
            </a:r>
            <a:endParaRPr lang="en-US" dirty="0">
              <a:latin typeface="Arial" charset="0"/>
            </a:endParaRPr>
          </a:p>
          <a:p>
            <a:pPr eaLnBrk="1" hangingPunct="1">
              <a:spcBef>
                <a:spcPct val="0"/>
              </a:spcBef>
            </a:pPr>
            <a:endParaRPr lang="en-US" dirty="0">
              <a:latin typeface="Arial" charset="0"/>
            </a:endParaRPr>
          </a:p>
        </p:txBody>
      </p:sp>
      <p:sp>
        <p:nvSpPr>
          <p:cNvPr id="95233" name="Rectangle 1"/>
          <p:cNvSpPr>
            <a:spLocks noChangeArrowheads="1"/>
          </p:cNvSpPr>
          <p:nvPr/>
        </p:nvSpPr>
        <p:spPr bwMode="auto">
          <a:xfrm>
            <a:off x="1057275" y="6000750"/>
            <a:ext cx="658545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2008 Microsoft Corporation.  All rights reserved.  This presentation is for informational purposes only.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Microsoft makes no warranties, express or implied in this presentation.</a:t>
            </a:r>
            <a:endParaRPr kumimoji="0" lang="en-US" sz="1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0070C0"/>
                </a:solidFill>
              </a:rPr>
              <a:t>Real Benefit </a:t>
            </a:r>
            <a:r>
              <a:rPr lang="en-US" dirty="0" smtClean="0"/>
              <a:t>of Linear </a:t>
            </a:r>
            <a:r>
              <a:rPr lang="en-US" dirty="0" err="1" smtClean="0"/>
              <a:t>Scaleup</a:t>
            </a:r>
            <a:r>
              <a:rPr lang="en-US" dirty="0" smtClean="0"/>
              <a:t>:</a:t>
            </a:r>
            <a:endParaRPr lang="en-US" dirty="0"/>
          </a:p>
        </p:txBody>
      </p:sp>
      <p:sp>
        <p:nvSpPr>
          <p:cNvPr id="3" name="Content Placeholder 2"/>
          <p:cNvSpPr>
            <a:spLocks noGrp="1"/>
          </p:cNvSpPr>
          <p:nvPr>
            <p:ph idx="1"/>
          </p:nvPr>
        </p:nvSpPr>
        <p:spPr/>
        <p:txBody>
          <a:bodyPr/>
          <a:lstStyle/>
          <a:p>
            <a:r>
              <a:rPr lang="en-US" b="1" dirty="0" smtClean="0">
                <a:solidFill>
                  <a:srgbClr val="0070C0"/>
                </a:solidFill>
              </a:rPr>
              <a:t>System can be grown incrementally:</a:t>
            </a:r>
          </a:p>
          <a:p>
            <a:pPr>
              <a:buNone/>
            </a:pPr>
            <a:r>
              <a:rPr lang="en-US" dirty="0" smtClean="0">
                <a:solidFill>
                  <a:srgbClr val="01020B"/>
                </a:solidFill>
              </a:rPr>
              <a:t>	</a:t>
            </a:r>
            <a:r>
              <a:rPr lang="en-US" sz="2000" dirty="0" smtClean="0">
                <a:solidFill>
                  <a:srgbClr val="01020B"/>
                </a:solidFill>
              </a:rPr>
              <a:t>1) If your DB grows by 10% you can maintain constant response times for your applications by adding 10% additional hardware resources</a:t>
            </a:r>
          </a:p>
          <a:p>
            <a:pPr>
              <a:buNone/>
            </a:pPr>
            <a:endParaRPr lang="en-US" sz="2000" dirty="0" smtClean="0">
              <a:solidFill>
                <a:srgbClr val="01020B"/>
              </a:solidFill>
            </a:endParaRPr>
          </a:p>
          <a:p>
            <a:pPr>
              <a:buNone/>
            </a:pPr>
            <a:r>
              <a:rPr lang="en-US" sz="2000" dirty="0" smtClean="0">
                <a:solidFill>
                  <a:srgbClr val="01020B"/>
                </a:solidFill>
              </a:rPr>
              <a:t>	2) If you add a new application you can incrementally hardware resources to achieve the desired response times for all your applications </a:t>
            </a:r>
          </a:p>
          <a:p>
            <a:pPr>
              <a:buNone/>
            </a:pP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Arial" charset="0"/>
              </a:rPr>
              <a:t>Barriers to linear speedup and </a:t>
            </a:r>
            <a:r>
              <a:rPr lang="en-US" dirty="0" err="1">
                <a:latin typeface="Arial" charset="0"/>
              </a:rPr>
              <a:t>scaleup</a:t>
            </a:r>
            <a:endParaRPr lang="en-US" dirty="0">
              <a:latin typeface="Arial" charset="0"/>
            </a:endParaRPr>
          </a:p>
        </p:txBody>
      </p:sp>
      <p:sp>
        <p:nvSpPr>
          <p:cNvPr id="29699" name="Rectangle 3" descr="Rectangle: Click to edit Master text styles&#10;Second level&#10;Third level&#10;Fourth level&#10;Fifth level"/>
          <p:cNvSpPr>
            <a:spLocks noGrp="1" noChangeArrowheads="1"/>
          </p:cNvSpPr>
          <p:nvPr>
            <p:ph type="body" idx="1"/>
          </p:nvPr>
        </p:nvSpPr>
        <p:spPr>
          <a:xfrm>
            <a:off x="838200" y="1769534"/>
            <a:ext cx="7772400" cy="4114800"/>
          </a:xfrm>
        </p:spPr>
        <p:txBody>
          <a:bodyPr/>
          <a:lstStyle/>
          <a:p>
            <a:r>
              <a:rPr lang="en-US" dirty="0">
                <a:latin typeface="Arial" charset="0"/>
              </a:rPr>
              <a:t>Startup</a:t>
            </a:r>
          </a:p>
          <a:p>
            <a:pPr lvl="1"/>
            <a:r>
              <a:rPr lang="en-US" dirty="0">
                <a:latin typeface="Arial" charset="0"/>
              </a:rPr>
              <a:t>time needed to start a parallel operation</a:t>
            </a:r>
          </a:p>
          <a:p>
            <a:pPr lvl="1"/>
            <a:r>
              <a:rPr lang="en-US" dirty="0">
                <a:latin typeface="Arial" charset="0"/>
              </a:rPr>
              <a:t>can dominate actual execution time with </a:t>
            </a:r>
            <a:r>
              <a:rPr lang="en-US" dirty="0" smtClean="0">
                <a:latin typeface="Arial" charset="0"/>
              </a:rPr>
              <a:t>100s </a:t>
            </a:r>
            <a:r>
              <a:rPr lang="en-US" dirty="0">
                <a:latin typeface="Arial" charset="0"/>
              </a:rPr>
              <a:t>of processors</a:t>
            </a:r>
          </a:p>
          <a:p>
            <a:r>
              <a:rPr lang="en-US" dirty="0">
                <a:latin typeface="Arial" charset="0"/>
              </a:rPr>
              <a:t>Interference</a:t>
            </a:r>
          </a:p>
          <a:p>
            <a:pPr lvl="1"/>
            <a:r>
              <a:rPr lang="en-US" dirty="0">
                <a:latin typeface="Arial" charset="0"/>
              </a:rPr>
              <a:t>the slowdown each new process imposes on all others when accessing shared resources</a:t>
            </a:r>
          </a:p>
          <a:p>
            <a:r>
              <a:rPr lang="en-US" dirty="0">
                <a:latin typeface="Arial" charset="0"/>
              </a:rPr>
              <a:t>Skew</a:t>
            </a:r>
          </a:p>
          <a:p>
            <a:pPr lvl="1"/>
            <a:r>
              <a:rPr lang="en-US" dirty="0">
                <a:latin typeface="Arial" charset="0"/>
              </a:rPr>
              <a:t>service time of a job is the service time of the slowest step of the job</a:t>
            </a:r>
          </a:p>
        </p:txBody>
      </p:sp>
      <p:sp>
        <p:nvSpPr>
          <p:cNvPr id="4" name="Slide Number Placeholder 3"/>
          <p:cNvSpPr>
            <a:spLocks noGrp="1"/>
          </p:cNvSpPr>
          <p:nvPr>
            <p:ph type="sldNum" sz="quarter" idx="12"/>
          </p:nvPr>
        </p:nvSpPr>
        <p:spPr/>
        <p:txBody>
          <a:bodyPr/>
          <a:lstStyle/>
          <a:p>
            <a:fld id="{E98DCB10-97A4-405D-8E23-559299D9D189}" type="slidenum">
              <a:rPr lang="en-US" smtClean="0"/>
              <a:pPr/>
              <a:t>11</a:t>
            </a:fld>
            <a:endParaRPr lang="en-US"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Arial" charset="0"/>
              </a:rPr>
              <a:t>How to architect a petabyte?</a:t>
            </a:r>
          </a:p>
        </p:txBody>
      </p:sp>
      <p:sp>
        <p:nvSpPr>
          <p:cNvPr id="9219" name="Content Placeholder 2" descr="Rectangle: Click to edit Master text styles&#10;Second level&#10;Third level&#10;Fourth level&#10;Fifth level"/>
          <p:cNvSpPr>
            <a:spLocks noGrp="1"/>
          </p:cNvSpPr>
          <p:nvPr>
            <p:ph idx="1"/>
          </p:nvPr>
        </p:nvSpPr>
        <p:spPr>
          <a:xfrm>
            <a:off x="847725" y="1617662"/>
            <a:ext cx="7772400" cy="4960937"/>
          </a:xfrm>
        </p:spPr>
        <p:txBody>
          <a:bodyPr/>
          <a:lstStyle/>
          <a:p>
            <a:r>
              <a:rPr lang="en-US" dirty="0" err="1">
                <a:latin typeface="Arial" charset="0"/>
              </a:rPr>
              <a:t>Petabyte</a:t>
            </a:r>
            <a:r>
              <a:rPr lang="en-US" dirty="0">
                <a:latin typeface="Arial" charset="0"/>
              </a:rPr>
              <a:t> data warehouses are here </a:t>
            </a:r>
            <a:r>
              <a:rPr lang="en-US" dirty="0" smtClean="0">
                <a:latin typeface="Arial" charset="0"/>
              </a:rPr>
              <a:t>today</a:t>
            </a:r>
          </a:p>
          <a:p>
            <a:pPr lvl="1"/>
            <a:r>
              <a:rPr lang="en-US" dirty="0" smtClean="0">
                <a:latin typeface="Arial" charset="0"/>
              </a:rPr>
              <a:t>100s of “Nodes” and 1000s of drives</a:t>
            </a:r>
          </a:p>
          <a:p>
            <a:pPr lvl="1"/>
            <a:r>
              <a:rPr lang="en-US" dirty="0" smtClean="0">
                <a:latin typeface="Arial" charset="0"/>
              </a:rPr>
              <a:t>One of </a:t>
            </a:r>
            <a:r>
              <a:rPr lang="en-US" dirty="0" err="1" smtClean="0">
                <a:latin typeface="Arial" charset="0"/>
              </a:rPr>
              <a:t>DATAllegro’s</a:t>
            </a:r>
            <a:r>
              <a:rPr lang="en-US" dirty="0" smtClean="0">
                <a:latin typeface="Arial" charset="0"/>
              </a:rPr>
              <a:t> customers has a  400TB warehouse</a:t>
            </a:r>
          </a:p>
          <a:p>
            <a:r>
              <a:rPr lang="en-US" dirty="0" smtClean="0">
                <a:latin typeface="Arial" charset="0"/>
              </a:rPr>
              <a:t>What </a:t>
            </a:r>
            <a:r>
              <a:rPr lang="en-US" dirty="0">
                <a:latin typeface="Arial" charset="0"/>
              </a:rPr>
              <a:t>to do with a 1000, 1TB drives?</a:t>
            </a:r>
            <a:endParaRPr lang="en-US" dirty="0" smtClean="0">
              <a:latin typeface="Arial" charset="0"/>
            </a:endParaRPr>
          </a:p>
          <a:p>
            <a:pPr>
              <a:spcAft>
                <a:spcPct val="35000"/>
              </a:spcAft>
            </a:pPr>
            <a:r>
              <a:rPr lang="en-US" dirty="0" smtClean="0">
                <a:latin typeface="Arial" charset="0"/>
              </a:rPr>
              <a:t>Simple </a:t>
            </a:r>
            <a:r>
              <a:rPr lang="en-US" dirty="0">
                <a:latin typeface="Arial" charset="0"/>
              </a:rPr>
              <a:t>taxonomy </a:t>
            </a:r>
            <a:r>
              <a:rPr lang="en-US" dirty="0" smtClean="0">
                <a:latin typeface="Arial" charset="0"/>
              </a:rPr>
              <a:t>for describing </a:t>
            </a:r>
            <a:r>
              <a:rPr lang="en-US" dirty="0">
                <a:latin typeface="Arial" charset="0"/>
              </a:rPr>
              <a:t>the spectrum of </a:t>
            </a:r>
            <a:r>
              <a:rPr lang="en-US" dirty="0" smtClean="0">
                <a:latin typeface="Arial" charset="0"/>
              </a:rPr>
              <a:t>possible designs</a:t>
            </a:r>
            <a:r>
              <a:rPr lang="en-US" dirty="0">
                <a:latin typeface="Arial" charset="0"/>
              </a:rPr>
              <a:t>:</a:t>
            </a:r>
          </a:p>
          <a:p>
            <a:pPr lvl="1">
              <a:buFontTx/>
              <a:buNone/>
            </a:pPr>
            <a:r>
              <a:rPr lang="en-US" dirty="0">
                <a:latin typeface="Arial" charset="0"/>
              </a:rPr>
              <a:t>(1)  Shared-memory</a:t>
            </a:r>
          </a:p>
          <a:p>
            <a:pPr lvl="1">
              <a:buFontTx/>
              <a:buNone/>
            </a:pPr>
            <a:r>
              <a:rPr lang="en-US" dirty="0" smtClean="0">
                <a:latin typeface="Arial" charset="0"/>
              </a:rPr>
              <a:t>(2)  Shared-disk</a:t>
            </a:r>
          </a:p>
          <a:p>
            <a:pPr lvl="1">
              <a:buFontTx/>
              <a:buNone/>
            </a:pPr>
            <a:r>
              <a:rPr lang="en-US" dirty="0" smtClean="0">
                <a:latin typeface="Arial" charset="0"/>
              </a:rPr>
              <a:t>(3</a:t>
            </a:r>
            <a:r>
              <a:rPr lang="en-US" dirty="0">
                <a:latin typeface="Arial" charset="0"/>
              </a:rPr>
              <a:t>)  Shared-nothing</a:t>
            </a:r>
            <a:endParaRPr lang="en-US" sz="2400" dirty="0">
              <a:latin typeface="Arial" charset="0"/>
            </a:endParaRPr>
          </a:p>
          <a:p>
            <a:pPr>
              <a:buFont typeface="Wingdings" charset="2"/>
              <a:buNone/>
            </a:pPr>
            <a:endParaRPr lang="en-US" dirty="0">
              <a:latin typeface="Arial" charset="0"/>
            </a:endParaRPr>
          </a:p>
        </p:txBody>
      </p:sp>
      <p:sp>
        <p:nvSpPr>
          <p:cNvPr id="4" name="Slide Number Placeholder 3"/>
          <p:cNvSpPr>
            <a:spLocks noGrp="1"/>
          </p:cNvSpPr>
          <p:nvPr>
            <p:ph type="sldNum" sz="quarter" idx="12"/>
          </p:nvPr>
        </p:nvSpPr>
        <p:spPr/>
        <p:txBody>
          <a:bodyPr/>
          <a:lstStyle/>
          <a:p>
            <a:fld id="{E98DCB10-97A4-405D-8E23-559299D9D189}"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Rectangle: Click to edit Master text styles&#10;Second level&#10;Third level&#10;Fourth level&#10;Fifth level"/>
          <p:cNvSpPr>
            <a:spLocks noGrp="1" noChangeArrowheads="1"/>
          </p:cNvSpPr>
          <p:nvPr>
            <p:ph type="body" idx="1"/>
          </p:nvPr>
        </p:nvSpPr>
        <p:spPr>
          <a:xfrm>
            <a:off x="684741" y="1583796"/>
            <a:ext cx="7924800" cy="5418137"/>
          </a:xfrm>
        </p:spPr>
        <p:txBody>
          <a:bodyPr/>
          <a:lstStyle/>
          <a:p>
            <a:pPr>
              <a:lnSpc>
                <a:spcPct val="90000"/>
              </a:lnSpc>
            </a:pPr>
            <a:r>
              <a:rPr lang="en-US" sz="2000" dirty="0">
                <a:latin typeface="Arial" charset="0"/>
              </a:rPr>
              <a:t>All CPUs share</a:t>
            </a:r>
            <a:r>
              <a:rPr lang="en-US" sz="2000" dirty="0" smtClean="0">
                <a:latin typeface="Arial" charset="0"/>
              </a:rPr>
              <a:t> a </a:t>
            </a:r>
            <a:r>
              <a:rPr lang="en-US" sz="2000" dirty="0">
                <a:latin typeface="Arial" charset="0"/>
              </a:rPr>
              <a:t>common</a:t>
            </a:r>
            <a:r>
              <a:rPr lang="en-US" sz="2000" dirty="0" smtClean="0">
                <a:latin typeface="Arial" charset="0"/>
              </a:rPr>
              <a:t> memory and all </a:t>
            </a:r>
            <a:r>
              <a:rPr lang="en-US" sz="2000" dirty="0">
                <a:latin typeface="Arial" charset="0"/>
              </a:rPr>
              <a:t>disks</a:t>
            </a:r>
          </a:p>
          <a:p>
            <a:pPr>
              <a:lnSpc>
                <a:spcPct val="90000"/>
              </a:lnSpc>
              <a:buFontTx/>
              <a:buNone/>
            </a:pPr>
            <a:endParaRPr lang="en-US" sz="2000" dirty="0">
              <a:latin typeface="Arial" charset="0"/>
            </a:endParaRPr>
          </a:p>
          <a:p>
            <a:pPr>
              <a:lnSpc>
                <a:spcPct val="90000"/>
              </a:lnSpc>
              <a:buFontTx/>
              <a:buNone/>
            </a:pPr>
            <a:endParaRPr lang="en-US" sz="2000" dirty="0">
              <a:latin typeface="Arial" charset="0"/>
            </a:endParaRPr>
          </a:p>
          <a:p>
            <a:pPr>
              <a:lnSpc>
                <a:spcPct val="90000"/>
              </a:lnSpc>
              <a:buFontTx/>
              <a:buNone/>
            </a:pPr>
            <a:endParaRPr lang="en-US" sz="2000" dirty="0">
              <a:latin typeface="Arial" charset="0"/>
            </a:endParaRPr>
          </a:p>
          <a:p>
            <a:pPr>
              <a:lnSpc>
                <a:spcPct val="90000"/>
              </a:lnSpc>
              <a:buFontTx/>
              <a:buNone/>
            </a:pPr>
            <a:endParaRPr lang="en-US" sz="2000" dirty="0" smtClean="0">
              <a:latin typeface="Arial" charset="0"/>
            </a:endParaRPr>
          </a:p>
          <a:p>
            <a:pPr>
              <a:lnSpc>
                <a:spcPct val="90000"/>
              </a:lnSpc>
              <a:buFontTx/>
              <a:buNone/>
            </a:pPr>
            <a:endParaRPr lang="en-US" sz="2000" dirty="0" smtClean="0">
              <a:latin typeface="Arial" charset="0"/>
            </a:endParaRPr>
          </a:p>
          <a:p>
            <a:pPr>
              <a:lnSpc>
                <a:spcPct val="90000"/>
              </a:lnSpc>
              <a:buFontTx/>
              <a:buNone/>
            </a:pPr>
            <a:endParaRPr lang="en-US" sz="2000" dirty="0" smtClean="0">
              <a:latin typeface="Arial" charset="0"/>
            </a:endParaRPr>
          </a:p>
          <a:p>
            <a:pPr>
              <a:lnSpc>
                <a:spcPct val="90000"/>
              </a:lnSpc>
            </a:pPr>
            <a:r>
              <a:rPr lang="en-US" sz="2000" dirty="0" smtClean="0">
                <a:latin typeface="Arial" charset="0"/>
              </a:rPr>
              <a:t>Pros:</a:t>
            </a:r>
          </a:p>
          <a:p>
            <a:pPr lvl="1">
              <a:lnSpc>
                <a:spcPct val="90000"/>
              </a:lnSpc>
            </a:pPr>
            <a:r>
              <a:rPr lang="en-US" dirty="0" smtClean="0">
                <a:latin typeface="Arial" charset="0"/>
              </a:rPr>
              <a:t>Global memory and storage makes DB software simpler</a:t>
            </a:r>
          </a:p>
          <a:p>
            <a:pPr>
              <a:lnSpc>
                <a:spcPct val="90000"/>
              </a:lnSpc>
            </a:pPr>
            <a:r>
              <a:rPr lang="en-US" sz="2000" dirty="0" smtClean="0">
                <a:latin typeface="Arial" charset="0"/>
              </a:rPr>
              <a:t>Scaling Limitations:</a:t>
            </a:r>
            <a:endParaRPr lang="en-US" sz="2000" dirty="0">
              <a:latin typeface="Arial" charset="0"/>
            </a:endParaRPr>
          </a:p>
          <a:p>
            <a:pPr lvl="1">
              <a:lnSpc>
                <a:spcPct val="90000"/>
              </a:lnSpc>
            </a:pPr>
            <a:r>
              <a:rPr lang="en-US" sz="1800" dirty="0">
                <a:latin typeface="Arial" charset="0"/>
              </a:rPr>
              <a:t>Memory</a:t>
            </a:r>
            <a:r>
              <a:rPr lang="en-US" sz="1800" dirty="0" smtClean="0">
                <a:latin typeface="Arial" charset="0"/>
              </a:rPr>
              <a:t> system quickly becomes a bottleneck  </a:t>
            </a:r>
          </a:p>
          <a:p>
            <a:pPr lvl="1">
              <a:lnSpc>
                <a:spcPct val="90000"/>
              </a:lnSpc>
            </a:pPr>
            <a:r>
              <a:rPr lang="en-US" sz="1800" dirty="0" smtClean="0">
                <a:latin typeface="Arial" charset="0"/>
              </a:rPr>
              <a:t>False sharing of cache lines</a:t>
            </a:r>
          </a:p>
          <a:p>
            <a:pPr lvl="1">
              <a:lnSpc>
                <a:spcPct val="90000"/>
              </a:lnSpc>
            </a:pPr>
            <a:r>
              <a:rPr lang="en-US" sz="1800" dirty="0">
                <a:latin typeface="Arial" charset="0"/>
              </a:rPr>
              <a:t>Interference on shared resources (e.g.  lock tables, buffer manager)</a:t>
            </a:r>
            <a:endParaRPr lang="en-US" sz="1800" dirty="0" smtClean="0">
              <a:latin typeface="Arial" charset="0"/>
            </a:endParaRPr>
          </a:p>
          <a:p>
            <a:pPr>
              <a:lnSpc>
                <a:spcPct val="90000"/>
              </a:lnSpc>
            </a:pPr>
            <a:r>
              <a:rPr lang="en-US" sz="2000" dirty="0" smtClean="0">
                <a:latin typeface="Arial" charset="0"/>
              </a:rPr>
              <a:t>Very hard to scale up this design to 100s of cores</a:t>
            </a:r>
          </a:p>
        </p:txBody>
      </p:sp>
      <p:sp>
        <p:nvSpPr>
          <p:cNvPr id="10243" name="Rectangle 3"/>
          <p:cNvSpPr>
            <a:spLocks noGrp="1" noChangeArrowheads="1"/>
          </p:cNvSpPr>
          <p:nvPr>
            <p:ph type="title"/>
          </p:nvPr>
        </p:nvSpPr>
        <p:spPr>
          <a:xfrm>
            <a:off x="541867" y="633942"/>
            <a:ext cx="6781800" cy="609600"/>
          </a:xfrm>
        </p:spPr>
        <p:txBody>
          <a:bodyPr/>
          <a:lstStyle/>
          <a:p>
            <a:r>
              <a:rPr lang="en-US">
                <a:latin typeface="Arial" charset="0"/>
              </a:rPr>
              <a:t>Shared-Memory</a:t>
            </a:r>
          </a:p>
        </p:txBody>
      </p:sp>
      <p:grpSp>
        <p:nvGrpSpPr>
          <p:cNvPr id="10244" name="Group 286"/>
          <p:cNvGrpSpPr>
            <a:grpSpLocks/>
          </p:cNvGrpSpPr>
          <p:nvPr/>
        </p:nvGrpSpPr>
        <p:grpSpPr bwMode="auto">
          <a:xfrm>
            <a:off x="2523597" y="2040995"/>
            <a:ext cx="3936470" cy="2054695"/>
            <a:chOff x="1226" y="1083"/>
            <a:chExt cx="2709" cy="1414"/>
          </a:xfrm>
        </p:grpSpPr>
        <p:sp>
          <p:nvSpPr>
            <p:cNvPr id="10245" name="Rectangle 285"/>
            <p:cNvSpPr>
              <a:spLocks noChangeArrowheads="1"/>
            </p:cNvSpPr>
            <p:nvPr/>
          </p:nvSpPr>
          <p:spPr bwMode="auto">
            <a:xfrm>
              <a:off x="1226" y="1083"/>
              <a:ext cx="2709" cy="1002"/>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grpSp>
          <p:nvGrpSpPr>
            <p:cNvPr id="10246" name="Group 200"/>
            <p:cNvGrpSpPr>
              <a:grpSpLocks/>
            </p:cNvGrpSpPr>
            <p:nvPr/>
          </p:nvGrpSpPr>
          <p:grpSpPr bwMode="auto">
            <a:xfrm>
              <a:off x="1370" y="1163"/>
              <a:ext cx="2407" cy="1334"/>
              <a:chOff x="901" y="1046"/>
              <a:chExt cx="2407" cy="1334"/>
            </a:xfrm>
          </p:grpSpPr>
          <p:sp>
            <p:nvSpPr>
              <p:cNvPr id="10247" name="Rectangle 56"/>
              <p:cNvSpPr>
                <a:spLocks noChangeArrowheads="1"/>
              </p:cNvSpPr>
              <p:nvPr/>
            </p:nvSpPr>
            <p:spPr bwMode="auto">
              <a:xfrm>
                <a:off x="1000" y="1548"/>
                <a:ext cx="2208" cy="259"/>
              </a:xfrm>
              <a:prstGeom prst="rect">
                <a:avLst/>
              </a:prstGeom>
              <a:solidFill>
                <a:srgbClr val="D49FFF"/>
              </a:solidFill>
              <a:ln w="9525">
                <a:noFill/>
                <a:miter lim="800000"/>
                <a:headEnd/>
                <a:tailEnd/>
              </a:ln>
            </p:spPr>
            <p:txBody>
              <a:bodyPr lIns="92075" tIns="46038" rIns="92075" bIns="46038">
                <a:prstTxWarp prst="textNoShape">
                  <a:avLst/>
                </a:prstTxWarp>
              </a:bodyPr>
              <a:lstStyle/>
              <a:p>
                <a:pPr algn="ctr"/>
                <a:r>
                  <a:rPr lang="en-US" sz="1600">
                    <a:solidFill>
                      <a:srgbClr val="000000"/>
                    </a:solidFill>
                  </a:rPr>
                  <a:t>Memory</a:t>
                </a:r>
                <a:endParaRPr lang="en-US" sz="1200">
                  <a:solidFill>
                    <a:srgbClr val="000000"/>
                  </a:solidFill>
                </a:endParaRPr>
              </a:p>
            </p:txBody>
          </p:sp>
          <p:grpSp>
            <p:nvGrpSpPr>
              <p:cNvPr id="10248" name="Group 202"/>
              <p:cNvGrpSpPr>
                <a:grpSpLocks/>
              </p:cNvGrpSpPr>
              <p:nvPr/>
            </p:nvGrpSpPr>
            <p:grpSpPr bwMode="auto">
              <a:xfrm>
                <a:off x="928" y="1046"/>
                <a:ext cx="2352" cy="383"/>
                <a:chOff x="983" y="2502"/>
                <a:chExt cx="2352" cy="383"/>
              </a:xfrm>
            </p:grpSpPr>
            <p:grpSp>
              <p:nvGrpSpPr>
                <p:cNvPr id="10301" name="Group 203"/>
                <p:cNvGrpSpPr>
                  <a:grpSpLocks/>
                </p:cNvGrpSpPr>
                <p:nvPr/>
              </p:nvGrpSpPr>
              <p:grpSpPr bwMode="auto">
                <a:xfrm>
                  <a:off x="983" y="2502"/>
                  <a:ext cx="352" cy="383"/>
                  <a:chOff x="1089" y="2518"/>
                  <a:chExt cx="352" cy="383"/>
                </a:xfrm>
              </p:grpSpPr>
              <p:grpSp>
                <p:nvGrpSpPr>
                  <p:cNvPr id="10327" name="Group 204"/>
                  <p:cNvGrpSpPr>
                    <a:grpSpLocks/>
                  </p:cNvGrpSpPr>
                  <p:nvPr/>
                </p:nvGrpSpPr>
                <p:grpSpPr bwMode="auto">
                  <a:xfrm>
                    <a:off x="1089" y="2518"/>
                    <a:ext cx="352" cy="312"/>
                    <a:chOff x="1435" y="1260"/>
                    <a:chExt cx="352" cy="312"/>
                  </a:xfrm>
                </p:grpSpPr>
                <p:sp>
                  <p:nvSpPr>
                    <p:cNvPr id="10329" name="Oval 7"/>
                    <p:cNvSpPr>
                      <a:spLocks noChangeArrowheads="1"/>
                    </p:cNvSpPr>
                    <p:nvPr/>
                  </p:nvSpPr>
                  <p:spPr bwMode="auto">
                    <a:xfrm>
                      <a:off x="1456" y="1260"/>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330" name="Rectangle 12"/>
                    <p:cNvSpPr>
                      <a:spLocks noChangeArrowheads="1"/>
                    </p:cNvSpPr>
                    <p:nvPr/>
                  </p:nvSpPr>
                  <p:spPr bwMode="auto">
                    <a:xfrm>
                      <a:off x="1435" y="1319"/>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sp>
                <p:nvSpPr>
                  <p:cNvPr id="10328" name="Line 207"/>
                  <p:cNvSpPr>
                    <a:spLocks noChangeShapeType="1"/>
                  </p:cNvSpPr>
                  <p:nvPr/>
                </p:nvSpPr>
                <p:spPr bwMode="auto">
                  <a:xfrm>
                    <a:off x="1265" y="2832"/>
                    <a:ext cx="0" cy="69"/>
                  </a:xfrm>
                  <a:prstGeom prst="line">
                    <a:avLst/>
                  </a:prstGeom>
                  <a:noFill/>
                  <a:ln w="25400">
                    <a:solidFill>
                      <a:srgbClr val="01020B"/>
                    </a:solidFill>
                    <a:round/>
                    <a:headEnd/>
                    <a:tailEnd/>
                  </a:ln>
                </p:spPr>
                <p:txBody>
                  <a:bodyPr wrap="none" anchor="ctr">
                    <a:prstTxWarp prst="textNoShape">
                      <a:avLst/>
                    </a:prstTxWarp>
                  </a:bodyPr>
                  <a:lstStyle/>
                  <a:p>
                    <a:endParaRPr lang="en-US"/>
                  </a:p>
                </p:txBody>
              </p:sp>
            </p:grpSp>
            <p:grpSp>
              <p:nvGrpSpPr>
                <p:cNvPr id="10302" name="Group 208"/>
                <p:cNvGrpSpPr>
                  <a:grpSpLocks/>
                </p:cNvGrpSpPr>
                <p:nvPr/>
              </p:nvGrpSpPr>
              <p:grpSpPr bwMode="auto">
                <a:xfrm>
                  <a:off x="1383" y="2502"/>
                  <a:ext cx="352" cy="383"/>
                  <a:chOff x="1089" y="2518"/>
                  <a:chExt cx="352" cy="383"/>
                </a:xfrm>
              </p:grpSpPr>
              <p:grpSp>
                <p:nvGrpSpPr>
                  <p:cNvPr id="10323" name="Group 209"/>
                  <p:cNvGrpSpPr>
                    <a:grpSpLocks/>
                  </p:cNvGrpSpPr>
                  <p:nvPr/>
                </p:nvGrpSpPr>
                <p:grpSpPr bwMode="auto">
                  <a:xfrm>
                    <a:off x="1089" y="2518"/>
                    <a:ext cx="352" cy="312"/>
                    <a:chOff x="1435" y="1260"/>
                    <a:chExt cx="352" cy="312"/>
                  </a:xfrm>
                </p:grpSpPr>
                <p:sp>
                  <p:nvSpPr>
                    <p:cNvPr id="10325" name="Oval 7"/>
                    <p:cNvSpPr>
                      <a:spLocks noChangeArrowheads="1"/>
                    </p:cNvSpPr>
                    <p:nvPr/>
                  </p:nvSpPr>
                  <p:spPr bwMode="auto">
                    <a:xfrm>
                      <a:off x="1456" y="1260"/>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326" name="Rectangle 12"/>
                    <p:cNvSpPr>
                      <a:spLocks noChangeArrowheads="1"/>
                    </p:cNvSpPr>
                    <p:nvPr/>
                  </p:nvSpPr>
                  <p:spPr bwMode="auto">
                    <a:xfrm>
                      <a:off x="1435" y="1319"/>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dirty="0">
                          <a:solidFill>
                            <a:srgbClr val="000000"/>
                          </a:solidFill>
                          <a:latin typeface="New York" charset="0"/>
                        </a:rPr>
                        <a:t>CPU</a:t>
                      </a:r>
                    </a:p>
                  </p:txBody>
                </p:sp>
              </p:grpSp>
              <p:sp>
                <p:nvSpPr>
                  <p:cNvPr id="10324" name="Line 212"/>
                  <p:cNvSpPr>
                    <a:spLocks noChangeShapeType="1"/>
                  </p:cNvSpPr>
                  <p:nvPr/>
                </p:nvSpPr>
                <p:spPr bwMode="auto">
                  <a:xfrm>
                    <a:off x="1265" y="2832"/>
                    <a:ext cx="0" cy="69"/>
                  </a:xfrm>
                  <a:prstGeom prst="line">
                    <a:avLst/>
                  </a:prstGeom>
                  <a:noFill/>
                  <a:ln w="25400">
                    <a:solidFill>
                      <a:srgbClr val="01020B"/>
                    </a:solidFill>
                    <a:round/>
                    <a:headEnd/>
                    <a:tailEnd/>
                  </a:ln>
                </p:spPr>
                <p:txBody>
                  <a:bodyPr wrap="none" anchor="ctr">
                    <a:prstTxWarp prst="textNoShape">
                      <a:avLst/>
                    </a:prstTxWarp>
                  </a:bodyPr>
                  <a:lstStyle/>
                  <a:p>
                    <a:endParaRPr lang="en-US"/>
                  </a:p>
                </p:txBody>
              </p:sp>
            </p:grpSp>
            <p:grpSp>
              <p:nvGrpSpPr>
                <p:cNvPr id="10303" name="Group 213"/>
                <p:cNvGrpSpPr>
                  <a:grpSpLocks/>
                </p:cNvGrpSpPr>
                <p:nvPr/>
              </p:nvGrpSpPr>
              <p:grpSpPr bwMode="auto">
                <a:xfrm>
                  <a:off x="1783" y="2502"/>
                  <a:ext cx="352" cy="383"/>
                  <a:chOff x="1089" y="2518"/>
                  <a:chExt cx="352" cy="383"/>
                </a:xfrm>
              </p:grpSpPr>
              <p:grpSp>
                <p:nvGrpSpPr>
                  <p:cNvPr id="10319" name="Group 214"/>
                  <p:cNvGrpSpPr>
                    <a:grpSpLocks/>
                  </p:cNvGrpSpPr>
                  <p:nvPr/>
                </p:nvGrpSpPr>
                <p:grpSpPr bwMode="auto">
                  <a:xfrm>
                    <a:off x="1089" y="2518"/>
                    <a:ext cx="352" cy="312"/>
                    <a:chOff x="1435" y="1260"/>
                    <a:chExt cx="352" cy="312"/>
                  </a:xfrm>
                </p:grpSpPr>
                <p:sp>
                  <p:nvSpPr>
                    <p:cNvPr id="10321" name="Oval 7"/>
                    <p:cNvSpPr>
                      <a:spLocks noChangeArrowheads="1"/>
                    </p:cNvSpPr>
                    <p:nvPr/>
                  </p:nvSpPr>
                  <p:spPr bwMode="auto">
                    <a:xfrm>
                      <a:off x="1456" y="1260"/>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322" name="Rectangle 12"/>
                    <p:cNvSpPr>
                      <a:spLocks noChangeArrowheads="1"/>
                    </p:cNvSpPr>
                    <p:nvPr/>
                  </p:nvSpPr>
                  <p:spPr bwMode="auto">
                    <a:xfrm>
                      <a:off x="1435" y="1319"/>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sp>
                <p:nvSpPr>
                  <p:cNvPr id="10320" name="Line 217"/>
                  <p:cNvSpPr>
                    <a:spLocks noChangeShapeType="1"/>
                  </p:cNvSpPr>
                  <p:nvPr/>
                </p:nvSpPr>
                <p:spPr bwMode="auto">
                  <a:xfrm>
                    <a:off x="1265" y="2832"/>
                    <a:ext cx="0" cy="69"/>
                  </a:xfrm>
                  <a:prstGeom prst="line">
                    <a:avLst/>
                  </a:prstGeom>
                  <a:noFill/>
                  <a:ln w="25400">
                    <a:solidFill>
                      <a:srgbClr val="01020B"/>
                    </a:solidFill>
                    <a:round/>
                    <a:headEnd/>
                    <a:tailEnd/>
                  </a:ln>
                </p:spPr>
                <p:txBody>
                  <a:bodyPr wrap="none" anchor="ctr">
                    <a:prstTxWarp prst="textNoShape">
                      <a:avLst/>
                    </a:prstTxWarp>
                  </a:bodyPr>
                  <a:lstStyle/>
                  <a:p>
                    <a:endParaRPr lang="en-US"/>
                  </a:p>
                </p:txBody>
              </p:sp>
            </p:grpSp>
            <p:grpSp>
              <p:nvGrpSpPr>
                <p:cNvPr id="10304" name="Group 218"/>
                <p:cNvGrpSpPr>
                  <a:grpSpLocks/>
                </p:cNvGrpSpPr>
                <p:nvPr/>
              </p:nvGrpSpPr>
              <p:grpSpPr bwMode="auto">
                <a:xfrm>
                  <a:off x="2183" y="2502"/>
                  <a:ext cx="352" cy="383"/>
                  <a:chOff x="1089" y="2518"/>
                  <a:chExt cx="352" cy="383"/>
                </a:xfrm>
              </p:grpSpPr>
              <p:grpSp>
                <p:nvGrpSpPr>
                  <p:cNvPr id="10315" name="Group 219"/>
                  <p:cNvGrpSpPr>
                    <a:grpSpLocks/>
                  </p:cNvGrpSpPr>
                  <p:nvPr/>
                </p:nvGrpSpPr>
                <p:grpSpPr bwMode="auto">
                  <a:xfrm>
                    <a:off x="1089" y="2518"/>
                    <a:ext cx="352" cy="312"/>
                    <a:chOff x="1435" y="1260"/>
                    <a:chExt cx="352" cy="312"/>
                  </a:xfrm>
                </p:grpSpPr>
                <p:sp>
                  <p:nvSpPr>
                    <p:cNvPr id="10317" name="Oval 7"/>
                    <p:cNvSpPr>
                      <a:spLocks noChangeArrowheads="1"/>
                    </p:cNvSpPr>
                    <p:nvPr/>
                  </p:nvSpPr>
                  <p:spPr bwMode="auto">
                    <a:xfrm>
                      <a:off x="1456" y="1260"/>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318" name="Rectangle 12"/>
                    <p:cNvSpPr>
                      <a:spLocks noChangeArrowheads="1"/>
                    </p:cNvSpPr>
                    <p:nvPr/>
                  </p:nvSpPr>
                  <p:spPr bwMode="auto">
                    <a:xfrm>
                      <a:off x="1435" y="1319"/>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sp>
                <p:nvSpPr>
                  <p:cNvPr id="10316" name="Line 222"/>
                  <p:cNvSpPr>
                    <a:spLocks noChangeShapeType="1"/>
                  </p:cNvSpPr>
                  <p:nvPr/>
                </p:nvSpPr>
                <p:spPr bwMode="auto">
                  <a:xfrm>
                    <a:off x="1265" y="2832"/>
                    <a:ext cx="0" cy="69"/>
                  </a:xfrm>
                  <a:prstGeom prst="line">
                    <a:avLst/>
                  </a:prstGeom>
                  <a:noFill/>
                  <a:ln w="25400">
                    <a:solidFill>
                      <a:srgbClr val="01020B"/>
                    </a:solidFill>
                    <a:round/>
                    <a:headEnd/>
                    <a:tailEnd/>
                  </a:ln>
                </p:spPr>
                <p:txBody>
                  <a:bodyPr wrap="none" anchor="ctr">
                    <a:prstTxWarp prst="textNoShape">
                      <a:avLst/>
                    </a:prstTxWarp>
                  </a:bodyPr>
                  <a:lstStyle/>
                  <a:p>
                    <a:endParaRPr lang="en-US"/>
                  </a:p>
                </p:txBody>
              </p:sp>
            </p:grpSp>
            <p:grpSp>
              <p:nvGrpSpPr>
                <p:cNvPr id="10305" name="Group 223"/>
                <p:cNvGrpSpPr>
                  <a:grpSpLocks/>
                </p:cNvGrpSpPr>
                <p:nvPr/>
              </p:nvGrpSpPr>
              <p:grpSpPr bwMode="auto">
                <a:xfrm>
                  <a:off x="2583" y="2502"/>
                  <a:ext cx="352" cy="383"/>
                  <a:chOff x="1089" y="2518"/>
                  <a:chExt cx="352" cy="383"/>
                </a:xfrm>
              </p:grpSpPr>
              <p:grpSp>
                <p:nvGrpSpPr>
                  <p:cNvPr id="10311" name="Group 224"/>
                  <p:cNvGrpSpPr>
                    <a:grpSpLocks/>
                  </p:cNvGrpSpPr>
                  <p:nvPr/>
                </p:nvGrpSpPr>
                <p:grpSpPr bwMode="auto">
                  <a:xfrm>
                    <a:off x="1089" y="2518"/>
                    <a:ext cx="352" cy="312"/>
                    <a:chOff x="1435" y="1260"/>
                    <a:chExt cx="352" cy="312"/>
                  </a:xfrm>
                </p:grpSpPr>
                <p:sp>
                  <p:nvSpPr>
                    <p:cNvPr id="10313" name="Oval 7"/>
                    <p:cNvSpPr>
                      <a:spLocks noChangeArrowheads="1"/>
                    </p:cNvSpPr>
                    <p:nvPr/>
                  </p:nvSpPr>
                  <p:spPr bwMode="auto">
                    <a:xfrm>
                      <a:off x="1456" y="1260"/>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314" name="Rectangle 12"/>
                    <p:cNvSpPr>
                      <a:spLocks noChangeArrowheads="1"/>
                    </p:cNvSpPr>
                    <p:nvPr/>
                  </p:nvSpPr>
                  <p:spPr bwMode="auto">
                    <a:xfrm>
                      <a:off x="1435" y="1319"/>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sp>
                <p:nvSpPr>
                  <p:cNvPr id="10312" name="Line 227"/>
                  <p:cNvSpPr>
                    <a:spLocks noChangeShapeType="1"/>
                  </p:cNvSpPr>
                  <p:nvPr/>
                </p:nvSpPr>
                <p:spPr bwMode="auto">
                  <a:xfrm>
                    <a:off x="1265" y="2832"/>
                    <a:ext cx="0" cy="69"/>
                  </a:xfrm>
                  <a:prstGeom prst="line">
                    <a:avLst/>
                  </a:prstGeom>
                  <a:noFill/>
                  <a:ln w="25400">
                    <a:solidFill>
                      <a:srgbClr val="01020B"/>
                    </a:solidFill>
                    <a:round/>
                    <a:headEnd/>
                    <a:tailEnd/>
                  </a:ln>
                </p:spPr>
                <p:txBody>
                  <a:bodyPr wrap="none" anchor="ctr">
                    <a:prstTxWarp prst="textNoShape">
                      <a:avLst/>
                    </a:prstTxWarp>
                  </a:bodyPr>
                  <a:lstStyle/>
                  <a:p>
                    <a:endParaRPr lang="en-US"/>
                  </a:p>
                </p:txBody>
              </p:sp>
            </p:grpSp>
            <p:grpSp>
              <p:nvGrpSpPr>
                <p:cNvPr id="10306" name="Group 228"/>
                <p:cNvGrpSpPr>
                  <a:grpSpLocks/>
                </p:cNvGrpSpPr>
                <p:nvPr/>
              </p:nvGrpSpPr>
              <p:grpSpPr bwMode="auto">
                <a:xfrm>
                  <a:off x="2983" y="2502"/>
                  <a:ext cx="352" cy="383"/>
                  <a:chOff x="1089" y="2518"/>
                  <a:chExt cx="352" cy="383"/>
                </a:xfrm>
              </p:grpSpPr>
              <p:grpSp>
                <p:nvGrpSpPr>
                  <p:cNvPr id="10307" name="Group 229"/>
                  <p:cNvGrpSpPr>
                    <a:grpSpLocks/>
                  </p:cNvGrpSpPr>
                  <p:nvPr/>
                </p:nvGrpSpPr>
                <p:grpSpPr bwMode="auto">
                  <a:xfrm>
                    <a:off x="1089" y="2518"/>
                    <a:ext cx="352" cy="312"/>
                    <a:chOff x="1435" y="1260"/>
                    <a:chExt cx="352" cy="312"/>
                  </a:xfrm>
                </p:grpSpPr>
                <p:sp>
                  <p:nvSpPr>
                    <p:cNvPr id="10309" name="Oval 7"/>
                    <p:cNvSpPr>
                      <a:spLocks noChangeArrowheads="1"/>
                    </p:cNvSpPr>
                    <p:nvPr/>
                  </p:nvSpPr>
                  <p:spPr bwMode="auto">
                    <a:xfrm>
                      <a:off x="1456" y="1260"/>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310" name="Rectangle 12"/>
                    <p:cNvSpPr>
                      <a:spLocks noChangeArrowheads="1"/>
                    </p:cNvSpPr>
                    <p:nvPr/>
                  </p:nvSpPr>
                  <p:spPr bwMode="auto">
                    <a:xfrm>
                      <a:off x="1435" y="1319"/>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sp>
                <p:nvSpPr>
                  <p:cNvPr id="10308" name="Line 232"/>
                  <p:cNvSpPr>
                    <a:spLocks noChangeShapeType="1"/>
                  </p:cNvSpPr>
                  <p:nvPr/>
                </p:nvSpPr>
                <p:spPr bwMode="auto">
                  <a:xfrm>
                    <a:off x="1265" y="2832"/>
                    <a:ext cx="0" cy="69"/>
                  </a:xfrm>
                  <a:prstGeom prst="line">
                    <a:avLst/>
                  </a:prstGeom>
                  <a:noFill/>
                  <a:ln w="25400">
                    <a:solidFill>
                      <a:srgbClr val="01020B"/>
                    </a:solidFill>
                    <a:round/>
                    <a:headEnd/>
                    <a:tailEnd/>
                  </a:ln>
                </p:spPr>
                <p:txBody>
                  <a:bodyPr wrap="none" anchor="ctr">
                    <a:prstTxWarp prst="textNoShape">
                      <a:avLst/>
                    </a:prstTxWarp>
                  </a:bodyPr>
                  <a:lstStyle/>
                  <a:p>
                    <a:endParaRPr lang="en-US"/>
                  </a:p>
                </p:txBody>
              </p:sp>
            </p:grpSp>
          </p:grpSp>
          <p:grpSp>
            <p:nvGrpSpPr>
              <p:cNvPr id="10249" name="Group 233"/>
              <p:cNvGrpSpPr>
                <a:grpSpLocks/>
              </p:cNvGrpSpPr>
              <p:nvPr/>
            </p:nvGrpSpPr>
            <p:grpSpPr bwMode="auto">
              <a:xfrm>
                <a:off x="901" y="1452"/>
                <a:ext cx="2406" cy="95"/>
                <a:chOff x="976" y="2908"/>
                <a:chExt cx="2406" cy="95"/>
              </a:xfrm>
            </p:grpSpPr>
            <p:sp>
              <p:nvSpPr>
                <p:cNvPr id="10299" name="Line 234"/>
                <p:cNvSpPr>
                  <a:spLocks noChangeShapeType="1"/>
                </p:cNvSpPr>
                <p:nvPr/>
              </p:nvSpPr>
              <p:spPr bwMode="auto">
                <a:xfrm>
                  <a:off x="976" y="2908"/>
                  <a:ext cx="2406" cy="6"/>
                </a:xfrm>
                <a:prstGeom prst="line">
                  <a:avLst/>
                </a:prstGeom>
                <a:noFill/>
                <a:ln w="76200">
                  <a:solidFill>
                    <a:srgbClr val="01020B"/>
                  </a:solidFill>
                  <a:round/>
                  <a:headEnd/>
                  <a:tailEnd/>
                </a:ln>
              </p:spPr>
              <p:txBody>
                <a:bodyPr wrap="none" anchor="ctr">
                  <a:prstTxWarp prst="textNoShape">
                    <a:avLst/>
                  </a:prstTxWarp>
                </a:bodyPr>
                <a:lstStyle/>
                <a:p>
                  <a:endParaRPr lang="en-US"/>
                </a:p>
              </p:txBody>
            </p:sp>
            <p:sp>
              <p:nvSpPr>
                <p:cNvPr id="10300" name="Line 235"/>
                <p:cNvSpPr>
                  <a:spLocks noChangeShapeType="1"/>
                </p:cNvSpPr>
                <p:nvPr/>
              </p:nvSpPr>
              <p:spPr bwMode="auto">
                <a:xfrm>
                  <a:off x="2179" y="2933"/>
                  <a:ext cx="0" cy="70"/>
                </a:xfrm>
                <a:prstGeom prst="line">
                  <a:avLst/>
                </a:prstGeom>
                <a:noFill/>
                <a:ln w="76200">
                  <a:solidFill>
                    <a:srgbClr val="01020B"/>
                  </a:solidFill>
                  <a:round/>
                  <a:headEnd/>
                  <a:tailEnd/>
                </a:ln>
              </p:spPr>
              <p:txBody>
                <a:bodyPr wrap="none" anchor="ctr">
                  <a:prstTxWarp prst="textNoShape">
                    <a:avLst/>
                  </a:prstTxWarp>
                </a:bodyPr>
                <a:lstStyle/>
                <a:p>
                  <a:endParaRPr lang="en-US"/>
                </a:p>
              </p:txBody>
            </p:sp>
          </p:grpSp>
          <p:grpSp>
            <p:nvGrpSpPr>
              <p:cNvPr id="10250" name="Group 236"/>
              <p:cNvGrpSpPr>
                <a:grpSpLocks/>
              </p:cNvGrpSpPr>
              <p:nvPr/>
            </p:nvGrpSpPr>
            <p:grpSpPr bwMode="auto">
              <a:xfrm>
                <a:off x="1104" y="1919"/>
                <a:ext cx="2001" cy="461"/>
                <a:chOff x="1098" y="1807"/>
                <a:chExt cx="2001" cy="461"/>
              </a:xfrm>
            </p:grpSpPr>
            <p:grpSp>
              <p:nvGrpSpPr>
                <p:cNvPr id="10254" name="Group 237"/>
                <p:cNvGrpSpPr>
                  <a:grpSpLocks/>
                </p:cNvGrpSpPr>
                <p:nvPr/>
              </p:nvGrpSpPr>
              <p:grpSpPr bwMode="auto">
                <a:xfrm>
                  <a:off x="1098" y="1807"/>
                  <a:ext cx="386" cy="461"/>
                  <a:chOff x="3072" y="3254"/>
                  <a:chExt cx="321" cy="360"/>
                </a:xfrm>
              </p:grpSpPr>
              <p:sp>
                <p:nvSpPr>
                  <p:cNvPr id="10297"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98" name="Line 239"/>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55" name="Group 240"/>
                <p:cNvGrpSpPr>
                  <a:grpSpLocks/>
                </p:cNvGrpSpPr>
                <p:nvPr/>
              </p:nvGrpSpPr>
              <p:grpSpPr bwMode="auto">
                <a:xfrm>
                  <a:off x="1213" y="1807"/>
                  <a:ext cx="386" cy="461"/>
                  <a:chOff x="3072" y="3254"/>
                  <a:chExt cx="321" cy="360"/>
                </a:xfrm>
              </p:grpSpPr>
              <p:sp>
                <p:nvSpPr>
                  <p:cNvPr id="10295"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96" name="Line 242"/>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56" name="Group 243"/>
                <p:cNvGrpSpPr>
                  <a:grpSpLocks/>
                </p:cNvGrpSpPr>
                <p:nvPr/>
              </p:nvGrpSpPr>
              <p:grpSpPr bwMode="auto">
                <a:xfrm>
                  <a:off x="1329" y="1807"/>
                  <a:ext cx="386" cy="461"/>
                  <a:chOff x="3072" y="3254"/>
                  <a:chExt cx="321" cy="360"/>
                </a:xfrm>
              </p:grpSpPr>
              <p:sp>
                <p:nvSpPr>
                  <p:cNvPr id="10293"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94" name="Line 245"/>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57" name="Group 246"/>
                <p:cNvGrpSpPr>
                  <a:grpSpLocks/>
                </p:cNvGrpSpPr>
                <p:nvPr/>
              </p:nvGrpSpPr>
              <p:grpSpPr bwMode="auto">
                <a:xfrm>
                  <a:off x="1444" y="1807"/>
                  <a:ext cx="386" cy="461"/>
                  <a:chOff x="3072" y="3254"/>
                  <a:chExt cx="321" cy="360"/>
                </a:xfrm>
              </p:grpSpPr>
              <p:sp>
                <p:nvSpPr>
                  <p:cNvPr id="10291"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92" name="Line 248"/>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58" name="Group 249"/>
                <p:cNvGrpSpPr>
                  <a:grpSpLocks/>
                </p:cNvGrpSpPr>
                <p:nvPr/>
              </p:nvGrpSpPr>
              <p:grpSpPr bwMode="auto">
                <a:xfrm>
                  <a:off x="1559" y="1807"/>
                  <a:ext cx="386" cy="461"/>
                  <a:chOff x="3072" y="3254"/>
                  <a:chExt cx="321" cy="360"/>
                </a:xfrm>
              </p:grpSpPr>
              <p:sp>
                <p:nvSpPr>
                  <p:cNvPr id="10289"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90" name="Line 251"/>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59" name="Group 252"/>
                <p:cNvGrpSpPr>
                  <a:grpSpLocks/>
                </p:cNvGrpSpPr>
                <p:nvPr/>
              </p:nvGrpSpPr>
              <p:grpSpPr bwMode="auto">
                <a:xfrm>
                  <a:off x="1675" y="1807"/>
                  <a:ext cx="386" cy="461"/>
                  <a:chOff x="3072" y="3254"/>
                  <a:chExt cx="321" cy="360"/>
                </a:xfrm>
              </p:grpSpPr>
              <p:sp>
                <p:nvSpPr>
                  <p:cNvPr id="10287"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88" name="Line 254"/>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0" name="Group 255"/>
                <p:cNvGrpSpPr>
                  <a:grpSpLocks/>
                </p:cNvGrpSpPr>
                <p:nvPr/>
              </p:nvGrpSpPr>
              <p:grpSpPr bwMode="auto">
                <a:xfrm>
                  <a:off x="1790" y="1807"/>
                  <a:ext cx="386" cy="461"/>
                  <a:chOff x="3072" y="3254"/>
                  <a:chExt cx="321" cy="360"/>
                </a:xfrm>
              </p:grpSpPr>
              <p:sp>
                <p:nvSpPr>
                  <p:cNvPr id="10285"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86" name="Line 257"/>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1" name="Group 258"/>
                <p:cNvGrpSpPr>
                  <a:grpSpLocks/>
                </p:cNvGrpSpPr>
                <p:nvPr/>
              </p:nvGrpSpPr>
              <p:grpSpPr bwMode="auto">
                <a:xfrm>
                  <a:off x="1906" y="1807"/>
                  <a:ext cx="385" cy="461"/>
                  <a:chOff x="3072" y="3254"/>
                  <a:chExt cx="321" cy="360"/>
                </a:xfrm>
              </p:grpSpPr>
              <p:sp>
                <p:nvSpPr>
                  <p:cNvPr id="10283"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84" name="Line 260"/>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2" name="Group 261"/>
                <p:cNvGrpSpPr>
                  <a:grpSpLocks/>
                </p:cNvGrpSpPr>
                <p:nvPr/>
              </p:nvGrpSpPr>
              <p:grpSpPr bwMode="auto">
                <a:xfrm>
                  <a:off x="2021" y="1807"/>
                  <a:ext cx="386" cy="461"/>
                  <a:chOff x="3072" y="3254"/>
                  <a:chExt cx="321" cy="360"/>
                </a:xfrm>
              </p:grpSpPr>
              <p:sp>
                <p:nvSpPr>
                  <p:cNvPr id="10281"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82" name="Line 263"/>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3" name="Group 264"/>
                <p:cNvGrpSpPr>
                  <a:grpSpLocks/>
                </p:cNvGrpSpPr>
                <p:nvPr/>
              </p:nvGrpSpPr>
              <p:grpSpPr bwMode="auto">
                <a:xfrm>
                  <a:off x="2136" y="1807"/>
                  <a:ext cx="386" cy="461"/>
                  <a:chOff x="3072" y="3254"/>
                  <a:chExt cx="321" cy="360"/>
                </a:xfrm>
              </p:grpSpPr>
              <p:sp>
                <p:nvSpPr>
                  <p:cNvPr id="10279"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80" name="Line 266"/>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4" name="Group 267"/>
                <p:cNvGrpSpPr>
                  <a:grpSpLocks/>
                </p:cNvGrpSpPr>
                <p:nvPr/>
              </p:nvGrpSpPr>
              <p:grpSpPr bwMode="auto">
                <a:xfrm>
                  <a:off x="2252" y="1807"/>
                  <a:ext cx="386" cy="461"/>
                  <a:chOff x="3072" y="3254"/>
                  <a:chExt cx="321" cy="360"/>
                </a:xfrm>
              </p:grpSpPr>
              <p:sp>
                <p:nvSpPr>
                  <p:cNvPr id="10277"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78" name="Line 269"/>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5" name="Group 270"/>
                <p:cNvGrpSpPr>
                  <a:grpSpLocks/>
                </p:cNvGrpSpPr>
                <p:nvPr/>
              </p:nvGrpSpPr>
              <p:grpSpPr bwMode="auto">
                <a:xfrm>
                  <a:off x="2367" y="1807"/>
                  <a:ext cx="386" cy="461"/>
                  <a:chOff x="3072" y="3254"/>
                  <a:chExt cx="321" cy="360"/>
                </a:xfrm>
              </p:grpSpPr>
              <p:sp>
                <p:nvSpPr>
                  <p:cNvPr id="10275"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76" name="Line 272"/>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6" name="Group 273"/>
                <p:cNvGrpSpPr>
                  <a:grpSpLocks/>
                </p:cNvGrpSpPr>
                <p:nvPr/>
              </p:nvGrpSpPr>
              <p:grpSpPr bwMode="auto">
                <a:xfrm>
                  <a:off x="2482" y="1807"/>
                  <a:ext cx="386" cy="461"/>
                  <a:chOff x="3072" y="3254"/>
                  <a:chExt cx="321" cy="360"/>
                </a:xfrm>
              </p:grpSpPr>
              <p:sp>
                <p:nvSpPr>
                  <p:cNvPr id="10273"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74" name="Line 275"/>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7" name="Group 276"/>
                <p:cNvGrpSpPr>
                  <a:grpSpLocks/>
                </p:cNvGrpSpPr>
                <p:nvPr/>
              </p:nvGrpSpPr>
              <p:grpSpPr bwMode="auto">
                <a:xfrm>
                  <a:off x="2598" y="1807"/>
                  <a:ext cx="386" cy="461"/>
                  <a:chOff x="3072" y="3254"/>
                  <a:chExt cx="321" cy="360"/>
                </a:xfrm>
              </p:grpSpPr>
              <p:sp>
                <p:nvSpPr>
                  <p:cNvPr id="10271"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72" name="Line 278"/>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0268" name="Group 279"/>
                <p:cNvGrpSpPr>
                  <a:grpSpLocks/>
                </p:cNvGrpSpPr>
                <p:nvPr/>
              </p:nvGrpSpPr>
              <p:grpSpPr bwMode="auto">
                <a:xfrm>
                  <a:off x="2713" y="1807"/>
                  <a:ext cx="386" cy="461"/>
                  <a:chOff x="3072" y="3254"/>
                  <a:chExt cx="321" cy="360"/>
                </a:xfrm>
              </p:grpSpPr>
              <p:sp>
                <p:nvSpPr>
                  <p:cNvPr id="10269"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a:latin typeface="Arial" charset="0"/>
                    </a:endParaRPr>
                  </a:p>
                </p:txBody>
              </p:sp>
              <p:sp>
                <p:nvSpPr>
                  <p:cNvPr id="10270" name="Line 281"/>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grpSp>
            <p:nvGrpSpPr>
              <p:cNvPr id="10251" name="Group 282"/>
              <p:cNvGrpSpPr>
                <a:grpSpLocks/>
              </p:cNvGrpSpPr>
              <p:nvPr/>
            </p:nvGrpSpPr>
            <p:grpSpPr bwMode="auto">
              <a:xfrm flipH="1" flipV="1">
                <a:off x="902" y="1804"/>
                <a:ext cx="2406" cy="95"/>
                <a:chOff x="976" y="2908"/>
                <a:chExt cx="2406" cy="95"/>
              </a:xfrm>
            </p:grpSpPr>
            <p:sp>
              <p:nvSpPr>
                <p:cNvPr id="10252" name="Line 283"/>
                <p:cNvSpPr>
                  <a:spLocks noChangeShapeType="1"/>
                </p:cNvSpPr>
                <p:nvPr/>
              </p:nvSpPr>
              <p:spPr bwMode="auto">
                <a:xfrm>
                  <a:off x="976" y="2908"/>
                  <a:ext cx="2406" cy="6"/>
                </a:xfrm>
                <a:prstGeom prst="line">
                  <a:avLst/>
                </a:prstGeom>
                <a:noFill/>
                <a:ln w="76200">
                  <a:solidFill>
                    <a:srgbClr val="01020B"/>
                  </a:solidFill>
                  <a:round/>
                  <a:headEnd/>
                  <a:tailEnd/>
                </a:ln>
              </p:spPr>
              <p:txBody>
                <a:bodyPr wrap="none" anchor="ctr">
                  <a:prstTxWarp prst="textNoShape">
                    <a:avLst/>
                  </a:prstTxWarp>
                </a:bodyPr>
                <a:lstStyle/>
                <a:p>
                  <a:endParaRPr lang="en-US"/>
                </a:p>
              </p:txBody>
            </p:sp>
            <p:sp>
              <p:nvSpPr>
                <p:cNvPr id="10253" name="Line 284"/>
                <p:cNvSpPr>
                  <a:spLocks noChangeShapeType="1"/>
                </p:cNvSpPr>
                <p:nvPr/>
              </p:nvSpPr>
              <p:spPr bwMode="auto">
                <a:xfrm>
                  <a:off x="2179" y="2933"/>
                  <a:ext cx="0" cy="70"/>
                </a:xfrm>
                <a:prstGeom prst="line">
                  <a:avLst/>
                </a:prstGeom>
                <a:noFill/>
                <a:ln w="76200">
                  <a:solidFill>
                    <a:srgbClr val="01020B"/>
                  </a:solidFill>
                  <a:round/>
                  <a:headEnd/>
                  <a:tailEnd/>
                </a:ln>
              </p:spPr>
              <p:txBody>
                <a:bodyPr wrap="none" anchor="ctr">
                  <a:prstTxWarp prst="textNoShape">
                    <a:avLst/>
                  </a:prstTxWarp>
                </a:bodyPr>
                <a:lstStyle/>
                <a:p>
                  <a:endParaRPr lang="en-US"/>
                </a:p>
              </p:txBody>
            </p:sp>
          </p:grpSp>
        </p:grpSp>
      </p:grpSp>
      <p:sp>
        <p:nvSpPr>
          <p:cNvPr id="91" name="Slide Number Placeholder 90"/>
          <p:cNvSpPr>
            <a:spLocks noGrp="1"/>
          </p:cNvSpPr>
          <p:nvPr>
            <p:ph type="sldNum" sz="quarter" idx="12"/>
          </p:nvPr>
        </p:nvSpPr>
        <p:spPr/>
        <p:txBody>
          <a:bodyPr/>
          <a:lstStyle/>
          <a:p>
            <a:fld id="{E98DCB10-97A4-405D-8E23-559299D9D189}" type="slidenum">
              <a:rPr lang="en-US" smtClean="0"/>
              <a:pPr/>
              <a:t>13</a:t>
            </a:fld>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Rectangle: Click to edit Master text styles&#10;Second level&#10;Third level&#10;Fourth level&#10;Fifth level"/>
          <p:cNvSpPr>
            <a:spLocks noGrp="1" noChangeArrowheads="1"/>
          </p:cNvSpPr>
          <p:nvPr>
            <p:ph type="body" idx="1"/>
          </p:nvPr>
        </p:nvSpPr>
        <p:spPr>
          <a:xfrm>
            <a:off x="687388" y="1457325"/>
            <a:ext cx="7416800" cy="5002213"/>
          </a:xfrm>
        </p:spPr>
        <p:txBody>
          <a:bodyPr/>
          <a:lstStyle/>
          <a:p>
            <a:r>
              <a:rPr lang="en-US" dirty="0">
                <a:latin typeface="Arial" charset="0"/>
              </a:rPr>
              <a:t>Nodes are commodity SMPs </a:t>
            </a:r>
            <a:r>
              <a:rPr lang="en-US" dirty="0" smtClean="0">
                <a:latin typeface="Arial" charset="0"/>
              </a:rPr>
              <a:t>(</a:t>
            </a:r>
            <a:r>
              <a:rPr lang="en-US" dirty="0">
                <a:latin typeface="Arial" charset="0"/>
              </a:rPr>
              <a:t>1-4 CPUs, memory, local storage)</a:t>
            </a:r>
          </a:p>
          <a:p>
            <a:endParaRPr lang="en-US" dirty="0">
              <a:latin typeface="Arial" charset="0"/>
            </a:endParaRPr>
          </a:p>
          <a:p>
            <a:endParaRPr lang="en-US" dirty="0">
              <a:latin typeface="Arial" charset="0"/>
            </a:endParaRPr>
          </a:p>
          <a:p>
            <a:endParaRPr lang="en-US" dirty="0">
              <a:latin typeface="Arial" charset="0"/>
            </a:endParaRPr>
          </a:p>
          <a:p>
            <a:endParaRPr lang="en-US" dirty="0">
              <a:latin typeface="Arial" charset="0"/>
            </a:endParaRPr>
          </a:p>
          <a:p>
            <a:pPr>
              <a:buFont typeface="Wingdings" charset="2"/>
              <a:buNone/>
            </a:pPr>
            <a:endParaRPr lang="en-US" dirty="0" smtClean="0">
              <a:latin typeface="Arial" charset="0"/>
            </a:endParaRPr>
          </a:p>
          <a:p>
            <a:r>
              <a:rPr lang="en-US" dirty="0" smtClean="0">
                <a:latin typeface="Arial" charset="0"/>
              </a:rPr>
              <a:t>Very expensive storage</a:t>
            </a:r>
          </a:p>
          <a:p>
            <a:r>
              <a:rPr lang="en-US" dirty="0" smtClean="0">
                <a:latin typeface="Arial" charset="0"/>
              </a:rPr>
              <a:t>Very </a:t>
            </a:r>
            <a:r>
              <a:rPr lang="en-US" dirty="0">
                <a:latin typeface="Arial" charset="0"/>
              </a:rPr>
              <a:t>limited scalability (10-20 nodes)</a:t>
            </a:r>
            <a:endParaRPr lang="en-US" dirty="0" smtClean="0">
              <a:latin typeface="Arial" charset="0"/>
            </a:endParaRPr>
          </a:p>
          <a:p>
            <a:pPr lvl="1"/>
            <a:r>
              <a:rPr lang="en-US" dirty="0" smtClean="0">
                <a:latin typeface="Arial" charset="0"/>
              </a:rPr>
              <a:t>Requires  complicated distributed lock manager to </a:t>
            </a:r>
            <a:r>
              <a:rPr lang="en-US" dirty="0">
                <a:latin typeface="Arial" charset="0"/>
              </a:rPr>
              <a:t>coordinate access to shared data</a:t>
            </a:r>
          </a:p>
          <a:p>
            <a:pPr lvl="1"/>
            <a:r>
              <a:rPr lang="en-US" dirty="0">
                <a:latin typeface="Arial" charset="0"/>
              </a:rPr>
              <a:t>Example,  Oracle RAC</a:t>
            </a:r>
          </a:p>
        </p:txBody>
      </p:sp>
      <p:sp>
        <p:nvSpPr>
          <p:cNvPr id="11267" name="Rectangle 3"/>
          <p:cNvSpPr>
            <a:spLocks noGrp="1" noChangeArrowheads="1"/>
          </p:cNvSpPr>
          <p:nvPr>
            <p:ph type="title"/>
          </p:nvPr>
        </p:nvSpPr>
        <p:spPr>
          <a:xfrm>
            <a:off x="593725" y="601663"/>
            <a:ext cx="7162800" cy="533400"/>
          </a:xfrm>
        </p:spPr>
        <p:txBody>
          <a:bodyPr/>
          <a:lstStyle/>
          <a:p>
            <a:r>
              <a:rPr lang="en-US" dirty="0" smtClean="0">
                <a:latin typeface="Arial" charset="0"/>
              </a:rPr>
              <a:t>Shared-Disk</a:t>
            </a:r>
            <a:endParaRPr lang="en-US" dirty="0">
              <a:latin typeface="Arial" charset="0"/>
            </a:endParaRPr>
          </a:p>
        </p:txBody>
      </p:sp>
      <p:grpSp>
        <p:nvGrpSpPr>
          <p:cNvPr id="11268" name="Group 216"/>
          <p:cNvGrpSpPr>
            <a:grpSpLocks noChangeAspect="1"/>
          </p:cNvGrpSpPr>
          <p:nvPr/>
        </p:nvGrpSpPr>
        <p:grpSpPr bwMode="auto">
          <a:xfrm>
            <a:off x="3190875" y="1954213"/>
            <a:ext cx="4840288" cy="2374900"/>
            <a:chOff x="1130" y="724"/>
            <a:chExt cx="2771" cy="1588"/>
          </a:xfrm>
        </p:grpSpPr>
        <p:grpSp>
          <p:nvGrpSpPr>
            <p:cNvPr id="11269" name="Group 159"/>
            <p:cNvGrpSpPr>
              <a:grpSpLocks/>
            </p:cNvGrpSpPr>
            <p:nvPr/>
          </p:nvGrpSpPr>
          <p:grpSpPr bwMode="auto">
            <a:xfrm>
              <a:off x="1541" y="1851"/>
              <a:ext cx="2001" cy="461"/>
              <a:chOff x="1098" y="1807"/>
              <a:chExt cx="2001" cy="461"/>
            </a:xfrm>
          </p:grpSpPr>
          <p:grpSp>
            <p:nvGrpSpPr>
              <p:cNvPr id="11318" name="Group 160"/>
              <p:cNvGrpSpPr>
                <a:grpSpLocks/>
              </p:cNvGrpSpPr>
              <p:nvPr/>
            </p:nvGrpSpPr>
            <p:grpSpPr bwMode="auto">
              <a:xfrm>
                <a:off x="1098" y="1807"/>
                <a:ext cx="386" cy="461"/>
                <a:chOff x="3072" y="3254"/>
                <a:chExt cx="321" cy="360"/>
              </a:xfrm>
            </p:grpSpPr>
            <p:sp>
              <p:nvSpPr>
                <p:cNvPr id="11361"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62" name="Line 162"/>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19" name="Group 163"/>
              <p:cNvGrpSpPr>
                <a:grpSpLocks/>
              </p:cNvGrpSpPr>
              <p:nvPr/>
            </p:nvGrpSpPr>
            <p:grpSpPr bwMode="auto">
              <a:xfrm>
                <a:off x="1213" y="1807"/>
                <a:ext cx="386" cy="461"/>
                <a:chOff x="3072" y="3254"/>
                <a:chExt cx="321" cy="360"/>
              </a:xfrm>
            </p:grpSpPr>
            <p:sp>
              <p:nvSpPr>
                <p:cNvPr id="11359"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60" name="Line 165"/>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0" name="Group 166"/>
              <p:cNvGrpSpPr>
                <a:grpSpLocks/>
              </p:cNvGrpSpPr>
              <p:nvPr/>
            </p:nvGrpSpPr>
            <p:grpSpPr bwMode="auto">
              <a:xfrm>
                <a:off x="1329" y="1807"/>
                <a:ext cx="386" cy="461"/>
                <a:chOff x="3072" y="3254"/>
                <a:chExt cx="321" cy="360"/>
              </a:xfrm>
            </p:grpSpPr>
            <p:sp>
              <p:nvSpPr>
                <p:cNvPr id="11357"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58" name="Line 168"/>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1" name="Group 169"/>
              <p:cNvGrpSpPr>
                <a:grpSpLocks/>
              </p:cNvGrpSpPr>
              <p:nvPr/>
            </p:nvGrpSpPr>
            <p:grpSpPr bwMode="auto">
              <a:xfrm>
                <a:off x="1444" y="1807"/>
                <a:ext cx="386" cy="461"/>
                <a:chOff x="3072" y="3254"/>
                <a:chExt cx="321" cy="360"/>
              </a:xfrm>
            </p:grpSpPr>
            <p:sp>
              <p:nvSpPr>
                <p:cNvPr id="11355"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56" name="Line 171"/>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2" name="Group 172"/>
              <p:cNvGrpSpPr>
                <a:grpSpLocks/>
              </p:cNvGrpSpPr>
              <p:nvPr/>
            </p:nvGrpSpPr>
            <p:grpSpPr bwMode="auto">
              <a:xfrm>
                <a:off x="1559" y="1807"/>
                <a:ext cx="386" cy="461"/>
                <a:chOff x="3072" y="3254"/>
                <a:chExt cx="321" cy="360"/>
              </a:xfrm>
            </p:grpSpPr>
            <p:sp>
              <p:nvSpPr>
                <p:cNvPr id="11353"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54" name="Line 174"/>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3" name="Group 175"/>
              <p:cNvGrpSpPr>
                <a:grpSpLocks/>
              </p:cNvGrpSpPr>
              <p:nvPr/>
            </p:nvGrpSpPr>
            <p:grpSpPr bwMode="auto">
              <a:xfrm>
                <a:off x="1675" y="1807"/>
                <a:ext cx="386" cy="461"/>
                <a:chOff x="3072" y="3254"/>
                <a:chExt cx="321" cy="360"/>
              </a:xfrm>
            </p:grpSpPr>
            <p:sp>
              <p:nvSpPr>
                <p:cNvPr id="11351"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52" name="Line 177"/>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4" name="Group 178"/>
              <p:cNvGrpSpPr>
                <a:grpSpLocks/>
              </p:cNvGrpSpPr>
              <p:nvPr/>
            </p:nvGrpSpPr>
            <p:grpSpPr bwMode="auto">
              <a:xfrm>
                <a:off x="1790" y="1807"/>
                <a:ext cx="386" cy="461"/>
                <a:chOff x="3072" y="3254"/>
                <a:chExt cx="321" cy="360"/>
              </a:xfrm>
            </p:grpSpPr>
            <p:sp>
              <p:nvSpPr>
                <p:cNvPr id="11349"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50" name="Line 180"/>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5" name="Group 181"/>
              <p:cNvGrpSpPr>
                <a:grpSpLocks/>
              </p:cNvGrpSpPr>
              <p:nvPr/>
            </p:nvGrpSpPr>
            <p:grpSpPr bwMode="auto">
              <a:xfrm>
                <a:off x="1906" y="1807"/>
                <a:ext cx="385" cy="461"/>
                <a:chOff x="3072" y="3254"/>
                <a:chExt cx="321" cy="360"/>
              </a:xfrm>
            </p:grpSpPr>
            <p:sp>
              <p:nvSpPr>
                <p:cNvPr id="11347"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48" name="Line 183"/>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6" name="Group 184"/>
              <p:cNvGrpSpPr>
                <a:grpSpLocks/>
              </p:cNvGrpSpPr>
              <p:nvPr/>
            </p:nvGrpSpPr>
            <p:grpSpPr bwMode="auto">
              <a:xfrm>
                <a:off x="2021" y="1807"/>
                <a:ext cx="386" cy="461"/>
                <a:chOff x="3072" y="3254"/>
                <a:chExt cx="321" cy="360"/>
              </a:xfrm>
            </p:grpSpPr>
            <p:sp>
              <p:nvSpPr>
                <p:cNvPr id="11345"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46" name="Line 186"/>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7" name="Group 187"/>
              <p:cNvGrpSpPr>
                <a:grpSpLocks/>
              </p:cNvGrpSpPr>
              <p:nvPr/>
            </p:nvGrpSpPr>
            <p:grpSpPr bwMode="auto">
              <a:xfrm>
                <a:off x="2136" y="1807"/>
                <a:ext cx="386" cy="461"/>
                <a:chOff x="3072" y="3254"/>
                <a:chExt cx="321" cy="360"/>
              </a:xfrm>
            </p:grpSpPr>
            <p:sp>
              <p:nvSpPr>
                <p:cNvPr id="11343"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44" name="Line 189"/>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8" name="Group 190"/>
              <p:cNvGrpSpPr>
                <a:grpSpLocks/>
              </p:cNvGrpSpPr>
              <p:nvPr/>
            </p:nvGrpSpPr>
            <p:grpSpPr bwMode="auto">
              <a:xfrm>
                <a:off x="2252" y="1807"/>
                <a:ext cx="386" cy="461"/>
                <a:chOff x="3072" y="3254"/>
                <a:chExt cx="321" cy="360"/>
              </a:xfrm>
            </p:grpSpPr>
            <p:sp>
              <p:nvSpPr>
                <p:cNvPr id="11341"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42" name="Line 192"/>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29" name="Group 193"/>
              <p:cNvGrpSpPr>
                <a:grpSpLocks/>
              </p:cNvGrpSpPr>
              <p:nvPr/>
            </p:nvGrpSpPr>
            <p:grpSpPr bwMode="auto">
              <a:xfrm>
                <a:off x="2367" y="1807"/>
                <a:ext cx="386" cy="461"/>
                <a:chOff x="3072" y="3254"/>
                <a:chExt cx="321" cy="360"/>
              </a:xfrm>
            </p:grpSpPr>
            <p:sp>
              <p:nvSpPr>
                <p:cNvPr id="11339"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40" name="Line 195"/>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30" name="Group 196"/>
              <p:cNvGrpSpPr>
                <a:grpSpLocks/>
              </p:cNvGrpSpPr>
              <p:nvPr/>
            </p:nvGrpSpPr>
            <p:grpSpPr bwMode="auto">
              <a:xfrm>
                <a:off x="2482" y="1807"/>
                <a:ext cx="386" cy="461"/>
                <a:chOff x="3072" y="3254"/>
                <a:chExt cx="321" cy="360"/>
              </a:xfrm>
            </p:grpSpPr>
            <p:sp>
              <p:nvSpPr>
                <p:cNvPr id="11337"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38" name="Line 198"/>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31" name="Group 199"/>
              <p:cNvGrpSpPr>
                <a:grpSpLocks/>
              </p:cNvGrpSpPr>
              <p:nvPr/>
            </p:nvGrpSpPr>
            <p:grpSpPr bwMode="auto">
              <a:xfrm>
                <a:off x="2598" y="1807"/>
                <a:ext cx="386" cy="461"/>
                <a:chOff x="3072" y="3254"/>
                <a:chExt cx="321" cy="360"/>
              </a:xfrm>
            </p:grpSpPr>
            <p:sp>
              <p:nvSpPr>
                <p:cNvPr id="11335"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36" name="Line 201"/>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nvGrpSpPr>
              <p:cNvPr id="11332" name="Group 202"/>
              <p:cNvGrpSpPr>
                <a:grpSpLocks/>
              </p:cNvGrpSpPr>
              <p:nvPr/>
            </p:nvGrpSpPr>
            <p:grpSpPr bwMode="auto">
              <a:xfrm>
                <a:off x="2713" y="1807"/>
                <a:ext cx="386" cy="461"/>
                <a:chOff x="3072" y="3254"/>
                <a:chExt cx="321" cy="360"/>
              </a:xfrm>
            </p:grpSpPr>
            <p:sp>
              <p:nvSpPr>
                <p:cNvPr id="11333" name="AutoShape 13"/>
                <p:cNvSpPr>
                  <a:spLocks noChangeArrowheads="1"/>
                </p:cNvSpPr>
                <p:nvPr/>
              </p:nvSpPr>
              <p:spPr bwMode="auto">
                <a:xfrm>
                  <a:off x="3072" y="3350"/>
                  <a:ext cx="321" cy="26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34" name="Line 204"/>
                <p:cNvSpPr>
                  <a:spLocks noChangeShapeType="1"/>
                </p:cNvSpPr>
                <p:nvPr/>
              </p:nvSpPr>
              <p:spPr bwMode="auto">
                <a:xfrm>
                  <a:off x="3232" y="3254"/>
                  <a:ext cx="0" cy="122"/>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grpSp>
        <p:sp>
          <p:nvSpPr>
            <p:cNvPr id="11270" name="Line 155"/>
            <p:cNvSpPr>
              <a:spLocks noChangeShapeType="1"/>
            </p:cNvSpPr>
            <p:nvPr/>
          </p:nvSpPr>
          <p:spPr bwMode="auto">
            <a:xfrm>
              <a:off x="2288" y="1540"/>
              <a:ext cx="73" cy="96"/>
            </a:xfrm>
            <a:prstGeom prst="line">
              <a:avLst/>
            </a:prstGeom>
            <a:noFill/>
            <a:ln w="28575">
              <a:solidFill>
                <a:srgbClr val="01020B"/>
              </a:solidFill>
              <a:round/>
              <a:headEnd/>
              <a:tailEnd/>
            </a:ln>
          </p:spPr>
          <p:txBody>
            <a:bodyPr wrap="none" anchor="ctr">
              <a:prstTxWarp prst="textNoShape">
                <a:avLst/>
              </a:prstTxWarp>
            </a:bodyPr>
            <a:lstStyle/>
            <a:p>
              <a:endParaRPr lang="en-US"/>
            </a:p>
          </p:txBody>
        </p:sp>
        <p:sp>
          <p:nvSpPr>
            <p:cNvPr id="11271" name="Freeform 44"/>
            <p:cNvSpPr>
              <a:spLocks/>
            </p:cNvSpPr>
            <p:nvPr/>
          </p:nvSpPr>
          <p:spPr bwMode="auto">
            <a:xfrm>
              <a:off x="1518" y="1609"/>
              <a:ext cx="2283" cy="285"/>
            </a:xfrm>
            <a:custGeom>
              <a:avLst/>
              <a:gdLst>
                <a:gd name="T0" fmla="*/ 175 w 2197"/>
                <a:gd name="T1" fmla="*/ 48 h 265"/>
                <a:gd name="T2" fmla="*/ 231 w 2197"/>
                <a:gd name="T3" fmla="*/ 40 h 265"/>
                <a:gd name="T4" fmla="*/ 294 w 2197"/>
                <a:gd name="T5" fmla="*/ 32 h 265"/>
                <a:gd name="T6" fmla="*/ 308 w 2197"/>
                <a:gd name="T7" fmla="*/ 24 h 265"/>
                <a:gd name="T8" fmla="*/ 336 w 2197"/>
                <a:gd name="T9" fmla="*/ 16 h 265"/>
                <a:gd name="T10" fmla="*/ 643 w 2197"/>
                <a:gd name="T11" fmla="*/ 16 h 265"/>
                <a:gd name="T12" fmla="*/ 867 w 2197"/>
                <a:gd name="T13" fmla="*/ 0 h 265"/>
                <a:gd name="T14" fmla="*/ 923 w 2197"/>
                <a:gd name="T15" fmla="*/ 6 h 265"/>
                <a:gd name="T16" fmla="*/ 993 w 2197"/>
                <a:gd name="T17" fmla="*/ 16 h 265"/>
                <a:gd name="T18" fmla="*/ 1014 w 2197"/>
                <a:gd name="T19" fmla="*/ 24 h 265"/>
                <a:gd name="T20" fmla="*/ 1050 w 2197"/>
                <a:gd name="T21" fmla="*/ 32 h 265"/>
                <a:gd name="T22" fmla="*/ 1546 w 2197"/>
                <a:gd name="T23" fmla="*/ 40 h 265"/>
                <a:gd name="T24" fmla="*/ 1588 w 2197"/>
                <a:gd name="T25" fmla="*/ 40 h 265"/>
                <a:gd name="T26" fmla="*/ 1644 w 2197"/>
                <a:gd name="T27" fmla="*/ 48 h 265"/>
                <a:gd name="T28" fmla="*/ 1721 w 2197"/>
                <a:gd name="T29" fmla="*/ 48 h 265"/>
                <a:gd name="T30" fmla="*/ 1840 w 2197"/>
                <a:gd name="T31" fmla="*/ 65 h 265"/>
                <a:gd name="T32" fmla="*/ 2050 w 2197"/>
                <a:gd name="T33" fmla="*/ 104 h 265"/>
                <a:gd name="T34" fmla="*/ 2498 w 2197"/>
                <a:gd name="T35" fmla="*/ 120 h 265"/>
                <a:gd name="T36" fmla="*/ 2532 w 2197"/>
                <a:gd name="T37" fmla="*/ 160 h 265"/>
                <a:gd name="T38" fmla="*/ 2554 w 2197"/>
                <a:gd name="T39" fmla="*/ 210 h 265"/>
                <a:gd name="T40" fmla="*/ 2560 w 2197"/>
                <a:gd name="T41" fmla="*/ 226 h 265"/>
                <a:gd name="T42" fmla="*/ 2560 w 2197"/>
                <a:gd name="T43" fmla="*/ 242 h 265"/>
                <a:gd name="T44" fmla="*/ 2519 w 2197"/>
                <a:gd name="T45" fmla="*/ 248 h 265"/>
                <a:gd name="T46" fmla="*/ 2476 w 2197"/>
                <a:gd name="T47" fmla="*/ 248 h 265"/>
                <a:gd name="T48" fmla="*/ 2413 w 2197"/>
                <a:gd name="T49" fmla="*/ 281 h 265"/>
                <a:gd name="T50" fmla="*/ 2351 w 2197"/>
                <a:gd name="T51" fmla="*/ 313 h 265"/>
                <a:gd name="T52" fmla="*/ 2232 w 2197"/>
                <a:gd name="T53" fmla="*/ 353 h 265"/>
                <a:gd name="T54" fmla="*/ 2105 w 2197"/>
                <a:gd name="T55" fmla="*/ 353 h 265"/>
                <a:gd name="T56" fmla="*/ 2015 w 2197"/>
                <a:gd name="T57" fmla="*/ 344 h 265"/>
                <a:gd name="T58" fmla="*/ 1931 w 2197"/>
                <a:gd name="T59" fmla="*/ 344 h 265"/>
                <a:gd name="T60" fmla="*/ 1847 w 2197"/>
                <a:gd name="T61" fmla="*/ 344 h 265"/>
                <a:gd name="T62" fmla="*/ 1798 w 2197"/>
                <a:gd name="T63" fmla="*/ 344 h 265"/>
                <a:gd name="T64" fmla="*/ 1777 w 2197"/>
                <a:gd name="T65" fmla="*/ 353 h 265"/>
                <a:gd name="T66" fmla="*/ 1715 w 2197"/>
                <a:gd name="T67" fmla="*/ 353 h 265"/>
                <a:gd name="T68" fmla="*/ 1609 w 2197"/>
                <a:gd name="T69" fmla="*/ 353 h 265"/>
                <a:gd name="T70" fmla="*/ 1524 w 2197"/>
                <a:gd name="T71" fmla="*/ 344 h 265"/>
                <a:gd name="T72" fmla="*/ 1468 w 2197"/>
                <a:gd name="T73" fmla="*/ 330 h 265"/>
                <a:gd name="T74" fmla="*/ 1392 w 2197"/>
                <a:gd name="T75" fmla="*/ 313 h 265"/>
                <a:gd name="T76" fmla="*/ 1294 w 2197"/>
                <a:gd name="T77" fmla="*/ 313 h 265"/>
                <a:gd name="T78" fmla="*/ 1162 w 2197"/>
                <a:gd name="T79" fmla="*/ 313 h 265"/>
                <a:gd name="T80" fmla="*/ 497 w 2197"/>
                <a:gd name="T81" fmla="*/ 313 h 265"/>
                <a:gd name="T82" fmla="*/ 273 w 2197"/>
                <a:gd name="T83" fmla="*/ 304 h 265"/>
                <a:gd name="T84" fmla="*/ 147 w 2197"/>
                <a:gd name="T85" fmla="*/ 337 h 265"/>
                <a:gd name="T86" fmla="*/ 126 w 2197"/>
                <a:gd name="T87" fmla="*/ 337 h 265"/>
                <a:gd name="T88" fmla="*/ 98 w 2197"/>
                <a:gd name="T89" fmla="*/ 330 h 265"/>
                <a:gd name="T90" fmla="*/ 56 w 2197"/>
                <a:gd name="T91" fmla="*/ 273 h 265"/>
                <a:gd name="T92" fmla="*/ 22 w 2197"/>
                <a:gd name="T93" fmla="*/ 226 h 265"/>
                <a:gd name="T94" fmla="*/ 6 w 2197"/>
                <a:gd name="T95" fmla="*/ 160 h 265"/>
                <a:gd name="T96" fmla="*/ 56 w 2197"/>
                <a:gd name="T97" fmla="*/ 112 h 265"/>
                <a:gd name="T98" fmla="*/ 70 w 2197"/>
                <a:gd name="T99" fmla="*/ 120 h 2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97"/>
                <a:gd name="T151" fmla="*/ 0 h 265"/>
                <a:gd name="T152" fmla="*/ 2197 w 2197"/>
                <a:gd name="T153" fmla="*/ 265 h 2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97" h="265">
                  <a:moveTo>
                    <a:pt x="60" y="66"/>
                  </a:moveTo>
                  <a:lnTo>
                    <a:pt x="150" y="36"/>
                  </a:lnTo>
                  <a:lnTo>
                    <a:pt x="174" y="36"/>
                  </a:lnTo>
                  <a:lnTo>
                    <a:pt x="198" y="30"/>
                  </a:lnTo>
                  <a:lnTo>
                    <a:pt x="222" y="30"/>
                  </a:lnTo>
                  <a:lnTo>
                    <a:pt x="252" y="24"/>
                  </a:lnTo>
                  <a:lnTo>
                    <a:pt x="258" y="24"/>
                  </a:lnTo>
                  <a:lnTo>
                    <a:pt x="264" y="18"/>
                  </a:lnTo>
                  <a:lnTo>
                    <a:pt x="276" y="18"/>
                  </a:lnTo>
                  <a:lnTo>
                    <a:pt x="288" y="12"/>
                  </a:lnTo>
                  <a:lnTo>
                    <a:pt x="420" y="12"/>
                  </a:lnTo>
                  <a:lnTo>
                    <a:pt x="552" y="12"/>
                  </a:lnTo>
                  <a:lnTo>
                    <a:pt x="666" y="0"/>
                  </a:lnTo>
                  <a:lnTo>
                    <a:pt x="744" y="0"/>
                  </a:lnTo>
                  <a:lnTo>
                    <a:pt x="768" y="6"/>
                  </a:lnTo>
                  <a:lnTo>
                    <a:pt x="792" y="6"/>
                  </a:lnTo>
                  <a:lnTo>
                    <a:pt x="822" y="12"/>
                  </a:lnTo>
                  <a:lnTo>
                    <a:pt x="852" y="12"/>
                  </a:lnTo>
                  <a:lnTo>
                    <a:pt x="858" y="18"/>
                  </a:lnTo>
                  <a:lnTo>
                    <a:pt x="870" y="18"/>
                  </a:lnTo>
                  <a:lnTo>
                    <a:pt x="888" y="24"/>
                  </a:lnTo>
                  <a:lnTo>
                    <a:pt x="900" y="24"/>
                  </a:lnTo>
                  <a:lnTo>
                    <a:pt x="1308" y="24"/>
                  </a:lnTo>
                  <a:lnTo>
                    <a:pt x="1326" y="30"/>
                  </a:lnTo>
                  <a:lnTo>
                    <a:pt x="1344" y="30"/>
                  </a:lnTo>
                  <a:lnTo>
                    <a:pt x="1362" y="30"/>
                  </a:lnTo>
                  <a:lnTo>
                    <a:pt x="1374" y="30"/>
                  </a:lnTo>
                  <a:lnTo>
                    <a:pt x="1410" y="36"/>
                  </a:lnTo>
                  <a:lnTo>
                    <a:pt x="1440" y="36"/>
                  </a:lnTo>
                  <a:lnTo>
                    <a:pt x="1476" y="36"/>
                  </a:lnTo>
                  <a:lnTo>
                    <a:pt x="1506" y="30"/>
                  </a:lnTo>
                  <a:lnTo>
                    <a:pt x="1578" y="48"/>
                  </a:lnTo>
                  <a:lnTo>
                    <a:pt x="1644" y="60"/>
                  </a:lnTo>
                  <a:lnTo>
                    <a:pt x="1758" y="78"/>
                  </a:lnTo>
                  <a:lnTo>
                    <a:pt x="1926" y="90"/>
                  </a:lnTo>
                  <a:lnTo>
                    <a:pt x="2142" y="90"/>
                  </a:lnTo>
                  <a:lnTo>
                    <a:pt x="2160" y="108"/>
                  </a:lnTo>
                  <a:lnTo>
                    <a:pt x="2172" y="120"/>
                  </a:lnTo>
                  <a:lnTo>
                    <a:pt x="2184" y="138"/>
                  </a:lnTo>
                  <a:lnTo>
                    <a:pt x="2190" y="156"/>
                  </a:lnTo>
                  <a:lnTo>
                    <a:pt x="2196" y="162"/>
                  </a:lnTo>
                  <a:lnTo>
                    <a:pt x="2196" y="168"/>
                  </a:lnTo>
                  <a:lnTo>
                    <a:pt x="2196" y="174"/>
                  </a:lnTo>
                  <a:lnTo>
                    <a:pt x="2196" y="180"/>
                  </a:lnTo>
                  <a:lnTo>
                    <a:pt x="2178" y="186"/>
                  </a:lnTo>
                  <a:lnTo>
                    <a:pt x="2160" y="186"/>
                  </a:lnTo>
                  <a:lnTo>
                    <a:pt x="2142" y="186"/>
                  </a:lnTo>
                  <a:lnTo>
                    <a:pt x="2124" y="186"/>
                  </a:lnTo>
                  <a:lnTo>
                    <a:pt x="2100" y="198"/>
                  </a:lnTo>
                  <a:lnTo>
                    <a:pt x="2070" y="210"/>
                  </a:lnTo>
                  <a:lnTo>
                    <a:pt x="2046" y="222"/>
                  </a:lnTo>
                  <a:lnTo>
                    <a:pt x="2016" y="234"/>
                  </a:lnTo>
                  <a:lnTo>
                    <a:pt x="1956" y="258"/>
                  </a:lnTo>
                  <a:lnTo>
                    <a:pt x="1914" y="264"/>
                  </a:lnTo>
                  <a:lnTo>
                    <a:pt x="1842" y="264"/>
                  </a:lnTo>
                  <a:lnTo>
                    <a:pt x="1806" y="264"/>
                  </a:lnTo>
                  <a:lnTo>
                    <a:pt x="1764" y="258"/>
                  </a:lnTo>
                  <a:lnTo>
                    <a:pt x="1728" y="258"/>
                  </a:lnTo>
                  <a:lnTo>
                    <a:pt x="1692" y="258"/>
                  </a:lnTo>
                  <a:lnTo>
                    <a:pt x="1656" y="258"/>
                  </a:lnTo>
                  <a:lnTo>
                    <a:pt x="1620" y="258"/>
                  </a:lnTo>
                  <a:lnTo>
                    <a:pt x="1584" y="258"/>
                  </a:lnTo>
                  <a:lnTo>
                    <a:pt x="1548" y="258"/>
                  </a:lnTo>
                  <a:lnTo>
                    <a:pt x="1542" y="258"/>
                  </a:lnTo>
                  <a:lnTo>
                    <a:pt x="1530" y="258"/>
                  </a:lnTo>
                  <a:lnTo>
                    <a:pt x="1524" y="264"/>
                  </a:lnTo>
                  <a:lnTo>
                    <a:pt x="1518" y="264"/>
                  </a:lnTo>
                  <a:lnTo>
                    <a:pt x="1470" y="264"/>
                  </a:lnTo>
                  <a:lnTo>
                    <a:pt x="1422" y="264"/>
                  </a:lnTo>
                  <a:lnTo>
                    <a:pt x="1380" y="264"/>
                  </a:lnTo>
                  <a:lnTo>
                    <a:pt x="1338" y="264"/>
                  </a:lnTo>
                  <a:lnTo>
                    <a:pt x="1308" y="258"/>
                  </a:lnTo>
                  <a:lnTo>
                    <a:pt x="1284" y="252"/>
                  </a:lnTo>
                  <a:lnTo>
                    <a:pt x="1260" y="246"/>
                  </a:lnTo>
                  <a:lnTo>
                    <a:pt x="1230" y="234"/>
                  </a:lnTo>
                  <a:lnTo>
                    <a:pt x="1194" y="234"/>
                  </a:lnTo>
                  <a:lnTo>
                    <a:pt x="1152" y="234"/>
                  </a:lnTo>
                  <a:lnTo>
                    <a:pt x="1110" y="234"/>
                  </a:lnTo>
                  <a:lnTo>
                    <a:pt x="1068" y="234"/>
                  </a:lnTo>
                  <a:lnTo>
                    <a:pt x="996" y="234"/>
                  </a:lnTo>
                  <a:lnTo>
                    <a:pt x="924" y="234"/>
                  </a:lnTo>
                  <a:lnTo>
                    <a:pt x="426" y="234"/>
                  </a:lnTo>
                  <a:lnTo>
                    <a:pt x="330" y="234"/>
                  </a:lnTo>
                  <a:lnTo>
                    <a:pt x="234" y="228"/>
                  </a:lnTo>
                  <a:lnTo>
                    <a:pt x="180" y="240"/>
                  </a:lnTo>
                  <a:lnTo>
                    <a:pt x="126" y="252"/>
                  </a:lnTo>
                  <a:lnTo>
                    <a:pt x="120" y="252"/>
                  </a:lnTo>
                  <a:lnTo>
                    <a:pt x="108" y="252"/>
                  </a:lnTo>
                  <a:lnTo>
                    <a:pt x="96" y="252"/>
                  </a:lnTo>
                  <a:lnTo>
                    <a:pt x="84" y="246"/>
                  </a:lnTo>
                  <a:lnTo>
                    <a:pt x="66" y="228"/>
                  </a:lnTo>
                  <a:lnTo>
                    <a:pt x="48" y="204"/>
                  </a:lnTo>
                  <a:lnTo>
                    <a:pt x="36" y="186"/>
                  </a:lnTo>
                  <a:lnTo>
                    <a:pt x="18" y="168"/>
                  </a:lnTo>
                  <a:lnTo>
                    <a:pt x="0" y="132"/>
                  </a:lnTo>
                  <a:lnTo>
                    <a:pt x="6" y="120"/>
                  </a:lnTo>
                  <a:lnTo>
                    <a:pt x="18" y="102"/>
                  </a:lnTo>
                  <a:lnTo>
                    <a:pt x="48" y="84"/>
                  </a:lnTo>
                  <a:lnTo>
                    <a:pt x="72" y="66"/>
                  </a:lnTo>
                  <a:lnTo>
                    <a:pt x="60" y="90"/>
                  </a:lnTo>
                </a:path>
              </a:pathLst>
            </a:custGeom>
            <a:noFill/>
            <a:ln w="12700" cap="rnd">
              <a:solidFill>
                <a:srgbClr val="000000"/>
              </a:solidFill>
              <a:round/>
              <a:headEnd type="none" w="sm" len="sm"/>
              <a:tailEnd type="none" w="sm" len="sm"/>
            </a:ln>
          </p:spPr>
          <p:txBody>
            <a:bodyPr>
              <a:prstTxWarp prst="textNoShape">
                <a:avLst/>
              </a:prstTxWarp>
            </a:bodyPr>
            <a:lstStyle/>
            <a:p>
              <a:endParaRPr lang="en-US"/>
            </a:p>
          </p:txBody>
        </p:sp>
        <p:sp>
          <p:nvSpPr>
            <p:cNvPr id="11272" name="Freeform 45"/>
            <p:cNvSpPr>
              <a:spLocks/>
            </p:cNvSpPr>
            <p:nvPr/>
          </p:nvSpPr>
          <p:spPr bwMode="auto">
            <a:xfrm>
              <a:off x="1524" y="1609"/>
              <a:ext cx="2277" cy="285"/>
            </a:xfrm>
            <a:custGeom>
              <a:avLst/>
              <a:gdLst>
                <a:gd name="T0" fmla="*/ 147 w 2191"/>
                <a:gd name="T1" fmla="*/ 56 h 265"/>
                <a:gd name="T2" fmla="*/ 224 w 2191"/>
                <a:gd name="T3" fmla="*/ 40 h 265"/>
                <a:gd name="T4" fmla="*/ 294 w 2191"/>
                <a:gd name="T5" fmla="*/ 32 h 265"/>
                <a:gd name="T6" fmla="*/ 315 w 2191"/>
                <a:gd name="T7" fmla="*/ 24 h 265"/>
                <a:gd name="T8" fmla="*/ 356 w 2191"/>
                <a:gd name="T9" fmla="*/ 16 h 265"/>
                <a:gd name="T10" fmla="*/ 483 w 2191"/>
                <a:gd name="T11" fmla="*/ 16 h 265"/>
                <a:gd name="T12" fmla="*/ 616 w 2191"/>
                <a:gd name="T13" fmla="*/ 6 h 265"/>
                <a:gd name="T14" fmla="*/ 820 w 2191"/>
                <a:gd name="T15" fmla="*/ 0 h 265"/>
                <a:gd name="T16" fmla="*/ 917 w 2191"/>
                <a:gd name="T17" fmla="*/ 6 h 265"/>
                <a:gd name="T18" fmla="*/ 994 w 2191"/>
                <a:gd name="T19" fmla="*/ 24 h 265"/>
                <a:gd name="T20" fmla="*/ 1029 w 2191"/>
                <a:gd name="T21" fmla="*/ 32 h 265"/>
                <a:gd name="T22" fmla="*/ 1092 w 2191"/>
                <a:gd name="T23" fmla="*/ 32 h 265"/>
                <a:gd name="T24" fmla="*/ 1281 w 2191"/>
                <a:gd name="T25" fmla="*/ 32 h 265"/>
                <a:gd name="T26" fmla="*/ 1462 w 2191"/>
                <a:gd name="T27" fmla="*/ 32 h 265"/>
                <a:gd name="T28" fmla="*/ 1540 w 2191"/>
                <a:gd name="T29" fmla="*/ 40 h 265"/>
                <a:gd name="T30" fmla="*/ 1581 w 2191"/>
                <a:gd name="T31" fmla="*/ 40 h 265"/>
                <a:gd name="T32" fmla="*/ 1638 w 2191"/>
                <a:gd name="T33" fmla="*/ 48 h 265"/>
                <a:gd name="T34" fmla="*/ 1715 w 2191"/>
                <a:gd name="T35" fmla="*/ 48 h 265"/>
                <a:gd name="T36" fmla="*/ 1834 w 2191"/>
                <a:gd name="T37" fmla="*/ 65 h 265"/>
                <a:gd name="T38" fmla="*/ 2051 w 2191"/>
                <a:gd name="T39" fmla="*/ 104 h 265"/>
                <a:gd name="T40" fmla="*/ 2239 w 2191"/>
                <a:gd name="T41" fmla="*/ 112 h 265"/>
                <a:gd name="T42" fmla="*/ 2421 w 2191"/>
                <a:gd name="T43" fmla="*/ 120 h 265"/>
                <a:gd name="T44" fmla="*/ 2492 w 2191"/>
                <a:gd name="T45" fmla="*/ 128 h 265"/>
                <a:gd name="T46" fmla="*/ 2526 w 2191"/>
                <a:gd name="T47" fmla="*/ 160 h 265"/>
                <a:gd name="T48" fmla="*/ 2554 w 2191"/>
                <a:gd name="T49" fmla="*/ 216 h 265"/>
                <a:gd name="T50" fmla="*/ 2554 w 2191"/>
                <a:gd name="T51" fmla="*/ 232 h 265"/>
                <a:gd name="T52" fmla="*/ 2513 w 2191"/>
                <a:gd name="T53" fmla="*/ 248 h 265"/>
                <a:gd name="T54" fmla="*/ 2442 w 2191"/>
                <a:gd name="T55" fmla="*/ 265 h 265"/>
                <a:gd name="T56" fmla="*/ 2379 w 2191"/>
                <a:gd name="T57" fmla="*/ 297 h 265"/>
                <a:gd name="T58" fmla="*/ 2254 w 2191"/>
                <a:gd name="T59" fmla="*/ 353 h 265"/>
                <a:gd name="T60" fmla="*/ 2099 w 2191"/>
                <a:gd name="T61" fmla="*/ 353 h 265"/>
                <a:gd name="T62" fmla="*/ 2009 w 2191"/>
                <a:gd name="T63" fmla="*/ 344 h 265"/>
                <a:gd name="T64" fmla="*/ 1882 w 2191"/>
                <a:gd name="T65" fmla="*/ 344 h 265"/>
                <a:gd name="T66" fmla="*/ 1806 w 2191"/>
                <a:gd name="T67" fmla="*/ 344 h 265"/>
                <a:gd name="T68" fmla="*/ 1778 w 2191"/>
                <a:gd name="T69" fmla="*/ 344 h 265"/>
                <a:gd name="T70" fmla="*/ 1750 w 2191"/>
                <a:gd name="T71" fmla="*/ 353 h 265"/>
                <a:gd name="T72" fmla="*/ 1652 w 2191"/>
                <a:gd name="T73" fmla="*/ 353 h 265"/>
                <a:gd name="T74" fmla="*/ 1518 w 2191"/>
                <a:gd name="T75" fmla="*/ 344 h 265"/>
                <a:gd name="T76" fmla="*/ 1462 w 2191"/>
                <a:gd name="T77" fmla="*/ 330 h 265"/>
                <a:gd name="T78" fmla="*/ 1338 w 2191"/>
                <a:gd name="T79" fmla="*/ 313 h 265"/>
                <a:gd name="T80" fmla="*/ 1225 w 2191"/>
                <a:gd name="T81" fmla="*/ 313 h 265"/>
                <a:gd name="T82" fmla="*/ 1098 w 2191"/>
                <a:gd name="T83" fmla="*/ 313 h 265"/>
                <a:gd name="T84" fmla="*/ 910 w 2191"/>
                <a:gd name="T85" fmla="*/ 313 h 265"/>
                <a:gd name="T86" fmla="*/ 644 w 2191"/>
                <a:gd name="T87" fmla="*/ 313 h 265"/>
                <a:gd name="T88" fmla="*/ 441 w 2191"/>
                <a:gd name="T89" fmla="*/ 313 h 265"/>
                <a:gd name="T90" fmla="*/ 273 w 2191"/>
                <a:gd name="T91" fmla="*/ 304 h 265"/>
                <a:gd name="T92" fmla="*/ 154 w 2191"/>
                <a:gd name="T93" fmla="*/ 330 h 265"/>
                <a:gd name="T94" fmla="*/ 118 w 2191"/>
                <a:gd name="T95" fmla="*/ 337 h 265"/>
                <a:gd name="T96" fmla="*/ 70 w 2191"/>
                <a:gd name="T97" fmla="*/ 304 h 265"/>
                <a:gd name="T98" fmla="*/ 34 w 2191"/>
                <a:gd name="T99" fmla="*/ 248 h 265"/>
                <a:gd name="T100" fmla="*/ 0 w 2191"/>
                <a:gd name="T101" fmla="*/ 160 h 265"/>
                <a:gd name="T102" fmla="*/ 50 w 2191"/>
                <a:gd name="T103" fmla="*/ 112 h 265"/>
                <a:gd name="T104" fmla="*/ 62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chemeClr val="folHlink"/>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1273" name="Rectangle 46"/>
            <p:cNvSpPr>
              <a:spLocks noChangeArrowheads="1"/>
            </p:cNvSpPr>
            <p:nvPr/>
          </p:nvSpPr>
          <p:spPr bwMode="auto">
            <a:xfrm>
              <a:off x="1904" y="1648"/>
              <a:ext cx="1358" cy="192"/>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Storage Area Network</a:t>
              </a:r>
            </a:p>
          </p:txBody>
        </p:sp>
        <p:sp>
          <p:nvSpPr>
            <p:cNvPr id="11274" name="Line 93"/>
            <p:cNvSpPr>
              <a:spLocks noChangeShapeType="1"/>
            </p:cNvSpPr>
            <p:nvPr/>
          </p:nvSpPr>
          <p:spPr bwMode="auto">
            <a:xfrm>
              <a:off x="1659" y="1545"/>
              <a:ext cx="73" cy="96"/>
            </a:xfrm>
            <a:prstGeom prst="line">
              <a:avLst/>
            </a:prstGeom>
            <a:noFill/>
            <a:ln w="28575">
              <a:solidFill>
                <a:srgbClr val="01020B"/>
              </a:solidFill>
              <a:round/>
              <a:headEnd/>
              <a:tailEnd/>
            </a:ln>
          </p:spPr>
          <p:txBody>
            <a:bodyPr wrap="none" anchor="ctr">
              <a:prstTxWarp prst="textNoShape">
                <a:avLst/>
              </a:prstTxWarp>
            </a:bodyPr>
            <a:lstStyle/>
            <a:p>
              <a:endParaRPr lang="en-US"/>
            </a:p>
          </p:txBody>
        </p:sp>
        <p:sp>
          <p:nvSpPr>
            <p:cNvPr id="11275" name="Line 156"/>
            <p:cNvSpPr>
              <a:spLocks noChangeShapeType="1"/>
            </p:cNvSpPr>
            <p:nvPr/>
          </p:nvSpPr>
          <p:spPr bwMode="auto">
            <a:xfrm flipH="1">
              <a:off x="3272" y="1545"/>
              <a:ext cx="109" cy="128"/>
            </a:xfrm>
            <a:prstGeom prst="line">
              <a:avLst/>
            </a:prstGeom>
            <a:noFill/>
            <a:ln w="28575">
              <a:solidFill>
                <a:srgbClr val="01020B"/>
              </a:solidFill>
              <a:round/>
              <a:headEnd/>
              <a:tailEnd/>
            </a:ln>
          </p:spPr>
          <p:txBody>
            <a:bodyPr wrap="none" anchor="ctr">
              <a:prstTxWarp prst="textNoShape">
                <a:avLst/>
              </a:prstTxWarp>
            </a:bodyPr>
            <a:lstStyle/>
            <a:p>
              <a:endParaRPr lang="en-US"/>
            </a:p>
          </p:txBody>
        </p:sp>
        <p:grpSp>
          <p:nvGrpSpPr>
            <p:cNvPr id="11276" name="Group 214"/>
            <p:cNvGrpSpPr>
              <a:grpSpLocks/>
            </p:cNvGrpSpPr>
            <p:nvPr/>
          </p:nvGrpSpPr>
          <p:grpSpPr bwMode="auto">
            <a:xfrm>
              <a:off x="1130" y="724"/>
              <a:ext cx="2771" cy="821"/>
              <a:chOff x="1130" y="724"/>
              <a:chExt cx="2771" cy="821"/>
            </a:xfrm>
          </p:grpSpPr>
          <p:grpSp>
            <p:nvGrpSpPr>
              <p:cNvPr id="11277" name="Group 154"/>
              <p:cNvGrpSpPr>
                <a:grpSpLocks/>
              </p:cNvGrpSpPr>
              <p:nvPr/>
            </p:nvGrpSpPr>
            <p:grpSpPr bwMode="auto">
              <a:xfrm>
                <a:off x="1343" y="724"/>
                <a:ext cx="2348" cy="821"/>
                <a:chOff x="1514" y="644"/>
                <a:chExt cx="2348" cy="821"/>
              </a:xfrm>
            </p:grpSpPr>
            <p:sp>
              <p:nvSpPr>
                <p:cNvPr id="11287" name="Text Box 92"/>
                <p:cNvSpPr txBox="1">
                  <a:spLocks noChangeArrowheads="1"/>
                </p:cNvSpPr>
                <p:nvPr/>
              </p:nvSpPr>
              <p:spPr bwMode="auto">
                <a:xfrm>
                  <a:off x="2841" y="1126"/>
                  <a:ext cx="333" cy="2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1020B"/>
                      </a:solidFill>
                    </a:rPr>
                    <a:t>…</a:t>
                  </a:r>
                </a:p>
              </p:txBody>
            </p:sp>
            <p:grpSp>
              <p:nvGrpSpPr>
                <p:cNvPr id="11288" name="Group 123"/>
                <p:cNvGrpSpPr>
                  <a:grpSpLocks/>
                </p:cNvGrpSpPr>
                <p:nvPr/>
              </p:nvGrpSpPr>
              <p:grpSpPr bwMode="auto">
                <a:xfrm>
                  <a:off x="1514" y="644"/>
                  <a:ext cx="605" cy="821"/>
                  <a:chOff x="1514" y="650"/>
                  <a:chExt cx="605" cy="821"/>
                </a:xfrm>
              </p:grpSpPr>
              <p:sp>
                <p:nvSpPr>
                  <p:cNvPr id="11309" name="Text Box 73"/>
                  <p:cNvSpPr txBox="1">
                    <a:spLocks noChangeArrowheads="1"/>
                  </p:cNvSpPr>
                  <p:nvPr/>
                </p:nvSpPr>
                <p:spPr bwMode="auto">
                  <a:xfrm>
                    <a:off x="1514" y="650"/>
                    <a:ext cx="605"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solidFill>
                          <a:srgbClr val="142CFD"/>
                        </a:solidFill>
                      </a:rPr>
                      <a:t>Node 1</a:t>
                    </a:r>
                    <a:endParaRPr lang="en-US"/>
                  </a:p>
                </p:txBody>
              </p:sp>
              <p:sp>
                <p:nvSpPr>
                  <p:cNvPr id="11310" name="Rectangle 65"/>
                  <p:cNvSpPr>
                    <a:spLocks noChangeArrowheads="1"/>
                  </p:cNvSpPr>
                  <p:nvPr/>
                </p:nvSpPr>
                <p:spPr bwMode="auto">
                  <a:xfrm>
                    <a:off x="1581" y="835"/>
                    <a:ext cx="470" cy="636"/>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1311" name="Rectangle 56"/>
                  <p:cNvSpPr>
                    <a:spLocks noChangeArrowheads="1"/>
                  </p:cNvSpPr>
                  <p:nvPr/>
                </p:nvSpPr>
                <p:spPr bwMode="auto">
                  <a:xfrm>
                    <a:off x="1643" y="1249"/>
                    <a:ext cx="347" cy="173"/>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rPr>
                      <a:t>MEM</a:t>
                    </a:r>
                  </a:p>
                </p:txBody>
              </p:sp>
              <p:sp>
                <p:nvSpPr>
                  <p:cNvPr id="11312" name="Line 58"/>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1313" name="Group 100"/>
                  <p:cNvGrpSpPr>
                    <a:grpSpLocks/>
                  </p:cNvGrpSpPr>
                  <p:nvPr/>
                </p:nvGrpSpPr>
                <p:grpSpPr bwMode="auto">
                  <a:xfrm>
                    <a:off x="1606" y="886"/>
                    <a:ext cx="421" cy="313"/>
                    <a:chOff x="753" y="1584"/>
                    <a:chExt cx="421" cy="313"/>
                  </a:xfrm>
                </p:grpSpPr>
                <p:sp>
                  <p:nvSpPr>
                    <p:cNvPr id="11314"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315"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316"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317" name="Rectangle 12"/>
                    <p:cNvSpPr>
                      <a:spLocks noChangeArrowheads="1"/>
                    </p:cNvSpPr>
                    <p:nvPr/>
                  </p:nvSpPr>
                  <p:spPr bwMode="auto">
                    <a:xfrm>
                      <a:off x="753" y="1644"/>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grpSp>
            <p:grpSp>
              <p:nvGrpSpPr>
                <p:cNvPr id="11289" name="Group 124"/>
                <p:cNvGrpSpPr>
                  <a:grpSpLocks/>
                </p:cNvGrpSpPr>
                <p:nvPr/>
              </p:nvGrpSpPr>
              <p:grpSpPr bwMode="auto">
                <a:xfrm>
                  <a:off x="2176" y="644"/>
                  <a:ext cx="605" cy="821"/>
                  <a:chOff x="1514" y="650"/>
                  <a:chExt cx="605" cy="821"/>
                </a:xfrm>
              </p:grpSpPr>
              <p:sp>
                <p:nvSpPr>
                  <p:cNvPr id="11300" name="Text Box 125"/>
                  <p:cNvSpPr txBox="1">
                    <a:spLocks noChangeArrowheads="1"/>
                  </p:cNvSpPr>
                  <p:nvPr/>
                </p:nvSpPr>
                <p:spPr bwMode="auto">
                  <a:xfrm>
                    <a:off x="1514" y="650"/>
                    <a:ext cx="605"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solidFill>
                          <a:srgbClr val="142CFD"/>
                        </a:solidFill>
                      </a:rPr>
                      <a:t>Node 2</a:t>
                    </a:r>
                    <a:endParaRPr lang="en-US"/>
                  </a:p>
                </p:txBody>
              </p:sp>
              <p:sp>
                <p:nvSpPr>
                  <p:cNvPr id="11301" name="Rectangle 126"/>
                  <p:cNvSpPr>
                    <a:spLocks noChangeArrowheads="1"/>
                  </p:cNvSpPr>
                  <p:nvPr/>
                </p:nvSpPr>
                <p:spPr bwMode="auto">
                  <a:xfrm>
                    <a:off x="1581" y="835"/>
                    <a:ext cx="470" cy="636"/>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1302" name="Rectangle 56"/>
                  <p:cNvSpPr>
                    <a:spLocks noChangeArrowheads="1"/>
                  </p:cNvSpPr>
                  <p:nvPr/>
                </p:nvSpPr>
                <p:spPr bwMode="auto">
                  <a:xfrm>
                    <a:off x="1643" y="1249"/>
                    <a:ext cx="347" cy="173"/>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rPr>
                      <a:t>MEM</a:t>
                    </a:r>
                  </a:p>
                </p:txBody>
              </p:sp>
              <p:sp>
                <p:nvSpPr>
                  <p:cNvPr id="11303" name="Line 128"/>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1304" name="Group 129"/>
                  <p:cNvGrpSpPr>
                    <a:grpSpLocks/>
                  </p:cNvGrpSpPr>
                  <p:nvPr/>
                </p:nvGrpSpPr>
                <p:grpSpPr bwMode="auto">
                  <a:xfrm>
                    <a:off x="1606" y="886"/>
                    <a:ext cx="421" cy="313"/>
                    <a:chOff x="753" y="1584"/>
                    <a:chExt cx="421" cy="313"/>
                  </a:xfrm>
                </p:grpSpPr>
                <p:sp>
                  <p:nvSpPr>
                    <p:cNvPr id="11305"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306"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307"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308" name="Rectangle 12"/>
                    <p:cNvSpPr>
                      <a:spLocks noChangeArrowheads="1"/>
                    </p:cNvSpPr>
                    <p:nvPr/>
                  </p:nvSpPr>
                  <p:spPr bwMode="auto">
                    <a:xfrm>
                      <a:off x="753" y="1644"/>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grpSp>
            <p:grpSp>
              <p:nvGrpSpPr>
                <p:cNvPr id="11290" name="Group 134"/>
                <p:cNvGrpSpPr>
                  <a:grpSpLocks/>
                </p:cNvGrpSpPr>
                <p:nvPr/>
              </p:nvGrpSpPr>
              <p:grpSpPr bwMode="auto">
                <a:xfrm>
                  <a:off x="3257" y="644"/>
                  <a:ext cx="605" cy="821"/>
                  <a:chOff x="1514" y="650"/>
                  <a:chExt cx="605" cy="821"/>
                </a:xfrm>
              </p:grpSpPr>
              <p:sp>
                <p:nvSpPr>
                  <p:cNvPr id="11291" name="Text Box 135"/>
                  <p:cNvSpPr txBox="1">
                    <a:spLocks noChangeArrowheads="1"/>
                  </p:cNvSpPr>
                  <p:nvPr/>
                </p:nvSpPr>
                <p:spPr bwMode="auto">
                  <a:xfrm>
                    <a:off x="1514" y="650"/>
                    <a:ext cx="605"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solidFill>
                          <a:srgbClr val="142CFD"/>
                        </a:solidFill>
                      </a:rPr>
                      <a:t>Node K</a:t>
                    </a:r>
                    <a:endParaRPr lang="en-US"/>
                  </a:p>
                </p:txBody>
              </p:sp>
              <p:sp>
                <p:nvSpPr>
                  <p:cNvPr id="11292" name="Rectangle 136"/>
                  <p:cNvSpPr>
                    <a:spLocks noChangeArrowheads="1"/>
                  </p:cNvSpPr>
                  <p:nvPr/>
                </p:nvSpPr>
                <p:spPr bwMode="auto">
                  <a:xfrm>
                    <a:off x="1581" y="835"/>
                    <a:ext cx="470" cy="636"/>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1293" name="Rectangle 56"/>
                  <p:cNvSpPr>
                    <a:spLocks noChangeArrowheads="1"/>
                  </p:cNvSpPr>
                  <p:nvPr/>
                </p:nvSpPr>
                <p:spPr bwMode="auto">
                  <a:xfrm>
                    <a:off x="1643" y="1249"/>
                    <a:ext cx="347" cy="173"/>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rPr>
                      <a:t>MEM</a:t>
                    </a:r>
                  </a:p>
                </p:txBody>
              </p:sp>
              <p:sp>
                <p:nvSpPr>
                  <p:cNvPr id="11294" name="Line 138"/>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1295" name="Group 139"/>
                  <p:cNvGrpSpPr>
                    <a:grpSpLocks/>
                  </p:cNvGrpSpPr>
                  <p:nvPr/>
                </p:nvGrpSpPr>
                <p:grpSpPr bwMode="auto">
                  <a:xfrm>
                    <a:off x="1606" y="886"/>
                    <a:ext cx="421" cy="313"/>
                    <a:chOff x="753" y="1584"/>
                    <a:chExt cx="421" cy="313"/>
                  </a:xfrm>
                </p:grpSpPr>
                <p:sp>
                  <p:nvSpPr>
                    <p:cNvPr id="11296"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297"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298"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1299" name="Rectangle 12"/>
                    <p:cNvSpPr>
                      <a:spLocks noChangeArrowheads="1"/>
                    </p:cNvSpPr>
                    <p:nvPr/>
                  </p:nvSpPr>
                  <p:spPr bwMode="auto">
                    <a:xfrm>
                      <a:off x="753" y="1644"/>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grpSp>
          </p:grpSp>
          <p:grpSp>
            <p:nvGrpSpPr>
              <p:cNvPr id="11278" name="Group 205"/>
              <p:cNvGrpSpPr>
                <a:grpSpLocks/>
              </p:cNvGrpSpPr>
              <p:nvPr/>
            </p:nvGrpSpPr>
            <p:grpSpPr bwMode="auto">
              <a:xfrm>
                <a:off x="1130" y="1057"/>
                <a:ext cx="286" cy="178"/>
                <a:chOff x="3732" y="3078"/>
                <a:chExt cx="286" cy="178"/>
              </a:xfrm>
            </p:grpSpPr>
            <p:sp>
              <p:nvSpPr>
                <p:cNvPr id="11285" name="Line 206"/>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1286"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1279" name="Group 208"/>
              <p:cNvGrpSpPr>
                <a:grpSpLocks/>
              </p:cNvGrpSpPr>
              <p:nvPr/>
            </p:nvGrpSpPr>
            <p:grpSpPr bwMode="auto">
              <a:xfrm flipH="1">
                <a:off x="3615" y="1057"/>
                <a:ext cx="286" cy="178"/>
                <a:chOff x="3732" y="3078"/>
                <a:chExt cx="286" cy="178"/>
              </a:xfrm>
            </p:grpSpPr>
            <p:sp>
              <p:nvSpPr>
                <p:cNvPr id="11283" name="Line 209"/>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1284"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1280" name="Group 211"/>
              <p:cNvGrpSpPr>
                <a:grpSpLocks/>
              </p:cNvGrpSpPr>
              <p:nvPr/>
            </p:nvGrpSpPr>
            <p:grpSpPr bwMode="auto">
              <a:xfrm flipH="1">
                <a:off x="2538" y="1057"/>
                <a:ext cx="286" cy="178"/>
                <a:chOff x="3732" y="3078"/>
                <a:chExt cx="286" cy="178"/>
              </a:xfrm>
            </p:grpSpPr>
            <p:sp>
              <p:nvSpPr>
                <p:cNvPr id="11281" name="Line 212"/>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1282"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sp>
        <p:nvSpPr>
          <p:cNvPr id="99" name="TextBox 98"/>
          <p:cNvSpPr txBox="1"/>
          <p:nvPr/>
        </p:nvSpPr>
        <p:spPr>
          <a:xfrm>
            <a:off x="1896534" y="3623733"/>
            <a:ext cx="1828799" cy="707886"/>
          </a:xfrm>
          <a:prstGeom prst="rect">
            <a:avLst/>
          </a:prstGeom>
          <a:noFill/>
        </p:spPr>
        <p:txBody>
          <a:bodyPr wrap="square" rtlCol="0">
            <a:spAutoFit/>
          </a:bodyPr>
          <a:lstStyle/>
          <a:p>
            <a:r>
              <a:rPr lang="en-US" sz="2000" dirty="0" smtClean="0">
                <a:solidFill>
                  <a:srgbClr val="01020B"/>
                </a:solidFill>
                <a:latin typeface="Arial"/>
                <a:cs typeface="Arial"/>
              </a:rPr>
              <a:t>DB resides on SAN disks</a:t>
            </a:r>
            <a:endParaRPr lang="en-US" sz="2000" dirty="0">
              <a:solidFill>
                <a:srgbClr val="01020B"/>
              </a:solidFill>
              <a:latin typeface="Arial"/>
              <a:cs typeface="Arial"/>
            </a:endParaRPr>
          </a:p>
        </p:txBody>
      </p:sp>
      <p:sp>
        <p:nvSpPr>
          <p:cNvPr id="100" name="Slide Number Placeholder 99"/>
          <p:cNvSpPr>
            <a:spLocks noGrp="1"/>
          </p:cNvSpPr>
          <p:nvPr>
            <p:ph type="sldNum" sz="quarter" idx="12"/>
          </p:nvPr>
        </p:nvSpPr>
        <p:spPr/>
        <p:txBody>
          <a:bodyPr/>
          <a:lstStyle/>
          <a:p>
            <a:fld id="{E98DCB10-97A4-405D-8E23-559299D9D189}" type="slidenum">
              <a:rPr lang="en-US" smtClean="0"/>
              <a:pPr/>
              <a:t>14</a:t>
            </a:fld>
            <a:endParaRPr lang="en-US"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Rectangle: Click to edit Master text styles&#10;Second level&#10;Third level&#10;Fourth level&#10;Fifth level"/>
          <p:cNvSpPr>
            <a:spLocks noGrp="1" noChangeArrowheads="1"/>
          </p:cNvSpPr>
          <p:nvPr>
            <p:ph type="body" idx="1"/>
          </p:nvPr>
        </p:nvSpPr>
        <p:spPr>
          <a:xfrm>
            <a:off x="831850" y="1536700"/>
            <a:ext cx="8032750" cy="4847167"/>
          </a:xfrm>
        </p:spPr>
        <p:txBody>
          <a:bodyPr/>
          <a:lstStyle/>
          <a:p>
            <a:r>
              <a:rPr lang="en-US" dirty="0">
                <a:latin typeface="Arial" charset="0"/>
              </a:rPr>
              <a:t>Commodity </a:t>
            </a:r>
            <a:r>
              <a:rPr lang="en-US" dirty="0" err="1">
                <a:latin typeface="Arial" charset="0"/>
              </a:rPr>
              <a:t>SMPs</a:t>
            </a:r>
            <a:r>
              <a:rPr lang="en-US" dirty="0">
                <a:latin typeface="Arial" charset="0"/>
              </a:rPr>
              <a:t> connected with commodity interconnect (gigabit </a:t>
            </a:r>
            <a:r>
              <a:rPr lang="en-US" dirty="0" err="1">
                <a:latin typeface="Arial" charset="0"/>
              </a:rPr>
              <a:t>ethernet</a:t>
            </a:r>
            <a:r>
              <a:rPr lang="en-US" dirty="0">
                <a:latin typeface="Arial" charset="0"/>
              </a:rPr>
              <a:t>, </a:t>
            </a:r>
            <a:r>
              <a:rPr lang="en-US" dirty="0" err="1">
                <a:latin typeface="Arial" charset="0"/>
              </a:rPr>
              <a:t>Infiniband</a:t>
            </a:r>
            <a:r>
              <a:rPr lang="en-US" dirty="0">
                <a:latin typeface="Arial" charset="0"/>
              </a:rPr>
              <a:t>)</a:t>
            </a: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lnSpc>
                <a:spcPct val="90000"/>
              </a:lnSpc>
            </a:pPr>
            <a:r>
              <a:rPr lang="en-US" dirty="0">
                <a:latin typeface="Arial" charset="0"/>
              </a:rPr>
              <a:t>Design scales essentially </a:t>
            </a:r>
            <a:r>
              <a:rPr lang="en-US" dirty="0" smtClean="0">
                <a:latin typeface="Arial" charset="0"/>
              </a:rPr>
              <a:t>indefinitely</a:t>
            </a:r>
          </a:p>
          <a:p>
            <a:pPr lvl="1">
              <a:lnSpc>
                <a:spcPct val="90000"/>
              </a:lnSpc>
            </a:pPr>
            <a:r>
              <a:rPr lang="en-US" sz="1800" dirty="0" smtClean="0">
                <a:latin typeface="Arial" charset="0"/>
              </a:rPr>
              <a:t>No shared buffer pool or lock table (as with shared memory)</a:t>
            </a:r>
          </a:p>
          <a:p>
            <a:pPr lvl="1">
              <a:lnSpc>
                <a:spcPct val="90000"/>
              </a:lnSpc>
            </a:pPr>
            <a:r>
              <a:rPr lang="en-US" sz="1800" dirty="0" smtClean="0">
                <a:latin typeface="Arial" charset="0"/>
              </a:rPr>
              <a:t>No distributed lock manager (as with shared disk)</a:t>
            </a:r>
          </a:p>
          <a:p>
            <a:pPr lvl="1">
              <a:lnSpc>
                <a:spcPct val="90000"/>
              </a:lnSpc>
            </a:pPr>
            <a:r>
              <a:rPr lang="en-US" sz="1800" dirty="0" smtClean="0">
                <a:latin typeface="Arial" charset="0"/>
              </a:rPr>
              <a:t>Memory and disk bandwidth scales linearly with the number of nodes  </a:t>
            </a:r>
          </a:p>
          <a:p>
            <a:pPr>
              <a:lnSpc>
                <a:spcPct val="90000"/>
              </a:lnSpc>
            </a:pPr>
            <a:endParaRPr lang="en-US" sz="2000" dirty="0">
              <a:latin typeface="Arial" charset="0"/>
            </a:endParaRPr>
          </a:p>
        </p:txBody>
      </p:sp>
      <p:sp>
        <p:nvSpPr>
          <p:cNvPr id="12291" name="Rectangle 3"/>
          <p:cNvSpPr>
            <a:spLocks noGrp="1" noChangeArrowheads="1"/>
          </p:cNvSpPr>
          <p:nvPr>
            <p:ph type="title"/>
          </p:nvPr>
        </p:nvSpPr>
        <p:spPr>
          <a:xfrm>
            <a:off x="490538" y="769938"/>
            <a:ext cx="7162800" cy="533400"/>
          </a:xfrm>
        </p:spPr>
        <p:txBody>
          <a:bodyPr/>
          <a:lstStyle/>
          <a:p>
            <a:r>
              <a:rPr lang="en-US">
                <a:latin typeface="Arial" charset="0"/>
              </a:rPr>
              <a:t>Shared-Nothing</a:t>
            </a:r>
          </a:p>
        </p:txBody>
      </p:sp>
      <p:grpSp>
        <p:nvGrpSpPr>
          <p:cNvPr id="12292" name="Group 142"/>
          <p:cNvGrpSpPr>
            <a:grpSpLocks/>
          </p:cNvGrpSpPr>
          <p:nvPr/>
        </p:nvGrpSpPr>
        <p:grpSpPr bwMode="auto">
          <a:xfrm>
            <a:off x="2083329" y="2344209"/>
            <a:ext cx="4408487" cy="1865313"/>
            <a:chOff x="1455" y="905"/>
            <a:chExt cx="2777" cy="1175"/>
          </a:xfrm>
        </p:grpSpPr>
        <p:sp>
          <p:nvSpPr>
            <p:cNvPr id="12293" name="Line 143"/>
            <p:cNvSpPr>
              <a:spLocks noChangeShapeType="1"/>
            </p:cNvSpPr>
            <p:nvPr/>
          </p:nvSpPr>
          <p:spPr bwMode="auto">
            <a:xfrm flipH="1">
              <a:off x="3540" y="1726"/>
              <a:ext cx="167" cy="150"/>
            </a:xfrm>
            <a:prstGeom prst="line">
              <a:avLst/>
            </a:prstGeom>
            <a:noFill/>
            <a:ln w="28575">
              <a:solidFill>
                <a:srgbClr val="01020B"/>
              </a:solidFill>
              <a:round/>
              <a:headEnd/>
              <a:tailEnd/>
            </a:ln>
          </p:spPr>
          <p:txBody>
            <a:bodyPr wrap="none" anchor="ctr">
              <a:prstTxWarp prst="textNoShape">
                <a:avLst/>
              </a:prstTxWarp>
            </a:bodyPr>
            <a:lstStyle/>
            <a:p>
              <a:endParaRPr lang="en-US"/>
            </a:p>
          </p:txBody>
        </p:sp>
        <p:sp>
          <p:nvSpPr>
            <p:cNvPr id="12294" name="Text Box 144"/>
            <p:cNvSpPr txBox="1">
              <a:spLocks noChangeArrowheads="1"/>
            </p:cNvSpPr>
            <p:nvPr/>
          </p:nvSpPr>
          <p:spPr bwMode="auto">
            <a:xfrm>
              <a:off x="3166" y="1200"/>
              <a:ext cx="333" cy="2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1020B"/>
                  </a:solidFill>
                </a:rPr>
                <a:t>…</a:t>
              </a:r>
            </a:p>
          </p:txBody>
        </p:sp>
        <p:grpSp>
          <p:nvGrpSpPr>
            <p:cNvPr id="12295" name="Group 145"/>
            <p:cNvGrpSpPr>
              <a:grpSpLocks/>
            </p:cNvGrpSpPr>
            <p:nvPr/>
          </p:nvGrpSpPr>
          <p:grpSpPr bwMode="auto">
            <a:xfrm>
              <a:off x="1455" y="905"/>
              <a:ext cx="2777" cy="912"/>
              <a:chOff x="1455" y="905"/>
              <a:chExt cx="2777" cy="912"/>
            </a:xfrm>
          </p:grpSpPr>
          <p:grpSp>
            <p:nvGrpSpPr>
              <p:cNvPr id="12300" name="Group 146"/>
              <p:cNvGrpSpPr>
                <a:grpSpLocks/>
              </p:cNvGrpSpPr>
              <p:nvPr/>
            </p:nvGrpSpPr>
            <p:grpSpPr bwMode="auto">
              <a:xfrm>
                <a:off x="3412" y="905"/>
                <a:ext cx="820" cy="835"/>
                <a:chOff x="3412" y="905"/>
                <a:chExt cx="820" cy="835"/>
              </a:xfrm>
            </p:grpSpPr>
            <p:grpSp>
              <p:nvGrpSpPr>
                <p:cNvPr id="12362" name="Group 147"/>
                <p:cNvGrpSpPr>
                  <a:grpSpLocks/>
                </p:cNvGrpSpPr>
                <p:nvPr/>
              </p:nvGrpSpPr>
              <p:grpSpPr bwMode="auto">
                <a:xfrm>
                  <a:off x="3412" y="905"/>
                  <a:ext cx="605" cy="821"/>
                  <a:chOff x="1514" y="650"/>
                  <a:chExt cx="605" cy="821"/>
                </a:xfrm>
              </p:grpSpPr>
              <p:sp>
                <p:nvSpPr>
                  <p:cNvPr id="12382" name="Text Box 148"/>
                  <p:cNvSpPr txBox="1">
                    <a:spLocks noChangeArrowheads="1"/>
                  </p:cNvSpPr>
                  <p:nvPr/>
                </p:nvSpPr>
                <p:spPr bwMode="auto">
                  <a:xfrm>
                    <a:off x="1514" y="650"/>
                    <a:ext cx="605"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solidFill>
                          <a:srgbClr val="142CFD"/>
                        </a:solidFill>
                      </a:rPr>
                      <a:t>Node K</a:t>
                    </a:r>
                    <a:endParaRPr lang="en-US"/>
                  </a:p>
                </p:txBody>
              </p:sp>
              <p:sp>
                <p:nvSpPr>
                  <p:cNvPr id="12383" name="Rectangle 149"/>
                  <p:cNvSpPr>
                    <a:spLocks noChangeArrowheads="1"/>
                  </p:cNvSpPr>
                  <p:nvPr/>
                </p:nvSpPr>
                <p:spPr bwMode="auto">
                  <a:xfrm>
                    <a:off x="1581" y="835"/>
                    <a:ext cx="470" cy="636"/>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2384" name="Rectangle 56"/>
                  <p:cNvSpPr>
                    <a:spLocks noChangeArrowheads="1"/>
                  </p:cNvSpPr>
                  <p:nvPr/>
                </p:nvSpPr>
                <p:spPr bwMode="auto">
                  <a:xfrm>
                    <a:off x="1643" y="1249"/>
                    <a:ext cx="347" cy="173"/>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rPr>
                      <a:t>MEM</a:t>
                    </a:r>
                  </a:p>
                </p:txBody>
              </p:sp>
              <p:sp>
                <p:nvSpPr>
                  <p:cNvPr id="12385" name="Line 151"/>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2386" name="Group 152"/>
                  <p:cNvGrpSpPr>
                    <a:grpSpLocks/>
                  </p:cNvGrpSpPr>
                  <p:nvPr/>
                </p:nvGrpSpPr>
                <p:grpSpPr bwMode="auto">
                  <a:xfrm>
                    <a:off x="1606" y="886"/>
                    <a:ext cx="421" cy="313"/>
                    <a:chOff x="753" y="1584"/>
                    <a:chExt cx="421" cy="313"/>
                  </a:xfrm>
                </p:grpSpPr>
                <p:sp>
                  <p:nvSpPr>
                    <p:cNvPr id="12387"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88"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89"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90" name="Rectangle 12"/>
                    <p:cNvSpPr>
                      <a:spLocks noChangeArrowheads="1"/>
                    </p:cNvSpPr>
                    <p:nvPr/>
                  </p:nvSpPr>
                  <p:spPr bwMode="auto">
                    <a:xfrm>
                      <a:off x="753" y="1644"/>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grpSp>
            <p:grpSp>
              <p:nvGrpSpPr>
                <p:cNvPr id="12363" name="Group 157"/>
                <p:cNvGrpSpPr>
                  <a:grpSpLocks/>
                </p:cNvGrpSpPr>
                <p:nvPr/>
              </p:nvGrpSpPr>
              <p:grpSpPr bwMode="auto">
                <a:xfrm>
                  <a:off x="3946" y="1055"/>
                  <a:ext cx="286" cy="685"/>
                  <a:chOff x="4794" y="1376"/>
                  <a:chExt cx="286" cy="1431"/>
                </a:xfrm>
              </p:grpSpPr>
              <p:grpSp>
                <p:nvGrpSpPr>
                  <p:cNvPr id="12364" name="Group 158"/>
                  <p:cNvGrpSpPr>
                    <a:grpSpLocks/>
                  </p:cNvGrpSpPr>
                  <p:nvPr/>
                </p:nvGrpSpPr>
                <p:grpSpPr bwMode="auto">
                  <a:xfrm flipH="1">
                    <a:off x="4794" y="1376"/>
                    <a:ext cx="286" cy="220"/>
                    <a:chOff x="3732" y="3078"/>
                    <a:chExt cx="286" cy="178"/>
                  </a:xfrm>
                </p:grpSpPr>
                <p:sp>
                  <p:nvSpPr>
                    <p:cNvPr id="12380" name="Line 159"/>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81"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65" name="Group 161"/>
                  <p:cNvGrpSpPr>
                    <a:grpSpLocks/>
                  </p:cNvGrpSpPr>
                  <p:nvPr/>
                </p:nvGrpSpPr>
                <p:grpSpPr bwMode="auto">
                  <a:xfrm flipH="1">
                    <a:off x="4794" y="1613"/>
                    <a:ext cx="286" cy="220"/>
                    <a:chOff x="3732" y="3078"/>
                    <a:chExt cx="286" cy="178"/>
                  </a:xfrm>
                </p:grpSpPr>
                <p:sp>
                  <p:nvSpPr>
                    <p:cNvPr id="12378" name="Line 162"/>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79"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66" name="Group 164"/>
                  <p:cNvGrpSpPr>
                    <a:grpSpLocks/>
                  </p:cNvGrpSpPr>
                  <p:nvPr/>
                </p:nvGrpSpPr>
                <p:grpSpPr bwMode="auto">
                  <a:xfrm flipH="1">
                    <a:off x="4794" y="1850"/>
                    <a:ext cx="286" cy="220"/>
                    <a:chOff x="3732" y="3078"/>
                    <a:chExt cx="286" cy="178"/>
                  </a:xfrm>
                </p:grpSpPr>
                <p:sp>
                  <p:nvSpPr>
                    <p:cNvPr id="12376" name="Line 165"/>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77"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67" name="Group 167"/>
                  <p:cNvGrpSpPr>
                    <a:grpSpLocks/>
                  </p:cNvGrpSpPr>
                  <p:nvPr/>
                </p:nvGrpSpPr>
                <p:grpSpPr bwMode="auto">
                  <a:xfrm flipH="1">
                    <a:off x="4794" y="2097"/>
                    <a:ext cx="286" cy="220"/>
                    <a:chOff x="3732" y="3078"/>
                    <a:chExt cx="286" cy="178"/>
                  </a:xfrm>
                </p:grpSpPr>
                <p:sp>
                  <p:nvSpPr>
                    <p:cNvPr id="12374" name="Line 168"/>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75"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68" name="Group 170"/>
                  <p:cNvGrpSpPr>
                    <a:grpSpLocks/>
                  </p:cNvGrpSpPr>
                  <p:nvPr/>
                </p:nvGrpSpPr>
                <p:grpSpPr bwMode="auto">
                  <a:xfrm flipH="1">
                    <a:off x="4794" y="2340"/>
                    <a:ext cx="286" cy="220"/>
                    <a:chOff x="3732" y="3078"/>
                    <a:chExt cx="286" cy="178"/>
                  </a:xfrm>
                </p:grpSpPr>
                <p:sp>
                  <p:nvSpPr>
                    <p:cNvPr id="12372" name="Line 171"/>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73"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69" name="Group 173"/>
                  <p:cNvGrpSpPr>
                    <a:grpSpLocks/>
                  </p:cNvGrpSpPr>
                  <p:nvPr/>
                </p:nvGrpSpPr>
                <p:grpSpPr bwMode="auto">
                  <a:xfrm flipH="1">
                    <a:off x="4794" y="2587"/>
                    <a:ext cx="286" cy="220"/>
                    <a:chOff x="3732" y="3078"/>
                    <a:chExt cx="286" cy="178"/>
                  </a:xfrm>
                </p:grpSpPr>
                <p:sp>
                  <p:nvSpPr>
                    <p:cNvPr id="12370" name="Line 174"/>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71"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nvGrpSpPr>
              <p:cNvPr id="12301" name="Group 176"/>
              <p:cNvGrpSpPr>
                <a:grpSpLocks/>
              </p:cNvGrpSpPr>
              <p:nvPr/>
            </p:nvGrpSpPr>
            <p:grpSpPr bwMode="auto">
              <a:xfrm>
                <a:off x="2331" y="905"/>
                <a:ext cx="824" cy="912"/>
                <a:chOff x="2331" y="905"/>
                <a:chExt cx="824" cy="912"/>
              </a:xfrm>
            </p:grpSpPr>
            <p:sp>
              <p:nvSpPr>
                <p:cNvPr id="12332" name="Line 177"/>
                <p:cNvSpPr>
                  <a:spLocks noChangeShapeType="1"/>
                </p:cNvSpPr>
                <p:nvPr/>
              </p:nvSpPr>
              <p:spPr bwMode="auto">
                <a:xfrm>
                  <a:off x="2614" y="1721"/>
                  <a:ext cx="73" cy="96"/>
                </a:xfrm>
                <a:prstGeom prst="line">
                  <a:avLst/>
                </a:prstGeom>
                <a:noFill/>
                <a:ln w="28575">
                  <a:solidFill>
                    <a:srgbClr val="01020B"/>
                  </a:solidFill>
                  <a:round/>
                  <a:headEnd/>
                  <a:tailEnd/>
                </a:ln>
              </p:spPr>
              <p:txBody>
                <a:bodyPr wrap="none" anchor="ctr">
                  <a:prstTxWarp prst="textNoShape">
                    <a:avLst/>
                  </a:prstTxWarp>
                </a:bodyPr>
                <a:lstStyle/>
                <a:p>
                  <a:endParaRPr lang="en-US"/>
                </a:p>
              </p:txBody>
            </p:sp>
            <p:grpSp>
              <p:nvGrpSpPr>
                <p:cNvPr id="12333" name="Group 178"/>
                <p:cNvGrpSpPr>
                  <a:grpSpLocks/>
                </p:cNvGrpSpPr>
                <p:nvPr/>
              </p:nvGrpSpPr>
              <p:grpSpPr bwMode="auto">
                <a:xfrm>
                  <a:off x="2331" y="905"/>
                  <a:ext cx="605" cy="821"/>
                  <a:chOff x="1514" y="650"/>
                  <a:chExt cx="605" cy="821"/>
                </a:xfrm>
              </p:grpSpPr>
              <p:sp>
                <p:nvSpPr>
                  <p:cNvPr id="12353" name="Text Box 179"/>
                  <p:cNvSpPr txBox="1">
                    <a:spLocks noChangeArrowheads="1"/>
                  </p:cNvSpPr>
                  <p:nvPr/>
                </p:nvSpPr>
                <p:spPr bwMode="auto">
                  <a:xfrm>
                    <a:off x="1514" y="650"/>
                    <a:ext cx="605"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solidFill>
                          <a:srgbClr val="142CFD"/>
                        </a:solidFill>
                      </a:rPr>
                      <a:t>Node 2</a:t>
                    </a:r>
                    <a:endParaRPr lang="en-US"/>
                  </a:p>
                </p:txBody>
              </p:sp>
              <p:sp>
                <p:nvSpPr>
                  <p:cNvPr id="12354" name="Rectangle 180"/>
                  <p:cNvSpPr>
                    <a:spLocks noChangeArrowheads="1"/>
                  </p:cNvSpPr>
                  <p:nvPr/>
                </p:nvSpPr>
                <p:spPr bwMode="auto">
                  <a:xfrm>
                    <a:off x="1581" y="835"/>
                    <a:ext cx="470" cy="636"/>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2355" name="Rectangle 56"/>
                  <p:cNvSpPr>
                    <a:spLocks noChangeArrowheads="1"/>
                  </p:cNvSpPr>
                  <p:nvPr/>
                </p:nvSpPr>
                <p:spPr bwMode="auto">
                  <a:xfrm>
                    <a:off x="1643" y="1249"/>
                    <a:ext cx="347" cy="173"/>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rPr>
                      <a:t>MEM</a:t>
                    </a:r>
                  </a:p>
                </p:txBody>
              </p:sp>
              <p:sp>
                <p:nvSpPr>
                  <p:cNvPr id="12356" name="Line 18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2357" name="Group 183"/>
                  <p:cNvGrpSpPr>
                    <a:grpSpLocks/>
                  </p:cNvGrpSpPr>
                  <p:nvPr/>
                </p:nvGrpSpPr>
                <p:grpSpPr bwMode="auto">
                  <a:xfrm>
                    <a:off x="1606" y="886"/>
                    <a:ext cx="421" cy="313"/>
                    <a:chOff x="753" y="1584"/>
                    <a:chExt cx="421" cy="313"/>
                  </a:xfrm>
                </p:grpSpPr>
                <p:sp>
                  <p:nvSpPr>
                    <p:cNvPr id="12358"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59"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60"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61" name="Rectangle 12"/>
                    <p:cNvSpPr>
                      <a:spLocks noChangeArrowheads="1"/>
                    </p:cNvSpPr>
                    <p:nvPr/>
                  </p:nvSpPr>
                  <p:spPr bwMode="auto">
                    <a:xfrm>
                      <a:off x="753" y="1644"/>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grpSp>
            <p:grpSp>
              <p:nvGrpSpPr>
                <p:cNvPr id="12334" name="Group 188"/>
                <p:cNvGrpSpPr>
                  <a:grpSpLocks/>
                </p:cNvGrpSpPr>
                <p:nvPr/>
              </p:nvGrpSpPr>
              <p:grpSpPr bwMode="auto">
                <a:xfrm>
                  <a:off x="2869" y="1066"/>
                  <a:ext cx="286" cy="685"/>
                  <a:chOff x="4794" y="1376"/>
                  <a:chExt cx="286" cy="1431"/>
                </a:xfrm>
              </p:grpSpPr>
              <p:grpSp>
                <p:nvGrpSpPr>
                  <p:cNvPr id="12335" name="Group 189"/>
                  <p:cNvGrpSpPr>
                    <a:grpSpLocks/>
                  </p:cNvGrpSpPr>
                  <p:nvPr/>
                </p:nvGrpSpPr>
                <p:grpSpPr bwMode="auto">
                  <a:xfrm flipH="1">
                    <a:off x="4794" y="1376"/>
                    <a:ext cx="286" cy="220"/>
                    <a:chOff x="3732" y="3078"/>
                    <a:chExt cx="286" cy="178"/>
                  </a:xfrm>
                </p:grpSpPr>
                <p:sp>
                  <p:nvSpPr>
                    <p:cNvPr id="12351" name="Line 190"/>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52"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36" name="Group 192"/>
                  <p:cNvGrpSpPr>
                    <a:grpSpLocks/>
                  </p:cNvGrpSpPr>
                  <p:nvPr/>
                </p:nvGrpSpPr>
                <p:grpSpPr bwMode="auto">
                  <a:xfrm flipH="1">
                    <a:off x="4794" y="1613"/>
                    <a:ext cx="286" cy="220"/>
                    <a:chOff x="3732" y="3078"/>
                    <a:chExt cx="286" cy="178"/>
                  </a:xfrm>
                </p:grpSpPr>
                <p:sp>
                  <p:nvSpPr>
                    <p:cNvPr id="12349" name="Line 193"/>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50"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37" name="Group 195"/>
                  <p:cNvGrpSpPr>
                    <a:grpSpLocks/>
                  </p:cNvGrpSpPr>
                  <p:nvPr/>
                </p:nvGrpSpPr>
                <p:grpSpPr bwMode="auto">
                  <a:xfrm flipH="1">
                    <a:off x="4794" y="1850"/>
                    <a:ext cx="286" cy="220"/>
                    <a:chOff x="3732" y="3078"/>
                    <a:chExt cx="286" cy="178"/>
                  </a:xfrm>
                </p:grpSpPr>
                <p:sp>
                  <p:nvSpPr>
                    <p:cNvPr id="12347" name="Line 196"/>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48"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38" name="Group 198"/>
                  <p:cNvGrpSpPr>
                    <a:grpSpLocks/>
                  </p:cNvGrpSpPr>
                  <p:nvPr/>
                </p:nvGrpSpPr>
                <p:grpSpPr bwMode="auto">
                  <a:xfrm flipH="1">
                    <a:off x="4794" y="2097"/>
                    <a:ext cx="286" cy="220"/>
                    <a:chOff x="3732" y="3078"/>
                    <a:chExt cx="286" cy="178"/>
                  </a:xfrm>
                </p:grpSpPr>
                <p:sp>
                  <p:nvSpPr>
                    <p:cNvPr id="12345" name="Line 199"/>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46"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39" name="Group 201"/>
                  <p:cNvGrpSpPr>
                    <a:grpSpLocks/>
                  </p:cNvGrpSpPr>
                  <p:nvPr/>
                </p:nvGrpSpPr>
                <p:grpSpPr bwMode="auto">
                  <a:xfrm flipH="1">
                    <a:off x="4794" y="2340"/>
                    <a:ext cx="286" cy="220"/>
                    <a:chOff x="3732" y="3078"/>
                    <a:chExt cx="286" cy="178"/>
                  </a:xfrm>
                </p:grpSpPr>
                <p:sp>
                  <p:nvSpPr>
                    <p:cNvPr id="12343" name="Line 202"/>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44"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40" name="Group 204"/>
                  <p:cNvGrpSpPr>
                    <a:grpSpLocks/>
                  </p:cNvGrpSpPr>
                  <p:nvPr/>
                </p:nvGrpSpPr>
                <p:grpSpPr bwMode="auto">
                  <a:xfrm flipH="1">
                    <a:off x="4794" y="2587"/>
                    <a:ext cx="286" cy="220"/>
                    <a:chOff x="3732" y="3078"/>
                    <a:chExt cx="286" cy="178"/>
                  </a:xfrm>
                </p:grpSpPr>
                <p:sp>
                  <p:nvSpPr>
                    <p:cNvPr id="12341" name="Line 205"/>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42"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nvGrpSpPr>
              <p:cNvPr id="12302" name="Group 207"/>
              <p:cNvGrpSpPr>
                <a:grpSpLocks/>
              </p:cNvGrpSpPr>
              <p:nvPr/>
            </p:nvGrpSpPr>
            <p:grpSpPr bwMode="auto">
              <a:xfrm>
                <a:off x="1455" y="905"/>
                <a:ext cx="819" cy="851"/>
                <a:chOff x="1455" y="905"/>
                <a:chExt cx="819" cy="851"/>
              </a:xfrm>
            </p:grpSpPr>
            <p:grpSp>
              <p:nvGrpSpPr>
                <p:cNvPr id="12303" name="Group 208"/>
                <p:cNvGrpSpPr>
                  <a:grpSpLocks/>
                </p:cNvGrpSpPr>
                <p:nvPr/>
              </p:nvGrpSpPr>
              <p:grpSpPr bwMode="auto">
                <a:xfrm>
                  <a:off x="1669" y="905"/>
                  <a:ext cx="605" cy="821"/>
                  <a:chOff x="1514" y="650"/>
                  <a:chExt cx="605" cy="821"/>
                </a:xfrm>
              </p:grpSpPr>
              <p:sp>
                <p:nvSpPr>
                  <p:cNvPr id="12323" name="Text Box 209"/>
                  <p:cNvSpPr txBox="1">
                    <a:spLocks noChangeArrowheads="1"/>
                  </p:cNvSpPr>
                  <p:nvPr/>
                </p:nvSpPr>
                <p:spPr bwMode="auto">
                  <a:xfrm>
                    <a:off x="1514" y="650"/>
                    <a:ext cx="605"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a:solidFill>
                          <a:srgbClr val="142CFD"/>
                        </a:solidFill>
                      </a:rPr>
                      <a:t>Node 1</a:t>
                    </a:r>
                    <a:endParaRPr lang="en-US"/>
                  </a:p>
                </p:txBody>
              </p:sp>
              <p:sp>
                <p:nvSpPr>
                  <p:cNvPr id="12324" name="Rectangle 210"/>
                  <p:cNvSpPr>
                    <a:spLocks noChangeArrowheads="1"/>
                  </p:cNvSpPr>
                  <p:nvPr/>
                </p:nvSpPr>
                <p:spPr bwMode="auto">
                  <a:xfrm>
                    <a:off x="1581" y="835"/>
                    <a:ext cx="470" cy="636"/>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2325" name="Rectangle 56"/>
                  <p:cNvSpPr>
                    <a:spLocks noChangeArrowheads="1"/>
                  </p:cNvSpPr>
                  <p:nvPr/>
                </p:nvSpPr>
                <p:spPr bwMode="auto">
                  <a:xfrm>
                    <a:off x="1643" y="1249"/>
                    <a:ext cx="347" cy="173"/>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rPr>
                      <a:t>MEM</a:t>
                    </a:r>
                  </a:p>
                </p:txBody>
              </p:sp>
              <p:sp>
                <p:nvSpPr>
                  <p:cNvPr id="12326"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2327" name="Group 213"/>
                  <p:cNvGrpSpPr>
                    <a:grpSpLocks/>
                  </p:cNvGrpSpPr>
                  <p:nvPr/>
                </p:nvGrpSpPr>
                <p:grpSpPr bwMode="auto">
                  <a:xfrm>
                    <a:off x="1606" y="886"/>
                    <a:ext cx="421" cy="313"/>
                    <a:chOff x="753" y="1584"/>
                    <a:chExt cx="421" cy="313"/>
                  </a:xfrm>
                </p:grpSpPr>
                <p:sp>
                  <p:nvSpPr>
                    <p:cNvPr id="12328"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29"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30"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2331" name="Rectangle 12"/>
                    <p:cNvSpPr>
                      <a:spLocks noChangeArrowheads="1"/>
                    </p:cNvSpPr>
                    <p:nvPr/>
                  </p:nvSpPr>
                  <p:spPr bwMode="auto">
                    <a:xfrm>
                      <a:off x="753" y="1644"/>
                      <a:ext cx="35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New York" charset="0"/>
                        </a:rPr>
                        <a:t>CPU</a:t>
                      </a:r>
                    </a:p>
                  </p:txBody>
                </p:sp>
              </p:grpSp>
            </p:grpSp>
            <p:grpSp>
              <p:nvGrpSpPr>
                <p:cNvPr id="12304" name="Group 218"/>
                <p:cNvGrpSpPr>
                  <a:grpSpLocks/>
                </p:cNvGrpSpPr>
                <p:nvPr/>
              </p:nvGrpSpPr>
              <p:grpSpPr bwMode="auto">
                <a:xfrm flipH="1">
                  <a:off x="1455" y="1071"/>
                  <a:ext cx="286" cy="685"/>
                  <a:chOff x="4794" y="1376"/>
                  <a:chExt cx="286" cy="1431"/>
                </a:xfrm>
              </p:grpSpPr>
              <p:grpSp>
                <p:nvGrpSpPr>
                  <p:cNvPr id="12305" name="Group 219"/>
                  <p:cNvGrpSpPr>
                    <a:grpSpLocks/>
                  </p:cNvGrpSpPr>
                  <p:nvPr/>
                </p:nvGrpSpPr>
                <p:grpSpPr bwMode="auto">
                  <a:xfrm flipH="1">
                    <a:off x="4794" y="1376"/>
                    <a:ext cx="286" cy="220"/>
                    <a:chOff x="3732" y="3078"/>
                    <a:chExt cx="286" cy="178"/>
                  </a:xfrm>
                </p:grpSpPr>
                <p:sp>
                  <p:nvSpPr>
                    <p:cNvPr id="12321" name="Line 220"/>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22"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06" name="Group 222"/>
                  <p:cNvGrpSpPr>
                    <a:grpSpLocks/>
                  </p:cNvGrpSpPr>
                  <p:nvPr/>
                </p:nvGrpSpPr>
                <p:grpSpPr bwMode="auto">
                  <a:xfrm flipH="1">
                    <a:off x="4794" y="1613"/>
                    <a:ext cx="286" cy="220"/>
                    <a:chOff x="3732" y="3078"/>
                    <a:chExt cx="286" cy="178"/>
                  </a:xfrm>
                </p:grpSpPr>
                <p:sp>
                  <p:nvSpPr>
                    <p:cNvPr id="12319" name="Line 223"/>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20"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07" name="Group 225"/>
                  <p:cNvGrpSpPr>
                    <a:grpSpLocks/>
                  </p:cNvGrpSpPr>
                  <p:nvPr/>
                </p:nvGrpSpPr>
                <p:grpSpPr bwMode="auto">
                  <a:xfrm flipH="1">
                    <a:off x="4794" y="1850"/>
                    <a:ext cx="286" cy="220"/>
                    <a:chOff x="3732" y="3078"/>
                    <a:chExt cx="286" cy="178"/>
                  </a:xfrm>
                </p:grpSpPr>
                <p:sp>
                  <p:nvSpPr>
                    <p:cNvPr id="12317" name="Line 226"/>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18"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08" name="Group 228"/>
                  <p:cNvGrpSpPr>
                    <a:grpSpLocks/>
                  </p:cNvGrpSpPr>
                  <p:nvPr/>
                </p:nvGrpSpPr>
                <p:grpSpPr bwMode="auto">
                  <a:xfrm flipH="1">
                    <a:off x="4794" y="2097"/>
                    <a:ext cx="286" cy="220"/>
                    <a:chOff x="3732" y="3078"/>
                    <a:chExt cx="286" cy="178"/>
                  </a:xfrm>
                </p:grpSpPr>
                <p:sp>
                  <p:nvSpPr>
                    <p:cNvPr id="12315" name="Line 229"/>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16"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09" name="Group 231"/>
                  <p:cNvGrpSpPr>
                    <a:grpSpLocks/>
                  </p:cNvGrpSpPr>
                  <p:nvPr/>
                </p:nvGrpSpPr>
                <p:grpSpPr bwMode="auto">
                  <a:xfrm flipH="1">
                    <a:off x="4794" y="2340"/>
                    <a:ext cx="286" cy="220"/>
                    <a:chOff x="3732" y="3078"/>
                    <a:chExt cx="286" cy="178"/>
                  </a:xfrm>
                </p:grpSpPr>
                <p:sp>
                  <p:nvSpPr>
                    <p:cNvPr id="12313" name="Line 232"/>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14"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2310" name="Group 234"/>
                  <p:cNvGrpSpPr>
                    <a:grpSpLocks/>
                  </p:cNvGrpSpPr>
                  <p:nvPr/>
                </p:nvGrpSpPr>
                <p:grpSpPr bwMode="auto">
                  <a:xfrm flipH="1">
                    <a:off x="4794" y="2587"/>
                    <a:ext cx="286" cy="220"/>
                    <a:chOff x="3732" y="3078"/>
                    <a:chExt cx="286" cy="178"/>
                  </a:xfrm>
                </p:grpSpPr>
                <p:sp>
                  <p:nvSpPr>
                    <p:cNvPr id="12311" name="Line 235"/>
                    <p:cNvSpPr>
                      <a:spLocks noChangeShapeType="1"/>
                    </p:cNvSpPr>
                    <p:nvPr/>
                  </p:nvSpPr>
                  <p:spPr bwMode="auto">
                    <a:xfrm rot="5400000" flipV="1">
                      <a:off x="3964" y="3102"/>
                      <a:ext cx="0" cy="108"/>
                    </a:xfrm>
                    <a:prstGeom prst="line">
                      <a:avLst/>
                    </a:prstGeom>
                    <a:noFill/>
                    <a:ln w="22225">
                      <a:solidFill>
                        <a:srgbClr val="01020B"/>
                      </a:solidFill>
                      <a:round/>
                      <a:headEnd/>
                      <a:tailEnd/>
                    </a:ln>
                  </p:spPr>
                  <p:txBody>
                    <a:bodyPr wrap="none" anchor="ctr">
                      <a:prstTxWarp prst="textNoShape">
                        <a:avLst/>
                      </a:prstTxWarp>
                    </a:bodyPr>
                    <a:lstStyle/>
                    <a:p>
                      <a:endParaRPr lang="en-US"/>
                    </a:p>
                  </p:txBody>
                </p:sp>
                <p:sp>
                  <p:nvSpPr>
                    <p:cNvPr id="12312" name="AutoShape 13"/>
                    <p:cNvSpPr>
                      <a:spLocks noChangeArrowheads="1"/>
                    </p:cNvSpPr>
                    <p:nvPr/>
                  </p:nvSpPr>
                  <p:spPr bwMode="auto">
                    <a:xfrm>
                      <a:off x="3732" y="3078"/>
                      <a:ext cx="210" cy="178"/>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sp>
          <p:nvSpPr>
            <p:cNvPr id="12296" name="Line 237"/>
            <p:cNvSpPr>
              <a:spLocks noChangeShapeType="1"/>
            </p:cNvSpPr>
            <p:nvPr/>
          </p:nvSpPr>
          <p:spPr bwMode="auto">
            <a:xfrm>
              <a:off x="1979" y="1723"/>
              <a:ext cx="112" cy="96"/>
            </a:xfrm>
            <a:prstGeom prst="line">
              <a:avLst/>
            </a:prstGeom>
            <a:noFill/>
            <a:ln w="22225">
              <a:solidFill>
                <a:srgbClr val="01020B"/>
              </a:solidFill>
              <a:round/>
              <a:headEnd/>
              <a:tailEnd/>
            </a:ln>
          </p:spPr>
          <p:txBody>
            <a:bodyPr wrap="none" anchor="ctr">
              <a:prstTxWarp prst="textNoShape">
                <a:avLst/>
              </a:prstTxWarp>
            </a:bodyPr>
            <a:lstStyle/>
            <a:p>
              <a:endParaRPr lang="en-US"/>
            </a:p>
          </p:txBody>
        </p:sp>
        <p:grpSp>
          <p:nvGrpSpPr>
            <p:cNvPr id="12297" name="Group 238"/>
            <p:cNvGrpSpPr>
              <a:grpSpLocks/>
            </p:cNvGrpSpPr>
            <p:nvPr/>
          </p:nvGrpSpPr>
          <p:grpSpPr bwMode="auto">
            <a:xfrm>
              <a:off x="1690" y="1795"/>
              <a:ext cx="2442" cy="285"/>
              <a:chOff x="1818" y="2227"/>
              <a:chExt cx="2442" cy="285"/>
            </a:xfrm>
          </p:grpSpPr>
          <p:sp>
            <p:nvSpPr>
              <p:cNvPr id="12298" name="Freeform 45"/>
              <p:cNvSpPr>
                <a:spLocks/>
              </p:cNvSpPr>
              <p:nvPr/>
            </p:nvSpPr>
            <p:spPr bwMode="auto">
              <a:xfrm>
                <a:off x="1818" y="2227"/>
                <a:ext cx="2442" cy="285"/>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2299" name="Rectangle 46"/>
              <p:cNvSpPr>
                <a:spLocks noChangeArrowheads="1"/>
              </p:cNvSpPr>
              <p:nvPr/>
            </p:nvSpPr>
            <p:spPr bwMode="auto">
              <a:xfrm>
                <a:off x="2181" y="2282"/>
                <a:ext cx="1641" cy="192"/>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Interconnection Network</a:t>
                </a:r>
              </a:p>
            </p:txBody>
          </p:sp>
        </p:grpSp>
      </p:grpSp>
      <p:sp>
        <p:nvSpPr>
          <p:cNvPr id="103" name="Slide Number Placeholder 102"/>
          <p:cNvSpPr>
            <a:spLocks noGrp="1"/>
          </p:cNvSpPr>
          <p:nvPr>
            <p:ph type="sldNum" sz="quarter" idx="12"/>
          </p:nvPr>
        </p:nvSpPr>
        <p:spPr/>
        <p:txBody>
          <a:bodyPr/>
          <a:lstStyle/>
          <a:p>
            <a:fld id="{E98DCB10-97A4-405D-8E23-559299D9D189}" type="slidenum">
              <a:rPr lang="en-US" smtClean="0"/>
              <a:pPr/>
              <a:t>15</a:t>
            </a:fld>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Rectangle: Click to edit Master text styles&#10;Second level&#10;Third level&#10;Fourth level&#10;Fifth level"/>
          <p:cNvSpPr>
            <a:spLocks noGrp="1" noChangeArrowheads="1"/>
          </p:cNvSpPr>
          <p:nvPr>
            <p:ph type="body" idx="1"/>
          </p:nvPr>
        </p:nvSpPr>
        <p:spPr>
          <a:xfrm>
            <a:off x="759883" y="1277937"/>
            <a:ext cx="7696200" cy="5207530"/>
          </a:xfrm>
        </p:spPr>
        <p:txBody>
          <a:bodyPr/>
          <a:lstStyle/>
          <a:p>
            <a:pPr>
              <a:lnSpc>
                <a:spcPct val="90000"/>
              </a:lnSpc>
              <a:buNone/>
            </a:pPr>
            <a:endParaRPr lang="en-US" sz="2000" dirty="0" smtClean="0">
              <a:latin typeface="Arial" charset="0"/>
            </a:endParaRPr>
          </a:p>
          <a:p>
            <a:pPr>
              <a:lnSpc>
                <a:spcPct val="90000"/>
              </a:lnSpc>
            </a:pPr>
            <a:r>
              <a:rPr lang="en-US" dirty="0" smtClean="0">
                <a:latin typeface="Arial" charset="0"/>
              </a:rPr>
              <a:t>Database systems based on this architectural model pioneered by </a:t>
            </a:r>
            <a:r>
              <a:rPr lang="en-US" dirty="0" err="1" smtClean="0">
                <a:latin typeface="Arial" charset="0"/>
              </a:rPr>
              <a:t>Teradata</a:t>
            </a:r>
            <a:r>
              <a:rPr lang="en-US" dirty="0" smtClean="0">
                <a:latin typeface="Arial" charset="0"/>
              </a:rPr>
              <a:t> and Gamma (Univ. of Wisconsin) in early 1980s.</a:t>
            </a:r>
          </a:p>
          <a:p>
            <a:pPr lvl="1">
              <a:lnSpc>
                <a:spcPct val="90000"/>
              </a:lnSpc>
            </a:pPr>
            <a:r>
              <a:rPr lang="en-US" sz="1800" dirty="0" smtClean="0">
                <a:latin typeface="Arial" charset="0"/>
              </a:rPr>
              <a:t>IBM DB2/PE – mid 1990s</a:t>
            </a:r>
          </a:p>
          <a:p>
            <a:pPr lvl="1">
              <a:lnSpc>
                <a:spcPct val="90000"/>
              </a:lnSpc>
            </a:pPr>
            <a:r>
              <a:rPr lang="en-US" sz="1800" dirty="0" smtClean="0">
                <a:latin typeface="Arial" charset="0"/>
              </a:rPr>
              <a:t>Informix XPS – late 1990s</a:t>
            </a:r>
          </a:p>
          <a:p>
            <a:pPr lvl="1">
              <a:lnSpc>
                <a:spcPct val="90000"/>
              </a:lnSpc>
            </a:pPr>
            <a:r>
              <a:rPr lang="en-US" sz="1800" dirty="0" smtClean="0">
                <a:latin typeface="Arial" charset="0"/>
              </a:rPr>
              <a:t>Recently:  </a:t>
            </a:r>
            <a:r>
              <a:rPr lang="en-US" sz="1800" dirty="0" err="1" smtClean="0">
                <a:latin typeface="Arial" charset="0"/>
              </a:rPr>
              <a:t>DATAllegro</a:t>
            </a:r>
            <a:r>
              <a:rPr lang="en-US" sz="1800" dirty="0" smtClean="0">
                <a:latin typeface="Arial" charset="0"/>
              </a:rPr>
              <a:t>, </a:t>
            </a:r>
            <a:r>
              <a:rPr lang="en-US" sz="1800" dirty="0" err="1" smtClean="0">
                <a:latin typeface="Arial" charset="0"/>
              </a:rPr>
              <a:t>Greenplum</a:t>
            </a:r>
            <a:r>
              <a:rPr lang="en-US" sz="1800" dirty="0" smtClean="0">
                <a:latin typeface="Arial" charset="0"/>
              </a:rPr>
              <a:t>,  </a:t>
            </a:r>
            <a:r>
              <a:rPr lang="en-US" sz="1800" dirty="0" err="1" smtClean="0">
                <a:latin typeface="Arial" charset="0"/>
              </a:rPr>
              <a:t>Netezza</a:t>
            </a:r>
            <a:r>
              <a:rPr lang="en-US" sz="1800" dirty="0" smtClean="0">
                <a:latin typeface="Arial" charset="0"/>
              </a:rPr>
              <a:t>, </a:t>
            </a:r>
            <a:r>
              <a:rPr lang="en-US" sz="1800" dirty="0" err="1" smtClean="0">
                <a:latin typeface="Arial" charset="0"/>
              </a:rPr>
              <a:t>Vertica</a:t>
            </a:r>
            <a:r>
              <a:rPr lang="en-US" sz="1800" dirty="0" smtClean="0">
                <a:latin typeface="Arial" charset="0"/>
              </a:rPr>
              <a:t>, Aster</a:t>
            </a:r>
          </a:p>
          <a:p>
            <a:pPr>
              <a:lnSpc>
                <a:spcPct val="90000"/>
              </a:lnSpc>
            </a:pPr>
            <a:r>
              <a:rPr lang="en-US" dirty="0" smtClean="0">
                <a:latin typeface="Arial" charset="0"/>
              </a:rPr>
              <a:t>Same hardware model </a:t>
            </a:r>
            <a:r>
              <a:rPr lang="en-US" dirty="0">
                <a:latin typeface="Arial" charset="0"/>
              </a:rPr>
              <a:t>used by all search engines (MSN Live, Yahoo, Google)</a:t>
            </a:r>
            <a:endParaRPr lang="en-US" dirty="0" smtClean="0">
              <a:latin typeface="Arial" charset="0"/>
            </a:endParaRPr>
          </a:p>
          <a:p>
            <a:pPr lvl="1">
              <a:lnSpc>
                <a:spcPct val="90000"/>
              </a:lnSpc>
            </a:pPr>
            <a:r>
              <a:rPr lang="en-US" sz="1800" dirty="0" smtClean="0">
                <a:latin typeface="Arial" charset="0"/>
              </a:rPr>
              <a:t>10,000 node clusters have become commonplace</a:t>
            </a:r>
          </a:p>
          <a:p>
            <a:pPr lvl="1">
              <a:lnSpc>
                <a:spcPct val="90000"/>
              </a:lnSpc>
            </a:pPr>
            <a:r>
              <a:rPr lang="en-US" sz="1800" dirty="0" smtClean="0">
                <a:latin typeface="Arial" charset="0"/>
              </a:rPr>
              <a:t>Dealing with failures is a real challenge</a:t>
            </a:r>
          </a:p>
          <a:p>
            <a:pPr>
              <a:lnSpc>
                <a:spcPct val="90000"/>
              </a:lnSpc>
            </a:pPr>
            <a:r>
              <a:rPr lang="en-US" dirty="0" smtClean="0">
                <a:latin typeface="Arial" charset="0"/>
              </a:rPr>
              <a:t>Sometimes such </a:t>
            </a:r>
            <a:r>
              <a:rPr lang="en-US" dirty="0">
                <a:latin typeface="Arial" charset="0"/>
              </a:rPr>
              <a:t>hardware </a:t>
            </a:r>
            <a:r>
              <a:rPr lang="en-US" dirty="0" smtClean="0">
                <a:latin typeface="Arial" charset="0"/>
              </a:rPr>
              <a:t>configurations are referred to </a:t>
            </a:r>
            <a:r>
              <a:rPr lang="en-US" dirty="0">
                <a:latin typeface="Arial" charset="0"/>
              </a:rPr>
              <a:t>as “clusters”, or “grids</a:t>
            </a:r>
            <a:r>
              <a:rPr lang="en-US" dirty="0" smtClean="0">
                <a:latin typeface="Arial" charset="0"/>
              </a:rPr>
              <a:t>”</a:t>
            </a:r>
          </a:p>
          <a:p>
            <a:pPr lvl="1">
              <a:lnSpc>
                <a:spcPct val="90000"/>
              </a:lnSpc>
            </a:pPr>
            <a:r>
              <a:rPr lang="en-US" sz="1800" dirty="0" smtClean="0">
                <a:latin typeface="Arial" charset="0"/>
              </a:rPr>
              <a:t>Oracle 10g is “grid” in name only</a:t>
            </a:r>
          </a:p>
          <a:p>
            <a:pPr>
              <a:lnSpc>
                <a:spcPct val="90000"/>
              </a:lnSpc>
            </a:pPr>
            <a:endParaRPr lang="en-US" sz="2000" dirty="0" smtClean="0">
              <a:latin typeface="Arial" charset="0"/>
            </a:endParaRPr>
          </a:p>
          <a:p>
            <a:pPr>
              <a:lnSpc>
                <a:spcPct val="90000"/>
              </a:lnSpc>
              <a:buNone/>
            </a:pPr>
            <a:r>
              <a:rPr lang="en-US" sz="2000" dirty="0" smtClean="0">
                <a:latin typeface="Arial" charset="0"/>
              </a:rPr>
              <a:t> </a:t>
            </a:r>
            <a:endParaRPr lang="en-US" sz="2000" dirty="0">
              <a:latin typeface="Arial" charset="0"/>
            </a:endParaRPr>
          </a:p>
        </p:txBody>
      </p:sp>
      <p:sp>
        <p:nvSpPr>
          <p:cNvPr id="13315" name="Rectangle 3"/>
          <p:cNvSpPr>
            <a:spLocks noGrp="1" noChangeArrowheads="1"/>
          </p:cNvSpPr>
          <p:nvPr>
            <p:ph type="title"/>
          </p:nvPr>
        </p:nvSpPr>
        <p:spPr>
          <a:xfrm>
            <a:off x="490538" y="769938"/>
            <a:ext cx="7162800" cy="533400"/>
          </a:xfrm>
        </p:spPr>
        <p:txBody>
          <a:bodyPr/>
          <a:lstStyle/>
          <a:p>
            <a:r>
              <a:rPr lang="en-US">
                <a:latin typeface="Arial" charset="0"/>
              </a:rPr>
              <a:t>Shared-Nothing (cont.)</a:t>
            </a:r>
          </a:p>
        </p:txBody>
      </p:sp>
      <p:sp>
        <p:nvSpPr>
          <p:cNvPr id="4" name="Slide Number Placeholder 3"/>
          <p:cNvSpPr>
            <a:spLocks noGrp="1"/>
          </p:cNvSpPr>
          <p:nvPr>
            <p:ph type="sldNum" sz="quarter" idx="12"/>
          </p:nvPr>
        </p:nvSpPr>
        <p:spPr/>
        <p:txBody>
          <a:bodyPr/>
          <a:lstStyle/>
          <a:p>
            <a:fld id="{E98DCB10-97A4-405D-8E23-559299D9D189}" type="slidenum">
              <a:rPr lang="en-US" smtClean="0"/>
              <a:pPr/>
              <a:t>16</a:t>
            </a:fld>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Rectangle: Click to edit Master text styles&#10;Second level&#10;Third level&#10;Fourth level&#10;Fifth level"/>
          <p:cNvSpPr>
            <a:spLocks noGrp="1" noChangeArrowheads="1"/>
          </p:cNvSpPr>
          <p:nvPr>
            <p:ph type="body" idx="4294967295"/>
          </p:nvPr>
        </p:nvSpPr>
        <p:spPr>
          <a:xfrm>
            <a:off x="844550" y="1541463"/>
            <a:ext cx="7696200" cy="677862"/>
          </a:xfrm>
        </p:spPr>
        <p:txBody>
          <a:bodyPr/>
          <a:lstStyle/>
          <a:p>
            <a:pPr>
              <a:lnSpc>
                <a:spcPct val="90000"/>
              </a:lnSpc>
            </a:pPr>
            <a:r>
              <a:rPr lang="en-US" sz="2000" dirty="0">
                <a:latin typeface="Arial" charset="0"/>
              </a:rPr>
              <a:t>Cluster of 20 VAX 11/750s circa 1985 (</a:t>
            </a:r>
            <a:r>
              <a:rPr lang="en-US" sz="2000" dirty="0" smtClean="0">
                <a:latin typeface="Arial" charset="0"/>
              </a:rPr>
              <a:t>Univ. Wisconsin)</a:t>
            </a:r>
            <a:endParaRPr lang="en-US" sz="2000" dirty="0">
              <a:latin typeface="Arial" charset="0"/>
            </a:endParaRPr>
          </a:p>
          <a:p>
            <a:pPr>
              <a:lnSpc>
                <a:spcPct val="90000"/>
              </a:lnSpc>
              <a:buFontTx/>
              <a:buNone/>
            </a:pPr>
            <a:endParaRPr lang="en-US" sz="2000" dirty="0">
              <a:latin typeface="Arial" charset="0"/>
            </a:endParaRPr>
          </a:p>
          <a:p>
            <a:pPr>
              <a:lnSpc>
                <a:spcPct val="90000"/>
              </a:lnSpc>
              <a:buFontTx/>
              <a:buNone/>
            </a:pPr>
            <a:endParaRPr lang="en-US" sz="2000" dirty="0">
              <a:latin typeface="Arial" charset="0"/>
            </a:endParaRPr>
          </a:p>
          <a:p>
            <a:pPr>
              <a:lnSpc>
                <a:spcPct val="90000"/>
              </a:lnSpc>
              <a:buFontTx/>
              <a:buNone/>
            </a:pPr>
            <a:endParaRPr lang="en-US" sz="2000" dirty="0">
              <a:latin typeface="Arial" charset="0"/>
            </a:endParaRPr>
          </a:p>
          <a:p>
            <a:pPr>
              <a:lnSpc>
                <a:spcPct val="90000"/>
              </a:lnSpc>
              <a:buFontTx/>
              <a:buNone/>
            </a:pPr>
            <a:endParaRPr lang="en-US" sz="2000" dirty="0">
              <a:latin typeface="Arial" charset="0"/>
            </a:endParaRPr>
          </a:p>
        </p:txBody>
      </p:sp>
      <p:sp>
        <p:nvSpPr>
          <p:cNvPr id="14339" name="Rectangle 3"/>
          <p:cNvSpPr>
            <a:spLocks noGrp="1" noChangeArrowheads="1"/>
          </p:cNvSpPr>
          <p:nvPr>
            <p:ph type="title" idx="4294967295"/>
          </p:nvPr>
        </p:nvSpPr>
        <p:spPr>
          <a:xfrm>
            <a:off x="490538" y="769938"/>
            <a:ext cx="7754937" cy="533400"/>
          </a:xfrm>
        </p:spPr>
        <p:txBody>
          <a:bodyPr/>
          <a:lstStyle/>
          <a:p>
            <a:r>
              <a:rPr lang="en-US">
                <a:latin typeface="Arial" charset="0"/>
              </a:rPr>
              <a:t>No, Google did not invent clusters</a:t>
            </a:r>
          </a:p>
        </p:txBody>
      </p:sp>
      <p:pic>
        <p:nvPicPr>
          <p:cNvPr id="14340" name="Picture 103" descr="crystal"/>
          <p:cNvPicPr>
            <a:picLocks noChangeAspect="1" noChangeArrowheads="1"/>
          </p:cNvPicPr>
          <p:nvPr/>
        </p:nvPicPr>
        <p:blipFill>
          <a:blip r:embed="rId3"/>
          <a:srcRect/>
          <a:stretch>
            <a:fillRect/>
          </a:stretch>
        </p:blipFill>
        <p:spPr bwMode="auto">
          <a:xfrm>
            <a:off x="1090613" y="2136246"/>
            <a:ext cx="6378575" cy="42529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8A6EE22-AA39-F641-8804-669485C68ED5}" type="slidenum">
              <a:rPr lang="en-US" smtClean="0"/>
              <a:pPr/>
              <a:t>17</a:t>
            </a:fld>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idx="4294967295"/>
          </p:nvPr>
        </p:nvSpPr>
        <p:spPr>
          <a:xfrm>
            <a:off x="490538" y="769938"/>
            <a:ext cx="7754937" cy="533400"/>
          </a:xfrm>
        </p:spPr>
        <p:txBody>
          <a:bodyPr/>
          <a:lstStyle/>
          <a:p>
            <a:r>
              <a:rPr lang="en-US">
                <a:latin typeface="Arial" charset="0"/>
              </a:rPr>
              <a:t>A typical cluster circa 2008</a:t>
            </a:r>
          </a:p>
        </p:txBody>
      </p:sp>
      <p:pic>
        <p:nvPicPr>
          <p:cNvPr id="3" name="Picture 2" descr="PB030589.jpg"/>
          <p:cNvPicPr>
            <a:picLocks noChangeAspect="1"/>
          </p:cNvPicPr>
          <p:nvPr/>
        </p:nvPicPr>
        <p:blipFill>
          <a:blip r:embed="rId3"/>
          <a:stretch>
            <a:fillRect/>
          </a:stretch>
        </p:blipFill>
        <p:spPr>
          <a:xfrm>
            <a:off x="1320799" y="2065865"/>
            <a:ext cx="5998465" cy="4498849"/>
          </a:xfrm>
          <a:prstGeom prst="rect">
            <a:avLst/>
          </a:prstGeom>
        </p:spPr>
      </p:pic>
      <p:sp>
        <p:nvSpPr>
          <p:cNvPr id="4" name="Rectangle 2" descr="Rectangle: Click to edit Master text styles&#10;Second level&#10;Third level&#10;Fourth level&#10;Fifth level"/>
          <p:cNvSpPr txBox="1">
            <a:spLocks noChangeArrowheads="1"/>
          </p:cNvSpPr>
          <p:nvPr/>
        </p:nvSpPr>
        <p:spPr bwMode="auto">
          <a:xfrm>
            <a:off x="844550" y="1541463"/>
            <a:ext cx="7696200" cy="677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chemeClr val="hlink"/>
              </a:buClr>
              <a:buSzPct val="110000"/>
              <a:buFont typeface="Wingdings" charset="2"/>
              <a:buBlip>
                <a:blip r:embed="rId4"/>
              </a:buBlip>
              <a:tabLst/>
              <a:defRPr/>
            </a:pPr>
            <a:r>
              <a:rPr kumimoji="0" lang="en-US" sz="20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rPr>
              <a:t>200 nodes</a:t>
            </a:r>
            <a:r>
              <a:rPr kumimoji="0" lang="en-US" sz="2000" b="0" i="0" u="none" strike="noStrike" kern="0" cap="none" spc="0" normalizeH="0" noProof="0" dirty="0" smtClean="0">
                <a:ln>
                  <a:noFill/>
                </a:ln>
                <a:solidFill>
                  <a:srgbClr val="040408"/>
                </a:solidFill>
                <a:effectLst/>
                <a:uLnTx/>
                <a:uFillTx/>
                <a:latin typeface="Arial" charset="0"/>
                <a:ea typeface="ＭＳ Ｐゴシック" charset="-128"/>
                <a:cs typeface="ＭＳ Ｐゴシック" charset="-128"/>
              </a:rPr>
              <a:t> (400 </a:t>
            </a:r>
            <a:r>
              <a:rPr lang="en-US" sz="2000" b="0" kern="0" dirty="0" smtClean="0">
                <a:solidFill>
                  <a:srgbClr val="040408"/>
                </a:solidFill>
                <a:latin typeface="Arial" charset="0"/>
              </a:rPr>
              <a:t>cores,  400 disks</a:t>
            </a:r>
            <a:r>
              <a:rPr kumimoji="0" lang="en-US" sz="2000" b="0" i="0" u="none" strike="noStrike" kern="0" cap="none" spc="0" normalizeH="0" noProof="0" dirty="0" smtClean="0">
                <a:ln>
                  <a:noFill/>
                </a:ln>
                <a:solidFill>
                  <a:srgbClr val="040408"/>
                </a:solidFill>
                <a:effectLst/>
                <a:uLnTx/>
                <a:uFillTx/>
                <a:latin typeface="Arial" charset="0"/>
                <a:ea typeface="ＭＳ Ｐゴシック" charset="-128"/>
                <a:cs typeface="ＭＳ Ｐゴシック" charset="-128"/>
              </a:rPr>
              <a:t>) </a:t>
            </a:r>
            <a:r>
              <a:rPr kumimoji="0" lang="en-US" sz="20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rPr>
              <a:t>(Univ</a:t>
            </a:r>
            <a:r>
              <a:rPr lang="en-US" sz="2000" b="0" kern="0" baseline="0" dirty="0" smtClean="0">
                <a:solidFill>
                  <a:srgbClr val="040408"/>
                </a:solidFill>
                <a:latin typeface="Arial" charset="0"/>
              </a:rPr>
              <a:t>.</a:t>
            </a:r>
            <a:r>
              <a:rPr lang="en-US" sz="2000" b="0" kern="0" dirty="0" smtClean="0">
                <a:solidFill>
                  <a:srgbClr val="040408"/>
                </a:solidFill>
                <a:latin typeface="Arial" charset="0"/>
              </a:rPr>
              <a:t> of Wisconsin</a:t>
            </a:r>
            <a:r>
              <a:rPr kumimoji="0" lang="en-US" sz="20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rPr>
              <a:t>) </a:t>
            </a:r>
          </a:p>
          <a:p>
            <a:pPr marL="342900" marR="0" lvl="0" indent="-342900" algn="l" defTabSz="914400" rtl="0" eaLnBrk="0" fontAlgn="base" latinLnBrk="0" hangingPunct="0">
              <a:lnSpc>
                <a:spcPct val="90000"/>
              </a:lnSpc>
              <a:spcBef>
                <a:spcPct val="20000"/>
              </a:spcBef>
              <a:spcAft>
                <a:spcPct val="0"/>
              </a:spcAft>
              <a:buClr>
                <a:schemeClr val="hlink"/>
              </a:buClr>
              <a:buSzPct val="110000"/>
              <a:buFontTx/>
              <a:buNone/>
              <a:tabLst/>
              <a:defRPr/>
            </a:pPr>
            <a:endParaRPr kumimoji="0" lang="en-US" sz="20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
                <a:schemeClr val="hlink"/>
              </a:buClr>
              <a:buSzPct val="110000"/>
              <a:buFontTx/>
              <a:buNone/>
              <a:tabLst/>
              <a:defRPr/>
            </a:pPr>
            <a:endParaRPr kumimoji="0" lang="en-US" sz="20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
                <a:schemeClr val="hlink"/>
              </a:buClr>
              <a:buSzPct val="110000"/>
              <a:buFontTx/>
              <a:buNone/>
              <a:tabLst/>
              <a:defRPr/>
            </a:pPr>
            <a:endParaRPr kumimoji="0" lang="en-US" sz="20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endParaRPr>
          </a:p>
          <a:p>
            <a:pPr marL="342900" marR="0" lvl="0" indent="-342900" algn="l" defTabSz="914400" rtl="0" eaLnBrk="0" fontAlgn="base" latinLnBrk="0" hangingPunct="0">
              <a:lnSpc>
                <a:spcPct val="90000"/>
              </a:lnSpc>
              <a:spcBef>
                <a:spcPct val="20000"/>
              </a:spcBef>
              <a:spcAft>
                <a:spcPct val="0"/>
              </a:spcAft>
              <a:buClr>
                <a:schemeClr val="hlink"/>
              </a:buClr>
              <a:buSzPct val="110000"/>
              <a:buFontTx/>
              <a:buNone/>
              <a:tabLst/>
              <a:defRPr/>
            </a:pPr>
            <a:endParaRPr kumimoji="0" lang="en-US" sz="2000" b="0" i="0" u="none" strike="noStrike" kern="0" cap="none" spc="0" normalizeH="0" baseline="0" noProof="0" dirty="0">
              <a:ln>
                <a:noFill/>
              </a:ln>
              <a:solidFill>
                <a:srgbClr val="040408"/>
              </a:solidFill>
              <a:effectLst/>
              <a:uLnTx/>
              <a:uFillTx/>
              <a:latin typeface="Arial" charset="0"/>
              <a:ea typeface="ＭＳ Ｐゴシック" charset="-128"/>
              <a:cs typeface="ＭＳ Ｐゴシック" charset="-128"/>
            </a:endParaRPr>
          </a:p>
        </p:txBody>
      </p:sp>
      <p:sp>
        <p:nvSpPr>
          <p:cNvPr id="5" name="Slide Number Placeholder 4"/>
          <p:cNvSpPr>
            <a:spLocks noGrp="1"/>
          </p:cNvSpPr>
          <p:nvPr>
            <p:ph type="sldNum" sz="quarter" idx="12"/>
          </p:nvPr>
        </p:nvSpPr>
        <p:spPr/>
        <p:txBody>
          <a:bodyPr/>
          <a:lstStyle/>
          <a:p>
            <a:fld id="{28A6EE22-AA39-F641-8804-669485C68ED5}" type="slidenum">
              <a:rPr lang="en-US" smtClean="0"/>
              <a:pPr/>
              <a:t>18</a:t>
            </a:fld>
            <a:endParaRPr 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Shared-Nothing Summary </a:t>
            </a:r>
            <a:endParaRPr lang="en-US" dirty="0"/>
          </a:p>
        </p:txBody>
      </p:sp>
      <p:sp>
        <p:nvSpPr>
          <p:cNvPr id="3" name="Content Placeholder 2"/>
          <p:cNvSpPr>
            <a:spLocks noGrp="1"/>
          </p:cNvSpPr>
          <p:nvPr>
            <p:ph idx="1"/>
          </p:nvPr>
        </p:nvSpPr>
        <p:spPr>
          <a:xfrm>
            <a:off x="838200" y="1689100"/>
            <a:ext cx="7772400" cy="4610100"/>
          </a:xfrm>
        </p:spPr>
        <p:txBody>
          <a:bodyPr/>
          <a:lstStyle/>
          <a:p>
            <a:r>
              <a:rPr lang="en-US" dirty="0" smtClean="0"/>
              <a:t>Pros</a:t>
            </a:r>
          </a:p>
          <a:p>
            <a:pPr lvl="1"/>
            <a:r>
              <a:rPr lang="en-US" dirty="0" smtClean="0"/>
              <a:t>Commodity components throughout</a:t>
            </a:r>
          </a:p>
          <a:p>
            <a:pPr lvl="1"/>
            <a:r>
              <a:rPr lang="en-US" dirty="0" smtClean="0"/>
              <a:t>Hardware can be incrementally scaled </a:t>
            </a:r>
          </a:p>
          <a:p>
            <a:pPr lvl="1"/>
            <a:r>
              <a:rPr lang="en-US" dirty="0" smtClean="0"/>
              <a:t>Fault tolerant</a:t>
            </a:r>
          </a:p>
          <a:p>
            <a:pPr lvl="1"/>
            <a:r>
              <a:rPr lang="en-US" dirty="0" smtClean="0"/>
              <a:t>No hot spots (buffer pools, lock tables)</a:t>
            </a:r>
          </a:p>
          <a:p>
            <a:pPr lvl="1"/>
            <a:r>
              <a:rPr lang="en-US" dirty="0" smtClean="0"/>
              <a:t>SQL performance provides linear speedup and </a:t>
            </a:r>
            <a:r>
              <a:rPr lang="en-US" dirty="0" err="1" smtClean="0"/>
              <a:t>scaleup</a:t>
            </a:r>
            <a:endParaRPr lang="en-US" dirty="0" smtClean="0"/>
          </a:p>
          <a:p>
            <a:r>
              <a:rPr lang="en-US" dirty="0" smtClean="0"/>
              <a:t>Cons</a:t>
            </a:r>
          </a:p>
          <a:p>
            <a:pPr lvl="1"/>
            <a:r>
              <a:rPr lang="en-US" dirty="0" smtClean="0"/>
              <a:t>Manageability – providing a single system image</a:t>
            </a:r>
          </a:p>
          <a:p>
            <a:pPr lvl="1"/>
            <a:r>
              <a:rPr lang="en-US" dirty="0" smtClean="0"/>
              <a:t>Wider variety of physical DB design alternatives to consider</a:t>
            </a:r>
          </a:p>
          <a:p>
            <a:pPr lvl="1"/>
            <a:r>
              <a:rPr lang="en-US" dirty="0" smtClean="0"/>
              <a:t>Software to deal with failures and data skew is more complicated</a:t>
            </a:r>
          </a:p>
        </p:txBody>
      </p:sp>
      <p:sp>
        <p:nvSpPr>
          <p:cNvPr id="4" name="Slide Number Placeholder 3"/>
          <p:cNvSpPr>
            <a:spLocks noGrp="1"/>
          </p:cNvSpPr>
          <p:nvPr>
            <p:ph type="sldNum" sz="quarter" idx="12"/>
          </p:nvPr>
        </p:nvSpPr>
        <p:spPr/>
        <p:txBody>
          <a:bodyPr/>
          <a:lstStyle/>
          <a:p>
            <a:fld id="{E98DCB10-97A4-405D-8E23-559299D9D18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 is mission impossible</a:t>
            </a:r>
            <a:endParaRPr lang="en-US" dirty="0"/>
          </a:p>
        </p:txBody>
      </p:sp>
      <p:sp>
        <p:nvSpPr>
          <p:cNvPr id="3" name="Content Placeholder 2"/>
          <p:cNvSpPr>
            <a:spLocks noGrp="1"/>
          </p:cNvSpPr>
          <p:nvPr>
            <p:ph idx="1"/>
          </p:nvPr>
        </p:nvSpPr>
        <p:spPr/>
        <p:txBody>
          <a:bodyPr/>
          <a:lstStyle/>
          <a:p>
            <a:r>
              <a:rPr lang="en-US" dirty="0" smtClean="0"/>
              <a:t>I did not enter on a motorcycle</a:t>
            </a:r>
          </a:p>
          <a:p>
            <a:r>
              <a:rPr lang="en-US" dirty="0" smtClean="0"/>
              <a:t>I have no new product announcements to make</a:t>
            </a:r>
          </a:p>
          <a:p>
            <a:r>
              <a:rPr lang="en-US" dirty="0" smtClean="0"/>
              <a:t>I have no slick demos to give</a:t>
            </a:r>
          </a:p>
          <a:p>
            <a:r>
              <a:rPr lang="en-US" dirty="0" smtClean="0"/>
              <a:t>There is no final exam</a:t>
            </a: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rPr>
              <a:t>Talk Outline	</a:t>
            </a:r>
          </a:p>
        </p:txBody>
      </p:sp>
      <p:sp>
        <p:nvSpPr>
          <p:cNvPr id="6147" name="Content Placeholder 2" descr="Rectangle: Click to edit Master text styles&#10;Second level&#10;Third level&#10;Fourth level&#10;Fifth level"/>
          <p:cNvSpPr>
            <a:spLocks noGrp="1"/>
          </p:cNvSpPr>
          <p:nvPr>
            <p:ph idx="1"/>
          </p:nvPr>
        </p:nvSpPr>
        <p:spPr/>
        <p:txBody>
          <a:bodyPr/>
          <a:lstStyle/>
          <a:p>
            <a:r>
              <a:rPr lang="en-US" dirty="0">
                <a:latin typeface="Arial" charset="0"/>
              </a:rPr>
              <a:t>Alternative parallel</a:t>
            </a:r>
            <a:r>
              <a:rPr lang="en-US" dirty="0" smtClean="0">
                <a:latin typeface="Arial" charset="0"/>
              </a:rPr>
              <a:t> DB </a:t>
            </a:r>
            <a:r>
              <a:rPr lang="en-US" dirty="0">
                <a:latin typeface="Arial" charset="0"/>
              </a:rPr>
              <a:t>architectures</a:t>
            </a:r>
          </a:p>
          <a:p>
            <a:pPr lvl="1"/>
            <a:r>
              <a:rPr lang="en-US" dirty="0">
                <a:latin typeface="Arial" charset="0"/>
              </a:rPr>
              <a:t>Why “shared nothing” has emerged as the standard </a:t>
            </a:r>
          </a:p>
          <a:p>
            <a:r>
              <a:rPr lang="en-US" dirty="0">
                <a:solidFill>
                  <a:srgbClr val="FF0000"/>
                </a:solidFill>
                <a:latin typeface="Arial" charset="0"/>
              </a:rPr>
              <a:t>Partitioned tables</a:t>
            </a:r>
          </a:p>
          <a:p>
            <a:pPr lvl="1"/>
            <a:r>
              <a:rPr lang="en-US" dirty="0">
                <a:latin typeface="Arial" charset="0"/>
              </a:rPr>
              <a:t>The basis for scalable execution</a:t>
            </a:r>
          </a:p>
          <a:p>
            <a:r>
              <a:rPr lang="en-US" dirty="0">
                <a:solidFill>
                  <a:srgbClr val="01020B"/>
                </a:solidFill>
                <a:latin typeface="Arial" charset="0"/>
              </a:rPr>
              <a:t>Partitioned </a:t>
            </a:r>
            <a:r>
              <a:rPr lang="en-US" dirty="0" smtClean="0">
                <a:solidFill>
                  <a:srgbClr val="01020B"/>
                </a:solidFill>
                <a:latin typeface="Arial" charset="0"/>
              </a:rPr>
              <a:t>parallelism</a:t>
            </a:r>
          </a:p>
          <a:p>
            <a:pPr lvl="1"/>
            <a:r>
              <a:rPr lang="en-US" dirty="0" smtClean="0">
                <a:latin typeface="Arial" charset="0"/>
              </a:rPr>
              <a:t>Software building blocks for scalable database systems</a:t>
            </a:r>
            <a:endParaRPr lang="en-US" dirty="0">
              <a:solidFill>
                <a:srgbClr val="01020B"/>
              </a:solidFill>
              <a:latin typeface="Arial" charset="0"/>
            </a:endParaRPr>
          </a:p>
          <a:p>
            <a:r>
              <a:rPr lang="en-US" dirty="0" smtClean="0">
                <a:solidFill>
                  <a:srgbClr val="01020B"/>
                </a:solidFill>
                <a:latin typeface="Arial" charset="0"/>
              </a:rPr>
              <a:t>Other technical challenges</a:t>
            </a:r>
          </a:p>
          <a:p>
            <a:r>
              <a:rPr lang="en-US" dirty="0" smtClean="0">
                <a:latin typeface="Arial" charset="0"/>
              </a:rPr>
              <a:t>Summary and Conclusions</a:t>
            </a:r>
          </a:p>
        </p:txBody>
      </p:sp>
      <p:sp>
        <p:nvSpPr>
          <p:cNvPr id="4" name="Slide Number Placeholder 3"/>
          <p:cNvSpPr>
            <a:spLocks noGrp="1"/>
          </p:cNvSpPr>
          <p:nvPr>
            <p:ph type="sldNum" sz="quarter" idx="12"/>
          </p:nvPr>
        </p:nvSpPr>
        <p:spPr/>
        <p:txBody>
          <a:bodyPr/>
          <a:lstStyle/>
          <a:p>
            <a:fld id="{E98DCB10-97A4-405D-8E23-559299D9D18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368300" y="723900"/>
            <a:ext cx="7162800" cy="533400"/>
          </a:xfrm>
        </p:spPr>
        <p:txBody>
          <a:bodyPr/>
          <a:lstStyle/>
          <a:p>
            <a:r>
              <a:rPr lang="en-US">
                <a:latin typeface="Arial" charset="0"/>
              </a:rPr>
              <a:t>Horizontal partitioning</a:t>
            </a:r>
          </a:p>
        </p:txBody>
      </p:sp>
      <p:grpSp>
        <p:nvGrpSpPr>
          <p:cNvPr id="23555" name="Group 324"/>
          <p:cNvGrpSpPr>
            <a:grpSpLocks/>
          </p:cNvGrpSpPr>
          <p:nvPr/>
        </p:nvGrpSpPr>
        <p:grpSpPr bwMode="auto">
          <a:xfrm>
            <a:off x="7027863" y="565150"/>
            <a:ext cx="1897062" cy="4772025"/>
            <a:chOff x="7051359" y="565216"/>
            <a:chExt cx="1895790" cy="4771166"/>
          </a:xfrm>
        </p:grpSpPr>
        <p:grpSp>
          <p:nvGrpSpPr>
            <p:cNvPr id="23785" name="Group 238"/>
            <p:cNvGrpSpPr>
              <a:grpSpLocks/>
            </p:cNvGrpSpPr>
            <p:nvPr/>
          </p:nvGrpSpPr>
          <p:grpSpPr bwMode="auto">
            <a:xfrm rot="-5400000">
              <a:off x="6899860" y="3289092"/>
              <a:ext cx="3533456" cy="561123"/>
              <a:chOff x="1818" y="2227"/>
              <a:chExt cx="2442" cy="285"/>
            </a:xfrm>
          </p:grpSpPr>
          <p:sp>
            <p:nvSpPr>
              <p:cNvPr id="23802" name="Freeform 45"/>
              <p:cNvSpPr>
                <a:spLocks/>
              </p:cNvSpPr>
              <p:nvPr/>
            </p:nvSpPr>
            <p:spPr bwMode="auto">
              <a:xfrm>
                <a:off x="1818" y="2227"/>
                <a:ext cx="2442" cy="285"/>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23803" name="Rectangle 46"/>
              <p:cNvSpPr>
                <a:spLocks noChangeArrowheads="1"/>
              </p:cNvSpPr>
              <p:nvPr/>
            </p:nvSpPr>
            <p:spPr bwMode="auto">
              <a:xfrm>
                <a:off x="2181" y="2282"/>
                <a:ext cx="1641" cy="192"/>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Interconnection Network</a:t>
                </a:r>
              </a:p>
            </p:txBody>
          </p:sp>
        </p:grpSp>
        <p:grpSp>
          <p:nvGrpSpPr>
            <p:cNvPr id="23786" name="Group 230"/>
            <p:cNvGrpSpPr>
              <a:grpSpLocks noChangeAspect="1"/>
            </p:cNvGrpSpPr>
            <p:nvPr/>
          </p:nvGrpSpPr>
          <p:grpSpPr bwMode="auto">
            <a:xfrm>
              <a:off x="7051359" y="565216"/>
              <a:ext cx="1162761" cy="1371600"/>
              <a:chOff x="5960534" y="753534"/>
              <a:chExt cx="2169369" cy="2559784"/>
            </a:xfrm>
          </p:grpSpPr>
          <p:cxnSp>
            <p:nvCxnSpPr>
              <p:cNvPr id="23787"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3788"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3789" name="Group 228"/>
              <p:cNvGrpSpPr>
                <a:grpSpLocks/>
              </p:cNvGrpSpPr>
              <p:nvPr/>
            </p:nvGrpSpPr>
            <p:grpSpPr bwMode="auto">
              <a:xfrm>
                <a:off x="5960534" y="753534"/>
                <a:ext cx="2169369" cy="2559784"/>
                <a:chOff x="5960534" y="753534"/>
                <a:chExt cx="2169369" cy="2559784"/>
              </a:xfrm>
            </p:grpSpPr>
            <p:grpSp>
              <p:nvGrpSpPr>
                <p:cNvPr id="23790" name="Group 208"/>
                <p:cNvGrpSpPr>
                  <a:grpSpLocks/>
                </p:cNvGrpSpPr>
                <p:nvPr/>
              </p:nvGrpSpPr>
              <p:grpSpPr bwMode="auto">
                <a:xfrm>
                  <a:off x="7526394" y="1614721"/>
                  <a:ext cx="603509" cy="837410"/>
                  <a:chOff x="1581" y="835"/>
                  <a:chExt cx="467" cy="648"/>
                </a:xfrm>
              </p:grpSpPr>
              <p:sp>
                <p:nvSpPr>
                  <p:cNvPr id="23794"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3795" name="Rectangle 56"/>
                  <p:cNvSpPr>
                    <a:spLocks noChangeArrowheads="1"/>
                  </p:cNvSpPr>
                  <p:nvPr/>
                </p:nvSpPr>
                <p:spPr bwMode="auto">
                  <a:xfrm>
                    <a:off x="1604" y="1236"/>
                    <a:ext cx="41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        </a:t>
                    </a:r>
                  </a:p>
                </p:txBody>
              </p:sp>
              <p:sp>
                <p:nvSpPr>
                  <p:cNvPr id="23796"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3797" name="Group 213"/>
                  <p:cNvGrpSpPr>
                    <a:grpSpLocks/>
                  </p:cNvGrpSpPr>
                  <p:nvPr/>
                </p:nvGrpSpPr>
                <p:grpSpPr bwMode="auto">
                  <a:xfrm>
                    <a:off x="1606" y="886"/>
                    <a:ext cx="421" cy="313"/>
                    <a:chOff x="753" y="1584"/>
                    <a:chExt cx="421" cy="313"/>
                  </a:xfrm>
                </p:grpSpPr>
                <p:sp>
                  <p:nvSpPr>
                    <p:cNvPr id="23798"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99"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800"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801" name="Rectangle 12"/>
                    <p:cNvSpPr>
                      <a:spLocks noChangeArrowheads="1"/>
                    </p:cNvSpPr>
                    <p:nvPr/>
                  </p:nvSpPr>
                  <p:spPr bwMode="auto">
                    <a:xfrm>
                      <a:off x="753" y="1644"/>
                      <a:ext cx="177"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 </a:t>
                      </a:r>
                    </a:p>
                  </p:txBody>
                </p:sp>
              </p:grpSp>
            </p:grpSp>
            <p:grpSp>
              <p:nvGrpSpPr>
                <p:cNvPr id="23791" name="Group 227"/>
                <p:cNvGrpSpPr>
                  <a:grpSpLocks/>
                </p:cNvGrpSpPr>
                <p:nvPr/>
              </p:nvGrpSpPr>
              <p:grpSpPr bwMode="auto">
                <a:xfrm>
                  <a:off x="5960534" y="753534"/>
                  <a:ext cx="1388534" cy="2559784"/>
                  <a:chOff x="5943600" y="651933"/>
                  <a:chExt cx="1388534" cy="2559784"/>
                </a:xfrm>
              </p:grpSpPr>
              <p:sp>
                <p:nvSpPr>
                  <p:cNvPr id="23792"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3793"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graphicFrame>
        <p:nvGraphicFramePr>
          <p:cNvPr id="75" name="Table 74"/>
          <p:cNvGraphicFramePr>
            <a:graphicFrameLocks noGrp="1"/>
          </p:cNvGraphicFramePr>
          <p:nvPr/>
        </p:nvGraphicFramePr>
        <p:xfrm>
          <a:off x="7086600" y="1439863"/>
          <a:ext cx="612775" cy="41910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76" name="Table 75"/>
          <p:cNvGraphicFramePr>
            <a:graphicFrameLocks noGrp="1"/>
          </p:cNvGraphicFramePr>
          <p:nvPr/>
        </p:nvGraphicFramePr>
        <p:xfrm>
          <a:off x="7108825" y="739775"/>
          <a:ext cx="612775" cy="41910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pSp>
        <p:nvGrpSpPr>
          <p:cNvPr id="23600" name="Group 230"/>
          <p:cNvGrpSpPr>
            <a:grpSpLocks noChangeAspect="1"/>
          </p:cNvGrpSpPr>
          <p:nvPr/>
        </p:nvGrpSpPr>
        <p:grpSpPr bwMode="auto">
          <a:xfrm>
            <a:off x="7027863" y="3468688"/>
            <a:ext cx="1163637" cy="1371600"/>
            <a:chOff x="5960534" y="753534"/>
            <a:chExt cx="2169369" cy="2559784"/>
          </a:xfrm>
        </p:grpSpPr>
        <p:cxnSp>
          <p:nvCxnSpPr>
            <p:cNvPr id="23770"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3771"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3772" name="Group 228"/>
            <p:cNvGrpSpPr>
              <a:grpSpLocks/>
            </p:cNvGrpSpPr>
            <p:nvPr/>
          </p:nvGrpSpPr>
          <p:grpSpPr bwMode="auto">
            <a:xfrm>
              <a:off x="5960534" y="753534"/>
              <a:ext cx="2169369" cy="2559784"/>
              <a:chOff x="5960534" y="753534"/>
              <a:chExt cx="2169369" cy="2559784"/>
            </a:xfrm>
          </p:grpSpPr>
          <p:grpSp>
            <p:nvGrpSpPr>
              <p:cNvPr id="23773" name="Group 208"/>
              <p:cNvGrpSpPr>
                <a:grpSpLocks/>
              </p:cNvGrpSpPr>
              <p:nvPr/>
            </p:nvGrpSpPr>
            <p:grpSpPr bwMode="auto">
              <a:xfrm>
                <a:off x="7526394" y="1614721"/>
                <a:ext cx="603509" cy="837410"/>
                <a:chOff x="1581" y="835"/>
                <a:chExt cx="467" cy="648"/>
              </a:xfrm>
            </p:grpSpPr>
            <p:sp>
              <p:nvSpPr>
                <p:cNvPr id="23777"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3778" name="Rectangle 56"/>
                <p:cNvSpPr>
                  <a:spLocks noChangeArrowheads="1"/>
                </p:cNvSpPr>
                <p:nvPr/>
              </p:nvSpPr>
              <p:spPr bwMode="auto">
                <a:xfrm>
                  <a:off x="1604" y="1236"/>
                  <a:ext cx="41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        </a:t>
                  </a:r>
                </a:p>
              </p:txBody>
            </p:sp>
            <p:sp>
              <p:nvSpPr>
                <p:cNvPr id="23779"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3780" name="Group 213"/>
                <p:cNvGrpSpPr>
                  <a:grpSpLocks/>
                </p:cNvGrpSpPr>
                <p:nvPr/>
              </p:nvGrpSpPr>
              <p:grpSpPr bwMode="auto">
                <a:xfrm>
                  <a:off x="1606" y="886"/>
                  <a:ext cx="421" cy="313"/>
                  <a:chOff x="753" y="1584"/>
                  <a:chExt cx="421" cy="313"/>
                </a:xfrm>
              </p:grpSpPr>
              <p:sp>
                <p:nvSpPr>
                  <p:cNvPr id="23781"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82"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83"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84" name="Rectangle 12"/>
                  <p:cNvSpPr>
                    <a:spLocks noChangeArrowheads="1"/>
                  </p:cNvSpPr>
                  <p:nvPr/>
                </p:nvSpPr>
                <p:spPr bwMode="auto">
                  <a:xfrm>
                    <a:off x="753" y="1644"/>
                    <a:ext cx="177"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 </a:t>
                    </a:r>
                  </a:p>
                </p:txBody>
              </p:sp>
            </p:grpSp>
          </p:grpSp>
          <p:grpSp>
            <p:nvGrpSpPr>
              <p:cNvPr id="23774" name="Group 227"/>
              <p:cNvGrpSpPr>
                <a:grpSpLocks/>
              </p:cNvGrpSpPr>
              <p:nvPr/>
            </p:nvGrpSpPr>
            <p:grpSpPr bwMode="auto">
              <a:xfrm>
                <a:off x="5960534" y="753534"/>
                <a:ext cx="1388534" cy="2559784"/>
                <a:chOff x="5943600" y="651933"/>
                <a:chExt cx="1388534" cy="2559784"/>
              </a:xfrm>
            </p:grpSpPr>
            <p:sp>
              <p:nvSpPr>
                <p:cNvPr id="23775"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3776"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aphicFrame>
        <p:nvGraphicFramePr>
          <p:cNvPr id="94" name="Table 93"/>
          <p:cNvGraphicFramePr>
            <a:graphicFrameLocks noGrp="1"/>
          </p:cNvGraphicFramePr>
          <p:nvPr/>
        </p:nvGraphicFramePr>
        <p:xfrm>
          <a:off x="7102475" y="4351338"/>
          <a:ext cx="612775" cy="411163"/>
        </p:xfrm>
        <a:graphic>
          <a:graphicData uri="http://schemas.openxmlformats.org/drawingml/2006/table">
            <a:tbl>
              <a:tblPr/>
              <a:tblGrid>
                <a:gridCol w="201613"/>
                <a:gridCol w="277812"/>
                <a:gridCol w="133350"/>
              </a:tblGrid>
              <a:tr h="968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95" name="Table 94"/>
          <p:cNvGraphicFramePr>
            <a:graphicFrameLocks noGrp="1"/>
          </p:cNvGraphicFramePr>
          <p:nvPr/>
        </p:nvGraphicFramePr>
        <p:xfrm>
          <a:off x="7102475" y="3657600"/>
          <a:ext cx="642938" cy="419100"/>
        </p:xfrm>
        <a:graphic>
          <a:graphicData uri="http://schemas.openxmlformats.org/drawingml/2006/table">
            <a:tbl>
              <a:tblPr/>
              <a:tblGrid>
                <a:gridCol w="244475"/>
                <a:gridCol w="280988"/>
                <a:gridCol w="117475"/>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bl>
          </a:graphicData>
        </a:graphic>
      </p:graphicFrame>
      <p:grpSp>
        <p:nvGrpSpPr>
          <p:cNvPr id="23645" name="Group 230"/>
          <p:cNvGrpSpPr>
            <a:grpSpLocks noChangeAspect="1"/>
          </p:cNvGrpSpPr>
          <p:nvPr/>
        </p:nvGrpSpPr>
        <p:grpSpPr bwMode="auto">
          <a:xfrm>
            <a:off x="7027863" y="4870450"/>
            <a:ext cx="1163637" cy="1371600"/>
            <a:chOff x="5960534" y="753534"/>
            <a:chExt cx="2169369" cy="2559784"/>
          </a:xfrm>
        </p:grpSpPr>
        <p:cxnSp>
          <p:nvCxnSpPr>
            <p:cNvPr id="23755"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3756"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3757" name="Group 228"/>
            <p:cNvGrpSpPr>
              <a:grpSpLocks/>
            </p:cNvGrpSpPr>
            <p:nvPr/>
          </p:nvGrpSpPr>
          <p:grpSpPr bwMode="auto">
            <a:xfrm>
              <a:off x="5960534" y="753534"/>
              <a:ext cx="2169369" cy="2559784"/>
              <a:chOff x="5960534" y="753534"/>
              <a:chExt cx="2169369" cy="2559784"/>
            </a:xfrm>
          </p:grpSpPr>
          <p:grpSp>
            <p:nvGrpSpPr>
              <p:cNvPr id="23758" name="Group 208"/>
              <p:cNvGrpSpPr>
                <a:grpSpLocks/>
              </p:cNvGrpSpPr>
              <p:nvPr/>
            </p:nvGrpSpPr>
            <p:grpSpPr bwMode="auto">
              <a:xfrm>
                <a:off x="7526394" y="1614721"/>
                <a:ext cx="603509" cy="837410"/>
                <a:chOff x="1581" y="835"/>
                <a:chExt cx="467" cy="648"/>
              </a:xfrm>
            </p:grpSpPr>
            <p:sp>
              <p:nvSpPr>
                <p:cNvPr id="23762"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3763" name="Rectangle 56"/>
                <p:cNvSpPr>
                  <a:spLocks noChangeArrowheads="1"/>
                </p:cNvSpPr>
                <p:nvPr/>
              </p:nvSpPr>
              <p:spPr bwMode="auto">
                <a:xfrm>
                  <a:off x="1604" y="1236"/>
                  <a:ext cx="41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        </a:t>
                  </a:r>
                </a:p>
              </p:txBody>
            </p:sp>
            <p:sp>
              <p:nvSpPr>
                <p:cNvPr id="23764"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3765" name="Group 213"/>
                <p:cNvGrpSpPr>
                  <a:grpSpLocks/>
                </p:cNvGrpSpPr>
                <p:nvPr/>
              </p:nvGrpSpPr>
              <p:grpSpPr bwMode="auto">
                <a:xfrm>
                  <a:off x="1606" y="886"/>
                  <a:ext cx="421" cy="313"/>
                  <a:chOff x="753" y="1584"/>
                  <a:chExt cx="421" cy="313"/>
                </a:xfrm>
              </p:grpSpPr>
              <p:sp>
                <p:nvSpPr>
                  <p:cNvPr id="23766"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67"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68"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69" name="Rectangle 12"/>
                  <p:cNvSpPr>
                    <a:spLocks noChangeArrowheads="1"/>
                  </p:cNvSpPr>
                  <p:nvPr/>
                </p:nvSpPr>
                <p:spPr bwMode="auto">
                  <a:xfrm>
                    <a:off x="753" y="1644"/>
                    <a:ext cx="177"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 </a:t>
                    </a:r>
                  </a:p>
                </p:txBody>
              </p:sp>
            </p:grpSp>
          </p:grpSp>
          <p:grpSp>
            <p:nvGrpSpPr>
              <p:cNvPr id="23759" name="Group 227"/>
              <p:cNvGrpSpPr>
                <a:grpSpLocks/>
              </p:cNvGrpSpPr>
              <p:nvPr/>
            </p:nvGrpSpPr>
            <p:grpSpPr bwMode="auto">
              <a:xfrm>
                <a:off x="5960534" y="753534"/>
                <a:ext cx="1388534" cy="2559784"/>
                <a:chOff x="5943600" y="651933"/>
                <a:chExt cx="1388534" cy="2559784"/>
              </a:xfrm>
            </p:grpSpPr>
            <p:sp>
              <p:nvSpPr>
                <p:cNvPr id="23760"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3761"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aphicFrame>
        <p:nvGraphicFramePr>
          <p:cNvPr id="112" name="Table 111"/>
          <p:cNvGraphicFramePr>
            <a:graphicFrameLocks noGrp="1"/>
          </p:cNvGraphicFramePr>
          <p:nvPr/>
        </p:nvGraphicFramePr>
        <p:xfrm>
          <a:off x="7089775" y="5753100"/>
          <a:ext cx="612775" cy="438152"/>
        </p:xfrm>
        <a:graphic>
          <a:graphicData uri="http://schemas.openxmlformats.org/drawingml/2006/table">
            <a:tbl>
              <a:tblPr/>
              <a:tblGrid>
                <a:gridCol w="201613"/>
                <a:gridCol w="277812"/>
                <a:gridCol w="133350"/>
              </a:tblGrid>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113" name="Table 112"/>
          <p:cNvGraphicFramePr>
            <a:graphicFrameLocks noGrp="1"/>
          </p:cNvGraphicFramePr>
          <p:nvPr/>
        </p:nvGraphicFramePr>
        <p:xfrm>
          <a:off x="7097713" y="5045075"/>
          <a:ext cx="612775" cy="419100"/>
        </p:xfrm>
        <a:graphic>
          <a:graphicData uri="http://schemas.openxmlformats.org/drawingml/2006/table">
            <a:tbl>
              <a:tblPr/>
              <a:tblGrid>
                <a:gridCol w="201612"/>
                <a:gridCol w="277813"/>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grpSp>
        <p:nvGrpSpPr>
          <p:cNvPr id="23690" name="Group 230"/>
          <p:cNvGrpSpPr>
            <a:grpSpLocks noChangeAspect="1"/>
          </p:cNvGrpSpPr>
          <p:nvPr/>
        </p:nvGrpSpPr>
        <p:grpSpPr bwMode="auto">
          <a:xfrm>
            <a:off x="7027863" y="2043113"/>
            <a:ext cx="1163637" cy="1371600"/>
            <a:chOff x="5960534" y="753534"/>
            <a:chExt cx="2169369" cy="2559784"/>
          </a:xfrm>
        </p:grpSpPr>
        <p:cxnSp>
          <p:nvCxnSpPr>
            <p:cNvPr id="23740"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3741"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3742" name="Group 228"/>
            <p:cNvGrpSpPr>
              <a:grpSpLocks/>
            </p:cNvGrpSpPr>
            <p:nvPr/>
          </p:nvGrpSpPr>
          <p:grpSpPr bwMode="auto">
            <a:xfrm>
              <a:off x="5960534" y="753534"/>
              <a:ext cx="2169369" cy="2559784"/>
              <a:chOff x="5960534" y="753534"/>
              <a:chExt cx="2169369" cy="2559784"/>
            </a:xfrm>
          </p:grpSpPr>
          <p:grpSp>
            <p:nvGrpSpPr>
              <p:cNvPr id="23743" name="Group 208"/>
              <p:cNvGrpSpPr>
                <a:grpSpLocks/>
              </p:cNvGrpSpPr>
              <p:nvPr/>
            </p:nvGrpSpPr>
            <p:grpSpPr bwMode="auto">
              <a:xfrm>
                <a:off x="7526394" y="1614721"/>
                <a:ext cx="603509" cy="837410"/>
                <a:chOff x="1581" y="835"/>
                <a:chExt cx="467" cy="648"/>
              </a:xfrm>
            </p:grpSpPr>
            <p:sp>
              <p:nvSpPr>
                <p:cNvPr id="23747"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3748" name="Rectangle 56"/>
                <p:cNvSpPr>
                  <a:spLocks noChangeArrowheads="1"/>
                </p:cNvSpPr>
                <p:nvPr/>
              </p:nvSpPr>
              <p:spPr bwMode="auto">
                <a:xfrm>
                  <a:off x="1604" y="1236"/>
                  <a:ext cx="41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        </a:t>
                  </a:r>
                </a:p>
              </p:txBody>
            </p:sp>
            <p:sp>
              <p:nvSpPr>
                <p:cNvPr id="23749"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3750" name="Group 213"/>
                <p:cNvGrpSpPr>
                  <a:grpSpLocks/>
                </p:cNvGrpSpPr>
                <p:nvPr/>
              </p:nvGrpSpPr>
              <p:grpSpPr bwMode="auto">
                <a:xfrm>
                  <a:off x="1606" y="886"/>
                  <a:ext cx="421" cy="313"/>
                  <a:chOff x="753" y="1584"/>
                  <a:chExt cx="421" cy="313"/>
                </a:xfrm>
              </p:grpSpPr>
              <p:sp>
                <p:nvSpPr>
                  <p:cNvPr id="23751"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52"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53"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3754" name="Rectangle 12"/>
                  <p:cNvSpPr>
                    <a:spLocks noChangeArrowheads="1"/>
                  </p:cNvSpPr>
                  <p:nvPr/>
                </p:nvSpPr>
                <p:spPr bwMode="auto">
                  <a:xfrm>
                    <a:off x="753" y="1644"/>
                    <a:ext cx="177"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 </a:t>
                    </a:r>
                  </a:p>
                </p:txBody>
              </p:sp>
            </p:grpSp>
          </p:grpSp>
          <p:grpSp>
            <p:nvGrpSpPr>
              <p:cNvPr id="23744" name="Group 227"/>
              <p:cNvGrpSpPr>
                <a:grpSpLocks/>
              </p:cNvGrpSpPr>
              <p:nvPr/>
            </p:nvGrpSpPr>
            <p:grpSpPr bwMode="auto">
              <a:xfrm>
                <a:off x="5960534" y="753534"/>
                <a:ext cx="1388534" cy="2559784"/>
                <a:chOff x="5943600" y="651933"/>
                <a:chExt cx="1388534" cy="2559784"/>
              </a:xfrm>
            </p:grpSpPr>
            <p:sp>
              <p:nvSpPr>
                <p:cNvPr id="23745"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3746"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aphicFrame>
        <p:nvGraphicFramePr>
          <p:cNvPr id="148" name="Table 147"/>
          <p:cNvGraphicFramePr>
            <a:graphicFrameLocks noGrp="1"/>
          </p:cNvGraphicFramePr>
          <p:nvPr/>
        </p:nvGraphicFramePr>
        <p:xfrm>
          <a:off x="7102475" y="2225675"/>
          <a:ext cx="612775" cy="41910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graphicFrame>
        <p:nvGraphicFramePr>
          <p:cNvPr id="149" name="Table 148"/>
          <p:cNvGraphicFramePr>
            <a:graphicFrameLocks noGrp="1"/>
          </p:cNvGraphicFramePr>
          <p:nvPr/>
        </p:nvGraphicFramePr>
        <p:xfrm>
          <a:off x="7102475" y="2933700"/>
          <a:ext cx="612775" cy="41910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bl>
          </a:graphicData>
        </a:graphic>
      </p:graphicFrame>
      <p:cxnSp>
        <p:nvCxnSpPr>
          <p:cNvPr id="23735" name="Straight Connector 314"/>
          <p:cNvCxnSpPr>
            <a:cxnSpLocks noChangeShapeType="1"/>
          </p:cNvCxnSpPr>
          <p:nvPr/>
        </p:nvCxnSpPr>
        <p:spPr bwMode="auto">
          <a:xfrm rot="16200000" flipH="1">
            <a:off x="8219282" y="1466056"/>
            <a:ext cx="398462" cy="377825"/>
          </a:xfrm>
          <a:prstGeom prst="line">
            <a:avLst/>
          </a:prstGeom>
          <a:noFill/>
          <a:ln w="19050">
            <a:solidFill>
              <a:srgbClr val="01020B"/>
            </a:solidFill>
            <a:round/>
            <a:headEnd/>
            <a:tailEnd/>
          </a:ln>
        </p:spPr>
      </p:cxnSp>
      <p:cxnSp>
        <p:nvCxnSpPr>
          <p:cNvPr id="23736" name="Straight Connector 319"/>
          <p:cNvCxnSpPr>
            <a:cxnSpLocks noChangeShapeType="1"/>
            <a:stCxn id="23747" idx="3"/>
          </p:cNvCxnSpPr>
          <p:nvPr/>
        </p:nvCxnSpPr>
        <p:spPr bwMode="auto">
          <a:xfrm>
            <a:off x="8191500" y="2728913"/>
            <a:ext cx="282575" cy="106362"/>
          </a:xfrm>
          <a:prstGeom prst="line">
            <a:avLst/>
          </a:prstGeom>
          <a:noFill/>
          <a:ln w="19050">
            <a:solidFill>
              <a:srgbClr val="01020B"/>
            </a:solidFill>
            <a:round/>
            <a:headEnd/>
            <a:tailEnd/>
          </a:ln>
        </p:spPr>
      </p:cxnSp>
      <p:cxnSp>
        <p:nvCxnSpPr>
          <p:cNvPr id="23737" name="Straight Connector 321"/>
          <p:cNvCxnSpPr>
            <a:cxnSpLocks noChangeShapeType="1"/>
            <a:stCxn id="23777" idx="3"/>
          </p:cNvCxnSpPr>
          <p:nvPr/>
        </p:nvCxnSpPr>
        <p:spPr bwMode="auto">
          <a:xfrm flipV="1">
            <a:off x="8191500" y="4076700"/>
            <a:ext cx="174625" cy="77788"/>
          </a:xfrm>
          <a:prstGeom prst="line">
            <a:avLst/>
          </a:prstGeom>
          <a:noFill/>
          <a:ln w="19050">
            <a:solidFill>
              <a:srgbClr val="01020B"/>
            </a:solidFill>
            <a:round/>
            <a:headEnd/>
            <a:tailEnd/>
          </a:ln>
        </p:spPr>
      </p:cxnSp>
      <p:cxnSp>
        <p:nvCxnSpPr>
          <p:cNvPr id="23738" name="Straight Connector 323"/>
          <p:cNvCxnSpPr>
            <a:cxnSpLocks noChangeShapeType="1"/>
            <a:stCxn id="23762" idx="3"/>
            <a:endCxn id="23802" idx="0"/>
          </p:cNvCxnSpPr>
          <p:nvPr/>
        </p:nvCxnSpPr>
        <p:spPr bwMode="auto">
          <a:xfrm flipV="1">
            <a:off x="8191500" y="5084763"/>
            <a:ext cx="273050" cy="471487"/>
          </a:xfrm>
          <a:prstGeom prst="line">
            <a:avLst/>
          </a:prstGeom>
          <a:noFill/>
          <a:ln w="19050">
            <a:solidFill>
              <a:srgbClr val="01020B"/>
            </a:solidFill>
            <a:round/>
            <a:headEnd/>
            <a:tailEnd/>
          </a:ln>
        </p:spPr>
      </p:cxnSp>
      <p:sp>
        <p:nvSpPr>
          <p:cNvPr id="23739" name="Content Placeholder 325" descr="Rectangle: Click to edit Master text styles&#10;Second level&#10;Third level&#10;Fourth level&#10;Fifth level"/>
          <p:cNvSpPr>
            <a:spLocks noGrp="1"/>
          </p:cNvSpPr>
          <p:nvPr>
            <p:ph idx="1"/>
          </p:nvPr>
        </p:nvSpPr>
        <p:spPr>
          <a:xfrm>
            <a:off x="728133" y="1727200"/>
            <a:ext cx="5897563" cy="4114800"/>
          </a:xfrm>
        </p:spPr>
        <p:txBody>
          <a:bodyPr/>
          <a:lstStyle/>
          <a:p>
            <a:r>
              <a:rPr lang="en-US" dirty="0" smtClean="0">
                <a:latin typeface="Arial" charset="0"/>
              </a:rPr>
              <a:t>Key idea:  </a:t>
            </a:r>
            <a:r>
              <a:rPr lang="en-US" dirty="0" smtClean="0">
                <a:solidFill>
                  <a:srgbClr val="142CFD"/>
                </a:solidFill>
                <a:latin typeface="Arial" charset="0"/>
              </a:rPr>
              <a:t>Distribute rows of every table across </a:t>
            </a:r>
            <a:r>
              <a:rPr lang="en-US" u="sng" dirty="0" smtClean="0">
                <a:solidFill>
                  <a:srgbClr val="01020B"/>
                </a:solidFill>
                <a:latin typeface="Arial" charset="0"/>
              </a:rPr>
              <a:t>all</a:t>
            </a:r>
            <a:r>
              <a:rPr lang="en-US" dirty="0" smtClean="0">
                <a:solidFill>
                  <a:srgbClr val="142CFD"/>
                </a:solidFill>
                <a:latin typeface="Arial" charset="0"/>
              </a:rPr>
              <a:t> nodes and disks</a:t>
            </a:r>
            <a:endParaRPr lang="en-US" dirty="0" smtClean="0">
              <a:latin typeface="Arial" charset="0"/>
            </a:endParaRPr>
          </a:p>
          <a:p>
            <a:r>
              <a:rPr lang="en-US" dirty="0" smtClean="0">
                <a:latin typeface="Arial" charset="0"/>
              </a:rPr>
              <a:t>Technique </a:t>
            </a:r>
            <a:r>
              <a:rPr lang="en-US" dirty="0">
                <a:latin typeface="Arial" charset="0"/>
              </a:rPr>
              <a:t>scales </a:t>
            </a:r>
            <a:r>
              <a:rPr lang="en-US" dirty="0" smtClean="0">
                <a:latin typeface="Arial" charset="0"/>
              </a:rPr>
              <a:t>indefinitely</a:t>
            </a:r>
          </a:p>
          <a:p>
            <a:pPr lvl="1"/>
            <a:r>
              <a:rPr lang="en-US" dirty="0" smtClean="0">
                <a:latin typeface="Arial" charset="0"/>
              </a:rPr>
              <a:t>literally to 100s of nodes and 1000s of disks</a:t>
            </a:r>
          </a:p>
          <a:p>
            <a:r>
              <a:rPr lang="en-US" dirty="0">
                <a:latin typeface="Arial" charset="0"/>
              </a:rPr>
              <a:t>Foundation for obtaining linear </a:t>
            </a:r>
            <a:r>
              <a:rPr lang="en-US" dirty="0" err="1">
                <a:latin typeface="Arial" charset="0"/>
              </a:rPr>
              <a:t>scaleup</a:t>
            </a:r>
            <a:r>
              <a:rPr lang="en-US" dirty="0">
                <a:latin typeface="Arial" charset="0"/>
              </a:rPr>
              <a:t> and </a:t>
            </a:r>
            <a:r>
              <a:rPr lang="en-US" dirty="0" smtClean="0">
                <a:latin typeface="Arial" charset="0"/>
              </a:rPr>
              <a:t>speedup</a:t>
            </a:r>
            <a:endParaRPr lang="en-US" dirty="0">
              <a:latin typeface="Arial" charset="0"/>
            </a:endParaRPr>
          </a:p>
          <a:p>
            <a:r>
              <a:rPr lang="en-US" dirty="0">
                <a:latin typeface="Arial" charset="0"/>
              </a:rPr>
              <a:t>Three </a:t>
            </a:r>
            <a:r>
              <a:rPr lang="en-US" dirty="0" smtClean="0">
                <a:latin typeface="Arial" charset="0"/>
              </a:rPr>
              <a:t>variations:</a:t>
            </a:r>
          </a:p>
          <a:p>
            <a:pPr lvl="1"/>
            <a:r>
              <a:rPr lang="en-US" dirty="0" smtClean="0">
                <a:latin typeface="Arial" charset="0"/>
              </a:rPr>
              <a:t>Round-Robin Partitioning</a:t>
            </a:r>
          </a:p>
          <a:p>
            <a:pPr lvl="1"/>
            <a:r>
              <a:rPr lang="en-US" dirty="0" smtClean="0">
                <a:latin typeface="Arial" charset="0"/>
              </a:rPr>
              <a:t>Range </a:t>
            </a:r>
            <a:r>
              <a:rPr lang="en-US" dirty="0">
                <a:latin typeface="Arial" charset="0"/>
              </a:rPr>
              <a:t>Partitioning</a:t>
            </a:r>
          </a:p>
          <a:p>
            <a:pPr lvl="1"/>
            <a:r>
              <a:rPr lang="en-US" dirty="0">
                <a:latin typeface="Arial" charset="0"/>
              </a:rPr>
              <a:t>Hash </a:t>
            </a:r>
            <a:r>
              <a:rPr lang="en-US" dirty="0" smtClean="0">
                <a:latin typeface="Arial" charset="0"/>
              </a:rPr>
              <a:t>Partitioning</a:t>
            </a:r>
            <a:endParaRPr lang="en-US" dirty="0">
              <a:latin typeface="Arial" charset="0"/>
            </a:endParaRPr>
          </a:p>
        </p:txBody>
      </p:sp>
      <p:sp>
        <p:nvSpPr>
          <p:cNvPr id="84" name="Slide Number Placeholder 83"/>
          <p:cNvSpPr>
            <a:spLocks noGrp="1"/>
          </p:cNvSpPr>
          <p:nvPr>
            <p:ph type="sldNum" sz="quarter" idx="12"/>
          </p:nvPr>
        </p:nvSpPr>
        <p:spPr/>
        <p:txBody>
          <a:bodyPr/>
          <a:lstStyle/>
          <a:p>
            <a:fld id="{E98DCB10-97A4-405D-8E23-559299D9D189}" type="slidenum">
              <a:rPr lang="en-US" smtClean="0"/>
              <a:pPr/>
              <a:t>21</a:t>
            </a:fld>
            <a:endParaRPr lang="en-US"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Rectangle: Click to edit Master text styles&#10;Second level&#10;Third level&#10;Fourth level&#10;Fifth level"/>
          <p:cNvSpPr>
            <a:spLocks noGrp="1" noChangeArrowheads="1"/>
          </p:cNvSpPr>
          <p:nvPr>
            <p:ph type="body" idx="1"/>
          </p:nvPr>
        </p:nvSpPr>
        <p:spPr>
          <a:xfrm>
            <a:off x="387350" y="1490663"/>
            <a:ext cx="4972050" cy="863600"/>
          </a:xfrm>
        </p:spPr>
        <p:txBody>
          <a:bodyPr/>
          <a:lstStyle/>
          <a:p>
            <a:r>
              <a:rPr lang="en-US" sz="2000" dirty="0" smtClean="0">
                <a:latin typeface="Arial" charset="0"/>
              </a:rPr>
              <a:t>Key idea:  </a:t>
            </a:r>
            <a:r>
              <a:rPr lang="en-US" sz="2000" dirty="0" smtClean="0">
                <a:solidFill>
                  <a:srgbClr val="142CFD"/>
                </a:solidFill>
                <a:latin typeface="Arial" charset="0"/>
              </a:rPr>
              <a:t>Rows assigned to disks in the order they are loaded</a:t>
            </a:r>
          </a:p>
          <a:p>
            <a:pPr>
              <a:buFont typeface="Wingdings" charset="2"/>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lnSpc>
                <a:spcPct val="90000"/>
              </a:lnSpc>
            </a:pPr>
            <a:endParaRPr lang="en-US" sz="2000" dirty="0">
              <a:latin typeface="Arial" charset="0"/>
            </a:endParaRPr>
          </a:p>
        </p:txBody>
      </p:sp>
      <p:sp>
        <p:nvSpPr>
          <p:cNvPr id="22531" name="Rectangle 3"/>
          <p:cNvSpPr>
            <a:spLocks noGrp="1" noChangeArrowheads="1"/>
          </p:cNvSpPr>
          <p:nvPr>
            <p:ph type="title"/>
          </p:nvPr>
        </p:nvSpPr>
        <p:spPr>
          <a:xfrm>
            <a:off x="490538" y="769938"/>
            <a:ext cx="7162800" cy="533400"/>
          </a:xfrm>
        </p:spPr>
        <p:txBody>
          <a:bodyPr/>
          <a:lstStyle/>
          <a:p>
            <a:r>
              <a:rPr lang="en-US" dirty="0" smtClean="0">
                <a:latin typeface="Arial" charset="0"/>
              </a:rPr>
              <a:t>Round-Robin Partitioning</a:t>
            </a:r>
            <a:endParaRPr lang="en-US" dirty="0">
              <a:latin typeface="Arial" charset="0"/>
            </a:endParaRPr>
          </a:p>
        </p:txBody>
      </p:sp>
      <p:graphicFrame>
        <p:nvGraphicFramePr>
          <p:cNvPr id="223" name="Table 222"/>
          <p:cNvGraphicFramePr>
            <a:graphicFrameLocks noGrp="1"/>
          </p:cNvGraphicFramePr>
          <p:nvPr/>
        </p:nvGraphicFramePr>
        <p:xfrm>
          <a:off x="654050" y="2887663"/>
          <a:ext cx="3028950" cy="3095631"/>
        </p:xfrm>
        <a:graphic>
          <a:graphicData uri="http://schemas.openxmlformats.org/drawingml/2006/table">
            <a:tbl>
              <a:tblPr/>
              <a:tblGrid>
                <a:gridCol w="412750"/>
                <a:gridCol w="746125"/>
                <a:gridCol w="901700"/>
                <a:gridCol w="968375"/>
              </a:tblGrid>
              <a:tr h="2571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City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Balance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Madison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San Fran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$110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Seattle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$40,000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Seattle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Sally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Mtn View</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$990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Palo Alto</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$1,001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750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L.A.</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Liz</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NYC</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$2,200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Chicago</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$180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630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London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$994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Paris</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$3,105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Madison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sp>
        <p:nvSpPr>
          <p:cNvPr id="22604" name="TextBox 223"/>
          <p:cNvSpPr txBox="1">
            <a:spLocks noChangeArrowheads="1"/>
          </p:cNvSpPr>
          <p:nvPr/>
        </p:nvSpPr>
        <p:spPr bwMode="auto">
          <a:xfrm>
            <a:off x="525463" y="2370138"/>
            <a:ext cx="3763370"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1020B"/>
                </a:solidFill>
                <a:latin typeface="Arial" charset="0"/>
                <a:ea typeface="Arial" charset="0"/>
                <a:cs typeface="Arial" charset="0"/>
              </a:rPr>
              <a:t>Customer data set to be loaded</a:t>
            </a:r>
          </a:p>
        </p:txBody>
      </p:sp>
      <p:grpSp>
        <p:nvGrpSpPr>
          <p:cNvPr id="2" name="Group 246"/>
          <p:cNvGrpSpPr>
            <a:grpSpLocks/>
          </p:cNvGrpSpPr>
          <p:nvPr/>
        </p:nvGrpSpPr>
        <p:grpSpPr bwMode="auto">
          <a:xfrm>
            <a:off x="6053138" y="871538"/>
            <a:ext cx="2894012" cy="5438775"/>
            <a:chOff x="5943601" y="753534"/>
            <a:chExt cx="2892954" cy="5438451"/>
          </a:xfrm>
        </p:grpSpPr>
        <p:grpSp>
          <p:nvGrpSpPr>
            <p:cNvPr id="3" name="Group 238"/>
            <p:cNvGrpSpPr>
              <a:grpSpLocks/>
            </p:cNvGrpSpPr>
            <p:nvPr/>
          </p:nvGrpSpPr>
          <p:grpSpPr bwMode="auto">
            <a:xfrm rot="-5400000">
              <a:off x="6789473" y="3171030"/>
              <a:ext cx="3533246" cy="560918"/>
              <a:chOff x="1818" y="2227"/>
              <a:chExt cx="2442" cy="285"/>
            </a:xfrm>
          </p:grpSpPr>
          <p:sp>
            <p:nvSpPr>
              <p:cNvPr id="22736" name="Freeform 45"/>
              <p:cNvSpPr>
                <a:spLocks/>
              </p:cNvSpPr>
              <p:nvPr/>
            </p:nvSpPr>
            <p:spPr bwMode="auto">
              <a:xfrm>
                <a:off x="1818" y="2227"/>
                <a:ext cx="2442" cy="285"/>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22737" name="Rectangle 46"/>
              <p:cNvSpPr>
                <a:spLocks noChangeArrowheads="1"/>
              </p:cNvSpPr>
              <p:nvPr/>
            </p:nvSpPr>
            <p:spPr bwMode="auto">
              <a:xfrm>
                <a:off x="2181" y="2282"/>
                <a:ext cx="1641" cy="192"/>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Interconnection Network</a:t>
                </a:r>
              </a:p>
            </p:txBody>
          </p:sp>
        </p:grpSp>
        <p:cxnSp>
          <p:nvCxnSpPr>
            <p:cNvPr id="22702" name="Straight Connector 215"/>
            <p:cNvCxnSpPr>
              <a:cxnSpLocks noChangeShapeType="1"/>
              <a:stCxn id="22728" idx="3"/>
              <a:endCxn id="22736" idx="19"/>
            </p:cNvCxnSpPr>
            <p:nvPr/>
          </p:nvCxnSpPr>
          <p:spPr bwMode="auto">
            <a:xfrm>
              <a:off x="8129903" y="2033426"/>
              <a:ext cx="323534" cy="25567"/>
            </a:xfrm>
            <a:prstGeom prst="line">
              <a:avLst/>
            </a:prstGeom>
            <a:noFill/>
            <a:ln w="19050">
              <a:solidFill>
                <a:srgbClr val="01020B"/>
              </a:solidFill>
              <a:round/>
              <a:headEnd/>
              <a:tailEnd/>
            </a:ln>
          </p:spPr>
        </p:cxnSp>
        <p:cxnSp>
          <p:nvCxnSpPr>
            <p:cNvPr id="22703" name="Straight Connector 217"/>
            <p:cNvCxnSpPr>
              <a:cxnSpLocks noChangeShapeType="1"/>
            </p:cNvCxnSpPr>
            <p:nvPr/>
          </p:nvCxnSpPr>
          <p:spPr bwMode="auto">
            <a:xfrm flipV="1">
              <a:off x="8112970" y="4761391"/>
              <a:ext cx="185951" cy="83392"/>
            </a:xfrm>
            <a:prstGeom prst="line">
              <a:avLst/>
            </a:prstGeom>
            <a:noFill/>
            <a:ln w="19050">
              <a:solidFill>
                <a:srgbClr val="01020B"/>
              </a:solidFill>
              <a:round/>
              <a:headEnd/>
              <a:tailEnd/>
            </a:ln>
          </p:spPr>
        </p:cxnSp>
        <p:grpSp>
          <p:nvGrpSpPr>
            <p:cNvPr id="4" name="Group 229"/>
            <p:cNvGrpSpPr>
              <a:grpSpLocks/>
            </p:cNvGrpSpPr>
            <p:nvPr/>
          </p:nvGrpSpPr>
          <p:grpSpPr bwMode="auto">
            <a:xfrm>
              <a:off x="5960534" y="753534"/>
              <a:ext cx="2169369" cy="2559784"/>
              <a:chOff x="5960534" y="753534"/>
              <a:chExt cx="2169369" cy="2559784"/>
            </a:xfrm>
          </p:grpSpPr>
          <p:cxnSp>
            <p:nvCxnSpPr>
              <p:cNvPr id="22721" name="Straight Connector 180"/>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2722" name="Straight Connector 181"/>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5" name="Group 228"/>
              <p:cNvGrpSpPr>
                <a:grpSpLocks/>
              </p:cNvGrpSpPr>
              <p:nvPr/>
            </p:nvGrpSpPr>
            <p:grpSpPr bwMode="auto">
              <a:xfrm>
                <a:off x="5960534" y="753534"/>
                <a:ext cx="2169369" cy="2559784"/>
                <a:chOff x="5960534" y="753534"/>
                <a:chExt cx="2169369" cy="2559784"/>
              </a:xfrm>
            </p:grpSpPr>
            <p:grpSp>
              <p:nvGrpSpPr>
                <p:cNvPr id="6" name="Group 208"/>
                <p:cNvGrpSpPr>
                  <a:grpSpLocks/>
                </p:cNvGrpSpPr>
                <p:nvPr/>
              </p:nvGrpSpPr>
              <p:grpSpPr bwMode="auto">
                <a:xfrm>
                  <a:off x="7526394" y="1614721"/>
                  <a:ext cx="603509" cy="837410"/>
                  <a:chOff x="1581" y="835"/>
                  <a:chExt cx="467" cy="648"/>
                </a:xfrm>
              </p:grpSpPr>
              <p:sp>
                <p:nvSpPr>
                  <p:cNvPr id="22728"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2729" name="Rectangle 56"/>
                  <p:cNvSpPr>
                    <a:spLocks noChangeArrowheads="1"/>
                  </p:cNvSpPr>
                  <p:nvPr/>
                </p:nvSpPr>
                <p:spPr bwMode="auto">
                  <a:xfrm>
                    <a:off x="1604" y="1236"/>
                    <a:ext cx="42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22730"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13"/>
                  <p:cNvGrpSpPr>
                    <a:grpSpLocks/>
                  </p:cNvGrpSpPr>
                  <p:nvPr/>
                </p:nvGrpSpPr>
                <p:grpSpPr bwMode="auto">
                  <a:xfrm>
                    <a:off x="1606" y="886"/>
                    <a:ext cx="421" cy="313"/>
                    <a:chOff x="753" y="1584"/>
                    <a:chExt cx="421" cy="313"/>
                  </a:xfrm>
                </p:grpSpPr>
                <p:sp>
                  <p:nvSpPr>
                    <p:cNvPr id="22732"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2733"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2734"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2735" name="Rectangle 12"/>
                    <p:cNvSpPr>
                      <a:spLocks noChangeArrowheads="1"/>
                    </p:cNvSpPr>
                    <p:nvPr/>
                  </p:nvSpPr>
                  <p:spPr bwMode="auto">
                    <a:xfrm>
                      <a:off x="753" y="1644"/>
                      <a:ext cx="395"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grpSp>
              <p:nvGrpSpPr>
                <p:cNvPr id="8" name="Group 227"/>
                <p:cNvGrpSpPr>
                  <a:grpSpLocks/>
                </p:cNvGrpSpPr>
                <p:nvPr/>
              </p:nvGrpSpPr>
              <p:grpSpPr bwMode="auto">
                <a:xfrm>
                  <a:off x="5960534" y="753534"/>
                  <a:ext cx="1388534" cy="2559784"/>
                  <a:chOff x="5943600" y="651933"/>
                  <a:chExt cx="1388534" cy="2559784"/>
                </a:xfrm>
              </p:grpSpPr>
              <p:sp>
                <p:nvSpPr>
                  <p:cNvPr id="22726"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2727"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nvGrpSpPr>
            <p:cNvPr id="9" name="Group 230"/>
            <p:cNvGrpSpPr>
              <a:grpSpLocks/>
            </p:cNvGrpSpPr>
            <p:nvPr/>
          </p:nvGrpSpPr>
          <p:grpSpPr bwMode="auto">
            <a:xfrm>
              <a:off x="5943601" y="3632201"/>
              <a:ext cx="2169369" cy="2559784"/>
              <a:chOff x="5960534" y="753534"/>
              <a:chExt cx="2169369" cy="2559784"/>
            </a:xfrm>
          </p:grpSpPr>
          <p:cxnSp>
            <p:nvCxnSpPr>
              <p:cNvPr id="22706"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2707"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10" name="Group 228"/>
              <p:cNvGrpSpPr>
                <a:grpSpLocks/>
              </p:cNvGrpSpPr>
              <p:nvPr/>
            </p:nvGrpSpPr>
            <p:grpSpPr bwMode="auto">
              <a:xfrm>
                <a:off x="5960534" y="753534"/>
                <a:ext cx="2169369" cy="2559784"/>
                <a:chOff x="5960534" y="753534"/>
                <a:chExt cx="2169369" cy="2559784"/>
              </a:xfrm>
            </p:grpSpPr>
            <p:grpSp>
              <p:nvGrpSpPr>
                <p:cNvPr id="11" name="Group 208"/>
                <p:cNvGrpSpPr>
                  <a:grpSpLocks/>
                </p:cNvGrpSpPr>
                <p:nvPr/>
              </p:nvGrpSpPr>
              <p:grpSpPr bwMode="auto">
                <a:xfrm>
                  <a:off x="7526394" y="1614721"/>
                  <a:ext cx="603509" cy="837410"/>
                  <a:chOff x="1581" y="835"/>
                  <a:chExt cx="467" cy="648"/>
                </a:xfrm>
              </p:grpSpPr>
              <p:sp>
                <p:nvSpPr>
                  <p:cNvPr id="22713"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2714" name="Rectangle 56"/>
                  <p:cNvSpPr>
                    <a:spLocks noChangeArrowheads="1"/>
                  </p:cNvSpPr>
                  <p:nvPr/>
                </p:nvSpPr>
                <p:spPr bwMode="auto">
                  <a:xfrm>
                    <a:off x="1604" y="1236"/>
                    <a:ext cx="42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22715"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2" name="Group 213"/>
                  <p:cNvGrpSpPr>
                    <a:grpSpLocks/>
                  </p:cNvGrpSpPr>
                  <p:nvPr/>
                </p:nvGrpSpPr>
                <p:grpSpPr bwMode="auto">
                  <a:xfrm>
                    <a:off x="1606" y="886"/>
                    <a:ext cx="421" cy="313"/>
                    <a:chOff x="753" y="1584"/>
                    <a:chExt cx="421" cy="313"/>
                  </a:xfrm>
                </p:grpSpPr>
                <p:sp>
                  <p:nvSpPr>
                    <p:cNvPr id="22717"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2718"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2719"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2720" name="Rectangle 12"/>
                    <p:cNvSpPr>
                      <a:spLocks noChangeArrowheads="1"/>
                    </p:cNvSpPr>
                    <p:nvPr/>
                  </p:nvSpPr>
                  <p:spPr bwMode="auto">
                    <a:xfrm>
                      <a:off x="753" y="1644"/>
                      <a:ext cx="395"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CPU</a:t>
                      </a:r>
                    </a:p>
                  </p:txBody>
                </p:sp>
              </p:grpSp>
            </p:grpSp>
            <p:grpSp>
              <p:nvGrpSpPr>
                <p:cNvPr id="13" name="Group 227"/>
                <p:cNvGrpSpPr>
                  <a:grpSpLocks/>
                </p:cNvGrpSpPr>
                <p:nvPr/>
              </p:nvGrpSpPr>
              <p:grpSpPr bwMode="auto">
                <a:xfrm>
                  <a:off x="5960534" y="753534"/>
                  <a:ext cx="1388534" cy="2559784"/>
                  <a:chOff x="5943600" y="651933"/>
                  <a:chExt cx="1388534" cy="2559784"/>
                </a:xfrm>
              </p:grpSpPr>
              <p:sp>
                <p:nvSpPr>
                  <p:cNvPr id="22711"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2712"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grpSp>
        <p:nvGrpSpPr>
          <p:cNvPr id="14" name="Group 59"/>
          <p:cNvGrpSpPr>
            <a:grpSpLocks/>
          </p:cNvGrpSpPr>
          <p:nvPr/>
        </p:nvGrpSpPr>
        <p:grpSpPr bwMode="auto">
          <a:xfrm>
            <a:off x="3663950" y="3054350"/>
            <a:ext cx="1352550" cy="927100"/>
            <a:chOff x="3663950" y="3054350"/>
            <a:chExt cx="1352550" cy="927100"/>
          </a:xfrm>
        </p:grpSpPr>
        <p:sp>
          <p:nvSpPr>
            <p:cNvPr id="22699" name="Oval 47"/>
            <p:cNvSpPr>
              <a:spLocks noChangeArrowheads="1"/>
            </p:cNvSpPr>
            <p:nvPr/>
          </p:nvSpPr>
          <p:spPr bwMode="auto">
            <a:xfrm>
              <a:off x="4089400" y="3054350"/>
              <a:ext cx="927100" cy="927100"/>
            </a:xfrm>
            <a:prstGeom prst="ellipse">
              <a:avLst/>
            </a:prstGeom>
            <a:solidFill>
              <a:srgbClr val="86E8A4"/>
            </a:solidFill>
            <a:ln w="19050">
              <a:solidFill>
                <a:srgbClr val="86E8A4"/>
              </a:solidFill>
              <a:round/>
              <a:headEnd/>
              <a:tailEnd/>
            </a:ln>
          </p:spPr>
          <p:txBody>
            <a:bodyPr wrap="none" anchor="ctr">
              <a:prstTxWarp prst="textNoShape">
                <a:avLst/>
              </a:prstTxWarp>
            </a:bodyPr>
            <a:lstStyle/>
            <a:p>
              <a:pPr algn="ctr"/>
              <a:r>
                <a:rPr lang="en-US" sz="1600"/>
                <a:t>ETL</a:t>
              </a:r>
            </a:p>
          </p:txBody>
        </p:sp>
        <p:cxnSp>
          <p:nvCxnSpPr>
            <p:cNvPr id="22700" name="Straight Arrow Connector 49"/>
            <p:cNvCxnSpPr>
              <a:cxnSpLocks noChangeShapeType="1"/>
              <a:endCxn id="22699" idx="2"/>
            </p:cNvCxnSpPr>
            <p:nvPr/>
          </p:nvCxnSpPr>
          <p:spPr bwMode="auto">
            <a:xfrm>
              <a:off x="3663950" y="3511550"/>
              <a:ext cx="425450" cy="6350"/>
            </a:xfrm>
            <a:prstGeom prst="straightConnector1">
              <a:avLst/>
            </a:prstGeom>
            <a:noFill/>
            <a:ln w="19050">
              <a:solidFill>
                <a:srgbClr val="01020B"/>
              </a:solidFill>
              <a:round/>
              <a:headEnd/>
              <a:tailEnd type="arrow" w="med" len="med"/>
            </a:ln>
          </p:spPr>
        </p:cxnSp>
      </p:grpSp>
      <p:cxnSp>
        <p:nvCxnSpPr>
          <p:cNvPr id="52" name="Straight Arrow Connector 51"/>
          <p:cNvCxnSpPr>
            <a:cxnSpLocks noChangeShapeType="1"/>
          </p:cNvCxnSpPr>
          <p:nvPr/>
        </p:nvCxnSpPr>
        <p:spPr bwMode="auto">
          <a:xfrm rot="5400000" flipH="1" flipV="1">
            <a:off x="4695825" y="1641475"/>
            <a:ext cx="1441450" cy="1422400"/>
          </a:xfrm>
          <a:prstGeom prst="straightConnector1">
            <a:avLst/>
          </a:prstGeom>
          <a:noFill/>
          <a:ln w="19050">
            <a:solidFill>
              <a:srgbClr val="01020B"/>
            </a:solidFill>
            <a:round/>
            <a:headEnd/>
            <a:tailEnd type="arrow" w="med" len="med"/>
          </a:ln>
        </p:spPr>
      </p:cxnSp>
      <p:cxnSp>
        <p:nvCxnSpPr>
          <p:cNvPr id="54" name="Straight Arrow Connector 53"/>
          <p:cNvCxnSpPr>
            <a:cxnSpLocks noChangeShapeType="1"/>
          </p:cNvCxnSpPr>
          <p:nvPr/>
        </p:nvCxnSpPr>
        <p:spPr bwMode="auto">
          <a:xfrm flipV="1">
            <a:off x="5003800" y="2952750"/>
            <a:ext cx="1117600" cy="419100"/>
          </a:xfrm>
          <a:prstGeom prst="straightConnector1">
            <a:avLst/>
          </a:prstGeom>
          <a:noFill/>
          <a:ln w="19050">
            <a:solidFill>
              <a:srgbClr val="01020B"/>
            </a:solidFill>
            <a:round/>
            <a:headEnd/>
            <a:tailEnd type="arrow" w="med" len="med"/>
          </a:ln>
        </p:spPr>
      </p:cxnSp>
      <p:cxnSp>
        <p:nvCxnSpPr>
          <p:cNvPr id="56" name="Straight Arrow Connector 55"/>
          <p:cNvCxnSpPr>
            <a:cxnSpLocks noChangeShapeType="1"/>
          </p:cNvCxnSpPr>
          <p:nvPr/>
        </p:nvCxnSpPr>
        <p:spPr bwMode="auto">
          <a:xfrm>
            <a:off x="4978400" y="3733800"/>
            <a:ext cx="1130300" cy="552450"/>
          </a:xfrm>
          <a:prstGeom prst="straightConnector1">
            <a:avLst/>
          </a:prstGeom>
          <a:noFill/>
          <a:ln w="19050">
            <a:solidFill>
              <a:srgbClr val="01020B"/>
            </a:solidFill>
            <a:round/>
            <a:headEnd/>
            <a:tailEnd type="arrow" w="med" len="med"/>
          </a:ln>
        </p:spPr>
      </p:cxnSp>
      <p:cxnSp>
        <p:nvCxnSpPr>
          <p:cNvPr id="58" name="Straight Arrow Connector 57"/>
          <p:cNvCxnSpPr>
            <a:cxnSpLocks noChangeShapeType="1"/>
          </p:cNvCxnSpPr>
          <p:nvPr/>
        </p:nvCxnSpPr>
        <p:spPr bwMode="auto">
          <a:xfrm rot="16200000" flipH="1">
            <a:off x="4648200" y="4032250"/>
            <a:ext cx="1543050" cy="1403350"/>
          </a:xfrm>
          <a:prstGeom prst="straightConnector1">
            <a:avLst/>
          </a:prstGeom>
          <a:noFill/>
          <a:ln w="19050">
            <a:solidFill>
              <a:srgbClr val="01020B"/>
            </a:solidFill>
            <a:round/>
            <a:headEnd/>
            <a:tailEnd type="arrow" w="med" len="med"/>
          </a:ln>
        </p:spPr>
      </p:cxnSp>
      <p:sp>
        <p:nvSpPr>
          <p:cNvPr id="55" name="Text Box 209"/>
          <p:cNvSpPr txBox="1">
            <a:spLocks noChangeArrowheads="1"/>
          </p:cNvSpPr>
          <p:nvPr/>
        </p:nvSpPr>
        <p:spPr bwMode="auto">
          <a:xfrm>
            <a:off x="7487253" y="1339946"/>
            <a:ext cx="960784"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solidFill>
                  <a:srgbClr val="142CFD"/>
                </a:solidFill>
              </a:rPr>
              <a:t>Node 1</a:t>
            </a:r>
            <a:endParaRPr lang="en-US" sz="1600" dirty="0"/>
          </a:p>
        </p:txBody>
      </p:sp>
      <p:sp>
        <p:nvSpPr>
          <p:cNvPr id="57" name="Text Box 209"/>
          <p:cNvSpPr txBox="1">
            <a:spLocks noChangeArrowheads="1"/>
          </p:cNvSpPr>
          <p:nvPr/>
        </p:nvSpPr>
        <p:spPr bwMode="auto">
          <a:xfrm>
            <a:off x="7508804" y="5487073"/>
            <a:ext cx="960784"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solidFill>
                  <a:srgbClr val="142CFD"/>
                </a:solidFill>
              </a:rPr>
              <a:t>Node</a:t>
            </a:r>
            <a:r>
              <a:rPr lang="en-US" sz="1600" dirty="0" smtClean="0">
                <a:solidFill>
                  <a:srgbClr val="142CFD"/>
                </a:solidFill>
              </a:rPr>
              <a:t> 2</a:t>
            </a:r>
            <a:endParaRPr lang="en-US" sz="1600" dirty="0"/>
          </a:p>
        </p:txBody>
      </p:sp>
      <p:sp>
        <p:nvSpPr>
          <p:cNvPr id="59" name="Slide Number Placeholder 58"/>
          <p:cNvSpPr>
            <a:spLocks noGrp="1"/>
          </p:cNvSpPr>
          <p:nvPr>
            <p:ph type="sldNum" sz="quarter" idx="12"/>
          </p:nvPr>
        </p:nvSpPr>
        <p:spPr/>
        <p:txBody>
          <a:bodyPr/>
          <a:lstStyle/>
          <a:p>
            <a:fld id="{E98DCB10-97A4-405D-8E23-559299D9D189}" type="slidenum">
              <a:rPr lang="en-US" smtClean="0"/>
              <a:pPr/>
              <a:t>22</a:t>
            </a:fld>
            <a:endParaRPr lang="en-US" dirty="0"/>
          </a:p>
        </p:txBody>
      </p:sp>
      <p:graphicFrame>
        <p:nvGraphicFramePr>
          <p:cNvPr id="60" name="Table 59"/>
          <p:cNvGraphicFramePr>
            <a:graphicFrameLocks noGrp="1"/>
          </p:cNvGraphicFramePr>
          <p:nvPr/>
        </p:nvGraphicFramePr>
        <p:xfrm>
          <a:off x="6129867" y="1220643"/>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 name="Table 60"/>
          <p:cNvGraphicFramePr>
            <a:graphicFrameLocks noGrp="1"/>
          </p:cNvGraphicFramePr>
          <p:nvPr/>
        </p:nvGraphicFramePr>
        <p:xfrm>
          <a:off x="6129867" y="2503343"/>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2" name="Table 61"/>
          <p:cNvGraphicFramePr>
            <a:graphicFrameLocks noGrp="1"/>
          </p:cNvGraphicFramePr>
          <p:nvPr/>
        </p:nvGraphicFramePr>
        <p:xfrm>
          <a:off x="6129867" y="4103543"/>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3" name="Table 62"/>
          <p:cNvGraphicFramePr>
            <a:graphicFrameLocks noGrp="1"/>
          </p:cNvGraphicFramePr>
          <p:nvPr/>
        </p:nvGraphicFramePr>
        <p:xfrm>
          <a:off x="6117167" y="5437043"/>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4" name="Table 63"/>
          <p:cNvGraphicFramePr>
            <a:graphicFrameLocks noGrp="1"/>
          </p:cNvGraphicFramePr>
          <p:nvPr/>
        </p:nvGraphicFramePr>
        <p:xfrm>
          <a:off x="6129859" y="2689609"/>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65" name="Table 64"/>
          <p:cNvGraphicFramePr>
            <a:graphicFrameLocks noGrp="1"/>
          </p:cNvGraphicFramePr>
          <p:nvPr/>
        </p:nvGraphicFramePr>
        <p:xfrm>
          <a:off x="6129861" y="1398452"/>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66" name="Table 65"/>
          <p:cNvGraphicFramePr>
            <a:graphicFrameLocks noGrp="1"/>
          </p:cNvGraphicFramePr>
          <p:nvPr/>
        </p:nvGraphicFramePr>
        <p:xfrm>
          <a:off x="6129867" y="4294032"/>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67" name="Table 66"/>
          <p:cNvGraphicFramePr>
            <a:graphicFrameLocks noGrp="1"/>
          </p:cNvGraphicFramePr>
          <p:nvPr/>
        </p:nvGraphicFramePr>
        <p:xfrm>
          <a:off x="6129867" y="2892810"/>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600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graphicFrame>
        <p:nvGraphicFramePr>
          <p:cNvPr id="68" name="Table 67"/>
          <p:cNvGraphicFramePr>
            <a:graphicFrameLocks noGrp="1"/>
          </p:cNvGraphicFramePr>
          <p:nvPr/>
        </p:nvGraphicFramePr>
        <p:xfrm>
          <a:off x="6125633" y="1597410"/>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220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Sally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graphicFrame>
        <p:nvGraphicFramePr>
          <p:cNvPr id="69" name="Table 68"/>
          <p:cNvGraphicFramePr>
            <a:graphicFrameLocks noGrp="1"/>
          </p:cNvGraphicFramePr>
          <p:nvPr/>
        </p:nvGraphicFramePr>
        <p:xfrm>
          <a:off x="6117167" y="5636010"/>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150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graphicFrame>
        <p:nvGraphicFramePr>
          <p:cNvPr id="70" name="Table 69"/>
          <p:cNvGraphicFramePr>
            <a:graphicFrameLocks noGrp="1"/>
          </p:cNvGraphicFramePr>
          <p:nvPr/>
        </p:nvGraphicFramePr>
        <p:xfrm>
          <a:off x="6130396" y="4488776"/>
          <a:ext cx="1270000" cy="182563"/>
        </p:xfrm>
        <a:graphic>
          <a:graphicData uri="http://schemas.openxmlformats.org/drawingml/2006/table">
            <a:tbl>
              <a:tblPr/>
              <a:tblGrid>
                <a:gridCol w="415925"/>
                <a:gridCol w="579437"/>
                <a:gridCol w="274638"/>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1020B"/>
                          </a:solidFill>
                          <a:effectLst/>
                          <a:latin typeface="Verdana" charset="0"/>
                          <a:ea typeface="ＭＳ Ｐゴシック" charset="-128"/>
                          <a:cs typeface="ＭＳ Ｐゴシック" charset="-128"/>
                        </a:rPr>
                        <a:t>750</a:t>
                      </a:r>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1020B"/>
                          </a:solidFill>
                          <a:effectLst/>
                          <a:latin typeface="Verdana" charset="0"/>
                          <a:ea typeface="ＭＳ Ｐゴシック" charset="-128"/>
                          <a:cs typeface="ＭＳ Ｐゴシック" charset="-128"/>
                        </a:rPr>
                        <a:t>Anne </a:t>
                      </a:r>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71" name="Table 70"/>
          <p:cNvGraphicFramePr>
            <a:graphicFrameLocks noGrp="1"/>
          </p:cNvGraphicFramePr>
          <p:nvPr/>
        </p:nvGraphicFramePr>
        <p:xfrm>
          <a:off x="6117696" y="5830742"/>
          <a:ext cx="1270000" cy="182563"/>
        </p:xfrm>
        <a:graphic>
          <a:graphicData uri="http://schemas.openxmlformats.org/drawingml/2006/table">
            <a:tbl>
              <a:tblPr/>
              <a:tblGrid>
                <a:gridCol w="415925"/>
                <a:gridCol w="579437"/>
                <a:gridCol w="274638"/>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1020B"/>
                          </a:solidFill>
                          <a:effectLst/>
                          <a:latin typeface="Verdana" charset="0"/>
                          <a:ea typeface="ＭＳ Ｐゴシック" charset="-128"/>
                          <a:cs typeface="ＭＳ Ｐゴシック" charset="-128"/>
                        </a:rPr>
                        <a:t>50</a:t>
                      </a:r>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1020B"/>
                          </a:solidFill>
                          <a:effectLst/>
                          <a:latin typeface="Verdana" charset="0"/>
                          <a:ea typeface="ＭＳ Ｐゴシック" charset="-128"/>
                          <a:cs typeface="ＭＳ Ｐゴシック" charset="-128"/>
                        </a:rPr>
                        <a:t>Liz</a:t>
                      </a:r>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72" name="Table 71"/>
          <p:cNvGraphicFramePr>
            <a:graphicFrameLocks noGrp="1"/>
          </p:cNvGraphicFramePr>
          <p:nvPr/>
        </p:nvGraphicFramePr>
        <p:xfrm>
          <a:off x="6121930" y="1796375"/>
          <a:ext cx="1270000" cy="182563"/>
        </p:xfrm>
        <a:graphic>
          <a:graphicData uri="http://schemas.openxmlformats.org/drawingml/2006/table">
            <a:tbl>
              <a:tblPr/>
              <a:tblGrid>
                <a:gridCol w="415925"/>
                <a:gridCol w="579437"/>
                <a:gridCol w="274638"/>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1020B"/>
                          </a:solidFill>
                          <a:effectLst/>
                          <a:latin typeface="Verdana" charset="0"/>
                          <a:ea typeface="ＭＳ Ｐゴシック" charset="-128"/>
                          <a:cs typeface="ＭＳ Ｐゴシック" charset="-128"/>
                        </a:rPr>
                        <a:t>86</a:t>
                      </a:r>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1020B"/>
                          </a:solidFill>
                          <a:effectLst/>
                          <a:latin typeface="Verdana" charset="0"/>
                          <a:ea typeface="ＭＳ Ｐゴシック" charset="-128"/>
                          <a:cs typeface="ＭＳ Ｐゴシック" charset="-128"/>
                        </a:rPr>
                        <a:t>Bob</a:t>
                      </a:r>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73" name="Table 72"/>
          <p:cNvGraphicFramePr>
            <a:graphicFrameLocks noGrp="1"/>
          </p:cNvGraphicFramePr>
          <p:nvPr/>
        </p:nvGraphicFramePr>
        <p:xfrm>
          <a:off x="6112931" y="6046104"/>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320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74" name="Table 73"/>
          <p:cNvGraphicFramePr>
            <a:graphicFrameLocks noGrp="1"/>
          </p:cNvGraphicFramePr>
          <p:nvPr/>
        </p:nvGraphicFramePr>
        <p:xfrm>
          <a:off x="6138333" y="4708381"/>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75" name="Table 74"/>
          <p:cNvGraphicFramePr>
            <a:graphicFrameLocks noGrp="1"/>
          </p:cNvGraphicFramePr>
          <p:nvPr/>
        </p:nvGraphicFramePr>
        <p:xfrm>
          <a:off x="6138333" y="3099713"/>
          <a:ext cx="1270000" cy="182563"/>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630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sp>
        <p:nvSpPr>
          <p:cNvPr id="76" name="TextBox 75"/>
          <p:cNvSpPr txBox="1"/>
          <p:nvPr/>
        </p:nvSpPr>
        <p:spPr>
          <a:xfrm>
            <a:off x="1032348" y="2352579"/>
            <a:ext cx="3794035" cy="1938992"/>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 Approach insures that all nodes end up with the same number of rows</a:t>
            </a:r>
          </a:p>
          <a:p>
            <a:r>
              <a:rPr lang="en-US" sz="2000" dirty="0" smtClean="0">
                <a:solidFill>
                  <a:srgbClr val="01020B"/>
                </a:solidFill>
                <a:latin typeface="Arial"/>
                <a:cs typeface="Arial"/>
              </a:rPr>
              <a:t>- No information about where a particular row might be located given its key</a:t>
            </a:r>
            <a:endParaRPr lang="en-US" sz="2000" dirty="0">
              <a:solidFill>
                <a:srgbClr val="01020B"/>
              </a:solidFill>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64"/>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500"/>
                                  </p:stCondLst>
                                  <p:childTnLst>
                                    <p:set>
                                      <p:cBhvr>
                                        <p:cTn id="32" dur="1" fill="hold">
                                          <p:stCondLst>
                                            <p:cond delay="0"/>
                                          </p:stCondLst>
                                        </p:cTn>
                                        <p:tgtEl>
                                          <p:spTgt spid="66"/>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500"/>
                                  </p:stCondLst>
                                  <p:childTnLst>
                                    <p:set>
                                      <p:cBhvr>
                                        <p:cTn id="35" dur="1" fill="hold">
                                          <p:stCondLst>
                                            <p:cond delay="0"/>
                                          </p:stCondLst>
                                        </p:cTn>
                                        <p:tgtEl>
                                          <p:spTgt spid="69"/>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nodeType="afterEffect">
                                  <p:stCondLst>
                                    <p:cond delay="500"/>
                                  </p:stCondLst>
                                  <p:childTnLst>
                                    <p:set>
                                      <p:cBhvr>
                                        <p:cTn id="38" dur="1" fill="hold">
                                          <p:stCondLst>
                                            <p:cond delay="0"/>
                                          </p:stCondLst>
                                        </p:cTn>
                                        <p:tgtEl>
                                          <p:spTgt spid="68"/>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500"/>
                                  </p:stCondLst>
                                  <p:childTnLst>
                                    <p:set>
                                      <p:cBhvr>
                                        <p:cTn id="41" dur="1" fill="hold">
                                          <p:stCondLst>
                                            <p:cond delay="0"/>
                                          </p:stCondLst>
                                        </p:cTn>
                                        <p:tgtEl>
                                          <p:spTgt spid="67"/>
                                        </p:tgtEl>
                                        <p:attrNameLst>
                                          <p:attrName>style.visibility</p:attrName>
                                        </p:attrNameLst>
                                      </p:cBhvr>
                                      <p:to>
                                        <p:strVal val="visible"/>
                                      </p:to>
                                    </p:set>
                                  </p:childTnLst>
                                </p:cTn>
                              </p:par>
                            </p:childTnLst>
                          </p:cTn>
                        </p:par>
                        <p:par>
                          <p:cTn id="42" fill="hold">
                            <p:stCondLst>
                              <p:cond delay="2500"/>
                            </p:stCondLst>
                            <p:childTnLst>
                              <p:par>
                                <p:cTn id="43" presetID="1" presetClass="entr" presetSubtype="0" fill="hold" nodeType="afterEffect">
                                  <p:stCondLst>
                                    <p:cond delay="500"/>
                                  </p:stCondLst>
                                  <p:childTnLst>
                                    <p:set>
                                      <p:cBhvr>
                                        <p:cTn id="44" dur="1" fill="hold">
                                          <p:stCondLst>
                                            <p:cond delay="0"/>
                                          </p:stCondLst>
                                        </p:cTn>
                                        <p:tgtEl>
                                          <p:spTgt spid="70"/>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50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3500"/>
                            </p:stCondLst>
                            <p:childTnLst>
                              <p:par>
                                <p:cTn id="49" presetID="1" presetClass="entr" presetSubtype="0" fill="hold" nodeType="afterEffect">
                                  <p:stCondLst>
                                    <p:cond delay="500"/>
                                  </p:stCondLst>
                                  <p:childTnLst>
                                    <p:set>
                                      <p:cBhvr>
                                        <p:cTn id="50" dur="1" fill="hold">
                                          <p:stCondLst>
                                            <p:cond delay="0"/>
                                          </p:stCondLst>
                                        </p:cTn>
                                        <p:tgtEl>
                                          <p:spTgt spid="72"/>
                                        </p:tgtEl>
                                        <p:attrNameLst>
                                          <p:attrName>style.visibility</p:attrName>
                                        </p:attrNameLst>
                                      </p:cBhvr>
                                      <p:to>
                                        <p:strVal val="visible"/>
                                      </p:to>
                                    </p:set>
                                  </p:childTnLst>
                                </p:cTn>
                              </p:par>
                            </p:childTnLst>
                          </p:cTn>
                        </p:par>
                        <p:par>
                          <p:cTn id="51" fill="hold">
                            <p:stCondLst>
                              <p:cond delay="4000"/>
                            </p:stCondLst>
                            <p:childTnLst>
                              <p:par>
                                <p:cTn id="52" presetID="1" presetClass="entr" presetSubtype="0" fill="hold" nodeType="afterEffect">
                                  <p:stCondLst>
                                    <p:cond delay="500"/>
                                  </p:stCondLst>
                                  <p:childTnLst>
                                    <p:set>
                                      <p:cBhvr>
                                        <p:cTn id="53" dur="1" fill="hold">
                                          <p:stCondLst>
                                            <p:cond delay="0"/>
                                          </p:stCondLst>
                                        </p:cTn>
                                        <p:tgtEl>
                                          <p:spTgt spid="75"/>
                                        </p:tgtEl>
                                        <p:attrNameLst>
                                          <p:attrName>style.visibility</p:attrName>
                                        </p:attrNameLst>
                                      </p:cBhvr>
                                      <p:to>
                                        <p:strVal val="visible"/>
                                      </p:to>
                                    </p:set>
                                  </p:childTnLst>
                                </p:cTn>
                              </p:par>
                            </p:childTnLst>
                          </p:cTn>
                        </p:par>
                        <p:par>
                          <p:cTn id="54" fill="hold">
                            <p:stCondLst>
                              <p:cond delay="4500"/>
                            </p:stCondLst>
                            <p:childTnLst>
                              <p:par>
                                <p:cTn id="55" presetID="1" presetClass="entr" presetSubtype="0" fill="hold" nodeType="afterEffect">
                                  <p:stCondLst>
                                    <p:cond delay="500"/>
                                  </p:stCondLst>
                                  <p:childTnLst>
                                    <p:set>
                                      <p:cBhvr>
                                        <p:cTn id="56" dur="1" fill="hold">
                                          <p:stCondLst>
                                            <p:cond delay="0"/>
                                          </p:stCondLst>
                                        </p:cTn>
                                        <p:tgtEl>
                                          <p:spTgt spid="74"/>
                                        </p:tgtEl>
                                        <p:attrNameLst>
                                          <p:attrName>style.visibility</p:attrName>
                                        </p:attrNameLst>
                                      </p:cBhvr>
                                      <p:to>
                                        <p:strVal val="visible"/>
                                      </p:to>
                                    </p:set>
                                  </p:childTnLst>
                                </p:cTn>
                              </p:par>
                            </p:childTnLst>
                          </p:cTn>
                        </p:par>
                        <p:par>
                          <p:cTn id="57" fill="hold">
                            <p:stCondLst>
                              <p:cond delay="5000"/>
                            </p:stCondLst>
                            <p:childTnLst>
                              <p:par>
                                <p:cTn id="58" presetID="1" presetClass="entr" presetSubtype="0" fill="hold" nodeType="afterEffect">
                                  <p:stCondLst>
                                    <p:cond delay="500"/>
                                  </p:stCondLst>
                                  <p:childTnLst>
                                    <p:set>
                                      <p:cBhvr>
                                        <p:cTn id="59" dur="1" fill="hold">
                                          <p:stCondLst>
                                            <p:cond delay="0"/>
                                          </p:stCondLst>
                                        </p:cTn>
                                        <p:tgtEl>
                                          <p:spTgt spid="73"/>
                                        </p:tgtEl>
                                        <p:attrNameLst>
                                          <p:attrName>style.visibility</p:attrName>
                                        </p:attrNameLst>
                                      </p:cBhvr>
                                      <p:to>
                                        <p:strVal val="visible"/>
                                      </p:to>
                                    </p:set>
                                  </p:childTnLst>
                                </p:cTn>
                              </p:par>
                            </p:childTnLst>
                          </p:cTn>
                        </p:par>
                        <p:par>
                          <p:cTn id="60" fill="hold">
                            <p:stCondLst>
                              <p:cond delay="5500"/>
                            </p:stCondLst>
                            <p:childTnLst>
                              <p:par>
                                <p:cTn id="61" presetID="1"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Rectangle: Click to edit Master text styles&#10;Second level&#10;Third level&#10;Fourth level&#10;Fifth level"/>
          <p:cNvSpPr>
            <a:spLocks noGrp="1" noChangeArrowheads="1"/>
          </p:cNvSpPr>
          <p:nvPr>
            <p:ph type="body" idx="1"/>
          </p:nvPr>
        </p:nvSpPr>
        <p:spPr>
          <a:xfrm>
            <a:off x="387350" y="1490662"/>
            <a:ext cx="5099050" cy="1074737"/>
          </a:xfrm>
        </p:spPr>
        <p:txBody>
          <a:bodyPr/>
          <a:lstStyle/>
          <a:p>
            <a:r>
              <a:rPr lang="en-US" sz="2000" dirty="0">
                <a:latin typeface="Arial" charset="0"/>
              </a:rPr>
              <a:t>Key idea: </a:t>
            </a:r>
            <a:r>
              <a:rPr lang="en-US" sz="2000" dirty="0" smtClean="0">
                <a:latin typeface="Arial" charset="0"/>
              </a:rPr>
              <a:t> </a:t>
            </a:r>
            <a:r>
              <a:rPr lang="en-US" sz="2000" dirty="0" smtClean="0">
                <a:solidFill>
                  <a:srgbClr val="142CFD"/>
                </a:solidFill>
                <a:latin typeface="Arial" charset="0"/>
              </a:rPr>
              <a:t>Rows are assigned to nodes/disks based on the value of their partitioning column (e.g. ID) </a:t>
            </a:r>
          </a:p>
          <a:p>
            <a:pPr>
              <a:buNone/>
            </a:pPr>
            <a:r>
              <a:rPr lang="en-US" sz="2000" dirty="0" smtClean="0">
                <a:solidFill>
                  <a:srgbClr val="142CFD"/>
                </a:solidFill>
                <a:latin typeface="Arial" charset="0"/>
              </a:rPr>
              <a:t> </a:t>
            </a:r>
          </a:p>
          <a:p>
            <a:pPr>
              <a:buFont typeface="Wingdings" charset="2"/>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lnSpc>
                <a:spcPct val="90000"/>
              </a:lnSpc>
            </a:pPr>
            <a:endParaRPr lang="en-US" sz="2000" dirty="0">
              <a:latin typeface="Arial" charset="0"/>
            </a:endParaRPr>
          </a:p>
        </p:txBody>
      </p:sp>
      <p:sp>
        <p:nvSpPr>
          <p:cNvPr id="24579" name="Rectangle 3"/>
          <p:cNvSpPr>
            <a:spLocks noGrp="1" noChangeArrowheads="1"/>
          </p:cNvSpPr>
          <p:nvPr>
            <p:ph type="title"/>
          </p:nvPr>
        </p:nvSpPr>
        <p:spPr>
          <a:xfrm>
            <a:off x="476890" y="769938"/>
            <a:ext cx="7162800" cy="533400"/>
          </a:xfrm>
        </p:spPr>
        <p:txBody>
          <a:bodyPr/>
          <a:lstStyle/>
          <a:p>
            <a:r>
              <a:rPr lang="en-US" dirty="0">
                <a:latin typeface="Arial" charset="0"/>
              </a:rPr>
              <a:t>Range partitioning</a:t>
            </a:r>
          </a:p>
        </p:txBody>
      </p:sp>
      <p:graphicFrame>
        <p:nvGraphicFramePr>
          <p:cNvPr id="223" name="Table 222"/>
          <p:cNvGraphicFramePr>
            <a:graphicFrameLocks noGrp="1"/>
          </p:cNvGraphicFramePr>
          <p:nvPr/>
        </p:nvGraphicFramePr>
        <p:xfrm>
          <a:off x="517525" y="2651125"/>
          <a:ext cx="2379663" cy="2352793"/>
        </p:xfrm>
        <a:graphic>
          <a:graphicData uri="http://schemas.openxmlformats.org/drawingml/2006/table">
            <a:tbl>
              <a:tblPr/>
              <a:tblGrid>
                <a:gridCol w="325438"/>
                <a:gridCol w="585787"/>
                <a:gridCol w="708025"/>
                <a:gridCol w="760413"/>
              </a:tblGrid>
              <a:tr h="20161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City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Balance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Madison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San Fran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$110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Seattle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$40,000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Seattle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Sally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err="1">
                          <a:ln>
                            <a:noFill/>
                          </a:ln>
                          <a:solidFill>
                            <a:srgbClr val="01020B"/>
                          </a:solidFill>
                          <a:effectLst/>
                          <a:latin typeface="Verdana" charset="0"/>
                          <a:ea typeface="ＭＳ Ｐゴシック" charset="-128"/>
                          <a:cs typeface="ＭＳ Ｐゴシック" charset="-128"/>
                        </a:rPr>
                        <a:t>Mtn</a:t>
                      </a: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 View</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$990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Palo Alto</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$1,001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750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L.A.</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Liz</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NYC</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Chicago</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$180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630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London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$994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Paris</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$3,105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571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Madison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fld id="{50015D3B-0245-2147-ADC6-46F6DF5C8D9C}" type="slidenum">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pPr marL="0" marR="0" lvl="0" indent="0" algn="ctr" defTabSz="457200" rtl="0" eaLnBrk="1" fontAlgn="b" latinLnBrk="0" hangingPunct="1">
                          <a:lnSpc>
                            <a:spcPct val="100000"/>
                          </a:lnSpc>
                          <a:spcBef>
                            <a:spcPct val="0"/>
                          </a:spcBef>
                          <a:spcAft>
                            <a:spcPct val="0"/>
                          </a:spcAft>
                          <a:buClrTx/>
                          <a:buSzTx/>
                          <a:buFontTx/>
                          <a:buNone/>
                          <a:tabLst/>
                        </a:pPr>
                        <a:t>23</a:t>
                      </a:fld>
                      <a:fld id="{D2C49930-B936-9647-B5DC-F5B813A3BF02}" type="slidenum">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pPr marL="0" marR="0" lvl="0" indent="0" algn="ctr" defTabSz="457200" rtl="0" eaLnBrk="1" fontAlgn="b" latinLnBrk="0" hangingPunct="1">
                          <a:lnSpc>
                            <a:spcPct val="100000"/>
                          </a:lnSpc>
                          <a:spcBef>
                            <a:spcPct val="0"/>
                          </a:spcBef>
                          <a:spcAft>
                            <a:spcPct val="0"/>
                          </a:spcAft>
                          <a:buClrTx/>
                          <a:buSzTx/>
                          <a:buFontTx/>
                          <a:buNone/>
                          <a:tabLst/>
                        </a:pPr>
                        <a:t>23</a:t>
                      </a:fld>
                      <a:endPar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sp>
        <p:nvSpPr>
          <p:cNvPr id="24652" name="TextBox 223"/>
          <p:cNvSpPr txBox="1">
            <a:spLocks noChangeArrowheads="1"/>
          </p:cNvSpPr>
          <p:nvPr/>
        </p:nvSpPr>
        <p:spPr bwMode="auto">
          <a:xfrm rot="16200000">
            <a:off x="-940054" y="3846609"/>
            <a:ext cx="2280217"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1020B"/>
                </a:solidFill>
                <a:latin typeface="Arial" charset="0"/>
                <a:ea typeface="Arial" charset="0"/>
                <a:cs typeface="Arial" charset="0"/>
              </a:rPr>
              <a:t>Customer </a:t>
            </a:r>
            <a:r>
              <a:rPr lang="en-US" sz="2000" b="0" dirty="0" smtClean="0">
                <a:solidFill>
                  <a:srgbClr val="01020B"/>
                </a:solidFill>
                <a:latin typeface="Arial" charset="0"/>
                <a:ea typeface="Arial" charset="0"/>
                <a:cs typeface="Arial" charset="0"/>
              </a:rPr>
              <a:t>data </a:t>
            </a:r>
            <a:r>
              <a:rPr lang="en-US" sz="2000" b="0" dirty="0">
                <a:solidFill>
                  <a:srgbClr val="01020B"/>
                </a:solidFill>
                <a:latin typeface="Arial" charset="0"/>
                <a:ea typeface="Arial" charset="0"/>
                <a:cs typeface="Arial" charset="0"/>
              </a:rPr>
              <a:t>set</a:t>
            </a:r>
          </a:p>
        </p:txBody>
      </p:sp>
      <p:grpSp>
        <p:nvGrpSpPr>
          <p:cNvPr id="24653" name="Group 246"/>
          <p:cNvGrpSpPr>
            <a:grpSpLocks/>
          </p:cNvGrpSpPr>
          <p:nvPr/>
        </p:nvGrpSpPr>
        <p:grpSpPr bwMode="auto">
          <a:xfrm>
            <a:off x="6053138" y="871538"/>
            <a:ext cx="2894012" cy="5438775"/>
            <a:chOff x="5943601" y="753534"/>
            <a:chExt cx="2892954" cy="5438451"/>
          </a:xfrm>
        </p:grpSpPr>
        <p:grpSp>
          <p:nvGrpSpPr>
            <p:cNvPr id="24826" name="Group 238"/>
            <p:cNvGrpSpPr>
              <a:grpSpLocks/>
            </p:cNvGrpSpPr>
            <p:nvPr/>
          </p:nvGrpSpPr>
          <p:grpSpPr bwMode="auto">
            <a:xfrm rot="-5400000">
              <a:off x="6789473" y="3171030"/>
              <a:ext cx="3533246" cy="560918"/>
              <a:chOff x="1818" y="2227"/>
              <a:chExt cx="2442" cy="285"/>
            </a:xfrm>
          </p:grpSpPr>
          <p:sp>
            <p:nvSpPr>
              <p:cNvPr id="24861" name="Freeform 45"/>
              <p:cNvSpPr>
                <a:spLocks/>
              </p:cNvSpPr>
              <p:nvPr/>
            </p:nvSpPr>
            <p:spPr bwMode="auto">
              <a:xfrm>
                <a:off x="1818" y="2227"/>
                <a:ext cx="2442" cy="285"/>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24862" name="Rectangle 46"/>
              <p:cNvSpPr>
                <a:spLocks noChangeArrowheads="1"/>
              </p:cNvSpPr>
              <p:nvPr/>
            </p:nvSpPr>
            <p:spPr bwMode="auto">
              <a:xfrm>
                <a:off x="2181" y="2282"/>
                <a:ext cx="1641" cy="192"/>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Interconnection Network</a:t>
                </a:r>
              </a:p>
            </p:txBody>
          </p:sp>
        </p:grpSp>
        <p:cxnSp>
          <p:nvCxnSpPr>
            <p:cNvPr id="24827" name="Straight Connector 215"/>
            <p:cNvCxnSpPr>
              <a:cxnSpLocks noChangeShapeType="1"/>
              <a:stCxn id="24853" idx="3"/>
              <a:endCxn id="24861" idx="19"/>
            </p:cNvCxnSpPr>
            <p:nvPr/>
          </p:nvCxnSpPr>
          <p:spPr bwMode="auto">
            <a:xfrm>
              <a:off x="8129903" y="2033426"/>
              <a:ext cx="323534" cy="25567"/>
            </a:xfrm>
            <a:prstGeom prst="line">
              <a:avLst/>
            </a:prstGeom>
            <a:noFill/>
            <a:ln w="19050">
              <a:solidFill>
                <a:srgbClr val="01020B"/>
              </a:solidFill>
              <a:round/>
              <a:headEnd/>
              <a:tailEnd/>
            </a:ln>
          </p:spPr>
        </p:cxnSp>
        <p:cxnSp>
          <p:nvCxnSpPr>
            <p:cNvPr id="24828" name="Straight Connector 217"/>
            <p:cNvCxnSpPr>
              <a:cxnSpLocks noChangeShapeType="1"/>
            </p:cNvCxnSpPr>
            <p:nvPr/>
          </p:nvCxnSpPr>
          <p:spPr bwMode="auto">
            <a:xfrm flipV="1">
              <a:off x="8112970" y="4761391"/>
              <a:ext cx="185951" cy="83392"/>
            </a:xfrm>
            <a:prstGeom prst="line">
              <a:avLst/>
            </a:prstGeom>
            <a:noFill/>
            <a:ln w="19050">
              <a:solidFill>
                <a:srgbClr val="01020B"/>
              </a:solidFill>
              <a:round/>
              <a:headEnd/>
              <a:tailEnd/>
            </a:ln>
          </p:spPr>
        </p:cxnSp>
        <p:grpSp>
          <p:nvGrpSpPr>
            <p:cNvPr id="24829" name="Group 229"/>
            <p:cNvGrpSpPr>
              <a:grpSpLocks/>
            </p:cNvGrpSpPr>
            <p:nvPr/>
          </p:nvGrpSpPr>
          <p:grpSpPr bwMode="auto">
            <a:xfrm>
              <a:off x="5960534" y="753534"/>
              <a:ext cx="2169369" cy="2559784"/>
              <a:chOff x="5960534" y="753534"/>
              <a:chExt cx="2169369" cy="2559784"/>
            </a:xfrm>
          </p:grpSpPr>
          <p:cxnSp>
            <p:nvCxnSpPr>
              <p:cNvPr id="24846" name="Straight Connector 180"/>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4847" name="Straight Connector 181"/>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4848" name="Group 228"/>
              <p:cNvGrpSpPr>
                <a:grpSpLocks/>
              </p:cNvGrpSpPr>
              <p:nvPr/>
            </p:nvGrpSpPr>
            <p:grpSpPr bwMode="auto">
              <a:xfrm>
                <a:off x="5960534" y="753534"/>
                <a:ext cx="2169369" cy="2559784"/>
                <a:chOff x="5960534" y="753534"/>
                <a:chExt cx="2169369" cy="2559784"/>
              </a:xfrm>
            </p:grpSpPr>
            <p:grpSp>
              <p:nvGrpSpPr>
                <p:cNvPr id="24849" name="Group 208"/>
                <p:cNvGrpSpPr>
                  <a:grpSpLocks/>
                </p:cNvGrpSpPr>
                <p:nvPr/>
              </p:nvGrpSpPr>
              <p:grpSpPr bwMode="auto">
                <a:xfrm>
                  <a:off x="7526394" y="1614721"/>
                  <a:ext cx="603509" cy="837410"/>
                  <a:chOff x="1581" y="835"/>
                  <a:chExt cx="467" cy="648"/>
                </a:xfrm>
              </p:grpSpPr>
              <p:sp>
                <p:nvSpPr>
                  <p:cNvPr id="24853"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4854" name="Rectangle 56"/>
                  <p:cNvSpPr>
                    <a:spLocks noChangeArrowheads="1"/>
                  </p:cNvSpPr>
                  <p:nvPr/>
                </p:nvSpPr>
                <p:spPr bwMode="auto">
                  <a:xfrm>
                    <a:off x="1604" y="1236"/>
                    <a:ext cx="42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24855"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4856" name="Group 213"/>
                  <p:cNvGrpSpPr>
                    <a:grpSpLocks/>
                  </p:cNvGrpSpPr>
                  <p:nvPr/>
                </p:nvGrpSpPr>
                <p:grpSpPr bwMode="auto">
                  <a:xfrm>
                    <a:off x="1606" y="886"/>
                    <a:ext cx="421" cy="313"/>
                    <a:chOff x="753" y="1584"/>
                    <a:chExt cx="421" cy="313"/>
                  </a:xfrm>
                </p:grpSpPr>
                <p:sp>
                  <p:nvSpPr>
                    <p:cNvPr id="24857"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4858"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4859"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4860" name="Rectangle 12"/>
                    <p:cNvSpPr>
                      <a:spLocks noChangeArrowheads="1"/>
                    </p:cNvSpPr>
                    <p:nvPr/>
                  </p:nvSpPr>
                  <p:spPr bwMode="auto">
                    <a:xfrm>
                      <a:off x="753" y="1644"/>
                      <a:ext cx="395"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CPU</a:t>
                      </a:r>
                    </a:p>
                  </p:txBody>
                </p:sp>
              </p:grpSp>
            </p:grpSp>
            <p:grpSp>
              <p:nvGrpSpPr>
                <p:cNvPr id="24850" name="Group 227"/>
                <p:cNvGrpSpPr>
                  <a:grpSpLocks/>
                </p:cNvGrpSpPr>
                <p:nvPr/>
              </p:nvGrpSpPr>
              <p:grpSpPr bwMode="auto">
                <a:xfrm>
                  <a:off x="5960534" y="753534"/>
                  <a:ext cx="1388534" cy="2559784"/>
                  <a:chOff x="5943600" y="651933"/>
                  <a:chExt cx="1388534" cy="2559784"/>
                </a:xfrm>
              </p:grpSpPr>
              <p:sp>
                <p:nvSpPr>
                  <p:cNvPr id="24851"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4852"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nvGrpSpPr>
            <p:cNvPr id="24830" name="Group 230"/>
            <p:cNvGrpSpPr>
              <a:grpSpLocks/>
            </p:cNvGrpSpPr>
            <p:nvPr/>
          </p:nvGrpSpPr>
          <p:grpSpPr bwMode="auto">
            <a:xfrm>
              <a:off x="5943601" y="3632201"/>
              <a:ext cx="2169369" cy="2559784"/>
              <a:chOff x="5960534" y="753534"/>
              <a:chExt cx="2169369" cy="2559784"/>
            </a:xfrm>
          </p:grpSpPr>
          <p:cxnSp>
            <p:nvCxnSpPr>
              <p:cNvPr id="24831"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4832"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4833" name="Group 228"/>
              <p:cNvGrpSpPr>
                <a:grpSpLocks/>
              </p:cNvGrpSpPr>
              <p:nvPr/>
            </p:nvGrpSpPr>
            <p:grpSpPr bwMode="auto">
              <a:xfrm>
                <a:off x="5960534" y="753534"/>
                <a:ext cx="2169369" cy="2559784"/>
                <a:chOff x="5960534" y="753534"/>
                <a:chExt cx="2169369" cy="2559784"/>
              </a:xfrm>
            </p:grpSpPr>
            <p:grpSp>
              <p:nvGrpSpPr>
                <p:cNvPr id="24834" name="Group 208"/>
                <p:cNvGrpSpPr>
                  <a:grpSpLocks/>
                </p:cNvGrpSpPr>
                <p:nvPr/>
              </p:nvGrpSpPr>
              <p:grpSpPr bwMode="auto">
                <a:xfrm>
                  <a:off x="7526394" y="1614721"/>
                  <a:ext cx="603509" cy="837410"/>
                  <a:chOff x="1581" y="835"/>
                  <a:chExt cx="467" cy="648"/>
                </a:xfrm>
              </p:grpSpPr>
              <p:sp>
                <p:nvSpPr>
                  <p:cNvPr id="24838"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4839" name="Rectangle 56"/>
                  <p:cNvSpPr>
                    <a:spLocks noChangeArrowheads="1"/>
                  </p:cNvSpPr>
                  <p:nvPr/>
                </p:nvSpPr>
                <p:spPr bwMode="auto">
                  <a:xfrm>
                    <a:off x="1604" y="1236"/>
                    <a:ext cx="42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24840"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4841" name="Group 213"/>
                  <p:cNvGrpSpPr>
                    <a:grpSpLocks/>
                  </p:cNvGrpSpPr>
                  <p:nvPr/>
                </p:nvGrpSpPr>
                <p:grpSpPr bwMode="auto">
                  <a:xfrm>
                    <a:off x="1606" y="886"/>
                    <a:ext cx="421" cy="313"/>
                    <a:chOff x="753" y="1584"/>
                    <a:chExt cx="421" cy="313"/>
                  </a:xfrm>
                </p:grpSpPr>
                <p:sp>
                  <p:nvSpPr>
                    <p:cNvPr id="24842"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4843"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4844"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4845" name="Rectangle 12"/>
                    <p:cNvSpPr>
                      <a:spLocks noChangeArrowheads="1"/>
                    </p:cNvSpPr>
                    <p:nvPr/>
                  </p:nvSpPr>
                  <p:spPr bwMode="auto">
                    <a:xfrm>
                      <a:off x="753" y="1644"/>
                      <a:ext cx="395"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CPU</a:t>
                      </a:r>
                    </a:p>
                  </p:txBody>
                </p:sp>
              </p:grpSp>
            </p:grpSp>
            <p:grpSp>
              <p:nvGrpSpPr>
                <p:cNvPr id="24835" name="Group 227"/>
                <p:cNvGrpSpPr>
                  <a:grpSpLocks/>
                </p:cNvGrpSpPr>
                <p:nvPr/>
              </p:nvGrpSpPr>
              <p:grpSpPr bwMode="auto">
                <a:xfrm>
                  <a:off x="5960534" y="753534"/>
                  <a:ext cx="1388534" cy="2559784"/>
                  <a:chOff x="5943600" y="651933"/>
                  <a:chExt cx="1388534" cy="2559784"/>
                </a:xfrm>
              </p:grpSpPr>
              <p:sp>
                <p:nvSpPr>
                  <p:cNvPr id="24836"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4837"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graphicFrame>
        <p:nvGraphicFramePr>
          <p:cNvPr id="226" name="Table 225"/>
          <p:cNvGraphicFramePr>
            <a:graphicFrameLocks noGrp="1"/>
          </p:cNvGraphicFramePr>
          <p:nvPr/>
        </p:nvGraphicFramePr>
        <p:xfrm>
          <a:off x="6146800" y="1236663"/>
          <a:ext cx="1270000" cy="730252"/>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19</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50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Liz</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248" name="Table 247"/>
          <p:cNvGraphicFramePr>
            <a:graphicFrameLocks noGrp="1"/>
          </p:cNvGraphicFramePr>
          <p:nvPr/>
        </p:nvGraphicFramePr>
        <p:xfrm>
          <a:off x="6121400" y="2506663"/>
          <a:ext cx="1270000" cy="730252"/>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150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249" name="Table 248"/>
          <p:cNvGraphicFramePr>
            <a:graphicFrameLocks noGrp="1"/>
          </p:cNvGraphicFramePr>
          <p:nvPr/>
        </p:nvGraphicFramePr>
        <p:xfrm>
          <a:off x="6113463" y="4106863"/>
          <a:ext cx="1270000" cy="730252"/>
        </p:xfrm>
        <a:graphic>
          <a:graphicData uri="http://schemas.openxmlformats.org/drawingml/2006/table">
            <a:tbl>
              <a:tblPr/>
              <a:tblGrid>
                <a:gridCol w="415925"/>
                <a:gridCol w="579437"/>
                <a:gridCol w="274638"/>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Sally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320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Jeff</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Larry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bl>
          </a:graphicData>
        </a:graphic>
      </p:graphicFrame>
      <p:graphicFrame>
        <p:nvGraphicFramePr>
          <p:cNvPr id="250" name="Table 249"/>
          <p:cNvGraphicFramePr>
            <a:graphicFrameLocks noGrp="1"/>
          </p:cNvGraphicFramePr>
          <p:nvPr/>
        </p:nvGraphicFramePr>
        <p:xfrm>
          <a:off x="6121400" y="5410200"/>
          <a:ext cx="1270000" cy="730252"/>
        </p:xfrm>
        <a:graphic>
          <a:graphicData uri="http://schemas.openxmlformats.org/drawingml/2006/table">
            <a:tbl>
              <a:tblPr/>
              <a:tblGrid>
                <a:gridCol w="417513"/>
                <a:gridCol w="577850"/>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630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750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Anne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cxnSp>
        <p:nvCxnSpPr>
          <p:cNvPr id="52" name="Straight Arrow Connector 51"/>
          <p:cNvCxnSpPr>
            <a:cxnSpLocks noChangeShapeType="1"/>
          </p:cNvCxnSpPr>
          <p:nvPr/>
        </p:nvCxnSpPr>
        <p:spPr bwMode="auto">
          <a:xfrm rot="5400000" flipH="1" flipV="1">
            <a:off x="4695825" y="1641475"/>
            <a:ext cx="1441450" cy="1422400"/>
          </a:xfrm>
          <a:prstGeom prst="straightConnector1">
            <a:avLst/>
          </a:prstGeom>
          <a:noFill/>
          <a:ln w="19050">
            <a:solidFill>
              <a:srgbClr val="01020B"/>
            </a:solidFill>
            <a:round/>
            <a:headEnd/>
            <a:tailEnd type="arrow" w="med" len="med"/>
          </a:ln>
        </p:spPr>
      </p:cxnSp>
      <p:cxnSp>
        <p:nvCxnSpPr>
          <p:cNvPr id="54" name="Straight Arrow Connector 53"/>
          <p:cNvCxnSpPr>
            <a:cxnSpLocks noChangeShapeType="1"/>
          </p:cNvCxnSpPr>
          <p:nvPr/>
        </p:nvCxnSpPr>
        <p:spPr bwMode="auto">
          <a:xfrm flipV="1">
            <a:off x="5003800" y="2952750"/>
            <a:ext cx="1117600" cy="419100"/>
          </a:xfrm>
          <a:prstGeom prst="straightConnector1">
            <a:avLst/>
          </a:prstGeom>
          <a:noFill/>
          <a:ln w="19050">
            <a:solidFill>
              <a:srgbClr val="01020B"/>
            </a:solidFill>
            <a:round/>
            <a:headEnd/>
            <a:tailEnd type="arrow" w="med" len="med"/>
          </a:ln>
        </p:spPr>
      </p:cxnSp>
      <p:cxnSp>
        <p:nvCxnSpPr>
          <p:cNvPr id="56" name="Straight Arrow Connector 55"/>
          <p:cNvCxnSpPr>
            <a:cxnSpLocks noChangeShapeType="1"/>
          </p:cNvCxnSpPr>
          <p:nvPr/>
        </p:nvCxnSpPr>
        <p:spPr bwMode="auto">
          <a:xfrm>
            <a:off x="4978400" y="3733800"/>
            <a:ext cx="1130300" cy="552450"/>
          </a:xfrm>
          <a:prstGeom prst="straightConnector1">
            <a:avLst/>
          </a:prstGeom>
          <a:noFill/>
          <a:ln w="19050">
            <a:solidFill>
              <a:srgbClr val="01020B"/>
            </a:solidFill>
            <a:round/>
            <a:headEnd/>
            <a:tailEnd type="arrow" w="med" len="med"/>
          </a:ln>
        </p:spPr>
      </p:cxnSp>
      <p:cxnSp>
        <p:nvCxnSpPr>
          <p:cNvPr id="58" name="Straight Arrow Connector 57"/>
          <p:cNvCxnSpPr>
            <a:cxnSpLocks noChangeShapeType="1"/>
          </p:cNvCxnSpPr>
          <p:nvPr/>
        </p:nvCxnSpPr>
        <p:spPr bwMode="auto">
          <a:xfrm rot="16200000" flipH="1">
            <a:off x="4628356" y="4012407"/>
            <a:ext cx="1627187" cy="1358900"/>
          </a:xfrm>
          <a:prstGeom prst="straightConnector1">
            <a:avLst/>
          </a:prstGeom>
          <a:noFill/>
          <a:ln w="19050">
            <a:solidFill>
              <a:srgbClr val="01020B"/>
            </a:solidFill>
            <a:round/>
            <a:headEnd/>
            <a:tailEnd type="arrow" w="med" len="med"/>
          </a:ln>
        </p:spPr>
      </p:cxnSp>
      <p:graphicFrame>
        <p:nvGraphicFramePr>
          <p:cNvPr id="60" name="Table 59"/>
          <p:cNvGraphicFramePr>
            <a:graphicFrameLocks noGrp="1"/>
          </p:cNvGraphicFramePr>
          <p:nvPr/>
        </p:nvGraphicFramePr>
        <p:xfrm>
          <a:off x="3085620" y="4157702"/>
          <a:ext cx="2682875" cy="2411529"/>
        </p:xfrm>
        <a:graphic>
          <a:graphicData uri="http://schemas.openxmlformats.org/drawingml/2006/table">
            <a:tbl>
              <a:tblPr/>
              <a:tblGrid>
                <a:gridCol w="488950"/>
                <a:gridCol w="611188"/>
                <a:gridCol w="820737"/>
                <a:gridCol w="762000"/>
              </a:tblGrid>
              <a:tr h="2333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pitchFamily="34" charset="0"/>
                          <a:ea typeface="Verdana" pitchFamily="34" charset="0"/>
                          <a:cs typeface="Verdana" pitchFamily="34" charset="0"/>
                        </a:rPr>
                        <a:t>ID</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pitchFamily="34" charset="0"/>
                          <a:ea typeface="Verdana" pitchFamily="34" charset="0"/>
                          <a:cs typeface="Verdana" pitchFamily="34" charset="0"/>
                        </a:rPr>
                        <a:t>Name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pitchFamily="34" charset="0"/>
                          <a:ea typeface="Verdana" pitchFamily="34" charset="0"/>
                          <a:cs typeface="Verdana" pitchFamily="34" charset="0"/>
                        </a:rPr>
                        <a:t>City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pitchFamily="34" charset="0"/>
                          <a:ea typeface="Verdana" pitchFamily="34" charset="0"/>
                          <a:cs typeface="Verdana" pitchFamily="34" charset="0"/>
                        </a:rPr>
                        <a:t>Balance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17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19</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George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Paris</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$3,105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50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Liz</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NYC</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$2,200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920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86</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Bob</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Chicago</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$180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105</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Sue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San Fran</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$110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150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George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Seattle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$60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201</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Bob</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Madison</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$3,000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220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Sally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rgbClr val="01020B"/>
                          </a:solidFill>
                          <a:effectLst/>
                          <a:latin typeface="Verdana" pitchFamily="34" charset="0"/>
                          <a:ea typeface="Verdana" pitchFamily="34" charset="0"/>
                          <a:cs typeface="Verdana" pitchFamily="34" charset="0"/>
                        </a:rPr>
                        <a:t>Mtn</a:t>
                      </a: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 View</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$990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320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Jeff</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Madison</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600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Larry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Palo Alto</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$1,001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630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Bob</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London</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$994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750</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Anne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L.A.</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$22,000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933</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Mary</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1020B"/>
                          </a:solidFill>
                          <a:effectLst/>
                          <a:latin typeface="Verdana" pitchFamily="34" charset="0"/>
                          <a:ea typeface="Verdana" pitchFamily="34" charset="0"/>
                          <a:cs typeface="Verdana" pitchFamily="34" charset="0"/>
                        </a:rPr>
                        <a:t>Seattle</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1020B"/>
                          </a:solidFill>
                          <a:effectLst/>
                          <a:latin typeface="Verdana" pitchFamily="34" charset="0"/>
                          <a:ea typeface="Verdana" pitchFamily="34" charset="0"/>
                          <a:cs typeface="Verdana" pitchFamily="34" charset="0"/>
                        </a:rPr>
                        <a:t>$40,000 </a:t>
                      </a:r>
                    </a:p>
                  </a:txBody>
                  <a:tcPr marL="8048" marR="8048" marT="804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pSp>
        <p:nvGrpSpPr>
          <p:cNvPr id="14" name="Group 70"/>
          <p:cNvGrpSpPr>
            <a:grpSpLocks/>
          </p:cNvGrpSpPr>
          <p:nvPr/>
        </p:nvGrpSpPr>
        <p:grpSpPr bwMode="auto">
          <a:xfrm>
            <a:off x="1631334" y="5018490"/>
            <a:ext cx="1349375" cy="1581150"/>
            <a:chOff x="1003300" y="4937760"/>
            <a:chExt cx="1348740" cy="1581150"/>
          </a:xfrm>
        </p:grpSpPr>
        <p:cxnSp>
          <p:nvCxnSpPr>
            <p:cNvPr id="24822" name="Straight Arrow Connector 49"/>
            <p:cNvCxnSpPr>
              <a:cxnSpLocks noChangeShapeType="1"/>
            </p:cNvCxnSpPr>
            <p:nvPr/>
          </p:nvCxnSpPr>
          <p:spPr bwMode="auto">
            <a:xfrm>
              <a:off x="1926590" y="6064250"/>
              <a:ext cx="425450" cy="6350"/>
            </a:xfrm>
            <a:prstGeom prst="straightConnector1">
              <a:avLst/>
            </a:prstGeom>
            <a:noFill/>
            <a:ln w="19050">
              <a:solidFill>
                <a:srgbClr val="01020B"/>
              </a:solidFill>
              <a:round/>
              <a:headEnd/>
              <a:tailEnd type="arrow" w="med" len="med"/>
            </a:ln>
          </p:spPr>
        </p:cxnSp>
        <p:grpSp>
          <p:nvGrpSpPr>
            <p:cNvPr id="24823" name="Group 59"/>
            <p:cNvGrpSpPr>
              <a:grpSpLocks/>
            </p:cNvGrpSpPr>
            <p:nvPr/>
          </p:nvGrpSpPr>
          <p:grpSpPr bwMode="auto">
            <a:xfrm>
              <a:off x="1003300" y="4937760"/>
              <a:ext cx="927100" cy="1581150"/>
              <a:chOff x="4081780" y="2811780"/>
              <a:chExt cx="927100" cy="1581150"/>
            </a:xfrm>
          </p:grpSpPr>
          <p:sp>
            <p:nvSpPr>
              <p:cNvPr id="24824" name="Oval 61"/>
              <p:cNvSpPr>
                <a:spLocks noChangeArrowheads="1"/>
              </p:cNvSpPr>
              <p:nvPr/>
            </p:nvSpPr>
            <p:spPr bwMode="auto">
              <a:xfrm>
                <a:off x="4081780" y="3465830"/>
                <a:ext cx="927100" cy="927100"/>
              </a:xfrm>
              <a:prstGeom prst="ellipse">
                <a:avLst/>
              </a:prstGeom>
              <a:solidFill>
                <a:srgbClr val="86E8A4"/>
              </a:solidFill>
              <a:ln w="19050">
                <a:solidFill>
                  <a:srgbClr val="86E8A4"/>
                </a:solidFill>
                <a:round/>
                <a:headEnd/>
                <a:tailEnd/>
              </a:ln>
            </p:spPr>
            <p:txBody>
              <a:bodyPr wrap="none" anchor="ctr">
                <a:prstTxWarp prst="textNoShape">
                  <a:avLst/>
                </a:prstTxWarp>
              </a:bodyPr>
              <a:lstStyle/>
              <a:p>
                <a:pPr algn="ctr"/>
                <a:r>
                  <a:rPr lang="en-US" sz="1600" dirty="0">
                    <a:solidFill>
                      <a:srgbClr val="01020B"/>
                    </a:solidFill>
                  </a:rPr>
                  <a:t>SORT on</a:t>
                </a:r>
              </a:p>
              <a:p>
                <a:pPr algn="ctr"/>
                <a:r>
                  <a:rPr lang="en-US" sz="1600" dirty="0">
                    <a:solidFill>
                      <a:srgbClr val="01020B"/>
                    </a:solidFill>
                  </a:rPr>
                  <a:t>ID</a:t>
                </a:r>
              </a:p>
            </p:txBody>
          </p:sp>
          <p:cxnSp>
            <p:nvCxnSpPr>
              <p:cNvPr id="24825" name="Straight Arrow Connector 62"/>
              <p:cNvCxnSpPr>
                <a:cxnSpLocks noChangeShapeType="1"/>
              </p:cNvCxnSpPr>
              <p:nvPr/>
            </p:nvCxnSpPr>
            <p:spPr bwMode="auto">
              <a:xfrm rot="16200000" flipH="1">
                <a:off x="3901440" y="3032760"/>
                <a:ext cx="706120" cy="264160"/>
              </a:xfrm>
              <a:prstGeom prst="straightConnector1">
                <a:avLst/>
              </a:prstGeom>
              <a:noFill/>
              <a:ln w="19050">
                <a:solidFill>
                  <a:srgbClr val="01020B"/>
                </a:solidFill>
                <a:round/>
                <a:headEnd/>
                <a:tailEnd type="arrow" w="med" len="med"/>
              </a:ln>
            </p:spPr>
          </p:cxnSp>
        </p:grpSp>
      </p:grpSp>
      <p:grpSp>
        <p:nvGrpSpPr>
          <p:cNvPr id="16" name="Group 72"/>
          <p:cNvGrpSpPr>
            <a:grpSpLocks/>
          </p:cNvGrpSpPr>
          <p:nvPr/>
        </p:nvGrpSpPr>
        <p:grpSpPr bwMode="auto">
          <a:xfrm>
            <a:off x="4180259" y="2962276"/>
            <a:ext cx="928313" cy="1178695"/>
            <a:chOff x="4180840" y="2962910"/>
            <a:chExt cx="927100" cy="1177886"/>
          </a:xfrm>
        </p:grpSpPr>
        <p:sp>
          <p:nvSpPr>
            <p:cNvPr id="24820" name="Oval 47"/>
            <p:cNvSpPr>
              <a:spLocks noChangeArrowheads="1"/>
            </p:cNvSpPr>
            <p:nvPr/>
          </p:nvSpPr>
          <p:spPr bwMode="auto">
            <a:xfrm>
              <a:off x="4180840" y="2962910"/>
              <a:ext cx="927100" cy="927100"/>
            </a:xfrm>
            <a:prstGeom prst="ellipse">
              <a:avLst/>
            </a:prstGeom>
            <a:solidFill>
              <a:srgbClr val="86E8A4"/>
            </a:solidFill>
            <a:ln w="19050">
              <a:solidFill>
                <a:srgbClr val="86E8A4"/>
              </a:solidFill>
              <a:round/>
              <a:headEnd/>
              <a:tailEnd/>
            </a:ln>
          </p:spPr>
          <p:txBody>
            <a:bodyPr wrap="none" anchor="ctr">
              <a:prstTxWarp prst="textNoShape">
                <a:avLst/>
              </a:prstTxWarp>
            </a:bodyPr>
            <a:lstStyle/>
            <a:p>
              <a:pPr algn="ctr"/>
              <a:r>
                <a:rPr lang="en-US" sz="1600" dirty="0">
                  <a:solidFill>
                    <a:srgbClr val="01020B"/>
                  </a:solidFill>
                </a:rPr>
                <a:t>ETL</a:t>
              </a:r>
            </a:p>
          </p:txBody>
        </p:sp>
        <p:cxnSp>
          <p:nvCxnSpPr>
            <p:cNvPr id="24821" name="Straight Arrow Connector 69"/>
            <p:cNvCxnSpPr>
              <a:cxnSpLocks noChangeShapeType="1"/>
            </p:cNvCxnSpPr>
            <p:nvPr/>
          </p:nvCxnSpPr>
          <p:spPr bwMode="auto">
            <a:xfrm rot="5400000" flipH="1" flipV="1">
              <a:off x="4180173" y="3855649"/>
              <a:ext cx="292695" cy="277599"/>
            </a:xfrm>
            <a:prstGeom prst="straightConnector1">
              <a:avLst/>
            </a:prstGeom>
            <a:noFill/>
            <a:ln w="19050">
              <a:solidFill>
                <a:srgbClr val="01020B"/>
              </a:solidFill>
              <a:round/>
              <a:headEnd/>
              <a:tailEnd type="arrow" w="med" len="med"/>
            </a:ln>
          </p:spPr>
        </p:cxnSp>
      </p:grpSp>
      <p:sp>
        <p:nvSpPr>
          <p:cNvPr id="62" name="Text Box 209"/>
          <p:cNvSpPr txBox="1">
            <a:spLocks noChangeArrowheads="1"/>
          </p:cNvSpPr>
          <p:nvPr/>
        </p:nvSpPr>
        <p:spPr bwMode="auto">
          <a:xfrm>
            <a:off x="7478016" y="5487073"/>
            <a:ext cx="960784"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solidFill>
                  <a:srgbClr val="142CFD"/>
                </a:solidFill>
              </a:rPr>
              <a:t>Node</a:t>
            </a:r>
            <a:r>
              <a:rPr lang="en-US" sz="1600" dirty="0" smtClean="0">
                <a:solidFill>
                  <a:srgbClr val="142CFD"/>
                </a:solidFill>
              </a:rPr>
              <a:t> 2</a:t>
            </a:r>
            <a:endParaRPr lang="en-US" sz="1600" dirty="0"/>
          </a:p>
        </p:txBody>
      </p:sp>
      <p:sp>
        <p:nvSpPr>
          <p:cNvPr id="63" name="Text Box 209"/>
          <p:cNvSpPr txBox="1">
            <a:spLocks noChangeArrowheads="1"/>
          </p:cNvSpPr>
          <p:nvPr/>
        </p:nvSpPr>
        <p:spPr bwMode="auto">
          <a:xfrm>
            <a:off x="7507264" y="1329170"/>
            <a:ext cx="960784"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solidFill>
                  <a:srgbClr val="142CFD"/>
                </a:solidFill>
              </a:rPr>
              <a:t>Node</a:t>
            </a:r>
            <a:r>
              <a:rPr lang="en-US" sz="1600" dirty="0" smtClean="0">
                <a:solidFill>
                  <a:srgbClr val="142CFD"/>
                </a:solidFill>
              </a:rPr>
              <a:t> 1</a:t>
            </a:r>
            <a:endParaRPr lang="en-US" sz="1600" dirty="0"/>
          </a:p>
        </p:txBody>
      </p:sp>
      <p:sp>
        <p:nvSpPr>
          <p:cNvPr id="64" name="Slide Number Placeholder 63"/>
          <p:cNvSpPr>
            <a:spLocks noGrp="1"/>
          </p:cNvSpPr>
          <p:nvPr>
            <p:ph type="sldNum" sz="quarter" idx="12"/>
          </p:nvPr>
        </p:nvSpPr>
        <p:spPr/>
        <p:txBody>
          <a:bodyPr/>
          <a:lstStyle/>
          <a:p>
            <a:fld id="{E98DCB10-97A4-405D-8E23-559299D9D189}" type="slidenum">
              <a:rPr lang="en-US" smtClean="0"/>
              <a:pPr/>
              <a:t>23</a:t>
            </a:fld>
            <a:endParaRPr lang="en-US" dirty="0"/>
          </a:p>
        </p:txBody>
      </p:sp>
      <p:sp>
        <p:nvSpPr>
          <p:cNvPr id="66" name="TextBox 65"/>
          <p:cNvSpPr txBox="1"/>
          <p:nvPr/>
        </p:nvSpPr>
        <p:spPr>
          <a:xfrm>
            <a:off x="7538981" y="2687013"/>
            <a:ext cx="1770119" cy="369332"/>
          </a:xfrm>
          <a:prstGeom prst="rect">
            <a:avLst/>
          </a:prstGeom>
          <a:solidFill>
            <a:srgbClr val="FFFF00"/>
          </a:solidFill>
          <a:ln>
            <a:solidFill>
              <a:srgbClr val="01020B"/>
            </a:solidFill>
          </a:ln>
        </p:spPr>
        <p:txBody>
          <a:bodyPr wrap="square" rtlCol="0">
            <a:spAutoFit/>
          </a:bodyPr>
          <a:lstStyle/>
          <a:p>
            <a:r>
              <a:rPr lang="en-US" sz="1800" dirty="0" smtClean="0">
                <a:solidFill>
                  <a:srgbClr val="01020B"/>
                </a:solidFill>
                <a:latin typeface="Arial"/>
                <a:cs typeface="Arial"/>
              </a:rPr>
              <a:t>105 ≤ ID ≤ 219</a:t>
            </a:r>
            <a:endParaRPr lang="en-US" sz="1800" u="sng" dirty="0">
              <a:solidFill>
                <a:srgbClr val="01020B"/>
              </a:solidFill>
              <a:latin typeface="Arial"/>
              <a:cs typeface="Arial"/>
            </a:endParaRPr>
          </a:p>
        </p:txBody>
      </p:sp>
      <p:sp>
        <p:nvSpPr>
          <p:cNvPr id="67" name="TextBox 66"/>
          <p:cNvSpPr txBox="1"/>
          <p:nvPr/>
        </p:nvSpPr>
        <p:spPr>
          <a:xfrm>
            <a:off x="7577081" y="1218047"/>
            <a:ext cx="1325619" cy="369332"/>
          </a:xfrm>
          <a:prstGeom prst="rect">
            <a:avLst/>
          </a:prstGeom>
          <a:solidFill>
            <a:srgbClr val="FFFF00"/>
          </a:solidFill>
          <a:ln>
            <a:solidFill>
              <a:srgbClr val="01020B"/>
            </a:solidFill>
          </a:ln>
        </p:spPr>
        <p:txBody>
          <a:bodyPr wrap="square" rtlCol="0">
            <a:spAutoFit/>
          </a:bodyPr>
          <a:lstStyle/>
          <a:p>
            <a:r>
              <a:rPr lang="en-US" sz="1800" u="sng" dirty="0" smtClean="0">
                <a:solidFill>
                  <a:srgbClr val="01020B"/>
                </a:solidFill>
                <a:latin typeface="Arial"/>
                <a:cs typeface="Arial"/>
              </a:rPr>
              <a:t>ID </a:t>
            </a:r>
            <a:r>
              <a:rPr lang="en-US" sz="1800" dirty="0" smtClean="0">
                <a:solidFill>
                  <a:srgbClr val="01020B"/>
                </a:solidFill>
                <a:latin typeface="Arial"/>
                <a:cs typeface="Arial"/>
              </a:rPr>
              <a:t>≤ 104</a:t>
            </a:r>
            <a:endParaRPr lang="en-US" sz="1800" u="sng" dirty="0">
              <a:solidFill>
                <a:srgbClr val="01020B"/>
              </a:solidFill>
              <a:latin typeface="Arial"/>
              <a:cs typeface="Arial"/>
            </a:endParaRPr>
          </a:p>
        </p:txBody>
      </p:sp>
      <p:sp>
        <p:nvSpPr>
          <p:cNvPr id="68" name="TextBox 67"/>
          <p:cNvSpPr txBox="1"/>
          <p:nvPr/>
        </p:nvSpPr>
        <p:spPr>
          <a:xfrm>
            <a:off x="7488181" y="4100948"/>
            <a:ext cx="1782819" cy="369332"/>
          </a:xfrm>
          <a:prstGeom prst="rect">
            <a:avLst/>
          </a:prstGeom>
          <a:solidFill>
            <a:srgbClr val="FFFF00"/>
          </a:solidFill>
          <a:ln>
            <a:solidFill>
              <a:srgbClr val="01020B"/>
            </a:solidFill>
          </a:ln>
        </p:spPr>
        <p:txBody>
          <a:bodyPr wrap="square" rtlCol="0">
            <a:spAutoFit/>
          </a:bodyPr>
          <a:lstStyle/>
          <a:p>
            <a:r>
              <a:rPr lang="en-US" sz="1800" dirty="0" smtClean="0">
                <a:solidFill>
                  <a:srgbClr val="01020B"/>
                </a:solidFill>
                <a:latin typeface="Arial"/>
                <a:cs typeface="Arial"/>
              </a:rPr>
              <a:t>220 ≤ ID ≤ 629</a:t>
            </a:r>
            <a:endParaRPr lang="en-US" sz="1800" u="sng" dirty="0">
              <a:solidFill>
                <a:srgbClr val="01020B"/>
              </a:solidFill>
              <a:latin typeface="Arial"/>
              <a:cs typeface="Arial"/>
            </a:endParaRPr>
          </a:p>
        </p:txBody>
      </p:sp>
      <p:sp>
        <p:nvSpPr>
          <p:cNvPr id="69" name="TextBox 68"/>
          <p:cNvSpPr txBox="1"/>
          <p:nvPr/>
        </p:nvSpPr>
        <p:spPr>
          <a:xfrm>
            <a:off x="7513581" y="5544513"/>
            <a:ext cx="1249419" cy="400110"/>
          </a:xfrm>
          <a:prstGeom prst="rect">
            <a:avLst/>
          </a:prstGeom>
          <a:solidFill>
            <a:srgbClr val="FFFF00"/>
          </a:solidFill>
          <a:ln>
            <a:solidFill>
              <a:srgbClr val="01020B"/>
            </a:solidFill>
          </a:ln>
        </p:spPr>
        <p:txBody>
          <a:bodyPr wrap="square" rtlCol="0">
            <a:spAutoFit/>
          </a:bodyPr>
          <a:lstStyle/>
          <a:p>
            <a:r>
              <a:rPr lang="en-US" sz="2000" u="sng" dirty="0" smtClean="0">
                <a:solidFill>
                  <a:srgbClr val="01020B"/>
                </a:solidFill>
                <a:latin typeface="Arial"/>
                <a:cs typeface="Arial"/>
              </a:rPr>
              <a:t>I</a:t>
            </a:r>
            <a:r>
              <a:rPr lang="en-US" sz="1800" u="sng" dirty="0" smtClean="0">
                <a:solidFill>
                  <a:srgbClr val="01020B"/>
                </a:solidFill>
                <a:latin typeface="Arial"/>
                <a:cs typeface="Arial"/>
              </a:rPr>
              <a:t>D </a:t>
            </a:r>
            <a:r>
              <a:rPr lang="en-US" sz="1800" dirty="0" smtClean="0">
                <a:solidFill>
                  <a:srgbClr val="01020B"/>
                </a:solidFill>
                <a:latin typeface="Arial"/>
                <a:cs typeface="Arial"/>
              </a:rPr>
              <a:t>≥ 630</a:t>
            </a:r>
            <a:endParaRPr lang="en-US" sz="1800" u="sng" dirty="0">
              <a:solidFill>
                <a:srgbClr val="01020B"/>
              </a:solidFill>
              <a:latin typeface="Arial"/>
              <a:cs typeface="Arial"/>
            </a:endParaRPr>
          </a:p>
        </p:txBody>
      </p:sp>
      <p:sp>
        <p:nvSpPr>
          <p:cNvPr id="70" name="TextBox 69"/>
          <p:cNvSpPr txBox="1"/>
          <p:nvPr/>
        </p:nvSpPr>
        <p:spPr>
          <a:xfrm>
            <a:off x="326265" y="1663055"/>
            <a:ext cx="2595619" cy="3785652"/>
          </a:xfrm>
          <a:prstGeom prst="rect">
            <a:avLst/>
          </a:prstGeom>
          <a:solidFill>
            <a:srgbClr val="FFFF00"/>
          </a:solidFill>
          <a:ln>
            <a:solidFill>
              <a:srgbClr val="01020B"/>
            </a:solidFill>
          </a:ln>
        </p:spPr>
        <p:txBody>
          <a:bodyPr wrap="square" rtlCol="0">
            <a:spAutoFit/>
          </a:bodyPr>
          <a:lstStyle/>
          <a:p>
            <a:r>
              <a:rPr lang="en-US" sz="1600" dirty="0" smtClean="0">
                <a:solidFill>
                  <a:srgbClr val="01020B"/>
                </a:solidFill>
                <a:latin typeface="Arial"/>
                <a:cs typeface="Arial"/>
              </a:rPr>
              <a:t>After being sorted, partitioning values can be determined</a:t>
            </a:r>
          </a:p>
          <a:p>
            <a:endParaRPr lang="en-US" sz="1600" dirty="0" smtClean="0">
              <a:solidFill>
                <a:srgbClr val="01020B"/>
              </a:solidFill>
              <a:latin typeface="Arial"/>
              <a:cs typeface="Arial"/>
            </a:endParaRPr>
          </a:p>
          <a:p>
            <a:r>
              <a:rPr lang="en-US" sz="1600" dirty="0" smtClean="0">
                <a:solidFill>
                  <a:srgbClr val="01020B"/>
                </a:solidFill>
                <a:latin typeface="Arial"/>
                <a:cs typeface="Arial"/>
              </a:rPr>
              <a:t>For example, with 4 disks the DBMS will find ID values that will divide the input data set into four equal sized pieces</a:t>
            </a:r>
          </a:p>
          <a:p>
            <a:endParaRPr lang="en-US" sz="1600" dirty="0" smtClean="0">
              <a:solidFill>
                <a:srgbClr val="01020B"/>
              </a:solidFill>
              <a:latin typeface="Arial"/>
              <a:cs typeface="Arial"/>
            </a:endParaRPr>
          </a:p>
          <a:p>
            <a:r>
              <a:rPr lang="en-US" sz="1600" dirty="0" smtClean="0">
                <a:solidFill>
                  <a:srgbClr val="01020B"/>
                </a:solidFill>
                <a:latin typeface="Arial"/>
                <a:cs typeface="Arial"/>
              </a:rPr>
              <a:t>These partitioning values are then used to assign rows to nodes/disks during the load</a:t>
            </a:r>
          </a:p>
        </p:txBody>
      </p:sp>
      <p:sp>
        <p:nvSpPr>
          <p:cNvPr id="71" name="TextBox 70"/>
          <p:cNvSpPr txBox="1"/>
          <p:nvPr/>
        </p:nvSpPr>
        <p:spPr>
          <a:xfrm>
            <a:off x="3273807" y="812596"/>
            <a:ext cx="2595619" cy="1569660"/>
          </a:xfrm>
          <a:prstGeom prst="rect">
            <a:avLst/>
          </a:prstGeom>
          <a:solidFill>
            <a:srgbClr val="FFFF00"/>
          </a:solidFill>
          <a:ln>
            <a:solidFill>
              <a:srgbClr val="01020B"/>
            </a:solidFill>
          </a:ln>
        </p:spPr>
        <p:txBody>
          <a:bodyPr wrap="square" rtlCol="0">
            <a:spAutoFit/>
          </a:bodyPr>
          <a:lstStyle/>
          <a:p>
            <a:r>
              <a:rPr lang="en-US" sz="1600" dirty="0" smtClean="0">
                <a:solidFill>
                  <a:srgbClr val="01020B"/>
                </a:solidFill>
                <a:latin typeface="Arial"/>
                <a:cs typeface="Arial"/>
              </a:rPr>
              <a:t>The partitioning information is retained in the schema and is used during query processing as we will see later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6"/>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1000"/>
                                  </p:stCondLst>
                                  <p:childTnLst>
                                    <p:set>
                                      <p:cBhvr>
                                        <p:cTn id="31" dur="1" fill="hold">
                                          <p:stCondLst>
                                            <p:cond delay="0"/>
                                          </p:stCondLst>
                                        </p:cTn>
                                        <p:tgtEl>
                                          <p:spTgt spid="54"/>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248"/>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100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nodeType="withEffect">
                                  <p:stCondLst>
                                    <p:cond delay="1000"/>
                                  </p:stCondLst>
                                  <p:childTnLst>
                                    <p:set>
                                      <p:cBhvr>
                                        <p:cTn id="39" dur="1" fill="hold">
                                          <p:stCondLst>
                                            <p:cond delay="0"/>
                                          </p:stCondLst>
                                        </p:cTn>
                                        <p:tgtEl>
                                          <p:spTgt spid="249"/>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100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250"/>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Rectangle: Click to edit Master text styles&#10;Second level&#10;Third level&#10;Fourth level&#10;Fifth level"/>
          <p:cNvSpPr>
            <a:spLocks noGrp="1" noChangeArrowheads="1"/>
          </p:cNvSpPr>
          <p:nvPr>
            <p:ph type="body" idx="1"/>
          </p:nvPr>
        </p:nvSpPr>
        <p:spPr>
          <a:xfrm>
            <a:off x="400050" y="1504949"/>
            <a:ext cx="5387975" cy="1189568"/>
          </a:xfrm>
        </p:spPr>
        <p:txBody>
          <a:bodyPr/>
          <a:lstStyle/>
          <a:p>
            <a:r>
              <a:rPr lang="en-US" sz="2000" dirty="0">
                <a:latin typeface="Arial" charset="0"/>
              </a:rPr>
              <a:t>Key idea: </a:t>
            </a:r>
            <a:r>
              <a:rPr lang="en-US" sz="2000" dirty="0" smtClean="0">
                <a:latin typeface="Arial" charset="0"/>
              </a:rPr>
              <a:t> </a:t>
            </a:r>
            <a:r>
              <a:rPr lang="en-US" sz="2000" dirty="0" smtClean="0">
                <a:solidFill>
                  <a:srgbClr val="142CFD"/>
                </a:solidFill>
                <a:latin typeface="Arial" charset="0"/>
              </a:rPr>
              <a:t>Each row is assigned to a disk based on the value produced by applying a hash function to the value of the partitioning column (e.g. ID) </a:t>
            </a:r>
          </a:p>
          <a:p>
            <a:pPr>
              <a:buFont typeface="Wingdings" charset="2"/>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pPr>
              <a:lnSpc>
                <a:spcPct val="90000"/>
              </a:lnSpc>
            </a:pPr>
            <a:endParaRPr lang="en-US" sz="2000" dirty="0">
              <a:latin typeface="Arial" charset="0"/>
            </a:endParaRPr>
          </a:p>
        </p:txBody>
      </p:sp>
      <p:sp>
        <p:nvSpPr>
          <p:cNvPr id="25603" name="Rectangle 3"/>
          <p:cNvSpPr>
            <a:spLocks noGrp="1" noChangeArrowheads="1"/>
          </p:cNvSpPr>
          <p:nvPr>
            <p:ph type="title"/>
          </p:nvPr>
        </p:nvSpPr>
        <p:spPr>
          <a:xfrm>
            <a:off x="436563" y="701675"/>
            <a:ext cx="3509962" cy="533400"/>
          </a:xfrm>
        </p:spPr>
        <p:txBody>
          <a:bodyPr/>
          <a:lstStyle/>
          <a:p>
            <a:r>
              <a:rPr lang="en-US">
                <a:latin typeface="Arial" charset="0"/>
              </a:rPr>
              <a:t>Hash partitioning</a:t>
            </a:r>
          </a:p>
        </p:txBody>
      </p:sp>
      <p:graphicFrame>
        <p:nvGraphicFramePr>
          <p:cNvPr id="223" name="Table 222"/>
          <p:cNvGraphicFramePr>
            <a:graphicFrameLocks noGrp="1"/>
          </p:cNvGraphicFramePr>
          <p:nvPr/>
        </p:nvGraphicFramePr>
        <p:xfrm>
          <a:off x="598488" y="3281363"/>
          <a:ext cx="3028950" cy="3155956"/>
        </p:xfrm>
        <a:graphic>
          <a:graphicData uri="http://schemas.openxmlformats.org/drawingml/2006/table">
            <a:tbl>
              <a:tblPr/>
              <a:tblGrid>
                <a:gridCol w="412750"/>
                <a:gridCol w="746125"/>
                <a:gridCol w="901700"/>
                <a:gridCol w="968375"/>
              </a:tblGrid>
              <a:tr h="3175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City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Balance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Madison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San Fran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$110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Seattle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$40,000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Seattle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Sally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Mtn View</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$990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Palo Alto</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$1,001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752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L.A.</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50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Liz</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NYC</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$2,200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Chicago</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$180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633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London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$994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Paris</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$3,105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320</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1020B"/>
                          </a:solidFill>
                          <a:effectLst/>
                          <a:latin typeface="Verdana" charset="0"/>
                          <a:ea typeface="ＭＳ Ｐゴシック" charset="-128"/>
                          <a:cs typeface="ＭＳ Ｐゴシック" charset="-128"/>
                        </a:rPr>
                        <a:t>Madison</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1020B"/>
                          </a:solidFill>
                          <a:effectLst/>
                          <a:latin typeface="Verdana" charset="0"/>
                          <a:ea typeface="ＭＳ Ｐゴシック" charset="-128"/>
                          <a:cs typeface="ＭＳ Ｐゴシック" charset="-128"/>
                        </a:rPr>
                        <a:t>$0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sp>
        <p:nvSpPr>
          <p:cNvPr id="25676" name="TextBox 223"/>
          <p:cNvSpPr txBox="1">
            <a:spLocks noChangeArrowheads="1"/>
          </p:cNvSpPr>
          <p:nvPr/>
        </p:nvSpPr>
        <p:spPr bwMode="auto">
          <a:xfrm>
            <a:off x="549804" y="2785534"/>
            <a:ext cx="2276475" cy="400050"/>
          </a:xfrm>
          <a:prstGeom prst="rect">
            <a:avLst/>
          </a:prstGeom>
          <a:noFill/>
          <a:ln w="9525">
            <a:noFill/>
            <a:miter lim="800000"/>
            <a:headEnd/>
            <a:tailEnd/>
          </a:ln>
        </p:spPr>
        <p:txBody>
          <a:bodyPr wrap="none">
            <a:prstTxWarp prst="textNoShape">
              <a:avLst/>
            </a:prstTxWarp>
            <a:spAutoFit/>
          </a:bodyPr>
          <a:lstStyle/>
          <a:p>
            <a:r>
              <a:rPr lang="en-US" sz="2000" b="0" dirty="0" smtClean="0">
                <a:solidFill>
                  <a:srgbClr val="01020B"/>
                </a:solidFill>
                <a:latin typeface="Arial" charset="0"/>
                <a:ea typeface="Arial" charset="0"/>
                <a:cs typeface="Arial" charset="0"/>
              </a:rPr>
              <a:t>Customer </a:t>
            </a:r>
            <a:r>
              <a:rPr lang="en-US" sz="2000" b="0" dirty="0">
                <a:solidFill>
                  <a:srgbClr val="01020B"/>
                </a:solidFill>
                <a:latin typeface="Arial" charset="0"/>
                <a:ea typeface="Arial" charset="0"/>
                <a:cs typeface="Arial" charset="0"/>
              </a:rPr>
              <a:t>data set</a:t>
            </a:r>
          </a:p>
        </p:txBody>
      </p:sp>
      <p:grpSp>
        <p:nvGrpSpPr>
          <p:cNvPr id="25677" name="Group 113"/>
          <p:cNvGrpSpPr>
            <a:grpSpLocks/>
          </p:cNvGrpSpPr>
          <p:nvPr/>
        </p:nvGrpSpPr>
        <p:grpSpPr bwMode="auto">
          <a:xfrm>
            <a:off x="6053138" y="871538"/>
            <a:ext cx="2894012" cy="5438775"/>
            <a:chOff x="6053138" y="871538"/>
            <a:chExt cx="2894011" cy="5438775"/>
          </a:xfrm>
        </p:grpSpPr>
        <p:grpSp>
          <p:nvGrpSpPr>
            <p:cNvPr id="25773" name="Group 111"/>
            <p:cNvGrpSpPr>
              <a:grpSpLocks/>
            </p:cNvGrpSpPr>
            <p:nvPr/>
          </p:nvGrpSpPr>
          <p:grpSpPr bwMode="auto">
            <a:xfrm>
              <a:off x="6070078" y="871538"/>
              <a:ext cx="2170160" cy="2801477"/>
              <a:chOff x="6070078" y="871538"/>
              <a:chExt cx="2170160" cy="2801477"/>
            </a:xfrm>
          </p:grpSpPr>
          <p:cxnSp>
            <p:nvCxnSpPr>
              <p:cNvPr id="25796" name="Straight Connector 180"/>
              <p:cNvCxnSpPr>
                <a:cxnSpLocks noChangeShapeType="1"/>
              </p:cNvCxnSpPr>
              <p:nvPr/>
            </p:nvCxnSpPr>
            <p:spPr bwMode="auto">
              <a:xfrm rot="10800000">
                <a:off x="7450647" y="1802928"/>
                <a:ext cx="177865" cy="1588"/>
              </a:xfrm>
              <a:prstGeom prst="line">
                <a:avLst/>
              </a:prstGeom>
              <a:noFill/>
              <a:ln w="19050">
                <a:solidFill>
                  <a:srgbClr val="01020B"/>
                </a:solidFill>
                <a:round/>
                <a:headEnd/>
                <a:tailEnd/>
              </a:ln>
            </p:spPr>
          </p:cxnSp>
          <p:cxnSp>
            <p:nvCxnSpPr>
              <p:cNvPr id="25797" name="Straight Connector 181"/>
              <p:cNvCxnSpPr>
                <a:cxnSpLocks noChangeShapeType="1"/>
              </p:cNvCxnSpPr>
              <p:nvPr/>
            </p:nvCxnSpPr>
            <p:spPr bwMode="auto">
              <a:xfrm rot="10800000" flipV="1">
                <a:off x="7453224" y="2431085"/>
                <a:ext cx="183759" cy="130960"/>
              </a:xfrm>
              <a:prstGeom prst="line">
                <a:avLst/>
              </a:prstGeom>
              <a:noFill/>
              <a:ln w="19050">
                <a:solidFill>
                  <a:srgbClr val="01020B"/>
                </a:solidFill>
                <a:round/>
                <a:headEnd/>
                <a:tailEnd/>
              </a:ln>
            </p:spPr>
          </p:cxnSp>
          <p:grpSp>
            <p:nvGrpSpPr>
              <p:cNvPr id="25798" name="Group 110"/>
              <p:cNvGrpSpPr>
                <a:grpSpLocks/>
              </p:cNvGrpSpPr>
              <p:nvPr/>
            </p:nvGrpSpPr>
            <p:grpSpPr bwMode="auto">
              <a:xfrm>
                <a:off x="6070078" y="871538"/>
                <a:ext cx="2170160" cy="2801477"/>
                <a:chOff x="6070078" y="871538"/>
                <a:chExt cx="2170160" cy="2801477"/>
              </a:xfrm>
            </p:grpSpPr>
            <p:grpSp>
              <p:nvGrpSpPr>
                <p:cNvPr id="25799" name="Group 208"/>
                <p:cNvGrpSpPr>
                  <a:grpSpLocks/>
                </p:cNvGrpSpPr>
                <p:nvPr/>
              </p:nvGrpSpPr>
              <p:grpSpPr bwMode="auto">
                <a:xfrm>
                  <a:off x="7636509" y="1732776"/>
                  <a:ext cx="603729" cy="837460"/>
                  <a:chOff x="1581" y="835"/>
                  <a:chExt cx="467" cy="648"/>
                </a:xfrm>
              </p:grpSpPr>
              <p:sp>
                <p:nvSpPr>
                  <p:cNvPr id="25803"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5804" name="Rectangle 56"/>
                  <p:cNvSpPr>
                    <a:spLocks noChangeArrowheads="1"/>
                  </p:cNvSpPr>
                  <p:nvPr/>
                </p:nvSpPr>
                <p:spPr bwMode="auto">
                  <a:xfrm>
                    <a:off x="1604" y="1236"/>
                    <a:ext cx="42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25805"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806" name="Group 213"/>
                  <p:cNvGrpSpPr>
                    <a:grpSpLocks/>
                  </p:cNvGrpSpPr>
                  <p:nvPr/>
                </p:nvGrpSpPr>
                <p:grpSpPr bwMode="auto">
                  <a:xfrm>
                    <a:off x="1606" y="886"/>
                    <a:ext cx="421" cy="313"/>
                    <a:chOff x="753" y="1584"/>
                    <a:chExt cx="421" cy="313"/>
                  </a:xfrm>
                </p:grpSpPr>
                <p:sp>
                  <p:nvSpPr>
                    <p:cNvPr id="25807"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5808"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5809"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5810" name="Rectangle 12"/>
                    <p:cNvSpPr>
                      <a:spLocks noChangeArrowheads="1"/>
                    </p:cNvSpPr>
                    <p:nvPr/>
                  </p:nvSpPr>
                  <p:spPr bwMode="auto">
                    <a:xfrm>
                      <a:off x="753" y="1644"/>
                      <a:ext cx="395"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CPU</a:t>
                      </a:r>
                    </a:p>
                  </p:txBody>
                </p:sp>
              </p:grpSp>
            </p:grpSp>
            <p:grpSp>
              <p:nvGrpSpPr>
                <p:cNvPr id="25800" name="Group 109"/>
                <p:cNvGrpSpPr>
                  <a:grpSpLocks/>
                </p:cNvGrpSpPr>
                <p:nvPr/>
              </p:nvGrpSpPr>
              <p:grpSpPr bwMode="auto">
                <a:xfrm>
                  <a:off x="6070078" y="871538"/>
                  <a:ext cx="1389040" cy="2801477"/>
                  <a:chOff x="6070078" y="871538"/>
                  <a:chExt cx="1389040" cy="2801477"/>
                </a:xfrm>
              </p:grpSpPr>
              <p:sp>
                <p:nvSpPr>
                  <p:cNvPr id="25801" name="AutoShape 13"/>
                  <p:cNvSpPr>
                    <a:spLocks noChangeArrowheads="1"/>
                  </p:cNvSpPr>
                  <p:nvPr/>
                </p:nvSpPr>
                <p:spPr bwMode="auto">
                  <a:xfrm>
                    <a:off x="6070078" y="871538"/>
                    <a:ext cx="1389040" cy="1255992"/>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5802" name="AutoShape 13"/>
                  <p:cNvSpPr>
                    <a:spLocks noChangeArrowheads="1"/>
                  </p:cNvSpPr>
                  <p:nvPr/>
                </p:nvSpPr>
                <p:spPr bwMode="auto">
                  <a:xfrm>
                    <a:off x="6070078" y="2417023"/>
                    <a:ext cx="1389040" cy="1255992"/>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nvGrpSpPr>
            <p:cNvPr id="25774" name="Group 112"/>
            <p:cNvGrpSpPr>
              <a:grpSpLocks/>
            </p:cNvGrpSpPr>
            <p:nvPr/>
          </p:nvGrpSpPr>
          <p:grpSpPr bwMode="auto">
            <a:xfrm>
              <a:off x="6053138" y="1802925"/>
              <a:ext cx="2894011" cy="4507388"/>
              <a:chOff x="6053138" y="1802925"/>
              <a:chExt cx="2894011" cy="4507388"/>
            </a:xfrm>
          </p:grpSpPr>
          <p:grpSp>
            <p:nvGrpSpPr>
              <p:cNvPr id="25775" name="Group 238"/>
              <p:cNvGrpSpPr>
                <a:grpSpLocks/>
              </p:cNvGrpSpPr>
              <p:nvPr/>
            </p:nvGrpSpPr>
            <p:grpSpPr bwMode="auto">
              <a:xfrm rot="-5400000">
                <a:off x="6899860" y="3289091"/>
                <a:ext cx="3533455" cy="561123"/>
                <a:chOff x="1818" y="2227"/>
                <a:chExt cx="2442" cy="285"/>
              </a:xfrm>
            </p:grpSpPr>
            <p:sp>
              <p:nvSpPr>
                <p:cNvPr id="25794" name="Freeform 45"/>
                <p:cNvSpPr>
                  <a:spLocks/>
                </p:cNvSpPr>
                <p:nvPr/>
              </p:nvSpPr>
              <p:spPr bwMode="auto">
                <a:xfrm>
                  <a:off x="1818" y="2227"/>
                  <a:ext cx="2442" cy="285"/>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25795" name="Rectangle 46"/>
                <p:cNvSpPr>
                  <a:spLocks noChangeArrowheads="1"/>
                </p:cNvSpPr>
                <p:nvPr/>
              </p:nvSpPr>
              <p:spPr bwMode="auto">
                <a:xfrm>
                  <a:off x="2181" y="2282"/>
                  <a:ext cx="1641" cy="192"/>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Interconnection Network</a:t>
                  </a:r>
                </a:p>
              </p:txBody>
            </p:sp>
          </p:grpSp>
          <p:cxnSp>
            <p:nvCxnSpPr>
              <p:cNvPr id="25776" name="Straight Connector 215"/>
              <p:cNvCxnSpPr>
                <a:cxnSpLocks noChangeShapeType="1"/>
                <a:stCxn id="25803" idx="3"/>
                <a:endCxn id="25794" idx="19"/>
              </p:cNvCxnSpPr>
              <p:nvPr/>
            </p:nvCxnSpPr>
            <p:spPr bwMode="auto">
              <a:xfrm>
                <a:off x="8240239" y="2151506"/>
                <a:ext cx="323652" cy="25569"/>
              </a:xfrm>
              <a:prstGeom prst="line">
                <a:avLst/>
              </a:prstGeom>
              <a:noFill/>
              <a:ln w="19050">
                <a:solidFill>
                  <a:srgbClr val="01020B"/>
                </a:solidFill>
                <a:round/>
                <a:headEnd/>
                <a:tailEnd/>
              </a:ln>
            </p:spPr>
          </p:cxnSp>
          <p:cxnSp>
            <p:nvCxnSpPr>
              <p:cNvPr id="25777" name="Straight Connector 217"/>
              <p:cNvCxnSpPr>
                <a:cxnSpLocks noChangeShapeType="1"/>
              </p:cNvCxnSpPr>
              <p:nvPr/>
            </p:nvCxnSpPr>
            <p:spPr bwMode="auto">
              <a:xfrm flipV="1">
                <a:off x="8223300" y="4879633"/>
                <a:ext cx="186019" cy="83397"/>
              </a:xfrm>
              <a:prstGeom prst="line">
                <a:avLst/>
              </a:prstGeom>
              <a:noFill/>
              <a:ln w="19050">
                <a:solidFill>
                  <a:srgbClr val="01020B"/>
                </a:solidFill>
                <a:round/>
                <a:headEnd/>
                <a:tailEnd/>
              </a:ln>
            </p:spPr>
          </p:cxnSp>
          <p:grpSp>
            <p:nvGrpSpPr>
              <p:cNvPr id="25778" name="Group 230"/>
              <p:cNvGrpSpPr>
                <a:grpSpLocks/>
              </p:cNvGrpSpPr>
              <p:nvPr/>
            </p:nvGrpSpPr>
            <p:grpSpPr bwMode="auto">
              <a:xfrm>
                <a:off x="6053138" y="3750376"/>
                <a:ext cx="2170160" cy="2559937"/>
                <a:chOff x="5960534" y="753534"/>
                <a:chExt cx="2169369" cy="2559784"/>
              </a:xfrm>
            </p:grpSpPr>
            <p:cxnSp>
              <p:nvCxnSpPr>
                <p:cNvPr id="25779" name="Straight Connector 231"/>
                <p:cNvCxnSpPr>
                  <a:cxnSpLocks noChangeShapeType="1"/>
                </p:cNvCxnSpPr>
                <p:nvPr/>
              </p:nvCxnSpPr>
              <p:spPr bwMode="auto">
                <a:xfrm rot="10800000">
                  <a:off x="7340600" y="1684868"/>
                  <a:ext cx="177800" cy="1588"/>
                </a:xfrm>
                <a:prstGeom prst="line">
                  <a:avLst/>
                </a:prstGeom>
                <a:noFill/>
                <a:ln w="19050">
                  <a:solidFill>
                    <a:srgbClr val="01020B"/>
                  </a:solidFill>
                  <a:round/>
                  <a:headEnd/>
                  <a:tailEnd/>
                </a:ln>
              </p:spPr>
            </p:cxnSp>
            <p:cxnSp>
              <p:nvCxnSpPr>
                <p:cNvPr id="25780" name="Straight Connector 232"/>
                <p:cNvCxnSpPr>
                  <a:cxnSpLocks noChangeShapeType="1"/>
                </p:cNvCxnSpPr>
                <p:nvPr/>
              </p:nvCxnSpPr>
              <p:spPr bwMode="auto">
                <a:xfrm rot="10800000">
                  <a:off x="7349066" y="2311400"/>
                  <a:ext cx="177800" cy="1588"/>
                </a:xfrm>
                <a:prstGeom prst="line">
                  <a:avLst/>
                </a:prstGeom>
                <a:noFill/>
                <a:ln w="19050">
                  <a:solidFill>
                    <a:srgbClr val="01020B"/>
                  </a:solidFill>
                  <a:round/>
                  <a:headEnd/>
                  <a:tailEnd/>
                </a:ln>
              </p:spPr>
            </p:cxnSp>
            <p:grpSp>
              <p:nvGrpSpPr>
                <p:cNvPr id="25781" name="Group 228"/>
                <p:cNvGrpSpPr>
                  <a:grpSpLocks/>
                </p:cNvGrpSpPr>
                <p:nvPr/>
              </p:nvGrpSpPr>
              <p:grpSpPr bwMode="auto">
                <a:xfrm>
                  <a:off x="5960534" y="753534"/>
                  <a:ext cx="2169369" cy="2559784"/>
                  <a:chOff x="5960534" y="753534"/>
                  <a:chExt cx="2169369" cy="2559784"/>
                </a:xfrm>
              </p:grpSpPr>
              <p:grpSp>
                <p:nvGrpSpPr>
                  <p:cNvPr id="25782" name="Group 208"/>
                  <p:cNvGrpSpPr>
                    <a:grpSpLocks/>
                  </p:cNvGrpSpPr>
                  <p:nvPr/>
                </p:nvGrpSpPr>
                <p:grpSpPr bwMode="auto">
                  <a:xfrm>
                    <a:off x="7526394" y="1614721"/>
                    <a:ext cx="603509" cy="837410"/>
                    <a:chOff x="1581" y="835"/>
                    <a:chExt cx="467" cy="648"/>
                  </a:xfrm>
                </p:grpSpPr>
                <p:sp>
                  <p:nvSpPr>
                    <p:cNvPr id="25786" name="Rectangle 210"/>
                    <p:cNvSpPr>
                      <a:spLocks noChangeArrowheads="1"/>
                    </p:cNvSpPr>
                    <p:nvPr/>
                  </p:nvSpPr>
                  <p:spPr bwMode="auto">
                    <a:xfrm>
                      <a:off x="1581" y="835"/>
                      <a:ext cx="467" cy="648"/>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25787" name="Rectangle 56"/>
                    <p:cNvSpPr>
                      <a:spLocks noChangeArrowheads="1"/>
                    </p:cNvSpPr>
                    <p:nvPr/>
                  </p:nvSpPr>
                  <p:spPr bwMode="auto">
                    <a:xfrm>
                      <a:off x="1604" y="1236"/>
                      <a:ext cx="422" cy="215"/>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25788" name="Line 212"/>
                    <p:cNvSpPr>
                      <a:spLocks noChangeShapeType="1"/>
                    </p:cNvSpPr>
                    <p:nvPr/>
                  </p:nvSpPr>
                  <p:spPr bwMode="auto">
                    <a:xfrm>
                      <a:off x="1816" y="1180"/>
                      <a:ext cx="0" cy="63"/>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789" name="Group 213"/>
                    <p:cNvGrpSpPr>
                      <a:grpSpLocks/>
                    </p:cNvGrpSpPr>
                    <p:nvPr/>
                  </p:nvGrpSpPr>
                  <p:grpSpPr bwMode="auto">
                    <a:xfrm>
                      <a:off x="1606" y="886"/>
                      <a:ext cx="421" cy="313"/>
                      <a:chOff x="753" y="1584"/>
                      <a:chExt cx="421" cy="313"/>
                    </a:xfrm>
                  </p:grpSpPr>
                  <p:sp>
                    <p:nvSpPr>
                      <p:cNvPr id="25790" name="Oval 7"/>
                      <p:cNvSpPr>
                        <a:spLocks noChangeArrowheads="1"/>
                      </p:cNvSpPr>
                      <p:nvPr/>
                    </p:nvSpPr>
                    <p:spPr bwMode="auto">
                      <a:xfrm>
                        <a:off x="861"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5791" name="Oval 7"/>
                      <p:cNvSpPr>
                        <a:spLocks noChangeArrowheads="1"/>
                      </p:cNvSpPr>
                      <p:nvPr/>
                    </p:nvSpPr>
                    <p:spPr bwMode="auto">
                      <a:xfrm>
                        <a:off x="812" y="1584"/>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5792" name="Oval 7"/>
                      <p:cNvSpPr>
                        <a:spLocks noChangeArrowheads="1"/>
                      </p:cNvSpPr>
                      <p:nvPr/>
                    </p:nvSpPr>
                    <p:spPr bwMode="auto">
                      <a:xfrm>
                        <a:off x="774" y="1585"/>
                        <a:ext cx="313" cy="31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25793" name="Rectangle 12"/>
                      <p:cNvSpPr>
                        <a:spLocks noChangeArrowheads="1"/>
                      </p:cNvSpPr>
                      <p:nvPr/>
                    </p:nvSpPr>
                    <p:spPr bwMode="auto">
                      <a:xfrm>
                        <a:off x="753" y="1644"/>
                        <a:ext cx="395" cy="215"/>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CPU</a:t>
                        </a:r>
                      </a:p>
                    </p:txBody>
                  </p:sp>
                </p:grpSp>
              </p:grpSp>
              <p:grpSp>
                <p:nvGrpSpPr>
                  <p:cNvPr id="25783" name="Group 227"/>
                  <p:cNvGrpSpPr>
                    <a:grpSpLocks/>
                  </p:cNvGrpSpPr>
                  <p:nvPr/>
                </p:nvGrpSpPr>
                <p:grpSpPr bwMode="auto">
                  <a:xfrm>
                    <a:off x="5960534" y="753534"/>
                    <a:ext cx="1388534" cy="2559784"/>
                    <a:chOff x="5943600" y="651933"/>
                    <a:chExt cx="1388534" cy="2559784"/>
                  </a:xfrm>
                </p:grpSpPr>
                <p:sp>
                  <p:nvSpPr>
                    <p:cNvPr id="25784" name="AutoShape 13"/>
                    <p:cNvSpPr>
                      <a:spLocks noChangeArrowheads="1"/>
                    </p:cNvSpPr>
                    <p:nvPr/>
                  </p:nvSpPr>
                  <p:spPr bwMode="auto">
                    <a:xfrm>
                      <a:off x="5943600" y="651933"/>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5785" name="AutoShape 13"/>
                    <p:cNvSpPr>
                      <a:spLocks noChangeArrowheads="1"/>
                    </p:cNvSpPr>
                    <p:nvPr/>
                  </p:nvSpPr>
                  <p:spPr bwMode="auto">
                    <a:xfrm>
                      <a:off x="5943600" y="1955800"/>
                      <a:ext cx="1388534" cy="1255917"/>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grpSp>
      </p:grpSp>
      <p:graphicFrame>
        <p:nvGraphicFramePr>
          <p:cNvPr id="226" name="Table 225"/>
          <p:cNvGraphicFramePr>
            <a:graphicFrameLocks noGrp="1"/>
          </p:cNvGraphicFramePr>
          <p:nvPr/>
        </p:nvGraphicFramePr>
        <p:xfrm>
          <a:off x="6121400" y="995363"/>
          <a:ext cx="1270000" cy="182563"/>
        </p:xfrm>
        <a:graphic>
          <a:graphicData uri="http://schemas.openxmlformats.org/drawingml/2006/table">
            <a:tbl>
              <a:tblPr/>
              <a:tblGrid>
                <a:gridCol w="393700"/>
                <a:gridCol w="601663"/>
                <a:gridCol w="274637"/>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8" name="Table 247"/>
          <p:cNvGraphicFramePr>
            <a:graphicFrameLocks noGrp="1"/>
          </p:cNvGraphicFramePr>
          <p:nvPr/>
        </p:nvGraphicFramePr>
        <p:xfrm>
          <a:off x="6083300" y="2651125"/>
          <a:ext cx="1292225" cy="187325"/>
        </p:xfrm>
        <a:graphic>
          <a:graphicData uri="http://schemas.openxmlformats.org/drawingml/2006/table">
            <a:tbl>
              <a:tblPr/>
              <a:tblGrid>
                <a:gridCol w="417513"/>
                <a:gridCol w="577850"/>
                <a:gridCol w="296862"/>
              </a:tblGrid>
              <a:tr h="18732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49" name="Table 248"/>
          <p:cNvGraphicFramePr>
            <a:graphicFrameLocks noGrp="1"/>
          </p:cNvGraphicFramePr>
          <p:nvPr/>
        </p:nvGraphicFramePr>
        <p:xfrm>
          <a:off x="6113463" y="4106863"/>
          <a:ext cx="1270000" cy="182563"/>
        </p:xfrm>
        <a:graphic>
          <a:graphicData uri="http://schemas.openxmlformats.org/drawingml/2006/table">
            <a:tbl>
              <a:tblPr/>
              <a:tblGrid>
                <a:gridCol w="415925"/>
                <a:gridCol w="579437"/>
                <a:gridCol w="274638"/>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250" name="Table 249"/>
          <p:cNvGraphicFramePr>
            <a:graphicFrameLocks noGrp="1"/>
          </p:cNvGraphicFramePr>
          <p:nvPr/>
        </p:nvGraphicFramePr>
        <p:xfrm>
          <a:off x="6095999" y="5410200"/>
          <a:ext cx="1319213" cy="182563"/>
        </p:xfrm>
        <a:graphic>
          <a:graphicData uri="http://schemas.openxmlformats.org/drawingml/2006/table">
            <a:tbl>
              <a:tblPr/>
              <a:tblGrid>
                <a:gridCol w="457432"/>
                <a:gridCol w="568276"/>
                <a:gridCol w="293505"/>
              </a:tblGrid>
              <a:tr h="1825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5" name="Group 59"/>
          <p:cNvGrpSpPr>
            <a:grpSpLocks/>
          </p:cNvGrpSpPr>
          <p:nvPr/>
        </p:nvGrpSpPr>
        <p:grpSpPr bwMode="auto">
          <a:xfrm>
            <a:off x="3663950" y="3054350"/>
            <a:ext cx="1352550" cy="927100"/>
            <a:chOff x="3663950" y="3054350"/>
            <a:chExt cx="1352550" cy="927100"/>
          </a:xfrm>
        </p:grpSpPr>
        <p:sp>
          <p:nvSpPr>
            <p:cNvPr id="25771" name="Oval 47"/>
            <p:cNvSpPr>
              <a:spLocks noChangeArrowheads="1"/>
            </p:cNvSpPr>
            <p:nvPr/>
          </p:nvSpPr>
          <p:spPr bwMode="auto">
            <a:xfrm>
              <a:off x="4089400" y="3054350"/>
              <a:ext cx="927100" cy="927100"/>
            </a:xfrm>
            <a:prstGeom prst="ellipse">
              <a:avLst/>
            </a:prstGeom>
            <a:solidFill>
              <a:srgbClr val="86E8A4"/>
            </a:solidFill>
            <a:ln w="19050">
              <a:solidFill>
                <a:srgbClr val="86E8A4"/>
              </a:solidFill>
              <a:round/>
              <a:headEnd/>
              <a:tailEnd/>
            </a:ln>
          </p:spPr>
          <p:txBody>
            <a:bodyPr wrap="none" anchor="ctr">
              <a:prstTxWarp prst="textNoShape">
                <a:avLst/>
              </a:prstTxWarp>
            </a:bodyPr>
            <a:lstStyle/>
            <a:p>
              <a:pPr algn="ctr"/>
              <a:r>
                <a:rPr lang="en-US" sz="1600">
                  <a:solidFill>
                    <a:srgbClr val="01020B"/>
                  </a:solidFill>
                </a:rPr>
                <a:t>HASH</a:t>
              </a:r>
            </a:p>
            <a:p>
              <a:pPr algn="ctr"/>
              <a:r>
                <a:rPr lang="en-US" sz="1600">
                  <a:solidFill>
                    <a:srgbClr val="01020B"/>
                  </a:solidFill>
                </a:rPr>
                <a:t>On ID</a:t>
              </a:r>
            </a:p>
          </p:txBody>
        </p:sp>
        <p:cxnSp>
          <p:nvCxnSpPr>
            <p:cNvPr id="25772" name="Straight Arrow Connector 49"/>
            <p:cNvCxnSpPr>
              <a:cxnSpLocks noChangeShapeType="1"/>
              <a:endCxn id="25771" idx="2"/>
            </p:cNvCxnSpPr>
            <p:nvPr/>
          </p:nvCxnSpPr>
          <p:spPr bwMode="auto">
            <a:xfrm>
              <a:off x="3663950" y="3511550"/>
              <a:ext cx="425450" cy="6350"/>
            </a:xfrm>
            <a:prstGeom prst="straightConnector1">
              <a:avLst/>
            </a:prstGeom>
            <a:noFill/>
            <a:ln w="19050">
              <a:solidFill>
                <a:srgbClr val="01020B"/>
              </a:solidFill>
              <a:round/>
              <a:headEnd/>
              <a:tailEnd type="arrow" w="med" len="med"/>
            </a:ln>
          </p:spPr>
        </p:cxnSp>
      </p:grpSp>
      <p:cxnSp>
        <p:nvCxnSpPr>
          <p:cNvPr id="52" name="Straight Arrow Connector 51"/>
          <p:cNvCxnSpPr>
            <a:cxnSpLocks noChangeShapeType="1"/>
          </p:cNvCxnSpPr>
          <p:nvPr/>
        </p:nvCxnSpPr>
        <p:spPr bwMode="auto">
          <a:xfrm rot="5400000" flipH="1" flipV="1">
            <a:off x="4695825" y="1641475"/>
            <a:ext cx="1441450" cy="1422400"/>
          </a:xfrm>
          <a:prstGeom prst="straightConnector1">
            <a:avLst/>
          </a:prstGeom>
          <a:noFill/>
          <a:ln w="19050">
            <a:solidFill>
              <a:srgbClr val="01020B"/>
            </a:solidFill>
            <a:round/>
            <a:headEnd/>
            <a:tailEnd type="arrow" w="med" len="med"/>
          </a:ln>
        </p:spPr>
      </p:cxnSp>
      <p:cxnSp>
        <p:nvCxnSpPr>
          <p:cNvPr id="54" name="Straight Arrow Connector 53"/>
          <p:cNvCxnSpPr>
            <a:cxnSpLocks noChangeShapeType="1"/>
          </p:cNvCxnSpPr>
          <p:nvPr/>
        </p:nvCxnSpPr>
        <p:spPr bwMode="auto">
          <a:xfrm flipV="1">
            <a:off x="5003800" y="2952750"/>
            <a:ext cx="1117600" cy="419100"/>
          </a:xfrm>
          <a:prstGeom prst="straightConnector1">
            <a:avLst/>
          </a:prstGeom>
          <a:noFill/>
          <a:ln w="19050">
            <a:solidFill>
              <a:srgbClr val="01020B"/>
            </a:solidFill>
            <a:round/>
            <a:headEnd/>
            <a:tailEnd type="arrow" w="med" len="med"/>
          </a:ln>
        </p:spPr>
      </p:cxnSp>
      <p:cxnSp>
        <p:nvCxnSpPr>
          <p:cNvPr id="56" name="Straight Arrow Connector 55"/>
          <p:cNvCxnSpPr>
            <a:cxnSpLocks noChangeShapeType="1"/>
          </p:cNvCxnSpPr>
          <p:nvPr/>
        </p:nvCxnSpPr>
        <p:spPr bwMode="auto">
          <a:xfrm>
            <a:off x="4978400" y="3733800"/>
            <a:ext cx="1130300" cy="552450"/>
          </a:xfrm>
          <a:prstGeom prst="straightConnector1">
            <a:avLst/>
          </a:prstGeom>
          <a:noFill/>
          <a:ln w="19050">
            <a:solidFill>
              <a:srgbClr val="01020B"/>
            </a:solidFill>
            <a:round/>
            <a:headEnd/>
            <a:tailEnd type="arrow" w="med" len="med"/>
          </a:ln>
        </p:spPr>
      </p:cxnSp>
      <p:cxnSp>
        <p:nvCxnSpPr>
          <p:cNvPr id="58" name="Straight Arrow Connector 57"/>
          <p:cNvCxnSpPr>
            <a:cxnSpLocks noChangeShapeType="1"/>
          </p:cNvCxnSpPr>
          <p:nvPr/>
        </p:nvCxnSpPr>
        <p:spPr bwMode="auto">
          <a:xfrm rot="16200000" flipH="1">
            <a:off x="4572000" y="3986213"/>
            <a:ext cx="1543050" cy="1403350"/>
          </a:xfrm>
          <a:prstGeom prst="straightConnector1">
            <a:avLst/>
          </a:prstGeom>
          <a:noFill/>
          <a:ln w="19050">
            <a:solidFill>
              <a:srgbClr val="01020B"/>
            </a:solidFill>
            <a:round/>
            <a:headEnd/>
            <a:tailEnd type="arrow" w="med" len="med"/>
          </a:ln>
        </p:spPr>
      </p:cxnSp>
      <p:grpSp>
        <p:nvGrpSpPr>
          <p:cNvPr id="16" name="Group 73"/>
          <p:cNvGrpSpPr>
            <a:grpSpLocks noChangeAspect="1"/>
          </p:cNvGrpSpPr>
          <p:nvPr/>
        </p:nvGrpSpPr>
        <p:grpSpPr bwMode="auto">
          <a:xfrm>
            <a:off x="6096000" y="5608638"/>
            <a:ext cx="1325245" cy="254852"/>
            <a:chOff x="4663440" y="617219"/>
            <a:chExt cx="1356360" cy="352219"/>
          </a:xfrm>
        </p:grpSpPr>
        <p:sp>
          <p:nvSpPr>
            <p:cNvPr id="25768" name="TextBox 74"/>
            <p:cNvSpPr txBox="1">
              <a:spLocks noChangeArrowheads="1"/>
            </p:cNvSpPr>
            <p:nvPr/>
          </p:nvSpPr>
          <p:spPr bwMode="auto">
            <a:xfrm>
              <a:off x="4663440" y="617219"/>
              <a:ext cx="481874"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933</a:t>
              </a:r>
            </a:p>
          </p:txBody>
        </p:sp>
        <p:sp>
          <p:nvSpPr>
            <p:cNvPr id="25769" name="TextBox 75"/>
            <p:cNvSpPr txBox="1">
              <a:spLocks noChangeArrowheads="1"/>
            </p:cNvSpPr>
            <p:nvPr/>
          </p:nvSpPr>
          <p:spPr bwMode="auto">
            <a:xfrm>
              <a:off x="5135878" y="617219"/>
              <a:ext cx="599496"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dirty="0">
                  <a:solidFill>
                    <a:srgbClr val="01020B"/>
                  </a:solidFill>
                  <a:latin typeface="Verdana" charset="0"/>
                </a:rPr>
                <a:t>Mary</a:t>
              </a:r>
            </a:p>
          </p:txBody>
        </p:sp>
        <p:sp>
          <p:nvSpPr>
            <p:cNvPr id="25770" name="TextBox 76"/>
            <p:cNvSpPr txBox="1">
              <a:spLocks noChangeArrowheads="1"/>
            </p:cNvSpPr>
            <p:nvPr/>
          </p:nvSpPr>
          <p:spPr bwMode="auto">
            <a:xfrm>
              <a:off x="5722621" y="617219"/>
              <a:ext cx="297179"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17" name="Group 85"/>
          <p:cNvGrpSpPr>
            <a:grpSpLocks noChangeAspect="1"/>
          </p:cNvGrpSpPr>
          <p:nvPr/>
        </p:nvGrpSpPr>
        <p:grpSpPr bwMode="auto">
          <a:xfrm>
            <a:off x="6103938" y="4305300"/>
            <a:ext cx="1279525" cy="246063"/>
            <a:chOff x="4663441" y="617219"/>
            <a:chExt cx="1356359" cy="352219"/>
          </a:xfrm>
        </p:grpSpPr>
        <p:sp>
          <p:nvSpPr>
            <p:cNvPr id="87" name="TextBox 86"/>
            <p:cNvSpPr txBox="1"/>
            <p:nvPr/>
          </p:nvSpPr>
          <p:spPr>
            <a:xfrm>
              <a:off x="4663441" y="617219"/>
              <a:ext cx="481289" cy="352219"/>
            </a:xfrm>
            <a:prstGeom prst="rect">
              <a:avLst/>
            </a:prstGeom>
            <a:solidFill>
              <a:schemeClr val="accent2">
                <a:lumMod val="40000"/>
                <a:lumOff val="60000"/>
              </a:schemeClr>
            </a:solidFill>
            <a:ln w="12700">
              <a:solidFill>
                <a:schemeClr val="tx1"/>
              </a:solidFill>
            </a:ln>
          </p:spPr>
          <p:txBody>
            <a:bodyPr>
              <a:prstTxWarp prst="textNoShape">
                <a:avLst/>
              </a:prstTxWarp>
              <a:spAutoFit/>
            </a:bodyPr>
            <a:lstStyle/>
            <a:p>
              <a:pPr algn="ctr"/>
              <a:r>
                <a:rPr lang="en-US" sz="1000" b="0">
                  <a:solidFill>
                    <a:srgbClr val="01020B"/>
                  </a:solidFill>
                  <a:latin typeface="Verdana" charset="0"/>
                </a:rPr>
                <a:t>602</a:t>
              </a:r>
            </a:p>
          </p:txBody>
        </p:sp>
        <p:sp>
          <p:nvSpPr>
            <p:cNvPr id="88" name="TextBox 87"/>
            <p:cNvSpPr txBox="1"/>
            <p:nvPr/>
          </p:nvSpPr>
          <p:spPr>
            <a:xfrm>
              <a:off x="5119487" y="617219"/>
              <a:ext cx="615915" cy="352219"/>
            </a:xfrm>
            <a:prstGeom prst="rect">
              <a:avLst/>
            </a:prstGeom>
            <a:solidFill>
              <a:schemeClr val="accent2">
                <a:lumMod val="40000"/>
                <a:lumOff val="60000"/>
              </a:schemeClr>
            </a:solidFill>
            <a:ln w="12700">
              <a:solidFill>
                <a:schemeClr val="tx1"/>
              </a:solidFill>
            </a:ln>
          </p:spPr>
          <p:txBody>
            <a:bodyPr wrap="square">
              <a:prstTxWarp prst="textNoShape">
                <a:avLst/>
              </a:prstTxWarp>
              <a:spAutoFit/>
            </a:bodyPr>
            <a:lstStyle/>
            <a:p>
              <a:pPr algn="ctr"/>
              <a:r>
                <a:rPr lang="en-US" sz="1000" b="0">
                  <a:solidFill>
                    <a:srgbClr val="01020B"/>
                  </a:solidFill>
                  <a:latin typeface="Verdana" charset="0"/>
                </a:rPr>
                <a:t>Larry</a:t>
              </a:r>
            </a:p>
          </p:txBody>
        </p:sp>
        <p:sp>
          <p:nvSpPr>
            <p:cNvPr id="89" name="TextBox 88"/>
            <p:cNvSpPr txBox="1"/>
            <p:nvPr/>
          </p:nvSpPr>
          <p:spPr>
            <a:xfrm>
              <a:off x="5721939" y="617219"/>
              <a:ext cx="297861" cy="352219"/>
            </a:xfrm>
            <a:prstGeom prst="rect">
              <a:avLst/>
            </a:prstGeom>
            <a:solidFill>
              <a:schemeClr val="accent2">
                <a:lumMod val="40000"/>
                <a:lumOff val="60000"/>
              </a:schemeClr>
            </a:solidFill>
            <a:ln w="12700">
              <a:solidFill>
                <a:schemeClr val="tx1"/>
              </a:solidFill>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18" name="Group 89"/>
          <p:cNvGrpSpPr>
            <a:grpSpLocks noChangeAspect="1"/>
          </p:cNvGrpSpPr>
          <p:nvPr/>
        </p:nvGrpSpPr>
        <p:grpSpPr bwMode="auto">
          <a:xfrm>
            <a:off x="6070600" y="3070755"/>
            <a:ext cx="1297513" cy="249210"/>
            <a:chOff x="4663439" y="617219"/>
            <a:chExt cx="1356361" cy="352219"/>
          </a:xfrm>
        </p:grpSpPr>
        <p:sp>
          <p:nvSpPr>
            <p:cNvPr id="25762" name="TextBox 90"/>
            <p:cNvSpPr txBox="1">
              <a:spLocks noChangeArrowheads="1"/>
            </p:cNvSpPr>
            <p:nvPr/>
          </p:nvSpPr>
          <p:spPr bwMode="auto">
            <a:xfrm>
              <a:off x="4663439" y="617219"/>
              <a:ext cx="481874"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dirty="0">
                  <a:solidFill>
                    <a:srgbClr val="01020B"/>
                  </a:solidFill>
                  <a:latin typeface="Verdana" charset="0"/>
                </a:rPr>
                <a:t>105</a:t>
              </a:r>
            </a:p>
          </p:txBody>
        </p:sp>
        <p:sp>
          <p:nvSpPr>
            <p:cNvPr id="25763" name="TextBox 91"/>
            <p:cNvSpPr txBox="1">
              <a:spLocks noChangeArrowheads="1"/>
            </p:cNvSpPr>
            <p:nvPr/>
          </p:nvSpPr>
          <p:spPr bwMode="auto">
            <a:xfrm>
              <a:off x="5108186" y="617219"/>
              <a:ext cx="627188" cy="352219"/>
            </a:xfrm>
            <a:prstGeom prst="rect">
              <a:avLst/>
            </a:prstGeom>
            <a:solidFill>
              <a:srgbClr val="7AEBF4"/>
            </a:solidFill>
            <a:ln w="12700">
              <a:solidFill>
                <a:schemeClr val="tx1"/>
              </a:solidFill>
              <a:miter lim="800000"/>
              <a:headEnd/>
              <a:tailEnd/>
            </a:ln>
          </p:spPr>
          <p:txBody>
            <a:bodyPr wrap="square">
              <a:prstTxWarp prst="textNoShape">
                <a:avLst/>
              </a:prstTxWarp>
              <a:spAutoFit/>
            </a:bodyPr>
            <a:lstStyle/>
            <a:p>
              <a:pPr algn="ctr"/>
              <a:r>
                <a:rPr lang="en-US" sz="1000" b="0" dirty="0">
                  <a:solidFill>
                    <a:srgbClr val="01020B"/>
                  </a:solidFill>
                  <a:latin typeface="Verdana" charset="0"/>
                </a:rPr>
                <a:t>Sue</a:t>
              </a:r>
            </a:p>
          </p:txBody>
        </p:sp>
        <p:sp>
          <p:nvSpPr>
            <p:cNvPr id="25764" name="TextBox 92"/>
            <p:cNvSpPr txBox="1">
              <a:spLocks noChangeArrowheads="1"/>
            </p:cNvSpPr>
            <p:nvPr/>
          </p:nvSpPr>
          <p:spPr bwMode="auto">
            <a:xfrm>
              <a:off x="5722621" y="617219"/>
              <a:ext cx="297179"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dirty="0">
                  <a:solidFill>
                    <a:srgbClr val="01020B"/>
                  </a:solidFill>
                  <a:latin typeface="Verdana" charset="0"/>
                </a:rPr>
                <a:t>…</a:t>
              </a:r>
            </a:p>
          </p:txBody>
        </p:sp>
      </p:grpSp>
      <p:grpSp>
        <p:nvGrpSpPr>
          <p:cNvPr id="19" name="Group 93"/>
          <p:cNvGrpSpPr>
            <a:grpSpLocks noChangeAspect="1"/>
          </p:cNvGrpSpPr>
          <p:nvPr/>
        </p:nvGrpSpPr>
        <p:grpSpPr bwMode="auto">
          <a:xfrm>
            <a:off x="6070600" y="2843213"/>
            <a:ext cx="1294723" cy="244336"/>
            <a:chOff x="4663440" y="617219"/>
            <a:chExt cx="1356360" cy="352219"/>
          </a:xfrm>
        </p:grpSpPr>
        <p:sp>
          <p:nvSpPr>
            <p:cNvPr id="25759" name="TextBox 94"/>
            <p:cNvSpPr txBox="1">
              <a:spLocks noChangeArrowheads="1"/>
            </p:cNvSpPr>
            <p:nvPr/>
          </p:nvSpPr>
          <p:spPr bwMode="auto">
            <a:xfrm>
              <a:off x="4663440" y="617219"/>
              <a:ext cx="481874"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201</a:t>
              </a:r>
            </a:p>
          </p:txBody>
        </p:sp>
        <p:sp>
          <p:nvSpPr>
            <p:cNvPr id="25760" name="TextBox 95"/>
            <p:cNvSpPr txBox="1">
              <a:spLocks noChangeArrowheads="1"/>
            </p:cNvSpPr>
            <p:nvPr/>
          </p:nvSpPr>
          <p:spPr bwMode="auto">
            <a:xfrm>
              <a:off x="5109145" y="617219"/>
              <a:ext cx="618157" cy="352219"/>
            </a:xfrm>
            <a:prstGeom prst="rect">
              <a:avLst/>
            </a:prstGeom>
            <a:solidFill>
              <a:srgbClr val="7AEBF4"/>
            </a:solidFill>
            <a:ln w="12700">
              <a:solidFill>
                <a:schemeClr val="tx1"/>
              </a:solidFill>
              <a:miter lim="800000"/>
              <a:headEnd/>
              <a:tailEnd/>
            </a:ln>
          </p:spPr>
          <p:txBody>
            <a:bodyPr wrap="square">
              <a:prstTxWarp prst="textNoShape">
                <a:avLst/>
              </a:prstTxWarp>
              <a:spAutoFit/>
            </a:bodyPr>
            <a:lstStyle/>
            <a:p>
              <a:pPr algn="ctr"/>
              <a:r>
                <a:rPr lang="en-US" sz="1000" b="0" dirty="0">
                  <a:solidFill>
                    <a:srgbClr val="01020B"/>
                  </a:solidFill>
                  <a:latin typeface="Verdana" charset="0"/>
                </a:rPr>
                <a:t>Bob</a:t>
              </a:r>
            </a:p>
          </p:txBody>
        </p:sp>
        <p:sp>
          <p:nvSpPr>
            <p:cNvPr id="25761" name="TextBox 96"/>
            <p:cNvSpPr txBox="1">
              <a:spLocks noChangeArrowheads="1"/>
            </p:cNvSpPr>
            <p:nvPr/>
          </p:nvSpPr>
          <p:spPr bwMode="auto">
            <a:xfrm>
              <a:off x="5722621" y="617219"/>
              <a:ext cx="297179" cy="352219"/>
            </a:xfrm>
            <a:prstGeom prst="rect">
              <a:avLst/>
            </a:prstGeom>
            <a:solidFill>
              <a:srgbClr val="7AEBF4"/>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20" name="Group 97"/>
          <p:cNvGrpSpPr>
            <a:grpSpLocks noChangeAspect="1"/>
          </p:cNvGrpSpPr>
          <p:nvPr/>
        </p:nvGrpSpPr>
        <p:grpSpPr bwMode="auto">
          <a:xfrm>
            <a:off x="6124575" y="1641476"/>
            <a:ext cx="1267968" cy="246222"/>
            <a:chOff x="4647295" y="617219"/>
            <a:chExt cx="1372505" cy="360072"/>
          </a:xfrm>
        </p:grpSpPr>
        <p:sp>
          <p:nvSpPr>
            <p:cNvPr id="25756" name="TextBox 98"/>
            <p:cNvSpPr txBox="1">
              <a:spLocks noChangeArrowheads="1"/>
            </p:cNvSpPr>
            <p:nvPr/>
          </p:nvSpPr>
          <p:spPr bwMode="auto">
            <a:xfrm>
              <a:off x="4647295" y="617219"/>
              <a:ext cx="481874" cy="352219"/>
            </a:xfrm>
            <a:prstGeom prst="rect">
              <a:avLst/>
            </a:prstGeom>
            <a:solidFill>
              <a:srgbClr val="CCFFCC"/>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50</a:t>
              </a:r>
            </a:p>
          </p:txBody>
        </p:sp>
        <p:sp>
          <p:nvSpPr>
            <p:cNvPr id="25757" name="TextBox 99"/>
            <p:cNvSpPr txBox="1">
              <a:spLocks noChangeArrowheads="1"/>
            </p:cNvSpPr>
            <p:nvPr/>
          </p:nvSpPr>
          <p:spPr bwMode="auto">
            <a:xfrm>
              <a:off x="5068429" y="617219"/>
              <a:ext cx="654573" cy="360071"/>
            </a:xfrm>
            <a:prstGeom prst="rect">
              <a:avLst/>
            </a:prstGeom>
            <a:solidFill>
              <a:srgbClr val="CCFFCC"/>
            </a:solidFill>
            <a:ln w="12700">
              <a:solidFill>
                <a:schemeClr val="tx1"/>
              </a:solidFill>
              <a:miter lim="800000"/>
              <a:headEnd/>
              <a:tailEnd/>
            </a:ln>
          </p:spPr>
          <p:txBody>
            <a:bodyPr wrap="square">
              <a:prstTxWarp prst="textNoShape">
                <a:avLst/>
              </a:prstTxWarp>
              <a:spAutoFit/>
            </a:bodyPr>
            <a:lstStyle/>
            <a:p>
              <a:pPr algn="ctr"/>
              <a:r>
                <a:rPr lang="en-US" sz="1000" b="0" dirty="0" smtClean="0">
                  <a:solidFill>
                    <a:srgbClr val="01020B"/>
                  </a:solidFill>
                  <a:latin typeface="Verdana" charset="0"/>
                </a:rPr>
                <a:t>Liz    </a:t>
              </a:r>
              <a:endParaRPr lang="en-US" sz="1000" b="0" dirty="0">
                <a:solidFill>
                  <a:srgbClr val="01020B"/>
                </a:solidFill>
                <a:latin typeface="Verdana" charset="0"/>
              </a:endParaRPr>
            </a:p>
          </p:txBody>
        </p:sp>
        <p:sp>
          <p:nvSpPr>
            <p:cNvPr id="25758" name="TextBox 100"/>
            <p:cNvSpPr txBox="1">
              <a:spLocks noChangeArrowheads="1"/>
            </p:cNvSpPr>
            <p:nvPr/>
          </p:nvSpPr>
          <p:spPr bwMode="auto">
            <a:xfrm>
              <a:off x="5723001" y="617220"/>
              <a:ext cx="296799" cy="360071"/>
            </a:xfrm>
            <a:prstGeom prst="rect">
              <a:avLst/>
            </a:prstGeom>
            <a:solidFill>
              <a:srgbClr val="CCFFCC"/>
            </a:solidFill>
            <a:ln w="12700">
              <a:solidFill>
                <a:schemeClr val="tx1"/>
              </a:solidFill>
              <a:miter lim="800000"/>
              <a:headEnd/>
              <a:tailEnd/>
            </a:ln>
          </p:spPr>
          <p:txBody>
            <a:bodyPr wrap="square">
              <a:prstTxWarp prst="textNoShape">
                <a:avLst/>
              </a:prstTxWarp>
              <a:spAutoFit/>
            </a:bodyPr>
            <a:lstStyle/>
            <a:p>
              <a:pPr algn="ctr"/>
              <a:r>
                <a:rPr lang="en-US" sz="1000" b="0">
                  <a:solidFill>
                    <a:srgbClr val="01020B"/>
                  </a:solidFill>
                  <a:latin typeface="Verdana" charset="0"/>
                </a:rPr>
                <a:t>…</a:t>
              </a:r>
            </a:p>
          </p:txBody>
        </p:sp>
      </p:grpSp>
      <p:grpSp>
        <p:nvGrpSpPr>
          <p:cNvPr id="21" name="Group 101"/>
          <p:cNvGrpSpPr>
            <a:grpSpLocks noChangeAspect="1"/>
          </p:cNvGrpSpPr>
          <p:nvPr/>
        </p:nvGrpSpPr>
        <p:grpSpPr bwMode="auto">
          <a:xfrm>
            <a:off x="6124575" y="1184275"/>
            <a:ext cx="1270381" cy="244305"/>
            <a:chOff x="4663440" y="617219"/>
            <a:chExt cx="1356360" cy="352219"/>
          </a:xfrm>
        </p:grpSpPr>
        <p:sp>
          <p:nvSpPr>
            <p:cNvPr id="103" name="TextBox 102"/>
            <p:cNvSpPr txBox="1"/>
            <p:nvPr/>
          </p:nvSpPr>
          <p:spPr>
            <a:xfrm>
              <a:off x="4663440" y="617219"/>
              <a:ext cx="481289" cy="352219"/>
            </a:xfrm>
            <a:prstGeom prst="rect">
              <a:avLst/>
            </a:prstGeom>
            <a:solidFill>
              <a:schemeClr val="accent2">
                <a:lumMod val="40000"/>
                <a:lumOff val="60000"/>
              </a:schemeClr>
            </a:solidFill>
            <a:ln w="12700">
              <a:solidFill>
                <a:schemeClr val="tx1"/>
              </a:solidFill>
            </a:ln>
          </p:spPr>
          <p:txBody>
            <a:bodyPr>
              <a:prstTxWarp prst="textNoShape">
                <a:avLst/>
              </a:prstTxWarp>
              <a:spAutoFit/>
            </a:bodyPr>
            <a:lstStyle/>
            <a:p>
              <a:pPr algn="ctr"/>
              <a:r>
                <a:rPr lang="en-US" sz="1000" b="0">
                  <a:solidFill>
                    <a:srgbClr val="01020B"/>
                  </a:solidFill>
                  <a:latin typeface="Verdana" charset="0"/>
                </a:rPr>
                <a:t>150</a:t>
              </a:r>
            </a:p>
          </p:txBody>
        </p:sp>
        <p:sp>
          <p:nvSpPr>
            <p:cNvPr id="104" name="TextBox 103"/>
            <p:cNvSpPr txBox="1"/>
            <p:nvPr/>
          </p:nvSpPr>
          <p:spPr>
            <a:xfrm>
              <a:off x="5082465" y="617219"/>
              <a:ext cx="703422" cy="352219"/>
            </a:xfrm>
            <a:prstGeom prst="rect">
              <a:avLst/>
            </a:prstGeom>
            <a:solidFill>
              <a:schemeClr val="accent3">
                <a:lumMod val="85000"/>
              </a:schemeClr>
            </a:solidFill>
            <a:ln w="12700">
              <a:solidFill>
                <a:schemeClr val="tx1"/>
              </a:solidFill>
            </a:ln>
          </p:spPr>
          <p:txBody>
            <a:bodyPr>
              <a:prstTxWarp prst="textNoShape">
                <a:avLst/>
              </a:prstTxWarp>
              <a:spAutoFit/>
            </a:bodyPr>
            <a:lstStyle/>
            <a:p>
              <a:pPr algn="ctr"/>
              <a:r>
                <a:rPr lang="en-US" sz="1000" b="0" dirty="0">
                  <a:solidFill>
                    <a:srgbClr val="01020B"/>
                  </a:solidFill>
                  <a:latin typeface="Verdana" charset="0"/>
                </a:rPr>
                <a:t>George</a:t>
              </a:r>
            </a:p>
          </p:txBody>
        </p:sp>
        <p:sp>
          <p:nvSpPr>
            <p:cNvPr id="105" name="TextBox 104"/>
            <p:cNvSpPr txBox="1"/>
            <p:nvPr/>
          </p:nvSpPr>
          <p:spPr>
            <a:xfrm>
              <a:off x="5721940" y="617219"/>
              <a:ext cx="297860" cy="352219"/>
            </a:xfrm>
            <a:prstGeom prst="rect">
              <a:avLst/>
            </a:prstGeom>
            <a:solidFill>
              <a:schemeClr val="accent3">
                <a:lumMod val="85000"/>
              </a:schemeClr>
            </a:solidFill>
            <a:ln w="12700">
              <a:solidFill>
                <a:schemeClr val="tx1"/>
              </a:solidFill>
            </a:ln>
          </p:spPr>
          <p:txBody>
            <a:bodyPr>
              <a:prstTxWarp prst="textNoShape">
                <a:avLst/>
              </a:prstTxWarp>
              <a:spAutoFit/>
            </a:bodyPr>
            <a:lstStyle/>
            <a:p>
              <a:pPr algn="ctr"/>
              <a:r>
                <a:rPr lang="en-US" sz="1000" b="0" dirty="0">
                  <a:solidFill>
                    <a:srgbClr val="01020B"/>
                  </a:solidFill>
                  <a:latin typeface="Verdana" charset="0"/>
                </a:rPr>
                <a:t>…</a:t>
              </a:r>
            </a:p>
          </p:txBody>
        </p:sp>
      </p:grpSp>
      <p:grpSp>
        <p:nvGrpSpPr>
          <p:cNvPr id="22" name="Group 105"/>
          <p:cNvGrpSpPr>
            <a:grpSpLocks noChangeAspect="1"/>
          </p:cNvGrpSpPr>
          <p:nvPr/>
        </p:nvGrpSpPr>
        <p:grpSpPr bwMode="auto">
          <a:xfrm>
            <a:off x="6124575" y="1420813"/>
            <a:ext cx="1270381" cy="244304"/>
            <a:chOff x="4663440" y="617219"/>
            <a:chExt cx="1356360" cy="352219"/>
          </a:xfrm>
        </p:grpSpPr>
        <p:sp>
          <p:nvSpPr>
            <p:cNvPr id="107" name="TextBox 106"/>
            <p:cNvSpPr txBox="1"/>
            <p:nvPr/>
          </p:nvSpPr>
          <p:spPr>
            <a:xfrm>
              <a:off x="4663440" y="617219"/>
              <a:ext cx="481289" cy="352219"/>
            </a:xfrm>
            <a:prstGeom prst="rect">
              <a:avLst/>
            </a:prstGeom>
            <a:solidFill>
              <a:schemeClr val="accent2">
                <a:lumMod val="40000"/>
                <a:lumOff val="60000"/>
              </a:schemeClr>
            </a:solidFill>
            <a:ln w="12700">
              <a:solidFill>
                <a:schemeClr val="tx1"/>
              </a:solidFill>
            </a:ln>
          </p:spPr>
          <p:txBody>
            <a:bodyPr>
              <a:prstTxWarp prst="textNoShape">
                <a:avLst/>
              </a:prstTxWarp>
              <a:spAutoFit/>
            </a:bodyPr>
            <a:lstStyle/>
            <a:p>
              <a:pPr algn="ctr"/>
              <a:r>
                <a:rPr lang="en-US" sz="1000" b="0" dirty="0">
                  <a:solidFill>
                    <a:srgbClr val="01020B"/>
                  </a:solidFill>
                  <a:latin typeface="Verdana" charset="0"/>
                </a:rPr>
                <a:t>220</a:t>
              </a:r>
            </a:p>
          </p:txBody>
        </p:sp>
        <p:sp>
          <p:nvSpPr>
            <p:cNvPr id="108" name="TextBox 107"/>
            <p:cNvSpPr txBox="1"/>
            <p:nvPr/>
          </p:nvSpPr>
          <p:spPr>
            <a:xfrm>
              <a:off x="5082465" y="617219"/>
              <a:ext cx="652938" cy="352219"/>
            </a:xfrm>
            <a:prstGeom prst="rect">
              <a:avLst/>
            </a:prstGeom>
            <a:solidFill>
              <a:schemeClr val="accent2">
                <a:lumMod val="40000"/>
                <a:lumOff val="60000"/>
              </a:schemeClr>
            </a:solidFill>
            <a:ln w="12700">
              <a:solidFill>
                <a:schemeClr val="tx1"/>
              </a:solidFill>
            </a:ln>
          </p:spPr>
          <p:txBody>
            <a:bodyPr>
              <a:prstTxWarp prst="textNoShape">
                <a:avLst/>
              </a:prstTxWarp>
              <a:spAutoFit/>
            </a:bodyPr>
            <a:lstStyle/>
            <a:p>
              <a:pPr algn="ctr"/>
              <a:r>
                <a:rPr lang="en-US" sz="1000" b="0">
                  <a:solidFill>
                    <a:srgbClr val="01020B"/>
                  </a:solidFill>
                  <a:latin typeface="Verdana" charset="0"/>
                </a:rPr>
                <a:t>Sally</a:t>
              </a:r>
            </a:p>
          </p:txBody>
        </p:sp>
        <p:sp>
          <p:nvSpPr>
            <p:cNvPr id="109" name="TextBox 108"/>
            <p:cNvSpPr txBox="1"/>
            <p:nvPr/>
          </p:nvSpPr>
          <p:spPr>
            <a:xfrm>
              <a:off x="5721940" y="617219"/>
              <a:ext cx="297860" cy="352219"/>
            </a:xfrm>
            <a:prstGeom prst="rect">
              <a:avLst/>
            </a:prstGeom>
            <a:solidFill>
              <a:schemeClr val="accent2">
                <a:lumMod val="40000"/>
                <a:lumOff val="60000"/>
              </a:schemeClr>
            </a:solidFill>
            <a:ln w="12700">
              <a:solidFill>
                <a:schemeClr val="tx1"/>
              </a:solidFill>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23" name="Group 109"/>
          <p:cNvGrpSpPr>
            <a:grpSpLocks noChangeAspect="1"/>
          </p:cNvGrpSpPr>
          <p:nvPr/>
        </p:nvGrpSpPr>
        <p:grpSpPr bwMode="auto">
          <a:xfrm>
            <a:off x="6124575" y="1874838"/>
            <a:ext cx="1268552" cy="243950"/>
            <a:chOff x="4663440" y="617219"/>
            <a:chExt cx="1356360" cy="352219"/>
          </a:xfrm>
        </p:grpSpPr>
        <p:sp>
          <p:nvSpPr>
            <p:cNvPr id="25747" name="TextBox 110"/>
            <p:cNvSpPr txBox="1">
              <a:spLocks noChangeArrowheads="1"/>
            </p:cNvSpPr>
            <p:nvPr/>
          </p:nvSpPr>
          <p:spPr bwMode="auto">
            <a:xfrm>
              <a:off x="4663440" y="617219"/>
              <a:ext cx="481874"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320</a:t>
              </a:r>
            </a:p>
          </p:txBody>
        </p:sp>
        <p:sp>
          <p:nvSpPr>
            <p:cNvPr id="25748" name="TextBox 111"/>
            <p:cNvSpPr txBox="1">
              <a:spLocks noChangeArrowheads="1"/>
            </p:cNvSpPr>
            <p:nvPr/>
          </p:nvSpPr>
          <p:spPr bwMode="auto">
            <a:xfrm>
              <a:off x="5083266" y="617219"/>
              <a:ext cx="702401"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Jeff</a:t>
              </a:r>
            </a:p>
          </p:txBody>
        </p:sp>
        <p:sp>
          <p:nvSpPr>
            <p:cNvPr id="25749" name="TextBox 112"/>
            <p:cNvSpPr txBox="1">
              <a:spLocks noChangeArrowheads="1"/>
            </p:cNvSpPr>
            <p:nvPr/>
          </p:nvSpPr>
          <p:spPr bwMode="auto">
            <a:xfrm>
              <a:off x="5722621" y="617219"/>
              <a:ext cx="297179"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24" name="Group 113"/>
          <p:cNvGrpSpPr>
            <a:grpSpLocks noChangeAspect="1"/>
          </p:cNvGrpSpPr>
          <p:nvPr/>
        </p:nvGrpSpPr>
        <p:grpSpPr bwMode="auto">
          <a:xfrm>
            <a:off x="6103938" y="4549775"/>
            <a:ext cx="1279525" cy="246063"/>
            <a:chOff x="4663440" y="617219"/>
            <a:chExt cx="1356360" cy="352219"/>
          </a:xfrm>
        </p:grpSpPr>
        <p:sp>
          <p:nvSpPr>
            <p:cNvPr id="25744" name="TextBox 114"/>
            <p:cNvSpPr txBox="1">
              <a:spLocks noChangeArrowheads="1"/>
            </p:cNvSpPr>
            <p:nvPr/>
          </p:nvSpPr>
          <p:spPr bwMode="auto">
            <a:xfrm>
              <a:off x="4663440" y="617219"/>
              <a:ext cx="481874" cy="352219"/>
            </a:xfrm>
            <a:prstGeom prst="rect">
              <a:avLst/>
            </a:prstGeom>
            <a:solidFill>
              <a:srgbClr val="CCFFCC"/>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752</a:t>
              </a:r>
            </a:p>
          </p:txBody>
        </p:sp>
        <p:sp>
          <p:nvSpPr>
            <p:cNvPr id="25745" name="TextBox 115"/>
            <p:cNvSpPr txBox="1">
              <a:spLocks noChangeArrowheads="1"/>
            </p:cNvSpPr>
            <p:nvPr/>
          </p:nvSpPr>
          <p:spPr bwMode="auto">
            <a:xfrm>
              <a:off x="5123634" y="617219"/>
              <a:ext cx="662033" cy="352219"/>
            </a:xfrm>
            <a:prstGeom prst="rect">
              <a:avLst/>
            </a:prstGeom>
            <a:solidFill>
              <a:srgbClr val="CCFFCC"/>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Anne</a:t>
              </a:r>
            </a:p>
          </p:txBody>
        </p:sp>
        <p:sp>
          <p:nvSpPr>
            <p:cNvPr id="25746" name="TextBox 116"/>
            <p:cNvSpPr txBox="1">
              <a:spLocks noChangeArrowheads="1"/>
            </p:cNvSpPr>
            <p:nvPr/>
          </p:nvSpPr>
          <p:spPr bwMode="auto">
            <a:xfrm>
              <a:off x="5722621" y="617219"/>
              <a:ext cx="297179" cy="352219"/>
            </a:xfrm>
            <a:prstGeom prst="rect">
              <a:avLst/>
            </a:prstGeom>
            <a:solidFill>
              <a:srgbClr val="CCFFCC"/>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25" name="Group 117"/>
          <p:cNvGrpSpPr>
            <a:grpSpLocks noChangeAspect="1"/>
          </p:cNvGrpSpPr>
          <p:nvPr/>
        </p:nvGrpSpPr>
        <p:grpSpPr bwMode="auto">
          <a:xfrm>
            <a:off x="6066897" y="3322638"/>
            <a:ext cx="1299296" cy="246221"/>
            <a:chOff x="4664615" y="617219"/>
            <a:chExt cx="1310330" cy="335467"/>
          </a:xfrm>
        </p:grpSpPr>
        <p:sp>
          <p:nvSpPr>
            <p:cNvPr id="25741" name="TextBox 118"/>
            <p:cNvSpPr txBox="1">
              <a:spLocks noChangeArrowheads="1"/>
            </p:cNvSpPr>
            <p:nvPr/>
          </p:nvSpPr>
          <p:spPr bwMode="auto">
            <a:xfrm>
              <a:off x="4664615" y="617219"/>
              <a:ext cx="464817" cy="335467"/>
            </a:xfrm>
            <a:prstGeom prst="rect">
              <a:avLst/>
            </a:prstGeom>
            <a:solidFill>
              <a:srgbClr val="CCFFCC"/>
            </a:solidFill>
            <a:ln w="12700">
              <a:solidFill>
                <a:schemeClr val="tx1"/>
              </a:solidFill>
              <a:miter lim="800000"/>
              <a:headEnd/>
              <a:tailEnd/>
            </a:ln>
          </p:spPr>
          <p:txBody>
            <a:bodyPr wrap="square">
              <a:prstTxWarp prst="textNoShape">
                <a:avLst/>
              </a:prstTxWarp>
              <a:spAutoFit/>
            </a:bodyPr>
            <a:lstStyle/>
            <a:p>
              <a:pPr algn="ctr"/>
              <a:r>
                <a:rPr lang="en-US" sz="1000" b="0" dirty="0">
                  <a:solidFill>
                    <a:srgbClr val="01020B"/>
                  </a:solidFill>
                  <a:latin typeface="Verdana" charset="0"/>
                </a:rPr>
                <a:t>86</a:t>
              </a:r>
            </a:p>
          </p:txBody>
        </p:sp>
        <p:sp>
          <p:nvSpPr>
            <p:cNvPr id="25742" name="TextBox 119"/>
            <p:cNvSpPr txBox="1">
              <a:spLocks noChangeArrowheads="1"/>
            </p:cNvSpPr>
            <p:nvPr/>
          </p:nvSpPr>
          <p:spPr bwMode="auto">
            <a:xfrm>
              <a:off x="5103815" y="617219"/>
              <a:ext cx="681851" cy="335467"/>
            </a:xfrm>
            <a:prstGeom prst="rect">
              <a:avLst/>
            </a:prstGeom>
            <a:solidFill>
              <a:srgbClr val="CCFFCC"/>
            </a:solidFill>
            <a:ln w="12700">
              <a:solidFill>
                <a:schemeClr val="tx1"/>
              </a:solidFill>
              <a:miter lim="800000"/>
              <a:headEnd/>
              <a:tailEnd/>
            </a:ln>
          </p:spPr>
          <p:txBody>
            <a:bodyPr wrap="square">
              <a:prstTxWarp prst="textNoShape">
                <a:avLst/>
              </a:prstTxWarp>
              <a:spAutoFit/>
            </a:bodyPr>
            <a:lstStyle/>
            <a:p>
              <a:pPr algn="ctr"/>
              <a:r>
                <a:rPr lang="en-US" sz="1000" b="0">
                  <a:solidFill>
                    <a:srgbClr val="01020B"/>
                  </a:solidFill>
                  <a:latin typeface="Verdana" charset="0"/>
                </a:rPr>
                <a:t>Bob</a:t>
              </a:r>
            </a:p>
          </p:txBody>
        </p:sp>
        <p:sp>
          <p:nvSpPr>
            <p:cNvPr id="25743" name="TextBox 120"/>
            <p:cNvSpPr txBox="1">
              <a:spLocks noChangeArrowheads="1"/>
            </p:cNvSpPr>
            <p:nvPr/>
          </p:nvSpPr>
          <p:spPr bwMode="auto">
            <a:xfrm>
              <a:off x="5705785" y="617219"/>
              <a:ext cx="269160" cy="335467"/>
            </a:xfrm>
            <a:prstGeom prst="rect">
              <a:avLst/>
            </a:prstGeom>
            <a:solidFill>
              <a:srgbClr val="CCFFCC"/>
            </a:solidFill>
            <a:ln w="12700">
              <a:solidFill>
                <a:schemeClr val="tx1"/>
              </a:solidFill>
              <a:miter lim="800000"/>
              <a:headEnd/>
              <a:tailEnd/>
            </a:ln>
          </p:spPr>
          <p:txBody>
            <a:bodyPr wrap="square">
              <a:prstTxWarp prst="textNoShape">
                <a:avLst/>
              </a:prstTxWarp>
              <a:spAutoFit/>
            </a:bodyPr>
            <a:lstStyle/>
            <a:p>
              <a:pPr algn="ctr"/>
              <a:r>
                <a:rPr lang="en-US" sz="1000" b="0">
                  <a:solidFill>
                    <a:srgbClr val="01020B"/>
                  </a:solidFill>
                  <a:latin typeface="Verdana" charset="0"/>
                </a:rPr>
                <a:t>…</a:t>
              </a:r>
            </a:p>
          </p:txBody>
        </p:sp>
      </p:grpSp>
      <p:grpSp>
        <p:nvGrpSpPr>
          <p:cNvPr id="26" name="Group 121"/>
          <p:cNvGrpSpPr>
            <a:grpSpLocks noChangeAspect="1"/>
          </p:cNvGrpSpPr>
          <p:nvPr/>
        </p:nvGrpSpPr>
        <p:grpSpPr bwMode="auto">
          <a:xfrm>
            <a:off x="6096000" y="6088063"/>
            <a:ext cx="1325245" cy="254852"/>
            <a:chOff x="4663440" y="617219"/>
            <a:chExt cx="1356360" cy="352219"/>
          </a:xfrm>
        </p:grpSpPr>
        <p:sp>
          <p:nvSpPr>
            <p:cNvPr id="25738" name="TextBox 122"/>
            <p:cNvSpPr txBox="1">
              <a:spLocks noChangeArrowheads="1"/>
            </p:cNvSpPr>
            <p:nvPr/>
          </p:nvSpPr>
          <p:spPr bwMode="auto">
            <a:xfrm>
              <a:off x="4663440" y="617219"/>
              <a:ext cx="481874"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19</a:t>
              </a:r>
            </a:p>
          </p:txBody>
        </p:sp>
        <p:sp>
          <p:nvSpPr>
            <p:cNvPr id="25739" name="TextBox 123"/>
            <p:cNvSpPr txBox="1">
              <a:spLocks noChangeArrowheads="1"/>
            </p:cNvSpPr>
            <p:nvPr/>
          </p:nvSpPr>
          <p:spPr bwMode="auto">
            <a:xfrm>
              <a:off x="5124874" y="617219"/>
              <a:ext cx="660792" cy="352219"/>
            </a:xfrm>
            <a:prstGeom prst="rect">
              <a:avLst/>
            </a:prstGeom>
            <a:solidFill>
              <a:srgbClr val="FFBCF7"/>
            </a:solidFill>
            <a:ln w="12700">
              <a:solidFill>
                <a:schemeClr val="tx1"/>
              </a:solidFill>
              <a:miter lim="800000"/>
              <a:headEnd/>
              <a:tailEnd/>
            </a:ln>
          </p:spPr>
          <p:txBody>
            <a:bodyPr wrap="square">
              <a:prstTxWarp prst="textNoShape">
                <a:avLst/>
              </a:prstTxWarp>
              <a:spAutoFit/>
            </a:bodyPr>
            <a:lstStyle/>
            <a:p>
              <a:pPr algn="ctr"/>
              <a:r>
                <a:rPr lang="en-US" sz="1000" b="0" dirty="0">
                  <a:solidFill>
                    <a:srgbClr val="01020B"/>
                  </a:solidFill>
                  <a:latin typeface="Verdana" charset="0"/>
                </a:rPr>
                <a:t>George</a:t>
              </a:r>
            </a:p>
          </p:txBody>
        </p:sp>
        <p:sp>
          <p:nvSpPr>
            <p:cNvPr id="25740" name="TextBox 124"/>
            <p:cNvSpPr txBox="1">
              <a:spLocks noChangeArrowheads="1"/>
            </p:cNvSpPr>
            <p:nvPr/>
          </p:nvSpPr>
          <p:spPr bwMode="auto">
            <a:xfrm>
              <a:off x="5722621" y="617219"/>
              <a:ext cx="297179"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t>
              </a:r>
            </a:p>
          </p:txBody>
        </p:sp>
      </p:grpSp>
      <p:grpSp>
        <p:nvGrpSpPr>
          <p:cNvPr id="27" name="Group 125"/>
          <p:cNvGrpSpPr>
            <a:grpSpLocks noChangeAspect="1"/>
          </p:cNvGrpSpPr>
          <p:nvPr/>
        </p:nvGrpSpPr>
        <p:grpSpPr bwMode="auto">
          <a:xfrm>
            <a:off x="6096000" y="5845175"/>
            <a:ext cx="1325245" cy="254853"/>
            <a:chOff x="4663440" y="617219"/>
            <a:chExt cx="1356360" cy="352219"/>
          </a:xfrm>
        </p:grpSpPr>
        <p:sp>
          <p:nvSpPr>
            <p:cNvPr id="25735" name="TextBox 126"/>
            <p:cNvSpPr txBox="1">
              <a:spLocks noChangeArrowheads="1"/>
            </p:cNvSpPr>
            <p:nvPr/>
          </p:nvSpPr>
          <p:spPr bwMode="auto">
            <a:xfrm>
              <a:off x="4663440" y="617219"/>
              <a:ext cx="481874"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633</a:t>
              </a:r>
            </a:p>
          </p:txBody>
        </p:sp>
        <p:sp>
          <p:nvSpPr>
            <p:cNvPr id="25736" name="TextBox 127"/>
            <p:cNvSpPr txBox="1">
              <a:spLocks noChangeArrowheads="1"/>
            </p:cNvSpPr>
            <p:nvPr/>
          </p:nvSpPr>
          <p:spPr bwMode="auto">
            <a:xfrm>
              <a:off x="5131373" y="617219"/>
              <a:ext cx="654293" cy="352219"/>
            </a:xfrm>
            <a:prstGeom prst="rect">
              <a:avLst/>
            </a:prstGeom>
            <a:solidFill>
              <a:srgbClr val="FFBCF7"/>
            </a:solidFill>
            <a:ln w="12700">
              <a:solidFill>
                <a:schemeClr val="tx1"/>
              </a:solidFill>
              <a:miter lim="800000"/>
              <a:headEnd/>
              <a:tailEnd/>
            </a:ln>
          </p:spPr>
          <p:txBody>
            <a:bodyPr wrap="square">
              <a:prstTxWarp prst="textNoShape">
                <a:avLst/>
              </a:prstTxWarp>
              <a:spAutoFit/>
            </a:bodyPr>
            <a:lstStyle/>
            <a:p>
              <a:pPr algn="ctr"/>
              <a:r>
                <a:rPr lang="en-US" sz="1000" b="0">
                  <a:solidFill>
                    <a:srgbClr val="01020B"/>
                  </a:solidFill>
                  <a:latin typeface="Verdana" charset="0"/>
                </a:rPr>
                <a:t>Bob</a:t>
              </a:r>
            </a:p>
          </p:txBody>
        </p:sp>
        <p:sp>
          <p:nvSpPr>
            <p:cNvPr id="25737" name="TextBox 128"/>
            <p:cNvSpPr txBox="1">
              <a:spLocks noChangeArrowheads="1"/>
            </p:cNvSpPr>
            <p:nvPr/>
          </p:nvSpPr>
          <p:spPr bwMode="auto">
            <a:xfrm>
              <a:off x="5722621" y="617219"/>
              <a:ext cx="297179" cy="352219"/>
            </a:xfrm>
            <a:prstGeom prst="rect">
              <a:avLst/>
            </a:prstGeom>
            <a:solidFill>
              <a:srgbClr val="FFBCF7"/>
            </a:solidFill>
            <a:ln w="12700">
              <a:solidFill>
                <a:schemeClr val="tx1"/>
              </a:solidFill>
              <a:miter lim="800000"/>
              <a:headEnd/>
              <a:tailEnd/>
            </a:ln>
          </p:spPr>
          <p:txBody>
            <a:bodyPr>
              <a:prstTxWarp prst="textNoShape">
                <a:avLst/>
              </a:prstTxWarp>
              <a:spAutoFit/>
            </a:bodyPr>
            <a:lstStyle/>
            <a:p>
              <a:pPr algn="ctr"/>
              <a:r>
                <a:rPr lang="en-US" sz="1000" b="0">
                  <a:solidFill>
                    <a:srgbClr val="01020B"/>
                  </a:solidFill>
                  <a:latin typeface="Verdana" charset="0"/>
                </a:rPr>
                <a:t>…</a:t>
              </a:r>
            </a:p>
          </p:txBody>
        </p:sp>
      </p:grpSp>
      <p:sp>
        <p:nvSpPr>
          <p:cNvPr id="106" name="TextBox 105"/>
          <p:cNvSpPr txBox="1"/>
          <p:nvPr/>
        </p:nvSpPr>
        <p:spPr>
          <a:xfrm>
            <a:off x="1967914" y="5294746"/>
            <a:ext cx="3794035" cy="1200329"/>
          </a:xfrm>
          <a:prstGeom prst="rect">
            <a:avLst/>
          </a:prstGeom>
          <a:solidFill>
            <a:srgbClr val="FFFF00"/>
          </a:solidFill>
          <a:ln>
            <a:solidFill>
              <a:srgbClr val="01020B"/>
            </a:solidFill>
          </a:ln>
        </p:spPr>
        <p:txBody>
          <a:bodyPr wrap="square" rtlCol="0">
            <a:spAutoFit/>
          </a:bodyPr>
          <a:lstStyle/>
          <a:p>
            <a:r>
              <a:rPr lang="en-US" sz="1800" dirty="0" smtClean="0">
                <a:solidFill>
                  <a:srgbClr val="01020B"/>
                </a:solidFill>
                <a:latin typeface="Arial"/>
                <a:cs typeface="Arial"/>
              </a:rPr>
              <a:t>Note that disk 1 of node 1 ends up with 4 rows while disk 1 of node 2 ends up with only 2 rows – termed </a:t>
            </a:r>
            <a:r>
              <a:rPr lang="en-US" sz="1800" u="sng" dirty="0" smtClean="0">
                <a:solidFill>
                  <a:srgbClr val="01020B"/>
                </a:solidFill>
                <a:latin typeface="Arial"/>
                <a:cs typeface="Arial"/>
              </a:rPr>
              <a:t>partition skew</a:t>
            </a:r>
            <a:endParaRPr lang="en-US" sz="1800" u="sng" dirty="0">
              <a:solidFill>
                <a:srgbClr val="01020B"/>
              </a:solidFill>
              <a:latin typeface="Arial"/>
              <a:cs typeface="Arial"/>
            </a:endParaRPr>
          </a:p>
        </p:txBody>
      </p:sp>
      <p:sp>
        <p:nvSpPr>
          <p:cNvPr id="110" name="Text Box 209"/>
          <p:cNvSpPr txBox="1">
            <a:spLocks noChangeArrowheads="1"/>
          </p:cNvSpPr>
          <p:nvPr/>
        </p:nvSpPr>
        <p:spPr bwMode="auto">
          <a:xfrm>
            <a:off x="7485713" y="5487073"/>
            <a:ext cx="960784"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solidFill>
                  <a:srgbClr val="142CFD"/>
                </a:solidFill>
              </a:rPr>
              <a:t>Node</a:t>
            </a:r>
            <a:r>
              <a:rPr lang="en-US" sz="1600" dirty="0" smtClean="0">
                <a:solidFill>
                  <a:srgbClr val="142CFD"/>
                </a:solidFill>
              </a:rPr>
              <a:t> 2</a:t>
            </a:r>
            <a:endParaRPr lang="en-US" sz="1600" dirty="0"/>
          </a:p>
        </p:txBody>
      </p:sp>
      <p:sp>
        <p:nvSpPr>
          <p:cNvPr id="111" name="Text Box 209"/>
          <p:cNvSpPr txBox="1">
            <a:spLocks noChangeArrowheads="1"/>
          </p:cNvSpPr>
          <p:nvPr/>
        </p:nvSpPr>
        <p:spPr bwMode="auto">
          <a:xfrm>
            <a:off x="7499568" y="1336867"/>
            <a:ext cx="960784"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dirty="0">
                <a:solidFill>
                  <a:srgbClr val="142CFD"/>
                </a:solidFill>
              </a:rPr>
              <a:t>Node</a:t>
            </a:r>
            <a:r>
              <a:rPr lang="en-US" sz="1600" dirty="0" smtClean="0">
                <a:solidFill>
                  <a:srgbClr val="142CFD"/>
                </a:solidFill>
              </a:rPr>
              <a:t> 1</a:t>
            </a:r>
            <a:endParaRPr lang="en-US" sz="1600" dirty="0"/>
          </a:p>
        </p:txBody>
      </p:sp>
      <p:sp>
        <p:nvSpPr>
          <p:cNvPr id="112" name="Slide Number Placeholder 111"/>
          <p:cNvSpPr>
            <a:spLocks noGrp="1"/>
          </p:cNvSpPr>
          <p:nvPr>
            <p:ph type="sldNum" sz="quarter" idx="12"/>
          </p:nvPr>
        </p:nvSpPr>
        <p:spPr/>
        <p:txBody>
          <a:bodyPr/>
          <a:lstStyle/>
          <a:p>
            <a:fld id="{E98DCB10-97A4-405D-8E23-559299D9D189}" type="slidenum">
              <a:rPr lang="en-US" smtClean="0"/>
              <a:pPr/>
              <a:t>24</a:t>
            </a:fld>
            <a:endParaRPr lang="en-US" dirty="0"/>
          </a:p>
        </p:txBody>
      </p:sp>
      <p:sp>
        <p:nvSpPr>
          <p:cNvPr id="113" name="TextBox 112"/>
          <p:cNvSpPr txBox="1"/>
          <p:nvPr/>
        </p:nvSpPr>
        <p:spPr>
          <a:xfrm>
            <a:off x="2717218" y="1294249"/>
            <a:ext cx="3133249" cy="1754327"/>
          </a:xfrm>
          <a:prstGeom prst="rect">
            <a:avLst/>
          </a:prstGeom>
          <a:solidFill>
            <a:srgbClr val="FFFF00"/>
          </a:solidFill>
          <a:ln>
            <a:solidFill>
              <a:srgbClr val="01020B"/>
            </a:solidFill>
          </a:ln>
        </p:spPr>
        <p:txBody>
          <a:bodyPr wrap="square" rtlCol="0">
            <a:spAutoFit/>
          </a:bodyPr>
          <a:lstStyle/>
          <a:p>
            <a:r>
              <a:rPr lang="en-US" sz="1800" dirty="0" smtClean="0">
                <a:solidFill>
                  <a:srgbClr val="01020B"/>
                </a:solidFill>
                <a:latin typeface="Arial"/>
                <a:cs typeface="Arial"/>
              </a:rPr>
              <a:t>Again, the partitioning information (that the Customer table was hash partitioned on the ID column) is retained in the schema</a:t>
            </a:r>
          </a:p>
        </p:txBody>
      </p:sp>
      <p:sp>
        <p:nvSpPr>
          <p:cNvPr id="114" name="TextBox 113"/>
          <p:cNvSpPr txBox="1"/>
          <p:nvPr/>
        </p:nvSpPr>
        <p:spPr>
          <a:xfrm>
            <a:off x="613248" y="3855412"/>
            <a:ext cx="4593752" cy="369332"/>
          </a:xfrm>
          <a:prstGeom prst="rect">
            <a:avLst/>
          </a:prstGeom>
          <a:solidFill>
            <a:srgbClr val="FFFF00"/>
          </a:solidFill>
          <a:ln>
            <a:solidFill>
              <a:srgbClr val="01020B"/>
            </a:solidFill>
          </a:ln>
        </p:spPr>
        <p:txBody>
          <a:bodyPr wrap="square" rtlCol="0">
            <a:spAutoFit/>
          </a:bodyPr>
          <a:lstStyle/>
          <a:p>
            <a:r>
              <a:rPr lang="en-US" sz="1800" dirty="0" err="1" smtClean="0">
                <a:solidFill>
                  <a:srgbClr val="01020B"/>
                </a:solidFill>
                <a:latin typeface="Arial"/>
                <a:cs typeface="Arial"/>
              </a:rPr>
              <a:t>Hash_Function</a:t>
            </a:r>
            <a:r>
              <a:rPr lang="en-US" sz="1800" dirty="0" smtClean="0">
                <a:solidFill>
                  <a:srgbClr val="01020B"/>
                </a:solidFill>
                <a:latin typeface="Arial"/>
                <a:cs typeface="Arial"/>
              </a:rPr>
              <a:t> (201) </a:t>
            </a:r>
            <a:r>
              <a:rPr lang="en-US" sz="1800" dirty="0" err="1" smtClean="0">
                <a:solidFill>
                  <a:srgbClr val="01020B"/>
                </a:solidFill>
                <a:latin typeface="Arial"/>
                <a:cs typeface="Arial"/>
                <a:sym typeface="Wingdings"/>
              </a:rPr>
              <a:t></a:t>
            </a:r>
            <a:r>
              <a:rPr lang="en-US" sz="1800" dirty="0" smtClean="0">
                <a:solidFill>
                  <a:srgbClr val="01020B"/>
                </a:solidFill>
                <a:latin typeface="Arial"/>
                <a:cs typeface="Arial"/>
                <a:sym typeface="Wingdings"/>
              </a:rPr>
              <a:t>  (Node 1, Disk 2)</a:t>
            </a:r>
            <a:endParaRPr lang="en-US" sz="1800" u="sng" dirty="0">
              <a:solidFill>
                <a:srgbClr val="01020B"/>
              </a:solidFill>
              <a:latin typeface="Arial"/>
              <a:cs typeface="Arial"/>
            </a:endParaRPr>
          </a:p>
        </p:txBody>
      </p:sp>
      <p:sp>
        <p:nvSpPr>
          <p:cNvPr id="115" name="TextBox 114"/>
          <p:cNvSpPr txBox="1"/>
          <p:nvPr/>
        </p:nvSpPr>
        <p:spPr>
          <a:xfrm>
            <a:off x="604780" y="4100945"/>
            <a:ext cx="4593752" cy="369332"/>
          </a:xfrm>
          <a:prstGeom prst="rect">
            <a:avLst/>
          </a:prstGeom>
          <a:solidFill>
            <a:srgbClr val="FFFF00"/>
          </a:solidFill>
          <a:ln>
            <a:solidFill>
              <a:srgbClr val="01020B"/>
            </a:solidFill>
          </a:ln>
        </p:spPr>
        <p:txBody>
          <a:bodyPr wrap="square" rtlCol="0">
            <a:spAutoFit/>
          </a:bodyPr>
          <a:lstStyle/>
          <a:p>
            <a:r>
              <a:rPr lang="en-US" sz="1800" dirty="0" err="1" smtClean="0">
                <a:solidFill>
                  <a:srgbClr val="01020B"/>
                </a:solidFill>
                <a:latin typeface="Arial"/>
                <a:cs typeface="Arial"/>
              </a:rPr>
              <a:t>Hash_Function</a:t>
            </a:r>
            <a:r>
              <a:rPr lang="en-US" sz="1800" dirty="0" smtClean="0">
                <a:solidFill>
                  <a:srgbClr val="01020B"/>
                </a:solidFill>
                <a:latin typeface="Arial"/>
                <a:cs typeface="Arial"/>
              </a:rPr>
              <a:t> (105) </a:t>
            </a:r>
            <a:r>
              <a:rPr lang="en-US" sz="1800" dirty="0" err="1" smtClean="0">
                <a:solidFill>
                  <a:srgbClr val="01020B"/>
                </a:solidFill>
                <a:latin typeface="Arial"/>
                <a:cs typeface="Arial"/>
                <a:sym typeface="Wingdings"/>
              </a:rPr>
              <a:t></a:t>
            </a:r>
            <a:r>
              <a:rPr lang="en-US" sz="1800" dirty="0" smtClean="0">
                <a:solidFill>
                  <a:srgbClr val="01020B"/>
                </a:solidFill>
                <a:latin typeface="Arial"/>
                <a:cs typeface="Arial"/>
                <a:sym typeface="Wingdings"/>
              </a:rPr>
              <a:t>  (Node 1, Disk 2)</a:t>
            </a:r>
            <a:endParaRPr lang="en-US" sz="1800" u="sng" dirty="0">
              <a:solidFill>
                <a:srgbClr val="01020B"/>
              </a:solidFill>
              <a:latin typeface="Arial"/>
              <a:cs typeface="Arial"/>
            </a:endParaRPr>
          </a:p>
        </p:txBody>
      </p:sp>
      <p:sp>
        <p:nvSpPr>
          <p:cNvPr id="116" name="TextBox 115"/>
          <p:cNvSpPr txBox="1"/>
          <p:nvPr/>
        </p:nvSpPr>
        <p:spPr>
          <a:xfrm>
            <a:off x="604781" y="4329545"/>
            <a:ext cx="4593752" cy="369332"/>
          </a:xfrm>
          <a:prstGeom prst="rect">
            <a:avLst/>
          </a:prstGeom>
          <a:solidFill>
            <a:srgbClr val="FFFF00"/>
          </a:solidFill>
          <a:ln>
            <a:solidFill>
              <a:srgbClr val="01020B"/>
            </a:solidFill>
          </a:ln>
        </p:spPr>
        <p:txBody>
          <a:bodyPr wrap="square" rtlCol="0">
            <a:spAutoFit/>
          </a:bodyPr>
          <a:lstStyle/>
          <a:p>
            <a:r>
              <a:rPr lang="en-US" sz="1800" dirty="0" err="1" smtClean="0">
                <a:solidFill>
                  <a:srgbClr val="01020B"/>
                </a:solidFill>
                <a:latin typeface="Arial"/>
                <a:cs typeface="Arial"/>
              </a:rPr>
              <a:t>Hash_Function</a:t>
            </a:r>
            <a:r>
              <a:rPr lang="en-US" sz="1800" dirty="0" smtClean="0">
                <a:solidFill>
                  <a:srgbClr val="01020B"/>
                </a:solidFill>
                <a:latin typeface="Arial"/>
                <a:cs typeface="Arial"/>
              </a:rPr>
              <a:t> (933) </a:t>
            </a:r>
            <a:r>
              <a:rPr lang="en-US" sz="1800" dirty="0" err="1" smtClean="0">
                <a:solidFill>
                  <a:srgbClr val="01020B"/>
                </a:solidFill>
                <a:latin typeface="Arial"/>
                <a:cs typeface="Arial"/>
                <a:sym typeface="Wingdings"/>
              </a:rPr>
              <a:t></a:t>
            </a:r>
            <a:r>
              <a:rPr lang="en-US" sz="1800" dirty="0" smtClean="0">
                <a:solidFill>
                  <a:srgbClr val="01020B"/>
                </a:solidFill>
                <a:latin typeface="Arial"/>
                <a:cs typeface="Arial"/>
                <a:sym typeface="Wingdings"/>
              </a:rPr>
              <a:t>  (Node 2, Disk 2)</a:t>
            </a:r>
            <a:endParaRPr lang="en-US" sz="1800" u="sng" dirty="0">
              <a:solidFill>
                <a:srgbClr val="01020B"/>
              </a:solidFill>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16"/>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nodeType="afterEffect">
                                  <p:stCondLst>
                                    <p:cond delay="500"/>
                                  </p:stCondLst>
                                  <p:childTnLst>
                                    <p:set>
                                      <p:cBhvr>
                                        <p:cTn id="58" dur="1" fill="hold">
                                          <p:stCondLst>
                                            <p:cond delay="0"/>
                                          </p:stCondLst>
                                        </p:cTn>
                                        <p:tgtEl>
                                          <p:spTgt spid="22"/>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nodeType="afterEffect">
                                  <p:stCondLst>
                                    <p:cond delay="500"/>
                                  </p:stCondLst>
                                  <p:childTnLst>
                                    <p:set>
                                      <p:cBhvr>
                                        <p:cTn id="61" dur="1" fill="hold">
                                          <p:stCondLst>
                                            <p:cond delay="0"/>
                                          </p:stCondLst>
                                        </p:cTn>
                                        <p:tgtEl>
                                          <p:spTgt spid="17"/>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500"/>
                                  </p:stCondLst>
                                  <p:childTnLst>
                                    <p:set>
                                      <p:cBhvr>
                                        <p:cTn id="64" dur="1" fill="hold">
                                          <p:stCondLst>
                                            <p:cond delay="0"/>
                                          </p:stCondLst>
                                        </p:cTn>
                                        <p:tgtEl>
                                          <p:spTgt spid="24"/>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50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p:stCondLst>
                              <p:cond delay="2500"/>
                            </p:stCondLst>
                            <p:childTnLst>
                              <p:par>
                                <p:cTn id="69" presetID="1" presetClass="entr" presetSubtype="0" fill="hold" nodeType="afterEffect">
                                  <p:stCondLst>
                                    <p:cond delay="500"/>
                                  </p:stCondLst>
                                  <p:childTnLst>
                                    <p:set>
                                      <p:cBhvr>
                                        <p:cTn id="70" dur="1" fill="hold">
                                          <p:stCondLst>
                                            <p:cond delay="0"/>
                                          </p:stCondLst>
                                        </p:cTn>
                                        <p:tgtEl>
                                          <p:spTgt spid="25"/>
                                        </p:tgtEl>
                                        <p:attrNameLst>
                                          <p:attrName>style.visibility</p:attrName>
                                        </p:attrNameLst>
                                      </p:cBhvr>
                                      <p:to>
                                        <p:strVal val="visible"/>
                                      </p:to>
                                    </p:set>
                                  </p:childTnLst>
                                </p:cTn>
                              </p:par>
                            </p:childTnLst>
                          </p:cTn>
                        </p:par>
                        <p:par>
                          <p:cTn id="71" fill="hold">
                            <p:stCondLst>
                              <p:cond delay="3000"/>
                            </p:stCondLst>
                            <p:childTnLst>
                              <p:par>
                                <p:cTn id="72" presetID="1" presetClass="entr" presetSubtype="0" fill="hold" nodeType="afterEffect">
                                  <p:stCondLst>
                                    <p:cond delay="500"/>
                                  </p:stCondLst>
                                  <p:childTnLst>
                                    <p:set>
                                      <p:cBhvr>
                                        <p:cTn id="73" dur="1" fill="hold">
                                          <p:stCondLst>
                                            <p:cond delay="0"/>
                                          </p:stCondLst>
                                        </p:cTn>
                                        <p:tgtEl>
                                          <p:spTgt spid="27"/>
                                        </p:tgtEl>
                                        <p:attrNameLst>
                                          <p:attrName>style.visibility</p:attrName>
                                        </p:attrNameLst>
                                      </p:cBhvr>
                                      <p:to>
                                        <p:strVal val="visible"/>
                                      </p:to>
                                    </p:set>
                                  </p:childTnLst>
                                </p:cTn>
                              </p:par>
                            </p:childTnLst>
                          </p:cTn>
                        </p:par>
                        <p:par>
                          <p:cTn id="74" fill="hold">
                            <p:stCondLst>
                              <p:cond delay="3500"/>
                            </p:stCondLst>
                            <p:childTnLst>
                              <p:par>
                                <p:cTn id="75" presetID="1" presetClass="entr" presetSubtype="0" fill="hold" nodeType="afterEffect">
                                  <p:stCondLst>
                                    <p:cond delay="500"/>
                                  </p:stCondLst>
                                  <p:childTnLst>
                                    <p:set>
                                      <p:cBhvr>
                                        <p:cTn id="76" dur="1" fill="hold">
                                          <p:stCondLst>
                                            <p:cond delay="0"/>
                                          </p:stCondLst>
                                        </p:cTn>
                                        <p:tgtEl>
                                          <p:spTgt spid="26"/>
                                        </p:tgtEl>
                                        <p:attrNameLst>
                                          <p:attrName>style.visibility</p:attrName>
                                        </p:attrNameLst>
                                      </p:cBhvr>
                                      <p:to>
                                        <p:strVal val="visible"/>
                                      </p:to>
                                    </p:set>
                                  </p:childTnLst>
                                </p:cTn>
                              </p:par>
                            </p:childTnLst>
                          </p:cTn>
                        </p:par>
                        <p:par>
                          <p:cTn id="77" fill="hold">
                            <p:stCondLst>
                              <p:cond delay="4000"/>
                            </p:stCondLst>
                            <p:childTnLst>
                              <p:par>
                                <p:cTn id="78" presetID="1" presetClass="entr" presetSubtype="0" fill="hold" nodeType="afterEffect">
                                  <p:stCondLst>
                                    <p:cond delay="500"/>
                                  </p:stCondLst>
                                  <p:childTnLst>
                                    <p:set>
                                      <p:cBhvr>
                                        <p:cTn id="79" dur="1" fill="hold">
                                          <p:stCondLst>
                                            <p:cond delay="0"/>
                                          </p:stCondLst>
                                        </p:cTn>
                                        <p:tgtEl>
                                          <p:spTgt spid="23"/>
                                        </p:tgtEl>
                                        <p:attrNameLst>
                                          <p:attrName>style.visibility</p:attrName>
                                        </p:attrNameLst>
                                      </p:cBhvr>
                                      <p:to>
                                        <p:strVal val="visible"/>
                                      </p:to>
                                    </p:set>
                                  </p:childTnLst>
                                </p:cTn>
                              </p:par>
                            </p:childTnLst>
                          </p:cTn>
                        </p:par>
                        <p:par>
                          <p:cTn id="80" fill="hold">
                            <p:stCondLst>
                              <p:cond delay="4500"/>
                            </p:stCondLst>
                            <p:childTnLst>
                              <p:par>
                                <p:cTn id="81" presetID="1" presetClass="entr"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3" grpId="0" animBg="1"/>
      <p:bldP spid="114" grpId="0" animBg="1"/>
      <p:bldP spid="114" grpId="1" animBg="1"/>
      <p:bldP spid="115" grpId="0" animBg="1"/>
      <p:bldP spid="115" grpId="1" animBg="1"/>
      <p:bldP spid="116" grpId="0" animBg="1"/>
      <p:bldP spid="1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rPr>
              <a:t>Talk Outline	</a:t>
            </a:r>
          </a:p>
        </p:txBody>
      </p:sp>
      <p:sp>
        <p:nvSpPr>
          <p:cNvPr id="6147" name="Content Placeholder 2" descr="Rectangle: Click to edit Master text styles&#10;Second level&#10;Third level&#10;Fourth level&#10;Fifth level"/>
          <p:cNvSpPr>
            <a:spLocks noGrp="1"/>
          </p:cNvSpPr>
          <p:nvPr>
            <p:ph idx="1"/>
          </p:nvPr>
        </p:nvSpPr>
        <p:spPr/>
        <p:txBody>
          <a:bodyPr/>
          <a:lstStyle/>
          <a:p>
            <a:r>
              <a:rPr lang="en-US" dirty="0">
                <a:latin typeface="Arial" charset="0"/>
              </a:rPr>
              <a:t>Alternative parallel db architectures</a:t>
            </a:r>
          </a:p>
          <a:p>
            <a:pPr lvl="1"/>
            <a:r>
              <a:rPr lang="en-US" dirty="0">
                <a:latin typeface="Arial" charset="0"/>
              </a:rPr>
              <a:t>Why “shared nothing” has emerged as the standard </a:t>
            </a:r>
          </a:p>
          <a:p>
            <a:r>
              <a:rPr lang="en-US" dirty="0">
                <a:latin typeface="Arial" charset="0"/>
              </a:rPr>
              <a:t>Partitioned tables</a:t>
            </a:r>
          </a:p>
          <a:p>
            <a:pPr lvl="1"/>
            <a:r>
              <a:rPr lang="en-US" dirty="0">
                <a:latin typeface="Arial" charset="0"/>
              </a:rPr>
              <a:t>The basis for scalable execution</a:t>
            </a:r>
          </a:p>
          <a:p>
            <a:r>
              <a:rPr lang="en-US" dirty="0">
                <a:solidFill>
                  <a:srgbClr val="FF0000"/>
                </a:solidFill>
                <a:latin typeface="Arial" charset="0"/>
              </a:rPr>
              <a:t>Partitioned </a:t>
            </a:r>
            <a:r>
              <a:rPr lang="en-US" dirty="0" smtClean="0">
                <a:solidFill>
                  <a:srgbClr val="FF0000"/>
                </a:solidFill>
                <a:latin typeface="Arial" charset="0"/>
              </a:rPr>
              <a:t>parallelism</a:t>
            </a:r>
          </a:p>
          <a:p>
            <a:pPr lvl="1"/>
            <a:r>
              <a:rPr lang="en-US" dirty="0" smtClean="0">
                <a:latin typeface="Arial" charset="0"/>
              </a:rPr>
              <a:t>Software building blocks for scalable database systems</a:t>
            </a:r>
            <a:endParaRPr lang="en-US" dirty="0">
              <a:solidFill>
                <a:srgbClr val="01020B"/>
              </a:solidFill>
              <a:latin typeface="Arial" charset="0"/>
            </a:endParaRPr>
          </a:p>
          <a:p>
            <a:r>
              <a:rPr lang="en-US" dirty="0" smtClean="0">
                <a:solidFill>
                  <a:srgbClr val="01020B"/>
                </a:solidFill>
                <a:latin typeface="Arial" charset="0"/>
              </a:rPr>
              <a:t>Other technical challenges</a:t>
            </a:r>
          </a:p>
          <a:p>
            <a:r>
              <a:rPr lang="en-US" dirty="0" smtClean="0">
                <a:latin typeface="Arial" charset="0"/>
              </a:rPr>
              <a:t>Summary and Conclusions</a:t>
            </a:r>
          </a:p>
        </p:txBody>
      </p:sp>
      <p:sp>
        <p:nvSpPr>
          <p:cNvPr id="4" name="Slide Number Placeholder 3"/>
          <p:cNvSpPr>
            <a:spLocks noGrp="1"/>
          </p:cNvSpPr>
          <p:nvPr>
            <p:ph type="sldNum" sz="quarter" idx="12"/>
          </p:nvPr>
        </p:nvSpPr>
        <p:spPr/>
        <p:txBody>
          <a:bodyPr/>
          <a:lstStyle/>
          <a:p>
            <a:fld id="{E98DCB10-97A4-405D-8E23-559299D9D189}"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7062" y="566738"/>
            <a:ext cx="8516937" cy="914400"/>
          </a:xfrm>
        </p:spPr>
        <p:txBody>
          <a:bodyPr/>
          <a:lstStyle/>
          <a:p>
            <a:r>
              <a:rPr lang="en-US" dirty="0" smtClean="0">
                <a:latin typeface="Arial" charset="0"/>
              </a:rPr>
              <a:t>Partitioned Parallelism</a:t>
            </a:r>
            <a:endParaRPr lang="en-US" dirty="0">
              <a:latin typeface="Arial" charset="0"/>
            </a:endParaRPr>
          </a:p>
        </p:txBody>
      </p:sp>
      <p:sp>
        <p:nvSpPr>
          <p:cNvPr id="21507" name="Rectangle 3" descr="Rectangle: Click to edit Master text styles&#10;Second level&#10;Third level&#10;Fourth level&#10;Fifth level"/>
          <p:cNvSpPr>
            <a:spLocks noGrp="1" noChangeArrowheads="1"/>
          </p:cNvSpPr>
          <p:nvPr>
            <p:ph type="body" idx="1"/>
          </p:nvPr>
        </p:nvSpPr>
        <p:spPr>
          <a:xfrm>
            <a:off x="703263" y="1709737"/>
            <a:ext cx="7696200" cy="4242329"/>
          </a:xfrm>
        </p:spPr>
        <p:txBody>
          <a:bodyPr/>
          <a:lstStyle/>
          <a:p>
            <a:pPr>
              <a:spcAft>
                <a:spcPts val="600"/>
              </a:spcAft>
            </a:pPr>
            <a:r>
              <a:rPr lang="en-US" dirty="0" smtClean="0">
                <a:solidFill>
                  <a:srgbClr val="01020B"/>
                </a:solidFill>
                <a:latin typeface="Arial" charset="0"/>
              </a:rPr>
              <a:t>Parallel execution </a:t>
            </a:r>
            <a:r>
              <a:rPr lang="en-US" dirty="0">
                <a:solidFill>
                  <a:srgbClr val="01020B"/>
                </a:solidFill>
                <a:latin typeface="Arial" charset="0"/>
              </a:rPr>
              <a:t>of relational </a:t>
            </a:r>
            <a:r>
              <a:rPr lang="en-US" dirty="0" smtClean="0">
                <a:solidFill>
                  <a:srgbClr val="01020B"/>
                </a:solidFill>
                <a:latin typeface="Arial" charset="0"/>
              </a:rPr>
              <a:t>operators</a:t>
            </a:r>
          </a:p>
          <a:p>
            <a:pPr lvl="1">
              <a:spcAft>
                <a:spcPts val="600"/>
              </a:spcAft>
            </a:pPr>
            <a:r>
              <a:rPr lang="en-US" dirty="0" smtClean="0">
                <a:latin typeface="Arial" charset="0"/>
              </a:rPr>
              <a:t>Unlike systems based on a shared-memory and shared-disk architectures,  there is NO shared lock table, NO shared buffer pool, and NO distributed lock manager to limit scalability	</a:t>
            </a:r>
            <a:endParaRPr lang="en-US" dirty="0">
              <a:latin typeface="Arial" charset="0"/>
            </a:endParaRPr>
          </a:p>
          <a:p>
            <a:pPr>
              <a:spcAft>
                <a:spcPts val="600"/>
              </a:spcAft>
            </a:pPr>
            <a:r>
              <a:rPr lang="en-US" dirty="0">
                <a:solidFill>
                  <a:srgbClr val="01020B"/>
                </a:solidFill>
                <a:latin typeface="Arial" charset="0"/>
              </a:rPr>
              <a:t>Extensive use of pipelining </a:t>
            </a:r>
            <a:r>
              <a:rPr lang="en-US" dirty="0">
                <a:latin typeface="Arial" charset="0"/>
              </a:rPr>
              <a:t>of rows between relational </a:t>
            </a:r>
            <a:r>
              <a:rPr lang="en-US" dirty="0" smtClean="0">
                <a:latin typeface="Arial" charset="0"/>
              </a:rPr>
              <a:t>operators</a:t>
            </a:r>
          </a:p>
          <a:p>
            <a:pPr lvl="1">
              <a:spcAft>
                <a:spcPts val="600"/>
              </a:spcAft>
            </a:pPr>
            <a:r>
              <a:rPr lang="en-US" dirty="0" smtClean="0">
                <a:latin typeface="Arial" charset="0"/>
              </a:rPr>
              <a:t>Avoid intermediate files and disk I/Os whenever possible</a:t>
            </a:r>
            <a:endParaRPr lang="en-US" dirty="0">
              <a:latin typeface="Arial" charset="0"/>
            </a:endParaRPr>
          </a:p>
        </p:txBody>
      </p:sp>
      <p:sp>
        <p:nvSpPr>
          <p:cNvPr id="4" name="Slide Number Placeholder 3"/>
          <p:cNvSpPr>
            <a:spLocks noGrp="1"/>
          </p:cNvSpPr>
          <p:nvPr>
            <p:ph type="sldNum" sz="quarter" idx="12"/>
          </p:nvPr>
        </p:nvSpPr>
        <p:spPr/>
        <p:txBody>
          <a:bodyPr/>
          <a:lstStyle/>
          <a:p>
            <a:fld id="{E98DCB10-97A4-405D-8E23-559299D9D189}" type="slidenum">
              <a:rPr lang="en-US" smtClean="0"/>
              <a:pPr/>
              <a:t>26</a:t>
            </a:fld>
            <a:endParaRPr lang="en-US"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operator”.  What’s that???</a:t>
            </a:r>
            <a:endParaRPr lang="en-US" dirty="0"/>
          </a:p>
        </p:txBody>
      </p:sp>
      <p:sp>
        <p:nvSpPr>
          <p:cNvPr id="3" name="Content Placeholder 2"/>
          <p:cNvSpPr>
            <a:spLocks noGrp="1"/>
          </p:cNvSpPr>
          <p:nvPr>
            <p:ph idx="1"/>
          </p:nvPr>
        </p:nvSpPr>
        <p:spPr>
          <a:xfrm>
            <a:off x="685800" y="1523998"/>
            <a:ext cx="7772400" cy="1794933"/>
          </a:xfrm>
        </p:spPr>
        <p:txBody>
          <a:bodyPr/>
          <a:lstStyle/>
          <a:p>
            <a:r>
              <a:rPr lang="en-US" dirty="0" smtClean="0"/>
              <a:t>A primitive used by the SQL Engine to execute various SQL constructs</a:t>
            </a:r>
          </a:p>
          <a:p>
            <a:r>
              <a:rPr lang="en-US" dirty="0" smtClean="0"/>
              <a:t>Example, predicate “</a:t>
            </a:r>
            <a:r>
              <a:rPr lang="en-US" dirty="0" err="1" smtClean="0"/>
              <a:t>AmtDue</a:t>
            </a:r>
            <a:r>
              <a:rPr lang="en-US" dirty="0" smtClean="0"/>
              <a:t> &gt; $30K”</a:t>
            </a:r>
          </a:p>
          <a:p>
            <a:r>
              <a:rPr lang="en-US" dirty="0" smtClean="0"/>
              <a:t>W/O an index this becomes:</a:t>
            </a:r>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r>
              <a:rPr lang="en-US" u="sng" dirty="0" smtClean="0"/>
              <a:t>Filter and scan are relational operators</a:t>
            </a:r>
            <a:r>
              <a:rPr lang="en-US" dirty="0" smtClean="0"/>
              <a:t>, rows are </a:t>
            </a:r>
            <a:r>
              <a:rPr lang="en-US" dirty="0" smtClean="0">
                <a:solidFill>
                  <a:srgbClr val="FF0000"/>
                </a:solidFill>
              </a:rPr>
              <a:t>pipelined</a:t>
            </a:r>
            <a:r>
              <a:rPr lang="en-US" dirty="0" smtClean="0"/>
              <a:t> between the scan and filter operators</a:t>
            </a:r>
          </a:p>
        </p:txBody>
      </p:sp>
      <p:grpSp>
        <p:nvGrpSpPr>
          <p:cNvPr id="8" name="Group 55"/>
          <p:cNvGrpSpPr/>
          <p:nvPr/>
        </p:nvGrpSpPr>
        <p:grpSpPr>
          <a:xfrm>
            <a:off x="2705100" y="3502809"/>
            <a:ext cx="3086099" cy="1055330"/>
            <a:chOff x="5423389" y="685029"/>
            <a:chExt cx="3093914" cy="1055330"/>
          </a:xfrm>
          <a:solidFill>
            <a:srgbClr val="FFFF00"/>
          </a:solidFill>
        </p:grpSpPr>
        <p:sp>
          <p:nvSpPr>
            <p:cNvPr id="10" name="TextBox 9"/>
            <p:cNvSpPr txBox="1"/>
            <p:nvPr/>
          </p:nvSpPr>
          <p:spPr>
            <a:xfrm>
              <a:off x="6497419" y="692727"/>
              <a:ext cx="2019884" cy="338554"/>
            </a:xfrm>
            <a:prstGeom prst="rect">
              <a:avLst/>
            </a:prstGeom>
            <a:grpFill/>
          </p:spPr>
          <p:txBody>
            <a:bodyPr wrap="square" rtlCol="0">
              <a:spAutoFit/>
            </a:bodyPr>
            <a:lstStyle/>
            <a:p>
              <a:r>
                <a:rPr lang="en-US" sz="1600" dirty="0" err="1" smtClean="0">
                  <a:solidFill>
                    <a:srgbClr val="01020B">
                      <a:alpha val="98000"/>
                    </a:srgbClr>
                  </a:solidFill>
                  <a:latin typeface="Arial"/>
                  <a:cs typeface="Arial"/>
                </a:rPr>
                <a:t>AmtDue</a:t>
              </a:r>
              <a:r>
                <a:rPr lang="en-US" sz="1600" dirty="0" smtClean="0">
                  <a:solidFill>
                    <a:srgbClr val="01020B">
                      <a:alpha val="98000"/>
                    </a:srgbClr>
                  </a:solidFill>
                  <a:latin typeface="Arial"/>
                  <a:cs typeface="Arial"/>
                </a:rPr>
                <a:t> &gt; $30K</a:t>
              </a:r>
              <a:endParaRPr lang="en-US" sz="1600" dirty="0">
                <a:solidFill>
                  <a:srgbClr val="01020B">
                    <a:alpha val="98000"/>
                  </a:srgbClr>
                </a:solidFill>
                <a:latin typeface="Arial"/>
                <a:cs typeface="Arial"/>
              </a:endParaRPr>
            </a:p>
          </p:txBody>
        </p:sp>
        <p:grpSp>
          <p:nvGrpSpPr>
            <p:cNvPr id="11" name="Group 162"/>
            <p:cNvGrpSpPr/>
            <p:nvPr/>
          </p:nvGrpSpPr>
          <p:grpSpPr>
            <a:xfrm>
              <a:off x="5423389" y="685029"/>
              <a:ext cx="941161" cy="1055330"/>
              <a:chOff x="6677996" y="569574"/>
              <a:chExt cx="941161" cy="1055330"/>
            </a:xfrm>
            <a:grpFill/>
          </p:grpSpPr>
          <p:sp>
            <p:nvSpPr>
              <p:cNvPr id="12" name="Oval 11"/>
              <p:cNvSpPr>
                <a:spLocks/>
              </p:cNvSpPr>
              <p:nvPr/>
            </p:nvSpPr>
            <p:spPr bwMode="auto">
              <a:xfrm>
                <a:off x="6677996" y="569574"/>
                <a:ext cx="912640" cy="450488"/>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FILTER</a:t>
                </a:r>
                <a:endParaRPr kumimoji="0" lang="en-US" sz="1600" b="1" i="0" u="none" strike="noStrike" cap="none" normalizeH="0" baseline="0" dirty="0">
                  <a:ln>
                    <a:noFill/>
                  </a:ln>
                  <a:solidFill>
                    <a:srgbClr val="01020B"/>
                  </a:solidFill>
                  <a:effectLst/>
                  <a:latin typeface="Arial"/>
                  <a:cs typeface="Arial"/>
                </a:endParaRPr>
              </a:p>
            </p:txBody>
          </p:sp>
          <p:sp>
            <p:nvSpPr>
              <p:cNvPr id="13" name="Oval 12"/>
              <p:cNvSpPr/>
              <p:nvPr/>
            </p:nvSpPr>
            <p:spPr bwMode="auto">
              <a:xfrm>
                <a:off x="6703461" y="1203037"/>
                <a:ext cx="915696" cy="42186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SCAN</a:t>
                </a:r>
                <a:endParaRPr kumimoji="0" lang="en-US" sz="1600" b="1" i="0" u="none" strike="noStrike" cap="none" normalizeH="0" baseline="0" dirty="0">
                  <a:ln>
                    <a:noFill/>
                  </a:ln>
                  <a:solidFill>
                    <a:srgbClr val="01020B"/>
                  </a:solidFill>
                  <a:effectLst/>
                  <a:latin typeface="Arial"/>
                  <a:cs typeface="Arial"/>
                </a:endParaRPr>
              </a:p>
            </p:txBody>
          </p:sp>
          <p:cxnSp>
            <p:nvCxnSpPr>
              <p:cNvPr id="14" name="Straight Connector 13"/>
              <p:cNvCxnSpPr/>
              <p:nvPr/>
            </p:nvCxnSpPr>
            <p:spPr bwMode="auto">
              <a:xfrm rot="16200000" flipV="1">
                <a:off x="7068751" y="1118980"/>
                <a:ext cx="186620" cy="6893"/>
              </a:xfrm>
              <a:prstGeom prst="line">
                <a:avLst/>
              </a:prstGeom>
              <a:grpFill/>
              <a:ln w="38100" cap="flat" cmpd="sng" algn="ctr">
                <a:solidFill>
                  <a:srgbClr val="01020B"/>
                </a:solidFill>
                <a:prstDash val="solid"/>
                <a:round/>
                <a:headEnd type="none" w="med" len="med"/>
                <a:tailEnd type="triangle" w="med" len="med"/>
              </a:ln>
              <a:effectLst/>
            </p:spPr>
          </p:cxnSp>
        </p:grpSp>
      </p:grpSp>
      <p:sp>
        <p:nvSpPr>
          <p:cNvPr id="6" name="AutoShape 13"/>
          <p:cNvSpPr>
            <a:spLocks noChangeArrowheads="1"/>
          </p:cNvSpPr>
          <p:nvPr/>
        </p:nvSpPr>
        <p:spPr bwMode="auto">
          <a:xfrm>
            <a:off x="2457550" y="4665408"/>
            <a:ext cx="1483683" cy="112577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000" b="0">
              <a:latin typeface="Arial" charset="0"/>
            </a:endParaRPr>
          </a:p>
        </p:txBody>
      </p:sp>
      <p:cxnSp>
        <p:nvCxnSpPr>
          <p:cNvPr id="7" name="Straight Connector 6"/>
          <p:cNvCxnSpPr/>
          <p:nvPr/>
        </p:nvCxnSpPr>
        <p:spPr bwMode="auto">
          <a:xfrm rot="16200000" flipH="1">
            <a:off x="3084837" y="3414952"/>
            <a:ext cx="181539" cy="725"/>
          </a:xfrm>
          <a:prstGeom prst="line">
            <a:avLst/>
          </a:prstGeom>
          <a:solidFill>
            <a:srgbClr val="FFFF00"/>
          </a:solidFill>
          <a:ln w="38100" cap="flat" cmpd="sng" algn="ctr">
            <a:solidFill>
              <a:srgbClr val="01020B"/>
            </a:solidFill>
            <a:prstDash val="solid"/>
            <a:round/>
            <a:headEnd type="triangle" w="med" len="med"/>
            <a:tailEnd type="none" w="med" len="med"/>
          </a:ln>
          <a:effectLst/>
        </p:spPr>
      </p:cxnSp>
      <p:graphicFrame>
        <p:nvGraphicFramePr>
          <p:cNvPr id="15" name="Table 14"/>
          <p:cNvGraphicFramePr>
            <a:graphicFrameLocks noGrp="1"/>
          </p:cNvGraphicFramePr>
          <p:nvPr/>
        </p:nvGraphicFramePr>
        <p:xfrm>
          <a:off x="2481171" y="4974591"/>
          <a:ext cx="1420474" cy="671097"/>
        </p:xfrm>
        <a:graphic>
          <a:graphicData uri="http://schemas.openxmlformats.org/drawingml/2006/table">
            <a:tbl>
              <a:tblPr/>
              <a:tblGrid>
                <a:gridCol w="392087"/>
                <a:gridCol w="501631"/>
                <a:gridCol w="526756"/>
              </a:tblGrid>
              <a:tr h="1399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Arial"/>
                          <a:ea typeface="ＭＳ Ｐゴシック" charset="-128"/>
                          <a:cs typeface="Arial"/>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Arial"/>
                          <a:ea typeface="ＭＳ Ｐゴシック" charset="-128"/>
                          <a:cs typeface="Arial"/>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142CFD"/>
                          </a:solidFill>
                          <a:effectLst/>
                          <a:latin typeface="Arial"/>
                          <a:ea typeface="ＭＳ Ｐゴシック" charset="-128"/>
                          <a:cs typeface="Arial"/>
                        </a:rPr>
                        <a:t>AmtDue</a:t>
                      </a:r>
                      <a:endParaRPr kumimoji="0" lang="en-US" sz="1000" b="1" i="0" u="none" strike="noStrike" cap="none" normalizeH="0" baseline="0" dirty="0">
                        <a:ln>
                          <a:noFill/>
                        </a:ln>
                        <a:solidFill>
                          <a:srgbClr val="142CFD"/>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902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1020B"/>
                          </a:solidFill>
                          <a:effectLst/>
                          <a:latin typeface="Arial"/>
                          <a:ea typeface="ＭＳ Ｐゴシック" charset="-128"/>
                          <a:cs typeface="Arial"/>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902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1020B"/>
                          </a:solidFill>
                          <a:effectLst/>
                          <a:latin typeface="Arial"/>
                          <a:ea typeface="ＭＳ Ｐゴシック" charset="-128"/>
                          <a:cs typeface="Arial"/>
                        </a:rPr>
                        <a:t>633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1020B"/>
                          </a:solidFill>
                          <a:effectLst/>
                          <a:latin typeface="Arial"/>
                          <a:ea typeface="ＭＳ Ｐゴシック" charset="-128"/>
                          <a:cs typeface="Arial"/>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1020B"/>
                          </a:solidFill>
                          <a:effectLst/>
                          <a:latin typeface="Arial"/>
                          <a:ea typeface="ＭＳ Ｐゴシック" charset="-128"/>
                          <a:cs typeface="Arial"/>
                        </a:rPr>
                        <a:t>$19K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902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1020B"/>
                          </a:solidFill>
                          <a:effectLst/>
                          <a:latin typeface="Arial"/>
                          <a:ea typeface="ＭＳ Ｐゴシック" charset="-128"/>
                          <a:cs typeface="Arial"/>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1020B"/>
                          </a:solidFill>
                          <a:effectLst/>
                          <a:latin typeface="Arial"/>
                          <a:ea typeface="ＭＳ Ｐゴシック" charset="-128"/>
                          <a:cs typeface="Arial"/>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1020B"/>
                          </a:solidFill>
                          <a:effectLst/>
                          <a:latin typeface="Arial"/>
                          <a:ea typeface="ＭＳ Ｐゴシック" charset="-128"/>
                          <a:cs typeface="Arial"/>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Slide Number Placeholder 15"/>
          <p:cNvSpPr>
            <a:spLocks noGrp="1"/>
          </p:cNvSpPr>
          <p:nvPr>
            <p:ph type="sldNum" sz="quarter" idx="12"/>
          </p:nvPr>
        </p:nvSpPr>
        <p:spPr/>
        <p:txBody>
          <a:bodyPr/>
          <a:lstStyle/>
          <a:p>
            <a:fld id="{E98DCB10-97A4-405D-8E23-559299D9D189}" type="slidenum">
              <a:rPr lang="en-US" smtClean="0"/>
              <a:pPr/>
              <a:t>27</a:t>
            </a:fld>
            <a:endParaRPr lang="en-US" dirty="0"/>
          </a:p>
        </p:txBody>
      </p:sp>
      <p:cxnSp>
        <p:nvCxnSpPr>
          <p:cNvPr id="25" name="Straight Connector 24"/>
          <p:cNvCxnSpPr/>
          <p:nvPr/>
        </p:nvCxnSpPr>
        <p:spPr bwMode="auto">
          <a:xfrm rot="5400000" flipH="1" flipV="1">
            <a:off x="3030220" y="4704080"/>
            <a:ext cx="289560" cy="1588"/>
          </a:xfrm>
          <a:prstGeom prst="line">
            <a:avLst/>
          </a:prstGeom>
          <a:solidFill>
            <a:schemeClr val="accent1"/>
          </a:solidFill>
          <a:ln w="38100" cap="flat" cmpd="sng" algn="ctr">
            <a:solidFill>
              <a:srgbClr val="01020B"/>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205712" y="2195759"/>
            <a:ext cx="8736061" cy="4448848"/>
          </a:xfrm>
          <a:prstGeom prst="rect">
            <a:avLst/>
          </a:prstGeom>
          <a:solidFill>
            <a:srgbClr val="FFDFEF">
              <a:alpha val="97000"/>
            </a:srgbClr>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ahoma" charset="0"/>
            </a:endParaRPr>
          </a:p>
        </p:txBody>
      </p:sp>
      <p:sp>
        <p:nvSpPr>
          <p:cNvPr id="27" name="AutoShape 13"/>
          <p:cNvSpPr>
            <a:spLocks noChangeArrowheads="1"/>
          </p:cNvSpPr>
          <p:nvPr/>
        </p:nvSpPr>
        <p:spPr bwMode="auto">
          <a:xfrm>
            <a:off x="506750"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0" name="AutoShape 13"/>
          <p:cNvSpPr>
            <a:spLocks noChangeArrowheads="1"/>
          </p:cNvSpPr>
          <p:nvPr/>
        </p:nvSpPr>
        <p:spPr bwMode="auto">
          <a:xfrm>
            <a:off x="3376183"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1" name="AutoShape 13"/>
          <p:cNvSpPr>
            <a:spLocks noChangeArrowheads="1"/>
          </p:cNvSpPr>
          <p:nvPr/>
        </p:nvSpPr>
        <p:spPr bwMode="auto">
          <a:xfrm>
            <a:off x="6268702" y="5017944"/>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6626" name="Rectangle 3"/>
          <p:cNvSpPr>
            <a:spLocks noGrp="1" noChangeArrowheads="1"/>
          </p:cNvSpPr>
          <p:nvPr>
            <p:ph type="title"/>
          </p:nvPr>
        </p:nvSpPr>
        <p:spPr>
          <a:xfrm>
            <a:off x="601195" y="529196"/>
            <a:ext cx="4720407" cy="533400"/>
          </a:xfrm>
        </p:spPr>
        <p:txBody>
          <a:bodyPr/>
          <a:lstStyle/>
          <a:p>
            <a:r>
              <a:rPr lang="en-US" dirty="0" smtClean="0">
                <a:latin typeface="Arial" charset="0"/>
              </a:rPr>
              <a:t>Partitioned Parallelism</a:t>
            </a:r>
            <a:endParaRPr lang="en-US" dirty="0">
              <a:latin typeface="Arial" charset="0"/>
            </a:endParaRPr>
          </a:p>
        </p:txBody>
      </p:sp>
      <p:graphicFrame>
        <p:nvGraphicFramePr>
          <p:cNvPr id="119" name="Table 118"/>
          <p:cNvGraphicFramePr>
            <a:graphicFrameLocks noGrp="1"/>
          </p:cNvGraphicFramePr>
          <p:nvPr/>
        </p:nvGraphicFramePr>
        <p:xfrm>
          <a:off x="6312695" y="5499149"/>
          <a:ext cx="2014538" cy="1062664"/>
        </p:xfrm>
        <a:graphic>
          <a:graphicData uri="http://schemas.openxmlformats.org/drawingml/2006/table">
            <a:tbl>
              <a:tblPr/>
              <a:tblGrid>
                <a:gridCol w="555625"/>
                <a:gridCol w="705498"/>
                <a:gridCol w="753415"/>
              </a:tblGrid>
              <a:tr h="2197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$11K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$90K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0" name="Table 119"/>
          <p:cNvGraphicFramePr>
            <a:graphicFrameLocks noGrp="1"/>
          </p:cNvGraphicFramePr>
          <p:nvPr/>
        </p:nvGraphicFramePr>
        <p:xfrm>
          <a:off x="3420970" y="5474135"/>
          <a:ext cx="2012950" cy="1064587"/>
        </p:xfrm>
        <a:graphic>
          <a:graphicData uri="http://schemas.openxmlformats.org/drawingml/2006/table">
            <a:tbl>
              <a:tblPr/>
              <a:tblGrid>
                <a:gridCol w="555625"/>
                <a:gridCol w="710860"/>
                <a:gridCol w="746465"/>
              </a:tblGrid>
              <a:tr h="22162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633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8" name="Table 117"/>
          <p:cNvGraphicFramePr>
            <a:graphicFrameLocks noGrp="1"/>
          </p:cNvGraphicFramePr>
          <p:nvPr/>
        </p:nvGraphicFramePr>
        <p:xfrm>
          <a:off x="543840" y="5475499"/>
          <a:ext cx="2012950" cy="1037469"/>
        </p:xfrm>
        <a:graphic>
          <a:graphicData uri="http://schemas.openxmlformats.org/drawingml/2006/table">
            <a:tbl>
              <a:tblPr/>
              <a:tblGrid>
                <a:gridCol w="555625"/>
                <a:gridCol w="678535"/>
                <a:gridCol w="778790"/>
              </a:tblGrid>
              <a:tr h="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0" name="Group 114"/>
          <p:cNvGrpSpPr/>
          <p:nvPr/>
        </p:nvGrpSpPr>
        <p:grpSpPr>
          <a:xfrm>
            <a:off x="3827446" y="2317799"/>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11" name="Group 113"/>
          <p:cNvGrpSpPr/>
          <p:nvPr/>
        </p:nvGrpSpPr>
        <p:grpSpPr>
          <a:xfrm>
            <a:off x="2610612" y="2524465"/>
            <a:ext cx="878652" cy="702948"/>
            <a:chOff x="4765599" y="1929921"/>
            <a:chExt cx="1208712" cy="771716"/>
          </a:xfrm>
        </p:grpSpPr>
        <p:sp>
          <p:nvSpPr>
            <p:cNvPr id="112" name="AutoShape 13"/>
            <p:cNvSpPr>
              <a:spLocks noChangeArrowheads="1"/>
            </p:cNvSpPr>
            <p:nvPr/>
          </p:nvSpPr>
          <p:spPr bwMode="auto">
            <a:xfrm>
              <a:off x="4827829" y="1929921"/>
              <a:ext cx="1068050" cy="77171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 name="Rectangle 112"/>
            <p:cNvSpPr/>
            <p:nvPr/>
          </p:nvSpPr>
          <p:spPr>
            <a:xfrm>
              <a:off x="4765599" y="2172299"/>
              <a:ext cx="1208712" cy="326947"/>
            </a:xfrm>
            <a:prstGeom prst="rect">
              <a:avLst/>
            </a:prstGeom>
          </p:spPr>
          <p:txBody>
            <a:bodyPr wrap="none">
              <a:spAutoFit/>
            </a:bodyPr>
            <a:lstStyle/>
            <a:p>
              <a:pPr algn="ctr"/>
              <a:r>
                <a:rPr lang="en-US" sz="1400" dirty="0" smtClean="0">
                  <a:solidFill>
                    <a:srgbClr val="01020B"/>
                  </a:solidFill>
                  <a:latin typeface="Arial"/>
                  <a:cs typeface="Arial"/>
                </a:rPr>
                <a:t>Catalogs</a:t>
              </a:r>
              <a:endParaRPr lang="en-US" sz="1400" dirty="0">
                <a:solidFill>
                  <a:srgbClr val="01020B"/>
                </a:solidFill>
                <a:latin typeface="Arial"/>
                <a:cs typeface="Arial"/>
              </a:endParaRPr>
            </a:p>
          </p:txBody>
        </p:sp>
      </p:grpSp>
      <p:cxnSp>
        <p:nvCxnSpPr>
          <p:cNvPr id="125" name="Straight Connector 124"/>
          <p:cNvCxnSpPr>
            <a:stCxn id="112" idx="4"/>
            <a:endCxn id="102" idx="1"/>
          </p:cNvCxnSpPr>
          <p:nvPr/>
        </p:nvCxnSpPr>
        <p:spPr bwMode="auto">
          <a:xfrm>
            <a:off x="3432249" y="2875939"/>
            <a:ext cx="450423" cy="39145"/>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nvGrpSpPr>
          <p:cNvPr id="12" name="Group 135"/>
          <p:cNvGrpSpPr/>
          <p:nvPr/>
        </p:nvGrpSpPr>
        <p:grpSpPr>
          <a:xfrm>
            <a:off x="3712419" y="1117181"/>
            <a:ext cx="1600970" cy="508000"/>
            <a:chOff x="1092970" y="1562485"/>
            <a:chExt cx="1600970" cy="508000"/>
          </a:xfrm>
        </p:grpSpPr>
        <p:sp>
          <p:nvSpPr>
            <p:cNvPr id="105" name="Oval 104"/>
            <p:cNvSpPr/>
            <p:nvPr/>
          </p:nvSpPr>
          <p:spPr bwMode="auto">
            <a:xfrm>
              <a:off x="1092970"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a:stCxn id="105" idx="4"/>
            <a:endCxn id="102" idx="0"/>
          </p:cNvCxnSpPr>
          <p:nvPr/>
        </p:nvCxnSpPr>
        <p:spPr bwMode="auto">
          <a:xfrm rot="5400000">
            <a:off x="4166381" y="1971276"/>
            <a:ext cx="692618" cy="42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141" name="TextBox 140"/>
          <p:cNvSpPr txBox="1"/>
          <p:nvPr/>
        </p:nvSpPr>
        <p:spPr>
          <a:xfrm>
            <a:off x="477213" y="1701006"/>
            <a:ext cx="3294204" cy="1015663"/>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 from Customers </a:t>
            </a:r>
          </a:p>
          <a:p>
            <a:r>
              <a:rPr lang="en-US" sz="2000" dirty="0" smtClean="0">
                <a:solidFill>
                  <a:srgbClr val="01020B"/>
                </a:solidFill>
                <a:latin typeface="Arial"/>
                <a:cs typeface="Arial"/>
              </a:rPr>
              <a:t>where </a:t>
            </a:r>
          </a:p>
          <a:p>
            <a:r>
              <a:rPr lang="en-US" sz="2000" dirty="0" err="1" smtClean="0">
                <a:solidFill>
                  <a:srgbClr val="01020B"/>
                </a:solidFill>
                <a:latin typeface="Arial"/>
                <a:cs typeface="Arial"/>
              </a:rPr>
              <a:t>AmtDue</a:t>
            </a:r>
            <a:r>
              <a:rPr lang="en-US" sz="2000" dirty="0" smtClean="0">
                <a:solidFill>
                  <a:srgbClr val="01020B"/>
                </a:solidFill>
                <a:latin typeface="Arial"/>
                <a:cs typeface="Arial"/>
              </a:rPr>
              <a:t> &gt; $30K</a:t>
            </a:r>
            <a:endParaRPr lang="en-US" sz="2000" dirty="0">
              <a:solidFill>
                <a:srgbClr val="01020B"/>
              </a:solidFill>
              <a:latin typeface="Arial"/>
              <a:cs typeface="Arial"/>
            </a:endParaRPr>
          </a:p>
        </p:txBody>
      </p:sp>
      <p:graphicFrame>
        <p:nvGraphicFramePr>
          <p:cNvPr id="106" name="Table 105"/>
          <p:cNvGraphicFramePr>
            <a:graphicFrameLocks noGrp="1"/>
          </p:cNvGraphicFramePr>
          <p:nvPr/>
        </p:nvGraphicFramePr>
        <p:xfrm>
          <a:off x="5587998" y="3109576"/>
          <a:ext cx="1562485" cy="284788"/>
        </p:xfrm>
        <a:graphic>
          <a:graphicData uri="http://schemas.openxmlformats.org/drawingml/2006/table">
            <a:tbl>
              <a:tblPr/>
              <a:tblGrid>
                <a:gridCol w="430946"/>
                <a:gridCol w="547187"/>
                <a:gridCol w="584352"/>
              </a:tblGrid>
              <a:tr h="284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$90K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124" name="Table 123"/>
          <p:cNvGraphicFramePr>
            <a:graphicFrameLocks noGrp="1"/>
          </p:cNvGraphicFramePr>
          <p:nvPr/>
        </p:nvGraphicFramePr>
        <p:xfrm>
          <a:off x="1370063" y="3371273"/>
          <a:ext cx="1817119" cy="317752"/>
        </p:xfrm>
        <a:graphic>
          <a:graphicData uri="http://schemas.openxmlformats.org/drawingml/2006/table">
            <a:tbl>
              <a:tblPr/>
              <a:tblGrid>
                <a:gridCol w="464651"/>
                <a:gridCol w="662618"/>
                <a:gridCol w="689850"/>
              </a:tblGrid>
              <a:tr h="31775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cxnSp>
        <p:nvCxnSpPr>
          <p:cNvPr id="186" name="Straight Connector 185"/>
          <p:cNvCxnSpPr/>
          <p:nvPr/>
        </p:nvCxnSpPr>
        <p:spPr bwMode="auto">
          <a:xfrm rot="10800000" flipV="1">
            <a:off x="1808790" y="3378970"/>
            <a:ext cx="2078181" cy="669634"/>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7" name="Straight Connector 186"/>
          <p:cNvCxnSpPr>
            <a:stCxn id="109" idx="2"/>
            <a:endCxn id="173" idx="0"/>
          </p:cNvCxnSpPr>
          <p:nvPr/>
        </p:nvCxnSpPr>
        <p:spPr bwMode="auto">
          <a:xfrm rot="5400000">
            <a:off x="4215116" y="3671124"/>
            <a:ext cx="463988" cy="130734"/>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8" name="Straight Connector 187"/>
          <p:cNvCxnSpPr>
            <a:stCxn id="182" idx="1"/>
          </p:cNvCxnSpPr>
          <p:nvPr/>
        </p:nvCxnSpPr>
        <p:spPr bwMode="auto">
          <a:xfrm rot="16200000" flipV="1">
            <a:off x="5742777" y="2700674"/>
            <a:ext cx="721978" cy="1906193"/>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graphicFrame>
        <p:nvGraphicFramePr>
          <p:cNvPr id="200" name="Table 199"/>
          <p:cNvGraphicFramePr>
            <a:graphicFrameLocks noGrp="1"/>
          </p:cNvGraphicFramePr>
          <p:nvPr/>
        </p:nvGraphicFramePr>
        <p:xfrm>
          <a:off x="4318000" y="1754907"/>
          <a:ext cx="1777999" cy="962124"/>
        </p:xfrm>
        <a:graphic>
          <a:graphicData uri="http://schemas.openxmlformats.org/drawingml/2006/table">
            <a:tbl>
              <a:tblPr/>
              <a:tblGrid>
                <a:gridCol w="545537"/>
                <a:gridCol w="697953"/>
                <a:gridCol w="534509"/>
              </a:tblGrid>
              <a:tr h="24053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4053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4053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752</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Anne</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$75K</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4053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86</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Bob</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$90K</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215" name="TextBox 214"/>
          <p:cNvSpPr txBox="1"/>
          <p:nvPr/>
        </p:nvSpPr>
        <p:spPr>
          <a:xfrm>
            <a:off x="6134486" y="1447029"/>
            <a:ext cx="2817090" cy="2308324"/>
          </a:xfrm>
          <a:prstGeom prst="rect">
            <a:avLst/>
          </a:prstGeom>
          <a:solidFill>
            <a:srgbClr val="FFFF00"/>
          </a:solidFill>
        </p:spPr>
        <p:txBody>
          <a:bodyPr wrap="square" rtlCol="0">
            <a:spAutoFit/>
          </a:bodyPr>
          <a:lstStyle/>
          <a:p>
            <a:r>
              <a:rPr lang="en-US" sz="1800" dirty="0" smtClean="0">
                <a:solidFill>
                  <a:srgbClr val="01020B"/>
                </a:solidFill>
                <a:latin typeface="Arial"/>
                <a:cs typeface="Arial"/>
              </a:rPr>
              <a:t>Query executes using</a:t>
            </a:r>
          </a:p>
          <a:p>
            <a:pPr marL="342900" indent="-342900">
              <a:buAutoNum type="arabicParenBoth"/>
            </a:pPr>
            <a:r>
              <a:rPr lang="en-US" sz="1800" u="sng" dirty="0" smtClean="0">
                <a:solidFill>
                  <a:srgbClr val="01020B"/>
                </a:solidFill>
                <a:latin typeface="Arial"/>
                <a:cs typeface="Arial"/>
              </a:rPr>
              <a:t>All nodes</a:t>
            </a:r>
          </a:p>
          <a:p>
            <a:pPr marL="342900" indent="-342900">
              <a:buAutoNum type="arabicParenBoth"/>
            </a:pPr>
            <a:r>
              <a:rPr lang="en-US" sz="1800" dirty="0" smtClean="0">
                <a:solidFill>
                  <a:srgbClr val="01020B"/>
                </a:solidFill>
                <a:latin typeface="Arial"/>
                <a:cs typeface="Arial"/>
              </a:rPr>
              <a:t>Sequential scan on each node</a:t>
            </a:r>
          </a:p>
          <a:p>
            <a:pPr marL="342900" indent="-342900">
              <a:buAutoNum type="arabicParenBoth"/>
            </a:pPr>
            <a:r>
              <a:rPr lang="en-US" sz="1800" dirty="0" smtClean="0">
                <a:solidFill>
                  <a:srgbClr val="01020B"/>
                </a:solidFill>
                <a:latin typeface="Arial"/>
                <a:cs typeface="Arial"/>
              </a:rPr>
              <a:t>Scales to 1000s of nodes</a:t>
            </a:r>
          </a:p>
          <a:p>
            <a:pPr marL="342900" indent="-342900">
              <a:buAutoNum type="arabicParenBoth"/>
            </a:pPr>
            <a:r>
              <a:rPr lang="en-US" sz="1800" dirty="0" smtClean="0">
                <a:solidFill>
                  <a:srgbClr val="01020B"/>
                </a:solidFill>
                <a:latin typeface="Arial"/>
                <a:cs typeface="Arial"/>
              </a:rPr>
              <a:t>All locking done locally</a:t>
            </a:r>
            <a:endParaRPr lang="en-US" sz="1800" dirty="0">
              <a:solidFill>
                <a:srgbClr val="01020B"/>
              </a:solidFill>
              <a:latin typeface="Arial"/>
              <a:cs typeface="Arial"/>
            </a:endParaRPr>
          </a:p>
        </p:txBody>
      </p:sp>
      <p:grpSp>
        <p:nvGrpSpPr>
          <p:cNvPr id="72" name="Group 71"/>
          <p:cNvGrpSpPr/>
          <p:nvPr/>
        </p:nvGrpSpPr>
        <p:grpSpPr>
          <a:xfrm>
            <a:off x="1016000" y="3933153"/>
            <a:ext cx="6810276" cy="1085272"/>
            <a:chOff x="1016000" y="3933153"/>
            <a:chExt cx="6810276" cy="1085272"/>
          </a:xfrm>
        </p:grpSpPr>
        <p:sp>
          <p:nvSpPr>
            <p:cNvPr id="131" name="Rectangle 130"/>
            <p:cNvSpPr/>
            <p:nvPr/>
          </p:nvSpPr>
          <p:spPr bwMode="auto">
            <a:xfrm>
              <a:off x="1016000" y="3933153"/>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70" name="Rectangle 69"/>
            <p:cNvSpPr/>
            <p:nvPr/>
          </p:nvSpPr>
          <p:spPr bwMode="auto">
            <a:xfrm>
              <a:off x="3808460" y="3933153"/>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71" name="Rectangle 70"/>
            <p:cNvSpPr/>
            <p:nvPr/>
          </p:nvSpPr>
          <p:spPr bwMode="auto">
            <a:xfrm>
              <a:off x="6671731" y="3933153"/>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grpSp>
      <p:grpSp>
        <p:nvGrpSpPr>
          <p:cNvPr id="204" name="Group 203"/>
          <p:cNvGrpSpPr/>
          <p:nvPr/>
        </p:nvGrpSpPr>
        <p:grpSpPr>
          <a:xfrm>
            <a:off x="1354666" y="3952805"/>
            <a:ext cx="6902563" cy="1338207"/>
            <a:chOff x="1337164" y="3952805"/>
            <a:chExt cx="6920066" cy="1338207"/>
          </a:xfrm>
          <a:solidFill>
            <a:srgbClr val="FFFF00"/>
          </a:solidFill>
        </p:grpSpPr>
        <p:grpSp>
          <p:nvGrpSpPr>
            <p:cNvPr id="156" name="Group 155"/>
            <p:cNvGrpSpPr/>
            <p:nvPr/>
          </p:nvGrpSpPr>
          <p:grpSpPr>
            <a:xfrm>
              <a:off x="1337164" y="4000803"/>
              <a:ext cx="1284288" cy="1290209"/>
              <a:chOff x="1266607" y="4047843"/>
              <a:chExt cx="1284288" cy="1290209"/>
            </a:xfrm>
            <a:grpFill/>
          </p:grpSpPr>
          <p:grpSp>
            <p:nvGrpSpPr>
              <p:cNvPr id="132" name="Group 55"/>
              <p:cNvGrpSpPr/>
              <p:nvPr/>
            </p:nvGrpSpPr>
            <p:grpSpPr>
              <a:xfrm>
                <a:off x="1266607" y="4047843"/>
                <a:ext cx="1284288" cy="1017229"/>
                <a:chOff x="5694982" y="685030"/>
                <a:chExt cx="1284288" cy="1017229"/>
              </a:xfrm>
              <a:grpFill/>
            </p:grpSpPr>
            <p:sp>
              <p:nvSpPr>
                <p:cNvPr id="136" name="TextBox 135"/>
                <p:cNvSpPr txBox="1"/>
                <p:nvPr/>
              </p:nvSpPr>
              <p:spPr>
                <a:xfrm>
                  <a:off x="6191850" y="692727"/>
                  <a:ext cx="787420" cy="461665"/>
                </a:xfrm>
                <a:prstGeom prst="rect">
                  <a:avLst/>
                </a:prstGeom>
                <a:grpFill/>
              </p:spPr>
              <p:txBody>
                <a:bodyPr wrap="none" rtlCol="0">
                  <a:spAutoFit/>
                </a:bodyPr>
                <a:lstStyle/>
                <a:p>
                  <a:r>
                    <a:rPr lang="en-US" sz="1200" dirty="0" err="1" smtClean="0">
                      <a:solidFill>
                        <a:srgbClr val="01020B">
                          <a:alpha val="98000"/>
                        </a:srgbClr>
                      </a:solidFill>
                      <a:latin typeface="Arial"/>
                      <a:cs typeface="Arial"/>
                    </a:rPr>
                    <a:t>AmtDue</a:t>
                  </a:r>
                  <a:r>
                    <a:rPr lang="en-US" sz="1200" dirty="0" smtClean="0">
                      <a:solidFill>
                        <a:srgbClr val="01020B">
                          <a:alpha val="98000"/>
                        </a:srgbClr>
                      </a:solidFill>
                      <a:latin typeface="Arial"/>
                      <a:cs typeface="Arial"/>
                    </a:rPr>
                    <a:t> </a:t>
                  </a:r>
                </a:p>
                <a:p>
                  <a:r>
                    <a:rPr lang="en-US" sz="1200" dirty="0" smtClean="0">
                      <a:solidFill>
                        <a:srgbClr val="01020B">
                          <a:alpha val="98000"/>
                        </a:srgbClr>
                      </a:solidFill>
                      <a:latin typeface="Arial"/>
                      <a:cs typeface="Arial"/>
                    </a:rPr>
                    <a:t>&gt; $30K</a:t>
                  </a:r>
                  <a:endParaRPr lang="en-US" sz="1200" dirty="0">
                    <a:solidFill>
                      <a:srgbClr val="01020B">
                        <a:alpha val="98000"/>
                      </a:srgbClr>
                    </a:solidFill>
                    <a:latin typeface="Arial"/>
                    <a:cs typeface="Arial"/>
                  </a:endParaRPr>
                </a:p>
              </p:txBody>
            </p:sp>
            <p:grpSp>
              <p:nvGrpSpPr>
                <p:cNvPr id="137" name="Group 162"/>
                <p:cNvGrpSpPr/>
                <p:nvPr/>
              </p:nvGrpSpPr>
              <p:grpSpPr>
                <a:xfrm>
                  <a:off x="5694982" y="685030"/>
                  <a:ext cx="552269" cy="1017229"/>
                  <a:chOff x="6949589" y="569575"/>
                  <a:chExt cx="552269" cy="1017229"/>
                </a:xfrm>
                <a:grpFill/>
              </p:grpSpPr>
              <p:sp>
                <p:nvSpPr>
                  <p:cNvPr id="139" name="Oval 138"/>
                  <p:cNvSpPr/>
                  <p:nvPr/>
                </p:nvSpPr>
                <p:spPr bwMode="auto">
                  <a:xfrm>
                    <a:off x="6949589" y="569575"/>
                    <a:ext cx="552269" cy="42305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Filter</a:t>
                    </a:r>
                    <a:endParaRPr kumimoji="0" lang="en-US" sz="1200" b="1" i="0" u="none" strike="noStrike" cap="none" normalizeH="0" baseline="0" dirty="0">
                      <a:ln>
                        <a:noFill/>
                      </a:ln>
                      <a:solidFill>
                        <a:srgbClr val="01020B"/>
                      </a:solidFill>
                      <a:effectLst/>
                      <a:latin typeface="Tahoma" charset="0"/>
                    </a:endParaRPr>
                  </a:p>
                </p:txBody>
              </p:sp>
              <p:sp>
                <p:nvSpPr>
                  <p:cNvPr id="140" name="Oval 139"/>
                  <p:cNvSpPr/>
                  <p:nvPr/>
                </p:nvSpPr>
                <p:spPr bwMode="auto">
                  <a:xfrm>
                    <a:off x="6949589" y="1164937"/>
                    <a:ext cx="552269" cy="42186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Scan</a:t>
                    </a:r>
                    <a:endParaRPr kumimoji="0" lang="en-US" sz="1200" b="1" i="0" u="none" strike="noStrike" cap="none" normalizeH="0" baseline="0" dirty="0">
                      <a:ln>
                        <a:noFill/>
                      </a:ln>
                      <a:solidFill>
                        <a:srgbClr val="01020B"/>
                      </a:solidFill>
                      <a:effectLst/>
                      <a:latin typeface="Tahoma" charset="0"/>
                    </a:endParaRPr>
                  </a:p>
                </p:txBody>
              </p:sp>
              <p:cxnSp>
                <p:nvCxnSpPr>
                  <p:cNvPr id="144" name="Straight Connector 143"/>
                  <p:cNvCxnSpPr/>
                  <p:nvPr/>
                </p:nvCxnSpPr>
                <p:spPr bwMode="auto">
                  <a:xfrm rot="16200000" flipV="1">
                    <a:off x="7155273" y="1091040"/>
                    <a:ext cx="140900" cy="6893"/>
                  </a:xfrm>
                  <a:prstGeom prst="line">
                    <a:avLst/>
                  </a:prstGeom>
                  <a:grpFill/>
                  <a:ln w="38100" cap="flat" cmpd="sng" algn="ctr">
                    <a:solidFill>
                      <a:srgbClr val="01020B"/>
                    </a:solidFill>
                    <a:prstDash val="solid"/>
                    <a:round/>
                    <a:headEnd type="none" w="med" len="med"/>
                    <a:tailEnd type="triangle" w="med" len="med"/>
                  </a:ln>
                  <a:effectLst/>
                </p:spPr>
              </p:cxnSp>
            </p:grpSp>
          </p:grpSp>
          <p:cxnSp>
            <p:nvCxnSpPr>
              <p:cNvPr id="133" name="Straight Connector 132"/>
              <p:cNvCxnSpPr>
                <a:stCxn id="140" idx="4"/>
              </p:cNvCxnSpPr>
              <p:nvPr/>
            </p:nvCxnSpPr>
            <p:spPr bwMode="auto">
              <a:xfrm rot="16200000" flipH="1">
                <a:off x="1406615" y="5201198"/>
                <a:ext cx="272981" cy="727"/>
              </a:xfrm>
              <a:prstGeom prst="line">
                <a:avLst/>
              </a:prstGeom>
              <a:grpFill/>
              <a:ln w="38100" cap="flat" cmpd="sng" algn="ctr">
                <a:solidFill>
                  <a:srgbClr val="01020B"/>
                </a:solidFill>
                <a:prstDash val="solid"/>
                <a:round/>
                <a:headEnd type="triangle" w="med" len="med"/>
                <a:tailEnd type="none" w="med" len="med"/>
              </a:ln>
              <a:effectLst/>
            </p:spPr>
          </p:cxnSp>
        </p:grpSp>
        <p:grpSp>
          <p:nvGrpSpPr>
            <p:cNvPr id="168" name="Group 167"/>
            <p:cNvGrpSpPr/>
            <p:nvPr/>
          </p:nvGrpSpPr>
          <p:grpSpPr>
            <a:xfrm>
              <a:off x="4095782" y="3968485"/>
              <a:ext cx="1284288" cy="1290209"/>
              <a:chOff x="1266607" y="4047843"/>
              <a:chExt cx="1284288" cy="1290209"/>
            </a:xfrm>
            <a:grpFill/>
          </p:grpSpPr>
          <p:grpSp>
            <p:nvGrpSpPr>
              <p:cNvPr id="169" name="Group 55"/>
              <p:cNvGrpSpPr/>
              <p:nvPr/>
            </p:nvGrpSpPr>
            <p:grpSpPr>
              <a:xfrm>
                <a:off x="1266607" y="4047843"/>
                <a:ext cx="1284288" cy="1017229"/>
                <a:chOff x="5694982" y="685030"/>
                <a:chExt cx="1284288" cy="1017229"/>
              </a:xfrm>
              <a:grpFill/>
            </p:grpSpPr>
            <p:sp>
              <p:nvSpPr>
                <p:cNvPr id="171" name="TextBox 170"/>
                <p:cNvSpPr txBox="1"/>
                <p:nvPr/>
              </p:nvSpPr>
              <p:spPr>
                <a:xfrm>
                  <a:off x="6191850" y="692727"/>
                  <a:ext cx="787420" cy="461665"/>
                </a:xfrm>
                <a:prstGeom prst="rect">
                  <a:avLst/>
                </a:prstGeom>
                <a:grpFill/>
              </p:spPr>
              <p:txBody>
                <a:bodyPr wrap="none" rtlCol="0">
                  <a:spAutoFit/>
                </a:bodyPr>
                <a:lstStyle/>
                <a:p>
                  <a:r>
                    <a:rPr lang="en-US" sz="1200" dirty="0" err="1" smtClean="0">
                      <a:solidFill>
                        <a:srgbClr val="01020B">
                          <a:alpha val="98000"/>
                        </a:srgbClr>
                      </a:solidFill>
                      <a:latin typeface="Arial"/>
                      <a:cs typeface="Arial"/>
                    </a:rPr>
                    <a:t>AmtDue</a:t>
                  </a:r>
                  <a:r>
                    <a:rPr lang="en-US" sz="1200" dirty="0" smtClean="0">
                      <a:solidFill>
                        <a:srgbClr val="01020B">
                          <a:alpha val="98000"/>
                        </a:srgbClr>
                      </a:solidFill>
                      <a:latin typeface="Arial"/>
                      <a:cs typeface="Arial"/>
                    </a:rPr>
                    <a:t> </a:t>
                  </a:r>
                </a:p>
                <a:p>
                  <a:r>
                    <a:rPr lang="en-US" sz="1200" dirty="0" smtClean="0">
                      <a:solidFill>
                        <a:srgbClr val="01020B">
                          <a:alpha val="98000"/>
                        </a:srgbClr>
                      </a:solidFill>
                      <a:latin typeface="Arial"/>
                      <a:cs typeface="Arial"/>
                    </a:rPr>
                    <a:t>&gt; $30K</a:t>
                  </a:r>
                  <a:endParaRPr lang="en-US" sz="1200" dirty="0">
                    <a:solidFill>
                      <a:srgbClr val="01020B">
                        <a:alpha val="98000"/>
                      </a:srgbClr>
                    </a:solidFill>
                    <a:latin typeface="Arial"/>
                    <a:cs typeface="Arial"/>
                  </a:endParaRPr>
                </a:p>
              </p:txBody>
            </p:sp>
            <p:grpSp>
              <p:nvGrpSpPr>
                <p:cNvPr id="172" name="Group 162"/>
                <p:cNvGrpSpPr/>
                <p:nvPr/>
              </p:nvGrpSpPr>
              <p:grpSpPr>
                <a:xfrm>
                  <a:off x="5694982" y="685030"/>
                  <a:ext cx="552269" cy="1017229"/>
                  <a:chOff x="6949589" y="569575"/>
                  <a:chExt cx="552269" cy="1017229"/>
                </a:xfrm>
                <a:grpFill/>
              </p:grpSpPr>
              <p:sp>
                <p:nvSpPr>
                  <p:cNvPr id="173" name="Oval 172"/>
                  <p:cNvSpPr/>
                  <p:nvPr/>
                </p:nvSpPr>
                <p:spPr bwMode="auto">
                  <a:xfrm>
                    <a:off x="6949589" y="569575"/>
                    <a:ext cx="552269" cy="42305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Filter</a:t>
                    </a:r>
                    <a:endParaRPr kumimoji="0" lang="en-US" sz="1200" b="1" i="0" u="none" strike="noStrike" cap="none" normalizeH="0" baseline="0" dirty="0">
                      <a:ln>
                        <a:noFill/>
                      </a:ln>
                      <a:solidFill>
                        <a:srgbClr val="01020B"/>
                      </a:solidFill>
                      <a:effectLst/>
                      <a:latin typeface="Tahoma" charset="0"/>
                    </a:endParaRPr>
                  </a:p>
                </p:txBody>
              </p:sp>
              <p:sp>
                <p:nvSpPr>
                  <p:cNvPr id="174" name="Oval 173"/>
                  <p:cNvSpPr/>
                  <p:nvPr/>
                </p:nvSpPr>
                <p:spPr bwMode="auto">
                  <a:xfrm>
                    <a:off x="6949589" y="1164937"/>
                    <a:ext cx="552269" cy="42186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Scan</a:t>
                    </a:r>
                    <a:endParaRPr kumimoji="0" lang="en-US" sz="1200" b="1" i="0" u="none" strike="noStrike" cap="none" normalizeH="0" baseline="0" dirty="0">
                      <a:ln>
                        <a:noFill/>
                      </a:ln>
                      <a:solidFill>
                        <a:srgbClr val="01020B"/>
                      </a:solidFill>
                      <a:effectLst/>
                      <a:latin typeface="Tahoma" charset="0"/>
                    </a:endParaRPr>
                  </a:p>
                </p:txBody>
              </p:sp>
              <p:cxnSp>
                <p:nvCxnSpPr>
                  <p:cNvPr id="175" name="Straight Connector 174"/>
                  <p:cNvCxnSpPr/>
                  <p:nvPr/>
                </p:nvCxnSpPr>
                <p:spPr bwMode="auto">
                  <a:xfrm rot="16200000" flipV="1">
                    <a:off x="7155273" y="1091040"/>
                    <a:ext cx="140900" cy="6893"/>
                  </a:xfrm>
                  <a:prstGeom prst="line">
                    <a:avLst/>
                  </a:prstGeom>
                  <a:grpFill/>
                  <a:ln w="38100" cap="flat" cmpd="sng" algn="ctr">
                    <a:solidFill>
                      <a:srgbClr val="01020B"/>
                    </a:solidFill>
                    <a:prstDash val="solid"/>
                    <a:round/>
                    <a:headEnd type="none" w="med" len="med"/>
                    <a:tailEnd type="triangle" w="med" len="med"/>
                  </a:ln>
                  <a:effectLst/>
                </p:spPr>
              </p:cxnSp>
            </p:grpSp>
          </p:grpSp>
          <p:cxnSp>
            <p:nvCxnSpPr>
              <p:cNvPr id="170" name="Straight Connector 169"/>
              <p:cNvCxnSpPr>
                <a:stCxn id="174" idx="4"/>
              </p:cNvCxnSpPr>
              <p:nvPr/>
            </p:nvCxnSpPr>
            <p:spPr bwMode="auto">
              <a:xfrm rot="16200000" flipH="1">
                <a:off x="1406615" y="5201198"/>
                <a:ext cx="272981" cy="727"/>
              </a:xfrm>
              <a:prstGeom prst="line">
                <a:avLst/>
              </a:prstGeom>
              <a:grpFill/>
              <a:ln w="38100" cap="flat" cmpd="sng" algn="ctr">
                <a:solidFill>
                  <a:srgbClr val="01020B"/>
                </a:solidFill>
                <a:prstDash val="solid"/>
                <a:round/>
                <a:headEnd type="triangle" w="med" len="med"/>
                <a:tailEnd type="none" w="med" len="med"/>
              </a:ln>
              <a:effectLst/>
            </p:spPr>
          </p:cxnSp>
        </p:grpSp>
        <p:grpSp>
          <p:nvGrpSpPr>
            <p:cNvPr id="177" name="Group 176"/>
            <p:cNvGrpSpPr/>
            <p:nvPr/>
          </p:nvGrpSpPr>
          <p:grpSpPr>
            <a:xfrm>
              <a:off x="6972942" y="3952805"/>
              <a:ext cx="1284288" cy="1290209"/>
              <a:chOff x="1266607" y="4047843"/>
              <a:chExt cx="1284288" cy="1290209"/>
            </a:xfrm>
            <a:grpFill/>
          </p:grpSpPr>
          <p:grpSp>
            <p:nvGrpSpPr>
              <p:cNvPr id="178" name="Group 55"/>
              <p:cNvGrpSpPr/>
              <p:nvPr/>
            </p:nvGrpSpPr>
            <p:grpSpPr>
              <a:xfrm>
                <a:off x="1266607" y="4047843"/>
                <a:ext cx="1284288" cy="1017229"/>
                <a:chOff x="5694982" y="685030"/>
                <a:chExt cx="1284288" cy="1017229"/>
              </a:xfrm>
              <a:grpFill/>
            </p:grpSpPr>
            <p:sp>
              <p:nvSpPr>
                <p:cNvPr id="180" name="TextBox 179"/>
                <p:cNvSpPr txBox="1"/>
                <p:nvPr/>
              </p:nvSpPr>
              <p:spPr>
                <a:xfrm>
                  <a:off x="6191850" y="692727"/>
                  <a:ext cx="787420" cy="461665"/>
                </a:xfrm>
                <a:prstGeom prst="rect">
                  <a:avLst/>
                </a:prstGeom>
                <a:grpFill/>
              </p:spPr>
              <p:txBody>
                <a:bodyPr wrap="none" rtlCol="0">
                  <a:spAutoFit/>
                </a:bodyPr>
                <a:lstStyle/>
                <a:p>
                  <a:r>
                    <a:rPr lang="en-US" sz="1200" dirty="0" err="1" smtClean="0">
                      <a:solidFill>
                        <a:srgbClr val="01020B">
                          <a:alpha val="98000"/>
                        </a:srgbClr>
                      </a:solidFill>
                      <a:latin typeface="Arial"/>
                      <a:cs typeface="Arial"/>
                    </a:rPr>
                    <a:t>AmtDue</a:t>
                  </a:r>
                  <a:r>
                    <a:rPr lang="en-US" sz="1200" dirty="0" smtClean="0">
                      <a:solidFill>
                        <a:srgbClr val="01020B">
                          <a:alpha val="98000"/>
                        </a:srgbClr>
                      </a:solidFill>
                      <a:latin typeface="Arial"/>
                      <a:cs typeface="Arial"/>
                    </a:rPr>
                    <a:t> </a:t>
                  </a:r>
                </a:p>
                <a:p>
                  <a:r>
                    <a:rPr lang="en-US" sz="1200" dirty="0" smtClean="0">
                      <a:solidFill>
                        <a:srgbClr val="01020B">
                          <a:alpha val="98000"/>
                        </a:srgbClr>
                      </a:solidFill>
                      <a:latin typeface="Arial"/>
                      <a:cs typeface="Arial"/>
                    </a:rPr>
                    <a:t>&gt; $30K</a:t>
                  </a:r>
                  <a:endParaRPr lang="en-US" sz="1200" dirty="0">
                    <a:solidFill>
                      <a:srgbClr val="01020B">
                        <a:alpha val="98000"/>
                      </a:srgbClr>
                    </a:solidFill>
                    <a:latin typeface="Arial"/>
                    <a:cs typeface="Arial"/>
                  </a:endParaRPr>
                </a:p>
              </p:txBody>
            </p:sp>
            <p:grpSp>
              <p:nvGrpSpPr>
                <p:cNvPr id="181" name="Group 162"/>
                <p:cNvGrpSpPr/>
                <p:nvPr/>
              </p:nvGrpSpPr>
              <p:grpSpPr>
                <a:xfrm>
                  <a:off x="5694982" y="685030"/>
                  <a:ext cx="552269" cy="1017229"/>
                  <a:chOff x="6949589" y="569575"/>
                  <a:chExt cx="552269" cy="1017229"/>
                </a:xfrm>
                <a:grpFill/>
              </p:grpSpPr>
              <p:sp>
                <p:nvSpPr>
                  <p:cNvPr id="182" name="Oval 181"/>
                  <p:cNvSpPr/>
                  <p:nvPr/>
                </p:nvSpPr>
                <p:spPr bwMode="auto">
                  <a:xfrm>
                    <a:off x="6949589" y="569575"/>
                    <a:ext cx="552269" cy="42305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Filter</a:t>
                    </a:r>
                    <a:endParaRPr kumimoji="0" lang="en-US" sz="1200" b="1" i="0" u="none" strike="noStrike" cap="none" normalizeH="0" baseline="0" dirty="0">
                      <a:ln>
                        <a:noFill/>
                      </a:ln>
                      <a:solidFill>
                        <a:srgbClr val="01020B"/>
                      </a:solidFill>
                      <a:effectLst/>
                      <a:latin typeface="Tahoma" charset="0"/>
                    </a:endParaRPr>
                  </a:p>
                </p:txBody>
              </p:sp>
              <p:sp>
                <p:nvSpPr>
                  <p:cNvPr id="183" name="Oval 182"/>
                  <p:cNvSpPr/>
                  <p:nvPr/>
                </p:nvSpPr>
                <p:spPr bwMode="auto">
                  <a:xfrm>
                    <a:off x="6949589" y="1164937"/>
                    <a:ext cx="552269" cy="421867"/>
                  </a:xfrm>
                  <a:prstGeom prst="ellipse">
                    <a:avLst/>
                  </a:prstGeom>
                  <a:grp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Scan</a:t>
                    </a:r>
                    <a:endParaRPr kumimoji="0" lang="en-US" sz="1200" b="1" i="0" u="none" strike="noStrike" cap="none" normalizeH="0" baseline="0" dirty="0">
                      <a:ln>
                        <a:noFill/>
                      </a:ln>
                      <a:solidFill>
                        <a:srgbClr val="01020B"/>
                      </a:solidFill>
                      <a:effectLst/>
                      <a:latin typeface="Tahoma" charset="0"/>
                    </a:endParaRPr>
                  </a:p>
                </p:txBody>
              </p:sp>
              <p:cxnSp>
                <p:nvCxnSpPr>
                  <p:cNvPr id="184" name="Straight Connector 183"/>
                  <p:cNvCxnSpPr/>
                  <p:nvPr/>
                </p:nvCxnSpPr>
                <p:spPr bwMode="auto">
                  <a:xfrm rot="16200000" flipV="1">
                    <a:off x="7155273" y="1091040"/>
                    <a:ext cx="140900" cy="6893"/>
                  </a:xfrm>
                  <a:prstGeom prst="line">
                    <a:avLst/>
                  </a:prstGeom>
                  <a:grpFill/>
                  <a:ln w="38100" cap="flat" cmpd="sng" algn="ctr">
                    <a:solidFill>
                      <a:srgbClr val="01020B"/>
                    </a:solidFill>
                    <a:prstDash val="solid"/>
                    <a:round/>
                    <a:headEnd type="none" w="med" len="med"/>
                    <a:tailEnd type="triangle" w="med" len="med"/>
                  </a:ln>
                  <a:effectLst/>
                </p:spPr>
              </p:cxnSp>
            </p:grpSp>
          </p:grpSp>
          <p:cxnSp>
            <p:nvCxnSpPr>
              <p:cNvPr id="179" name="Straight Connector 178"/>
              <p:cNvCxnSpPr>
                <a:stCxn id="183" idx="4"/>
              </p:cNvCxnSpPr>
              <p:nvPr/>
            </p:nvCxnSpPr>
            <p:spPr bwMode="auto">
              <a:xfrm rot="16200000" flipH="1">
                <a:off x="1406615" y="5201198"/>
                <a:ext cx="272981" cy="727"/>
              </a:xfrm>
              <a:prstGeom prst="line">
                <a:avLst/>
              </a:prstGeom>
              <a:grpFill/>
              <a:ln w="38100" cap="flat" cmpd="sng" algn="ctr">
                <a:solidFill>
                  <a:srgbClr val="01020B"/>
                </a:solidFill>
                <a:prstDash val="solid"/>
                <a:round/>
                <a:headEnd type="triangle" w="med" len="med"/>
                <a:tailEnd type="none" w="med" len="med"/>
              </a:ln>
              <a:effectLst/>
            </p:spPr>
          </p:cxnSp>
        </p:grpSp>
      </p:grpSp>
      <p:grpSp>
        <p:nvGrpSpPr>
          <p:cNvPr id="214" name="Group 213"/>
          <p:cNvGrpSpPr/>
          <p:nvPr/>
        </p:nvGrpSpPr>
        <p:grpSpPr>
          <a:xfrm>
            <a:off x="1031395" y="4112492"/>
            <a:ext cx="6850301" cy="654028"/>
            <a:chOff x="1031395" y="4112492"/>
            <a:chExt cx="6850301" cy="654028"/>
          </a:xfrm>
        </p:grpSpPr>
        <p:sp>
          <p:nvSpPr>
            <p:cNvPr id="211" name="TextBox 210"/>
            <p:cNvSpPr txBox="1"/>
            <p:nvPr/>
          </p:nvSpPr>
          <p:spPr>
            <a:xfrm>
              <a:off x="1031395" y="4112492"/>
              <a:ext cx="1131454"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sp>
          <p:nvSpPr>
            <p:cNvPr id="212" name="TextBox 211"/>
            <p:cNvSpPr txBox="1"/>
            <p:nvPr/>
          </p:nvSpPr>
          <p:spPr>
            <a:xfrm>
              <a:off x="3902362" y="4120189"/>
              <a:ext cx="1016001"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sp>
          <p:nvSpPr>
            <p:cNvPr id="213" name="TextBox 212"/>
            <p:cNvSpPr txBox="1"/>
            <p:nvPr/>
          </p:nvSpPr>
          <p:spPr>
            <a:xfrm>
              <a:off x="6819515" y="4120189"/>
              <a:ext cx="1062181"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grpSp>
      <p:sp>
        <p:nvSpPr>
          <p:cNvPr id="73" name="TextBox 72"/>
          <p:cNvSpPr txBox="1"/>
          <p:nvPr/>
        </p:nvSpPr>
        <p:spPr>
          <a:xfrm rot="16200000">
            <a:off x="-731213" y="5341697"/>
            <a:ext cx="2103886" cy="400110"/>
          </a:xfrm>
          <a:prstGeom prst="rect">
            <a:avLst/>
          </a:prstGeom>
          <a:noFill/>
        </p:spPr>
        <p:txBody>
          <a:bodyPr wrap="none" rtlCol="0">
            <a:spAutoFit/>
          </a:bodyPr>
          <a:lstStyle/>
          <a:p>
            <a:r>
              <a:rPr lang="en-US" sz="2000" dirty="0" smtClean="0">
                <a:solidFill>
                  <a:srgbClr val="0000FF"/>
                </a:solidFill>
                <a:latin typeface="Arial"/>
                <a:cs typeface="Arial"/>
              </a:rPr>
              <a:t>Customer Table</a:t>
            </a:r>
            <a:endParaRPr lang="en-US" sz="2000" dirty="0">
              <a:solidFill>
                <a:srgbClr val="0000FF"/>
              </a:solidFill>
              <a:latin typeface="Arial"/>
              <a:cs typeface="Arial"/>
            </a:endParaRPr>
          </a:p>
        </p:txBody>
      </p:sp>
      <p:graphicFrame>
        <p:nvGraphicFramePr>
          <p:cNvPr id="121" name="Table 120"/>
          <p:cNvGraphicFramePr>
            <a:graphicFrameLocks noGrp="1"/>
          </p:cNvGraphicFramePr>
          <p:nvPr/>
        </p:nvGraphicFramePr>
        <p:xfrm>
          <a:off x="4356486" y="3592533"/>
          <a:ext cx="2224424" cy="449970"/>
        </p:xfrm>
        <a:graphic>
          <a:graphicData uri="http://schemas.openxmlformats.org/drawingml/2006/table">
            <a:tbl>
              <a:tblPr/>
              <a:tblGrid>
                <a:gridCol w="539777"/>
                <a:gridCol w="690584"/>
                <a:gridCol w="994063"/>
              </a:tblGrid>
              <a:tr h="20538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20538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68" name="Slide Number Placeholder 67"/>
          <p:cNvSpPr>
            <a:spLocks noGrp="1"/>
          </p:cNvSpPr>
          <p:nvPr>
            <p:ph type="sldNum" sz="quarter" idx="12"/>
          </p:nvPr>
        </p:nvSpPr>
        <p:spPr/>
        <p:txBody>
          <a:bodyPr/>
          <a:lstStyle/>
          <a:p>
            <a:fld id="{E98DCB10-97A4-405D-8E23-559299D9D189}" type="slidenum">
              <a:rPr lang="en-US" smtClean="0"/>
              <a:pPr/>
              <a:t>28</a:t>
            </a:fld>
            <a:endParaRPr lang="en-US" dirty="0"/>
          </a:p>
        </p:txBody>
      </p:sp>
      <p:grpSp>
        <p:nvGrpSpPr>
          <p:cNvPr id="79" name="Group 78"/>
          <p:cNvGrpSpPr/>
          <p:nvPr/>
        </p:nvGrpSpPr>
        <p:grpSpPr>
          <a:xfrm>
            <a:off x="1650206" y="4966494"/>
            <a:ext cx="5614988" cy="368300"/>
            <a:chOff x="1053306" y="4941094"/>
            <a:chExt cx="5614988" cy="368300"/>
          </a:xfrm>
        </p:grpSpPr>
        <p:cxnSp>
          <p:nvCxnSpPr>
            <p:cNvPr id="76" name="Straight Connector 75"/>
            <p:cNvCxnSpPr/>
            <p:nvPr/>
          </p:nvCxnSpPr>
          <p:spPr bwMode="auto">
            <a:xfrm rot="5400000">
              <a:off x="3657600" y="5092700"/>
              <a:ext cx="304800" cy="1588"/>
            </a:xfrm>
            <a:prstGeom prst="line">
              <a:avLst/>
            </a:prstGeom>
            <a:solidFill>
              <a:schemeClr val="accent1"/>
            </a:solidFill>
            <a:ln w="41275" cap="flat" cmpd="sng" algn="ctr">
              <a:solidFill>
                <a:srgbClr val="01020B"/>
              </a:solidFill>
              <a:prstDash val="solid"/>
              <a:round/>
              <a:headEnd type="none" w="med" len="med"/>
              <a:tailEnd type="none" w="med" len="med"/>
            </a:ln>
            <a:effectLst/>
          </p:spPr>
        </p:cxnSp>
        <p:cxnSp>
          <p:nvCxnSpPr>
            <p:cNvPr id="77" name="Straight Connector 76"/>
            <p:cNvCxnSpPr/>
            <p:nvPr/>
          </p:nvCxnSpPr>
          <p:spPr bwMode="auto">
            <a:xfrm rot="5400000">
              <a:off x="901700" y="5156200"/>
              <a:ext cx="304800" cy="1588"/>
            </a:xfrm>
            <a:prstGeom prst="line">
              <a:avLst/>
            </a:prstGeom>
            <a:solidFill>
              <a:schemeClr val="accent1"/>
            </a:solidFill>
            <a:ln w="41275" cap="flat" cmpd="sng" algn="ctr">
              <a:solidFill>
                <a:srgbClr val="01020B"/>
              </a:solidFill>
              <a:prstDash val="solid"/>
              <a:round/>
              <a:headEnd type="none" w="med" len="med"/>
              <a:tailEnd type="none" w="med" len="med"/>
            </a:ln>
            <a:effectLst/>
          </p:spPr>
        </p:cxnSp>
        <p:cxnSp>
          <p:nvCxnSpPr>
            <p:cNvPr id="78" name="Straight Connector 77"/>
            <p:cNvCxnSpPr/>
            <p:nvPr/>
          </p:nvCxnSpPr>
          <p:spPr bwMode="auto">
            <a:xfrm rot="5400000">
              <a:off x="6515100" y="5143500"/>
              <a:ext cx="304800" cy="1588"/>
            </a:xfrm>
            <a:prstGeom prst="line">
              <a:avLst/>
            </a:prstGeom>
            <a:solidFill>
              <a:schemeClr val="accent1"/>
            </a:solidFill>
            <a:ln w="41275" cap="flat" cmpd="sng" algn="ctr">
              <a:solidFill>
                <a:srgbClr val="01020B"/>
              </a:solidFill>
              <a:prstDash val="solid"/>
              <a:round/>
              <a:headEnd type="none" w="med" len="med"/>
              <a:tailEnd type="none" w="med" len="med"/>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2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180312" y="2208459"/>
            <a:ext cx="8736061" cy="4448848"/>
          </a:xfrm>
          <a:prstGeom prst="rect">
            <a:avLst/>
          </a:prstGeom>
          <a:solidFill>
            <a:srgbClr val="FFDFEF">
              <a:alpha val="97000"/>
            </a:srgbClr>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ahoma" charset="0"/>
            </a:endParaRPr>
          </a:p>
        </p:txBody>
      </p:sp>
      <p:sp>
        <p:nvSpPr>
          <p:cNvPr id="27" name="AutoShape 13"/>
          <p:cNvSpPr>
            <a:spLocks noChangeArrowheads="1"/>
          </p:cNvSpPr>
          <p:nvPr/>
        </p:nvSpPr>
        <p:spPr bwMode="auto">
          <a:xfrm>
            <a:off x="506750"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0" name="AutoShape 13"/>
          <p:cNvSpPr>
            <a:spLocks noChangeArrowheads="1"/>
          </p:cNvSpPr>
          <p:nvPr/>
        </p:nvSpPr>
        <p:spPr bwMode="auto">
          <a:xfrm>
            <a:off x="3376183"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1" name="AutoShape 13"/>
          <p:cNvSpPr>
            <a:spLocks noChangeArrowheads="1"/>
          </p:cNvSpPr>
          <p:nvPr/>
        </p:nvSpPr>
        <p:spPr bwMode="auto">
          <a:xfrm>
            <a:off x="6268702" y="5017944"/>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6626" name="Rectangle 3"/>
          <p:cNvSpPr>
            <a:spLocks noGrp="1" noChangeArrowheads="1"/>
          </p:cNvSpPr>
          <p:nvPr>
            <p:ph type="title"/>
          </p:nvPr>
        </p:nvSpPr>
        <p:spPr>
          <a:xfrm>
            <a:off x="601195" y="529196"/>
            <a:ext cx="6379957" cy="533400"/>
          </a:xfrm>
        </p:spPr>
        <p:txBody>
          <a:bodyPr/>
          <a:lstStyle/>
          <a:p>
            <a:r>
              <a:rPr lang="en-US" dirty="0" smtClean="0">
                <a:latin typeface="Arial" charset="0"/>
              </a:rPr>
              <a:t>Exploiting Partitioning Information</a:t>
            </a:r>
            <a:endParaRPr lang="en-US" dirty="0">
              <a:latin typeface="Arial" charset="0"/>
            </a:endParaRPr>
          </a:p>
        </p:txBody>
      </p:sp>
      <p:graphicFrame>
        <p:nvGraphicFramePr>
          <p:cNvPr id="119" name="Table 118"/>
          <p:cNvGraphicFramePr>
            <a:graphicFrameLocks noGrp="1"/>
          </p:cNvGraphicFramePr>
          <p:nvPr/>
        </p:nvGraphicFramePr>
        <p:xfrm>
          <a:off x="6312695" y="5499149"/>
          <a:ext cx="2014538" cy="1062664"/>
        </p:xfrm>
        <a:graphic>
          <a:graphicData uri="http://schemas.openxmlformats.org/drawingml/2006/table">
            <a:tbl>
              <a:tblPr/>
              <a:tblGrid>
                <a:gridCol w="555625"/>
                <a:gridCol w="705498"/>
                <a:gridCol w="753415"/>
              </a:tblGrid>
              <a:tr h="2197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$11K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$90K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0" name="Table 119"/>
          <p:cNvGraphicFramePr>
            <a:graphicFrameLocks noGrp="1"/>
          </p:cNvGraphicFramePr>
          <p:nvPr/>
        </p:nvGraphicFramePr>
        <p:xfrm>
          <a:off x="3420970" y="5474135"/>
          <a:ext cx="2012950" cy="1064587"/>
        </p:xfrm>
        <a:graphic>
          <a:graphicData uri="http://schemas.openxmlformats.org/drawingml/2006/table">
            <a:tbl>
              <a:tblPr/>
              <a:tblGrid>
                <a:gridCol w="555625"/>
                <a:gridCol w="710860"/>
                <a:gridCol w="746465"/>
              </a:tblGrid>
              <a:tr h="22162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633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8" name="Table 117"/>
          <p:cNvGraphicFramePr>
            <a:graphicFrameLocks noGrp="1"/>
          </p:cNvGraphicFramePr>
          <p:nvPr/>
        </p:nvGraphicFramePr>
        <p:xfrm>
          <a:off x="543840" y="5475499"/>
          <a:ext cx="2012950" cy="1037469"/>
        </p:xfrm>
        <a:graphic>
          <a:graphicData uri="http://schemas.openxmlformats.org/drawingml/2006/table">
            <a:tbl>
              <a:tblPr/>
              <a:tblGrid>
                <a:gridCol w="555625"/>
                <a:gridCol w="678535"/>
                <a:gridCol w="778790"/>
              </a:tblGrid>
              <a:tr h="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114"/>
          <p:cNvGrpSpPr/>
          <p:nvPr/>
        </p:nvGrpSpPr>
        <p:grpSpPr>
          <a:xfrm>
            <a:off x="3827446" y="2317799"/>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4" name="Group 135"/>
          <p:cNvGrpSpPr/>
          <p:nvPr/>
        </p:nvGrpSpPr>
        <p:grpSpPr>
          <a:xfrm>
            <a:off x="3712419" y="1117181"/>
            <a:ext cx="1600970" cy="508000"/>
            <a:chOff x="1092970" y="1562485"/>
            <a:chExt cx="1600970" cy="508000"/>
          </a:xfrm>
        </p:grpSpPr>
        <p:sp>
          <p:nvSpPr>
            <p:cNvPr id="105" name="Oval 104"/>
            <p:cNvSpPr/>
            <p:nvPr/>
          </p:nvSpPr>
          <p:spPr bwMode="auto">
            <a:xfrm>
              <a:off x="1092970"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a:stCxn id="105" idx="4"/>
            <a:endCxn id="102" idx="0"/>
          </p:cNvCxnSpPr>
          <p:nvPr/>
        </p:nvCxnSpPr>
        <p:spPr bwMode="auto">
          <a:xfrm rot="5400000">
            <a:off x="4166381" y="1971276"/>
            <a:ext cx="692618" cy="42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141" name="TextBox 140"/>
          <p:cNvSpPr txBox="1"/>
          <p:nvPr/>
        </p:nvSpPr>
        <p:spPr>
          <a:xfrm>
            <a:off x="300751" y="2524607"/>
            <a:ext cx="3794035" cy="70788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 from Customers </a:t>
            </a:r>
          </a:p>
          <a:p>
            <a:r>
              <a:rPr lang="en-US" sz="2000" dirty="0" smtClean="0">
                <a:solidFill>
                  <a:srgbClr val="01020B"/>
                </a:solidFill>
                <a:latin typeface="Arial"/>
                <a:cs typeface="Arial"/>
              </a:rPr>
              <a:t>where ID = 933</a:t>
            </a:r>
            <a:endParaRPr lang="en-US" sz="2000" dirty="0">
              <a:solidFill>
                <a:srgbClr val="01020B"/>
              </a:solidFill>
              <a:latin typeface="Arial"/>
              <a:cs typeface="Arial"/>
            </a:endParaRPr>
          </a:p>
        </p:txBody>
      </p:sp>
      <p:cxnSp>
        <p:nvCxnSpPr>
          <p:cNvPr id="186" name="Straight Connector 185"/>
          <p:cNvCxnSpPr/>
          <p:nvPr/>
        </p:nvCxnSpPr>
        <p:spPr bwMode="auto">
          <a:xfrm rot="10800000" flipV="1">
            <a:off x="1808790" y="3378970"/>
            <a:ext cx="2078181" cy="669634"/>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7" name="Straight Connector 186"/>
          <p:cNvCxnSpPr>
            <a:stCxn id="109" idx="2"/>
            <a:endCxn id="173" idx="0"/>
          </p:cNvCxnSpPr>
          <p:nvPr/>
        </p:nvCxnSpPr>
        <p:spPr bwMode="auto">
          <a:xfrm rot="5400000">
            <a:off x="4215116" y="3671124"/>
            <a:ext cx="463988" cy="130734"/>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8" name="Straight Connector 187"/>
          <p:cNvCxnSpPr>
            <a:stCxn id="182" idx="1"/>
          </p:cNvCxnSpPr>
          <p:nvPr/>
        </p:nvCxnSpPr>
        <p:spPr bwMode="auto">
          <a:xfrm rot="16200000" flipV="1">
            <a:off x="5742777" y="2700674"/>
            <a:ext cx="721978" cy="1906193"/>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graphicFrame>
        <p:nvGraphicFramePr>
          <p:cNvPr id="121" name="Table 120"/>
          <p:cNvGraphicFramePr>
            <a:graphicFrameLocks noGrp="1"/>
          </p:cNvGraphicFramePr>
          <p:nvPr/>
        </p:nvGraphicFramePr>
        <p:xfrm>
          <a:off x="4294909" y="3579092"/>
          <a:ext cx="1516465" cy="280402"/>
        </p:xfrm>
        <a:graphic>
          <a:graphicData uri="http://schemas.openxmlformats.org/drawingml/2006/table">
            <a:tbl>
              <a:tblPr/>
              <a:tblGrid>
                <a:gridCol w="465291"/>
                <a:gridCol w="595288"/>
                <a:gridCol w="455886"/>
              </a:tblGrid>
              <a:tr h="28040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69" name="TextBox 68"/>
          <p:cNvSpPr txBox="1"/>
          <p:nvPr/>
        </p:nvSpPr>
        <p:spPr>
          <a:xfrm>
            <a:off x="261697" y="1684072"/>
            <a:ext cx="4171758" cy="707886"/>
          </a:xfrm>
          <a:prstGeom prst="rect">
            <a:avLst/>
          </a:prstGeom>
          <a:solidFill>
            <a:schemeClr val="bg1"/>
          </a:solidFill>
          <a:ln>
            <a:solidFill>
              <a:srgbClr val="01020B"/>
            </a:solidFill>
          </a:ln>
        </p:spPr>
        <p:txBody>
          <a:bodyPr wrap="square" rtlCol="0">
            <a:spAutoFit/>
          </a:bodyPr>
          <a:lstStyle/>
          <a:p>
            <a:r>
              <a:rPr lang="en-US" sz="2000" dirty="0" smtClean="0">
                <a:solidFill>
                  <a:srgbClr val="0000FF"/>
                </a:solidFill>
                <a:latin typeface="Arial"/>
                <a:cs typeface="Arial"/>
              </a:rPr>
              <a:t>Customers (</a:t>
            </a:r>
            <a:r>
              <a:rPr lang="en-US" sz="2000" dirty="0" smtClean="0">
                <a:solidFill>
                  <a:srgbClr val="FF0000"/>
                </a:solidFill>
                <a:latin typeface="Arial"/>
                <a:cs typeface="Arial"/>
              </a:rPr>
              <a:t>ID</a:t>
            </a:r>
            <a:r>
              <a:rPr lang="en-US" sz="2000" dirty="0" smtClean="0">
                <a:solidFill>
                  <a:srgbClr val="0000FF"/>
                </a:solidFill>
                <a:latin typeface="Arial"/>
                <a:cs typeface="Arial"/>
              </a:rPr>
              <a:t>, Name, </a:t>
            </a:r>
            <a:r>
              <a:rPr lang="en-US" sz="2000" dirty="0" err="1" smtClean="0">
                <a:solidFill>
                  <a:srgbClr val="0000FF"/>
                </a:solidFill>
                <a:latin typeface="Arial"/>
                <a:cs typeface="Arial"/>
              </a:rPr>
              <a:t>AmtDue</a:t>
            </a:r>
            <a:r>
              <a:rPr lang="en-US" sz="2000" dirty="0" smtClean="0">
                <a:solidFill>
                  <a:srgbClr val="0000FF"/>
                </a:solidFill>
                <a:latin typeface="Arial"/>
                <a:cs typeface="Arial"/>
              </a:rPr>
              <a:t>)</a:t>
            </a:r>
          </a:p>
          <a:p>
            <a:r>
              <a:rPr lang="en-US" sz="2000" dirty="0" smtClean="0">
                <a:solidFill>
                  <a:srgbClr val="01020B"/>
                </a:solidFill>
                <a:latin typeface="Arial"/>
                <a:cs typeface="Arial"/>
              </a:rPr>
              <a:t>Hash Partition on </a:t>
            </a:r>
            <a:r>
              <a:rPr lang="en-US" sz="2000" dirty="0" smtClean="0">
                <a:solidFill>
                  <a:srgbClr val="FF0000"/>
                </a:solidFill>
                <a:latin typeface="Arial"/>
                <a:cs typeface="Arial"/>
              </a:rPr>
              <a:t>ID</a:t>
            </a:r>
            <a:endParaRPr lang="en-US" sz="2000" dirty="0">
              <a:solidFill>
                <a:srgbClr val="FF0000"/>
              </a:solidFill>
              <a:latin typeface="Arial"/>
              <a:cs typeface="Arial"/>
            </a:endParaRPr>
          </a:p>
        </p:txBody>
      </p:sp>
      <p:graphicFrame>
        <p:nvGraphicFramePr>
          <p:cNvPr id="70" name="Table 69"/>
          <p:cNvGraphicFramePr>
            <a:graphicFrameLocks noGrp="1"/>
          </p:cNvGraphicFramePr>
          <p:nvPr/>
        </p:nvGraphicFramePr>
        <p:xfrm>
          <a:off x="4379576" y="1795471"/>
          <a:ext cx="1524000" cy="251923"/>
        </p:xfrm>
        <a:graphic>
          <a:graphicData uri="http://schemas.openxmlformats.org/drawingml/2006/table">
            <a:tbl>
              <a:tblPr/>
              <a:tblGrid>
                <a:gridCol w="467603"/>
                <a:gridCol w="598246"/>
                <a:gridCol w="458151"/>
              </a:tblGrid>
              <a:tr h="25192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43" name="TextBox 42"/>
          <p:cNvSpPr txBox="1"/>
          <p:nvPr/>
        </p:nvSpPr>
        <p:spPr>
          <a:xfrm>
            <a:off x="6065213" y="1770302"/>
            <a:ext cx="2817090" cy="1754327"/>
          </a:xfrm>
          <a:prstGeom prst="rect">
            <a:avLst/>
          </a:prstGeom>
          <a:solidFill>
            <a:srgbClr val="FFFF00"/>
          </a:solidFill>
        </p:spPr>
        <p:txBody>
          <a:bodyPr wrap="square" rtlCol="0">
            <a:spAutoFit/>
          </a:bodyPr>
          <a:lstStyle/>
          <a:p>
            <a:r>
              <a:rPr lang="en-US" sz="1800" dirty="0" smtClean="0">
                <a:solidFill>
                  <a:srgbClr val="01020B"/>
                </a:solidFill>
                <a:latin typeface="Arial"/>
                <a:cs typeface="Arial"/>
              </a:rPr>
              <a:t>Query executes using</a:t>
            </a:r>
          </a:p>
          <a:p>
            <a:pPr marL="342900" indent="-342900">
              <a:buAutoNum type="arabicParenBoth"/>
            </a:pPr>
            <a:r>
              <a:rPr lang="en-US" sz="1800" u="sng" dirty="0" smtClean="0">
                <a:solidFill>
                  <a:srgbClr val="01020B"/>
                </a:solidFill>
                <a:latin typeface="Arial"/>
                <a:cs typeface="Arial"/>
              </a:rPr>
              <a:t>Single </a:t>
            </a:r>
            <a:r>
              <a:rPr lang="en-US" sz="1800" dirty="0" smtClean="0">
                <a:solidFill>
                  <a:srgbClr val="01020B"/>
                </a:solidFill>
                <a:latin typeface="Arial"/>
                <a:cs typeface="Arial"/>
              </a:rPr>
              <a:t>node</a:t>
            </a:r>
          </a:p>
          <a:p>
            <a:pPr marL="342900" indent="-342900">
              <a:buAutoNum type="arabicParenBoth"/>
            </a:pPr>
            <a:r>
              <a:rPr lang="en-US" sz="1800" dirty="0" smtClean="0">
                <a:solidFill>
                  <a:srgbClr val="01020B"/>
                </a:solidFill>
                <a:latin typeface="Arial"/>
                <a:cs typeface="Arial"/>
              </a:rPr>
              <a:t>Sequential scan</a:t>
            </a:r>
          </a:p>
          <a:p>
            <a:pPr marL="342900" indent="-342900">
              <a:buAutoNum type="arabicParenBoth"/>
            </a:pPr>
            <a:r>
              <a:rPr lang="en-US" sz="1800" dirty="0" smtClean="0">
                <a:solidFill>
                  <a:srgbClr val="01020B"/>
                </a:solidFill>
                <a:latin typeface="Arial"/>
                <a:cs typeface="Arial"/>
              </a:rPr>
              <a:t>Other nodes freed to execute other queries </a:t>
            </a:r>
            <a:endParaRPr lang="en-US" sz="1800" dirty="0">
              <a:solidFill>
                <a:srgbClr val="01020B"/>
              </a:solidFill>
              <a:latin typeface="Arial"/>
              <a:cs typeface="Arial"/>
            </a:endParaRPr>
          </a:p>
        </p:txBody>
      </p:sp>
      <p:grpSp>
        <p:nvGrpSpPr>
          <p:cNvPr id="46" name="Group 45"/>
          <p:cNvGrpSpPr/>
          <p:nvPr/>
        </p:nvGrpSpPr>
        <p:grpSpPr>
          <a:xfrm>
            <a:off x="1039089" y="3933153"/>
            <a:ext cx="6810276" cy="1085272"/>
            <a:chOff x="1016000" y="3933153"/>
            <a:chExt cx="6810276" cy="1085272"/>
          </a:xfrm>
        </p:grpSpPr>
        <p:sp>
          <p:nvSpPr>
            <p:cNvPr id="47" name="Rectangle 46"/>
            <p:cNvSpPr/>
            <p:nvPr/>
          </p:nvSpPr>
          <p:spPr bwMode="auto">
            <a:xfrm>
              <a:off x="1016000" y="3933153"/>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48" name="Rectangle 47"/>
            <p:cNvSpPr/>
            <p:nvPr/>
          </p:nvSpPr>
          <p:spPr bwMode="auto">
            <a:xfrm>
              <a:off x="3808460" y="3933153"/>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49" name="Rectangle 48"/>
            <p:cNvSpPr/>
            <p:nvPr/>
          </p:nvSpPr>
          <p:spPr bwMode="auto">
            <a:xfrm>
              <a:off x="6671731" y="3933153"/>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grpSp>
      <p:cxnSp>
        <p:nvCxnSpPr>
          <p:cNvPr id="44" name="Straight Connector 43"/>
          <p:cNvCxnSpPr/>
          <p:nvPr/>
        </p:nvCxnSpPr>
        <p:spPr bwMode="auto">
          <a:xfrm rot="16200000" flipH="1">
            <a:off x="1450077" y="5143393"/>
            <a:ext cx="272981" cy="725"/>
          </a:xfrm>
          <a:prstGeom prst="line">
            <a:avLst/>
          </a:prstGeom>
          <a:solidFill>
            <a:schemeClr val="accent1"/>
          </a:solidFill>
          <a:ln w="38100" cap="flat" cmpd="sng" algn="ctr">
            <a:solidFill>
              <a:srgbClr val="01020B"/>
            </a:solidFill>
            <a:prstDash val="solid"/>
            <a:round/>
            <a:headEnd type="triangle" w="med" len="med"/>
            <a:tailEnd type="triangle" w="med" len="med"/>
          </a:ln>
          <a:effectLst/>
        </p:spPr>
      </p:cxnSp>
      <p:cxnSp>
        <p:nvCxnSpPr>
          <p:cNvPr id="45" name="Straight Connector 44"/>
          <p:cNvCxnSpPr/>
          <p:nvPr/>
        </p:nvCxnSpPr>
        <p:spPr bwMode="auto">
          <a:xfrm rot="16200000" flipH="1">
            <a:off x="7153531" y="5197272"/>
            <a:ext cx="272981" cy="725"/>
          </a:xfrm>
          <a:prstGeom prst="line">
            <a:avLst/>
          </a:prstGeom>
          <a:solidFill>
            <a:schemeClr val="accent1"/>
          </a:solidFill>
          <a:ln w="38100" cap="flat" cmpd="sng" algn="ctr">
            <a:solidFill>
              <a:srgbClr val="01020B"/>
            </a:solidFill>
            <a:prstDash val="solid"/>
            <a:round/>
            <a:headEnd type="triangle" w="med" len="med"/>
            <a:tailEnd type="triangle" w="med" len="med"/>
          </a:ln>
          <a:effectLst/>
        </p:spPr>
      </p:cxnSp>
      <p:sp>
        <p:nvSpPr>
          <p:cNvPr id="211" name="TextBox 210"/>
          <p:cNvSpPr txBox="1"/>
          <p:nvPr/>
        </p:nvSpPr>
        <p:spPr>
          <a:xfrm>
            <a:off x="1016000" y="4120189"/>
            <a:ext cx="1185334"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grpSp>
        <p:nvGrpSpPr>
          <p:cNvPr id="9" name="Group 167"/>
          <p:cNvGrpSpPr/>
          <p:nvPr/>
        </p:nvGrpSpPr>
        <p:grpSpPr>
          <a:xfrm>
            <a:off x="4106307" y="3968485"/>
            <a:ext cx="1165396" cy="1290209"/>
            <a:chOff x="1266607" y="4047843"/>
            <a:chExt cx="1168351" cy="1290209"/>
          </a:xfrm>
        </p:grpSpPr>
        <p:grpSp>
          <p:nvGrpSpPr>
            <p:cNvPr id="10" name="Group 55"/>
            <p:cNvGrpSpPr/>
            <p:nvPr/>
          </p:nvGrpSpPr>
          <p:grpSpPr>
            <a:xfrm>
              <a:off x="1266607" y="4047843"/>
              <a:ext cx="1168351" cy="1017229"/>
              <a:chOff x="5694982" y="685030"/>
              <a:chExt cx="1168351" cy="1017229"/>
            </a:xfrm>
          </p:grpSpPr>
          <p:sp>
            <p:nvSpPr>
              <p:cNvPr id="171" name="TextBox 170"/>
              <p:cNvSpPr txBox="1"/>
              <p:nvPr/>
            </p:nvSpPr>
            <p:spPr>
              <a:xfrm>
                <a:off x="6176417" y="731212"/>
                <a:ext cx="686916" cy="276999"/>
              </a:xfrm>
              <a:prstGeom prst="rect">
                <a:avLst/>
              </a:prstGeom>
              <a:solidFill>
                <a:srgbClr val="FFFF00"/>
              </a:solidFill>
            </p:spPr>
            <p:txBody>
              <a:bodyPr wrap="none" rtlCol="0">
                <a:spAutoFit/>
              </a:bodyPr>
              <a:lstStyle/>
              <a:p>
                <a:r>
                  <a:rPr lang="en-US" sz="1200" dirty="0" smtClean="0">
                    <a:solidFill>
                      <a:srgbClr val="01020B">
                        <a:alpha val="98000"/>
                      </a:srgbClr>
                    </a:solidFill>
                    <a:latin typeface="Arial"/>
                    <a:cs typeface="Arial"/>
                  </a:rPr>
                  <a:t>ID=933</a:t>
                </a:r>
                <a:endParaRPr lang="en-US" sz="1200" dirty="0">
                  <a:solidFill>
                    <a:srgbClr val="01020B">
                      <a:alpha val="98000"/>
                    </a:srgbClr>
                  </a:solidFill>
                  <a:latin typeface="Arial"/>
                  <a:cs typeface="Arial"/>
                </a:endParaRPr>
              </a:p>
            </p:txBody>
          </p:sp>
          <p:grpSp>
            <p:nvGrpSpPr>
              <p:cNvPr id="11" name="Group 162"/>
              <p:cNvGrpSpPr/>
              <p:nvPr/>
            </p:nvGrpSpPr>
            <p:grpSpPr>
              <a:xfrm>
                <a:off x="5694982" y="685030"/>
                <a:ext cx="552269" cy="1017229"/>
                <a:chOff x="6949589" y="569575"/>
                <a:chExt cx="552269" cy="1017229"/>
              </a:xfrm>
            </p:grpSpPr>
            <p:sp>
              <p:nvSpPr>
                <p:cNvPr id="173" name="Oval 172"/>
                <p:cNvSpPr/>
                <p:nvPr/>
              </p:nvSpPr>
              <p:spPr bwMode="auto">
                <a:xfrm>
                  <a:off x="6949589" y="569575"/>
                  <a:ext cx="552269" cy="423057"/>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Filter</a:t>
                  </a:r>
                  <a:endParaRPr kumimoji="0" lang="en-US" sz="1200" b="1" i="0" u="none" strike="noStrike" cap="none" normalizeH="0" baseline="0" dirty="0">
                    <a:ln>
                      <a:noFill/>
                    </a:ln>
                    <a:solidFill>
                      <a:srgbClr val="01020B"/>
                    </a:solidFill>
                    <a:effectLst/>
                    <a:latin typeface="Tahoma" charset="0"/>
                  </a:endParaRPr>
                </a:p>
              </p:txBody>
            </p:sp>
            <p:sp>
              <p:nvSpPr>
                <p:cNvPr id="174" name="Oval 173"/>
                <p:cNvSpPr/>
                <p:nvPr/>
              </p:nvSpPr>
              <p:spPr bwMode="auto">
                <a:xfrm>
                  <a:off x="6949589" y="1164937"/>
                  <a:ext cx="552269" cy="421867"/>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Scan</a:t>
                  </a:r>
                  <a:endParaRPr kumimoji="0" lang="en-US" sz="1200" b="1" i="0" u="none" strike="noStrike" cap="none" normalizeH="0" baseline="0" dirty="0">
                    <a:ln>
                      <a:noFill/>
                    </a:ln>
                    <a:solidFill>
                      <a:srgbClr val="01020B"/>
                    </a:solidFill>
                    <a:effectLst/>
                    <a:latin typeface="Tahoma" charset="0"/>
                  </a:endParaRPr>
                </a:p>
              </p:txBody>
            </p:sp>
            <p:cxnSp>
              <p:nvCxnSpPr>
                <p:cNvPr id="175" name="Straight Connector 174"/>
                <p:cNvCxnSpPr/>
                <p:nvPr/>
              </p:nvCxnSpPr>
              <p:spPr bwMode="auto">
                <a:xfrm rot="16200000" flipV="1">
                  <a:off x="7155273" y="1091040"/>
                  <a:ext cx="140900" cy="6893"/>
                </a:xfrm>
                <a:prstGeom prst="line">
                  <a:avLst/>
                </a:prstGeom>
                <a:solidFill>
                  <a:schemeClr val="accent1"/>
                </a:solidFill>
                <a:ln w="38100" cap="flat" cmpd="sng" algn="ctr">
                  <a:solidFill>
                    <a:srgbClr val="01020B"/>
                  </a:solidFill>
                  <a:prstDash val="solid"/>
                  <a:round/>
                  <a:headEnd type="none" w="med" len="med"/>
                  <a:tailEnd type="triangle" w="med" len="med"/>
                </a:ln>
                <a:effectLst/>
              </p:spPr>
            </p:cxnSp>
          </p:grpSp>
        </p:grpSp>
        <p:cxnSp>
          <p:nvCxnSpPr>
            <p:cNvPr id="170" name="Straight Connector 169"/>
            <p:cNvCxnSpPr>
              <a:stCxn id="174" idx="4"/>
            </p:cNvCxnSpPr>
            <p:nvPr/>
          </p:nvCxnSpPr>
          <p:spPr bwMode="auto">
            <a:xfrm rot="16200000" flipH="1">
              <a:off x="1406615" y="5201198"/>
              <a:ext cx="272981" cy="727"/>
            </a:xfrm>
            <a:prstGeom prst="line">
              <a:avLst/>
            </a:prstGeom>
            <a:solidFill>
              <a:schemeClr val="accent1"/>
            </a:solidFill>
            <a:ln w="38100" cap="flat" cmpd="sng" algn="ctr">
              <a:solidFill>
                <a:srgbClr val="01020B"/>
              </a:solidFill>
              <a:prstDash val="solid"/>
              <a:round/>
              <a:headEnd type="triangle" w="med" len="med"/>
              <a:tailEnd type="none" w="med" len="med"/>
            </a:ln>
            <a:effectLst/>
          </p:spPr>
        </p:cxnSp>
      </p:grpSp>
      <p:sp>
        <p:nvSpPr>
          <p:cNvPr id="213" name="TextBox 212"/>
          <p:cNvSpPr txBox="1"/>
          <p:nvPr/>
        </p:nvSpPr>
        <p:spPr>
          <a:xfrm>
            <a:off x="6665576" y="4135583"/>
            <a:ext cx="1246909"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sp>
        <p:nvSpPr>
          <p:cNvPr id="212" name="TextBox 211"/>
          <p:cNvSpPr txBox="1"/>
          <p:nvPr/>
        </p:nvSpPr>
        <p:spPr>
          <a:xfrm>
            <a:off x="3833091" y="4127886"/>
            <a:ext cx="1216121"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sp>
        <p:nvSpPr>
          <p:cNvPr id="50" name="TextBox 49"/>
          <p:cNvSpPr txBox="1"/>
          <p:nvPr/>
        </p:nvSpPr>
        <p:spPr>
          <a:xfrm rot="16200000">
            <a:off x="-731213" y="5341697"/>
            <a:ext cx="2103886" cy="400110"/>
          </a:xfrm>
          <a:prstGeom prst="rect">
            <a:avLst/>
          </a:prstGeom>
          <a:noFill/>
        </p:spPr>
        <p:txBody>
          <a:bodyPr wrap="none" rtlCol="0">
            <a:spAutoFit/>
          </a:bodyPr>
          <a:lstStyle/>
          <a:p>
            <a:r>
              <a:rPr lang="en-US" sz="2000" dirty="0" smtClean="0">
                <a:solidFill>
                  <a:srgbClr val="0000FF"/>
                </a:solidFill>
                <a:latin typeface="Arial"/>
                <a:cs typeface="Arial"/>
              </a:rPr>
              <a:t>Customer Table</a:t>
            </a:r>
            <a:endParaRPr lang="en-US" sz="2000" dirty="0">
              <a:solidFill>
                <a:srgbClr val="0000FF"/>
              </a:solidFill>
              <a:latin typeface="Arial"/>
              <a:cs typeface="Arial"/>
            </a:endParaRPr>
          </a:p>
        </p:txBody>
      </p:sp>
      <p:sp>
        <p:nvSpPr>
          <p:cNvPr id="51" name="Slide Number Placeholder 50"/>
          <p:cNvSpPr>
            <a:spLocks noGrp="1"/>
          </p:cNvSpPr>
          <p:nvPr>
            <p:ph type="sldNum" sz="quarter" idx="12"/>
          </p:nvPr>
        </p:nvSpPr>
        <p:spPr/>
        <p:txBody>
          <a:bodyPr/>
          <a:lstStyle/>
          <a:p>
            <a:fld id="{E98DCB10-97A4-405D-8E23-559299D9D189}" type="slidenum">
              <a:rPr lang="en-US" smtClean="0"/>
              <a:pPr/>
              <a:t>29</a:t>
            </a:fld>
            <a:endParaRPr lang="en-US" dirty="0"/>
          </a:p>
        </p:txBody>
      </p:sp>
      <p:cxnSp>
        <p:nvCxnSpPr>
          <p:cNvPr id="52" name="Straight Connector 51"/>
          <p:cNvCxnSpPr/>
          <p:nvPr/>
        </p:nvCxnSpPr>
        <p:spPr bwMode="auto">
          <a:xfrm rot="16200000" flipH="1">
            <a:off x="4244077" y="5130693"/>
            <a:ext cx="272981" cy="725"/>
          </a:xfrm>
          <a:prstGeom prst="line">
            <a:avLst/>
          </a:prstGeom>
          <a:solidFill>
            <a:schemeClr val="accent1"/>
          </a:solidFill>
          <a:ln w="38100" cap="flat" cmpd="sng" algn="ctr">
            <a:solidFill>
              <a:srgbClr val="01020B"/>
            </a:solidFill>
            <a:prstDash val="solid"/>
            <a:round/>
            <a:headEnd type="triangle" w="med" len="med"/>
            <a:tailEnd type="triangle" w="med" len="med"/>
          </a:ln>
          <a:effectLst/>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1" nodeType="withEffect">
                                  <p:stCondLst>
                                    <p:cond delay="0"/>
                                  </p:stCondLst>
                                  <p:childTnLst>
                                    <p:set>
                                      <p:cBhvr>
                                        <p:cTn id="28" dur="1" fill="hold">
                                          <p:stCondLst>
                                            <p:cond delay="0"/>
                                          </p:stCondLst>
                                        </p:cTn>
                                        <p:tgtEl>
                                          <p:spTgt spid="2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3" grpId="0" animBg="1"/>
      <p:bldP spid="212" grpId="0"/>
      <p:bldP spid="2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Arial" charset="0"/>
              </a:rPr>
              <a:t>Who is this guy?	</a:t>
            </a:r>
          </a:p>
        </p:txBody>
      </p:sp>
      <p:sp>
        <p:nvSpPr>
          <p:cNvPr id="4099" name="Content Placeholder 2" descr="Rectangle: Click to edit Master text styles&#10;Second level&#10;Third level&#10;Fourth level&#10;Fifth level"/>
          <p:cNvSpPr>
            <a:spLocks noGrp="1"/>
          </p:cNvSpPr>
          <p:nvPr>
            <p:ph idx="1"/>
          </p:nvPr>
        </p:nvSpPr>
        <p:spPr>
          <a:xfrm>
            <a:off x="821267" y="1608666"/>
            <a:ext cx="7772400" cy="4690534"/>
          </a:xfrm>
        </p:spPr>
        <p:txBody>
          <a:bodyPr/>
          <a:lstStyle/>
          <a:p>
            <a:r>
              <a:rPr lang="en-US" dirty="0">
                <a:latin typeface="Arial" charset="0"/>
              </a:rPr>
              <a:t>Spent 32 years as a computer science professor at the University of Wisconsin</a:t>
            </a:r>
          </a:p>
          <a:p>
            <a:pPr lvl="1"/>
            <a:r>
              <a:rPr lang="en-US" dirty="0">
                <a:latin typeface="Arial" charset="0"/>
              </a:rPr>
              <a:t>Which explains why my slides are so </a:t>
            </a:r>
            <a:r>
              <a:rPr lang="en-US" dirty="0" smtClean="0">
                <a:latin typeface="Arial" charset="0"/>
              </a:rPr>
              <a:t>bad</a:t>
            </a:r>
          </a:p>
          <a:p>
            <a:pPr lvl="1"/>
            <a:r>
              <a:rPr lang="en-US" dirty="0" smtClean="0">
                <a:latin typeface="Arial" charset="0"/>
              </a:rPr>
              <a:t>Joined Microsoft in March 2008</a:t>
            </a:r>
          </a:p>
          <a:p>
            <a:r>
              <a:rPr lang="en-US" dirty="0">
                <a:latin typeface="Arial" charset="0"/>
              </a:rPr>
              <a:t>Taught Peter Spiro everything he knows about database </a:t>
            </a:r>
            <a:r>
              <a:rPr lang="en-US" dirty="0" smtClean="0">
                <a:latin typeface="Arial" charset="0"/>
              </a:rPr>
              <a:t>systems </a:t>
            </a:r>
          </a:p>
          <a:p>
            <a:r>
              <a:rPr lang="en-US" dirty="0">
                <a:latin typeface="Arial" charset="0"/>
              </a:rPr>
              <a:t>Built 3 different parallel</a:t>
            </a:r>
            <a:r>
              <a:rPr lang="en-US" dirty="0" smtClean="0">
                <a:latin typeface="Arial" charset="0"/>
              </a:rPr>
              <a:t> DB </a:t>
            </a:r>
            <a:r>
              <a:rPr lang="en-US" dirty="0">
                <a:latin typeface="Arial" charset="0"/>
              </a:rPr>
              <a:t>systems while a professor</a:t>
            </a:r>
          </a:p>
          <a:p>
            <a:pPr lvl="1"/>
            <a:r>
              <a:rPr lang="en-US" dirty="0">
                <a:latin typeface="Arial" charset="0"/>
              </a:rPr>
              <a:t>DIRECT (1979 -1983)</a:t>
            </a:r>
          </a:p>
          <a:p>
            <a:pPr lvl="1"/>
            <a:r>
              <a:rPr lang="en-US" dirty="0">
                <a:latin typeface="Arial" charset="0"/>
              </a:rPr>
              <a:t>Gamma (1983 -1990)</a:t>
            </a:r>
          </a:p>
          <a:p>
            <a:pPr lvl="1"/>
            <a:r>
              <a:rPr lang="en-US" dirty="0">
                <a:latin typeface="Arial" charset="0"/>
              </a:rPr>
              <a:t>Paradise (1994 -2000) – sold to NCR/</a:t>
            </a:r>
            <a:r>
              <a:rPr lang="en-US" dirty="0" err="1">
                <a:latin typeface="Arial" charset="0"/>
              </a:rPr>
              <a:t>Teradata</a:t>
            </a:r>
            <a:endParaRPr lang="en-US" dirty="0">
              <a:latin typeface="Arial" charset="0"/>
            </a:endParaRPr>
          </a:p>
          <a:p>
            <a:r>
              <a:rPr lang="en-US" dirty="0">
                <a:latin typeface="Arial" charset="0"/>
              </a:rPr>
              <a:t>Did first relational</a:t>
            </a:r>
            <a:r>
              <a:rPr lang="en-US" dirty="0" smtClean="0">
                <a:latin typeface="Arial" charset="0"/>
              </a:rPr>
              <a:t> DBMS benchmark </a:t>
            </a:r>
            <a:r>
              <a:rPr lang="en-US" dirty="0">
                <a:latin typeface="Arial" charset="0"/>
              </a:rPr>
              <a:t>(1983</a:t>
            </a:r>
            <a:r>
              <a:rPr lang="en-US" dirty="0" smtClean="0">
                <a:latin typeface="Arial" charset="0"/>
              </a:rPr>
              <a:t>)</a:t>
            </a:r>
          </a:p>
          <a:p>
            <a:pPr lvl="1"/>
            <a:r>
              <a:rPr lang="en-US" dirty="0" smtClean="0">
                <a:latin typeface="Arial" charset="0"/>
              </a:rPr>
              <a:t>Got Larry Ellison very, very mad at me</a:t>
            </a:r>
          </a:p>
          <a:p>
            <a:pPr lvl="1">
              <a:buNone/>
            </a:pPr>
            <a:endParaRPr lang="en-US" dirty="0" smtClean="0">
              <a:latin typeface="Arial" charset="0"/>
            </a:endParaRPr>
          </a:p>
        </p:txBody>
      </p:sp>
      <p:sp>
        <p:nvSpPr>
          <p:cNvPr id="4" name="Slide Number Placeholder 3"/>
          <p:cNvSpPr>
            <a:spLocks noGrp="1"/>
          </p:cNvSpPr>
          <p:nvPr>
            <p:ph type="sldNum" sz="quarter" idx="12"/>
          </p:nvPr>
        </p:nvSpPr>
        <p:spPr/>
        <p:txBody>
          <a:bodyPr/>
          <a:lstStyle/>
          <a:p>
            <a:fld id="{E98DCB10-97A4-405D-8E23-559299D9D189}"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Indices</a:t>
            </a:r>
            <a:endParaRPr lang="en-US" dirty="0"/>
          </a:p>
        </p:txBody>
      </p:sp>
      <p:sp>
        <p:nvSpPr>
          <p:cNvPr id="3" name="Content Placeholder 2"/>
          <p:cNvSpPr>
            <a:spLocks noGrp="1"/>
          </p:cNvSpPr>
          <p:nvPr>
            <p:ph idx="1"/>
          </p:nvPr>
        </p:nvSpPr>
        <p:spPr/>
        <p:txBody>
          <a:bodyPr/>
          <a:lstStyle/>
          <a:p>
            <a:pPr>
              <a:buNone/>
            </a:pPr>
            <a:r>
              <a:rPr lang="en-US" sz="2800" dirty="0" smtClean="0"/>
              <a:t>Example #1:</a:t>
            </a:r>
          </a:p>
          <a:p>
            <a:pPr lvl="1">
              <a:buNone/>
            </a:pPr>
            <a:r>
              <a:rPr lang="en-US" sz="2400" dirty="0" smtClean="0"/>
              <a:t>Create table Customers (</a:t>
            </a:r>
            <a:r>
              <a:rPr lang="en-US" sz="2400" dirty="0" smtClean="0">
                <a:solidFill>
                  <a:srgbClr val="FF0000"/>
                </a:solidFill>
              </a:rPr>
              <a:t>ID</a:t>
            </a:r>
            <a:r>
              <a:rPr lang="en-US" sz="2400" dirty="0" smtClean="0"/>
              <a:t>, Name, </a:t>
            </a:r>
            <a:r>
              <a:rPr lang="en-US" sz="2400" dirty="0" err="1" smtClean="0"/>
              <a:t>AmtDue</a:t>
            </a:r>
            <a:r>
              <a:rPr lang="en-US" sz="2400" dirty="0" smtClean="0"/>
              <a:t>) </a:t>
            </a:r>
            <a:br>
              <a:rPr lang="en-US" sz="2400" dirty="0" smtClean="0"/>
            </a:br>
            <a:r>
              <a:rPr lang="en-US" sz="2400" dirty="0" smtClean="0">
                <a:solidFill>
                  <a:srgbClr val="01020B"/>
                </a:solidFill>
              </a:rPr>
              <a:t>Hash partition on </a:t>
            </a:r>
            <a:r>
              <a:rPr lang="en-US" sz="2400" dirty="0" smtClean="0">
                <a:solidFill>
                  <a:srgbClr val="FF0000"/>
                </a:solidFill>
              </a:rPr>
              <a:t>ID</a:t>
            </a:r>
          </a:p>
          <a:p>
            <a:pPr lvl="1">
              <a:buNone/>
            </a:pPr>
            <a:endParaRPr lang="en-US" sz="2400" dirty="0" smtClean="0"/>
          </a:p>
          <a:p>
            <a:pPr lvl="1">
              <a:buNone/>
            </a:pPr>
            <a:r>
              <a:rPr lang="en-US" sz="2400" dirty="0" smtClean="0">
                <a:solidFill>
                  <a:srgbClr val="01020B"/>
                </a:solidFill>
              </a:rPr>
              <a:t>Create </a:t>
            </a:r>
            <a:r>
              <a:rPr lang="en-US" sz="2400" u="sng" dirty="0" smtClean="0"/>
              <a:t>clustered</a:t>
            </a:r>
            <a:r>
              <a:rPr lang="en-US" sz="2400" dirty="0" smtClean="0">
                <a:solidFill>
                  <a:srgbClr val="01020B"/>
                </a:solidFill>
              </a:rPr>
              <a:t> index on Customers (</a:t>
            </a:r>
            <a:r>
              <a:rPr lang="en-US" sz="2400" dirty="0" smtClean="0">
                <a:solidFill>
                  <a:srgbClr val="FF0000"/>
                </a:solidFill>
              </a:rPr>
              <a:t>ID</a:t>
            </a:r>
            <a:r>
              <a:rPr lang="en-US" sz="2400" dirty="0" smtClean="0">
                <a:solidFill>
                  <a:srgbClr val="01020B"/>
                </a:solidFill>
              </a:rPr>
              <a:t>) </a:t>
            </a:r>
          </a:p>
          <a:p>
            <a:pPr>
              <a:buNone/>
            </a:pP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134130" y="2208459"/>
            <a:ext cx="8736061" cy="4448848"/>
          </a:xfrm>
          <a:prstGeom prst="rect">
            <a:avLst/>
          </a:prstGeom>
          <a:solidFill>
            <a:srgbClr val="FFDFEF">
              <a:alpha val="97000"/>
            </a:srgbClr>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ahoma" charset="0"/>
            </a:endParaRPr>
          </a:p>
        </p:txBody>
      </p:sp>
      <p:sp>
        <p:nvSpPr>
          <p:cNvPr id="27" name="AutoShape 13"/>
          <p:cNvSpPr>
            <a:spLocks noChangeArrowheads="1"/>
          </p:cNvSpPr>
          <p:nvPr/>
        </p:nvSpPr>
        <p:spPr bwMode="auto">
          <a:xfrm>
            <a:off x="506750"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0" name="AutoShape 13"/>
          <p:cNvSpPr>
            <a:spLocks noChangeArrowheads="1"/>
          </p:cNvSpPr>
          <p:nvPr/>
        </p:nvSpPr>
        <p:spPr bwMode="auto">
          <a:xfrm>
            <a:off x="3443919"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1" name="AutoShape 13"/>
          <p:cNvSpPr>
            <a:spLocks noChangeArrowheads="1"/>
          </p:cNvSpPr>
          <p:nvPr/>
        </p:nvSpPr>
        <p:spPr bwMode="auto">
          <a:xfrm>
            <a:off x="6268702" y="5017944"/>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6626" name="Rectangle 3"/>
          <p:cNvSpPr>
            <a:spLocks noGrp="1" noChangeArrowheads="1"/>
          </p:cNvSpPr>
          <p:nvPr>
            <p:ph type="title"/>
          </p:nvPr>
        </p:nvSpPr>
        <p:spPr>
          <a:xfrm>
            <a:off x="508831" y="192425"/>
            <a:ext cx="8227229" cy="947141"/>
          </a:xfrm>
        </p:spPr>
        <p:txBody>
          <a:bodyPr/>
          <a:lstStyle/>
          <a:p>
            <a:r>
              <a:rPr lang="en-US" dirty="0" smtClean="0">
                <a:latin typeface="Arial" charset="0"/>
              </a:rPr>
              <a:t>Index Example #1</a:t>
            </a:r>
            <a:endParaRPr lang="en-US" dirty="0">
              <a:latin typeface="Arial" charset="0"/>
            </a:endParaRPr>
          </a:p>
        </p:txBody>
      </p:sp>
      <p:graphicFrame>
        <p:nvGraphicFramePr>
          <p:cNvPr id="119" name="Table 118"/>
          <p:cNvGraphicFramePr>
            <a:graphicFrameLocks noGrp="1"/>
          </p:cNvGraphicFramePr>
          <p:nvPr/>
        </p:nvGraphicFramePr>
        <p:xfrm>
          <a:off x="6343650" y="5780424"/>
          <a:ext cx="1971675" cy="814347"/>
        </p:xfrm>
        <a:graphic>
          <a:graphicData uri="http://schemas.openxmlformats.org/drawingml/2006/table">
            <a:tbl>
              <a:tblPr/>
              <a:tblGrid>
                <a:gridCol w="478277"/>
                <a:gridCol w="634450"/>
                <a:gridCol w="858948"/>
              </a:tblGrid>
              <a:tr h="16154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61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$90K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61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$11K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61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0" name="Table 119"/>
          <p:cNvGraphicFramePr>
            <a:graphicFrameLocks noGrp="1" noChangeAspect="1"/>
          </p:cNvGraphicFramePr>
          <p:nvPr/>
        </p:nvGraphicFramePr>
        <p:xfrm>
          <a:off x="3509437" y="5780424"/>
          <a:ext cx="1952623" cy="797242"/>
        </p:xfrm>
        <a:graphic>
          <a:graphicData uri="http://schemas.openxmlformats.org/drawingml/2006/table">
            <a:tbl>
              <a:tblPr/>
              <a:tblGrid>
                <a:gridCol w="538974"/>
                <a:gridCol w="689555"/>
                <a:gridCol w="724094"/>
              </a:tblGrid>
              <a:tr h="20627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8" name="Table 117"/>
          <p:cNvGraphicFramePr>
            <a:graphicFrameLocks noGrp="1"/>
          </p:cNvGraphicFramePr>
          <p:nvPr/>
        </p:nvGraphicFramePr>
        <p:xfrm>
          <a:off x="561974" y="5780424"/>
          <a:ext cx="1971675" cy="858500"/>
        </p:xfrm>
        <a:graphic>
          <a:graphicData uri="http://schemas.openxmlformats.org/drawingml/2006/table">
            <a:tbl>
              <a:tblPr/>
              <a:tblGrid>
                <a:gridCol w="544231"/>
                <a:gridCol w="664621"/>
                <a:gridCol w="762823"/>
              </a:tblGrid>
              <a:tr h="21462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462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322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Jeff</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462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462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114"/>
          <p:cNvGrpSpPr/>
          <p:nvPr/>
        </p:nvGrpSpPr>
        <p:grpSpPr>
          <a:xfrm>
            <a:off x="3827446" y="2317799"/>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3" name="Group 135"/>
          <p:cNvGrpSpPr/>
          <p:nvPr/>
        </p:nvGrpSpPr>
        <p:grpSpPr>
          <a:xfrm>
            <a:off x="3712419" y="1117181"/>
            <a:ext cx="1600970" cy="508000"/>
            <a:chOff x="1092970" y="1562485"/>
            <a:chExt cx="1600970" cy="508000"/>
          </a:xfrm>
        </p:grpSpPr>
        <p:sp>
          <p:nvSpPr>
            <p:cNvPr id="105" name="Oval 104"/>
            <p:cNvSpPr/>
            <p:nvPr/>
          </p:nvSpPr>
          <p:spPr bwMode="auto">
            <a:xfrm>
              <a:off x="1092970"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a:stCxn id="105" idx="4"/>
            <a:endCxn id="102" idx="0"/>
          </p:cNvCxnSpPr>
          <p:nvPr/>
        </p:nvCxnSpPr>
        <p:spPr bwMode="auto">
          <a:xfrm rot="5400000">
            <a:off x="4166381" y="1971276"/>
            <a:ext cx="692618" cy="42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141" name="TextBox 140"/>
          <p:cNvSpPr txBox="1"/>
          <p:nvPr/>
        </p:nvSpPr>
        <p:spPr>
          <a:xfrm>
            <a:off x="239176" y="2755515"/>
            <a:ext cx="3832521" cy="70788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 from Customers </a:t>
            </a:r>
          </a:p>
          <a:p>
            <a:r>
              <a:rPr lang="en-US" sz="2000" dirty="0" smtClean="0">
                <a:solidFill>
                  <a:srgbClr val="01020B"/>
                </a:solidFill>
                <a:latin typeface="Arial"/>
                <a:cs typeface="Arial"/>
              </a:rPr>
              <a:t>where ID = 933</a:t>
            </a:r>
            <a:endParaRPr lang="en-US" sz="2000" dirty="0">
              <a:solidFill>
                <a:srgbClr val="01020B"/>
              </a:solidFill>
              <a:latin typeface="Arial"/>
              <a:cs typeface="Arial"/>
            </a:endParaRPr>
          </a:p>
        </p:txBody>
      </p:sp>
      <p:cxnSp>
        <p:nvCxnSpPr>
          <p:cNvPr id="186" name="Straight Connector 185"/>
          <p:cNvCxnSpPr>
            <a:stCxn id="109" idx="1"/>
          </p:cNvCxnSpPr>
          <p:nvPr/>
        </p:nvCxnSpPr>
        <p:spPr bwMode="auto">
          <a:xfrm rot="10800000" flipV="1">
            <a:off x="2185940" y="3242886"/>
            <a:ext cx="1641507" cy="659477"/>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7" name="Straight Connector 186"/>
          <p:cNvCxnSpPr/>
          <p:nvPr/>
        </p:nvCxnSpPr>
        <p:spPr bwMode="auto">
          <a:xfrm rot="16200000" flipH="1">
            <a:off x="4054668" y="3677516"/>
            <a:ext cx="374777" cy="105705"/>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8" name="Straight Connector 187"/>
          <p:cNvCxnSpPr/>
          <p:nvPr/>
        </p:nvCxnSpPr>
        <p:spPr bwMode="auto">
          <a:xfrm rot="10800000">
            <a:off x="5150670" y="3292785"/>
            <a:ext cx="1576482" cy="686549"/>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graphicFrame>
        <p:nvGraphicFramePr>
          <p:cNvPr id="121" name="Table 120"/>
          <p:cNvGraphicFramePr>
            <a:graphicFrameLocks noGrp="1"/>
          </p:cNvGraphicFramePr>
          <p:nvPr/>
        </p:nvGraphicFramePr>
        <p:xfrm>
          <a:off x="4287212" y="3540607"/>
          <a:ext cx="1516465" cy="280402"/>
        </p:xfrm>
        <a:graphic>
          <a:graphicData uri="http://schemas.openxmlformats.org/drawingml/2006/table">
            <a:tbl>
              <a:tblPr/>
              <a:tblGrid>
                <a:gridCol w="465291"/>
                <a:gridCol w="595288"/>
                <a:gridCol w="455886"/>
              </a:tblGrid>
              <a:tr h="28040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69" name="TextBox 68"/>
          <p:cNvSpPr txBox="1"/>
          <p:nvPr/>
        </p:nvSpPr>
        <p:spPr>
          <a:xfrm>
            <a:off x="230909" y="1660981"/>
            <a:ext cx="4156364" cy="1015663"/>
          </a:xfrm>
          <a:prstGeom prst="rect">
            <a:avLst/>
          </a:prstGeom>
          <a:solidFill>
            <a:schemeClr val="bg1"/>
          </a:solidFill>
          <a:ln>
            <a:solidFill>
              <a:srgbClr val="01020B"/>
            </a:solidFill>
          </a:ln>
        </p:spPr>
        <p:txBody>
          <a:bodyPr wrap="square" rtlCol="0">
            <a:spAutoFit/>
          </a:bodyPr>
          <a:lstStyle/>
          <a:p>
            <a:r>
              <a:rPr lang="en-US" sz="2000" dirty="0" smtClean="0">
                <a:solidFill>
                  <a:srgbClr val="01020B"/>
                </a:solidFill>
                <a:latin typeface="Arial"/>
                <a:cs typeface="Arial"/>
              </a:rPr>
              <a:t>Customers (</a:t>
            </a:r>
            <a:r>
              <a:rPr lang="en-US" sz="2000" dirty="0" smtClean="0">
                <a:solidFill>
                  <a:srgbClr val="FF0000"/>
                </a:solidFill>
                <a:latin typeface="Arial"/>
                <a:cs typeface="Arial"/>
              </a:rPr>
              <a:t>ID</a:t>
            </a:r>
            <a:r>
              <a:rPr lang="en-US" sz="2000" dirty="0" smtClean="0">
                <a:solidFill>
                  <a:srgbClr val="01020B"/>
                </a:solidFill>
                <a:latin typeface="Arial"/>
                <a:cs typeface="Arial"/>
              </a:rPr>
              <a:t>, </a:t>
            </a:r>
            <a:r>
              <a:rPr lang="en-US" sz="2000" dirty="0" err="1" smtClean="0">
                <a:solidFill>
                  <a:srgbClr val="01020B"/>
                </a:solidFill>
                <a:latin typeface="Arial"/>
                <a:cs typeface="Arial"/>
              </a:rPr>
              <a:t>Name,AmtDue</a:t>
            </a:r>
            <a:r>
              <a:rPr lang="en-US" sz="2000" dirty="0" smtClean="0">
                <a:solidFill>
                  <a:srgbClr val="01020B"/>
                </a:solidFill>
                <a:latin typeface="Arial"/>
                <a:cs typeface="Arial"/>
              </a:rPr>
              <a:t>)</a:t>
            </a:r>
          </a:p>
          <a:p>
            <a:r>
              <a:rPr lang="en-US" sz="2000" dirty="0" smtClean="0">
                <a:solidFill>
                  <a:srgbClr val="01020B"/>
                </a:solidFill>
                <a:latin typeface="Arial"/>
                <a:cs typeface="Arial"/>
              </a:rPr>
              <a:t>Hash Partition on </a:t>
            </a:r>
            <a:r>
              <a:rPr lang="en-US" sz="2000" dirty="0" smtClean="0">
                <a:solidFill>
                  <a:srgbClr val="FF0000"/>
                </a:solidFill>
                <a:latin typeface="Arial"/>
                <a:cs typeface="Arial"/>
              </a:rPr>
              <a:t>ID</a:t>
            </a:r>
          </a:p>
          <a:p>
            <a:pPr>
              <a:spcAft>
                <a:spcPts val="4800"/>
              </a:spcAft>
            </a:pPr>
            <a:r>
              <a:rPr lang="en-US" sz="2000" dirty="0" smtClean="0">
                <a:solidFill>
                  <a:srgbClr val="01020B"/>
                </a:solidFill>
                <a:latin typeface="Arial"/>
                <a:cs typeface="Arial"/>
              </a:rPr>
              <a:t>Clustered index Customers (</a:t>
            </a:r>
            <a:r>
              <a:rPr lang="en-US" sz="2000" dirty="0" smtClean="0">
                <a:solidFill>
                  <a:srgbClr val="FF0000"/>
                </a:solidFill>
                <a:latin typeface="Arial"/>
                <a:cs typeface="Arial"/>
              </a:rPr>
              <a:t>ID</a:t>
            </a:r>
            <a:r>
              <a:rPr lang="en-US" sz="2000" dirty="0" smtClean="0">
                <a:solidFill>
                  <a:srgbClr val="01020B"/>
                </a:solidFill>
                <a:latin typeface="Arial"/>
                <a:cs typeface="Arial"/>
              </a:rPr>
              <a:t>)</a:t>
            </a:r>
          </a:p>
          <a:p>
            <a:endParaRPr lang="en-US" sz="1600" dirty="0">
              <a:solidFill>
                <a:srgbClr val="FF0000"/>
              </a:solidFill>
              <a:latin typeface="Arial"/>
              <a:cs typeface="Arial"/>
            </a:endParaRPr>
          </a:p>
        </p:txBody>
      </p:sp>
      <p:graphicFrame>
        <p:nvGraphicFramePr>
          <p:cNvPr id="70" name="Table 69"/>
          <p:cNvGraphicFramePr>
            <a:graphicFrameLocks noGrp="1"/>
          </p:cNvGraphicFramePr>
          <p:nvPr/>
        </p:nvGraphicFramePr>
        <p:xfrm>
          <a:off x="4071698" y="1785696"/>
          <a:ext cx="1599592" cy="278863"/>
        </p:xfrm>
        <a:graphic>
          <a:graphicData uri="http://schemas.openxmlformats.org/drawingml/2006/table">
            <a:tbl>
              <a:tblPr/>
              <a:tblGrid>
                <a:gridCol w="490797"/>
                <a:gridCol w="627919"/>
                <a:gridCol w="480876"/>
              </a:tblGrid>
              <a:tr h="27886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pSp>
        <p:nvGrpSpPr>
          <p:cNvPr id="4" name="Group 49"/>
          <p:cNvGrpSpPr/>
          <p:nvPr/>
        </p:nvGrpSpPr>
        <p:grpSpPr>
          <a:xfrm>
            <a:off x="634521" y="5233461"/>
            <a:ext cx="1193030" cy="554179"/>
            <a:chOff x="946728" y="5233941"/>
            <a:chExt cx="1193030" cy="554179"/>
          </a:xfrm>
        </p:grpSpPr>
        <p:sp>
          <p:nvSpPr>
            <p:cNvPr id="43" name="Isosceles Triangle 42"/>
            <p:cNvSpPr/>
            <p:nvPr/>
          </p:nvSpPr>
          <p:spPr bwMode="auto">
            <a:xfrm>
              <a:off x="946728" y="5233941"/>
              <a:ext cx="1193030" cy="369454"/>
            </a:xfrm>
            <a:prstGeom prst="triangle">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1020B"/>
                </a:solidFill>
                <a:effectLst/>
                <a:latin typeface="Arial"/>
                <a:cs typeface="Aria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ID</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45" name="Straight Connector 44"/>
            <p:cNvCxnSpPr/>
            <p:nvPr/>
          </p:nvCxnSpPr>
          <p:spPr bwMode="auto">
            <a:xfrm rot="5400000">
              <a:off x="969819" y="5649575"/>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6" name="Straight Connector 45"/>
            <p:cNvCxnSpPr/>
            <p:nvPr/>
          </p:nvCxnSpPr>
          <p:spPr bwMode="auto">
            <a:xfrm rot="5400000">
              <a:off x="1191492"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7" name="Straight Connector 46"/>
            <p:cNvCxnSpPr/>
            <p:nvPr/>
          </p:nvCxnSpPr>
          <p:spPr bwMode="auto">
            <a:xfrm rot="5400000">
              <a:off x="1407007"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8" name="Straight Connector 47"/>
            <p:cNvCxnSpPr/>
            <p:nvPr/>
          </p:nvCxnSpPr>
          <p:spPr bwMode="auto">
            <a:xfrm rot="5400000">
              <a:off x="1607128" y="5640340"/>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9" name="Straight Connector 48"/>
            <p:cNvCxnSpPr/>
            <p:nvPr/>
          </p:nvCxnSpPr>
          <p:spPr bwMode="auto">
            <a:xfrm rot="5400000">
              <a:off x="1814946"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5" name="Group 50"/>
          <p:cNvGrpSpPr/>
          <p:nvPr/>
        </p:nvGrpSpPr>
        <p:grpSpPr>
          <a:xfrm>
            <a:off x="3507510" y="5232402"/>
            <a:ext cx="1193030" cy="554179"/>
            <a:chOff x="946728" y="5233941"/>
            <a:chExt cx="1193030" cy="554179"/>
          </a:xfrm>
        </p:grpSpPr>
        <p:sp>
          <p:nvSpPr>
            <p:cNvPr id="52" name="Isosceles Triangle 51"/>
            <p:cNvSpPr/>
            <p:nvPr/>
          </p:nvSpPr>
          <p:spPr bwMode="auto">
            <a:xfrm>
              <a:off x="946728" y="5233941"/>
              <a:ext cx="1193030" cy="369454"/>
            </a:xfrm>
            <a:prstGeom prst="triangle">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1020B"/>
                </a:solidFill>
                <a:effectLst/>
                <a:latin typeface="Arial"/>
                <a:cs typeface="Aria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ID</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53" name="Straight Connector 52"/>
            <p:cNvCxnSpPr/>
            <p:nvPr/>
          </p:nvCxnSpPr>
          <p:spPr bwMode="auto">
            <a:xfrm rot="5400000">
              <a:off x="969819" y="5649575"/>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4" name="Straight Connector 53"/>
            <p:cNvCxnSpPr/>
            <p:nvPr/>
          </p:nvCxnSpPr>
          <p:spPr bwMode="auto">
            <a:xfrm rot="5400000">
              <a:off x="1191492"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5" name="Straight Connector 54"/>
            <p:cNvCxnSpPr/>
            <p:nvPr/>
          </p:nvCxnSpPr>
          <p:spPr bwMode="auto">
            <a:xfrm rot="5400000">
              <a:off x="1407007"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6" name="Straight Connector 55"/>
            <p:cNvCxnSpPr/>
            <p:nvPr/>
          </p:nvCxnSpPr>
          <p:spPr bwMode="auto">
            <a:xfrm rot="5400000">
              <a:off x="1607128" y="5640340"/>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7" name="Straight Connector 56"/>
            <p:cNvCxnSpPr/>
            <p:nvPr/>
          </p:nvCxnSpPr>
          <p:spPr bwMode="auto">
            <a:xfrm rot="5400000">
              <a:off x="1814946"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6" name="Group 57"/>
          <p:cNvGrpSpPr/>
          <p:nvPr/>
        </p:nvGrpSpPr>
        <p:grpSpPr>
          <a:xfrm>
            <a:off x="6416195" y="5240869"/>
            <a:ext cx="1193030" cy="554179"/>
            <a:chOff x="946728" y="5233941"/>
            <a:chExt cx="1193030" cy="554179"/>
          </a:xfrm>
        </p:grpSpPr>
        <p:sp>
          <p:nvSpPr>
            <p:cNvPr id="59" name="Isosceles Triangle 58"/>
            <p:cNvSpPr/>
            <p:nvPr/>
          </p:nvSpPr>
          <p:spPr bwMode="auto">
            <a:xfrm>
              <a:off x="946728" y="5233941"/>
              <a:ext cx="1193030" cy="369454"/>
            </a:xfrm>
            <a:prstGeom prst="triangle">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1020B"/>
                </a:solidFill>
                <a:effectLst/>
                <a:latin typeface="Arial"/>
                <a:cs typeface="Aria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ID</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60" name="Straight Connector 59"/>
            <p:cNvCxnSpPr/>
            <p:nvPr/>
          </p:nvCxnSpPr>
          <p:spPr bwMode="auto">
            <a:xfrm rot="5400000">
              <a:off x="969819" y="5649575"/>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1" name="Straight Connector 60"/>
            <p:cNvCxnSpPr/>
            <p:nvPr/>
          </p:nvCxnSpPr>
          <p:spPr bwMode="auto">
            <a:xfrm rot="5400000">
              <a:off x="1191492"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2" name="Straight Connector 61"/>
            <p:cNvCxnSpPr/>
            <p:nvPr/>
          </p:nvCxnSpPr>
          <p:spPr bwMode="auto">
            <a:xfrm rot="5400000">
              <a:off x="1407007"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3" name="Straight Connector 62"/>
            <p:cNvCxnSpPr/>
            <p:nvPr/>
          </p:nvCxnSpPr>
          <p:spPr bwMode="auto">
            <a:xfrm rot="5400000">
              <a:off x="1607128" y="5640340"/>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4" name="Straight Connector 63"/>
            <p:cNvCxnSpPr/>
            <p:nvPr/>
          </p:nvCxnSpPr>
          <p:spPr bwMode="auto">
            <a:xfrm rot="5400000">
              <a:off x="1814946"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sp>
        <p:nvSpPr>
          <p:cNvPr id="66" name="TextBox 65"/>
          <p:cNvSpPr txBox="1"/>
          <p:nvPr/>
        </p:nvSpPr>
        <p:spPr>
          <a:xfrm>
            <a:off x="5788122" y="1624060"/>
            <a:ext cx="2817090" cy="1754327"/>
          </a:xfrm>
          <a:prstGeom prst="rect">
            <a:avLst/>
          </a:prstGeom>
          <a:solidFill>
            <a:srgbClr val="FFFF00"/>
          </a:solidFill>
        </p:spPr>
        <p:txBody>
          <a:bodyPr wrap="square" rtlCol="0">
            <a:spAutoFit/>
          </a:bodyPr>
          <a:lstStyle/>
          <a:p>
            <a:r>
              <a:rPr lang="en-US" sz="1800" dirty="0" smtClean="0">
                <a:solidFill>
                  <a:srgbClr val="01020B"/>
                </a:solidFill>
                <a:latin typeface="Arial"/>
                <a:cs typeface="Arial"/>
              </a:rPr>
              <a:t>Query executes using</a:t>
            </a:r>
          </a:p>
          <a:p>
            <a:pPr marL="342900" indent="-342900">
              <a:buAutoNum type="arabicParenBoth"/>
            </a:pPr>
            <a:r>
              <a:rPr lang="en-US" sz="1800" u="sng" dirty="0" smtClean="0">
                <a:solidFill>
                  <a:srgbClr val="01020B"/>
                </a:solidFill>
                <a:latin typeface="Arial"/>
                <a:cs typeface="Arial"/>
              </a:rPr>
              <a:t>Single </a:t>
            </a:r>
            <a:r>
              <a:rPr lang="en-US" sz="1800" dirty="0" smtClean="0">
                <a:solidFill>
                  <a:srgbClr val="01020B"/>
                </a:solidFill>
                <a:latin typeface="Arial"/>
                <a:cs typeface="Arial"/>
              </a:rPr>
              <a:t>node</a:t>
            </a:r>
          </a:p>
          <a:p>
            <a:pPr marL="342900" indent="-342900">
              <a:buAutoNum type="arabicParenBoth"/>
            </a:pPr>
            <a:r>
              <a:rPr lang="en-US" sz="1800" dirty="0" smtClean="0">
                <a:solidFill>
                  <a:srgbClr val="01020B"/>
                </a:solidFill>
                <a:latin typeface="Arial"/>
                <a:cs typeface="Arial"/>
              </a:rPr>
              <a:t>B-tree lookup on ID</a:t>
            </a:r>
          </a:p>
          <a:p>
            <a:pPr marL="342900" indent="-342900">
              <a:buAutoNum type="arabicParenBoth"/>
            </a:pPr>
            <a:r>
              <a:rPr lang="en-US" sz="1800" dirty="0" smtClean="0">
                <a:solidFill>
                  <a:srgbClr val="01020B"/>
                </a:solidFill>
                <a:latin typeface="Arial"/>
                <a:cs typeface="Arial"/>
              </a:rPr>
              <a:t>Leads to truly scalable short transactions</a:t>
            </a:r>
            <a:endParaRPr lang="en-US" sz="1800" dirty="0">
              <a:solidFill>
                <a:srgbClr val="01020B"/>
              </a:solidFill>
              <a:latin typeface="Arial"/>
              <a:cs typeface="Arial"/>
            </a:endParaRPr>
          </a:p>
        </p:txBody>
      </p:sp>
      <p:sp>
        <p:nvSpPr>
          <p:cNvPr id="90" name="Rectangle 89"/>
          <p:cNvSpPr/>
          <p:nvPr/>
        </p:nvSpPr>
        <p:spPr bwMode="auto">
          <a:xfrm>
            <a:off x="1031392" y="3956244"/>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91" name="Rectangle 90"/>
          <p:cNvSpPr/>
          <p:nvPr/>
        </p:nvSpPr>
        <p:spPr bwMode="auto">
          <a:xfrm>
            <a:off x="3916216" y="3956244"/>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92" name="Rectangle 91"/>
          <p:cNvSpPr/>
          <p:nvPr/>
        </p:nvSpPr>
        <p:spPr bwMode="auto">
          <a:xfrm>
            <a:off x="6717911" y="3956244"/>
            <a:ext cx="1154545" cy="1085272"/>
          </a:xfrm>
          <a:prstGeom prst="rect">
            <a:avLst/>
          </a:prstGeom>
          <a:solidFill>
            <a:srgbClr val="CFDBFD"/>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211" name="TextBox 210"/>
          <p:cNvSpPr txBox="1"/>
          <p:nvPr/>
        </p:nvSpPr>
        <p:spPr>
          <a:xfrm>
            <a:off x="1062182" y="4135583"/>
            <a:ext cx="1146848"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sp>
        <p:nvSpPr>
          <p:cNvPr id="213" name="TextBox 212"/>
          <p:cNvSpPr txBox="1"/>
          <p:nvPr/>
        </p:nvSpPr>
        <p:spPr>
          <a:xfrm>
            <a:off x="6742545" y="4174068"/>
            <a:ext cx="1123757"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grpSp>
        <p:nvGrpSpPr>
          <p:cNvPr id="7" name="Group 82"/>
          <p:cNvGrpSpPr/>
          <p:nvPr/>
        </p:nvGrpSpPr>
        <p:grpSpPr>
          <a:xfrm>
            <a:off x="3990853" y="3825395"/>
            <a:ext cx="1104542" cy="1407006"/>
            <a:chOff x="4914489" y="3810001"/>
            <a:chExt cx="1104542" cy="1407006"/>
          </a:xfrm>
        </p:grpSpPr>
        <p:sp>
          <p:nvSpPr>
            <p:cNvPr id="84" name="Oval 83"/>
            <p:cNvSpPr/>
            <p:nvPr/>
          </p:nvSpPr>
          <p:spPr bwMode="auto">
            <a:xfrm>
              <a:off x="4914489" y="4064000"/>
              <a:ext cx="1104542" cy="706200"/>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Index</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Select</a:t>
              </a:r>
              <a:r>
                <a:rPr kumimoji="0" lang="en-US" sz="1200" b="1" i="0" u="none" strike="noStrike" cap="none" normalizeH="0" dirty="0" smtClean="0">
                  <a:ln>
                    <a:noFill/>
                  </a:ln>
                  <a:solidFill>
                    <a:srgbClr val="01020B"/>
                  </a:solidFill>
                  <a:effectLst/>
                  <a:latin typeface="Tahoma" charset="0"/>
                </a:rPr>
                <a:t> </a:t>
              </a:r>
              <a:br>
                <a:rPr kumimoji="0" lang="en-US" sz="1200" b="1" i="0" u="none" strike="noStrike" cap="none" normalizeH="0" dirty="0" smtClean="0">
                  <a:ln>
                    <a:noFill/>
                  </a:ln>
                  <a:solidFill>
                    <a:srgbClr val="01020B"/>
                  </a:solidFill>
                  <a:effectLst/>
                  <a:latin typeface="Tahoma" charset="0"/>
                </a:rPr>
              </a:br>
              <a:r>
                <a:rPr kumimoji="0" lang="en-US" sz="1200" b="1" i="0" u="none" strike="noStrike" cap="none" normalizeH="0" dirty="0" smtClean="0">
                  <a:ln>
                    <a:noFill/>
                  </a:ln>
                  <a:solidFill>
                    <a:srgbClr val="01020B"/>
                  </a:solidFill>
                  <a:effectLst/>
                  <a:latin typeface="Tahoma" charset="0"/>
                </a:rPr>
                <a:t>ID=933</a:t>
              </a:r>
              <a:endParaRPr kumimoji="0" lang="en-US" sz="1200" b="1" i="0" u="none" strike="noStrike" cap="none" normalizeH="0" baseline="0" dirty="0">
                <a:ln>
                  <a:noFill/>
                </a:ln>
                <a:solidFill>
                  <a:srgbClr val="01020B"/>
                </a:solidFill>
                <a:effectLst/>
                <a:latin typeface="Tahoma" charset="0"/>
              </a:endParaRPr>
            </a:p>
          </p:txBody>
        </p:sp>
        <p:cxnSp>
          <p:nvCxnSpPr>
            <p:cNvPr id="85" name="Straight Connector 84"/>
            <p:cNvCxnSpPr>
              <a:endCxn id="52" idx="0"/>
            </p:cNvCxnSpPr>
            <p:nvPr/>
          </p:nvCxnSpPr>
          <p:spPr bwMode="auto">
            <a:xfrm rot="5400000">
              <a:off x="4950693" y="4849091"/>
              <a:ext cx="444885" cy="290948"/>
            </a:xfrm>
            <a:prstGeom prst="line">
              <a:avLst/>
            </a:prstGeom>
            <a:solidFill>
              <a:schemeClr val="accent1"/>
            </a:solidFill>
            <a:ln w="31750" cap="flat" cmpd="sng" algn="ctr">
              <a:solidFill>
                <a:srgbClr val="01020B"/>
              </a:solidFill>
              <a:prstDash val="solid"/>
              <a:round/>
              <a:headEnd type="triangle" w="med" len="med"/>
              <a:tailEnd type="none" w="med" len="med"/>
            </a:ln>
            <a:effectLst/>
          </p:spPr>
        </p:cxnSp>
        <p:cxnSp>
          <p:nvCxnSpPr>
            <p:cNvPr id="86" name="Straight Connector 85"/>
            <p:cNvCxnSpPr/>
            <p:nvPr/>
          </p:nvCxnSpPr>
          <p:spPr bwMode="auto">
            <a:xfrm rot="5400000" flipH="1" flipV="1">
              <a:off x="5523532" y="3876380"/>
              <a:ext cx="261698" cy="128939"/>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grpSp>
      <p:sp>
        <p:nvSpPr>
          <p:cNvPr id="212" name="TextBox 211"/>
          <p:cNvSpPr txBox="1"/>
          <p:nvPr/>
        </p:nvSpPr>
        <p:spPr>
          <a:xfrm>
            <a:off x="3871577" y="4112492"/>
            <a:ext cx="1277698"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Server</a:t>
            </a:r>
            <a:endParaRPr lang="en-US" sz="1800" dirty="0">
              <a:solidFill>
                <a:srgbClr val="01020B"/>
              </a:solidFill>
              <a:latin typeface="Arial"/>
              <a:cs typeface="Arial"/>
            </a:endParaRPr>
          </a:p>
        </p:txBody>
      </p:sp>
      <p:sp>
        <p:nvSpPr>
          <p:cNvPr id="94" name="TextBox 93"/>
          <p:cNvSpPr txBox="1"/>
          <p:nvPr/>
        </p:nvSpPr>
        <p:spPr>
          <a:xfrm rot="16200000">
            <a:off x="-731213" y="5341697"/>
            <a:ext cx="2103886" cy="400110"/>
          </a:xfrm>
          <a:prstGeom prst="rect">
            <a:avLst/>
          </a:prstGeom>
          <a:noFill/>
        </p:spPr>
        <p:txBody>
          <a:bodyPr wrap="none" rtlCol="0">
            <a:spAutoFit/>
          </a:bodyPr>
          <a:lstStyle/>
          <a:p>
            <a:r>
              <a:rPr lang="en-US" sz="2000" dirty="0" smtClean="0">
                <a:solidFill>
                  <a:srgbClr val="0000FF"/>
                </a:solidFill>
                <a:latin typeface="Arial"/>
                <a:cs typeface="Arial"/>
              </a:rPr>
              <a:t>Customer Table</a:t>
            </a:r>
            <a:endParaRPr lang="en-US" sz="2000" dirty="0">
              <a:solidFill>
                <a:srgbClr val="0000FF"/>
              </a:solidFill>
              <a:latin typeface="Arial"/>
              <a:cs typeface="Arial"/>
            </a:endParaRPr>
          </a:p>
        </p:txBody>
      </p:sp>
      <p:sp>
        <p:nvSpPr>
          <p:cNvPr id="65" name="Slide Number Placeholder 64"/>
          <p:cNvSpPr>
            <a:spLocks noGrp="1"/>
          </p:cNvSpPr>
          <p:nvPr>
            <p:ph type="sldNum" sz="quarter" idx="12"/>
          </p:nvPr>
        </p:nvSpPr>
        <p:spPr/>
        <p:txBody>
          <a:bodyPr/>
          <a:lstStyle/>
          <a:p>
            <a:fld id="{E98DCB10-97A4-405D-8E23-559299D9D189}" type="slidenum">
              <a:rPr lang="en-US" smtClean="0"/>
              <a:pPr/>
              <a:t>31</a:t>
            </a:fld>
            <a:endParaRPr lang="en-US" dirty="0"/>
          </a:p>
        </p:txBody>
      </p:sp>
      <p:cxnSp>
        <p:nvCxnSpPr>
          <p:cNvPr id="67" name="Straight Connector 66"/>
          <p:cNvCxnSpPr/>
          <p:nvPr/>
        </p:nvCxnSpPr>
        <p:spPr bwMode="auto">
          <a:xfrm rot="16200000" flipH="1">
            <a:off x="1450086" y="5202660"/>
            <a:ext cx="272981" cy="725"/>
          </a:xfrm>
          <a:prstGeom prst="line">
            <a:avLst/>
          </a:prstGeom>
          <a:solidFill>
            <a:schemeClr val="accent1"/>
          </a:solidFill>
          <a:ln w="38100" cap="flat" cmpd="sng" algn="ctr">
            <a:solidFill>
              <a:srgbClr val="01020B"/>
            </a:solidFill>
            <a:prstDash val="solid"/>
            <a:round/>
            <a:headEnd type="triangle" w="med" len="med"/>
            <a:tailEnd type="triangle" w="med" len="med"/>
          </a:ln>
          <a:effectLst/>
        </p:spPr>
      </p:cxnSp>
      <p:cxnSp>
        <p:nvCxnSpPr>
          <p:cNvPr id="68" name="Straight Connector 67"/>
          <p:cNvCxnSpPr/>
          <p:nvPr/>
        </p:nvCxnSpPr>
        <p:spPr bwMode="auto">
          <a:xfrm rot="16200000" flipH="1">
            <a:off x="4404952" y="5194194"/>
            <a:ext cx="272981" cy="725"/>
          </a:xfrm>
          <a:prstGeom prst="line">
            <a:avLst/>
          </a:prstGeom>
          <a:solidFill>
            <a:schemeClr val="accent1"/>
          </a:solidFill>
          <a:ln w="38100" cap="flat" cmpd="sng" algn="ctr">
            <a:solidFill>
              <a:srgbClr val="01020B"/>
            </a:solidFill>
            <a:prstDash val="solid"/>
            <a:round/>
            <a:headEnd type="triangle" w="med" len="med"/>
            <a:tailEnd type="triangle" w="med" len="med"/>
          </a:ln>
          <a:effectLst/>
        </p:spPr>
      </p:cxnSp>
      <p:cxnSp>
        <p:nvCxnSpPr>
          <p:cNvPr id="72" name="Straight Connector 71"/>
          <p:cNvCxnSpPr/>
          <p:nvPr/>
        </p:nvCxnSpPr>
        <p:spPr bwMode="auto">
          <a:xfrm rot="16200000" flipH="1">
            <a:off x="7182018" y="5185727"/>
            <a:ext cx="272981" cy="725"/>
          </a:xfrm>
          <a:prstGeom prst="line">
            <a:avLst/>
          </a:prstGeom>
          <a:solidFill>
            <a:schemeClr val="accent1"/>
          </a:solidFill>
          <a:ln w="38100" cap="flat" cmpd="sng" algn="ctr">
            <a:solidFill>
              <a:srgbClr val="01020B"/>
            </a:solidFill>
            <a:prstDash val="solid"/>
            <a:round/>
            <a:headEnd type="triangle" w="med" len="med"/>
            <a:tailEnd type="triangle" w="med" len="med"/>
          </a:ln>
          <a:effectLst/>
        </p:spPr>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8"/>
                                        </p:tgtEl>
                                        <p:attrNameLst>
                                          <p:attrName>style.visibility</p:attrName>
                                        </p:attrNameLst>
                                      </p:cBhvr>
                                      <p:to>
                                        <p:strVal val="hidden"/>
                                      </p:to>
                                    </p:set>
                                  </p:childTnLst>
                                </p:cTn>
                              </p:par>
                              <p:par>
                                <p:cTn id="15" presetID="1" presetClass="entr" presetSubtype="0" fill="hold" nodeType="withEffect">
                                  <p:stCondLst>
                                    <p:cond delay="1000"/>
                                  </p:stCondLst>
                                  <p:childTnLst>
                                    <p:set>
                                      <p:cBhvr>
                                        <p:cTn id="16" dur="1" fill="hold">
                                          <p:stCondLst>
                                            <p:cond delay="0"/>
                                          </p:stCondLst>
                                        </p:cTn>
                                        <p:tgtEl>
                                          <p:spTgt spid="1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66" grpId="0" animBg="1"/>
      <p:bldP spid="212" grpId="0"/>
      <p:bldP spid="21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Example #2</a:t>
            </a:r>
            <a:endParaRPr lang="en-US" dirty="0"/>
          </a:p>
        </p:txBody>
      </p:sp>
      <p:sp>
        <p:nvSpPr>
          <p:cNvPr id="3" name="Content Placeholder 2"/>
          <p:cNvSpPr>
            <a:spLocks noGrp="1"/>
          </p:cNvSpPr>
          <p:nvPr>
            <p:ph idx="1"/>
          </p:nvPr>
        </p:nvSpPr>
        <p:spPr/>
        <p:txBody>
          <a:bodyPr/>
          <a:lstStyle/>
          <a:p>
            <a:pPr>
              <a:buNone/>
            </a:pPr>
            <a:r>
              <a:rPr lang="en-US" dirty="0" smtClean="0"/>
              <a:t>Create table </a:t>
            </a:r>
            <a:r>
              <a:rPr lang="en-US" dirty="0" smtClean="0">
                <a:solidFill>
                  <a:srgbClr val="0070C0"/>
                </a:solidFill>
              </a:rPr>
              <a:t>Customers</a:t>
            </a:r>
            <a:r>
              <a:rPr lang="en-US" dirty="0" smtClean="0"/>
              <a:t> (</a:t>
            </a:r>
            <a:r>
              <a:rPr lang="en-US" dirty="0" smtClean="0">
                <a:solidFill>
                  <a:srgbClr val="FF0000"/>
                </a:solidFill>
              </a:rPr>
              <a:t>ID</a:t>
            </a:r>
            <a:r>
              <a:rPr lang="en-US" dirty="0" smtClean="0"/>
              <a:t>, Name, </a:t>
            </a:r>
            <a:r>
              <a:rPr lang="en-US" dirty="0" err="1" smtClean="0">
                <a:solidFill>
                  <a:srgbClr val="01020B"/>
                </a:solidFill>
              </a:rPr>
              <a:t>AmtDue</a:t>
            </a:r>
            <a:r>
              <a:rPr lang="en-US" dirty="0" smtClean="0"/>
              <a:t>) </a:t>
            </a:r>
            <a:br>
              <a:rPr lang="en-US" dirty="0" smtClean="0"/>
            </a:br>
            <a:r>
              <a:rPr lang="en-US" dirty="0" smtClean="0"/>
              <a:t>Hash partition on </a:t>
            </a:r>
            <a:r>
              <a:rPr lang="en-US" dirty="0" smtClean="0">
                <a:solidFill>
                  <a:srgbClr val="FF0000"/>
                </a:solidFill>
              </a:rPr>
              <a:t>ID</a:t>
            </a:r>
          </a:p>
          <a:p>
            <a:pPr>
              <a:buNone/>
            </a:pPr>
            <a:endParaRPr lang="en-US" sz="2800" dirty="0" smtClean="0"/>
          </a:p>
          <a:p>
            <a:pPr>
              <a:buNone/>
            </a:pPr>
            <a:r>
              <a:rPr lang="en-US" dirty="0" smtClean="0"/>
              <a:t>Create </a:t>
            </a:r>
            <a:r>
              <a:rPr lang="en-US" u="sng" dirty="0" smtClean="0">
                <a:solidFill>
                  <a:srgbClr val="01020B"/>
                </a:solidFill>
              </a:rPr>
              <a:t>clustered index </a:t>
            </a:r>
            <a:r>
              <a:rPr lang="en-US" dirty="0" smtClean="0"/>
              <a:t>on </a:t>
            </a:r>
            <a:r>
              <a:rPr lang="en-US" dirty="0" smtClean="0">
                <a:solidFill>
                  <a:srgbClr val="0070C0"/>
                </a:solidFill>
              </a:rPr>
              <a:t>Customers</a:t>
            </a:r>
            <a:r>
              <a:rPr lang="en-US" dirty="0" smtClean="0"/>
              <a:t> (</a:t>
            </a:r>
            <a:r>
              <a:rPr lang="en-US" dirty="0" err="1" smtClean="0">
                <a:solidFill>
                  <a:srgbClr val="01020B"/>
                </a:solidFill>
              </a:rPr>
              <a:t>AmtDue</a:t>
            </a:r>
            <a:r>
              <a:rPr lang="en-US" dirty="0" smtClean="0"/>
              <a:t>)</a:t>
            </a:r>
          </a:p>
          <a:p>
            <a:pPr>
              <a:buNone/>
            </a:pPr>
            <a:r>
              <a:rPr lang="en-US" dirty="0" smtClean="0"/>
              <a:t>Create </a:t>
            </a:r>
            <a:r>
              <a:rPr lang="en-US" u="sng" dirty="0" smtClean="0">
                <a:solidFill>
                  <a:srgbClr val="01020B"/>
                </a:solidFill>
              </a:rPr>
              <a:t>non-clustered index </a:t>
            </a:r>
            <a:r>
              <a:rPr lang="en-US" dirty="0" smtClean="0"/>
              <a:t>on </a:t>
            </a:r>
            <a:r>
              <a:rPr lang="en-US" dirty="0" smtClean="0">
                <a:solidFill>
                  <a:srgbClr val="0070C0"/>
                </a:solidFill>
              </a:rPr>
              <a:t>Customers </a:t>
            </a:r>
            <a:r>
              <a:rPr lang="en-US" dirty="0" smtClean="0"/>
              <a:t>(</a:t>
            </a:r>
            <a:r>
              <a:rPr lang="en-US" dirty="0" smtClean="0">
                <a:solidFill>
                  <a:srgbClr val="FF0000"/>
                </a:solidFill>
              </a:rPr>
              <a:t>ID</a:t>
            </a:r>
            <a:r>
              <a:rPr lang="en-US" dirty="0" smtClean="0"/>
              <a:t>)</a:t>
            </a:r>
          </a:p>
          <a:p>
            <a:endParaRPr lang="en-US" dirty="0" smtClean="0"/>
          </a:p>
          <a:p>
            <a:pPr>
              <a:buNone/>
            </a:pPr>
            <a:r>
              <a:rPr lang="en-US" dirty="0" smtClean="0"/>
              <a:t>** Note that indexed attributes need not be the same as the attribute as the partitioning attribute</a:t>
            </a: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180312" y="2208459"/>
            <a:ext cx="8736061" cy="4448848"/>
          </a:xfrm>
          <a:prstGeom prst="rect">
            <a:avLst/>
          </a:prstGeom>
          <a:solidFill>
            <a:srgbClr val="FFDFEF">
              <a:alpha val="97000"/>
            </a:srgbClr>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ahoma" charset="0"/>
            </a:endParaRPr>
          </a:p>
        </p:txBody>
      </p:sp>
      <p:sp>
        <p:nvSpPr>
          <p:cNvPr id="27" name="AutoShape 13"/>
          <p:cNvSpPr>
            <a:spLocks noChangeArrowheads="1"/>
          </p:cNvSpPr>
          <p:nvPr/>
        </p:nvSpPr>
        <p:spPr bwMode="auto">
          <a:xfrm>
            <a:off x="506750"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0" name="AutoShape 13"/>
          <p:cNvSpPr>
            <a:spLocks noChangeArrowheads="1"/>
          </p:cNvSpPr>
          <p:nvPr/>
        </p:nvSpPr>
        <p:spPr bwMode="auto">
          <a:xfrm>
            <a:off x="3376183" y="4987156"/>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31" name="AutoShape 13"/>
          <p:cNvSpPr>
            <a:spLocks noChangeArrowheads="1"/>
          </p:cNvSpPr>
          <p:nvPr/>
        </p:nvSpPr>
        <p:spPr bwMode="auto">
          <a:xfrm>
            <a:off x="6268702" y="5017944"/>
            <a:ext cx="2102524" cy="173075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26626" name="Rectangle 3"/>
          <p:cNvSpPr>
            <a:spLocks noGrp="1" noChangeArrowheads="1"/>
          </p:cNvSpPr>
          <p:nvPr>
            <p:ph type="title"/>
          </p:nvPr>
        </p:nvSpPr>
        <p:spPr>
          <a:xfrm>
            <a:off x="508831" y="192425"/>
            <a:ext cx="8227229" cy="947141"/>
          </a:xfrm>
        </p:spPr>
        <p:txBody>
          <a:bodyPr/>
          <a:lstStyle/>
          <a:p>
            <a:r>
              <a:rPr lang="en-US" dirty="0" smtClean="0">
                <a:latin typeface="Arial" charset="0"/>
              </a:rPr>
              <a:t>Index Examp</a:t>
            </a:r>
            <a:r>
              <a:rPr lang="en-US" dirty="0" smtClean="0">
                <a:latin typeface="Arial" charset="0"/>
              </a:rPr>
              <a:t>le #2</a:t>
            </a:r>
            <a:endParaRPr lang="en-US" dirty="0">
              <a:latin typeface="Arial" charset="0"/>
            </a:endParaRPr>
          </a:p>
        </p:txBody>
      </p:sp>
      <p:graphicFrame>
        <p:nvGraphicFramePr>
          <p:cNvPr id="119" name="Table 118"/>
          <p:cNvGraphicFramePr>
            <a:graphicFrameLocks noGrp="1"/>
          </p:cNvGraphicFramePr>
          <p:nvPr/>
        </p:nvGraphicFramePr>
        <p:xfrm>
          <a:off x="6324600" y="5780424"/>
          <a:ext cx="1990725" cy="783867"/>
        </p:xfrm>
        <a:graphic>
          <a:graphicData uri="http://schemas.openxmlformats.org/drawingml/2006/table">
            <a:tbl>
              <a:tblPr/>
              <a:tblGrid>
                <a:gridCol w="482898"/>
                <a:gridCol w="640580"/>
                <a:gridCol w="867247"/>
              </a:tblGrid>
              <a:tr h="16154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61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61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$11K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0661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$90K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0" name="Table 119"/>
          <p:cNvGraphicFramePr>
            <a:graphicFrameLocks noGrp="1" noChangeAspect="1"/>
          </p:cNvGraphicFramePr>
          <p:nvPr/>
        </p:nvGraphicFramePr>
        <p:xfrm>
          <a:off x="3429000" y="5780424"/>
          <a:ext cx="1981199" cy="797242"/>
        </p:xfrm>
        <a:graphic>
          <a:graphicData uri="http://schemas.openxmlformats.org/drawingml/2006/table">
            <a:tbl>
              <a:tblPr/>
              <a:tblGrid>
                <a:gridCol w="546862"/>
                <a:gridCol w="699646"/>
                <a:gridCol w="734691"/>
              </a:tblGrid>
              <a:tr h="206272">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699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8" name="Table 117"/>
          <p:cNvGraphicFramePr>
            <a:graphicFrameLocks noGrp="1"/>
          </p:cNvGraphicFramePr>
          <p:nvPr/>
        </p:nvGraphicFramePr>
        <p:xfrm>
          <a:off x="561975" y="5780424"/>
          <a:ext cx="1952625" cy="776709"/>
        </p:xfrm>
        <a:graphic>
          <a:graphicData uri="http://schemas.openxmlformats.org/drawingml/2006/table">
            <a:tbl>
              <a:tblPr/>
              <a:tblGrid>
                <a:gridCol w="538973"/>
                <a:gridCol w="658200"/>
                <a:gridCol w="755452"/>
              </a:tblGrid>
              <a:tr h="19319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0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319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319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3194">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114"/>
          <p:cNvGrpSpPr/>
          <p:nvPr/>
        </p:nvGrpSpPr>
        <p:grpSpPr>
          <a:xfrm>
            <a:off x="3827446" y="2317799"/>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3" name="Group 135"/>
          <p:cNvGrpSpPr/>
          <p:nvPr/>
        </p:nvGrpSpPr>
        <p:grpSpPr>
          <a:xfrm>
            <a:off x="3712419" y="1117181"/>
            <a:ext cx="1600970" cy="508000"/>
            <a:chOff x="1092970" y="1562485"/>
            <a:chExt cx="1600970" cy="508000"/>
          </a:xfrm>
        </p:grpSpPr>
        <p:sp>
          <p:nvSpPr>
            <p:cNvPr id="105" name="Oval 104"/>
            <p:cNvSpPr/>
            <p:nvPr/>
          </p:nvSpPr>
          <p:spPr bwMode="auto">
            <a:xfrm>
              <a:off x="1092970"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a:stCxn id="105" idx="4"/>
            <a:endCxn id="102" idx="0"/>
          </p:cNvCxnSpPr>
          <p:nvPr/>
        </p:nvCxnSpPr>
        <p:spPr bwMode="auto">
          <a:xfrm rot="5400000">
            <a:off x="4166381" y="1971276"/>
            <a:ext cx="692618" cy="42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141" name="TextBox 140"/>
          <p:cNvSpPr txBox="1"/>
          <p:nvPr/>
        </p:nvSpPr>
        <p:spPr>
          <a:xfrm>
            <a:off x="254570" y="2940242"/>
            <a:ext cx="3239853" cy="70788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 from Customers </a:t>
            </a:r>
          </a:p>
          <a:p>
            <a:r>
              <a:rPr lang="en-US" sz="2000" dirty="0" smtClean="0">
                <a:solidFill>
                  <a:srgbClr val="01020B"/>
                </a:solidFill>
                <a:latin typeface="Arial"/>
                <a:cs typeface="Arial"/>
              </a:rPr>
              <a:t>where ID = 933</a:t>
            </a:r>
            <a:endParaRPr lang="en-US" sz="2000" dirty="0">
              <a:solidFill>
                <a:srgbClr val="01020B"/>
              </a:solidFill>
              <a:latin typeface="Arial"/>
              <a:cs typeface="Arial"/>
            </a:endParaRPr>
          </a:p>
        </p:txBody>
      </p:sp>
      <p:sp>
        <p:nvSpPr>
          <p:cNvPr id="131" name="Rectangle 130"/>
          <p:cNvSpPr/>
          <p:nvPr/>
        </p:nvSpPr>
        <p:spPr bwMode="auto">
          <a:xfrm>
            <a:off x="852158" y="3906910"/>
            <a:ext cx="1403301" cy="1146849"/>
          </a:xfrm>
          <a:prstGeom prst="rect">
            <a:avLst/>
          </a:prstGeom>
          <a:solidFill>
            <a:schemeClr val="tx1">
              <a:lumMod val="20000"/>
              <a:lumOff val="80000"/>
            </a:schemeClr>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67" name="Rectangle 166"/>
          <p:cNvSpPr/>
          <p:nvPr/>
        </p:nvSpPr>
        <p:spPr bwMode="auto">
          <a:xfrm>
            <a:off x="3710837" y="3899213"/>
            <a:ext cx="1403301" cy="1146849"/>
          </a:xfrm>
          <a:prstGeom prst="rect">
            <a:avLst/>
          </a:prstGeom>
          <a:solidFill>
            <a:schemeClr val="tx1">
              <a:lumMod val="20000"/>
              <a:lumOff val="80000"/>
            </a:schemeClr>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76" name="Rectangle 175"/>
          <p:cNvSpPr/>
          <p:nvPr/>
        </p:nvSpPr>
        <p:spPr bwMode="auto">
          <a:xfrm>
            <a:off x="6572603" y="3937697"/>
            <a:ext cx="1403301" cy="1146849"/>
          </a:xfrm>
          <a:prstGeom prst="rect">
            <a:avLst/>
          </a:prstGeom>
          <a:solidFill>
            <a:schemeClr val="tx1">
              <a:lumMod val="20000"/>
              <a:lumOff val="80000"/>
            </a:schemeClr>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grpSp>
        <p:nvGrpSpPr>
          <p:cNvPr id="4" name="Group 204"/>
          <p:cNvGrpSpPr/>
          <p:nvPr/>
        </p:nvGrpSpPr>
        <p:grpSpPr>
          <a:xfrm>
            <a:off x="3906186" y="4064001"/>
            <a:ext cx="1104542" cy="1168400"/>
            <a:chOff x="3906186" y="4064001"/>
            <a:chExt cx="1104542" cy="1168400"/>
          </a:xfrm>
        </p:grpSpPr>
        <p:sp>
          <p:nvSpPr>
            <p:cNvPr id="174" name="Oval 173"/>
            <p:cNvSpPr/>
            <p:nvPr/>
          </p:nvSpPr>
          <p:spPr bwMode="auto">
            <a:xfrm>
              <a:off x="3906186" y="4064001"/>
              <a:ext cx="1104542" cy="698502"/>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Index</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Select</a:t>
              </a:r>
              <a:r>
                <a:rPr kumimoji="0" lang="en-US" sz="1200" b="1" i="0" u="none" strike="noStrike" cap="none" normalizeH="0" dirty="0" smtClean="0">
                  <a:ln>
                    <a:noFill/>
                  </a:ln>
                  <a:solidFill>
                    <a:srgbClr val="01020B"/>
                  </a:solidFill>
                  <a:effectLst/>
                  <a:latin typeface="Tahoma" charset="0"/>
                </a:rPr>
                <a:t> </a:t>
              </a:r>
              <a:br>
                <a:rPr kumimoji="0" lang="en-US" sz="1200" b="1" i="0" u="none" strike="noStrike" cap="none" normalizeH="0" dirty="0" smtClean="0">
                  <a:ln>
                    <a:noFill/>
                  </a:ln>
                  <a:solidFill>
                    <a:srgbClr val="01020B"/>
                  </a:solidFill>
                  <a:effectLst/>
                  <a:latin typeface="Tahoma" charset="0"/>
                </a:rPr>
              </a:br>
              <a:r>
                <a:rPr kumimoji="0" lang="en-US" sz="1200" b="1" i="0" u="none" strike="noStrike" cap="none" normalizeH="0" dirty="0" smtClean="0">
                  <a:ln>
                    <a:noFill/>
                  </a:ln>
                  <a:solidFill>
                    <a:srgbClr val="01020B"/>
                  </a:solidFill>
                  <a:effectLst/>
                  <a:latin typeface="Tahoma" charset="0"/>
                </a:rPr>
                <a:t>ID=933</a:t>
              </a:r>
              <a:endParaRPr kumimoji="0" lang="en-US" sz="1200" b="1" i="0" u="none" strike="noStrike" cap="none" normalizeH="0" baseline="0" dirty="0">
                <a:ln>
                  <a:noFill/>
                </a:ln>
                <a:solidFill>
                  <a:srgbClr val="01020B"/>
                </a:solidFill>
                <a:effectLst/>
                <a:latin typeface="Tahoma" charset="0"/>
              </a:endParaRPr>
            </a:p>
          </p:txBody>
        </p:sp>
        <p:cxnSp>
          <p:nvCxnSpPr>
            <p:cNvPr id="170" name="Straight Connector 169"/>
            <p:cNvCxnSpPr>
              <a:stCxn id="174" idx="4"/>
              <a:endCxn id="52" idx="0"/>
            </p:cNvCxnSpPr>
            <p:nvPr/>
          </p:nvCxnSpPr>
          <p:spPr bwMode="auto">
            <a:xfrm rot="16200000" flipH="1">
              <a:off x="4481555" y="4739404"/>
              <a:ext cx="469899" cy="516095"/>
            </a:xfrm>
            <a:prstGeom prst="line">
              <a:avLst/>
            </a:prstGeom>
            <a:solidFill>
              <a:schemeClr val="accent1"/>
            </a:solidFill>
            <a:ln w="38100" cap="flat" cmpd="sng" algn="ctr">
              <a:solidFill>
                <a:srgbClr val="01020B"/>
              </a:solidFill>
              <a:prstDash val="solid"/>
              <a:round/>
              <a:headEnd type="triangle" w="med" len="med"/>
              <a:tailEnd type="none" w="med" len="med"/>
            </a:ln>
            <a:effectLst/>
          </p:spPr>
        </p:cxnSp>
      </p:grpSp>
      <p:cxnSp>
        <p:nvCxnSpPr>
          <p:cNvPr id="186" name="Straight Connector 185"/>
          <p:cNvCxnSpPr>
            <a:stCxn id="109" idx="1"/>
          </p:cNvCxnSpPr>
          <p:nvPr/>
        </p:nvCxnSpPr>
        <p:spPr bwMode="auto">
          <a:xfrm rot="10800000" flipV="1">
            <a:off x="1808792" y="3242887"/>
            <a:ext cx="2018655" cy="805716"/>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7" name="Straight Connector 186"/>
          <p:cNvCxnSpPr>
            <a:stCxn id="109" idx="2"/>
            <a:endCxn id="174" idx="0"/>
          </p:cNvCxnSpPr>
          <p:nvPr/>
        </p:nvCxnSpPr>
        <p:spPr bwMode="auto">
          <a:xfrm rot="5400000">
            <a:off x="4205715" y="3757239"/>
            <a:ext cx="559504" cy="54020"/>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88" name="Straight Connector 187"/>
          <p:cNvCxnSpPr/>
          <p:nvPr/>
        </p:nvCxnSpPr>
        <p:spPr bwMode="auto">
          <a:xfrm rot="10800000">
            <a:off x="5150670" y="3292783"/>
            <a:ext cx="1453330" cy="655763"/>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graphicFrame>
        <p:nvGraphicFramePr>
          <p:cNvPr id="121" name="Table 120"/>
          <p:cNvGraphicFramePr>
            <a:graphicFrameLocks noGrp="1"/>
          </p:cNvGraphicFramePr>
          <p:nvPr/>
        </p:nvGraphicFramePr>
        <p:xfrm>
          <a:off x="4348789" y="3548303"/>
          <a:ext cx="1500908" cy="303493"/>
        </p:xfrm>
        <a:graphic>
          <a:graphicData uri="http://schemas.openxmlformats.org/drawingml/2006/table">
            <a:tbl>
              <a:tblPr/>
              <a:tblGrid>
                <a:gridCol w="460518"/>
                <a:gridCol w="589181"/>
                <a:gridCol w="451209"/>
              </a:tblGrid>
              <a:tr h="30349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211" name="TextBox 210"/>
          <p:cNvSpPr txBox="1"/>
          <p:nvPr/>
        </p:nvSpPr>
        <p:spPr>
          <a:xfrm>
            <a:off x="977515" y="4143280"/>
            <a:ext cx="1146848"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Engine</a:t>
            </a:r>
            <a:endParaRPr lang="en-US" sz="1800" dirty="0">
              <a:solidFill>
                <a:srgbClr val="01020B"/>
              </a:solidFill>
              <a:latin typeface="Arial"/>
              <a:cs typeface="Arial"/>
            </a:endParaRPr>
          </a:p>
        </p:txBody>
      </p:sp>
      <p:sp>
        <p:nvSpPr>
          <p:cNvPr id="212" name="TextBox 211"/>
          <p:cNvSpPr txBox="1"/>
          <p:nvPr/>
        </p:nvSpPr>
        <p:spPr>
          <a:xfrm>
            <a:off x="3786909" y="4150977"/>
            <a:ext cx="1277698"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Engine</a:t>
            </a:r>
            <a:endParaRPr lang="en-US" sz="1800" dirty="0">
              <a:solidFill>
                <a:srgbClr val="01020B"/>
              </a:solidFill>
              <a:latin typeface="Arial"/>
              <a:cs typeface="Arial"/>
            </a:endParaRPr>
          </a:p>
        </p:txBody>
      </p:sp>
      <p:sp>
        <p:nvSpPr>
          <p:cNvPr id="213" name="TextBox 212"/>
          <p:cNvSpPr txBox="1"/>
          <p:nvPr/>
        </p:nvSpPr>
        <p:spPr>
          <a:xfrm>
            <a:off x="6742545" y="4174068"/>
            <a:ext cx="1123757" cy="646331"/>
          </a:xfrm>
          <a:prstGeom prst="rect">
            <a:avLst/>
          </a:prstGeom>
          <a:noFill/>
        </p:spPr>
        <p:txBody>
          <a:bodyPr wrap="square" rtlCol="0">
            <a:spAutoFit/>
          </a:bodyPr>
          <a:lstStyle/>
          <a:p>
            <a:pPr algn="ctr"/>
            <a:r>
              <a:rPr lang="en-US" sz="1800" dirty="0" smtClean="0">
                <a:solidFill>
                  <a:srgbClr val="01020B"/>
                </a:solidFill>
                <a:latin typeface="Arial"/>
                <a:cs typeface="Arial"/>
              </a:rPr>
              <a:t>SQL </a:t>
            </a:r>
          </a:p>
          <a:p>
            <a:pPr algn="ctr"/>
            <a:r>
              <a:rPr lang="en-US" sz="1800" dirty="0" smtClean="0">
                <a:solidFill>
                  <a:srgbClr val="01020B"/>
                </a:solidFill>
                <a:latin typeface="Arial"/>
                <a:cs typeface="Arial"/>
              </a:rPr>
              <a:t>Engine</a:t>
            </a:r>
            <a:endParaRPr lang="en-US" sz="1800" dirty="0">
              <a:solidFill>
                <a:srgbClr val="01020B"/>
              </a:solidFill>
              <a:latin typeface="Arial"/>
              <a:cs typeface="Arial"/>
            </a:endParaRPr>
          </a:p>
        </p:txBody>
      </p:sp>
      <p:sp>
        <p:nvSpPr>
          <p:cNvPr id="69" name="TextBox 68"/>
          <p:cNvSpPr txBox="1"/>
          <p:nvPr/>
        </p:nvSpPr>
        <p:spPr>
          <a:xfrm>
            <a:off x="246303" y="1799527"/>
            <a:ext cx="3863879" cy="1077218"/>
          </a:xfrm>
          <a:prstGeom prst="rect">
            <a:avLst/>
          </a:prstGeom>
          <a:solidFill>
            <a:schemeClr val="bg1"/>
          </a:solidFill>
          <a:ln>
            <a:solidFill>
              <a:srgbClr val="01020B"/>
            </a:solidFill>
          </a:ln>
        </p:spPr>
        <p:txBody>
          <a:bodyPr wrap="square" rtlCol="0">
            <a:spAutoFit/>
          </a:bodyPr>
          <a:lstStyle/>
          <a:p>
            <a:r>
              <a:rPr lang="en-US" sz="1600" dirty="0" smtClean="0">
                <a:solidFill>
                  <a:srgbClr val="01020B"/>
                </a:solidFill>
                <a:latin typeface="Arial"/>
                <a:cs typeface="Arial"/>
              </a:rPr>
              <a:t>Customers (</a:t>
            </a:r>
            <a:r>
              <a:rPr lang="en-US" sz="1600" dirty="0" smtClean="0">
                <a:solidFill>
                  <a:srgbClr val="FF0000"/>
                </a:solidFill>
                <a:latin typeface="Arial"/>
                <a:cs typeface="Arial"/>
              </a:rPr>
              <a:t>ID</a:t>
            </a:r>
            <a:r>
              <a:rPr lang="en-US" sz="1600" dirty="0" smtClean="0">
                <a:solidFill>
                  <a:srgbClr val="01020B"/>
                </a:solidFill>
                <a:latin typeface="Arial"/>
                <a:cs typeface="Arial"/>
              </a:rPr>
              <a:t>, Name, </a:t>
            </a:r>
            <a:r>
              <a:rPr lang="en-US" sz="1600" dirty="0" err="1" smtClean="0">
                <a:solidFill>
                  <a:srgbClr val="0000FF"/>
                </a:solidFill>
                <a:latin typeface="Arial"/>
                <a:cs typeface="Arial"/>
              </a:rPr>
              <a:t>AmtDue</a:t>
            </a:r>
            <a:r>
              <a:rPr lang="en-US" sz="1600" dirty="0" smtClean="0">
                <a:solidFill>
                  <a:srgbClr val="01020B"/>
                </a:solidFill>
                <a:latin typeface="Arial"/>
                <a:cs typeface="Arial"/>
              </a:rPr>
              <a:t>)</a:t>
            </a:r>
          </a:p>
          <a:p>
            <a:r>
              <a:rPr lang="en-US" sz="1600" dirty="0" smtClean="0">
                <a:solidFill>
                  <a:srgbClr val="01020B"/>
                </a:solidFill>
                <a:latin typeface="Arial"/>
                <a:cs typeface="Arial"/>
              </a:rPr>
              <a:t>Hash Partition on </a:t>
            </a:r>
            <a:r>
              <a:rPr lang="en-US" sz="1600" dirty="0" smtClean="0">
                <a:solidFill>
                  <a:srgbClr val="FF0000"/>
                </a:solidFill>
                <a:latin typeface="Arial"/>
                <a:cs typeface="Arial"/>
              </a:rPr>
              <a:t>ID</a:t>
            </a:r>
          </a:p>
          <a:p>
            <a:pPr>
              <a:spcAft>
                <a:spcPts val="4800"/>
              </a:spcAft>
            </a:pPr>
            <a:r>
              <a:rPr lang="en-US" sz="1600" dirty="0" smtClean="0">
                <a:solidFill>
                  <a:srgbClr val="01020B"/>
                </a:solidFill>
                <a:latin typeface="Arial"/>
                <a:cs typeface="Arial"/>
              </a:rPr>
              <a:t>Clustered index Customers (</a:t>
            </a:r>
            <a:r>
              <a:rPr lang="en-US" sz="1600" dirty="0" err="1" smtClean="0">
                <a:solidFill>
                  <a:srgbClr val="0000FF"/>
                </a:solidFill>
                <a:latin typeface="Arial"/>
                <a:cs typeface="Arial"/>
              </a:rPr>
              <a:t>AmtDue</a:t>
            </a:r>
            <a:r>
              <a:rPr lang="en-US" sz="1600" dirty="0" smtClean="0">
                <a:solidFill>
                  <a:srgbClr val="01020B"/>
                </a:solidFill>
                <a:latin typeface="Arial"/>
                <a:cs typeface="Arial"/>
              </a:rPr>
              <a:t>)</a:t>
            </a:r>
            <a:br>
              <a:rPr lang="en-US" sz="1600" dirty="0" smtClean="0">
                <a:solidFill>
                  <a:srgbClr val="01020B"/>
                </a:solidFill>
                <a:latin typeface="Arial"/>
                <a:cs typeface="Arial"/>
              </a:rPr>
            </a:br>
            <a:r>
              <a:rPr lang="en-US" sz="1600" dirty="0" smtClean="0">
                <a:solidFill>
                  <a:srgbClr val="01020B"/>
                </a:solidFill>
                <a:latin typeface="Arial"/>
                <a:cs typeface="Arial"/>
              </a:rPr>
              <a:t>Non-clustered index Customers (</a:t>
            </a:r>
            <a:r>
              <a:rPr lang="en-US" sz="1600" dirty="0" smtClean="0">
                <a:solidFill>
                  <a:srgbClr val="FF0000"/>
                </a:solidFill>
                <a:latin typeface="Arial"/>
                <a:cs typeface="Arial"/>
              </a:rPr>
              <a:t>ID</a:t>
            </a:r>
            <a:r>
              <a:rPr lang="en-US" sz="1600" dirty="0" smtClean="0">
                <a:solidFill>
                  <a:srgbClr val="01020B"/>
                </a:solidFill>
                <a:latin typeface="Arial"/>
                <a:cs typeface="Arial"/>
              </a:rPr>
              <a:t>)</a:t>
            </a:r>
          </a:p>
          <a:p>
            <a:endParaRPr lang="en-US" sz="1600" dirty="0">
              <a:solidFill>
                <a:srgbClr val="FF0000"/>
              </a:solidFill>
              <a:latin typeface="Arial"/>
              <a:cs typeface="Arial"/>
            </a:endParaRPr>
          </a:p>
        </p:txBody>
      </p:sp>
      <p:graphicFrame>
        <p:nvGraphicFramePr>
          <p:cNvPr id="70" name="Table 69"/>
          <p:cNvGraphicFramePr>
            <a:graphicFrameLocks noGrp="1"/>
          </p:cNvGraphicFramePr>
          <p:nvPr/>
        </p:nvGraphicFramePr>
        <p:xfrm>
          <a:off x="4192732" y="1778000"/>
          <a:ext cx="1487632" cy="284788"/>
        </p:xfrm>
        <a:graphic>
          <a:graphicData uri="http://schemas.openxmlformats.org/drawingml/2006/table">
            <a:tbl>
              <a:tblPr/>
              <a:tblGrid>
                <a:gridCol w="456444"/>
                <a:gridCol w="583970"/>
                <a:gridCol w="447218"/>
              </a:tblGrid>
              <a:tr h="2847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66" name="TextBox 65"/>
          <p:cNvSpPr txBox="1"/>
          <p:nvPr/>
        </p:nvSpPr>
        <p:spPr>
          <a:xfrm>
            <a:off x="5872788" y="1647150"/>
            <a:ext cx="2817090" cy="1200329"/>
          </a:xfrm>
          <a:prstGeom prst="rect">
            <a:avLst/>
          </a:prstGeom>
          <a:solidFill>
            <a:srgbClr val="FFFF00"/>
          </a:solidFill>
        </p:spPr>
        <p:txBody>
          <a:bodyPr wrap="square" rtlCol="0">
            <a:spAutoFit/>
          </a:bodyPr>
          <a:lstStyle/>
          <a:p>
            <a:r>
              <a:rPr lang="en-US" sz="1800" dirty="0" smtClean="0">
                <a:solidFill>
                  <a:srgbClr val="01020B"/>
                </a:solidFill>
                <a:latin typeface="Arial"/>
                <a:cs typeface="Arial"/>
              </a:rPr>
              <a:t>Query executes using</a:t>
            </a:r>
          </a:p>
          <a:p>
            <a:pPr marL="342900" indent="-342900">
              <a:buAutoNum type="arabicParenBoth"/>
            </a:pPr>
            <a:r>
              <a:rPr lang="en-US" sz="1800" u="sng" dirty="0" smtClean="0">
                <a:solidFill>
                  <a:srgbClr val="01020B"/>
                </a:solidFill>
                <a:latin typeface="Arial"/>
                <a:cs typeface="Arial"/>
              </a:rPr>
              <a:t>Single </a:t>
            </a:r>
            <a:r>
              <a:rPr lang="en-US" sz="1800" dirty="0" smtClean="0">
                <a:solidFill>
                  <a:srgbClr val="01020B"/>
                </a:solidFill>
                <a:latin typeface="Arial"/>
                <a:cs typeface="Arial"/>
              </a:rPr>
              <a:t>node</a:t>
            </a:r>
          </a:p>
          <a:p>
            <a:pPr marL="342900" indent="-342900">
              <a:buAutoNum type="arabicParenBoth"/>
            </a:pPr>
            <a:r>
              <a:rPr lang="en-US" sz="1800" dirty="0" smtClean="0">
                <a:solidFill>
                  <a:srgbClr val="01020B"/>
                </a:solidFill>
                <a:latin typeface="Arial"/>
                <a:cs typeface="Arial"/>
              </a:rPr>
              <a:t>Index lookup on ID</a:t>
            </a:r>
          </a:p>
          <a:p>
            <a:pPr marL="342900" indent="-342900"/>
            <a:endParaRPr lang="en-US" sz="1800" dirty="0">
              <a:solidFill>
                <a:srgbClr val="01020B"/>
              </a:solidFill>
              <a:latin typeface="Arial"/>
              <a:cs typeface="Arial"/>
            </a:endParaRPr>
          </a:p>
        </p:txBody>
      </p:sp>
      <p:grpSp>
        <p:nvGrpSpPr>
          <p:cNvPr id="5" name="Group 87"/>
          <p:cNvGrpSpPr/>
          <p:nvPr/>
        </p:nvGrpSpPr>
        <p:grpSpPr>
          <a:xfrm>
            <a:off x="391007" y="4979939"/>
            <a:ext cx="2395297" cy="815870"/>
            <a:chOff x="391007" y="4979939"/>
            <a:chExt cx="2395297" cy="815870"/>
          </a:xfrm>
        </p:grpSpPr>
        <p:grpSp>
          <p:nvGrpSpPr>
            <p:cNvPr id="6" name="Group 49"/>
            <p:cNvGrpSpPr/>
            <p:nvPr/>
          </p:nvGrpSpPr>
          <p:grpSpPr>
            <a:xfrm>
              <a:off x="1493212" y="4979939"/>
              <a:ext cx="1293092" cy="800488"/>
              <a:chOff x="846666" y="5233941"/>
              <a:chExt cx="1293092" cy="548025"/>
            </a:xfrm>
          </p:grpSpPr>
          <p:sp>
            <p:nvSpPr>
              <p:cNvPr id="43" name="Isosceles Triangle 42"/>
              <p:cNvSpPr/>
              <p:nvPr/>
            </p:nvSpPr>
            <p:spPr bwMode="auto">
              <a:xfrm>
                <a:off x="946728" y="5233941"/>
                <a:ext cx="1193030" cy="369454"/>
              </a:xfrm>
              <a:prstGeom prst="triangle">
                <a:avLst>
                  <a:gd name="adj" fmla="val 51935"/>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ID</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45" name="Straight Connector 44"/>
              <p:cNvCxnSpPr/>
              <p:nvPr/>
            </p:nvCxnSpPr>
            <p:spPr bwMode="auto">
              <a:xfrm>
                <a:off x="1108365" y="5557211"/>
                <a:ext cx="354059" cy="219484"/>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6" name="Straight Connector 45"/>
              <p:cNvCxnSpPr/>
              <p:nvPr/>
            </p:nvCxnSpPr>
            <p:spPr bwMode="auto">
              <a:xfrm rot="10800000" flipV="1">
                <a:off x="846666" y="5540278"/>
                <a:ext cx="483374" cy="23114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7" name="Straight Connector 46"/>
              <p:cNvCxnSpPr/>
              <p:nvPr/>
            </p:nvCxnSpPr>
            <p:spPr bwMode="auto">
              <a:xfrm rot="16200000" flipH="1">
                <a:off x="1484627" y="5601204"/>
                <a:ext cx="231146" cy="1092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8" name="Straight Connector 47"/>
              <p:cNvCxnSpPr/>
              <p:nvPr/>
            </p:nvCxnSpPr>
            <p:spPr bwMode="auto">
              <a:xfrm rot="10800000" flipV="1">
                <a:off x="1508606" y="5547976"/>
                <a:ext cx="237068" cy="233990"/>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9" name="Straight Connector 48"/>
              <p:cNvCxnSpPr/>
              <p:nvPr/>
            </p:nvCxnSpPr>
            <p:spPr bwMode="auto">
              <a:xfrm rot="10800000" flipV="1">
                <a:off x="1023696" y="5540277"/>
                <a:ext cx="929798" cy="236417"/>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7" name="Group 49"/>
            <p:cNvGrpSpPr/>
            <p:nvPr/>
          </p:nvGrpSpPr>
          <p:grpSpPr>
            <a:xfrm>
              <a:off x="391007" y="4987628"/>
              <a:ext cx="1193030" cy="808181"/>
              <a:chOff x="946728" y="5233944"/>
              <a:chExt cx="1193030" cy="561949"/>
            </a:xfrm>
          </p:grpSpPr>
          <p:sp>
            <p:nvSpPr>
              <p:cNvPr id="65" name="Isosceles Triangle 64"/>
              <p:cNvSpPr/>
              <p:nvPr/>
            </p:nvSpPr>
            <p:spPr bwMode="auto">
              <a:xfrm>
                <a:off x="946728" y="5233944"/>
                <a:ext cx="1193030" cy="369454"/>
              </a:xfrm>
              <a:prstGeom prst="triangle">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ts val="120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err="1" smtClean="0">
                    <a:ln>
                      <a:noFill/>
                    </a:ln>
                    <a:solidFill>
                      <a:srgbClr val="01020B"/>
                    </a:solidFill>
                    <a:effectLst/>
                    <a:latin typeface="Arial"/>
                    <a:cs typeface="Arial"/>
                  </a:rPr>
                  <a:t>AmtDue</a:t>
                </a: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67" name="Straight Connector 66"/>
              <p:cNvCxnSpPr/>
              <p:nvPr/>
            </p:nvCxnSpPr>
            <p:spPr bwMode="auto">
              <a:xfrm rot="16200000" flipH="1">
                <a:off x="1106752" y="5558822"/>
                <a:ext cx="227977" cy="22475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8" name="Straight Connector 67"/>
              <p:cNvCxnSpPr/>
              <p:nvPr/>
            </p:nvCxnSpPr>
            <p:spPr bwMode="auto">
              <a:xfrm rot="16200000" flipH="1">
                <a:off x="1269526" y="5600794"/>
                <a:ext cx="239558" cy="1185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71" name="Straight Connector 70"/>
              <p:cNvCxnSpPr/>
              <p:nvPr/>
            </p:nvCxnSpPr>
            <p:spPr bwMode="auto">
              <a:xfrm rot="5400000">
                <a:off x="1460447" y="5651558"/>
                <a:ext cx="250257" cy="27710"/>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72" name="Straight Connector 71"/>
              <p:cNvCxnSpPr/>
              <p:nvPr/>
            </p:nvCxnSpPr>
            <p:spPr bwMode="auto">
              <a:xfrm rot="5400000">
                <a:off x="1607128" y="5640340"/>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73" name="Straight Connector 72"/>
              <p:cNvCxnSpPr/>
              <p:nvPr/>
            </p:nvCxnSpPr>
            <p:spPr bwMode="auto">
              <a:xfrm rot="5400000">
                <a:off x="1800286" y="5642688"/>
                <a:ext cx="255611" cy="50800"/>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grpSp>
        <p:nvGrpSpPr>
          <p:cNvPr id="8" name="Group 88"/>
          <p:cNvGrpSpPr/>
          <p:nvPr/>
        </p:nvGrpSpPr>
        <p:grpSpPr>
          <a:xfrm>
            <a:off x="3298922" y="4993794"/>
            <a:ext cx="2395297" cy="831275"/>
            <a:chOff x="391007" y="4979939"/>
            <a:chExt cx="2395297" cy="831275"/>
          </a:xfrm>
        </p:grpSpPr>
        <p:grpSp>
          <p:nvGrpSpPr>
            <p:cNvPr id="9" name="Group 49"/>
            <p:cNvGrpSpPr/>
            <p:nvPr/>
          </p:nvGrpSpPr>
          <p:grpSpPr>
            <a:xfrm>
              <a:off x="1493212" y="4979930"/>
              <a:ext cx="1293092" cy="800487"/>
              <a:chOff x="846666" y="5233941"/>
              <a:chExt cx="1293092" cy="548025"/>
            </a:xfrm>
          </p:grpSpPr>
          <p:sp>
            <p:nvSpPr>
              <p:cNvPr id="98" name="Isosceles Triangle 97"/>
              <p:cNvSpPr/>
              <p:nvPr/>
            </p:nvSpPr>
            <p:spPr bwMode="auto">
              <a:xfrm>
                <a:off x="946728" y="5233941"/>
                <a:ext cx="1193030" cy="369454"/>
              </a:xfrm>
              <a:prstGeom prst="triangle">
                <a:avLst>
                  <a:gd name="adj" fmla="val 51935"/>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ID</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99" name="Straight Connector 98"/>
              <p:cNvCxnSpPr/>
              <p:nvPr/>
            </p:nvCxnSpPr>
            <p:spPr bwMode="auto">
              <a:xfrm>
                <a:off x="1108365" y="5557211"/>
                <a:ext cx="354059" cy="219484"/>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0" name="Straight Connector 99"/>
              <p:cNvCxnSpPr/>
              <p:nvPr/>
            </p:nvCxnSpPr>
            <p:spPr bwMode="auto">
              <a:xfrm rot="10800000" flipV="1">
                <a:off x="846666" y="5540278"/>
                <a:ext cx="483374" cy="23114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1" name="Straight Connector 100"/>
              <p:cNvCxnSpPr/>
              <p:nvPr/>
            </p:nvCxnSpPr>
            <p:spPr bwMode="auto">
              <a:xfrm rot="16200000" flipH="1">
                <a:off x="1484627" y="5601204"/>
                <a:ext cx="231146" cy="1092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3" name="Straight Connector 102"/>
              <p:cNvCxnSpPr/>
              <p:nvPr/>
            </p:nvCxnSpPr>
            <p:spPr bwMode="auto">
              <a:xfrm rot="10800000" flipV="1">
                <a:off x="1508606" y="5547976"/>
                <a:ext cx="237068" cy="233990"/>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4" name="Straight Connector 103"/>
              <p:cNvCxnSpPr/>
              <p:nvPr/>
            </p:nvCxnSpPr>
            <p:spPr bwMode="auto">
              <a:xfrm rot="10800000" flipV="1">
                <a:off x="1023696" y="5540277"/>
                <a:ext cx="929798" cy="236417"/>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10" name="Group 49"/>
            <p:cNvGrpSpPr/>
            <p:nvPr/>
          </p:nvGrpSpPr>
          <p:grpSpPr>
            <a:xfrm>
              <a:off x="391007" y="4987627"/>
              <a:ext cx="1193030" cy="823577"/>
              <a:chOff x="946728" y="5233941"/>
              <a:chExt cx="1193030" cy="572654"/>
            </a:xfrm>
          </p:grpSpPr>
          <p:sp>
            <p:nvSpPr>
              <p:cNvPr id="92" name="Isosceles Triangle 91"/>
              <p:cNvSpPr/>
              <p:nvPr/>
            </p:nvSpPr>
            <p:spPr bwMode="auto">
              <a:xfrm>
                <a:off x="946728" y="5233941"/>
                <a:ext cx="1193030" cy="369454"/>
              </a:xfrm>
              <a:prstGeom prst="triangle">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ts val="120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err="1" smtClean="0">
                    <a:ln>
                      <a:noFill/>
                    </a:ln>
                    <a:solidFill>
                      <a:srgbClr val="01020B"/>
                    </a:solidFill>
                    <a:effectLst/>
                    <a:latin typeface="Arial"/>
                    <a:cs typeface="Arial"/>
                  </a:rPr>
                  <a:t>AmtDue</a:t>
                </a: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93" name="Straight Connector 92"/>
              <p:cNvCxnSpPr/>
              <p:nvPr/>
            </p:nvCxnSpPr>
            <p:spPr bwMode="auto">
              <a:xfrm rot="16200000" flipH="1">
                <a:off x="1069108" y="5596467"/>
                <a:ext cx="249385" cy="170871"/>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94" name="Straight Connector 93"/>
              <p:cNvCxnSpPr/>
              <p:nvPr/>
            </p:nvCxnSpPr>
            <p:spPr bwMode="auto">
              <a:xfrm rot="16200000" flipH="1">
                <a:off x="1256145" y="5614172"/>
                <a:ext cx="227832" cy="80046"/>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95" name="Straight Connector 94"/>
              <p:cNvCxnSpPr/>
              <p:nvPr/>
            </p:nvCxnSpPr>
            <p:spPr bwMode="auto">
              <a:xfrm rot="5400000">
                <a:off x="1460886" y="5632644"/>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96" name="Straight Connector 95"/>
              <p:cNvCxnSpPr/>
              <p:nvPr/>
            </p:nvCxnSpPr>
            <p:spPr bwMode="auto">
              <a:xfrm rot="5400000">
                <a:off x="1607128" y="5640340"/>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97" name="Straight Connector 96"/>
              <p:cNvCxnSpPr/>
              <p:nvPr/>
            </p:nvCxnSpPr>
            <p:spPr bwMode="auto">
              <a:xfrm rot="5400000">
                <a:off x="1814946"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grpSp>
        <p:nvGrpSpPr>
          <p:cNvPr id="11" name="Group 105"/>
          <p:cNvGrpSpPr/>
          <p:nvPr/>
        </p:nvGrpSpPr>
        <p:grpSpPr>
          <a:xfrm>
            <a:off x="6116013" y="5009179"/>
            <a:ext cx="2395297" cy="817425"/>
            <a:chOff x="391007" y="4979930"/>
            <a:chExt cx="2395297" cy="817425"/>
          </a:xfrm>
        </p:grpSpPr>
        <p:grpSp>
          <p:nvGrpSpPr>
            <p:cNvPr id="12" name="Group 49"/>
            <p:cNvGrpSpPr/>
            <p:nvPr/>
          </p:nvGrpSpPr>
          <p:grpSpPr>
            <a:xfrm>
              <a:off x="1493212" y="4979930"/>
              <a:ext cx="1293092" cy="800487"/>
              <a:chOff x="846666" y="5233941"/>
              <a:chExt cx="1293092" cy="548025"/>
            </a:xfrm>
          </p:grpSpPr>
          <p:sp>
            <p:nvSpPr>
              <p:cNvPr id="124" name="Isosceles Triangle 123"/>
              <p:cNvSpPr/>
              <p:nvPr/>
            </p:nvSpPr>
            <p:spPr bwMode="auto">
              <a:xfrm>
                <a:off x="946728" y="5233941"/>
                <a:ext cx="1193030" cy="369454"/>
              </a:xfrm>
              <a:prstGeom prst="triangle">
                <a:avLst>
                  <a:gd name="adj" fmla="val 51935"/>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ID</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125" name="Straight Connector 124"/>
              <p:cNvCxnSpPr/>
              <p:nvPr/>
            </p:nvCxnSpPr>
            <p:spPr bwMode="auto">
              <a:xfrm>
                <a:off x="1108365" y="5557211"/>
                <a:ext cx="354059" cy="219484"/>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6" name="Straight Connector 125"/>
              <p:cNvCxnSpPr/>
              <p:nvPr/>
            </p:nvCxnSpPr>
            <p:spPr bwMode="auto">
              <a:xfrm rot="10800000" flipV="1">
                <a:off x="846666" y="5540278"/>
                <a:ext cx="483374" cy="23114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7" name="Straight Connector 126"/>
              <p:cNvCxnSpPr/>
              <p:nvPr/>
            </p:nvCxnSpPr>
            <p:spPr bwMode="auto">
              <a:xfrm rot="16200000" flipH="1">
                <a:off x="1484627" y="5601204"/>
                <a:ext cx="231146" cy="1092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8" name="Straight Connector 127"/>
              <p:cNvCxnSpPr/>
              <p:nvPr/>
            </p:nvCxnSpPr>
            <p:spPr bwMode="auto">
              <a:xfrm rot="10800000" flipV="1">
                <a:off x="1508606" y="5547976"/>
                <a:ext cx="237068" cy="233990"/>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9" name="Straight Connector 128"/>
              <p:cNvCxnSpPr/>
              <p:nvPr/>
            </p:nvCxnSpPr>
            <p:spPr bwMode="auto">
              <a:xfrm rot="10800000" flipV="1">
                <a:off x="1023696" y="5540277"/>
                <a:ext cx="929798" cy="236417"/>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nvGrpSpPr>
            <p:cNvPr id="13" name="Group 49"/>
            <p:cNvGrpSpPr/>
            <p:nvPr/>
          </p:nvGrpSpPr>
          <p:grpSpPr>
            <a:xfrm>
              <a:off x="391007" y="4987625"/>
              <a:ext cx="1193030" cy="809730"/>
              <a:chOff x="946728" y="5233941"/>
              <a:chExt cx="1193030" cy="563026"/>
            </a:xfrm>
          </p:grpSpPr>
          <p:sp>
            <p:nvSpPr>
              <p:cNvPr id="114" name="Isosceles Triangle 113"/>
              <p:cNvSpPr/>
              <p:nvPr/>
            </p:nvSpPr>
            <p:spPr bwMode="auto">
              <a:xfrm>
                <a:off x="946728" y="5233941"/>
                <a:ext cx="1193030" cy="369454"/>
              </a:xfrm>
              <a:prstGeom prst="triangle">
                <a:avLst/>
              </a:prstGeom>
              <a:solidFill>
                <a:srgbClr val="FFBCF7"/>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ts val="1200"/>
                  </a:spcAft>
                  <a:buClrTx/>
                  <a:buSzTx/>
                  <a:buFontTx/>
                  <a:buNone/>
                  <a:tabLst/>
                </a:pP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err="1" smtClean="0">
                    <a:ln>
                      <a:noFill/>
                    </a:ln>
                    <a:solidFill>
                      <a:srgbClr val="01020B"/>
                    </a:solidFill>
                    <a:effectLst/>
                    <a:latin typeface="Arial"/>
                    <a:cs typeface="Arial"/>
                  </a:rPr>
                  <a:t>AmtDue</a:t>
                </a: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r>
                  <a:rPr kumimoji="0" lang="en-US" sz="1600" b="1" i="0" u="none" strike="noStrike" cap="none" normalizeH="0" baseline="0" dirty="0" smtClean="0">
                    <a:ln>
                      <a:noFill/>
                    </a:ln>
                    <a:solidFill>
                      <a:srgbClr val="01020B"/>
                    </a:solidFill>
                    <a:effectLst/>
                    <a:latin typeface="Arial"/>
                    <a:cs typeface="Arial"/>
                  </a:rPr>
                  <a:t/>
                </a:r>
                <a:br>
                  <a:rPr kumimoji="0" lang="en-US" sz="1600" b="1" i="0" u="none" strike="noStrike" cap="none" normalizeH="0" baseline="0" dirty="0" smtClean="0">
                    <a:ln>
                      <a:noFill/>
                    </a:ln>
                    <a:solidFill>
                      <a:srgbClr val="01020B"/>
                    </a:solidFill>
                    <a:effectLst/>
                    <a:latin typeface="Arial"/>
                    <a:cs typeface="Arial"/>
                  </a:rPr>
                </a:br>
                <a:endParaRPr kumimoji="0" lang="en-US" sz="1600" b="1" i="0" u="none" strike="noStrike" cap="none" normalizeH="0" baseline="0" dirty="0">
                  <a:ln>
                    <a:noFill/>
                  </a:ln>
                  <a:solidFill>
                    <a:srgbClr val="01020B"/>
                  </a:solidFill>
                  <a:effectLst/>
                  <a:latin typeface="Arial"/>
                  <a:cs typeface="Arial"/>
                </a:endParaRPr>
              </a:p>
            </p:txBody>
          </p:sp>
          <p:cxnSp>
            <p:nvCxnSpPr>
              <p:cNvPr id="115" name="Straight Connector 114"/>
              <p:cNvCxnSpPr/>
              <p:nvPr/>
            </p:nvCxnSpPr>
            <p:spPr bwMode="auto">
              <a:xfrm rot="16200000" flipH="1">
                <a:off x="1132419" y="5533156"/>
                <a:ext cx="239757" cy="28786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16" name="Straight Connector 115"/>
              <p:cNvCxnSpPr/>
              <p:nvPr/>
            </p:nvCxnSpPr>
            <p:spPr bwMode="auto">
              <a:xfrm rot="16200000" flipH="1">
                <a:off x="1256145" y="5614172"/>
                <a:ext cx="227832" cy="80046"/>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17" name="Straight Connector 116"/>
              <p:cNvCxnSpPr/>
              <p:nvPr/>
            </p:nvCxnSpPr>
            <p:spPr bwMode="auto">
              <a:xfrm rot="5400000">
                <a:off x="1460886" y="5632644"/>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2" name="Straight Connector 121"/>
              <p:cNvCxnSpPr/>
              <p:nvPr/>
            </p:nvCxnSpPr>
            <p:spPr bwMode="auto">
              <a:xfrm rot="5400000">
                <a:off x="1607128" y="5640340"/>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3" name="Straight Connector 122"/>
              <p:cNvCxnSpPr/>
              <p:nvPr/>
            </p:nvCxnSpPr>
            <p:spPr bwMode="auto">
              <a:xfrm rot="5400000">
                <a:off x="1814946" y="5632643"/>
                <a:ext cx="230909" cy="46182"/>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grpSp>
      <p:sp>
        <p:nvSpPr>
          <p:cNvPr id="206" name="TextBox 205"/>
          <p:cNvSpPr txBox="1"/>
          <p:nvPr/>
        </p:nvSpPr>
        <p:spPr>
          <a:xfrm>
            <a:off x="299212" y="3007975"/>
            <a:ext cx="3239853" cy="70788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 from Customers </a:t>
            </a:r>
          </a:p>
          <a:p>
            <a:r>
              <a:rPr lang="en-US" sz="2000" dirty="0" smtClean="0">
                <a:solidFill>
                  <a:srgbClr val="01020B"/>
                </a:solidFill>
                <a:latin typeface="Arial"/>
                <a:cs typeface="Arial"/>
              </a:rPr>
              <a:t>where </a:t>
            </a:r>
            <a:r>
              <a:rPr lang="en-US" sz="2000" dirty="0" err="1" smtClean="0">
                <a:solidFill>
                  <a:srgbClr val="01020B"/>
                </a:solidFill>
                <a:latin typeface="Arial"/>
                <a:cs typeface="Arial"/>
              </a:rPr>
              <a:t>AmtDue</a:t>
            </a:r>
            <a:r>
              <a:rPr lang="en-US" sz="2000" dirty="0" smtClean="0">
                <a:solidFill>
                  <a:srgbClr val="01020B"/>
                </a:solidFill>
                <a:latin typeface="Arial"/>
                <a:cs typeface="Arial"/>
              </a:rPr>
              <a:t> &gt; $30K</a:t>
            </a:r>
            <a:endParaRPr lang="en-US" sz="2000" dirty="0">
              <a:solidFill>
                <a:srgbClr val="01020B"/>
              </a:solidFill>
              <a:latin typeface="Arial"/>
              <a:cs typeface="Arial"/>
            </a:endParaRPr>
          </a:p>
        </p:txBody>
      </p:sp>
      <p:grpSp>
        <p:nvGrpSpPr>
          <p:cNvPr id="14" name="Group 229"/>
          <p:cNvGrpSpPr/>
          <p:nvPr/>
        </p:nvGrpSpPr>
        <p:grpSpPr>
          <a:xfrm>
            <a:off x="1116805" y="4082474"/>
            <a:ext cx="7873256" cy="1125296"/>
            <a:chOff x="1032138" y="4067080"/>
            <a:chExt cx="7873256" cy="1125296"/>
          </a:xfrm>
        </p:grpSpPr>
        <p:grpSp>
          <p:nvGrpSpPr>
            <p:cNvPr id="15" name="Group 218"/>
            <p:cNvGrpSpPr/>
            <p:nvPr/>
          </p:nvGrpSpPr>
          <p:grpSpPr>
            <a:xfrm>
              <a:off x="1032138" y="4067080"/>
              <a:ext cx="2169801" cy="1125296"/>
              <a:chOff x="1093714" y="4091710"/>
              <a:chExt cx="2169801" cy="1125296"/>
            </a:xfrm>
          </p:grpSpPr>
          <p:grpSp>
            <p:nvGrpSpPr>
              <p:cNvPr id="16" name="Group 214"/>
              <p:cNvGrpSpPr/>
              <p:nvPr/>
            </p:nvGrpSpPr>
            <p:grpSpPr>
              <a:xfrm>
                <a:off x="1093714" y="4091710"/>
                <a:ext cx="1104542" cy="1125296"/>
                <a:chOff x="3906186" y="4064001"/>
                <a:chExt cx="1104542" cy="1125296"/>
              </a:xfrm>
            </p:grpSpPr>
            <p:sp>
              <p:nvSpPr>
                <p:cNvPr id="216" name="Oval 215"/>
                <p:cNvSpPr/>
                <p:nvPr/>
              </p:nvSpPr>
              <p:spPr bwMode="auto">
                <a:xfrm>
                  <a:off x="3906186" y="4064001"/>
                  <a:ext cx="1104542" cy="698502"/>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1020B"/>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Index</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Select</a:t>
                  </a:r>
                  <a:r>
                    <a:rPr kumimoji="0" lang="en-US" sz="1200" b="1" i="0" u="none" strike="noStrike" cap="none" normalizeH="0" dirty="0" smtClean="0">
                      <a:ln>
                        <a:noFill/>
                      </a:ln>
                      <a:solidFill>
                        <a:srgbClr val="01020B"/>
                      </a:solidFill>
                      <a:effectLst/>
                      <a:latin typeface="Tahoma" charset="0"/>
                    </a:rPr>
                    <a:t> </a:t>
                  </a:r>
                  <a:br>
                    <a:rPr kumimoji="0" lang="en-US" sz="1200" b="1" i="0" u="none" strike="noStrike" cap="none" normalizeH="0" dirty="0" smtClean="0">
                      <a:ln>
                        <a:noFill/>
                      </a:ln>
                      <a:solidFill>
                        <a:srgbClr val="01020B"/>
                      </a:solidFill>
                      <a:effectLst/>
                      <a:latin typeface="Tahoma" charset="0"/>
                    </a:rPr>
                  </a:br>
                  <a:r>
                    <a:rPr kumimoji="0" lang="en-US" sz="1200" b="1" i="0" u="none" strike="noStrike" cap="none" normalizeH="0" dirty="0" smtClean="0">
                      <a:ln>
                        <a:noFill/>
                      </a:ln>
                      <a:solidFill>
                        <a:srgbClr val="01020B"/>
                      </a:solidFill>
                      <a:effectLst/>
                      <a:latin typeface="Tahoma" charset="0"/>
                    </a:rPr>
                    <a:t/>
                  </a:r>
                  <a:br>
                    <a:rPr kumimoji="0" lang="en-US" sz="1200" b="1" i="0" u="none" strike="noStrike" cap="none" normalizeH="0" dirty="0" smtClean="0">
                      <a:ln>
                        <a:noFill/>
                      </a:ln>
                      <a:solidFill>
                        <a:srgbClr val="01020B"/>
                      </a:solidFill>
                      <a:effectLst/>
                      <a:latin typeface="Tahoma" charset="0"/>
                    </a:rPr>
                  </a:br>
                  <a:endParaRPr kumimoji="0" lang="en-US" sz="1200" b="1" i="0" u="none" strike="noStrike" cap="none" normalizeH="0" baseline="0" dirty="0">
                    <a:ln>
                      <a:noFill/>
                    </a:ln>
                    <a:solidFill>
                      <a:srgbClr val="01020B"/>
                    </a:solidFill>
                    <a:effectLst/>
                    <a:latin typeface="Tahoma" charset="0"/>
                  </a:endParaRPr>
                </a:p>
              </p:txBody>
            </p:sp>
            <p:cxnSp>
              <p:nvCxnSpPr>
                <p:cNvPr id="217" name="Straight Connector 216"/>
                <p:cNvCxnSpPr>
                  <a:stCxn id="216" idx="4"/>
                </p:cNvCxnSpPr>
                <p:nvPr/>
              </p:nvCxnSpPr>
              <p:spPr bwMode="auto">
                <a:xfrm rot="5400000">
                  <a:off x="4040904" y="4771744"/>
                  <a:ext cx="426794" cy="408312"/>
                </a:xfrm>
                <a:prstGeom prst="line">
                  <a:avLst/>
                </a:prstGeom>
                <a:solidFill>
                  <a:schemeClr val="accent1"/>
                </a:solidFill>
                <a:ln w="38100" cap="flat" cmpd="sng" algn="ctr">
                  <a:solidFill>
                    <a:srgbClr val="01020B"/>
                  </a:solidFill>
                  <a:prstDash val="solid"/>
                  <a:round/>
                  <a:headEnd type="triangle" w="med" len="med"/>
                  <a:tailEnd type="none" w="med" len="med"/>
                </a:ln>
                <a:effectLst/>
              </p:spPr>
            </p:cxnSp>
          </p:grpSp>
          <p:sp>
            <p:nvSpPr>
              <p:cNvPr id="218" name="TextBox 217"/>
              <p:cNvSpPr txBox="1"/>
              <p:nvPr/>
            </p:nvSpPr>
            <p:spPr>
              <a:xfrm>
                <a:off x="1955029" y="4294909"/>
                <a:ext cx="1308486" cy="276999"/>
              </a:xfrm>
              <a:prstGeom prst="rect">
                <a:avLst/>
              </a:prstGeom>
              <a:solidFill>
                <a:srgbClr val="FFFF00"/>
              </a:solidFill>
            </p:spPr>
            <p:txBody>
              <a:bodyPr wrap="square" rtlCol="0">
                <a:spAutoFit/>
              </a:bodyPr>
              <a:lstStyle/>
              <a:p>
                <a:r>
                  <a:rPr lang="en-US" sz="1200" dirty="0" err="1" smtClean="0">
                    <a:solidFill>
                      <a:srgbClr val="01020B"/>
                    </a:solidFill>
                    <a:latin typeface="Arial"/>
                    <a:cs typeface="Arial"/>
                  </a:rPr>
                  <a:t>AmtDue</a:t>
                </a:r>
                <a:r>
                  <a:rPr lang="en-US" sz="1200" dirty="0" smtClean="0">
                    <a:solidFill>
                      <a:srgbClr val="01020B"/>
                    </a:solidFill>
                    <a:latin typeface="Arial"/>
                    <a:cs typeface="Arial"/>
                  </a:rPr>
                  <a:t> &gt;$30K</a:t>
                </a:r>
                <a:endParaRPr lang="en-US" sz="1200" dirty="0">
                  <a:solidFill>
                    <a:srgbClr val="01020B"/>
                  </a:solidFill>
                  <a:latin typeface="Arial"/>
                  <a:cs typeface="Arial"/>
                </a:endParaRPr>
              </a:p>
            </p:txBody>
          </p:sp>
        </p:grpSp>
        <p:grpSp>
          <p:nvGrpSpPr>
            <p:cNvPr id="17" name="Group 219"/>
            <p:cNvGrpSpPr/>
            <p:nvPr/>
          </p:nvGrpSpPr>
          <p:grpSpPr>
            <a:xfrm>
              <a:off x="3940053" y="4067080"/>
              <a:ext cx="2169801" cy="1125296"/>
              <a:chOff x="1093714" y="4091710"/>
              <a:chExt cx="2169801" cy="1125296"/>
            </a:xfrm>
          </p:grpSpPr>
          <p:grpSp>
            <p:nvGrpSpPr>
              <p:cNvPr id="18" name="Group 214"/>
              <p:cNvGrpSpPr/>
              <p:nvPr/>
            </p:nvGrpSpPr>
            <p:grpSpPr>
              <a:xfrm>
                <a:off x="1093714" y="4091710"/>
                <a:ext cx="1104542" cy="1125296"/>
                <a:chOff x="3906186" y="4064001"/>
                <a:chExt cx="1104542" cy="1125296"/>
              </a:xfrm>
            </p:grpSpPr>
            <p:sp>
              <p:nvSpPr>
                <p:cNvPr id="223" name="Oval 222"/>
                <p:cNvSpPr/>
                <p:nvPr/>
              </p:nvSpPr>
              <p:spPr bwMode="auto">
                <a:xfrm>
                  <a:off x="3906186" y="4064001"/>
                  <a:ext cx="1104542" cy="698502"/>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1020B"/>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Index</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Select</a:t>
                  </a:r>
                  <a:r>
                    <a:rPr kumimoji="0" lang="en-US" sz="1200" b="1" i="0" u="none" strike="noStrike" cap="none" normalizeH="0" dirty="0" smtClean="0">
                      <a:ln>
                        <a:noFill/>
                      </a:ln>
                      <a:solidFill>
                        <a:srgbClr val="01020B"/>
                      </a:solidFill>
                      <a:effectLst/>
                      <a:latin typeface="Tahoma" charset="0"/>
                    </a:rPr>
                    <a:t> </a:t>
                  </a:r>
                  <a:br>
                    <a:rPr kumimoji="0" lang="en-US" sz="1200" b="1" i="0" u="none" strike="noStrike" cap="none" normalizeH="0" dirty="0" smtClean="0">
                      <a:ln>
                        <a:noFill/>
                      </a:ln>
                      <a:solidFill>
                        <a:srgbClr val="01020B"/>
                      </a:solidFill>
                      <a:effectLst/>
                      <a:latin typeface="Tahoma" charset="0"/>
                    </a:rPr>
                  </a:br>
                  <a:r>
                    <a:rPr kumimoji="0" lang="en-US" sz="1200" b="1" i="0" u="none" strike="noStrike" cap="none" normalizeH="0" dirty="0" smtClean="0">
                      <a:ln>
                        <a:noFill/>
                      </a:ln>
                      <a:solidFill>
                        <a:srgbClr val="01020B"/>
                      </a:solidFill>
                      <a:effectLst/>
                      <a:latin typeface="Tahoma" charset="0"/>
                    </a:rPr>
                    <a:t/>
                  </a:r>
                  <a:br>
                    <a:rPr kumimoji="0" lang="en-US" sz="1200" b="1" i="0" u="none" strike="noStrike" cap="none" normalizeH="0" dirty="0" smtClean="0">
                      <a:ln>
                        <a:noFill/>
                      </a:ln>
                      <a:solidFill>
                        <a:srgbClr val="01020B"/>
                      </a:solidFill>
                      <a:effectLst/>
                      <a:latin typeface="Tahoma" charset="0"/>
                    </a:rPr>
                  </a:br>
                  <a:endParaRPr kumimoji="0" lang="en-US" sz="1200" b="1" i="0" u="none" strike="noStrike" cap="none" normalizeH="0" baseline="0" dirty="0">
                    <a:ln>
                      <a:noFill/>
                    </a:ln>
                    <a:solidFill>
                      <a:srgbClr val="01020B"/>
                    </a:solidFill>
                    <a:effectLst/>
                    <a:latin typeface="Tahoma" charset="0"/>
                  </a:endParaRPr>
                </a:p>
              </p:txBody>
            </p:sp>
            <p:cxnSp>
              <p:nvCxnSpPr>
                <p:cNvPr id="224" name="Straight Connector 223"/>
                <p:cNvCxnSpPr>
                  <a:stCxn id="223" idx="4"/>
                </p:cNvCxnSpPr>
                <p:nvPr/>
              </p:nvCxnSpPr>
              <p:spPr bwMode="auto">
                <a:xfrm rot="5400000">
                  <a:off x="4040904" y="4771744"/>
                  <a:ext cx="426794" cy="408312"/>
                </a:xfrm>
                <a:prstGeom prst="line">
                  <a:avLst/>
                </a:prstGeom>
                <a:solidFill>
                  <a:schemeClr val="accent1"/>
                </a:solidFill>
                <a:ln w="38100" cap="flat" cmpd="sng" algn="ctr">
                  <a:solidFill>
                    <a:srgbClr val="01020B"/>
                  </a:solidFill>
                  <a:prstDash val="solid"/>
                  <a:round/>
                  <a:headEnd type="triangle" w="med" len="med"/>
                  <a:tailEnd type="none" w="med" len="med"/>
                </a:ln>
                <a:effectLst/>
              </p:spPr>
            </p:cxnSp>
          </p:grpSp>
          <p:sp>
            <p:nvSpPr>
              <p:cNvPr id="222" name="TextBox 221"/>
              <p:cNvSpPr txBox="1"/>
              <p:nvPr/>
            </p:nvSpPr>
            <p:spPr>
              <a:xfrm>
                <a:off x="1955029" y="4294909"/>
                <a:ext cx="1308486" cy="276999"/>
              </a:xfrm>
              <a:prstGeom prst="rect">
                <a:avLst/>
              </a:prstGeom>
              <a:solidFill>
                <a:srgbClr val="FFFF00"/>
              </a:solidFill>
            </p:spPr>
            <p:txBody>
              <a:bodyPr wrap="square" rtlCol="0">
                <a:spAutoFit/>
              </a:bodyPr>
              <a:lstStyle/>
              <a:p>
                <a:r>
                  <a:rPr lang="en-US" sz="1200" dirty="0" err="1" smtClean="0">
                    <a:solidFill>
                      <a:srgbClr val="01020B"/>
                    </a:solidFill>
                    <a:latin typeface="Arial"/>
                    <a:cs typeface="Arial"/>
                  </a:rPr>
                  <a:t>AmtDue</a:t>
                </a:r>
                <a:r>
                  <a:rPr lang="en-US" sz="1200" dirty="0" smtClean="0">
                    <a:solidFill>
                      <a:srgbClr val="01020B"/>
                    </a:solidFill>
                    <a:latin typeface="Arial"/>
                    <a:cs typeface="Arial"/>
                  </a:rPr>
                  <a:t> &gt;$30K</a:t>
                </a:r>
                <a:endParaRPr lang="en-US" sz="1200" dirty="0">
                  <a:solidFill>
                    <a:srgbClr val="01020B"/>
                  </a:solidFill>
                  <a:latin typeface="Arial"/>
                  <a:cs typeface="Arial"/>
                </a:endParaRPr>
              </a:p>
            </p:txBody>
          </p:sp>
        </p:grpSp>
        <p:grpSp>
          <p:nvGrpSpPr>
            <p:cNvPr id="19" name="Group 224"/>
            <p:cNvGrpSpPr/>
            <p:nvPr/>
          </p:nvGrpSpPr>
          <p:grpSpPr>
            <a:xfrm>
              <a:off x="6735593" y="4067080"/>
              <a:ext cx="2169801" cy="1125296"/>
              <a:chOff x="1093714" y="4091710"/>
              <a:chExt cx="2169801" cy="1125296"/>
            </a:xfrm>
          </p:grpSpPr>
          <p:grpSp>
            <p:nvGrpSpPr>
              <p:cNvPr id="20" name="Group 214"/>
              <p:cNvGrpSpPr/>
              <p:nvPr/>
            </p:nvGrpSpPr>
            <p:grpSpPr>
              <a:xfrm>
                <a:off x="1093714" y="4091710"/>
                <a:ext cx="1104542" cy="1125296"/>
                <a:chOff x="3906186" y="4064001"/>
                <a:chExt cx="1104542" cy="1125296"/>
              </a:xfrm>
            </p:grpSpPr>
            <p:sp>
              <p:nvSpPr>
                <p:cNvPr id="228" name="Oval 227"/>
                <p:cNvSpPr/>
                <p:nvPr/>
              </p:nvSpPr>
              <p:spPr bwMode="auto">
                <a:xfrm>
                  <a:off x="3906186" y="4064001"/>
                  <a:ext cx="1104542" cy="698502"/>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1020B"/>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Index</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Select</a:t>
                  </a:r>
                  <a:r>
                    <a:rPr kumimoji="0" lang="en-US" sz="1200" b="1" i="0" u="none" strike="noStrike" cap="none" normalizeH="0" dirty="0" smtClean="0">
                      <a:ln>
                        <a:noFill/>
                      </a:ln>
                      <a:solidFill>
                        <a:srgbClr val="01020B"/>
                      </a:solidFill>
                      <a:effectLst/>
                      <a:latin typeface="Tahoma" charset="0"/>
                    </a:rPr>
                    <a:t> </a:t>
                  </a:r>
                  <a:br>
                    <a:rPr kumimoji="0" lang="en-US" sz="1200" b="1" i="0" u="none" strike="noStrike" cap="none" normalizeH="0" dirty="0" smtClean="0">
                      <a:ln>
                        <a:noFill/>
                      </a:ln>
                      <a:solidFill>
                        <a:srgbClr val="01020B"/>
                      </a:solidFill>
                      <a:effectLst/>
                      <a:latin typeface="Tahoma" charset="0"/>
                    </a:rPr>
                  </a:br>
                  <a:r>
                    <a:rPr kumimoji="0" lang="en-US" sz="1200" b="1" i="0" u="none" strike="noStrike" cap="none" normalizeH="0" dirty="0" smtClean="0">
                      <a:ln>
                        <a:noFill/>
                      </a:ln>
                      <a:solidFill>
                        <a:srgbClr val="01020B"/>
                      </a:solidFill>
                      <a:effectLst/>
                      <a:latin typeface="Tahoma" charset="0"/>
                    </a:rPr>
                    <a:t/>
                  </a:r>
                  <a:br>
                    <a:rPr kumimoji="0" lang="en-US" sz="1200" b="1" i="0" u="none" strike="noStrike" cap="none" normalizeH="0" dirty="0" smtClean="0">
                      <a:ln>
                        <a:noFill/>
                      </a:ln>
                      <a:solidFill>
                        <a:srgbClr val="01020B"/>
                      </a:solidFill>
                      <a:effectLst/>
                      <a:latin typeface="Tahoma" charset="0"/>
                    </a:rPr>
                  </a:br>
                  <a:endParaRPr kumimoji="0" lang="en-US" sz="1200" b="1" i="0" u="none" strike="noStrike" cap="none" normalizeH="0" baseline="0" dirty="0">
                    <a:ln>
                      <a:noFill/>
                    </a:ln>
                    <a:solidFill>
                      <a:srgbClr val="01020B"/>
                    </a:solidFill>
                    <a:effectLst/>
                    <a:latin typeface="Tahoma" charset="0"/>
                  </a:endParaRPr>
                </a:p>
              </p:txBody>
            </p:sp>
            <p:cxnSp>
              <p:nvCxnSpPr>
                <p:cNvPr id="229" name="Straight Connector 228"/>
                <p:cNvCxnSpPr>
                  <a:stCxn id="228" idx="4"/>
                </p:cNvCxnSpPr>
                <p:nvPr/>
              </p:nvCxnSpPr>
              <p:spPr bwMode="auto">
                <a:xfrm rot="5400000">
                  <a:off x="4040904" y="4771744"/>
                  <a:ext cx="426794" cy="408312"/>
                </a:xfrm>
                <a:prstGeom prst="line">
                  <a:avLst/>
                </a:prstGeom>
                <a:solidFill>
                  <a:schemeClr val="accent1"/>
                </a:solidFill>
                <a:ln w="38100" cap="flat" cmpd="sng" algn="ctr">
                  <a:solidFill>
                    <a:srgbClr val="01020B"/>
                  </a:solidFill>
                  <a:prstDash val="solid"/>
                  <a:round/>
                  <a:headEnd type="triangle" w="med" len="med"/>
                  <a:tailEnd type="none" w="med" len="med"/>
                </a:ln>
                <a:effectLst/>
              </p:spPr>
            </p:cxnSp>
          </p:grpSp>
          <p:sp>
            <p:nvSpPr>
              <p:cNvPr id="227" name="TextBox 226"/>
              <p:cNvSpPr txBox="1"/>
              <p:nvPr/>
            </p:nvSpPr>
            <p:spPr>
              <a:xfrm>
                <a:off x="1955029" y="4294909"/>
                <a:ext cx="1308486" cy="276999"/>
              </a:xfrm>
              <a:prstGeom prst="rect">
                <a:avLst/>
              </a:prstGeom>
              <a:solidFill>
                <a:srgbClr val="FFFF00"/>
              </a:solidFill>
            </p:spPr>
            <p:txBody>
              <a:bodyPr wrap="square" rtlCol="0">
                <a:spAutoFit/>
              </a:bodyPr>
              <a:lstStyle/>
              <a:p>
                <a:r>
                  <a:rPr lang="en-US" sz="1200" dirty="0" err="1" smtClean="0">
                    <a:solidFill>
                      <a:srgbClr val="01020B"/>
                    </a:solidFill>
                    <a:latin typeface="Arial"/>
                    <a:cs typeface="Arial"/>
                  </a:rPr>
                  <a:t>AmtDue</a:t>
                </a:r>
                <a:r>
                  <a:rPr lang="en-US" sz="1200" dirty="0" smtClean="0">
                    <a:solidFill>
                      <a:srgbClr val="01020B"/>
                    </a:solidFill>
                    <a:latin typeface="Arial"/>
                    <a:cs typeface="Arial"/>
                  </a:rPr>
                  <a:t> &gt;$30K</a:t>
                </a:r>
                <a:endParaRPr lang="en-US" sz="1200" dirty="0">
                  <a:solidFill>
                    <a:srgbClr val="01020B"/>
                  </a:solidFill>
                  <a:latin typeface="Arial"/>
                  <a:cs typeface="Arial"/>
                </a:endParaRPr>
              </a:p>
            </p:txBody>
          </p:sp>
        </p:grpSp>
      </p:grpSp>
      <p:graphicFrame>
        <p:nvGraphicFramePr>
          <p:cNvPr id="231" name="Table 230"/>
          <p:cNvGraphicFramePr>
            <a:graphicFrameLocks noGrp="1"/>
          </p:cNvGraphicFramePr>
          <p:nvPr/>
        </p:nvGraphicFramePr>
        <p:xfrm>
          <a:off x="6307839" y="3561054"/>
          <a:ext cx="1566162" cy="279733"/>
        </p:xfrm>
        <a:graphic>
          <a:graphicData uri="http://schemas.openxmlformats.org/drawingml/2006/table">
            <a:tbl>
              <a:tblPr/>
              <a:tblGrid>
                <a:gridCol w="431960"/>
                <a:gridCol w="548475"/>
                <a:gridCol w="585727"/>
              </a:tblGrid>
              <a:tr h="279733">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86</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$90K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232" name="Table 231"/>
          <p:cNvGraphicFramePr>
            <a:graphicFrameLocks noGrp="1"/>
          </p:cNvGraphicFramePr>
          <p:nvPr/>
        </p:nvGraphicFramePr>
        <p:xfrm>
          <a:off x="1657381" y="3848485"/>
          <a:ext cx="1736983" cy="225388"/>
        </p:xfrm>
        <a:graphic>
          <a:graphicData uri="http://schemas.openxmlformats.org/drawingml/2006/table">
            <a:tbl>
              <a:tblPr/>
              <a:tblGrid>
                <a:gridCol w="444160"/>
                <a:gridCol w="633396"/>
                <a:gridCol w="659427"/>
              </a:tblGrid>
              <a:tr h="2253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233" name="Table 232"/>
          <p:cNvGraphicFramePr>
            <a:graphicFrameLocks noGrp="1"/>
          </p:cNvGraphicFramePr>
          <p:nvPr/>
        </p:nvGraphicFramePr>
        <p:xfrm>
          <a:off x="4318001" y="1873613"/>
          <a:ext cx="1777999" cy="997356"/>
        </p:xfrm>
        <a:graphic>
          <a:graphicData uri="http://schemas.openxmlformats.org/drawingml/2006/table">
            <a:tbl>
              <a:tblPr/>
              <a:tblGrid>
                <a:gridCol w="545537"/>
                <a:gridCol w="697953"/>
                <a:gridCol w="534509"/>
              </a:tblGrid>
              <a:tr h="249339">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49339">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49339">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752</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Anne</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$75K</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49339">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86</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Bob</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$90K</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234" name="Table 233"/>
          <p:cNvGraphicFramePr>
            <a:graphicFrameLocks noGrp="1"/>
          </p:cNvGraphicFramePr>
          <p:nvPr/>
        </p:nvGraphicFramePr>
        <p:xfrm>
          <a:off x="4432878" y="3638712"/>
          <a:ext cx="1778578" cy="509954"/>
        </p:xfrm>
        <a:graphic>
          <a:graphicData uri="http://schemas.openxmlformats.org/drawingml/2006/table">
            <a:tbl>
              <a:tblPr/>
              <a:tblGrid>
                <a:gridCol w="545715"/>
                <a:gridCol w="698180"/>
                <a:gridCol w="534683"/>
              </a:tblGrid>
              <a:tr h="25497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ea typeface="ＭＳ Ｐゴシック" charset="-128"/>
                          <a:cs typeface="Arial"/>
                        </a:rPr>
                        <a:t>933</a:t>
                      </a:r>
                      <a:endParaRPr kumimoji="0" lang="en-US" sz="1400" b="1" i="0" u="none" strike="noStrike" cap="none" normalizeH="0" baseline="0" dirty="0">
                        <a:ln>
                          <a:noFill/>
                        </a:ln>
                        <a:solidFill>
                          <a:srgbClr val="01020B"/>
                        </a:solidFill>
                        <a:effectLst/>
                        <a:latin typeface="Arial"/>
                        <a:ea typeface="ＭＳ Ｐゴシック" charset="-128"/>
                        <a:cs typeface="Arial"/>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1020B"/>
                          </a:solidFill>
                          <a:effectLst/>
                          <a:latin typeface="Arial"/>
                          <a:ea typeface="ＭＳ Ｐゴシック" charset="-128"/>
                          <a:cs typeface="Arial"/>
                        </a:rPr>
                        <a:t>$49K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5497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19</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George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1020B"/>
                          </a:solidFill>
                          <a:effectLst/>
                          <a:latin typeface="Arial"/>
                          <a:ea typeface="ＭＳ Ｐゴシック" charset="-128"/>
                          <a:cs typeface="Arial"/>
                        </a:rPr>
                        <a:t>$83K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235" name="TextBox 234"/>
          <p:cNvSpPr txBox="1"/>
          <p:nvPr/>
        </p:nvSpPr>
        <p:spPr>
          <a:xfrm>
            <a:off x="6183332" y="798554"/>
            <a:ext cx="2817090" cy="2308324"/>
          </a:xfrm>
          <a:prstGeom prst="rect">
            <a:avLst/>
          </a:prstGeom>
          <a:solidFill>
            <a:srgbClr val="FFFF00"/>
          </a:solidFill>
        </p:spPr>
        <p:txBody>
          <a:bodyPr wrap="square" rtlCol="0">
            <a:spAutoFit/>
          </a:bodyPr>
          <a:lstStyle/>
          <a:p>
            <a:r>
              <a:rPr lang="en-US" sz="1800" dirty="0" smtClean="0">
                <a:solidFill>
                  <a:srgbClr val="01020B"/>
                </a:solidFill>
                <a:latin typeface="Arial"/>
                <a:cs typeface="Arial"/>
              </a:rPr>
              <a:t>Query executes using</a:t>
            </a:r>
          </a:p>
          <a:p>
            <a:pPr marL="342900" indent="-342900">
              <a:buAutoNum type="arabicParenBoth"/>
            </a:pPr>
            <a:r>
              <a:rPr lang="en-US" sz="1800" u="sng" dirty="0" smtClean="0">
                <a:solidFill>
                  <a:srgbClr val="01020B"/>
                </a:solidFill>
                <a:latin typeface="Arial"/>
                <a:cs typeface="Arial"/>
              </a:rPr>
              <a:t>All</a:t>
            </a:r>
            <a:r>
              <a:rPr lang="en-US" sz="1800" dirty="0" smtClean="0">
                <a:solidFill>
                  <a:srgbClr val="01020B"/>
                </a:solidFill>
                <a:latin typeface="Arial"/>
                <a:cs typeface="Arial"/>
              </a:rPr>
              <a:t>  Nodes</a:t>
            </a:r>
          </a:p>
          <a:p>
            <a:pPr marL="342900" indent="-342900">
              <a:buAutoNum type="arabicParenBoth"/>
            </a:pPr>
            <a:r>
              <a:rPr lang="en-US" sz="1800" dirty="0" smtClean="0">
                <a:solidFill>
                  <a:srgbClr val="01020B"/>
                </a:solidFill>
                <a:latin typeface="Arial"/>
                <a:cs typeface="Arial"/>
              </a:rPr>
              <a:t>Index lookup on </a:t>
            </a:r>
            <a:r>
              <a:rPr lang="en-US" sz="1800" dirty="0" err="1" smtClean="0">
                <a:solidFill>
                  <a:srgbClr val="01020B"/>
                </a:solidFill>
                <a:latin typeface="Arial"/>
                <a:cs typeface="Arial"/>
              </a:rPr>
              <a:t>AmtDue</a:t>
            </a:r>
            <a:endParaRPr lang="en-US" sz="1800" dirty="0" smtClean="0">
              <a:solidFill>
                <a:srgbClr val="01020B"/>
              </a:solidFill>
              <a:latin typeface="Arial"/>
              <a:cs typeface="Arial"/>
            </a:endParaRPr>
          </a:p>
          <a:p>
            <a:pPr marL="342900" indent="-342900">
              <a:buAutoNum type="arabicParenBoth"/>
            </a:pPr>
            <a:r>
              <a:rPr lang="en-US" sz="1800" dirty="0" smtClean="0">
                <a:solidFill>
                  <a:srgbClr val="01020B"/>
                </a:solidFill>
                <a:latin typeface="Arial"/>
                <a:cs typeface="Arial"/>
              </a:rPr>
              <a:t>Sequential scans avoided for both types of queries</a:t>
            </a:r>
          </a:p>
          <a:p>
            <a:pPr marL="342900" indent="-342900"/>
            <a:endParaRPr lang="en-US" sz="1800" dirty="0">
              <a:solidFill>
                <a:srgbClr val="01020B"/>
              </a:solidFill>
              <a:latin typeface="Arial"/>
              <a:cs typeface="Arial"/>
            </a:endParaRPr>
          </a:p>
        </p:txBody>
      </p:sp>
      <p:sp>
        <p:nvSpPr>
          <p:cNvPr id="106" name="Slide Number Placeholder 105"/>
          <p:cNvSpPr>
            <a:spLocks noGrp="1"/>
          </p:cNvSpPr>
          <p:nvPr>
            <p:ph type="sldNum" sz="quarter" idx="12"/>
          </p:nvPr>
        </p:nvSpPr>
        <p:spPr/>
        <p:txBody>
          <a:bodyPr/>
          <a:lstStyle/>
          <a:p>
            <a:fld id="{E98DCB10-97A4-405D-8E23-559299D9D189}" type="slidenum">
              <a:rPr lang="en-US" smtClean="0"/>
              <a:pPr/>
              <a:t>33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2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4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grpId="1" nodeType="with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212"/>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13"/>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3"/>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3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3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35"/>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2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1" grpId="1" animBg="1"/>
      <p:bldP spid="211" grpId="0"/>
      <p:bldP spid="212" grpId="0"/>
      <p:bldP spid="212" grpId="1"/>
      <p:bldP spid="212" grpId="2"/>
      <p:bldP spid="213" grpId="0"/>
      <p:bldP spid="66" grpId="0" animBg="1"/>
      <p:bldP spid="66" grpId="1" animBg="1"/>
      <p:bldP spid="206" grpId="0" animBg="1"/>
      <p:bldP spid="235" grpId="0" animBg="1"/>
      <p:bldP spid="235" grpId="1" animBg="1"/>
      <p:bldP spid="235"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latin typeface="Arial" charset="0"/>
              </a:rPr>
              <a:t>What do we know so far?</a:t>
            </a:r>
            <a:endParaRPr lang="en-US" dirty="0">
              <a:latin typeface="Arial" charset="0"/>
            </a:endParaRPr>
          </a:p>
        </p:txBody>
      </p:sp>
      <p:sp>
        <p:nvSpPr>
          <p:cNvPr id="29699" name="Rectangle 3" descr="Rectangle: Click to edit Master text styles&#10;Second level&#10;Third level&#10;Fourth level&#10;Fifth level"/>
          <p:cNvSpPr>
            <a:spLocks noGrp="1" noChangeArrowheads="1"/>
          </p:cNvSpPr>
          <p:nvPr>
            <p:ph type="body" idx="1"/>
          </p:nvPr>
        </p:nvSpPr>
        <p:spPr>
          <a:xfrm>
            <a:off x="807412" y="1781848"/>
            <a:ext cx="7772400" cy="4114800"/>
          </a:xfrm>
        </p:spPr>
        <p:txBody>
          <a:bodyPr/>
          <a:lstStyle/>
          <a:p>
            <a:r>
              <a:rPr lang="en-US" dirty="0" smtClean="0">
                <a:latin typeface="Arial" charset="0"/>
              </a:rPr>
              <a:t>Selection operators easy to parallelize</a:t>
            </a:r>
          </a:p>
          <a:p>
            <a:pPr lvl="1">
              <a:buNone/>
            </a:pPr>
            <a:r>
              <a:rPr lang="en-US" dirty="0" smtClean="0">
                <a:latin typeface="Arial" charset="0"/>
              </a:rPr>
              <a:t>		Select * from Customers where </a:t>
            </a:r>
            <a:r>
              <a:rPr lang="en-US" dirty="0" err="1" smtClean="0">
                <a:latin typeface="Arial" charset="0"/>
              </a:rPr>
              <a:t>AmtDue</a:t>
            </a:r>
            <a:r>
              <a:rPr lang="en-US" dirty="0" smtClean="0">
                <a:latin typeface="Arial" charset="0"/>
              </a:rPr>
              <a:t> &gt; $30K </a:t>
            </a:r>
          </a:p>
          <a:p>
            <a:r>
              <a:rPr lang="en-US" dirty="0" smtClean="0">
                <a:latin typeface="Arial" charset="0"/>
              </a:rPr>
              <a:t>Same true for simple aggregates:</a:t>
            </a:r>
          </a:p>
          <a:p>
            <a:pPr lvl="1">
              <a:buNone/>
            </a:pPr>
            <a:r>
              <a:rPr lang="en-US" dirty="0" smtClean="0">
                <a:latin typeface="Arial" charset="0"/>
              </a:rPr>
              <a:t>		Select  </a:t>
            </a:r>
            <a:r>
              <a:rPr lang="en-US" dirty="0" err="1" smtClean="0">
                <a:latin typeface="Arial" charset="0"/>
              </a:rPr>
              <a:t>Avg</a:t>
            </a:r>
            <a:r>
              <a:rPr lang="en-US" dirty="0" smtClean="0">
                <a:latin typeface="Arial" charset="0"/>
              </a:rPr>
              <a:t> (</a:t>
            </a:r>
            <a:r>
              <a:rPr lang="en-US" dirty="0" err="1" smtClean="0">
                <a:latin typeface="Arial" charset="0"/>
              </a:rPr>
              <a:t>AmtDue</a:t>
            </a:r>
            <a:r>
              <a:rPr lang="en-US" dirty="0" smtClean="0">
                <a:latin typeface="Arial" charset="0"/>
              </a:rPr>
              <a:t>) from Customers</a:t>
            </a:r>
          </a:p>
          <a:p>
            <a:pPr lvl="1"/>
            <a:r>
              <a:rPr lang="en-US" dirty="0" smtClean="0">
                <a:latin typeface="Arial" charset="0"/>
              </a:rPr>
              <a:t>Each node independently computes a partial result</a:t>
            </a:r>
          </a:p>
          <a:p>
            <a:pPr lvl="1"/>
            <a:r>
              <a:rPr lang="en-US" dirty="0" smtClean="0">
                <a:latin typeface="Arial" charset="0"/>
              </a:rPr>
              <a:t>One node combines partial results</a:t>
            </a:r>
          </a:p>
          <a:p>
            <a:r>
              <a:rPr lang="en-US" dirty="0" smtClean="0">
                <a:latin typeface="Arial" charset="0"/>
              </a:rPr>
              <a:t>About about complex aggregates?</a:t>
            </a:r>
          </a:p>
          <a:p>
            <a:pPr lvl="1">
              <a:buNone/>
            </a:pPr>
            <a:r>
              <a:rPr lang="en-US" dirty="0" smtClean="0">
                <a:latin typeface="Arial" charset="0"/>
              </a:rPr>
              <a:t>	Select City, </a:t>
            </a:r>
            <a:r>
              <a:rPr lang="en-US" dirty="0" err="1" smtClean="0">
                <a:latin typeface="Arial" charset="0"/>
              </a:rPr>
              <a:t>Avg</a:t>
            </a:r>
            <a:r>
              <a:rPr lang="en-US" dirty="0" smtClean="0">
                <a:latin typeface="Arial" charset="0"/>
              </a:rPr>
              <a:t>(</a:t>
            </a:r>
            <a:r>
              <a:rPr lang="en-US" dirty="0" err="1" smtClean="0">
                <a:latin typeface="Arial" charset="0"/>
              </a:rPr>
              <a:t>AmtDue</a:t>
            </a:r>
            <a:r>
              <a:rPr lang="en-US" dirty="0" smtClean="0">
                <a:latin typeface="Arial" charset="0"/>
              </a:rPr>
              <a:t>) from Customers</a:t>
            </a:r>
            <a:br>
              <a:rPr lang="en-US" dirty="0" smtClean="0">
                <a:latin typeface="Arial" charset="0"/>
              </a:rPr>
            </a:br>
            <a:r>
              <a:rPr lang="en-US" dirty="0" smtClean="0">
                <a:latin typeface="Arial" charset="0"/>
              </a:rPr>
              <a:t>group by City</a:t>
            </a:r>
          </a:p>
          <a:p>
            <a:r>
              <a:rPr lang="en-US" dirty="0" smtClean="0">
                <a:latin typeface="Arial" charset="0"/>
              </a:rPr>
              <a:t>What about joins?</a:t>
            </a:r>
          </a:p>
          <a:p>
            <a:pPr lvl="1">
              <a:buNone/>
            </a:pPr>
            <a:r>
              <a:rPr lang="en-US" dirty="0" smtClean="0">
                <a:latin typeface="Arial" charset="0"/>
              </a:rPr>
              <a:t>	Select </a:t>
            </a:r>
            <a:r>
              <a:rPr lang="en-US" dirty="0" err="1" smtClean="0">
                <a:latin typeface="Arial" charset="0"/>
              </a:rPr>
              <a:t>Customer.Name</a:t>
            </a:r>
            <a:r>
              <a:rPr lang="en-US" dirty="0" smtClean="0">
                <a:latin typeface="Arial" charset="0"/>
              </a:rPr>
              <a:t>, </a:t>
            </a:r>
            <a:r>
              <a:rPr lang="en-US" dirty="0" err="1" smtClean="0">
                <a:latin typeface="Arial" charset="0"/>
              </a:rPr>
              <a:t>Order.ShipDate</a:t>
            </a:r>
            <a:r>
              <a:rPr lang="en-US" dirty="0" smtClean="0">
                <a:latin typeface="Arial" charset="0"/>
              </a:rPr>
              <a:t> where</a:t>
            </a:r>
            <a:br>
              <a:rPr lang="en-US" dirty="0" smtClean="0">
                <a:latin typeface="Arial" charset="0"/>
              </a:rPr>
            </a:br>
            <a:r>
              <a:rPr lang="en-US" dirty="0" smtClean="0">
                <a:latin typeface="Arial" charset="0"/>
              </a:rPr>
              <a:t>where </a:t>
            </a:r>
            <a:r>
              <a:rPr lang="en-US" dirty="0" err="1" smtClean="0">
                <a:latin typeface="Arial" charset="0"/>
              </a:rPr>
              <a:t>Customer.CID</a:t>
            </a:r>
            <a:r>
              <a:rPr lang="en-US" dirty="0" smtClean="0">
                <a:latin typeface="Arial" charset="0"/>
              </a:rPr>
              <a:t> = </a:t>
            </a:r>
            <a:r>
              <a:rPr lang="en-US" dirty="0" err="1" smtClean="0">
                <a:latin typeface="Arial" charset="0"/>
              </a:rPr>
              <a:t>Order.CID</a:t>
            </a:r>
            <a:r>
              <a:rPr lang="en-US" dirty="0" smtClean="0">
                <a:latin typeface="Arial" charset="0"/>
              </a:rPr>
              <a:t> </a:t>
            </a:r>
          </a:p>
        </p:txBody>
      </p:sp>
      <p:sp>
        <p:nvSpPr>
          <p:cNvPr id="4" name="Slide Number Placeholder 3"/>
          <p:cNvSpPr>
            <a:spLocks noGrp="1"/>
          </p:cNvSpPr>
          <p:nvPr>
            <p:ph type="sldNum" sz="quarter" idx="12"/>
          </p:nvPr>
        </p:nvSpPr>
        <p:spPr/>
        <p:txBody>
          <a:bodyPr/>
          <a:lstStyle/>
          <a:p>
            <a:fld id="{E98DCB10-97A4-405D-8E23-559299D9D189}" type="slidenum">
              <a:rPr lang="en-US" smtClean="0"/>
              <a:pPr/>
              <a:t>34</a:t>
            </a:fld>
            <a:endParaRPr lang="en-US" dirty="0"/>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130849" y="2409152"/>
            <a:ext cx="8736061" cy="4448848"/>
          </a:xfrm>
          <a:prstGeom prst="rect">
            <a:avLst/>
          </a:prstGeom>
          <a:solidFill>
            <a:srgbClr val="FFDFEF">
              <a:alpha val="97000"/>
            </a:srgbClr>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ahoma" charset="0"/>
            </a:endParaRPr>
          </a:p>
        </p:txBody>
      </p:sp>
      <p:grpSp>
        <p:nvGrpSpPr>
          <p:cNvPr id="2" name="Group 74"/>
          <p:cNvGrpSpPr/>
          <p:nvPr/>
        </p:nvGrpSpPr>
        <p:grpSpPr>
          <a:xfrm>
            <a:off x="503673" y="2566171"/>
            <a:ext cx="2102524" cy="4136352"/>
            <a:chOff x="4992544" y="2552315"/>
            <a:chExt cx="2102524" cy="4136352"/>
          </a:xfrm>
        </p:grpSpPr>
        <p:grpSp>
          <p:nvGrpSpPr>
            <p:cNvPr id="3" name="Group 71"/>
            <p:cNvGrpSpPr/>
            <p:nvPr/>
          </p:nvGrpSpPr>
          <p:grpSpPr>
            <a:xfrm>
              <a:off x="4992544" y="2552315"/>
              <a:ext cx="2102524" cy="4136352"/>
              <a:chOff x="4992544" y="2552315"/>
              <a:chExt cx="2102524" cy="4136352"/>
            </a:xfrm>
          </p:grpSpPr>
          <p:sp>
            <p:nvSpPr>
              <p:cNvPr id="78"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79"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77" name="Straight Connector 76"/>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26626" name="Rectangle 3"/>
          <p:cNvSpPr>
            <a:spLocks noGrp="1" noChangeArrowheads="1"/>
          </p:cNvSpPr>
          <p:nvPr>
            <p:ph type="title"/>
          </p:nvPr>
        </p:nvSpPr>
        <p:spPr>
          <a:xfrm>
            <a:off x="405774" y="578524"/>
            <a:ext cx="6344468" cy="533400"/>
          </a:xfrm>
        </p:spPr>
        <p:txBody>
          <a:bodyPr/>
          <a:lstStyle/>
          <a:p>
            <a:r>
              <a:rPr lang="en-US" dirty="0" smtClean="0">
                <a:latin typeface="Arial" charset="0"/>
              </a:rPr>
              <a:t>Join Example #1 – “In-Place” Join</a:t>
            </a:r>
            <a:endParaRPr lang="en-US" dirty="0">
              <a:latin typeface="Arial" charset="0"/>
            </a:endParaRPr>
          </a:p>
        </p:txBody>
      </p:sp>
      <p:grpSp>
        <p:nvGrpSpPr>
          <p:cNvPr id="4" name="Group 114"/>
          <p:cNvGrpSpPr/>
          <p:nvPr/>
        </p:nvGrpSpPr>
        <p:grpSpPr>
          <a:xfrm>
            <a:off x="3140363" y="1245370"/>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5" name="Group 113"/>
          <p:cNvGrpSpPr/>
          <p:nvPr/>
        </p:nvGrpSpPr>
        <p:grpSpPr>
          <a:xfrm>
            <a:off x="4841394" y="1314163"/>
            <a:ext cx="1069360" cy="771716"/>
            <a:chOff x="4827829" y="1929921"/>
            <a:chExt cx="1069360" cy="771716"/>
          </a:xfrm>
        </p:grpSpPr>
        <p:sp>
          <p:nvSpPr>
            <p:cNvPr id="112" name="AutoShape 13"/>
            <p:cNvSpPr>
              <a:spLocks noChangeArrowheads="1"/>
            </p:cNvSpPr>
            <p:nvPr/>
          </p:nvSpPr>
          <p:spPr bwMode="auto">
            <a:xfrm>
              <a:off x="4827829" y="1929921"/>
              <a:ext cx="1068050" cy="77171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 name="Rectangle 112"/>
            <p:cNvSpPr/>
            <p:nvPr/>
          </p:nvSpPr>
          <p:spPr>
            <a:xfrm>
              <a:off x="4846000" y="2180628"/>
              <a:ext cx="1051189" cy="338554"/>
            </a:xfrm>
            <a:prstGeom prst="rect">
              <a:avLst/>
            </a:prstGeom>
          </p:spPr>
          <p:txBody>
            <a:bodyPr wrap="none">
              <a:spAutoFit/>
            </a:bodyPr>
            <a:lstStyle/>
            <a:p>
              <a:pPr algn="ctr"/>
              <a:r>
                <a:rPr lang="en-US" sz="1600" dirty="0" smtClean="0">
                  <a:solidFill>
                    <a:srgbClr val="01020B"/>
                  </a:solidFill>
                  <a:latin typeface="Arial"/>
                  <a:cs typeface="Arial"/>
                </a:rPr>
                <a:t>Catalogs</a:t>
              </a:r>
              <a:endParaRPr lang="en-US" sz="1600" dirty="0">
                <a:solidFill>
                  <a:srgbClr val="01020B"/>
                </a:solidFill>
                <a:latin typeface="Arial"/>
                <a:cs typeface="Arial"/>
              </a:endParaRPr>
            </a:p>
          </p:txBody>
        </p:sp>
      </p:grpSp>
      <p:cxnSp>
        <p:nvCxnSpPr>
          <p:cNvPr id="125" name="Straight Connector 124"/>
          <p:cNvCxnSpPr>
            <a:stCxn id="112" idx="2"/>
          </p:cNvCxnSpPr>
          <p:nvPr/>
        </p:nvCxnSpPr>
        <p:spPr bwMode="auto">
          <a:xfrm rot="10800000" flipV="1">
            <a:off x="4434810" y="1700021"/>
            <a:ext cx="406585" cy="5026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7" name="Straight Connector 126"/>
          <p:cNvCxnSpPr>
            <a:endCxn id="81" idx="7"/>
          </p:cNvCxnSpPr>
          <p:nvPr/>
        </p:nvCxnSpPr>
        <p:spPr bwMode="auto">
          <a:xfrm rot="10800000" flipV="1">
            <a:off x="2017409" y="2424545"/>
            <a:ext cx="1176837" cy="209785"/>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pSp>
        <p:nvGrpSpPr>
          <p:cNvPr id="6" name="Group 135"/>
          <p:cNvGrpSpPr/>
          <p:nvPr/>
        </p:nvGrpSpPr>
        <p:grpSpPr>
          <a:xfrm>
            <a:off x="1046788" y="1562485"/>
            <a:ext cx="1600970" cy="508000"/>
            <a:chOff x="1046788" y="1562485"/>
            <a:chExt cx="1600970" cy="508000"/>
          </a:xfrm>
        </p:grpSpPr>
        <p:sp>
          <p:nvSpPr>
            <p:cNvPr id="105" name="Oval 104"/>
            <p:cNvSpPr/>
            <p:nvPr/>
          </p:nvSpPr>
          <p:spPr bwMode="auto">
            <a:xfrm>
              <a:off x="1046788"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p:nvPr/>
        </p:nvCxnSpPr>
        <p:spPr bwMode="auto">
          <a:xfrm>
            <a:off x="2655456" y="1816485"/>
            <a:ext cx="500302" cy="158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62" name="Rectangle 12"/>
          <p:cNvSpPr>
            <a:spLocks noChangeArrowheads="1"/>
          </p:cNvSpPr>
          <p:nvPr/>
        </p:nvSpPr>
        <p:spPr bwMode="auto">
          <a:xfrm>
            <a:off x="1120945"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 name="Group 73"/>
          <p:cNvGrpSpPr/>
          <p:nvPr/>
        </p:nvGrpSpPr>
        <p:grpSpPr>
          <a:xfrm>
            <a:off x="4992544" y="2552315"/>
            <a:ext cx="2102524" cy="4136352"/>
            <a:chOff x="4992544" y="2552315"/>
            <a:chExt cx="2102524" cy="4136352"/>
          </a:xfrm>
        </p:grpSpPr>
        <p:grpSp>
          <p:nvGrpSpPr>
            <p:cNvPr id="8" name="Group 71"/>
            <p:cNvGrpSpPr/>
            <p:nvPr/>
          </p:nvGrpSpPr>
          <p:grpSpPr>
            <a:xfrm>
              <a:off x="4992544" y="2552315"/>
              <a:ext cx="2102524" cy="4136352"/>
              <a:chOff x="4992544" y="2552315"/>
              <a:chExt cx="2102524" cy="4136352"/>
            </a:xfrm>
          </p:grpSpPr>
          <p:sp>
            <p:nvSpPr>
              <p:cNvPr id="57"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1"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60" name="Straight Connector 59"/>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53" name="TextBox 52"/>
          <p:cNvSpPr txBox="1"/>
          <p:nvPr/>
        </p:nvSpPr>
        <p:spPr>
          <a:xfrm>
            <a:off x="2601576" y="3910061"/>
            <a:ext cx="2593878" cy="954107"/>
          </a:xfrm>
          <a:prstGeom prst="rect">
            <a:avLst/>
          </a:prstGeom>
          <a:noFill/>
        </p:spPr>
        <p:txBody>
          <a:bodyPr wrap="square" rtlCol="0">
            <a:spAutoFit/>
          </a:bodyPr>
          <a:lstStyle/>
          <a:p>
            <a:pPr algn="ctr"/>
            <a:r>
              <a:rPr lang="en-US" sz="1800" dirty="0" smtClean="0">
                <a:solidFill>
                  <a:srgbClr val="0000FF"/>
                </a:solidFill>
                <a:latin typeface="Arial"/>
                <a:cs typeface="Arial"/>
              </a:rPr>
              <a:t>Orders Table</a:t>
            </a:r>
            <a:endParaRPr lang="en-US" sz="1800" dirty="0" smtClean="0">
              <a:solidFill>
                <a:srgbClr val="01020B"/>
              </a:solidFill>
              <a:latin typeface="Arial"/>
              <a:cs typeface="Arial"/>
            </a:endParaRPr>
          </a:p>
          <a:p>
            <a:pPr algn="ctr"/>
            <a:r>
              <a:rPr lang="en-US" sz="1800" dirty="0" smtClean="0">
                <a:solidFill>
                  <a:srgbClr val="01020B"/>
                </a:solidFill>
                <a:latin typeface="Arial"/>
                <a:cs typeface="Arial"/>
              </a:rPr>
              <a:t>hash partitioned </a:t>
            </a:r>
          </a:p>
          <a:p>
            <a:pPr algn="ctr"/>
            <a:r>
              <a:rPr lang="en-US" sz="1800" dirty="0" smtClean="0">
                <a:solidFill>
                  <a:srgbClr val="01020B"/>
                </a:solidFill>
                <a:latin typeface="Arial"/>
                <a:cs typeface="Arial"/>
              </a:rPr>
              <a:t>on </a:t>
            </a:r>
            <a:r>
              <a:rPr lang="en-US" sz="1800" dirty="0" smtClean="0">
                <a:solidFill>
                  <a:srgbClr val="FF0000"/>
                </a:solidFill>
                <a:latin typeface="Arial"/>
                <a:cs typeface="Arial"/>
              </a:rPr>
              <a:t>CID</a:t>
            </a:r>
            <a:endParaRPr lang="en-US" sz="1800" dirty="0">
              <a:solidFill>
                <a:srgbClr val="FF0000"/>
              </a:solidFill>
              <a:latin typeface="Arial"/>
              <a:cs typeface="Arial"/>
            </a:endParaRPr>
          </a:p>
        </p:txBody>
      </p:sp>
      <p:sp>
        <p:nvSpPr>
          <p:cNvPr id="54" name="TextBox 53"/>
          <p:cNvSpPr txBox="1"/>
          <p:nvPr/>
        </p:nvSpPr>
        <p:spPr>
          <a:xfrm>
            <a:off x="2584642" y="5432522"/>
            <a:ext cx="2456874" cy="954107"/>
          </a:xfrm>
          <a:prstGeom prst="rect">
            <a:avLst/>
          </a:prstGeom>
          <a:noFill/>
        </p:spPr>
        <p:txBody>
          <a:bodyPr wrap="square" rtlCol="0">
            <a:spAutoFit/>
          </a:bodyPr>
          <a:lstStyle/>
          <a:p>
            <a:pPr algn="ctr"/>
            <a:r>
              <a:rPr lang="en-US" sz="1800" dirty="0" smtClean="0">
                <a:solidFill>
                  <a:srgbClr val="0000FF"/>
                </a:solidFill>
                <a:latin typeface="Arial"/>
                <a:cs typeface="Arial"/>
              </a:rPr>
              <a:t>Customers Table</a:t>
            </a:r>
            <a:endParaRPr lang="en-US" sz="1800" dirty="0" smtClean="0">
              <a:solidFill>
                <a:srgbClr val="01020B"/>
              </a:solidFill>
              <a:latin typeface="Arial"/>
              <a:cs typeface="Arial"/>
            </a:endParaRPr>
          </a:p>
          <a:p>
            <a:pPr algn="ctr"/>
            <a:r>
              <a:rPr lang="en-US" sz="1800" dirty="0" smtClean="0">
                <a:solidFill>
                  <a:srgbClr val="01020B"/>
                </a:solidFill>
                <a:latin typeface="Arial"/>
                <a:cs typeface="Arial"/>
              </a:rPr>
              <a:t>hash partitioned </a:t>
            </a:r>
          </a:p>
          <a:p>
            <a:pPr algn="ctr"/>
            <a:r>
              <a:rPr lang="en-US" sz="1800" dirty="0" smtClean="0">
                <a:solidFill>
                  <a:srgbClr val="01020B"/>
                </a:solidFill>
                <a:latin typeface="Arial"/>
                <a:cs typeface="Arial"/>
              </a:rPr>
              <a:t>on </a:t>
            </a:r>
            <a:r>
              <a:rPr lang="en-US" sz="1800" dirty="0" smtClean="0">
                <a:solidFill>
                  <a:srgbClr val="FF0000"/>
                </a:solidFill>
                <a:latin typeface="Arial"/>
                <a:cs typeface="Arial"/>
              </a:rPr>
              <a:t>CID</a:t>
            </a:r>
            <a:endParaRPr lang="en-US" sz="1800" dirty="0">
              <a:solidFill>
                <a:srgbClr val="FF0000"/>
              </a:solidFill>
              <a:latin typeface="Arial"/>
              <a:cs typeface="Arial"/>
            </a:endParaRPr>
          </a:p>
        </p:txBody>
      </p:sp>
      <p:cxnSp>
        <p:nvCxnSpPr>
          <p:cNvPr id="68" name="Straight Connector 67"/>
          <p:cNvCxnSpPr>
            <a:endCxn id="82" idx="1"/>
          </p:cNvCxnSpPr>
          <p:nvPr/>
        </p:nvCxnSpPr>
        <p:spPr bwMode="auto">
          <a:xfrm>
            <a:off x="4447309" y="2438401"/>
            <a:ext cx="1138351" cy="178997"/>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sp>
        <p:nvSpPr>
          <p:cNvPr id="70" name="TextBox 69"/>
          <p:cNvSpPr txBox="1"/>
          <p:nvPr/>
        </p:nvSpPr>
        <p:spPr>
          <a:xfrm>
            <a:off x="753333" y="1306945"/>
            <a:ext cx="3239853" cy="1015663"/>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Name, Item from Customers C, Orders O</a:t>
            </a:r>
            <a:br>
              <a:rPr lang="en-US" sz="2000" dirty="0" smtClean="0">
                <a:solidFill>
                  <a:srgbClr val="01020B"/>
                </a:solidFill>
                <a:latin typeface="Arial"/>
                <a:cs typeface="Arial"/>
              </a:rPr>
            </a:br>
            <a:r>
              <a:rPr lang="en-US" sz="2000" dirty="0" smtClean="0">
                <a:solidFill>
                  <a:srgbClr val="01020B"/>
                </a:solidFill>
                <a:latin typeface="Arial"/>
                <a:cs typeface="Arial"/>
              </a:rPr>
              <a:t>where C.CID = O.CID </a:t>
            </a:r>
            <a:endParaRPr lang="en-US" sz="2000" dirty="0">
              <a:solidFill>
                <a:srgbClr val="01020B"/>
              </a:solidFill>
              <a:latin typeface="Arial"/>
              <a:cs typeface="Arial"/>
            </a:endParaRPr>
          </a:p>
        </p:txBody>
      </p:sp>
      <p:sp>
        <p:nvSpPr>
          <p:cNvPr id="80" name="Rectangle 12"/>
          <p:cNvSpPr>
            <a:spLocks noChangeArrowheads="1"/>
          </p:cNvSpPr>
          <p:nvPr/>
        </p:nvSpPr>
        <p:spPr bwMode="auto">
          <a:xfrm>
            <a:off x="5614436"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sp>
        <p:nvSpPr>
          <p:cNvPr id="81" name="Oval 80"/>
          <p:cNvSpPr/>
          <p:nvPr/>
        </p:nvSpPr>
        <p:spPr bwMode="auto">
          <a:xfrm>
            <a:off x="900546" y="2509212"/>
            <a:ext cx="1308485" cy="854363"/>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JOIN</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C.CID = O.CID</a:t>
            </a:r>
            <a:endParaRPr kumimoji="0" lang="en-US" sz="1200" b="1" i="0" u="none" strike="noStrike" cap="none" normalizeH="0" baseline="0" dirty="0">
              <a:ln>
                <a:noFill/>
              </a:ln>
              <a:solidFill>
                <a:srgbClr val="01020B"/>
              </a:solidFill>
              <a:effectLst/>
              <a:latin typeface="Tahoma" charset="0"/>
            </a:endParaRPr>
          </a:p>
        </p:txBody>
      </p:sp>
      <p:sp>
        <p:nvSpPr>
          <p:cNvPr id="82" name="Oval 81"/>
          <p:cNvSpPr/>
          <p:nvPr/>
        </p:nvSpPr>
        <p:spPr bwMode="auto">
          <a:xfrm>
            <a:off x="5394037" y="2492279"/>
            <a:ext cx="1308485" cy="854363"/>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Tahoma" charset="0"/>
              </a:rPr>
              <a:t>JOIN</a:t>
            </a:r>
            <a:br>
              <a:rPr kumimoji="0" lang="en-US" sz="1200" b="1" i="0" u="none" strike="noStrike" cap="none" normalizeH="0" baseline="0" dirty="0" smtClean="0">
                <a:ln>
                  <a:noFill/>
                </a:ln>
                <a:solidFill>
                  <a:srgbClr val="01020B"/>
                </a:solidFill>
                <a:effectLst/>
                <a:latin typeface="Tahoma" charset="0"/>
              </a:rPr>
            </a:br>
            <a:r>
              <a:rPr kumimoji="0" lang="en-US" sz="1200" b="1" i="0" u="none" strike="noStrike" cap="none" normalizeH="0" baseline="0" dirty="0" smtClean="0">
                <a:ln>
                  <a:noFill/>
                </a:ln>
                <a:solidFill>
                  <a:srgbClr val="01020B"/>
                </a:solidFill>
                <a:effectLst/>
                <a:latin typeface="Tahoma" charset="0"/>
              </a:rPr>
              <a:t>C.CID = O.CID</a:t>
            </a:r>
            <a:endParaRPr kumimoji="0" lang="en-US" sz="1200" b="1" i="0" u="none" strike="noStrike" cap="none" normalizeH="0" baseline="0" dirty="0">
              <a:ln>
                <a:noFill/>
              </a:ln>
              <a:solidFill>
                <a:srgbClr val="01020B"/>
              </a:solidFill>
              <a:effectLst/>
              <a:latin typeface="Tahoma" charset="0"/>
            </a:endParaRPr>
          </a:p>
        </p:txBody>
      </p:sp>
      <p:sp>
        <p:nvSpPr>
          <p:cNvPr id="88" name="TextBox 87"/>
          <p:cNvSpPr txBox="1"/>
          <p:nvPr/>
        </p:nvSpPr>
        <p:spPr>
          <a:xfrm>
            <a:off x="4599277" y="1313104"/>
            <a:ext cx="3967451" cy="1938992"/>
          </a:xfrm>
          <a:prstGeom prst="rect">
            <a:avLst/>
          </a:prstGeom>
          <a:solidFill>
            <a:srgbClr val="FFFF00"/>
          </a:solidFill>
          <a:ln>
            <a:solidFill>
              <a:srgbClr val="01020B"/>
            </a:solidFill>
          </a:ln>
        </p:spPr>
        <p:txBody>
          <a:bodyPr wrap="square" rtlCol="0">
            <a:spAutoFit/>
          </a:bodyPr>
          <a:lstStyle/>
          <a:p>
            <a:pPr>
              <a:buFont typeface="Arial"/>
              <a:buChar char="•"/>
            </a:pPr>
            <a:r>
              <a:rPr lang="en-US" sz="2000" dirty="0" smtClean="0">
                <a:solidFill>
                  <a:srgbClr val="01020B"/>
                </a:solidFill>
                <a:latin typeface="Arial"/>
                <a:cs typeface="Arial"/>
              </a:rPr>
              <a:t>  Join on each node can be done “locally” as both tables are partitioned on CID</a:t>
            </a:r>
            <a:br>
              <a:rPr lang="en-US" sz="2000" dirty="0" smtClean="0">
                <a:solidFill>
                  <a:srgbClr val="01020B"/>
                </a:solidFill>
                <a:latin typeface="Arial"/>
                <a:cs typeface="Arial"/>
              </a:rPr>
            </a:br>
            <a:endParaRPr lang="en-US" sz="2000" dirty="0" smtClean="0">
              <a:solidFill>
                <a:srgbClr val="01020B"/>
              </a:solidFill>
              <a:latin typeface="Arial"/>
              <a:cs typeface="Arial"/>
            </a:endParaRPr>
          </a:p>
          <a:p>
            <a:pPr>
              <a:buFont typeface="Arial"/>
              <a:buChar char="•"/>
            </a:pPr>
            <a:r>
              <a:rPr lang="en-US" sz="2000" dirty="0" smtClean="0">
                <a:solidFill>
                  <a:srgbClr val="01020B"/>
                </a:solidFill>
                <a:latin typeface="Arial"/>
                <a:cs typeface="Arial"/>
              </a:rPr>
              <a:t> Constant response time for query, regardless of # of nodes</a:t>
            </a:r>
            <a:endParaRPr lang="en-US" sz="2000" dirty="0">
              <a:solidFill>
                <a:srgbClr val="01020B"/>
              </a:solidFill>
              <a:latin typeface="Arial"/>
              <a:cs typeface="Arial"/>
            </a:endParaRPr>
          </a:p>
        </p:txBody>
      </p:sp>
      <p:sp>
        <p:nvSpPr>
          <p:cNvPr id="43" name="Slide Number Placeholder 42"/>
          <p:cNvSpPr>
            <a:spLocks noGrp="1"/>
          </p:cNvSpPr>
          <p:nvPr>
            <p:ph type="sldNum" sz="quarter" idx="12"/>
          </p:nvPr>
        </p:nvSpPr>
        <p:spPr/>
        <p:txBody>
          <a:bodyPr/>
          <a:lstStyle/>
          <a:p>
            <a:fld id="{E98DCB10-97A4-405D-8E23-559299D9D189}" type="slidenum">
              <a:rPr lang="en-US" smtClean="0"/>
              <a:pPr/>
              <a:t>35</a:t>
            </a:fld>
            <a:endParaRPr lang="en-US" dirty="0"/>
          </a:p>
        </p:txBody>
      </p:sp>
      <p:graphicFrame>
        <p:nvGraphicFramePr>
          <p:cNvPr id="44" name="Table 43"/>
          <p:cNvGraphicFramePr>
            <a:graphicFrameLocks noGrp="1"/>
          </p:cNvGraphicFramePr>
          <p:nvPr/>
        </p:nvGraphicFramePr>
        <p:xfrm>
          <a:off x="546894" y="3871873"/>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5" name="Table 44"/>
          <p:cNvGraphicFramePr>
            <a:graphicFrameLocks noGrp="1"/>
          </p:cNvGraphicFramePr>
          <p:nvPr/>
        </p:nvGraphicFramePr>
        <p:xfrm>
          <a:off x="546894" y="4693137"/>
          <a:ext cx="2014538" cy="557054"/>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46" name="Table 45"/>
          <p:cNvGraphicFramePr>
            <a:graphicFrameLocks noGrp="1"/>
          </p:cNvGraphicFramePr>
          <p:nvPr/>
        </p:nvGraphicFramePr>
        <p:xfrm>
          <a:off x="546894" y="4117406"/>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47" name="Table 46"/>
          <p:cNvGraphicFramePr>
            <a:graphicFrameLocks noGrp="1"/>
          </p:cNvGraphicFramePr>
          <p:nvPr/>
        </p:nvGraphicFramePr>
        <p:xfrm>
          <a:off x="546894" y="4405272"/>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48" name="Table 47"/>
          <p:cNvGraphicFramePr>
            <a:graphicFrameLocks noGrp="1"/>
          </p:cNvGraphicFramePr>
          <p:nvPr/>
        </p:nvGraphicFramePr>
        <p:xfrm>
          <a:off x="536137" y="5353253"/>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9" name="Table 48"/>
          <p:cNvGraphicFramePr>
            <a:graphicFrameLocks noGrp="1"/>
          </p:cNvGraphicFramePr>
          <p:nvPr/>
        </p:nvGraphicFramePr>
        <p:xfrm>
          <a:off x="536137" y="5591926"/>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50" name="Table 49"/>
          <p:cNvGraphicFramePr>
            <a:graphicFrameLocks noGrp="1"/>
          </p:cNvGraphicFramePr>
          <p:nvPr/>
        </p:nvGraphicFramePr>
        <p:xfrm>
          <a:off x="536137" y="6166039"/>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51" name="Table 50"/>
          <p:cNvGraphicFramePr>
            <a:graphicFrameLocks noGrp="1"/>
          </p:cNvGraphicFramePr>
          <p:nvPr/>
        </p:nvGraphicFramePr>
        <p:xfrm>
          <a:off x="536137" y="5878982"/>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52" name="Table 51"/>
          <p:cNvGraphicFramePr>
            <a:graphicFrameLocks noGrp="1"/>
          </p:cNvGraphicFramePr>
          <p:nvPr/>
        </p:nvGraphicFramePr>
        <p:xfrm>
          <a:off x="5034229" y="3863383"/>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5" name="Table 54"/>
          <p:cNvGraphicFramePr>
            <a:graphicFrameLocks noGrp="1"/>
          </p:cNvGraphicFramePr>
          <p:nvPr/>
        </p:nvGraphicFramePr>
        <p:xfrm>
          <a:off x="5034229" y="4379845"/>
          <a:ext cx="2014538" cy="557054"/>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56" name="Table 55"/>
          <p:cNvGraphicFramePr>
            <a:graphicFrameLocks noGrp="1"/>
          </p:cNvGraphicFramePr>
          <p:nvPr/>
        </p:nvGraphicFramePr>
        <p:xfrm>
          <a:off x="5034229" y="4100449"/>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graphicFrame>
        <p:nvGraphicFramePr>
          <p:cNvPr id="58" name="Table 57"/>
          <p:cNvGraphicFramePr>
            <a:graphicFrameLocks noGrp="1"/>
          </p:cNvGraphicFramePr>
          <p:nvPr/>
        </p:nvGraphicFramePr>
        <p:xfrm>
          <a:off x="5034229" y="4938648"/>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r>
            </a:tbl>
          </a:graphicData>
        </a:graphic>
      </p:graphicFrame>
      <p:graphicFrame>
        <p:nvGraphicFramePr>
          <p:cNvPr id="59" name="Table 58"/>
          <p:cNvGraphicFramePr>
            <a:graphicFrameLocks noGrp="1"/>
          </p:cNvGraphicFramePr>
          <p:nvPr/>
        </p:nvGraphicFramePr>
        <p:xfrm>
          <a:off x="5040410" y="5361709"/>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4" name="Table 63"/>
          <p:cNvGraphicFramePr>
            <a:graphicFrameLocks noGrp="1"/>
          </p:cNvGraphicFramePr>
          <p:nvPr/>
        </p:nvGraphicFramePr>
        <p:xfrm>
          <a:off x="5040410" y="5600380"/>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Mary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r>
            </a:tbl>
          </a:graphicData>
        </a:graphic>
      </p:graphicFrame>
      <p:graphicFrame>
        <p:nvGraphicFramePr>
          <p:cNvPr id="65" name="Table 64"/>
          <p:cNvGraphicFramePr>
            <a:graphicFrameLocks noGrp="1"/>
          </p:cNvGraphicFramePr>
          <p:nvPr/>
        </p:nvGraphicFramePr>
        <p:xfrm>
          <a:off x="5040410" y="6157561"/>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George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$83K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graphicFrame>
        <p:nvGraphicFramePr>
          <p:cNvPr id="66" name="Table 65"/>
          <p:cNvGraphicFramePr>
            <a:graphicFrameLocks noGrp="1"/>
          </p:cNvGraphicFramePr>
          <p:nvPr/>
        </p:nvGraphicFramePr>
        <p:xfrm>
          <a:off x="5040410" y="5870504"/>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Bob</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0" grpId="0" animBg="1"/>
      <p:bldP spid="80" grpId="0"/>
      <p:bldP spid="81" grpId="0" animBg="1"/>
      <p:bldP spid="82" grpId="0" animBg="1"/>
      <p:bldP spid="8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bwMode="auto">
          <a:xfrm>
            <a:off x="130849" y="2409152"/>
            <a:ext cx="8736061" cy="4448848"/>
          </a:xfrm>
          <a:prstGeom prst="rect">
            <a:avLst/>
          </a:prstGeom>
          <a:solidFill>
            <a:srgbClr val="FFDFEF">
              <a:alpha val="97000"/>
            </a:srgbClr>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ahoma" charset="0"/>
            </a:endParaRPr>
          </a:p>
        </p:txBody>
      </p:sp>
      <p:grpSp>
        <p:nvGrpSpPr>
          <p:cNvPr id="2" name="Group 74"/>
          <p:cNvGrpSpPr/>
          <p:nvPr/>
        </p:nvGrpSpPr>
        <p:grpSpPr>
          <a:xfrm>
            <a:off x="503673" y="2566171"/>
            <a:ext cx="2102524" cy="4136352"/>
            <a:chOff x="4992544" y="2552315"/>
            <a:chExt cx="2102524" cy="4136352"/>
          </a:xfrm>
        </p:grpSpPr>
        <p:grpSp>
          <p:nvGrpSpPr>
            <p:cNvPr id="3" name="Group 71"/>
            <p:cNvGrpSpPr/>
            <p:nvPr/>
          </p:nvGrpSpPr>
          <p:grpSpPr>
            <a:xfrm>
              <a:off x="4992544" y="2552315"/>
              <a:ext cx="2102524" cy="4136352"/>
              <a:chOff x="4992544" y="2552315"/>
              <a:chExt cx="2102524" cy="4136352"/>
            </a:xfrm>
          </p:grpSpPr>
          <p:sp>
            <p:nvSpPr>
              <p:cNvPr id="78"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79"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77" name="Straight Connector 76"/>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26626" name="Rectangle 3"/>
          <p:cNvSpPr>
            <a:spLocks noGrp="1" noChangeArrowheads="1"/>
          </p:cNvSpPr>
          <p:nvPr>
            <p:ph type="title"/>
          </p:nvPr>
        </p:nvSpPr>
        <p:spPr>
          <a:xfrm>
            <a:off x="405774" y="578524"/>
            <a:ext cx="4720407" cy="533400"/>
          </a:xfrm>
        </p:spPr>
        <p:txBody>
          <a:bodyPr/>
          <a:lstStyle/>
          <a:p>
            <a:r>
              <a:rPr lang="en-US" dirty="0" smtClean="0">
                <a:latin typeface="Arial" charset="0"/>
              </a:rPr>
              <a:t>Join Example #2 –</a:t>
            </a:r>
            <a:endParaRPr lang="en-US" dirty="0">
              <a:latin typeface="Arial" charset="0"/>
            </a:endParaRPr>
          </a:p>
        </p:txBody>
      </p:sp>
      <p:grpSp>
        <p:nvGrpSpPr>
          <p:cNvPr id="4" name="Group 114"/>
          <p:cNvGrpSpPr/>
          <p:nvPr/>
        </p:nvGrpSpPr>
        <p:grpSpPr>
          <a:xfrm>
            <a:off x="3140363" y="1245370"/>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5" name="Group 113"/>
          <p:cNvGrpSpPr/>
          <p:nvPr/>
        </p:nvGrpSpPr>
        <p:grpSpPr>
          <a:xfrm>
            <a:off x="4841394" y="1314163"/>
            <a:ext cx="1069360" cy="771716"/>
            <a:chOff x="4827829" y="1929921"/>
            <a:chExt cx="1069360" cy="771716"/>
          </a:xfrm>
        </p:grpSpPr>
        <p:sp>
          <p:nvSpPr>
            <p:cNvPr id="112" name="AutoShape 13"/>
            <p:cNvSpPr>
              <a:spLocks noChangeArrowheads="1"/>
            </p:cNvSpPr>
            <p:nvPr/>
          </p:nvSpPr>
          <p:spPr bwMode="auto">
            <a:xfrm>
              <a:off x="4827829" y="1929921"/>
              <a:ext cx="1068050" cy="77171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 name="Rectangle 112"/>
            <p:cNvSpPr/>
            <p:nvPr/>
          </p:nvSpPr>
          <p:spPr>
            <a:xfrm>
              <a:off x="4846000" y="2180628"/>
              <a:ext cx="1051189" cy="338554"/>
            </a:xfrm>
            <a:prstGeom prst="rect">
              <a:avLst/>
            </a:prstGeom>
          </p:spPr>
          <p:txBody>
            <a:bodyPr wrap="none">
              <a:spAutoFit/>
            </a:bodyPr>
            <a:lstStyle/>
            <a:p>
              <a:pPr algn="ctr"/>
              <a:r>
                <a:rPr lang="en-US" sz="1600" dirty="0" smtClean="0">
                  <a:solidFill>
                    <a:srgbClr val="01020B"/>
                  </a:solidFill>
                  <a:latin typeface="Arial"/>
                  <a:cs typeface="Arial"/>
                </a:rPr>
                <a:t>Catalogs</a:t>
              </a:r>
              <a:endParaRPr lang="en-US" sz="1600" dirty="0">
                <a:solidFill>
                  <a:srgbClr val="01020B"/>
                </a:solidFill>
                <a:latin typeface="Arial"/>
                <a:cs typeface="Arial"/>
              </a:endParaRPr>
            </a:p>
          </p:txBody>
        </p:sp>
      </p:grpSp>
      <p:cxnSp>
        <p:nvCxnSpPr>
          <p:cNvPr id="125" name="Straight Connector 124"/>
          <p:cNvCxnSpPr>
            <a:stCxn id="112" idx="2"/>
          </p:cNvCxnSpPr>
          <p:nvPr/>
        </p:nvCxnSpPr>
        <p:spPr bwMode="auto">
          <a:xfrm rot="10800000" flipV="1">
            <a:off x="4434810" y="1700021"/>
            <a:ext cx="406585" cy="5026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7" name="Straight Connector 126"/>
          <p:cNvCxnSpPr/>
          <p:nvPr/>
        </p:nvCxnSpPr>
        <p:spPr bwMode="auto">
          <a:xfrm rot="10800000" flipV="1">
            <a:off x="2017409" y="2424545"/>
            <a:ext cx="1176837" cy="209785"/>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pSp>
        <p:nvGrpSpPr>
          <p:cNvPr id="6" name="Group 135"/>
          <p:cNvGrpSpPr/>
          <p:nvPr/>
        </p:nvGrpSpPr>
        <p:grpSpPr>
          <a:xfrm>
            <a:off x="1046788" y="1562485"/>
            <a:ext cx="1600970" cy="508000"/>
            <a:chOff x="1046788" y="1562485"/>
            <a:chExt cx="1600970" cy="508000"/>
          </a:xfrm>
        </p:grpSpPr>
        <p:sp>
          <p:nvSpPr>
            <p:cNvPr id="105" name="Oval 104"/>
            <p:cNvSpPr/>
            <p:nvPr/>
          </p:nvSpPr>
          <p:spPr bwMode="auto">
            <a:xfrm>
              <a:off x="1046788"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p:nvPr/>
        </p:nvCxnSpPr>
        <p:spPr bwMode="auto">
          <a:xfrm>
            <a:off x="2655456" y="1816485"/>
            <a:ext cx="500302" cy="158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62" name="Rectangle 12"/>
          <p:cNvSpPr>
            <a:spLocks noChangeArrowheads="1"/>
          </p:cNvSpPr>
          <p:nvPr/>
        </p:nvSpPr>
        <p:spPr bwMode="auto">
          <a:xfrm>
            <a:off x="1120945"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 name="Group 73"/>
          <p:cNvGrpSpPr/>
          <p:nvPr/>
        </p:nvGrpSpPr>
        <p:grpSpPr>
          <a:xfrm>
            <a:off x="4992544" y="2552315"/>
            <a:ext cx="2102524" cy="4136352"/>
            <a:chOff x="4992544" y="2552315"/>
            <a:chExt cx="2102524" cy="4136352"/>
          </a:xfrm>
        </p:grpSpPr>
        <p:grpSp>
          <p:nvGrpSpPr>
            <p:cNvPr id="8" name="Group 71"/>
            <p:cNvGrpSpPr/>
            <p:nvPr/>
          </p:nvGrpSpPr>
          <p:grpSpPr>
            <a:xfrm>
              <a:off x="4992544" y="2552315"/>
              <a:ext cx="2102524" cy="4136352"/>
              <a:chOff x="4992544" y="2552315"/>
              <a:chExt cx="2102524" cy="4136352"/>
            </a:xfrm>
          </p:grpSpPr>
          <p:sp>
            <p:nvSpPr>
              <p:cNvPr id="57"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1"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60" name="Straight Connector 59"/>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53" name="TextBox 52"/>
          <p:cNvSpPr txBox="1"/>
          <p:nvPr/>
        </p:nvSpPr>
        <p:spPr>
          <a:xfrm>
            <a:off x="2601576" y="3910061"/>
            <a:ext cx="2593878" cy="954107"/>
          </a:xfrm>
          <a:prstGeom prst="rect">
            <a:avLst/>
          </a:prstGeom>
          <a:noFill/>
        </p:spPr>
        <p:txBody>
          <a:bodyPr wrap="square" rtlCol="0">
            <a:spAutoFit/>
          </a:bodyPr>
          <a:lstStyle/>
          <a:p>
            <a:pPr algn="ctr"/>
            <a:r>
              <a:rPr lang="en-US" sz="1800" dirty="0" smtClean="0">
                <a:solidFill>
                  <a:srgbClr val="0000FF"/>
                </a:solidFill>
                <a:latin typeface="Arial"/>
                <a:cs typeface="Arial"/>
              </a:rPr>
              <a:t>Orders Table</a:t>
            </a:r>
            <a:r>
              <a:rPr lang="en-US" sz="1800" dirty="0" smtClean="0">
                <a:solidFill>
                  <a:srgbClr val="01020B"/>
                </a:solidFill>
                <a:latin typeface="Arial"/>
                <a:cs typeface="Arial"/>
              </a:rPr>
              <a:t> </a:t>
            </a:r>
          </a:p>
          <a:p>
            <a:pPr algn="ctr"/>
            <a:r>
              <a:rPr lang="en-US" sz="1800" dirty="0" smtClean="0">
                <a:solidFill>
                  <a:srgbClr val="01020B"/>
                </a:solidFill>
                <a:latin typeface="Arial"/>
                <a:cs typeface="Arial"/>
              </a:rPr>
              <a:t>hash partitioned </a:t>
            </a:r>
          </a:p>
          <a:p>
            <a:pPr algn="ctr"/>
            <a:r>
              <a:rPr lang="en-US" sz="1800" dirty="0" smtClean="0">
                <a:solidFill>
                  <a:srgbClr val="01020B"/>
                </a:solidFill>
                <a:latin typeface="Arial"/>
                <a:cs typeface="Arial"/>
              </a:rPr>
              <a:t>on </a:t>
            </a:r>
            <a:r>
              <a:rPr lang="en-US" sz="1800" dirty="0" smtClean="0">
                <a:solidFill>
                  <a:srgbClr val="FF0000"/>
                </a:solidFill>
                <a:latin typeface="Arial"/>
                <a:cs typeface="Arial"/>
              </a:rPr>
              <a:t>OID</a:t>
            </a:r>
            <a:endParaRPr lang="en-US" sz="1800" dirty="0">
              <a:solidFill>
                <a:srgbClr val="FF0000"/>
              </a:solidFill>
              <a:latin typeface="Arial"/>
              <a:cs typeface="Arial"/>
            </a:endParaRPr>
          </a:p>
        </p:txBody>
      </p:sp>
      <p:sp>
        <p:nvSpPr>
          <p:cNvPr id="54" name="TextBox 53"/>
          <p:cNvSpPr txBox="1"/>
          <p:nvPr/>
        </p:nvSpPr>
        <p:spPr>
          <a:xfrm>
            <a:off x="2615430" y="5394038"/>
            <a:ext cx="2456874" cy="954107"/>
          </a:xfrm>
          <a:prstGeom prst="rect">
            <a:avLst/>
          </a:prstGeom>
          <a:noFill/>
        </p:spPr>
        <p:txBody>
          <a:bodyPr wrap="square" rtlCol="0">
            <a:spAutoFit/>
          </a:bodyPr>
          <a:lstStyle/>
          <a:p>
            <a:pPr algn="ctr"/>
            <a:r>
              <a:rPr lang="en-US" sz="1800" dirty="0" smtClean="0">
                <a:solidFill>
                  <a:srgbClr val="0000FF"/>
                </a:solidFill>
                <a:latin typeface="Arial"/>
                <a:cs typeface="Arial"/>
              </a:rPr>
              <a:t>Customers Table</a:t>
            </a:r>
            <a:r>
              <a:rPr lang="en-US" sz="1800" dirty="0" smtClean="0">
                <a:solidFill>
                  <a:srgbClr val="01020B"/>
                </a:solidFill>
                <a:latin typeface="Arial"/>
                <a:cs typeface="Arial"/>
              </a:rPr>
              <a:t> </a:t>
            </a:r>
          </a:p>
          <a:p>
            <a:pPr algn="ctr"/>
            <a:r>
              <a:rPr lang="en-US" sz="1800" dirty="0" smtClean="0">
                <a:solidFill>
                  <a:srgbClr val="01020B"/>
                </a:solidFill>
                <a:latin typeface="Arial"/>
                <a:cs typeface="Arial"/>
              </a:rPr>
              <a:t>hash partitioned </a:t>
            </a:r>
          </a:p>
          <a:p>
            <a:pPr algn="ctr"/>
            <a:r>
              <a:rPr lang="en-US" sz="1800" dirty="0" smtClean="0">
                <a:solidFill>
                  <a:srgbClr val="01020B"/>
                </a:solidFill>
                <a:latin typeface="Arial"/>
                <a:cs typeface="Arial"/>
              </a:rPr>
              <a:t>on </a:t>
            </a:r>
            <a:r>
              <a:rPr lang="en-US" sz="1800" dirty="0" smtClean="0">
                <a:solidFill>
                  <a:srgbClr val="FF0000"/>
                </a:solidFill>
                <a:latin typeface="Arial"/>
                <a:cs typeface="Arial"/>
              </a:rPr>
              <a:t>CID </a:t>
            </a:r>
            <a:endParaRPr lang="en-US" sz="1800" dirty="0">
              <a:solidFill>
                <a:srgbClr val="FF0000"/>
              </a:solidFill>
              <a:latin typeface="Arial"/>
              <a:cs typeface="Arial"/>
            </a:endParaRPr>
          </a:p>
        </p:txBody>
      </p:sp>
      <p:cxnSp>
        <p:nvCxnSpPr>
          <p:cNvPr id="68" name="Straight Connector 67"/>
          <p:cNvCxnSpPr/>
          <p:nvPr/>
        </p:nvCxnSpPr>
        <p:spPr bwMode="auto">
          <a:xfrm>
            <a:off x="4447309" y="2438401"/>
            <a:ext cx="1138351" cy="178997"/>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sp>
        <p:nvSpPr>
          <p:cNvPr id="70" name="TextBox 69"/>
          <p:cNvSpPr txBox="1"/>
          <p:nvPr/>
        </p:nvSpPr>
        <p:spPr>
          <a:xfrm>
            <a:off x="753333" y="1306945"/>
            <a:ext cx="3239853" cy="1015663"/>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Name, Item from Customers C, Orders O</a:t>
            </a:r>
            <a:br>
              <a:rPr lang="en-US" sz="2000" dirty="0" smtClean="0">
                <a:solidFill>
                  <a:srgbClr val="01020B"/>
                </a:solidFill>
                <a:latin typeface="Arial"/>
                <a:cs typeface="Arial"/>
              </a:rPr>
            </a:br>
            <a:r>
              <a:rPr lang="en-US" sz="2000" dirty="0" smtClean="0">
                <a:solidFill>
                  <a:srgbClr val="01020B"/>
                </a:solidFill>
                <a:latin typeface="Arial"/>
                <a:cs typeface="Arial"/>
              </a:rPr>
              <a:t>where C.CID = O.CID </a:t>
            </a:r>
            <a:endParaRPr lang="en-US" sz="2000" dirty="0">
              <a:solidFill>
                <a:srgbClr val="01020B"/>
              </a:solidFill>
              <a:latin typeface="Arial"/>
              <a:cs typeface="Arial"/>
            </a:endParaRPr>
          </a:p>
        </p:txBody>
      </p:sp>
      <p:sp>
        <p:nvSpPr>
          <p:cNvPr id="80" name="Rectangle 12"/>
          <p:cNvSpPr>
            <a:spLocks noChangeArrowheads="1"/>
          </p:cNvSpPr>
          <p:nvPr/>
        </p:nvSpPr>
        <p:spPr bwMode="auto">
          <a:xfrm>
            <a:off x="5614436"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sp>
        <p:nvSpPr>
          <p:cNvPr id="88" name="TextBox 87"/>
          <p:cNvSpPr txBox="1"/>
          <p:nvPr/>
        </p:nvSpPr>
        <p:spPr>
          <a:xfrm>
            <a:off x="4622368" y="470285"/>
            <a:ext cx="3967451" cy="2893100"/>
          </a:xfrm>
          <a:prstGeom prst="rect">
            <a:avLst/>
          </a:prstGeom>
          <a:solidFill>
            <a:srgbClr val="FFFF00"/>
          </a:solidFill>
          <a:ln>
            <a:solidFill>
              <a:srgbClr val="01020B"/>
            </a:solidFill>
          </a:ln>
        </p:spPr>
        <p:txBody>
          <a:bodyPr wrap="square" rtlCol="0">
            <a:spAutoFit/>
          </a:bodyPr>
          <a:lstStyle/>
          <a:p>
            <a:pPr>
              <a:buFont typeface="Arial"/>
              <a:buChar char="•"/>
            </a:pPr>
            <a:r>
              <a:rPr lang="en-US" sz="1800" dirty="0" smtClean="0">
                <a:solidFill>
                  <a:srgbClr val="01020B"/>
                </a:solidFill>
                <a:latin typeface="Arial"/>
                <a:cs typeface="Arial"/>
              </a:rPr>
              <a:t>  This join can NOT be done “locally” as Customers is hash partitioned on CID and Orders is hash partitioned on OID</a:t>
            </a:r>
            <a:br>
              <a:rPr lang="en-US" sz="1800" dirty="0" smtClean="0">
                <a:solidFill>
                  <a:srgbClr val="01020B"/>
                </a:solidFill>
                <a:latin typeface="Arial"/>
                <a:cs typeface="Arial"/>
              </a:rPr>
            </a:br>
            <a:endParaRPr lang="en-US" sz="1800" dirty="0" smtClean="0">
              <a:solidFill>
                <a:srgbClr val="01020B"/>
              </a:solidFill>
              <a:latin typeface="Arial"/>
              <a:cs typeface="Arial"/>
            </a:endParaRPr>
          </a:p>
          <a:p>
            <a:pPr>
              <a:buFont typeface="Arial"/>
              <a:buChar char="•"/>
            </a:pPr>
            <a:r>
              <a:rPr lang="en-US" sz="1800" dirty="0" smtClean="0">
                <a:solidFill>
                  <a:srgbClr val="01020B"/>
                </a:solidFill>
                <a:latin typeface="Arial"/>
                <a:cs typeface="Arial"/>
              </a:rPr>
              <a:t> Must first </a:t>
            </a:r>
            <a:r>
              <a:rPr lang="en-US" sz="1800" u="sng" dirty="0" smtClean="0">
                <a:solidFill>
                  <a:srgbClr val="01020B"/>
                </a:solidFill>
                <a:latin typeface="Arial"/>
                <a:cs typeface="Arial"/>
              </a:rPr>
              <a:t>repartition</a:t>
            </a:r>
            <a:r>
              <a:rPr lang="en-US" sz="1800" dirty="0" smtClean="0">
                <a:solidFill>
                  <a:srgbClr val="01020B"/>
                </a:solidFill>
                <a:latin typeface="Arial"/>
                <a:cs typeface="Arial"/>
              </a:rPr>
              <a:t> a “copy” of Orders table by hashing on CID (after any predicates such as </a:t>
            </a:r>
            <a:r>
              <a:rPr lang="en-US" sz="1800" dirty="0" err="1" smtClean="0">
                <a:solidFill>
                  <a:srgbClr val="01020B"/>
                </a:solidFill>
                <a:latin typeface="Arial"/>
                <a:cs typeface="Arial"/>
              </a:rPr>
              <a:t>Orders.item</a:t>
            </a:r>
            <a:r>
              <a:rPr lang="en-US" sz="1800" dirty="0" smtClean="0">
                <a:solidFill>
                  <a:srgbClr val="01020B"/>
                </a:solidFill>
                <a:latin typeface="Arial"/>
                <a:cs typeface="Arial"/>
              </a:rPr>
              <a:t> = ‘</a:t>
            </a:r>
            <a:r>
              <a:rPr lang="en-US" sz="1800" dirty="0" err="1" smtClean="0">
                <a:solidFill>
                  <a:srgbClr val="01020B"/>
                </a:solidFill>
                <a:latin typeface="Arial"/>
                <a:cs typeface="Arial"/>
              </a:rPr>
              <a:t>Zune</a:t>
            </a:r>
            <a:r>
              <a:rPr lang="en-US" sz="1800" dirty="0" smtClean="0">
                <a:solidFill>
                  <a:srgbClr val="01020B"/>
                </a:solidFill>
                <a:latin typeface="Arial"/>
                <a:cs typeface="Arial"/>
              </a:rPr>
              <a:t>’ are applied)</a:t>
            </a:r>
          </a:p>
          <a:p>
            <a:pPr>
              <a:buFont typeface="Arial"/>
              <a:buChar char="•"/>
            </a:pPr>
            <a:endParaRPr lang="en-US" sz="2000" dirty="0">
              <a:solidFill>
                <a:srgbClr val="01020B"/>
              </a:solidFill>
              <a:latin typeface="Arial"/>
              <a:cs typeface="Arial"/>
            </a:endParaRPr>
          </a:p>
        </p:txBody>
      </p:sp>
      <p:sp>
        <p:nvSpPr>
          <p:cNvPr id="41" name="Slide Number Placeholder 40"/>
          <p:cNvSpPr>
            <a:spLocks noGrp="1"/>
          </p:cNvSpPr>
          <p:nvPr>
            <p:ph type="sldNum" sz="quarter" idx="12"/>
          </p:nvPr>
        </p:nvSpPr>
        <p:spPr/>
        <p:txBody>
          <a:bodyPr/>
          <a:lstStyle/>
          <a:p>
            <a:fld id="{E98DCB10-97A4-405D-8E23-559299D9D189}" type="slidenum">
              <a:rPr lang="en-US" smtClean="0"/>
              <a:pPr/>
              <a:t>36</a:t>
            </a:fld>
            <a:endParaRPr lang="en-US" dirty="0"/>
          </a:p>
        </p:txBody>
      </p:sp>
      <p:graphicFrame>
        <p:nvGraphicFramePr>
          <p:cNvPr id="42" name="Table 41"/>
          <p:cNvGraphicFramePr>
            <a:graphicFrameLocks noGrp="1"/>
          </p:cNvGraphicFramePr>
          <p:nvPr/>
        </p:nvGraphicFramePr>
        <p:xfrm>
          <a:off x="561529" y="5437938"/>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4" name="Table 43"/>
          <p:cNvGraphicFramePr>
            <a:graphicFrameLocks noGrp="1"/>
          </p:cNvGraphicFramePr>
          <p:nvPr/>
        </p:nvGraphicFramePr>
        <p:xfrm>
          <a:off x="561529" y="5676611"/>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45" name="Table 44"/>
          <p:cNvGraphicFramePr>
            <a:graphicFrameLocks noGrp="1"/>
          </p:cNvGraphicFramePr>
          <p:nvPr/>
        </p:nvGraphicFramePr>
        <p:xfrm>
          <a:off x="561529" y="6250724"/>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46" name="Table 45"/>
          <p:cNvGraphicFramePr>
            <a:graphicFrameLocks noGrp="1"/>
          </p:cNvGraphicFramePr>
          <p:nvPr/>
        </p:nvGraphicFramePr>
        <p:xfrm>
          <a:off x="561529" y="5963667"/>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51" name="Table 50"/>
          <p:cNvGraphicFramePr>
            <a:graphicFrameLocks noGrp="1"/>
          </p:cNvGraphicFramePr>
          <p:nvPr/>
        </p:nvGraphicFramePr>
        <p:xfrm>
          <a:off x="5031939" y="5446377"/>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2" name="Table 51"/>
          <p:cNvGraphicFramePr>
            <a:graphicFrameLocks noGrp="1"/>
          </p:cNvGraphicFramePr>
          <p:nvPr/>
        </p:nvGraphicFramePr>
        <p:xfrm>
          <a:off x="5031939" y="5685048"/>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Mary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r>
            </a:tbl>
          </a:graphicData>
        </a:graphic>
      </p:graphicFrame>
      <p:graphicFrame>
        <p:nvGraphicFramePr>
          <p:cNvPr id="55" name="Table 54"/>
          <p:cNvGraphicFramePr>
            <a:graphicFrameLocks noGrp="1"/>
          </p:cNvGraphicFramePr>
          <p:nvPr/>
        </p:nvGraphicFramePr>
        <p:xfrm>
          <a:off x="5031939" y="6242229"/>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George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$83K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graphicFrame>
        <p:nvGraphicFramePr>
          <p:cNvPr id="56" name="Table 55"/>
          <p:cNvGraphicFramePr>
            <a:graphicFrameLocks noGrp="1"/>
          </p:cNvGraphicFramePr>
          <p:nvPr/>
        </p:nvGraphicFramePr>
        <p:xfrm>
          <a:off x="5031939" y="5955172"/>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Bob</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58" name="Table 57"/>
          <p:cNvGraphicFramePr>
            <a:graphicFrameLocks noGrp="1"/>
          </p:cNvGraphicFramePr>
          <p:nvPr/>
        </p:nvGraphicFramePr>
        <p:xfrm>
          <a:off x="5025763" y="3702519"/>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9" name="Table 58"/>
          <p:cNvGraphicFramePr>
            <a:graphicFrameLocks noGrp="1"/>
          </p:cNvGraphicFramePr>
          <p:nvPr/>
        </p:nvGraphicFramePr>
        <p:xfrm>
          <a:off x="5025763" y="4498388"/>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63" name="Table 62"/>
          <p:cNvGraphicFramePr>
            <a:graphicFrameLocks noGrp="1"/>
          </p:cNvGraphicFramePr>
          <p:nvPr/>
        </p:nvGraphicFramePr>
        <p:xfrm>
          <a:off x="5025763" y="4218984"/>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64" name="Table 63"/>
          <p:cNvGraphicFramePr>
            <a:graphicFrameLocks noGrp="1"/>
          </p:cNvGraphicFramePr>
          <p:nvPr/>
        </p:nvGraphicFramePr>
        <p:xfrm>
          <a:off x="5025763" y="478625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65" name="Table 64"/>
          <p:cNvGraphicFramePr>
            <a:graphicFrameLocks noGrp="1"/>
          </p:cNvGraphicFramePr>
          <p:nvPr/>
        </p:nvGraphicFramePr>
        <p:xfrm>
          <a:off x="5025763" y="5060773"/>
          <a:ext cx="2014538" cy="248206"/>
        </p:xfrm>
        <a:graphic>
          <a:graphicData uri="http://schemas.openxmlformats.org/drawingml/2006/table">
            <a:tbl>
              <a:tblPr/>
              <a:tblGrid>
                <a:gridCol w="522214"/>
                <a:gridCol w="669637"/>
                <a:gridCol w="822687"/>
              </a:tblGrid>
              <a:tr h="2482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6" name="Table 65"/>
          <p:cNvGraphicFramePr>
            <a:graphicFrameLocks noGrp="1"/>
          </p:cNvGraphicFramePr>
          <p:nvPr/>
        </p:nvGraphicFramePr>
        <p:xfrm>
          <a:off x="5025763" y="393957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67" name="Table 66"/>
          <p:cNvGraphicFramePr>
            <a:graphicFrameLocks noGrp="1"/>
          </p:cNvGraphicFramePr>
          <p:nvPr/>
        </p:nvGraphicFramePr>
        <p:xfrm>
          <a:off x="521506" y="3939581"/>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9" name="Table 68"/>
          <p:cNvGraphicFramePr>
            <a:graphicFrameLocks noGrp="1"/>
          </p:cNvGraphicFramePr>
          <p:nvPr/>
        </p:nvGraphicFramePr>
        <p:xfrm>
          <a:off x="521506" y="473545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71" name="Table 70"/>
          <p:cNvGraphicFramePr>
            <a:graphicFrameLocks noGrp="1"/>
          </p:cNvGraphicFramePr>
          <p:nvPr/>
        </p:nvGraphicFramePr>
        <p:xfrm>
          <a:off x="521506" y="4456046"/>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72" name="Table 71"/>
          <p:cNvGraphicFramePr>
            <a:graphicFrameLocks noGrp="1"/>
          </p:cNvGraphicFramePr>
          <p:nvPr/>
        </p:nvGraphicFramePr>
        <p:xfrm>
          <a:off x="521506" y="417664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4919133" cy="1143000"/>
          </a:xfrm>
        </p:spPr>
        <p:txBody>
          <a:bodyPr/>
          <a:lstStyle/>
          <a:p>
            <a:r>
              <a:rPr lang="en-US" dirty="0" smtClean="0"/>
              <a:t>Table Repartitioning</a:t>
            </a:r>
            <a:endParaRPr lang="en-US" dirty="0"/>
          </a:p>
        </p:txBody>
      </p:sp>
      <p:sp>
        <p:nvSpPr>
          <p:cNvPr id="3" name="Content Placeholder 2"/>
          <p:cNvSpPr>
            <a:spLocks noGrp="1"/>
          </p:cNvSpPr>
          <p:nvPr>
            <p:ph idx="1"/>
          </p:nvPr>
        </p:nvSpPr>
        <p:spPr>
          <a:xfrm>
            <a:off x="761229" y="1519381"/>
            <a:ext cx="7772400" cy="4737486"/>
          </a:xfrm>
        </p:spPr>
        <p:txBody>
          <a:bodyPr/>
          <a:lstStyle/>
          <a:p>
            <a:r>
              <a:rPr lang="en-US" dirty="0" smtClean="0"/>
              <a:t>Fundamental mechanism for</a:t>
            </a:r>
          </a:p>
          <a:p>
            <a:pPr lvl="1"/>
            <a:r>
              <a:rPr lang="en-US" dirty="0" smtClean="0"/>
              <a:t>Joins when the input tables are not both partitioned on the joining attributes</a:t>
            </a:r>
          </a:p>
          <a:p>
            <a:pPr lvl="1"/>
            <a:r>
              <a:rPr lang="en-US" dirty="0" smtClean="0"/>
              <a:t>Aggregates with group by </a:t>
            </a:r>
          </a:p>
          <a:p>
            <a:r>
              <a:rPr lang="en-US" dirty="0" smtClean="0"/>
              <a:t>Conceptually 3 phases</a:t>
            </a:r>
          </a:p>
          <a:p>
            <a:pPr lvl="1"/>
            <a:r>
              <a:rPr lang="en-US" dirty="0" smtClean="0">
                <a:solidFill>
                  <a:srgbClr val="01020B"/>
                </a:solidFill>
              </a:rPr>
              <a:t>Split phase:  </a:t>
            </a:r>
            <a:r>
              <a:rPr lang="en-US" dirty="0" smtClean="0"/>
              <a:t>each node splits its portion of the table to be repartitioned (shuffled) into N fragments </a:t>
            </a:r>
            <a:r>
              <a:rPr lang="en-US" dirty="0" smtClean="0">
                <a:solidFill>
                  <a:srgbClr val="01020B"/>
                </a:solidFill>
              </a:rPr>
              <a:t>(N is # of nodes)</a:t>
            </a:r>
          </a:p>
          <a:p>
            <a:pPr lvl="1"/>
            <a:r>
              <a:rPr lang="en-US" dirty="0" smtClean="0">
                <a:solidFill>
                  <a:srgbClr val="01020B"/>
                </a:solidFill>
              </a:rPr>
              <a:t>Shuffle phase: </a:t>
            </a:r>
            <a:r>
              <a:rPr lang="en-US" dirty="0" smtClean="0"/>
              <a:t> each node sends its fragments to the other nodes (it keeps one for itself)  </a:t>
            </a:r>
          </a:p>
          <a:p>
            <a:pPr lvl="1"/>
            <a:r>
              <a:rPr lang="en-US" dirty="0" smtClean="0">
                <a:solidFill>
                  <a:srgbClr val="01020B"/>
                </a:solidFill>
              </a:rPr>
              <a:t>Combine phase:   </a:t>
            </a:r>
            <a:r>
              <a:rPr lang="en-US" dirty="0" smtClean="0"/>
              <a:t>each node combines the fragments it receives into a single temporary table</a:t>
            </a:r>
          </a:p>
          <a:p>
            <a:r>
              <a:rPr lang="en-US" dirty="0" smtClean="0"/>
              <a:t>In practice, the 3 phases occur concurrently and pipelining is used to avoid materializing intermediate files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4919133" cy="1143000"/>
          </a:xfrm>
        </p:spPr>
        <p:txBody>
          <a:bodyPr/>
          <a:lstStyle/>
          <a:p>
            <a:r>
              <a:rPr lang="en-US" dirty="0" smtClean="0"/>
              <a:t>Split Phase</a:t>
            </a:r>
            <a:endParaRPr lang="en-US" dirty="0"/>
          </a:p>
        </p:txBody>
      </p:sp>
      <p:sp>
        <p:nvSpPr>
          <p:cNvPr id="3" name="Content Placeholder 2"/>
          <p:cNvSpPr>
            <a:spLocks noGrp="1"/>
          </p:cNvSpPr>
          <p:nvPr>
            <p:ph idx="1"/>
          </p:nvPr>
        </p:nvSpPr>
        <p:spPr>
          <a:xfrm>
            <a:off x="761229" y="1519381"/>
            <a:ext cx="7772400" cy="1782619"/>
          </a:xfrm>
        </p:spPr>
        <p:txBody>
          <a:bodyPr/>
          <a:lstStyle/>
          <a:p>
            <a:r>
              <a:rPr lang="en-US" dirty="0" smtClean="0"/>
              <a:t>Split is performed by applying a hash function to the join attribute to assign each row to a partition</a:t>
            </a:r>
          </a:p>
          <a:p>
            <a:pPr lvl="1"/>
            <a:r>
              <a:rPr lang="en-US" dirty="0" smtClean="0"/>
              <a:t>Essentially same process that is used to load a hash partitioned table but it is performed in parallel by all nodes</a:t>
            </a:r>
          </a:p>
          <a:p>
            <a:r>
              <a:rPr lang="en-US" dirty="0" smtClean="0"/>
              <a:t>Example for N = 2 using the hash function CID modulo 2 (which produces values 0 or 1):</a:t>
            </a:r>
          </a:p>
        </p:txBody>
      </p:sp>
      <p:sp>
        <p:nvSpPr>
          <p:cNvPr id="17" name="TextBox 16"/>
          <p:cNvSpPr txBox="1"/>
          <p:nvPr/>
        </p:nvSpPr>
        <p:spPr>
          <a:xfrm>
            <a:off x="693498" y="3941623"/>
            <a:ext cx="1193957" cy="461665"/>
          </a:xfrm>
          <a:prstGeom prst="rect">
            <a:avLst/>
          </a:prstGeom>
          <a:noFill/>
        </p:spPr>
        <p:txBody>
          <a:bodyPr wrap="none" rtlCol="0">
            <a:spAutoFit/>
          </a:bodyPr>
          <a:lstStyle/>
          <a:p>
            <a:r>
              <a:rPr lang="en-US" dirty="0" smtClean="0">
                <a:solidFill>
                  <a:srgbClr val="0000FF"/>
                </a:solidFill>
                <a:latin typeface="Arial"/>
                <a:cs typeface="Arial"/>
              </a:rPr>
              <a:t>Orders</a:t>
            </a:r>
            <a:endParaRPr lang="en-US" dirty="0">
              <a:solidFill>
                <a:srgbClr val="0000FF"/>
              </a:solidFill>
              <a:latin typeface="Arial"/>
              <a:cs typeface="Arial"/>
            </a:endParaRPr>
          </a:p>
        </p:txBody>
      </p:sp>
      <p:sp>
        <p:nvSpPr>
          <p:cNvPr id="5" name="Oval 4"/>
          <p:cNvSpPr/>
          <p:nvPr/>
        </p:nvSpPr>
        <p:spPr bwMode="auto">
          <a:xfrm>
            <a:off x="2983344" y="4819078"/>
            <a:ext cx="891488" cy="769697"/>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020B"/>
                </a:solidFill>
                <a:effectLst/>
                <a:latin typeface="Tahoma" charset="0"/>
              </a:rPr>
              <a:t>SCAN</a:t>
            </a:r>
            <a:endParaRPr kumimoji="0" lang="en-US" sz="1800" b="1" i="0" u="none" strike="noStrike" cap="none" normalizeH="0" baseline="0" dirty="0">
              <a:ln>
                <a:noFill/>
              </a:ln>
              <a:solidFill>
                <a:srgbClr val="01020B"/>
              </a:solidFill>
              <a:effectLst/>
              <a:latin typeface="Tahoma" charset="0"/>
            </a:endParaRPr>
          </a:p>
        </p:txBody>
      </p:sp>
      <p:cxnSp>
        <p:nvCxnSpPr>
          <p:cNvPr id="11" name="Straight Connector 10"/>
          <p:cNvCxnSpPr/>
          <p:nvPr/>
        </p:nvCxnSpPr>
        <p:spPr bwMode="auto">
          <a:xfrm>
            <a:off x="2712416" y="5203926"/>
            <a:ext cx="242453" cy="3077"/>
          </a:xfrm>
          <a:prstGeom prst="line">
            <a:avLst/>
          </a:prstGeom>
          <a:solidFill>
            <a:schemeClr val="accent1"/>
          </a:solidFill>
          <a:ln w="38100" cap="flat" cmpd="sng" algn="ctr">
            <a:solidFill>
              <a:srgbClr val="01020B"/>
            </a:solidFill>
            <a:prstDash val="solid"/>
            <a:round/>
            <a:headEnd type="none" w="med" len="med"/>
            <a:tailEnd type="triangle" w="med" len="med"/>
          </a:ln>
          <a:effectLst/>
        </p:spPr>
      </p:cxnSp>
      <p:cxnSp>
        <p:nvCxnSpPr>
          <p:cNvPr id="15" name="Straight Connector 14"/>
          <p:cNvCxnSpPr/>
          <p:nvPr/>
        </p:nvCxnSpPr>
        <p:spPr bwMode="auto">
          <a:xfrm>
            <a:off x="3872998" y="5202387"/>
            <a:ext cx="256620" cy="6733"/>
          </a:xfrm>
          <a:prstGeom prst="line">
            <a:avLst/>
          </a:prstGeom>
          <a:solidFill>
            <a:schemeClr val="accent1"/>
          </a:solidFill>
          <a:ln w="38100" cap="flat" cmpd="sng" algn="ctr">
            <a:solidFill>
              <a:srgbClr val="01020B"/>
            </a:solidFill>
            <a:prstDash val="solid"/>
            <a:round/>
            <a:headEnd type="none" w="med" len="med"/>
            <a:tailEnd type="triangle" w="med" len="med"/>
          </a:ln>
          <a:effectLst/>
        </p:spPr>
      </p:cxnSp>
      <p:sp>
        <p:nvSpPr>
          <p:cNvPr id="16" name="Oval 15"/>
          <p:cNvSpPr/>
          <p:nvPr/>
        </p:nvSpPr>
        <p:spPr bwMode="auto">
          <a:xfrm>
            <a:off x="4135965" y="4815998"/>
            <a:ext cx="1490133" cy="769697"/>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020B"/>
                </a:solidFill>
                <a:effectLst/>
                <a:latin typeface="Tahoma" charset="0"/>
              </a:rPr>
              <a:t>CID Mod 2</a:t>
            </a:r>
            <a:endParaRPr kumimoji="0" lang="en-US" sz="1800" b="1" i="0" u="none" strike="noStrike" cap="none" normalizeH="0" baseline="0" dirty="0">
              <a:ln>
                <a:noFill/>
              </a:ln>
              <a:solidFill>
                <a:srgbClr val="01020B"/>
              </a:solidFill>
              <a:effectLst/>
              <a:latin typeface="Tahoma" charset="0"/>
            </a:endParaRPr>
          </a:p>
        </p:txBody>
      </p:sp>
      <p:cxnSp>
        <p:nvCxnSpPr>
          <p:cNvPr id="20" name="Straight Connector 19"/>
          <p:cNvCxnSpPr>
            <a:stCxn id="16" idx="6"/>
          </p:cNvCxnSpPr>
          <p:nvPr/>
        </p:nvCxnSpPr>
        <p:spPr bwMode="auto">
          <a:xfrm flipV="1">
            <a:off x="5626098" y="4197350"/>
            <a:ext cx="882652" cy="1003497"/>
          </a:xfrm>
          <a:prstGeom prst="line">
            <a:avLst/>
          </a:prstGeom>
          <a:solidFill>
            <a:schemeClr val="accent1"/>
          </a:solidFill>
          <a:ln w="38100" cap="flat" cmpd="sng" algn="ctr">
            <a:solidFill>
              <a:srgbClr val="01020B"/>
            </a:solidFill>
            <a:prstDash val="solid"/>
            <a:round/>
            <a:headEnd type="none" w="med" len="med"/>
            <a:tailEnd type="triangle" w="med" len="med"/>
          </a:ln>
          <a:effectLst/>
        </p:spPr>
      </p:cxnSp>
      <p:sp>
        <p:nvSpPr>
          <p:cNvPr id="38" name="TextBox 37"/>
          <p:cNvSpPr txBox="1"/>
          <p:nvPr/>
        </p:nvSpPr>
        <p:spPr>
          <a:xfrm>
            <a:off x="5331955" y="3900445"/>
            <a:ext cx="988409" cy="369332"/>
          </a:xfrm>
          <a:prstGeom prst="rect">
            <a:avLst/>
          </a:prstGeom>
          <a:noFill/>
        </p:spPr>
        <p:txBody>
          <a:bodyPr wrap="none" rtlCol="0">
            <a:spAutoFit/>
          </a:bodyPr>
          <a:lstStyle/>
          <a:p>
            <a:r>
              <a:rPr lang="en-US" sz="1800" dirty="0" smtClean="0">
                <a:solidFill>
                  <a:srgbClr val="0000FF"/>
                </a:solidFill>
                <a:latin typeface="Arial"/>
                <a:cs typeface="Arial"/>
              </a:rPr>
              <a:t>Temp-1</a:t>
            </a:r>
            <a:endParaRPr lang="en-US" sz="1800" dirty="0">
              <a:solidFill>
                <a:srgbClr val="0000FF"/>
              </a:solidFill>
              <a:latin typeface="Arial"/>
              <a:cs typeface="Arial"/>
            </a:endParaRPr>
          </a:p>
        </p:txBody>
      </p:sp>
      <p:sp>
        <p:nvSpPr>
          <p:cNvPr id="42" name="TextBox 41"/>
          <p:cNvSpPr txBox="1"/>
          <p:nvPr/>
        </p:nvSpPr>
        <p:spPr>
          <a:xfrm>
            <a:off x="5331955" y="5856436"/>
            <a:ext cx="988409" cy="369332"/>
          </a:xfrm>
          <a:prstGeom prst="rect">
            <a:avLst/>
          </a:prstGeom>
          <a:noFill/>
        </p:spPr>
        <p:txBody>
          <a:bodyPr wrap="none" rtlCol="0">
            <a:spAutoFit/>
          </a:bodyPr>
          <a:lstStyle/>
          <a:p>
            <a:r>
              <a:rPr lang="en-US" sz="1800" dirty="0" smtClean="0">
                <a:solidFill>
                  <a:srgbClr val="0000FF"/>
                </a:solidFill>
                <a:latin typeface="Arial"/>
                <a:cs typeface="Arial"/>
              </a:rPr>
              <a:t>Temp-2</a:t>
            </a:r>
            <a:endParaRPr lang="en-US" sz="1800" dirty="0">
              <a:solidFill>
                <a:srgbClr val="0000FF"/>
              </a:solidFill>
              <a:latin typeface="Arial"/>
              <a:cs typeface="Arial"/>
            </a:endParaRPr>
          </a:p>
        </p:txBody>
      </p:sp>
      <p:sp>
        <p:nvSpPr>
          <p:cNvPr id="44" name="TextBox 43"/>
          <p:cNvSpPr txBox="1"/>
          <p:nvPr/>
        </p:nvSpPr>
        <p:spPr>
          <a:xfrm rot="18693923">
            <a:off x="5540907" y="4431304"/>
            <a:ext cx="544121" cy="369332"/>
          </a:xfrm>
          <a:prstGeom prst="rect">
            <a:avLst/>
          </a:prstGeom>
          <a:noFill/>
        </p:spPr>
        <p:txBody>
          <a:bodyPr wrap="square" rtlCol="0">
            <a:spAutoFit/>
          </a:bodyPr>
          <a:lstStyle/>
          <a:p>
            <a:r>
              <a:rPr lang="en-US" sz="1800" dirty="0" smtClean="0">
                <a:solidFill>
                  <a:srgbClr val="FF0000"/>
                </a:solidFill>
                <a:latin typeface="Arial"/>
                <a:cs typeface="Arial"/>
              </a:rPr>
              <a:t>= 0 </a:t>
            </a:r>
            <a:endParaRPr lang="en-US" sz="1800" dirty="0">
              <a:solidFill>
                <a:srgbClr val="FF0000"/>
              </a:solidFill>
              <a:latin typeface="Arial"/>
              <a:cs typeface="Arial"/>
            </a:endParaRPr>
          </a:p>
        </p:txBody>
      </p:sp>
      <p:cxnSp>
        <p:nvCxnSpPr>
          <p:cNvPr id="45" name="Straight Connector 44"/>
          <p:cNvCxnSpPr/>
          <p:nvPr/>
        </p:nvCxnSpPr>
        <p:spPr bwMode="auto">
          <a:xfrm>
            <a:off x="5627059" y="5206040"/>
            <a:ext cx="875341" cy="77160"/>
          </a:xfrm>
          <a:prstGeom prst="line">
            <a:avLst/>
          </a:prstGeom>
          <a:solidFill>
            <a:schemeClr val="accent1"/>
          </a:solidFill>
          <a:ln w="38100" cap="flat" cmpd="sng" algn="ctr">
            <a:solidFill>
              <a:srgbClr val="01020B"/>
            </a:solidFill>
            <a:prstDash val="solid"/>
            <a:round/>
            <a:headEnd type="none" w="med" len="med"/>
            <a:tailEnd type="triangle" w="med" len="med"/>
          </a:ln>
          <a:effectLst/>
        </p:spPr>
      </p:cxnSp>
      <p:sp>
        <p:nvSpPr>
          <p:cNvPr id="47" name="TextBox 46"/>
          <p:cNvSpPr txBox="1"/>
          <p:nvPr/>
        </p:nvSpPr>
        <p:spPr>
          <a:xfrm rot="377432">
            <a:off x="5738947" y="5230345"/>
            <a:ext cx="544121" cy="369332"/>
          </a:xfrm>
          <a:prstGeom prst="rect">
            <a:avLst/>
          </a:prstGeom>
          <a:noFill/>
        </p:spPr>
        <p:txBody>
          <a:bodyPr wrap="square" rtlCol="0">
            <a:spAutoFit/>
          </a:bodyPr>
          <a:lstStyle/>
          <a:p>
            <a:r>
              <a:rPr lang="en-US" sz="1800" dirty="0" smtClean="0">
                <a:solidFill>
                  <a:srgbClr val="FF0000"/>
                </a:solidFill>
                <a:latin typeface="Arial"/>
                <a:cs typeface="Arial"/>
              </a:rPr>
              <a:t>= 1</a:t>
            </a:r>
            <a:r>
              <a:rPr lang="en-US" sz="1600" dirty="0" smtClean="0">
                <a:solidFill>
                  <a:srgbClr val="FF0000"/>
                </a:solidFill>
              </a:rPr>
              <a:t> </a:t>
            </a:r>
            <a:endParaRPr lang="en-US" sz="1600" dirty="0">
              <a:solidFill>
                <a:srgbClr val="FF0000"/>
              </a:solidFill>
            </a:endParaRPr>
          </a:p>
        </p:txBody>
      </p:sp>
      <p:sp>
        <p:nvSpPr>
          <p:cNvPr id="23" name="Slide Number Placeholder 22"/>
          <p:cNvSpPr>
            <a:spLocks noGrp="1"/>
          </p:cNvSpPr>
          <p:nvPr>
            <p:ph type="sldNum" sz="quarter" idx="12"/>
          </p:nvPr>
        </p:nvSpPr>
        <p:spPr>
          <a:xfrm>
            <a:off x="8333317" y="5786970"/>
            <a:ext cx="695325" cy="457200"/>
          </a:xfrm>
        </p:spPr>
        <p:txBody>
          <a:bodyPr/>
          <a:lstStyle/>
          <a:p>
            <a:fld id="{E98DCB10-97A4-405D-8E23-559299D9D189}" type="slidenum">
              <a:rPr lang="en-US" smtClean="0"/>
              <a:pPr/>
              <a:t>38</a:t>
            </a:fld>
            <a:endParaRPr lang="en-US" dirty="0"/>
          </a:p>
        </p:txBody>
      </p:sp>
      <p:graphicFrame>
        <p:nvGraphicFramePr>
          <p:cNvPr id="33" name="Table 32"/>
          <p:cNvGraphicFramePr>
            <a:graphicFrameLocks noGrp="1"/>
          </p:cNvGraphicFramePr>
          <p:nvPr/>
        </p:nvGraphicFramePr>
        <p:xfrm>
          <a:off x="6498970" y="4091987"/>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4" name="Table 33"/>
          <p:cNvGraphicFramePr>
            <a:graphicFrameLocks noGrp="1"/>
          </p:cNvGraphicFramePr>
          <p:nvPr/>
        </p:nvGraphicFramePr>
        <p:xfrm>
          <a:off x="631571" y="4506856"/>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35" name="Table 34"/>
          <p:cNvGraphicFramePr>
            <a:graphicFrameLocks noGrp="1"/>
          </p:cNvGraphicFramePr>
          <p:nvPr/>
        </p:nvGraphicFramePr>
        <p:xfrm>
          <a:off x="631571" y="5302725"/>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36" name="Table 35"/>
          <p:cNvGraphicFramePr>
            <a:graphicFrameLocks noGrp="1"/>
          </p:cNvGraphicFramePr>
          <p:nvPr/>
        </p:nvGraphicFramePr>
        <p:xfrm>
          <a:off x="631571" y="502332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39" name="Table 38"/>
          <p:cNvGraphicFramePr>
            <a:graphicFrameLocks noGrp="1"/>
          </p:cNvGraphicFramePr>
          <p:nvPr/>
        </p:nvGraphicFramePr>
        <p:xfrm>
          <a:off x="631571" y="559058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40" name="Table 39"/>
          <p:cNvGraphicFramePr>
            <a:graphicFrameLocks noGrp="1"/>
          </p:cNvGraphicFramePr>
          <p:nvPr/>
        </p:nvGraphicFramePr>
        <p:xfrm>
          <a:off x="631571" y="5865110"/>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41" name="Table 40"/>
          <p:cNvGraphicFramePr>
            <a:graphicFrameLocks noGrp="1"/>
          </p:cNvGraphicFramePr>
          <p:nvPr/>
        </p:nvGraphicFramePr>
        <p:xfrm>
          <a:off x="631571" y="4743908"/>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43" name="Table 42"/>
          <p:cNvGraphicFramePr>
            <a:graphicFrameLocks noGrp="1"/>
          </p:cNvGraphicFramePr>
          <p:nvPr/>
        </p:nvGraphicFramePr>
        <p:xfrm>
          <a:off x="6492620" y="5154554"/>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6" name="Table 45"/>
          <p:cNvGraphicFramePr>
            <a:graphicFrameLocks noGrp="1"/>
          </p:cNvGraphicFramePr>
          <p:nvPr/>
        </p:nvGraphicFramePr>
        <p:xfrm>
          <a:off x="6492620" y="5671022"/>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50" name="Table 49"/>
          <p:cNvGraphicFramePr>
            <a:graphicFrameLocks noGrp="1"/>
          </p:cNvGraphicFramePr>
          <p:nvPr/>
        </p:nvGraphicFramePr>
        <p:xfrm>
          <a:off x="6498970" y="432905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51" name="Table 50"/>
          <p:cNvGraphicFramePr>
            <a:graphicFrameLocks noGrp="1"/>
          </p:cNvGraphicFramePr>
          <p:nvPr/>
        </p:nvGraphicFramePr>
        <p:xfrm>
          <a:off x="6492620" y="5950418"/>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52" name="Table 51"/>
          <p:cNvGraphicFramePr>
            <a:graphicFrameLocks noGrp="1"/>
          </p:cNvGraphicFramePr>
          <p:nvPr/>
        </p:nvGraphicFramePr>
        <p:xfrm>
          <a:off x="6498970" y="4618793"/>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53" name="Table 52"/>
          <p:cNvGraphicFramePr>
            <a:graphicFrameLocks noGrp="1"/>
          </p:cNvGraphicFramePr>
          <p:nvPr/>
        </p:nvGraphicFramePr>
        <p:xfrm>
          <a:off x="6492620" y="539160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500"/>
                                  </p:stCondLst>
                                  <p:childTnLst>
                                    <p:set>
                                      <p:cBhvr>
                                        <p:cTn id="35" dur="1" fill="hold">
                                          <p:stCondLst>
                                            <p:cond delay="0"/>
                                          </p:stCondLst>
                                        </p:cTn>
                                        <p:tgtEl>
                                          <p:spTgt spid="50"/>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500"/>
                                  </p:stCondLst>
                                  <p:childTnLst>
                                    <p:set>
                                      <p:cBhvr>
                                        <p:cTn id="38" dur="1" fill="hold">
                                          <p:stCondLst>
                                            <p:cond delay="0"/>
                                          </p:stCondLst>
                                        </p:cTn>
                                        <p:tgtEl>
                                          <p:spTgt spid="46"/>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500"/>
                                  </p:stCondLst>
                                  <p:childTnLst>
                                    <p:set>
                                      <p:cBhvr>
                                        <p:cTn id="41" dur="1" fill="hold">
                                          <p:stCondLst>
                                            <p:cond delay="0"/>
                                          </p:stCondLst>
                                        </p:cTn>
                                        <p:tgtEl>
                                          <p:spTgt spid="51"/>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nodeType="afterEffect">
                                  <p:stCondLst>
                                    <p:cond delay="50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38" grpId="0"/>
      <p:bldP spid="42" grpId="0"/>
      <p:bldP spid="44" grpId="0"/>
      <p:bldP spid="4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503673" y="2566171"/>
            <a:ext cx="2102524" cy="4136352"/>
            <a:chOff x="4992544" y="2552315"/>
            <a:chExt cx="2102524" cy="4136352"/>
          </a:xfrm>
        </p:grpSpPr>
        <p:grpSp>
          <p:nvGrpSpPr>
            <p:cNvPr id="3" name="Group 71"/>
            <p:cNvGrpSpPr/>
            <p:nvPr/>
          </p:nvGrpSpPr>
          <p:grpSpPr>
            <a:xfrm>
              <a:off x="4992544" y="2552315"/>
              <a:ext cx="2102524" cy="4136352"/>
              <a:chOff x="4992544" y="2552315"/>
              <a:chExt cx="2102524" cy="4136352"/>
            </a:xfrm>
          </p:grpSpPr>
          <p:sp>
            <p:nvSpPr>
              <p:cNvPr id="78"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79"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77" name="Straight Connector 76"/>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26626" name="Rectangle 3"/>
          <p:cNvSpPr>
            <a:spLocks noGrp="1" noChangeArrowheads="1"/>
          </p:cNvSpPr>
          <p:nvPr>
            <p:ph type="title"/>
          </p:nvPr>
        </p:nvSpPr>
        <p:spPr>
          <a:xfrm>
            <a:off x="405773" y="578524"/>
            <a:ext cx="7535959" cy="533400"/>
          </a:xfrm>
        </p:spPr>
        <p:txBody>
          <a:bodyPr/>
          <a:lstStyle/>
          <a:p>
            <a:r>
              <a:rPr lang="en-US" dirty="0" smtClean="0">
                <a:latin typeface="Arial" charset="0"/>
              </a:rPr>
              <a:t>Split Phase – Split Orders table locally</a:t>
            </a:r>
            <a:endParaRPr lang="en-US" dirty="0">
              <a:latin typeface="Arial" charset="0"/>
            </a:endParaRPr>
          </a:p>
        </p:txBody>
      </p:sp>
      <p:grpSp>
        <p:nvGrpSpPr>
          <p:cNvPr id="4" name="Group 114"/>
          <p:cNvGrpSpPr/>
          <p:nvPr/>
        </p:nvGrpSpPr>
        <p:grpSpPr>
          <a:xfrm>
            <a:off x="3140363" y="1245370"/>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5" name="Group 113"/>
          <p:cNvGrpSpPr/>
          <p:nvPr/>
        </p:nvGrpSpPr>
        <p:grpSpPr>
          <a:xfrm>
            <a:off x="4841394" y="1314163"/>
            <a:ext cx="1069360" cy="771716"/>
            <a:chOff x="4827829" y="1929921"/>
            <a:chExt cx="1069360" cy="771716"/>
          </a:xfrm>
        </p:grpSpPr>
        <p:sp>
          <p:nvSpPr>
            <p:cNvPr id="112" name="AutoShape 13"/>
            <p:cNvSpPr>
              <a:spLocks noChangeArrowheads="1"/>
            </p:cNvSpPr>
            <p:nvPr/>
          </p:nvSpPr>
          <p:spPr bwMode="auto">
            <a:xfrm>
              <a:off x="4827829" y="1929921"/>
              <a:ext cx="1068050" cy="77171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 name="Rectangle 112"/>
            <p:cNvSpPr/>
            <p:nvPr/>
          </p:nvSpPr>
          <p:spPr>
            <a:xfrm>
              <a:off x="4846000" y="2180628"/>
              <a:ext cx="1051189" cy="338554"/>
            </a:xfrm>
            <a:prstGeom prst="rect">
              <a:avLst/>
            </a:prstGeom>
          </p:spPr>
          <p:txBody>
            <a:bodyPr wrap="none">
              <a:spAutoFit/>
            </a:bodyPr>
            <a:lstStyle/>
            <a:p>
              <a:pPr algn="ctr"/>
              <a:r>
                <a:rPr lang="en-US" sz="1600" dirty="0" smtClean="0">
                  <a:solidFill>
                    <a:srgbClr val="01020B"/>
                  </a:solidFill>
                  <a:latin typeface="Arial"/>
                  <a:cs typeface="Arial"/>
                </a:rPr>
                <a:t>Catalogs</a:t>
              </a:r>
              <a:endParaRPr lang="en-US" sz="1600" dirty="0">
                <a:solidFill>
                  <a:srgbClr val="01020B"/>
                </a:solidFill>
                <a:latin typeface="Arial"/>
                <a:cs typeface="Arial"/>
              </a:endParaRPr>
            </a:p>
          </p:txBody>
        </p:sp>
      </p:grpSp>
      <p:cxnSp>
        <p:nvCxnSpPr>
          <p:cNvPr id="125" name="Straight Connector 124"/>
          <p:cNvCxnSpPr>
            <a:stCxn id="112" idx="2"/>
          </p:cNvCxnSpPr>
          <p:nvPr/>
        </p:nvCxnSpPr>
        <p:spPr bwMode="auto">
          <a:xfrm rot="10800000" flipV="1">
            <a:off x="4434810" y="1700021"/>
            <a:ext cx="406585" cy="5026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7" name="Straight Connector 126"/>
          <p:cNvCxnSpPr/>
          <p:nvPr/>
        </p:nvCxnSpPr>
        <p:spPr bwMode="auto">
          <a:xfrm rot="10800000" flipV="1">
            <a:off x="2017409" y="2424545"/>
            <a:ext cx="1176837" cy="209785"/>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pSp>
        <p:nvGrpSpPr>
          <p:cNvPr id="6" name="Group 135"/>
          <p:cNvGrpSpPr/>
          <p:nvPr/>
        </p:nvGrpSpPr>
        <p:grpSpPr>
          <a:xfrm>
            <a:off x="1046788" y="1562485"/>
            <a:ext cx="1600970" cy="508000"/>
            <a:chOff x="1046788" y="1562485"/>
            <a:chExt cx="1600970" cy="508000"/>
          </a:xfrm>
        </p:grpSpPr>
        <p:sp>
          <p:nvSpPr>
            <p:cNvPr id="105" name="Oval 104"/>
            <p:cNvSpPr/>
            <p:nvPr/>
          </p:nvSpPr>
          <p:spPr bwMode="auto">
            <a:xfrm>
              <a:off x="1046788"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p:nvPr/>
        </p:nvCxnSpPr>
        <p:spPr bwMode="auto">
          <a:xfrm>
            <a:off x="2655456" y="1816485"/>
            <a:ext cx="500302" cy="158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62" name="Rectangle 12"/>
          <p:cNvSpPr>
            <a:spLocks noChangeArrowheads="1"/>
          </p:cNvSpPr>
          <p:nvPr/>
        </p:nvSpPr>
        <p:spPr bwMode="auto">
          <a:xfrm>
            <a:off x="1120945"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 name="Group 73"/>
          <p:cNvGrpSpPr/>
          <p:nvPr/>
        </p:nvGrpSpPr>
        <p:grpSpPr>
          <a:xfrm>
            <a:off x="4992544" y="2552315"/>
            <a:ext cx="2102524" cy="4136352"/>
            <a:chOff x="4992544" y="2552315"/>
            <a:chExt cx="2102524" cy="4136352"/>
          </a:xfrm>
        </p:grpSpPr>
        <p:grpSp>
          <p:nvGrpSpPr>
            <p:cNvPr id="8" name="Group 71"/>
            <p:cNvGrpSpPr/>
            <p:nvPr/>
          </p:nvGrpSpPr>
          <p:grpSpPr>
            <a:xfrm>
              <a:off x="4992544" y="2552315"/>
              <a:ext cx="2102524" cy="4136352"/>
              <a:chOff x="4992544" y="2552315"/>
              <a:chExt cx="2102524" cy="4136352"/>
            </a:xfrm>
          </p:grpSpPr>
          <p:sp>
            <p:nvSpPr>
              <p:cNvPr id="57"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1"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60" name="Straight Connector 59"/>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53" name="TextBox 52"/>
          <p:cNvSpPr txBox="1"/>
          <p:nvPr/>
        </p:nvSpPr>
        <p:spPr>
          <a:xfrm>
            <a:off x="2525375" y="3969326"/>
            <a:ext cx="2593878" cy="954107"/>
          </a:xfrm>
          <a:prstGeom prst="rect">
            <a:avLst/>
          </a:prstGeom>
          <a:noFill/>
        </p:spPr>
        <p:txBody>
          <a:bodyPr wrap="square" rtlCol="0">
            <a:spAutoFit/>
          </a:bodyPr>
          <a:lstStyle/>
          <a:p>
            <a:pPr algn="ctr"/>
            <a:r>
              <a:rPr lang="en-US" sz="1800" dirty="0" smtClean="0">
                <a:solidFill>
                  <a:srgbClr val="0000FF"/>
                </a:solidFill>
                <a:latin typeface="Arial"/>
                <a:cs typeface="Arial"/>
              </a:rPr>
              <a:t>Orders Table</a:t>
            </a:r>
            <a:r>
              <a:rPr lang="en-US" sz="1800" dirty="0" smtClean="0">
                <a:solidFill>
                  <a:srgbClr val="01020B"/>
                </a:solidFill>
                <a:latin typeface="Arial"/>
                <a:cs typeface="Arial"/>
              </a:rPr>
              <a:t> </a:t>
            </a:r>
          </a:p>
          <a:p>
            <a:pPr algn="ctr"/>
            <a:r>
              <a:rPr lang="en-US" sz="1800" dirty="0" smtClean="0">
                <a:solidFill>
                  <a:srgbClr val="01020B"/>
                </a:solidFill>
                <a:latin typeface="Arial"/>
                <a:cs typeface="Arial"/>
              </a:rPr>
              <a:t>hash partitioned </a:t>
            </a:r>
            <a:br>
              <a:rPr lang="en-US" sz="1800" dirty="0" smtClean="0">
                <a:solidFill>
                  <a:srgbClr val="01020B"/>
                </a:solidFill>
                <a:latin typeface="Arial"/>
                <a:cs typeface="Arial"/>
              </a:rPr>
            </a:br>
            <a:r>
              <a:rPr lang="en-US" sz="1800" dirty="0" smtClean="0">
                <a:solidFill>
                  <a:srgbClr val="01020B"/>
                </a:solidFill>
                <a:latin typeface="Arial"/>
                <a:cs typeface="Arial"/>
              </a:rPr>
              <a:t>on </a:t>
            </a:r>
            <a:r>
              <a:rPr lang="en-US" sz="1800" dirty="0" smtClean="0">
                <a:solidFill>
                  <a:srgbClr val="FF0000"/>
                </a:solidFill>
                <a:latin typeface="Arial"/>
                <a:cs typeface="Arial"/>
              </a:rPr>
              <a:t>OID</a:t>
            </a:r>
            <a:endParaRPr lang="en-US" sz="1800" dirty="0">
              <a:solidFill>
                <a:srgbClr val="FF0000"/>
              </a:solidFill>
              <a:latin typeface="Arial"/>
              <a:cs typeface="Arial"/>
            </a:endParaRPr>
          </a:p>
        </p:txBody>
      </p:sp>
      <p:sp>
        <p:nvSpPr>
          <p:cNvPr id="54" name="TextBox 53"/>
          <p:cNvSpPr txBox="1"/>
          <p:nvPr/>
        </p:nvSpPr>
        <p:spPr>
          <a:xfrm>
            <a:off x="2561551" y="5417129"/>
            <a:ext cx="2456874" cy="954107"/>
          </a:xfrm>
          <a:prstGeom prst="rect">
            <a:avLst/>
          </a:prstGeom>
          <a:noFill/>
        </p:spPr>
        <p:txBody>
          <a:bodyPr wrap="square" rtlCol="0">
            <a:spAutoFit/>
          </a:bodyPr>
          <a:lstStyle/>
          <a:p>
            <a:pPr algn="ctr"/>
            <a:r>
              <a:rPr lang="en-US" sz="1800" dirty="0" smtClean="0">
                <a:solidFill>
                  <a:srgbClr val="0000FF"/>
                </a:solidFill>
                <a:latin typeface="Arial"/>
                <a:cs typeface="Arial"/>
              </a:rPr>
              <a:t>Customers Table</a:t>
            </a:r>
            <a:r>
              <a:rPr lang="en-US" sz="1800" dirty="0" smtClean="0">
                <a:solidFill>
                  <a:srgbClr val="01020B"/>
                </a:solidFill>
                <a:latin typeface="Arial"/>
                <a:cs typeface="Arial"/>
              </a:rPr>
              <a:t> </a:t>
            </a:r>
          </a:p>
          <a:p>
            <a:pPr algn="ctr"/>
            <a:r>
              <a:rPr lang="en-US" sz="1800" dirty="0" smtClean="0">
                <a:solidFill>
                  <a:srgbClr val="01020B"/>
                </a:solidFill>
                <a:latin typeface="Arial"/>
                <a:cs typeface="Arial"/>
              </a:rPr>
              <a:t>hash partitioned </a:t>
            </a:r>
            <a:br>
              <a:rPr lang="en-US" sz="1800" dirty="0" smtClean="0">
                <a:solidFill>
                  <a:srgbClr val="01020B"/>
                </a:solidFill>
                <a:latin typeface="Arial"/>
                <a:cs typeface="Arial"/>
              </a:rPr>
            </a:br>
            <a:r>
              <a:rPr lang="en-US" sz="1800" dirty="0" smtClean="0">
                <a:solidFill>
                  <a:srgbClr val="01020B"/>
                </a:solidFill>
                <a:latin typeface="Arial"/>
                <a:cs typeface="Arial"/>
              </a:rPr>
              <a:t>on </a:t>
            </a:r>
            <a:r>
              <a:rPr lang="en-US" sz="1800" dirty="0" smtClean="0">
                <a:solidFill>
                  <a:srgbClr val="FF0000"/>
                </a:solidFill>
                <a:latin typeface="Arial"/>
                <a:cs typeface="Arial"/>
              </a:rPr>
              <a:t>CID </a:t>
            </a:r>
            <a:endParaRPr lang="en-US" sz="1800" dirty="0">
              <a:solidFill>
                <a:srgbClr val="FF0000"/>
              </a:solidFill>
              <a:latin typeface="Arial"/>
              <a:cs typeface="Arial"/>
            </a:endParaRPr>
          </a:p>
        </p:txBody>
      </p:sp>
      <p:cxnSp>
        <p:nvCxnSpPr>
          <p:cNvPr id="68" name="Straight Connector 67"/>
          <p:cNvCxnSpPr/>
          <p:nvPr/>
        </p:nvCxnSpPr>
        <p:spPr bwMode="auto">
          <a:xfrm>
            <a:off x="4447309" y="2438401"/>
            <a:ext cx="1138351" cy="178997"/>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sp>
        <p:nvSpPr>
          <p:cNvPr id="70" name="TextBox 69"/>
          <p:cNvSpPr txBox="1"/>
          <p:nvPr/>
        </p:nvSpPr>
        <p:spPr>
          <a:xfrm>
            <a:off x="4464814" y="1191490"/>
            <a:ext cx="3239853" cy="1015663"/>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Name, Item from Customers C, Orders O</a:t>
            </a:r>
            <a:br>
              <a:rPr lang="en-US" sz="2000" dirty="0" smtClean="0">
                <a:solidFill>
                  <a:srgbClr val="01020B"/>
                </a:solidFill>
                <a:latin typeface="Arial"/>
                <a:cs typeface="Arial"/>
              </a:rPr>
            </a:br>
            <a:r>
              <a:rPr lang="en-US" sz="2000" dirty="0" smtClean="0">
                <a:solidFill>
                  <a:srgbClr val="01020B"/>
                </a:solidFill>
                <a:latin typeface="Arial"/>
                <a:cs typeface="Arial"/>
              </a:rPr>
              <a:t>where C.CID = O.CID  </a:t>
            </a:r>
            <a:endParaRPr lang="en-US" sz="2000" dirty="0">
              <a:solidFill>
                <a:srgbClr val="01020B"/>
              </a:solidFill>
              <a:latin typeface="Arial"/>
              <a:cs typeface="Arial"/>
            </a:endParaRPr>
          </a:p>
        </p:txBody>
      </p:sp>
      <p:sp>
        <p:nvSpPr>
          <p:cNvPr id="80" name="Rectangle 12"/>
          <p:cNvSpPr>
            <a:spLocks noChangeArrowheads="1"/>
          </p:cNvSpPr>
          <p:nvPr/>
        </p:nvSpPr>
        <p:spPr bwMode="auto">
          <a:xfrm>
            <a:off x="5614436"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3" name="Group 72"/>
          <p:cNvGrpSpPr/>
          <p:nvPr/>
        </p:nvGrpSpPr>
        <p:grpSpPr>
          <a:xfrm>
            <a:off x="137006" y="2244440"/>
            <a:ext cx="7342908" cy="3934686"/>
            <a:chOff x="137006" y="2321410"/>
            <a:chExt cx="7342908" cy="3934686"/>
          </a:xfrm>
        </p:grpSpPr>
        <p:grpSp>
          <p:nvGrpSpPr>
            <p:cNvPr id="132" name="Group 131"/>
            <p:cNvGrpSpPr/>
            <p:nvPr/>
          </p:nvGrpSpPr>
          <p:grpSpPr>
            <a:xfrm>
              <a:off x="137006" y="2499980"/>
              <a:ext cx="1833844" cy="3756116"/>
              <a:chOff x="137006" y="2499980"/>
              <a:chExt cx="1833844" cy="3756116"/>
            </a:xfrm>
          </p:grpSpPr>
          <p:grpSp>
            <p:nvGrpSpPr>
              <p:cNvPr id="48" name="Group 47"/>
              <p:cNvGrpSpPr>
                <a:grpSpLocks/>
              </p:cNvGrpSpPr>
              <p:nvPr/>
            </p:nvGrpSpPr>
            <p:grpSpPr>
              <a:xfrm>
                <a:off x="1161470" y="2499980"/>
                <a:ext cx="809380" cy="1408289"/>
                <a:chOff x="2731653" y="2269070"/>
                <a:chExt cx="731213" cy="1609457"/>
              </a:xfrm>
            </p:grpSpPr>
            <p:sp>
              <p:nvSpPr>
                <p:cNvPr id="49" name="Oval 48"/>
                <p:cNvSpPr/>
                <p:nvPr/>
              </p:nvSpPr>
              <p:spPr bwMode="auto">
                <a:xfrm>
                  <a:off x="2731653" y="3040306"/>
                  <a:ext cx="731213" cy="631319"/>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cs typeface="Arial"/>
                    </a:rPr>
                    <a:t>SCAN</a:t>
                  </a:r>
                  <a:endParaRPr kumimoji="0" lang="en-US" sz="1400" b="1" i="0" u="none" strike="noStrike" cap="none" normalizeH="0" baseline="0" dirty="0">
                    <a:ln>
                      <a:noFill/>
                    </a:ln>
                    <a:solidFill>
                      <a:srgbClr val="01020B"/>
                    </a:solidFill>
                    <a:effectLst/>
                    <a:latin typeface="Arial"/>
                    <a:cs typeface="Arial"/>
                  </a:endParaRPr>
                </a:p>
              </p:txBody>
            </p:sp>
            <p:sp>
              <p:nvSpPr>
                <p:cNvPr id="50" name="Oval 49"/>
                <p:cNvSpPr/>
                <p:nvPr/>
              </p:nvSpPr>
              <p:spPr bwMode="auto">
                <a:xfrm>
                  <a:off x="2731653" y="2269070"/>
                  <a:ext cx="731213" cy="631319"/>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cs typeface="Arial"/>
                    </a:rPr>
                    <a:t>Hash</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01020B"/>
                      </a:solidFill>
                      <a:latin typeface="Arial"/>
                      <a:cs typeface="Arial"/>
                    </a:rPr>
                    <a:t>on CID</a:t>
                  </a:r>
                  <a:endParaRPr kumimoji="0" lang="en-US" sz="1400" b="1" i="0" u="none" strike="noStrike" cap="none" normalizeH="0" baseline="0" dirty="0">
                    <a:ln>
                      <a:noFill/>
                    </a:ln>
                    <a:solidFill>
                      <a:srgbClr val="01020B"/>
                    </a:solidFill>
                    <a:effectLst/>
                    <a:latin typeface="Arial"/>
                    <a:cs typeface="Arial"/>
                  </a:endParaRPr>
                </a:p>
              </p:txBody>
            </p:sp>
            <p:cxnSp>
              <p:nvCxnSpPr>
                <p:cNvPr id="51" name="Straight Connector 50"/>
                <p:cNvCxnSpPr/>
                <p:nvPr/>
              </p:nvCxnSpPr>
              <p:spPr bwMode="auto">
                <a:xfrm rot="5400000" flipH="1" flipV="1">
                  <a:off x="3012593" y="2994121"/>
                  <a:ext cx="169333" cy="1588"/>
                </a:xfrm>
                <a:prstGeom prst="line">
                  <a:avLst/>
                </a:prstGeom>
                <a:solidFill>
                  <a:schemeClr val="accent1"/>
                </a:solidFill>
                <a:ln w="28575" cap="flat" cmpd="sng" algn="ctr">
                  <a:solidFill>
                    <a:srgbClr val="01020B"/>
                  </a:solidFill>
                  <a:prstDash val="solid"/>
                  <a:round/>
                  <a:headEnd type="none" w="med" len="med"/>
                  <a:tailEnd type="triangle" w="med" len="med"/>
                </a:ln>
                <a:effectLst/>
              </p:spPr>
            </p:cxnSp>
            <p:cxnSp>
              <p:nvCxnSpPr>
                <p:cNvPr id="52" name="Straight Connector 51"/>
                <p:cNvCxnSpPr/>
                <p:nvPr/>
              </p:nvCxnSpPr>
              <p:spPr bwMode="auto">
                <a:xfrm rot="5400000" flipH="1" flipV="1">
                  <a:off x="3012593" y="3793067"/>
                  <a:ext cx="169333" cy="1588"/>
                </a:xfrm>
                <a:prstGeom prst="line">
                  <a:avLst/>
                </a:prstGeom>
                <a:solidFill>
                  <a:schemeClr val="accent1"/>
                </a:solidFill>
                <a:ln w="28575" cap="flat" cmpd="sng" algn="ctr">
                  <a:solidFill>
                    <a:srgbClr val="01020B"/>
                  </a:solidFill>
                  <a:prstDash val="solid"/>
                  <a:round/>
                  <a:headEnd type="none" w="med" len="med"/>
                  <a:tailEnd type="triangle" w="med" len="med"/>
                </a:ln>
                <a:effectLst/>
              </p:spPr>
            </p:cxnSp>
          </p:grpSp>
          <p:grpSp>
            <p:nvGrpSpPr>
              <p:cNvPr id="90" name="Group 89"/>
              <p:cNvGrpSpPr/>
              <p:nvPr/>
            </p:nvGrpSpPr>
            <p:grpSpPr>
              <a:xfrm>
                <a:off x="230909" y="2763211"/>
                <a:ext cx="930561" cy="2801697"/>
                <a:chOff x="230909" y="2763211"/>
                <a:chExt cx="930561" cy="2801697"/>
              </a:xfrm>
            </p:grpSpPr>
            <p:cxnSp>
              <p:nvCxnSpPr>
                <p:cNvPr id="84" name="Straight Connector 83"/>
                <p:cNvCxnSpPr>
                  <a:stCxn id="50" idx="2"/>
                </p:cNvCxnSpPr>
                <p:nvPr/>
              </p:nvCxnSpPr>
              <p:spPr bwMode="auto">
                <a:xfrm rot="10800000">
                  <a:off x="238606" y="2770909"/>
                  <a:ext cx="922864" cy="5276"/>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86" name="Straight Connector 85"/>
                <p:cNvCxnSpPr/>
                <p:nvPr/>
              </p:nvCxnSpPr>
              <p:spPr bwMode="auto">
                <a:xfrm rot="16200000" flipH="1">
                  <a:off x="-1166091" y="4160211"/>
                  <a:ext cx="2801697" cy="7697"/>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88" name="Straight Connector 87"/>
                <p:cNvCxnSpPr/>
                <p:nvPr/>
              </p:nvCxnSpPr>
              <p:spPr bwMode="auto">
                <a:xfrm>
                  <a:off x="238606" y="5557212"/>
                  <a:ext cx="277091" cy="1588"/>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grpSp>
          <p:grpSp>
            <p:nvGrpSpPr>
              <p:cNvPr id="91" name="Group 90"/>
              <p:cNvGrpSpPr/>
              <p:nvPr/>
            </p:nvGrpSpPr>
            <p:grpSpPr>
              <a:xfrm>
                <a:off x="137006" y="2878667"/>
                <a:ext cx="1056025" cy="3377429"/>
                <a:chOff x="230909" y="2763211"/>
                <a:chExt cx="1056025" cy="2801697"/>
              </a:xfrm>
            </p:grpSpPr>
            <p:cxnSp>
              <p:nvCxnSpPr>
                <p:cNvPr id="92" name="Straight Connector 91"/>
                <p:cNvCxnSpPr/>
                <p:nvPr/>
              </p:nvCxnSpPr>
              <p:spPr bwMode="auto">
                <a:xfrm rot="10800000">
                  <a:off x="238607" y="2770909"/>
                  <a:ext cx="1048327" cy="5072"/>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93" name="Straight Connector 92"/>
                <p:cNvCxnSpPr/>
                <p:nvPr/>
              </p:nvCxnSpPr>
              <p:spPr bwMode="auto">
                <a:xfrm rot="16200000" flipH="1">
                  <a:off x="-1166091" y="4160211"/>
                  <a:ext cx="2801697" cy="7697"/>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94" name="Straight Connector 93"/>
                <p:cNvCxnSpPr/>
                <p:nvPr/>
              </p:nvCxnSpPr>
              <p:spPr bwMode="auto">
                <a:xfrm flipV="1">
                  <a:off x="238606" y="5551054"/>
                  <a:ext cx="355600" cy="6158"/>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grpSp>
        </p:grpSp>
        <p:grpSp>
          <p:nvGrpSpPr>
            <p:cNvPr id="72" name="Group 71"/>
            <p:cNvGrpSpPr/>
            <p:nvPr/>
          </p:nvGrpSpPr>
          <p:grpSpPr>
            <a:xfrm>
              <a:off x="5639566" y="2321410"/>
              <a:ext cx="1840348" cy="3702238"/>
              <a:chOff x="5616476" y="2321410"/>
              <a:chExt cx="1840348" cy="3702238"/>
            </a:xfrm>
          </p:grpSpPr>
          <p:grpSp>
            <p:nvGrpSpPr>
              <p:cNvPr id="122" name="Group 121"/>
              <p:cNvGrpSpPr/>
              <p:nvPr/>
            </p:nvGrpSpPr>
            <p:grpSpPr>
              <a:xfrm flipH="1">
                <a:off x="6425430" y="2569248"/>
                <a:ext cx="930561" cy="2801697"/>
                <a:chOff x="230909" y="2763211"/>
                <a:chExt cx="930561" cy="2801697"/>
              </a:xfrm>
            </p:grpSpPr>
            <p:cxnSp>
              <p:nvCxnSpPr>
                <p:cNvPr id="123" name="Straight Connector 122"/>
                <p:cNvCxnSpPr/>
                <p:nvPr/>
              </p:nvCxnSpPr>
              <p:spPr bwMode="auto">
                <a:xfrm rot="10800000">
                  <a:off x="238606" y="2770909"/>
                  <a:ext cx="922864" cy="5276"/>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124" name="Straight Connector 123"/>
                <p:cNvCxnSpPr/>
                <p:nvPr/>
              </p:nvCxnSpPr>
              <p:spPr bwMode="auto">
                <a:xfrm rot="16200000" flipH="1">
                  <a:off x="-1166091" y="4160211"/>
                  <a:ext cx="2801697" cy="7697"/>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126" name="Straight Connector 125"/>
                <p:cNvCxnSpPr/>
                <p:nvPr/>
              </p:nvCxnSpPr>
              <p:spPr bwMode="auto">
                <a:xfrm>
                  <a:off x="238606" y="5557212"/>
                  <a:ext cx="277091" cy="1588"/>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grpSp>
          <p:grpSp>
            <p:nvGrpSpPr>
              <p:cNvPr id="133" name="Group 132"/>
              <p:cNvGrpSpPr/>
              <p:nvPr/>
            </p:nvGrpSpPr>
            <p:grpSpPr>
              <a:xfrm>
                <a:off x="5616476" y="2321410"/>
                <a:ext cx="1840348" cy="3702238"/>
                <a:chOff x="5616476" y="2321410"/>
                <a:chExt cx="1840348" cy="3702238"/>
              </a:xfrm>
            </p:grpSpPr>
            <p:grpSp>
              <p:nvGrpSpPr>
                <p:cNvPr id="99" name="Group 98"/>
                <p:cNvGrpSpPr>
                  <a:grpSpLocks/>
                </p:cNvGrpSpPr>
                <p:nvPr/>
              </p:nvGrpSpPr>
              <p:grpSpPr>
                <a:xfrm>
                  <a:off x="5616476" y="2321410"/>
                  <a:ext cx="809380" cy="1408289"/>
                  <a:chOff x="2731653" y="2269070"/>
                  <a:chExt cx="731213" cy="1609457"/>
                </a:xfrm>
              </p:grpSpPr>
              <p:sp>
                <p:nvSpPr>
                  <p:cNvPr id="100" name="Oval 99"/>
                  <p:cNvSpPr/>
                  <p:nvPr/>
                </p:nvSpPr>
                <p:spPr bwMode="auto">
                  <a:xfrm>
                    <a:off x="2731653" y="3040306"/>
                    <a:ext cx="731213" cy="631319"/>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cs typeface="Arial"/>
                      </a:rPr>
                      <a:t>SCAN</a:t>
                    </a:r>
                    <a:endParaRPr kumimoji="0" lang="en-US" sz="1400" b="1" i="0" u="none" strike="noStrike" cap="none" normalizeH="0" baseline="0" dirty="0">
                      <a:ln>
                        <a:noFill/>
                      </a:ln>
                      <a:solidFill>
                        <a:srgbClr val="01020B"/>
                      </a:solidFill>
                      <a:effectLst/>
                      <a:latin typeface="Arial"/>
                      <a:cs typeface="Arial"/>
                    </a:endParaRPr>
                  </a:p>
                </p:txBody>
              </p:sp>
              <p:sp>
                <p:nvSpPr>
                  <p:cNvPr id="101" name="Oval 100"/>
                  <p:cNvSpPr/>
                  <p:nvPr/>
                </p:nvSpPr>
                <p:spPr bwMode="auto">
                  <a:xfrm>
                    <a:off x="2731653" y="2269070"/>
                    <a:ext cx="731213" cy="631319"/>
                  </a:xfrm>
                  <a:prstGeom prst="ellipse">
                    <a:avLst/>
                  </a:prstGeom>
                  <a:solidFill>
                    <a:srgbClr val="FFFF00"/>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1020B"/>
                        </a:solidFill>
                        <a:effectLst/>
                        <a:latin typeface="Arial"/>
                        <a:cs typeface="Arial"/>
                      </a:rPr>
                      <a:t>Hash</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01020B"/>
                        </a:solidFill>
                        <a:latin typeface="Arial"/>
                        <a:cs typeface="Arial"/>
                      </a:rPr>
                      <a:t>on CID</a:t>
                    </a:r>
                    <a:endParaRPr kumimoji="0" lang="en-US" sz="1400" b="1" i="0" u="none" strike="noStrike" cap="none" normalizeH="0" baseline="0" dirty="0">
                      <a:ln>
                        <a:noFill/>
                      </a:ln>
                      <a:solidFill>
                        <a:srgbClr val="01020B"/>
                      </a:solidFill>
                      <a:effectLst/>
                      <a:latin typeface="Arial"/>
                      <a:cs typeface="Arial"/>
                    </a:endParaRPr>
                  </a:p>
                </p:txBody>
              </p:sp>
              <p:cxnSp>
                <p:nvCxnSpPr>
                  <p:cNvPr id="103" name="Straight Connector 102"/>
                  <p:cNvCxnSpPr/>
                  <p:nvPr/>
                </p:nvCxnSpPr>
                <p:spPr bwMode="auto">
                  <a:xfrm rot="5400000" flipH="1" flipV="1">
                    <a:off x="3012593" y="2994121"/>
                    <a:ext cx="169333" cy="1588"/>
                  </a:xfrm>
                  <a:prstGeom prst="line">
                    <a:avLst/>
                  </a:prstGeom>
                  <a:solidFill>
                    <a:schemeClr val="accent1"/>
                  </a:solidFill>
                  <a:ln w="28575" cap="flat" cmpd="sng" algn="ctr">
                    <a:solidFill>
                      <a:srgbClr val="01020B"/>
                    </a:solidFill>
                    <a:prstDash val="solid"/>
                    <a:round/>
                    <a:headEnd type="none" w="med" len="med"/>
                    <a:tailEnd type="triangle" w="med" len="med"/>
                  </a:ln>
                  <a:effectLst/>
                </p:spPr>
              </p:cxnSp>
              <p:cxnSp>
                <p:nvCxnSpPr>
                  <p:cNvPr id="104" name="Straight Connector 103"/>
                  <p:cNvCxnSpPr/>
                  <p:nvPr/>
                </p:nvCxnSpPr>
                <p:spPr bwMode="auto">
                  <a:xfrm rot="5400000" flipH="1" flipV="1">
                    <a:off x="3012593" y="3793067"/>
                    <a:ext cx="169333" cy="1588"/>
                  </a:xfrm>
                  <a:prstGeom prst="line">
                    <a:avLst/>
                  </a:prstGeom>
                  <a:solidFill>
                    <a:schemeClr val="accent1"/>
                  </a:solidFill>
                  <a:ln w="28575" cap="flat" cmpd="sng" algn="ctr">
                    <a:solidFill>
                      <a:srgbClr val="01020B"/>
                    </a:solidFill>
                    <a:prstDash val="solid"/>
                    <a:round/>
                    <a:headEnd type="none" w="med" len="med"/>
                    <a:tailEnd type="triangle" w="med" len="med"/>
                  </a:ln>
                  <a:effectLst/>
                </p:spPr>
              </p:cxnSp>
            </p:grpSp>
            <p:grpSp>
              <p:nvGrpSpPr>
                <p:cNvPr id="128" name="Group 127"/>
                <p:cNvGrpSpPr/>
                <p:nvPr/>
              </p:nvGrpSpPr>
              <p:grpSpPr>
                <a:xfrm flipH="1">
                  <a:off x="6408497" y="2646219"/>
                  <a:ext cx="1048327" cy="3377429"/>
                  <a:chOff x="215516" y="2763211"/>
                  <a:chExt cx="1048327" cy="2801697"/>
                </a:xfrm>
              </p:grpSpPr>
              <p:cxnSp>
                <p:nvCxnSpPr>
                  <p:cNvPr id="129" name="Straight Connector 128"/>
                  <p:cNvCxnSpPr/>
                  <p:nvPr/>
                </p:nvCxnSpPr>
                <p:spPr bwMode="auto">
                  <a:xfrm rot="10800000">
                    <a:off x="215516" y="2770909"/>
                    <a:ext cx="1048327" cy="5072"/>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130" name="Straight Connector 129"/>
                  <p:cNvCxnSpPr/>
                  <p:nvPr/>
                </p:nvCxnSpPr>
                <p:spPr bwMode="auto">
                  <a:xfrm rot="16200000" flipH="1">
                    <a:off x="-1166091" y="4160211"/>
                    <a:ext cx="2801697" cy="7697"/>
                  </a:xfrm>
                  <a:prstGeom prst="line">
                    <a:avLst/>
                  </a:prstGeom>
                  <a:solidFill>
                    <a:schemeClr val="accent1"/>
                  </a:solidFill>
                  <a:ln w="31750" cap="flat" cmpd="sng" algn="ctr">
                    <a:solidFill>
                      <a:srgbClr val="01020B"/>
                    </a:solidFill>
                    <a:prstDash val="solid"/>
                    <a:round/>
                    <a:headEnd type="none" w="med" len="med"/>
                    <a:tailEnd type="none" w="med" len="med"/>
                  </a:ln>
                  <a:effectLst/>
                </p:spPr>
              </p:cxnSp>
              <p:cxnSp>
                <p:nvCxnSpPr>
                  <p:cNvPr id="131" name="Straight Connector 130"/>
                  <p:cNvCxnSpPr/>
                  <p:nvPr/>
                </p:nvCxnSpPr>
                <p:spPr bwMode="auto">
                  <a:xfrm flipV="1">
                    <a:off x="238606" y="5551054"/>
                    <a:ext cx="355600" cy="6158"/>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grpSp>
          </p:grpSp>
        </p:grpSp>
      </p:grpSp>
      <p:sp>
        <p:nvSpPr>
          <p:cNvPr id="74" name="TextBox 73"/>
          <p:cNvSpPr txBox="1"/>
          <p:nvPr/>
        </p:nvSpPr>
        <p:spPr>
          <a:xfrm>
            <a:off x="2647951" y="5615517"/>
            <a:ext cx="2319866" cy="923330"/>
          </a:xfrm>
          <a:prstGeom prst="rect">
            <a:avLst/>
          </a:prstGeom>
          <a:noFill/>
        </p:spPr>
        <p:txBody>
          <a:bodyPr wrap="square" rtlCol="0">
            <a:spAutoFit/>
          </a:bodyPr>
          <a:lstStyle/>
          <a:p>
            <a:pPr algn="ctr"/>
            <a:r>
              <a:rPr lang="en-US" sz="1800" dirty="0" smtClean="0">
                <a:solidFill>
                  <a:srgbClr val="0000FF"/>
                </a:solidFill>
                <a:latin typeface="Arial"/>
                <a:cs typeface="Arial"/>
              </a:rPr>
              <a:t>“Orders” Temp Table locally “split” </a:t>
            </a:r>
            <a:br>
              <a:rPr lang="en-US" sz="1800" dirty="0" smtClean="0">
                <a:solidFill>
                  <a:srgbClr val="0000FF"/>
                </a:solidFill>
                <a:latin typeface="Arial"/>
                <a:cs typeface="Arial"/>
              </a:rPr>
            </a:br>
            <a:r>
              <a:rPr lang="en-US" sz="1800" dirty="0" smtClean="0">
                <a:solidFill>
                  <a:srgbClr val="0000FF"/>
                </a:solidFill>
                <a:latin typeface="Arial"/>
                <a:cs typeface="Arial"/>
              </a:rPr>
              <a:t>on </a:t>
            </a:r>
            <a:r>
              <a:rPr lang="en-US" sz="1800" dirty="0" smtClean="0">
                <a:solidFill>
                  <a:srgbClr val="FF0000"/>
                </a:solidFill>
                <a:latin typeface="Arial"/>
                <a:cs typeface="Arial"/>
              </a:rPr>
              <a:t>CID</a:t>
            </a:r>
          </a:p>
        </p:txBody>
      </p:sp>
      <p:sp>
        <p:nvSpPr>
          <p:cNvPr id="75" name="Slide Number Placeholder 74"/>
          <p:cNvSpPr>
            <a:spLocks noGrp="1"/>
          </p:cNvSpPr>
          <p:nvPr>
            <p:ph type="sldNum" sz="quarter" idx="12"/>
          </p:nvPr>
        </p:nvSpPr>
        <p:spPr/>
        <p:txBody>
          <a:bodyPr/>
          <a:lstStyle/>
          <a:p>
            <a:fld id="{E98DCB10-97A4-405D-8E23-559299D9D189}" type="slidenum">
              <a:rPr lang="en-US" smtClean="0"/>
              <a:pPr/>
              <a:t>39</a:t>
            </a:fld>
            <a:endParaRPr lang="en-US" dirty="0"/>
          </a:p>
        </p:txBody>
      </p:sp>
      <p:graphicFrame>
        <p:nvGraphicFramePr>
          <p:cNvPr id="76" name="Table 75"/>
          <p:cNvGraphicFramePr>
            <a:graphicFrameLocks noGrp="1"/>
          </p:cNvGraphicFramePr>
          <p:nvPr/>
        </p:nvGraphicFramePr>
        <p:xfrm>
          <a:off x="561529" y="5437938"/>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1" name="Table 80"/>
          <p:cNvGraphicFramePr>
            <a:graphicFrameLocks noGrp="1"/>
          </p:cNvGraphicFramePr>
          <p:nvPr/>
        </p:nvGraphicFramePr>
        <p:xfrm>
          <a:off x="561529" y="5676611"/>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82" name="Table 81"/>
          <p:cNvGraphicFramePr>
            <a:graphicFrameLocks noGrp="1"/>
          </p:cNvGraphicFramePr>
          <p:nvPr/>
        </p:nvGraphicFramePr>
        <p:xfrm>
          <a:off x="561529" y="6250724"/>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83" name="Table 82"/>
          <p:cNvGraphicFramePr>
            <a:graphicFrameLocks noGrp="1"/>
          </p:cNvGraphicFramePr>
          <p:nvPr/>
        </p:nvGraphicFramePr>
        <p:xfrm>
          <a:off x="561529" y="5963667"/>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85" name="Table 84"/>
          <p:cNvGraphicFramePr>
            <a:graphicFrameLocks noGrp="1"/>
          </p:cNvGraphicFramePr>
          <p:nvPr/>
        </p:nvGraphicFramePr>
        <p:xfrm>
          <a:off x="5031939" y="5446377"/>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7" name="Table 86"/>
          <p:cNvGraphicFramePr>
            <a:graphicFrameLocks noGrp="1"/>
          </p:cNvGraphicFramePr>
          <p:nvPr/>
        </p:nvGraphicFramePr>
        <p:xfrm>
          <a:off x="5031939" y="5685048"/>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Mary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r>
            </a:tbl>
          </a:graphicData>
        </a:graphic>
      </p:graphicFrame>
      <p:graphicFrame>
        <p:nvGraphicFramePr>
          <p:cNvPr id="89" name="Table 88"/>
          <p:cNvGraphicFramePr>
            <a:graphicFrameLocks noGrp="1"/>
          </p:cNvGraphicFramePr>
          <p:nvPr/>
        </p:nvGraphicFramePr>
        <p:xfrm>
          <a:off x="5031939" y="6242229"/>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George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$83K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graphicFrame>
        <p:nvGraphicFramePr>
          <p:cNvPr id="95" name="Table 94"/>
          <p:cNvGraphicFramePr>
            <a:graphicFrameLocks noGrp="1"/>
          </p:cNvGraphicFramePr>
          <p:nvPr/>
        </p:nvGraphicFramePr>
        <p:xfrm>
          <a:off x="5031939" y="5955172"/>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Bob</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96" name="Table 95"/>
          <p:cNvGraphicFramePr>
            <a:graphicFrameLocks noGrp="1"/>
          </p:cNvGraphicFramePr>
          <p:nvPr/>
        </p:nvGraphicFramePr>
        <p:xfrm>
          <a:off x="538440" y="3939581"/>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7" name="Table 96"/>
          <p:cNvGraphicFramePr>
            <a:graphicFrameLocks noGrp="1"/>
          </p:cNvGraphicFramePr>
          <p:nvPr/>
        </p:nvGraphicFramePr>
        <p:xfrm>
          <a:off x="538440" y="473545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98" name="Table 97"/>
          <p:cNvGraphicFramePr>
            <a:graphicFrameLocks noGrp="1"/>
          </p:cNvGraphicFramePr>
          <p:nvPr/>
        </p:nvGraphicFramePr>
        <p:xfrm>
          <a:off x="538440" y="4456046"/>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06" name="Table 105"/>
          <p:cNvGraphicFramePr>
            <a:graphicFrameLocks noGrp="1"/>
          </p:cNvGraphicFramePr>
          <p:nvPr/>
        </p:nvGraphicFramePr>
        <p:xfrm>
          <a:off x="538440" y="417664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graphicFrame>
        <p:nvGraphicFramePr>
          <p:cNvPr id="118" name="Table 117"/>
          <p:cNvGraphicFramePr>
            <a:graphicFrameLocks noGrp="1"/>
          </p:cNvGraphicFramePr>
          <p:nvPr/>
        </p:nvGraphicFramePr>
        <p:xfrm>
          <a:off x="5025763" y="3677118"/>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20" name="Table 119"/>
          <p:cNvGraphicFramePr>
            <a:graphicFrameLocks noGrp="1"/>
          </p:cNvGraphicFramePr>
          <p:nvPr/>
        </p:nvGraphicFramePr>
        <p:xfrm>
          <a:off x="5025763" y="447298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135" name="Table 134"/>
          <p:cNvGraphicFramePr>
            <a:graphicFrameLocks noGrp="1"/>
          </p:cNvGraphicFramePr>
          <p:nvPr/>
        </p:nvGraphicFramePr>
        <p:xfrm>
          <a:off x="5025763" y="4193583"/>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36" name="Table 135"/>
          <p:cNvGraphicFramePr>
            <a:graphicFrameLocks noGrp="1"/>
          </p:cNvGraphicFramePr>
          <p:nvPr/>
        </p:nvGraphicFramePr>
        <p:xfrm>
          <a:off x="5025763" y="4760849"/>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137" name="Table 136"/>
          <p:cNvGraphicFramePr>
            <a:graphicFrameLocks noGrp="1"/>
          </p:cNvGraphicFramePr>
          <p:nvPr/>
        </p:nvGraphicFramePr>
        <p:xfrm>
          <a:off x="5025763" y="5035372"/>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39" name="Table 138"/>
          <p:cNvGraphicFramePr>
            <a:graphicFrameLocks noGrp="1"/>
          </p:cNvGraphicFramePr>
          <p:nvPr/>
        </p:nvGraphicFramePr>
        <p:xfrm>
          <a:off x="5025763" y="391417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140" name="Table 139"/>
          <p:cNvGraphicFramePr>
            <a:graphicFrameLocks noGrp="1"/>
          </p:cNvGraphicFramePr>
          <p:nvPr/>
        </p:nvGraphicFramePr>
        <p:xfrm>
          <a:off x="5042690" y="4894213"/>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41" name="Table 140"/>
          <p:cNvGraphicFramePr>
            <a:graphicFrameLocks noGrp="1"/>
          </p:cNvGraphicFramePr>
          <p:nvPr/>
        </p:nvGraphicFramePr>
        <p:xfrm>
          <a:off x="5042690" y="5690072"/>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42" name="Table 141"/>
          <p:cNvGraphicFramePr>
            <a:graphicFrameLocks noGrp="1"/>
          </p:cNvGraphicFramePr>
          <p:nvPr/>
        </p:nvGraphicFramePr>
        <p:xfrm>
          <a:off x="5042690" y="620654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143" name="Table 142"/>
          <p:cNvGraphicFramePr>
            <a:graphicFrameLocks noGrp="1"/>
          </p:cNvGraphicFramePr>
          <p:nvPr/>
        </p:nvGraphicFramePr>
        <p:xfrm>
          <a:off x="5042690" y="513127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44" name="Table 143"/>
          <p:cNvGraphicFramePr>
            <a:graphicFrameLocks noGrp="1"/>
          </p:cNvGraphicFramePr>
          <p:nvPr/>
        </p:nvGraphicFramePr>
        <p:xfrm>
          <a:off x="5042691" y="6485936"/>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145" name="Table 144"/>
          <p:cNvGraphicFramePr>
            <a:graphicFrameLocks noGrp="1"/>
          </p:cNvGraphicFramePr>
          <p:nvPr/>
        </p:nvGraphicFramePr>
        <p:xfrm>
          <a:off x="5042690" y="5412552"/>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46" name="Table 145"/>
          <p:cNvGraphicFramePr>
            <a:graphicFrameLocks noGrp="1"/>
          </p:cNvGraphicFramePr>
          <p:nvPr/>
        </p:nvGraphicFramePr>
        <p:xfrm>
          <a:off x="5042690" y="5927125"/>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147" name="Table 146"/>
          <p:cNvGraphicFramePr>
            <a:graphicFrameLocks noGrp="1"/>
          </p:cNvGraphicFramePr>
          <p:nvPr/>
        </p:nvGraphicFramePr>
        <p:xfrm>
          <a:off x="558804" y="5946185"/>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48" name="Table 147"/>
          <p:cNvGraphicFramePr>
            <a:graphicFrameLocks noGrp="1"/>
          </p:cNvGraphicFramePr>
          <p:nvPr/>
        </p:nvGraphicFramePr>
        <p:xfrm>
          <a:off x="558804" y="6462652"/>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49" name="Table 148"/>
          <p:cNvGraphicFramePr>
            <a:graphicFrameLocks noGrp="1"/>
          </p:cNvGraphicFramePr>
          <p:nvPr/>
        </p:nvGraphicFramePr>
        <p:xfrm>
          <a:off x="558804" y="6183248"/>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50" name="Table 149"/>
          <p:cNvGraphicFramePr>
            <a:graphicFrameLocks noGrp="1"/>
          </p:cNvGraphicFramePr>
          <p:nvPr/>
        </p:nvGraphicFramePr>
        <p:xfrm>
          <a:off x="558804" y="5378918"/>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1" name="Table 150"/>
          <p:cNvGraphicFramePr>
            <a:graphicFrameLocks noGrp="1"/>
          </p:cNvGraphicFramePr>
          <p:nvPr/>
        </p:nvGraphicFramePr>
        <p:xfrm>
          <a:off x="558804" y="560751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4"/>
                                        </p:tgtEl>
                                      </p:cBhvr>
                                    </p:animEffect>
                                    <p:set>
                                      <p:cBhvr>
                                        <p:cTn id="7" dur="1" fill="hold">
                                          <p:stCondLst>
                                            <p:cond delay="1999"/>
                                          </p:stCondLst>
                                        </p:cTn>
                                        <p:tgtEl>
                                          <p:spTgt spid="5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83"/>
                                        </p:tgtEl>
                                      </p:cBhvr>
                                    </p:animEffect>
                                    <p:set>
                                      <p:cBhvr>
                                        <p:cTn id="10" dur="1" fill="hold">
                                          <p:stCondLst>
                                            <p:cond delay="1999"/>
                                          </p:stCondLst>
                                        </p:cTn>
                                        <p:tgtEl>
                                          <p:spTgt spid="8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82"/>
                                        </p:tgtEl>
                                      </p:cBhvr>
                                    </p:animEffect>
                                    <p:set>
                                      <p:cBhvr>
                                        <p:cTn id="13" dur="1" fill="hold">
                                          <p:stCondLst>
                                            <p:cond delay="1999"/>
                                          </p:stCondLst>
                                        </p:cTn>
                                        <p:tgtEl>
                                          <p:spTgt spid="8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76"/>
                                        </p:tgtEl>
                                      </p:cBhvr>
                                    </p:animEffect>
                                    <p:set>
                                      <p:cBhvr>
                                        <p:cTn id="16" dur="1" fill="hold">
                                          <p:stCondLst>
                                            <p:cond delay="1999"/>
                                          </p:stCondLst>
                                        </p:cTn>
                                        <p:tgtEl>
                                          <p:spTgt spid="7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81"/>
                                        </p:tgtEl>
                                      </p:cBhvr>
                                    </p:animEffect>
                                    <p:set>
                                      <p:cBhvr>
                                        <p:cTn id="19" dur="1" fill="hold">
                                          <p:stCondLst>
                                            <p:cond delay="1999"/>
                                          </p:stCondLst>
                                        </p:cTn>
                                        <p:tgtEl>
                                          <p:spTgt spid="8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89"/>
                                        </p:tgtEl>
                                      </p:cBhvr>
                                    </p:animEffect>
                                    <p:set>
                                      <p:cBhvr>
                                        <p:cTn id="22" dur="1" fill="hold">
                                          <p:stCondLst>
                                            <p:cond delay="1999"/>
                                          </p:stCondLst>
                                        </p:cTn>
                                        <p:tgtEl>
                                          <p:spTgt spid="8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85"/>
                                        </p:tgtEl>
                                      </p:cBhvr>
                                    </p:animEffect>
                                    <p:set>
                                      <p:cBhvr>
                                        <p:cTn id="25" dur="1" fill="hold">
                                          <p:stCondLst>
                                            <p:cond delay="1999"/>
                                          </p:stCondLst>
                                        </p:cTn>
                                        <p:tgtEl>
                                          <p:spTgt spid="8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95"/>
                                        </p:tgtEl>
                                      </p:cBhvr>
                                    </p:animEffect>
                                    <p:set>
                                      <p:cBhvr>
                                        <p:cTn id="28" dur="1" fill="hold">
                                          <p:stCondLst>
                                            <p:cond delay="1999"/>
                                          </p:stCondLst>
                                        </p:cTn>
                                        <p:tgtEl>
                                          <p:spTgt spid="9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87"/>
                                        </p:tgtEl>
                                      </p:cBhvr>
                                    </p:animEffect>
                                    <p:set>
                                      <p:cBhvr>
                                        <p:cTn id="31" dur="1" fill="hold">
                                          <p:stCondLst>
                                            <p:cond delay="1999"/>
                                          </p:stCondLst>
                                        </p:cTn>
                                        <p:tgtEl>
                                          <p:spTgt spid="8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80"/>
                                        </p:tgtEl>
                                        <p:attrNameLst>
                                          <p:attrName>style.visibility</p:attrName>
                                        </p:attrNameLst>
                                      </p:cBhvr>
                                      <p:to>
                                        <p:strVal val="hidden"/>
                                      </p:to>
                                    </p:set>
                                  </p:childTnLst>
                                </p:cTn>
                              </p:par>
                              <p:par>
                                <p:cTn id="36" presetID="1" presetClass="exit"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1000"/>
                                  </p:stCondLst>
                                  <p:childTnLst>
                                    <p:set>
                                      <p:cBhvr>
                                        <p:cTn id="42" dur="1" fill="hold">
                                          <p:stCondLst>
                                            <p:cond delay="0"/>
                                          </p:stCondLst>
                                        </p:cTn>
                                        <p:tgtEl>
                                          <p:spTgt spid="141"/>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146"/>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143"/>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nodeType="afterEffect">
                                  <p:stCondLst>
                                    <p:cond delay="0"/>
                                  </p:stCondLst>
                                  <p:childTnLst>
                                    <p:set>
                                      <p:cBhvr>
                                        <p:cTn id="54" dur="1" fill="hold">
                                          <p:stCondLst>
                                            <p:cond delay="0"/>
                                          </p:stCondLst>
                                        </p:cTn>
                                        <p:tgtEl>
                                          <p:spTgt spid="142"/>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144"/>
                                        </p:tgtEl>
                                        <p:attrNameLst>
                                          <p:attrName>style.visibility</p:attrName>
                                        </p:attrNameLst>
                                      </p:cBhvr>
                                      <p:to>
                                        <p:strVal val="visible"/>
                                      </p:to>
                                    </p:set>
                                  </p:childTnLst>
                                </p:cTn>
                              </p:par>
                            </p:childTnLst>
                          </p:cTn>
                        </p:par>
                        <p:par>
                          <p:cTn id="58" fill="hold">
                            <p:stCondLst>
                              <p:cond delay="1000"/>
                            </p:stCondLst>
                            <p:childTnLst>
                              <p:par>
                                <p:cTn id="59" presetID="1" presetClass="entr" presetSubtype="0" fill="hold" nodeType="afterEffect">
                                  <p:stCondLst>
                                    <p:cond delay="0"/>
                                  </p:stCondLst>
                                  <p:childTnLst>
                                    <p:set>
                                      <p:cBhvr>
                                        <p:cTn id="60" dur="1" fill="hold">
                                          <p:stCondLst>
                                            <p:cond delay="0"/>
                                          </p:stCondLst>
                                        </p:cTn>
                                        <p:tgtEl>
                                          <p:spTgt spid="145"/>
                                        </p:tgtEl>
                                        <p:attrNameLst>
                                          <p:attrName>style.visibility</p:attrName>
                                        </p:attrNameLst>
                                      </p:cBhvr>
                                      <p:to>
                                        <p:strVal val="visible"/>
                                      </p:to>
                                    </p:set>
                                  </p:childTnLst>
                                </p:cTn>
                              </p:par>
                            </p:childTnLst>
                          </p:cTn>
                        </p:par>
                        <p:par>
                          <p:cTn id="61" fill="hold">
                            <p:stCondLst>
                              <p:cond delay="1000"/>
                            </p:stCondLst>
                            <p:childTnLst>
                              <p:par>
                                <p:cTn id="62" presetID="1" presetClass="entr" presetSubtype="0" fill="hold" nodeType="afterEffect">
                                  <p:stCondLst>
                                    <p:cond delay="0"/>
                                  </p:stCondLst>
                                  <p:childTnLst>
                                    <p:set>
                                      <p:cBhvr>
                                        <p:cTn id="63" dur="1" fill="hold">
                                          <p:stCondLst>
                                            <p:cond delay="0"/>
                                          </p:stCondLst>
                                        </p:cTn>
                                        <p:tgtEl>
                                          <p:spTgt spid="150"/>
                                        </p:tgtEl>
                                        <p:attrNameLst>
                                          <p:attrName>style.visibility</p:attrName>
                                        </p:attrNameLst>
                                      </p:cBhvr>
                                      <p:to>
                                        <p:strVal val="visible"/>
                                      </p:to>
                                    </p:set>
                                  </p:childTnLst>
                                </p:cTn>
                              </p:par>
                            </p:childTnLst>
                          </p:cTn>
                        </p:par>
                        <p:par>
                          <p:cTn id="64" fill="hold">
                            <p:stCondLst>
                              <p:cond delay="1000"/>
                            </p:stCondLst>
                            <p:childTnLst>
                              <p:par>
                                <p:cTn id="65" presetID="1" presetClass="entr" presetSubtype="0"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childTnLst>
                                </p:cTn>
                              </p:par>
                            </p:childTnLst>
                          </p:cTn>
                        </p:par>
                        <p:par>
                          <p:cTn id="70" fill="hold">
                            <p:stCondLst>
                              <p:cond delay="1000"/>
                            </p:stCondLst>
                            <p:childTnLst>
                              <p:par>
                                <p:cTn id="71" presetID="1" presetClass="entr" presetSubtype="0" fill="hold" nodeType="after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0"/>
                                          </p:stCondLst>
                                        </p:cTn>
                                        <p:tgtEl>
                                          <p:spTgt spid="148"/>
                                        </p:tgtEl>
                                        <p:attrNameLst>
                                          <p:attrName>style.visibility</p:attrName>
                                        </p:attrNameLst>
                                      </p:cBhvr>
                                      <p:to>
                                        <p:strVal val="visible"/>
                                      </p:to>
                                    </p:set>
                                  </p:childTnLst>
                                </p:cTn>
                              </p:par>
                            </p:childTnLst>
                          </p:cTn>
                        </p:par>
                        <p:par>
                          <p:cTn id="76" fill="hold">
                            <p:stCondLst>
                              <p:cond delay="1000"/>
                            </p:stCondLst>
                            <p:childTnLst>
                              <p:par>
                                <p:cTn id="77" presetID="1" presetClass="entr" presetSubtype="0" fill="hold" grpId="0" nodeType="afterEffect">
                                  <p:stCondLst>
                                    <p:cond delay="50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73"/>
                                        </p:tgtEl>
                                        <p:attrNameLst>
                                          <p:attrName>style.visibility</p:attrName>
                                        </p:attrNameLst>
                                      </p:cBhvr>
                                      <p:to>
                                        <p:strVal val="hidden"/>
                                      </p:to>
                                    </p:set>
                                  </p:childTnLst>
                                </p:cTn>
                              </p:par>
                              <p:par>
                                <p:cTn id="83" presetID="1" presetClass="entr" presetSubtype="0" fill="hold" grpId="1" nodeType="with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54" grpId="0"/>
      <p:bldP spid="80" grpId="0"/>
      <p:bldP spid="80" grpId="1"/>
      <p:bldP spid="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Gray Systems Lab</a:t>
            </a:r>
            <a:endParaRPr lang="en-US" dirty="0"/>
          </a:p>
        </p:txBody>
      </p:sp>
      <p:sp>
        <p:nvSpPr>
          <p:cNvPr id="3" name="Content Placeholder 2"/>
          <p:cNvSpPr>
            <a:spLocks noGrp="1"/>
          </p:cNvSpPr>
          <p:nvPr>
            <p:ph idx="1"/>
          </p:nvPr>
        </p:nvSpPr>
        <p:spPr/>
        <p:txBody>
          <a:bodyPr/>
          <a:lstStyle/>
          <a:p>
            <a:r>
              <a:rPr lang="en-US" dirty="0" smtClean="0"/>
              <a:t>Named after Jim Gray, a pioneer of the DB field, who was a Microsoft Technical Fellow when he was lost at sea in January 2007</a:t>
            </a:r>
          </a:p>
          <a:p>
            <a:r>
              <a:rPr lang="en-US" dirty="0" smtClean="0"/>
              <a:t>Lab’s mission is to explore technologies to advance Microsoft’s mission to be the premier supplier of database systems software</a:t>
            </a:r>
          </a:p>
          <a:p>
            <a:r>
              <a:rPr lang="en-US" dirty="0" smtClean="0"/>
              <a:t>Closely affiliated with the Univ. of Wisconsin – the top academic database research group in the world</a:t>
            </a: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503673" y="2566171"/>
            <a:ext cx="2102524" cy="4136352"/>
            <a:chOff x="4992544" y="2552315"/>
            <a:chExt cx="2102524" cy="4136352"/>
          </a:xfrm>
        </p:grpSpPr>
        <p:grpSp>
          <p:nvGrpSpPr>
            <p:cNvPr id="3" name="Group 71"/>
            <p:cNvGrpSpPr/>
            <p:nvPr/>
          </p:nvGrpSpPr>
          <p:grpSpPr>
            <a:xfrm>
              <a:off x="4992544" y="2552315"/>
              <a:ext cx="2102524" cy="4136352"/>
              <a:chOff x="4992544" y="2552315"/>
              <a:chExt cx="2102524" cy="4136352"/>
            </a:xfrm>
          </p:grpSpPr>
          <p:sp>
            <p:nvSpPr>
              <p:cNvPr id="78"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79"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77" name="Straight Connector 76"/>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26626" name="Rectangle 3"/>
          <p:cNvSpPr>
            <a:spLocks noGrp="1" noChangeArrowheads="1"/>
          </p:cNvSpPr>
          <p:nvPr>
            <p:ph type="title"/>
          </p:nvPr>
        </p:nvSpPr>
        <p:spPr>
          <a:xfrm>
            <a:off x="405774" y="578524"/>
            <a:ext cx="6737014" cy="533400"/>
          </a:xfrm>
        </p:spPr>
        <p:txBody>
          <a:bodyPr/>
          <a:lstStyle/>
          <a:p>
            <a:r>
              <a:rPr lang="en-US" dirty="0" smtClean="0">
                <a:latin typeface="Arial" charset="0"/>
              </a:rPr>
              <a:t>Shuffle &amp; Combine Phases</a:t>
            </a:r>
            <a:endParaRPr lang="en-US" dirty="0">
              <a:latin typeface="Arial" charset="0"/>
            </a:endParaRPr>
          </a:p>
        </p:txBody>
      </p:sp>
      <p:grpSp>
        <p:nvGrpSpPr>
          <p:cNvPr id="4" name="Group 114"/>
          <p:cNvGrpSpPr/>
          <p:nvPr/>
        </p:nvGrpSpPr>
        <p:grpSpPr>
          <a:xfrm>
            <a:off x="3140363" y="1245370"/>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5" name="Group 113"/>
          <p:cNvGrpSpPr/>
          <p:nvPr/>
        </p:nvGrpSpPr>
        <p:grpSpPr>
          <a:xfrm>
            <a:off x="4841394" y="1314163"/>
            <a:ext cx="1069360" cy="771716"/>
            <a:chOff x="4827829" y="1929921"/>
            <a:chExt cx="1069360" cy="771716"/>
          </a:xfrm>
        </p:grpSpPr>
        <p:sp>
          <p:nvSpPr>
            <p:cNvPr id="112" name="AutoShape 13"/>
            <p:cNvSpPr>
              <a:spLocks noChangeArrowheads="1"/>
            </p:cNvSpPr>
            <p:nvPr/>
          </p:nvSpPr>
          <p:spPr bwMode="auto">
            <a:xfrm>
              <a:off x="4827829" y="1929921"/>
              <a:ext cx="1068050" cy="77171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 name="Rectangle 112"/>
            <p:cNvSpPr/>
            <p:nvPr/>
          </p:nvSpPr>
          <p:spPr>
            <a:xfrm>
              <a:off x="4846000" y="2180628"/>
              <a:ext cx="1051189" cy="338554"/>
            </a:xfrm>
            <a:prstGeom prst="rect">
              <a:avLst/>
            </a:prstGeom>
          </p:spPr>
          <p:txBody>
            <a:bodyPr wrap="none">
              <a:spAutoFit/>
            </a:bodyPr>
            <a:lstStyle/>
            <a:p>
              <a:pPr algn="ctr"/>
              <a:r>
                <a:rPr lang="en-US" sz="1600" dirty="0" smtClean="0">
                  <a:solidFill>
                    <a:srgbClr val="01020B"/>
                  </a:solidFill>
                  <a:latin typeface="Arial"/>
                  <a:cs typeface="Arial"/>
                </a:rPr>
                <a:t>Catalogs</a:t>
              </a:r>
              <a:endParaRPr lang="en-US" sz="1600" dirty="0">
                <a:solidFill>
                  <a:srgbClr val="01020B"/>
                </a:solidFill>
                <a:latin typeface="Arial"/>
                <a:cs typeface="Arial"/>
              </a:endParaRPr>
            </a:p>
          </p:txBody>
        </p:sp>
      </p:grpSp>
      <p:cxnSp>
        <p:nvCxnSpPr>
          <p:cNvPr id="125" name="Straight Connector 124"/>
          <p:cNvCxnSpPr>
            <a:stCxn id="112" idx="2"/>
          </p:cNvCxnSpPr>
          <p:nvPr/>
        </p:nvCxnSpPr>
        <p:spPr bwMode="auto">
          <a:xfrm rot="10800000" flipV="1">
            <a:off x="4434810" y="1700021"/>
            <a:ext cx="406585" cy="5026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7" name="Straight Connector 126"/>
          <p:cNvCxnSpPr/>
          <p:nvPr/>
        </p:nvCxnSpPr>
        <p:spPr bwMode="auto">
          <a:xfrm rot="10800000" flipV="1">
            <a:off x="2017409" y="2424545"/>
            <a:ext cx="1176837" cy="209785"/>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pSp>
        <p:nvGrpSpPr>
          <p:cNvPr id="6" name="Group 135"/>
          <p:cNvGrpSpPr/>
          <p:nvPr/>
        </p:nvGrpSpPr>
        <p:grpSpPr>
          <a:xfrm>
            <a:off x="1046788" y="1562485"/>
            <a:ext cx="1600970" cy="508000"/>
            <a:chOff x="1046788" y="1562485"/>
            <a:chExt cx="1600970" cy="508000"/>
          </a:xfrm>
        </p:grpSpPr>
        <p:sp>
          <p:nvSpPr>
            <p:cNvPr id="105" name="Oval 104"/>
            <p:cNvSpPr/>
            <p:nvPr/>
          </p:nvSpPr>
          <p:spPr bwMode="auto">
            <a:xfrm>
              <a:off x="1046788"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p:nvPr/>
        </p:nvCxnSpPr>
        <p:spPr bwMode="auto">
          <a:xfrm>
            <a:off x="2655456" y="1816485"/>
            <a:ext cx="500302" cy="158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62" name="Rectangle 12"/>
          <p:cNvSpPr>
            <a:spLocks noChangeArrowheads="1"/>
          </p:cNvSpPr>
          <p:nvPr/>
        </p:nvSpPr>
        <p:spPr bwMode="auto">
          <a:xfrm>
            <a:off x="1120960" y="2651769"/>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 name="Group 73"/>
          <p:cNvGrpSpPr/>
          <p:nvPr/>
        </p:nvGrpSpPr>
        <p:grpSpPr>
          <a:xfrm>
            <a:off x="4992544" y="2552315"/>
            <a:ext cx="2102524" cy="4136352"/>
            <a:chOff x="4992544" y="2552315"/>
            <a:chExt cx="2102524" cy="4136352"/>
          </a:xfrm>
        </p:grpSpPr>
        <p:grpSp>
          <p:nvGrpSpPr>
            <p:cNvPr id="8" name="Group 71"/>
            <p:cNvGrpSpPr/>
            <p:nvPr/>
          </p:nvGrpSpPr>
          <p:grpSpPr>
            <a:xfrm>
              <a:off x="4992544" y="2552315"/>
              <a:ext cx="2102524" cy="4136352"/>
              <a:chOff x="4992544" y="2552315"/>
              <a:chExt cx="2102524" cy="4136352"/>
            </a:xfrm>
          </p:grpSpPr>
          <p:sp>
            <p:nvSpPr>
              <p:cNvPr id="57"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1"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60" name="Straight Connector 59"/>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54" name="TextBox 53"/>
          <p:cNvSpPr txBox="1"/>
          <p:nvPr/>
        </p:nvSpPr>
        <p:spPr>
          <a:xfrm>
            <a:off x="2797464" y="4179455"/>
            <a:ext cx="2016606" cy="923330"/>
          </a:xfrm>
          <a:prstGeom prst="rect">
            <a:avLst/>
          </a:prstGeom>
          <a:noFill/>
        </p:spPr>
        <p:txBody>
          <a:bodyPr wrap="square" rtlCol="0">
            <a:spAutoFit/>
          </a:bodyPr>
          <a:lstStyle/>
          <a:p>
            <a:pPr algn="ctr"/>
            <a:r>
              <a:rPr lang="en-US" sz="1800" dirty="0" smtClean="0">
                <a:solidFill>
                  <a:srgbClr val="0000FF"/>
                </a:solidFill>
                <a:latin typeface="Arial"/>
                <a:cs typeface="Arial"/>
              </a:rPr>
              <a:t>“Orders” Temp table locally split on </a:t>
            </a:r>
            <a:r>
              <a:rPr lang="en-US" sz="1800" dirty="0" smtClean="0">
                <a:solidFill>
                  <a:srgbClr val="FF0000"/>
                </a:solidFill>
                <a:latin typeface="Arial"/>
                <a:cs typeface="Arial"/>
              </a:rPr>
              <a:t>CID</a:t>
            </a:r>
          </a:p>
        </p:txBody>
      </p:sp>
      <p:cxnSp>
        <p:nvCxnSpPr>
          <p:cNvPr id="68" name="Straight Connector 67"/>
          <p:cNvCxnSpPr/>
          <p:nvPr/>
        </p:nvCxnSpPr>
        <p:spPr bwMode="auto">
          <a:xfrm>
            <a:off x="4447309" y="2438401"/>
            <a:ext cx="1138351" cy="178997"/>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sp>
        <p:nvSpPr>
          <p:cNvPr id="70" name="TextBox 69"/>
          <p:cNvSpPr txBox="1"/>
          <p:nvPr/>
        </p:nvSpPr>
        <p:spPr>
          <a:xfrm>
            <a:off x="4825029" y="1222278"/>
            <a:ext cx="3239853" cy="1015663"/>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Name, Item from Customers C, Orders O</a:t>
            </a:r>
            <a:br>
              <a:rPr lang="en-US" sz="2000" dirty="0" smtClean="0">
                <a:solidFill>
                  <a:srgbClr val="01020B"/>
                </a:solidFill>
                <a:latin typeface="Arial"/>
                <a:cs typeface="Arial"/>
              </a:rPr>
            </a:br>
            <a:r>
              <a:rPr lang="en-US" sz="2000" dirty="0" smtClean="0">
                <a:solidFill>
                  <a:srgbClr val="01020B"/>
                </a:solidFill>
                <a:latin typeface="Arial"/>
                <a:cs typeface="Arial"/>
              </a:rPr>
              <a:t>where C.CID = O.CID  </a:t>
            </a:r>
            <a:endParaRPr lang="en-US" sz="2000" dirty="0">
              <a:solidFill>
                <a:srgbClr val="01020B"/>
              </a:solidFill>
              <a:latin typeface="Arial"/>
              <a:cs typeface="Arial"/>
            </a:endParaRPr>
          </a:p>
        </p:txBody>
      </p:sp>
      <p:sp>
        <p:nvSpPr>
          <p:cNvPr id="80" name="Rectangle 12"/>
          <p:cNvSpPr>
            <a:spLocks noChangeArrowheads="1"/>
          </p:cNvSpPr>
          <p:nvPr/>
        </p:nvSpPr>
        <p:spPr bwMode="auto">
          <a:xfrm>
            <a:off x="5614436"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sp>
        <p:nvSpPr>
          <p:cNvPr id="74" name="TextBox 73"/>
          <p:cNvSpPr txBox="1"/>
          <p:nvPr/>
        </p:nvSpPr>
        <p:spPr>
          <a:xfrm>
            <a:off x="2538460" y="5524886"/>
            <a:ext cx="2456874" cy="954107"/>
          </a:xfrm>
          <a:prstGeom prst="rect">
            <a:avLst/>
          </a:prstGeom>
          <a:noFill/>
        </p:spPr>
        <p:txBody>
          <a:bodyPr wrap="square" rtlCol="0">
            <a:spAutoFit/>
          </a:bodyPr>
          <a:lstStyle/>
          <a:p>
            <a:pPr algn="ctr"/>
            <a:r>
              <a:rPr lang="en-US" sz="1800" dirty="0" smtClean="0">
                <a:solidFill>
                  <a:srgbClr val="0000FF"/>
                </a:solidFill>
                <a:latin typeface="Arial"/>
                <a:cs typeface="Arial"/>
              </a:rPr>
              <a:t>Customers Table</a:t>
            </a:r>
            <a:r>
              <a:rPr lang="en-US" sz="1800" dirty="0" smtClean="0">
                <a:solidFill>
                  <a:srgbClr val="01020B"/>
                </a:solidFill>
                <a:latin typeface="Arial"/>
                <a:cs typeface="Arial"/>
              </a:rPr>
              <a:t> </a:t>
            </a:r>
          </a:p>
          <a:p>
            <a:pPr algn="ctr"/>
            <a:r>
              <a:rPr lang="en-US" sz="1800" dirty="0" smtClean="0">
                <a:solidFill>
                  <a:srgbClr val="01020B"/>
                </a:solidFill>
                <a:latin typeface="Arial"/>
                <a:cs typeface="Arial"/>
              </a:rPr>
              <a:t>hash partitioned on </a:t>
            </a:r>
            <a:r>
              <a:rPr lang="en-US" sz="1800" dirty="0" smtClean="0">
                <a:solidFill>
                  <a:srgbClr val="FF0000"/>
                </a:solidFill>
                <a:latin typeface="Arial"/>
                <a:cs typeface="Arial"/>
              </a:rPr>
              <a:t>CID </a:t>
            </a:r>
            <a:endParaRPr lang="en-US" sz="1800" dirty="0">
              <a:solidFill>
                <a:srgbClr val="FF0000"/>
              </a:solidFill>
              <a:latin typeface="Arial"/>
              <a:cs typeface="Arial"/>
            </a:endParaRPr>
          </a:p>
        </p:txBody>
      </p:sp>
      <p:cxnSp>
        <p:nvCxnSpPr>
          <p:cNvPr id="82" name="Straight Connector 81"/>
          <p:cNvCxnSpPr/>
          <p:nvPr/>
        </p:nvCxnSpPr>
        <p:spPr bwMode="auto">
          <a:xfrm flipV="1">
            <a:off x="2618317" y="4686301"/>
            <a:ext cx="2421466" cy="364066"/>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cxnSp>
        <p:nvCxnSpPr>
          <p:cNvPr id="87" name="Straight Connector 86"/>
          <p:cNvCxnSpPr/>
          <p:nvPr/>
        </p:nvCxnSpPr>
        <p:spPr bwMode="auto">
          <a:xfrm rot="10800000">
            <a:off x="2573869" y="4766733"/>
            <a:ext cx="2446864" cy="372535"/>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sp>
        <p:nvSpPr>
          <p:cNvPr id="46" name="TextBox 45"/>
          <p:cNvSpPr txBox="1"/>
          <p:nvPr/>
        </p:nvSpPr>
        <p:spPr>
          <a:xfrm>
            <a:off x="2508250" y="4018974"/>
            <a:ext cx="2609849" cy="923330"/>
          </a:xfrm>
          <a:prstGeom prst="rect">
            <a:avLst/>
          </a:prstGeom>
          <a:noFill/>
        </p:spPr>
        <p:txBody>
          <a:bodyPr wrap="square" rtlCol="0">
            <a:spAutoFit/>
          </a:bodyPr>
          <a:lstStyle/>
          <a:p>
            <a:pPr algn="ctr"/>
            <a:r>
              <a:rPr lang="en-US" sz="1800" dirty="0" smtClean="0">
                <a:solidFill>
                  <a:srgbClr val="0000FF"/>
                </a:solidFill>
                <a:latin typeface="Arial"/>
                <a:cs typeface="Arial"/>
              </a:rPr>
              <a:t>  “Orders” Temp Table</a:t>
            </a:r>
          </a:p>
          <a:p>
            <a:pPr algn="ctr"/>
            <a:r>
              <a:rPr lang="en-US" sz="1800" dirty="0" smtClean="0">
                <a:solidFill>
                  <a:srgbClr val="01020B"/>
                </a:solidFill>
                <a:latin typeface="Arial"/>
                <a:cs typeface="Arial"/>
              </a:rPr>
              <a:t>Hash partitioned </a:t>
            </a:r>
            <a:br>
              <a:rPr lang="en-US" sz="1800" dirty="0" smtClean="0">
                <a:solidFill>
                  <a:srgbClr val="01020B"/>
                </a:solidFill>
                <a:latin typeface="Arial"/>
                <a:cs typeface="Arial"/>
              </a:rPr>
            </a:br>
            <a:r>
              <a:rPr lang="en-US" sz="1800" dirty="0" smtClean="0">
                <a:solidFill>
                  <a:srgbClr val="01020B"/>
                </a:solidFill>
                <a:latin typeface="Arial"/>
                <a:cs typeface="Arial"/>
              </a:rPr>
              <a:t>on </a:t>
            </a:r>
            <a:r>
              <a:rPr lang="en-US" sz="1800" dirty="0" smtClean="0">
                <a:solidFill>
                  <a:srgbClr val="FF0000"/>
                </a:solidFill>
                <a:latin typeface="Arial"/>
                <a:cs typeface="Arial"/>
              </a:rPr>
              <a:t>CID</a:t>
            </a:r>
          </a:p>
        </p:txBody>
      </p:sp>
      <p:sp>
        <p:nvSpPr>
          <p:cNvPr id="47" name="Slide Number Placeholder 46"/>
          <p:cNvSpPr>
            <a:spLocks noGrp="1"/>
          </p:cNvSpPr>
          <p:nvPr>
            <p:ph type="sldNum" sz="quarter" idx="12"/>
          </p:nvPr>
        </p:nvSpPr>
        <p:spPr/>
        <p:txBody>
          <a:bodyPr/>
          <a:lstStyle/>
          <a:p>
            <a:fld id="{E98DCB10-97A4-405D-8E23-559299D9D189}" type="slidenum">
              <a:rPr lang="en-US" smtClean="0"/>
              <a:pPr/>
              <a:t>40</a:t>
            </a:fld>
            <a:endParaRPr lang="en-US" dirty="0"/>
          </a:p>
        </p:txBody>
      </p:sp>
      <p:graphicFrame>
        <p:nvGraphicFramePr>
          <p:cNvPr id="48" name="Table 47"/>
          <p:cNvGraphicFramePr>
            <a:graphicFrameLocks noGrp="1"/>
          </p:cNvGraphicFramePr>
          <p:nvPr/>
        </p:nvGraphicFramePr>
        <p:xfrm>
          <a:off x="561529" y="5454872"/>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9" name="Table 48"/>
          <p:cNvGraphicFramePr>
            <a:graphicFrameLocks noGrp="1"/>
          </p:cNvGraphicFramePr>
          <p:nvPr/>
        </p:nvGraphicFramePr>
        <p:xfrm>
          <a:off x="561529" y="5693545"/>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50" name="Table 49"/>
          <p:cNvGraphicFramePr>
            <a:graphicFrameLocks noGrp="1"/>
          </p:cNvGraphicFramePr>
          <p:nvPr/>
        </p:nvGraphicFramePr>
        <p:xfrm>
          <a:off x="561529" y="6267658"/>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51" name="Table 50"/>
          <p:cNvGraphicFramePr>
            <a:graphicFrameLocks noGrp="1"/>
          </p:cNvGraphicFramePr>
          <p:nvPr/>
        </p:nvGraphicFramePr>
        <p:xfrm>
          <a:off x="561529" y="5980601"/>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52" name="Table 51"/>
          <p:cNvGraphicFramePr>
            <a:graphicFrameLocks noGrp="1"/>
          </p:cNvGraphicFramePr>
          <p:nvPr/>
        </p:nvGraphicFramePr>
        <p:xfrm>
          <a:off x="5031939" y="5463311"/>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3" name="Table 52"/>
          <p:cNvGraphicFramePr>
            <a:graphicFrameLocks noGrp="1"/>
          </p:cNvGraphicFramePr>
          <p:nvPr/>
        </p:nvGraphicFramePr>
        <p:xfrm>
          <a:off x="5031939" y="5701982"/>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Mary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r>
            </a:tbl>
          </a:graphicData>
        </a:graphic>
      </p:graphicFrame>
      <p:graphicFrame>
        <p:nvGraphicFramePr>
          <p:cNvPr id="55" name="Table 54"/>
          <p:cNvGraphicFramePr>
            <a:graphicFrameLocks noGrp="1"/>
          </p:cNvGraphicFramePr>
          <p:nvPr/>
        </p:nvGraphicFramePr>
        <p:xfrm>
          <a:off x="5031939" y="6259163"/>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George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$83K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graphicFrame>
        <p:nvGraphicFramePr>
          <p:cNvPr id="56" name="Table 55"/>
          <p:cNvGraphicFramePr>
            <a:graphicFrameLocks noGrp="1"/>
          </p:cNvGraphicFramePr>
          <p:nvPr/>
        </p:nvGraphicFramePr>
        <p:xfrm>
          <a:off x="5031939" y="5972106"/>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Bob</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71" name="Table 70"/>
          <p:cNvGraphicFramePr>
            <a:graphicFrameLocks noGrp="1"/>
          </p:cNvGraphicFramePr>
          <p:nvPr/>
        </p:nvGraphicFramePr>
        <p:xfrm>
          <a:off x="550869" y="4684654"/>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2" name="Table 71"/>
          <p:cNvGraphicFramePr>
            <a:graphicFrameLocks noGrp="1"/>
          </p:cNvGraphicFramePr>
          <p:nvPr/>
        </p:nvGraphicFramePr>
        <p:xfrm>
          <a:off x="550863" y="4921714"/>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graphicFrame>
        <p:nvGraphicFramePr>
          <p:cNvPr id="86" name="Table 85"/>
          <p:cNvGraphicFramePr>
            <a:graphicFrameLocks noGrp="1"/>
          </p:cNvGraphicFramePr>
          <p:nvPr/>
        </p:nvGraphicFramePr>
        <p:xfrm>
          <a:off x="5042678" y="4633865"/>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8" name="Table 87"/>
          <p:cNvGraphicFramePr>
            <a:graphicFrameLocks noGrp="1"/>
          </p:cNvGraphicFramePr>
          <p:nvPr/>
        </p:nvGraphicFramePr>
        <p:xfrm>
          <a:off x="5046645" y="3524714"/>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0" name="Table 89"/>
          <p:cNvGraphicFramePr>
            <a:graphicFrameLocks noGrp="1"/>
          </p:cNvGraphicFramePr>
          <p:nvPr/>
        </p:nvGraphicFramePr>
        <p:xfrm>
          <a:off x="5042678" y="4870929"/>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91" name="Table 90"/>
          <p:cNvGraphicFramePr>
            <a:graphicFrameLocks noGrp="1"/>
          </p:cNvGraphicFramePr>
          <p:nvPr/>
        </p:nvGraphicFramePr>
        <p:xfrm>
          <a:off x="5046645" y="432057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92" name="Table 91"/>
          <p:cNvGraphicFramePr>
            <a:graphicFrameLocks noGrp="1"/>
          </p:cNvGraphicFramePr>
          <p:nvPr/>
        </p:nvGraphicFramePr>
        <p:xfrm>
          <a:off x="5042678" y="5152204"/>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93" name="Table 92"/>
          <p:cNvGraphicFramePr>
            <a:graphicFrameLocks noGrp="1"/>
          </p:cNvGraphicFramePr>
          <p:nvPr/>
        </p:nvGraphicFramePr>
        <p:xfrm>
          <a:off x="5046645" y="3761762"/>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94" name="Table 93"/>
          <p:cNvGraphicFramePr>
            <a:graphicFrameLocks noGrp="1"/>
          </p:cNvGraphicFramePr>
          <p:nvPr/>
        </p:nvGraphicFramePr>
        <p:xfrm>
          <a:off x="5046645" y="4041163"/>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101" name="Table 100"/>
          <p:cNvGraphicFramePr>
            <a:graphicFrameLocks noGrp="1"/>
          </p:cNvGraphicFramePr>
          <p:nvPr/>
        </p:nvGraphicFramePr>
        <p:xfrm>
          <a:off x="533952" y="3838114"/>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3" name="Table 102"/>
          <p:cNvGraphicFramePr>
            <a:graphicFrameLocks noGrp="1"/>
          </p:cNvGraphicFramePr>
          <p:nvPr/>
        </p:nvGraphicFramePr>
        <p:xfrm>
          <a:off x="533952" y="435458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04" name="Table 103"/>
          <p:cNvGraphicFramePr>
            <a:graphicFrameLocks noGrp="1"/>
          </p:cNvGraphicFramePr>
          <p:nvPr/>
        </p:nvGraphicFramePr>
        <p:xfrm>
          <a:off x="533952" y="407517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20" name="Table 119"/>
          <p:cNvGraphicFramePr>
            <a:graphicFrameLocks noGrp="1"/>
          </p:cNvGraphicFramePr>
          <p:nvPr/>
        </p:nvGraphicFramePr>
        <p:xfrm>
          <a:off x="529986" y="4633992"/>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22" name="Table 121"/>
          <p:cNvGraphicFramePr>
            <a:graphicFrameLocks noGrp="1"/>
          </p:cNvGraphicFramePr>
          <p:nvPr/>
        </p:nvGraphicFramePr>
        <p:xfrm>
          <a:off x="529986" y="4915261"/>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124" name="Table 123"/>
          <p:cNvGraphicFramePr>
            <a:graphicFrameLocks noGrp="1"/>
          </p:cNvGraphicFramePr>
          <p:nvPr/>
        </p:nvGraphicFramePr>
        <p:xfrm>
          <a:off x="5046642" y="459998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nodeType="afterEffect">
                                  <p:stCondLst>
                                    <p:cond delay="500"/>
                                  </p:stCondLst>
                                  <p:childTnLst>
                                    <p:set>
                                      <p:cBhvr>
                                        <p:cTn id="13" dur="1" fill="hold">
                                          <p:stCondLst>
                                            <p:cond delay="0"/>
                                          </p:stCondLst>
                                        </p:cTn>
                                        <p:tgtEl>
                                          <p:spTgt spid="72"/>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nodeType="afterEffect">
                                  <p:stCondLst>
                                    <p:cond delay="0"/>
                                  </p:stCondLst>
                                  <p:childTnLst>
                                    <p:set>
                                      <p:cBhvr>
                                        <p:cTn id="16" dur="1" fill="hold">
                                          <p:stCondLst>
                                            <p:cond delay="0"/>
                                          </p:stCondLst>
                                        </p:cTn>
                                        <p:tgtEl>
                                          <p:spTgt spid="71"/>
                                        </p:tgtEl>
                                        <p:attrNameLst>
                                          <p:attrName>style.visibility</p:attrName>
                                        </p:attrNameLst>
                                      </p:cBhvr>
                                      <p:to>
                                        <p:strVal val="hidden"/>
                                      </p:to>
                                    </p:set>
                                  </p:childTnLst>
                                </p:cTn>
                              </p:par>
                            </p:childTnLst>
                          </p:cTn>
                        </p:par>
                        <p:par>
                          <p:cTn id="17" fill="hold">
                            <p:stCondLst>
                              <p:cond delay="500"/>
                            </p:stCondLst>
                            <p:childTnLst>
                              <p:par>
                                <p:cTn id="18" presetID="1" presetClass="exit" presetSubtype="0" fill="hold" nodeType="afterEffect">
                                  <p:stCondLst>
                                    <p:cond delay="0"/>
                                  </p:stCondLst>
                                  <p:childTnLst>
                                    <p:set>
                                      <p:cBhvr>
                                        <p:cTn id="19" dur="1" fill="hold">
                                          <p:stCondLst>
                                            <p:cond delay="0"/>
                                          </p:stCondLst>
                                        </p:cTn>
                                        <p:tgtEl>
                                          <p:spTgt spid="92"/>
                                        </p:tgtEl>
                                        <p:attrNameLst>
                                          <p:attrName>style.visibility</p:attrName>
                                        </p:attrNameLst>
                                      </p:cBhvr>
                                      <p:to>
                                        <p:strVal val="hidden"/>
                                      </p:to>
                                    </p:set>
                                  </p:child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0"/>
                                        </p:tgtEl>
                                        <p:attrNameLst>
                                          <p:attrName>style.visibility</p:attrName>
                                        </p:attrNameLst>
                                      </p:cBhvr>
                                      <p:to>
                                        <p:strVal val="hidden"/>
                                      </p:to>
                                    </p:set>
                                  </p:childTnLst>
                                </p:cTn>
                              </p:par>
                            </p:childTnLst>
                          </p:cTn>
                        </p:par>
                        <p:par>
                          <p:cTn id="23" fill="hold">
                            <p:stCondLst>
                              <p:cond delay="500"/>
                            </p:stCondLst>
                            <p:childTnLst>
                              <p:par>
                                <p:cTn id="24" presetID="1" presetClass="exit" presetSubtype="0" fill="hold" nodeType="afterEffect">
                                  <p:stCondLst>
                                    <p:cond delay="0"/>
                                  </p:stCondLst>
                                  <p:childTnLst>
                                    <p:set>
                                      <p:cBhvr>
                                        <p:cTn id="25" dur="1" fill="hold">
                                          <p:stCondLst>
                                            <p:cond delay="0"/>
                                          </p:stCondLst>
                                        </p:cTn>
                                        <p:tgtEl>
                                          <p:spTgt spid="86"/>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120"/>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500"/>
                                  </p:stCondLst>
                                  <p:childTnLst>
                                    <p:set>
                                      <p:cBhvr>
                                        <p:cTn id="31" dur="1" fill="hold">
                                          <p:stCondLst>
                                            <p:cond delay="0"/>
                                          </p:stCondLst>
                                        </p:cTn>
                                        <p:tgtEl>
                                          <p:spTgt spid="122"/>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500"/>
                                  </p:stCondLst>
                                  <p:childTnLst>
                                    <p:set>
                                      <p:cBhvr>
                                        <p:cTn id="34" dur="1" fill="hold">
                                          <p:stCondLst>
                                            <p:cond delay="0"/>
                                          </p:stCondLst>
                                        </p:cTn>
                                        <p:tgtEl>
                                          <p:spTgt spid="124"/>
                                        </p:tgtEl>
                                        <p:attrNameLst>
                                          <p:attrName>style.visibility</p:attrName>
                                        </p:attrNameLst>
                                      </p:cBhvr>
                                      <p:to>
                                        <p:strVal val="visible"/>
                                      </p:to>
                                    </p:set>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82"/>
                                        </p:tgtEl>
                                        <p:attrNameLst>
                                          <p:attrName>style.visibility</p:attrName>
                                        </p:attrNameLst>
                                      </p:cBhvr>
                                      <p:to>
                                        <p:strVal val="hidden"/>
                                      </p:to>
                                    </p:set>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87"/>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500"/>
                                  </p:stCondLst>
                                  <p:childTnLst>
                                    <p:set>
                                      <p:cBhvr>
                                        <p:cTn id="4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503673" y="2566171"/>
            <a:ext cx="2102524" cy="4136352"/>
            <a:chOff x="4992544" y="2552315"/>
            <a:chExt cx="2102524" cy="4136352"/>
          </a:xfrm>
        </p:grpSpPr>
        <p:grpSp>
          <p:nvGrpSpPr>
            <p:cNvPr id="3" name="Group 71"/>
            <p:cNvGrpSpPr/>
            <p:nvPr/>
          </p:nvGrpSpPr>
          <p:grpSpPr>
            <a:xfrm>
              <a:off x="4992544" y="2552315"/>
              <a:ext cx="2102524" cy="4136352"/>
              <a:chOff x="4992544" y="2552315"/>
              <a:chExt cx="2102524" cy="4136352"/>
            </a:xfrm>
          </p:grpSpPr>
          <p:sp>
            <p:nvSpPr>
              <p:cNvPr id="78"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79"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77" name="Straight Connector 76"/>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26626" name="Rectangle 3"/>
          <p:cNvSpPr>
            <a:spLocks noGrp="1" noChangeArrowheads="1"/>
          </p:cNvSpPr>
          <p:nvPr>
            <p:ph type="title"/>
          </p:nvPr>
        </p:nvSpPr>
        <p:spPr>
          <a:xfrm>
            <a:off x="405774" y="578524"/>
            <a:ext cx="6737014" cy="533400"/>
          </a:xfrm>
        </p:spPr>
        <p:txBody>
          <a:bodyPr/>
          <a:lstStyle/>
          <a:p>
            <a:r>
              <a:rPr lang="en-US" dirty="0" smtClean="0">
                <a:latin typeface="Arial" charset="0"/>
              </a:rPr>
              <a:t>Perform Local Joins</a:t>
            </a:r>
            <a:endParaRPr lang="en-US" dirty="0">
              <a:latin typeface="Arial" charset="0"/>
            </a:endParaRPr>
          </a:p>
        </p:txBody>
      </p:sp>
      <p:grpSp>
        <p:nvGrpSpPr>
          <p:cNvPr id="4" name="Group 114"/>
          <p:cNvGrpSpPr/>
          <p:nvPr/>
        </p:nvGrpSpPr>
        <p:grpSpPr>
          <a:xfrm>
            <a:off x="3140363" y="1245370"/>
            <a:ext cx="1370061" cy="1194569"/>
            <a:chOff x="1000606" y="2592340"/>
            <a:chExt cx="1370061" cy="1194569"/>
          </a:xfrm>
        </p:grpSpPr>
        <p:sp>
          <p:nvSpPr>
            <p:cNvPr id="102" name="Rectangle 210"/>
            <p:cNvSpPr>
              <a:spLocks noChangeArrowheads="1"/>
            </p:cNvSpPr>
            <p:nvPr/>
          </p:nvSpPr>
          <p:spPr bwMode="auto">
            <a:xfrm>
              <a:off x="1055832" y="2592340"/>
              <a:ext cx="1259608" cy="1194569"/>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1600" dirty="0">
                <a:solidFill>
                  <a:srgbClr val="01020B"/>
                </a:solidFill>
                <a:latin typeface="Arial"/>
                <a:cs typeface="Arial"/>
              </a:endParaRPr>
            </a:p>
          </p:txBody>
        </p:sp>
        <p:cxnSp>
          <p:nvCxnSpPr>
            <p:cNvPr id="107" name="Straight Connector 106"/>
            <p:cNvCxnSpPr/>
            <p:nvPr/>
          </p:nvCxnSpPr>
          <p:spPr bwMode="auto">
            <a:xfrm>
              <a:off x="1062182" y="2901758"/>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08" name="Straight Connector 107"/>
            <p:cNvCxnSpPr/>
            <p:nvPr/>
          </p:nvCxnSpPr>
          <p:spPr bwMode="auto">
            <a:xfrm>
              <a:off x="1062182" y="3285067"/>
              <a:ext cx="1246909"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sp>
          <p:nvSpPr>
            <p:cNvPr id="109" name="TextBox 108"/>
            <p:cNvSpPr txBox="1"/>
            <p:nvPr/>
          </p:nvSpPr>
          <p:spPr>
            <a:xfrm>
              <a:off x="1000606" y="3255818"/>
              <a:ext cx="1370061" cy="523220"/>
            </a:xfrm>
            <a:prstGeom prst="rect">
              <a:avLst/>
            </a:prstGeom>
            <a:noFill/>
          </p:spPr>
          <p:txBody>
            <a:bodyPr wrap="square" rtlCol="0">
              <a:spAutoFit/>
            </a:bodyPr>
            <a:lstStyle/>
            <a:p>
              <a:pPr algn="ctr"/>
              <a:r>
                <a:rPr lang="en-US" sz="1400" dirty="0" smtClean="0">
                  <a:solidFill>
                    <a:srgbClr val="01020B"/>
                  </a:solidFill>
                  <a:latin typeface="Arial"/>
                  <a:cs typeface="Arial"/>
                </a:rPr>
                <a:t>Execution Coordinator</a:t>
              </a:r>
              <a:endParaRPr lang="en-US" sz="1400" dirty="0">
                <a:solidFill>
                  <a:srgbClr val="01020B"/>
                </a:solidFill>
                <a:latin typeface="Arial"/>
                <a:cs typeface="Arial"/>
              </a:endParaRPr>
            </a:p>
          </p:txBody>
        </p:sp>
        <p:sp>
          <p:nvSpPr>
            <p:cNvPr id="110" name="Rectangle 109"/>
            <p:cNvSpPr/>
            <p:nvPr/>
          </p:nvSpPr>
          <p:spPr>
            <a:xfrm>
              <a:off x="1164996" y="2921077"/>
              <a:ext cx="1018227" cy="307777"/>
            </a:xfrm>
            <a:prstGeom prst="rect">
              <a:avLst/>
            </a:prstGeom>
          </p:spPr>
          <p:txBody>
            <a:bodyPr wrap="none">
              <a:spAutoFit/>
            </a:bodyPr>
            <a:lstStyle/>
            <a:p>
              <a:pPr algn="ctr"/>
              <a:r>
                <a:rPr lang="en-US" sz="1400" dirty="0" smtClean="0">
                  <a:solidFill>
                    <a:srgbClr val="01020B"/>
                  </a:solidFill>
                  <a:latin typeface="Arial"/>
                  <a:cs typeface="Arial"/>
                </a:rPr>
                <a:t>Optimizer</a:t>
              </a:r>
              <a:endParaRPr lang="en-US" sz="1400" dirty="0">
                <a:solidFill>
                  <a:srgbClr val="01020B"/>
                </a:solidFill>
                <a:latin typeface="Arial"/>
                <a:cs typeface="Arial"/>
              </a:endParaRPr>
            </a:p>
          </p:txBody>
        </p:sp>
        <p:sp>
          <p:nvSpPr>
            <p:cNvPr id="111" name="Rectangle 110"/>
            <p:cNvSpPr/>
            <p:nvPr/>
          </p:nvSpPr>
          <p:spPr>
            <a:xfrm>
              <a:off x="1272703" y="2596265"/>
              <a:ext cx="748923" cy="307777"/>
            </a:xfrm>
            <a:prstGeom prst="rect">
              <a:avLst/>
            </a:prstGeom>
          </p:spPr>
          <p:txBody>
            <a:bodyPr wrap="none">
              <a:spAutoFit/>
            </a:bodyPr>
            <a:lstStyle/>
            <a:p>
              <a:pPr algn="ctr"/>
              <a:r>
                <a:rPr lang="en-US" sz="1400" dirty="0" smtClean="0">
                  <a:solidFill>
                    <a:srgbClr val="01020B"/>
                  </a:solidFill>
                  <a:latin typeface="Arial"/>
                  <a:cs typeface="Arial"/>
                </a:rPr>
                <a:t>Parser</a:t>
              </a:r>
              <a:endParaRPr lang="en-US" sz="1400" dirty="0">
                <a:solidFill>
                  <a:srgbClr val="01020B"/>
                </a:solidFill>
                <a:latin typeface="Arial"/>
                <a:cs typeface="Arial"/>
              </a:endParaRPr>
            </a:p>
          </p:txBody>
        </p:sp>
      </p:grpSp>
      <p:grpSp>
        <p:nvGrpSpPr>
          <p:cNvPr id="5" name="Group 113"/>
          <p:cNvGrpSpPr/>
          <p:nvPr/>
        </p:nvGrpSpPr>
        <p:grpSpPr>
          <a:xfrm>
            <a:off x="4841394" y="1314163"/>
            <a:ext cx="1069360" cy="771716"/>
            <a:chOff x="4827829" y="1929921"/>
            <a:chExt cx="1069360" cy="771716"/>
          </a:xfrm>
        </p:grpSpPr>
        <p:sp>
          <p:nvSpPr>
            <p:cNvPr id="112" name="AutoShape 13"/>
            <p:cNvSpPr>
              <a:spLocks noChangeArrowheads="1"/>
            </p:cNvSpPr>
            <p:nvPr/>
          </p:nvSpPr>
          <p:spPr bwMode="auto">
            <a:xfrm>
              <a:off x="4827829" y="1929921"/>
              <a:ext cx="1068050" cy="771716"/>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13" name="Rectangle 112"/>
            <p:cNvSpPr/>
            <p:nvPr/>
          </p:nvSpPr>
          <p:spPr>
            <a:xfrm>
              <a:off x="4846000" y="2180628"/>
              <a:ext cx="1051189" cy="338554"/>
            </a:xfrm>
            <a:prstGeom prst="rect">
              <a:avLst/>
            </a:prstGeom>
          </p:spPr>
          <p:txBody>
            <a:bodyPr wrap="none">
              <a:spAutoFit/>
            </a:bodyPr>
            <a:lstStyle/>
            <a:p>
              <a:pPr algn="ctr"/>
              <a:r>
                <a:rPr lang="en-US" sz="1600" dirty="0" smtClean="0">
                  <a:solidFill>
                    <a:srgbClr val="01020B"/>
                  </a:solidFill>
                  <a:latin typeface="Arial"/>
                  <a:cs typeface="Arial"/>
                </a:rPr>
                <a:t>Catalogs</a:t>
              </a:r>
              <a:endParaRPr lang="en-US" sz="1600" dirty="0">
                <a:solidFill>
                  <a:srgbClr val="01020B"/>
                </a:solidFill>
                <a:latin typeface="Arial"/>
                <a:cs typeface="Arial"/>
              </a:endParaRPr>
            </a:p>
          </p:txBody>
        </p:sp>
      </p:grpSp>
      <p:cxnSp>
        <p:nvCxnSpPr>
          <p:cNvPr id="125" name="Straight Connector 124"/>
          <p:cNvCxnSpPr>
            <a:stCxn id="112" idx="2"/>
          </p:cNvCxnSpPr>
          <p:nvPr/>
        </p:nvCxnSpPr>
        <p:spPr bwMode="auto">
          <a:xfrm rot="10800000" flipV="1">
            <a:off x="4434810" y="1700021"/>
            <a:ext cx="406585" cy="5026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27" name="Straight Connector 126"/>
          <p:cNvCxnSpPr/>
          <p:nvPr/>
        </p:nvCxnSpPr>
        <p:spPr bwMode="auto">
          <a:xfrm rot="10800000" flipV="1">
            <a:off x="2017409" y="2424545"/>
            <a:ext cx="1176837" cy="209785"/>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pSp>
        <p:nvGrpSpPr>
          <p:cNvPr id="6" name="Group 135"/>
          <p:cNvGrpSpPr/>
          <p:nvPr/>
        </p:nvGrpSpPr>
        <p:grpSpPr>
          <a:xfrm>
            <a:off x="1046788" y="1562485"/>
            <a:ext cx="1600970" cy="508000"/>
            <a:chOff x="1046788" y="1562485"/>
            <a:chExt cx="1600970" cy="508000"/>
          </a:xfrm>
        </p:grpSpPr>
        <p:sp>
          <p:nvSpPr>
            <p:cNvPr id="105" name="Oval 104"/>
            <p:cNvSpPr/>
            <p:nvPr/>
          </p:nvSpPr>
          <p:spPr bwMode="auto">
            <a:xfrm>
              <a:off x="1046788" y="1562485"/>
              <a:ext cx="1600970" cy="508000"/>
            </a:xfrm>
            <a:prstGeom prst="ellipse">
              <a:avLst/>
            </a:prstGeom>
            <a:solidFill>
              <a:srgbClr val="CCFFCC"/>
            </a:solidFill>
            <a:ln w="1905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ahoma" charset="0"/>
              </a:endParaRPr>
            </a:p>
          </p:txBody>
        </p:sp>
        <p:sp>
          <p:nvSpPr>
            <p:cNvPr id="134" name="Rectangle 12"/>
            <p:cNvSpPr>
              <a:spLocks noChangeArrowheads="1"/>
            </p:cNvSpPr>
            <p:nvPr/>
          </p:nvSpPr>
          <p:spPr bwMode="auto">
            <a:xfrm>
              <a:off x="1250891" y="1654739"/>
              <a:ext cx="1192765" cy="308419"/>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400" dirty="0" smtClean="0">
                  <a:solidFill>
                    <a:srgbClr val="000000"/>
                  </a:solidFill>
                  <a:latin typeface="Arial"/>
                  <a:cs typeface="Arial"/>
                </a:rPr>
                <a:t>Application</a:t>
              </a:r>
              <a:endParaRPr lang="en-US" sz="1400" dirty="0">
                <a:solidFill>
                  <a:srgbClr val="000000"/>
                </a:solidFill>
                <a:latin typeface="Arial"/>
                <a:cs typeface="Arial"/>
              </a:endParaRPr>
            </a:p>
          </p:txBody>
        </p:sp>
      </p:grpSp>
      <p:cxnSp>
        <p:nvCxnSpPr>
          <p:cNvPr id="138" name="Straight Connector 137"/>
          <p:cNvCxnSpPr/>
          <p:nvPr/>
        </p:nvCxnSpPr>
        <p:spPr bwMode="auto">
          <a:xfrm>
            <a:off x="2655456" y="1816485"/>
            <a:ext cx="500302" cy="1588"/>
          </a:xfrm>
          <a:prstGeom prst="line">
            <a:avLst/>
          </a:prstGeom>
          <a:solidFill>
            <a:schemeClr val="accent1"/>
          </a:solidFill>
          <a:ln w="25400" cap="flat" cmpd="sng" algn="ctr">
            <a:solidFill>
              <a:srgbClr val="01020B"/>
            </a:solidFill>
            <a:prstDash val="solid"/>
            <a:round/>
            <a:headEnd type="stealth" w="med" len="med"/>
            <a:tailEnd type="stealth" w="med" len="med"/>
          </a:ln>
          <a:effectLst/>
        </p:spPr>
      </p:cxnSp>
      <p:sp>
        <p:nvSpPr>
          <p:cNvPr id="62" name="Rectangle 12"/>
          <p:cNvSpPr>
            <a:spLocks noChangeArrowheads="1"/>
          </p:cNvSpPr>
          <p:nvPr/>
        </p:nvSpPr>
        <p:spPr bwMode="auto">
          <a:xfrm>
            <a:off x="1120945"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 name="Group 73"/>
          <p:cNvGrpSpPr/>
          <p:nvPr/>
        </p:nvGrpSpPr>
        <p:grpSpPr>
          <a:xfrm>
            <a:off x="4992544" y="2552315"/>
            <a:ext cx="2102524" cy="4136352"/>
            <a:chOff x="4992544" y="2552315"/>
            <a:chExt cx="2102524" cy="4136352"/>
          </a:xfrm>
        </p:grpSpPr>
        <p:grpSp>
          <p:nvGrpSpPr>
            <p:cNvPr id="8" name="Group 71"/>
            <p:cNvGrpSpPr/>
            <p:nvPr/>
          </p:nvGrpSpPr>
          <p:grpSpPr>
            <a:xfrm>
              <a:off x="4992544" y="2552315"/>
              <a:ext cx="2102524" cy="4136352"/>
              <a:chOff x="4992544" y="2552315"/>
              <a:chExt cx="2102524" cy="4136352"/>
            </a:xfrm>
          </p:grpSpPr>
          <p:sp>
            <p:nvSpPr>
              <p:cNvPr id="57"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1"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60" name="Straight Connector 59"/>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54" name="TextBox 53"/>
          <p:cNvSpPr txBox="1"/>
          <p:nvPr/>
        </p:nvSpPr>
        <p:spPr>
          <a:xfrm>
            <a:off x="2501900" y="4025517"/>
            <a:ext cx="2571750" cy="923330"/>
          </a:xfrm>
          <a:prstGeom prst="rect">
            <a:avLst/>
          </a:prstGeom>
          <a:noFill/>
        </p:spPr>
        <p:txBody>
          <a:bodyPr wrap="square" rtlCol="0">
            <a:spAutoFit/>
          </a:bodyPr>
          <a:lstStyle/>
          <a:p>
            <a:pPr algn="ctr"/>
            <a:r>
              <a:rPr lang="en-US" sz="1800" dirty="0" smtClean="0">
                <a:solidFill>
                  <a:srgbClr val="0000FF"/>
                </a:solidFill>
                <a:latin typeface="Arial"/>
                <a:cs typeface="Arial"/>
              </a:rPr>
              <a:t> “Orders” Temp Table</a:t>
            </a:r>
          </a:p>
          <a:p>
            <a:pPr algn="ctr"/>
            <a:r>
              <a:rPr lang="en-US" sz="1800" dirty="0" smtClean="0">
                <a:solidFill>
                  <a:srgbClr val="01020B"/>
                </a:solidFill>
                <a:latin typeface="Arial"/>
                <a:cs typeface="Arial"/>
              </a:rPr>
              <a:t>Hash partitioned </a:t>
            </a:r>
            <a:br>
              <a:rPr lang="en-US" sz="1800" dirty="0" smtClean="0">
                <a:solidFill>
                  <a:srgbClr val="01020B"/>
                </a:solidFill>
                <a:latin typeface="Arial"/>
                <a:cs typeface="Arial"/>
              </a:rPr>
            </a:br>
            <a:r>
              <a:rPr lang="en-US" sz="1800" dirty="0" smtClean="0">
                <a:solidFill>
                  <a:srgbClr val="01020B"/>
                </a:solidFill>
                <a:latin typeface="Arial"/>
                <a:cs typeface="Arial"/>
              </a:rPr>
              <a:t>on </a:t>
            </a:r>
            <a:r>
              <a:rPr lang="en-US" sz="1800" dirty="0" smtClean="0">
                <a:solidFill>
                  <a:srgbClr val="FF0000"/>
                </a:solidFill>
                <a:latin typeface="Arial"/>
                <a:cs typeface="Arial"/>
              </a:rPr>
              <a:t>CID</a:t>
            </a:r>
          </a:p>
        </p:txBody>
      </p:sp>
      <p:cxnSp>
        <p:nvCxnSpPr>
          <p:cNvPr id="68" name="Straight Connector 67"/>
          <p:cNvCxnSpPr/>
          <p:nvPr/>
        </p:nvCxnSpPr>
        <p:spPr bwMode="auto">
          <a:xfrm>
            <a:off x="4447309" y="2438401"/>
            <a:ext cx="1138351" cy="178997"/>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sp>
        <p:nvSpPr>
          <p:cNvPr id="70" name="TextBox 69"/>
          <p:cNvSpPr txBox="1"/>
          <p:nvPr/>
        </p:nvSpPr>
        <p:spPr>
          <a:xfrm>
            <a:off x="5017453" y="1276157"/>
            <a:ext cx="3239853" cy="1015663"/>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Select Name, Item from Customers C, Orders O</a:t>
            </a:r>
            <a:br>
              <a:rPr lang="en-US" sz="2000" dirty="0" smtClean="0">
                <a:solidFill>
                  <a:srgbClr val="01020B"/>
                </a:solidFill>
                <a:latin typeface="Arial"/>
                <a:cs typeface="Arial"/>
              </a:rPr>
            </a:br>
            <a:r>
              <a:rPr lang="en-US" sz="2000" dirty="0" smtClean="0">
                <a:solidFill>
                  <a:srgbClr val="01020B"/>
                </a:solidFill>
                <a:latin typeface="Arial"/>
                <a:cs typeface="Arial"/>
              </a:rPr>
              <a:t>where C.CID = O.CID  </a:t>
            </a:r>
            <a:endParaRPr lang="en-US" sz="2000" dirty="0">
              <a:solidFill>
                <a:srgbClr val="01020B"/>
              </a:solidFill>
              <a:latin typeface="Arial"/>
              <a:cs typeface="Arial"/>
            </a:endParaRPr>
          </a:p>
        </p:txBody>
      </p:sp>
      <p:sp>
        <p:nvSpPr>
          <p:cNvPr id="80" name="Rectangle 12"/>
          <p:cNvSpPr>
            <a:spLocks noChangeArrowheads="1"/>
          </p:cNvSpPr>
          <p:nvPr/>
        </p:nvSpPr>
        <p:spPr bwMode="auto">
          <a:xfrm>
            <a:off x="5614436" y="2668644"/>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sp>
        <p:nvSpPr>
          <p:cNvPr id="74" name="TextBox 73"/>
          <p:cNvSpPr txBox="1"/>
          <p:nvPr/>
        </p:nvSpPr>
        <p:spPr>
          <a:xfrm>
            <a:off x="2584642" y="5432523"/>
            <a:ext cx="2456874" cy="954107"/>
          </a:xfrm>
          <a:prstGeom prst="rect">
            <a:avLst/>
          </a:prstGeom>
          <a:noFill/>
        </p:spPr>
        <p:txBody>
          <a:bodyPr wrap="square" rtlCol="0">
            <a:spAutoFit/>
          </a:bodyPr>
          <a:lstStyle/>
          <a:p>
            <a:pPr algn="ctr"/>
            <a:r>
              <a:rPr lang="en-US" sz="1800" dirty="0" smtClean="0">
                <a:solidFill>
                  <a:srgbClr val="0000FF"/>
                </a:solidFill>
                <a:latin typeface="Arial"/>
                <a:cs typeface="Arial"/>
              </a:rPr>
              <a:t>Customers Table</a:t>
            </a:r>
            <a:r>
              <a:rPr lang="en-US" sz="1800" dirty="0" smtClean="0">
                <a:solidFill>
                  <a:srgbClr val="01020B"/>
                </a:solidFill>
                <a:latin typeface="Arial"/>
                <a:cs typeface="Arial"/>
              </a:rPr>
              <a:t> </a:t>
            </a:r>
          </a:p>
          <a:p>
            <a:pPr algn="ctr"/>
            <a:r>
              <a:rPr lang="en-US" sz="1800" dirty="0" smtClean="0">
                <a:solidFill>
                  <a:srgbClr val="01020B"/>
                </a:solidFill>
                <a:latin typeface="Arial"/>
                <a:cs typeface="Arial"/>
              </a:rPr>
              <a:t>hash partitioned on </a:t>
            </a:r>
            <a:r>
              <a:rPr lang="en-US" sz="1800" dirty="0" smtClean="0">
                <a:solidFill>
                  <a:srgbClr val="FF0000"/>
                </a:solidFill>
                <a:latin typeface="Arial"/>
                <a:cs typeface="Arial"/>
              </a:rPr>
              <a:t>CID </a:t>
            </a:r>
            <a:endParaRPr lang="en-US" sz="1800" dirty="0">
              <a:solidFill>
                <a:srgbClr val="FF0000"/>
              </a:solidFill>
              <a:latin typeface="Arial"/>
              <a:cs typeface="Arial"/>
            </a:endParaRPr>
          </a:p>
        </p:txBody>
      </p:sp>
      <p:sp>
        <p:nvSpPr>
          <p:cNvPr id="40" name="Slide Number Placeholder 39"/>
          <p:cNvSpPr>
            <a:spLocks noGrp="1"/>
          </p:cNvSpPr>
          <p:nvPr>
            <p:ph type="sldNum" sz="quarter" idx="12"/>
          </p:nvPr>
        </p:nvSpPr>
        <p:spPr/>
        <p:txBody>
          <a:bodyPr/>
          <a:lstStyle/>
          <a:p>
            <a:fld id="{E98DCB10-97A4-405D-8E23-559299D9D189}" type="slidenum">
              <a:rPr lang="en-US" smtClean="0"/>
              <a:pPr/>
              <a:t>41</a:t>
            </a:fld>
            <a:endParaRPr lang="en-US" dirty="0"/>
          </a:p>
        </p:txBody>
      </p:sp>
      <p:graphicFrame>
        <p:nvGraphicFramePr>
          <p:cNvPr id="42" name="Table 41"/>
          <p:cNvGraphicFramePr>
            <a:graphicFrameLocks noGrp="1"/>
          </p:cNvGraphicFramePr>
          <p:nvPr/>
        </p:nvGraphicFramePr>
        <p:xfrm>
          <a:off x="544595" y="5454872"/>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3" name="Table 42"/>
          <p:cNvGraphicFramePr>
            <a:graphicFrameLocks noGrp="1"/>
          </p:cNvGraphicFramePr>
          <p:nvPr/>
        </p:nvGraphicFramePr>
        <p:xfrm>
          <a:off x="544595" y="5693545"/>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602</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Larry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$13K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graphicFrame>
        <p:nvGraphicFramePr>
          <p:cNvPr id="44" name="Table 43"/>
          <p:cNvGraphicFramePr>
            <a:graphicFrameLocks noGrp="1"/>
          </p:cNvGraphicFramePr>
          <p:nvPr/>
        </p:nvGraphicFramePr>
        <p:xfrm>
          <a:off x="544595" y="6267658"/>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322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Jeff</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graphicFrame>
        <p:nvGraphicFramePr>
          <p:cNvPr id="45" name="Table 44"/>
          <p:cNvGraphicFramePr>
            <a:graphicFrameLocks noGrp="1"/>
          </p:cNvGraphicFramePr>
          <p:nvPr/>
        </p:nvGraphicFramePr>
        <p:xfrm>
          <a:off x="544595" y="5980601"/>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752 </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Anne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rPr>
                        <a:t>$75K</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46" name="Table 45"/>
          <p:cNvGraphicFramePr>
            <a:graphicFrameLocks noGrp="1"/>
          </p:cNvGraphicFramePr>
          <p:nvPr/>
        </p:nvGraphicFramePr>
        <p:xfrm>
          <a:off x="5031939" y="5463311"/>
          <a:ext cx="2012950" cy="194505"/>
        </p:xfrm>
        <a:graphic>
          <a:graphicData uri="http://schemas.openxmlformats.org/drawingml/2006/table">
            <a:tbl>
              <a:tblPr/>
              <a:tblGrid>
                <a:gridCol w="555625"/>
                <a:gridCol w="678535"/>
                <a:gridCol w="778790"/>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142CFD"/>
                          </a:solidFill>
                          <a:effectLst/>
                          <a:latin typeface="Verdana" charset="0"/>
                          <a:ea typeface="ＭＳ Ｐゴシック" charset="-128"/>
                          <a:cs typeface="ＭＳ Ｐゴシック" charset="-128"/>
                        </a:rPr>
                        <a:t>AmtDue</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7" name="Table 46"/>
          <p:cNvGraphicFramePr>
            <a:graphicFrameLocks noGrp="1"/>
          </p:cNvGraphicFramePr>
          <p:nvPr/>
        </p:nvGraphicFramePr>
        <p:xfrm>
          <a:off x="5031939" y="5701982"/>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Mary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FDBFD"/>
                    </a:solidFill>
                  </a:tcPr>
                </a:tc>
              </a:tr>
            </a:tbl>
          </a:graphicData>
        </a:graphic>
      </p:graphicFrame>
      <p:graphicFrame>
        <p:nvGraphicFramePr>
          <p:cNvPr id="48" name="Table 47"/>
          <p:cNvGraphicFramePr>
            <a:graphicFrameLocks noGrp="1"/>
          </p:cNvGraphicFramePr>
          <p:nvPr/>
        </p:nvGraphicFramePr>
        <p:xfrm>
          <a:off x="5031939" y="6259163"/>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George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$83K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graphicFrame>
        <p:nvGraphicFramePr>
          <p:cNvPr id="49" name="Table 48"/>
          <p:cNvGraphicFramePr>
            <a:graphicFrameLocks noGrp="1"/>
          </p:cNvGraphicFramePr>
          <p:nvPr/>
        </p:nvGraphicFramePr>
        <p:xfrm>
          <a:off x="5031939" y="5972106"/>
          <a:ext cx="2012950" cy="280988"/>
        </p:xfrm>
        <a:graphic>
          <a:graphicData uri="http://schemas.openxmlformats.org/drawingml/2006/table">
            <a:tbl>
              <a:tblPr/>
              <a:tblGrid>
                <a:gridCol w="555625"/>
                <a:gridCol w="678535"/>
                <a:gridCol w="778790"/>
              </a:tblGrid>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Bob</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$19K</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56" name="Table 55"/>
          <p:cNvGraphicFramePr>
            <a:graphicFrameLocks noGrp="1"/>
          </p:cNvGraphicFramePr>
          <p:nvPr/>
        </p:nvGraphicFramePr>
        <p:xfrm>
          <a:off x="529986" y="3922784"/>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8" name="Table 57"/>
          <p:cNvGraphicFramePr>
            <a:graphicFrameLocks noGrp="1"/>
          </p:cNvGraphicFramePr>
          <p:nvPr/>
        </p:nvGraphicFramePr>
        <p:xfrm>
          <a:off x="529986" y="443925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59" name="Table 58"/>
          <p:cNvGraphicFramePr>
            <a:graphicFrameLocks noGrp="1"/>
          </p:cNvGraphicFramePr>
          <p:nvPr/>
        </p:nvGraphicFramePr>
        <p:xfrm>
          <a:off x="529986" y="4159847"/>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63" name="Table 62"/>
          <p:cNvGraphicFramePr>
            <a:graphicFrameLocks noGrp="1"/>
          </p:cNvGraphicFramePr>
          <p:nvPr/>
        </p:nvGraphicFramePr>
        <p:xfrm>
          <a:off x="529986" y="4999931"/>
          <a:ext cx="2014538" cy="194505"/>
        </p:xfrm>
        <a:graphic>
          <a:graphicData uri="http://schemas.openxmlformats.org/drawingml/2006/table">
            <a:tbl>
              <a:tblPr/>
              <a:tblGrid>
                <a:gridCol w="522214"/>
                <a:gridCol w="669637"/>
                <a:gridCol w="822687"/>
              </a:tblGrid>
              <a:tr h="4572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752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graphicFrame>
        <p:nvGraphicFramePr>
          <p:cNvPr id="65" name="Table 64"/>
          <p:cNvGraphicFramePr>
            <a:graphicFrameLocks noGrp="1"/>
          </p:cNvGraphicFramePr>
          <p:nvPr/>
        </p:nvGraphicFramePr>
        <p:xfrm>
          <a:off x="529986" y="4720514"/>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602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66" name="Table 65"/>
          <p:cNvGraphicFramePr>
            <a:graphicFrameLocks noGrp="1"/>
          </p:cNvGraphicFramePr>
          <p:nvPr/>
        </p:nvGraphicFramePr>
        <p:xfrm>
          <a:off x="5046645" y="3897262"/>
          <a:ext cx="2014538" cy="230568"/>
        </p:xfrm>
        <a:graphic>
          <a:graphicData uri="http://schemas.openxmlformats.org/drawingml/2006/table">
            <a:tbl>
              <a:tblPr/>
              <a:tblGrid>
                <a:gridCol w="522214"/>
                <a:gridCol w="669637"/>
                <a:gridCol w="822687"/>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7" name="Table 66"/>
          <p:cNvGraphicFramePr>
            <a:graphicFrameLocks noGrp="1"/>
          </p:cNvGraphicFramePr>
          <p:nvPr/>
        </p:nvGraphicFramePr>
        <p:xfrm>
          <a:off x="5046645" y="4693118"/>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graphicFrame>
        <p:nvGraphicFramePr>
          <p:cNvPr id="69" name="Table 68"/>
          <p:cNvGraphicFramePr>
            <a:graphicFrameLocks noGrp="1"/>
          </p:cNvGraphicFramePr>
          <p:nvPr/>
        </p:nvGraphicFramePr>
        <p:xfrm>
          <a:off x="5046645" y="4134310"/>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71" name="Table 70"/>
          <p:cNvGraphicFramePr>
            <a:graphicFrameLocks noGrp="1"/>
          </p:cNvGraphicFramePr>
          <p:nvPr/>
        </p:nvGraphicFramePr>
        <p:xfrm>
          <a:off x="5046645" y="4413711"/>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633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72" name="Table 71"/>
          <p:cNvGraphicFramePr>
            <a:graphicFrameLocks noGrp="1"/>
          </p:cNvGraphicFramePr>
          <p:nvPr/>
        </p:nvGraphicFramePr>
        <p:xfrm>
          <a:off x="5046642" y="4972529"/>
          <a:ext cx="2014538" cy="278527"/>
        </p:xfrm>
        <a:graphic>
          <a:graphicData uri="http://schemas.openxmlformats.org/drawingml/2006/table">
            <a:tbl>
              <a:tblPr/>
              <a:tblGrid>
                <a:gridCol w="522214"/>
                <a:gridCol w="669637"/>
                <a:gridCol w="822687"/>
              </a:tblGrid>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1DBFD"/>
                    </a:solidFill>
                  </a:tcPr>
                </a:tc>
              </a:tr>
            </a:tbl>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a:xfrm>
            <a:off x="618066" y="1540934"/>
            <a:ext cx="3835401" cy="5164666"/>
          </a:xfrm>
        </p:spPr>
        <p:txBody>
          <a:bodyPr/>
          <a:lstStyle/>
          <a:p>
            <a:r>
              <a:rPr lang="en-US" dirty="0" smtClean="0"/>
              <a:t>If neither table being joined is partitioned on the join attribute,  both tables are shuffled (after applying any selection predicates)</a:t>
            </a:r>
          </a:p>
          <a:p>
            <a:r>
              <a:rPr lang="en-US" dirty="0" smtClean="0"/>
              <a:t>Through the use of </a:t>
            </a:r>
            <a:r>
              <a:rPr lang="en-US" dirty="0" smtClean="0">
                <a:solidFill>
                  <a:srgbClr val="0000FF"/>
                </a:solidFill>
              </a:rPr>
              <a:t>split </a:t>
            </a:r>
            <a:r>
              <a:rPr lang="en-US" dirty="0" smtClean="0"/>
              <a:t>and </a:t>
            </a:r>
            <a:r>
              <a:rPr lang="en-US" dirty="0" smtClean="0">
                <a:solidFill>
                  <a:srgbClr val="0000FF"/>
                </a:solidFill>
              </a:rPr>
              <a:t>merge</a:t>
            </a:r>
            <a:r>
              <a:rPr lang="en-US" dirty="0" smtClean="0"/>
              <a:t> operators, there is no  need to materialize intermediate split files</a:t>
            </a:r>
          </a:p>
        </p:txBody>
      </p:sp>
      <p:grpSp>
        <p:nvGrpSpPr>
          <p:cNvPr id="4" name="Group 118"/>
          <p:cNvGrpSpPr>
            <a:grpSpLocks/>
          </p:cNvGrpSpPr>
          <p:nvPr/>
        </p:nvGrpSpPr>
        <p:grpSpPr bwMode="auto">
          <a:xfrm>
            <a:off x="4594110" y="812842"/>
            <a:ext cx="3904936" cy="3333895"/>
            <a:chOff x="1634" y="1561"/>
            <a:chExt cx="2537" cy="2166"/>
          </a:xfrm>
        </p:grpSpPr>
        <p:sp>
          <p:nvSpPr>
            <p:cNvPr id="10" name="Rectangle 7"/>
            <p:cNvSpPr>
              <a:spLocks noChangeArrowheads="1"/>
            </p:cNvSpPr>
            <p:nvPr/>
          </p:nvSpPr>
          <p:spPr bwMode="auto">
            <a:xfrm>
              <a:off x="1634" y="1561"/>
              <a:ext cx="1027" cy="1603"/>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11" name="Oval 8"/>
            <p:cNvSpPr>
              <a:spLocks noChangeArrowheads="1"/>
            </p:cNvSpPr>
            <p:nvPr/>
          </p:nvSpPr>
          <p:spPr bwMode="auto">
            <a:xfrm>
              <a:off x="1736" y="3596"/>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2" name="Rectangle 9"/>
            <p:cNvSpPr>
              <a:spLocks noChangeArrowheads="1"/>
            </p:cNvSpPr>
            <p:nvPr/>
          </p:nvSpPr>
          <p:spPr bwMode="auto">
            <a:xfrm>
              <a:off x="1736" y="3269"/>
              <a:ext cx="822" cy="375"/>
            </a:xfrm>
            <a:prstGeom prst="rect">
              <a:avLst/>
            </a:prstGeom>
            <a:solidFill>
              <a:srgbClr val="FFFFFF"/>
            </a:solidFill>
            <a:ln w="12700">
              <a:solidFill>
                <a:srgbClr val="FFFFFF"/>
              </a:solidFill>
              <a:miter lim="800000"/>
              <a:headEnd/>
              <a:tailEnd/>
            </a:ln>
          </p:spPr>
          <p:txBody>
            <a:bodyPr wrap="none" anchor="ctr">
              <a:prstTxWarp prst="textNoShape">
                <a:avLst/>
              </a:prstTxWarp>
            </a:bodyPr>
            <a:lstStyle/>
            <a:p>
              <a:endParaRPr lang="en-US"/>
            </a:p>
          </p:txBody>
        </p:sp>
        <p:sp>
          <p:nvSpPr>
            <p:cNvPr id="13" name="Oval 10"/>
            <p:cNvSpPr>
              <a:spLocks noChangeArrowheads="1"/>
            </p:cNvSpPr>
            <p:nvPr/>
          </p:nvSpPr>
          <p:spPr bwMode="auto">
            <a:xfrm>
              <a:off x="1736" y="3193"/>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14" name="Line 11"/>
            <p:cNvSpPr>
              <a:spLocks noChangeShapeType="1"/>
            </p:cNvSpPr>
            <p:nvPr/>
          </p:nvSpPr>
          <p:spPr bwMode="auto">
            <a:xfrm>
              <a:off x="1736"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5" name="Line 12"/>
            <p:cNvSpPr>
              <a:spLocks noChangeShapeType="1"/>
            </p:cNvSpPr>
            <p:nvPr/>
          </p:nvSpPr>
          <p:spPr bwMode="auto">
            <a:xfrm>
              <a:off x="2574"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6" name="Line 13"/>
            <p:cNvSpPr>
              <a:spLocks noChangeShapeType="1"/>
            </p:cNvSpPr>
            <p:nvPr/>
          </p:nvSpPr>
          <p:spPr bwMode="auto">
            <a:xfrm>
              <a:off x="1762" y="3278"/>
              <a:ext cx="0" cy="36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7" name="Line 14"/>
            <p:cNvSpPr>
              <a:spLocks noChangeShapeType="1"/>
            </p:cNvSpPr>
            <p:nvPr/>
          </p:nvSpPr>
          <p:spPr bwMode="auto">
            <a:xfrm>
              <a:off x="176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8" name="Line 15"/>
            <p:cNvSpPr>
              <a:spLocks noChangeShapeType="1"/>
            </p:cNvSpPr>
            <p:nvPr/>
          </p:nvSpPr>
          <p:spPr bwMode="auto">
            <a:xfrm>
              <a:off x="176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19" name="Line 16"/>
            <p:cNvSpPr>
              <a:spLocks noChangeShapeType="1"/>
            </p:cNvSpPr>
            <p:nvPr/>
          </p:nvSpPr>
          <p:spPr bwMode="auto">
            <a:xfrm>
              <a:off x="1781"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20" name="Line 17"/>
            <p:cNvSpPr>
              <a:spLocks noChangeShapeType="1"/>
            </p:cNvSpPr>
            <p:nvPr/>
          </p:nvSpPr>
          <p:spPr bwMode="auto">
            <a:xfrm>
              <a:off x="1781" y="3297"/>
              <a:ext cx="0" cy="37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21" name="Oval 18"/>
            <p:cNvSpPr>
              <a:spLocks noChangeArrowheads="1"/>
            </p:cNvSpPr>
            <p:nvPr/>
          </p:nvSpPr>
          <p:spPr bwMode="auto">
            <a:xfrm>
              <a:off x="1710" y="2540"/>
              <a:ext cx="388" cy="221"/>
            </a:xfrm>
            <a:prstGeom prst="ellipse">
              <a:avLst/>
            </a:prstGeom>
            <a:solidFill>
              <a:srgbClr val="CFDBFD"/>
            </a:solidFill>
            <a:ln w="12700">
              <a:solidFill>
                <a:srgbClr val="000000"/>
              </a:solidFill>
              <a:round/>
              <a:headEnd/>
              <a:tailEnd/>
            </a:ln>
          </p:spPr>
          <p:txBody>
            <a:bodyPr wrap="none" anchor="ctr">
              <a:prstTxWarp prst="textNoShape">
                <a:avLst/>
              </a:prstTxWarp>
            </a:bodyPr>
            <a:lstStyle/>
            <a:p>
              <a:endParaRPr lang="en-US"/>
            </a:p>
          </p:txBody>
        </p:sp>
        <p:sp>
          <p:nvSpPr>
            <p:cNvPr id="22" name="Rectangle 19"/>
            <p:cNvSpPr>
              <a:spLocks noChangeArrowheads="1"/>
            </p:cNvSpPr>
            <p:nvPr/>
          </p:nvSpPr>
          <p:spPr bwMode="auto">
            <a:xfrm>
              <a:off x="1733" y="2557"/>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dirty="0">
                  <a:solidFill>
                    <a:srgbClr val="000000"/>
                  </a:solidFill>
                  <a:latin typeface="Times New Roman" charset="0"/>
                </a:rPr>
                <a:t>Split</a:t>
              </a:r>
            </a:p>
          </p:txBody>
        </p:sp>
        <p:sp>
          <p:nvSpPr>
            <p:cNvPr id="23" name="Rectangle 20"/>
            <p:cNvSpPr>
              <a:spLocks noChangeArrowheads="1"/>
            </p:cNvSpPr>
            <p:nvPr/>
          </p:nvSpPr>
          <p:spPr bwMode="auto">
            <a:xfrm>
              <a:off x="1883" y="3097"/>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24" name="Rectangle 21"/>
            <p:cNvSpPr>
              <a:spLocks noChangeArrowheads="1"/>
            </p:cNvSpPr>
            <p:nvPr/>
          </p:nvSpPr>
          <p:spPr bwMode="auto">
            <a:xfrm>
              <a:off x="1883" y="2770"/>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25" name="Oval 22"/>
            <p:cNvSpPr>
              <a:spLocks noChangeArrowheads="1"/>
            </p:cNvSpPr>
            <p:nvPr/>
          </p:nvSpPr>
          <p:spPr bwMode="auto">
            <a:xfrm>
              <a:off x="1710" y="2886"/>
              <a:ext cx="388" cy="220"/>
            </a:xfrm>
            <a:prstGeom prst="ellipse">
              <a:avLst/>
            </a:prstGeom>
            <a:solidFill>
              <a:srgbClr val="D49FFF"/>
            </a:solidFill>
            <a:ln w="12700">
              <a:solidFill>
                <a:srgbClr val="000000"/>
              </a:solidFill>
              <a:round/>
              <a:headEnd/>
              <a:tailEnd/>
            </a:ln>
          </p:spPr>
          <p:txBody>
            <a:bodyPr wrap="none" anchor="ctr">
              <a:prstTxWarp prst="textNoShape">
                <a:avLst/>
              </a:prstTxWarp>
            </a:bodyPr>
            <a:lstStyle/>
            <a:p>
              <a:endParaRPr lang="en-US"/>
            </a:p>
          </p:txBody>
        </p:sp>
        <p:sp>
          <p:nvSpPr>
            <p:cNvPr id="26" name="Rectangle 23"/>
            <p:cNvSpPr>
              <a:spLocks noChangeArrowheads="1"/>
            </p:cNvSpPr>
            <p:nvPr/>
          </p:nvSpPr>
          <p:spPr bwMode="auto">
            <a:xfrm>
              <a:off x="1729" y="2902"/>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sp>
          <p:nvSpPr>
            <p:cNvPr id="27" name="Oval 24"/>
            <p:cNvSpPr>
              <a:spLocks noChangeArrowheads="1"/>
            </p:cNvSpPr>
            <p:nvPr/>
          </p:nvSpPr>
          <p:spPr bwMode="auto">
            <a:xfrm>
              <a:off x="2203" y="2540"/>
              <a:ext cx="387" cy="221"/>
            </a:xfrm>
            <a:prstGeom prst="ellipse">
              <a:avLst/>
            </a:prstGeom>
            <a:solidFill>
              <a:srgbClr val="CFDBFD"/>
            </a:solidFill>
            <a:ln w="12700">
              <a:solidFill>
                <a:srgbClr val="000000"/>
              </a:solidFill>
              <a:round/>
              <a:headEnd/>
              <a:tailEnd/>
            </a:ln>
          </p:spPr>
          <p:txBody>
            <a:bodyPr wrap="none" anchor="ctr">
              <a:prstTxWarp prst="textNoShape">
                <a:avLst/>
              </a:prstTxWarp>
            </a:bodyPr>
            <a:lstStyle/>
            <a:p>
              <a:endParaRPr lang="en-US"/>
            </a:p>
          </p:txBody>
        </p:sp>
        <p:sp>
          <p:nvSpPr>
            <p:cNvPr id="28" name="Rectangle 25"/>
            <p:cNvSpPr>
              <a:spLocks noChangeArrowheads="1"/>
            </p:cNvSpPr>
            <p:nvPr/>
          </p:nvSpPr>
          <p:spPr bwMode="auto">
            <a:xfrm>
              <a:off x="2370" y="3097"/>
              <a:ext cx="41"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29" name="Rectangle 26"/>
            <p:cNvSpPr>
              <a:spLocks noChangeArrowheads="1"/>
            </p:cNvSpPr>
            <p:nvPr/>
          </p:nvSpPr>
          <p:spPr bwMode="auto">
            <a:xfrm>
              <a:off x="2370" y="2770"/>
              <a:ext cx="41"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30" name="Oval 27"/>
            <p:cNvSpPr>
              <a:spLocks noChangeArrowheads="1"/>
            </p:cNvSpPr>
            <p:nvPr/>
          </p:nvSpPr>
          <p:spPr bwMode="auto">
            <a:xfrm>
              <a:off x="2203" y="2886"/>
              <a:ext cx="387" cy="220"/>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grpSp>
          <p:nvGrpSpPr>
            <p:cNvPr id="5" name="Group 30"/>
            <p:cNvGrpSpPr>
              <a:grpSpLocks/>
            </p:cNvGrpSpPr>
            <p:nvPr/>
          </p:nvGrpSpPr>
          <p:grpSpPr bwMode="auto">
            <a:xfrm>
              <a:off x="1873" y="1781"/>
              <a:ext cx="532" cy="289"/>
              <a:chOff x="1873" y="1781"/>
              <a:chExt cx="532" cy="289"/>
            </a:xfrm>
          </p:grpSpPr>
          <p:sp>
            <p:nvSpPr>
              <p:cNvPr id="119" name="Freeform 28"/>
              <p:cNvSpPr>
                <a:spLocks/>
              </p:cNvSpPr>
              <p:nvPr/>
            </p:nvSpPr>
            <p:spPr bwMode="auto">
              <a:xfrm>
                <a:off x="1873" y="1781"/>
                <a:ext cx="199" cy="289"/>
              </a:xfrm>
              <a:custGeom>
                <a:avLst/>
                <a:gdLst>
                  <a:gd name="T0" fmla="*/ 153 w 199"/>
                  <a:gd name="T1" fmla="*/ 0 h 289"/>
                  <a:gd name="T2" fmla="*/ 198 w 199"/>
                  <a:gd name="T3" fmla="*/ 26 h 289"/>
                  <a:gd name="T4" fmla="*/ 45 w 199"/>
                  <a:gd name="T5" fmla="*/ 288 h 289"/>
                  <a:gd name="T6" fmla="*/ 0 w 199"/>
                  <a:gd name="T7" fmla="*/ 262 h 289"/>
                  <a:gd name="T8" fmla="*/ 153 w 199"/>
                  <a:gd name="T9" fmla="*/ 0 h 289"/>
                  <a:gd name="T10" fmla="*/ 0 60000 65536"/>
                  <a:gd name="T11" fmla="*/ 0 60000 65536"/>
                  <a:gd name="T12" fmla="*/ 0 60000 65536"/>
                  <a:gd name="T13" fmla="*/ 0 60000 65536"/>
                  <a:gd name="T14" fmla="*/ 0 60000 65536"/>
                  <a:gd name="T15" fmla="*/ 0 w 199"/>
                  <a:gd name="T16" fmla="*/ 0 h 289"/>
                  <a:gd name="T17" fmla="*/ 199 w 199"/>
                  <a:gd name="T18" fmla="*/ 289 h 289"/>
                </a:gdLst>
                <a:ahLst/>
                <a:cxnLst>
                  <a:cxn ang="T10">
                    <a:pos x="T0" y="T1"/>
                  </a:cxn>
                  <a:cxn ang="T11">
                    <a:pos x="T2" y="T3"/>
                  </a:cxn>
                  <a:cxn ang="T12">
                    <a:pos x="T4" y="T5"/>
                  </a:cxn>
                  <a:cxn ang="T13">
                    <a:pos x="T6" y="T7"/>
                  </a:cxn>
                  <a:cxn ang="T14">
                    <a:pos x="T8" y="T9"/>
                  </a:cxn>
                </a:cxnLst>
                <a:rect l="T15" t="T16" r="T17" b="T18"/>
                <a:pathLst>
                  <a:path w="199" h="289">
                    <a:moveTo>
                      <a:pt x="153" y="0"/>
                    </a:moveTo>
                    <a:lnTo>
                      <a:pt x="198" y="26"/>
                    </a:lnTo>
                    <a:lnTo>
                      <a:pt x="45" y="288"/>
                    </a:lnTo>
                    <a:lnTo>
                      <a:pt x="0" y="262"/>
                    </a:lnTo>
                    <a:lnTo>
                      <a:pt x="153"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sp>
            <p:nvSpPr>
              <p:cNvPr id="120" name="Freeform 29"/>
              <p:cNvSpPr>
                <a:spLocks/>
              </p:cNvSpPr>
              <p:nvPr/>
            </p:nvSpPr>
            <p:spPr bwMode="auto">
              <a:xfrm>
                <a:off x="2206" y="1787"/>
                <a:ext cx="199" cy="283"/>
              </a:xfrm>
              <a:custGeom>
                <a:avLst/>
                <a:gdLst>
                  <a:gd name="T0" fmla="*/ 44 w 199"/>
                  <a:gd name="T1" fmla="*/ 0 h 283"/>
                  <a:gd name="T2" fmla="*/ 198 w 199"/>
                  <a:gd name="T3" fmla="*/ 256 h 283"/>
                  <a:gd name="T4" fmla="*/ 153 w 199"/>
                  <a:gd name="T5" fmla="*/ 282 h 283"/>
                  <a:gd name="T6" fmla="*/ 0 w 199"/>
                  <a:gd name="T7" fmla="*/ 26 h 283"/>
                  <a:gd name="T8" fmla="*/ 44 w 199"/>
                  <a:gd name="T9" fmla="*/ 0 h 283"/>
                  <a:gd name="T10" fmla="*/ 0 60000 65536"/>
                  <a:gd name="T11" fmla="*/ 0 60000 65536"/>
                  <a:gd name="T12" fmla="*/ 0 60000 65536"/>
                  <a:gd name="T13" fmla="*/ 0 60000 65536"/>
                  <a:gd name="T14" fmla="*/ 0 60000 65536"/>
                  <a:gd name="T15" fmla="*/ 0 w 199"/>
                  <a:gd name="T16" fmla="*/ 0 h 283"/>
                  <a:gd name="T17" fmla="*/ 199 w 199"/>
                  <a:gd name="T18" fmla="*/ 283 h 283"/>
                </a:gdLst>
                <a:ahLst/>
                <a:cxnLst>
                  <a:cxn ang="T10">
                    <a:pos x="T0" y="T1"/>
                  </a:cxn>
                  <a:cxn ang="T11">
                    <a:pos x="T2" y="T3"/>
                  </a:cxn>
                  <a:cxn ang="T12">
                    <a:pos x="T4" y="T5"/>
                  </a:cxn>
                  <a:cxn ang="T13">
                    <a:pos x="T6" y="T7"/>
                  </a:cxn>
                  <a:cxn ang="T14">
                    <a:pos x="T8" y="T9"/>
                  </a:cxn>
                </a:cxnLst>
                <a:rect l="T15" t="T16" r="T17" b="T18"/>
                <a:pathLst>
                  <a:path w="199" h="283">
                    <a:moveTo>
                      <a:pt x="44" y="0"/>
                    </a:moveTo>
                    <a:lnTo>
                      <a:pt x="198" y="256"/>
                    </a:lnTo>
                    <a:lnTo>
                      <a:pt x="153" y="282"/>
                    </a:lnTo>
                    <a:lnTo>
                      <a:pt x="0" y="26"/>
                    </a:lnTo>
                    <a:lnTo>
                      <a:pt x="44"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grpSp>
        <p:sp>
          <p:nvSpPr>
            <p:cNvPr id="32" name="Rectangle 31"/>
            <p:cNvSpPr>
              <a:spLocks noChangeArrowheads="1"/>
            </p:cNvSpPr>
            <p:nvPr/>
          </p:nvSpPr>
          <p:spPr bwMode="auto">
            <a:xfrm>
              <a:off x="2219" y="2902"/>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sp>
          <p:nvSpPr>
            <p:cNvPr id="33" name="Oval 32"/>
            <p:cNvSpPr>
              <a:spLocks noChangeArrowheads="1"/>
            </p:cNvSpPr>
            <p:nvPr/>
          </p:nvSpPr>
          <p:spPr bwMode="auto">
            <a:xfrm>
              <a:off x="1710" y="2022"/>
              <a:ext cx="388"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34" name="Rectangle 33"/>
            <p:cNvSpPr>
              <a:spLocks noChangeArrowheads="1"/>
            </p:cNvSpPr>
            <p:nvPr/>
          </p:nvSpPr>
          <p:spPr bwMode="auto">
            <a:xfrm>
              <a:off x="1687" y="2039"/>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sp>
          <p:nvSpPr>
            <p:cNvPr id="35" name="Oval 34"/>
            <p:cNvSpPr>
              <a:spLocks noChangeArrowheads="1"/>
            </p:cNvSpPr>
            <p:nvPr/>
          </p:nvSpPr>
          <p:spPr bwMode="auto">
            <a:xfrm>
              <a:off x="2203" y="2022"/>
              <a:ext cx="387"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36" name="Rectangle 35"/>
            <p:cNvSpPr>
              <a:spLocks noChangeArrowheads="1"/>
            </p:cNvSpPr>
            <p:nvPr/>
          </p:nvSpPr>
          <p:spPr bwMode="auto">
            <a:xfrm>
              <a:off x="2177" y="2039"/>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sp>
          <p:nvSpPr>
            <p:cNvPr id="37" name="Oval 36"/>
            <p:cNvSpPr>
              <a:spLocks noChangeArrowheads="1"/>
            </p:cNvSpPr>
            <p:nvPr/>
          </p:nvSpPr>
          <p:spPr bwMode="auto">
            <a:xfrm>
              <a:off x="1954" y="1631"/>
              <a:ext cx="387" cy="221"/>
            </a:xfrm>
            <a:prstGeom prst="ellipse">
              <a:avLst/>
            </a:prstGeom>
            <a:solidFill>
              <a:srgbClr val="8CF4EA"/>
            </a:solidFill>
            <a:ln w="12700">
              <a:solidFill>
                <a:srgbClr val="000000"/>
              </a:solidFill>
              <a:round/>
              <a:headEnd/>
              <a:tailEnd/>
            </a:ln>
          </p:spPr>
          <p:txBody>
            <a:bodyPr wrap="none" anchor="ctr">
              <a:prstTxWarp prst="textNoShape">
                <a:avLst/>
              </a:prstTxWarp>
            </a:bodyPr>
            <a:lstStyle/>
            <a:p>
              <a:endParaRPr lang="en-US"/>
            </a:p>
          </p:txBody>
        </p:sp>
        <p:sp>
          <p:nvSpPr>
            <p:cNvPr id="38" name="Rectangle 37"/>
            <p:cNvSpPr>
              <a:spLocks noChangeArrowheads="1"/>
            </p:cNvSpPr>
            <p:nvPr/>
          </p:nvSpPr>
          <p:spPr bwMode="auto">
            <a:xfrm>
              <a:off x="1986" y="1648"/>
              <a:ext cx="32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Join</a:t>
              </a:r>
            </a:p>
          </p:txBody>
        </p:sp>
        <p:grpSp>
          <p:nvGrpSpPr>
            <p:cNvPr id="6" name="Group 40"/>
            <p:cNvGrpSpPr>
              <a:grpSpLocks/>
            </p:cNvGrpSpPr>
            <p:nvPr/>
          </p:nvGrpSpPr>
          <p:grpSpPr bwMode="auto">
            <a:xfrm>
              <a:off x="1809" y="2248"/>
              <a:ext cx="63" cy="293"/>
              <a:chOff x="1809" y="2248"/>
              <a:chExt cx="63" cy="293"/>
            </a:xfrm>
          </p:grpSpPr>
          <p:sp>
            <p:nvSpPr>
              <p:cNvPr id="117" name="Freeform 38"/>
              <p:cNvSpPr>
                <a:spLocks/>
              </p:cNvSpPr>
              <p:nvPr/>
            </p:nvSpPr>
            <p:spPr bwMode="auto">
              <a:xfrm>
                <a:off x="1809" y="2248"/>
                <a:ext cx="63" cy="134"/>
              </a:xfrm>
              <a:custGeom>
                <a:avLst/>
                <a:gdLst>
                  <a:gd name="T0" fmla="*/ 34 w 63"/>
                  <a:gd name="T1" fmla="*/ 0 h 134"/>
                  <a:gd name="T2" fmla="*/ 62 w 63"/>
                  <a:gd name="T3" fmla="*/ 133 h 134"/>
                  <a:gd name="T4" fmla="*/ 34 w 63"/>
                  <a:gd name="T5" fmla="*/ 133 h 134"/>
                  <a:gd name="T6" fmla="*/ 0 w 63"/>
                  <a:gd name="T7" fmla="*/ 133 h 134"/>
                  <a:gd name="T8" fmla="*/ 34 w 63"/>
                  <a:gd name="T9" fmla="*/ 0 h 134"/>
                  <a:gd name="T10" fmla="*/ 0 60000 65536"/>
                  <a:gd name="T11" fmla="*/ 0 60000 65536"/>
                  <a:gd name="T12" fmla="*/ 0 60000 65536"/>
                  <a:gd name="T13" fmla="*/ 0 60000 65536"/>
                  <a:gd name="T14" fmla="*/ 0 60000 65536"/>
                  <a:gd name="T15" fmla="*/ 0 w 63"/>
                  <a:gd name="T16" fmla="*/ 0 h 134"/>
                  <a:gd name="T17" fmla="*/ 63 w 63"/>
                  <a:gd name="T18" fmla="*/ 134 h 134"/>
                </a:gdLst>
                <a:ahLst/>
                <a:cxnLst>
                  <a:cxn ang="T10">
                    <a:pos x="T0" y="T1"/>
                  </a:cxn>
                  <a:cxn ang="T11">
                    <a:pos x="T2" y="T3"/>
                  </a:cxn>
                  <a:cxn ang="T12">
                    <a:pos x="T4" y="T5"/>
                  </a:cxn>
                  <a:cxn ang="T13">
                    <a:pos x="T6" y="T7"/>
                  </a:cxn>
                  <a:cxn ang="T14">
                    <a:pos x="T8" y="T9"/>
                  </a:cxn>
                </a:cxnLst>
                <a:rect l="T15" t="T16" r="T17" b="T18"/>
                <a:pathLst>
                  <a:path w="63" h="134">
                    <a:moveTo>
                      <a:pt x="34" y="0"/>
                    </a:moveTo>
                    <a:lnTo>
                      <a:pt x="62" y="133"/>
                    </a:lnTo>
                    <a:lnTo>
                      <a:pt x="34" y="133"/>
                    </a:lnTo>
                    <a:lnTo>
                      <a:pt x="0" y="133"/>
                    </a:lnTo>
                    <a:lnTo>
                      <a:pt x="34"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118" name="Line 39"/>
              <p:cNvSpPr>
                <a:spLocks noChangeShapeType="1"/>
              </p:cNvSpPr>
              <p:nvPr/>
            </p:nvSpPr>
            <p:spPr bwMode="auto">
              <a:xfrm flipV="1">
                <a:off x="1850" y="2376"/>
                <a:ext cx="0" cy="165"/>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7" name="Group 43"/>
            <p:cNvGrpSpPr>
              <a:grpSpLocks/>
            </p:cNvGrpSpPr>
            <p:nvPr/>
          </p:nvGrpSpPr>
          <p:grpSpPr bwMode="auto">
            <a:xfrm>
              <a:off x="2282" y="2248"/>
              <a:ext cx="70" cy="293"/>
              <a:chOff x="2282" y="2248"/>
              <a:chExt cx="70" cy="293"/>
            </a:xfrm>
          </p:grpSpPr>
          <p:sp>
            <p:nvSpPr>
              <p:cNvPr id="115" name="Freeform 41"/>
              <p:cNvSpPr>
                <a:spLocks/>
              </p:cNvSpPr>
              <p:nvPr/>
            </p:nvSpPr>
            <p:spPr bwMode="auto">
              <a:xfrm>
                <a:off x="2282" y="2248"/>
                <a:ext cx="70" cy="134"/>
              </a:xfrm>
              <a:custGeom>
                <a:avLst/>
                <a:gdLst>
                  <a:gd name="T0" fmla="*/ 35 w 70"/>
                  <a:gd name="T1" fmla="*/ 0 h 134"/>
                  <a:gd name="T2" fmla="*/ 69 w 70"/>
                  <a:gd name="T3" fmla="*/ 133 h 134"/>
                  <a:gd name="T4" fmla="*/ 35 w 70"/>
                  <a:gd name="T5" fmla="*/ 133 h 134"/>
                  <a:gd name="T6" fmla="*/ 0 w 70"/>
                  <a:gd name="T7" fmla="*/ 133 h 134"/>
                  <a:gd name="T8" fmla="*/ 35 w 70"/>
                  <a:gd name="T9" fmla="*/ 0 h 134"/>
                  <a:gd name="T10" fmla="*/ 0 60000 65536"/>
                  <a:gd name="T11" fmla="*/ 0 60000 65536"/>
                  <a:gd name="T12" fmla="*/ 0 60000 65536"/>
                  <a:gd name="T13" fmla="*/ 0 60000 65536"/>
                  <a:gd name="T14" fmla="*/ 0 60000 65536"/>
                  <a:gd name="T15" fmla="*/ 0 w 70"/>
                  <a:gd name="T16" fmla="*/ 0 h 134"/>
                  <a:gd name="T17" fmla="*/ 70 w 70"/>
                  <a:gd name="T18" fmla="*/ 134 h 134"/>
                </a:gdLst>
                <a:ahLst/>
                <a:cxnLst>
                  <a:cxn ang="T10">
                    <a:pos x="T0" y="T1"/>
                  </a:cxn>
                  <a:cxn ang="T11">
                    <a:pos x="T2" y="T3"/>
                  </a:cxn>
                  <a:cxn ang="T12">
                    <a:pos x="T4" y="T5"/>
                  </a:cxn>
                  <a:cxn ang="T13">
                    <a:pos x="T6" y="T7"/>
                  </a:cxn>
                  <a:cxn ang="T14">
                    <a:pos x="T8" y="T9"/>
                  </a:cxn>
                </a:cxnLst>
                <a:rect l="T15" t="T16" r="T17" b="T18"/>
                <a:pathLst>
                  <a:path w="70" h="134">
                    <a:moveTo>
                      <a:pt x="35" y="0"/>
                    </a:moveTo>
                    <a:lnTo>
                      <a:pt x="69" y="133"/>
                    </a:lnTo>
                    <a:lnTo>
                      <a:pt x="35" y="133"/>
                    </a:lnTo>
                    <a:lnTo>
                      <a:pt x="0" y="133"/>
                    </a:lnTo>
                    <a:lnTo>
                      <a:pt x="35"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116" name="Line 42"/>
              <p:cNvSpPr>
                <a:spLocks noChangeShapeType="1"/>
              </p:cNvSpPr>
              <p:nvPr/>
            </p:nvSpPr>
            <p:spPr bwMode="auto">
              <a:xfrm flipV="1">
                <a:off x="2324" y="2376"/>
                <a:ext cx="0" cy="165"/>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sp>
          <p:nvSpPr>
            <p:cNvPr id="41" name="Rectangle 44"/>
            <p:cNvSpPr>
              <a:spLocks noChangeArrowheads="1"/>
            </p:cNvSpPr>
            <p:nvPr/>
          </p:nvSpPr>
          <p:spPr bwMode="auto">
            <a:xfrm>
              <a:off x="3144" y="1561"/>
              <a:ext cx="1027" cy="1603"/>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42" name="Oval 45"/>
            <p:cNvSpPr>
              <a:spLocks noChangeArrowheads="1"/>
            </p:cNvSpPr>
            <p:nvPr/>
          </p:nvSpPr>
          <p:spPr bwMode="auto">
            <a:xfrm>
              <a:off x="3253" y="3596"/>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43" name="Rectangle 46"/>
            <p:cNvSpPr>
              <a:spLocks noChangeArrowheads="1"/>
            </p:cNvSpPr>
            <p:nvPr/>
          </p:nvSpPr>
          <p:spPr bwMode="auto">
            <a:xfrm>
              <a:off x="3253" y="3269"/>
              <a:ext cx="822" cy="375"/>
            </a:xfrm>
            <a:prstGeom prst="rect">
              <a:avLst/>
            </a:prstGeom>
            <a:solidFill>
              <a:srgbClr val="FFFFFF"/>
            </a:solidFill>
            <a:ln w="12700">
              <a:solidFill>
                <a:srgbClr val="FFFFFF"/>
              </a:solidFill>
              <a:miter lim="800000"/>
              <a:headEnd/>
              <a:tailEnd/>
            </a:ln>
          </p:spPr>
          <p:txBody>
            <a:bodyPr wrap="none" anchor="ctr">
              <a:prstTxWarp prst="textNoShape">
                <a:avLst/>
              </a:prstTxWarp>
            </a:bodyPr>
            <a:lstStyle/>
            <a:p>
              <a:endParaRPr lang="en-US"/>
            </a:p>
          </p:txBody>
        </p:sp>
        <p:sp>
          <p:nvSpPr>
            <p:cNvPr id="44" name="Oval 47"/>
            <p:cNvSpPr>
              <a:spLocks noChangeArrowheads="1"/>
            </p:cNvSpPr>
            <p:nvPr/>
          </p:nvSpPr>
          <p:spPr bwMode="auto">
            <a:xfrm>
              <a:off x="3253" y="3193"/>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45" name="Line 48"/>
            <p:cNvSpPr>
              <a:spLocks noChangeShapeType="1"/>
            </p:cNvSpPr>
            <p:nvPr/>
          </p:nvSpPr>
          <p:spPr bwMode="auto">
            <a:xfrm>
              <a:off x="3253"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6" name="Line 49"/>
            <p:cNvSpPr>
              <a:spLocks noChangeShapeType="1"/>
            </p:cNvSpPr>
            <p:nvPr/>
          </p:nvSpPr>
          <p:spPr bwMode="auto">
            <a:xfrm>
              <a:off x="4085"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7" name="Line 50"/>
            <p:cNvSpPr>
              <a:spLocks noChangeShapeType="1"/>
            </p:cNvSpPr>
            <p:nvPr/>
          </p:nvSpPr>
          <p:spPr bwMode="auto">
            <a:xfrm>
              <a:off x="3272" y="3278"/>
              <a:ext cx="0" cy="36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8" name="Line 51"/>
            <p:cNvSpPr>
              <a:spLocks noChangeShapeType="1"/>
            </p:cNvSpPr>
            <p:nvPr/>
          </p:nvSpPr>
          <p:spPr bwMode="auto">
            <a:xfrm>
              <a:off x="327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9" name="Line 52"/>
            <p:cNvSpPr>
              <a:spLocks noChangeShapeType="1"/>
            </p:cNvSpPr>
            <p:nvPr/>
          </p:nvSpPr>
          <p:spPr bwMode="auto">
            <a:xfrm>
              <a:off x="327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50" name="Line 53"/>
            <p:cNvSpPr>
              <a:spLocks noChangeShapeType="1"/>
            </p:cNvSpPr>
            <p:nvPr/>
          </p:nvSpPr>
          <p:spPr bwMode="auto">
            <a:xfrm>
              <a:off x="3291"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51" name="Line 54"/>
            <p:cNvSpPr>
              <a:spLocks noChangeShapeType="1"/>
            </p:cNvSpPr>
            <p:nvPr/>
          </p:nvSpPr>
          <p:spPr bwMode="auto">
            <a:xfrm>
              <a:off x="3291" y="3297"/>
              <a:ext cx="0" cy="37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52" name="Oval 55"/>
            <p:cNvSpPr>
              <a:spLocks noChangeArrowheads="1"/>
            </p:cNvSpPr>
            <p:nvPr/>
          </p:nvSpPr>
          <p:spPr bwMode="auto">
            <a:xfrm>
              <a:off x="3221" y="2540"/>
              <a:ext cx="387" cy="221"/>
            </a:xfrm>
            <a:prstGeom prst="ellipse">
              <a:avLst/>
            </a:prstGeom>
            <a:solidFill>
              <a:srgbClr val="CFDBFD"/>
            </a:solidFill>
            <a:ln w="12700">
              <a:solidFill>
                <a:srgbClr val="000000"/>
              </a:solidFill>
              <a:round/>
              <a:headEnd/>
              <a:tailEnd/>
            </a:ln>
          </p:spPr>
          <p:txBody>
            <a:bodyPr wrap="none" anchor="ctr">
              <a:prstTxWarp prst="textNoShape">
                <a:avLst/>
              </a:prstTxWarp>
            </a:bodyPr>
            <a:lstStyle/>
            <a:p>
              <a:endParaRPr lang="en-US"/>
            </a:p>
          </p:txBody>
        </p:sp>
        <p:sp>
          <p:nvSpPr>
            <p:cNvPr id="53" name="Rectangle 56"/>
            <p:cNvSpPr>
              <a:spLocks noChangeArrowheads="1"/>
            </p:cNvSpPr>
            <p:nvPr/>
          </p:nvSpPr>
          <p:spPr bwMode="auto">
            <a:xfrm>
              <a:off x="3245" y="2556"/>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Split</a:t>
              </a:r>
            </a:p>
          </p:txBody>
        </p:sp>
        <p:sp>
          <p:nvSpPr>
            <p:cNvPr id="54" name="Rectangle 57"/>
            <p:cNvSpPr>
              <a:spLocks noChangeArrowheads="1"/>
            </p:cNvSpPr>
            <p:nvPr/>
          </p:nvSpPr>
          <p:spPr bwMode="auto">
            <a:xfrm>
              <a:off x="3393" y="3097"/>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55" name="Rectangle 58"/>
            <p:cNvSpPr>
              <a:spLocks noChangeArrowheads="1"/>
            </p:cNvSpPr>
            <p:nvPr/>
          </p:nvSpPr>
          <p:spPr bwMode="auto">
            <a:xfrm>
              <a:off x="3393" y="2770"/>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56" name="Oval 59"/>
            <p:cNvSpPr>
              <a:spLocks noChangeArrowheads="1"/>
            </p:cNvSpPr>
            <p:nvPr/>
          </p:nvSpPr>
          <p:spPr bwMode="auto">
            <a:xfrm>
              <a:off x="3221" y="2886"/>
              <a:ext cx="387" cy="220"/>
            </a:xfrm>
            <a:prstGeom prst="ellipse">
              <a:avLst/>
            </a:prstGeom>
            <a:solidFill>
              <a:srgbClr val="D49FFF"/>
            </a:solidFill>
            <a:ln w="12700">
              <a:solidFill>
                <a:srgbClr val="000000"/>
              </a:solidFill>
              <a:round/>
              <a:headEnd/>
              <a:tailEnd/>
            </a:ln>
          </p:spPr>
          <p:txBody>
            <a:bodyPr wrap="none" anchor="ctr">
              <a:prstTxWarp prst="textNoShape">
                <a:avLst/>
              </a:prstTxWarp>
            </a:bodyPr>
            <a:lstStyle/>
            <a:p>
              <a:endParaRPr lang="en-US"/>
            </a:p>
          </p:txBody>
        </p:sp>
        <p:sp>
          <p:nvSpPr>
            <p:cNvPr id="57" name="Rectangle 60"/>
            <p:cNvSpPr>
              <a:spLocks noChangeArrowheads="1"/>
            </p:cNvSpPr>
            <p:nvPr/>
          </p:nvSpPr>
          <p:spPr bwMode="auto">
            <a:xfrm>
              <a:off x="3241" y="2901"/>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sp>
          <p:nvSpPr>
            <p:cNvPr id="58" name="Oval 61"/>
            <p:cNvSpPr>
              <a:spLocks noChangeArrowheads="1"/>
            </p:cNvSpPr>
            <p:nvPr/>
          </p:nvSpPr>
          <p:spPr bwMode="auto">
            <a:xfrm>
              <a:off x="3713" y="2540"/>
              <a:ext cx="388" cy="221"/>
            </a:xfrm>
            <a:prstGeom prst="ellipse">
              <a:avLst/>
            </a:prstGeom>
            <a:solidFill>
              <a:srgbClr val="CFDBFD"/>
            </a:solidFill>
            <a:ln w="12700">
              <a:solidFill>
                <a:srgbClr val="000000"/>
              </a:solidFill>
              <a:round/>
              <a:headEnd/>
              <a:tailEnd/>
            </a:ln>
          </p:spPr>
          <p:txBody>
            <a:bodyPr wrap="none" anchor="ctr">
              <a:prstTxWarp prst="textNoShape">
                <a:avLst/>
              </a:prstTxWarp>
            </a:bodyPr>
            <a:lstStyle/>
            <a:p>
              <a:endParaRPr lang="en-US"/>
            </a:p>
          </p:txBody>
        </p:sp>
        <p:sp>
          <p:nvSpPr>
            <p:cNvPr id="59" name="Rectangle 62"/>
            <p:cNvSpPr>
              <a:spLocks noChangeArrowheads="1"/>
            </p:cNvSpPr>
            <p:nvPr/>
          </p:nvSpPr>
          <p:spPr bwMode="auto">
            <a:xfrm>
              <a:off x="3734" y="2556"/>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Split</a:t>
              </a:r>
            </a:p>
          </p:txBody>
        </p:sp>
        <p:sp>
          <p:nvSpPr>
            <p:cNvPr id="60" name="Rectangle 63"/>
            <p:cNvSpPr>
              <a:spLocks noChangeArrowheads="1"/>
            </p:cNvSpPr>
            <p:nvPr/>
          </p:nvSpPr>
          <p:spPr bwMode="auto">
            <a:xfrm>
              <a:off x="3886" y="3097"/>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61" name="Rectangle 64"/>
            <p:cNvSpPr>
              <a:spLocks noChangeArrowheads="1"/>
            </p:cNvSpPr>
            <p:nvPr/>
          </p:nvSpPr>
          <p:spPr bwMode="auto">
            <a:xfrm>
              <a:off x="3886" y="2770"/>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62" name="Oval 65"/>
            <p:cNvSpPr>
              <a:spLocks noChangeArrowheads="1"/>
            </p:cNvSpPr>
            <p:nvPr/>
          </p:nvSpPr>
          <p:spPr bwMode="auto">
            <a:xfrm>
              <a:off x="3713" y="2886"/>
              <a:ext cx="388" cy="220"/>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3" name="Rectangle 66"/>
            <p:cNvSpPr>
              <a:spLocks noChangeArrowheads="1"/>
            </p:cNvSpPr>
            <p:nvPr/>
          </p:nvSpPr>
          <p:spPr bwMode="auto">
            <a:xfrm>
              <a:off x="3731" y="2901"/>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grpSp>
          <p:nvGrpSpPr>
            <p:cNvPr id="8" name="Group 69"/>
            <p:cNvGrpSpPr>
              <a:grpSpLocks/>
            </p:cNvGrpSpPr>
            <p:nvPr/>
          </p:nvGrpSpPr>
          <p:grpSpPr bwMode="auto">
            <a:xfrm>
              <a:off x="3434" y="2248"/>
              <a:ext cx="70" cy="293"/>
              <a:chOff x="3434" y="2248"/>
              <a:chExt cx="70" cy="293"/>
            </a:xfrm>
          </p:grpSpPr>
          <p:sp>
            <p:nvSpPr>
              <p:cNvPr id="113" name="Freeform 67"/>
              <p:cNvSpPr>
                <a:spLocks/>
              </p:cNvSpPr>
              <p:nvPr/>
            </p:nvSpPr>
            <p:spPr bwMode="auto">
              <a:xfrm>
                <a:off x="3434" y="2248"/>
                <a:ext cx="70" cy="134"/>
              </a:xfrm>
              <a:custGeom>
                <a:avLst/>
                <a:gdLst>
                  <a:gd name="T0" fmla="*/ 35 w 70"/>
                  <a:gd name="T1" fmla="*/ 0 h 134"/>
                  <a:gd name="T2" fmla="*/ 69 w 70"/>
                  <a:gd name="T3" fmla="*/ 133 h 134"/>
                  <a:gd name="T4" fmla="*/ 35 w 70"/>
                  <a:gd name="T5" fmla="*/ 133 h 134"/>
                  <a:gd name="T6" fmla="*/ 0 w 70"/>
                  <a:gd name="T7" fmla="*/ 133 h 134"/>
                  <a:gd name="T8" fmla="*/ 35 w 70"/>
                  <a:gd name="T9" fmla="*/ 0 h 134"/>
                  <a:gd name="T10" fmla="*/ 0 60000 65536"/>
                  <a:gd name="T11" fmla="*/ 0 60000 65536"/>
                  <a:gd name="T12" fmla="*/ 0 60000 65536"/>
                  <a:gd name="T13" fmla="*/ 0 60000 65536"/>
                  <a:gd name="T14" fmla="*/ 0 60000 65536"/>
                  <a:gd name="T15" fmla="*/ 0 w 70"/>
                  <a:gd name="T16" fmla="*/ 0 h 134"/>
                  <a:gd name="T17" fmla="*/ 70 w 70"/>
                  <a:gd name="T18" fmla="*/ 134 h 134"/>
                </a:gdLst>
                <a:ahLst/>
                <a:cxnLst>
                  <a:cxn ang="T10">
                    <a:pos x="T0" y="T1"/>
                  </a:cxn>
                  <a:cxn ang="T11">
                    <a:pos x="T2" y="T3"/>
                  </a:cxn>
                  <a:cxn ang="T12">
                    <a:pos x="T4" y="T5"/>
                  </a:cxn>
                  <a:cxn ang="T13">
                    <a:pos x="T6" y="T7"/>
                  </a:cxn>
                  <a:cxn ang="T14">
                    <a:pos x="T8" y="T9"/>
                  </a:cxn>
                </a:cxnLst>
                <a:rect l="T15" t="T16" r="T17" b="T18"/>
                <a:pathLst>
                  <a:path w="70" h="134">
                    <a:moveTo>
                      <a:pt x="35" y="0"/>
                    </a:moveTo>
                    <a:lnTo>
                      <a:pt x="69" y="133"/>
                    </a:lnTo>
                    <a:lnTo>
                      <a:pt x="35" y="133"/>
                    </a:lnTo>
                    <a:lnTo>
                      <a:pt x="0" y="133"/>
                    </a:lnTo>
                    <a:lnTo>
                      <a:pt x="35"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114" name="Line 68"/>
              <p:cNvSpPr>
                <a:spLocks noChangeShapeType="1"/>
              </p:cNvSpPr>
              <p:nvPr/>
            </p:nvSpPr>
            <p:spPr bwMode="auto">
              <a:xfrm flipV="1">
                <a:off x="3476" y="2376"/>
                <a:ext cx="0" cy="165"/>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9" name="Group 72"/>
            <p:cNvGrpSpPr>
              <a:grpSpLocks/>
            </p:cNvGrpSpPr>
            <p:nvPr/>
          </p:nvGrpSpPr>
          <p:grpSpPr bwMode="auto">
            <a:xfrm>
              <a:off x="3914" y="2248"/>
              <a:ext cx="64" cy="293"/>
              <a:chOff x="3914" y="2248"/>
              <a:chExt cx="64" cy="293"/>
            </a:xfrm>
          </p:grpSpPr>
          <p:sp>
            <p:nvSpPr>
              <p:cNvPr id="111" name="Freeform 70"/>
              <p:cNvSpPr>
                <a:spLocks/>
              </p:cNvSpPr>
              <p:nvPr/>
            </p:nvSpPr>
            <p:spPr bwMode="auto">
              <a:xfrm>
                <a:off x="3914" y="2248"/>
                <a:ext cx="64" cy="134"/>
              </a:xfrm>
              <a:custGeom>
                <a:avLst/>
                <a:gdLst>
                  <a:gd name="T0" fmla="*/ 28 w 64"/>
                  <a:gd name="T1" fmla="*/ 0 h 134"/>
                  <a:gd name="T2" fmla="*/ 63 w 64"/>
                  <a:gd name="T3" fmla="*/ 133 h 134"/>
                  <a:gd name="T4" fmla="*/ 28 w 64"/>
                  <a:gd name="T5" fmla="*/ 133 h 134"/>
                  <a:gd name="T6" fmla="*/ 0 w 64"/>
                  <a:gd name="T7" fmla="*/ 133 h 134"/>
                  <a:gd name="T8" fmla="*/ 28 w 64"/>
                  <a:gd name="T9" fmla="*/ 0 h 134"/>
                  <a:gd name="T10" fmla="*/ 0 60000 65536"/>
                  <a:gd name="T11" fmla="*/ 0 60000 65536"/>
                  <a:gd name="T12" fmla="*/ 0 60000 65536"/>
                  <a:gd name="T13" fmla="*/ 0 60000 65536"/>
                  <a:gd name="T14" fmla="*/ 0 60000 65536"/>
                  <a:gd name="T15" fmla="*/ 0 w 64"/>
                  <a:gd name="T16" fmla="*/ 0 h 134"/>
                  <a:gd name="T17" fmla="*/ 64 w 64"/>
                  <a:gd name="T18" fmla="*/ 134 h 134"/>
                </a:gdLst>
                <a:ahLst/>
                <a:cxnLst>
                  <a:cxn ang="T10">
                    <a:pos x="T0" y="T1"/>
                  </a:cxn>
                  <a:cxn ang="T11">
                    <a:pos x="T2" y="T3"/>
                  </a:cxn>
                  <a:cxn ang="T12">
                    <a:pos x="T4" y="T5"/>
                  </a:cxn>
                  <a:cxn ang="T13">
                    <a:pos x="T6" y="T7"/>
                  </a:cxn>
                  <a:cxn ang="T14">
                    <a:pos x="T8" y="T9"/>
                  </a:cxn>
                </a:cxnLst>
                <a:rect l="T15" t="T16" r="T17" b="T18"/>
                <a:pathLst>
                  <a:path w="64" h="134">
                    <a:moveTo>
                      <a:pt x="28" y="0"/>
                    </a:moveTo>
                    <a:lnTo>
                      <a:pt x="63" y="133"/>
                    </a:lnTo>
                    <a:lnTo>
                      <a:pt x="28" y="133"/>
                    </a:lnTo>
                    <a:lnTo>
                      <a:pt x="0" y="133"/>
                    </a:lnTo>
                    <a:lnTo>
                      <a:pt x="28"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112" name="Line 71"/>
              <p:cNvSpPr>
                <a:spLocks noChangeShapeType="1"/>
              </p:cNvSpPr>
              <p:nvPr/>
            </p:nvSpPr>
            <p:spPr bwMode="auto">
              <a:xfrm flipV="1">
                <a:off x="3949" y="2376"/>
                <a:ext cx="0" cy="165"/>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31" name="Group 75"/>
            <p:cNvGrpSpPr>
              <a:grpSpLocks/>
            </p:cNvGrpSpPr>
            <p:nvPr/>
          </p:nvGrpSpPr>
          <p:grpSpPr bwMode="auto">
            <a:xfrm>
              <a:off x="2007" y="2190"/>
              <a:ext cx="1241" cy="362"/>
              <a:chOff x="2007" y="2190"/>
              <a:chExt cx="1241" cy="362"/>
            </a:xfrm>
          </p:grpSpPr>
          <p:sp>
            <p:nvSpPr>
              <p:cNvPr id="109" name="Freeform 73"/>
              <p:cNvSpPr>
                <a:spLocks/>
              </p:cNvSpPr>
              <p:nvPr/>
            </p:nvSpPr>
            <p:spPr bwMode="auto">
              <a:xfrm>
                <a:off x="3108" y="2190"/>
                <a:ext cx="140" cy="64"/>
              </a:xfrm>
              <a:custGeom>
                <a:avLst/>
                <a:gdLst>
                  <a:gd name="T0" fmla="*/ 139 w 140"/>
                  <a:gd name="T1" fmla="*/ 0 h 64"/>
                  <a:gd name="T2" fmla="*/ 18 w 140"/>
                  <a:gd name="T3" fmla="*/ 63 h 64"/>
                  <a:gd name="T4" fmla="*/ 12 w 140"/>
                  <a:gd name="T5" fmla="*/ 35 h 64"/>
                  <a:gd name="T6" fmla="*/ 0 w 140"/>
                  <a:gd name="T7" fmla="*/ 6 h 64"/>
                  <a:gd name="T8" fmla="*/ 139 w 140"/>
                  <a:gd name="T9" fmla="*/ 0 h 64"/>
                  <a:gd name="T10" fmla="*/ 0 60000 65536"/>
                  <a:gd name="T11" fmla="*/ 0 60000 65536"/>
                  <a:gd name="T12" fmla="*/ 0 60000 65536"/>
                  <a:gd name="T13" fmla="*/ 0 60000 65536"/>
                  <a:gd name="T14" fmla="*/ 0 60000 65536"/>
                  <a:gd name="T15" fmla="*/ 0 w 140"/>
                  <a:gd name="T16" fmla="*/ 0 h 64"/>
                  <a:gd name="T17" fmla="*/ 140 w 140"/>
                  <a:gd name="T18" fmla="*/ 64 h 64"/>
                </a:gdLst>
                <a:ahLst/>
                <a:cxnLst>
                  <a:cxn ang="T10">
                    <a:pos x="T0" y="T1"/>
                  </a:cxn>
                  <a:cxn ang="T11">
                    <a:pos x="T2" y="T3"/>
                  </a:cxn>
                  <a:cxn ang="T12">
                    <a:pos x="T4" y="T5"/>
                  </a:cxn>
                  <a:cxn ang="T13">
                    <a:pos x="T6" y="T7"/>
                  </a:cxn>
                  <a:cxn ang="T14">
                    <a:pos x="T8" y="T9"/>
                  </a:cxn>
                </a:cxnLst>
                <a:rect l="T15" t="T16" r="T17" b="T18"/>
                <a:pathLst>
                  <a:path w="140" h="64">
                    <a:moveTo>
                      <a:pt x="139" y="0"/>
                    </a:moveTo>
                    <a:lnTo>
                      <a:pt x="18" y="63"/>
                    </a:lnTo>
                    <a:lnTo>
                      <a:pt x="12" y="35"/>
                    </a:lnTo>
                    <a:lnTo>
                      <a:pt x="0" y="6"/>
                    </a:lnTo>
                    <a:lnTo>
                      <a:pt x="139"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110" name="Line 74"/>
              <p:cNvSpPr>
                <a:spLocks noChangeShapeType="1"/>
              </p:cNvSpPr>
              <p:nvPr/>
            </p:nvSpPr>
            <p:spPr bwMode="auto">
              <a:xfrm flipV="1">
                <a:off x="2007" y="2232"/>
                <a:ext cx="1119" cy="320"/>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39" name="Group 78"/>
            <p:cNvGrpSpPr>
              <a:grpSpLocks/>
            </p:cNvGrpSpPr>
            <p:nvPr/>
          </p:nvGrpSpPr>
          <p:grpSpPr bwMode="auto">
            <a:xfrm>
              <a:off x="2526" y="2248"/>
              <a:ext cx="1317" cy="336"/>
              <a:chOff x="2526" y="2248"/>
              <a:chExt cx="1317" cy="336"/>
            </a:xfrm>
          </p:grpSpPr>
          <p:sp>
            <p:nvSpPr>
              <p:cNvPr id="107" name="Freeform 76"/>
              <p:cNvSpPr>
                <a:spLocks/>
              </p:cNvSpPr>
              <p:nvPr/>
            </p:nvSpPr>
            <p:spPr bwMode="auto">
              <a:xfrm>
                <a:off x="3703" y="2248"/>
                <a:ext cx="140" cy="63"/>
              </a:xfrm>
              <a:custGeom>
                <a:avLst/>
                <a:gdLst>
                  <a:gd name="T0" fmla="*/ 139 w 140"/>
                  <a:gd name="T1" fmla="*/ 0 h 63"/>
                  <a:gd name="T2" fmla="*/ 12 w 140"/>
                  <a:gd name="T3" fmla="*/ 62 h 63"/>
                  <a:gd name="T4" fmla="*/ 6 w 140"/>
                  <a:gd name="T5" fmla="*/ 28 h 63"/>
                  <a:gd name="T6" fmla="*/ 0 w 140"/>
                  <a:gd name="T7" fmla="*/ 0 h 63"/>
                  <a:gd name="T8" fmla="*/ 139 w 140"/>
                  <a:gd name="T9" fmla="*/ 0 h 63"/>
                  <a:gd name="T10" fmla="*/ 0 60000 65536"/>
                  <a:gd name="T11" fmla="*/ 0 60000 65536"/>
                  <a:gd name="T12" fmla="*/ 0 60000 65536"/>
                  <a:gd name="T13" fmla="*/ 0 60000 65536"/>
                  <a:gd name="T14" fmla="*/ 0 60000 65536"/>
                  <a:gd name="T15" fmla="*/ 0 w 140"/>
                  <a:gd name="T16" fmla="*/ 0 h 63"/>
                  <a:gd name="T17" fmla="*/ 140 w 140"/>
                  <a:gd name="T18" fmla="*/ 63 h 63"/>
                </a:gdLst>
                <a:ahLst/>
                <a:cxnLst>
                  <a:cxn ang="T10">
                    <a:pos x="T0" y="T1"/>
                  </a:cxn>
                  <a:cxn ang="T11">
                    <a:pos x="T2" y="T3"/>
                  </a:cxn>
                  <a:cxn ang="T12">
                    <a:pos x="T4" y="T5"/>
                  </a:cxn>
                  <a:cxn ang="T13">
                    <a:pos x="T6" y="T7"/>
                  </a:cxn>
                  <a:cxn ang="T14">
                    <a:pos x="T8" y="T9"/>
                  </a:cxn>
                </a:cxnLst>
                <a:rect l="T15" t="T16" r="T17" b="T18"/>
                <a:pathLst>
                  <a:path w="140" h="63">
                    <a:moveTo>
                      <a:pt x="139" y="0"/>
                    </a:moveTo>
                    <a:lnTo>
                      <a:pt x="12" y="62"/>
                    </a:lnTo>
                    <a:lnTo>
                      <a:pt x="6" y="28"/>
                    </a:lnTo>
                    <a:lnTo>
                      <a:pt x="0" y="0"/>
                    </a:lnTo>
                    <a:lnTo>
                      <a:pt x="139"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108" name="Line 77"/>
              <p:cNvSpPr>
                <a:spLocks noChangeShapeType="1"/>
              </p:cNvSpPr>
              <p:nvPr/>
            </p:nvSpPr>
            <p:spPr bwMode="auto">
              <a:xfrm flipV="1">
                <a:off x="2526" y="2283"/>
                <a:ext cx="1189" cy="301"/>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40" name="Group 81"/>
            <p:cNvGrpSpPr>
              <a:grpSpLocks/>
            </p:cNvGrpSpPr>
            <p:nvPr/>
          </p:nvGrpSpPr>
          <p:grpSpPr bwMode="auto">
            <a:xfrm>
              <a:off x="2020" y="2248"/>
              <a:ext cx="1227" cy="362"/>
              <a:chOff x="2020" y="2248"/>
              <a:chExt cx="1227" cy="362"/>
            </a:xfrm>
          </p:grpSpPr>
          <p:sp>
            <p:nvSpPr>
              <p:cNvPr id="105" name="Freeform 79"/>
              <p:cNvSpPr>
                <a:spLocks/>
              </p:cNvSpPr>
              <p:nvPr/>
            </p:nvSpPr>
            <p:spPr bwMode="auto">
              <a:xfrm>
                <a:off x="2020" y="2248"/>
                <a:ext cx="140" cy="63"/>
              </a:xfrm>
              <a:custGeom>
                <a:avLst/>
                <a:gdLst>
                  <a:gd name="T0" fmla="*/ 0 w 140"/>
                  <a:gd name="T1" fmla="*/ 0 h 63"/>
                  <a:gd name="T2" fmla="*/ 139 w 140"/>
                  <a:gd name="T3" fmla="*/ 5 h 63"/>
                  <a:gd name="T4" fmla="*/ 127 w 140"/>
                  <a:gd name="T5" fmla="*/ 34 h 63"/>
                  <a:gd name="T6" fmla="*/ 115 w 140"/>
                  <a:gd name="T7" fmla="*/ 62 h 63"/>
                  <a:gd name="T8" fmla="*/ 0 w 140"/>
                  <a:gd name="T9" fmla="*/ 0 h 63"/>
                  <a:gd name="T10" fmla="*/ 0 60000 65536"/>
                  <a:gd name="T11" fmla="*/ 0 60000 65536"/>
                  <a:gd name="T12" fmla="*/ 0 60000 65536"/>
                  <a:gd name="T13" fmla="*/ 0 60000 65536"/>
                  <a:gd name="T14" fmla="*/ 0 60000 65536"/>
                  <a:gd name="T15" fmla="*/ 0 w 140"/>
                  <a:gd name="T16" fmla="*/ 0 h 63"/>
                  <a:gd name="T17" fmla="*/ 140 w 140"/>
                  <a:gd name="T18" fmla="*/ 63 h 63"/>
                </a:gdLst>
                <a:ahLst/>
                <a:cxnLst>
                  <a:cxn ang="T10">
                    <a:pos x="T0" y="T1"/>
                  </a:cxn>
                  <a:cxn ang="T11">
                    <a:pos x="T2" y="T3"/>
                  </a:cxn>
                  <a:cxn ang="T12">
                    <a:pos x="T4" y="T5"/>
                  </a:cxn>
                  <a:cxn ang="T13">
                    <a:pos x="T6" y="T7"/>
                  </a:cxn>
                  <a:cxn ang="T14">
                    <a:pos x="T8" y="T9"/>
                  </a:cxn>
                </a:cxnLst>
                <a:rect l="T15" t="T16" r="T17" b="T18"/>
                <a:pathLst>
                  <a:path w="140" h="63">
                    <a:moveTo>
                      <a:pt x="0" y="0"/>
                    </a:moveTo>
                    <a:lnTo>
                      <a:pt x="139" y="5"/>
                    </a:lnTo>
                    <a:lnTo>
                      <a:pt x="127" y="34"/>
                    </a:lnTo>
                    <a:lnTo>
                      <a:pt x="115" y="62"/>
                    </a:lnTo>
                    <a:lnTo>
                      <a:pt x="0"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106" name="Line 80"/>
              <p:cNvSpPr>
                <a:spLocks noChangeShapeType="1"/>
              </p:cNvSpPr>
              <p:nvPr/>
            </p:nvSpPr>
            <p:spPr bwMode="auto">
              <a:xfrm flipH="1" flipV="1">
                <a:off x="2142" y="2290"/>
                <a:ext cx="1105" cy="320"/>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64" name="Group 84"/>
            <p:cNvGrpSpPr>
              <a:grpSpLocks/>
            </p:cNvGrpSpPr>
            <p:nvPr/>
          </p:nvGrpSpPr>
          <p:grpSpPr bwMode="auto">
            <a:xfrm>
              <a:off x="2551" y="2216"/>
              <a:ext cx="1228" cy="349"/>
              <a:chOff x="2551" y="2216"/>
              <a:chExt cx="1228" cy="349"/>
            </a:xfrm>
          </p:grpSpPr>
          <p:sp>
            <p:nvSpPr>
              <p:cNvPr id="103" name="Freeform 82"/>
              <p:cNvSpPr>
                <a:spLocks/>
              </p:cNvSpPr>
              <p:nvPr/>
            </p:nvSpPr>
            <p:spPr bwMode="auto">
              <a:xfrm>
                <a:off x="2551" y="2216"/>
                <a:ext cx="140" cy="70"/>
              </a:xfrm>
              <a:custGeom>
                <a:avLst/>
                <a:gdLst>
                  <a:gd name="T0" fmla="*/ 0 w 140"/>
                  <a:gd name="T1" fmla="*/ 0 h 70"/>
                  <a:gd name="T2" fmla="*/ 139 w 140"/>
                  <a:gd name="T3" fmla="*/ 5 h 70"/>
                  <a:gd name="T4" fmla="*/ 128 w 140"/>
                  <a:gd name="T5" fmla="*/ 34 h 70"/>
                  <a:gd name="T6" fmla="*/ 121 w 140"/>
                  <a:gd name="T7" fmla="*/ 69 h 70"/>
                  <a:gd name="T8" fmla="*/ 0 w 140"/>
                  <a:gd name="T9" fmla="*/ 0 h 70"/>
                  <a:gd name="T10" fmla="*/ 0 60000 65536"/>
                  <a:gd name="T11" fmla="*/ 0 60000 65536"/>
                  <a:gd name="T12" fmla="*/ 0 60000 65536"/>
                  <a:gd name="T13" fmla="*/ 0 60000 65536"/>
                  <a:gd name="T14" fmla="*/ 0 60000 65536"/>
                  <a:gd name="T15" fmla="*/ 0 w 140"/>
                  <a:gd name="T16" fmla="*/ 0 h 70"/>
                  <a:gd name="T17" fmla="*/ 140 w 140"/>
                  <a:gd name="T18" fmla="*/ 70 h 70"/>
                </a:gdLst>
                <a:ahLst/>
                <a:cxnLst>
                  <a:cxn ang="T10">
                    <a:pos x="T0" y="T1"/>
                  </a:cxn>
                  <a:cxn ang="T11">
                    <a:pos x="T2" y="T3"/>
                  </a:cxn>
                  <a:cxn ang="T12">
                    <a:pos x="T4" y="T5"/>
                  </a:cxn>
                  <a:cxn ang="T13">
                    <a:pos x="T6" y="T7"/>
                  </a:cxn>
                  <a:cxn ang="T14">
                    <a:pos x="T8" y="T9"/>
                  </a:cxn>
                </a:cxnLst>
                <a:rect l="T15" t="T16" r="T17" b="T18"/>
                <a:pathLst>
                  <a:path w="140" h="70">
                    <a:moveTo>
                      <a:pt x="0" y="0"/>
                    </a:moveTo>
                    <a:lnTo>
                      <a:pt x="139" y="5"/>
                    </a:lnTo>
                    <a:lnTo>
                      <a:pt x="128" y="34"/>
                    </a:lnTo>
                    <a:lnTo>
                      <a:pt x="121" y="69"/>
                    </a:lnTo>
                    <a:lnTo>
                      <a:pt x="0"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104" name="Line 83"/>
              <p:cNvSpPr>
                <a:spLocks noChangeShapeType="1"/>
              </p:cNvSpPr>
              <p:nvPr/>
            </p:nvSpPr>
            <p:spPr bwMode="auto">
              <a:xfrm flipH="1" flipV="1">
                <a:off x="2673" y="2258"/>
                <a:ext cx="1106" cy="307"/>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65" name="Group 87"/>
            <p:cNvGrpSpPr>
              <a:grpSpLocks/>
            </p:cNvGrpSpPr>
            <p:nvPr/>
          </p:nvGrpSpPr>
          <p:grpSpPr bwMode="auto">
            <a:xfrm>
              <a:off x="3409" y="1781"/>
              <a:ext cx="532" cy="289"/>
              <a:chOff x="3409" y="1781"/>
              <a:chExt cx="532" cy="289"/>
            </a:xfrm>
          </p:grpSpPr>
          <p:sp>
            <p:nvSpPr>
              <p:cNvPr id="101" name="Freeform 85"/>
              <p:cNvSpPr>
                <a:spLocks/>
              </p:cNvSpPr>
              <p:nvPr/>
            </p:nvSpPr>
            <p:spPr bwMode="auto">
              <a:xfrm>
                <a:off x="3409" y="1781"/>
                <a:ext cx="199" cy="289"/>
              </a:xfrm>
              <a:custGeom>
                <a:avLst/>
                <a:gdLst>
                  <a:gd name="T0" fmla="*/ 153 w 199"/>
                  <a:gd name="T1" fmla="*/ 0 h 289"/>
                  <a:gd name="T2" fmla="*/ 198 w 199"/>
                  <a:gd name="T3" fmla="*/ 26 h 289"/>
                  <a:gd name="T4" fmla="*/ 45 w 199"/>
                  <a:gd name="T5" fmla="*/ 288 h 289"/>
                  <a:gd name="T6" fmla="*/ 0 w 199"/>
                  <a:gd name="T7" fmla="*/ 262 h 289"/>
                  <a:gd name="T8" fmla="*/ 153 w 199"/>
                  <a:gd name="T9" fmla="*/ 0 h 289"/>
                  <a:gd name="T10" fmla="*/ 0 60000 65536"/>
                  <a:gd name="T11" fmla="*/ 0 60000 65536"/>
                  <a:gd name="T12" fmla="*/ 0 60000 65536"/>
                  <a:gd name="T13" fmla="*/ 0 60000 65536"/>
                  <a:gd name="T14" fmla="*/ 0 60000 65536"/>
                  <a:gd name="T15" fmla="*/ 0 w 199"/>
                  <a:gd name="T16" fmla="*/ 0 h 289"/>
                  <a:gd name="T17" fmla="*/ 199 w 199"/>
                  <a:gd name="T18" fmla="*/ 289 h 289"/>
                </a:gdLst>
                <a:ahLst/>
                <a:cxnLst>
                  <a:cxn ang="T10">
                    <a:pos x="T0" y="T1"/>
                  </a:cxn>
                  <a:cxn ang="T11">
                    <a:pos x="T2" y="T3"/>
                  </a:cxn>
                  <a:cxn ang="T12">
                    <a:pos x="T4" y="T5"/>
                  </a:cxn>
                  <a:cxn ang="T13">
                    <a:pos x="T6" y="T7"/>
                  </a:cxn>
                  <a:cxn ang="T14">
                    <a:pos x="T8" y="T9"/>
                  </a:cxn>
                </a:cxnLst>
                <a:rect l="T15" t="T16" r="T17" b="T18"/>
                <a:pathLst>
                  <a:path w="199" h="289">
                    <a:moveTo>
                      <a:pt x="153" y="0"/>
                    </a:moveTo>
                    <a:lnTo>
                      <a:pt x="198" y="26"/>
                    </a:lnTo>
                    <a:lnTo>
                      <a:pt x="45" y="288"/>
                    </a:lnTo>
                    <a:lnTo>
                      <a:pt x="0" y="262"/>
                    </a:lnTo>
                    <a:lnTo>
                      <a:pt x="153"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sp>
            <p:nvSpPr>
              <p:cNvPr id="102" name="Freeform 86"/>
              <p:cNvSpPr>
                <a:spLocks/>
              </p:cNvSpPr>
              <p:nvPr/>
            </p:nvSpPr>
            <p:spPr bwMode="auto">
              <a:xfrm>
                <a:off x="3742" y="1787"/>
                <a:ext cx="199" cy="283"/>
              </a:xfrm>
              <a:custGeom>
                <a:avLst/>
                <a:gdLst>
                  <a:gd name="T0" fmla="*/ 44 w 199"/>
                  <a:gd name="T1" fmla="*/ 0 h 283"/>
                  <a:gd name="T2" fmla="*/ 198 w 199"/>
                  <a:gd name="T3" fmla="*/ 256 h 283"/>
                  <a:gd name="T4" fmla="*/ 153 w 199"/>
                  <a:gd name="T5" fmla="*/ 282 h 283"/>
                  <a:gd name="T6" fmla="*/ 0 w 199"/>
                  <a:gd name="T7" fmla="*/ 26 h 283"/>
                  <a:gd name="T8" fmla="*/ 44 w 199"/>
                  <a:gd name="T9" fmla="*/ 0 h 283"/>
                  <a:gd name="T10" fmla="*/ 0 60000 65536"/>
                  <a:gd name="T11" fmla="*/ 0 60000 65536"/>
                  <a:gd name="T12" fmla="*/ 0 60000 65536"/>
                  <a:gd name="T13" fmla="*/ 0 60000 65536"/>
                  <a:gd name="T14" fmla="*/ 0 60000 65536"/>
                  <a:gd name="T15" fmla="*/ 0 w 199"/>
                  <a:gd name="T16" fmla="*/ 0 h 283"/>
                  <a:gd name="T17" fmla="*/ 199 w 199"/>
                  <a:gd name="T18" fmla="*/ 283 h 283"/>
                </a:gdLst>
                <a:ahLst/>
                <a:cxnLst>
                  <a:cxn ang="T10">
                    <a:pos x="T0" y="T1"/>
                  </a:cxn>
                  <a:cxn ang="T11">
                    <a:pos x="T2" y="T3"/>
                  </a:cxn>
                  <a:cxn ang="T12">
                    <a:pos x="T4" y="T5"/>
                  </a:cxn>
                  <a:cxn ang="T13">
                    <a:pos x="T6" y="T7"/>
                  </a:cxn>
                  <a:cxn ang="T14">
                    <a:pos x="T8" y="T9"/>
                  </a:cxn>
                </a:cxnLst>
                <a:rect l="T15" t="T16" r="T17" b="T18"/>
                <a:pathLst>
                  <a:path w="199" h="283">
                    <a:moveTo>
                      <a:pt x="44" y="0"/>
                    </a:moveTo>
                    <a:lnTo>
                      <a:pt x="198" y="256"/>
                    </a:lnTo>
                    <a:lnTo>
                      <a:pt x="153" y="282"/>
                    </a:lnTo>
                    <a:lnTo>
                      <a:pt x="0" y="26"/>
                    </a:lnTo>
                    <a:lnTo>
                      <a:pt x="44"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grpSp>
        <p:sp>
          <p:nvSpPr>
            <p:cNvPr id="71" name="Rectangle 88"/>
            <p:cNvSpPr>
              <a:spLocks noChangeArrowheads="1"/>
            </p:cNvSpPr>
            <p:nvPr/>
          </p:nvSpPr>
          <p:spPr bwMode="auto">
            <a:xfrm>
              <a:off x="2222" y="2557"/>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dirty="0">
                  <a:solidFill>
                    <a:srgbClr val="000000"/>
                  </a:solidFill>
                  <a:latin typeface="Times New Roman" charset="0"/>
                </a:rPr>
                <a:t>Split</a:t>
              </a:r>
            </a:p>
          </p:txBody>
        </p:sp>
        <p:grpSp>
          <p:nvGrpSpPr>
            <p:cNvPr id="66" name="Group 91"/>
            <p:cNvGrpSpPr>
              <a:grpSpLocks/>
            </p:cNvGrpSpPr>
            <p:nvPr/>
          </p:nvGrpSpPr>
          <p:grpSpPr bwMode="auto">
            <a:xfrm>
              <a:off x="3688" y="2022"/>
              <a:ext cx="427" cy="220"/>
              <a:chOff x="3688" y="2022"/>
              <a:chExt cx="427" cy="220"/>
            </a:xfrm>
          </p:grpSpPr>
          <p:sp>
            <p:nvSpPr>
              <p:cNvPr id="99" name="Oval 89"/>
              <p:cNvSpPr>
                <a:spLocks noChangeArrowheads="1"/>
              </p:cNvSpPr>
              <p:nvPr/>
            </p:nvSpPr>
            <p:spPr bwMode="auto">
              <a:xfrm>
                <a:off x="3713" y="2022"/>
                <a:ext cx="388"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100" name="Rectangle 90"/>
              <p:cNvSpPr>
                <a:spLocks noChangeArrowheads="1"/>
              </p:cNvSpPr>
              <p:nvPr/>
            </p:nvSpPr>
            <p:spPr bwMode="auto">
              <a:xfrm>
                <a:off x="3688" y="2038"/>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grpSp>
        <p:grpSp>
          <p:nvGrpSpPr>
            <p:cNvPr id="67" name="Group 94"/>
            <p:cNvGrpSpPr>
              <a:grpSpLocks/>
            </p:cNvGrpSpPr>
            <p:nvPr/>
          </p:nvGrpSpPr>
          <p:grpSpPr bwMode="auto">
            <a:xfrm>
              <a:off x="3199" y="2022"/>
              <a:ext cx="427" cy="220"/>
              <a:chOff x="3199" y="2022"/>
              <a:chExt cx="427" cy="220"/>
            </a:xfrm>
          </p:grpSpPr>
          <p:sp>
            <p:nvSpPr>
              <p:cNvPr id="97" name="Oval 92"/>
              <p:cNvSpPr>
                <a:spLocks noChangeArrowheads="1"/>
              </p:cNvSpPr>
              <p:nvPr/>
            </p:nvSpPr>
            <p:spPr bwMode="auto">
              <a:xfrm>
                <a:off x="3221" y="2022"/>
                <a:ext cx="387"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98" name="Rectangle 93"/>
              <p:cNvSpPr>
                <a:spLocks noChangeArrowheads="1"/>
              </p:cNvSpPr>
              <p:nvPr/>
            </p:nvSpPr>
            <p:spPr bwMode="auto">
              <a:xfrm>
                <a:off x="3199" y="2038"/>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grpSp>
        <p:grpSp>
          <p:nvGrpSpPr>
            <p:cNvPr id="68" name="Group 97"/>
            <p:cNvGrpSpPr>
              <a:grpSpLocks/>
            </p:cNvGrpSpPr>
            <p:nvPr/>
          </p:nvGrpSpPr>
          <p:grpSpPr bwMode="auto">
            <a:xfrm>
              <a:off x="3470" y="1631"/>
              <a:ext cx="387" cy="221"/>
              <a:chOff x="3470" y="1631"/>
              <a:chExt cx="387" cy="221"/>
            </a:xfrm>
          </p:grpSpPr>
          <p:sp>
            <p:nvSpPr>
              <p:cNvPr id="95" name="Oval 95"/>
              <p:cNvSpPr>
                <a:spLocks noChangeArrowheads="1"/>
              </p:cNvSpPr>
              <p:nvPr/>
            </p:nvSpPr>
            <p:spPr bwMode="auto">
              <a:xfrm>
                <a:off x="3470" y="1631"/>
                <a:ext cx="387" cy="221"/>
              </a:xfrm>
              <a:prstGeom prst="ellipse">
                <a:avLst/>
              </a:prstGeom>
              <a:solidFill>
                <a:srgbClr val="8CF4EA"/>
              </a:solidFill>
              <a:ln w="12700">
                <a:solidFill>
                  <a:srgbClr val="000000"/>
                </a:solidFill>
                <a:round/>
                <a:headEnd/>
                <a:tailEnd/>
              </a:ln>
            </p:spPr>
            <p:txBody>
              <a:bodyPr wrap="none" anchor="ctr">
                <a:prstTxWarp prst="textNoShape">
                  <a:avLst/>
                </a:prstTxWarp>
              </a:bodyPr>
              <a:lstStyle/>
              <a:p>
                <a:endParaRPr lang="en-US"/>
              </a:p>
            </p:txBody>
          </p:sp>
          <p:sp>
            <p:nvSpPr>
              <p:cNvPr id="96" name="Rectangle 96"/>
              <p:cNvSpPr>
                <a:spLocks noChangeArrowheads="1"/>
              </p:cNvSpPr>
              <p:nvPr/>
            </p:nvSpPr>
            <p:spPr bwMode="auto">
              <a:xfrm>
                <a:off x="3498" y="1647"/>
                <a:ext cx="32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Join</a:t>
                </a:r>
              </a:p>
            </p:txBody>
          </p:sp>
        </p:grpSp>
        <p:grpSp>
          <p:nvGrpSpPr>
            <p:cNvPr id="69" name="Group 102"/>
            <p:cNvGrpSpPr>
              <a:grpSpLocks/>
            </p:cNvGrpSpPr>
            <p:nvPr/>
          </p:nvGrpSpPr>
          <p:grpSpPr bwMode="auto">
            <a:xfrm>
              <a:off x="1788" y="3364"/>
              <a:ext cx="258" cy="280"/>
              <a:chOff x="1788" y="3364"/>
              <a:chExt cx="258" cy="280"/>
            </a:xfrm>
          </p:grpSpPr>
          <p:sp>
            <p:nvSpPr>
              <p:cNvPr id="91" name="Rectangle 98"/>
              <p:cNvSpPr>
                <a:spLocks noChangeArrowheads="1"/>
              </p:cNvSpPr>
              <p:nvPr/>
            </p:nvSpPr>
            <p:spPr bwMode="auto">
              <a:xfrm>
                <a:off x="1801" y="3364"/>
                <a:ext cx="232" cy="280"/>
              </a:xfrm>
              <a:prstGeom prst="rect">
                <a:avLst/>
              </a:prstGeom>
              <a:solidFill>
                <a:srgbClr val="D49FFF"/>
              </a:solidFill>
              <a:ln w="12700">
                <a:solidFill>
                  <a:schemeClr val="tx1"/>
                </a:solidFill>
                <a:miter lim="800000"/>
                <a:headEnd/>
                <a:tailEnd/>
              </a:ln>
            </p:spPr>
            <p:txBody>
              <a:bodyPr wrap="none" anchor="ctr">
                <a:prstTxWarp prst="textNoShape">
                  <a:avLst/>
                </a:prstTxWarp>
              </a:bodyPr>
              <a:lstStyle/>
              <a:p>
                <a:endParaRPr lang="en-US"/>
              </a:p>
            </p:txBody>
          </p:sp>
          <p:grpSp>
            <p:nvGrpSpPr>
              <p:cNvPr id="70" name="Group 101"/>
              <p:cNvGrpSpPr>
                <a:grpSpLocks/>
              </p:cNvGrpSpPr>
              <p:nvPr/>
            </p:nvGrpSpPr>
            <p:grpSpPr bwMode="auto">
              <a:xfrm>
                <a:off x="1788" y="3381"/>
                <a:ext cx="258" cy="249"/>
                <a:chOff x="1788" y="3381"/>
                <a:chExt cx="258" cy="249"/>
              </a:xfrm>
            </p:grpSpPr>
            <p:sp>
              <p:nvSpPr>
                <p:cNvPr id="93" name="Rectangle 99"/>
                <p:cNvSpPr>
                  <a:spLocks noChangeArrowheads="1"/>
                </p:cNvSpPr>
                <p:nvPr/>
              </p:nvSpPr>
              <p:spPr bwMode="auto">
                <a:xfrm>
                  <a:off x="1788" y="3381"/>
                  <a:ext cx="19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A</a:t>
                  </a:r>
                </a:p>
              </p:txBody>
            </p:sp>
            <p:sp>
              <p:nvSpPr>
                <p:cNvPr id="94" name="Rectangle 100"/>
                <p:cNvSpPr>
                  <a:spLocks noChangeArrowheads="1"/>
                </p:cNvSpPr>
                <p:nvPr/>
              </p:nvSpPr>
              <p:spPr bwMode="auto">
                <a:xfrm>
                  <a:off x="1874" y="3438"/>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0</a:t>
                  </a:r>
                </a:p>
              </p:txBody>
            </p:sp>
          </p:grpSp>
        </p:grpSp>
        <p:grpSp>
          <p:nvGrpSpPr>
            <p:cNvPr id="72" name="Group 107"/>
            <p:cNvGrpSpPr>
              <a:grpSpLocks/>
            </p:cNvGrpSpPr>
            <p:nvPr/>
          </p:nvGrpSpPr>
          <p:grpSpPr bwMode="auto">
            <a:xfrm>
              <a:off x="3355" y="3364"/>
              <a:ext cx="258" cy="280"/>
              <a:chOff x="3355" y="3364"/>
              <a:chExt cx="258" cy="280"/>
            </a:xfrm>
          </p:grpSpPr>
          <p:sp>
            <p:nvSpPr>
              <p:cNvPr id="87" name="Rectangle 103"/>
              <p:cNvSpPr>
                <a:spLocks noChangeArrowheads="1"/>
              </p:cNvSpPr>
              <p:nvPr/>
            </p:nvSpPr>
            <p:spPr bwMode="auto">
              <a:xfrm>
                <a:off x="3368" y="3364"/>
                <a:ext cx="232" cy="280"/>
              </a:xfrm>
              <a:prstGeom prst="rect">
                <a:avLst/>
              </a:prstGeom>
              <a:solidFill>
                <a:srgbClr val="D49FFF"/>
              </a:solidFill>
              <a:ln w="12700">
                <a:solidFill>
                  <a:schemeClr val="tx1"/>
                </a:solidFill>
                <a:miter lim="800000"/>
                <a:headEnd/>
                <a:tailEnd/>
              </a:ln>
            </p:spPr>
            <p:txBody>
              <a:bodyPr wrap="none" anchor="ctr">
                <a:prstTxWarp prst="textNoShape">
                  <a:avLst/>
                </a:prstTxWarp>
              </a:bodyPr>
              <a:lstStyle/>
              <a:p>
                <a:endParaRPr lang="en-US"/>
              </a:p>
            </p:txBody>
          </p:sp>
          <p:grpSp>
            <p:nvGrpSpPr>
              <p:cNvPr id="73" name="Group 106"/>
              <p:cNvGrpSpPr>
                <a:grpSpLocks/>
              </p:cNvGrpSpPr>
              <p:nvPr/>
            </p:nvGrpSpPr>
            <p:grpSpPr bwMode="auto">
              <a:xfrm>
                <a:off x="3355" y="3380"/>
                <a:ext cx="258" cy="249"/>
                <a:chOff x="3355" y="3380"/>
                <a:chExt cx="258" cy="249"/>
              </a:xfrm>
            </p:grpSpPr>
            <p:sp>
              <p:nvSpPr>
                <p:cNvPr id="89" name="Rectangle 104"/>
                <p:cNvSpPr>
                  <a:spLocks noChangeArrowheads="1"/>
                </p:cNvSpPr>
                <p:nvPr/>
              </p:nvSpPr>
              <p:spPr bwMode="auto">
                <a:xfrm>
                  <a:off x="3355" y="3380"/>
                  <a:ext cx="19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A</a:t>
                  </a:r>
                </a:p>
              </p:txBody>
            </p:sp>
            <p:sp>
              <p:nvSpPr>
                <p:cNvPr id="90" name="Rectangle 105"/>
                <p:cNvSpPr>
                  <a:spLocks noChangeArrowheads="1"/>
                </p:cNvSpPr>
                <p:nvPr/>
              </p:nvSpPr>
              <p:spPr bwMode="auto">
                <a:xfrm>
                  <a:off x="3441" y="3437"/>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1</a:t>
                  </a:r>
                </a:p>
              </p:txBody>
            </p:sp>
          </p:grpSp>
        </p:grpSp>
        <p:grpSp>
          <p:nvGrpSpPr>
            <p:cNvPr id="74" name="Group 112"/>
            <p:cNvGrpSpPr>
              <a:grpSpLocks/>
            </p:cNvGrpSpPr>
            <p:nvPr/>
          </p:nvGrpSpPr>
          <p:grpSpPr bwMode="auto">
            <a:xfrm>
              <a:off x="2268" y="3364"/>
              <a:ext cx="258" cy="280"/>
              <a:chOff x="2268" y="3364"/>
              <a:chExt cx="258" cy="280"/>
            </a:xfrm>
          </p:grpSpPr>
          <p:sp>
            <p:nvSpPr>
              <p:cNvPr id="83" name="Rectangle 108"/>
              <p:cNvSpPr>
                <a:spLocks noChangeArrowheads="1"/>
              </p:cNvSpPr>
              <p:nvPr/>
            </p:nvSpPr>
            <p:spPr bwMode="auto">
              <a:xfrm>
                <a:off x="2281" y="3364"/>
                <a:ext cx="232" cy="280"/>
              </a:xfrm>
              <a:prstGeom prst="rect">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nvGrpSpPr>
              <p:cNvPr id="75" name="Group 111"/>
              <p:cNvGrpSpPr>
                <a:grpSpLocks/>
              </p:cNvGrpSpPr>
              <p:nvPr/>
            </p:nvGrpSpPr>
            <p:grpSpPr bwMode="auto">
              <a:xfrm>
                <a:off x="2268" y="3381"/>
                <a:ext cx="258" cy="249"/>
                <a:chOff x="2268" y="3381"/>
                <a:chExt cx="258" cy="249"/>
              </a:xfrm>
            </p:grpSpPr>
            <p:sp>
              <p:nvSpPr>
                <p:cNvPr id="85" name="Rectangle 109"/>
                <p:cNvSpPr>
                  <a:spLocks noChangeArrowheads="1"/>
                </p:cNvSpPr>
                <p:nvPr/>
              </p:nvSpPr>
              <p:spPr bwMode="auto">
                <a:xfrm>
                  <a:off x="2268" y="3381"/>
                  <a:ext cx="19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B</a:t>
                  </a:r>
                </a:p>
              </p:txBody>
            </p:sp>
            <p:sp>
              <p:nvSpPr>
                <p:cNvPr id="86" name="Rectangle 110"/>
                <p:cNvSpPr>
                  <a:spLocks noChangeArrowheads="1"/>
                </p:cNvSpPr>
                <p:nvPr/>
              </p:nvSpPr>
              <p:spPr bwMode="auto">
                <a:xfrm>
                  <a:off x="2354" y="3438"/>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0</a:t>
                  </a:r>
                </a:p>
              </p:txBody>
            </p:sp>
          </p:grpSp>
        </p:grpSp>
        <p:grpSp>
          <p:nvGrpSpPr>
            <p:cNvPr id="76" name="Group 117"/>
            <p:cNvGrpSpPr>
              <a:grpSpLocks/>
            </p:cNvGrpSpPr>
            <p:nvPr/>
          </p:nvGrpSpPr>
          <p:grpSpPr bwMode="auto">
            <a:xfrm>
              <a:off x="3739" y="3364"/>
              <a:ext cx="258" cy="280"/>
              <a:chOff x="3739" y="3364"/>
              <a:chExt cx="258" cy="280"/>
            </a:xfrm>
          </p:grpSpPr>
          <p:sp>
            <p:nvSpPr>
              <p:cNvPr id="79" name="Rectangle 113"/>
              <p:cNvSpPr>
                <a:spLocks noChangeArrowheads="1"/>
              </p:cNvSpPr>
              <p:nvPr/>
            </p:nvSpPr>
            <p:spPr bwMode="auto">
              <a:xfrm>
                <a:off x="3752" y="3364"/>
                <a:ext cx="232" cy="280"/>
              </a:xfrm>
              <a:prstGeom prst="rect">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nvGrpSpPr>
              <p:cNvPr id="77" name="Group 116"/>
              <p:cNvGrpSpPr>
                <a:grpSpLocks/>
              </p:cNvGrpSpPr>
              <p:nvPr/>
            </p:nvGrpSpPr>
            <p:grpSpPr bwMode="auto">
              <a:xfrm>
                <a:off x="3739" y="3380"/>
                <a:ext cx="258" cy="249"/>
                <a:chOff x="3739" y="3380"/>
                <a:chExt cx="258" cy="249"/>
              </a:xfrm>
            </p:grpSpPr>
            <p:sp>
              <p:nvSpPr>
                <p:cNvPr id="81" name="Rectangle 114"/>
                <p:cNvSpPr>
                  <a:spLocks noChangeArrowheads="1"/>
                </p:cNvSpPr>
                <p:nvPr/>
              </p:nvSpPr>
              <p:spPr bwMode="auto">
                <a:xfrm>
                  <a:off x="3739" y="3380"/>
                  <a:ext cx="19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B</a:t>
                  </a:r>
                </a:p>
              </p:txBody>
            </p:sp>
            <p:sp>
              <p:nvSpPr>
                <p:cNvPr id="82" name="Rectangle 115"/>
                <p:cNvSpPr>
                  <a:spLocks noChangeArrowheads="1"/>
                </p:cNvSpPr>
                <p:nvPr/>
              </p:nvSpPr>
              <p:spPr bwMode="auto">
                <a:xfrm>
                  <a:off x="3825" y="3437"/>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1</a:t>
                  </a:r>
                </a:p>
              </p:txBody>
            </p:sp>
          </p:grpSp>
        </p:grpSp>
      </p:grpSp>
      <p:sp>
        <p:nvSpPr>
          <p:cNvPr id="123" name="TextBox 122"/>
          <p:cNvSpPr txBox="1"/>
          <p:nvPr/>
        </p:nvSpPr>
        <p:spPr>
          <a:xfrm>
            <a:off x="4975120" y="4540984"/>
            <a:ext cx="3239853" cy="163121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Rows flow from disk through the various operators w/o ever having to be written back to disk</a:t>
            </a:r>
            <a:endParaRPr lang="en-US" sz="2000" dirty="0">
              <a:solidFill>
                <a:srgbClr val="01020B"/>
              </a:solidFill>
              <a:latin typeface="Arial"/>
              <a:cs typeface="Arial"/>
            </a:endParaRPr>
          </a:p>
        </p:txBody>
      </p:sp>
      <p:sp>
        <p:nvSpPr>
          <p:cNvPr id="121" name="Slide Number Placeholder 120"/>
          <p:cNvSpPr>
            <a:spLocks noGrp="1"/>
          </p:cNvSpPr>
          <p:nvPr>
            <p:ph type="sldNum" sz="quarter" idx="12"/>
          </p:nvPr>
        </p:nvSpPr>
        <p:spPr/>
        <p:txBody>
          <a:bodyPr/>
          <a:lstStyle/>
          <a:p>
            <a:fld id="{E98DCB10-97A4-405D-8E23-559299D9D189}"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295855" y="2552315"/>
            <a:ext cx="2102524" cy="4136352"/>
            <a:chOff x="4992544" y="2552315"/>
            <a:chExt cx="2102524" cy="4136352"/>
          </a:xfrm>
        </p:grpSpPr>
        <p:grpSp>
          <p:nvGrpSpPr>
            <p:cNvPr id="76" name="Group 71"/>
            <p:cNvGrpSpPr/>
            <p:nvPr/>
          </p:nvGrpSpPr>
          <p:grpSpPr>
            <a:xfrm>
              <a:off x="4992544" y="2552315"/>
              <a:ext cx="2102524" cy="4136352"/>
              <a:chOff x="4992544" y="2552315"/>
              <a:chExt cx="2102524" cy="4136352"/>
            </a:xfrm>
          </p:grpSpPr>
          <p:sp>
            <p:nvSpPr>
              <p:cNvPr id="78"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79"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77" name="Straight Connector 76"/>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26626" name="Rectangle 3"/>
          <p:cNvSpPr>
            <a:spLocks noGrp="1" noChangeArrowheads="1"/>
          </p:cNvSpPr>
          <p:nvPr>
            <p:ph type="title"/>
          </p:nvPr>
        </p:nvSpPr>
        <p:spPr>
          <a:xfrm>
            <a:off x="405773" y="578524"/>
            <a:ext cx="8467294" cy="533400"/>
          </a:xfrm>
        </p:spPr>
        <p:txBody>
          <a:bodyPr/>
          <a:lstStyle/>
          <a:p>
            <a:r>
              <a:rPr lang="en-US" dirty="0" smtClean="0">
                <a:latin typeface="Arial" charset="0"/>
              </a:rPr>
              <a:t>Using Replication for Small Dimension Tables</a:t>
            </a:r>
            <a:endParaRPr lang="en-US" dirty="0">
              <a:latin typeface="Arial" charset="0"/>
            </a:endParaRPr>
          </a:p>
        </p:txBody>
      </p:sp>
      <p:cxnSp>
        <p:nvCxnSpPr>
          <p:cNvPr id="127" name="Straight Connector 126"/>
          <p:cNvCxnSpPr/>
          <p:nvPr/>
        </p:nvCxnSpPr>
        <p:spPr bwMode="auto">
          <a:xfrm flipH="1">
            <a:off x="1824184" y="2207764"/>
            <a:ext cx="555810" cy="347629"/>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sp>
        <p:nvSpPr>
          <p:cNvPr id="62" name="Rectangle 12"/>
          <p:cNvSpPr>
            <a:spLocks noChangeArrowheads="1"/>
          </p:cNvSpPr>
          <p:nvPr/>
        </p:nvSpPr>
        <p:spPr bwMode="auto">
          <a:xfrm>
            <a:off x="913127" y="2645553"/>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74" name="Group 73"/>
          <p:cNvGrpSpPr/>
          <p:nvPr/>
        </p:nvGrpSpPr>
        <p:grpSpPr>
          <a:xfrm>
            <a:off x="2498725" y="2552315"/>
            <a:ext cx="2102524" cy="4136352"/>
            <a:chOff x="4992544" y="2552315"/>
            <a:chExt cx="2102524" cy="4136352"/>
          </a:xfrm>
        </p:grpSpPr>
        <p:grpSp>
          <p:nvGrpSpPr>
            <p:cNvPr id="72" name="Group 71"/>
            <p:cNvGrpSpPr/>
            <p:nvPr/>
          </p:nvGrpSpPr>
          <p:grpSpPr>
            <a:xfrm>
              <a:off x="4992544" y="2552315"/>
              <a:ext cx="2102524" cy="4136352"/>
              <a:chOff x="4992544" y="2552315"/>
              <a:chExt cx="2102524" cy="4136352"/>
            </a:xfrm>
          </p:grpSpPr>
          <p:sp>
            <p:nvSpPr>
              <p:cNvPr id="57"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1"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60" name="Straight Connector 59"/>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graphicFrame>
        <p:nvGraphicFramePr>
          <p:cNvPr id="63" name="Table 62"/>
          <p:cNvGraphicFramePr>
            <a:graphicFrameLocks noGrp="1"/>
          </p:cNvGraphicFramePr>
          <p:nvPr/>
        </p:nvGraphicFramePr>
        <p:xfrm>
          <a:off x="2877537" y="3889551"/>
          <a:ext cx="1344901" cy="1344676"/>
        </p:xfrm>
        <a:graphic>
          <a:graphicData uri="http://schemas.openxmlformats.org/drawingml/2006/table">
            <a:tbl>
              <a:tblPr/>
              <a:tblGrid>
                <a:gridCol w="376156"/>
                <a:gridCol w="376156"/>
                <a:gridCol w="592589"/>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51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TV</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68" name="Straight Connector 67"/>
          <p:cNvCxnSpPr/>
          <p:nvPr/>
        </p:nvCxnSpPr>
        <p:spPr bwMode="auto">
          <a:xfrm>
            <a:off x="5264727" y="2224424"/>
            <a:ext cx="338667" cy="330970"/>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aphicFrame>
        <p:nvGraphicFramePr>
          <p:cNvPr id="118" name="Table 117"/>
          <p:cNvGraphicFramePr>
            <a:graphicFrameLocks noGrp="1"/>
          </p:cNvGraphicFramePr>
          <p:nvPr/>
        </p:nvGraphicFramePr>
        <p:xfrm>
          <a:off x="730037" y="5471006"/>
          <a:ext cx="1234160" cy="1037469"/>
        </p:xfrm>
        <a:graphic>
          <a:graphicData uri="http://schemas.openxmlformats.org/drawingml/2006/table">
            <a:tbl>
              <a:tblPr/>
              <a:tblGrid>
                <a:gridCol w="555625"/>
                <a:gridCol w="678535"/>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U.S.</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France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Italy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9" name="Table 118"/>
          <p:cNvGraphicFramePr>
            <a:graphicFrameLocks noGrp="1"/>
          </p:cNvGraphicFramePr>
          <p:nvPr/>
        </p:nvGraphicFramePr>
        <p:xfrm>
          <a:off x="674667" y="3889551"/>
          <a:ext cx="1344901" cy="1344676"/>
        </p:xfrm>
        <a:graphic>
          <a:graphicData uri="http://schemas.openxmlformats.org/drawingml/2006/table">
            <a:tbl>
              <a:tblPr/>
              <a:tblGrid>
                <a:gridCol w="376156"/>
                <a:gridCol w="376156"/>
                <a:gridCol w="592589"/>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Tivo</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Zune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Xbox</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0" name="Rectangle 12"/>
          <p:cNvSpPr>
            <a:spLocks noChangeArrowheads="1"/>
          </p:cNvSpPr>
          <p:nvPr/>
        </p:nvSpPr>
        <p:spPr bwMode="auto">
          <a:xfrm>
            <a:off x="3112920" y="2645553"/>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grpSp>
        <p:nvGrpSpPr>
          <p:cNvPr id="43" name="Group 42"/>
          <p:cNvGrpSpPr/>
          <p:nvPr/>
        </p:nvGrpSpPr>
        <p:grpSpPr>
          <a:xfrm>
            <a:off x="4690822" y="2552315"/>
            <a:ext cx="2102524" cy="4136352"/>
            <a:chOff x="4992544" y="2552315"/>
            <a:chExt cx="2102524" cy="4136352"/>
          </a:xfrm>
        </p:grpSpPr>
        <p:grpSp>
          <p:nvGrpSpPr>
            <p:cNvPr id="44" name="Group 71"/>
            <p:cNvGrpSpPr/>
            <p:nvPr/>
          </p:nvGrpSpPr>
          <p:grpSpPr>
            <a:xfrm>
              <a:off x="4992544" y="2552315"/>
              <a:ext cx="2102524" cy="4136352"/>
              <a:chOff x="4992544" y="2552315"/>
              <a:chExt cx="2102524" cy="4136352"/>
            </a:xfrm>
          </p:grpSpPr>
          <p:sp>
            <p:nvSpPr>
              <p:cNvPr id="46" name="AutoShape 13"/>
              <p:cNvSpPr>
                <a:spLocks noChangeArrowheads="1"/>
              </p:cNvSpPr>
              <p:nvPr/>
            </p:nvSpPr>
            <p:spPr bwMode="auto">
              <a:xfrm>
                <a:off x="4992544" y="3309217"/>
                <a:ext cx="2102524" cy="33794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47" name="Rectangle 210"/>
              <p:cNvSpPr>
                <a:spLocks noChangeArrowheads="1"/>
              </p:cNvSpPr>
              <p:nvPr/>
            </p:nvSpPr>
            <p:spPr bwMode="auto">
              <a:xfrm>
                <a:off x="5578380" y="2552315"/>
                <a:ext cx="930853" cy="8112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grpSp>
        <p:cxnSp>
          <p:nvCxnSpPr>
            <p:cNvPr id="45" name="Straight Connector 44"/>
            <p:cNvCxnSpPr/>
            <p:nvPr/>
          </p:nvCxnSpPr>
          <p:spPr bwMode="auto">
            <a:xfrm rot="5400000">
              <a:off x="5956758" y="3447400"/>
              <a:ext cx="173952" cy="3224"/>
            </a:xfrm>
            <a:prstGeom prst="line">
              <a:avLst/>
            </a:prstGeom>
            <a:solidFill>
              <a:schemeClr val="accent1"/>
            </a:solidFill>
            <a:ln w="38100" cap="flat" cmpd="sng" algn="ctr">
              <a:solidFill>
                <a:srgbClr val="01020B"/>
              </a:solidFill>
              <a:prstDash val="solid"/>
              <a:round/>
              <a:headEnd type="none" w="med" len="med"/>
              <a:tailEnd type="none" w="med" len="med"/>
            </a:ln>
            <a:effectLst/>
          </p:spPr>
        </p:cxnSp>
      </p:grpSp>
      <p:sp>
        <p:nvSpPr>
          <p:cNvPr id="48" name="Rectangle 12"/>
          <p:cNvSpPr>
            <a:spLocks noChangeArrowheads="1"/>
          </p:cNvSpPr>
          <p:nvPr/>
        </p:nvSpPr>
        <p:spPr bwMode="auto">
          <a:xfrm>
            <a:off x="5312714" y="2645553"/>
            <a:ext cx="869062" cy="585910"/>
          </a:xfrm>
          <a:prstGeom prst="rect">
            <a:avLst/>
          </a:prstGeom>
          <a:noFill/>
          <a:ln w="9525">
            <a:noFill/>
            <a:miter lim="800000"/>
            <a:headEnd/>
            <a:tailEnd/>
          </a:ln>
        </p:spPr>
        <p:txBody>
          <a:bodyPr wrap="none" lIns="92075" tIns="46038" rIns="92075" bIns="46038">
            <a:prstTxWarp prst="textNoShape">
              <a:avLst/>
            </a:prstTxWarp>
            <a:spAutoFit/>
          </a:bodyPr>
          <a:lstStyle/>
          <a:p>
            <a:pPr algn="ctr"/>
            <a:r>
              <a:rPr lang="en-US" sz="1600" dirty="0" smtClean="0">
                <a:solidFill>
                  <a:srgbClr val="000000"/>
                </a:solidFill>
                <a:latin typeface="Arial"/>
                <a:cs typeface="Arial"/>
              </a:rPr>
              <a:t>SQL</a:t>
            </a:r>
            <a:br>
              <a:rPr lang="en-US" sz="1600" dirty="0" smtClean="0">
                <a:solidFill>
                  <a:srgbClr val="000000"/>
                </a:solidFill>
                <a:latin typeface="Arial"/>
                <a:cs typeface="Arial"/>
              </a:rPr>
            </a:br>
            <a:r>
              <a:rPr lang="en-US" sz="1600" dirty="0" smtClean="0">
                <a:solidFill>
                  <a:srgbClr val="000000"/>
                </a:solidFill>
                <a:latin typeface="Arial"/>
                <a:cs typeface="Arial"/>
              </a:rPr>
              <a:t>Engine</a:t>
            </a:r>
            <a:endParaRPr lang="en-US" sz="1600" dirty="0">
              <a:solidFill>
                <a:srgbClr val="000000"/>
              </a:solidFill>
              <a:latin typeface="Arial"/>
              <a:cs typeface="Arial"/>
            </a:endParaRPr>
          </a:p>
        </p:txBody>
      </p:sp>
      <p:cxnSp>
        <p:nvCxnSpPr>
          <p:cNvPr id="56" name="Straight Connector 55"/>
          <p:cNvCxnSpPr>
            <a:endCxn id="61" idx="0"/>
          </p:cNvCxnSpPr>
          <p:nvPr/>
        </p:nvCxnSpPr>
        <p:spPr bwMode="auto">
          <a:xfrm rot="5400000">
            <a:off x="3346715" y="2335333"/>
            <a:ext cx="420255" cy="13708"/>
          </a:xfrm>
          <a:prstGeom prst="line">
            <a:avLst/>
          </a:prstGeom>
          <a:solidFill>
            <a:schemeClr val="accent1"/>
          </a:solidFill>
          <a:ln w="25400" cap="flat" cmpd="sng" algn="ctr">
            <a:solidFill>
              <a:srgbClr val="01020B"/>
            </a:solidFill>
            <a:prstDash val="solid"/>
            <a:round/>
            <a:headEnd type="none" w="med" len="med"/>
            <a:tailEnd type="stealth" w="med" len="med"/>
          </a:ln>
          <a:effectLst/>
        </p:spPr>
      </p:cxnSp>
      <p:graphicFrame>
        <p:nvGraphicFramePr>
          <p:cNvPr id="83" name="Table 82"/>
          <p:cNvGraphicFramePr>
            <a:graphicFrameLocks noGrp="1"/>
          </p:cNvGraphicFramePr>
          <p:nvPr/>
        </p:nvGraphicFramePr>
        <p:xfrm>
          <a:off x="5069634" y="3889551"/>
          <a:ext cx="1344901" cy="1344676"/>
        </p:xfrm>
        <a:graphic>
          <a:graphicData uri="http://schemas.openxmlformats.org/drawingml/2006/table">
            <a:tbl>
              <a:tblPr/>
              <a:tblGrid>
                <a:gridCol w="376156"/>
                <a:gridCol w="376156"/>
                <a:gridCol w="592589"/>
              </a:tblGrid>
              <a:tr h="23056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OID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Item</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40</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rgbClr val="01020B"/>
                          </a:solidFill>
                          <a:effectLst/>
                          <a:latin typeface="Verdana" charset="0"/>
                          <a:ea typeface="ＭＳ Ｐゴシック" charset="-128"/>
                          <a:cs typeface="ＭＳ Ｐゴシック" charset="-128"/>
                        </a:rPr>
                        <a:t>iPod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43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Iron</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9</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DVD</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2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33</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VCR</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4" name="Table 83"/>
          <p:cNvGraphicFramePr>
            <a:graphicFrameLocks noGrp="1"/>
          </p:cNvGraphicFramePr>
          <p:nvPr/>
        </p:nvGraphicFramePr>
        <p:xfrm>
          <a:off x="2932907" y="5471006"/>
          <a:ext cx="1234160" cy="1037469"/>
        </p:xfrm>
        <a:graphic>
          <a:graphicData uri="http://schemas.openxmlformats.org/drawingml/2006/table">
            <a:tbl>
              <a:tblPr/>
              <a:tblGrid>
                <a:gridCol w="555625"/>
                <a:gridCol w="678535"/>
              </a:tblGrid>
              <a:tr h="11240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U.S.</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France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09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Italy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5" name="Table 84"/>
          <p:cNvGraphicFramePr>
            <a:graphicFrameLocks noGrp="1"/>
          </p:cNvGraphicFramePr>
          <p:nvPr/>
        </p:nvGraphicFramePr>
        <p:xfrm>
          <a:off x="5125004" y="5471006"/>
          <a:ext cx="1234160" cy="1066332"/>
        </p:xfrm>
        <a:graphic>
          <a:graphicData uri="http://schemas.openxmlformats.org/drawingml/2006/table">
            <a:tbl>
              <a:tblPr/>
              <a:tblGrid>
                <a:gridCol w="555625"/>
                <a:gridCol w="678535"/>
              </a:tblGrid>
              <a:tr h="230607">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142CFD"/>
                          </a:solidFill>
                          <a:effectLst/>
                          <a:latin typeface="Verdana" charset="0"/>
                          <a:ea typeface="ＭＳ Ｐゴシック" charset="-128"/>
                          <a:cs typeface="ＭＳ Ｐゴシック" charset="-128"/>
                        </a:rPr>
                        <a:t>CID</a:t>
                      </a:r>
                      <a:endPar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1</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U.S.</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2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France</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85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3 </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1020B"/>
                          </a:solidFill>
                          <a:effectLst/>
                          <a:latin typeface="Verdana" charset="0"/>
                          <a:ea typeface="ＭＳ Ｐゴシック" charset="-128"/>
                          <a:cs typeface="ＭＳ Ｐゴシック" charset="-128"/>
                        </a:rPr>
                        <a:t>Italy</a:t>
                      </a:r>
                      <a:endParaRPr kumimoji="0" lang="en-US" sz="1200" b="1"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6" name="TextBox 85"/>
          <p:cNvSpPr txBox="1"/>
          <p:nvPr/>
        </p:nvSpPr>
        <p:spPr>
          <a:xfrm>
            <a:off x="6503940" y="5478702"/>
            <a:ext cx="2085878" cy="954107"/>
          </a:xfrm>
          <a:prstGeom prst="rect">
            <a:avLst/>
          </a:prstGeom>
          <a:solidFill>
            <a:schemeClr val="tx2">
              <a:lumMod val="20000"/>
              <a:lumOff val="80000"/>
            </a:schemeClr>
          </a:solidFill>
        </p:spPr>
        <p:txBody>
          <a:bodyPr wrap="square" rtlCol="0">
            <a:spAutoFit/>
          </a:bodyPr>
          <a:lstStyle/>
          <a:p>
            <a:r>
              <a:rPr lang="en-US" sz="2000" dirty="0" smtClean="0">
                <a:solidFill>
                  <a:srgbClr val="0000FF"/>
                </a:solidFill>
                <a:latin typeface="Arial"/>
                <a:cs typeface="Arial"/>
              </a:rPr>
              <a:t>Country Table</a:t>
            </a:r>
            <a:endParaRPr lang="en-US" sz="1800" dirty="0" smtClean="0">
              <a:solidFill>
                <a:srgbClr val="01020B"/>
              </a:solidFill>
              <a:latin typeface="Arial"/>
              <a:cs typeface="Arial"/>
            </a:endParaRPr>
          </a:p>
          <a:p>
            <a:r>
              <a:rPr lang="en-US" sz="1800" u="sng" dirty="0" smtClean="0">
                <a:solidFill>
                  <a:srgbClr val="01020B"/>
                </a:solidFill>
                <a:latin typeface="Arial"/>
                <a:cs typeface="Arial"/>
              </a:rPr>
              <a:t>Replicated on </a:t>
            </a:r>
            <a:br>
              <a:rPr lang="en-US" sz="1800" u="sng" dirty="0" smtClean="0">
                <a:solidFill>
                  <a:srgbClr val="01020B"/>
                </a:solidFill>
                <a:latin typeface="Arial"/>
                <a:cs typeface="Arial"/>
              </a:rPr>
            </a:br>
            <a:r>
              <a:rPr lang="en-US" sz="1800" u="sng" dirty="0" smtClean="0">
                <a:solidFill>
                  <a:srgbClr val="01020B"/>
                </a:solidFill>
                <a:latin typeface="Arial"/>
                <a:cs typeface="Arial"/>
              </a:rPr>
              <a:t>All Nodes</a:t>
            </a:r>
            <a:endParaRPr lang="en-US" sz="1800" u="sng" dirty="0">
              <a:solidFill>
                <a:srgbClr val="FF0000"/>
              </a:solidFill>
              <a:latin typeface="Arial"/>
              <a:cs typeface="Arial"/>
            </a:endParaRPr>
          </a:p>
        </p:txBody>
      </p:sp>
      <p:sp>
        <p:nvSpPr>
          <p:cNvPr id="87" name="Freeform 45"/>
          <p:cNvSpPr>
            <a:spLocks/>
          </p:cNvSpPr>
          <p:nvPr/>
        </p:nvSpPr>
        <p:spPr bwMode="auto">
          <a:xfrm>
            <a:off x="2267815" y="1830532"/>
            <a:ext cx="3876675" cy="452438"/>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89" name="Rectangle 46"/>
          <p:cNvSpPr>
            <a:spLocks noChangeArrowheads="1"/>
          </p:cNvSpPr>
          <p:nvPr/>
        </p:nvSpPr>
        <p:spPr bwMode="auto">
          <a:xfrm>
            <a:off x="2851775" y="1887057"/>
            <a:ext cx="2605088" cy="304800"/>
          </a:xfrm>
          <a:prstGeom prst="rect">
            <a:avLst/>
          </a:prstGeom>
          <a:noFill/>
          <a:ln w="9525">
            <a:noFill/>
            <a:miter lim="800000"/>
            <a:headEnd/>
            <a:tailEnd/>
          </a:ln>
        </p:spPr>
        <p:txBody>
          <a:bodyPr lIns="92075" tIns="46038" rIns="92075" bIns="46038">
            <a:prstTxWarp prst="textNoShape">
              <a:avLst/>
            </a:prstTxWarp>
            <a:spAutoFit/>
          </a:bodyPr>
          <a:lstStyle/>
          <a:p>
            <a:r>
              <a:rPr lang="en-US" sz="1400">
                <a:solidFill>
                  <a:srgbClr val="000000"/>
                </a:solidFill>
                <a:latin typeface="New York" charset="0"/>
              </a:rPr>
              <a:t>Interconnection Network</a:t>
            </a:r>
          </a:p>
        </p:txBody>
      </p:sp>
      <p:sp>
        <p:nvSpPr>
          <p:cNvPr id="94" name="TextBox 93"/>
          <p:cNvSpPr txBox="1"/>
          <p:nvPr/>
        </p:nvSpPr>
        <p:spPr>
          <a:xfrm>
            <a:off x="4029700" y="1269231"/>
            <a:ext cx="5114300" cy="3170099"/>
          </a:xfrm>
          <a:prstGeom prst="rect">
            <a:avLst/>
          </a:prstGeom>
          <a:solidFill>
            <a:srgbClr val="FFFF00"/>
          </a:solidFill>
          <a:ln>
            <a:solidFill>
              <a:srgbClr val="01020B"/>
            </a:solidFill>
          </a:ln>
        </p:spPr>
        <p:txBody>
          <a:bodyPr wrap="square" rtlCol="0">
            <a:spAutoFit/>
          </a:bodyPr>
          <a:lstStyle/>
          <a:p>
            <a:pPr>
              <a:buFont typeface="Arial"/>
              <a:buChar char="•"/>
            </a:pPr>
            <a:r>
              <a:rPr lang="en-US" sz="2000" dirty="0" smtClean="0">
                <a:solidFill>
                  <a:srgbClr val="01020B"/>
                </a:solidFill>
                <a:latin typeface="Arial"/>
                <a:cs typeface="Arial"/>
              </a:rPr>
              <a:t>  Works very well for data warehousing</a:t>
            </a:r>
          </a:p>
          <a:p>
            <a:pPr lvl="1"/>
            <a:r>
              <a:rPr lang="en-US" sz="2000" dirty="0" err="1" smtClean="0">
                <a:solidFill>
                  <a:srgbClr val="01020B"/>
                </a:solidFill>
                <a:latin typeface="Arial"/>
                <a:cs typeface="Arial"/>
                <a:sym typeface="Wingdings"/>
              </a:rPr>
              <a:t></a:t>
            </a:r>
            <a:r>
              <a:rPr lang="en-US" sz="2000" dirty="0" smtClean="0">
                <a:solidFill>
                  <a:srgbClr val="01020B"/>
                </a:solidFill>
                <a:latin typeface="Arial"/>
                <a:cs typeface="Arial"/>
                <a:sym typeface="Wingdings"/>
              </a:rPr>
              <a:t> Joins with fact table are local</a:t>
            </a:r>
            <a:br>
              <a:rPr lang="en-US" sz="2000" dirty="0" smtClean="0">
                <a:solidFill>
                  <a:srgbClr val="01020B"/>
                </a:solidFill>
                <a:latin typeface="Arial"/>
                <a:cs typeface="Arial"/>
                <a:sym typeface="Wingdings"/>
              </a:rPr>
            </a:br>
            <a:endParaRPr lang="en-US" sz="2000" dirty="0" smtClean="0">
              <a:solidFill>
                <a:srgbClr val="01020B"/>
              </a:solidFill>
              <a:latin typeface="Arial"/>
              <a:cs typeface="Arial"/>
            </a:endParaRPr>
          </a:p>
          <a:p>
            <a:pPr>
              <a:buFont typeface="Arial"/>
              <a:buChar char="•"/>
            </a:pPr>
            <a:r>
              <a:rPr lang="en-US" sz="2000" dirty="0" smtClean="0">
                <a:solidFill>
                  <a:srgbClr val="01020B"/>
                </a:solidFill>
                <a:latin typeface="Arial"/>
                <a:cs typeface="Arial"/>
              </a:rPr>
              <a:t>  Exploited by </a:t>
            </a:r>
            <a:r>
              <a:rPr lang="en-US" sz="2000" dirty="0" err="1" smtClean="0">
                <a:solidFill>
                  <a:srgbClr val="01020B"/>
                </a:solidFill>
                <a:latin typeface="Arial"/>
                <a:cs typeface="Arial"/>
              </a:rPr>
              <a:t>DATAllegro</a:t>
            </a:r>
            <a:endParaRPr lang="en-US" sz="2000" dirty="0" smtClean="0">
              <a:solidFill>
                <a:srgbClr val="01020B"/>
              </a:solidFill>
              <a:latin typeface="Arial"/>
              <a:cs typeface="Arial"/>
            </a:endParaRPr>
          </a:p>
          <a:p>
            <a:pPr>
              <a:buFont typeface="Arial"/>
              <a:buChar char="•"/>
            </a:pPr>
            <a:endParaRPr lang="en-US" sz="2000" dirty="0" smtClean="0">
              <a:solidFill>
                <a:srgbClr val="01020B"/>
              </a:solidFill>
              <a:latin typeface="Arial"/>
              <a:cs typeface="Arial"/>
            </a:endParaRPr>
          </a:p>
          <a:p>
            <a:pPr>
              <a:buFont typeface="Arial"/>
              <a:buChar char="•"/>
            </a:pPr>
            <a:r>
              <a:rPr lang="en-US" sz="2000" dirty="0" smtClean="0">
                <a:solidFill>
                  <a:srgbClr val="01020B"/>
                </a:solidFill>
                <a:latin typeface="Arial"/>
                <a:cs typeface="Arial"/>
              </a:rPr>
              <a:t>  Tradeoff is that updates to replicated dimension tables must be applied on all nodes</a:t>
            </a:r>
            <a:br>
              <a:rPr lang="en-US" sz="2000" dirty="0" smtClean="0">
                <a:solidFill>
                  <a:srgbClr val="01020B"/>
                </a:solidFill>
                <a:latin typeface="Arial"/>
                <a:cs typeface="Arial"/>
              </a:rPr>
            </a:br>
            <a:endParaRPr lang="en-US" sz="2000" dirty="0" smtClean="0">
              <a:solidFill>
                <a:srgbClr val="01020B"/>
              </a:solidFill>
              <a:latin typeface="Arial"/>
              <a:cs typeface="Arial"/>
            </a:endParaRPr>
          </a:p>
          <a:p>
            <a:endParaRPr lang="en-US" sz="2000" dirty="0">
              <a:solidFill>
                <a:srgbClr val="01020B"/>
              </a:solidFill>
              <a:latin typeface="Arial"/>
              <a:cs typeface="Arial"/>
            </a:endParaRPr>
          </a:p>
        </p:txBody>
      </p:sp>
      <p:sp>
        <p:nvSpPr>
          <p:cNvPr id="53" name="TextBox 52"/>
          <p:cNvSpPr txBox="1"/>
          <p:nvPr/>
        </p:nvSpPr>
        <p:spPr>
          <a:xfrm>
            <a:off x="6480849" y="4033214"/>
            <a:ext cx="2085878" cy="954107"/>
          </a:xfrm>
          <a:prstGeom prst="rect">
            <a:avLst/>
          </a:prstGeom>
          <a:solidFill>
            <a:schemeClr val="tx2">
              <a:lumMod val="20000"/>
              <a:lumOff val="80000"/>
            </a:schemeClr>
          </a:solidFill>
        </p:spPr>
        <p:txBody>
          <a:bodyPr wrap="square" rtlCol="0">
            <a:spAutoFit/>
          </a:bodyPr>
          <a:lstStyle/>
          <a:p>
            <a:r>
              <a:rPr lang="en-US" sz="2000" dirty="0" smtClean="0">
                <a:solidFill>
                  <a:srgbClr val="0000FF"/>
                </a:solidFill>
                <a:latin typeface="Arial"/>
                <a:cs typeface="Arial"/>
              </a:rPr>
              <a:t>Orders Table</a:t>
            </a:r>
            <a:endParaRPr lang="en-US" sz="1800" dirty="0" smtClean="0">
              <a:solidFill>
                <a:srgbClr val="01020B"/>
              </a:solidFill>
              <a:latin typeface="Arial"/>
              <a:cs typeface="Arial"/>
            </a:endParaRPr>
          </a:p>
          <a:p>
            <a:r>
              <a:rPr lang="en-US" sz="1800" dirty="0" smtClean="0">
                <a:solidFill>
                  <a:srgbClr val="01020B"/>
                </a:solidFill>
                <a:latin typeface="Arial"/>
                <a:cs typeface="Arial"/>
              </a:rPr>
              <a:t>hash partitioned </a:t>
            </a:r>
          </a:p>
          <a:p>
            <a:r>
              <a:rPr lang="en-US" sz="1800" dirty="0" smtClean="0">
                <a:solidFill>
                  <a:srgbClr val="01020B"/>
                </a:solidFill>
                <a:latin typeface="Arial"/>
                <a:cs typeface="Arial"/>
              </a:rPr>
              <a:t>on OID</a:t>
            </a:r>
            <a:endParaRPr lang="en-US" sz="1800" dirty="0">
              <a:solidFill>
                <a:srgbClr val="01020B"/>
              </a:solidFill>
              <a:latin typeface="Arial"/>
              <a:cs typeface="Arial"/>
            </a:endParaRPr>
          </a:p>
        </p:txBody>
      </p:sp>
      <p:sp>
        <p:nvSpPr>
          <p:cNvPr id="35" name="Slide Number Placeholder 34"/>
          <p:cNvSpPr>
            <a:spLocks noGrp="1"/>
          </p:cNvSpPr>
          <p:nvPr>
            <p:ph type="sldNum" sz="quarter" idx="12"/>
          </p:nvPr>
        </p:nvSpPr>
        <p:spPr/>
        <p:txBody>
          <a:bodyPr/>
          <a:lstStyle/>
          <a:p>
            <a:fld id="{E98DCB10-97A4-405D-8E23-559299D9D189}" type="slidenum">
              <a:rPr lang="en-US" smtClean="0"/>
              <a:pPr/>
              <a:t>43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rPr>
              <a:t>Talk Outline	</a:t>
            </a:r>
          </a:p>
        </p:txBody>
      </p:sp>
      <p:sp>
        <p:nvSpPr>
          <p:cNvPr id="6147" name="Content Placeholder 2" descr="Rectangle: Click to edit Master text styles&#10;Second level&#10;Third level&#10;Fourth level&#10;Fifth level"/>
          <p:cNvSpPr>
            <a:spLocks noGrp="1"/>
          </p:cNvSpPr>
          <p:nvPr>
            <p:ph idx="1"/>
          </p:nvPr>
        </p:nvSpPr>
        <p:spPr/>
        <p:txBody>
          <a:bodyPr/>
          <a:lstStyle/>
          <a:p>
            <a:r>
              <a:rPr lang="en-US" dirty="0">
                <a:latin typeface="Arial" charset="0"/>
              </a:rPr>
              <a:t>Alternative parallel db architectures</a:t>
            </a:r>
          </a:p>
          <a:p>
            <a:pPr lvl="1"/>
            <a:r>
              <a:rPr lang="en-US" dirty="0">
                <a:latin typeface="Arial" charset="0"/>
              </a:rPr>
              <a:t>Why “shared nothing” has emerged as the standard </a:t>
            </a:r>
          </a:p>
          <a:p>
            <a:r>
              <a:rPr lang="en-US" dirty="0">
                <a:latin typeface="Arial" charset="0"/>
              </a:rPr>
              <a:t>Partitioned tables</a:t>
            </a:r>
          </a:p>
          <a:p>
            <a:pPr lvl="1"/>
            <a:r>
              <a:rPr lang="en-US" dirty="0">
                <a:latin typeface="Arial" charset="0"/>
              </a:rPr>
              <a:t>The basis for scalable execution</a:t>
            </a:r>
          </a:p>
          <a:p>
            <a:r>
              <a:rPr lang="en-US" dirty="0">
                <a:solidFill>
                  <a:srgbClr val="01020B"/>
                </a:solidFill>
                <a:latin typeface="Arial" charset="0"/>
              </a:rPr>
              <a:t>Partitioned </a:t>
            </a:r>
            <a:r>
              <a:rPr lang="en-US" dirty="0" smtClean="0">
                <a:solidFill>
                  <a:srgbClr val="01020B"/>
                </a:solidFill>
                <a:latin typeface="Arial" charset="0"/>
              </a:rPr>
              <a:t>parallelism</a:t>
            </a:r>
          </a:p>
          <a:p>
            <a:pPr lvl="1"/>
            <a:r>
              <a:rPr lang="en-US" dirty="0" smtClean="0">
                <a:latin typeface="Arial" charset="0"/>
              </a:rPr>
              <a:t>Software building blocks for scalable database systems</a:t>
            </a:r>
            <a:endParaRPr lang="en-US" dirty="0">
              <a:solidFill>
                <a:srgbClr val="01020B"/>
              </a:solidFill>
              <a:latin typeface="Arial" charset="0"/>
            </a:endParaRPr>
          </a:p>
          <a:p>
            <a:r>
              <a:rPr lang="en-US" dirty="0" smtClean="0">
                <a:solidFill>
                  <a:srgbClr val="FF0000"/>
                </a:solidFill>
                <a:latin typeface="Arial" charset="0"/>
              </a:rPr>
              <a:t>Other technical challenges</a:t>
            </a:r>
          </a:p>
          <a:p>
            <a:r>
              <a:rPr lang="en-US" dirty="0" smtClean="0">
                <a:latin typeface="Arial" charset="0"/>
              </a:rPr>
              <a:t>Summary and Conclusions</a:t>
            </a:r>
          </a:p>
        </p:txBody>
      </p:sp>
      <p:sp>
        <p:nvSpPr>
          <p:cNvPr id="4" name="Slide Number Placeholder 3"/>
          <p:cNvSpPr>
            <a:spLocks noGrp="1"/>
          </p:cNvSpPr>
          <p:nvPr>
            <p:ph type="sldNum" sz="quarter" idx="12"/>
          </p:nvPr>
        </p:nvSpPr>
        <p:spPr/>
        <p:txBody>
          <a:bodyPr/>
          <a:lstStyle/>
          <a:p>
            <a:fld id="{E98DCB10-97A4-405D-8E23-559299D9D189}"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Technical Challenges</a:t>
            </a:r>
            <a:endParaRPr lang="en-US" dirty="0"/>
          </a:p>
        </p:txBody>
      </p:sp>
      <p:sp>
        <p:nvSpPr>
          <p:cNvPr id="3" name="Content Placeholder 2"/>
          <p:cNvSpPr>
            <a:spLocks noGrp="1"/>
          </p:cNvSpPr>
          <p:nvPr>
            <p:ph idx="1"/>
          </p:nvPr>
        </p:nvSpPr>
        <p:spPr/>
        <p:txBody>
          <a:bodyPr/>
          <a:lstStyle/>
          <a:p>
            <a:r>
              <a:rPr lang="en-US" dirty="0" smtClean="0"/>
              <a:t>Hardware failures</a:t>
            </a:r>
          </a:p>
          <a:p>
            <a:r>
              <a:rPr lang="en-US" dirty="0" smtClean="0"/>
              <a:t>Avoiding skew</a:t>
            </a:r>
          </a:p>
          <a:p>
            <a:r>
              <a:rPr lang="en-US" dirty="0" smtClean="0"/>
              <a:t>Query Optimization</a:t>
            </a:r>
          </a:p>
          <a:p>
            <a:r>
              <a:rPr lang="en-US" dirty="0" smtClean="0"/>
              <a:t>Manageability</a:t>
            </a:r>
          </a:p>
        </p:txBody>
      </p:sp>
      <p:sp>
        <p:nvSpPr>
          <p:cNvPr id="4" name="Slide Number Placeholder 3"/>
          <p:cNvSpPr>
            <a:spLocks noGrp="1"/>
          </p:cNvSpPr>
          <p:nvPr>
            <p:ph type="sldNum" sz="quarter" idx="12"/>
          </p:nvPr>
        </p:nvSpPr>
        <p:spPr/>
        <p:txBody>
          <a:bodyPr/>
          <a:lstStyle/>
          <a:p>
            <a:fld id="{E98DCB10-97A4-405D-8E23-559299D9D189}"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186"/>
          <p:cNvGrpSpPr/>
          <p:nvPr/>
        </p:nvGrpSpPr>
        <p:grpSpPr>
          <a:xfrm flipH="1">
            <a:off x="6852224" y="4140993"/>
            <a:ext cx="1021211" cy="522870"/>
            <a:chOff x="931333" y="4288010"/>
            <a:chExt cx="954425" cy="668838"/>
          </a:xfrm>
        </p:grpSpPr>
        <p:cxnSp>
          <p:nvCxnSpPr>
            <p:cNvPr id="235" name="Straight Connector 234"/>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36" name="Straight Connector 235"/>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230" name="Group 185"/>
          <p:cNvGrpSpPr/>
          <p:nvPr/>
        </p:nvGrpSpPr>
        <p:grpSpPr>
          <a:xfrm>
            <a:off x="6811306" y="4142196"/>
            <a:ext cx="1021211" cy="522870"/>
            <a:chOff x="931333" y="4288010"/>
            <a:chExt cx="954425" cy="668838"/>
          </a:xfrm>
        </p:grpSpPr>
        <p:cxnSp>
          <p:nvCxnSpPr>
            <p:cNvPr id="233" name="Straight Connector 232"/>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34" name="Straight Connector 233"/>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87" name="Group 86"/>
          <p:cNvGrpSpPr/>
          <p:nvPr/>
        </p:nvGrpSpPr>
        <p:grpSpPr>
          <a:xfrm>
            <a:off x="2473421" y="2471874"/>
            <a:ext cx="3399280" cy="433425"/>
            <a:chOff x="2258947" y="2873746"/>
            <a:chExt cx="3534092" cy="561499"/>
          </a:xfrm>
        </p:grpSpPr>
        <p:sp>
          <p:nvSpPr>
            <p:cNvPr id="23802" name="Freeform 45"/>
            <p:cNvSpPr>
              <a:spLocks/>
            </p:cNvSpPr>
            <p:nvPr/>
          </p:nvSpPr>
          <p:spPr bwMode="auto">
            <a:xfrm>
              <a:off x="2258947" y="2873746"/>
              <a:ext cx="3534092" cy="561499"/>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23803" name="Rectangle 46"/>
            <p:cNvSpPr>
              <a:spLocks noChangeArrowheads="1"/>
            </p:cNvSpPr>
            <p:nvPr/>
          </p:nvSpPr>
          <p:spPr bwMode="auto">
            <a:xfrm>
              <a:off x="2855302" y="2969770"/>
              <a:ext cx="2374875" cy="378274"/>
            </a:xfrm>
            <a:prstGeom prst="rect">
              <a:avLst/>
            </a:prstGeom>
            <a:noFill/>
            <a:ln w="9525">
              <a:noFill/>
              <a:miter lim="800000"/>
              <a:headEnd/>
              <a:tailEnd/>
            </a:ln>
          </p:spPr>
          <p:txBody>
            <a:bodyPr lIns="92075" tIns="46038" rIns="92075" bIns="46038">
              <a:prstTxWarp prst="textNoShape">
                <a:avLst/>
              </a:prstTxWarp>
              <a:spAutoFit/>
            </a:bodyPr>
            <a:lstStyle/>
            <a:p>
              <a:r>
                <a:rPr lang="en-US" sz="1400" dirty="0">
                  <a:solidFill>
                    <a:srgbClr val="000000"/>
                  </a:solidFill>
                  <a:latin typeface="New York" charset="0"/>
                </a:rPr>
                <a:t>Interconnection Network</a:t>
              </a:r>
            </a:p>
          </p:txBody>
        </p:sp>
      </p:grpSp>
      <p:sp>
        <p:nvSpPr>
          <p:cNvPr id="23554" name="Rectangle 3"/>
          <p:cNvSpPr>
            <a:spLocks noGrp="1" noChangeArrowheads="1"/>
          </p:cNvSpPr>
          <p:nvPr>
            <p:ph type="title"/>
          </p:nvPr>
        </p:nvSpPr>
        <p:spPr>
          <a:xfrm>
            <a:off x="183573" y="746991"/>
            <a:ext cx="7162800" cy="533400"/>
          </a:xfrm>
        </p:spPr>
        <p:txBody>
          <a:bodyPr/>
          <a:lstStyle/>
          <a:p>
            <a:r>
              <a:rPr lang="en-US" dirty="0" smtClean="0">
                <a:latin typeface="Arial" charset="0"/>
              </a:rPr>
              <a:t>Dealing with hardware failures</a:t>
            </a:r>
            <a:endParaRPr lang="en-US" dirty="0">
              <a:latin typeface="Arial" charset="0"/>
            </a:endParaRPr>
          </a:p>
        </p:txBody>
      </p:sp>
      <p:sp>
        <p:nvSpPr>
          <p:cNvPr id="23739" name="Content Placeholder 325" descr="Rectangle: Click to edit Master text styles&#10;Second level&#10;Third level&#10;Fourth level&#10;Fifth level"/>
          <p:cNvSpPr>
            <a:spLocks noGrp="1"/>
          </p:cNvSpPr>
          <p:nvPr>
            <p:ph idx="1"/>
          </p:nvPr>
        </p:nvSpPr>
        <p:spPr>
          <a:xfrm>
            <a:off x="735830" y="1714115"/>
            <a:ext cx="6928043" cy="1117985"/>
          </a:xfrm>
        </p:spPr>
        <p:txBody>
          <a:bodyPr/>
          <a:lstStyle/>
          <a:p>
            <a:r>
              <a:rPr lang="en-US" dirty="0" smtClean="0">
                <a:latin typeface="Arial" charset="0"/>
              </a:rPr>
              <a:t>RAID alone is not sufficient.  Consider when a node fails</a:t>
            </a:r>
          </a:p>
        </p:txBody>
      </p:sp>
      <p:sp>
        <p:nvSpPr>
          <p:cNvPr id="134" name="Slide Number Placeholder 133"/>
          <p:cNvSpPr>
            <a:spLocks noGrp="1"/>
          </p:cNvSpPr>
          <p:nvPr>
            <p:ph type="sldNum" sz="quarter" idx="12"/>
          </p:nvPr>
        </p:nvSpPr>
        <p:spPr/>
        <p:txBody>
          <a:bodyPr/>
          <a:lstStyle/>
          <a:p>
            <a:fld id="{E98DCB10-97A4-405D-8E23-559299D9D189}" type="slidenum">
              <a:rPr lang="en-US" smtClean="0"/>
              <a:pPr/>
              <a:t>46</a:t>
            </a:fld>
            <a:endParaRPr lang="en-US" dirty="0"/>
          </a:p>
        </p:txBody>
      </p:sp>
      <p:grpSp>
        <p:nvGrpSpPr>
          <p:cNvPr id="482" name="Group 481"/>
          <p:cNvGrpSpPr/>
          <p:nvPr/>
        </p:nvGrpSpPr>
        <p:grpSpPr>
          <a:xfrm>
            <a:off x="266481" y="3305646"/>
            <a:ext cx="1341653" cy="2027538"/>
            <a:chOff x="279181" y="4224288"/>
            <a:chExt cx="1341653" cy="2027538"/>
          </a:xfrm>
        </p:grpSpPr>
        <p:grpSp>
          <p:nvGrpSpPr>
            <p:cNvPr id="477" name="Group 476"/>
            <p:cNvGrpSpPr/>
            <p:nvPr/>
          </p:nvGrpSpPr>
          <p:grpSpPr>
            <a:xfrm>
              <a:off x="648142" y="4224288"/>
              <a:ext cx="603730" cy="837460"/>
              <a:chOff x="632267" y="4249688"/>
              <a:chExt cx="603730" cy="837460"/>
            </a:xfrm>
          </p:grpSpPr>
          <p:sp>
            <p:nvSpPr>
              <p:cNvPr id="92"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93" name="Rectangle 56"/>
              <p:cNvSpPr>
                <a:spLocks noChangeArrowheads="1"/>
              </p:cNvSpPr>
              <p:nvPr/>
            </p:nvSpPr>
            <p:spPr bwMode="auto">
              <a:xfrm>
                <a:off x="662001" y="4767931"/>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Arial" charset="0"/>
                    <a:ea typeface="Arial" charset="0"/>
                    <a:cs typeface="Arial" charset="0"/>
                  </a:rPr>
                  <a:t>MEM</a:t>
                </a:r>
              </a:p>
            </p:txBody>
          </p:sp>
          <p:sp>
            <p:nvSpPr>
              <p:cNvPr id="96"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8"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9"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7" name="Rectangle 12"/>
              <p:cNvSpPr>
                <a:spLocks noChangeArrowheads="1"/>
              </p:cNvSpPr>
              <p:nvPr/>
            </p:nvSpPr>
            <p:spPr bwMode="auto">
              <a:xfrm>
                <a:off x="656891" y="4393142"/>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125" name="Group 124"/>
            <p:cNvGrpSpPr>
              <a:grpSpLocks noChangeAspect="1"/>
            </p:cNvGrpSpPr>
            <p:nvPr/>
          </p:nvGrpSpPr>
          <p:grpSpPr>
            <a:xfrm>
              <a:off x="279181" y="5552017"/>
              <a:ext cx="1341653" cy="699809"/>
              <a:chOff x="2107989" y="3761317"/>
              <a:chExt cx="1061157" cy="553505"/>
            </a:xfrm>
          </p:grpSpPr>
          <p:grpSp>
            <p:nvGrpSpPr>
              <p:cNvPr id="126" name="Group 77"/>
              <p:cNvGrpSpPr/>
              <p:nvPr/>
            </p:nvGrpSpPr>
            <p:grpSpPr>
              <a:xfrm>
                <a:off x="2107989" y="3761317"/>
                <a:ext cx="1061157" cy="553505"/>
                <a:chOff x="2124922" y="3676651"/>
                <a:chExt cx="1061157" cy="553505"/>
              </a:xfrm>
            </p:grpSpPr>
            <p:grpSp>
              <p:nvGrpSpPr>
                <p:cNvPr id="149" name="Group 76"/>
                <p:cNvGrpSpPr/>
                <p:nvPr/>
              </p:nvGrpSpPr>
              <p:grpSpPr>
                <a:xfrm>
                  <a:off x="2124922" y="4004733"/>
                  <a:ext cx="1061157" cy="225423"/>
                  <a:chOff x="2124922" y="4004733"/>
                  <a:chExt cx="1061157" cy="225423"/>
                </a:xfrm>
              </p:grpSpPr>
              <p:grpSp>
                <p:nvGrpSpPr>
                  <p:cNvPr id="155" name="Group 72"/>
                  <p:cNvGrpSpPr/>
                  <p:nvPr/>
                </p:nvGrpSpPr>
                <p:grpSpPr>
                  <a:xfrm>
                    <a:off x="2124922" y="4004733"/>
                    <a:ext cx="249424" cy="225423"/>
                    <a:chOff x="2124922" y="4004733"/>
                    <a:chExt cx="249424" cy="225423"/>
                  </a:xfrm>
                </p:grpSpPr>
                <p:sp>
                  <p:nvSpPr>
                    <p:cNvPr id="194" name="AutoShape 13"/>
                    <p:cNvSpPr>
                      <a:spLocks noChangeArrowheads="1"/>
                    </p:cNvSpPr>
                    <p:nvPr/>
                  </p:nvSpPr>
                  <p:spPr bwMode="auto">
                    <a:xfrm>
                      <a:off x="2124922"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198" name="Group 144"/>
                    <p:cNvGrpSpPr/>
                    <p:nvPr/>
                  </p:nvGrpSpPr>
                  <p:grpSpPr>
                    <a:xfrm>
                      <a:off x="2149117" y="4073234"/>
                      <a:ext cx="201330" cy="133274"/>
                      <a:chOff x="7332133" y="584200"/>
                      <a:chExt cx="601134" cy="397933"/>
                    </a:xfrm>
                  </p:grpSpPr>
                  <p:sp>
                    <p:nvSpPr>
                      <p:cNvPr id="199" name="Rectangle 198"/>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00" name="Straight Connector 199"/>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201" name="Straight Connector 200"/>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202" name="Straight Connector 201"/>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nvGrpSpPr>
                  <p:cNvPr id="156" name="Group 73"/>
                  <p:cNvGrpSpPr/>
                  <p:nvPr/>
                </p:nvGrpSpPr>
                <p:grpSpPr>
                  <a:xfrm>
                    <a:off x="2936635" y="4004733"/>
                    <a:ext cx="249444" cy="225383"/>
                    <a:chOff x="2936635" y="4004733"/>
                    <a:chExt cx="249444" cy="225383"/>
                  </a:xfrm>
                </p:grpSpPr>
                <p:sp>
                  <p:nvSpPr>
                    <p:cNvPr id="184" name="AutoShape 13"/>
                    <p:cNvSpPr>
                      <a:spLocks noChangeArrowheads="1"/>
                    </p:cNvSpPr>
                    <p:nvPr/>
                  </p:nvSpPr>
                  <p:spPr bwMode="auto">
                    <a:xfrm>
                      <a:off x="2936635"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185" name="Group 145"/>
                    <p:cNvGrpSpPr/>
                    <p:nvPr/>
                  </p:nvGrpSpPr>
                  <p:grpSpPr>
                    <a:xfrm>
                      <a:off x="2963724" y="4070124"/>
                      <a:ext cx="201581" cy="133274"/>
                      <a:chOff x="7331372" y="584200"/>
                      <a:chExt cx="601894" cy="397933"/>
                    </a:xfrm>
                    <a:solidFill>
                      <a:schemeClr val="tx2">
                        <a:lumMod val="20000"/>
                        <a:lumOff val="80000"/>
                      </a:schemeClr>
                    </a:solidFill>
                  </p:grpSpPr>
                  <p:sp>
                    <p:nvSpPr>
                      <p:cNvPr id="190" name="Rectangle 189"/>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91" name="Straight Connector 190"/>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92" name="Straight Connector 191"/>
                      <p:cNvCxnSpPr/>
                      <p:nvPr/>
                    </p:nvCxnSpPr>
                    <p:spPr bwMode="auto">
                      <a:xfrm>
                        <a:off x="7331372" y="774699"/>
                        <a:ext cx="592668" cy="1588"/>
                      </a:xfrm>
                      <a:prstGeom prst="line">
                        <a:avLst/>
                      </a:prstGeom>
                      <a:grpFill/>
                      <a:ln w="12700" cap="flat" cmpd="sng" algn="ctr">
                        <a:solidFill>
                          <a:srgbClr val="01020B"/>
                        </a:solidFill>
                        <a:prstDash val="solid"/>
                        <a:round/>
                        <a:headEnd type="none" w="med" len="med"/>
                        <a:tailEnd type="none" w="med" len="med"/>
                      </a:ln>
                      <a:effectLst/>
                    </p:spPr>
                  </p:cxnSp>
                  <p:cxnSp>
                    <p:nvCxnSpPr>
                      <p:cNvPr id="193" name="Straight Connector 192"/>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163" name="Group 74"/>
                  <p:cNvGrpSpPr/>
                  <p:nvPr/>
                </p:nvGrpSpPr>
                <p:grpSpPr>
                  <a:xfrm>
                    <a:off x="2665020" y="4004733"/>
                    <a:ext cx="249444" cy="225383"/>
                    <a:chOff x="2665020" y="4004733"/>
                    <a:chExt cx="249444" cy="225383"/>
                  </a:xfrm>
                </p:grpSpPr>
                <p:sp>
                  <p:nvSpPr>
                    <p:cNvPr id="178" name="AutoShape 13"/>
                    <p:cNvSpPr>
                      <a:spLocks noChangeArrowheads="1"/>
                    </p:cNvSpPr>
                    <p:nvPr/>
                  </p:nvSpPr>
                  <p:spPr bwMode="auto">
                    <a:xfrm>
                      <a:off x="2665020"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179" name="Group 180"/>
                    <p:cNvGrpSpPr/>
                    <p:nvPr/>
                  </p:nvGrpSpPr>
                  <p:grpSpPr>
                    <a:xfrm>
                      <a:off x="2689028" y="4073214"/>
                      <a:ext cx="201329" cy="133274"/>
                      <a:chOff x="7332133" y="584200"/>
                      <a:chExt cx="601134" cy="397933"/>
                    </a:xfrm>
                    <a:solidFill>
                      <a:srgbClr val="7AEBF4"/>
                    </a:solidFill>
                  </p:grpSpPr>
                  <p:sp>
                    <p:nvSpPr>
                      <p:cNvPr id="180" name="Rectangle 179"/>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81" name="Straight Connector 180"/>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2" name="Straight Connector 181"/>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3" name="Straight Connector 182"/>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164" name="Group 75"/>
                  <p:cNvGrpSpPr/>
                  <p:nvPr/>
                </p:nvGrpSpPr>
                <p:grpSpPr>
                  <a:xfrm>
                    <a:off x="2393426" y="4004733"/>
                    <a:ext cx="249424" cy="225423"/>
                    <a:chOff x="2393426" y="4004733"/>
                    <a:chExt cx="249424" cy="225423"/>
                  </a:xfrm>
                </p:grpSpPr>
                <p:sp>
                  <p:nvSpPr>
                    <p:cNvPr id="165" name="AutoShape 13"/>
                    <p:cNvSpPr>
                      <a:spLocks noChangeArrowheads="1"/>
                    </p:cNvSpPr>
                    <p:nvPr/>
                  </p:nvSpPr>
                  <p:spPr bwMode="auto">
                    <a:xfrm>
                      <a:off x="2393426"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172" name="Group 185"/>
                    <p:cNvGrpSpPr/>
                    <p:nvPr/>
                  </p:nvGrpSpPr>
                  <p:grpSpPr>
                    <a:xfrm>
                      <a:off x="2416747" y="4073234"/>
                      <a:ext cx="201330" cy="133274"/>
                      <a:chOff x="7332133" y="584200"/>
                      <a:chExt cx="601134" cy="397933"/>
                    </a:xfrm>
                    <a:solidFill>
                      <a:srgbClr val="FF0000"/>
                    </a:solidFill>
                  </p:grpSpPr>
                  <p:sp>
                    <p:nvSpPr>
                      <p:cNvPr id="173" name="Rectangle 17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74" name="Straight Connector 17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75" name="Straight Connector 174"/>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77" name="Straight Connector 176"/>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sp>
              <p:nvSpPr>
                <p:cNvPr id="154" name="TextBox 153"/>
                <p:cNvSpPr txBox="1"/>
                <p:nvPr/>
              </p:nvSpPr>
              <p:spPr>
                <a:xfrm>
                  <a:off x="2388800" y="3676651"/>
                  <a:ext cx="533400" cy="219089"/>
                </a:xfrm>
                <a:prstGeom prst="rect">
                  <a:avLst/>
                </a:prstGeom>
                <a:solidFill>
                  <a:srgbClr val="FFFF00"/>
                </a:solidFill>
                <a:ln w="12700" cap="flat" cmpd="sng" algn="ctr">
                  <a:solidFill>
                    <a:srgbClr val="01020B"/>
                  </a:solidFill>
                  <a:prstDash val="solid"/>
                  <a:round/>
                  <a:headEnd type="none" w="med" len="med"/>
                  <a:tailEnd type="none" w="med" len="med"/>
                </a:ln>
              </p:spPr>
              <p:txBody>
                <a:bodyPr wrap="square" rtlCol="0">
                  <a:spAutoFit/>
                </a:bodyPr>
                <a:lstStyle/>
                <a:p>
                  <a:pPr algn="ctr"/>
                  <a:r>
                    <a:rPr lang="en-US" sz="1200" dirty="0" smtClean="0">
                      <a:solidFill>
                        <a:srgbClr val="01020B"/>
                      </a:solidFill>
                      <a:latin typeface="Arial"/>
                      <a:cs typeface="Arial"/>
                    </a:rPr>
                    <a:t>RAID</a:t>
                  </a:r>
                  <a:endParaRPr lang="en-US" sz="1200" dirty="0">
                    <a:solidFill>
                      <a:srgbClr val="01020B"/>
                    </a:solidFill>
                    <a:latin typeface="Arial"/>
                    <a:cs typeface="Arial"/>
                  </a:endParaRPr>
                </a:p>
              </p:txBody>
            </p:sp>
          </p:grpSp>
          <p:cxnSp>
            <p:nvCxnSpPr>
              <p:cNvPr id="127" name="Straight Connector 126"/>
              <p:cNvCxnSpPr/>
              <p:nvPr/>
            </p:nvCxnSpPr>
            <p:spPr bwMode="auto">
              <a:xfrm rot="5400000" flipH="1" flipV="1">
                <a:off x="2251984" y="3981217"/>
                <a:ext cx="112098" cy="1337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43" name="Straight Connector 142"/>
              <p:cNvCxnSpPr>
                <a:stCxn id="184" idx="1"/>
                <a:endCxn id="184" idx="1"/>
              </p:cNvCxnSpPr>
              <p:nvPr/>
            </p:nvCxnSpPr>
            <p:spPr bwMode="auto">
              <a:xfrm rot="5400000" flipH="1" flipV="1">
                <a:off x="3044424" y="4089399"/>
                <a:ext cx="1588"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44" name="Straight Connector 143"/>
              <p:cNvCxnSpPr/>
              <p:nvPr/>
            </p:nvCxnSpPr>
            <p:spPr bwMode="auto">
              <a:xfrm>
                <a:off x="2899831" y="3992031"/>
                <a:ext cx="169991" cy="11006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45" name="Straight Connector 144"/>
              <p:cNvCxnSpPr>
                <a:endCxn id="165" idx="1"/>
              </p:cNvCxnSpPr>
              <p:nvPr/>
            </p:nvCxnSpPr>
            <p:spPr bwMode="auto">
              <a:xfrm rot="5400000">
                <a:off x="2457104" y="4031902"/>
                <a:ext cx="101599" cy="133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148" name="Straight Connector 147"/>
              <p:cNvCxnSpPr/>
              <p:nvPr/>
            </p:nvCxnSpPr>
            <p:spPr bwMode="auto">
              <a:xfrm rot="16200000" flipH="1">
                <a:off x="2714593" y="4045197"/>
                <a:ext cx="112223" cy="4209"/>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cxnSp>
          <p:nvCxnSpPr>
            <p:cNvPr id="481" name="Straight Connector 480"/>
            <p:cNvCxnSpPr>
              <a:stCxn id="92" idx="2"/>
              <a:endCxn id="154" idx="0"/>
            </p:cNvCxnSpPr>
            <p:nvPr/>
          </p:nvCxnSpPr>
          <p:spPr bwMode="auto">
            <a:xfrm rot="5400000">
              <a:off x="704873" y="5306882"/>
              <a:ext cx="490269"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483" name="Group 482"/>
          <p:cNvGrpSpPr/>
          <p:nvPr/>
        </p:nvGrpSpPr>
        <p:grpSpPr>
          <a:xfrm>
            <a:off x="1693961" y="3305646"/>
            <a:ext cx="1341653" cy="2027538"/>
            <a:chOff x="279181" y="4224288"/>
            <a:chExt cx="1341653" cy="2027538"/>
          </a:xfrm>
        </p:grpSpPr>
        <p:grpSp>
          <p:nvGrpSpPr>
            <p:cNvPr id="484" name="Group 476"/>
            <p:cNvGrpSpPr/>
            <p:nvPr/>
          </p:nvGrpSpPr>
          <p:grpSpPr>
            <a:xfrm>
              <a:off x="648142" y="4224288"/>
              <a:ext cx="603730" cy="837460"/>
              <a:chOff x="632267" y="4249688"/>
              <a:chExt cx="603730" cy="837460"/>
            </a:xfrm>
          </p:grpSpPr>
          <p:sp>
            <p:nvSpPr>
              <p:cNvPr id="523"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524" name="Rectangle 56"/>
              <p:cNvSpPr>
                <a:spLocks noChangeArrowheads="1"/>
              </p:cNvSpPr>
              <p:nvPr/>
            </p:nvSpPr>
            <p:spPr bwMode="auto">
              <a:xfrm>
                <a:off x="662001" y="4767931"/>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Arial" charset="0"/>
                    <a:ea typeface="Arial" charset="0"/>
                    <a:cs typeface="Arial" charset="0"/>
                  </a:rPr>
                  <a:t>MEM</a:t>
                </a:r>
              </a:p>
            </p:txBody>
          </p:sp>
          <p:sp>
            <p:nvSpPr>
              <p:cNvPr id="525"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526"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527"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528" name="Rectangle 12"/>
              <p:cNvSpPr>
                <a:spLocks noChangeArrowheads="1"/>
              </p:cNvSpPr>
              <p:nvPr/>
            </p:nvSpPr>
            <p:spPr bwMode="auto">
              <a:xfrm>
                <a:off x="656891" y="4393142"/>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485" name="Group 124"/>
            <p:cNvGrpSpPr>
              <a:grpSpLocks noChangeAspect="1"/>
            </p:cNvGrpSpPr>
            <p:nvPr/>
          </p:nvGrpSpPr>
          <p:grpSpPr>
            <a:xfrm>
              <a:off x="279181" y="5552010"/>
              <a:ext cx="1341653" cy="699808"/>
              <a:chOff x="2107989" y="3761317"/>
              <a:chExt cx="1061157" cy="553505"/>
            </a:xfrm>
          </p:grpSpPr>
          <p:grpSp>
            <p:nvGrpSpPr>
              <p:cNvPr id="487" name="Group 77"/>
              <p:cNvGrpSpPr/>
              <p:nvPr/>
            </p:nvGrpSpPr>
            <p:grpSpPr>
              <a:xfrm>
                <a:off x="2107989" y="3761317"/>
                <a:ext cx="1061157" cy="553505"/>
                <a:chOff x="2124922" y="3676651"/>
                <a:chExt cx="1061157" cy="553505"/>
              </a:xfrm>
            </p:grpSpPr>
            <p:grpSp>
              <p:nvGrpSpPr>
                <p:cNvPr id="493" name="Group 76"/>
                <p:cNvGrpSpPr/>
                <p:nvPr/>
              </p:nvGrpSpPr>
              <p:grpSpPr>
                <a:xfrm>
                  <a:off x="2124922" y="4004733"/>
                  <a:ext cx="1061157" cy="225423"/>
                  <a:chOff x="2124922" y="4004733"/>
                  <a:chExt cx="1061157" cy="225423"/>
                </a:xfrm>
              </p:grpSpPr>
              <p:grpSp>
                <p:nvGrpSpPr>
                  <p:cNvPr id="495" name="Group 72"/>
                  <p:cNvGrpSpPr/>
                  <p:nvPr/>
                </p:nvGrpSpPr>
                <p:grpSpPr>
                  <a:xfrm>
                    <a:off x="2124922" y="4004733"/>
                    <a:ext cx="249424" cy="225423"/>
                    <a:chOff x="2124922" y="4004733"/>
                    <a:chExt cx="249424" cy="225423"/>
                  </a:xfrm>
                </p:grpSpPr>
                <p:sp>
                  <p:nvSpPr>
                    <p:cNvPr id="517" name="AutoShape 13"/>
                    <p:cNvSpPr>
                      <a:spLocks noChangeArrowheads="1"/>
                    </p:cNvSpPr>
                    <p:nvPr/>
                  </p:nvSpPr>
                  <p:spPr bwMode="auto">
                    <a:xfrm>
                      <a:off x="2124922"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18" name="Group 144"/>
                    <p:cNvGrpSpPr/>
                    <p:nvPr/>
                  </p:nvGrpSpPr>
                  <p:grpSpPr>
                    <a:xfrm>
                      <a:off x="2149129" y="4073234"/>
                      <a:ext cx="201331" cy="133274"/>
                      <a:chOff x="7332133" y="584200"/>
                      <a:chExt cx="601134" cy="397933"/>
                    </a:xfrm>
                  </p:grpSpPr>
                  <p:sp>
                    <p:nvSpPr>
                      <p:cNvPr id="519" name="Rectangle 518"/>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20" name="Straight Connector 519"/>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521" name="Straight Connector 520"/>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522" name="Straight Connector 521"/>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nvGrpSpPr>
                  <p:cNvPr id="496" name="Group 73"/>
                  <p:cNvGrpSpPr/>
                  <p:nvPr/>
                </p:nvGrpSpPr>
                <p:grpSpPr>
                  <a:xfrm>
                    <a:off x="2936635" y="4004733"/>
                    <a:ext cx="249444" cy="225383"/>
                    <a:chOff x="2936635" y="4004733"/>
                    <a:chExt cx="249444" cy="225383"/>
                  </a:xfrm>
                </p:grpSpPr>
                <p:sp>
                  <p:nvSpPr>
                    <p:cNvPr id="511" name="AutoShape 13"/>
                    <p:cNvSpPr>
                      <a:spLocks noChangeArrowheads="1"/>
                    </p:cNvSpPr>
                    <p:nvPr/>
                  </p:nvSpPr>
                  <p:spPr bwMode="auto">
                    <a:xfrm>
                      <a:off x="2936635"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12" name="Group 145"/>
                    <p:cNvGrpSpPr/>
                    <p:nvPr/>
                  </p:nvGrpSpPr>
                  <p:grpSpPr>
                    <a:xfrm>
                      <a:off x="2963726" y="4070124"/>
                      <a:ext cx="201581" cy="133274"/>
                      <a:chOff x="7331372" y="584200"/>
                      <a:chExt cx="601894" cy="397933"/>
                    </a:xfrm>
                    <a:solidFill>
                      <a:schemeClr val="tx2">
                        <a:lumMod val="20000"/>
                        <a:lumOff val="80000"/>
                      </a:schemeClr>
                    </a:solidFill>
                  </p:grpSpPr>
                  <p:sp>
                    <p:nvSpPr>
                      <p:cNvPr id="513" name="Rectangle 51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14" name="Straight Connector 51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15" name="Straight Connector 514"/>
                      <p:cNvCxnSpPr/>
                      <p:nvPr/>
                    </p:nvCxnSpPr>
                    <p:spPr bwMode="auto">
                      <a:xfrm>
                        <a:off x="7331372" y="774699"/>
                        <a:ext cx="592668" cy="1588"/>
                      </a:xfrm>
                      <a:prstGeom prst="line">
                        <a:avLst/>
                      </a:prstGeom>
                      <a:grpFill/>
                      <a:ln w="12700" cap="flat" cmpd="sng" algn="ctr">
                        <a:solidFill>
                          <a:srgbClr val="01020B"/>
                        </a:solidFill>
                        <a:prstDash val="solid"/>
                        <a:round/>
                        <a:headEnd type="none" w="med" len="med"/>
                        <a:tailEnd type="none" w="med" len="med"/>
                      </a:ln>
                      <a:effectLst/>
                    </p:spPr>
                  </p:cxnSp>
                  <p:cxnSp>
                    <p:nvCxnSpPr>
                      <p:cNvPr id="516" name="Straight Connector 515"/>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497" name="Group 74"/>
                  <p:cNvGrpSpPr/>
                  <p:nvPr/>
                </p:nvGrpSpPr>
                <p:grpSpPr>
                  <a:xfrm>
                    <a:off x="2665020" y="4004733"/>
                    <a:ext cx="249444" cy="225383"/>
                    <a:chOff x="2665020" y="4004733"/>
                    <a:chExt cx="249444" cy="225383"/>
                  </a:xfrm>
                </p:grpSpPr>
                <p:sp>
                  <p:nvSpPr>
                    <p:cNvPr id="505" name="AutoShape 13"/>
                    <p:cNvSpPr>
                      <a:spLocks noChangeArrowheads="1"/>
                    </p:cNvSpPr>
                    <p:nvPr/>
                  </p:nvSpPr>
                  <p:spPr bwMode="auto">
                    <a:xfrm>
                      <a:off x="2665020"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06" name="Group 180"/>
                    <p:cNvGrpSpPr/>
                    <p:nvPr/>
                  </p:nvGrpSpPr>
                  <p:grpSpPr>
                    <a:xfrm>
                      <a:off x="2689052" y="4073214"/>
                      <a:ext cx="201331" cy="133274"/>
                      <a:chOff x="7332133" y="584200"/>
                      <a:chExt cx="601134" cy="397933"/>
                    </a:xfrm>
                    <a:solidFill>
                      <a:srgbClr val="7AEBF4"/>
                    </a:solidFill>
                  </p:grpSpPr>
                  <p:sp>
                    <p:nvSpPr>
                      <p:cNvPr id="507" name="Rectangle 506"/>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08" name="Straight Connector 507"/>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09" name="Straight Connector 508"/>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10" name="Straight Connector 509"/>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498" name="Group 75"/>
                  <p:cNvGrpSpPr/>
                  <p:nvPr/>
                </p:nvGrpSpPr>
                <p:grpSpPr>
                  <a:xfrm>
                    <a:off x="2393426" y="4004733"/>
                    <a:ext cx="249424" cy="225423"/>
                    <a:chOff x="2393426" y="4004733"/>
                    <a:chExt cx="249424" cy="225423"/>
                  </a:xfrm>
                </p:grpSpPr>
                <p:sp>
                  <p:nvSpPr>
                    <p:cNvPr id="499" name="AutoShape 13"/>
                    <p:cNvSpPr>
                      <a:spLocks noChangeArrowheads="1"/>
                    </p:cNvSpPr>
                    <p:nvPr/>
                  </p:nvSpPr>
                  <p:spPr bwMode="auto">
                    <a:xfrm>
                      <a:off x="2393426"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00" name="Group 185"/>
                    <p:cNvGrpSpPr/>
                    <p:nvPr/>
                  </p:nvGrpSpPr>
                  <p:grpSpPr>
                    <a:xfrm>
                      <a:off x="2416759" y="4073234"/>
                      <a:ext cx="201331" cy="133274"/>
                      <a:chOff x="7332133" y="584200"/>
                      <a:chExt cx="601134" cy="397933"/>
                    </a:xfrm>
                    <a:solidFill>
                      <a:srgbClr val="FF0000"/>
                    </a:solidFill>
                  </p:grpSpPr>
                  <p:sp>
                    <p:nvSpPr>
                      <p:cNvPr id="501" name="Rectangle 500"/>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02" name="Straight Connector 501"/>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03" name="Straight Connector 502"/>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04" name="Straight Connector 503"/>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sp>
              <p:nvSpPr>
                <p:cNvPr id="494" name="TextBox 493"/>
                <p:cNvSpPr txBox="1"/>
                <p:nvPr/>
              </p:nvSpPr>
              <p:spPr>
                <a:xfrm>
                  <a:off x="2388800" y="3676651"/>
                  <a:ext cx="533400" cy="219089"/>
                </a:xfrm>
                <a:prstGeom prst="rect">
                  <a:avLst/>
                </a:prstGeom>
                <a:solidFill>
                  <a:srgbClr val="FFFF00"/>
                </a:solidFill>
                <a:ln w="12700" cap="flat" cmpd="sng" algn="ctr">
                  <a:solidFill>
                    <a:srgbClr val="01020B"/>
                  </a:solidFill>
                  <a:prstDash val="solid"/>
                  <a:round/>
                  <a:headEnd type="none" w="med" len="med"/>
                  <a:tailEnd type="none" w="med" len="med"/>
                </a:ln>
              </p:spPr>
              <p:txBody>
                <a:bodyPr wrap="square" rtlCol="0">
                  <a:spAutoFit/>
                </a:bodyPr>
                <a:lstStyle/>
                <a:p>
                  <a:pPr algn="ctr"/>
                  <a:r>
                    <a:rPr lang="en-US" sz="1200" dirty="0" smtClean="0">
                      <a:solidFill>
                        <a:srgbClr val="01020B"/>
                      </a:solidFill>
                      <a:latin typeface="Arial"/>
                      <a:cs typeface="Arial"/>
                    </a:rPr>
                    <a:t>RAID</a:t>
                  </a:r>
                  <a:endParaRPr lang="en-US" sz="1200" dirty="0">
                    <a:solidFill>
                      <a:srgbClr val="01020B"/>
                    </a:solidFill>
                    <a:latin typeface="Arial"/>
                    <a:cs typeface="Arial"/>
                  </a:endParaRPr>
                </a:p>
              </p:txBody>
            </p:sp>
          </p:grpSp>
          <p:cxnSp>
            <p:nvCxnSpPr>
              <p:cNvPr id="488" name="Straight Connector 487"/>
              <p:cNvCxnSpPr/>
              <p:nvPr/>
            </p:nvCxnSpPr>
            <p:spPr bwMode="auto">
              <a:xfrm rot="5400000" flipH="1" flipV="1">
                <a:off x="2251984" y="3981217"/>
                <a:ext cx="112098" cy="1337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89" name="Straight Connector 488"/>
              <p:cNvCxnSpPr>
                <a:stCxn id="511" idx="1"/>
                <a:endCxn id="511" idx="1"/>
              </p:cNvCxnSpPr>
              <p:nvPr/>
            </p:nvCxnSpPr>
            <p:spPr bwMode="auto">
              <a:xfrm rot="5400000" flipH="1" flipV="1">
                <a:off x="3044424" y="4089399"/>
                <a:ext cx="1588"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90" name="Straight Connector 489"/>
              <p:cNvCxnSpPr/>
              <p:nvPr/>
            </p:nvCxnSpPr>
            <p:spPr bwMode="auto">
              <a:xfrm>
                <a:off x="2899831" y="3992031"/>
                <a:ext cx="169991" cy="11006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91" name="Straight Connector 490"/>
              <p:cNvCxnSpPr>
                <a:endCxn id="499" idx="1"/>
              </p:cNvCxnSpPr>
              <p:nvPr/>
            </p:nvCxnSpPr>
            <p:spPr bwMode="auto">
              <a:xfrm rot="5400000">
                <a:off x="2457104" y="4031902"/>
                <a:ext cx="101599" cy="133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492" name="Straight Connector 491"/>
              <p:cNvCxnSpPr/>
              <p:nvPr/>
            </p:nvCxnSpPr>
            <p:spPr bwMode="auto">
              <a:xfrm rot="16200000" flipH="1">
                <a:off x="2714593" y="4045197"/>
                <a:ext cx="112223" cy="4209"/>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cxnSp>
          <p:nvCxnSpPr>
            <p:cNvPr id="486" name="Straight Connector 485"/>
            <p:cNvCxnSpPr>
              <a:stCxn id="523" idx="2"/>
              <a:endCxn id="494" idx="0"/>
            </p:cNvCxnSpPr>
            <p:nvPr/>
          </p:nvCxnSpPr>
          <p:spPr bwMode="auto">
            <a:xfrm rot="5400000">
              <a:off x="704873" y="5306882"/>
              <a:ext cx="490269"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529" name="Group 528"/>
          <p:cNvGrpSpPr/>
          <p:nvPr/>
        </p:nvGrpSpPr>
        <p:grpSpPr>
          <a:xfrm>
            <a:off x="5976401" y="3305646"/>
            <a:ext cx="1341653" cy="2027538"/>
            <a:chOff x="279181" y="4224288"/>
            <a:chExt cx="1341653" cy="2027538"/>
          </a:xfrm>
        </p:grpSpPr>
        <p:grpSp>
          <p:nvGrpSpPr>
            <p:cNvPr id="530" name="Group 476"/>
            <p:cNvGrpSpPr/>
            <p:nvPr/>
          </p:nvGrpSpPr>
          <p:grpSpPr>
            <a:xfrm>
              <a:off x="648142" y="4224288"/>
              <a:ext cx="603730" cy="837460"/>
              <a:chOff x="632267" y="4249688"/>
              <a:chExt cx="603730" cy="837460"/>
            </a:xfrm>
          </p:grpSpPr>
          <p:sp>
            <p:nvSpPr>
              <p:cNvPr id="569"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570" name="Rectangle 56"/>
              <p:cNvSpPr>
                <a:spLocks noChangeArrowheads="1"/>
              </p:cNvSpPr>
              <p:nvPr/>
            </p:nvSpPr>
            <p:spPr bwMode="auto">
              <a:xfrm>
                <a:off x="662001" y="4767931"/>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Arial" charset="0"/>
                    <a:ea typeface="Arial" charset="0"/>
                    <a:cs typeface="Arial" charset="0"/>
                  </a:rPr>
                  <a:t>MEM</a:t>
                </a:r>
              </a:p>
            </p:txBody>
          </p:sp>
          <p:sp>
            <p:nvSpPr>
              <p:cNvPr id="571"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572"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573"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574" name="Rectangle 12"/>
              <p:cNvSpPr>
                <a:spLocks noChangeArrowheads="1"/>
              </p:cNvSpPr>
              <p:nvPr/>
            </p:nvSpPr>
            <p:spPr bwMode="auto">
              <a:xfrm>
                <a:off x="656891" y="4393142"/>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531" name="Group 124"/>
            <p:cNvGrpSpPr>
              <a:grpSpLocks noChangeAspect="1"/>
            </p:cNvGrpSpPr>
            <p:nvPr/>
          </p:nvGrpSpPr>
          <p:grpSpPr>
            <a:xfrm>
              <a:off x="279181" y="5552010"/>
              <a:ext cx="1341653" cy="699808"/>
              <a:chOff x="2107989" y="3761317"/>
              <a:chExt cx="1061157" cy="553505"/>
            </a:xfrm>
          </p:grpSpPr>
          <p:grpSp>
            <p:nvGrpSpPr>
              <p:cNvPr id="533" name="Group 77"/>
              <p:cNvGrpSpPr/>
              <p:nvPr/>
            </p:nvGrpSpPr>
            <p:grpSpPr>
              <a:xfrm>
                <a:off x="2107989" y="3761317"/>
                <a:ext cx="1061157" cy="553505"/>
                <a:chOff x="2124922" y="3676651"/>
                <a:chExt cx="1061157" cy="553505"/>
              </a:xfrm>
            </p:grpSpPr>
            <p:grpSp>
              <p:nvGrpSpPr>
                <p:cNvPr id="539" name="Group 76"/>
                <p:cNvGrpSpPr/>
                <p:nvPr/>
              </p:nvGrpSpPr>
              <p:grpSpPr>
                <a:xfrm>
                  <a:off x="2124922" y="4004733"/>
                  <a:ext cx="1061157" cy="225423"/>
                  <a:chOff x="2124922" y="4004733"/>
                  <a:chExt cx="1061157" cy="225423"/>
                </a:xfrm>
              </p:grpSpPr>
              <p:grpSp>
                <p:nvGrpSpPr>
                  <p:cNvPr id="541" name="Group 72"/>
                  <p:cNvGrpSpPr/>
                  <p:nvPr/>
                </p:nvGrpSpPr>
                <p:grpSpPr>
                  <a:xfrm>
                    <a:off x="2124922" y="4004733"/>
                    <a:ext cx="249424" cy="225423"/>
                    <a:chOff x="2124922" y="4004733"/>
                    <a:chExt cx="249424" cy="225423"/>
                  </a:xfrm>
                </p:grpSpPr>
                <p:sp>
                  <p:nvSpPr>
                    <p:cNvPr id="563" name="AutoShape 13"/>
                    <p:cNvSpPr>
                      <a:spLocks noChangeArrowheads="1"/>
                    </p:cNvSpPr>
                    <p:nvPr/>
                  </p:nvSpPr>
                  <p:spPr bwMode="auto">
                    <a:xfrm>
                      <a:off x="2124922"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64" name="Group 144"/>
                    <p:cNvGrpSpPr/>
                    <p:nvPr/>
                  </p:nvGrpSpPr>
                  <p:grpSpPr>
                    <a:xfrm>
                      <a:off x="2149129" y="4073234"/>
                      <a:ext cx="201331" cy="133274"/>
                      <a:chOff x="7332133" y="584200"/>
                      <a:chExt cx="601134" cy="397933"/>
                    </a:xfrm>
                  </p:grpSpPr>
                  <p:sp>
                    <p:nvSpPr>
                      <p:cNvPr id="565" name="Rectangle 564"/>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66" name="Straight Connector 565"/>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567" name="Straight Connector 566"/>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568" name="Straight Connector 567"/>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nvGrpSpPr>
                  <p:cNvPr id="542" name="Group 73"/>
                  <p:cNvGrpSpPr/>
                  <p:nvPr/>
                </p:nvGrpSpPr>
                <p:grpSpPr>
                  <a:xfrm>
                    <a:off x="2936635" y="4004733"/>
                    <a:ext cx="249444" cy="225383"/>
                    <a:chOff x="2936635" y="4004733"/>
                    <a:chExt cx="249444" cy="225383"/>
                  </a:xfrm>
                </p:grpSpPr>
                <p:sp>
                  <p:nvSpPr>
                    <p:cNvPr id="557" name="AutoShape 13"/>
                    <p:cNvSpPr>
                      <a:spLocks noChangeArrowheads="1"/>
                    </p:cNvSpPr>
                    <p:nvPr/>
                  </p:nvSpPr>
                  <p:spPr bwMode="auto">
                    <a:xfrm>
                      <a:off x="2936635"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58" name="Group 145"/>
                    <p:cNvGrpSpPr/>
                    <p:nvPr/>
                  </p:nvGrpSpPr>
                  <p:grpSpPr>
                    <a:xfrm>
                      <a:off x="2963726" y="4070124"/>
                      <a:ext cx="201581" cy="133274"/>
                      <a:chOff x="7331372" y="584200"/>
                      <a:chExt cx="601894" cy="397933"/>
                    </a:xfrm>
                    <a:solidFill>
                      <a:schemeClr val="tx2">
                        <a:lumMod val="20000"/>
                        <a:lumOff val="80000"/>
                      </a:schemeClr>
                    </a:solidFill>
                  </p:grpSpPr>
                  <p:sp>
                    <p:nvSpPr>
                      <p:cNvPr id="559" name="Rectangle 55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60" name="Straight Connector 559"/>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61" name="Straight Connector 560"/>
                      <p:cNvCxnSpPr/>
                      <p:nvPr/>
                    </p:nvCxnSpPr>
                    <p:spPr bwMode="auto">
                      <a:xfrm>
                        <a:off x="7331372" y="774699"/>
                        <a:ext cx="592668" cy="1588"/>
                      </a:xfrm>
                      <a:prstGeom prst="line">
                        <a:avLst/>
                      </a:prstGeom>
                      <a:grpFill/>
                      <a:ln w="12700" cap="flat" cmpd="sng" algn="ctr">
                        <a:solidFill>
                          <a:srgbClr val="01020B"/>
                        </a:solidFill>
                        <a:prstDash val="solid"/>
                        <a:round/>
                        <a:headEnd type="none" w="med" len="med"/>
                        <a:tailEnd type="none" w="med" len="med"/>
                      </a:ln>
                      <a:effectLst/>
                    </p:spPr>
                  </p:cxnSp>
                  <p:cxnSp>
                    <p:nvCxnSpPr>
                      <p:cNvPr id="562" name="Straight Connector 561"/>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543" name="Group 74"/>
                  <p:cNvGrpSpPr/>
                  <p:nvPr/>
                </p:nvGrpSpPr>
                <p:grpSpPr>
                  <a:xfrm>
                    <a:off x="2665020" y="4004733"/>
                    <a:ext cx="249444" cy="225383"/>
                    <a:chOff x="2665020" y="4004733"/>
                    <a:chExt cx="249444" cy="225383"/>
                  </a:xfrm>
                </p:grpSpPr>
                <p:sp>
                  <p:nvSpPr>
                    <p:cNvPr id="551" name="AutoShape 13"/>
                    <p:cNvSpPr>
                      <a:spLocks noChangeArrowheads="1"/>
                    </p:cNvSpPr>
                    <p:nvPr/>
                  </p:nvSpPr>
                  <p:spPr bwMode="auto">
                    <a:xfrm>
                      <a:off x="2665020"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52" name="Group 180"/>
                    <p:cNvGrpSpPr/>
                    <p:nvPr/>
                  </p:nvGrpSpPr>
                  <p:grpSpPr>
                    <a:xfrm>
                      <a:off x="2689052" y="4073214"/>
                      <a:ext cx="201331" cy="133274"/>
                      <a:chOff x="7332133" y="584200"/>
                      <a:chExt cx="601134" cy="397933"/>
                    </a:xfrm>
                    <a:solidFill>
                      <a:srgbClr val="7AEBF4"/>
                    </a:solidFill>
                  </p:grpSpPr>
                  <p:sp>
                    <p:nvSpPr>
                      <p:cNvPr id="553" name="Rectangle 55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54" name="Straight Connector 55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55" name="Straight Connector 554"/>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56" name="Straight Connector 555"/>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544" name="Group 75"/>
                  <p:cNvGrpSpPr/>
                  <p:nvPr/>
                </p:nvGrpSpPr>
                <p:grpSpPr>
                  <a:xfrm>
                    <a:off x="2393426" y="4004733"/>
                    <a:ext cx="249424" cy="225423"/>
                    <a:chOff x="2393426" y="4004733"/>
                    <a:chExt cx="249424" cy="225423"/>
                  </a:xfrm>
                </p:grpSpPr>
                <p:sp>
                  <p:nvSpPr>
                    <p:cNvPr id="545" name="AutoShape 13"/>
                    <p:cNvSpPr>
                      <a:spLocks noChangeArrowheads="1"/>
                    </p:cNvSpPr>
                    <p:nvPr/>
                  </p:nvSpPr>
                  <p:spPr bwMode="auto">
                    <a:xfrm>
                      <a:off x="2393426"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46" name="Group 185"/>
                    <p:cNvGrpSpPr/>
                    <p:nvPr/>
                  </p:nvGrpSpPr>
                  <p:grpSpPr>
                    <a:xfrm>
                      <a:off x="2416759" y="4073234"/>
                      <a:ext cx="201331" cy="133274"/>
                      <a:chOff x="7332133" y="584200"/>
                      <a:chExt cx="601134" cy="397933"/>
                    </a:xfrm>
                    <a:solidFill>
                      <a:srgbClr val="FF0000"/>
                    </a:solidFill>
                  </p:grpSpPr>
                  <p:sp>
                    <p:nvSpPr>
                      <p:cNvPr id="547" name="Rectangle 546"/>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48" name="Straight Connector 547"/>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49" name="Straight Connector 548"/>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50" name="Straight Connector 549"/>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sp>
              <p:nvSpPr>
                <p:cNvPr id="540" name="TextBox 539"/>
                <p:cNvSpPr txBox="1"/>
                <p:nvPr/>
              </p:nvSpPr>
              <p:spPr>
                <a:xfrm>
                  <a:off x="2388800" y="3676651"/>
                  <a:ext cx="533400" cy="219089"/>
                </a:xfrm>
                <a:prstGeom prst="rect">
                  <a:avLst/>
                </a:prstGeom>
                <a:solidFill>
                  <a:srgbClr val="FFFF00"/>
                </a:solidFill>
                <a:ln w="12700" cap="flat" cmpd="sng" algn="ctr">
                  <a:solidFill>
                    <a:srgbClr val="01020B"/>
                  </a:solidFill>
                  <a:prstDash val="solid"/>
                  <a:round/>
                  <a:headEnd type="none" w="med" len="med"/>
                  <a:tailEnd type="none" w="med" len="med"/>
                </a:ln>
              </p:spPr>
              <p:txBody>
                <a:bodyPr wrap="square" rtlCol="0">
                  <a:spAutoFit/>
                </a:bodyPr>
                <a:lstStyle/>
                <a:p>
                  <a:pPr algn="ctr"/>
                  <a:r>
                    <a:rPr lang="en-US" sz="1200" dirty="0" smtClean="0">
                      <a:solidFill>
                        <a:srgbClr val="01020B"/>
                      </a:solidFill>
                      <a:latin typeface="Arial"/>
                      <a:cs typeface="Arial"/>
                    </a:rPr>
                    <a:t>RAID</a:t>
                  </a:r>
                  <a:endParaRPr lang="en-US" sz="1200" dirty="0">
                    <a:solidFill>
                      <a:srgbClr val="01020B"/>
                    </a:solidFill>
                    <a:latin typeface="Arial"/>
                    <a:cs typeface="Arial"/>
                  </a:endParaRPr>
                </a:p>
              </p:txBody>
            </p:sp>
          </p:grpSp>
          <p:cxnSp>
            <p:nvCxnSpPr>
              <p:cNvPr id="534" name="Straight Connector 533"/>
              <p:cNvCxnSpPr/>
              <p:nvPr/>
            </p:nvCxnSpPr>
            <p:spPr bwMode="auto">
              <a:xfrm rot="5400000" flipH="1" flipV="1">
                <a:off x="2251984" y="3981217"/>
                <a:ext cx="112098" cy="1337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35" name="Straight Connector 534"/>
              <p:cNvCxnSpPr>
                <a:stCxn id="557" idx="1"/>
                <a:endCxn id="557" idx="1"/>
              </p:cNvCxnSpPr>
              <p:nvPr/>
            </p:nvCxnSpPr>
            <p:spPr bwMode="auto">
              <a:xfrm rot="5400000" flipH="1" flipV="1">
                <a:off x="3044424" y="4089399"/>
                <a:ext cx="1588"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36" name="Straight Connector 535"/>
              <p:cNvCxnSpPr/>
              <p:nvPr/>
            </p:nvCxnSpPr>
            <p:spPr bwMode="auto">
              <a:xfrm>
                <a:off x="2899831" y="3992031"/>
                <a:ext cx="169991" cy="11006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37" name="Straight Connector 536"/>
              <p:cNvCxnSpPr>
                <a:endCxn id="545" idx="1"/>
              </p:cNvCxnSpPr>
              <p:nvPr/>
            </p:nvCxnSpPr>
            <p:spPr bwMode="auto">
              <a:xfrm rot="5400000">
                <a:off x="2457104" y="4031902"/>
                <a:ext cx="101599" cy="133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38" name="Straight Connector 537"/>
              <p:cNvCxnSpPr/>
              <p:nvPr/>
            </p:nvCxnSpPr>
            <p:spPr bwMode="auto">
              <a:xfrm rot="16200000" flipH="1">
                <a:off x="2714593" y="4045197"/>
                <a:ext cx="112223" cy="4209"/>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cxnSp>
          <p:nvCxnSpPr>
            <p:cNvPr id="532" name="Straight Connector 531"/>
            <p:cNvCxnSpPr>
              <a:stCxn id="569" idx="2"/>
              <a:endCxn id="540" idx="0"/>
            </p:cNvCxnSpPr>
            <p:nvPr/>
          </p:nvCxnSpPr>
          <p:spPr bwMode="auto">
            <a:xfrm rot="5400000">
              <a:off x="704873" y="5306882"/>
              <a:ext cx="490269"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576" name="Group 476"/>
          <p:cNvGrpSpPr/>
          <p:nvPr/>
        </p:nvGrpSpPr>
        <p:grpSpPr>
          <a:xfrm>
            <a:off x="7772842" y="3305646"/>
            <a:ext cx="603730" cy="837460"/>
            <a:chOff x="632267" y="4249688"/>
            <a:chExt cx="603730" cy="837460"/>
          </a:xfrm>
        </p:grpSpPr>
        <p:sp>
          <p:nvSpPr>
            <p:cNvPr id="615"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616" name="Rectangle 56"/>
            <p:cNvSpPr>
              <a:spLocks noChangeArrowheads="1"/>
            </p:cNvSpPr>
            <p:nvPr/>
          </p:nvSpPr>
          <p:spPr bwMode="auto">
            <a:xfrm>
              <a:off x="662001" y="4767931"/>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Arial" charset="0"/>
                  <a:ea typeface="Arial" charset="0"/>
                  <a:cs typeface="Arial" charset="0"/>
                </a:rPr>
                <a:t>MEM</a:t>
              </a:r>
            </a:p>
          </p:txBody>
        </p:sp>
        <p:sp>
          <p:nvSpPr>
            <p:cNvPr id="617"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18"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19"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20" name="Rectangle 12"/>
            <p:cNvSpPr>
              <a:spLocks noChangeArrowheads="1"/>
            </p:cNvSpPr>
            <p:nvPr/>
          </p:nvSpPr>
          <p:spPr bwMode="auto">
            <a:xfrm>
              <a:off x="656891" y="4393142"/>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577" name="Group 124"/>
          <p:cNvGrpSpPr>
            <a:grpSpLocks noChangeAspect="1"/>
          </p:cNvGrpSpPr>
          <p:nvPr/>
        </p:nvGrpSpPr>
        <p:grpSpPr>
          <a:xfrm>
            <a:off x="7403881" y="4633368"/>
            <a:ext cx="1341653" cy="699808"/>
            <a:chOff x="2107989" y="3761317"/>
            <a:chExt cx="1061157" cy="553505"/>
          </a:xfrm>
        </p:grpSpPr>
        <p:grpSp>
          <p:nvGrpSpPr>
            <p:cNvPr id="579" name="Group 77"/>
            <p:cNvGrpSpPr/>
            <p:nvPr/>
          </p:nvGrpSpPr>
          <p:grpSpPr>
            <a:xfrm>
              <a:off x="2107989" y="3761317"/>
              <a:ext cx="1061157" cy="553505"/>
              <a:chOff x="2124922" y="3676651"/>
              <a:chExt cx="1061157" cy="553505"/>
            </a:xfrm>
          </p:grpSpPr>
          <p:grpSp>
            <p:nvGrpSpPr>
              <p:cNvPr id="585" name="Group 76"/>
              <p:cNvGrpSpPr/>
              <p:nvPr/>
            </p:nvGrpSpPr>
            <p:grpSpPr>
              <a:xfrm>
                <a:off x="2124922" y="4004733"/>
                <a:ext cx="1061157" cy="225423"/>
                <a:chOff x="2124922" y="4004733"/>
                <a:chExt cx="1061157" cy="225423"/>
              </a:xfrm>
            </p:grpSpPr>
            <p:grpSp>
              <p:nvGrpSpPr>
                <p:cNvPr id="587" name="Group 72"/>
                <p:cNvGrpSpPr/>
                <p:nvPr/>
              </p:nvGrpSpPr>
              <p:grpSpPr>
                <a:xfrm>
                  <a:off x="2124922" y="4004733"/>
                  <a:ext cx="249424" cy="225423"/>
                  <a:chOff x="2124922" y="4004733"/>
                  <a:chExt cx="249424" cy="225423"/>
                </a:xfrm>
              </p:grpSpPr>
              <p:sp>
                <p:nvSpPr>
                  <p:cNvPr id="609" name="AutoShape 13"/>
                  <p:cNvSpPr>
                    <a:spLocks noChangeArrowheads="1"/>
                  </p:cNvSpPr>
                  <p:nvPr/>
                </p:nvSpPr>
                <p:spPr bwMode="auto">
                  <a:xfrm>
                    <a:off x="2124922"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10" name="Group 144"/>
                  <p:cNvGrpSpPr/>
                  <p:nvPr/>
                </p:nvGrpSpPr>
                <p:grpSpPr>
                  <a:xfrm>
                    <a:off x="2149129" y="4073234"/>
                    <a:ext cx="201331" cy="133274"/>
                    <a:chOff x="7332133" y="584200"/>
                    <a:chExt cx="601134" cy="397933"/>
                  </a:xfrm>
                </p:grpSpPr>
                <p:sp>
                  <p:nvSpPr>
                    <p:cNvPr id="611" name="Rectangle 610"/>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12" name="Straight Connector 611"/>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613" name="Straight Connector 612"/>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614" name="Straight Connector 613"/>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nvGrpSpPr>
                <p:cNvPr id="588" name="Group 73"/>
                <p:cNvGrpSpPr/>
                <p:nvPr/>
              </p:nvGrpSpPr>
              <p:grpSpPr>
                <a:xfrm>
                  <a:off x="2936635" y="4004733"/>
                  <a:ext cx="249444" cy="225383"/>
                  <a:chOff x="2936635" y="4004733"/>
                  <a:chExt cx="249444" cy="225383"/>
                </a:xfrm>
              </p:grpSpPr>
              <p:sp>
                <p:nvSpPr>
                  <p:cNvPr id="603" name="AutoShape 13"/>
                  <p:cNvSpPr>
                    <a:spLocks noChangeArrowheads="1"/>
                  </p:cNvSpPr>
                  <p:nvPr/>
                </p:nvSpPr>
                <p:spPr bwMode="auto">
                  <a:xfrm>
                    <a:off x="2936635"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04" name="Group 145"/>
                  <p:cNvGrpSpPr/>
                  <p:nvPr/>
                </p:nvGrpSpPr>
                <p:grpSpPr>
                  <a:xfrm>
                    <a:off x="2963726" y="4070124"/>
                    <a:ext cx="201581" cy="133274"/>
                    <a:chOff x="7331372" y="584200"/>
                    <a:chExt cx="601894" cy="397933"/>
                  </a:xfrm>
                  <a:solidFill>
                    <a:schemeClr val="tx2">
                      <a:lumMod val="20000"/>
                      <a:lumOff val="80000"/>
                    </a:schemeClr>
                  </a:solidFill>
                </p:grpSpPr>
                <p:sp>
                  <p:nvSpPr>
                    <p:cNvPr id="605" name="Rectangle 604"/>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06" name="Straight Connector 605"/>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07" name="Straight Connector 606"/>
                    <p:cNvCxnSpPr/>
                    <p:nvPr/>
                  </p:nvCxnSpPr>
                  <p:spPr bwMode="auto">
                    <a:xfrm>
                      <a:off x="7331372" y="774699"/>
                      <a:ext cx="592668" cy="1588"/>
                    </a:xfrm>
                    <a:prstGeom prst="line">
                      <a:avLst/>
                    </a:prstGeom>
                    <a:grpFill/>
                    <a:ln w="12700" cap="flat" cmpd="sng" algn="ctr">
                      <a:solidFill>
                        <a:srgbClr val="01020B"/>
                      </a:solidFill>
                      <a:prstDash val="solid"/>
                      <a:round/>
                      <a:headEnd type="none" w="med" len="med"/>
                      <a:tailEnd type="none" w="med" len="med"/>
                    </a:ln>
                    <a:effectLst/>
                  </p:spPr>
                </p:cxnSp>
                <p:cxnSp>
                  <p:nvCxnSpPr>
                    <p:cNvPr id="608" name="Straight Connector 607"/>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589" name="Group 74"/>
                <p:cNvGrpSpPr/>
                <p:nvPr/>
              </p:nvGrpSpPr>
              <p:grpSpPr>
                <a:xfrm>
                  <a:off x="2665020" y="4004733"/>
                  <a:ext cx="249444" cy="225383"/>
                  <a:chOff x="2665020" y="4004733"/>
                  <a:chExt cx="249444" cy="225383"/>
                </a:xfrm>
              </p:grpSpPr>
              <p:sp>
                <p:nvSpPr>
                  <p:cNvPr id="597" name="AutoShape 13"/>
                  <p:cNvSpPr>
                    <a:spLocks noChangeArrowheads="1"/>
                  </p:cNvSpPr>
                  <p:nvPr/>
                </p:nvSpPr>
                <p:spPr bwMode="auto">
                  <a:xfrm>
                    <a:off x="2665020"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98" name="Group 180"/>
                  <p:cNvGrpSpPr/>
                  <p:nvPr/>
                </p:nvGrpSpPr>
                <p:grpSpPr>
                  <a:xfrm>
                    <a:off x="2689052" y="4073214"/>
                    <a:ext cx="201331" cy="133274"/>
                    <a:chOff x="7332133" y="584200"/>
                    <a:chExt cx="601134" cy="397933"/>
                  </a:xfrm>
                  <a:solidFill>
                    <a:srgbClr val="7AEBF4"/>
                  </a:solidFill>
                </p:grpSpPr>
                <p:sp>
                  <p:nvSpPr>
                    <p:cNvPr id="599" name="Rectangle 59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00" name="Straight Connector 599"/>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01" name="Straight Connector 600"/>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02" name="Straight Connector 601"/>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590" name="Group 75"/>
                <p:cNvGrpSpPr/>
                <p:nvPr/>
              </p:nvGrpSpPr>
              <p:grpSpPr>
                <a:xfrm>
                  <a:off x="2393426" y="4004733"/>
                  <a:ext cx="249424" cy="225423"/>
                  <a:chOff x="2393426" y="4004733"/>
                  <a:chExt cx="249424" cy="225423"/>
                </a:xfrm>
              </p:grpSpPr>
              <p:sp>
                <p:nvSpPr>
                  <p:cNvPr id="591" name="AutoShape 13"/>
                  <p:cNvSpPr>
                    <a:spLocks noChangeArrowheads="1"/>
                  </p:cNvSpPr>
                  <p:nvPr/>
                </p:nvSpPr>
                <p:spPr bwMode="auto">
                  <a:xfrm>
                    <a:off x="2393426"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592" name="Group 185"/>
                  <p:cNvGrpSpPr/>
                  <p:nvPr/>
                </p:nvGrpSpPr>
                <p:grpSpPr>
                  <a:xfrm>
                    <a:off x="2416759" y="4073234"/>
                    <a:ext cx="201331" cy="133274"/>
                    <a:chOff x="7332133" y="584200"/>
                    <a:chExt cx="601134" cy="397933"/>
                  </a:xfrm>
                  <a:solidFill>
                    <a:srgbClr val="FF0000"/>
                  </a:solidFill>
                </p:grpSpPr>
                <p:sp>
                  <p:nvSpPr>
                    <p:cNvPr id="593" name="Rectangle 59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594" name="Straight Connector 59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95" name="Straight Connector 594"/>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596" name="Straight Connector 595"/>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sp>
            <p:nvSpPr>
              <p:cNvPr id="586" name="TextBox 585"/>
              <p:cNvSpPr txBox="1"/>
              <p:nvPr/>
            </p:nvSpPr>
            <p:spPr>
              <a:xfrm>
                <a:off x="2388800" y="3676651"/>
                <a:ext cx="533400" cy="219089"/>
              </a:xfrm>
              <a:prstGeom prst="rect">
                <a:avLst/>
              </a:prstGeom>
              <a:solidFill>
                <a:srgbClr val="FFFF00"/>
              </a:solidFill>
              <a:ln w="12700" cap="flat" cmpd="sng" algn="ctr">
                <a:solidFill>
                  <a:srgbClr val="01020B"/>
                </a:solidFill>
                <a:prstDash val="solid"/>
                <a:round/>
                <a:headEnd type="none" w="med" len="med"/>
                <a:tailEnd type="none" w="med" len="med"/>
              </a:ln>
            </p:spPr>
            <p:txBody>
              <a:bodyPr wrap="square" rtlCol="0">
                <a:spAutoFit/>
              </a:bodyPr>
              <a:lstStyle/>
              <a:p>
                <a:pPr algn="ctr"/>
                <a:r>
                  <a:rPr lang="en-US" sz="1200" dirty="0" smtClean="0">
                    <a:solidFill>
                      <a:srgbClr val="01020B"/>
                    </a:solidFill>
                    <a:latin typeface="Arial"/>
                    <a:cs typeface="Arial"/>
                  </a:rPr>
                  <a:t>RAID</a:t>
                </a:r>
                <a:endParaRPr lang="en-US" sz="1200" dirty="0">
                  <a:solidFill>
                    <a:srgbClr val="01020B"/>
                  </a:solidFill>
                  <a:latin typeface="Arial"/>
                  <a:cs typeface="Arial"/>
                </a:endParaRPr>
              </a:p>
            </p:txBody>
          </p:sp>
        </p:grpSp>
        <p:cxnSp>
          <p:nvCxnSpPr>
            <p:cNvPr id="580" name="Straight Connector 579"/>
            <p:cNvCxnSpPr/>
            <p:nvPr/>
          </p:nvCxnSpPr>
          <p:spPr bwMode="auto">
            <a:xfrm rot="5400000" flipH="1" flipV="1">
              <a:off x="2251984" y="3981217"/>
              <a:ext cx="112098" cy="1337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81" name="Straight Connector 580"/>
            <p:cNvCxnSpPr>
              <a:stCxn id="603" idx="1"/>
              <a:endCxn id="603" idx="1"/>
            </p:cNvCxnSpPr>
            <p:nvPr/>
          </p:nvCxnSpPr>
          <p:spPr bwMode="auto">
            <a:xfrm rot="5400000" flipH="1" flipV="1">
              <a:off x="3044424" y="4089399"/>
              <a:ext cx="1588"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82" name="Straight Connector 581"/>
            <p:cNvCxnSpPr/>
            <p:nvPr/>
          </p:nvCxnSpPr>
          <p:spPr bwMode="auto">
            <a:xfrm>
              <a:off x="2899831" y="3992031"/>
              <a:ext cx="169991" cy="11006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83" name="Straight Connector 582"/>
            <p:cNvCxnSpPr>
              <a:endCxn id="591" idx="1"/>
            </p:cNvCxnSpPr>
            <p:nvPr/>
          </p:nvCxnSpPr>
          <p:spPr bwMode="auto">
            <a:xfrm rot="5400000">
              <a:off x="2457104" y="4031902"/>
              <a:ext cx="101599" cy="133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584" name="Straight Connector 583"/>
            <p:cNvCxnSpPr/>
            <p:nvPr/>
          </p:nvCxnSpPr>
          <p:spPr bwMode="auto">
            <a:xfrm rot="16200000" flipH="1">
              <a:off x="2714593" y="4045197"/>
              <a:ext cx="112223" cy="4209"/>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cxnSp>
        <p:nvCxnSpPr>
          <p:cNvPr id="578" name="Straight Connector 577"/>
          <p:cNvCxnSpPr/>
          <p:nvPr/>
        </p:nvCxnSpPr>
        <p:spPr bwMode="auto">
          <a:xfrm rot="5400000">
            <a:off x="7829573" y="4388240"/>
            <a:ext cx="490269"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nvGrpSpPr>
          <p:cNvPr id="621" name="Group 620"/>
          <p:cNvGrpSpPr/>
          <p:nvPr/>
        </p:nvGrpSpPr>
        <p:grpSpPr>
          <a:xfrm>
            <a:off x="4548921" y="3305646"/>
            <a:ext cx="1341653" cy="2027538"/>
            <a:chOff x="279181" y="4224288"/>
            <a:chExt cx="1341653" cy="2027538"/>
          </a:xfrm>
        </p:grpSpPr>
        <p:grpSp>
          <p:nvGrpSpPr>
            <p:cNvPr id="622" name="Group 476"/>
            <p:cNvGrpSpPr/>
            <p:nvPr/>
          </p:nvGrpSpPr>
          <p:grpSpPr>
            <a:xfrm>
              <a:off x="648142" y="4224288"/>
              <a:ext cx="603730" cy="837460"/>
              <a:chOff x="632267" y="4249688"/>
              <a:chExt cx="603730" cy="837460"/>
            </a:xfrm>
          </p:grpSpPr>
          <p:sp>
            <p:nvSpPr>
              <p:cNvPr id="661"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662" name="Rectangle 56"/>
              <p:cNvSpPr>
                <a:spLocks noChangeArrowheads="1"/>
              </p:cNvSpPr>
              <p:nvPr/>
            </p:nvSpPr>
            <p:spPr bwMode="auto">
              <a:xfrm>
                <a:off x="662001" y="4767931"/>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Arial" charset="0"/>
                    <a:ea typeface="Arial" charset="0"/>
                    <a:cs typeface="Arial" charset="0"/>
                  </a:rPr>
                  <a:t>MEM</a:t>
                </a:r>
              </a:p>
            </p:txBody>
          </p:sp>
          <p:sp>
            <p:nvSpPr>
              <p:cNvPr id="663"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64"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65"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66" name="Rectangle 12"/>
              <p:cNvSpPr>
                <a:spLocks noChangeArrowheads="1"/>
              </p:cNvSpPr>
              <p:nvPr/>
            </p:nvSpPr>
            <p:spPr bwMode="auto">
              <a:xfrm>
                <a:off x="656891" y="4393142"/>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623" name="Group 124"/>
            <p:cNvGrpSpPr>
              <a:grpSpLocks noChangeAspect="1"/>
            </p:cNvGrpSpPr>
            <p:nvPr/>
          </p:nvGrpSpPr>
          <p:grpSpPr>
            <a:xfrm>
              <a:off x="279181" y="5552010"/>
              <a:ext cx="1341653" cy="699808"/>
              <a:chOff x="2107989" y="3761317"/>
              <a:chExt cx="1061157" cy="553505"/>
            </a:xfrm>
          </p:grpSpPr>
          <p:grpSp>
            <p:nvGrpSpPr>
              <p:cNvPr id="625" name="Group 77"/>
              <p:cNvGrpSpPr/>
              <p:nvPr/>
            </p:nvGrpSpPr>
            <p:grpSpPr>
              <a:xfrm>
                <a:off x="2107989" y="3761317"/>
                <a:ext cx="1061157" cy="553505"/>
                <a:chOff x="2124922" y="3676651"/>
                <a:chExt cx="1061157" cy="553505"/>
              </a:xfrm>
            </p:grpSpPr>
            <p:grpSp>
              <p:nvGrpSpPr>
                <p:cNvPr id="631" name="Group 76"/>
                <p:cNvGrpSpPr/>
                <p:nvPr/>
              </p:nvGrpSpPr>
              <p:grpSpPr>
                <a:xfrm>
                  <a:off x="2124922" y="4004733"/>
                  <a:ext cx="1061157" cy="225423"/>
                  <a:chOff x="2124922" y="4004733"/>
                  <a:chExt cx="1061157" cy="225423"/>
                </a:xfrm>
              </p:grpSpPr>
              <p:grpSp>
                <p:nvGrpSpPr>
                  <p:cNvPr id="633" name="Group 72"/>
                  <p:cNvGrpSpPr/>
                  <p:nvPr/>
                </p:nvGrpSpPr>
                <p:grpSpPr>
                  <a:xfrm>
                    <a:off x="2124922" y="4004733"/>
                    <a:ext cx="249424" cy="225423"/>
                    <a:chOff x="2124922" y="4004733"/>
                    <a:chExt cx="249424" cy="225423"/>
                  </a:xfrm>
                </p:grpSpPr>
                <p:sp>
                  <p:nvSpPr>
                    <p:cNvPr id="655" name="AutoShape 13"/>
                    <p:cNvSpPr>
                      <a:spLocks noChangeArrowheads="1"/>
                    </p:cNvSpPr>
                    <p:nvPr/>
                  </p:nvSpPr>
                  <p:spPr bwMode="auto">
                    <a:xfrm>
                      <a:off x="2124922"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56" name="Group 144"/>
                    <p:cNvGrpSpPr/>
                    <p:nvPr/>
                  </p:nvGrpSpPr>
                  <p:grpSpPr>
                    <a:xfrm>
                      <a:off x="2149129" y="4073234"/>
                      <a:ext cx="201331" cy="133274"/>
                      <a:chOff x="7332133" y="584200"/>
                      <a:chExt cx="601134" cy="397933"/>
                    </a:xfrm>
                  </p:grpSpPr>
                  <p:sp>
                    <p:nvSpPr>
                      <p:cNvPr id="657" name="Rectangle 656"/>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58" name="Straight Connector 657"/>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659" name="Straight Connector 658"/>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660" name="Straight Connector 659"/>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nvGrpSpPr>
                  <p:cNvPr id="634" name="Group 73"/>
                  <p:cNvGrpSpPr/>
                  <p:nvPr/>
                </p:nvGrpSpPr>
                <p:grpSpPr>
                  <a:xfrm>
                    <a:off x="2936635" y="4004733"/>
                    <a:ext cx="249444" cy="225383"/>
                    <a:chOff x="2936635" y="4004733"/>
                    <a:chExt cx="249444" cy="225383"/>
                  </a:xfrm>
                </p:grpSpPr>
                <p:sp>
                  <p:nvSpPr>
                    <p:cNvPr id="649" name="AutoShape 13"/>
                    <p:cNvSpPr>
                      <a:spLocks noChangeArrowheads="1"/>
                    </p:cNvSpPr>
                    <p:nvPr/>
                  </p:nvSpPr>
                  <p:spPr bwMode="auto">
                    <a:xfrm>
                      <a:off x="2936635"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50" name="Group 145"/>
                    <p:cNvGrpSpPr/>
                    <p:nvPr/>
                  </p:nvGrpSpPr>
                  <p:grpSpPr>
                    <a:xfrm>
                      <a:off x="2963726" y="4070124"/>
                      <a:ext cx="201581" cy="133274"/>
                      <a:chOff x="7331372" y="584200"/>
                      <a:chExt cx="601894" cy="397933"/>
                    </a:xfrm>
                    <a:solidFill>
                      <a:schemeClr val="tx2">
                        <a:lumMod val="20000"/>
                        <a:lumOff val="80000"/>
                      </a:schemeClr>
                    </a:solidFill>
                  </p:grpSpPr>
                  <p:sp>
                    <p:nvSpPr>
                      <p:cNvPr id="651" name="Rectangle 650"/>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52" name="Straight Connector 651"/>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53" name="Straight Connector 652"/>
                      <p:cNvCxnSpPr/>
                      <p:nvPr/>
                    </p:nvCxnSpPr>
                    <p:spPr bwMode="auto">
                      <a:xfrm>
                        <a:off x="7331372" y="774699"/>
                        <a:ext cx="592668" cy="1588"/>
                      </a:xfrm>
                      <a:prstGeom prst="line">
                        <a:avLst/>
                      </a:prstGeom>
                      <a:grpFill/>
                      <a:ln w="12700" cap="flat" cmpd="sng" algn="ctr">
                        <a:solidFill>
                          <a:srgbClr val="01020B"/>
                        </a:solidFill>
                        <a:prstDash val="solid"/>
                        <a:round/>
                        <a:headEnd type="none" w="med" len="med"/>
                        <a:tailEnd type="none" w="med" len="med"/>
                      </a:ln>
                      <a:effectLst/>
                    </p:spPr>
                  </p:cxnSp>
                  <p:cxnSp>
                    <p:nvCxnSpPr>
                      <p:cNvPr id="654" name="Straight Connector 653"/>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635" name="Group 74"/>
                  <p:cNvGrpSpPr/>
                  <p:nvPr/>
                </p:nvGrpSpPr>
                <p:grpSpPr>
                  <a:xfrm>
                    <a:off x="2665020" y="4004733"/>
                    <a:ext cx="249444" cy="225383"/>
                    <a:chOff x="2665020" y="4004733"/>
                    <a:chExt cx="249444" cy="225383"/>
                  </a:xfrm>
                </p:grpSpPr>
                <p:sp>
                  <p:nvSpPr>
                    <p:cNvPr id="643" name="AutoShape 13"/>
                    <p:cNvSpPr>
                      <a:spLocks noChangeArrowheads="1"/>
                    </p:cNvSpPr>
                    <p:nvPr/>
                  </p:nvSpPr>
                  <p:spPr bwMode="auto">
                    <a:xfrm>
                      <a:off x="2665020"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44" name="Group 180"/>
                    <p:cNvGrpSpPr/>
                    <p:nvPr/>
                  </p:nvGrpSpPr>
                  <p:grpSpPr>
                    <a:xfrm>
                      <a:off x="2689052" y="4073214"/>
                      <a:ext cx="201331" cy="133274"/>
                      <a:chOff x="7332133" y="584200"/>
                      <a:chExt cx="601134" cy="397933"/>
                    </a:xfrm>
                    <a:solidFill>
                      <a:srgbClr val="7AEBF4"/>
                    </a:solidFill>
                  </p:grpSpPr>
                  <p:sp>
                    <p:nvSpPr>
                      <p:cNvPr id="645" name="Rectangle 644"/>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46" name="Straight Connector 645"/>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47" name="Straight Connector 646"/>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48" name="Straight Connector 647"/>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636" name="Group 75"/>
                  <p:cNvGrpSpPr/>
                  <p:nvPr/>
                </p:nvGrpSpPr>
                <p:grpSpPr>
                  <a:xfrm>
                    <a:off x="2393426" y="4004733"/>
                    <a:ext cx="249424" cy="225423"/>
                    <a:chOff x="2393426" y="4004733"/>
                    <a:chExt cx="249424" cy="225423"/>
                  </a:xfrm>
                </p:grpSpPr>
                <p:sp>
                  <p:nvSpPr>
                    <p:cNvPr id="637" name="AutoShape 13"/>
                    <p:cNvSpPr>
                      <a:spLocks noChangeArrowheads="1"/>
                    </p:cNvSpPr>
                    <p:nvPr/>
                  </p:nvSpPr>
                  <p:spPr bwMode="auto">
                    <a:xfrm>
                      <a:off x="2393426"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38" name="Group 185"/>
                    <p:cNvGrpSpPr/>
                    <p:nvPr/>
                  </p:nvGrpSpPr>
                  <p:grpSpPr>
                    <a:xfrm>
                      <a:off x="2416759" y="4073234"/>
                      <a:ext cx="201331" cy="133274"/>
                      <a:chOff x="7332133" y="584200"/>
                      <a:chExt cx="601134" cy="397933"/>
                    </a:xfrm>
                    <a:solidFill>
                      <a:srgbClr val="FF0000"/>
                    </a:solidFill>
                  </p:grpSpPr>
                  <p:sp>
                    <p:nvSpPr>
                      <p:cNvPr id="639" name="Rectangle 63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40" name="Straight Connector 639"/>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41" name="Straight Connector 640"/>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42" name="Straight Connector 641"/>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sp>
              <p:nvSpPr>
                <p:cNvPr id="632" name="TextBox 631"/>
                <p:cNvSpPr txBox="1"/>
                <p:nvPr/>
              </p:nvSpPr>
              <p:spPr>
                <a:xfrm>
                  <a:off x="2388800" y="3676651"/>
                  <a:ext cx="533400" cy="219089"/>
                </a:xfrm>
                <a:prstGeom prst="rect">
                  <a:avLst/>
                </a:prstGeom>
                <a:solidFill>
                  <a:srgbClr val="FFFF00"/>
                </a:solidFill>
                <a:ln w="12700" cap="flat" cmpd="sng" algn="ctr">
                  <a:solidFill>
                    <a:srgbClr val="01020B"/>
                  </a:solidFill>
                  <a:prstDash val="solid"/>
                  <a:round/>
                  <a:headEnd type="none" w="med" len="med"/>
                  <a:tailEnd type="none" w="med" len="med"/>
                </a:ln>
              </p:spPr>
              <p:txBody>
                <a:bodyPr wrap="square" rtlCol="0">
                  <a:spAutoFit/>
                </a:bodyPr>
                <a:lstStyle/>
                <a:p>
                  <a:pPr algn="ctr"/>
                  <a:r>
                    <a:rPr lang="en-US" sz="1200" dirty="0" smtClean="0">
                      <a:solidFill>
                        <a:srgbClr val="01020B"/>
                      </a:solidFill>
                      <a:latin typeface="Arial"/>
                      <a:cs typeface="Arial"/>
                    </a:rPr>
                    <a:t>RAID</a:t>
                  </a:r>
                  <a:endParaRPr lang="en-US" sz="1200" dirty="0">
                    <a:solidFill>
                      <a:srgbClr val="01020B"/>
                    </a:solidFill>
                    <a:latin typeface="Arial"/>
                    <a:cs typeface="Arial"/>
                  </a:endParaRPr>
                </a:p>
              </p:txBody>
            </p:sp>
          </p:grpSp>
          <p:cxnSp>
            <p:nvCxnSpPr>
              <p:cNvPr id="626" name="Straight Connector 625"/>
              <p:cNvCxnSpPr/>
              <p:nvPr/>
            </p:nvCxnSpPr>
            <p:spPr bwMode="auto">
              <a:xfrm rot="5400000" flipH="1" flipV="1">
                <a:off x="2251984" y="3981217"/>
                <a:ext cx="112098" cy="1337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27" name="Straight Connector 626"/>
              <p:cNvCxnSpPr>
                <a:stCxn id="649" idx="1"/>
                <a:endCxn id="649" idx="1"/>
              </p:cNvCxnSpPr>
              <p:nvPr/>
            </p:nvCxnSpPr>
            <p:spPr bwMode="auto">
              <a:xfrm rot="5400000" flipH="1" flipV="1">
                <a:off x="3044424" y="4089399"/>
                <a:ext cx="1588"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28" name="Straight Connector 627"/>
              <p:cNvCxnSpPr/>
              <p:nvPr/>
            </p:nvCxnSpPr>
            <p:spPr bwMode="auto">
              <a:xfrm>
                <a:off x="2899831" y="3992031"/>
                <a:ext cx="169991" cy="11006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29" name="Straight Connector 628"/>
              <p:cNvCxnSpPr>
                <a:endCxn id="637" idx="1"/>
              </p:cNvCxnSpPr>
              <p:nvPr/>
            </p:nvCxnSpPr>
            <p:spPr bwMode="auto">
              <a:xfrm rot="5400000">
                <a:off x="2457104" y="4031902"/>
                <a:ext cx="101599" cy="133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30" name="Straight Connector 629"/>
              <p:cNvCxnSpPr/>
              <p:nvPr/>
            </p:nvCxnSpPr>
            <p:spPr bwMode="auto">
              <a:xfrm rot="16200000" flipH="1">
                <a:off x="2714593" y="4045197"/>
                <a:ext cx="112223" cy="4209"/>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cxnSp>
          <p:nvCxnSpPr>
            <p:cNvPr id="624" name="Straight Connector 623"/>
            <p:cNvCxnSpPr>
              <a:stCxn id="661" idx="2"/>
              <a:endCxn id="632" idx="0"/>
            </p:cNvCxnSpPr>
            <p:nvPr/>
          </p:nvCxnSpPr>
          <p:spPr bwMode="auto">
            <a:xfrm rot="5400000">
              <a:off x="704873" y="5306882"/>
              <a:ext cx="490269"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667" name="Group 666"/>
          <p:cNvGrpSpPr/>
          <p:nvPr/>
        </p:nvGrpSpPr>
        <p:grpSpPr>
          <a:xfrm>
            <a:off x="3121441" y="3305646"/>
            <a:ext cx="1341653" cy="2027538"/>
            <a:chOff x="279181" y="4224288"/>
            <a:chExt cx="1341653" cy="2027538"/>
          </a:xfrm>
        </p:grpSpPr>
        <p:grpSp>
          <p:nvGrpSpPr>
            <p:cNvPr id="668" name="Group 476"/>
            <p:cNvGrpSpPr/>
            <p:nvPr/>
          </p:nvGrpSpPr>
          <p:grpSpPr>
            <a:xfrm>
              <a:off x="648142" y="4224288"/>
              <a:ext cx="603730" cy="837460"/>
              <a:chOff x="632267" y="4249688"/>
              <a:chExt cx="603730" cy="837460"/>
            </a:xfrm>
          </p:grpSpPr>
          <p:sp>
            <p:nvSpPr>
              <p:cNvPr id="707"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708" name="Rectangle 56"/>
              <p:cNvSpPr>
                <a:spLocks noChangeArrowheads="1"/>
              </p:cNvSpPr>
              <p:nvPr/>
            </p:nvSpPr>
            <p:spPr bwMode="auto">
              <a:xfrm>
                <a:off x="662001" y="4767931"/>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Arial" charset="0"/>
                    <a:ea typeface="Arial" charset="0"/>
                    <a:cs typeface="Arial" charset="0"/>
                  </a:rPr>
                  <a:t>MEM</a:t>
                </a:r>
              </a:p>
            </p:txBody>
          </p:sp>
          <p:sp>
            <p:nvSpPr>
              <p:cNvPr id="709"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10"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11"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12" name="Rectangle 12"/>
              <p:cNvSpPr>
                <a:spLocks noChangeArrowheads="1"/>
              </p:cNvSpPr>
              <p:nvPr/>
            </p:nvSpPr>
            <p:spPr bwMode="auto">
              <a:xfrm>
                <a:off x="656891" y="4393142"/>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669" name="Group 124"/>
            <p:cNvGrpSpPr>
              <a:grpSpLocks noChangeAspect="1"/>
            </p:cNvGrpSpPr>
            <p:nvPr/>
          </p:nvGrpSpPr>
          <p:grpSpPr>
            <a:xfrm>
              <a:off x="279181" y="5552010"/>
              <a:ext cx="1341653" cy="699808"/>
              <a:chOff x="2107989" y="3761317"/>
              <a:chExt cx="1061157" cy="553505"/>
            </a:xfrm>
          </p:grpSpPr>
          <p:grpSp>
            <p:nvGrpSpPr>
              <p:cNvPr id="671" name="Group 77"/>
              <p:cNvGrpSpPr/>
              <p:nvPr/>
            </p:nvGrpSpPr>
            <p:grpSpPr>
              <a:xfrm>
                <a:off x="2107989" y="3761317"/>
                <a:ext cx="1061157" cy="553505"/>
                <a:chOff x="2124922" y="3676651"/>
                <a:chExt cx="1061157" cy="553505"/>
              </a:xfrm>
            </p:grpSpPr>
            <p:grpSp>
              <p:nvGrpSpPr>
                <p:cNvPr id="677" name="Group 76"/>
                <p:cNvGrpSpPr/>
                <p:nvPr/>
              </p:nvGrpSpPr>
              <p:grpSpPr>
                <a:xfrm>
                  <a:off x="2124922" y="4004733"/>
                  <a:ext cx="1061157" cy="225423"/>
                  <a:chOff x="2124922" y="4004733"/>
                  <a:chExt cx="1061157" cy="225423"/>
                </a:xfrm>
              </p:grpSpPr>
              <p:grpSp>
                <p:nvGrpSpPr>
                  <p:cNvPr id="679" name="Group 72"/>
                  <p:cNvGrpSpPr/>
                  <p:nvPr/>
                </p:nvGrpSpPr>
                <p:grpSpPr>
                  <a:xfrm>
                    <a:off x="2124922" y="4004733"/>
                    <a:ext cx="249424" cy="225423"/>
                    <a:chOff x="2124922" y="4004733"/>
                    <a:chExt cx="249424" cy="225423"/>
                  </a:xfrm>
                </p:grpSpPr>
                <p:sp>
                  <p:nvSpPr>
                    <p:cNvPr id="701" name="AutoShape 13"/>
                    <p:cNvSpPr>
                      <a:spLocks noChangeArrowheads="1"/>
                    </p:cNvSpPr>
                    <p:nvPr/>
                  </p:nvSpPr>
                  <p:spPr bwMode="auto">
                    <a:xfrm>
                      <a:off x="2124922"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702" name="Group 144"/>
                    <p:cNvGrpSpPr/>
                    <p:nvPr/>
                  </p:nvGrpSpPr>
                  <p:grpSpPr>
                    <a:xfrm>
                      <a:off x="2149129" y="4073234"/>
                      <a:ext cx="201331" cy="133274"/>
                      <a:chOff x="7332133" y="584200"/>
                      <a:chExt cx="601134" cy="397933"/>
                    </a:xfrm>
                  </p:grpSpPr>
                  <p:sp>
                    <p:nvSpPr>
                      <p:cNvPr id="703" name="Rectangle 702"/>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704" name="Straight Connector 703"/>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705" name="Straight Connector 704"/>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706" name="Straight Connector 705"/>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nvGrpSpPr>
                  <p:cNvPr id="680" name="Group 73"/>
                  <p:cNvGrpSpPr/>
                  <p:nvPr/>
                </p:nvGrpSpPr>
                <p:grpSpPr>
                  <a:xfrm>
                    <a:off x="2936635" y="4004733"/>
                    <a:ext cx="249444" cy="225383"/>
                    <a:chOff x="2936635" y="4004733"/>
                    <a:chExt cx="249444" cy="225383"/>
                  </a:xfrm>
                </p:grpSpPr>
                <p:sp>
                  <p:nvSpPr>
                    <p:cNvPr id="695" name="AutoShape 13"/>
                    <p:cNvSpPr>
                      <a:spLocks noChangeArrowheads="1"/>
                    </p:cNvSpPr>
                    <p:nvPr/>
                  </p:nvSpPr>
                  <p:spPr bwMode="auto">
                    <a:xfrm>
                      <a:off x="2936635"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96" name="Group 145"/>
                    <p:cNvGrpSpPr/>
                    <p:nvPr/>
                  </p:nvGrpSpPr>
                  <p:grpSpPr>
                    <a:xfrm>
                      <a:off x="2963726" y="4070124"/>
                      <a:ext cx="201581" cy="133274"/>
                      <a:chOff x="7331372" y="584200"/>
                      <a:chExt cx="601894" cy="397933"/>
                    </a:xfrm>
                    <a:solidFill>
                      <a:schemeClr val="tx2">
                        <a:lumMod val="20000"/>
                        <a:lumOff val="80000"/>
                      </a:schemeClr>
                    </a:solidFill>
                  </p:grpSpPr>
                  <p:sp>
                    <p:nvSpPr>
                      <p:cNvPr id="697" name="Rectangle 696"/>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98" name="Straight Connector 697"/>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99" name="Straight Connector 698"/>
                      <p:cNvCxnSpPr/>
                      <p:nvPr/>
                    </p:nvCxnSpPr>
                    <p:spPr bwMode="auto">
                      <a:xfrm>
                        <a:off x="7331372" y="774699"/>
                        <a:ext cx="592668" cy="1588"/>
                      </a:xfrm>
                      <a:prstGeom prst="line">
                        <a:avLst/>
                      </a:prstGeom>
                      <a:grpFill/>
                      <a:ln w="12700" cap="flat" cmpd="sng" algn="ctr">
                        <a:solidFill>
                          <a:srgbClr val="01020B"/>
                        </a:solidFill>
                        <a:prstDash val="solid"/>
                        <a:round/>
                        <a:headEnd type="none" w="med" len="med"/>
                        <a:tailEnd type="none" w="med" len="med"/>
                      </a:ln>
                      <a:effectLst/>
                    </p:spPr>
                  </p:cxnSp>
                  <p:cxnSp>
                    <p:nvCxnSpPr>
                      <p:cNvPr id="700" name="Straight Connector 699"/>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681" name="Group 74"/>
                  <p:cNvGrpSpPr/>
                  <p:nvPr/>
                </p:nvGrpSpPr>
                <p:grpSpPr>
                  <a:xfrm>
                    <a:off x="2665020" y="4004733"/>
                    <a:ext cx="249444" cy="225383"/>
                    <a:chOff x="2665020" y="4004733"/>
                    <a:chExt cx="249444" cy="225383"/>
                  </a:xfrm>
                </p:grpSpPr>
                <p:sp>
                  <p:nvSpPr>
                    <p:cNvPr id="689" name="AutoShape 13"/>
                    <p:cNvSpPr>
                      <a:spLocks noChangeArrowheads="1"/>
                    </p:cNvSpPr>
                    <p:nvPr/>
                  </p:nvSpPr>
                  <p:spPr bwMode="auto">
                    <a:xfrm>
                      <a:off x="2665020" y="4004733"/>
                      <a:ext cx="249444" cy="22538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90" name="Group 180"/>
                    <p:cNvGrpSpPr/>
                    <p:nvPr/>
                  </p:nvGrpSpPr>
                  <p:grpSpPr>
                    <a:xfrm>
                      <a:off x="2689052" y="4073214"/>
                      <a:ext cx="201331" cy="133274"/>
                      <a:chOff x="7332133" y="584200"/>
                      <a:chExt cx="601134" cy="397933"/>
                    </a:xfrm>
                    <a:solidFill>
                      <a:srgbClr val="7AEBF4"/>
                    </a:solidFill>
                  </p:grpSpPr>
                  <p:sp>
                    <p:nvSpPr>
                      <p:cNvPr id="691" name="Rectangle 690"/>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92" name="Straight Connector 691"/>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93" name="Straight Connector 692"/>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94" name="Straight Connector 693"/>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682" name="Group 75"/>
                  <p:cNvGrpSpPr/>
                  <p:nvPr/>
                </p:nvGrpSpPr>
                <p:grpSpPr>
                  <a:xfrm>
                    <a:off x="2393426" y="4004733"/>
                    <a:ext cx="249424" cy="225423"/>
                    <a:chOff x="2393426" y="4004733"/>
                    <a:chExt cx="249424" cy="225423"/>
                  </a:xfrm>
                </p:grpSpPr>
                <p:sp>
                  <p:nvSpPr>
                    <p:cNvPr id="683" name="AutoShape 13"/>
                    <p:cNvSpPr>
                      <a:spLocks noChangeArrowheads="1"/>
                    </p:cNvSpPr>
                    <p:nvPr/>
                  </p:nvSpPr>
                  <p:spPr bwMode="auto">
                    <a:xfrm>
                      <a:off x="2393426" y="4004733"/>
                      <a:ext cx="249424" cy="225423"/>
                    </a:xfrm>
                    <a:prstGeom prst="can">
                      <a:avLst>
                        <a:gd name="adj" fmla="val 25000"/>
                      </a:avLst>
                    </a:prstGeom>
                    <a:solidFill>
                      <a:srgbClr val="E9FF51"/>
                    </a:solidFill>
                    <a:ln w="12700" cap="flat" cmpd="sng" algn="ctr">
                      <a:solidFill>
                        <a:srgbClr val="01020B"/>
                      </a:solidFill>
                      <a:prstDash val="solid"/>
                      <a:round/>
                      <a:headEnd type="none" w="med" len="med"/>
                      <a:tailEnd type="none" w="med" len="med"/>
                    </a:ln>
                  </p:spPr>
                  <p:txBody>
                    <a:bodyPr wrap="none" anchor="ctr">
                      <a:prstTxWarp prst="textNoShape">
                        <a:avLst/>
                      </a:prstTxWarp>
                    </a:bodyPr>
                    <a:lstStyle/>
                    <a:p>
                      <a:pPr algn="ctr"/>
                      <a:endParaRPr lang="en-US" sz="800" b="0">
                        <a:latin typeface="Arial" charset="0"/>
                      </a:endParaRPr>
                    </a:p>
                  </p:txBody>
                </p:sp>
                <p:grpSp>
                  <p:nvGrpSpPr>
                    <p:cNvPr id="684" name="Group 185"/>
                    <p:cNvGrpSpPr/>
                    <p:nvPr/>
                  </p:nvGrpSpPr>
                  <p:grpSpPr>
                    <a:xfrm>
                      <a:off x="2416759" y="4073234"/>
                      <a:ext cx="201331" cy="133274"/>
                      <a:chOff x="7332133" y="584200"/>
                      <a:chExt cx="601134" cy="397933"/>
                    </a:xfrm>
                    <a:solidFill>
                      <a:srgbClr val="FF0000"/>
                    </a:solidFill>
                  </p:grpSpPr>
                  <p:sp>
                    <p:nvSpPr>
                      <p:cNvPr id="685" name="Rectangle 684"/>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686" name="Straight Connector 685"/>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87" name="Straight Connector 686"/>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688" name="Straight Connector 687"/>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sp>
              <p:nvSpPr>
                <p:cNvPr id="678" name="TextBox 677"/>
                <p:cNvSpPr txBox="1"/>
                <p:nvPr/>
              </p:nvSpPr>
              <p:spPr>
                <a:xfrm>
                  <a:off x="2388800" y="3676651"/>
                  <a:ext cx="533400" cy="219089"/>
                </a:xfrm>
                <a:prstGeom prst="rect">
                  <a:avLst/>
                </a:prstGeom>
                <a:solidFill>
                  <a:srgbClr val="FFFF00"/>
                </a:solidFill>
                <a:ln w="12700" cap="flat" cmpd="sng" algn="ctr">
                  <a:solidFill>
                    <a:srgbClr val="01020B"/>
                  </a:solidFill>
                  <a:prstDash val="solid"/>
                  <a:round/>
                  <a:headEnd type="none" w="med" len="med"/>
                  <a:tailEnd type="none" w="med" len="med"/>
                </a:ln>
              </p:spPr>
              <p:txBody>
                <a:bodyPr wrap="square" rtlCol="0">
                  <a:spAutoFit/>
                </a:bodyPr>
                <a:lstStyle/>
                <a:p>
                  <a:pPr algn="ctr"/>
                  <a:r>
                    <a:rPr lang="en-US" sz="1200" dirty="0" smtClean="0">
                      <a:solidFill>
                        <a:srgbClr val="01020B"/>
                      </a:solidFill>
                      <a:latin typeface="Arial"/>
                      <a:cs typeface="Arial"/>
                    </a:rPr>
                    <a:t>RAID</a:t>
                  </a:r>
                  <a:endParaRPr lang="en-US" sz="1200" dirty="0">
                    <a:solidFill>
                      <a:srgbClr val="01020B"/>
                    </a:solidFill>
                    <a:latin typeface="Arial"/>
                    <a:cs typeface="Arial"/>
                  </a:endParaRPr>
                </a:p>
              </p:txBody>
            </p:sp>
          </p:grpSp>
          <p:cxnSp>
            <p:nvCxnSpPr>
              <p:cNvPr id="672" name="Straight Connector 671"/>
              <p:cNvCxnSpPr/>
              <p:nvPr/>
            </p:nvCxnSpPr>
            <p:spPr bwMode="auto">
              <a:xfrm rot="5400000" flipH="1" flipV="1">
                <a:off x="2251984" y="3981217"/>
                <a:ext cx="112098" cy="133733"/>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73" name="Straight Connector 672"/>
              <p:cNvCxnSpPr>
                <a:stCxn id="695" idx="1"/>
                <a:endCxn id="695" idx="1"/>
              </p:cNvCxnSpPr>
              <p:nvPr/>
            </p:nvCxnSpPr>
            <p:spPr bwMode="auto">
              <a:xfrm rot="5400000" flipH="1" flipV="1">
                <a:off x="3044424" y="4089399"/>
                <a:ext cx="1588" cy="1588"/>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74" name="Straight Connector 673"/>
              <p:cNvCxnSpPr/>
              <p:nvPr/>
            </p:nvCxnSpPr>
            <p:spPr bwMode="auto">
              <a:xfrm>
                <a:off x="2899831" y="3992031"/>
                <a:ext cx="169991" cy="110067"/>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75" name="Straight Connector 674"/>
              <p:cNvCxnSpPr>
                <a:endCxn id="683" idx="1"/>
              </p:cNvCxnSpPr>
              <p:nvPr/>
            </p:nvCxnSpPr>
            <p:spPr bwMode="auto">
              <a:xfrm rot="5400000">
                <a:off x="2457104" y="4031902"/>
                <a:ext cx="101599" cy="13395"/>
              </a:xfrm>
              <a:prstGeom prst="line">
                <a:avLst/>
              </a:prstGeom>
              <a:solidFill>
                <a:schemeClr val="accent1"/>
              </a:solidFill>
              <a:ln w="19050" cap="flat" cmpd="sng" algn="ctr">
                <a:solidFill>
                  <a:srgbClr val="01020B"/>
                </a:solidFill>
                <a:prstDash val="solid"/>
                <a:round/>
                <a:headEnd type="none" w="med" len="med"/>
                <a:tailEnd type="none" w="med" len="med"/>
              </a:ln>
              <a:effectLst/>
            </p:spPr>
          </p:cxnSp>
          <p:cxnSp>
            <p:nvCxnSpPr>
              <p:cNvPr id="676" name="Straight Connector 675"/>
              <p:cNvCxnSpPr/>
              <p:nvPr/>
            </p:nvCxnSpPr>
            <p:spPr bwMode="auto">
              <a:xfrm rot="16200000" flipH="1">
                <a:off x="2714593" y="4045197"/>
                <a:ext cx="112223" cy="4209"/>
              </a:xfrm>
              <a:prstGeom prst="line">
                <a:avLst/>
              </a:prstGeom>
              <a:solidFill>
                <a:schemeClr val="accent1"/>
              </a:solidFill>
              <a:ln w="19050" cap="flat" cmpd="sng" algn="ctr">
                <a:solidFill>
                  <a:srgbClr val="01020B"/>
                </a:solidFill>
                <a:prstDash val="solid"/>
                <a:round/>
                <a:headEnd type="none" w="med" len="med"/>
                <a:tailEnd type="none" w="med" len="med"/>
              </a:ln>
              <a:effectLst/>
            </p:spPr>
          </p:cxnSp>
        </p:grpSp>
        <p:cxnSp>
          <p:nvCxnSpPr>
            <p:cNvPr id="670" name="Straight Connector 669"/>
            <p:cNvCxnSpPr>
              <a:stCxn id="707" idx="2"/>
              <a:endCxn id="678" idx="0"/>
            </p:cNvCxnSpPr>
            <p:nvPr/>
          </p:nvCxnSpPr>
          <p:spPr bwMode="auto">
            <a:xfrm rot="5400000">
              <a:off x="704873" y="5306882"/>
              <a:ext cx="490269"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cxnSp>
        <p:nvCxnSpPr>
          <p:cNvPr id="728" name="Straight Connector 727"/>
          <p:cNvCxnSpPr/>
          <p:nvPr/>
        </p:nvCxnSpPr>
        <p:spPr bwMode="auto">
          <a:xfrm flipH="1">
            <a:off x="937307" y="2733565"/>
            <a:ext cx="1536114" cy="572081"/>
          </a:xfrm>
          <a:prstGeom prst="line">
            <a:avLst/>
          </a:prstGeom>
          <a:solidFill>
            <a:schemeClr val="accent1"/>
          </a:solidFill>
          <a:ln w="19050" cap="flat" cmpd="sng" algn="ctr">
            <a:solidFill>
              <a:srgbClr val="01020B"/>
            </a:solidFill>
            <a:prstDash val="solid"/>
            <a:round/>
            <a:headEnd type="triangle" w="med" len="med"/>
            <a:tailEnd type="triangle" w="med" len="med"/>
          </a:ln>
          <a:effectLst/>
        </p:spPr>
      </p:cxnSp>
      <p:cxnSp>
        <p:nvCxnSpPr>
          <p:cNvPr id="733" name="Straight Connector 732"/>
          <p:cNvCxnSpPr/>
          <p:nvPr/>
        </p:nvCxnSpPr>
        <p:spPr bwMode="auto">
          <a:xfrm rot="5400000">
            <a:off x="3562240" y="3070586"/>
            <a:ext cx="465088" cy="5033"/>
          </a:xfrm>
          <a:prstGeom prst="line">
            <a:avLst/>
          </a:prstGeom>
          <a:solidFill>
            <a:schemeClr val="accent1"/>
          </a:solidFill>
          <a:ln w="19050" cap="flat" cmpd="sng" algn="ctr">
            <a:solidFill>
              <a:srgbClr val="01020B"/>
            </a:solidFill>
            <a:prstDash val="solid"/>
            <a:round/>
            <a:headEnd type="triangle" w="med" len="med"/>
            <a:tailEnd type="triangle" w="med" len="med"/>
          </a:ln>
          <a:effectLst/>
        </p:spPr>
      </p:cxnSp>
      <p:cxnSp>
        <p:nvCxnSpPr>
          <p:cNvPr id="735" name="Straight Connector 734"/>
          <p:cNvCxnSpPr/>
          <p:nvPr/>
        </p:nvCxnSpPr>
        <p:spPr bwMode="auto">
          <a:xfrm rot="16200000" flipH="1">
            <a:off x="4999879" y="3085778"/>
            <a:ext cx="439688" cy="47"/>
          </a:xfrm>
          <a:prstGeom prst="line">
            <a:avLst/>
          </a:prstGeom>
          <a:solidFill>
            <a:schemeClr val="accent1"/>
          </a:solidFill>
          <a:ln w="19050" cap="flat" cmpd="sng" algn="ctr">
            <a:solidFill>
              <a:srgbClr val="01020B"/>
            </a:solidFill>
            <a:prstDash val="solid"/>
            <a:round/>
            <a:headEnd type="triangle" w="med" len="med"/>
            <a:tailEnd type="triangle" w="med" len="med"/>
          </a:ln>
          <a:effectLst/>
        </p:spPr>
      </p:cxnSp>
      <p:cxnSp>
        <p:nvCxnSpPr>
          <p:cNvPr id="737" name="Straight Connector 736"/>
          <p:cNvCxnSpPr/>
          <p:nvPr/>
        </p:nvCxnSpPr>
        <p:spPr bwMode="auto">
          <a:xfrm>
            <a:off x="5765800" y="2789758"/>
            <a:ext cx="881427" cy="515888"/>
          </a:xfrm>
          <a:prstGeom prst="line">
            <a:avLst/>
          </a:prstGeom>
          <a:solidFill>
            <a:schemeClr val="accent1"/>
          </a:solidFill>
          <a:ln w="19050" cap="flat" cmpd="sng" algn="ctr">
            <a:solidFill>
              <a:srgbClr val="01020B"/>
            </a:solidFill>
            <a:prstDash val="solid"/>
            <a:round/>
            <a:headEnd type="triangle" w="med" len="med"/>
            <a:tailEnd type="triangle" w="med" len="med"/>
          </a:ln>
          <a:effectLst/>
        </p:spPr>
      </p:cxnSp>
      <p:cxnSp>
        <p:nvCxnSpPr>
          <p:cNvPr id="739" name="Straight Connector 738"/>
          <p:cNvCxnSpPr/>
          <p:nvPr/>
        </p:nvCxnSpPr>
        <p:spPr bwMode="auto">
          <a:xfrm>
            <a:off x="5867400" y="2726258"/>
            <a:ext cx="2207307" cy="579388"/>
          </a:xfrm>
          <a:prstGeom prst="line">
            <a:avLst/>
          </a:prstGeom>
          <a:solidFill>
            <a:schemeClr val="accent1"/>
          </a:solidFill>
          <a:ln w="19050" cap="flat" cmpd="sng" algn="ctr">
            <a:solidFill>
              <a:srgbClr val="01020B"/>
            </a:solidFill>
            <a:prstDash val="solid"/>
            <a:round/>
            <a:headEnd type="triangle" w="med" len="med"/>
            <a:tailEnd type="triangle" w="med" len="med"/>
          </a:ln>
          <a:effectLst/>
        </p:spPr>
      </p:cxnSp>
      <p:cxnSp>
        <p:nvCxnSpPr>
          <p:cNvPr id="745" name="Straight Connector 744"/>
          <p:cNvCxnSpPr/>
          <p:nvPr/>
        </p:nvCxnSpPr>
        <p:spPr bwMode="auto">
          <a:xfrm rot="5400000">
            <a:off x="2321450" y="2909296"/>
            <a:ext cx="439688" cy="353013"/>
          </a:xfrm>
          <a:prstGeom prst="line">
            <a:avLst/>
          </a:prstGeom>
          <a:solidFill>
            <a:schemeClr val="accent1"/>
          </a:solidFill>
          <a:ln w="19050" cap="flat" cmpd="sng" algn="ctr">
            <a:solidFill>
              <a:srgbClr val="01020B"/>
            </a:solidFill>
            <a:prstDash val="solid"/>
            <a:round/>
            <a:headEnd type="triangle" w="med" len="med"/>
            <a:tailEnd type="triangle" w="med" len="med"/>
          </a:ln>
          <a:effectLst/>
        </p:spPr>
      </p:cxnSp>
      <p:grpSp>
        <p:nvGrpSpPr>
          <p:cNvPr id="747" name="Group 746"/>
          <p:cNvGrpSpPr>
            <a:grpSpLocks/>
          </p:cNvGrpSpPr>
          <p:nvPr/>
        </p:nvGrpSpPr>
        <p:grpSpPr>
          <a:xfrm>
            <a:off x="4007424" y="4128293"/>
            <a:ext cx="1031093" cy="524073"/>
            <a:chOff x="7703128" y="2252935"/>
            <a:chExt cx="963661" cy="670377"/>
          </a:xfrm>
        </p:grpSpPr>
        <p:grpSp>
          <p:nvGrpSpPr>
            <p:cNvPr id="748" name="Group 186"/>
            <p:cNvGrpSpPr/>
            <p:nvPr/>
          </p:nvGrpSpPr>
          <p:grpSpPr>
            <a:xfrm flipH="1">
              <a:off x="7703128" y="2252935"/>
              <a:ext cx="954425" cy="668838"/>
              <a:chOff x="931333" y="4288010"/>
              <a:chExt cx="954425" cy="668838"/>
            </a:xfrm>
          </p:grpSpPr>
          <p:cxnSp>
            <p:nvCxnSpPr>
              <p:cNvPr id="752" name="Straight Connector 751"/>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753" name="Straight Connector 752"/>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749" name="Group 185"/>
            <p:cNvGrpSpPr/>
            <p:nvPr/>
          </p:nvGrpSpPr>
          <p:grpSpPr>
            <a:xfrm>
              <a:off x="7712364" y="2254474"/>
              <a:ext cx="954425" cy="668838"/>
              <a:chOff x="931333" y="4288010"/>
              <a:chExt cx="954425" cy="668838"/>
            </a:xfrm>
          </p:grpSpPr>
          <p:cxnSp>
            <p:nvCxnSpPr>
              <p:cNvPr id="750" name="Straight Connector 749"/>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751" name="Straight Connector 750"/>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754" name="Group 753"/>
          <p:cNvGrpSpPr>
            <a:grpSpLocks/>
          </p:cNvGrpSpPr>
          <p:nvPr/>
        </p:nvGrpSpPr>
        <p:grpSpPr>
          <a:xfrm>
            <a:off x="1137224" y="4140993"/>
            <a:ext cx="1031093" cy="524073"/>
            <a:chOff x="7703128" y="2252935"/>
            <a:chExt cx="963661" cy="670377"/>
          </a:xfrm>
        </p:grpSpPr>
        <p:grpSp>
          <p:nvGrpSpPr>
            <p:cNvPr id="755" name="Group 186"/>
            <p:cNvGrpSpPr/>
            <p:nvPr/>
          </p:nvGrpSpPr>
          <p:grpSpPr>
            <a:xfrm flipH="1">
              <a:off x="7703128" y="2252935"/>
              <a:ext cx="954425" cy="668838"/>
              <a:chOff x="931333" y="4288010"/>
              <a:chExt cx="954425" cy="668838"/>
            </a:xfrm>
          </p:grpSpPr>
          <p:cxnSp>
            <p:nvCxnSpPr>
              <p:cNvPr id="759" name="Straight Connector 758"/>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760" name="Straight Connector 759"/>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756" name="Group 185"/>
            <p:cNvGrpSpPr/>
            <p:nvPr/>
          </p:nvGrpSpPr>
          <p:grpSpPr>
            <a:xfrm>
              <a:off x="7712364" y="2254474"/>
              <a:ext cx="954425" cy="668838"/>
              <a:chOff x="931333" y="4288010"/>
              <a:chExt cx="954425" cy="668838"/>
            </a:xfrm>
          </p:grpSpPr>
          <p:cxnSp>
            <p:nvCxnSpPr>
              <p:cNvPr id="757" name="Straight Connector 756"/>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758" name="Straight Connector 757"/>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sp>
        <p:nvSpPr>
          <p:cNvPr id="761" name="TextBox 760"/>
          <p:cNvSpPr txBox="1"/>
          <p:nvPr/>
        </p:nvSpPr>
        <p:spPr>
          <a:xfrm>
            <a:off x="2103534" y="5786198"/>
            <a:ext cx="4567813" cy="70788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Must have redundant paths to all storage volumes</a:t>
            </a:r>
            <a:endParaRPr lang="en-US" sz="2000" dirty="0">
              <a:solidFill>
                <a:srgbClr val="01020B"/>
              </a:solidFill>
              <a:latin typeface="Arial"/>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76"/>
                                        </p:tgtEl>
                                      </p:cBhvr>
                                    </p:animEffect>
                                    <p:set>
                                      <p:cBhvr>
                                        <p:cTn id="7" dur="1" fill="hold">
                                          <p:stCondLst>
                                            <p:cond delay="1999"/>
                                          </p:stCondLst>
                                        </p:cTn>
                                        <p:tgtEl>
                                          <p:spTgt spid="57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739"/>
                                        </p:tgtEl>
                                      </p:cBhvr>
                                    </p:animEffect>
                                    <p:set>
                                      <p:cBhvr>
                                        <p:cTn id="10" dur="1" fill="hold">
                                          <p:stCondLst>
                                            <p:cond delay="1999"/>
                                          </p:stCondLst>
                                        </p:cTn>
                                        <p:tgtEl>
                                          <p:spTgt spid="73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578"/>
                                        </p:tgtEl>
                                      </p:cBhvr>
                                    </p:animEffect>
                                    <p:set>
                                      <p:cBhvr>
                                        <p:cTn id="13" dur="1" fill="hold">
                                          <p:stCondLst>
                                            <p:cond delay="1999"/>
                                          </p:stCondLst>
                                        </p:cTn>
                                        <p:tgtEl>
                                          <p:spTgt spid="57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7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7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6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4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5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576"/>
                                        </p:tgtEl>
                                      </p:cBhvr>
                                    </p:animEffect>
                                    <p:set>
                                      <p:cBhvr>
                                        <p:cTn id="36" dur="1" fill="hold">
                                          <p:stCondLst>
                                            <p:cond delay="1999"/>
                                          </p:stCondLst>
                                        </p:cTn>
                                        <p:tgtEl>
                                          <p:spTgt spid="57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578"/>
                                        </p:tgtEl>
                                      </p:cBhvr>
                                    </p:animEffect>
                                    <p:set>
                                      <p:cBhvr>
                                        <p:cTn id="39" dur="1" fill="hold">
                                          <p:stCondLst>
                                            <p:cond delay="1999"/>
                                          </p:stCondLst>
                                        </p:cTn>
                                        <p:tgtEl>
                                          <p:spTgt spid="57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739"/>
                                        </p:tgtEl>
                                      </p:cBhvr>
                                    </p:animEffect>
                                    <p:set>
                                      <p:cBhvr>
                                        <p:cTn id="42" dur="1" fill="hold">
                                          <p:stCondLst>
                                            <p:cond delay="1999"/>
                                          </p:stCondLst>
                                        </p:cTn>
                                        <p:tgtEl>
                                          <p:spTgt spid="73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228"/>
                                        </p:tgtEl>
                                      </p:cBhvr>
                                    </p:animEffect>
                                    <p:set>
                                      <p:cBhvr>
                                        <p:cTn id="45" dur="1" fill="hold">
                                          <p:stCondLst>
                                            <p:cond delay="1999"/>
                                          </p:stCondLst>
                                        </p:cTn>
                                        <p:tgtEl>
                                          <p:spTgt spid="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a:t>
            </a:r>
            <a:endParaRPr lang="en-US" dirty="0"/>
          </a:p>
        </p:txBody>
      </p:sp>
      <p:sp>
        <p:nvSpPr>
          <p:cNvPr id="3" name="Content Placeholder 2"/>
          <p:cNvSpPr>
            <a:spLocks noGrp="1"/>
          </p:cNvSpPr>
          <p:nvPr>
            <p:ph idx="1"/>
          </p:nvPr>
        </p:nvSpPr>
        <p:spPr>
          <a:xfrm>
            <a:off x="702733" y="1507069"/>
            <a:ext cx="7772400" cy="1007532"/>
          </a:xfrm>
        </p:spPr>
        <p:txBody>
          <a:bodyPr/>
          <a:lstStyle/>
          <a:p>
            <a:r>
              <a:rPr lang="en-US" dirty="0" smtClean="0">
                <a:solidFill>
                  <a:srgbClr val="FF0000"/>
                </a:solidFill>
              </a:rPr>
              <a:t>Partition skew </a:t>
            </a:r>
            <a:r>
              <a:rPr lang="en-US" dirty="0" smtClean="0"/>
              <a:t>– occurs when fragments do not contain the same number of rows</a:t>
            </a:r>
          </a:p>
        </p:txBody>
      </p:sp>
      <p:grpSp>
        <p:nvGrpSpPr>
          <p:cNvPr id="4" name="Group 247"/>
          <p:cNvGrpSpPr/>
          <p:nvPr/>
        </p:nvGrpSpPr>
        <p:grpSpPr>
          <a:xfrm>
            <a:off x="748675" y="3972372"/>
            <a:ext cx="1731007" cy="1459350"/>
            <a:chOff x="516227" y="5686332"/>
            <a:chExt cx="1731007" cy="1459350"/>
          </a:xfrm>
        </p:grpSpPr>
        <p:sp>
          <p:nvSpPr>
            <p:cNvPr id="5" name="AutoShape 13"/>
            <p:cNvSpPr>
              <a:spLocks noChangeArrowheads="1"/>
            </p:cNvSpPr>
            <p:nvPr/>
          </p:nvSpPr>
          <p:spPr bwMode="auto">
            <a:xfrm>
              <a:off x="516227" y="5686332"/>
              <a:ext cx="744740" cy="145935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6" name="AutoShape 13"/>
            <p:cNvSpPr>
              <a:spLocks noChangeArrowheads="1"/>
            </p:cNvSpPr>
            <p:nvPr/>
          </p:nvSpPr>
          <p:spPr bwMode="auto">
            <a:xfrm>
              <a:off x="1502494" y="5686332"/>
              <a:ext cx="744740" cy="1457903"/>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7" name="Group 248"/>
          <p:cNvGrpSpPr/>
          <p:nvPr/>
        </p:nvGrpSpPr>
        <p:grpSpPr>
          <a:xfrm>
            <a:off x="4693867" y="3972370"/>
            <a:ext cx="1731131" cy="1463042"/>
            <a:chOff x="4461419" y="5686330"/>
            <a:chExt cx="1731131" cy="1463042"/>
          </a:xfrm>
        </p:grpSpPr>
        <p:sp>
          <p:nvSpPr>
            <p:cNvPr id="8" name="AutoShape 13"/>
            <p:cNvSpPr>
              <a:spLocks noChangeArrowheads="1"/>
            </p:cNvSpPr>
            <p:nvPr/>
          </p:nvSpPr>
          <p:spPr bwMode="auto">
            <a:xfrm>
              <a:off x="5447748" y="5686330"/>
              <a:ext cx="744802" cy="146304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9" name="AutoShape 13"/>
            <p:cNvSpPr>
              <a:spLocks noChangeArrowheads="1"/>
            </p:cNvSpPr>
            <p:nvPr/>
          </p:nvSpPr>
          <p:spPr bwMode="auto">
            <a:xfrm>
              <a:off x="4461419" y="5686332"/>
              <a:ext cx="744802" cy="146304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0" name="Group 250"/>
          <p:cNvGrpSpPr/>
          <p:nvPr/>
        </p:nvGrpSpPr>
        <p:grpSpPr>
          <a:xfrm>
            <a:off x="6666525" y="3972372"/>
            <a:ext cx="1731133" cy="1463040"/>
            <a:chOff x="6434077" y="5686332"/>
            <a:chExt cx="1731133" cy="1463040"/>
          </a:xfrm>
        </p:grpSpPr>
        <p:sp>
          <p:nvSpPr>
            <p:cNvPr id="11" name="Rectangle 12"/>
            <p:cNvSpPr>
              <a:spLocks noChangeArrowheads="1"/>
            </p:cNvSpPr>
            <p:nvPr/>
          </p:nvSpPr>
          <p:spPr bwMode="auto">
            <a:xfrm>
              <a:off x="7885111" y="6209247"/>
              <a:ext cx="122694" cy="148876"/>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New York" charset="0"/>
                </a:rPr>
                <a:t> </a:t>
              </a:r>
            </a:p>
          </p:txBody>
        </p:sp>
        <p:grpSp>
          <p:nvGrpSpPr>
            <p:cNvPr id="12" name="Group 249"/>
            <p:cNvGrpSpPr/>
            <p:nvPr/>
          </p:nvGrpSpPr>
          <p:grpSpPr>
            <a:xfrm>
              <a:off x="6434077" y="5686332"/>
              <a:ext cx="1731133" cy="1463040"/>
              <a:chOff x="6434077" y="5686332"/>
              <a:chExt cx="1731133" cy="1463040"/>
            </a:xfrm>
          </p:grpSpPr>
          <p:sp>
            <p:nvSpPr>
              <p:cNvPr id="13" name="AutoShape 13"/>
              <p:cNvSpPr>
                <a:spLocks noChangeArrowheads="1"/>
              </p:cNvSpPr>
              <p:nvPr/>
            </p:nvSpPr>
            <p:spPr bwMode="auto">
              <a:xfrm>
                <a:off x="7420408" y="5686332"/>
                <a:ext cx="744802" cy="146304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4" name="AutoShape 13"/>
              <p:cNvSpPr>
                <a:spLocks noChangeArrowheads="1"/>
              </p:cNvSpPr>
              <p:nvPr/>
            </p:nvSpPr>
            <p:spPr bwMode="auto">
              <a:xfrm>
                <a:off x="6434077" y="5686332"/>
                <a:ext cx="744802" cy="1463040"/>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grpSp>
        <p:nvGrpSpPr>
          <p:cNvPr id="15" name="Group 251"/>
          <p:cNvGrpSpPr/>
          <p:nvPr/>
        </p:nvGrpSpPr>
        <p:grpSpPr>
          <a:xfrm>
            <a:off x="2721209" y="3972371"/>
            <a:ext cx="1731131" cy="1463229"/>
            <a:chOff x="2488761" y="5686331"/>
            <a:chExt cx="1731131" cy="1463229"/>
          </a:xfrm>
        </p:grpSpPr>
        <p:sp>
          <p:nvSpPr>
            <p:cNvPr id="16" name="AutoShape 13"/>
            <p:cNvSpPr>
              <a:spLocks noChangeArrowheads="1"/>
            </p:cNvSpPr>
            <p:nvPr/>
          </p:nvSpPr>
          <p:spPr bwMode="auto">
            <a:xfrm>
              <a:off x="2488761" y="5686332"/>
              <a:ext cx="744802" cy="1455532"/>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sp>
          <p:nvSpPr>
            <p:cNvPr id="17" name="AutoShape 13"/>
            <p:cNvSpPr>
              <a:spLocks noChangeArrowheads="1"/>
            </p:cNvSpPr>
            <p:nvPr/>
          </p:nvSpPr>
          <p:spPr bwMode="auto">
            <a:xfrm>
              <a:off x="3475090" y="5686331"/>
              <a:ext cx="744802" cy="1463229"/>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1800" b="0">
                <a:latin typeface="Arial" charset="0"/>
              </a:endParaRPr>
            </a:p>
          </p:txBody>
        </p:sp>
      </p:grpSp>
      <p:grpSp>
        <p:nvGrpSpPr>
          <p:cNvPr id="18" name="Group 17"/>
          <p:cNvGrpSpPr/>
          <p:nvPr/>
        </p:nvGrpSpPr>
        <p:grpSpPr>
          <a:xfrm>
            <a:off x="881648" y="3035261"/>
            <a:ext cx="7429402" cy="949916"/>
            <a:chOff x="763115" y="3010476"/>
            <a:chExt cx="7429402" cy="949916"/>
          </a:xfrm>
        </p:grpSpPr>
        <p:grpSp>
          <p:nvGrpSpPr>
            <p:cNvPr id="19" name="Group 255"/>
            <p:cNvGrpSpPr/>
            <p:nvPr/>
          </p:nvGrpSpPr>
          <p:grpSpPr>
            <a:xfrm>
              <a:off x="763115" y="3010476"/>
              <a:ext cx="7429402" cy="718588"/>
              <a:chOff x="763115" y="3010476"/>
              <a:chExt cx="7429402" cy="837460"/>
            </a:xfrm>
          </p:grpSpPr>
          <p:sp>
            <p:nvSpPr>
              <p:cNvPr id="61" name="Rectangle 210"/>
              <p:cNvSpPr>
                <a:spLocks noChangeArrowheads="1"/>
              </p:cNvSpPr>
              <p:nvPr/>
            </p:nvSpPr>
            <p:spPr bwMode="auto">
              <a:xfrm>
                <a:off x="763115"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62" name="Rectangle 56"/>
              <p:cNvSpPr>
                <a:spLocks noChangeArrowheads="1"/>
              </p:cNvSpPr>
              <p:nvPr/>
            </p:nvSpPr>
            <p:spPr bwMode="auto">
              <a:xfrm>
                <a:off x="792849"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63" name="Oval 7"/>
              <p:cNvSpPr>
                <a:spLocks noChangeArrowheads="1"/>
              </p:cNvSpPr>
              <p:nvPr/>
            </p:nvSpPr>
            <p:spPr bwMode="auto">
              <a:xfrm>
                <a:off x="935056"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4" name="Oval 7"/>
              <p:cNvSpPr>
                <a:spLocks noChangeArrowheads="1"/>
              </p:cNvSpPr>
              <p:nvPr/>
            </p:nvSpPr>
            <p:spPr bwMode="auto">
              <a:xfrm>
                <a:off x="887335"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5" name="Oval 7"/>
              <p:cNvSpPr>
                <a:spLocks noChangeArrowheads="1"/>
              </p:cNvSpPr>
              <p:nvPr/>
            </p:nvSpPr>
            <p:spPr bwMode="auto">
              <a:xfrm>
                <a:off x="831917"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66" name="Rectangle 12"/>
              <p:cNvSpPr>
                <a:spLocks noChangeArrowheads="1"/>
              </p:cNvSpPr>
              <p:nvPr/>
            </p:nvSpPr>
            <p:spPr bwMode="auto">
              <a:xfrm>
                <a:off x="787739"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67" name="Rectangle 210"/>
              <p:cNvSpPr>
                <a:spLocks noChangeArrowheads="1"/>
              </p:cNvSpPr>
              <p:nvPr/>
            </p:nvSpPr>
            <p:spPr bwMode="auto">
              <a:xfrm>
                <a:off x="2713307"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68" name="Rectangle 56"/>
              <p:cNvSpPr>
                <a:spLocks noChangeArrowheads="1"/>
              </p:cNvSpPr>
              <p:nvPr/>
            </p:nvSpPr>
            <p:spPr bwMode="auto">
              <a:xfrm>
                <a:off x="2743041"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69" name="Oval 7"/>
              <p:cNvSpPr>
                <a:spLocks noChangeArrowheads="1"/>
              </p:cNvSpPr>
              <p:nvPr/>
            </p:nvSpPr>
            <p:spPr bwMode="auto">
              <a:xfrm>
                <a:off x="2885248"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0" name="Oval 7"/>
              <p:cNvSpPr>
                <a:spLocks noChangeArrowheads="1"/>
              </p:cNvSpPr>
              <p:nvPr/>
            </p:nvSpPr>
            <p:spPr bwMode="auto">
              <a:xfrm>
                <a:off x="2837527"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1" name="Oval 7"/>
              <p:cNvSpPr>
                <a:spLocks noChangeArrowheads="1"/>
              </p:cNvSpPr>
              <p:nvPr/>
            </p:nvSpPr>
            <p:spPr bwMode="auto">
              <a:xfrm>
                <a:off x="2782109"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2" name="Rectangle 12"/>
              <p:cNvSpPr>
                <a:spLocks noChangeArrowheads="1"/>
              </p:cNvSpPr>
              <p:nvPr/>
            </p:nvSpPr>
            <p:spPr bwMode="auto">
              <a:xfrm>
                <a:off x="2737931"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73" name="Rectangle 210"/>
              <p:cNvSpPr>
                <a:spLocks noChangeArrowheads="1"/>
              </p:cNvSpPr>
              <p:nvPr/>
            </p:nvSpPr>
            <p:spPr bwMode="auto">
              <a:xfrm>
                <a:off x="3688403"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74" name="Rectangle 56"/>
              <p:cNvSpPr>
                <a:spLocks noChangeArrowheads="1"/>
              </p:cNvSpPr>
              <p:nvPr/>
            </p:nvSpPr>
            <p:spPr bwMode="auto">
              <a:xfrm>
                <a:off x="3718137"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75" name="Oval 7"/>
              <p:cNvSpPr>
                <a:spLocks noChangeArrowheads="1"/>
              </p:cNvSpPr>
              <p:nvPr/>
            </p:nvSpPr>
            <p:spPr bwMode="auto">
              <a:xfrm>
                <a:off x="3860344"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6" name="Oval 7"/>
              <p:cNvSpPr>
                <a:spLocks noChangeArrowheads="1"/>
              </p:cNvSpPr>
              <p:nvPr/>
            </p:nvSpPr>
            <p:spPr bwMode="auto">
              <a:xfrm>
                <a:off x="3812623"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7" name="Oval 7"/>
              <p:cNvSpPr>
                <a:spLocks noChangeArrowheads="1"/>
              </p:cNvSpPr>
              <p:nvPr/>
            </p:nvSpPr>
            <p:spPr bwMode="auto">
              <a:xfrm>
                <a:off x="3757205"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78" name="Rectangle 12"/>
              <p:cNvSpPr>
                <a:spLocks noChangeArrowheads="1"/>
              </p:cNvSpPr>
              <p:nvPr/>
            </p:nvSpPr>
            <p:spPr bwMode="auto">
              <a:xfrm>
                <a:off x="3713027"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79" name="Rectangle 210"/>
              <p:cNvSpPr>
                <a:spLocks noChangeArrowheads="1"/>
              </p:cNvSpPr>
              <p:nvPr/>
            </p:nvSpPr>
            <p:spPr bwMode="auto">
              <a:xfrm>
                <a:off x="4663499"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80" name="Rectangle 56"/>
              <p:cNvSpPr>
                <a:spLocks noChangeArrowheads="1"/>
              </p:cNvSpPr>
              <p:nvPr/>
            </p:nvSpPr>
            <p:spPr bwMode="auto">
              <a:xfrm>
                <a:off x="4693233"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81" name="Oval 7"/>
              <p:cNvSpPr>
                <a:spLocks noChangeArrowheads="1"/>
              </p:cNvSpPr>
              <p:nvPr/>
            </p:nvSpPr>
            <p:spPr bwMode="auto">
              <a:xfrm>
                <a:off x="4835440"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82" name="Oval 7"/>
              <p:cNvSpPr>
                <a:spLocks noChangeArrowheads="1"/>
              </p:cNvSpPr>
              <p:nvPr/>
            </p:nvSpPr>
            <p:spPr bwMode="auto">
              <a:xfrm>
                <a:off x="4787719"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83" name="Oval 7"/>
              <p:cNvSpPr>
                <a:spLocks noChangeArrowheads="1"/>
              </p:cNvSpPr>
              <p:nvPr/>
            </p:nvSpPr>
            <p:spPr bwMode="auto">
              <a:xfrm>
                <a:off x="4732301"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84" name="Rectangle 12"/>
              <p:cNvSpPr>
                <a:spLocks noChangeArrowheads="1"/>
              </p:cNvSpPr>
              <p:nvPr/>
            </p:nvSpPr>
            <p:spPr bwMode="auto">
              <a:xfrm>
                <a:off x="4688123"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85" name="Rectangle 210"/>
              <p:cNvSpPr>
                <a:spLocks noChangeArrowheads="1"/>
              </p:cNvSpPr>
              <p:nvPr/>
            </p:nvSpPr>
            <p:spPr bwMode="auto">
              <a:xfrm>
                <a:off x="5638595"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86" name="Rectangle 56"/>
              <p:cNvSpPr>
                <a:spLocks noChangeArrowheads="1"/>
              </p:cNvSpPr>
              <p:nvPr/>
            </p:nvSpPr>
            <p:spPr bwMode="auto">
              <a:xfrm>
                <a:off x="5668329"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87" name="Oval 7"/>
              <p:cNvSpPr>
                <a:spLocks noChangeArrowheads="1"/>
              </p:cNvSpPr>
              <p:nvPr/>
            </p:nvSpPr>
            <p:spPr bwMode="auto">
              <a:xfrm>
                <a:off x="5810536"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88" name="Oval 7"/>
              <p:cNvSpPr>
                <a:spLocks noChangeArrowheads="1"/>
              </p:cNvSpPr>
              <p:nvPr/>
            </p:nvSpPr>
            <p:spPr bwMode="auto">
              <a:xfrm>
                <a:off x="5762815"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89" name="Oval 7"/>
              <p:cNvSpPr>
                <a:spLocks noChangeArrowheads="1"/>
              </p:cNvSpPr>
              <p:nvPr/>
            </p:nvSpPr>
            <p:spPr bwMode="auto">
              <a:xfrm>
                <a:off x="5707397"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0" name="Rectangle 12"/>
              <p:cNvSpPr>
                <a:spLocks noChangeArrowheads="1"/>
              </p:cNvSpPr>
              <p:nvPr/>
            </p:nvSpPr>
            <p:spPr bwMode="auto">
              <a:xfrm>
                <a:off x="5663219"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91" name="Rectangle 210"/>
              <p:cNvSpPr>
                <a:spLocks noChangeArrowheads="1"/>
              </p:cNvSpPr>
              <p:nvPr/>
            </p:nvSpPr>
            <p:spPr bwMode="auto">
              <a:xfrm>
                <a:off x="6613691"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92" name="Rectangle 56"/>
              <p:cNvSpPr>
                <a:spLocks noChangeArrowheads="1"/>
              </p:cNvSpPr>
              <p:nvPr/>
            </p:nvSpPr>
            <p:spPr bwMode="auto">
              <a:xfrm>
                <a:off x="6643425"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93" name="Oval 7"/>
              <p:cNvSpPr>
                <a:spLocks noChangeArrowheads="1"/>
              </p:cNvSpPr>
              <p:nvPr/>
            </p:nvSpPr>
            <p:spPr bwMode="auto">
              <a:xfrm>
                <a:off x="6785632"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4" name="Oval 7"/>
              <p:cNvSpPr>
                <a:spLocks noChangeArrowheads="1"/>
              </p:cNvSpPr>
              <p:nvPr/>
            </p:nvSpPr>
            <p:spPr bwMode="auto">
              <a:xfrm>
                <a:off x="6737911"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5" name="Oval 7"/>
              <p:cNvSpPr>
                <a:spLocks noChangeArrowheads="1"/>
              </p:cNvSpPr>
              <p:nvPr/>
            </p:nvSpPr>
            <p:spPr bwMode="auto">
              <a:xfrm>
                <a:off x="6682493"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96" name="Rectangle 12"/>
              <p:cNvSpPr>
                <a:spLocks noChangeArrowheads="1"/>
              </p:cNvSpPr>
              <p:nvPr/>
            </p:nvSpPr>
            <p:spPr bwMode="auto">
              <a:xfrm>
                <a:off x="6638315"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97" name="Rectangle 210"/>
              <p:cNvSpPr>
                <a:spLocks noChangeArrowheads="1"/>
              </p:cNvSpPr>
              <p:nvPr/>
            </p:nvSpPr>
            <p:spPr bwMode="auto">
              <a:xfrm>
                <a:off x="7588787"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98" name="Rectangle 56"/>
              <p:cNvSpPr>
                <a:spLocks noChangeArrowheads="1"/>
              </p:cNvSpPr>
              <p:nvPr/>
            </p:nvSpPr>
            <p:spPr bwMode="auto">
              <a:xfrm>
                <a:off x="7618521"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99" name="Oval 7"/>
              <p:cNvSpPr>
                <a:spLocks noChangeArrowheads="1"/>
              </p:cNvSpPr>
              <p:nvPr/>
            </p:nvSpPr>
            <p:spPr bwMode="auto">
              <a:xfrm>
                <a:off x="7760728"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0" name="Oval 7"/>
              <p:cNvSpPr>
                <a:spLocks noChangeArrowheads="1"/>
              </p:cNvSpPr>
              <p:nvPr/>
            </p:nvSpPr>
            <p:spPr bwMode="auto">
              <a:xfrm>
                <a:off x="7713007"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1" name="Oval 7"/>
              <p:cNvSpPr>
                <a:spLocks noChangeArrowheads="1"/>
              </p:cNvSpPr>
              <p:nvPr/>
            </p:nvSpPr>
            <p:spPr bwMode="auto">
              <a:xfrm>
                <a:off x="7657589"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2" name="Rectangle 12"/>
              <p:cNvSpPr>
                <a:spLocks noChangeArrowheads="1"/>
              </p:cNvSpPr>
              <p:nvPr/>
            </p:nvSpPr>
            <p:spPr bwMode="auto">
              <a:xfrm>
                <a:off x="7613411"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sp>
            <p:nvSpPr>
              <p:cNvPr id="103" name="Rectangle 210"/>
              <p:cNvSpPr>
                <a:spLocks noChangeArrowheads="1"/>
              </p:cNvSpPr>
              <p:nvPr/>
            </p:nvSpPr>
            <p:spPr bwMode="auto">
              <a:xfrm>
                <a:off x="1738211" y="3010476"/>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a:p>
            </p:txBody>
          </p:sp>
          <p:sp>
            <p:nvSpPr>
              <p:cNvPr id="104" name="Rectangle 56"/>
              <p:cNvSpPr>
                <a:spLocks noChangeArrowheads="1"/>
              </p:cNvSpPr>
              <p:nvPr/>
            </p:nvSpPr>
            <p:spPr bwMode="auto">
              <a:xfrm>
                <a:off x="1767945" y="3528719"/>
                <a:ext cx="545555" cy="277861"/>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Arial" charset="0"/>
                    <a:ea typeface="Arial" charset="0"/>
                    <a:cs typeface="Arial" charset="0"/>
                  </a:rPr>
                  <a:t>MEM</a:t>
                </a:r>
              </a:p>
            </p:txBody>
          </p:sp>
          <p:sp>
            <p:nvSpPr>
              <p:cNvPr id="105" name="Oval 7"/>
              <p:cNvSpPr>
                <a:spLocks noChangeArrowheads="1"/>
              </p:cNvSpPr>
              <p:nvPr/>
            </p:nvSpPr>
            <p:spPr bwMode="auto">
              <a:xfrm>
                <a:off x="1910152" y="307638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6" name="Oval 7"/>
              <p:cNvSpPr>
                <a:spLocks noChangeArrowheads="1"/>
              </p:cNvSpPr>
              <p:nvPr/>
            </p:nvSpPr>
            <p:spPr bwMode="auto">
              <a:xfrm>
                <a:off x="1862431" y="308254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7" name="Oval 7"/>
              <p:cNvSpPr>
                <a:spLocks noChangeArrowheads="1"/>
              </p:cNvSpPr>
              <p:nvPr/>
            </p:nvSpPr>
            <p:spPr bwMode="auto">
              <a:xfrm>
                <a:off x="1807013" y="3081005"/>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108" name="Rectangle 12"/>
              <p:cNvSpPr>
                <a:spLocks noChangeArrowheads="1"/>
              </p:cNvSpPr>
              <p:nvPr/>
            </p:nvSpPr>
            <p:spPr bwMode="auto">
              <a:xfrm>
                <a:off x="1762835" y="3153930"/>
                <a:ext cx="510650" cy="277861"/>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New York" charset="0"/>
                  </a:rPr>
                  <a:t>CPU</a:t>
                </a:r>
              </a:p>
            </p:txBody>
          </p:sp>
        </p:grpSp>
        <p:grpSp>
          <p:nvGrpSpPr>
            <p:cNvPr id="20" name="Group 256"/>
            <p:cNvGrpSpPr/>
            <p:nvPr/>
          </p:nvGrpSpPr>
          <p:grpSpPr>
            <a:xfrm>
              <a:off x="1015206" y="3714587"/>
              <a:ext cx="6956570" cy="245805"/>
              <a:chOff x="1015206" y="3807723"/>
              <a:chExt cx="6956570" cy="730438"/>
            </a:xfrm>
          </p:grpSpPr>
          <p:grpSp>
            <p:nvGrpSpPr>
              <p:cNvPr id="21" name="Group 215"/>
              <p:cNvGrpSpPr/>
              <p:nvPr/>
            </p:nvGrpSpPr>
            <p:grpSpPr>
              <a:xfrm>
                <a:off x="1015206" y="3847747"/>
                <a:ext cx="1039139" cy="690414"/>
                <a:chOff x="884358" y="4286471"/>
                <a:chExt cx="1039139" cy="690414"/>
              </a:xfrm>
            </p:grpSpPr>
            <p:grpSp>
              <p:nvGrpSpPr>
                <p:cNvPr id="52" name="Group 186"/>
                <p:cNvGrpSpPr/>
                <p:nvPr/>
              </p:nvGrpSpPr>
              <p:grpSpPr>
                <a:xfrm flipH="1">
                  <a:off x="922097" y="4286471"/>
                  <a:ext cx="954425" cy="668838"/>
                  <a:chOff x="931333" y="4288010"/>
                  <a:chExt cx="954425" cy="668838"/>
                </a:xfrm>
              </p:grpSpPr>
              <p:cxnSp>
                <p:nvCxnSpPr>
                  <p:cNvPr id="59" name="Straight Connector 58"/>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60" name="Straight Connector 59"/>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53" name="Group 196"/>
                <p:cNvGrpSpPr/>
                <p:nvPr/>
              </p:nvGrpSpPr>
              <p:grpSpPr>
                <a:xfrm>
                  <a:off x="884358" y="4288010"/>
                  <a:ext cx="1039139" cy="688875"/>
                  <a:chOff x="884358" y="4288010"/>
                  <a:chExt cx="1039139" cy="688875"/>
                </a:xfrm>
              </p:grpSpPr>
              <p:grpSp>
                <p:nvGrpSpPr>
                  <p:cNvPr id="54" name="Group 185"/>
                  <p:cNvGrpSpPr/>
                  <p:nvPr/>
                </p:nvGrpSpPr>
                <p:grpSpPr>
                  <a:xfrm>
                    <a:off x="931333" y="4288010"/>
                    <a:ext cx="954425" cy="668838"/>
                    <a:chOff x="931333" y="4288010"/>
                    <a:chExt cx="954425" cy="668838"/>
                  </a:xfrm>
                </p:grpSpPr>
                <p:cxnSp>
                  <p:nvCxnSpPr>
                    <p:cNvPr id="57" name="Straight Connector 56"/>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58" name="Straight Connector 57"/>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cxnSp>
                <p:nvCxnSpPr>
                  <p:cNvPr id="55" name="Straight Connector 54"/>
                  <p:cNvCxnSpPr/>
                  <p:nvPr/>
                </p:nvCxnSpPr>
                <p:spPr bwMode="auto">
                  <a:xfrm rot="5400000">
                    <a:off x="542252" y="463319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56" name="Straight Connector 55"/>
                  <p:cNvCxnSpPr/>
                  <p:nvPr/>
                </p:nvCxnSpPr>
                <p:spPr bwMode="auto">
                  <a:xfrm rot="5400000">
                    <a:off x="1579803" y="463165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22" name="Group 216"/>
              <p:cNvGrpSpPr/>
              <p:nvPr/>
            </p:nvGrpSpPr>
            <p:grpSpPr>
              <a:xfrm>
                <a:off x="2976394" y="3846208"/>
                <a:ext cx="1039139" cy="690414"/>
                <a:chOff x="884358" y="4286471"/>
                <a:chExt cx="1039139" cy="690414"/>
              </a:xfrm>
            </p:grpSpPr>
            <p:grpSp>
              <p:nvGrpSpPr>
                <p:cNvPr id="43" name="Group 186"/>
                <p:cNvGrpSpPr/>
                <p:nvPr/>
              </p:nvGrpSpPr>
              <p:grpSpPr>
                <a:xfrm flipH="1">
                  <a:off x="922097" y="4286471"/>
                  <a:ext cx="954425" cy="668838"/>
                  <a:chOff x="931333" y="4288010"/>
                  <a:chExt cx="954425" cy="668838"/>
                </a:xfrm>
              </p:grpSpPr>
              <p:cxnSp>
                <p:nvCxnSpPr>
                  <p:cNvPr id="50" name="Straight Connector 49"/>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51" name="Straight Connector 50"/>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44" name="Group 196"/>
                <p:cNvGrpSpPr/>
                <p:nvPr/>
              </p:nvGrpSpPr>
              <p:grpSpPr>
                <a:xfrm>
                  <a:off x="884358" y="4288010"/>
                  <a:ext cx="1039139" cy="688875"/>
                  <a:chOff x="884358" y="4288010"/>
                  <a:chExt cx="1039139" cy="688875"/>
                </a:xfrm>
              </p:grpSpPr>
              <p:grpSp>
                <p:nvGrpSpPr>
                  <p:cNvPr id="45" name="Group 185"/>
                  <p:cNvGrpSpPr/>
                  <p:nvPr/>
                </p:nvGrpSpPr>
                <p:grpSpPr>
                  <a:xfrm>
                    <a:off x="931333" y="4288010"/>
                    <a:ext cx="954425" cy="668838"/>
                    <a:chOff x="931333" y="4288010"/>
                    <a:chExt cx="954425" cy="668838"/>
                  </a:xfrm>
                </p:grpSpPr>
                <p:cxnSp>
                  <p:nvCxnSpPr>
                    <p:cNvPr id="48" name="Straight Connector 47"/>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49" name="Straight Connector 48"/>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cxnSp>
                <p:nvCxnSpPr>
                  <p:cNvPr id="46" name="Straight Connector 45"/>
                  <p:cNvCxnSpPr/>
                  <p:nvPr/>
                </p:nvCxnSpPr>
                <p:spPr bwMode="auto">
                  <a:xfrm rot="5400000">
                    <a:off x="542252" y="463319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47" name="Straight Connector 46"/>
                  <p:cNvCxnSpPr/>
                  <p:nvPr/>
                </p:nvCxnSpPr>
                <p:spPr bwMode="auto">
                  <a:xfrm rot="5400000">
                    <a:off x="1579803" y="463165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23" name="Group 226"/>
              <p:cNvGrpSpPr/>
              <p:nvPr/>
            </p:nvGrpSpPr>
            <p:grpSpPr>
              <a:xfrm>
                <a:off x="6932637" y="3807723"/>
                <a:ext cx="1039139" cy="690414"/>
                <a:chOff x="884358" y="4286471"/>
                <a:chExt cx="1039139" cy="690414"/>
              </a:xfrm>
            </p:grpSpPr>
            <p:grpSp>
              <p:nvGrpSpPr>
                <p:cNvPr id="34" name="Group 186"/>
                <p:cNvGrpSpPr/>
                <p:nvPr/>
              </p:nvGrpSpPr>
              <p:grpSpPr>
                <a:xfrm flipH="1">
                  <a:off x="922097" y="4286471"/>
                  <a:ext cx="954425" cy="668838"/>
                  <a:chOff x="931333" y="4288010"/>
                  <a:chExt cx="954425" cy="668838"/>
                </a:xfrm>
              </p:grpSpPr>
              <p:cxnSp>
                <p:nvCxnSpPr>
                  <p:cNvPr id="41" name="Straight Connector 40"/>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42" name="Straight Connector 41"/>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35" name="Group 196"/>
                <p:cNvGrpSpPr/>
                <p:nvPr/>
              </p:nvGrpSpPr>
              <p:grpSpPr>
                <a:xfrm>
                  <a:off x="884358" y="4288010"/>
                  <a:ext cx="1039139" cy="688875"/>
                  <a:chOff x="884358" y="4288010"/>
                  <a:chExt cx="1039139" cy="688875"/>
                </a:xfrm>
              </p:grpSpPr>
              <p:grpSp>
                <p:nvGrpSpPr>
                  <p:cNvPr id="36" name="Group 185"/>
                  <p:cNvGrpSpPr/>
                  <p:nvPr/>
                </p:nvGrpSpPr>
                <p:grpSpPr>
                  <a:xfrm>
                    <a:off x="931333" y="4288010"/>
                    <a:ext cx="954425" cy="668838"/>
                    <a:chOff x="931333" y="4288010"/>
                    <a:chExt cx="954425" cy="668838"/>
                  </a:xfrm>
                </p:grpSpPr>
                <p:cxnSp>
                  <p:nvCxnSpPr>
                    <p:cNvPr id="39" name="Straight Connector 38"/>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40" name="Straight Connector 39"/>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cxnSp>
                <p:nvCxnSpPr>
                  <p:cNvPr id="37" name="Straight Connector 36"/>
                  <p:cNvCxnSpPr/>
                  <p:nvPr/>
                </p:nvCxnSpPr>
                <p:spPr bwMode="auto">
                  <a:xfrm rot="5400000">
                    <a:off x="542252" y="463319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38" name="Straight Connector 37"/>
                  <p:cNvCxnSpPr/>
                  <p:nvPr/>
                </p:nvCxnSpPr>
                <p:spPr bwMode="auto">
                  <a:xfrm rot="5400000">
                    <a:off x="1579803" y="463165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24" name="Group 236"/>
              <p:cNvGrpSpPr/>
              <p:nvPr/>
            </p:nvGrpSpPr>
            <p:grpSpPr>
              <a:xfrm>
                <a:off x="4939121" y="3846208"/>
                <a:ext cx="1039139" cy="690414"/>
                <a:chOff x="884358" y="4286471"/>
                <a:chExt cx="1039139" cy="690414"/>
              </a:xfrm>
            </p:grpSpPr>
            <p:grpSp>
              <p:nvGrpSpPr>
                <p:cNvPr id="25" name="Group 186"/>
                <p:cNvGrpSpPr/>
                <p:nvPr/>
              </p:nvGrpSpPr>
              <p:grpSpPr>
                <a:xfrm flipH="1">
                  <a:off x="922097" y="4286471"/>
                  <a:ext cx="954425" cy="668838"/>
                  <a:chOff x="931333" y="4288010"/>
                  <a:chExt cx="954425" cy="668838"/>
                </a:xfrm>
              </p:grpSpPr>
              <p:cxnSp>
                <p:nvCxnSpPr>
                  <p:cNvPr id="32" name="Straight Connector 31"/>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33" name="Straight Connector 32"/>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26" name="Group 196"/>
                <p:cNvGrpSpPr/>
                <p:nvPr/>
              </p:nvGrpSpPr>
              <p:grpSpPr>
                <a:xfrm>
                  <a:off x="884358" y="4288010"/>
                  <a:ext cx="1039139" cy="688875"/>
                  <a:chOff x="884358" y="4288010"/>
                  <a:chExt cx="1039139" cy="688875"/>
                </a:xfrm>
              </p:grpSpPr>
              <p:grpSp>
                <p:nvGrpSpPr>
                  <p:cNvPr id="27" name="Group 185"/>
                  <p:cNvGrpSpPr/>
                  <p:nvPr/>
                </p:nvGrpSpPr>
                <p:grpSpPr>
                  <a:xfrm>
                    <a:off x="931333" y="4288010"/>
                    <a:ext cx="954425" cy="668838"/>
                    <a:chOff x="931333" y="4288010"/>
                    <a:chExt cx="954425" cy="668838"/>
                  </a:xfrm>
                </p:grpSpPr>
                <p:cxnSp>
                  <p:nvCxnSpPr>
                    <p:cNvPr id="30" name="Straight Connector 29"/>
                    <p:cNvCxnSpPr>
                      <a:cxnSpLocks noChangeAspect="1"/>
                    </p:cNvCxnSpPr>
                    <p:nvPr/>
                  </p:nvCxnSpPr>
                  <p:spPr bwMode="auto">
                    <a:xfrm rot="5400000">
                      <a:off x="864978" y="4360330"/>
                      <a:ext cx="147170" cy="2529"/>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31" name="Straight Connector 30"/>
                    <p:cNvCxnSpPr/>
                    <p:nvPr/>
                  </p:nvCxnSpPr>
                  <p:spPr bwMode="auto">
                    <a:xfrm>
                      <a:off x="931333" y="4425758"/>
                      <a:ext cx="954425" cy="531090"/>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cxnSp>
                <p:nvCxnSpPr>
                  <p:cNvPr id="28" name="Straight Connector 27"/>
                  <p:cNvCxnSpPr/>
                  <p:nvPr/>
                </p:nvCxnSpPr>
                <p:spPr bwMode="auto">
                  <a:xfrm rot="5400000">
                    <a:off x="542252" y="463319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9" name="Straight Connector 28"/>
                  <p:cNvCxnSpPr/>
                  <p:nvPr/>
                </p:nvCxnSpPr>
                <p:spPr bwMode="auto">
                  <a:xfrm rot="5400000">
                    <a:off x="1579803" y="4631651"/>
                    <a:ext cx="68580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grpSp>
      <p:grpSp>
        <p:nvGrpSpPr>
          <p:cNvPr id="109" name="Group 286"/>
          <p:cNvGrpSpPr/>
          <p:nvPr/>
        </p:nvGrpSpPr>
        <p:grpSpPr>
          <a:xfrm>
            <a:off x="1234314" y="2421619"/>
            <a:ext cx="6757938" cy="639442"/>
            <a:chOff x="976466" y="3517515"/>
            <a:chExt cx="6757938" cy="741277"/>
          </a:xfrm>
        </p:grpSpPr>
        <p:grpSp>
          <p:nvGrpSpPr>
            <p:cNvPr id="110" name="Group 86"/>
            <p:cNvGrpSpPr/>
            <p:nvPr/>
          </p:nvGrpSpPr>
          <p:grpSpPr>
            <a:xfrm>
              <a:off x="2486121" y="3517515"/>
              <a:ext cx="3399280" cy="433425"/>
              <a:chOff x="2258947" y="2873744"/>
              <a:chExt cx="3534092" cy="561499"/>
            </a:xfrm>
          </p:grpSpPr>
          <p:sp>
            <p:nvSpPr>
              <p:cNvPr id="119" name="Freeform 45"/>
              <p:cNvSpPr>
                <a:spLocks/>
              </p:cNvSpPr>
              <p:nvPr/>
            </p:nvSpPr>
            <p:spPr bwMode="auto">
              <a:xfrm>
                <a:off x="2258947" y="2873744"/>
                <a:ext cx="3534092" cy="561499"/>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20" name="Rectangle 46"/>
              <p:cNvSpPr>
                <a:spLocks noChangeArrowheads="1"/>
              </p:cNvSpPr>
              <p:nvPr/>
            </p:nvSpPr>
            <p:spPr bwMode="auto">
              <a:xfrm>
                <a:off x="2855302" y="2969770"/>
                <a:ext cx="2374875" cy="378274"/>
              </a:xfrm>
              <a:prstGeom prst="rect">
                <a:avLst/>
              </a:prstGeom>
              <a:noFill/>
              <a:ln w="9525">
                <a:noFill/>
                <a:miter lim="800000"/>
                <a:headEnd/>
                <a:tailEnd/>
              </a:ln>
            </p:spPr>
            <p:txBody>
              <a:bodyPr lIns="92075" tIns="46038" rIns="92075" bIns="46038">
                <a:prstTxWarp prst="textNoShape">
                  <a:avLst/>
                </a:prstTxWarp>
                <a:spAutoFit/>
              </a:bodyPr>
              <a:lstStyle/>
              <a:p>
                <a:r>
                  <a:rPr lang="en-US" sz="1400" dirty="0">
                    <a:solidFill>
                      <a:srgbClr val="000000"/>
                    </a:solidFill>
                    <a:latin typeface="New York" charset="0"/>
                  </a:rPr>
                  <a:t>Interconnection Network</a:t>
                </a:r>
              </a:p>
            </p:txBody>
          </p:sp>
        </p:grpSp>
        <p:cxnSp>
          <p:nvCxnSpPr>
            <p:cNvPr id="111" name="Straight Connector 7"/>
            <p:cNvCxnSpPr/>
            <p:nvPr/>
          </p:nvCxnSpPr>
          <p:spPr bwMode="auto">
            <a:xfrm flipH="1">
              <a:off x="976466" y="3778495"/>
              <a:ext cx="1551989" cy="470481"/>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2" name="Straight Connector 8"/>
            <p:cNvCxnSpPr/>
            <p:nvPr/>
          </p:nvCxnSpPr>
          <p:spPr bwMode="auto">
            <a:xfrm rot="10800000" flipV="1">
              <a:off x="1858428" y="3901450"/>
              <a:ext cx="717534" cy="357342"/>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3" name="Straight Connector 9"/>
            <p:cNvCxnSpPr/>
            <p:nvPr/>
          </p:nvCxnSpPr>
          <p:spPr bwMode="auto">
            <a:xfrm rot="16200000" flipH="1">
              <a:off x="2684742" y="4050106"/>
              <a:ext cx="355022" cy="44142"/>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4" name="Straight Connector 10"/>
            <p:cNvCxnSpPr/>
            <p:nvPr/>
          </p:nvCxnSpPr>
          <p:spPr bwMode="auto">
            <a:xfrm rot="16200000" flipH="1">
              <a:off x="3627181" y="4011346"/>
              <a:ext cx="339628" cy="57118"/>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5" name="Straight Connector 11"/>
            <p:cNvCxnSpPr/>
            <p:nvPr/>
          </p:nvCxnSpPr>
          <p:spPr bwMode="auto">
            <a:xfrm rot="16200000" flipH="1">
              <a:off x="4591175" y="4006347"/>
              <a:ext cx="324230" cy="162452"/>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6" name="Straight Connector 12"/>
            <p:cNvCxnSpPr/>
            <p:nvPr/>
          </p:nvCxnSpPr>
          <p:spPr bwMode="auto">
            <a:xfrm rot="16200000" flipH="1">
              <a:off x="5495127" y="3968357"/>
              <a:ext cx="347326" cy="213916"/>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7" name="Straight Connector 13"/>
            <p:cNvCxnSpPr/>
            <p:nvPr/>
          </p:nvCxnSpPr>
          <p:spPr bwMode="auto">
            <a:xfrm>
              <a:off x="5788122" y="3789658"/>
              <a:ext cx="911920" cy="439688"/>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cxnSp>
          <p:nvCxnSpPr>
            <p:cNvPr id="118" name="Straight Connector 14"/>
            <p:cNvCxnSpPr/>
            <p:nvPr/>
          </p:nvCxnSpPr>
          <p:spPr bwMode="auto">
            <a:xfrm>
              <a:off x="5824297" y="3687479"/>
              <a:ext cx="1910107" cy="532052"/>
            </a:xfrm>
            <a:prstGeom prst="line">
              <a:avLst/>
            </a:prstGeom>
            <a:solidFill>
              <a:schemeClr val="accent1"/>
            </a:solidFill>
            <a:ln w="25400" cap="flat" cmpd="sng" algn="ctr">
              <a:solidFill>
                <a:srgbClr val="01020B"/>
              </a:solidFill>
              <a:prstDash val="solid"/>
              <a:round/>
              <a:headEnd type="triangle" w="med" len="med"/>
              <a:tailEnd type="triangle" w="med" len="med"/>
            </a:ln>
            <a:effectLst/>
          </p:spPr>
        </p:cxnSp>
      </p:grpSp>
      <p:graphicFrame>
        <p:nvGraphicFramePr>
          <p:cNvPr id="121" name="Table 74"/>
          <p:cNvGraphicFramePr>
            <a:graphicFrameLocks noGrp="1" noChangeAspect="1"/>
          </p:cNvGraphicFramePr>
          <p:nvPr/>
        </p:nvGraphicFramePr>
        <p:xfrm>
          <a:off x="1810052" y="4146997"/>
          <a:ext cx="612775" cy="1152525"/>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graphicFrame>
        <p:nvGraphicFramePr>
          <p:cNvPr id="122" name="Table 121"/>
          <p:cNvGraphicFramePr>
            <a:graphicFrameLocks noGrp="1" noChangeAspect="1"/>
          </p:cNvGraphicFramePr>
          <p:nvPr/>
        </p:nvGraphicFramePr>
        <p:xfrm>
          <a:off x="829637" y="4146997"/>
          <a:ext cx="612775" cy="20955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BCF7"/>
                    </a:solidFill>
                  </a:tcPr>
                </a:tc>
              </a:tr>
            </a:tbl>
          </a:graphicData>
        </a:graphic>
      </p:graphicFrame>
      <p:graphicFrame>
        <p:nvGraphicFramePr>
          <p:cNvPr id="123" name="Table 93"/>
          <p:cNvGraphicFramePr>
            <a:graphicFrameLocks noGrp="1" noChangeAspect="1"/>
          </p:cNvGraphicFramePr>
          <p:nvPr/>
        </p:nvGraphicFramePr>
        <p:xfrm>
          <a:off x="4796751" y="4146997"/>
          <a:ext cx="567320" cy="935038"/>
        </p:xfrm>
        <a:graphic>
          <a:graphicData uri="http://schemas.openxmlformats.org/drawingml/2006/table">
            <a:tbl>
              <a:tblPr/>
              <a:tblGrid>
                <a:gridCol w="156158"/>
                <a:gridCol w="277812"/>
                <a:gridCol w="133350"/>
              </a:tblGrid>
              <a:tr h="968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AEBF4"/>
                    </a:solidFill>
                  </a:tcPr>
                </a:tc>
              </a:tr>
            </a:tbl>
          </a:graphicData>
        </a:graphic>
      </p:graphicFrame>
      <p:graphicFrame>
        <p:nvGraphicFramePr>
          <p:cNvPr id="124" name="Table 94"/>
          <p:cNvGraphicFramePr>
            <a:graphicFrameLocks noGrp="1" noChangeAspect="1"/>
          </p:cNvGraphicFramePr>
          <p:nvPr/>
        </p:nvGraphicFramePr>
        <p:xfrm>
          <a:off x="5731712" y="4146997"/>
          <a:ext cx="642938" cy="314325"/>
        </p:xfrm>
        <a:graphic>
          <a:graphicData uri="http://schemas.openxmlformats.org/drawingml/2006/table">
            <a:tbl>
              <a:tblPr/>
              <a:tblGrid>
                <a:gridCol w="244475"/>
                <a:gridCol w="280988"/>
                <a:gridCol w="117475"/>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97DFF"/>
                    </a:solidFill>
                  </a:tcPr>
                </a:tc>
              </a:tr>
            </a:tbl>
          </a:graphicData>
        </a:graphic>
      </p:graphicFrame>
      <p:graphicFrame>
        <p:nvGraphicFramePr>
          <p:cNvPr id="125" name="Table 111"/>
          <p:cNvGraphicFramePr>
            <a:graphicFrameLocks noGrp="1" noChangeAspect="1"/>
          </p:cNvGraphicFramePr>
          <p:nvPr/>
        </p:nvGraphicFramePr>
        <p:xfrm>
          <a:off x="6742290" y="4146997"/>
          <a:ext cx="612775" cy="876304"/>
        </p:xfrm>
        <a:graphic>
          <a:graphicData uri="http://schemas.openxmlformats.org/drawingml/2006/table">
            <a:tbl>
              <a:tblPr/>
              <a:tblGrid>
                <a:gridCol w="201613"/>
                <a:gridCol w="277812"/>
                <a:gridCol w="133350"/>
              </a:tblGrid>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109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graphicFrame>
        <p:nvGraphicFramePr>
          <p:cNvPr id="126" name="Table 125"/>
          <p:cNvGraphicFramePr>
            <a:graphicFrameLocks noGrp="1" noChangeAspect="1"/>
          </p:cNvGraphicFramePr>
          <p:nvPr/>
        </p:nvGraphicFramePr>
        <p:xfrm>
          <a:off x="7722706" y="4146997"/>
          <a:ext cx="612775" cy="419100"/>
        </p:xfrm>
        <a:graphic>
          <a:graphicData uri="http://schemas.openxmlformats.org/drawingml/2006/table">
            <a:tbl>
              <a:tblPr/>
              <a:tblGrid>
                <a:gridCol w="201612"/>
                <a:gridCol w="277813"/>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127" name="Table 126"/>
          <p:cNvGraphicFramePr>
            <a:graphicFrameLocks noGrp="1" noChangeAspect="1"/>
          </p:cNvGraphicFramePr>
          <p:nvPr/>
        </p:nvGraphicFramePr>
        <p:xfrm>
          <a:off x="2790467" y="4146997"/>
          <a:ext cx="612775" cy="41910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graphicFrame>
        <p:nvGraphicFramePr>
          <p:cNvPr id="128" name="Table 127"/>
          <p:cNvGraphicFramePr>
            <a:graphicFrameLocks noGrp="1" noChangeAspect="1"/>
          </p:cNvGraphicFramePr>
          <p:nvPr/>
        </p:nvGraphicFramePr>
        <p:xfrm>
          <a:off x="3770882" y="4146997"/>
          <a:ext cx="612775" cy="838200"/>
        </p:xfrm>
        <a:graphic>
          <a:graphicData uri="http://schemas.openxmlformats.org/drawingml/2006/table">
            <a:tbl>
              <a:tblPr/>
              <a:tblGrid>
                <a:gridCol w="201613"/>
                <a:gridCol w="277812"/>
                <a:gridCol w="133350"/>
              </a:tblGrid>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142CFD"/>
                          </a:solidFill>
                          <a:effectLst/>
                          <a:latin typeface="Verdana" charset="0"/>
                          <a:ea typeface="ＭＳ Ｐゴシック" charset="-128"/>
                          <a:cs typeface="ＭＳ Ｐゴシック" charset="-128"/>
                        </a:rPr>
                        <a:t>ID</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Name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1" i="0" u="none" strike="noStrike" cap="none" normalizeH="0" baseline="0">
                          <a:ln>
                            <a:noFill/>
                          </a:ln>
                          <a:solidFill>
                            <a:srgbClr val="142CFD"/>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err="1">
                          <a:ln>
                            <a:noFill/>
                          </a:ln>
                          <a:solidFill>
                            <a:srgbClr val="01020B"/>
                          </a:solidFill>
                          <a:effectLst/>
                          <a:latin typeface="Verdana" charset="0"/>
                          <a:ea typeface="ＭＳ Ｐゴシック" charset="-128"/>
                          <a:cs typeface="ＭＳ Ｐゴシック" charset="-128"/>
                        </a:rPr>
                        <a:t>cBob</a:t>
                      </a:r>
                      <a:endPar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endParaRP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201</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cBob</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105</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Sue</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r h="1047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933</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Mary</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500" b="0" i="0" u="none" strike="noStrike" cap="none" normalizeH="0" baseline="0" dirty="0">
                          <a:ln>
                            <a:noFill/>
                          </a:ln>
                          <a:solidFill>
                            <a:srgbClr val="01020B"/>
                          </a:solidFill>
                          <a:effectLst/>
                          <a:latin typeface="Verdana" charset="0"/>
                          <a:ea typeface="ＭＳ Ｐゴシック" charset="-128"/>
                          <a:cs typeface="ＭＳ Ｐゴシック" charset="-128"/>
                        </a:rPr>
                        <a:t>…</a:t>
                      </a:r>
                    </a:p>
                  </a:txBody>
                  <a:tcPr marL="11625" marR="11625" marT="116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F927"/>
                    </a:solidFill>
                  </a:tcPr>
                </a:tc>
              </a:tr>
            </a:tbl>
          </a:graphicData>
        </a:graphic>
      </p:graphicFrame>
      <p:sp>
        <p:nvSpPr>
          <p:cNvPr id="129" name="Content Placeholder 2"/>
          <p:cNvSpPr txBox="1">
            <a:spLocks/>
          </p:cNvSpPr>
          <p:nvPr/>
        </p:nvSpPr>
        <p:spPr bwMode="auto">
          <a:xfrm>
            <a:off x="719666" y="5537202"/>
            <a:ext cx="7772400" cy="982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Wingdings" charset="2"/>
              <a:buBlip>
                <a:blip r:embed="rId2"/>
              </a:buBlip>
              <a:tabLst/>
              <a:defRPr/>
            </a:pPr>
            <a:r>
              <a:rPr kumimoji="0" lang="en-US" sz="2400" b="0" i="0" u="none" strike="noStrike" kern="0" cap="none" spc="0" normalizeH="0" baseline="0" noProof="0" dirty="0" smtClean="0">
                <a:ln>
                  <a:noFill/>
                </a:ln>
                <a:solidFill>
                  <a:srgbClr val="040408"/>
                </a:solidFill>
                <a:effectLst/>
                <a:uLnTx/>
                <a:uFillTx/>
                <a:latin typeface="Arial"/>
                <a:ea typeface="ＭＳ Ｐゴシック" charset="-128"/>
                <a:cs typeface="ＭＳ Ｐゴシック" charset="-128"/>
              </a:rPr>
              <a:t>Since</a:t>
            </a:r>
            <a:r>
              <a:rPr kumimoji="0" lang="en-US" sz="2400" b="0" i="0" u="none" strike="noStrike" kern="0" cap="none" spc="0" normalizeH="0" noProof="0" dirty="0" smtClean="0">
                <a:ln>
                  <a:noFill/>
                </a:ln>
                <a:solidFill>
                  <a:srgbClr val="040408"/>
                </a:solidFill>
                <a:effectLst/>
                <a:uLnTx/>
                <a:uFillTx/>
                <a:latin typeface="Arial"/>
                <a:ea typeface="ＭＳ Ｐゴシック" charset="-128"/>
                <a:cs typeface="ＭＳ Ｐゴシック" charset="-128"/>
              </a:rPr>
              <a:t> the </a:t>
            </a:r>
            <a:r>
              <a:rPr kumimoji="0" lang="en-US" sz="2400" b="0" i="0" u="none" strike="noStrike" kern="0" cap="none" spc="0" normalizeH="0" baseline="0" noProof="0" dirty="0" smtClean="0">
                <a:ln>
                  <a:noFill/>
                </a:ln>
                <a:solidFill>
                  <a:srgbClr val="040408"/>
                </a:solidFill>
                <a:effectLst/>
                <a:uLnTx/>
                <a:uFillTx/>
                <a:latin typeface="Arial"/>
                <a:ea typeface="ＭＳ Ｐゴシック" charset="-128"/>
                <a:cs typeface="ＭＳ Ｐゴシック" charset="-128"/>
              </a:rPr>
              <a:t>node with the longest response time determines the response time for a query, partition skew leads to </a:t>
            </a:r>
            <a:r>
              <a:rPr kumimoji="0" lang="en-US" sz="2400" b="0" i="0" u="none" strike="noStrike" kern="0" cap="none" spc="0" normalizeH="0" baseline="0" noProof="0" dirty="0" smtClean="0">
                <a:ln>
                  <a:noFill/>
                </a:ln>
                <a:solidFill>
                  <a:srgbClr val="FF0000"/>
                </a:solidFill>
                <a:effectLst/>
                <a:uLnTx/>
                <a:uFillTx/>
                <a:latin typeface="Arial"/>
                <a:ea typeface="ＭＳ Ｐゴシック" charset="-128"/>
                <a:cs typeface="ＭＳ Ｐゴシック" charset="-128"/>
              </a:rPr>
              <a:t>execution skew</a:t>
            </a:r>
          </a:p>
        </p:txBody>
      </p:sp>
      <p:sp>
        <p:nvSpPr>
          <p:cNvPr id="130" name="TextBox 129"/>
          <p:cNvSpPr txBox="1"/>
          <p:nvPr/>
        </p:nvSpPr>
        <p:spPr>
          <a:xfrm>
            <a:off x="4228667" y="646931"/>
            <a:ext cx="4567813" cy="1631216"/>
          </a:xfrm>
          <a:prstGeom prst="rect">
            <a:avLst/>
          </a:prstGeom>
          <a:solidFill>
            <a:srgbClr val="FFFF00"/>
          </a:solidFill>
          <a:ln>
            <a:solidFill>
              <a:srgbClr val="01020B"/>
            </a:solidFill>
          </a:ln>
        </p:spPr>
        <p:txBody>
          <a:bodyPr wrap="square" rtlCol="0">
            <a:spAutoFit/>
          </a:bodyPr>
          <a:lstStyle/>
          <a:p>
            <a:r>
              <a:rPr lang="en-US" sz="2000" dirty="0" smtClean="0">
                <a:solidFill>
                  <a:srgbClr val="01020B"/>
                </a:solidFill>
                <a:latin typeface="Arial"/>
                <a:cs typeface="Arial"/>
              </a:rPr>
              <a:t>Partition Skew Solutions</a:t>
            </a:r>
          </a:p>
          <a:p>
            <a:pPr marL="457200" indent="-457200">
              <a:buAutoNum type="arabicParenBoth"/>
            </a:pPr>
            <a:r>
              <a:rPr lang="en-US" sz="2000" dirty="0" smtClean="0">
                <a:solidFill>
                  <a:srgbClr val="01020B"/>
                </a:solidFill>
                <a:latin typeface="Arial"/>
                <a:cs typeface="Arial"/>
              </a:rPr>
              <a:t>Use a different hash function when partitioning the table</a:t>
            </a:r>
          </a:p>
          <a:p>
            <a:pPr marL="457200" indent="-457200">
              <a:buAutoNum type="arabicParenBoth"/>
            </a:pPr>
            <a:r>
              <a:rPr lang="en-US" sz="2000" dirty="0" smtClean="0">
                <a:solidFill>
                  <a:srgbClr val="01020B"/>
                </a:solidFill>
                <a:latin typeface="Arial"/>
                <a:cs typeface="Arial"/>
              </a:rPr>
              <a:t>Use range partitioning rather then hash partitioning</a:t>
            </a:r>
            <a:endParaRPr lang="en-US" sz="2000" dirty="0">
              <a:solidFill>
                <a:srgbClr val="01020B"/>
              </a:solidFill>
              <a:latin typeface="Arial"/>
              <a:cs typeface="Arial"/>
            </a:endParaRPr>
          </a:p>
        </p:txBody>
      </p:sp>
      <p:sp>
        <p:nvSpPr>
          <p:cNvPr id="131" name="Slide Number Placeholder 130"/>
          <p:cNvSpPr>
            <a:spLocks noGrp="1"/>
          </p:cNvSpPr>
          <p:nvPr>
            <p:ph type="sldNum" sz="quarter" idx="12"/>
          </p:nvPr>
        </p:nvSpPr>
        <p:spPr/>
        <p:txBody>
          <a:bodyPr/>
          <a:lstStyle/>
          <a:p>
            <a:fld id="{E98DCB10-97A4-405D-8E23-559299D9D189}"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Query Optimization</a:t>
            </a:r>
            <a:endParaRPr lang="en-US" dirty="0"/>
          </a:p>
        </p:txBody>
      </p:sp>
      <p:sp>
        <p:nvSpPr>
          <p:cNvPr id="3" name="Content Placeholder 2"/>
          <p:cNvSpPr>
            <a:spLocks noGrp="1"/>
          </p:cNvSpPr>
          <p:nvPr>
            <p:ph idx="1"/>
          </p:nvPr>
        </p:nvSpPr>
        <p:spPr>
          <a:xfrm>
            <a:off x="838200" y="1684867"/>
            <a:ext cx="7772400" cy="4114800"/>
          </a:xfrm>
        </p:spPr>
        <p:txBody>
          <a:bodyPr/>
          <a:lstStyle/>
          <a:p>
            <a:r>
              <a:rPr lang="en-US" dirty="0" smtClean="0"/>
              <a:t>As you all know too well,  query optimizers are “fragile” </a:t>
            </a:r>
          </a:p>
          <a:p>
            <a:r>
              <a:rPr lang="en-US" dirty="0" smtClean="0"/>
              <a:t>Optimization of parallel queries for shared-nothing architectures is even harder</a:t>
            </a:r>
          </a:p>
          <a:p>
            <a:pPr lvl="1"/>
            <a:r>
              <a:rPr lang="en-US" dirty="0" smtClean="0"/>
              <a:t>Estimating the amount of data to be redistributed between nodes during query execution</a:t>
            </a:r>
          </a:p>
          <a:p>
            <a:pPr lvl="1"/>
            <a:r>
              <a:rPr lang="en-US" dirty="0" smtClean="0"/>
              <a:t>Increased number of physical DB design alternatives</a:t>
            </a:r>
          </a:p>
          <a:p>
            <a:pPr lvl="1"/>
            <a:r>
              <a:rPr lang="en-US" dirty="0" smtClean="0"/>
              <a:t>Skew </a:t>
            </a:r>
          </a:p>
          <a:p>
            <a:r>
              <a:rPr lang="en-US" dirty="0" smtClean="0"/>
              <a:t>Typical approach is to “parallelize” the best single node plan</a:t>
            </a:r>
          </a:p>
          <a:p>
            <a:r>
              <a:rPr lang="en-US" dirty="0" smtClean="0"/>
              <a:t>Gray Systems Lab is working with the </a:t>
            </a:r>
            <a:r>
              <a:rPr lang="en-US" dirty="0" err="1" smtClean="0"/>
              <a:t>DATAllegro</a:t>
            </a:r>
            <a:r>
              <a:rPr lang="en-US" dirty="0" smtClean="0"/>
              <a:t> team to build a world-class parallel optimizer</a:t>
            </a:r>
          </a:p>
          <a:p>
            <a:pPr lvl="2"/>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Manageability</a:t>
            </a:r>
            <a:endParaRPr lang="en-US" dirty="0"/>
          </a:p>
        </p:txBody>
      </p:sp>
      <p:sp>
        <p:nvSpPr>
          <p:cNvPr id="3" name="Content Placeholder 2"/>
          <p:cNvSpPr>
            <a:spLocks noGrp="1"/>
          </p:cNvSpPr>
          <p:nvPr>
            <p:ph idx="1"/>
          </p:nvPr>
        </p:nvSpPr>
        <p:spPr/>
        <p:txBody>
          <a:bodyPr/>
          <a:lstStyle/>
          <a:p>
            <a:r>
              <a:rPr lang="en-US" dirty="0" smtClean="0"/>
              <a:t>Huge challenge.  </a:t>
            </a:r>
          </a:p>
          <a:p>
            <a:r>
              <a:rPr lang="en-US" dirty="0" smtClean="0"/>
              <a:t>Goals include</a:t>
            </a:r>
          </a:p>
          <a:p>
            <a:pPr lvl="1"/>
            <a:r>
              <a:rPr lang="en-US" sz="2400" dirty="0" smtClean="0"/>
              <a:t>Providing a single system image to the DBA</a:t>
            </a:r>
          </a:p>
          <a:p>
            <a:pPr lvl="1"/>
            <a:r>
              <a:rPr lang="en-US" sz="2400" dirty="0" smtClean="0"/>
              <a:t>Have the ability to upgrade DB software one node at a time w/o taking the system down</a:t>
            </a:r>
          </a:p>
          <a:p>
            <a:pPr lvl="1"/>
            <a:r>
              <a:rPr lang="en-US" sz="2400" dirty="0" smtClean="0"/>
              <a:t>Automatic management of node and disk failures  </a:t>
            </a:r>
          </a:p>
        </p:txBody>
      </p:sp>
      <p:sp>
        <p:nvSpPr>
          <p:cNvPr id="4" name="Slide Number Placeholder 3"/>
          <p:cNvSpPr>
            <a:spLocks noGrp="1"/>
          </p:cNvSpPr>
          <p:nvPr>
            <p:ph type="sldNum" sz="quarter" idx="12"/>
          </p:nvPr>
        </p:nvSpPr>
        <p:spPr/>
        <p:txBody>
          <a:bodyPr/>
          <a:lstStyle/>
          <a:p>
            <a:fld id="{E98DCB10-97A4-405D-8E23-559299D9D189}"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Arial" charset="0"/>
              </a:rPr>
              <a:t>What an audience!</a:t>
            </a:r>
          </a:p>
        </p:txBody>
      </p:sp>
      <p:sp>
        <p:nvSpPr>
          <p:cNvPr id="5123" name="Content Placeholder 2" descr="Rectangle: Click to edit Master text styles&#10;Second level&#10;Third level&#10;Fourth level&#10;Fifth level"/>
          <p:cNvSpPr>
            <a:spLocks noGrp="1"/>
          </p:cNvSpPr>
          <p:nvPr>
            <p:ph idx="1"/>
          </p:nvPr>
        </p:nvSpPr>
        <p:spPr>
          <a:xfrm>
            <a:off x="838200" y="1905000"/>
            <a:ext cx="5958385" cy="4114800"/>
          </a:xfrm>
        </p:spPr>
        <p:txBody>
          <a:bodyPr/>
          <a:lstStyle/>
          <a:p>
            <a:r>
              <a:rPr lang="en-US" dirty="0" smtClean="0">
                <a:latin typeface="Arial" charset="0"/>
              </a:rPr>
              <a:t>About a factor of 100 larger then </a:t>
            </a:r>
            <a:r>
              <a:rPr lang="en-US" dirty="0">
                <a:latin typeface="Arial" charset="0"/>
              </a:rPr>
              <a:t>what I used to </a:t>
            </a:r>
            <a:r>
              <a:rPr lang="en-US" dirty="0" smtClean="0">
                <a:latin typeface="Arial" charset="0"/>
              </a:rPr>
              <a:t>get on </a:t>
            </a:r>
            <a:r>
              <a:rPr lang="en-US" dirty="0">
                <a:latin typeface="Arial" charset="0"/>
              </a:rPr>
              <a:t>a Friday morning for an 8:50 A.M </a:t>
            </a:r>
            <a:r>
              <a:rPr lang="en-US" dirty="0" smtClean="0">
                <a:latin typeface="Arial" charset="0"/>
              </a:rPr>
              <a:t>class</a:t>
            </a:r>
          </a:p>
        </p:txBody>
      </p:sp>
      <p:sp>
        <p:nvSpPr>
          <p:cNvPr id="4" name="Slide Number Placeholder 3"/>
          <p:cNvSpPr>
            <a:spLocks noGrp="1"/>
          </p:cNvSpPr>
          <p:nvPr>
            <p:ph type="sldNum" sz="quarter" idx="12"/>
          </p:nvPr>
        </p:nvSpPr>
        <p:spPr/>
        <p:txBody>
          <a:bodyPr/>
          <a:lstStyle/>
          <a:p>
            <a:fld id="{E98DCB10-97A4-405D-8E23-559299D9D189}"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p:spPr>
        <p:txBody>
          <a:bodyPr/>
          <a:lstStyle/>
          <a:p>
            <a:r>
              <a:rPr lang="en-US"/>
              <a:t>Conclusions</a:t>
            </a:r>
          </a:p>
        </p:txBody>
      </p:sp>
      <p:sp>
        <p:nvSpPr>
          <p:cNvPr id="103427" name="Rectangle 3"/>
          <p:cNvSpPr>
            <a:spLocks noGrp="1" noChangeArrowheads="1"/>
          </p:cNvSpPr>
          <p:nvPr>
            <p:ph type="body" idx="1"/>
          </p:nvPr>
        </p:nvSpPr>
        <p:spPr>
          <a:xfrm>
            <a:off x="990600" y="1619534"/>
            <a:ext cx="7391400" cy="4572000"/>
          </a:xfrm>
          <a:noFill/>
        </p:spPr>
        <p:txBody>
          <a:bodyPr/>
          <a:lstStyle/>
          <a:p>
            <a:pPr>
              <a:spcAft>
                <a:spcPct val="40000"/>
              </a:spcAft>
            </a:pPr>
            <a:r>
              <a:rPr lang="en-US" dirty="0"/>
              <a:t>Parallelism is indeed the future of high performance</a:t>
            </a:r>
            <a:r>
              <a:rPr lang="en-US" dirty="0" smtClean="0"/>
              <a:t> SQL query processing</a:t>
            </a:r>
            <a:endParaRPr lang="en-US" dirty="0"/>
          </a:p>
          <a:p>
            <a:pPr>
              <a:spcAft>
                <a:spcPct val="40000"/>
              </a:spcAft>
            </a:pPr>
            <a:r>
              <a:rPr lang="en-US" dirty="0" smtClean="0"/>
              <a:t>Shared-nothing </a:t>
            </a:r>
            <a:r>
              <a:rPr lang="en-US" dirty="0"/>
              <a:t>architectures will dominate as they provide</a:t>
            </a:r>
            <a:r>
              <a:rPr lang="en-US" dirty="0" smtClean="0"/>
              <a:t> truly scalable parallelism using commodity components</a:t>
            </a:r>
          </a:p>
          <a:p>
            <a:pPr>
              <a:spcAft>
                <a:spcPct val="40000"/>
              </a:spcAft>
            </a:pPr>
            <a:r>
              <a:rPr lang="en-US" dirty="0" smtClean="0"/>
              <a:t>The techniques of data partitioning and partitioned execution is the key to providing scalable query execution with linear </a:t>
            </a:r>
            <a:r>
              <a:rPr lang="en-US" dirty="0" err="1" smtClean="0"/>
              <a:t>scaleup</a:t>
            </a:r>
            <a:r>
              <a:rPr lang="en-US" dirty="0" smtClean="0"/>
              <a:t> and speedup</a:t>
            </a:r>
          </a:p>
          <a:p>
            <a:pPr>
              <a:spcAft>
                <a:spcPct val="40000"/>
              </a:spcAft>
            </a:pPr>
            <a:r>
              <a:rPr lang="en-US" dirty="0" smtClean="0"/>
              <a:t>Microsoft intends to become the premier supplier of scalable database systems for data warehousing</a:t>
            </a:r>
          </a:p>
        </p:txBody>
      </p:sp>
      <p:sp>
        <p:nvSpPr>
          <p:cNvPr id="4" name="Slide Number Placeholder 3"/>
          <p:cNvSpPr>
            <a:spLocks noGrp="1"/>
          </p:cNvSpPr>
          <p:nvPr>
            <p:ph type="sldNum" sz="quarter" idx="12"/>
          </p:nvPr>
        </p:nvSpPr>
        <p:spPr/>
        <p:txBody>
          <a:bodyPr/>
          <a:lstStyle/>
          <a:p>
            <a:fld id="{E98DCB10-97A4-405D-8E23-559299D9D189}" type="slidenum">
              <a:rPr lang="en-US" smtClean="0"/>
              <a:pPr/>
              <a:t>50</a:t>
            </a:fld>
            <a:endParaRPr lang="en-US" dirty="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for the Quiz</a:t>
            </a:r>
            <a:endParaRPr lang="en-US" dirty="0"/>
          </a:p>
        </p:txBody>
      </p:sp>
      <p:sp>
        <p:nvSpPr>
          <p:cNvPr id="3" name="Content Placeholder 2"/>
          <p:cNvSpPr>
            <a:spLocks noGrp="1"/>
          </p:cNvSpPr>
          <p:nvPr>
            <p:ph idx="1"/>
          </p:nvPr>
        </p:nvSpPr>
        <p:spPr/>
        <p:txBody>
          <a:bodyPr/>
          <a:lstStyle/>
          <a:p>
            <a:r>
              <a:rPr lang="en-US" dirty="0" smtClean="0"/>
              <a:t>Explain how hash partitioning and range partitioning differ?</a:t>
            </a:r>
          </a:p>
          <a:p>
            <a:r>
              <a:rPr lang="en-US" dirty="0" smtClean="0"/>
              <a:t>Is it possible to join two tables that are not partitioned identically on the join attribute?</a:t>
            </a:r>
          </a:p>
          <a:p>
            <a:r>
              <a:rPr lang="en-US" dirty="0" smtClean="0"/>
              <a:t>What does linear </a:t>
            </a:r>
            <a:r>
              <a:rPr lang="en-US" dirty="0" err="1" smtClean="0"/>
              <a:t>scaleup</a:t>
            </a:r>
            <a:r>
              <a:rPr lang="en-US" dirty="0" smtClean="0"/>
              <a:t> mean?</a:t>
            </a:r>
          </a:p>
          <a:p>
            <a:r>
              <a:rPr lang="en-US" dirty="0" smtClean="0"/>
              <a:t>What are the two key mechanisms used by a parallel database systems to achieve scalability</a:t>
            </a:r>
          </a:p>
          <a:p>
            <a:r>
              <a:rPr lang="en-US" dirty="0" smtClean="0"/>
              <a:t>Google invented parallel database systems. True or false?</a:t>
            </a:r>
          </a:p>
          <a:p>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a:t>
            </a:r>
            <a:endParaRPr lang="en-US" dirty="0"/>
          </a:p>
        </p:txBody>
      </p:sp>
      <p:sp>
        <p:nvSpPr>
          <p:cNvPr id="3" name="Content Placeholder 2"/>
          <p:cNvSpPr>
            <a:spLocks noGrp="1"/>
          </p:cNvSpPr>
          <p:nvPr>
            <p:ph idx="1"/>
          </p:nvPr>
        </p:nvSpPr>
        <p:spPr/>
        <p:txBody>
          <a:bodyPr/>
          <a:lstStyle/>
          <a:p>
            <a:r>
              <a:rPr lang="en-US" dirty="0" smtClean="0"/>
              <a:t>Thanks for listening</a:t>
            </a:r>
          </a:p>
          <a:p>
            <a:r>
              <a:rPr lang="en-US" dirty="0" smtClean="0"/>
              <a:t>I hope you learned something useful</a:t>
            </a:r>
          </a:p>
          <a:p>
            <a:r>
              <a:rPr lang="en-US" dirty="0" smtClean="0"/>
              <a:t>Feel free to send me email if you have questions (dewitt@microsoft.com)</a:t>
            </a:r>
            <a:endParaRPr lang="en-US" dirty="0"/>
          </a:p>
        </p:txBody>
      </p:sp>
      <p:sp>
        <p:nvSpPr>
          <p:cNvPr id="4" name="Slide Number Placeholder 3"/>
          <p:cNvSpPr>
            <a:spLocks noGrp="1"/>
          </p:cNvSpPr>
          <p:nvPr>
            <p:ph type="sldNum" sz="quarter" idx="12"/>
          </p:nvPr>
        </p:nvSpPr>
        <p:spPr/>
        <p:txBody>
          <a:bodyPr/>
          <a:lstStyle/>
          <a:p>
            <a:fld id="{E98DCB10-97A4-405D-8E23-559299D9D189}"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98DCB10-97A4-405D-8E23-559299D9D189}"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Parallel DBMSs – the start was very rocky</a:t>
            </a:r>
          </a:p>
        </p:txBody>
      </p:sp>
      <p:sp>
        <p:nvSpPr>
          <p:cNvPr id="20483" name="Content Placeholder 2" descr="Rectangle: Click to edit Master text styles&#10;Second level&#10;Third level&#10;Fourth level&#10;Fifth level"/>
          <p:cNvSpPr>
            <a:spLocks noGrp="1"/>
          </p:cNvSpPr>
          <p:nvPr>
            <p:ph idx="1"/>
          </p:nvPr>
        </p:nvSpPr>
        <p:spPr>
          <a:xfrm>
            <a:off x="795867" y="1778000"/>
            <a:ext cx="7772400" cy="4114800"/>
          </a:xfrm>
        </p:spPr>
        <p:txBody>
          <a:bodyPr/>
          <a:lstStyle/>
          <a:p>
            <a:r>
              <a:rPr lang="en-US" sz="2800" dirty="0" smtClean="0">
                <a:latin typeface="Arial" charset="0"/>
              </a:rPr>
              <a:t>1975-1985 – A decade of failures</a:t>
            </a:r>
          </a:p>
          <a:p>
            <a:pPr lvl="1"/>
            <a:r>
              <a:rPr lang="en-US" sz="2400" dirty="0" smtClean="0">
                <a:latin typeface="Arial" charset="0"/>
              </a:rPr>
              <a:t>Focus on exotic technologies (e.g. bubble memories,  CCD memories, head per track disks)</a:t>
            </a:r>
          </a:p>
          <a:p>
            <a:pPr lvl="1"/>
            <a:r>
              <a:rPr lang="en-US" sz="2400" dirty="0" smtClean="0">
                <a:latin typeface="Arial" charset="0"/>
              </a:rPr>
              <a:t>Essentially no software building blocks to start with (e.g. networking stacks such as TCP/IP)</a:t>
            </a:r>
          </a:p>
          <a:p>
            <a:pPr lvl="1"/>
            <a:r>
              <a:rPr lang="en-US" sz="2400" dirty="0">
                <a:latin typeface="Arial" charset="0"/>
              </a:rPr>
              <a:t>Misguided, overly </a:t>
            </a:r>
            <a:r>
              <a:rPr lang="en-US" sz="2400" dirty="0" smtClean="0">
                <a:latin typeface="Arial" charset="0"/>
              </a:rPr>
              <a:t>complex designs</a:t>
            </a:r>
          </a:p>
          <a:p>
            <a:pPr lvl="1"/>
            <a:endParaRPr lang="en-US" dirty="0">
              <a:latin typeface="Arial" charset="0"/>
            </a:endParaRPr>
          </a:p>
        </p:txBody>
      </p:sp>
      <p:sp>
        <p:nvSpPr>
          <p:cNvPr id="4" name="Slide Number Placeholder 3"/>
          <p:cNvSpPr>
            <a:spLocks noGrp="1"/>
          </p:cNvSpPr>
          <p:nvPr>
            <p:ph type="sldNum" sz="quarter" idx="12"/>
          </p:nvPr>
        </p:nvSpPr>
        <p:spPr/>
        <p:txBody>
          <a:bodyPr/>
          <a:lstStyle/>
          <a:p>
            <a:fld id="{E98DCB10-97A4-405D-8E23-559299D9D189}"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rPr>
              <a:t>Talk Outline	</a:t>
            </a:r>
          </a:p>
        </p:txBody>
      </p:sp>
      <p:sp>
        <p:nvSpPr>
          <p:cNvPr id="6147" name="Content Placeholder 2" descr="Rectangle: Click to edit Master text styles&#10;Second level&#10;Third level&#10;Fourth level&#10;Fifth level"/>
          <p:cNvSpPr>
            <a:spLocks noGrp="1"/>
          </p:cNvSpPr>
          <p:nvPr>
            <p:ph idx="1"/>
          </p:nvPr>
        </p:nvSpPr>
        <p:spPr/>
        <p:txBody>
          <a:bodyPr/>
          <a:lstStyle/>
          <a:p>
            <a:r>
              <a:rPr lang="en-US" dirty="0">
                <a:latin typeface="Arial" charset="0"/>
              </a:rPr>
              <a:t>Alternative parallel db architectures</a:t>
            </a:r>
          </a:p>
          <a:p>
            <a:pPr lvl="1"/>
            <a:r>
              <a:rPr lang="en-US" dirty="0">
                <a:latin typeface="Arial" charset="0"/>
              </a:rPr>
              <a:t>Why “shared nothing” has emerged as the standard </a:t>
            </a:r>
          </a:p>
          <a:p>
            <a:r>
              <a:rPr lang="en-US" dirty="0">
                <a:solidFill>
                  <a:srgbClr val="FF0000"/>
                </a:solidFill>
                <a:latin typeface="Arial" charset="0"/>
              </a:rPr>
              <a:t>Partitioned tables</a:t>
            </a:r>
          </a:p>
          <a:p>
            <a:pPr lvl="1"/>
            <a:r>
              <a:rPr lang="en-US" dirty="0">
                <a:latin typeface="Arial" charset="0"/>
              </a:rPr>
              <a:t>The basis for scalable </a:t>
            </a:r>
            <a:r>
              <a:rPr lang="en-US" dirty="0" smtClean="0">
                <a:latin typeface="Arial" charset="0"/>
              </a:rPr>
              <a:t>execution  </a:t>
            </a:r>
          </a:p>
          <a:p>
            <a:r>
              <a:rPr lang="en-US" dirty="0">
                <a:solidFill>
                  <a:srgbClr val="01020B"/>
                </a:solidFill>
                <a:latin typeface="Arial" charset="0"/>
              </a:rPr>
              <a:t>Partitioned </a:t>
            </a:r>
            <a:r>
              <a:rPr lang="en-US" dirty="0" smtClean="0">
                <a:solidFill>
                  <a:srgbClr val="01020B"/>
                </a:solidFill>
                <a:latin typeface="Arial" charset="0"/>
              </a:rPr>
              <a:t>parallelism</a:t>
            </a:r>
          </a:p>
          <a:p>
            <a:pPr lvl="1"/>
            <a:r>
              <a:rPr lang="en-US" dirty="0" smtClean="0">
                <a:latin typeface="Arial" charset="0"/>
              </a:rPr>
              <a:t>Software building blocks for scalable database systems</a:t>
            </a:r>
            <a:endParaRPr lang="en-US" dirty="0">
              <a:solidFill>
                <a:srgbClr val="01020B"/>
              </a:solidFill>
              <a:latin typeface="Arial" charset="0"/>
            </a:endParaRPr>
          </a:p>
          <a:p>
            <a:r>
              <a:rPr lang="en-US" dirty="0" smtClean="0">
                <a:latin typeface="Arial" charset="0"/>
              </a:rPr>
              <a:t>Other technical challenges</a:t>
            </a:r>
          </a:p>
          <a:p>
            <a:r>
              <a:rPr lang="en-US" dirty="0" smtClean="0">
                <a:latin typeface="Arial" charset="0"/>
              </a:rPr>
              <a:t>Summary and Conclusions</a:t>
            </a:r>
          </a:p>
        </p:txBody>
      </p:sp>
      <p:sp>
        <p:nvSpPr>
          <p:cNvPr id="4" name="Slide Number Placeholder 3"/>
          <p:cNvSpPr>
            <a:spLocks noGrp="1"/>
          </p:cNvSpPr>
          <p:nvPr>
            <p:ph type="sldNum" sz="quarter" idx="12"/>
          </p:nvPr>
        </p:nvSpPr>
        <p:spPr/>
        <p:txBody>
          <a:bodyPr/>
          <a:lstStyle/>
          <a:p>
            <a:fld id="{E98DCB10-97A4-405D-8E23-559299D9D189}"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Rectangle: Click to edit Master text styles&#10;Second level&#10;Third level&#10;Fourth level&#10;Fifth level"/>
          <p:cNvSpPr>
            <a:spLocks noGrp="1" noChangeArrowheads="1"/>
          </p:cNvSpPr>
          <p:nvPr>
            <p:ph type="body" idx="1"/>
          </p:nvPr>
        </p:nvSpPr>
        <p:spPr>
          <a:xfrm>
            <a:off x="838200" y="1066800"/>
            <a:ext cx="7391400" cy="3705321"/>
          </a:xfrm>
        </p:spPr>
        <p:txBody>
          <a:bodyPr/>
          <a:lstStyle/>
          <a:p>
            <a:endParaRPr lang="en-US" dirty="0" smtClean="0">
              <a:latin typeface="Arial" charset="0"/>
            </a:endParaRPr>
          </a:p>
          <a:p>
            <a:endParaRPr lang="en-US" dirty="0" smtClean="0">
              <a:latin typeface="Arial" charset="0"/>
            </a:endParaRPr>
          </a:p>
          <a:p>
            <a:endParaRPr lang="en-US" dirty="0" smtClean="0">
              <a:latin typeface="Arial" charset="0"/>
            </a:endParaRPr>
          </a:p>
          <a:p>
            <a:endParaRPr lang="en-US" dirty="0" smtClean="0">
              <a:latin typeface="Arial" charset="0"/>
            </a:endParaRPr>
          </a:p>
          <a:p>
            <a:pPr>
              <a:buNone/>
            </a:pPr>
            <a:endParaRPr lang="en-US" dirty="0" smtClean="0">
              <a:latin typeface="Arial" charset="0"/>
            </a:endParaRPr>
          </a:p>
          <a:p>
            <a:endParaRPr lang="en-US" dirty="0" smtClean="0">
              <a:latin typeface="Arial" charset="0"/>
            </a:endParaRPr>
          </a:p>
          <a:p>
            <a:pPr>
              <a:buNone/>
            </a:pPr>
            <a:endParaRPr lang="en-US" dirty="0" smtClean="0">
              <a:latin typeface="Arial" charset="0"/>
            </a:endParaRPr>
          </a:p>
          <a:p>
            <a:r>
              <a:rPr lang="en-US" dirty="0" smtClean="0">
                <a:solidFill>
                  <a:srgbClr val="0000FF"/>
                </a:solidFill>
                <a:latin typeface="Arial" charset="0"/>
              </a:rPr>
              <a:t>Merge operator - </a:t>
            </a:r>
            <a:r>
              <a:rPr lang="en-US" dirty="0" smtClean="0">
                <a:latin typeface="Arial" charset="0"/>
              </a:rPr>
              <a:t>merges input streams </a:t>
            </a:r>
            <a:r>
              <a:rPr lang="en-US" dirty="0">
                <a:latin typeface="Arial" charset="0"/>
              </a:rPr>
              <a:t>from two or more producers </a:t>
            </a:r>
          </a:p>
          <a:p>
            <a:pPr>
              <a:buFontTx/>
              <a:buNone/>
            </a:pPr>
            <a:endParaRPr lang="en-US" dirty="0">
              <a:latin typeface="Arial" charset="0"/>
            </a:endParaRPr>
          </a:p>
          <a:p>
            <a:pPr>
              <a:buFontTx/>
              <a:buNone/>
            </a:pPr>
            <a:endParaRPr lang="en-US" dirty="0" smtClean="0">
              <a:latin typeface="Arial" charset="0"/>
            </a:endParaRPr>
          </a:p>
          <a:p>
            <a:pPr>
              <a:buFontTx/>
              <a:buNone/>
            </a:pPr>
            <a:endParaRPr lang="en-US" dirty="0" smtClean="0">
              <a:latin typeface="Arial" charset="0"/>
            </a:endParaRPr>
          </a:p>
        </p:txBody>
      </p:sp>
      <p:sp>
        <p:nvSpPr>
          <p:cNvPr id="37891" name="Rectangle 3"/>
          <p:cNvSpPr>
            <a:spLocks noGrp="1" noChangeArrowheads="1"/>
          </p:cNvSpPr>
          <p:nvPr>
            <p:ph type="title"/>
          </p:nvPr>
        </p:nvSpPr>
        <p:spPr>
          <a:xfrm>
            <a:off x="990600" y="304800"/>
            <a:ext cx="7162800" cy="609600"/>
          </a:xfrm>
        </p:spPr>
        <p:txBody>
          <a:bodyPr/>
          <a:lstStyle/>
          <a:p>
            <a:r>
              <a:rPr lang="en-US" dirty="0" smtClean="0">
                <a:latin typeface="Arial" charset="0"/>
              </a:rPr>
              <a:t>Split &amp; Merge Operators</a:t>
            </a:r>
            <a:endParaRPr lang="en-US" dirty="0">
              <a:latin typeface="Arial" charset="0"/>
            </a:endParaRPr>
          </a:p>
        </p:txBody>
      </p:sp>
      <p:grpSp>
        <p:nvGrpSpPr>
          <p:cNvPr id="2" name="Group 35"/>
          <p:cNvGrpSpPr>
            <a:grpSpLocks/>
          </p:cNvGrpSpPr>
          <p:nvPr/>
        </p:nvGrpSpPr>
        <p:grpSpPr bwMode="auto">
          <a:xfrm>
            <a:off x="2323763" y="5053445"/>
            <a:ext cx="4195763" cy="1390650"/>
            <a:chOff x="1745" y="1176"/>
            <a:chExt cx="2643" cy="876"/>
          </a:xfrm>
        </p:grpSpPr>
        <p:sp>
          <p:nvSpPr>
            <p:cNvPr id="37968" name="Freeform 12"/>
            <p:cNvSpPr>
              <a:spLocks/>
            </p:cNvSpPr>
            <p:nvPr/>
          </p:nvSpPr>
          <p:spPr bwMode="auto">
            <a:xfrm>
              <a:off x="2624" y="1176"/>
              <a:ext cx="683" cy="865"/>
            </a:xfrm>
            <a:custGeom>
              <a:avLst/>
              <a:gdLst>
                <a:gd name="T0" fmla="*/ 488 w 489"/>
                <a:gd name="T1" fmla="*/ 428 h 865"/>
                <a:gd name="T2" fmla="*/ 0 w 489"/>
                <a:gd name="T3" fmla="*/ 0 h 865"/>
                <a:gd name="T4" fmla="*/ 0 w 489"/>
                <a:gd name="T5" fmla="*/ 864 h 865"/>
                <a:gd name="T6" fmla="*/ 488 w 489"/>
                <a:gd name="T7" fmla="*/ 428 h 865"/>
                <a:gd name="T8" fmla="*/ 0 60000 65536"/>
                <a:gd name="T9" fmla="*/ 0 60000 65536"/>
                <a:gd name="T10" fmla="*/ 0 60000 65536"/>
                <a:gd name="T11" fmla="*/ 0 60000 65536"/>
                <a:gd name="T12" fmla="*/ 0 w 489"/>
                <a:gd name="T13" fmla="*/ 0 h 865"/>
                <a:gd name="T14" fmla="*/ 489 w 489"/>
                <a:gd name="T15" fmla="*/ 865 h 865"/>
              </a:gdLst>
              <a:ahLst/>
              <a:cxnLst>
                <a:cxn ang="T8">
                  <a:pos x="T0" y="T1"/>
                </a:cxn>
                <a:cxn ang="T9">
                  <a:pos x="T2" y="T3"/>
                </a:cxn>
                <a:cxn ang="T10">
                  <a:pos x="T4" y="T5"/>
                </a:cxn>
                <a:cxn ang="T11">
                  <a:pos x="T6" y="T7"/>
                </a:cxn>
              </a:cxnLst>
              <a:rect l="T12" t="T13" r="T14" b="T15"/>
              <a:pathLst>
                <a:path w="489" h="865">
                  <a:moveTo>
                    <a:pt x="488" y="428"/>
                  </a:moveTo>
                  <a:lnTo>
                    <a:pt x="0" y="0"/>
                  </a:lnTo>
                  <a:lnTo>
                    <a:pt x="0" y="864"/>
                  </a:lnTo>
                  <a:lnTo>
                    <a:pt x="488" y="428"/>
                  </a:lnTo>
                </a:path>
              </a:pathLst>
            </a:custGeom>
            <a:solidFill>
              <a:schemeClr val="hlink"/>
            </a:solidFill>
            <a:ln w="9525" cap="rnd">
              <a:noFill/>
              <a:round/>
              <a:headEnd/>
              <a:tailEnd/>
            </a:ln>
          </p:spPr>
          <p:txBody>
            <a:bodyPr>
              <a:prstTxWarp prst="textNoShape">
                <a:avLst/>
              </a:prstTxWarp>
            </a:bodyPr>
            <a:lstStyle/>
            <a:p>
              <a:endParaRPr lang="en-US"/>
            </a:p>
          </p:txBody>
        </p:sp>
        <p:sp>
          <p:nvSpPr>
            <p:cNvPr id="37969" name="Freeform 13"/>
            <p:cNvSpPr>
              <a:spLocks/>
            </p:cNvSpPr>
            <p:nvPr/>
          </p:nvSpPr>
          <p:spPr bwMode="auto">
            <a:xfrm>
              <a:off x="2624" y="1176"/>
              <a:ext cx="668" cy="873"/>
            </a:xfrm>
            <a:custGeom>
              <a:avLst/>
              <a:gdLst>
                <a:gd name="T0" fmla="*/ 496 w 497"/>
                <a:gd name="T1" fmla="*/ 432 h 873"/>
                <a:gd name="T2" fmla="*/ 0 w 497"/>
                <a:gd name="T3" fmla="*/ 0 h 873"/>
                <a:gd name="T4" fmla="*/ 0 w 497"/>
                <a:gd name="T5" fmla="*/ 872 h 873"/>
                <a:gd name="T6" fmla="*/ 496 w 497"/>
                <a:gd name="T7" fmla="*/ 432 h 873"/>
                <a:gd name="T8" fmla="*/ 0 w 497"/>
                <a:gd name="T9" fmla="*/ 0 h 873"/>
                <a:gd name="T10" fmla="*/ 0 w 497"/>
                <a:gd name="T11" fmla="*/ 872 h 873"/>
                <a:gd name="T12" fmla="*/ 496 w 497"/>
                <a:gd name="T13" fmla="*/ 432 h 873"/>
                <a:gd name="T14" fmla="*/ 0 60000 65536"/>
                <a:gd name="T15" fmla="*/ 0 60000 65536"/>
                <a:gd name="T16" fmla="*/ 0 60000 65536"/>
                <a:gd name="T17" fmla="*/ 0 60000 65536"/>
                <a:gd name="T18" fmla="*/ 0 60000 65536"/>
                <a:gd name="T19" fmla="*/ 0 60000 65536"/>
                <a:gd name="T20" fmla="*/ 0 60000 65536"/>
                <a:gd name="T21" fmla="*/ 0 w 497"/>
                <a:gd name="T22" fmla="*/ 0 h 873"/>
                <a:gd name="T23" fmla="*/ 497 w 497"/>
                <a:gd name="T24" fmla="*/ 873 h 8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7" h="873">
                  <a:moveTo>
                    <a:pt x="496" y="432"/>
                  </a:moveTo>
                  <a:lnTo>
                    <a:pt x="0" y="0"/>
                  </a:lnTo>
                  <a:lnTo>
                    <a:pt x="0" y="872"/>
                  </a:lnTo>
                  <a:lnTo>
                    <a:pt x="496" y="432"/>
                  </a:lnTo>
                  <a:lnTo>
                    <a:pt x="0" y="0"/>
                  </a:lnTo>
                  <a:lnTo>
                    <a:pt x="0" y="872"/>
                  </a:lnTo>
                  <a:lnTo>
                    <a:pt x="496" y="432"/>
                  </a:lnTo>
                </a:path>
              </a:pathLst>
            </a:custGeom>
            <a:solidFill>
              <a:schemeClr val="hlink"/>
            </a:solidFill>
            <a:ln w="12700" cap="rnd">
              <a:solidFill>
                <a:srgbClr val="000000"/>
              </a:solidFill>
              <a:round/>
              <a:headEnd/>
              <a:tailEnd/>
            </a:ln>
          </p:spPr>
          <p:txBody>
            <a:bodyPr>
              <a:prstTxWarp prst="textNoShape">
                <a:avLst/>
              </a:prstTxWarp>
            </a:bodyPr>
            <a:lstStyle/>
            <a:p>
              <a:endParaRPr lang="en-US"/>
            </a:p>
          </p:txBody>
        </p:sp>
        <p:sp>
          <p:nvSpPr>
            <p:cNvPr id="37972" name="Rectangle 16"/>
            <p:cNvSpPr>
              <a:spLocks noChangeArrowheads="1"/>
            </p:cNvSpPr>
            <p:nvPr/>
          </p:nvSpPr>
          <p:spPr bwMode="auto">
            <a:xfrm>
              <a:off x="2600" y="1651"/>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  </a:t>
              </a:r>
            </a:p>
          </p:txBody>
        </p:sp>
        <p:sp>
          <p:nvSpPr>
            <p:cNvPr id="37973" name="Oval 17"/>
            <p:cNvSpPr>
              <a:spLocks noChangeArrowheads="1"/>
            </p:cNvSpPr>
            <p:nvPr/>
          </p:nvSpPr>
          <p:spPr bwMode="auto">
            <a:xfrm>
              <a:off x="3604" y="1300"/>
              <a:ext cx="784" cy="616"/>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37974" name="Rectangle 18"/>
            <p:cNvSpPr>
              <a:spLocks noChangeArrowheads="1"/>
            </p:cNvSpPr>
            <p:nvPr/>
          </p:nvSpPr>
          <p:spPr bwMode="auto">
            <a:xfrm>
              <a:off x="3616" y="1491"/>
              <a:ext cx="756" cy="214"/>
            </a:xfrm>
            <a:prstGeom prst="rect">
              <a:avLst/>
            </a:prstGeom>
            <a:noFill/>
            <a:ln w="9525">
              <a:noFill/>
              <a:miter lim="800000"/>
              <a:headEnd/>
              <a:tailEnd/>
            </a:ln>
          </p:spPr>
          <p:txBody>
            <a:bodyPr wrap="none" lIns="92075" tIns="46038" rIns="92075" bIns="46038">
              <a:prstTxWarp prst="textNoShape">
                <a:avLst/>
              </a:prstTxWarp>
              <a:spAutoFit/>
            </a:bodyPr>
            <a:lstStyle/>
            <a:p>
              <a:r>
                <a:rPr lang="en-US" sz="1600" dirty="0">
                  <a:solidFill>
                    <a:srgbClr val="000000"/>
                  </a:solidFill>
                  <a:latin typeface="Arial"/>
                  <a:cs typeface="Arial"/>
                </a:rPr>
                <a:t>Consumer</a:t>
              </a:r>
            </a:p>
            <a:p>
              <a:endParaRPr lang="en-US" sz="1200" dirty="0">
                <a:solidFill>
                  <a:srgbClr val="000000"/>
                </a:solidFill>
                <a:latin typeface="Geneva" charset="0"/>
              </a:endParaRPr>
            </a:p>
          </p:txBody>
        </p:sp>
        <p:sp>
          <p:nvSpPr>
            <p:cNvPr id="37975" name="Rectangle 19"/>
            <p:cNvSpPr>
              <a:spLocks noChangeArrowheads="1"/>
            </p:cNvSpPr>
            <p:nvPr/>
          </p:nvSpPr>
          <p:spPr bwMode="auto">
            <a:xfrm>
              <a:off x="3712" y="1585"/>
              <a:ext cx="117" cy="175"/>
            </a:xfrm>
            <a:prstGeom prst="rect">
              <a:avLst/>
            </a:prstGeom>
            <a:noFill/>
            <a:ln w="9525">
              <a:noFill/>
              <a:miter lim="800000"/>
              <a:headEnd/>
              <a:tailEnd/>
            </a:ln>
          </p:spPr>
          <p:txBody>
            <a:bodyPr wrap="none" lIns="92075" tIns="46038" rIns="92075" bIns="46038">
              <a:prstTxWarp prst="textNoShape">
                <a:avLst/>
              </a:prstTxWarp>
              <a:spAutoFit/>
            </a:bodyPr>
            <a:lstStyle/>
            <a:p>
              <a:endParaRPr lang="en-US" sz="1200" dirty="0">
                <a:solidFill>
                  <a:srgbClr val="000000"/>
                </a:solidFill>
                <a:latin typeface="Geneva" charset="0"/>
              </a:endParaRPr>
            </a:p>
          </p:txBody>
        </p:sp>
        <p:sp>
          <p:nvSpPr>
            <p:cNvPr id="37977" name="Oval 23"/>
            <p:cNvSpPr>
              <a:spLocks noChangeArrowheads="1"/>
            </p:cNvSpPr>
            <p:nvPr/>
          </p:nvSpPr>
          <p:spPr bwMode="auto">
            <a:xfrm>
              <a:off x="1756" y="1180"/>
              <a:ext cx="600" cy="240"/>
            </a:xfrm>
            <a:prstGeom prst="ellipse">
              <a:avLst/>
            </a:prstGeom>
            <a:solidFill>
              <a:srgbClr val="8CF4EA"/>
            </a:solidFill>
            <a:ln w="12700">
              <a:solidFill>
                <a:srgbClr val="000000"/>
              </a:solidFill>
              <a:round/>
              <a:headEnd/>
              <a:tailEnd/>
            </a:ln>
          </p:spPr>
          <p:txBody>
            <a:bodyPr wrap="none" anchor="ctr">
              <a:prstTxWarp prst="textNoShape">
                <a:avLst/>
              </a:prstTxWarp>
            </a:bodyPr>
            <a:lstStyle/>
            <a:p>
              <a:endParaRPr lang="en-US"/>
            </a:p>
          </p:txBody>
        </p:sp>
        <p:sp>
          <p:nvSpPr>
            <p:cNvPr id="37978" name="Rectangle 24"/>
            <p:cNvSpPr>
              <a:spLocks noChangeArrowheads="1"/>
            </p:cNvSpPr>
            <p:nvPr/>
          </p:nvSpPr>
          <p:spPr bwMode="auto">
            <a:xfrm>
              <a:off x="1745" y="1210"/>
              <a:ext cx="618" cy="194"/>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dirty="0">
                  <a:solidFill>
                    <a:srgbClr val="000000"/>
                  </a:solidFill>
                  <a:latin typeface="Arial"/>
                  <a:cs typeface="Arial"/>
                </a:rPr>
                <a:t>Producer</a:t>
              </a:r>
            </a:p>
          </p:txBody>
        </p:sp>
        <p:sp>
          <p:nvSpPr>
            <p:cNvPr id="37980" name="Oval 28"/>
            <p:cNvSpPr>
              <a:spLocks noChangeArrowheads="1"/>
            </p:cNvSpPr>
            <p:nvPr/>
          </p:nvSpPr>
          <p:spPr bwMode="auto">
            <a:xfrm>
              <a:off x="1756" y="1500"/>
              <a:ext cx="600" cy="248"/>
            </a:xfrm>
            <a:prstGeom prst="ellipse">
              <a:avLst/>
            </a:prstGeom>
            <a:solidFill>
              <a:srgbClr val="D49FFF"/>
            </a:solidFill>
            <a:ln w="12700">
              <a:solidFill>
                <a:srgbClr val="000000"/>
              </a:solidFill>
              <a:round/>
              <a:headEnd/>
              <a:tailEnd/>
            </a:ln>
          </p:spPr>
          <p:txBody>
            <a:bodyPr wrap="none" anchor="ctr">
              <a:prstTxWarp prst="textNoShape">
                <a:avLst/>
              </a:prstTxWarp>
            </a:bodyPr>
            <a:lstStyle/>
            <a:p>
              <a:endParaRPr lang="en-US"/>
            </a:p>
          </p:txBody>
        </p:sp>
        <p:sp>
          <p:nvSpPr>
            <p:cNvPr id="37981" name="Rectangle 29"/>
            <p:cNvSpPr>
              <a:spLocks noChangeArrowheads="1"/>
            </p:cNvSpPr>
            <p:nvPr/>
          </p:nvSpPr>
          <p:spPr bwMode="auto">
            <a:xfrm>
              <a:off x="1745" y="1538"/>
              <a:ext cx="618" cy="194"/>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dirty="0">
                  <a:solidFill>
                    <a:srgbClr val="000000"/>
                  </a:solidFill>
                  <a:latin typeface="Arial"/>
                  <a:cs typeface="Arial"/>
                </a:rPr>
                <a:t>Producer</a:t>
              </a:r>
            </a:p>
          </p:txBody>
        </p:sp>
        <p:sp>
          <p:nvSpPr>
            <p:cNvPr id="37983" name="Oval 33"/>
            <p:cNvSpPr>
              <a:spLocks noChangeArrowheads="1"/>
            </p:cNvSpPr>
            <p:nvPr/>
          </p:nvSpPr>
          <p:spPr bwMode="auto">
            <a:xfrm>
              <a:off x="1756" y="1804"/>
              <a:ext cx="600" cy="248"/>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37984" name="Rectangle 34"/>
            <p:cNvSpPr>
              <a:spLocks noChangeArrowheads="1"/>
            </p:cNvSpPr>
            <p:nvPr/>
          </p:nvSpPr>
          <p:spPr bwMode="auto">
            <a:xfrm>
              <a:off x="1745" y="1842"/>
              <a:ext cx="618" cy="194"/>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dirty="0">
                  <a:solidFill>
                    <a:srgbClr val="000000"/>
                  </a:solidFill>
                  <a:latin typeface="Arial"/>
                  <a:cs typeface="Arial"/>
                </a:rPr>
                <a:t>Producer</a:t>
              </a:r>
            </a:p>
          </p:txBody>
        </p:sp>
      </p:grpSp>
      <p:sp>
        <p:nvSpPr>
          <p:cNvPr id="109" name="Rectangle 2" descr="Rectangle: Click to edit Master text styles&#10;Second level&#10;Third level&#10;Fourth level&#10;Fifth level"/>
          <p:cNvSpPr txBox="1">
            <a:spLocks noChangeArrowheads="1"/>
          </p:cNvSpPr>
          <p:nvPr/>
        </p:nvSpPr>
        <p:spPr bwMode="auto">
          <a:xfrm>
            <a:off x="815109" y="1502448"/>
            <a:ext cx="7162800" cy="3131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110000"/>
              <a:buFont typeface="Wingdings" charset="2"/>
              <a:buBlip>
                <a:blip r:embed="rId3"/>
              </a:buBlip>
              <a:tabLst/>
              <a:defRPr/>
            </a:pPr>
            <a:r>
              <a:rPr kumimoji="0" lang="en-US" sz="2400" b="0" i="0" u="none" strike="noStrike" kern="0" cap="none" spc="0" normalizeH="0" baseline="0" noProof="0" dirty="0" smtClean="0">
                <a:ln>
                  <a:noFill/>
                </a:ln>
                <a:solidFill>
                  <a:srgbClr val="0000FF"/>
                </a:solidFill>
                <a:effectLst/>
                <a:uLnTx/>
                <a:uFillTx/>
                <a:latin typeface="Arial" charset="0"/>
                <a:ea typeface="ＭＳ Ｐゴシック" charset="-128"/>
                <a:cs typeface="ＭＳ Ｐゴシック" charset="-128"/>
              </a:rPr>
              <a:t>Split Operator </a:t>
            </a:r>
            <a:r>
              <a:rPr kumimoji="0" lang="en-US" sz="2400" b="0" i="0" u="none" strike="noStrike" kern="0" cap="none" spc="0" normalizeH="0" baseline="0" noProof="0" dirty="0" smtClean="0">
                <a:ln>
                  <a:noFill/>
                </a:ln>
                <a:solidFill>
                  <a:srgbClr val="040408"/>
                </a:solidFill>
                <a:effectLst/>
                <a:uLnTx/>
                <a:uFillTx/>
                <a:latin typeface="Arial" charset="0"/>
                <a:ea typeface="ＭＳ Ｐゴシック" charset="-128"/>
                <a:cs typeface="ＭＳ Ｐゴシック" charset="-128"/>
              </a:rPr>
              <a:t>– splits a stream of rows into two or more streams by applying a function to each row in the input stream</a:t>
            </a:r>
          </a:p>
        </p:txBody>
      </p:sp>
      <p:grpSp>
        <p:nvGrpSpPr>
          <p:cNvPr id="3" name="Group 57"/>
          <p:cNvGrpSpPr>
            <a:grpSpLocks/>
          </p:cNvGrpSpPr>
          <p:nvPr/>
        </p:nvGrpSpPr>
        <p:grpSpPr bwMode="auto">
          <a:xfrm>
            <a:off x="1897445" y="2457468"/>
            <a:ext cx="5129888" cy="1760471"/>
            <a:chOff x="934" y="2337"/>
            <a:chExt cx="3413" cy="1176"/>
          </a:xfrm>
        </p:grpSpPr>
        <p:grpSp>
          <p:nvGrpSpPr>
            <p:cNvPr id="4" name="Group 32"/>
            <p:cNvGrpSpPr>
              <a:grpSpLocks/>
            </p:cNvGrpSpPr>
            <p:nvPr/>
          </p:nvGrpSpPr>
          <p:grpSpPr bwMode="auto">
            <a:xfrm>
              <a:off x="3396" y="2593"/>
              <a:ext cx="951" cy="829"/>
              <a:chOff x="3396" y="2593"/>
              <a:chExt cx="951" cy="829"/>
            </a:xfrm>
          </p:grpSpPr>
          <p:sp>
            <p:nvSpPr>
              <p:cNvPr id="131" name="Rectangle 28"/>
              <p:cNvSpPr>
                <a:spLocks noChangeArrowheads="1"/>
              </p:cNvSpPr>
              <p:nvPr/>
            </p:nvSpPr>
            <p:spPr bwMode="auto">
              <a:xfrm>
                <a:off x="3396" y="2593"/>
                <a:ext cx="951" cy="173"/>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dirty="0">
                    <a:solidFill>
                      <a:srgbClr val="000000"/>
                    </a:solidFill>
                    <a:latin typeface="Geneva" charset="0"/>
                  </a:rPr>
                  <a:t>Acct#  mod 4 = 0</a:t>
                </a:r>
              </a:p>
            </p:txBody>
          </p:sp>
          <p:sp>
            <p:nvSpPr>
              <p:cNvPr id="132" name="Rectangle 29"/>
              <p:cNvSpPr>
                <a:spLocks noChangeArrowheads="1"/>
              </p:cNvSpPr>
              <p:nvPr/>
            </p:nvSpPr>
            <p:spPr bwMode="auto">
              <a:xfrm>
                <a:off x="3396" y="2809"/>
                <a:ext cx="951" cy="173"/>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Geneva" charset="0"/>
                  </a:rPr>
                  <a:t>Acct#  mod 4 = 1</a:t>
                </a:r>
              </a:p>
            </p:txBody>
          </p:sp>
          <p:sp>
            <p:nvSpPr>
              <p:cNvPr id="133" name="Rectangle 30"/>
              <p:cNvSpPr>
                <a:spLocks noChangeArrowheads="1"/>
              </p:cNvSpPr>
              <p:nvPr/>
            </p:nvSpPr>
            <p:spPr bwMode="auto">
              <a:xfrm>
                <a:off x="3396" y="3017"/>
                <a:ext cx="951" cy="173"/>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Geneva" charset="0"/>
                  </a:rPr>
                  <a:t>Acct#  mod 4 = 2</a:t>
                </a:r>
              </a:p>
            </p:txBody>
          </p:sp>
          <p:sp>
            <p:nvSpPr>
              <p:cNvPr id="134" name="Rectangle 31"/>
              <p:cNvSpPr>
                <a:spLocks noChangeArrowheads="1"/>
              </p:cNvSpPr>
              <p:nvPr/>
            </p:nvSpPr>
            <p:spPr bwMode="auto">
              <a:xfrm>
                <a:off x="3396" y="3249"/>
                <a:ext cx="951" cy="173"/>
              </a:xfrm>
              <a:prstGeom prst="rect">
                <a:avLst/>
              </a:prstGeom>
              <a:noFill/>
              <a:ln w="9525">
                <a:noFill/>
                <a:miter lim="800000"/>
                <a:headEnd/>
                <a:tailEnd/>
              </a:ln>
            </p:spPr>
            <p:txBody>
              <a:bodyPr wrap="none" lIns="92075" tIns="46038" rIns="92075" bIns="46038">
                <a:prstTxWarp prst="textNoShape">
                  <a:avLst/>
                </a:prstTxWarp>
                <a:spAutoFit/>
              </a:bodyPr>
              <a:lstStyle/>
              <a:p>
                <a:r>
                  <a:rPr lang="en-US" sz="1200">
                    <a:solidFill>
                      <a:srgbClr val="000000"/>
                    </a:solidFill>
                    <a:latin typeface="Geneva" charset="0"/>
                  </a:rPr>
                  <a:t>Acct#  mod 4 = 3</a:t>
                </a:r>
              </a:p>
            </p:txBody>
          </p:sp>
        </p:grpSp>
        <p:grpSp>
          <p:nvGrpSpPr>
            <p:cNvPr id="5" name="Group 56"/>
            <p:cNvGrpSpPr>
              <a:grpSpLocks/>
            </p:cNvGrpSpPr>
            <p:nvPr/>
          </p:nvGrpSpPr>
          <p:grpSpPr bwMode="auto">
            <a:xfrm>
              <a:off x="934" y="2337"/>
              <a:ext cx="3345" cy="1176"/>
              <a:chOff x="934" y="2337"/>
              <a:chExt cx="3345" cy="1176"/>
            </a:xfrm>
          </p:grpSpPr>
          <p:sp>
            <p:nvSpPr>
              <p:cNvPr id="113" name="Freeform 33"/>
              <p:cNvSpPr>
                <a:spLocks/>
              </p:cNvSpPr>
              <p:nvPr/>
            </p:nvSpPr>
            <p:spPr bwMode="auto">
              <a:xfrm>
                <a:off x="1925" y="2504"/>
                <a:ext cx="870" cy="1009"/>
              </a:xfrm>
              <a:custGeom>
                <a:avLst/>
                <a:gdLst>
                  <a:gd name="T0" fmla="*/ 504 w 505"/>
                  <a:gd name="T1" fmla="*/ 72 h 1009"/>
                  <a:gd name="T2" fmla="*/ 504 w 505"/>
                  <a:gd name="T3" fmla="*/ 1008 h 1009"/>
                  <a:gd name="T4" fmla="*/ 0 w 505"/>
                  <a:gd name="T5" fmla="*/ 504 h 1009"/>
                  <a:gd name="T6" fmla="*/ 504 w 505"/>
                  <a:gd name="T7" fmla="*/ 0 h 1009"/>
                  <a:gd name="T8" fmla="*/ 504 w 505"/>
                  <a:gd name="T9" fmla="*/ 144 h 1009"/>
                  <a:gd name="T10" fmla="*/ 0 60000 65536"/>
                  <a:gd name="T11" fmla="*/ 0 60000 65536"/>
                  <a:gd name="T12" fmla="*/ 0 60000 65536"/>
                  <a:gd name="T13" fmla="*/ 0 60000 65536"/>
                  <a:gd name="T14" fmla="*/ 0 60000 65536"/>
                  <a:gd name="T15" fmla="*/ 0 w 505"/>
                  <a:gd name="T16" fmla="*/ 0 h 1009"/>
                  <a:gd name="T17" fmla="*/ 505 w 505"/>
                  <a:gd name="T18" fmla="*/ 1009 h 1009"/>
                </a:gdLst>
                <a:ahLst/>
                <a:cxnLst>
                  <a:cxn ang="T10">
                    <a:pos x="T0" y="T1"/>
                  </a:cxn>
                  <a:cxn ang="T11">
                    <a:pos x="T2" y="T3"/>
                  </a:cxn>
                  <a:cxn ang="T12">
                    <a:pos x="T4" y="T5"/>
                  </a:cxn>
                  <a:cxn ang="T13">
                    <a:pos x="T6" y="T7"/>
                  </a:cxn>
                  <a:cxn ang="T14">
                    <a:pos x="T8" y="T9"/>
                  </a:cxn>
                </a:cxnLst>
                <a:rect l="T15" t="T16" r="T17" b="T18"/>
                <a:pathLst>
                  <a:path w="505" h="1009">
                    <a:moveTo>
                      <a:pt x="504" y="72"/>
                    </a:moveTo>
                    <a:lnTo>
                      <a:pt x="504" y="1008"/>
                    </a:lnTo>
                    <a:lnTo>
                      <a:pt x="0" y="504"/>
                    </a:lnTo>
                    <a:lnTo>
                      <a:pt x="504" y="0"/>
                    </a:lnTo>
                    <a:lnTo>
                      <a:pt x="504" y="144"/>
                    </a:lnTo>
                  </a:path>
                </a:pathLst>
              </a:custGeom>
              <a:solidFill>
                <a:srgbClr val="D49FFF"/>
              </a:solidFill>
              <a:ln w="12700" cap="rnd">
                <a:solidFill>
                  <a:srgbClr val="000000"/>
                </a:solidFill>
                <a:round/>
                <a:headEnd type="none" w="sm" len="sm"/>
                <a:tailEnd type="none" w="sm" len="sm"/>
              </a:ln>
            </p:spPr>
            <p:txBody>
              <a:bodyPr>
                <a:prstTxWarp prst="textNoShape">
                  <a:avLst/>
                </a:prstTxWarp>
              </a:bodyPr>
              <a:lstStyle/>
              <a:p>
                <a:endParaRPr lang="en-US"/>
              </a:p>
            </p:txBody>
          </p:sp>
          <p:grpSp>
            <p:nvGrpSpPr>
              <p:cNvPr id="6" name="Group 55"/>
              <p:cNvGrpSpPr>
                <a:grpSpLocks/>
              </p:cNvGrpSpPr>
              <p:nvPr/>
            </p:nvGrpSpPr>
            <p:grpSpPr bwMode="auto">
              <a:xfrm>
                <a:off x="934" y="2337"/>
                <a:ext cx="3345" cy="1056"/>
                <a:chOff x="934" y="2337"/>
                <a:chExt cx="3345" cy="1056"/>
              </a:xfrm>
            </p:grpSpPr>
            <p:sp>
              <p:nvSpPr>
                <p:cNvPr id="115" name="Rectangle 34"/>
                <p:cNvSpPr>
                  <a:spLocks noChangeArrowheads="1"/>
                </p:cNvSpPr>
                <p:nvPr/>
              </p:nvSpPr>
              <p:spPr bwMode="auto">
                <a:xfrm>
                  <a:off x="934" y="2674"/>
                  <a:ext cx="1045" cy="247"/>
                </a:xfrm>
                <a:prstGeom prst="rect">
                  <a:avLst/>
                </a:prstGeom>
                <a:noFill/>
                <a:ln w="9525">
                  <a:noFill/>
                  <a:miter lim="800000"/>
                  <a:headEnd/>
                  <a:tailEnd/>
                </a:ln>
              </p:spPr>
              <p:txBody>
                <a:bodyPr wrap="none" lIns="92075" tIns="46038" rIns="92075" bIns="46038">
                  <a:prstTxWarp prst="textNoShape">
                    <a:avLst/>
                  </a:prstTxWarp>
                  <a:spAutoFit/>
                </a:bodyPr>
                <a:lstStyle/>
                <a:p>
                  <a:r>
                    <a:rPr lang="en-US" sz="1800" dirty="0">
                      <a:solidFill>
                        <a:srgbClr val="000000"/>
                      </a:solidFill>
                      <a:latin typeface="Arial"/>
                      <a:cs typeface="Arial"/>
                    </a:rPr>
                    <a:t>Input stream</a:t>
                  </a:r>
                </a:p>
              </p:txBody>
            </p:sp>
            <p:sp>
              <p:nvSpPr>
                <p:cNvPr id="116" name="Rectangle 35"/>
                <p:cNvSpPr>
                  <a:spLocks noChangeArrowheads="1"/>
                </p:cNvSpPr>
                <p:nvPr/>
              </p:nvSpPr>
              <p:spPr bwMode="auto">
                <a:xfrm>
                  <a:off x="2551" y="3075"/>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  </a:t>
                  </a:r>
                </a:p>
              </p:txBody>
            </p:sp>
            <p:grpSp>
              <p:nvGrpSpPr>
                <p:cNvPr id="7" name="Group 41"/>
                <p:cNvGrpSpPr>
                  <a:grpSpLocks/>
                </p:cNvGrpSpPr>
                <p:nvPr/>
              </p:nvGrpSpPr>
              <p:grpSpPr bwMode="auto">
                <a:xfrm>
                  <a:off x="2790" y="2640"/>
                  <a:ext cx="641" cy="89"/>
                  <a:chOff x="2790" y="2640"/>
                  <a:chExt cx="641" cy="89"/>
                </a:xfrm>
              </p:grpSpPr>
              <p:sp>
                <p:nvSpPr>
                  <p:cNvPr id="129" name="Freeform 39"/>
                  <p:cNvSpPr>
                    <a:spLocks/>
                  </p:cNvSpPr>
                  <p:nvPr/>
                </p:nvSpPr>
                <p:spPr bwMode="auto">
                  <a:xfrm>
                    <a:off x="3262" y="2640"/>
                    <a:ext cx="169" cy="89"/>
                  </a:xfrm>
                  <a:custGeom>
                    <a:avLst/>
                    <a:gdLst>
                      <a:gd name="T0" fmla="*/ 168 w 169"/>
                      <a:gd name="T1" fmla="*/ 44 h 89"/>
                      <a:gd name="T2" fmla="*/ 0 w 169"/>
                      <a:gd name="T3" fmla="*/ 88 h 89"/>
                      <a:gd name="T4" fmla="*/ 0 w 169"/>
                      <a:gd name="T5" fmla="*/ 44 h 89"/>
                      <a:gd name="T6" fmla="*/ 0 w 169"/>
                      <a:gd name="T7" fmla="*/ 0 h 89"/>
                      <a:gd name="T8" fmla="*/ 168 w 169"/>
                      <a:gd name="T9" fmla="*/ 44 h 89"/>
                      <a:gd name="T10" fmla="*/ 0 60000 65536"/>
                      <a:gd name="T11" fmla="*/ 0 60000 65536"/>
                      <a:gd name="T12" fmla="*/ 0 60000 65536"/>
                      <a:gd name="T13" fmla="*/ 0 60000 65536"/>
                      <a:gd name="T14" fmla="*/ 0 60000 65536"/>
                      <a:gd name="T15" fmla="*/ 0 w 169"/>
                      <a:gd name="T16" fmla="*/ 0 h 89"/>
                      <a:gd name="T17" fmla="*/ 169 w 169"/>
                      <a:gd name="T18" fmla="*/ 89 h 89"/>
                    </a:gdLst>
                    <a:ahLst/>
                    <a:cxnLst>
                      <a:cxn ang="T10">
                        <a:pos x="T0" y="T1"/>
                      </a:cxn>
                      <a:cxn ang="T11">
                        <a:pos x="T2" y="T3"/>
                      </a:cxn>
                      <a:cxn ang="T12">
                        <a:pos x="T4" y="T5"/>
                      </a:cxn>
                      <a:cxn ang="T13">
                        <a:pos x="T6" y="T7"/>
                      </a:cxn>
                      <a:cxn ang="T14">
                        <a:pos x="T8" y="T9"/>
                      </a:cxn>
                    </a:cxnLst>
                    <a:rect l="T15" t="T16" r="T17" b="T18"/>
                    <a:pathLst>
                      <a:path w="169" h="89">
                        <a:moveTo>
                          <a:pt x="168" y="44"/>
                        </a:moveTo>
                        <a:lnTo>
                          <a:pt x="0" y="88"/>
                        </a:lnTo>
                        <a:lnTo>
                          <a:pt x="0" y="44"/>
                        </a:lnTo>
                        <a:lnTo>
                          <a:pt x="0" y="0"/>
                        </a:lnTo>
                        <a:lnTo>
                          <a:pt x="168" y="44"/>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130" name="Line 40"/>
                  <p:cNvSpPr>
                    <a:spLocks noChangeShapeType="1"/>
                  </p:cNvSpPr>
                  <p:nvPr/>
                </p:nvSpPr>
                <p:spPr bwMode="auto">
                  <a:xfrm>
                    <a:off x="2790" y="2688"/>
                    <a:ext cx="480" cy="0"/>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8" name="Group 44"/>
                <p:cNvGrpSpPr>
                  <a:grpSpLocks/>
                </p:cNvGrpSpPr>
                <p:nvPr/>
              </p:nvGrpSpPr>
              <p:grpSpPr bwMode="auto">
                <a:xfrm>
                  <a:off x="2790" y="2856"/>
                  <a:ext cx="641" cy="89"/>
                  <a:chOff x="2790" y="2856"/>
                  <a:chExt cx="641" cy="89"/>
                </a:xfrm>
              </p:grpSpPr>
              <p:sp>
                <p:nvSpPr>
                  <p:cNvPr id="127" name="Freeform 42"/>
                  <p:cNvSpPr>
                    <a:spLocks/>
                  </p:cNvSpPr>
                  <p:nvPr/>
                </p:nvSpPr>
                <p:spPr bwMode="auto">
                  <a:xfrm>
                    <a:off x="3262" y="2856"/>
                    <a:ext cx="169" cy="89"/>
                  </a:xfrm>
                  <a:custGeom>
                    <a:avLst/>
                    <a:gdLst>
                      <a:gd name="T0" fmla="*/ 168 w 169"/>
                      <a:gd name="T1" fmla="*/ 44 h 89"/>
                      <a:gd name="T2" fmla="*/ 0 w 169"/>
                      <a:gd name="T3" fmla="*/ 88 h 89"/>
                      <a:gd name="T4" fmla="*/ 0 w 169"/>
                      <a:gd name="T5" fmla="*/ 44 h 89"/>
                      <a:gd name="T6" fmla="*/ 0 w 169"/>
                      <a:gd name="T7" fmla="*/ 0 h 89"/>
                      <a:gd name="T8" fmla="*/ 168 w 169"/>
                      <a:gd name="T9" fmla="*/ 44 h 89"/>
                      <a:gd name="T10" fmla="*/ 0 60000 65536"/>
                      <a:gd name="T11" fmla="*/ 0 60000 65536"/>
                      <a:gd name="T12" fmla="*/ 0 60000 65536"/>
                      <a:gd name="T13" fmla="*/ 0 60000 65536"/>
                      <a:gd name="T14" fmla="*/ 0 60000 65536"/>
                      <a:gd name="T15" fmla="*/ 0 w 169"/>
                      <a:gd name="T16" fmla="*/ 0 h 89"/>
                      <a:gd name="T17" fmla="*/ 169 w 169"/>
                      <a:gd name="T18" fmla="*/ 89 h 89"/>
                    </a:gdLst>
                    <a:ahLst/>
                    <a:cxnLst>
                      <a:cxn ang="T10">
                        <a:pos x="T0" y="T1"/>
                      </a:cxn>
                      <a:cxn ang="T11">
                        <a:pos x="T2" y="T3"/>
                      </a:cxn>
                      <a:cxn ang="T12">
                        <a:pos x="T4" y="T5"/>
                      </a:cxn>
                      <a:cxn ang="T13">
                        <a:pos x="T6" y="T7"/>
                      </a:cxn>
                      <a:cxn ang="T14">
                        <a:pos x="T8" y="T9"/>
                      </a:cxn>
                    </a:cxnLst>
                    <a:rect l="T15" t="T16" r="T17" b="T18"/>
                    <a:pathLst>
                      <a:path w="169" h="89">
                        <a:moveTo>
                          <a:pt x="168" y="44"/>
                        </a:moveTo>
                        <a:lnTo>
                          <a:pt x="0" y="88"/>
                        </a:lnTo>
                        <a:lnTo>
                          <a:pt x="0" y="44"/>
                        </a:lnTo>
                        <a:lnTo>
                          <a:pt x="0" y="0"/>
                        </a:lnTo>
                        <a:lnTo>
                          <a:pt x="168" y="44"/>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128" name="Line 43"/>
                  <p:cNvSpPr>
                    <a:spLocks noChangeShapeType="1"/>
                  </p:cNvSpPr>
                  <p:nvPr/>
                </p:nvSpPr>
                <p:spPr bwMode="auto">
                  <a:xfrm>
                    <a:off x="2790" y="2904"/>
                    <a:ext cx="480" cy="0"/>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9" name="Group 47"/>
                <p:cNvGrpSpPr>
                  <a:grpSpLocks/>
                </p:cNvGrpSpPr>
                <p:nvPr/>
              </p:nvGrpSpPr>
              <p:grpSpPr bwMode="auto">
                <a:xfrm>
                  <a:off x="2790" y="3072"/>
                  <a:ext cx="641" cy="89"/>
                  <a:chOff x="2790" y="3072"/>
                  <a:chExt cx="641" cy="89"/>
                </a:xfrm>
              </p:grpSpPr>
              <p:sp>
                <p:nvSpPr>
                  <p:cNvPr id="125" name="Freeform 45"/>
                  <p:cNvSpPr>
                    <a:spLocks/>
                  </p:cNvSpPr>
                  <p:nvPr/>
                </p:nvSpPr>
                <p:spPr bwMode="auto">
                  <a:xfrm>
                    <a:off x="3262" y="3072"/>
                    <a:ext cx="169" cy="89"/>
                  </a:xfrm>
                  <a:custGeom>
                    <a:avLst/>
                    <a:gdLst>
                      <a:gd name="T0" fmla="*/ 168 w 169"/>
                      <a:gd name="T1" fmla="*/ 44 h 89"/>
                      <a:gd name="T2" fmla="*/ 0 w 169"/>
                      <a:gd name="T3" fmla="*/ 88 h 89"/>
                      <a:gd name="T4" fmla="*/ 0 w 169"/>
                      <a:gd name="T5" fmla="*/ 44 h 89"/>
                      <a:gd name="T6" fmla="*/ 0 w 169"/>
                      <a:gd name="T7" fmla="*/ 0 h 89"/>
                      <a:gd name="T8" fmla="*/ 168 w 169"/>
                      <a:gd name="T9" fmla="*/ 44 h 89"/>
                      <a:gd name="T10" fmla="*/ 0 60000 65536"/>
                      <a:gd name="T11" fmla="*/ 0 60000 65536"/>
                      <a:gd name="T12" fmla="*/ 0 60000 65536"/>
                      <a:gd name="T13" fmla="*/ 0 60000 65536"/>
                      <a:gd name="T14" fmla="*/ 0 60000 65536"/>
                      <a:gd name="T15" fmla="*/ 0 w 169"/>
                      <a:gd name="T16" fmla="*/ 0 h 89"/>
                      <a:gd name="T17" fmla="*/ 169 w 169"/>
                      <a:gd name="T18" fmla="*/ 89 h 89"/>
                    </a:gdLst>
                    <a:ahLst/>
                    <a:cxnLst>
                      <a:cxn ang="T10">
                        <a:pos x="T0" y="T1"/>
                      </a:cxn>
                      <a:cxn ang="T11">
                        <a:pos x="T2" y="T3"/>
                      </a:cxn>
                      <a:cxn ang="T12">
                        <a:pos x="T4" y="T5"/>
                      </a:cxn>
                      <a:cxn ang="T13">
                        <a:pos x="T6" y="T7"/>
                      </a:cxn>
                      <a:cxn ang="T14">
                        <a:pos x="T8" y="T9"/>
                      </a:cxn>
                    </a:cxnLst>
                    <a:rect l="T15" t="T16" r="T17" b="T18"/>
                    <a:pathLst>
                      <a:path w="169" h="89">
                        <a:moveTo>
                          <a:pt x="168" y="44"/>
                        </a:moveTo>
                        <a:lnTo>
                          <a:pt x="0" y="88"/>
                        </a:lnTo>
                        <a:lnTo>
                          <a:pt x="0" y="44"/>
                        </a:lnTo>
                        <a:lnTo>
                          <a:pt x="0" y="0"/>
                        </a:lnTo>
                        <a:lnTo>
                          <a:pt x="168" y="44"/>
                        </a:lnTo>
                      </a:path>
                    </a:pathLst>
                  </a:custGeom>
                  <a:solidFill>
                    <a:schemeClr val="hlink"/>
                  </a:solidFill>
                  <a:ln w="12700" cap="rnd">
                    <a:solidFill>
                      <a:schemeClr val="hlink"/>
                    </a:solidFill>
                    <a:round/>
                    <a:headEnd/>
                    <a:tailEnd/>
                  </a:ln>
                </p:spPr>
                <p:txBody>
                  <a:bodyPr>
                    <a:prstTxWarp prst="textNoShape">
                      <a:avLst/>
                    </a:prstTxWarp>
                  </a:bodyPr>
                  <a:lstStyle/>
                  <a:p>
                    <a:endParaRPr lang="en-US"/>
                  </a:p>
                </p:txBody>
              </p:sp>
              <p:sp>
                <p:nvSpPr>
                  <p:cNvPr id="126" name="Line 46"/>
                  <p:cNvSpPr>
                    <a:spLocks noChangeShapeType="1"/>
                  </p:cNvSpPr>
                  <p:nvPr/>
                </p:nvSpPr>
                <p:spPr bwMode="auto">
                  <a:xfrm>
                    <a:off x="2790" y="3120"/>
                    <a:ext cx="480" cy="0"/>
                  </a:xfrm>
                  <a:prstGeom prst="line">
                    <a:avLst/>
                  </a:prstGeom>
                  <a:noFill/>
                  <a:ln w="50800">
                    <a:solidFill>
                      <a:schemeClr val="hlink"/>
                    </a:solidFill>
                    <a:round/>
                    <a:headEnd type="none" w="sm" len="sm"/>
                    <a:tailEnd type="none" w="sm" len="sm"/>
                  </a:ln>
                </p:spPr>
                <p:txBody>
                  <a:bodyPr>
                    <a:prstTxWarp prst="textNoShape">
                      <a:avLst/>
                    </a:prstTxWarp>
                  </a:bodyPr>
                  <a:lstStyle/>
                  <a:p>
                    <a:endParaRPr lang="en-US"/>
                  </a:p>
                </p:txBody>
              </p:sp>
            </p:grpSp>
            <p:grpSp>
              <p:nvGrpSpPr>
                <p:cNvPr id="10" name="Group 50"/>
                <p:cNvGrpSpPr>
                  <a:grpSpLocks/>
                </p:cNvGrpSpPr>
                <p:nvPr/>
              </p:nvGrpSpPr>
              <p:grpSpPr bwMode="auto">
                <a:xfrm>
                  <a:off x="2790" y="3312"/>
                  <a:ext cx="641" cy="81"/>
                  <a:chOff x="2790" y="3312"/>
                  <a:chExt cx="641" cy="81"/>
                </a:xfrm>
              </p:grpSpPr>
              <p:sp>
                <p:nvSpPr>
                  <p:cNvPr id="123" name="Freeform 48"/>
                  <p:cNvSpPr>
                    <a:spLocks/>
                  </p:cNvSpPr>
                  <p:nvPr/>
                </p:nvSpPr>
                <p:spPr bwMode="auto">
                  <a:xfrm>
                    <a:off x="3262" y="3312"/>
                    <a:ext cx="169" cy="81"/>
                  </a:xfrm>
                  <a:custGeom>
                    <a:avLst/>
                    <a:gdLst>
                      <a:gd name="T0" fmla="*/ 168 w 169"/>
                      <a:gd name="T1" fmla="*/ 36 h 81"/>
                      <a:gd name="T2" fmla="*/ 0 w 169"/>
                      <a:gd name="T3" fmla="*/ 80 h 81"/>
                      <a:gd name="T4" fmla="*/ 0 w 169"/>
                      <a:gd name="T5" fmla="*/ 36 h 81"/>
                      <a:gd name="T6" fmla="*/ 0 w 169"/>
                      <a:gd name="T7" fmla="*/ 0 h 81"/>
                      <a:gd name="T8" fmla="*/ 168 w 169"/>
                      <a:gd name="T9" fmla="*/ 36 h 81"/>
                      <a:gd name="T10" fmla="*/ 0 60000 65536"/>
                      <a:gd name="T11" fmla="*/ 0 60000 65536"/>
                      <a:gd name="T12" fmla="*/ 0 60000 65536"/>
                      <a:gd name="T13" fmla="*/ 0 60000 65536"/>
                      <a:gd name="T14" fmla="*/ 0 60000 65536"/>
                      <a:gd name="T15" fmla="*/ 0 w 169"/>
                      <a:gd name="T16" fmla="*/ 0 h 81"/>
                      <a:gd name="T17" fmla="*/ 169 w 169"/>
                      <a:gd name="T18" fmla="*/ 81 h 81"/>
                    </a:gdLst>
                    <a:ahLst/>
                    <a:cxnLst>
                      <a:cxn ang="T10">
                        <a:pos x="T0" y="T1"/>
                      </a:cxn>
                      <a:cxn ang="T11">
                        <a:pos x="T2" y="T3"/>
                      </a:cxn>
                      <a:cxn ang="T12">
                        <a:pos x="T4" y="T5"/>
                      </a:cxn>
                      <a:cxn ang="T13">
                        <a:pos x="T6" y="T7"/>
                      </a:cxn>
                      <a:cxn ang="T14">
                        <a:pos x="T8" y="T9"/>
                      </a:cxn>
                    </a:cxnLst>
                    <a:rect l="T15" t="T16" r="T17" b="T18"/>
                    <a:pathLst>
                      <a:path w="169" h="81">
                        <a:moveTo>
                          <a:pt x="168" y="36"/>
                        </a:moveTo>
                        <a:lnTo>
                          <a:pt x="0" y="80"/>
                        </a:lnTo>
                        <a:lnTo>
                          <a:pt x="0" y="36"/>
                        </a:lnTo>
                        <a:lnTo>
                          <a:pt x="0" y="0"/>
                        </a:lnTo>
                        <a:lnTo>
                          <a:pt x="168" y="36"/>
                        </a:lnTo>
                      </a:path>
                    </a:pathLst>
                  </a:custGeom>
                  <a:solidFill>
                    <a:schemeClr val="accent2"/>
                  </a:solidFill>
                  <a:ln w="12700" cap="rnd">
                    <a:solidFill>
                      <a:schemeClr val="accent2"/>
                    </a:solidFill>
                    <a:round/>
                    <a:headEnd/>
                    <a:tailEnd/>
                  </a:ln>
                </p:spPr>
                <p:txBody>
                  <a:bodyPr>
                    <a:prstTxWarp prst="textNoShape">
                      <a:avLst/>
                    </a:prstTxWarp>
                  </a:bodyPr>
                  <a:lstStyle/>
                  <a:p>
                    <a:endParaRPr lang="en-US"/>
                  </a:p>
                </p:txBody>
              </p:sp>
              <p:sp>
                <p:nvSpPr>
                  <p:cNvPr id="124" name="Line 49"/>
                  <p:cNvSpPr>
                    <a:spLocks noChangeShapeType="1"/>
                  </p:cNvSpPr>
                  <p:nvPr/>
                </p:nvSpPr>
                <p:spPr bwMode="auto">
                  <a:xfrm>
                    <a:off x="2790" y="3352"/>
                    <a:ext cx="480" cy="0"/>
                  </a:xfrm>
                  <a:prstGeom prst="line">
                    <a:avLst/>
                  </a:prstGeom>
                  <a:noFill/>
                  <a:ln w="50800">
                    <a:solidFill>
                      <a:schemeClr val="accent2"/>
                    </a:solidFill>
                    <a:round/>
                    <a:headEnd type="none" w="sm" len="sm"/>
                    <a:tailEnd type="none" w="sm" len="sm"/>
                  </a:ln>
                </p:spPr>
                <p:txBody>
                  <a:bodyPr>
                    <a:prstTxWarp prst="textNoShape">
                      <a:avLst/>
                    </a:prstTxWarp>
                  </a:bodyPr>
                  <a:lstStyle/>
                  <a:p>
                    <a:endParaRPr lang="en-US"/>
                  </a:p>
                </p:txBody>
              </p:sp>
            </p:grpSp>
            <p:sp>
              <p:nvSpPr>
                <p:cNvPr id="121" name="Rectangle 51"/>
                <p:cNvSpPr>
                  <a:spLocks noChangeArrowheads="1"/>
                </p:cNvSpPr>
                <p:nvPr/>
              </p:nvSpPr>
              <p:spPr bwMode="auto">
                <a:xfrm>
                  <a:off x="3020" y="2337"/>
                  <a:ext cx="1259" cy="247"/>
                </a:xfrm>
                <a:prstGeom prst="rect">
                  <a:avLst/>
                </a:prstGeom>
                <a:noFill/>
                <a:ln w="9525">
                  <a:noFill/>
                  <a:miter lim="800000"/>
                  <a:headEnd/>
                  <a:tailEnd/>
                </a:ln>
              </p:spPr>
              <p:txBody>
                <a:bodyPr wrap="none" lIns="92075" tIns="46038" rIns="92075" bIns="46038">
                  <a:prstTxWarp prst="textNoShape">
                    <a:avLst/>
                  </a:prstTxWarp>
                  <a:spAutoFit/>
                </a:bodyPr>
                <a:lstStyle/>
                <a:p>
                  <a:r>
                    <a:rPr lang="en-US" sz="1800" dirty="0">
                      <a:solidFill>
                        <a:srgbClr val="000000"/>
                      </a:solidFill>
                      <a:latin typeface="Arial"/>
                      <a:cs typeface="Arial"/>
                    </a:rPr>
                    <a:t>Output streams</a:t>
                  </a:r>
                </a:p>
              </p:txBody>
            </p:sp>
            <p:sp>
              <p:nvSpPr>
                <p:cNvPr id="122" name="Rectangle 52"/>
                <p:cNvSpPr>
                  <a:spLocks noChangeArrowheads="1"/>
                </p:cNvSpPr>
                <p:nvPr/>
              </p:nvSpPr>
              <p:spPr bwMode="auto">
                <a:xfrm>
                  <a:off x="2036" y="2793"/>
                  <a:ext cx="817" cy="391"/>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600" dirty="0" smtClean="0">
                      <a:solidFill>
                        <a:srgbClr val="000000"/>
                      </a:solidFill>
                      <a:latin typeface="Arial"/>
                      <a:cs typeface="Arial"/>
                    </a:rPr>
                    <a:t>Split</a:t>
                  </a:r>
                </a:p>
                <a:p>
                  <a:pPr algn="ctr"/>
                  <a:r>
                    <a:rPr lang="en-US" sz="1600" dirty="0" smtClean="0">
                      <a:solidFill>
                        <a:srgbClr val="000000"/>
                      </a:solidFill>
                      <a:latin typeface="Arial"/>
                      <a:cs typeface="Arial"/>
                    </a:rPr>
                    <a:t>Operator </a:t>
                  </a:r>
                  <a:endParaRPr lang="en-US" sz="1600" dirty="0">
                    <a:solidFill>
                      <a:srgbClr val="000000"/>
                    </a:solidFill>
                    <a:latin typeface="Arial"/>
                    <a:cs typeface="Arial"/>
                  </a:endParaRPr>
                </a:p>
              </p:txBody>
            </p:sp>
          </p:grpSp>
        </p:grpSp>
      </p:grpSp>
      <p:cxnSp>
        <p:nvCxnSpPr>
          <p:cNvPr id="135" name="Straight Connector 134"/>
          <p:cNvCxnSpPr/>
          <p:nvPr/>
        </p:nvCxnSpPr>
        <p:spPr bwMode="auto">
          <a:xfrm>
            <a:off x="1993515" y="3448242"/>
            <a:ext cx="1362364" cy="10777"/>
          </a:xfrm>
          <a:prstGeom prst="line">
            <a:avLst/>
          </a:prstGeom>
          <a:solidFill>
            <a:schemeClr val="accent1"/>
          </a:solidFill>
          <a:ln w="47625" cap="flat" cmpd="sng" algn="ctr">
            <a:solidFill>
              <a:srgbClr val="01020B"/>
            </a:solidFill>
            <a:prstDash val="solid"/>
            <a:round/>
            <a:headEnd type="none" w="med" len="med"/>
            <a:tailEnd type="triangle" w="med" len="med"/>
          </a:ln>
          <a:effectLst/>
        </p:spPr>
      </p:cxnSp>
      <p:sp>
        <p:nvSpPr>
          <p:cNvPr id="136" name="Rectangle 52"/>
          <p:cNvSpPr>
            <a:spLocks noChangeArrowheads="1"/>
          </p:cNvSpPr>
          <p:nvPr/>
        </p:nvSpPr>
        <p:spPr bwMode="auto">
          <a:xfrm>
            <a:off x="3529169" y="5386076"/>
            <a:ext cx="1227987" cy="585418"/>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600" dirty="0" smtClean="0">
                <a:solidFill>
                  <a:srgbClr val="000000"/>
                </a:solidFill>
                <a:latin typeface="Arial"/>
                <a:cs typeface="Arial"/>
              </a:rPr>
              <a:t>Merge</a:t>
            </a:r>
          </a:p>
          <a:p>
            <a:pPr algn="ctr"/>
            <a:r>
              <a:rPr lang="en-US" sz="1600" dirty="0" smtClean="0">
                <a:solidFill>
                  <a:srgbClr val="000000"/>
                </a:solidFill>
                <a:latin typeface="Arial"/>
                <a:cs typeface="Arial"/>
              </a:rPr>
              <a:t>Operator </a:t>
            </a:r>
            <a:endParaRPr lang="en-US" sz="1600" dirty="0">
              <a:solidFill>
                <a:srgbClr val="000000"/>
              </a:solidFill>
              <a:latin typeface="Arial"/>
              <a:cs typeface="Arial"/>
            </a:endParaRPr>
          </a:p>
        </p:txBody>
      </p:sp>
      <p:cxnSp>
        <p:nvCxnSpPr>
          <p:cNvPr id="147" name="Straight Connector 146"/>
          <p:cNvCxnSpPr>
            <a:stCxn id="37977" idx="6"/>
          </p:cNvCxnSpPr>
          <p:nvPr/>
        </p:nvCxnSpPr>
        <p:spPr bwMode="auto">
          <a:xfrm>
            <a:off x="3293726" y="5250295"/>
            <a:ext cx="416213" cy="6735"/>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cxnSp>
        <p:nvCxnSpPr>
          <p:cNvPr id="148" name="Straight Connector 147"/>
          <p:cNvCxnSpPr/>
          <p:nvPr/>
        </p:nvCxnSpPr>
        <p:spPr bwMode="auto">
          <a:xfrm>
            <a:off x="3284490" y="5764452"/>
            <a:ext cx="416213" cy="6735"/>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cxnSp>
        <p:nvCxnSpPr>
          <p:cNvPr id="149" name="Straight Connector 148"/>
          <p:cNvCxnSpPr/>
          <p:nvPr/>
        </p:nvCxnSpPr>
        <p:spPr bwMode="auto">
          <a:xfrm>
            <a:off x="3282950" y="6224731"/>
            <a:ext cx="416213" cy="6735"/>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cxnSp>
        <p:nvCxnSpPr>
          <p:cNvPr id="150" name="Straight Connector 149"/>
          <p:cNvCxnSpPr>
            <a:endCxn id="37973" idx="2"/>
          </p:cNvCxnSpPr>
          <p:nvPr/>
        </p:nvCxnSpPr>
        <p:spPr bwMode="auto">
          <a:xfrm>
            <a:off x="4782320" y="5738282"/>
            <a:ext cx="492606" cy="963"/>
          </a:xfrm>
          <a:prstGeom prst="line">
            <a:avLst/>
          </a:prstGeom>
          <a:solidFill>
            <a:schemeClr val="accent1"/>
          </a:solidFill>
          <a:ln w="31750" cap="flat" cmpd="sng" algn="ctr">
            <a:solidFill>
              <a:srgbClr val="01020B"/>
            </a:solidFill>
            <a:prstDash val="solid"/>
            <a:round/>
            <a:headEnd type="none" w="med" len="med"/>
            <a:tailEnd type="triangle" w="med" len="med"/>
          </a:ln>
          <a:effectLst/>
        </p:spPr>
      </p:cxnSp>
      <p:sp>
        <p:nvSpPr>
          <p:cNvPr id="49" name="Slide Number Placeholder 48"/>
          <p:cNvSpPr>
            <a:spLocks noGrp="1"/>
          </p:cNvSpPr>
          <p:nvPr>
            <p:ph type="sldNum" sz="quarter" idx="12"/>
          </p:nvPr>
        </p:nvSpPr>
        <p:spPr/>
        <p:txBody>
          <a:bodyPr/>
          <a:lstStyle/>
          <a:p>
            <a:fld id="{E98DCB10-97A4-405D-8E23-559299D9D189}" type="slidenum">
              <a:rPr lang="en-US" smtClean="0"/>
              <a:pPr/>
              <a:t>56</a:t>
            </a:fld>
            <a:endParaRPr lang="en-US"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82600" y="656551"/>
            <a:ext cx="7239000" cy="609600"/>
          </a:xfrm>
        </p:spPr>
        <p:txBody>
          <a:bodyPr/>
          <a:lstStyle/>
          <a:p>
            <a:r>
              <a:rPr lang="en-US" dirty="0" smtClean="0">
                <a:latin typeface="Arial" charset="0"/>
              </a:rPr>
              <a:t>Streaming redistribution</a:t>
            </a:r>
            <a:endParaRPr lang="en-US" dirty="0">
              <a:latin typeface="Arial" charset="0"/>
            </a:endParaRPr>
          </a:p>
        </p:txBody>
      </p:sp>
      <p:sp>
        <p:nvSpPr>
          <p:cNvPr id="40963" name="Rectangle 3" descr="Rectangle: Click to edit Master text styles&#10;Second level&#10;Third level&#10;Fourth level&#10;Fifth level"/>
          <p:cNvSpPr>
            <a:spLocks noGrp="1" noChangeArrowheads="1"/>
          </p:cNvSpPr>
          <p:nvPr>
            <p:ph type="body" idx="1"/>
          </p:nvPr>
        </p:nvSpPr>
        <p:spPr>
          <a:xfrm>
            <a:off x="914400" y="1447800"/>
            <a:ext cx="7391400" cy="533400"/>
          </a:xfrm>
        </p:spPr>
        <p:txBody>
          <a:bodyPr/>
          <a:lstStyle/>
          <a:p>
            <a:pPr>
              <a:buFontTx/>
              <a:buNone/>
            </a:pPr>
            <a:r>
              <a:rPr lang="en-US" dirty="0" smtClean="0">
                <a:latin typeface="Arial" charset="0"/>
              </a:rPr>
              <a:t>Select </a:t>
            </a:r>
            <a:r>
              <a:rPr lang="en-US" dirty="0">
                <a:latin typeface="Arial" charset="0"/>
              </a:rPr>
              <a:t>* from A,B where </a:t>
            </a:r>
            <a:r>
              <a:rPr lang="en-US" dirty="0" err="1">
                <a:latin typeface="Arial" charset="0"/>
              </a:rPr>
              <a:t>A.x</a:t>
            </a:r>
            <a:r>
              <a:rPr lang="en-US" dirty="0">
                <a:latin typeface="Arial" charset="0"/>
              </a:rPr>
              <a:t> = </a:t>
            </a:r>
            <a:r>
              <a:rPr lang="en-US" dirty="0" err="1">
                <a:latin typeface="Arial" charset="0"/>
              </a:rPr>
              <a:t>B.y</a:t>
            </a:r>
            <a:endParaRPr lang="en-US" dirty="0">
              <a:latin typeface="Arial" charset="0"/>
            </a:endParaRPr>
          </a:p>
        </p:txBody>
      </p:sp>
      <p:grpSp>
        <p:nvGrpSpPr>
          <p:cNvPr id="2" name="Group 119"/>
          <p:cNvGrpSpPr>
            <a:grpSpLocks/>
          </p:cNvGrpSpPr>
          <p:nvPr/>
        </p:nvGrpSpPr>
        <p:grpSpPr bwMode="auto">
          <a:xfrm>
            <a:off x="2314575" y="2009775"/>
            <a:ext cx="4727575" cy="3906838"/>
            <a:chOff x="1458" y="1266"/>
            <a:chExt cx="2978" cy="2461"/>
          </a:xfrm>
        </p:grpSpPr>
        <p:grpSp>
          <p:nvGrpSpPr>
            <p:cNvPr id="3" name="Group 6"/>
            <p:cNvGrpSpPr>
              <a:grpSpLocks/>
            </p:cNvGrpSpPr>
            <p:nvPr/>
          </p:nvGrpSpPr>
          <p:grpSpPr bwMode="auto">
            <a:xfrm>
              <a:off x="1458" y="1266"/>
              <a:ext cx="2978" cy="241"/>
              <a:chOff x="1458" y="1266"/>
              <a:chExt cx="2978" cy="241"/>
            </a:xfrm>
          </p:grpSpPr>
          <p:sp>
            <p:nvSpPr>
              <p:cNvPr id="41078" name="Rectangle 4"/>
              <p:cNvSpPr>
                <a:spLocks noChangeArrowheads="1"/>
              </p:cNvSpPr>
              <p:nvPr/>
            </p:nvSpPr>
            <p:spPr bwMode="auto">
              <a:xfrm>
                <a:off x="2986" y="1266"/>
                <a:ext cx="1450" cy="240"/>
              </a:xfrm>
              <a:prstGeom prst="rect">
                <a:avLst/>
              </a:prstGeom>
              <a:noFill/>
              <a:ln w="9525">
                <a:noFill/>
                <a:miter lim="800000"/>
                <a:headEnd/>
                <a:tailEnd/>
              </a:ln>
            </p:spPr>
            <p:txBody>
              <a:bodyPr wrap="none" lIns="92075" tIns="46038" rIns="92075" bIns="46038">
                <a:prstTxWarp prst="textNoShape">
                  <a:avLst/>
                </a:prstTxWarp>
                <a:spAutoFit/>
              </a:bodyPr>
              <a:lstStyle/>
              <a:p>
                <a:r>
                  <a:rPr lang="en-US" sz="1900">
                    <a:solidFill>
                      <a:srgbClr val="000000"/>
                    </a:solidFill>
                    <a:latin typeface="Times New Roman" charset="0"/>
                  </a:rPr>
                  <a:t>"Even x &amp; y values"</a:t>
                </a:r>
              </a:p>
            </p:txBody>
          </p:sp>
          <p:sp>
            <p:nvSpPr>
              <p:cNvPr id="41079" name="Rectangle 5"/>
              <p:cNvSpPr>
                <a:spLocks noChangeArrowheads="1"/>
              </p:cNvSpPr>
              <p:nvPr/>
            </p:nvSpPr>
            <p:spPr bwMode="auto">
              <a:xfrm>
                <a:off x="1458" y="1267"/>
                <a:ext cx="1446" cy="240"/>
              </a:xfrm>
              <a:prstGeom prst="rect">
                <a:avLst/>
              </a:prstGeom>
              <a:noFill/>
              <a:ln w="9525">
                <a:noFill/>
                <a:miter lim="800000"/>
                <a:headEnd/>
                <a:tailEnd/>
              </a:ln>
            </p:spPr>
            <p:txBody>
              <a:bodyPr wrap="none" lIns="92075" tIns="46038" rIns="92075" bIns="46038">
                <a:prstTxWarp prst="textNoShape">
                  <a:avLst/>
                </a:prstTxWarp>
                <a:spAutoFit/>
              </a:bodyPr>
              <a:lstStyle/>
              <a:p>
                <a:r>
                  <a:rPr lang="en-US" sz="1900" dirty="0">
                    <a:solidFill>
                      <a:srgbClr val="000000"/>
                    </a:solidFill>
                    <a:latin typeface="Times New Roman" charset="0"/>
                  </a:rPr>
                  <a:t>"Odd  </a:t>
                </a:r>
                <a:r>
                  <a:rPr lang="en-US" sz="1900" dirty="0" err="1">
                    <a:solidFill>
                      <a:srgbClr val="000000"/>
                    </a:solidFill>
                    <a:latin typeface="Times New Roman" charset="0"/>
                  </a:rPr>
                  <a:t>x</a:t>
                </a:r>
                <a:r>
                  <a:rPr lang="en-US" sz="1900" dirty="0">
                    <a:solidFill>
                      <a:srgbClr val="000000"/>
                    </a:solidFill>
                    <a:latin typeface="Times New Roman" charset="0"/>
                  </a:rPr>
                  <a:t> &amp; </a:t>
                </a:r>
                <a:r>
                  <a:rPr lang="en-US" sz="1900" dirty="0" err="1">
                    <a:solidFill>
                      <a:srgbClr val="000000"/>
                    </a:solidFill>
                    <a:latin typeface="Times New Roman" charset="0"/>
                  </a:rPr>
                  <a:t>y</a:t>
                </a:r>
                <a:r>
                  <a:rPr lang="en-US" sz="1900" dirty="0">
                    <a:solidFill>
                      <a:srgbClr val="000000"/>
                    </a:solidFill>
                    <a:latin typeface="Times New Roman" charset="0"/>
                  </a:rPr>
                  <a:t> values"</a:t>
                </a:r>
              </a:p>
            </p:txBody>
          </p:sp>
        </p:grpSp>
        <p:grpSp>
          <p:nvGrpSpPr>
            <p:cNvPr id="4" name="Group 118"/>
            <p:cNvGrpSpPr>
              <a:grpSpLocks/>
            </p:cNvGrpSpPr>
            <p:nvPr/>
          </p:nvGrpSpPr>
          <p:grpSpPr bwMode="auto">
            <a:xfrm>
              <a:off x="1634" y="1561"/>
              <a:ext cx="2537" cy="2166"/>
              <a:chOff x="1634" y="1561"/>
              <a:chExt cx="2537" cy="2166"/>
            </a:xfrm>
          </p:grpSpPr>
          <p:sp>
            <p:nvSpPr>
              <p:cNvPr id="40967" name="Rectangle 7"/>
              <p:cNvSpPr>
                <a:spLocks noChangeArrowheads="1"/>
              </p:cNvSpPr>
              <p:nvPr/>
            </p:nvSpPr>
            <p:spPr bwMode="auto">
              <a:xfrm>
                <a:off x="1634" y="1561"/>
                <a:ext cx="1027" cy="1603"/>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40968" name="Oval 8"/>
              <p:cNvSpPr>
                <a:spLocks noChangeArrowheads="1"/>
              </p:cNvSpPr>
              <p:nvPr/>
            </p:nvSpPr>
            <p:spPr bwMode="auto">
              <a:xfrm>
                <a:off x="1736" y="3596"/>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40969" name="Rectangle 9"/>
              <p:cNvSpPr>
                <a:spLocks noChangeArrowheads="1"/>
              </p:cNvSpPr>
              <p:nvPr/>
            </p:nvSpPr>
            <p:spPr bwMode="auto">
              <a:xfrm>
                <a:off x="1736" y="3269"/>
                <a:ext cx="822" cy="375"/>
              </a:xfrm>
              <a:prstGeom prst="rect">
                <a:avLst/>
              </a:prstGeom>
              <a:solidFill>
                <a:srgbClr val="FFFFFF"/>
              </a:solidFill>
              <a:ln w="12700">
                <a:solidFill>
                  <a:srgbClr val="FFFFFF"/>
                </a:solidFill>
                <a:miter lim="800000"/>
                <a:headEnd/>
                <a:tailEnd/>
              </a:ln>
            </p:spPr>
            <p:txBody>
              <a:bodyPr wrap="none" anchor="ctr">
                <a:prstTxWarp prst="textNoShape">
                  <a:avLst/>
                </a:prstTxWarp>
              </a:bodyPr>
              <a:lstStyle/>
              <a:p>
                <a:endParaRPr lang="en-US"/>
              </a:p>
            </p:txBody>
          </p:sp>
          <p:sp>
            <p:nvSpPr>
              <p:cNvPr id="40970" name="Oval 10"/>
              <p:cNvSpPr>
                <a:spLocks noChangeArrowheads="1"/>
              </p:cNvSpPr>
              <p:nvPr/>
            </p:nvSpPr>
            <p:spPr bwMode="auto">
              <a:xfrm>
                <a:off x="1736" y="3193"/>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40971" name="Line 11"/>
              <p:cNvSpPr>
                <a:spLocks noChangeShapeType="1"/>
              </p:cNvSpPr>
              <p:nvPr/>
            </p:nvSpPr>
            <p:spPr bwMode="auto">
              <a:xfrm>
                <a:off x="1736"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2" name="Line 12"/>
              <p:cNvSpPr>
                <a:spLocks noChangeShapeType="1"/>
              </p:cNvSpPr>
              <p:nvPr/>
            </p:nvSpPr>
            <p:spPr bwMode="auto">
              <a:xfrm>
                <a:off x="2574"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3" name="Line 13"/>
              <p:cNvSpPr>
                <a:spLocks noChangeShapeType="1"/>
              </p:cNvSpPr>
              <p:nvPr/>
            </p:nvSpPr>
            <p:spPr bwMode="auto">
              <a:xfrm>
                <a:off x="1762" y="3278"/>
                <a:ext cx="0" cy="36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4" name="Line 14"/>
              <p:cNvSpPr>
                <a:spLocks noChangeShapeType="1"/>
              </p:cNvSpPr>
              <p:nvPr/>
            </p:nvSpPr>
            <p:spPr bwMode="auto">
              <a:xfrm>
                <a:off x="176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5" name="Line 15"/>
              <p:cNvSpPr>
                <a:spLocks noChangeShapeType="1"/>
              </p:cNvSpPr>
              <p:nvPr/>
            </p:nvSpPr>
            <p:spPr bwMode="auto">
              <a:xfrm>
                <a:off x="176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6" name="Line 16"/>
              <p:cNvSpPr>
                <a:spLocks noChangeShapeType="1"/>
              </p:cNvSpPr>
              <p:nvPr/>
            </p:nvSpPr>
            <p:spPr bwMode="auto">
              <a:xfrm>
                <a:off x="1781"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7" name="Line 17"/>
              <p:cNvSpPr>
                <a:spLocks noChangeShapeType="1"/>
              </p:cNvSpPr>
              <p:nvPr/>
            </p:nvSpPr>
            <p:spPr bwMode="auto">
              <a:xfrm>
                <a:off x="1781" y="3297"/>
                <a:ext cx="0" cy="37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0978" name="Oval 18"/>
              <p:cNvSpPr>
                <a:spLocks noChangeArrowheads="1"/>
              </p:cNvSpPr>
              <p:nvPr/>
            </p:nvSpPr>
            <p:spPr bwMode="auto">
              <a:xfrm>
                <a:off x="1710" y="2540"/>
                <a:ext cx="388" cy="221"/>
              </a:xfrm>
              <a:prstGeom prst="ellipse">
                <a:avLst/>
              </a:prstGeom>
              <a:solidFill>
                <a:schemeClr val="hlink"/>
              </a:solidFill>
              <a:ln w="12700">
                <a:solidFill>
                  <a:srgbClr val="000000"/>
                </a:solidFill>
                <a:round/>
                <a:headEnd/>
                <a:tailEnd/>
              </a:ln>
            </p:spPr>
            <p:txBody>
              <a:bodyPr wrap="none" anchor="ctr">
                <a:prstTxWarp prst="textNoShape">
                  <a:avLst/>
                </a:prstTxWarp>
              </a:bodyPr>
              <a:lstStyle/>
              <a:p>
                <a:endParaRPr lang="en-US"/>
              </a:p>
            </p:txBody>
          </p:sp>
          <p:sp>
            <p:nvSpPr>
              <p:cNvPr id="40979" name="Rectangle 19"/>
              <p:cNvSpPr>
                <a:spLocks noChangeArrowheads="1"/>
              </p:cNvSpPr>
              <p:nvPr/>
            </p:nvSpPr>
            <p:spPr bwMode="auto">
              <a:xfrm>
                <a:off x="1733" y="2557"/>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Split</a:t>
                </a:r>
              </a:p>
            </p:txBody>
          </p:sp>
          <p:sp>
            <p:nvSpPr>
              <p:cNvPr id="40980" name="Rectangle 20"/>
              <p:cNvSpPr>
                <a:spLocks noChangeArrowheads="1"/>
              </p:cNvSpPr>
              <p:nvPr/>
            </p:nvSpPr>
            <p:spPr bwMode="auto">
              <a:xfrm>
                <a:off x="1883" y="3097"/>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0981" name="Rectangle 21"/>
              <p:cNvSpPr>
                <a:spLocks noChangeArrowheads="1"/>
              </p:cNvSpPr>
              <p:nvPr/>
            </p:nvSpPr>
            <p:spPr bwMode="auto">
              <a:xfrm>
                <a:off x="1883" y="2770"/>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0982" name="Oval 22"/>
              <p:cNvSpPr>
                <a:spLocks noChangeArrowheads="1"/>
              </p:cNvSpPr>
              <p:nvPr/>
            </p:nvSpPr>
            <p:spPr bwMode="auto">
              <a:xfrm>
                <a:off x="1710" y="2886"/>
                <a:ext cx="388" cy="220"/>
              </a:xfrm>
              <a:prstGeom prst="ellipse">
                <a:avLst/>
              </a:prstGeom>
              <a:solidFill>
                <a:srgbClr val="D49FFF"/>
              </a:solidFill>
              <a:ln w="12700">
                <a:solidFill>
                  <a:srgbClr val="000000"/>
                </a:solidFill>
                <a:round/>
                <a:headEnd/>
                <a:tailEnd/>
              </a:ln>
            </p:spPr>
            <p:txBody>
              <a:bodyPr wrap="none" anchor="ctr">
                <a:prstTxWarp prst="textNoShape">
                  <a:avLst/>
                </a:prstTxWarp>
              </a:bodyPr>
              <a:lstStyle/>
              <a:p>
                <a:endParaRPr lang="en-US"/>
              </a:p>
            </p:txBody>
          </p:sp>
          <p:sp>
            <p:nvSpPr>
              <p:cNvPr id="40983" name="Rectangle 23"/>
              <p:cNvSpPr>
                <a:spLocks noChangeArrowheads="1"/>
              </p:cNvSpPr>
              <p:nvPr/>
            </p:nvSpPr>
            <p:spPr bwMode="auto">
              <a:xfrm>
                <a:off x="1729" y="2902"/>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sp>
            <p:nvSpPr>
              <p:cNvPr id="40984" name="Oval 24"/>
              <p:cNvSpPr>
                <a:spLocks noChangeArrowheads="1"/>
              </p:cNvSpPr>
              <p:nvPr/>
            </p:nvSpPr>
            <p:spPr bwMode="auto">
              <a:xfrm>
                <a:off x="2203" y="2540"/>
                <a:ext cx="387" cy="221"/>
              </a:xfrm>
              <a:prstGeom prst="ellipse">
                <a:avLst/>
              </a:prstGeom>
              <a:solidFill>
                <a:schemeClr val="hlink"/>
              </a:solidFill>
              <a:ln w="12700">
                <a:solidFill>
                  <a:srgbClr val="000000"/>
                </a:solidFill>
                <a:round/>
                <a:headEnd/>
                <a:tailEnd/>
              </a:ln>
            </p:spPr>
            <p:txBody>
              <a:bodyPr wrap="none" anchor="ctr">
                <a:prstTxWarp prst="textNoShape">
                  <a:avLst/>
                </a:prstTxWarp>
              </a:bodyPr>
              <a:lstStyle/>
              <a:p>
                <a:endParaRPr lang="en-US"/>
              </a:p>
            </p:txBody>
          </p:sp>
          <p:sp>
            <p:nvSpPr>
              <p:cNvPr id="40985" name="Rectangle 25"/>
              <p:cNvSpPr>
                <a:spLocks noChangeArrowheads="1"/>
              </p:cNvSpPr>
              <p:nvPr/>
            </p:nvSpPr>
            <p:spPr bwMode="auto">
              <a:xfrm>
                <a:off x="2370" y="3097"/>
                <a:ext cx="41"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0986" name="Rectangle 26"/>
              <p:cNvSpPr>
                <a:spLocks noChangeArrowheads="1"/>
              </p:cNvSpPr>
              <p:nvPr/>
            </p:nvSpPr>
            <p:spPr bwMode="auto">
              <a:xfrm>
                <a:off x="2370" y="2770"/>
                <a:ext cx="41"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0987" name="Oval 27"/>
              <p:cNvSpPr>
                <a:spLocks noChangeArrowheads="1"/>
              </p:cNvSpPr>
              <p:nvPr/>
            </p:nvSpPr>
            <p:spPr bwMode="auto">
              <a:xfrm>
                <a:off x="2203" y="2886"/>
                <a:ext cx="387" cy="220"/>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grpSp>
            <p:nvGrpSpPr>
              <p:cNvPr id="5" name="Group 30"/>
              <p:cNvGrpSpPr>
                <a:grpSpLocks/>
              </p:cNvGrpSpPr>
              <p:nvPr/>
            </p:nvGrpSpPr>
            <p:grpSpPr bwMode="auto">
              <a:xfrm>
                <a:off x="1873" y="1781"/>
                <a:ext cx="532" cy="289"/>
                <a:chOff x="1873" y="1781"/>
                <a:chExt cx="532" cy="289"/>
              </a:xfrm>
            </p:grpSpPr>
            <p:sp>
              <p:nvSpPr>
                <p:cNvPr id="41076" name="Freeform 28"/>
                <p:cNvSpPr>
                  <a:spLocks/>
                </p:cNvSpPr>
                <p:nvPr/>
              </p:nvSpPr>
              <p:spPr bwMode="auto">
                <a:xfrm>
                  <a:off x="1873" y="1781"/>
                  <a:ext cx="199" cy="289"/>
                </a:xfrm>
                <a:custGeom>
                  <a:avLst/>
                  <a:gdLst>
                    <a:gd name="T0" fmla="*/ 153 w 199"/>
                    <a:gd name="T1" fmla="*/ 0 h 289"/>
                    <a:gd name="T2" fmla="*/ 198 w 199"/>
                    <a:gd name="T3" fmla="*/ 26 h 289"/>
                    <a:gd name="T4" fmla="*/ 45 w 199"/>
                    <a:gd name="T5" fmla="*/ 288 h 289"/>
                    <a:gd name="T6" fmla="*/ 0 w 199"/>
                    <a:gd name="T7" fmla="*/ 262 h 289"/>
                    <a:gd name="T8" fmla="*/ 153 w 199"/>
                    <a:gd name="T9" fmla="*/ 0 h 289"/>
                    <a:gd name="T10" fmla="*/ 0 60000 65536"/>
                    <a:gd name="T11" fmla="*/ 0 60000 65536"/>
                    <a:gd name="T12" fmla="*/ 0 60000 65536"/>
                    <a:gd name="T13" fmla="*/ 0 60000 65536"/>
                    <a:gd name="T14" fmla="*/ 0 60000 65536"/>
                    <a:gd name="T15" fmla="*/ 0 w 199"/>
                    <a:gd name="T16" fmla="*/ 0 h 289"/>
                    <a:gd name="T17" fmla="*/ 199 w 199"/>
                    <a:gd name="T18" fmla="*/ 289 h 289"/>
                  </a:gdLst>
                  <a:ahLst/>
                  <a:cxnLst>
                    <a:cxn ang="T10">
                      <a:pos x="T0" y="T1"/>
                    </a:cxn>
                    <a:cxn ang="T11">
                      <a:pos x="T2" y="T3"/>
                    </a:cxn>
                    <a:cxn ang="T12">
                      <a:pos x="T4" y="T5"/>
                    </a:cxn>
                    <a:cxn ang="T13">
                      <a:pos x="T6" y="T7"/>
                    </a:cxn>
                    <a:cxn ang="T14">
                      <a:pos x="T8" y="T9"/>
                    </a:cxn>
                  </a:cxnLst>
                  <a:rect l="T15" t="T16" r="T17" b="T18"/>
                  <a:pathLst>
                    <a:path w="199" h="289">
                      <a:moveTo>
                        <a:pt x="153" y="0"/>
                      </a:moveTo>
                      <a:lnTo>
                        <a:pt x="198" y="26"/>
                      </a:lnTo>
                      <a:lnTo>
                        <a:pt x="45" y="288"/>
                      </a:lnTo>
                      <a:lnTo>
                        <a:pt x="0" y="262"/>
                      </a:lnTo>
                      <a:lnTo>
                        <a:pt x="153"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sp>
              <p:nvSpPr>
                <p:cNvPr id="41077" name="Freeform 29"/>
                <p:cNvSpPr>
                  <a:spLocks/>
                </p:cNvSpPr>
                <p:nvPr/>
              </p:nvSpPr>
              <p:spPr bwMode="auto">
                <a:xfrm>
                  <a:off x="2206" y="1787"/>
                  <a:ext cx="199" cy="283"/>
                </a:xfrm>
                <a:custGeom>
                  <a:avLst/>
                  <a:gdLst>
                    <a:gd name="T0" fmla="*/ 44 w 199"/>
                    <a:gd name="T1" fmla="*/ 0 h 283"/>
                    <a:gd name="T2" fmla="*/ 198 w 199"/>
                    <a:gd name="T3" fmla="*/ 256 h 283"/>
                    <a:gd name="T4" fmla="*/ 153 w 199"/>
                    <a:gd name="T5" fmla="*/ 282 h 283"/>
                    <a:gd name="T6" fmla="*/ 0 w 199"/>
                    <a:gd name="T7" fmla="*/ 26 h 283"/>
                    <a:gd name="T8" fmla="*/ 44 w 199"/>
                    <a:gd name="T9" fmla="*/ 0 h 283"/>
                    <a:gd name="T10" fmla="*/ 0 60000 65536"/>
                    <a:gd name="T11" fmla="*/ 0 60000 65536"/>
                    <a:gd name="T12" fmla="*/ 0 60000 65536"/>
                    <a:gd name="T13" fmla="*/ 0 60000 65536"/>
                    <a:gd name="T14" fmla="*/ 0 60000 65536"/>
                    <a:gd name="T15" fmla="*/ 0 w 199"/>
                    <a:gd name="T16" fmla="*/ 0 h 283"/>
                    <a:gd name="T17" fmla="*/ 199 w 199"/>
                    <a:gd name="T18" fmla="*/ 283 h 283"/>
                  </a:gdLst>
                  <a:ahLst/>
                  <a:cxnLst>
                    <a:cxn ang="T10">
                      <a:pos x="T0" y="T1"/>
                    </a:cxn>
                    <a:cxn ang="T11">
                      <a:pos x="T2" y="T3"/>
                    </a:cxn>
                    <a:cxn ang="T12">
                      <a:pos x="T4" y="T5"/>
                    </a:cxn>
                    <a:cxn ang="T13">
                      <a:pos x="T6" y="T7"/>
                    </a:cxn>
                    <a:cxn ang="T14">
                      <a:pos x="T8" y="T9"/>
                    </a:cxn>
                  </a:cxnLst>
                  <a:rect l="T15" t="T16" r="T17" b="T18"/>
                  <a:pathLst>
                    <a:path w="199" h="283">
                      <a:moveTo>
                        <a:pt x="44" y="0"/>
                      </a:moveTo>
                      <a:lnTo>
                        <a:pt x="198" y="256"/>
                      </a:lnTo>
                      <a:lnTo>
                        <a:pt x="153" y="282"/>
                      </a:lnTo>
                      <a:lnTo>
                        <a:pt x="0" y="26"/>
                      </a:lnTo>
                      <a:lnTo>
                        <a:pt x="44"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grpSp>
          <p:sp>
            <p:nvSpPr>
              <p:cNvPr id="40989" name="Rectangle 31"/>
              <p:cNvSpPr>
                <a:spLocks noChangeArrowheads="1"/>
              </p:cNvSpPr>
              <p:nvPr/>
            </p:nvSpPr>
            <p:spPr bwMode="auto">
              <a:xfrm>
                <a:off x="2219" y="2902"/>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sp>
            <p:nvSpPr>
              <p:cNvPr id="40990" name="Oval 32"/>
              <p:cNvSpPr>
                <a:spLocks noChangeArrowheads="1"/>
              </p:cNvSpPr>
              <p:nvPr/>
            </p:nvSpPr>
            <p:spPr bwMode="auto">
              <a:xfrm>
                <a:off x="1710" y="2022"/>
                <a:ext cx="388"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40991" name="Rectangle 33"/>
              <p:cNvSpPr>
                <a:spLocks noChangeArrowheads="1"/>
              </p:cNvSpPr>
              <p:nvPr/>
            </p:nvSpPr>
            <p:spPr bwMode="auto">
              <a:xfrm>
                <a:off x="1687" y="2039"/>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sp>
            <p:nvSpPr>
              <p:cNvPr id="40992" name="Oval 34"/>
              <p:cNvSpPr>
                <a:spLocks noChangeArrowheads="1"/>
              </p:cNvSpPr>
              <p:nvPr/>
            </p:nvSpPr>
            <p:spPr bwMode="auto">
              <a:xfrm>
                <a:off x="2203" y="2022"/>
                <a:ext cx="387"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40993" name="Rectangle 35"/>
              <p:cNvSpPr>
                <a:spLocks noChangeArrowheads="1"/>
              </p:cNvSpPr>
              <p:nvPr/>
            </p:nvSpPr>
            <p:spPr bwMode="auto">
              <a:xfrm>
                <a:off x="2177" y="2039"/>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sp>
            <p:nvSpPr>
              <p:cNvPr id="40994" name="Oval 36"/>
              <p:cNvSpPr>
                <a:spLocks noChangeArrowheads="1"/>
              </p:cNvSpPr>
              <p:nvPr/>
            </p:nvSpPr>
            <p:spPr bwMode="auto">
              <a:xfrm>
                <a:off x="1954" y="1631"/>
                <a:ext cx="387" cy="221"/>
              </a:xfrm>
              <a:prstGeom prst="ellipse">
                <a:avLst/>
              </a:prstGeom>
              <a:solidFill>
                <a:srgbClr val="8CF4EA"/>
              </a:solidFill>
              <a:ln w="12700">
                <a:solidFill>
                  <a:srgbClr val="000000"/>
                </a:solidFill>
                <a:round/>
                <a:headEnd/>
                <a:tailEnd/>
              </a:ln>
            </p:spPr>
            <p:txBody>
              <a:bodyPr wrap="none" anchor="ctr">
                <a:prstTxWarp prst="textNoShape">
                  <a:avLst/>
                </a:prstTxWarp>
              </a:bodyPr>
              <a:lstStyle/>
              <a:p>
                <a:endParaRPr lang="en-US"/>
              </a:p>
            </p:txBody>
          </p:sp>
          <p:sp>
            <p:nvSpPr>
              <p:cNvPr id="40995" name="Rectangle 37"/>
              <p:cNvSpPr>
                <a:spLocks noChangeArrowheads="1"/>
              </p:cNvSpPr>
              <p:nvPr/>
            </p:nvSpPr>
            <p:spPr bwMode="auto">
              <a:xfrm>
                <a:off x="1986" y="1648"/>
                <a:ext cx="32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Join</a:t>
                </a:r>
              </a:p>
            </p:txBody>
          </p:sp>
          <p:grpSp>
            <p:nvGrpSpPr>
              <p:cNvPr id="6" name="Group 40"/>
              <p:cNvGrpSpPr>
                <a:grpSpLocks/>
              </p:cNvGrpSpPr>
              <p:nvPr/>
            </p:nvGrpSpPr>
            <p:grpSpPr bwMode="auto">
              <a:xfrm>
                <a:off x="1809" y="2248"/>
                <a:ext cx="63" cy="293"/>
                <a:chOff x="1809" y="2248"/>
                <a:chExt cx="63" cy="293"/>
              </a:xfrm>
            </p:grpSpPr>
            <p:sp>
              <p:nvSpPr>
                <p:cNvPr id="41074" name="Freeform 38"/>
                <p:cNvSpPr>
                  <a:spLocks/>
                </p:cNvSpPr>
                <p:nvPr/>
              </p:nvSpPr>
              <p:spPr bwMode="auto">
                <a:xfrm>
                  <a:off x="1809" y="2248"/>
                  <a:ext cx="63" cy="134"/>
                </a:xfrm>
                <a:custGeom>
                  <a:avLst/>
                  <a:gdLst>
                    <a:gd name="T0" fmla="*/ 34 w 63"/>
                    <a:gd name="T1" fmla="*/ 0 h 134"/>
                    <a:gd name="T2" fmla="*/ 62 w 63"/>
                    <a:gd name="T3" fmla="*/ 133 h 134"/>
                    <a:gd name="T4" fmla="*/ 34 w 63"/>
                    <a:gd name="T5" fmla="*/ 133 h 134"/>
                    <a:gd name="T6" fmla="*/ 0 w 63"/>
                    <a:gd name="T7" fmla="*/ 133 h 134"/>
                    <a:gd name="T8" fmla="*/ 34 w 63"/>
                    <a:gd name="T9" fmla="*/ 0 h 134"/>
                    <a:gd name="T10" fmla="*/ 0 60000 65536"/>
                    <a:gd name="T11" fmla="*/ 0 60000 65536"/>
                    <a:gd name="T12" fmla="*/ 0 60000 65536"/>
                    <a:gd name="T13" fmla="*/ 0 60000 65536"/>
                    <a:gd name="T14" fmla="*/ 0 60000 65536"/>
                    <a:gd name="T15" fmla="*/ 0 w 63"/>
                    <a:gd name="T16" fmla="*/ 0 h 134"/>
                    <a:gd name="T17" fmla="*/ 63 w 63"/>
                    <a:gd name="T18" fmla="*/ 134 h 134"/>
                  </a:gdLst>
                  <a:ahLst/>
                  <a:cxnLst>
                    <a:cxn ang="T10">
                      <a:pos x="T0" y="T1"/>
                    </a:cxn>
                    <a:cxn ang="T11">
                      <a:pos x="T2" y="T3"/>
                    </a:cxn>
                    <a:cxn ang="T12">
                      <a:pos x="T4" y="T5"/>
                    </a:cxn>
                    <a:cxn ang="T13">
                      <a:pos x="T6" y="T7"/>
                    </a:cxn>
                    <a:cxn ang="T14">
                      <a:pos x="T8" y="T9"/>
                    </a:cxn>
                  </a:cxnLst>
                  <a:rect l="T15" t="T16" r="T17" b="T18"/>
                  <a:pathLst>
                    <a:path w="63" h="134">
                      <a:moveTo>
                        <a:pt x="34" y="0"/>
                      </a:moveTo>
                      <a:lnTo>
                        <a:pt x="62" y="133"/>
                      </a:lnTo>
                      <a:lnTo>
                        <a:pt x="34" y="133"/>
                      </a:lnTo>
                      <a:lnTo>
                        <a:pt x="0" y="133"/>
                      </a:lnTo>
                      <a:lnTo>
                        <a:pt x="34"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41075" name="Line 39"/>
                <p:cNvSpPr>
                  <a:spLocks noChangeShapeType="1"/>
                </p:cNvSpPr>
                <p:nvPr/>
              </p:nvSpPr>
              <p:spPr bwMode="auto">
                <a:xfrm flipV="1">
                  <a:off x="1850" y="2376"/>
                  <a:ext cx="0" cy="165"/>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7" name="Group 43"/>
              <p:cNvGrpSpPr>
                <a:grpSpLocks/>
              </p:cNvGrpSpPr>
              <p:nvPr/>
            </p:nvGrpSpPr>
            <p:grpSpPr bwMode="auto">
              <a:xfrm>
                <a:off x="2282" y="2248"/>
                <a:ext cx="70" cy="293"/>
                <a:chOff x="2282" y="2248"/>
                <a:chExt cx="70" cy="293"/>
              </a:xfrm>
            </p:grpSpPr>
            <p:sp>
              <p:nvSpPr>
                <p:cNvPr id="41072" name="Freeform 41"/>
                <p:cNvSpPr>
                  <a:spLocks/>
                </p:cNvSpPr>
                <p:nvPr/>
              </p:nvSpPr>
              <p:spPr bwMode="auto">
                <a:xfrm>
                  <a:off x="2282" y="2248"/>
                  <a:ext cx="70" cy="134"/>
                </a:xfrm>
                <a:custGeom>
                  <a:avLst/>
                  <a:gdLst>
                    <a:gd name="T0" fmla="*/ 35 w 70"/>
                    <a:gd name="T1" fmla="*/ 0 h 134"/>
                    <a:gd name="T2" fmla="*/ 69 w 70"/>
                    <a:gd name="T3" fmla="*/ 133 h 134"/>
                    <a:gd name="T4" fmla="*/ 35 w 70"/>
                    <a:gd name="T5" fmla="*/ 133 h 134"/>
                    <a:gd name="T6" fmla="*/ 0 w 70"/>
                    <a:gd name="T7" fmla="*/ 133 h 134"/>
                    <a:gd name="T8" fmla="*/ 35 w 70"/>
                    <a:gd name="T9" fmla="*/ 0 h 134"/>
                    <a:gd name="T10" fmla="*/ 0 60000 65536"/>
                    <a:gd name="T11" fmla="*/ 0 60000 65536"/>
                    <a:gd name="T12" fmla="*/ 0 60000 65536"/>
                    <a:gd name="T13" fmla="*/ 0 60000 65536"/>
                    <a:gd name="T14" fmla="*/ 0 60000 65536"/>
                    <a:gd name="T15" fmla="*/ 0 w 70"/>
                    <a:gd name="T16" fmla="*/ 0 h 134"/>
                    <a:gd name="T17" fmla="*/ 70 w 70"/>
                    <a:gd name="T18" fmla="*/ 134 h 134"/>
                  </a:gdLst>
                  <a:ahLst/>
                  <a:cxnLst>
                    <a:cxn ang="T10">
                      <a:pos x="T0" y="T1"/>
                    </a:cxn>
                    <a:cxn ang="T11">
                      <a:pos x="T2" y="T3"/>
                    </a:cxn>
                    <a:cxn ang="T12">
                      <a:pos x="T4" y="T5"/>
                    </a:cxn>
                    <a:cxn ang="T13">
                      <a:pos x="T6" y="T7"/>
                    </a:cxn>
                    <a:cxn ang="T14">
                      <a:pos x="T8" y="T9"/>
                    </a:cxn>
                  </a:cxnLst>
                  <a:rect l="T15" t="T16" r="T17" b="T18"/>
                  <a:pathLst>
                    <a:path w="70" h="134">
                      <a:moveTo>
                        <a:pt x="35" y="0"/>
                      </a:moveTo>
                      <a:lnTo>
                        <a:pt x="69" y="133"/>
                      </a:lnTo>
                      <a:lnTo>
                        <a:pt x="35" y="133"/>
                      </a:lnTo>
                      <a:lnTo>
                        <a:pt x="0" y="133"/>
                      </a:lnTo>
                      <a:lnTo>
                        <a:pt x="35"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41073" name="Line 42"/>
                <p:cNvSpPr>
                  <a:spLocks noChangeShapeType="1"/>
                </p:cNvSpPr>
                <p:nvPr/>
              </p:nvSpPr>
              <p:spPr bwMode="auto">
                <a:xfrm flipV="1">
                  <a:off x="2324" y="2376"/>
                  <a:ext cx="0" cy="165"/>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sp>
            <p:nvSpPr>
              <p:cNvPr id="40998" name="Rectangle 44"/>
              <p:cNvSpPr>
                <a:spLocks noChangeArrowheads="1"/>
              </p:cNvSpPr>
              <p:nvPr/>
            </p:nvSpPr>
            <p:spPr bwMode="auto">
              <a:xfrm>
                <a:off x="3144" y="1561"/>
                <a:ext cx="1027" cy="1603"/>
              </a:xfrm>
              <a:prstGeom prst="rect">
                <a:avLst/>
              </a:prstGeom>
              <a:solidFill>
                <a:srgbClr val="FFFFFF"/>
              </a:solidFill>
              <a:ln w="12700">
                <a:solidFill>
                  <a:srgbClr val="000000"/>
                </a:solidFill>
                <a:miter lim="800000"/>
                <a:headEnd/>
                <a:tailEnd/>
              </a:ln>
            </p:spPr>
            <p:txBody>
              <a:bodyPr wrap="none" anchor="ctr">
                <a:prstTxWarp prst="textNoShape">
                  <a:avLst/>
                </a:prstTxWarp>
              </a:bodyPr>
              <a:lstStyle/>
              <a:p>
                <a:endParaRPr lang="en-US"/>
              </a:p>
            </p:txBody>
          </p:sp>
          <p:sp>
            <p:nvSpPr>
              <p:cNvPr id="40999" name="Oval 45"/>
              <p:cNvSpPr>
                <a:spLocks noChangeArrowheads="1"/>
              </p:cNvSpPr>
              <p:nvPr/>
            </p:nvSpPr>
            <p:spPr bwMode="auto">
              <a:xfrm>
                <a:off x="3253" y="3596"/>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41000" name="Rectangle 46"/>
              <p:cNvSpPr>
                <a:spLocks noChangeArrowheads="1"/>
              </p:cNvSpPr>
              <p:nvPr/>
            </p:nvSpPr>
            <p:spPr bwMode="auto">
              <a:xfrm>
                <a:off x="3253" y="3269"/>
                <a:ext cx="822" cy="375"/>
              </a:xfrm>
              <a:prstGeom prst="rect">
                <a:avLst/>
              </a:prstGeom>
              <a:solidFill>
                <a:srgbClr val="FFFFFF"/>
              </a:solidFill>
              <a:ln w="12700">
                <a:solidFill>
                  <a:srgbClr val="FFFFFF"/>
                </a:solidFill>
                <a:miter lim="800000"/>
                <a:headEnd/>
                <a:tailEnd/>
              </a:ln>
            </p:spPr>
            <p:txBody>
              <a:bodyPr wrap="none" anchor="ctr">
                <a:prstTxWarp prst="textNoShape">
                  <a:avLst/>
                </a:prstTxWarp>
              </a:bodyPr>
              <a:lstStyle/>
              <a:p>
                <a:endParaRPr lang="en-US"/>
              </a:p>
            </p:txBody>
          </p:sp>
          <p:sp>
            <p:nvSpPr>
              <p:cNvPr id="41001" name="Oval 47"/>
              <p:cNvSpPr>
                <a:spLocks noChangeArrowheads="1"/>
              </p:cNvSpPr>
              <p:nvPr/>
            </p:nvSpPr>
            <p:spPr bwMode="auto">
              <a:xfrm>
                <a:off x="3253" y="3193"/>
                <a:ext cx="822" cy="131"/>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p>
            </p:txBody>
          </p:sp>
          <p:sp>
            <p:nvSpPr>
              <p:cNvPr id="41002" name="Line 48"/>
              <p:cNvSpPr>
                <a:spLocks noChangeShapeType="1"/>
              </p:cNvSpPr>
              <p:nvPr/>
            </p:nvSpPr>
            <p:spPr bwMode="auto">
              <a:xfrm>
                <a:off x="3253"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3" name="Line 49"/>
              <p:cNvSpPr>
                <a:spLocks noChangeShapeType="1"/>
              </p:cNvSpPr>
              <p:nvPr/>
            </p:nvSpPr>
            <p:spPr bwMode="auto">
              <a:xfrm>
                <a:off x="4085" y="3265"/>
                <a:ext cx="0" cy="382"/>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4" name="Line 50"/>
              <p:cNvSpPr>
                <a:spLocks noChangeShapeType="1"/>
              </p:cNvSpPr>
              <p:nvPr/>
            </p:nvSpPr>
            <p:spPr bwMode="auto">
              <a:xfrm>
                <a:off x="3272" y="3278"/>
                <a:ext cx="0" cy="36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5" name="Line 51"/>
              <p:cNvSpPr>
                <a:spLocks noChangeShapeType="1"/>
              </p:cNvSpPr>
              <p:nvPr/>
            </p:nvSpPr>
            <p:spPr bwMode="auto">
              <a:xfrm>
                <a:off x="327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6" name="Line 52"/>
              <p:cNvSpPr>
                <a:spLocks noChangeShapeType="1"/>
              </p:cNvSpPr>
              <p:nvPr/>
            </p:nvSpPr>
            <p:spPr bwMode="auto">
              <a:xfrm>
                <a:off x="3272"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7" name="Line 53"/>
              <p:cNvSpPr>
                <a:spLocks noChangeShapeType="1"/>
              </p:cNvSpPr>
              <p:nvPr/>
            </p:nvSpPr>
            <p:spPr bwMode="auto">
              <a:xfrm>
                <a:off x="3291" y="3278"/>
                <a:ext cx="0" cy="389"/>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8" name="Line 54"/>
              <p:cNvSpPr>
                <a:spLocks noChangeShapeType="1"/>
              </p:cNvSpPr>
              <p:nvPr/>
            </p:nvSpPr>
            <p:spPr bwMode="auto">
              <a:xfrm>
                <a:off x="3291" y="3297"/>
                <a:ext cx="0" cy="370"/>
              </a:xfrm>
              <a:prstGeom prst="line">
                <a:avLst/>
              </a:prstGeom>
              <a:noFill/>
              <a:ln w="12700">
                <a:solidFill>
                  <a:srgbClr val="000000"/>
                </a:solidFill>
                <a:round/>
                <a:headEnd type="none" w="sm" len="sm"/>
                <a:tailEnd type="none" w="sm" len="sm"/>
              </a:ln>
            </p:spPr>
            <p:txBody>
              <a:bodyPr>
                <a:prstTxWarp prst="textNoShape">
                  <a:avLst/>
                </a:prstTxWarp>
              </a:bodyPr>
              <a:lstStyle/>
              <a:p>
                <a:endParaRPr lang="en-US"/>
              </a:p>
            </p:txBody>
          </p:sp>
          <p:sp>
            <p:nvSpPr>
              <p:cNvPr id="41009" name="Oval 55"/>
              <p:cNvSpPr>
                <a:spLocks noChangeArrowheads="1"/>
              </p:cNvSpPr>
              <p:nvPr/>
            </p:nvSpPr>
            <p:spPr bwMode="auto">
              <a:xfrm>
                <a:off x="3221" y="2540"/>
                <a:ext cx="387" cy="221"/>
              </a:xfrm>
              <a:prstGeom prst="ellipse">
                <a:avLst/>
              </a:prstGeom>
              <a:solidFill>
                <a:schemeClr val="hlink"/>
              </a:solidFill>
              <a:ln w="12700">
                <a:solidFill>
                  <a:srgbClr val="000000"/>
                </a:solidFill>
                <a:round/>
                <a:headEnd/>
                <a:tailEnd/>
              </a:ln>
            </p:spPr>
            <p:txBody>
              <a:bodyPr wrap="none" anchor="ctr">
                <a:prstTxWarp prst="textNoShape">
                  <a:avLst/>
                </a:prstTxWarp>
              </a:bodyPr>
              <a:lstStyle/>
              <a:p>
                <a:endParaRPr lang="en-US"/>
              </a:p>
            </p:txBody>
          </p:sp>
          <p:sp>
            <p:nvSpPr>
              <p:cNvPr id="41010" name="Rectangle 56"/>
              <p:cNvSpPr>
                <a:spLocks noChangeArrowheads="1"/>
              </p:cNvSpPr>
              <p:nvPr/>
            </p:nvSpPr>
            <p:spPr bwMode="auto">
              <a:xfrm>
                <a:off x="3245" y="2556"/>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Split</a:t>
                </a:r>
              </a:p>
            </p:txBody>
          </p:sp>
          <p:sp>
            <p:nvSpPr>
              <p:cNvPr id="41011" name="Rectangle 57"/>
              <p:cNvSpPr>
                <a:spLocks noChangeArrowheads="1"/>
              </p:cNvSpPr>
              <p:nvPr/>
            </p:nvSpPr>
            <p:spPr bwMode="auto">
              <a:xfrm>
                <a:off x="3393" y="3097"/>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1012" name="Rectangle 58"/>
              <p:cNvSpPr>
                <a:spLocks noChangeArrowheads="1"/>
              </p:cNvSpPr>
              <p:nvPr/>
            </p:nvSpPr>
            <p:spPr bwMode="auto">
              <a:xfrm>
                <a:off x="3393" y="2770"/>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1013" name="Oval 59"/>
              <p:cNvSpPr>
                <a:spLocks noChangeArrowheads="1"/>
              </p:cNvSpPr>
              <p:nvPr/>
            </p:nvSpPr>
            <p:spPr bwMode="auto">
              <a:xfrm>
                <a:off x="3221" y="2886"/>
                <a:ext cx="387" cy="220"/>
              </a:xfrm>
              <a:prstGeom prst="ellipse">
                <a:avLst/>
              </a:prstGeom>
              <a:solidFill>
                <a:srgbClr val="D49FFF"/>
              </a:solidFill>
              <a:ln w="12700">
                <a:solidFill>
                  <a:srgbClr val="000000"/>
                </a:solidFill>
                <a:round/>
                <a:headEnd/>
                <a:tailEnd/>
              </a:ln>
            </p:spPr>
            <p:txBody>
              <a:bodyPr wrap="none" anchor="ctr">
                <a:prstTxWarp prst="textNoShape">
                  <a:avLst/>
                </a:prstTxWarp>
              </a:bodyPr>
              <a:lstStyle/>
              <a:p>
                <a:endParaRPr lang="en-US"/>
              </a:p>
            </p:txBody>
          </p:sp>
          <p:sp>
            <p:nvSpPr>
              <p:cNvPr id="41014" name="Rectangle 60"/>
              <p:cNvSpPr>
                <a:spLocks noChangeArrowheads="1"/>
              </p:cNvSpPr>
              <p:nvPr/>
            </p:nvSpPr>
            <p:spPr bwMode="auto">
              <a:xfrm>
                <a:off x="3241" y="2901"/>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sp>
            <p:nvSpPr>
              <p:cNvPr id="41015" name="Oval 61"/>
              <p:cNvSpPr>
                <a:spLocks noChangeArrowheads="1"/>
              </p:cNvSpPr>
              <p:nvPr/>
            </p:nvSpPr>
            <p:spPr bwMode="auto">
              <a:xfrm>
                <a:off x="3713" y="2540"/>
                <a:ext cx="388" cy="221"/>
              </a:xfrm>
              <a:prstGeom prst="ellipse">
                <a:avLst/>
              </a:prstGeom>
              <a:solidFill>
                <a:schemeClr val="hlink"/>
              </a:solidFill>
              <a:ln w="12700">
                <a:solidFill>
                  <a:srgbClr val="000000"/>
                </a:solidFill>
                <a:round/>
                <a:headEnd/>
                <a:tailEnd/>
              </a:ln>
            </p:spPr>
            <p:txBody>
              <a:bodyPr wrap="none" anchor="ctr">
                <a:prstTxWarp prst="textNoShape">
                  <a:avLst/>
                </a:prstTxWarp>
              </a:bodyPr>
              <a:lstStyle/>
              <a:p>
                <a:endParaRPr lang="en-US"/>
              </a:p>
            </p:txBody>
          </p:sp>
          <p:sp>
            <p:nvSpPr>
              <p:cNvPr id="41016" name="Rectangle 62"/>
              <p:cNvSpPr>
                <a:spLocks noChangeArrowheads="1"/>
              </p:cNvSpPr>
              <p:nvPr/>
            </p:nvSpPr>
            <p:spPr bwMode="auto">
              <a:xfrm>
                <a:off x="3734" y="2556"/>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Split</a:t>
                </a:r>
              </a:p>
            </p:txBody>
          </p:sp>
          <p:sp>
            <p:nvSpPr>
              <p:cNvPr id="41017" name="Rectangle 63"/>
              <p:cNvSpPr>
                <a:spLocks noChangeArrowheads="1"/>
              </p:cNvSpPr>
              <p:nvPr/>
            </p:nvSpPr>
            <p:spPr bwMode="auto">
              <a:xfrm>
                <a:off x="3886" y="3097"/>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1018" name="Rectangle 64"/>
              <p:cNvSpPr>
                <a:spLocks noChangeArrowheads="1"/>
              </p:cNvSpPr>
              <p:nvPr/>
            </p:nvSpPr>
            <p:spPr bwMode="auto">
              <a:xfrm>
                <a:off x="3886" y="2770"/>
                <a:ext cx="42" cy="144"/>
              </a:xfrm>
              <a:prstGeom prst="rect">
                <a:avLst/>
              </a:prstGeom>
              <a:pattFill prst="pct10">
                <a:fgClr>
                  <a:srgbClr val="000000"/>
                </a:fgClr>
                <a:bgClr>
                  <a:srgbClr val="FFFFFF"/>
                </a:bgClr>
              </a:pattFill>
              <a:ln w="12700">
                <a:solidFill>
                  <a:srgbClr val="000000"/>
                </a:solidFill>
                <a:miter lim="800000"/>
                <a:headEnd/>
                <a:tailEnd/>
              </a:ln>
            </p:spPr>
            <p:txBody>
              <a:bodyPr wrap="none" anchor="ctr">
                <a:prstTxWarp prst="textNoShape">
                  <a:avLst/>
                </a:prstTxWarp>
              </a:bodyPr>
              <a:lstStyle/>
              <a:p>
                <a:endParaRPr lang="en-US"/>
              </a:p>
            </p:txBody>
          </p:sp>
          <p:sp>
            <p:nvSpPr>
              <p:cNvPr id="41019" name="Oval 65"/>
              <p:cNvSpPr>
                <a:spLocks noChangeArrowheads="1"/>
              </p:cNvSpPr>
              <p:nvPr/>
            </p:nvSpPr>
            <p:spPr bwMode="auto">
              <a:xfrm>
                <a:off x="3713" y="2886"/>
                <a:ext cx="388" cy="220"/>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a:p>
            </p:txBody>
          </p:sp>
          <p:sp>
            <p:nvSpPr>
              <p:cNvPr id="41020" name="Rectangle 66"/>
              <p:cNvSpPr>
                <a:spLocks noChangeArrowheads="1"/>
              </p:cNvSpPr>
              <p:nvPr/>
            </p:nvSpPr>
            <p:spPr bwMode="auto">
              <a:xfrm>
                <a:off x="3731" y="2901"/>
                <a:ext cx="346"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Scan</a:t>
                </a:r>
              </a:p>
            </p:txBody>
          </p:sp>
          <p:grpSp>
            <p:nvGrpSpPr>
              <p:cNvPr id="8" name="Group 69"/>
              <p:cNvGrpSpPr>
                <a:grpSpLocks/>
              </p:cNvGrpSpPr>
              <p:nvPr/>
            </p:nvGrpSpPr>
            <p:grpSpPr bwMode="auto">
              <a:xfrm>
                <a:off x="3434" y="2248"/>
                <a:ext cx="70" cy="293"/>
                <a:chOff x="3434" y="2248"/>
                <a:chExt cx="70" cy="293"/>
              </a:xfrm>
            </p:grpSpPr>
            <p:sp>
              <p:nvSpPr>
                <p:cNvPr id="41070" name="Freeform 67"/>
                <p:cNvSpPr>
                  <a:spLocks/>
                </p:cNvSpPr>
                <p:nvPr/>
              </p:nvSpPr>
              <p:spPr bwMode="auto">
                <a:xfrm>
                  <a:off x="3434" y="2248"/>
                  <a:ext cx="70" cy="134"/>
                </a:xfrm>
                <a:custGeom>
                  <a:avLst/>
                  <a:gdLst>
                    <a:gd name="T0" fmla="*/ 35 w 70"/>
                    <a:gd name="T1" fmla="*/ 0 h 134"/>
                    <a:gd name="T2" fmla="*/ 69 w 70"/>
                    <a:gd name="T3" fmla="*/ 133 h 134"/>
                    <a:gd name="T4" fmla="*/ 35 w 70"/>
                    <a:gd name="T5" fmla="*/ 133 h 134"/>
                    <a:gd name="T6" fmla="*/ 0 w 70"/>
                    <a:gd name="T7" fmla="*/ 133 h 134"/>
                    <a:gd name="T8" fmla="*/ 35 w 70"/>
                    <a:gd name="T9" fmla="*/ 0 h 134"/>
                    <a:gd name="T10" fmla="*/ 0 60000 65536"/>
                    <a:gd name="T11" fmla="*/ 0 60000 65536"/>
                    <a:gd name="T12" fmla="*/ 0 60000 65536"/>
                    <a:gd name="T13" fmla="*/ 0 60000 65536"/>
                    <a:gd name="T14" fmla="*/ 0 60000 65536"/>
                    <a:gd name="T15" fmla="*/ 0 w 70"/>
                    <a:gd name="T16" fmla="*/ 0 h 134"/>
                    <a:gd name="T17" fmla="*/ 70 w 70"/>
                    <a:gd name="T18" fmla="*/ 134 h 134"/>
                  </a:gdLst>
                  <a:ahLst/>
                  <a:cxnLst>
                    <a:cxn ang="T10">
                      <a:pos x="T0" y="T1"/>
                    </a:cxn>
                    <a:cxn ang="T11">
                      <a:pos x="T2" y="T3"/>
                    </a:cxn>
                    <a:cxn ang="T12">
                      <a:pos x="T4" y="T5"/>
                    </a:cxn>
                    <a:cxn ang="T13">
                      <a:pos x="T6" y="T7"/>
                    </a:cxn>
                    <a:cxn ang="T14">
                      <a:pos x="T8" y="T9"/>
                    </a:cxn>
                  </a:cxnLst>
                  <a:rect l="T15" t="T16" r="T17" b="T18"/>
                  <a:pathLst>
                    <a:path w="70" h="134">
                      <a:moveTo>
                        <a:pt x="35" y="0"/>
                      </a:moveTo>
                      <a:lnTo>
                        <a:pt x="69" y="133"/>
                      </a:lnTo>
                      <a:lnTo>
                        <a:pt x="35" y="133"/>
                      </a:lnTo>
                      <a:lnTo>
                        <a:pt x="0" y="133"/>
                      </a:lnTo>
                      <a:lnTo>
                        <a:pt x="35"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41071" name="Line 68"/>
                <p:cNvSpPr>
                  <a:spLocks noChangeShapeType="1"/>
                </p:cNvSpPr>
                <p:nvPr/>
              </p:nvSpPr>
              <p:spPr bwMode="auto">
                <a:xfrm flipV="1">
                  <a:off x="3476" y="2376"/>
                  <a:ext cx="0" cy="165"/>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9" name="Group 72"/>
              <p:cNvGrpSpPr>
                <a:grpSpLocks/>
              </p:cNvGrpSpPr>
              <p:nvPr/>
            </p:nvGrpSpPr>
            <p:grpSpPr bwMode="auto">
              <a:xfrm>
                <a:off x="3914" y="2248"/>
                <a:ext cx="64" cy="293"/>
                <a:chOff x="3914" y="2248"/>
                <a:chExt cx="64" cy="293"/>
              </a:xfrm>
            </p:grpSpPr>
            <p:sp>
              <p:nvSpPr>
                <p:cNvPr id="41068" name="Freeform 70"/>
                <p:cNvSpPr>
                  <a:spLocks/>
                </p:cNvSpPr>
                <p:nvPr/>
              </p:nvSpPr>
              <p:spPr bwMode="auto">
                <a:xfrm>
                  <a:off x="3914" y="2248"/>
                  <a:ext cx="64" cy="134"/>
                </a:xfrm>
                <a:custGeom>
                  <a:avLst/>
                  <a:gdLst>
                    <a:gd name="T0" fmla="*/ 28 w 64"/>
                    <a:gd name="T1" fmla="*/ 0 h 134"/>
                    <a:gd name="T2" fmla="*/ 63 w 64"/>
                    <a:gd name="T3" fmla="*/ 133 h 134"/>
                    <a:gd name="T4" fmla="*/ 28 w 64"/>
                    <a:gd name="T5" fmla="*/ 133 h 134"/>
                    <a:gd name="T6" fmla="*/ 0 w 64"/>
                    <a:gd name="T7" fmla="*/ 133 h 134"/>
                    <a:gd name="T8" fmla="*/ 28 w 64"/>
                    <a:gd name="T9" fmla="*/ 0 h 134"/>
                    <a:gd name="T10" fmla="*/ 0 60000 65536"/>
                    <a:gd name="T11" fmla="*/ 0 60000 65536"/>
                    <a:gd name="T12" fmla="*/ 0 60000 65536"/>
                    <a:gd name="T13" fmla="*/ 0 60000 65536"/>
                    <a:gd name="T14" fmla="*/ 0 60000 65536"/>
                    <a:gd name="T15" fmla="*/ 0 w 64"/>
                    <a:gd name="T16" fmla="*/ 0 h 134"/>
                    <a:gd name="T17" fmla="*/ 64 w 64"/>
                    <a:gd name="T18" fmla="*/ 134 h 134"/>
                  </a:gdLst>
                  <a:ahLst/>
                  <a:cxnLst>
                    <a:cxn ang="T10">
                      <a:pos x="T0" y="T1"/>
                    </a:cxn>
                    <a:cxn ang="T11">
                      <a:pos x="T2" y="T3"/>
                    </a:cxn>
                    <a:cxn ang="T12">
                      <a:pos x="T4" y="T5"/>
                    </a:cxn>
                    <a:cxn ang="T13">
                      <a:pos x="T6" y="T7"/>
                    </a:cxn>
                    <a:cxn ang="T14">
                      <a:pos x="T8" y="T9"/>
                    </a:cxn>
                  </a:cxnLst>
                  <a:rect l="T15" t="T16" r="T17" b="T18"/>
                  <a:pathLst>
                    <a:path w="64" h="134">
                      <a:moveTo>
                        <a:pt x="28" y="0"/>
                      </a:moveTo>
                      <a:lnTo>
                        <a:pt x="63" y="133"/>
                      </a:lnTo>
                      <a:lnTo>
                        <a:pt x="28" y="133"/>
                      </a:lnTo>
                      <a:lnTo>
                        <a:pt x="0" y="133"/>
                      </a:lnTo>
                      <a:lnTo>
                        <a:pt x="28"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41069" name="Line 71"/>
                <p:cNvSpPr>
                  <a:spLocks noChangeShapeType="1"/>
                </p:cNvSpPr>
                <p:nvPr/>
              </p:nvSpPr>
              <p:spPr bwMode="auto">
                <a:xfrm flipV="1">
                  <a:off x="3949" y="2376"/>
                  <a:ext cx="0" cy="165"/>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10" name="Group 75"/>
              <p:cNvGrpSpPr>
                <a:grpSpLocks/>
              </p:cNvGrpSpPr>
              <p:nvPr/>
            </p:nvGrpSpPr>
            <p:grpSpPr bwMode="auto">
              <a:xfrm>
                <a:off x="2007" y="2190"/>
                <a:ext cx="1241" cy="362"/>
                <a:chOff x="2007" y="2190"/>
                <a:chExt cx="1241" cy="362"/>
              </a:xfrm>
            </p:grpSpPr>
            <p:sp>
              <p:nvSpPr>
                <p:cNvPr id="41066" name="Freeform 73"/>
                <p:cNvSpPr>
                  <a:spLocks/>
                </p:cNvSpPr>
                <p:nvPr/>
              </p:nvSpPr>
              <p:spPr bwMode="auto">
                <a:xfrm>
                  <a:off x="3108" y="2190"/>
                  <a:ext cx="140" cy="64"/>
                </a:xfrm>
                <a:custGeom>
                  <a:avLst/>
                  <a:gdLst>
                    <a:gd name="T0" fmla="*/ 139 w 140"/>
                    <a:gd name="T1" fmla="*/ 0 h 64"/>
                    <a:gd name="T2" fmla="*/ 18 w 140"/>
                    <a:gd name="T3" fmla="*/ 63 h 64"/>
                    <a:gd name="T4" fmla="*/ 12 w 140"/>
                    <a:gd name="T5" fmla="*/ 35 h 64"/>
                    <a:gd name="T6" fmla="*/ 0 w 140"/>
                    <a:gd name="T7" fmla="*/ 6 h 64"/>
                    <a:gd name="T8" fmla="*/ 139 w 140"/>
                    <a:gd name="T9" fmla="*/ 0 h 64"/>
                    <a:gd name="T10" fmla="*/ 0 60000 65536"/>
                    <a:gd name="T11" fmla="*/ 0 60000 65536"/>
                    <a:gd name="T12" fmla="*/ 0 60000 65536"/>
                    <a:gd name="T13" fmla="*/ 0 60000 65536"/>
                    <a:gd name="T14" fmla="*/ 0 60000 65536"/>
                    <a:gd name="T15" fmla="*/ 0 w 140"/>
                    <a:gd name="T16" fmla="*/ 0 h 64"/>
                    <a:gd name="T17" fmla="*/ 140 w 140"/>
                    <a:gd name="T18" fmla="*/ 64 h 64"/>
                  </a:gdLst>
                  <a:ahLst/>
                  <a:cxnLst>
                    <a:cxn ang="T10">
                      <a:pos x="T0" y="T1"/>
                    </a:cxn>
                    <a:cxn ang="T11">
                      <a:pos x="T2" y="T3"/>
                    </a:cxn>
                    <a:cxn ang="T12">
                      <a:pos x="T4" y="T5"/>
                    </a:cxn>
                    <a:cxn ang="T13">
                      <a:pos x="T6" y="T7"/>
                    </a:cxn>
                    <a:cxn ang="T14">
                      <a:pos x="T8" y="T9"/>
                    </a:cxn>
                  </a:cxnLst>
                  <a:rect l="T15" t="T16" r="T17" b="T18"/>
                  <a:pathLst>
                    <a:path w="140" h="64">
                      <a:moveTo>
                        <a:pt x="139" y="0"/>
                      </a:moveTo>
                      <a:lnTo>
                        <a:pt x="18" y="63"/>
                      </a:lnTo>
                      <a:lnTo>
                        <a:pt x="12" y="35"/>
                      </a:lnTo>
                      <a:lnTo>
                        <a:pt x="0" y="6"/>
                      </a:lnTo>
                      <a:lnTo>
                        <a:pt x="139"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41067" name="Line 74"/>
                <p:cNvSpPr>
                  <a:spLocks noChangeShapeType="1"/>
                </p:cNvSpPr>
                <p:nvPr/>
              </p:nvSpPr>
              <p:spPr bwMode="auto">
                <a:xfrm flipV="1">
                  <a:off x="2007" y="2232"/>
                  <a:ext cx="1119" cy="320"/>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11" name="Group 78"/>
              <p:cNvGrpSpPr>
                <a:grpSpLocks/>
              </p:cNvGrpSpPr>
              <p:nvPr/>
            </p:nvGrpSpPr>
            <p:grpSpPr bwMode="auto">
              <a:xfrm>
                <a:off x="2526" y="2248"/>
                <a:ext cx="1317" cy="336"/>
                <a:chOff x="2526" y="2248"/>
                <a:chExt cx="1317" cy="336"/>
              </a:xfrm>
            </p:grpSpPr>
            <p:sp>
              <p:nvSpPr>
                <p:cNvPr id="41064" name="Freeform 76"/>
                <p:cNvSpPr>
                  <a:spLocks/>
                </p:cNvSpPr>
                <p:nvPr/>
              </p:nvSpPr>
              <p:spPr bwMode="auto">
                <a:xfrm>
                  <a:off x="3703" y="2248"/>
                  <a:ext cx="140" cy="63"/>
                </a:xfrm>
                <a:custGeom>
                  <a:avLst/>
                  <a:gdLst>
                    <a:gd name="T0" fmla="*/ 139 w 140"/>
                    <a:gd name="T1" fmla="*/ 0 h 63"/>
                    <a:gd name="T2" fmla="*/ 12 w 140"/>
                    <a:gd name="T3" fmla="*/ 62 h 63"/>
                    <a:gd name="T4" fmla="*/ 6 w 140"/>
                    <a:gd name="T5" fmla="*/ 28 h 63"/>
                    <a:gd name="T6" fmla="*/ 0 w 140"/>
                    <a:gd name="T7" fmla="*/ 0 h 63"/>
                    <a:gd name="T8" fmla="*/ 139 w 140"/>
                    <a:gd name="T9" fmla="*/ 0 h 63"/>
                    <a:gd name="T10" fmla="*/ 0 60000 65536"/>
                    <a:gd name="T11" fmla="*/ 0 60000 65536"/>
                    <a:gd name="T12" fmla="*/ 0 60000 65536"/>
                    <a:gd name="T13" fmla="*/ 0 60000 65536"/>
                    <a:gd name="T14" fmla="*/ 0 60000 65536"/>
                    <a:gd name="T15" fmla="*/ 0 w 140"/>
                    <a:gd name="T16" fmla="*/ 0 h 63"/>
                    <a:gd name="T17" fmla="*/ 140 w 140"/>
                    <a:gd name="T18" fmla="*/ 63 h 63"/>
                  </a:gdLst>
                  <a:ahLst/>
                  <a:cxnLst>
                    <a:cxn ang="T10">
                      <a:pos x="T0" y="T1"/>
                    </a:cxn>
                    <a:cxn ang="T11">
                      <a:pos x="T2" y="T3"/>
                    </a:cxn>
                    <a:cxn ang="T12">
                      <a:pos x="T4" y="T5"/>
                    </a:cxn>
                    <a:cxn ang="T13">
                      <a:pos x="T6" y="T7"/>
                    </a:cxn>
                    <a:cxn ang="T14">
                      <a:pos x="T8" y="T9"/>
                    </a:cxn>
                  </a:cxnLst>
                  <a:rect l="T15" t="T16" r="T17" b="T18"/>
                  <a:pathLst>
                    <a:path w="140" h="63">
                      <a:moveTo>
                        <a:pt x="139" y="0"/>
                      </a:moveTo>
                      <a:lnTo>
                        <a:pt x="12" y="62"/>
                      </a:lnTo>
                      <a:lnTo>
                        <a:pt x="6" y="28"/>
                      </a:lnTo>
                      <a:lnTo>
                        <a:pt x="0" y="0"/>
                      </a:lnTo>
                      <a:lnTo>
                        <a:pt x="139" y="0"/>
                      </a:lnTo>
                    </a:path>
                  </a:pathLst>
                </a:custGeom>
                <a:solidFill>
                  <a:schemeClr val="accent1"/>
                </a:solidFill>
                <a:ln w="12700" cap="rnd">
                  <a:solidFill>
                    <a:schemeClr val="accent1"/>
                  </a:solidFill>
                  <a:round/>
                  <a:headEnd/>
                  <a:tailEnd/>
                </a:ln>
              </p:spPr>
              <p:txBody>
                <a:bodyPr>
                  <a:prstTxWarp prst="textNoShape">
                    <a:avLst/>
                  </a:prstTxWarp>
                </a:bodyPr>
                <a:lstStyle/>
                <a:p>
                  <a:endParaRPr lang="en-US"/>
                </a:p>
              </p:txBody>
            </p:sp>
            <p:sp>
              <p:nvSpPr>
                <p:cNvPr id="41065" name="Line 77"/>
                <p:cNvSpPr>
                  <a:spLocks noChangeShapeType="1"/>
                </p:cNvSpPr>
                <p:nvPr/>
              </p:nvSpPr>
              <p:spPr bwMode="auto">
                <a:xfrm flipV="1">
                  <a:off x="2526" y="2283"/>
                  <a:ext cx="1189" cy="301"/>
                </a:xfrm>
                <a:prstGeom prst="line">
                  <a:avLst/>
                </a:prstGeom>
                <a:noFill/>
                <a:ln w="50800">
                  <a:solidFill>
                    <a:schemeClr val="accent1"/>
                  </a:solidFill>
                  <a:round/>
                  <a:headEnd type="none" w="sm" len="sm"/>
                  <a:tailEnd type="none" w="sm" len="sm"/>
                </a:ln>
              </p:spPr>
              <p:txBody>
                <a:bodyPr>
                  <a:prstTxWarp prst="textNoShape">
                    <a:avLst/>
                  </a:prstTxWarp>
                </a:bodyPr>
                <a:lstStyle/>
                <a:p>
                  <a:endParaRPr lang="en-US"/>
                </a:p>
              </p:txBody>
            </p:sp>
          </p:grpSp>
          <p:grpSp>
            <p:nvGrpSpPr>
              <p:cNvPr id="12" name="Group 81"/>
              <p:cNvGrpSpPr>
                <a:grpSpLocks/>
              </p:cNvGrpSpPr>
              <p:nvPr/>
            </p:nvGrpSpPr>
            <p:grpSpPr bwMode="auto">
              <a:xfrm>
                <a:off x="2020" y="2248"/>
                <a:ext cx="1227" cy="362"/>
                <a:chOff x="2020" y="2248"/>
                <a:chExt cx="1227" cy="362"/>
              </a:xfrm>
            </p:grpSpPr>
            <p:sp>
              <p:nvSpPr>
                <p:cNvPr id="41062" name="Freeform 79"/>
                <p:cNvSpPr>
                  <a:spLocks/>
                </p:cNvSpPr>
                <p:nvPr/>
              </p:nvSpPr>
              <p:spPr bwMode="auto">
                <a:xfrm>
                  <a:off x="2020" y="2248"/>
                  <a:ext cx="140" cy="63"/>
                </a:xfrm>
                <a:custGeom>
                  <a:avLst/>
                  <a:gdLst>
                    <a:gd name="T0" fmla="*/ 0 w 140"/>
                    <a:gd name="T1" fmla="*/ 0 h 63"/>
                    <a:gd name="T2" fmla="*/ 139 w 140"/>
                    <a:gd name="T3" fmla="*/ 5 h 63"/>
                    <a:gd name="T4" fmla="*/ 127 w 140"/>
                    <a:gd name="T5" fmla="*/ 34 h 63"/>
                    <a:gd name="T6" fmla="*/ 115 w 140"/>
                    <a:gd name="T7" fmla="*/ 62 h 63"/>
                    <a:gd name="T8" fmla="*/ 0 w 140"/>
                    <a:gd name="T9" fmla="*/ 0 h 63"/>
                    <a:gd name="T10" fmla="*/ 0 60000 65536"/>
                    <a:gd name="T11" fmla="*/ 0 60000 65536"/>
                    <a:gd name="T12" fmla="*/ 0 60000 65536"/>
                    <a:gd name="T13" fmla="*/ 0 60000 65536"/>
                    <a:gd name="T14" fmla="*/ 0 60000 65536"/>
                    <a:gd name="T15" fmla="*/ 0 w 140"/>
                    <a:gd name="T16" fmla="*/ 0 h 63"/>
                    <a:gd name="T17" fmla="*/ 140 w 140"/>
                    <a:gd name="T18" fmla="*/ 63 h 63"/>
                  </a:gdLst>
                  <a:ahLst/>
                  <a:cxnLst>
                    <a:cxn ang="T10">
                      <a:pos x="T0" y="T1"/>
                    </a:cxn>
                    <a:cxn ang="T11">
                      <a:pos x="T2" y="T3"/>
                    </a:cxn>
                    <a:cxn ang="T12">
                      <a:pos x="T4" y="T5"/>
                    </a:cxn>
                    <a:cxn ang="T13">
                      <a:pos x="T6" y="T7"/>
                    </a:cxn>
                    <a:cxn ang="T14">
                      <a:pos x="T8" y="T9"/>
                    </a:cxn>
                  </a:cxnLst>
                  <a:rect l="T15" t="T16" r="T17" b="T18"/>
                  <a:pathLst>
                    <a:path w="140" h="63">
                      <a:moveTo>
                        <a:pt x="0" y="0"/>
                      </a:moveTo>
                      <a:lnTo>
                        <a:pt x="139" y="5"/>
                      </a:lnTo>
                      <a:lnTo>
                        <a:pt x="127" y="34"/>
                      </a:lnTo>
                      <a:lnTo>
                        <a:pt x="115" y="62"/>
                      </a:lnTo>
                      <a:lnTo>
                        <a:pt x="0"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41063" name="Line 80"/>
                <p:cNvSpPr>
                  <a:spLocks noChangeShapeType="1"/>
                </p:cNvSpPr>
                <p:nvPr/>
              </p:nvSpPr>
              <p:spPr bwMode="auto">
                <a:xfrm flipH="1" flipV="1">
                  <a:off x="2142" y="2290"/>
                  <a:ext cx="1105" cy="320"/>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13" name="Group 84"/>
              <p:cNvGrpSpPr>
                <a:grpSpLocks/>
              </p:cNvGrpSpPr>
              <p:nvPr/>
            </p:nvGrpSpPr>
            <p:grpSpPr bwMode="auto">
              <a:xfrm>
                <a:off x="2551" y="2216"/>
                <a:ext cx="1228" cy="349"/>
                <a:chOff x="2551" y="2216"/>
                <a:chExt cx="1228" cy="349"/>
              </a:xfrm>
            </p:grpSpPr>
            <p:sp>
              <p:nvSpPr>
                <p:cNvPr id="41060" name="Freeform 82"/>
                <p:cNvSpPr>
                  <a:spLocks/>
                </p:cNvSpPr>
                <p:nvPr/>
              </p:nvSpPr>
              <p:spPr bwMode="auto">
                <a:xfrm>
                  <a:off x="2551" y="2216"/>
                  <a:ext cx="140" cy="70"/>
                </a:xfrm>
                <a:custGeom>
                  <a:avLst/>
                  <a:gdLst>
                    <a:gd name="T0" fmla="*/ 0 w 140"/>
                    <a:gd name="T1" fmla="*/ 0 h 70"/>
                    <a:gd name="T2" fmla="*/ 139 w 140"/>
                    <a:gd name="T3" fmla="*/ 5 h 70"/>
                    <a:gd name="T4" fmla="*/ 128 w 140"/>
                    <a:gd name="T5" fmla="*/ 34 h 70"/>
                    <a:gd name="T6" fmla="*/ 121 w 140"/>
                    <a:gd name="T7" fmla="*/ 69 h 70"/>
                    <a:gd name="T8" fmla="*/ 0 w 140"/>
                    <a:gd name="T9" fmla="*/ 0 h 70"/>
                    <a:gd name="T10" fmla="*/ 0 60000 65536"/>
                    <a:gd name="T11" fmla="*/ 0 60000 65536"/>
                    <a:gd name="T12" fmla="*/ 0 60000 65536"/>
                    <a:gd name="T13" fmla="*/ 0 60000 65536"/>
                    <a:gd name="T14" fmla="*/ 0 60000 65536"/>
                    <a:gd name="T15" fmla="*/ 0 w 140"/>
                    <a:gd name="T16" fmla="*/ 0 h 70"/>
                    <a:gd name="T17" fmla="*/ 140 w 140"/>
                    <a:gd name="T18" fmla="*/ 70 h 70"/>
                  </a:gdLst>
                  <a:ahLst/>
                  <a:cxnLst>
                    <a:cxn ang="T10">
                      <a:pos x="T0" y="T1"/>
                    </a:cxn>
                    <a:cxn ang="T11">
                      <a:pos x="T2" y="T3"/>
                    </a:cxn>
                    <a:cxn ang="T12">
                      <a:pos x="T4" y="T5"/>
                    </a:cxn>
                    <a:cxn ang="T13">
                      <a:pos x="T6" y="T7"/>
                    </a:cxn>
                    <a:cxn ang="T14">
                      <a:pos x="T8" y="T9"/>
                    </a:cxn>
                  </a:cxnLst>
                  <a:rect l="T15" t="T16" r="T17" b="T18"/>
                  <a:pathLst>
                    <a:path w="140" h="70">
                      <a:moveTo>
                        <a:pt x="0" y="0"/>
                      </a:moveTo>
                      <a:lnTo>
                        <a:pt x="139" y="5"/>
                      </a:lnTo>
                      <a:lnTo>
                        <a:pt x="128" y="34"/>
                      </a:lnTo>
                      <a:lnTo>
                        <a:pt x="121" y="69"/>
                      </a:lnTo>
                      <a:lnTo>
                        <a:pt x="0" y="0"/>
                      </a:lnTo>
                    </a:path>
                  </a:pathLst>
                </a:custGeom>
                <a:solidFill>
                  <a:schemeClr val="tx2"/>
                </a:solidFill>
                <a:ln w="12700" cap="rnd">
                  <a:solidFill>
                    <a:schemeClr val="tx2"/>
                  </a:solidFill>
                  <a:round/>
                  <a:headEnd/>
                  <a:tailEnd/>
                </a:ln>
              </p:spPr>
              <p:txBody>
                <a:bodyPr>
                  <a:prstTxWarp prst="textNoShape">
                    <a:avLst/>
                  </a:prstTxWarp>
                </a:bodyPr>
                <a:lstStyle/>
                <a:p>
                  <a:endParaRPr lang="en-US"/>
                </a:p>
              </p:txBody>
            </p:sp>
            <p:sp>
              <p:nvSpPr>
                <p:cNvPr id="41061" name="Line 83"/>
                <p:cNvSpPr>
                  <a:spLocks noChangeShapeType="1"/>
                </p:cNvSpPr>
                <p:nvPr/>
              </p:nvSpPr>
              <p:spPr bwMode="auto">
                <a:xfrm flipH="1" flipV="1">
                  <a:off x="2673" y="2258"/>
                  <a:ext cx="1106" cy="307"/>
                </a:xfrm>
                <a:prstGeom prst="line">
                  <a:avLst/>
                </a:prstGeom>
                <a:noFill/>
                <a:ln w="50800">
                  <a:solidFill>
                    <a:schemeClr val="tx2"/>
                  </a:solidFill>
                  <a:round/>
                  <a:headEnd type="none" w="sm" len="sm"/>
                  <a:tailEnd type="none" w="sm" len="sm"/>
                </a:ln>
              </p:spPr>
              <p:txBody>
                <a:bodyPr>
                  <a:prstTxWarp prst="textNoShape">
                    <a:avLst/>
                  </a:prstTxWarp>
                </a:bodyPr>
                <a:lstStyle/>
                <a:p>
                  <a:endParaRPr lang="en-US"/>
                </a:p>
              </p:txBody>
            </p:sp>
          </p:grpSp>
          <p:grpSp>
            <p:nvGrpSpPr>
              <p:cNvPr id="14" name="Group 87"/>
              <p:cNvGrpSpPr>
                <a:grpSpLocks/>
              </p:cNvGrpSpPr>
              <p:nvPr/>
            </p:nvGrpSpPr>
            <p:grpSpPr bwMode="auto">
              <a:xfrm>
                <a:off x="3409" y="1781"/>
                <a:ext cx="532" cy="289"/>
                <a:chOff x="3409" y="1781"/>
                <a:chExt cx="532" cy="289"/>
              </a:xfrm>
            </p:grpSpPr>
            <p:sp>
              <p:nvSpPr>
                <p:cNvPr id="41058" name="Freeform 85"/>
                <p:cNvSpPr>
                  <a:spLocks/>
                </p:cNvSpPr>
                <p:nvPr/>
              </p:nvSpPr>
              <p:spPr bwMode="auto">
                <a:xfrm>
                  <a:off x="3409" y="1781"/>
                  <a:ext cx="199" cy="289"/>
                </a:xfrm>
                <a:custGeom>
                  <a:avLst/>
                  <a:gdLst>
                    <a:gd name="T0" fmla="*/ 153 w 199"/>
                    <a:gd name="T1" fmla="*/ 0 h 289"/>
                    <a:gd name="T2" fmla="*/ 198 w 199"/>
                    <a:gd name="T3" fmla="*/ 26 h 289"/>
                    <a:gd name="T4" fmla="*/ 45 w 199"/>
                    <a:gd name="T5" fmla="*/ 288 h 289"/>
                    <a:gd name="T6" fmla="*/ 0 w 199"/>
                    <a:gd name="T7" fmla="*/ 262 h 289"/>
                    <a:gd name="T8" fmla="*/ 153 w 199"/>
                    <a:gd name="T9" fmla="*/ 0 h 289"/>
                    <a:gd name="T10" fmla="*/ 0 60000 65536"/>
                    <a:gd name="T11" fmla="*/ 0 60000 65536"/>
                    <a:gd name="T12" fmla="*/ 0 60000 65536"/>
                    <a:gd name="T13" fmla="*/ 0 60000 65536"/>
                    <a:gd name="T14" fmla="*/ 0 60000 65536"/>
                    <a:gd name="T15" fmla="*/ 0 w 199"/>
                    <a:gd name="T16" fmla="*/ 0 h 289"/>
                    <a:gd name="T17" fmla="*/ 199 w 199"/>
                    <a:gd name="T18" fmla="*/ 289 h 289"/>
                  </a:gdLst>
                  <a:ahLst/>
                  <a:cxnLst>
                    <a:cxn ang="T10">
                      <a:pos x="T0" y="T1"/>
                    </a:cxn>
                    <a:cxn ang="T11">
                      <a:pos x="T2" y="T3"/>
                    </a:cxn>
                    <a:cxn ang="T12">
                      <a:pos x="T4" y="T5"/>
                    </a:cxn>
                    <a:cxn ang="T13">
                      <a:pos x="T6" y="T7"/>
                    </a:cxn>
                    <a:cxn ang="T14">
                      <a:pos x="T8" y="T9"/>
                    </a:cxn>
                  </a:cxnLst>
                  <a:rect l="T15" t="T16" r="T17" b="T18"/>
                  <a:pathLst>
                    <a:path w="199" h="289">
                      <a:moveTo>
                        <a:pt x="153" y="0"/>
                      </a:moveTo>
                      <a:lnTo>
                        <a:pt x="198" y="26"/>
                      </a:lnTo>
                      <a:lnTo>
                        <a:pt x="45" y="288"/>
                      </a:lnTo>
                      <a:lnTo>
                        <a:pt x="0" y="262"/>
                      </a:lnTo>
                      <a:lnTo>
                        <a:pt x="153"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sp>
              <p:nvSpPr>
                <p:cNvPr id="41059" name="Freeform 86"/>
                <p:cNvSpPr>
                  <a:spLocks/>
                </p:cNvSpPr>
                <p:nvPr/>
              </p:nvSpPr>
              <p:spPr bwMode="auto">
                <a:xfrm>
                  <a:off x="3742" y="1787"/>
                  <a:ext cx="199" cy="283"/>
                </a:xfrm>
                <a:custGeom>
                  <a:avLst/>
                  <a:gdLst>
                    <a:gd name="T0" fmla="*/ 44 w 199"/>
                    <a:gd name="T1" fmla="*/ 0 h 283"/>
                    <a:gd name="T2" fmla="*/ 198 w 199"/>
                    <a:gd name="T3" fmla="*/ 256 h 283"/>
                    <a:gd name="T4" fmla="*/ 153 w 199"/>
                    <a:gd name="T5" fmla="*/ 282 h 283"/>
                    <a:gd name="T6" fmla="*/ 0 w 199"/>
                    <a:gd name="T7" fmla="*/ 26 h 283"/>
                    <a:gd name="T8" fmla="*/ 44 w 199"/>
                    <a:gd name="T9" fmla="*/ 0 h 283"/>
                    <a:gd name="T10" fmla="*/ 0 60000 65536"/>
                    <a:gd name="T11" fmla="*/ 0 60000 65536"/>
                    <a:gd name="T12" fmla="*/ 0 60000 65536"/>
                    <a:gd name="T13" fmla="*/ 0 60000 65536"/>
                    <a:gd name="T14" fmla="*/ 0 60000 65536"/>
                    <a:gd name="T15" fmla="*/ 0 w 199"/>
                    <a:gd name="T16" fmla="*/ 0 h 283"/>
                    <a:gd name="T17" fmla="*/ 199 w 199"/>
                    <a:gd name="T18" fmla="*/ 283 h 283"/>
                  </a:gdLst>
                  <a:ahLst/>
                  <a:cxnLst>
                    <a:cxn ang="T10">
                      <a:pos x="T0" y="T1"/>
                    </a:cxn>
                    <a:cxn ang="T11">
                      <a:pos x="T2" y="T3"/>
                    </a:cxn>
                    <a:cxn ang="T12">
                      <a:pos x="T4" y="T5"/>
                    </a:cxn>
                    <a:cxn ang="T13">
                      <a:pos x="T6" y="T7"/>
                    </a:cxn>
                    <a:cxn ang="T14">
                      <a:pos x="T8" y="T9"/>
                    </a:cxn>
                  </a:cxnLst>
                  <a:rect l="T15" t="T16" r="T17" b="T18"/>
                  <a:pathLst>
                    <a:path w="199" h="283">
                      <a:moveTo>
                        <a:pt x="44" y="0"/>
                      </a:moveTo>
                      <a:lnTo>
                        <a:pt x="198" y="256"/>
                      </a:lnTo>
                      <a:lnTo>
                        <a:pt x="153" y="282"/>
                      </a:lnTo>
                      <a:lnTo>
                        <a:pt x="0" y="26"/>
                      </a:lnTo>
                      <a:lnTo>
                        <a:pt x="44" y="0"/>
                      </a:lnTo>
                    </a:path>
                  </a:pathLst>
                </a:custGeom>
                <a:solidFill>
                  <a:schemeClr val="bg2"/>
                </a:solidFill>
                <a:ln w="12700" cap="rnd">
                  <a:solidFill>
                    <a:schemeClr val="folHlink"/>
                  </a:solidFill>
                  <a:round/>
                  <a:headEnd/>
                  <a:tailEnd/>
                </a:ln>
              </p:spPr>
              <p:txBody>
                <a:bodyPr>
                  <a:prstTxWarp prst="textNoShape">
                    <a:avLst/>
                  </a:prstTxWarp>
                </a:bodyPr>
                <a:lstStyle/>
                <a:p>
                  <a:endParaRPr lang="en-US"/>
                </a:p>
              </p:txBody>
            </p:sp>
          </p:grpSp>
          <p:sp>
            <p:nvSpPr>
              <p:cNvPr id="41028" name="Rectangle 88"/>
              <p:cNvSpPr>
                <a:spLocks noChangeArrowheads="1"/>
              </p:cNvSpPr>
              <p:nvPr/>
            </p:nvSpPr>
            <p:spPr bwMode="auto">
              <a:xfrm>
                <a:off x="2222" y="2557"/>
                <a:ext cx="340"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Split</a:t>
                </a:r>
              </a:p>
            </p:txBody>
          </p:sp>
          <p:grpSp>
            <p:nvGrpSpPr>
              <p:cNvPr id="15" name="Group 91"/>
              <p:cNvGrpSpPr>
                <a:grpSpLocks/>
              </p:cNvGrpSpPr>
              <p:nvPr/>
            </p:nvGrpSpPr>
            <p:grpSpPr bwMode="auto">
              <a:xfrm>
                <a:off x="3688" y="2022"/>
                <a:ext cx="427" cy="220"/>
                <a:chOff x="3688" y="2022"/>
                <a:chExt cx="427" cy="220"/>
              </a:xfrm>
            </p:grpSpPr>
            <p:sp>
              <p:nvSpPr>
                <p:cNvPr id="41056" name="Oval 89"/>
                <p:cNvSpPr>
                  <a:spLocks noChangeArrowheads="1"/>
                </p:cNvSpPr>
                <p:nvPr/>
              </p:nvSpPr>
              <p:spPr bwMode="auto">
                <a:xfrm>
                  <a:off x="3713" y="2022"/>
                  <a:ext cx="388"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41057" name="Rectangle 90"/>
                <p:cNvSpPr>
                  <a:spLocks noChangeArrowheads="1"/>
                </p:cNvSpPr>
                <p:nvPr/>
              </p:nvSpPr>
              <p:spPr bwMode="auto">
                <a:xfrm>
                  <a:off x="3688" y="2038"/>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grpSp>
          <p:grpSp>
            <p:nvGrpSpPr>
              <p:cNvPr id="16" name="Group 94"/>
              <p:cNvGrpSpPr>
                <a:grpSpLocks/>
              </p:cNvGrpSpPr>
              <p:nvPr/>
            </p:nvGrpSpPr>
            <p:grpSpPr bwMode="auto">
              <a:xfrm>
                <a:off x="3199" y="2022"/>
                <a:ext cx="427" cy="220"/>
                <a:chOff x="3199" y="2022"/>
                <a:chExt cx="427" cy="220"/>
              </a:xfrm>
            </p:grpSpPr>
            <p:sp>
              <p:nvSpPr>
                <p:cNvPr id="41054" name="Oval 92"/>
                <p:cNvSpPr>
                  <a:spLocks noChangeArrowheads="1"/>
                </p:cNvSpPr>
                <p:nvPr/>
              </p:nvSpPr>
              <p:spPr bwMode="auto">
                <a:xfrm>
                  <a:off x="3221" y="2022"/>
                  <a:ext cx="387" cy="220"/>
                </a:xfrm>
                <a:prstGeom prst="ellipse">
                  <a:avLst/>
                </a:prstGeom>
                <a:solidFill>
                  <a:srgbClr val="FDA4B5"/>
                </a:solidFill>
                <a:ln w="12700">
                  <a:solidFill>
                    <a:srgbClr val="000000"/>
                  </a:solidFill>
                  <a:round/>
                  <a:headEnd/>
                  <a:tailEnd/>
                </a:ln>
              </p:spPr>
              <p:txBody>
                <a:bodyPr wrap="none" anchor="ctr">
                  <a:prstTxWarp prst="textNoShape">
                    <a:avLst/>
                  </a:prstTxWarp>
                </a:bodyPr>
                <a:lstStyle/>
                <a:p>
                  <a:endParaRPr lang="en-US"/>
                </a:p>
              </p:txBody>
            </p:sp>
            <p:sp>
              <p:nvSpPr>
                <p:cNvPr id="41055" name="Rectangle 93"/>
                <p:cNvSpPr>
                  <a:spLocks noChangeArrowheads="1"/>
                </p:cNvSpPr>
                <p:nvPr/>
              </p:nvSpPr>
              <p:spPr bwMode="auto">
                <a:xfrm>
                  <a:off x="3199" y="2038"/>
                  <a:ext cx="42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Merge</a:t>
                  </a:r>
                </a:p>
              </p:txBody>
            </p:sp>
          </p:grpSp>
          <p:grpSp>
            <p:nvGrpSpPr>
              <p:cNvPr id="17" name="Group 97"/>
              <p:cNvGrpSpPr>
                <a:grpSpLocks/>
              </p:cNvGrpSpPr>
              <p:nvPr/>
            </p:nvGrpSpPr>
            <p:grpSpPr bwMode="auto">
              <a:xfrm>
                <a:off x="3470" y="1631"/>
                <a:ext cx="387" cy="221"/>
                <a:chOff x="3470" y="1631"/>
                <a:chExt cx="387" cy="221"/>
              </a:xfrm>
            </p:grpSpPr>
            <p:sp>
              <p:nvSpPr>
                <p:cNvPr id="41052" name="Oval 95"/>
                <p:cNvSpPr>
                  <a:spLocks noChangeArrowheads="1"/>
                </p:cNvSpPr>
                <p:nvPr/>
              </p:nvSpPr>
              <p:spPr bwMode="auto">
                <a:xfrm>
                  <a:off x="3470" y="1631"/>
                  <a:ext cx="387" cy="221"/>
                </a:xfrm>
                <a:prstGeom prst="ellipse">
                  <a:avLst/>
                </a:prstGeom>
                <a:solidFill>
                  <a:srgbClr val="8CF4EA"/>
                </a:solidFill>
                <a:ln w="12700">
                  <a:solidFill>
                    <a:srgbClr val="000000"/>
                  </a:solidFill>
                  <a:round/>
                  <a:headEnd/>
                  <a:tailEnd/>
                </a:ln>
              </p:spPr>
              <p:txBody>
                <a:bodyPr wrap="none" anchor="ctr">
                  <a:prstTxWarp prst="textNoShape">
                    <a:avLst/>
                  </a:prstTxWarp>
                </a:bodyPr>
                <a:lstStyle/>
                <a:p>
                  <a:endParaRPr lang="en-US"/>
                </a:p>
              </p:txBody>
            </p:sp>
            <p:sp>
              <p:nvSpPr>
                <p:cNvPr id="41053" name="Rectangle 96"/>
                <p:cNvSpPr>
                  <a:spLocks noChangeArrowheads="1"/>
                </p:cNvSpPr>
                <p:nvPr/>
              </p:nvSpPr>
              <p:spPr bwMode="auto">
                <a:xfrm>
                  <a:off x="3498" y="1647"/>
                  <a:ext cx="32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solidFill>
                        <a:srgbClr val="000000"/>
                      </a:solidFill>
                      <a:latin typeface="Times New Roman" charset="0"/>
                    </a:rPr>
                    <a:t>Join</a:t>
                  </a:r>
                </a:p>
              </p:txBody>
            </p:sp>
          </p:grpSp>
          <p:grpSp>
            <p:nvGrpSpPr>
              <p:cNvPr id="18" name="Group 102"/>
              <p:cNvGrpSpPr>
                <a:grpSpLocks/>
              </p:cNvGrpSpPr>
              <p:nvPr/>
            </p:nvGrpSpPr>
            <p:grpSpPr bwMode="auto">
              <a:xfrm>
                <a:off x="1788" y="3364"/>
                <a:ext cx="258" cy="280"/>
                <a:chOff x="1788" y="3364"/>
                <a:chExt cx="258" cy="280"/>
              </a:xfrm>
            </p:grpSpPr>
            <p:sp>
              <p:nvSpPr>
                <p:cNvPr id="41048" name="Rectangle 98"/>
                <p:cNvSpPr>
                  <a:spLocks noChangeArrowheads="1"/>
                </p:cNvSpPr>
                <p:nvPr/>
              </p:nvSpPr>
              <p:spPr bwMode="auto">
                <a:xfrm>
                  <a:off x="1801" y="3364"/>
                  <a:ext cx="232" cy="280"/>
                </a:xfrm>
                <a:prstGeom prst="rect">
                  <a:avLst/>
                </a:prstGeom>
                <a:solidFill>
                  <a:srgbClr val="D49FFF"/>
                </a:solidFill>
                <a:ln w="12700">
                  <a:solidFill>
                    <a:schemeClr val="tx1"/>
                  </a:solidFill>
                  <a:miter lim="800000"/>
                  <a:headEnd/>
                  <a:tailEnd/>
                </a:ln>
              </p:spPr>
              <p:txBody>
                <a:bodyPr wrap="none" anchor="ctr">
                  <a:prstTxWarp prst="textNoShape">
                    <a:avLst/>
                  </a:prstTxWarp>
                </a:bodyPr>
                <a:lstStyle/>
                <a:p>
                  <a:endParaRPr lang="en-US"/>
                </a:p>
              </p:txBody>
            </p:sp>
            <p:grpSp>
              <p:nvGrpSpPr>
                <p:cNvPr id="19" name="Group 101"/>
                <p:cNvGrpSpPr>
                  <a:grpSpLocks/>
                </p:cNvGrpSpPr>
                <p:nvPr/>
              </p:nvGrpSpPr>
              <p:grpSpPr bwMode="auto">
                <a:xfrm>
                  <a:off x="1788" y="3381"/>
                  <a:ext cx="258" cy="249"/>
                  <a:chOff x="1788" y="3381"/>
                  <a:chExt cx="258" cy="249"/>
                </a:xfrm>
              </p:grpSpPr>
              <p:sp>
                <p:nvSpPr>
                  <p:cNvPr id="41050" name="Rectangle 99"/>
                  <p:cNvSpPr>
                    <a:spLocks noChangeArrowheads="1"/>
                  </p:cNvSpPr>
                  <p:nvPr/>
                </p:nvSpPr>
                <p:spPr bwMode="auto">
                  <a:xfrm>
                    <a:off x="1788" y="3381"/>
                    <a:ext cx="19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A</a:t>
                    </a:r>
                  </a:p>
                </p:txBody>
              </p:sp>
              <p:sp>
                <p:nvSpPr>
                  <p:cNvPr id="41051" name="Rectangle 100"/>
                  <p:cNvSpPr>
                    <a:spLocks noChangeArrowheads="1"/>
                  </p:cNvSpPr>
                  <p:nvPr/>
                </p:nvSpPr>
                <p:spPr bwMode="auto">
                  <a:xfrm>
                    <a:off x="1874" y="3438"/>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0</a:t>
                    </a:r>
                  </a:p>
                </p:txBody>
              </p:sp>
            </p:grpSp>
          </p:grpSp>
          <p:grpSp>
            <p:nvGrpSpPr>
              <p:cNvPr id="20" name="Group 107"/>
              <p:cNvGrpSpPr>
                <a:grpSpLocks/>
              </p:cNvGrpSpPr>
              <p:nvPr/>
            </p:nvGrpSpPr>
            <p:grpSpPr bwMode="auto">
              <a:xfrm>
                <a:off x="3355" y="3364"/>
                <a:ext cx="258" cy="280"/>
                <a:chOff x="3355" y="3364"/>
                <a:chExt cx="258" cy="280"/>
              </a:xfrm>
            </p:grpSpPr>
            <p:sp>
              <p:nvSpPr>
                <p:cNvPr id="41044" name="Rectangle 103"/>
                <p:cNvSpPr>
                  <a:spLocks noChangeArrowheads="1"/>
                </p:cNvSpPr>
                <p:nvPr/>
              </p:nvSpPr>
              <p:spPr bwMode="auto">
                <a:xfrm>
                  <a:off x="3368" y="3364"/>
                  <a:ext cx="232" cy="280"/>
                </a:xfrm>
                <a:prstGeom prst="rect">
                  <a:avLst/>
                </a:prstGeom>
                <a:solidFill>
                  <a:srgbClr val="D49FFF"/>
                </a:solidFill>
                <a:ln w="12700">
                  <a:solidFill>
                    <a:schemeClr val="tx1"/>
                  </a:solidFill>
                  <a:miter lim="800000"/>
                  <a:headEnd/>
                  <a:tailEnd/>
                </a:ln>
              </p:spPr>
              <p:txBody>
                <a:bodyPr wrap="none" anchor="ctr">
                  <a:prstTxWarp prst="textNoShape">
                    <a:avLst/>
                  </a:prstTxWarp>
                </a:bodyPr>
                <a:lstStyle/>
                <a:p>
                  <a:endParaRPr lang="en-US"/>
                </a:p>
              </p:txBody>
            </p:sp>
            <p:grpSp>
              <p:nvGrpSpPr>
                <p:cNvPr id="21" name="Group 106"/>
                <p:cNvGrpSpPr>
                  <a:grpSpLocks/>
                </p:cNvGrpSpPr>
                <p:nvPr/>
              </p:nvGrpSpPr>
              <p:grpSpPr bwMode="auto">
                <a:xfrm>
                  <a:off x="3355" y="3380"/>
                  <a:ext cx="258" cy="249"/>
                  <a:chOff x="3355" y="3380"/>
                  <a:chExt cx="258" cy="249"/>
                </a:xfrm>
              </p:grpSpPr>
              <p:sp>
                <p:nvSpPr>
                  <p:cNvPr id="41046" name="Rectangle 104"/>
                  <p:cNvSpPr>
                    <a:spLocks noChangeArrowheads="1"/>
                  </p:cNvSpPr>
                  <p:nvPr/>
                </p:nvSpPr>
                <p:spPr bwMode="auto">
                  <a:xfrm>
                    <a:off x="3355" y="3380"/>
                    <a:ext cx="197"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A</a:t>
                    </a:r>
                  </a:p>
                </p:txBody>
              </p:sp>
              <p:sp>
                <p:nvSpPr>
                  <p:cNvPr id="41047" name="Rectangle 105"/>
                  <p:cNvSpPr>
                    <a:spLocks noChangeArrowheads="1"/>
                  </p:cNvSpPr>
                  <p:nvPr/>
                </p:nvSpPr>
                <p:spPr bwMode="auto">
                  <a:xfrm>
                    <a:off x="3441" y="3437"/>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1</a:t>
                    </a:r>
                  </a:p>
                </p:txBody>
              </p:sp>
            </p:grpSp>
          </p:grpSp>
          <p:grpSp>
            <p:nvGrpSpPr>
              <p:cNvPr id="22" name="Group 112"/>
              <p:cNvGrpSpPr>
                <a:grpSpLocks/>
              </p:cNvGrpSpPr>
              <p:nvPr/>
            </p:nvGrpSpPr>
            <p:grpSpPr bwMode="auto">
              <a:xfrm>
                <a:off x="2268" y="3364"/>
                <a:ext cx="258" cy="280"/>
                <a:chOff x="2268" y="3364"/>
                <a:chExt cx="258" cy="280"/>
              </a:xfrm>
            </p:grpSpPr>
            <p:sp>
              <p:nvSpPr>
                <p:cNvPr id="41040" name="Rectangle 108"/>
                <p:cNvSpPr>
                  <a:spLocks noChangeArrowheads="1"/>
                </p:cNvSpPr>
                <p:nvPr/>
              </p:nvSpPr>
              <p:spPr bwMode="auto">
                <a:xfrm>
                  <a:off x="2281" y="3364"/>
                  <a:ext cx="232" cy="280"/>
                </a:xfrm>
                <a:prstGeom prst="rect">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nvGrpSpPr>
                <p:cNvPr id="23" name="Group 111"/>
                <p:cNvGrpSpPr>
                  <a:grpSpLocks/>
                </p:cNvGrpSpPr>
                <p:nvPr/>
              </p:nvGrpSpPr>
              <p:grpSpPr bwMode="auto">
                <a:xfrm>
                  <a:off x="2268" y="3381"/>
                  <a:ext cx="258" cy="249"/>
                  <a:chOff x="2268" y="3381"/>
                  <a:chExt cx="258" cy="249"/>
                </a:xfrm>
              </p:grpSpPr>
              <p:sp>
                <p:nvSpPr>
                  <p:cNvPr id="41042" name="Rectangle 109"/>
                  <p:cNvSpPr>
                    <a:spLocks noChangeArrowheads="1"/>
                  </p:cNvSpPr>
                  <p:nvPr/>
                </p:nvSpPr>
                <p:spPr bwMode="auto">
                  <a:xfrm>
                    <a:off x="2268" y="3381"/>
                    <a:ext cx="19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B</a:t>
                    </a:r>
                  </a:p>
                </p:txBody>
              </p:sp>
              <p:sp>
                <p:nvSpPr>
                  <p:cNvPr id="41043" name="Rectangle 110"/>
                  <p:cNvSpPr>
                    <a:spLocks noChangeArrowheads="1"/>
                  </p:cNvSpPr>
                  <p:nvPr/>
                </p:nvSpPr>
                <p:spPr bwMode="auto">
                  <a:xfrm>
                    <a:off x="2354" y="3438"/>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0</a:t>
                    </a:r>
                  </a:p>
                </p:txBody>
              </p:sp>
            </p:grpSp>
          </p:grpSp>
          <p:grpSp>
            <p:nvGrpSpPr>
              <p:cNvPr id="24" name="Group 117"/>
              <p:cNvGrpSpPr>
                <a:grpSpLocks/>
              </p:cNvGrpSpPr>
              <p:nvPr/>
            </p:nvGrpSpPr>
            <p:grpSpPr bwMode="auto">
              <a:xfrm>
                <a:off x="3739" y="3364"/>
                <a:ext cx="258" cy="280"/>
                <a:chOff x="3739" y="3364"/>
                <a:chExt cx="258" cy="280"/>
              </a:xfrm>
            </p:grpSpPr>
            <p:sp>
              <p:nvSpPr>
                <p:cNvPr id="41036" name="Rectangle 113"/>
                <p:cNvSpPr>
                  <a:spLocks noChangeArrowheads="1"/>
                </p:cNvSpPr>
                <p:nvPr/>
              </p:nvSpPr>
              <p:spPr bwMode="auto">
                <a:xfrm>
                  <a:off x="3752" y="3364"/>
                  <a:ext cx="232" cy="280"/>
                </a:xfrm>
                <a:prstGeom prst="rect">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nvGrpSpPr>
                <p:cNvPr id="25" name="Group 116"/>
                <p:cNvGrpSpPr>
                  <a:grpSpLocks/>
                </p:cNvGrpSpPr>
                <p:nvPr/>
              </p:nvGrpSpPr>
              <p:grpSpPr bwMode="auto">
                <a:xfrm>
                  <a:off x="3739" y="3380"/>
                  <a:ext cx="258" cy="249"/>
                  <a:chOff x="3739" y="3380"/>
                  <a:chExt cx="258" cy="249"/>
                </a:xfrm>
              </p:grpSpPr>
              <p:sp>
                <p:nvSpPr>
                  <p:cNvPr id="41038" name="Rectangle 114"/>
                  <p:cNvSpPr>
                    <a:spLocks noChangeArrowheads="1"/>
                  </p:cNvSpPr>
                  <p:nvPr/>
                </p:nvSpPr>
                <p:spPr bwMode="auto">
                  <a:xfrm>
                    <a:off x="3739" y="3380"/>
                    <a:ext cx="191"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B</a:t>
                    </a:r>
                  </a:p>
                </p:txBody>
              </p:sp>
              <p:sp>
                <p:nvSpPr>
                  <p:cNvPr id="41039" name="Rectangle 115"/>
                  <p:cNvSpPr>
                    <a:spLocks noChangeArrowheads="1"/>
                  </p:cNvSpPr>
                  <p:nvPr/>
                </p:nvSpPr>
                <p:spPr bwMode="auto">
                  <a:xfrm>
                    <a:off x="3825" y="3437"/>
                    <a:ext cx="172" cy="192"/>
                  </a:xfrm>
                  <a:prstGeom prst="rect">
                    <a:avLst/>
                  </a:prstGeom>
                  <a:noFill/>
                  <a:ln w="9525">
                    <a:noFill/>
                    <a:miter lim="800000"/>
                    <a:headEnd/>
                    <a:tailEnd/>
                  </a:ln>
                </p:spPr>
                <p:txBody>
                  <a:bodyPr wrap="none" lIns="92075" tIns="46038" rIns="92075" bIns="46038">
                    <a:prstTxWarp prst="textNoShape">
                      <a:avLst/>
                    </a:prstTxWarp>
                    <a:spAutoFit/>
                  </a:bodyPr>
                  <a:lstStyle/>
                  <a:p>
                    <a:r>
                      <a:rPr lang="en-US" sz="1400">
                        <a:latin typeface="Times New Roman" charset="0"/>
                      </a:rPr>
                      <a:t>1</a:t>
                    </a:r>
                  </a:p>
                </p:txBody>
              </p:sp>
            </p:grpSp>
          </p:grpSp>
        </p:grpSp>
      </p:grpSp>
      <p:sp>
        <p:nvSpPr>
          <p:cNvPr id="120" name="Slide Number Placeholder 119"/>
          <p:cNvSpPr>
            <a:spLocks noGrp="1"/>
          </p:cNvSpPr>
          <p:nvPr>
            <p:ph type="sldNum" sz="quarter" idx="12"/>
          </p:nvPr>
        </p:nvSpPr>
        <p:spPr/>
        <p:txBody>
          <a:bodyPr/>
          <a:lstStyle/>
          <a:p>
            <a:fld id="{E98DCB10-97A4-405D-8E23-559299D9D189}" type="slidenum">
              <a:rPr lang="en-US" smtClean="0"/>
              <a:pPr/>
              <a:t>57</a:t>
            </a:fld>
            <a:endParaRPr lang="en-US" dirty="0"/>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DB vs. Map Reduce</a:t>
            </a:r>
            <a:endParaRPr lang="en-US" dirty="0"/>
          </a:p>
        </p:txBody>
      </p:sp>
      <p:sp>
        <p:nvSpPr>
          <p:cNvPr id="3" name="Content Placeholder 2"/>
          <p:cNvSpPr>
            <a:spLocks noGrp="1"/>
          </p:cNvSpPr>
          <p:nvPr>
            <p:ph idx="1"/>
          </p:nvPr>
        </p:nvSpPr>
        <p:spPr/>
        <p:txBody>
          <a:bodyPr/>
          <a:lstStyle/>
          <a:p>
            <a:r>
              <a:rPr lang="en-US" dirty="0" smtClean="0"/>
              <a:t>Parallel database focused on providing the scalable execution of complex SQL Queries</a:t>
            </a:r>
          </a:p>
          <a:p>
            <a:r>
              <a:rPr lang="en-US" dirty="0" smtClean="0"/>
              <a:t>Map Reduce</a:t>
            </a:r>
          </a:p>
          <a:p>
            <a:pPr lvl="1"/>
            <a:r>
              <a:rPr lang="en-US" dirty="0" smtClean="0"/>
              <a:t>Computing paradigm developed first at Google for processing massive data sets on massive clusters</a:t>
            </a:r>
          </a:p>
          <a:p>
            <a:pPr lvl="1"/>
            <a:r>
              <a:rPr lang="en-US" dirty="0" smtClean="0"/>
              <a:t>Borrows many key ideas from parallel database systems including the use of partitioned data sets and the the use of hashing to redistribute records with identical key values to the same node for subsequent processing</a:t>
            </a:r>
          </a:p>
          <a:p>
            <a:pPr lvl="1"/>
            <a:r>
              <a:rPr lang="en-US" dirty="0" smtClean="0"/>
              <a:t>Inferior to relational data model in many ways including no declarative query language and no schema</a:t>
            </a:r>
          </a:p>
          <a:p>
            <a:pPr lvl="1"/>
            <a:r>
              <a:rPr lang="en-US" dirty="0" smtClean="0"/>
              <a:t>Fault tolerance to hardware failures is superior</a:t>
            </a:r>
          </a:p>
        </p:txBody>
      </p:sp>
      <p:sp>
        <p:nvSpPr>
          <p:cNvPr id="4" name="Slide Number Placeholder 3"/>
          <p:cNvSpPr>
            <a:spLocks noGrp="1"/>
          </p:cNvSpPr>
          <p:nvPr>
            <p:ph type="sldNum" sz="quarter" idx="12"/>
          </p:nvPr>
        </p:nvSpPr>
        <p:spPr/>
        <p:txBody>
          <a:bodyPr/>
          <a:lstStyle/>
          <a:p>
            <a:fld id="{E98DCB10-97A4-405D-8E23-559299D9D189}"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latin typeface="Arial" charset="0"/>
              </a:rPr>
              <a:t>Partitioning Summary</a:t>
            </a:r>
            <a:endParaRPr lang="en-US" dirty="0">
              <a:latin typeface="Arial" charset="0"/>
            </a:endParaRPr>
          </a:p>
        </p:txBody>
      </p:sp>
      <p:sp>
        <p:nvSpPr>
          <p:cNvPr id="29699" name="Rectangle 3" descr="Rectangle: Click to edit Master text styles&#10;Second level&#10;Third level&#10;Fourth level&#10;Fifth level"/>
          <p:cNvSpPr>
            <a:spLocks noGrp="1" noChangeArrowheads="1"/>
          </p:cNvSpPr>
          <p:nvPr>
            <p:ph type="body" idx="1"/>
          </p:nvPr>
        </p:nvSpPr>
        <p:spPr/>
        <p:txBody>
          <a:bodyPr/>
          <a:lstStyle/>
          <a:p>
            <a:pPr>
              <a:buNone/>
            </a:pPr>
            <a:r>
              <a:rPr lang="en-US" dirty="0" smtClean="0">
                <a:latin typeface="Arial" charset="0"/>
              </a:rPr>
              <a:t>Partitioning the rows of a table is </a:t>
            </a:r>
            <a:r>
              <a:rPr lang="en-US" u="sng" dirty="0" smtClean="0">
                <a:latin typeface="Arial" charset="0"/>
              </a:rPr>
              <a:t>the</a:t>
            </a:r>
            <a:r>
              <a:rPr lang="en-US" dirty="0" smtClean="0">
                <a:latin typeface="Arial" charset="0"/>
              </a:rPr>
              <a:t> key to parallel database scalability:   </a:t>
            </a:r>
          </a:p>
          <a:p>
            <a:pPr lvl="1"/>
            <a:r>
              <a:rPr lang="en-US" dirty="0" smtClean="0">
                <a:latin typeface="Arial" charset="0"/>
              </a:rPr>
              <a:t>All partitions can be scanned in parallel</a:t>
            </a:r>
          </a:p>
          <a:p>
            <a:pPr lvl="1">
              <a:buNone/>
            </a:pPr>
            <a:r>
              <a:rPr lang="en-US" dirty="0" smtClean="0">
                <a:solidFill>
                  <a:srgbClr val="01020B"/>
                </a:solidFill>
                <a:latin typeface="Arial" charset="0"/>
              </a:rPr>
              <a:t>	e.g. 100 nodes with 8 disks/node provides an aggregated bandwidth of 60 GB/second =&gt; 3.6 TB/minute</a:t>
            </a:r>
          </a:p>
          <a:p>
            <a:pPr lvl="1"/>
            <a:r>
              <a:rPr lang="en-US" dirty="0" smtClean="0">
                <a:latin typeface="Arial" charset="0"/>
              </a:rPr>
              <a:t>DB can be scaled essentially indefinitely </a:t>
            </a:r>
          </a:p>
          <a:p>
            <a:pPr lvl="2"/>
            <a:r>
              <a:rPr lang="en-US" sz="1800" dirty="0" smtClean="0">
                <a:solidFill>
                  <a:srgbClr val="01020B"/>
                </a:solidFill>
                <a:latin typeface="Arial" charset="0"/>
              </a:rPr>
              <a:t>while maintaining constant response times </a:t>
            </a:r>
          </a:p>
          <a:p>
            <a:pPr lvl="1"/>
            <a:r>
              <a:rPr lang="en-US" dirty="0" smtClean="0">
                <a:latin typeface="Arial" charset="0"/>
              </a:rPr>
              <a:t>The combination of indexing and partitioning alternatives provides a multitude of physical design alternatives</a:t>
            </a:r>
          </a:p>
          <a:p>
            <a:pPr lvl="2"/>
            <a:r>
              <a:rPr lang="en-US" sz="1600" dirty="0" err="1" smtClean="0">
                <a:solidFill>
                  <a:srgbClr val="01020B"/>
                </a:solidFill>
                <a:latin typeface="Arial" charset="0"/>
              </a:rPr>
              <a:t>DBAs</a:t>
            </a:r>
            <a:r>
              <a:rPr lang="en-US" sz="1600" dirty="0" smtClean="0">
                <a:solidFill>
                  <a:srgbClr val="01020B"/>
                </a:solidFill>
                <a:latin typeface="Arial" charset="0"/>
              </a:rPr>
              <a:t> will be assisted by DB design wizards</a:t>
            </a:r>
            <a:endParaRPr lang="en-US" sz="1600" dirty="0">
              <a:solidFill>
                <a:srgbClr val="01020B"/>
              </a:solidFill>
              <a:latin typeface="Arial" charset="0"/>
            </a:endParaRPr>
          </a:p>
        </p:txBody>
      </p:sp>
      <p:sp>
        <p:nvSpPr>
          <p:cNvPr id="4" name="Slide Number Placeholder 3"/>
          <p:cNvSpPr>
            <a:spLocks noGrp="1"/>
          </p:cNvSpPr>
          <p:nvPr>
            <p:ph type="sldNum" sz="quarter" idx="12"/>
          </p:nvPr>
        </p:nvSpPr>
        <p:spPr/>
        <p:txBody>
          <a:bodyPr/>
          <a:lstStyle/>
          <a:p>
            <a:fld id="{E98DCB10-97A4-405D-8E23-559299D9D189}" type="slidenum">
              <a:rPr lang="en-US" smtClean="0"/>
              <a:pPr/>
              <a:t>59</a:t>
            </a:fld>
            <a:endParaRPr lang="en-US"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atin typeface="Arial" charset="0"/>
              </a:rPr>
              <a:t>There will be a quiz at the end!</a:t>
            </a:r>
          </a:p>
        </p:txBody>
      </p:sp>
      <p:sp>
        <p:nvSpPr>
          <p:cNvPr id="3" name="Content Placeholder 2"/>
          <p:cNvSpPr>
            <a:spLocks noGrp="1"/>
          </p:cNvSpPr>
          <p:nvPr>
            <p:ph idx="1"/>
          </p:nvPr>
        </p:nvSpPr>
        <p:spPr/>
        <p:txBody>
          <a:bodyPr/>
          <a:lstStyle/>
          <a:p>
            <a:pPr>
              <a:defRPr/>
            </a:pPr>
            <a:r>
              <a:rPr lang="en-US" dirty="0" smtClean="0">
                <a:solidFill>
                  <a:schemeClr val="tx2"/>
                </a:solidFill>
                <a:cs typeface="Arial"/>
              </a:rPr>
              <a:t>Seriously,</a:t>
            </a:r>
          </a:p>
          <a:p>
            <a:pPr lvl="1">
              <a:defRPr/>
            </a:pPr>
            <a:r>
              <a:rPr lang="en-US" sz="2400" dirty="0" smtClean="0">
                <a:solidFill>
                  <a:schemeClr val="tx2"/>
                </a:solidFill>
                <a:cs typeface="Arial"/>
              </a:rPr>
              <a:t>The goal of this talk is to teach you the fundamentals of how parallel database systems work</a:t>
            </a:r>
            <a:endParaRPr lang="en-US" sz="3200" dirty="0" smtClean="0">
              <a:solidFill>
                <a:schemeClr val="tx2"/>
              </a:solidFill>
              <a:cs typeface="Arial"/>
            </a:endParaRPr>
          </a:p>
          <a:p>
            <a:pPr lvl="1">
              <a:defRPr/>
            </a:pPr>
            <a:r>
              <a:rPr lang="en-US" sz="2400" dirty="0" smtClean="0">
                <a:solidFill>
                  <a:schemeClr val="tx2"/>
                </a:solidFill>
                <a:cs typeface="Arial"/>
              </a:rPr>
              <a:t>The key mechanisms are actually pretty simple</a:t>
            </a:r>
          </a:p>
          <a:p>
            <a:pPr lvl="1">
              <a:defRPr/>
            </a:pPr>
            <a:r>
              <a:rPr lang="en-US" sz="2400" dirty="0" smtClean="0">
                <a:solidFill>
                  <a:schemeClr val="tx2"/>
                </a:solidFill>
                <a:cs typeface="Arial"/>
              </a:rPr>
              <a:t>Understanding these mechanisms will help you use systems like Project Madison (</a:t>
            </a:r>
            <a:r>
              <a:rPr lang="en-US" sz="2400" dirty="0" err="1" smtClean="0">
                <a:solidFill>
                  <a:schemeClr val="tx2"/>
                </a:solidFill>
                <a:cs typeface="Arial"/>
              </a:rPr>
              <a:t>DATAllegro</a:t>
            </a:r>
            <a:r>
              <a:rPr lang="en-US" sz="2400" dirty="0" smtClean="0">
                <a:solidFill>
                  <a:schemeClr val="tx2"/>
                </a:solidFill>
                <a:cs typeface="Arial"/>
              </a:rPr>
              <a:t>) more effectively</a:t>
            </a:r>
          </a:p>
        </p:txBody>
      </p:sp>
      <p:sp>
        <p:nvSpPr>
          <p:cNvPr id="4" name="Slide Number Placeholder 3"/>
          <p:cNvSpPr>
            <a:spLocks noGrp="1"/>
          </p:cNvSpPr>
          <p:nvPr>
            <p:ph type="sldNum" sz="quarter" idx="12"/>
          </p:nvPr>
        </p:nvSpPr>
        <p:spPr/>
        <p:txBody>
          <a:bodyPr/>
          <a:lstStyle/>
          <a:p>
            <a:fld id="{E98DCB10-97A4-405D-8E23-559299D9D189}"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Arial" charset="0"/>
              </a:rPr>
              <a:t>Parallelizing Relational Operators</a:t>
            </a:r>
          </a:p>
        </p:txBody>
      </p:sp>
      <p:sp>
        <p:nvSpPr>
          <p:cNvPr id="34819" name="Rectangle 3" descr="Rectangle: Click to edit Master text styles&#10;Second level&#10;Third level&#10;Fourth level&#10;Fifth level"/>
          <p:cNvSpPr>
            <a:spLocks noGrp="1" noChangeArrowheads="1"/>
          </p:cNvSpPr>
          <p:nvPr>
            <p:ph type="body" idx="1"/>
          </p:nvPr>
        </p:nvSpPr>
        <p:spPr/>
        <p:txBody>
          <a:bodyPr/>
          <a:lstStyle/>
          <a:p>
            <a:r>
              <a:rPr lang="en-US" dirty="0" smtClean="0">
                <a:latin typeface="Arial" charset="0"/>
              </a:rPr>
              <a:t>Only </a:t>
            </a:r>
            <a:r>
              <a:rPr lang="en-US" dirty="0">
                <a:latin typeface="Arial" charset="0"/>
              </a:rPr>
              <a:t>3 simple mechanisms are needed:</a:t>
            </a:r>
            <a:endParaRPr lang="en-US" dirty="0" smtClean="0">
              <a:latin typeface="Arial" charset="0"/>
            </a:endParaRPr>
          </a:p>
          <a:p>
            <a:pPr lvl="1"/>
            <a:r>
              <a:rPr lang="en-US" dirty="0">
                <a:latin typeface="Arial" charset="0"/>
              </a:rPr>
              <a:t>O</a:t>
            </a:r>
            <a:r>
              <a:rPr lang="en-US" dirty="0" smtClean="0">
                <a:latin typeface="Arial" charset="0"/>
              </a:rPr>
              <a:t>perator replication – we have seen this</a:t>
            </a:r>
          </a:p>
          <a:p>
            <a:pPr lvl="1"/>
            <a:r>
              <a:rPr lang="en-US" dirty="0" smtClean="0">
                <a:latin typeface="Arial" charset="0"/>
              </a:rPr>
              <a:t>Split operator for splitting streams of rows</a:t>
            </a:r>
          </a:p>
          <a:p>
            <a:pPr lvl="1"/>
            <a:r>
              <a:rPr lang="en-US" dirty="0" smtClean="0">
                <a:latin typeface="Arial" charset="0"/>
              </a:rPr>
              <a:t>Merge operator for merging multiple streams of rows into a single stream</a:t>
            </a:r>
          </a:p>
          <a:p>
            <a:r>
              <a:rPr lang="en-US" dirty="0">
                <a:latin typeface="Arial" charset="0"/>
              </a:rPr>
              <a:t>Result is a parallel DBMS capable of providing linear speedup and </a:t>
            </a:r>
            <a:r>
              <a:rPr lang="en-US" dirty="0" err="1">
                <a:latin typeface="Arial" charset="0"/>
              </a:rPr>
              <a:t>scaleup</a:t>
            </a:r>
            <a:r>
              <a:rPr lang="en-US" dirty="0">
                <a:latin typeface="Arial" charset="0"/>
              </a:rPr>
              <a:t>!</a:t>
            </a:r>
          </a:p>
        </p:txBody>
      </p:sp>
      <p:sp>
        <p:nvSpPr>
          <p:cNvPr id="4" name="Slide Number Placeholder 3"/>
          <p:cNvSpPr>
            <a:spLocks noGrp="1"/>
          </p:cNvSpPr>
          <p:nvPr>
            <p:ph type="sldNum" sz="quarter" idx="12"/>
          </p:nvPr>
        </p:nvSpPr>
        <p:spPr/>
        <p:txBody>
          <a:bodyPr/>
          <a:lstStyle/>
          <a:p>
            <a:fld id="{E98DCB10-97A4-405D-8E23-559299D9D189}" type="slidenum">
              <a:rPr lang="en-US" smtClean="0"/>
              <a:pPr/>
              <a:t>60</a:t>
            </a:fld>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rPr>
              <a:t>Talk Outline	</a:t>
            </a:r>
          </a:p>
        </p:txBody>
      </p:sp>
      <p:sp>
        <p:nvSpPr>
          <p:cNvPr id="6147" name="Content Placeholder 2" descr="Rectangle: Click to edit Master text styles&#10;Second level&#10;Third level&#10;Fourth level&#10;Fifth level"/>
          <p:cNvSpPr>
            <a:spLocks noGrp="1"/>
          </p:cNvSpPr>
          <p:nvPr>
            <p:ph idx="1"/>
          </p:nvPr>
        </p:nvSpPr>
        <p:spPr>
          <a:xfrm>
            <a:off x="974677" y="1741226"/>
            <a:ext cx="7772400" cy="4536743"/>
          </a:xfrm>
        </p:spPr>
        <p:txBody>
          <a:bodyPr/>
          <a:lstStyle/>
          <a:p>
            <a:r>
              <a:rPr lang="en-US" sz="2800" dirty="0">
                <a:solidFill>
                  <a:srgbClr val="FF0000"/>
                </a:solidFill>
                <a:latin typeface="Arial" charset="0"/>
              </a:rPr>
              <a:t>Alternative parallel</a:t>
            </a:r>
            <a:r>
              <a:rPr lang="en-US" sz="2800" dirty="0" smtClean="0">
                <a:solidFill>
                  <a:srgbClr val="FF0000"/>
                </a:solidFill>
                <a:latin typeface="Arial" charset="0"/>
              </a:rPr>
              <a:t> DB </a:t>
            </a:r>
            <a:r>
              <a:rPr lang="en-US" sz="2800" dirty="0">
                <a:solidFill>
                  <a:srgbClr val="FF0000"/>
                </a:solidFill>
                <a:latin typeface="Arial" charset="0"/>
              </a:rPr>
              <a:t>architectures</a:t>
            </a:r>
          </a:p>
          <a:p>
            <a:pPr lvl="1"/>
            <a:r>
              <a:rPr lang="en-US" sz="2400" dirty="0">
                <a:latin typeface="Arial" charset="0"/>
              </a:rPr>
              <a:t>Why “shared nothing” has emerged as the standard </a:t>
            </a:r>
          </a:p>
          <a:p>
            <a:r>
              <a:rPr lang="en-US" sz="2800" dirty="0">
                <a:latin typeface="Arial" charset="0"/>
              </a:rPr>
              <a:t>Partitioned tables</a:t>
            </a:r>
          </a:p>
          <a:p>
            <a:pPr lvl="1"/>
            <a:r>
              <a:rPr lang="en-US" sz="2400" dirty="0">
                <a:latin typeface="Arial" charset="0"/>
              </a:rPr>
              <a:t>The basis for scalable execution</a:t>
            </a:r>
          </a:p>
          <a:p>
            <a:r>
              <a:rPr lang="en-US" sz="2800" dirty="0">
                <a:solidFill>
                  <a:srgbClr val="01020B"/>
                </a:solidFill>
                <a:latin typeface="Arial" charset="0"/>
              </a:rPr>
              <a:t>Partitioned parallelism</a:t>
            </a:r>
          </a:p>
          <a:p>
            <a:pPr lvl="1"/>
            <a:r>
              <a:rPr lang="en-US" sz="2400" dirty="0" smtClean="0">
                <a:latin typeface="Arial" charset="0"/>
              </a:rPr>
              <a:t>Software building blocks for scalable database systems</a:t>
            </a:r>
          </a:p>
          <a:p>
            <a:r>
              <a:rPr lang="en-US" sz="2800" dirty="0" smtClean="0">
                <a:latin typeface="Arial" charset="0"/>
              </a:rPr>
              <a:t>Other technical challenges</a:t>
            </a:r>
          </a:p>
          <a:p>
            <a:r>
              <a:rPr lang="en-US" sz="2800" dirty="0" smtClean="0">
                <a:latin typeface="Arial" charset="0"/>
              </a:rPr>
              <a:t>Summary and conclusions</a:t>
            </a:r>
          </a:p>
        </p:txBody>
      </p:sp>
      <p:sp>
        <p:nvSpPr>
          <p:cNvPr id="4" name="Slide Number Placeholder 3"/>
          <p:cNvSpPr>
            <a:spLocks noGrp="1"/>
          </p:cNvSpPr>
          <p:nvPr>
            <p:ph type="sldNum" sz="quarter" idx="12"/>
          </p:nvPr>
        </p:nvSpPr>
        <p:spPr/>
        <p:txBody>
          <a:bodyPr/>
          <a:lstStyle/>
          <a:p>
            <a:fld id="{E98DCB10-97A4-405D-8E23-559299D9D18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96900" y="566738"/>
            <a:ext cx="7960246" cy="914400"/>
          </a:xfrm>
        </p:spPr>
        <p:txBody>
          <a:bodyPr/>
          <a:lstStyle/>
          <a:p>
            <a:r>
              <a:rPr lang="en-US" dirty="0" smtClean="0">
                <a:latin typeface="Arial" charset="0"/>
              </a:rPr>
              <a:t>Metrics </a:t>
            </a:r>
            <a:r>
              <a:rPr lang="en-US" dirty="0">
                <a:latin typeface="Arial" charset="0"/>
              </a:rPr>
              <a:t>of </a:t>
            </a:r>
            <a:r>
              <a:rPr lang="en-US" dirty="0" smtClean="0">
                <a:latin typeface="Arial" charset="0"/>
              </a:rPr>
              <a:t>success</a:t>
            </a:r>
            <a:endParaRPr lang="en-US" dirty="0">
              <a:latin typeface="Arial" charset="0"/>
            </a:endParaRPr>
          </a:p>
        </p:txBody>
      </p:sp>
      <p:sp>
        <p:nvSpPr>
          <p:cNvPr id="18435" name="Rectangle 3" descr="Rectangle: Click to edit Master text styles&#10;Second level&#10;Third level&#10;Fourth level&#10;Fifth level"/>
          <p:cNvSpPr>
            <a:spLocks noGrp="1" noChangeArrowheads="1"/>
          </p:cNvSpPr>
          <p:nvPr>
            <p:ph type="body" idx="1"/>
          </p:nvPr>
        </p:nvSpPr>
        <p:spPr>
          <a:xfrm>
            <a:off x="601662" y="1643063"/>
            <a:ext cx="8364917" cy="744537"/>
          </a:xfrm>
        </p:spPr>
        <p:txBody>
          <a:bodyPr/>
          <a:lstStyle/>
          <a:p>
            <a:pPr>
              <a:buFontTx/>
              <a:buNone/>
            </a:pPr>
            <a:r>
              <a:rPr lang="en-US" dirty="0">
                <a:latin typeface="Arial" charset="0"/>
              </a:rPr>
              <a:t>Ideal parallel database system </a:t>
            </a:r>
            <a:r>
              <a:rPr lang="en-US" dirty="0" smtClean="0">
                <a:latin typeface="Arial" charset="0"/>
              </a:rPr>
              <a:t>exhibits </a:t>
            </a:r>
            <a:r>
              <a:rPr lang="en-US" u="sng" dirty="0" smtClean="0">
                <a:latin typeface="Arial" charset="0"/>
              </a:rPr>
              <a:t>two</a:t>
            </a:r>
            <a:r>
              <a:rPr lang="en-US" dirty="0" smtClean="0">
                <a:latin typeface="Arial" charset="0"/>
              </a:rPr>
              <a:t> </a:t>
            </a:r>
            <a:r>
              <a:rPr lang="en-US" dirty="0">
                <a:latin typeface="Arial" charset="0"/>
              </a:rPr>
              <a:t>key properties:</a:t>
            </a:r>
          </a:p>
        </p:txBody>
      </p:sp>
      <p:sp>
        <p:nvSpPr>
          <p:cNvPr id="18436" name="Rectangle 4"/>
          <p:cNvSpPr>
            <a:spLocks noChangeArrowheads="1"/>
          </p:cNvSpPr>
          <p:nvPr/>
        </p:nvSpPr>
        <p:spPr bwMode="auto">
          <a:xfrm>
            <a:off x="609293" y="2214538"/>
            <a:ext cx="7162800" cy="1533369"/>
          </a:xfrm>
          <a:prstGeom prst="rect">
            <a:avLst/>
          </a:prstGeom>
          <a:noFill/>
          <a:ln w="9525">
            <a:noFill/>
            <a:miter lim="800000"/>
            <a:headEnd/>
            <a:tailEnd/>
          </a:ln>
        </p:spPr>
        <p:txBody>
          <a:bodyPr lIns="92075" tIns="46038" rIns="92075" bIns="46038">
            <a:prstTxWarp prst="textNoShape">
              <a:avLst/>
            </a:prstTxWarp>
            <a:spAutoFit/>
          </a:bodyPr>
          <a:lstStyle/>
          <a:p>
            <a:pPr>
              <a:lnSpc>
                <a:spcPct val="90000"/>
              </a:lnSpc>
              <a:spcBef>
                <a:spcPct val="30000"/>
              </a:spcBef>
            </a:pPr>
            <a:r>
              <a:rPr lang="en-US" b="0" dirty="0">
                <a:solidFill>
                  <a:srgbClr val="01020B"/>
                </a:solidFill>
                <a:latin typeface="Arial" charset="0"/>
                <a:ea typeface="Arial" charset="0"/>
                <a:cs typeface="Arial" charset="0"/>
              </a:rPr>
              <a:t>(1) </a:t>
            </a:r>
            <a:r>
              <a:rPr lang="en-US" dirty="0">
                <a:solidFill>
                  <a:srgbClr val="FF0000"/>
                </a:solidFill>
                <a:latin typeface="Arial" charset="0"/>
                <a:ea typeface="Arial" charset="0"/>
                <a:cs typeface="Arial" charset="0"/>
              </a:rPr>
              <a:t>linear speedup </a:t>
            </a:r>
            <a:r>
              <a:rPr lang="en-US" b="0" dirty="0">
                <a:solidFill>
                  <a:srgbClr val="01020B"/>
                </a:solidFill>
                <a:latin typeface="Arial" charset="0"/>
                <a:ea typeface="Arial" charset="0"/>
                <a:cs typeface="Arial" charset="0"/>
              </a:rPr>
              <a:t>- </a:t>
            </a:r>
            <a:r>
              <a:rPr lang="en-US" b="0" u="sng" dirty="0">
                <a:solidFill>
                  <a:srgbClr val="01020B"/>
                </a:solidFill>
                <a:latin typeface="Arial" charset="0"/>
                <a:ea typeface="Arial" charset="0"/>
                <a:cs typeface="Arial" charset="0"/>
              </a:rPr>
              <a:t>twice</a:t>
            </a:r>
            <a:r>
              <a:rPr lang="en-US" b="0" dirty="0">
                <a:solidFill>
                  <a:srgbClr val="01020B"/>
                </a:solidFill>
                <a:latin typeface="Arial" charset="0"/>
                <a:ea typeface="Arial" charset="0"/>
                <a:cs typeface="Arial" charset="0"/>
              </a:rPr>
              <a:t> as much hardware can</a:t>
            </a:r>
            <a:r>
              <a:rPr lang="en-US" b="0" dirty="0" smtClean="0">
                <a:solidFill>
                  <a:srgbClr val="01020B"/>
                </a:solidFill>
                <a:latin typeface="Arial" charset="0"/>
                <a:ea typeface="Arial" charset="0"/>
                <a:cs typeface="Arial" charset="0"/>
              </a:rPr>
              <a:t> execute the </a:t>
            </a:r>
            <a:r>
              <a:rPr lang="en-US" b="0" dirty="0">
                <a:solidFill>
                  <a:srgbClr val="01020B"/>
                </a:solidFill>
                <a:latin typeface="Arial" charset="0"/>
                <a:ea typeface="Arial" charset="0"/>
                <a:cs typeface="Arial" charset="0"/>
              </a:rPr>
              <a:t>same</a:t>
            </a:r>
            <a:r>
              <a:rPr lang="en-US" b="0" dirty="0" smtClean="0">
                <a:solidFill>
                  <a:srgbClr val="01020B"/>
                </a:solidFill>
                <a:latin typeface="Arial" charset="0"/>
                <a:ea typeface="Arial" charset="0"/>
                <a:cs typeface="Arial" charset="0"/>
              </a:rPr>
              <a:t> workload </a:t>
            </a:r>
            <a:r>
              <a:rPr lang="en-US" b="0" u="sng" dirty="0" smtClean="0">
                <a:solidFill>
                  <a:srgbClr val="01020B"/>
                </a:solidFill>
                <a:latin typeface="Arial" charset="0"/>
                <a:ea typeface="Arial" charset="0"/>
                <a:cs typeface="Arial" charset="0"/>
              </a:rPr>
              <a:t>twice as fast </a:t>
            </a:r>
            <a:r>
              <a:rPr lang="en-US" b="0" dirty="0" smtClean="0">
                <a:solidFill>
                  <a:srgbClr val="01020B"/>
                </a:solidFill>
                <a:latin typeface="Arial" charset="0"/>
                <a:ea typeface="Arial" charset="0"/>
                <a:cs typeface="Arial" charset="0"/>
              </a:rPr>
              <a:t>(i.e. with ½ the response time)</a:t>
            </a:r>
          </a:p>
          <a:p>
            <a:pPr>
              <a:lnSpc>
                <a:spcPct val="90000"/>
              </a:lnSpc>
              <a:spcBef>
                <a:spcPct val="30000"/>
              </a:spcBef>
            </a:pPr>
            <a:endParaRPr lang="en-US" dirty="0"/>
          </a:p>
        </p:txBody>
      </p:sp>
      <p:grpSp>
        <p:nvGrpSpPr>
          <p:cNvPr id="346" name="Group 345"/>
          <p:cNvGrpSpPr/>
          <p:nvPr/>
        </p:nvGrpSpPr>
        <p:grpSpPr>
          <a:xfrm>
            <a:off x="848123" y="3805065"/>
            <a:ext cx="6853924" cy="1835151"/>
            <a:chOff x="780832" y="3180964"/>
            <a:chExt cx="6853924" cy="1835151"/>
          </a:xfrm>
        </p:grpSpPr>
        <p:grpSp>
          <p:nvGrpSpPr>
            <p:cNvPr id="158" name="Group 157"/>
            <p:cNvGrpSpPr>
              <a:grpSpLocks noChangeAspect="1"/>
            </p:cNvGrpSpPr>
            <p:nvPr/>
          </p:nvGrpSpPr>
          <p:grpSpPr>
            <a:xfrm>
              <a:off x="780832" y="3180964"/>
              <a:ext cx="2614943" cy="1600200"/>
              <a:chOff x="516227" y="3542915"/>
              <a:chExt cx="3800042" cy="2325406"/>
            </a:xfrm>
          </p:grpSpPr>
          <p:grpSp>
            <p:nvGrpSpPr>
              <p:cNvPr id="159" name="Group 142"/>
              <p:cNvGrpSpPr/>
              <p:nvPr/>
            </p:nvGrpSpPr>
            <p:grpSpPr>
              <a:xfrm>
                <a:off x="516227" y="4249688"/>
                <a:ext cx="3703665" cy="1618633"/>
                <a:chOff x="516227" y="4249688"/>
                <a:chExt cx="3703665" cy="1618633"/>
              </a:xfrm>
            </p:grpSpPr>
            <p:grpSp>
              <p:nvGrpSpPr>
                <p:cNvPr id="188" name="Group 247"/>
                <p:cNvGrpSpPr/>
                <p:nvPr/>
              </p:nvGrpSpPr>
              <p:grpSpPr>
                <a:xfrm>
                  <a:off x="516227" y="5195246"/>
                  <a:ext cx="1731007" cy="673075"/>
                  <a:chOff x="516227" y="5686332"/>
                  <a:chExt cx="1731007" cy="673075"/>
                </a:xfrm>
              </p:grpSpPr>
              <p:sp>
                <p:nvSpPr>
                  <p:cNvPr id="223" name="AutoShape 13"/>
                  <p:cNvSpPr>
                    <a:spLocks noChangeArrowheads="1"/>
                  </p:cNvSpPr>
                  <p:nvPr/>
                </p:nvSpPr>
                <p:spPr bwMode="auto">
                  <a:xfrm>
                    <a:off x="516227"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224" name="AutoShape 13"/>
                  <p:cNvSpPr>
                    <a:spLocks noChangeArrowheads="1"/>
                  </p:cNvSpPr>
                  <p:nvPr/>
                </p:nvSpPr>
                <p:spPr bwMode="auto">
                  <a:xfrm>
                    <a:off x="1502494"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189" name="Group 251"/>
                <p:cNvGrpSpPr/>
                <p:nvPr/>
              </p:nvGrpSpPr>
              <p:grpSpPr>
                <a:xfrm>
                  <a:off x="2488761" y="5195246"/>
                  <a:ext cx="1731131" cy="672954"/>
                  <a:chOff x="2488761" y="5686332"/>
                  <a:chExt cx="1731131" cy="672954"/>
                </a:xfrm>
              </p:grpSpPr>
              <p:sp>
                <p:nvSpPr>
                  <p:cNvPr id="221" name="AutoShape 13"/>
                  <p:cNvSpPr>
                    <a:spLocks noChangeArrowheads="1"/>
                  </p:cNvSpPr>
                  <p:nvPr/>
                </p:nvSpPr>
                <p:spPr bwMode="auto">
                  <a:xfrm>
                    <a:off x="2488761"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222" name="AutoShape 13"/>
                  <p:cNvSpPr>
                    <a:spLocks noChangeArrowheads="1"/>
                  </p:cNvSpPr>
                  <p:nvPr/>
                </p:nvSpPr>
                <p:spPr bwMode="auto">
                  <a:xfrm>
                    <a:off x="3475090"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190" name="Group 134"/>
                <p:cNvGrpSpPr/>
                <p:nvPr/>
              </p:nvGrpSpPr>
              <p:grpSpPr>
                <a:xfrm>
                  <a:off x="618668" y="4249688"/>
                  <a:ext cx="3542617" cy="837460"/>
                  <a:chOff x="618668" y="4249688"/>
                  <a:chExt cx="3542617" cy="837460"/>
                </a:xfrm>
              </p:grpSpPr>
              <p:sp>
                <p:nvSpPr>
                  <p:cNvPr id="197"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98" name="Rectangle 56"/>
                  <p:cNvSpPr>
                    <a:spLocks noChangeArrowheads="1"/>
                  </p:cNvSpPr>
                  <p:nvPr/>
                </p:nvSpPr>
                <p:spPr bwMode="auto">
                  <a:xfrm>
                    <a:off x="662001"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199"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00"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01"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latin typeface="Arial"/>
                      <a:cs typeface="Arial"/>
                    </a:endParaRPr>
                  </a:p>
                </p:txBody>
              </p:sp>
              <p:sp>
                <p:nvSpPr>
                  <p:cNvPr id="202" name="Rectangle 12"/>
                  <p:cNvSpPr>
                    <a:spLocks noChangeArrowheads="1"/>
                  </p:cNvSpPr>
                  <p:nvPr/>
                </p:nvSpPr>
                <p:spPr bwMode="auto">
                  <a:xfrm>
                    <a:off x="61866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03" name="Rectangle 210"/>
                  <p:cNvSpPr>
                    <a:spLocks noChangeArrowheads="1"/>
                  </p:cNvSpPr>
                  <p:nvPr/>
                </p:nvSpPr>
                <p:spPr bwMode="auto">
                  <a:xfrm>
                    <a:off x="2582459"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04" name="Rectangle 56"/>
                  <p:cNvSpPr>
                    <a:spLocks noChangeArrowheads="1"/>
                  </p:cNvSpPr>
                  <p:nvPr/>
                </p:nvSpPr>
                <p:spPr bwMode="auto">
                  <a:xfrm>
                    <a:off x="2612193"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205" name="Oval 7"/>
                  <p:cNvSpPr>
                    <a:spLocks noChangeArrowheads="1"/>
                  </p:cNvSpPr>
                  <p:nvPr/>
                </p:nvSpPr>
                <p:spPr bwMode="auto">
                  <a:xfrm>
                    <a:off x="2754400"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06" name="Oval 7"/>
                  <p:cNvSpPr>
                    <a:spLocks noChangeArrowheads="1"/>
                  </p:cNvSpPr>
                  <p:nvPr/>
                </p:nvSpPr>
                <p:spPr bwMode="auto">
                  <a:xfrm>
                    <a:off x="2706679"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07" name="Oval 7"/>
                  <p:cNvSpPr>
                    <a:spLocks noChangeArrowheads="1"/>
                  </p:cNvSpPr>
                  <p:nvPr/>
                </p:nvSpPr>
                <p:spPr bwMode="auto">
                  <a:xfrm>
                    <a:off x="2651261"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08" name="Rectangle 12"/>
                  <p:cNvSpPr>
                    <a:spLocks noChangeArrowheads="1"/>
                  </p:cNvSpPr>
                  <p:nvPr/>
                </p:nvSpPr>
                <p:spPr bwMode="auto">
                  <a:xfrm>
                    <a:off x="256885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09" name="Rectangle 210"/>
                  <p:cNvSpPr>
                    <a:spLocks noChangeArrowheads="1"/>
                  </p:cNvSpPr>
                  <p:nvPr/>
                </p:nvSpPr>
                <p:spPr bwMode="auto">
                  <a:xfrm>
                    <a:off x="3557555"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10" name="Rectangle 56"/>
                  <p:cNvSpPr>
                    <a:spLocks noChangeArrowheads="1"/>
                  </p:cNvSpPr>
                  <p:nvPr/>
                </p:nvSpPr>
                <p:spPr bwMode="auto">
                  <a:xfrm>
                    <a:off x="3587289"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11" name="Oval 7"/>
                  <p:cNvSpPr>
                    <a:spLocks noChangeArrowheads="1"/>
                  </p:cNvSpPr>
                  <p:nvPr/>
                </p:nvSpPr>
                <p:spPr bwMode="auto">
                  <a:xfrm>
                    <a:off x="3729496"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2" name="Oval 7"/>
                  <p:cNvSpPr>
                    <a:spLocks noChangeArrowheads="1"/>
                  </p:cNvSpPr>
                  <p:nvPr/>
                </p:nvSpPr>
                <p:spPr bwMode="auto">
                  <a:xfrm>
                    <a:off x="3681775"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3" name="Oval 7"/>
                  <p:cNvSpPr>
                    <a:spLocks noChangeArrowheads="1"/>
                  </p:cNvSpPr>
                  <p:nvPr/>
                </p:nvSpPr>
                <p:spPr bwMode="auto">
                  <a:xfrm>
                    <a:off x="3626357"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4" name="Rectangle 12"/>
                  <p:cNvSpPr>
                    <a:spLocks noChangeArrowheads="1"/>
                  </p:cNvSpPr>
                  <p:nvPr/>
                </p:nvSpPr>
                <p:spPr bwMode="auto">
                  <a:xfrm>
                    <a:off x="3543957"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15" name="Rectangle 210"/>
                  <p:cNvSpPr>
                    <a:spLocks noChangeArrowheads="1"/>
                  </p:cNvSpPr>
                  <p:nvPr/>
                </p:nvSpPr>
                <p:spPr bwMode="auto">
                  <a:xfrm>
                    <a:off x="1607363"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16" name="Rectangle 56"/>
                  <p:cNvSpPr>
                    <a:spLocks noChangeArrowheads="1"/>
                  </p:cNvSpPr>
                  <p:nvPr/>
                </p:nvSpPr>
                <p:spPr bwMode="auto">
                  <a:xfrm>
                    <a:off x="1637097"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17" name="Oval 7"/>
                  <p:cNvSpPr>
                    <a:spLocks noChangeArrowheads="1"/>
                  </p:cNvSpPr>
                  <p:nvPr/>
                </p:nvSpPr>
                <p:spPr bwMode="auto">
                  <a:xfrm>
                    <a:off x="1779304"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8" name="Oval 7"/>
                  <p:cNvSpPr>
                    <a:spLocks noChangeArrowheads="1"/>
                  </p:cNvSpPr>
                  <p:nvPr/>
                </p:nvSpPr>
                <p:spPr bwMode="auto">
                  <a:xfrm>
                    <a:off x="1731583"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9" name="Oval 7"/>
                  <p:cNvSpPr>
                    <a:spLocks noChangeArrowheads="1"/>
                  </p:cNvSpPr>
                  <p:nvPr/>
                </p:nvSpPr>
                <p:spPr bwMode="auto">
                  <a:xfrm>
                    <a:off x="1676165"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0" name="Rectangle 12"/>
                  <p:cNvSpPr>
                    <a:spLocks noChangeArrowheads="1"/>
                  </p:cNvSpPr>
                  <p:nvPr/>
                </p:nvSpPr>
                <p:spPr bwMode="auto">
                  <a:xfrm>
                    <a:off x="1568281"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grpSp>
            <p:grpSp>
              <p:nvGrpSpPr>
                <p:cNvPr id="191" name="Group 196"/>
                <p:cNvGrpSpPr/>
                <p:nvPr/>
              </p:nvGrpSpPr>
              <p:grpSpPr>
                <a:xfrm>
                  <a:off x="884358" y="5090033"/>
                  <a:ext cx="1039139" cy="184420"/>
                  <a:chOff x="884358" y="4289545"/>
                  <a:chExt cx="1039139" cy="184420"/>
                </a:xfrm>
              </p:grpSpPr>
              <p:cxnSp>
                <p:nvCxnSpPr>
                  <p:cNvPr id="195" name="Straight Connector 194"/>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196" name="Straight Connector 195"/>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192" name="Group 196"/>
                <p:cNvGrpSpPr/>
                <p:nvPr/>
              </p:nvGrpSpPr>
              <p:grpSpPr>
                <a:xfrm>
                  <a:off x="2845546" y="5088494"/>
                  <a:ext cx="1039139" cy="184420"/>
                  <a:chOff x="884358" y="4289545"/>
                  <a:chExt cx="1039139" cy="184420"/>
                </a:xfrm>
              </p:grpSpPr>
              <p:cxnSp>
                <p:nvCxnSpPr>
                  <p:cNvPr id="193" name="Straight Connector 192"/>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194" name="Straight Connector 193"/>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160" name="Group 286"/>
              <p:cNvGrpSpPr/>
              <p:nvPr/>
            </p:nvGrpSpPr>
            <p:grpSpPr>
              <a:xfrm>
                <a:off x="916990" y="3542915"/>
                <a:ext cx="3399279" cy="711007"/>
                <a:chOff x="2219422" y="3555615"/>
                <a:chExt cx="3399279" cy="711007"/>
              </a:xfrm>
            </p:grpSpPr>
            <p:grpSp>
              <p:nvGrpSpPr>
                <p:cNvPr id="181" name="Group 86"/>
                <p:cNvGrpSpPr/>
                <p:nvPr/>
              </p:nvGrpSpPr>
              <p:grpSpPr>
                <a:xfrm>
                  <a:off x="2219422" y="3555615"/>
                  <a:ext cx="3399279" cy="433425"/>
                  <a:chOff x="1981671" y="2923102"/>
                  <a:chExt cx="3534091" cy="561499"/>
                </a:xfrm>
              </p:grpSpPr>
              <p:sp>
                <p:nvSpPr>
                  <p:cNvPr id="186" name="Freeform 45"/>
                  <p:cNvSpPr>
                    <a:spLocks/>
                  </p:cNvSpPr>
                  <p:nvPr/>
                </p:nvSpPr>
                <p:spPr bwMode="auto">
                  <a:xfrm>
                    <a:off x="1981671" y="2923102"/>
                    <a:ext cx="3534091" cy="561499"/>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sz="800"/>
                  </a:p>
                </p:txBody>
              </p:sp>
              <p:sp>
                <p:nvSpPr>
                  <p:cNvPr id="187" name="Rectangle 46"/>
                  <p:cNvSpPr>
                    <a:spLocks noChangeArrowheads="1"/>
                  </p:cNvSpPr>
                  <p:nvPr/>
                </p:nvSpPr>
                <p:spPr bwMode="auto">
                  <a:xfrm>
                    <a:off x="2652846" y="3035582"/>
                    <a:ext cx="2374875" cy="355954"/>
                  </a:xfrm>
                  <a:prstGeom prst="rect">
                    <a:avLst/>
                  </a:prstGeom>
                  <a:noFill/>
                  <a:ln w="9525">
                    <a:noFill/>
                    <a:miter lim="800000"/>
                    <a:headEnd/>
                    <a:tailEnd/>
                  </a:ln>
                </p:spPr>
                <p:txBody>
                  <a:bodyPr lIns="92075" tIns="46038" rIns="92075" bIns="46038">
                    <a:prstTxWarp prst="textNoShape">
                      <a:avLst/>
                    </a:prstTxWarp>
                    <a:spAutoFit/>
                  </a:bodyPr>
                  <a:lstStyle/>
                  <a:p>
                    <a:r>
                      <a:rPr lang="en-US" sz="800" dirty="0">
                        <a:solidFill>
                          <a:srgbClr val="000000"/>
                        </a:solidFill>
                        <a:latin typeface="Arial"/>
                        <a:cs typeface="Arial"/>
                      </a:rPr>
                      <a:t>Interconnection Network</a:t>
                    </a:r>
                  </a:p>
                </p:txBody>
              </p:sp>
            </p:grpSp>
            <p:cxnSp>
              <p:nvCxnSpPr>
                <p:cNvPr id="182" name="Straight Connector 181"/>
                <p:cNvCxnSpPr>
                  <a:endCxn id="197" idx="0"/>
                </p:cNvCxnSpPr>
                <p:nvPr/>
              </p:nvCxnSpPr>
              <p:spPr bwMode="auto">
                <a:xfrm rot="10800000" flipV="1">
                  <a:off x="2236564" y="3892346"/>
                  <a:ext cx="390198" cy="370042"/>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cxnSp>
              <p:nvCxnSpPr>
                <p:cNvPr id="183" name="Straight Connector 182"/>
                <p:cNvCxnSpPr/>
                <p:nvPr/>
              </p:nvCxnSpPr>
              <p:spPr bwMode="auto">
                <a:xfrm rot="16200000" flipH="1">
                  <a:off x="3014944" y="4067041"/>
                  <a:ext cx="355021" cy="44142"/>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cxnSp>
              <p:nvCxnSpPr>
                <p:cNvPr id="184" name="Straight Connector 183"/>
                <p:cNvCxnSpPr/>
                <p:nvPr/>
              </p:nvCxnSpPr>
              <p:spPr bwMode="auto">
                <a:xfrm rot="16200000" flipH="1">
                  <a:off x="3999715" y="4059781"/>
                  <a:ext cx="339627" cy="57117"/>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cxnSp>
              <p:nvCxnSpPr>
                <p:cNvPr id="185" name="Straight Connector 184"/>
                <p:cNvCxnSpPr/>
                <p:nvPr/>
              </p:nvCxnSpPr>
              <p:spPr bwMode="auto">
                <a:xfrm rot="16200000" flipH="1">
                  <a:off x="4887509" y="3997881"/>
                  <a:ext cx="324230" cy="162452"/>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grpSp>
          <p:grpSp>
            <p:nvGrpSpPr>
              <p:cNvPr id="161" name="Group 173"/>
              <p:cNvGrpSpPr/>
              <p:nvPr/>
            </p:nvGrpSpPr>
            <p:grpSpPr>
              <a:xfrm>
                <a:off x="588433" y="5372100"/>
                <a:ext cx="601134" cy="397933"/>
                <a:chOff x="7332133" y="584200"/>
                <a:chExt cx="601134" cy="397933"/>
              </a:xfrm>
            </p:grpSpPr>
            <p:sp>
              <p:nvSpPr>
                <p:cNvPr id="177" name="Rectangle 176"/>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78" name="Straight Connector 177"/>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179" name="Straight Connector 178"/>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180" name="Straight Connector 179"/>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nvGrpSpPr>
              <p:cNvPr id="162" name="Group 174"/>
              <p:cNvGrpSpPr/>
              <p:nvPr/>
            </p:nvGrpSpPr>
            <p:grpSpPr>
              <a:xfrm>
                <a:off x="3547533" y="5372100"/>
                <a:ext cx="601134" cy="397933"/>
                <a:chOff x="7332133" y="584200"/>
                <a:chExt cx="601134" cy="397933"/>
              </a:xfrm>
              <a:solidFill>
                <a:schemeClr val="tx2">
                  <a:lumMod val="20000"/>
                  <a:lumOff val="80000"/>
                </a:schemeClr>
              </a:solidFill>
            </p:grpSpPr>
            <p:sp>
              <p:nvSpPr>
                <p:cNvPr id="173" name="Rectangle 17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74" name="Straight Connector 17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75" name="Straight Connector 174"/>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76" name="Straight Connector 175"/>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163" name="Group 180"/>
              <p:cNvGrpSpPr/>
              <p:nvPr/>
            </p:nvGrpSpPr>
            <p:grpSpPr>
              <a:xfrm>
                <a:off x="2569633" y="5372100"/>
                <a:ext cx="601134" cy="397933"/>
                <a:chOff x="7332133" y="584200"/>
                <a:chExt cx="601134" cy="397933"/>
              </a:xfrm>
              <a:solidFill>
                <a:srgbClr val="7AEBF4"/>
              </a:solidFill>
            </p:grpSpPr>
            <p:sp>
              <p:nvSpPr>
                <p:cNvPr id="169" name="Rectangle 16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70" name="Straight Connector 169"/>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71" name="Straight Connector 170"/>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72" name="Straight Connector 171"/>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164" name="Group 185"/>
              <p:cNvGrpSpPr/>
              <p:nvPr/>
            </p:nvGrpSpPr>
            <p:grpSpPr>
              <a:xfrm>
                <a:off x="1553633" y="5372100"/>
                <a:ext cx="601134" cy="397933"/>
                <a:chOff x="7332133" y="584200"/>
                <a:chExt cx="601134" cy="397933"/>
              </a:xfrm>
              <a:solidFill>
                <a:srgbClr val="FF0000"/>
              </a:solidFill>
            </p:grpSpPr>
            <p:sp>
              <p:nvSpPr>
                <p:cNvPr id="165" name="Rectangle 164"/>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66" name="Straight Connector 165"/>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67" name="Straight Connector 166"/>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68" name="Straight Connector 167"/>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225" name="Group 224"/>
            <p:cNvGrpSpPr/>
            <p:nvPr/>
          </p:nvGrpSpPr>
          <p:grpSpPr>
            <a:xfrm>
              <a:off x="4624700" y="3180964"/>
              <a:ext cx="3010056" cy="1835151"/>
              <a:chOff x="4211950" y="4196964"/>
              <a:chExt cx="3010056" cy="1835151"/>
            </a:xfrm>
          </p:grpSpPr>
          <p:grpSp>
            <p:nvGrpSpPr>
              <p:cNvPr id="226" name="Group 286"/>
              <p:cNvGrpSpPr/>
              <p:nvPr/>
            </p:nvGrpSpPr>
            <p:grpSpPr>
              <a:xfrm>
                <a:off x="4498311" y="4196964"/>
                <a:ext cx="2339164" cy="543507"/>
                <a:chOff x="2219422" y="3555615"/>
                <a:chExt cx="3399279" cy="789823"/>
              </a:xfrm>
            </p:grpSpPr>
            <p:grpSp>
              <p:nvGrpSpPr>
                <p:cNvPr id="338" name="Group 86"/>
                <p:cNvGrpSpPr/>
                <p:nvPr/>
              </p:nvGrpSpPr>
              <p:grpSpPr>
                <a:xfrm>
                  <a:off x="2219422" y="3555615"/>
                  <a:ext cx="3399279" cy="433425"/>
                  <a:chOff x="1981671" y="2923102"/>
                  <a:chExt cx="3534091" cy="561499"/>
                </a:xfrm>
              </p:grpSpPr>
              <p:sp>
                <p:nvSpPr>
                  <p:cNvPr id="340" name="Freeform 45"/>
                  <p:cNvSpPr>
                    <a:spLocks/>
                  </p:cNvSpPr>
                  <p:nvPr/>
                </p:nvSpPr>
                <p:spPr bwMode="auto">
                  <a:xfrm>
                    <a:off x="1981671" y="2923102"/>
                    <a:ext cx="3534091" cy="561499"/>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sz="800"/>
                  </a:p>
                </p:txBody>
              </p:sp>
              <p:sp>
                <p:nvSpPr>
                  <p:cNvPr id="341" name="Rectangle 46"/>
                  <p:cNvSpPr>
                    <a:spLocks noChangeArrowheads="1"/>
                  </p:cNvSpPr>
                  <p:nvPr/>
                </p:nvSpPr>
                <p:spPr bwMode="auto">
                  <a:xfrm>
                    <a:off x="2652846" y="3035582"/>
                    <a:ext cx="2374875" cy="355954"/>
                  </a:xfrm>
                  <a:prstGeom prst="rect">
                    <a:avLst/>
                  </a:prstGeom>
                  <a:noFill/>
                  <a:ln w="9525">
                    <a:noFill/>
                    <a:miter lim="800000"/>
                    <a:headEnd/>
                    <a:tailEnd/>
                  </a:ln>
                </p:spPr>
                <p:txBody>
                  <a:bodyPr lIns="92075" tIns="46038" rIns="92075" bIns="46038">
                    <a:prstTxWarp prst="textNoShape">
                      <a:avLst/>
                    </a:prstTxWarp>
                    <a:spAutoFit/>
                  </a:bodyPr>
                  <a:lstStyle/>
                  <a:p>
                    <a:r>
                      <a:rPr lang="en-US" sz="800" dirty="0">
                        <a:solidFill>
                          <a:srgbClr val="000000"/>
                        </a:solidFill>
                        <a:latin typeface="Arial"/>
                        <a:cs typeface="Arial"/>
                      </a:rPr>
                      <a:t>Interconnection Network</a:t>
                    </a:r>
                  </a:p>
                </p:txBody>
              </p:sp>
            </p:grpSp>
            <p:cxnSp>
              <p:nvCxnSpPr>
                <p:cNvPr id="339" name="Straight Connector 338"/>
                <p:cNvCxnSpPr>
                  <a:endCxn id="310" idx="0"/>
                </p:cNvCxnSpPr>
                <p:nvPr/>
              </p:nvCxnSpPr>
              <p:spPr bwMode="auto">
                <a:xfrm rot="5400000">
                  <a:off x="2814146" y="3989199"/>
                  <a:ext cx="433836" cy="278641"/>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grpSp>
          <p:grpSp>
            <p:nvGrpSpPr>
              <p:cNvPr id="227" name="Group 562"/>
              <p:cNvGrpSpPr/>
              <p:nvPr/>
            </p:nvGrpSpPr>
            <p:grpSpPr>
              <a:xfrm>
                <a:off x="4673383" y="4740475"/>
                <a:ext cx="2548623" cy="1113844"/>
                <a:chOff x="4673383" y="4740475"/>
                <a:chExt cx="2548623" cy="1113844"/>
              </a:xfrm>
            </p:grpSpPr>
            <p:grpSp>
              <p:nvGrpSpPr>
                <p:cNvPr id="287" name="Group 142"/>
                <p:cNvGrpSpPr/>
                <p:nvPr/>
              </p:nvGrpSpPr>
              <p:grpSpPr>
                <a:xfrm>
                  <a:off x="4673383" y="4740475"/>
                  <a:ext cx="2548623" cy="1113844"/>
                  <a:chOff x="516227" y="4249688"/>
                  <a:chExt cx="3703665" cy="1618633"/>
                </a:xfrm>
              </p:grpSpPr>
              <p:grpSp>
                <p:nvGrpSpPr>
                  <p:cNvPr id="301" name="Group 247"/>
                  <p:cNvGrpSpPr/>
                  <p:nvPr/>
                </p:nvGrpSpPr>
                <p:grpSpPr>
                  <a:xfrm>
                    <a:off x="516227" y="5195246"/>
                    <a:ext cx="1731007" cy="673075"/>
                    <a:chOff x="516227" y="5686332"/>
                    <a:chExt cx="1731007" cy="673075"/>
                  </a:xfrm>
                </p:grpSpPr>
                <p:sp>
                  <p:nvSpPr>
                    <p:cNvPr id="336" name="AutoShape 13"/>
                    <p:cNvSpPr>
                      <a:spLocks noChangeArrowheads="1"/>
                    </p:cNvSpPr>
                    <p:nvPr/>
                  </p:nvSpPr>
                  <p:spPr bwMode="auto">
                    <a:xfrm>
                      <a:off x="516227"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337" name="AutoShape 13"/>
                    <p:cNvSpPr>
                      <a:spLocks noChangeArrowheads="1"/>
                    </p:cNvSpPr>
                    <p:nvPr/>
                  </p:nvSpPr>
                  <p:spPr bwMode="auto">
                    <a:xfrm>
                      <a:off x="1502494"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302" name="Group 251"/>
                  <p:cNvGrpSpPr/>
                  <p:nvPr/>
                </p:nvGrpSpPr>
                <p:grpSpPr>
                  <a:xfrm>
                    <a:off x="2488761" y="5195246"/>
                    <a:ext cx="1731131" cy="672954"/>
                    <a:chOff x="2488761" y="5686332"/>
                    <a:chExt cx="1731131" cy="672954"/>
                  </a:xfrm>
                </p:grpSpPr>
                <p:sp>
                  <p:nvSpPr>
                    <p:cNvPr id="334" name="AutoShape 13"/>
                    <p:cNvSpPr>
                      <a:spLocks noChangeArrowheads="1"/>
                    </p:cNvSpPr>
                    <p:nvPr/>
                  </p:nvSpPr>
                  <p:spPr bwMode="auto">
                    <a:xfrm>
                      <a:off x="2488761"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335" name="AutoShape 13"/>
                    <p:cNvSpPr>
                      <a:spLocks noChangeArrowheads="1"/>
                    </p:cNvSpPr>
                    <p:nvPr/>
                  </p:nvSpPr>
                  <p:spPr bwMode="auto">
                    <a:xfrm>
                      <a:off x="3475090"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303" name="Group 134"/>
                  <p:cNvGrpSpPr/>
                  <p:nvPr/>
                </p:nvGrpSpPr>
                <p:grpSpPr>
                  <a:xfrm>
                    <a:off x="618668" y="4249688"/>
                    <a:ext cx="3542617" cy="837460"/>
                    <a:chOff x="618668" y="4249688"/>
                    <a:chExt cx="3542617" cy="837460"/>
                  </a:xfrm>
                </p:grpSpPr>
                <p:sp>
                  <p:nvSpPr>
                    <p:cNvPr id="310"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311" name="Rectangle 56"/>
                    <p:cNvSpPr>
                      <a:spLocks noChangeArrowheads="1"/>
                    </p:cNvSpPr>
                    <p:nvPr/>
                  </p:nvSpPr>
                  <p:spPr bwMode="auto">
                    <a:xfrm>
                      <a:off x="662001"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312"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13"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14"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latin typeface="Arial"/>
                        <a:cs typeface="Arial"/>
                      </a:endParaRPr>
                    </a:p>
                  </p:txBody>
                </p:sp>
                <p:sp>
                  <p:nvSpPr>
                    <p:cNvPr id="315" name="Rectangle 12"/>
                    <p:cNvSpPr>
                      <a:spLocks noChangeArrowheads="1"/>
                    </p:cNvSpPr>
                    <p:nvPr/>
                  </p:nvSpPr>
                  <p:spPr bwMode="auto">
                    <a:xfrm>
                      <a:off x="61866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316" name="Rectangle 210"/>
                    <p:cNvSpPr>
                      <a:spLocks noChangeArrowheads="1"/>
                    </p:cNvSpPr>
                    <p:nvPr/>
                  </p:nvSpPr>
                  <p:spPr bwMode="auto">
                    <a:xfrm>
                      <a:off x="2582459"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317" name="Rectangle 56"/>
                    <p:cNvSpPr>
                      <a:spLocks noChangeArrowheads="1"/>
                    </p:cNvSpPr>
                    <p:nvPr/>
                  </p:nvSpPr>
                  <p:spPr bwMode="auto">
                    <a:xfrm>
                      <a:off x="2612193"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318" name="Oval 7"/>
                    <p:cNvSpPr>
                      <a:spLocks noChangeArrowheads="1"/>
                    </p:cNvSpPr>
                    <p:nvPr/>
                  </p:nvSpPr>
                  <p:spPr bwMode="auto">
                    <a:xfrm>
                      <a:off x="2754400"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19" name="Oval 7"/>
                    <p:cNvSpPr>
                      <a:spLocks noChangeArrowheads="1"/>
                    </p:cNvSpPr>
                    <p:nvPr/>
                  </p:nvSpPr>
                  <p:spPr bwMode="auto">
                    <a:xfrm>
                      <a:off x="2706679"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20" name="Oval 7"/>
                    <p:cNvSpPr>
                      <a:spLocks noChangeArrowheads="1"/>
                    </p:cNvSpPr>
                    <p:nvPr/>
                  </p:nvSpPr>
                  <p:spPr bwMode="auto">
                    <a:xfrm>
                      <a:off x="2651261"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21" name="Rectangle 12"/>
                    <p:cNvSpPr>
                      <a:spLocks noChangeArrowheads="1"/>
                    </p:cNvSpPr>
                    <p:nvPr/>
                  </p:nvSpPr>
                  <p:spPr bwMode="auto">
                    <a:xfrm>
                      <a:off x="256885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322" name="Rectangle 210"/>
                    <p:cNvSpPr>
                      <a:spLocks noChangeArrowheads="1"/>
                    </p:cNvSpPr>
                    <p:nvPr/>
                  </p:nvSpPr>
                  <p:spPr bwMode="auto">
                    <a:xfrm>
                      <a:off x="3557555"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323" name="Rectangle 56"/>
                    <p:cNvSpPr>
                      <a:spLocks noChangeArrowheads="1"/>
                    </p:cNvSpPr>
                    <p:nvPr/>
                  </p:nvSpPr>
                  <p:spPr bwMode="auto">
                    <a:xfrm>
                      <a:off x="3587289"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324" name="Oval 7"/>
                    <p:cNvSpPr>
                      <a:spLocks noChangeArrowheads="1"/>
                    </p:cNvSpPr>
                    <p:nvPr/>
                  </p:nvSpPr>
                  <p:spPr bwMode="auto">
                    <a:xfrm>
                      <a:off x="3729496"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25" name="Oval 7"/>
                    <p:cNvSpPr>
                      <a:spLocks noChangeArrowheads="1"/>
                    </p:cNvSpPr>
                    <p:nvPr/>
                  </p:nvSpPr>
                  <p:spPr bwMode="auto">
                    <a:xfrm>
                      <a:off x="3681775"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26" name="Oval 7"/>
                    <p:cNvSpPr>
                      <a:spLocks noChangeArrowheads="1"/>
                    </p:cNvSpPr>
                    <p:nvPr/>
                  </p:nvSpPr>
                  <p:spPr bwMode="auto">
                    <a:xfrm>
                      <a:off x="3626357"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27" name="Rectangle 12"/>
                    <p:cNvSpPr>
                      <a:spLocks noChangeArrowheads="1"/>
                    </p:cNvSpPr>
                    <p:nvPr/>
                  </p:nvSpPr>
                  <p:spPr bwMode="auto">
                    <a:xfrm>
                      <a:off x="3543957"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328" name="Rectangle 210"/>
                    <p:cNvSpPr>
                      <a:spLocks noChangeArrowheads="1"/>
                    </p:cNvSpPr>
                    <p:nvPr/>
                  </p:nvSpPr>
                  <p:spPr bwMode="auto">
                    <a:xfrm>
                      <a:off x="1607363"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329" name="Rectangle 56"/>
                    <p:cNvSpPr>
                      <a:spLocks noChangeArrowheads="1"/>
                    </p:cNvSpPr>
                    <p:nvPr/>
                  </p:nvSpPr>
                  <p:spPr bwMode="auto">
                    <a:xfrm>
                      <a:off x="1637097"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330" name="Oval 7"/>
                    <p:cNvSpPr>
                      <a:spLocks noChangeArrowheads="1"/>
                    </p:cNvSpPr>
                    <p:nvPr/>
                  </p:nvSpPr>
                  <p:spPr bwMode="auto">
                    <a:xfrm>
                      <a:off x="1779304"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31" name="Oval 7"/>
                    <p:cNvSpPr>
                      <a:spLocks noChangeArrowheads="1"/>
                    </p:cNvSpPr>
                    <p:nvPr/>
                  </p:nvSpPr>
                  <p:spPr bwMode="auto">
                    <a:xfrm>
                      <a:off x="1731583"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32" name="Oval 7"/>
                    <p:cNvSpPr>
                      <a:spLocks noChangeArrowheads="1"/>
                    </p:cNvSpPr>
                    <p:nvPr/>
                  </p:nvSpPr>
                  <p:spPr bwMode="auto">
                    <a:xfrm>
                      <a:off x="1676165"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333" name="Rectangle 12"/>
                    <p:cNvSpPr>
                      <a:spLocks noChangeArrowheads="1"/>
                    </p:cNvSpPr>
                    <p:nvPr/>
                  </p:nvSpPr>
                  <p:spPr bwMode="auto">
                    <a:xfrm>
                      <a:off x="1568281"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grpSp>
              <p:grpSp>
                <p:nvGrpSpPr>
                  <p:cNvPr id="304" name="Group 196"/>
                  <p:cNvGrpSpPr/>
                  <p:nvPr/>
                </p:nvGrpSpPr>
                <p:grpSpPr>
                  <a:xfrm>
                    <a:off x="884358" y="5090033"/>
                    <a:ext cx="1039139" cy="184420"/>
                    <a:chOff x="884358" y="4289545"/>
                    <a:chExt cx="1039139" cy="184420"/>
                  </a:xfrm>
                </p:grpSpPr>
                <p:cxnSp>
                  <p:nvCxnSpPr>
                    <p:cNvPr id="308" name="Straight Connector 307"/>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309" name="Straight Connector 308"/>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305" name="Group 196"/>
                  <p:cNvGrpSpPr/>
                  <p:nvPr/>
                </p:nvGrpSpPr>
                <p:grpSpPr>
                  <a:xfrm>
                    <a:off x="2845546" y="5088494"/>
                    <a:ext cx="1039139" cy="184420"/>
                    <a:chOff x="884358" y="4289545"/>
                    <a:chExt cx="1039139" cy="184420"/>
                  </a:xfrm>
                </p:grpSpPr>
                <p:cxnSp>
                  <p:nvCxnSpPr>
                    <p:cNvPr id="306" name="Straight Connector 305"/>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307" name="Straight Connector 306"/>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288" name="Group 561"/>
                <p:cNvGrpSpPr/>
                <p:nvPr/>
              </p:nvGrpSpPr>
              <p:grpSpPr>
                <a:xfrm>
                  <a:off x="4729425" y="5538246"/>
                  <a:ext cx="2439836" cy="125954"/>
                  <a:chOff x="4729425" y="5538246"/>
                  <a:chExt cx="2439836" cy="125954"/>
                </a:xfrm>
              </p:grpSpPr>
              <p:grpSp>
                <p:nvGrpSpPr>
                  <p:cNvPr id="289" name="Group 173"/>
                  <p:cNvGrpSpPr/>
                  <p:nvPr/>
                </p:nvGrpSpPr>
                <p:grpSpPr>
                  <a:xfrm>
                    <a:off x="4729425" y="5538246"/>
                    <a:ext cx="407836" cy="125954"/>
                    <a:chOff x="7332133" y="584200"/>
                    <a:chExt cx="592667" cy="397933"/>
                  </a:xfrm>
                  <a:solidFill>
                    <a:srgbClr val="7AEBF4"/>
                  </a:solidFill>
                </p:grpSpPr>
                <p:sp>
                  <p:nvSpPr>
                    <p:cNvPr id="299" name="Rectangle 29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300" name="Straight Connector 299"/>
                    <p:cNvCxnSpPr/>
                    <p:nvPr/>
                  </p:nvCxnSpPr>
                  <p:spPr bwMode="auto">
                    <a:xfrm>
                      <a:off x="7332133" y="773410"/>
                      <a:ext cx="592667" cy="1589"/>
                    </a:xfrm>
                    <a:prstGeom prst="line">
                      <a:avLst/>
                    </a:prstGeom>
                    <a:grpFill/>
                    <a:ln w="12700" cap="flat" cmpd="sng" algn="ctr">
                      <a:solidFill>
                        <a:srgbClr val="01020B"/>
                      </a:solidFill>
                      <a:prstDash val="solid"/>
                      <a:round/>
                      <a:headEnd type="none" w="med" len="med"/>
                      <a:tailEnd type="none" w="med" len="med"/>
                    </a:ln>
                    <a:effectLst/>
                  </p:spPr>
                </p:cxnSp>
              </p:grpSp>
              <p:grpSp>
                <p:nvGrpSpPr>
                  <p:cNvPr id="290" name="Group 173"/>
                  <p:cNvGrpSpPr/>
                  <p:nvPr/>
                </p:nvGrpSpPr>
                <p:grpSpPr>
                  <a:xfrm>
                    <a:off x="5408875" y="5538246"/>
                    <a:ext cx="407836" cy="125954"/>
                    <a:chOff x="7332133" y="584200"/>
                    <a:chExt cx="592667" cy="397933"/>
                  </a:xfrm>
                  <a:solidFill>
                    <a:srgbClr val="7AEBF4"/>
                  </a:solidFill>
                </p:grpSpPr>
                <p:sp>
                  <p:nvSpPr>
                    <p:cNvPr id="297" name="Rectangle 296"/>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98" name="Straight Connector 297"/>
                    <p:cNvCxnSpPr/>
                    <p:nvPr/>
                  </p:nvCxnSpPr>
                  <p:spPr bwMode="auto">
                    <a:xfrm>
                      <a:off x="7332133" y="773410"/>
                      <a:ext cx="592667" cy="1589"/>
                    </a:xfrm>
                    <a:prstGeom prst="line">
                      <a:avLst/>
                    </a:prstGeom>
                    <a:grpFill/>
                    <a:ln w="12700" cap="flat" cmpd="sng" algn="ctr">
                      <a:solidFill>
                        <a:srgbClr val="01020B"/>
                      </a:solidFill>
                      <a:prstDash val="solid"/>
                      <a:round/>
                      <a:headEnd type="none" w="med" len="med"/>
                      <a:tailEnd type="none" w="med" len="med"/>
                    </a:ln>
                    <a:effectLst/>
                  </p:spPr>
                </p:cxnSp>
              </p:grpSp>
              <p:grpSp>
                <p:nvGrpSpPr>
                  <p:cNvPr id="291" name="Group 173"/>
                  <p:cNvGrpSpPr/>
                  <p:nvPr/>
                </p:nvGrpSpPr>
                <p:grpSpPr>
                  <a:xfrm>
                    <a:off x="6081975" y="5538246"/>
                    <a:ext cx="407836" cy="125954"/>
                    <a:chOff x="7332133" y="584200"/>
                    <a:chExt cx="592667" cy="397933"/>
                  </a:xfrm>
                  <a:solidFill>
                    <a:srgbClr val="FFBCF7"/>
                  </a:solidFill>
                </p:grpSpPr>
                <p:sp>
                  <p:nvSpPr>
                    <p:cNvPr id="295" name="Rectangle 294"/>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96" name="Straight Connector 295"/>
                    <p:cNvCxnSpPr/>
                    <p:nvPr/>
                  </p:nvCxnSpPr>
                  <p:spPr bwMode="auto">
                    <a:xfrm>
                      <a:off x="7332133" y="773410"/>
                      <a:ext cx="592667" cy="1589"/>
                    </a:xfrm>
                    <a:prstGeom prst="line">
                      <a:avLst/>
                    </a:prstGeom>
                    <a:grpFill/>
                    <a:ln w="12700" cap="flat" cmpd="sng" algn="ctr">
                      <a:solidFill>
                        <a:srgbClr val="01020B"/>
                      </a:solidFill>
                      <a:prstDash val="solid"/>
                      <a:round/>
                      <a:headEnd type="none" w="med" len="med"/>
                      <a:tailEnd type="none" w="med" len="med"/>
                    </a:ln>
                    <a:effectLst/>
                  </p:spPr>
                </p:cxnSp>
              </p:grpSp>
              <p:grpSp>
                <p:nvGrpSpPr>
                  <p:cNvPr id="292" name="Group 173"/>
                  <p:cNvGrpSpPr/>
                  <p:nvPr/>
                </p:nvGrpSpPr>
                <p:grpSpPr>
                  <a:xfrm>
                    <a:off x="6761425" y="5538246"/>
                    <a:ext cx="407836" cy="125954"/>
                    <a:chOff x="7332133" y="584200"/>
                    <a:chExt cx="592667" cy="397933"/>
                  </a:xfrm>
                  <a:solidFill>
                    <a:srgbClr val="FFBCF7"/>
                  </a:solidFill>
                </p:grpSpPr>
                <p:sp>
                  <p:nvSpPr>
                    <p:cNvPr id="293" name="Rectangle 29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94" name="Straight Connector 293"/>
                    <p:cNvCxnSpPr/>
                    <p:nvPr/>
                  </p:nvCxnSpPr>
                  <p:spPr bwMode="auto">
                    <a:xfrm>
                      <a:off x="7332133" y="773410"/>
                      <a:ext cx="592667" cy="1589"/>
                    </a:xfrm>
                    <a:prstGeom prst="line">
                      <a:avLst/>
                    </a:prstGeom>
                    <a:grpFill/>
                    <a:ln w="12700" cap="flat" cmpd="sng" algn="ctr">
                      <a:solidFill>
                        <a:srgbClr val="01020B"/>
                      </a:solidFill>
                      <a:prstDash val="solid"/>
                      <a:round/>
                      <a:headEnd type="none" w="med" len="med"/>
                      <a:tailEnd type="none" w="med" len="med"/>
                    </a:ln>
                    <a:effectLst/>
                  </p:spPr>
                </p:cxnSp>
              </p:grpSp>
            </p:grpSp>
          </p:grpSp>
          <p:grpSp>
            <p:nvGrpSpPr>
              <p:cNvPr id="228" name="Group 560"/>
              <p:cNvGrpSpPr/>
              <p:nvPr/>
            </p:nvGrpSpPr>
            <p:grpSpPr>
              <a:xfrm>
                <a:off x="4211950" y="4918275"/>
                <a:ext cx="2548623" cy="1113844"/>
                <a:chOff x="1710050" y="5451675"/>
                <a:chExt cx="2548623" cy="1113844"/>
              </a:xfrm>
            </p:grpSpPr>
            <p:grpSp>
              <p:nvGrpSpPr>
                <p:cNvPr id="236" name="Group 142"/>
                <p:cNvGrpSpPr/>
                <p:nvPr/>
              </p:nvGrpSpPr>
              <p:grpSpPr>
                <a:xfrm>
                  <a:off x="1710050" y="5451675"/>
                  <a:ext cx="2548623" cy="1113844"/>
                  <a:chOff x="516227" y="4249688"/>
                  <a:chExt cx="3703665" cy="1618633"/>
                </a:xfrm>
              </p:grpSpPr>
              <p:grpSp>
                <p:nvGrpSpPr>
                  <p:cNvPr id="250" name="Group 247"/>
                  <p:cNvGrpSpPr/>
                  <p:nvPr/>
                </p:nvGrpSpPr>
                <p:grpSpPr>
                  <a:xfrm>
                    <a:off x="516227" y="5195246"/>
                    <a:ext cx="1731007" cy="673075"/>
                    <a:chOff x="516227" y="5686332"/>
                    <a:chExt cx="1731007" cy="673075"/>
                  </a:xfrm>
                </p:grpSpPr>
                <p:sp>
                  <p:nvSpPr>
                    <p:cNvPr id="285" name="AutoShape 13"/>
                    <p:cNvSpPr>
                      <a:spLocks noChangeArrowheads="1"/>
                    </p:cNvSpPr>
                    <p:nvPr/>
                  </p:nvSpPr>
                  <p:spPr bwMode="auto">
                    <a:xfrm>
                      <a:off x="516227"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286" name="AutoShape 13"/>
                    <p:cNvSpPr>
                      <a:spLocks noChangeArrowheads="1"/>
                    </p:cNvSpPr>
                    <p:nvPr/>
                  </p:nvSpPr>
                  <p:spPr bwMode="auto">
                    <a:xfrm>
                      <a:off x="1502494"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251" name="Group 251"/>
                  <p:cNvGrpSpPr/>
                  <p:nvPr/>
                </p:nvGrpSpPr>
                <p:grpSpPr>
                  <a:xfrm>
                    <a:off x="2488761" y="5195246"/>
                    <a:ext cx="1731131" cy="672954"/>
                    <a:chOff x="2488761" y="5686332"/>
                    <a:chExt cx="1731131" cy="672954"/>
                  </a:xfrm>
                </p:grpSpPr>
                <p:sp>
                  <p:nvSpPr>
                    <p:cNvPr id="283" name="AutoShape 13"/>
                    <p:cNvSpPr>
                      <a:spLocks noChangeArrowheads="1"/>
                    </p:cNvSpPr>
                    <p:nvPr/>
                  </p:nvSpPr>
                  <p:spPr bwMode="auto">
                    <a:xfrm>
                      <a:off x="2488761"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284" name="AutoShape 13"/>
                    <p:cNvSpPr>
                      <a:spLocks noChangeArrowheads="1"/>
                    </p:cNvSpPr>
                    <p:nvPr/>
                  </p:nvSpPr>
                  <p:spPr bwMode="auto">
                    <a:xfrm>
                      <a:off x="3475090"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252" name="Group 134"/>
                  <p:cNvGrpSpPr/>
                  <p:nvPr/>
                </p:nvGrpSpPr>
                <p:grpSpPr>
                  <a:xfrm>
                    <a:off x="618668" y="4249688"/>
                    <a:ext cx="3542617" cy="837460"/>
                    <a:chOff x="618668" y="4249688"/>
                    <a:chExt cx="3542617" cy="837460"/>
                  </a:xfrm>
                </p:grpSpPr>
                <p:sp>
                  <p:nvSpPr>
                    <p:cNvPr id="259"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60" name="Rectangle 56"/>
                    <p:cNvSpPr>
                      <a:spLocks noChangeArrowheads="1"/>
                    </p:cNvSpPr>
                    <p:nvPr/>
                  </p:nvSpPr>
                  <p:spPr bwMode="auto">
                    <a:xfrm>
                      <a:off x="662001"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261"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62"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63"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latin typeface="Arial"/>
                        <a:cs typeface="Arial"/>
                      </a:endParaRPr>
                    </a:p>
                  </p:txBody>
                </p:sp>
                <p:sp>
                  <p:nvSpPr>
                    <p:cNvPr id="264" name="Rectangle 12"/>
                    <p:cNvSpPr>
                      <a:spLocks noChangeArrowheads="1"/>
                    </p:cNvSpPr>
                    <p:nvPr/>
                  </p:nvSpPr>
                  <p:spPr bwMode="auto">
                    <a:xfrm>
                      <a:off x="61866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65" name="Rectangle 210"/>
                    <p:cNvSpPr>
                      <a:spLocks noChangeArrowheads="1"/>
                    </p:cNvSpPr>
                    <p:nvPr/>
                  </p:nvSpPr>
                  <p:spPr bwMode="auto">
                    <a:xfrm>
                      <a:off x="2582459"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66" name="Rectangle 56"/>
                    <p:cNvSpPr>
                      <a:spLocks noChangeArrowheads="1"/>
                    </p:cNvSpPr>
                    <p:nvPr/>
                  </p:nvSpPr>
                  <p:spPr bwMode="auto">
                    <a:xfrm>
                      <a:off x="2612193"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67" name="Oval 7"/>
                    <p:cNvSpPr>
                      <a:spLocks noChangeArrowheads="1"/>
                    </p:cNvSpPr>
                    <p:nvPr/>
                  </p:nvSpPr>
                  <p:spPr bwMode="auto">
                    <a:xfrm>
                      <a:off x="2754400"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68" name="Oval 7"/>
                    <p:cNvSpPr>
                      <a:spLocks noChangeArrowheads="1"/>
                    </p:cNvSpPr>
                    <p:nvPr/>
                  </p:nvSpPr>
                  <p:spPr bwMode="auto">
                    <a:xfrm>
                      <a:off x="2706679"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69" name="Oval 7"/>
                    <p:cNvSpPr>
                      <a:spLocks noChangeArrowheads="1"/>
                    </p:cNvSpPr>
                    <p:nvPr/>
                  </p:nvSpPr>
                  <p:spPr bwMode="auto">
                    <a:xfrm>
                      <a:off x="2651261"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70" name="Rectangle 12"/>
                    <p:cNvSpPr>
                      <a:spLocks noChangeArrowheads="1"/>
                    </p:cNvSpPr>
                    <p:nvPr/>
                  </p:nvSpPr>
                  <p:spPr bwMode="auto">
                    <a:xfrm>
                      <a:off x="256885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71" name="Rectangle 210"/>
                    <p:cNvSpPr>
                      <a:spLocks noChangeArrowheads="1"/>
                    </p:cNvSpPr>
                    <p:nvPr/>
                  </p:nvSpPr>
                  <p:spPr bwMode="auto">
                    <a:xfrm>
                      <a:off x="3557555"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72" name="Rectangle 56"/>
                    <p:cNvSpPr>
                      <a:spLocks noChangeArrowheads="1"/>
                    </p:cNvSpPr>
                    <p:nvPr/>
                  </p:nvSpPr>
                  <p:spPr bwMode="auto">
                    <a:xfrm>
                      <a:off x="3587289"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73" name="Oval 7"/>
                    <p:cNvSpPr>
                      <a:spLocks noChangeArrowheads="1"/>
                    </p:cNvSpPr>
                    <p:nvPr/>
                  </p:nvSpPr>
                  <p:spPr bwMode="auto">
                    <a:xfrm>
                      <a:off x="3729496"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74" name="Oval 7"/>
                    <p:cNvSpPr>
                      <a:spLocks noChangeArrowheads="1"/>
                    </p:cNvSpPr>
                    <p:nvPr/>
                  </p:nvSpPr>
                  <p:spPr bwMode="auto">
                    <a:xfrm>
                      <a:off x="3681775"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75" name="Oval 7"/>
                    <p:cNvSpPr>
                      <a:spLocks noChangeArrowheads="1"/>
                    </p:cNvSpPr>
                    <p:nvPr/>
                  </p:nvSpPr>
                  <p:spPr bwMode="auto">
                    <a:xfrm>
                      <a:off x="3626357"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76" name="Rectangle 12"/>
                    <p:cNvSpPr>
                      <a:spLocks noChangeArrowheads="1"/>
                    </p:cNvSpPr>
                    <p:nvPr/>
                  </p:nvSpPr>
                  <p:spPr bwMode="auto">
                    <a:xfrm>
                      <a:off x="3543957"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77" name="Rectangle 210"/>
                    <p:cNvSpPr>
                      <a:spLocks noChangeArrowheads="1"/>
                    </p:cNvSpPr>
                    <p:nvPr/>
                  </p:nvSpPr>
                  <p:spPr bwMode="auto">
                    <a:xfrm>
                      <a:off x="1607363"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78" name="Rectangle 56"/>
                    <p:cNvSpPr>
                      <a:spLocks noChangeArrowheads="1"/>
                    </p:cNvSpPr>
                    <p:nvPr/>
                  </p:nvSpPr>
                  <p:spPr bwMode="auto">
                    <a:xfrm>
                      <a:off x="1637097"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79" name="Oval 7"/>
                    <p:cNvSpPr>
                      <a:spLocks noChangeArrowheads="1"/>
                    </p:cNvSpPr>
                    <p:nvPr/>
                  </p:nvSpPr>
                  <p:spPr bwMode="auto">
                    <a:xfrm>
                      <a:off x="1779304"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80" name="Oval 7"/>
                    <p:cNvSpPr>
                      <a:spLocks noChangeArrowheads="1"/>
                    </p:cNvSpPr>
                    <p:nvPr/>
                  </p:nvSpPr>
                  <p:spPr bwMode="auto">
                    <a:xfrm>
                      <a:off x="1731583"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81" name="Oval 7"/>
                    <p:cNvSpPr>
                      <a:spLocks noChangeArrowheads="1"/>
                    </p:cNvSpPr>
                    <p:nvPr/>
                  </p:nvSpPr>
                  <p:spPr bwMode="auto">
                    <a:xfrm>
                      <a:off x="1676165"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82" name="Rectangle 12"/>
                    <p:cNvSpPr>
                      <a:spLocks noChangeArrowheads="1"/>
                    </p:cNvSpPr>
                    <p:nvPr/>
                  </p:nvSpPr>
                  <p:spPr bwMode="auto">
                    <a:xfrm>
                      <a:off x="1568281"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grpSp>
              <p:grpSp>
                <p:nvGrpSpPr>
                  <p:cNvPr id="253" name="Group 196"/>
                  <p:cNvGrpSpPr/>
                  <p:nvPr/>
                </p:nvGrpSpPr>
                <p:grpSpPr>
                  <a:xfrm>
                    <a:off x="884358" y="5090033"/>
                    <a:ext cx="1039139" cy="184420"/>
                    <a:chOff x="884358" y="4289545"/>
                    <a:chExt cx="1039139" cy="184420"/>
                  </a:xfrm>
                </p:grpSpPr>
                <p:cxnSp>
                  <p:nvCxnSpPr>
                    <p:cNvPr id="257" name="Straight Connector 256"/>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58" name="Straight Connector 257"/>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254" name="Group 196"/>
                  <p:cNvGrpSpPr/>
                  <p:nvPr/>
                </p:nvGrpSpPr>
                <p:grpSpPr>
                  <a:xfrm>
                    <a:off x="2845546" y="5088494"/>
                    <a:ext cx="1039139" cy="184420"/>
                    <a:chOff x="884358" y="4289545"/>
                    <a:chExt cx="1039139" cy="184420"/>
                  </a:xfrm>
                </p:grpSpPr>
                <p:cxnSp>
                  <p:nvCxnSpPr>
                    <p:cNvPr id="255" name="Straight Connector 254"/>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56" name="Straight Connector 255"/>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237" name="Group 559"/>
                <p:cNvGrpSpPr/>
                <p:nvPr/>
              </p:nvGrpSpPr>
              <p:grpSpPr>
                <a:xfrm>
                  <a:off x="1757625" y="6243096"/>
                  <a:ext cx="2446186" cy="125954"/>
                  <a:chOff x="1757625" y="6243096"/>
                  <a:chExt cx="2446186" cy="125954"/>
                </a:xfrm>
              </p:grpSpPr>
              <p:grpSp>
                <p:nvGrpSpPr>
                  <p:cNvPr id="238" name="Group 173"/>
                  <p:cNvGrpSpPr/>
                  <p:nvPr/>
                </p:nvGrpSpPr>
                <p:grpSpPr>
                  <a:xfrm>
                    <a:off x="3122875" y="6243096"/>
                    <a:ext cx="407836" cy="125954"/>
                    <a:chOff x="7332133" y="584200"/>
                    <a:chExt cx="592667" cy="397933"/>
                  </a:xfrm>
                  <a:solidFill>
                    <a:srgbClr val="FF0000"/>
                  </a:solidFill>
                </p:grpSpPr>
                <p:sp>
                  <p:nvSpPr>
                    <p:cNvPr id="248" name="Rectangle 247"/>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49" name="Straight Connector 248"/>
                    <p:cNvCxnSpPr/>
                    <p:nvPr/>
                  </p:nvCxnSpPr>
                  <p:spPr bwMode="auto">
                    <a:xfrm>
                      <a:off x="7332133" y="773410"/>
                      <a:ext cx="592667" cy="1589"/>
                    </a:xfrm>
                    <a:prstGeom prst="line">
                      <a:avLst/>
                    </a:prstGeom>
                    <a:grpFill/>
                    <a:ln w="12700" cap="flat" cmpd="sng" algn="ctr">
                      <a:solidFill>
                        <a:srgbClr val="01020B"/>
                      </a:solidFill>
                      <a:prstDash val="solid"/>
                      <a:round/>
                      <a:headEnd type="none" w="med" len="med"/>
                      <a:tailEnd type="none" w="med" len="med"/>
                    </a:ln>
                    <a:effectLst/>
                  </p:spPr>
                </p:cxnSp>
              </p:grpSp>
              <p:grpSp>
                <p:nvGrpSpPr>
                  <p:cNvPr id="239" name="Group 173"/>
                  <p:cNvGrpSpPr/>
                  <p:nvPr/>
                </p:nvGrpSpPr>
                <p:grpSpPr>
                  <a:xfrm>
                    <a:off x="3795975" y="6243096"/>
                    <a:ext cx="407836" cy="125954"/>
                    <a:chOff x="7332133" y="584200"/>
                    <a:chExt cx="592667" cy="397933"/>
                  </a:xfrm>
                  <a:solidFill>
                    <a:srgbClr val="FF0000"/>
                  </a:solidFill>
                </p:grpSpPr>
                <p:sp>
                  <p:nvSpPr>
                    <p:cNvPr id="246" name="Rectangle 245"/>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47" name="Straight Connector 246"/>
                    <p:cNvCxnSpPr/>
                    <p:nvPr/>
                  </p:nvCxnSpPr>
                  <p:spPr bwMode="auto">
                    <a:xfrm>
                      <a:off x="7332133" y="773410"/>
                      <a:ext cx="592667" cy="1589"/>
                    </a:xfrm>
                    <a:prstGeom prst="line">
                      <a:avLst/>
                    </a:prstGeom>
                    <a:grpFill/>
                    <a:ln w="12700" cap="flat" cmpd="sng" algn="ctr">
                      <a:solidFill>
                        <a:srgbClr val="01020B"/>
                      </a:solidFill>
                      <a:prstDash val="solid"/>
                      <a:round/>
                      <a:headEnd type="none" w="med" len="med"/>
                      <a:tailEnd type="none" w="med" len="med"/>
                    </a:ln>
                    <a:effectLst/>
                  </p:spPr>
                </p:cxnSp>
              </p:grpSp>
              <p:grpSp>
                <p:nvGrpSpPr>
                  <p:cNvPr id="240" name="Group 173"/>
                  <p:cNvGrpSpPr/>
                  <p:nvPr/>
                </p:nvGrpSpPr>
                <p:grpSpPr>
                  <a:xfrm>
                    <a:off x="1757625" y="6243096"/>
                    <a:ext cx="407836" cy="125954"/>
                    <a:chOff x="7332133" y="584200"/>
                    <a:chExt cx="592667" cy="397933"/>
                  </a:xfrm>
                </p:grpSpPr>
                <p:sp>
                  <p:nvSpPr>
                    <p:cNvPr id="244" name="Rectangle 243"/>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45" name="Straight Connector 244"/>
                    <p:cNvCxnSpPr/>
                    <p:nvPr/>
                  </p:nvCxnSpPr>
                  <p:spPr bwMode="auto">
                    <a:xfrm>
                      <a:off x="7332133" y="773410"/>
                      <a:ext cx="592667" cy="1589"/>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nvGrpSpPr>
                  <p:cNvPr id="241" name="Group 173"/>
                  <p:cNvGrpSpPr/>
                  <p:nvPr/>
                </p:nvGrpSpPr>
                <p:grpSpPr>
                  <a:xfrm>
                    <a:off x="2430725" y="6243096"/>
                    <a:ext cx="407836" cy="125954"/>
                    <a:chOff x="7332133" y="584200"/>
                    <a:chExt cx="592667" cy="397933"/>
                  </a:xfrm>
                </p:grpSpPr>
                <p:sp>
                  <p:nvSpPr>
                    <p:cNvPr id="242" name="Rectangle 241"/>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43" name="Straight Connector 242"/>
                    <p:cNvCxnSpPr/>
                    <p:nvPr/>
                  </p:nvCxnSpPr>
                  <p:spPr bwMode="auto">
                    <a:xfrm>
                      <a:off x="7332133" y="773410"/>
                      <a:ext cx="592667" cy="1589"/>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grpSp>
          <p:cxnSp>
            <p:nvCxnSpPr>
              <p:cNvPr id="229" name="Straight Connector 228"/>
              <p:cNvCxnSpPr>
                <a:endCxn id="259" idx="0"/>
              </p:cNvCxnSpPr>
              <p:nvPr/>
            </p:nvCxnSpPr>
            <p:spPr bwMode="auto">
              <a:xfrm rot="5400000">
                <a:off x="4391095" y="4575763"/>
                <a:ext cx="450939" cy="234078"/>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230" name="Straight Connector 229"/>
              <p:cNvCxnSpPr>
                <a:endCxn id="277" idx="0"/>
              </p:cNvCxnSpPr>
              <p:nvPr/>
            </p:nvCxnSpPr>
            <p:spPr bwMode="auto">
              <a:xfrm rot="5400000">
                <a:off x="5075844" y="4562012"/>
                <a:ext cx="450939" cy="261580"/>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231" name="Straight Connector 230"/>
              <p:cNvCxnSpPr>
                <a:endCxn id="328" idx="0"/>
              </p:cNvCxnSpPr>
              <p:nvPr/>
            </p:nvCxnSpPr>
            <p:spPr bwMode="auto">
              <a:xfrm rot="5400000">
                <a:off x="5544686" y="4548253"/>
                <a:ext cx="279489" cy="104948"/>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232" name="Straight Connector 231"/>
              <p:cNvCxnSpPr>
                <a:endCxn id="265" idx="0"/>
              </p:cNvCxnSpPr>
              <p:nvPr/>
            </p:nvCxnSpPr>
            <p:spPr bwMode="auto">
              <a:xfrm rot="5400000">
                <a:off x="5709794" y="4649860"/>
                <a:ext cx="400139" cy="136684"/>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233" name="Straight Connector 232"/>
              <p:cNvCxnSpPr>
                <a:endCxn id="316" idx="0"/>
              </p:cNvCxnSpPr>
              <p:nvPr/>
            </p:nvCxnSpPr>
            <p:spPr bwMode="auto">
              <a:xfrm rot="5400000">
                <a:off x="6216736" y="4585302"/>
                <a:ext cx="241389" cy="68951"/>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234" name="Straight Connector 233"/>
              <p:cNvCxnSpPr>
                <a:endCxn id="271" idx="0"/>
              </p:cNvCxnSpPr>
              <p:nvPr/>
            </p:nvCxnSpPr>
            <p:spPr bwMode="auto">
              <a:xfrm rot="5400000">
                <a:off x="6331044" y="4667858"/>
                <a:ext cx="431889" cy="68938"/>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235" name="Straight Connector 234"/>
              <p:cNvCxnSpPr>
                <a:endCxn id="322" idx="0"/>
              </p:cNvCxnSpPr>
              <p:nvPr/>
            </p:nvCxnSpPr>
            <p:spPr bwMode="auto">
              <a:xfrm rot="16200000" flipH="1">
                <a:off x="6739561" y="4506080"/>
                <a:ext cx="336639" cy="132144"/>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grpSp>
        <p:cxnSp>
          <p:nvCxnSpPr>
            <p:cNvPr id="343" name="Straight Connector 342"/>
            <p:cNvCxnSpPr/>
            <p:nvPr/>
          </p:nvCxnSpPr>
          <p:spPr bwMode="auto">
            <a:xfrm>
              <a:off x="3644900" y="4108450"/>
              <a:ext cx="679450" cy="1588"/>
            </a:xfrm>
            <a:prstGeom prst="line">
              <a:avLst/>
            </a:prstGeom>
            <a:solidFill>
              <a:schemeClr val="accent1"/>
            </a:solidFill>
            <a:ln w="47625" cap="flat" cmpd="sng" algn="ctr">
              <a:solidFill>
                <a:srgbClr val="01020B"/>
              </a:solidFill>
              <a:prstDash val="solid"/>
              <a:round/>
              <a:headEnd type="none" w="med" len="med"/>
              <a:tailEnd type="stealth" w="med" len="med"/>
            </a:ln>
            <a:effectLst/>
          </p:spPr>
        </p:cxnSp>
      </p:grpSp>
      <p:grpSp>
        <p:nvGrpSpPr>
          <p:cNvPr id="347" name="Group 346"/>
          <p:cNvGrpSpPr/>
          <p:nvPr/>
        </p:nvGrpSpPr>
        <p:grpSpPr>
          <a:xfrm>
            <a:off x="831471" y="5721871"/>
            <a:ext cx="6959600" cy="830997"/>
            <a:chOff x="704850" y="5191125"/>
            <a:chExt cx="6959600" cy="830997"/>
          </a:xfrm>
        </p:grpSpPr>
        <p:sp>
          <p:nvSpPr>
            <p:cNvPr id="344" name="TextBox 343"/>
            <p:cNvSpPr txBox="1"/>
            <p:nvPr/>
          </p:nvSpPr>
          <p:spPr>
            <a:xfrm>
              <a:off x="704850" y="5191125"/>
              <a:ext cx="2806700" cy="830997"/>
            </a:xfrm>
            <a:prstGeom prst="rect">
              <a:avLst/>
            </a:prstGeom>
            <a:noFill/>
          </p:spPr>
          <p:txBody>
            <a:bodyPr wrap="square" rtlCol="0">
              <a:spAutoFit/>
            </a:bodyPr>
            <a:lstStyle/>
            <a:p>
              <a:r>
                <a:rPr lang="en-US" dirty="0" smtClean="0">
                  <a:solidFill>
                    <a:srgbClr val="01020B"/>
                  </a:solidFill>
                  <a:latin typeface="Arial"/>
                  <a:cs typeface="Arial"/>
                </a:rPr>
                <a:t>10 TB on 4 nodes and 4 disks</a:t>
              </a:r>
              <a:endParaRPr lang="en-US" dirty="0">
                <a:solidFill>
                  <a:srgbClr val="01020B"/>
                </a:solidFill>
                <a:latin typeface="Arial"/>
                <a:cs typeface="Arial"/>
              </a:endParaRPr>
            </a:p>
          </p:txBody>
        </p:sp>
        <p:sp>
          <p:nvSpPr>
            <p:cNvPr id="345" name="TextBox 344"/>
            <p:cNvSpPr txBox="1"/>
            <p:nvPr/>
          </p:nvSpPr>
          <p:spPr>
            <a:xfrm>
              <a:off x="4857750" y="5191125"/>
              <a:ext cx="2806700" cy="830997"/>
            </a:xfrm>
            <a:prstGeom prst="rect">
              <a:avLst/>
            </a:prstGeom>
            <a:noFill/>
          </p:spPr>
          <p:txBody>
            <a:bodyPr wrap="square" rtlCol="0">
              <a:spAutoFit/>
            </a:bodyPr>
            <a:lstStyle/>
            <a:p>
              <a:r>
                <a:rPr lang="en-US" dirty="0" smtClean="0">
                  <a:solidFill>
                    <a:srgbClr val="01020B"/>
                  </a:solidFill>
                  <a:latin typeface="Arial"/>
                  <a:cs typeface="Arial"/>
                </a:rPr>
                <a:t>10 TB on 8 nodes and 8 disks</a:t>
              </a:r>
              <a:endParaRPr lang="en-US" dirty="0">
                <a:solidFill>
                  <a:srgbClr val="01020B"/>
                </a:solidFill>
                <a:latin typeface="Arial"/>
                <a:cs typeface="Arial"/>
              </a:endParaRPr>
            </a:p>
          </p:txBody>
        </p:sp>
      </p:grpSp>
      <p:sp>
        <p:nvSpPr>
          <p:cNvPr id="342" name="Slide Number Placeholder 341"/>
          <p:cNvSpPr>
            <a:spLocks noGrp="1"/>
          </p:cNvSpPr>
          <p:nvPr>
            <p:ph type="sldNum" sz="quarter" idx="12"/>
          </p:nvPr>
        </p:nvSpPr>
        <p:spPr/>
        <p:txBody>
          <a:bodyPr/>
          <a:lstStyle/>
          <a:p>
            <a:fld id="{E98DCB10-97A4-405D-8E23-559299D9D189}" type="slidenum">
              <a:rPr lang="en-US" smtClean="0"/>
              <a:pPr/>
              <a:t>8</a:t>
            </a:fld>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6900" y="566738"/>
            <a:ext cx="7650163" cy="914400"/>
          </a:xfrm>
        </p:spPr>
        <p:txBody>
          <a:bodyPr/>
          <a:lstStyle/>
          <a:p>
            <a:r>
              <a:rPr lang="en-US">
                <a:latin typeface="Arial" charset="0"/>
              </a:rPr>
              <a:t>Metrics of success</a:t>
            </a:r>
          </a:p>
        </p:txBody>
      </p:sp>
      <p:sp>
        <p:nvSpPr>
          <p:cNvPr id="19459" name="Rectangle 4"/>
          <p:cNvSpPr>
            <a:spLocks noChangeArrowheads="1"/>
          </p:cNvSpPr>
          <p:nvPr/>
        </p:nvSpPr>
        <p:spPr bwMode="auto">
          <a:xfrm>
            <a:off x="598488" y="1763713"/>
            <a:ext cx="7162800" cy="1533369"/>
          </a:xfrm>
          <a:prstGeom prst="rect">
            <a:avLst/>
          </a:prstGeom>
          <a:noFill/>
          <a:ln w="9525">
            <a:noFill/>
            <a:miter lim="800000"/>
            <a:headEnd/>
            <a:tailEnd/>
          </a:ln>
        </p:spPr>
        <p:txBody>
          <a:bodyPr lIns="92075" tIns="46038" rIns="92075" bIns="46038">
            <a:prstTxWarp prst="textNoShape">
              <a:avLst/>
            </a:prstTxWarp>
            <a:spAutoFit/>
          </a:bodyPr>
          <a:lstStyle/>
          <a:p>
            <a:pPr>
              <a:lnSpc>
                <a:spcPct val="90000"/>
              </a:lnSpc>
              <a:spcBef>
                <a:spcPct val="30000"/>
              </a:spcBef>
            </a:pPr>
            <a:r>
              <a:rPr lang="en-US" b="0" dirty="0">
                <a:solidFill>
                  <a:srgbClr val="01020B"/>
                </a:solidFill>
                <a:latin typeface="Arial" charset="0"/>
                <a:ea typeface="Arial" charset="0"/>
                <a:cs typeface="Arial" charset="0"/>
              </a:rPr>
              <a:t>(2) </a:t>
            </a:r>
            <a:r>
              <a:rPr lang="en-US" dirty="0">
                <a:solidFill>
                  <a:srgbClr val="FF0000"/>
                </a:solidFill>
                <a:latin typeface="Arial" charset="0"/>
                <a:ea typeface="Arial" charset="0"/>
                <a:cs typeface="Arial" charset="0"/>
              </a:rPr>
              <a:t>linear </a:t>
            </a:r>
            <a:r>
              <a:rPr lang="en-US" dirty="0" err="1" smtClean="0">
                <a:solidFill>
                  <a:srgbClr val="FF0000"/>
                </a:solidFill>
                <a:latin typeface="Arial" charset="0"/>
                <a:ea typeface="Arial" charset="0"/>
                <a:cs typeface="Arial" charset="0"/>
              </a:rPr>
              <a:t>scaleup</a:t>
            </a:r>
            <a:r>
              <a:rPr lang="en-US" dirty="0" smtClean="0">
                <a:solidFill>
                  <a:srgbClr val="FF0000"/>
                </a:solidFill>
                <a:latin typeface="Arial" charset="0"/>
                <a:ea typeface="Arial" charset="0"/>
                <a:cs typeface="Arial" charset="0"/>
              </a:rPr>
              <a:t> </a:t>
            </a:r>
            <a:r>
              <a:rPr lang="en-US" b="0" dirty="0" smtClean="0">
                <a:solidFill>
                  <a:srgbClr val="01020B"/>
                </a:solidFill>
                <a:latin typeface="Arial" charset="0"/>
                <a:ea typeface="Arial" charset="0"/>
                <a:cs typeface="Arial" charset="0"/>
              </a:rPr>
              <a:t>- </a:t>
            </a:r>
            <a:r>
              <a:rPr lang="en-US" b="0" u="sng" dirty="0">
                <a:solidFill>
                  <a:srgbClr val="01020B"/>
                </a:solidFill>
                <a:latin typeface="Arial" charset="0"/>
                <a:ea typeface="Arial" charset="0"/>
                <a:cs typeface="Arial" charset="0"/>
              </a:rPr>
              <a:t>twice</a:t>
            </a:r>
            <a:r>
              <a:rPr lang="en-US" b="0" dirty="0">
                <a:solidFill>
                  <a:srgbClr val="01020B"/>
                </a:solidFill>
                <a:latin typeface="Arial" charset="0"/>
                <a:ea typeface="Arial" charset="0"/>
                <a:cs typeface="Arial" charset="0"/>
              </a:rPr>
              <a:t> as much hardware can</a:t>
            </a:r>
            <a:r>
              <a:rPr lang="en-US" b="0" dirty="0" smtClean="0">
                <a:solidFill>
                  <a:srgbClr val="01020B"/>
                </a:solidFill>
                <a:latin typeface="Arial" charset="0"/>
                <a:ea typeface="Arial" charset="0"/>
                <a:cs typeface="Arial" charset="0"/>
              </a:rPr>
              <a:t> execute the same workload on a </a:t>
            </a:r>
            <a:r>
              <a:rPr lang="en-US" b="0" u="sng" dirty="0" smtClean="0">
                <a:solidFill>
                  <a:srgbClr val="01020B"/>
                </a:solidFill>
                <a:latin typeface="Arial" charset="0"/>
                <a:ea typeface="Arial" charset="0"/>
                <a:cs typeface="Arial" charset="0"/>
              </a:rPr>
              <a:t>database twice </a:t>
            </a:r>
            <a:r>
              <a:rPr lang="en-US" b="0" u="sng" dirty="0">
                <a:solidFill>
                  <a:srgbClr val="01020B"/>
                </a:solidFill>
                <a:latin typeface="Arial" charset="0"/>
                <a:ea typeface="Arial" charset="0"/>
                <a:cs typeface="Arial" charset="0"/>
              </a:rPr>
              <a:t>as large </a:t>
            </a:r>
            <a:r>
              <a:rPr lang="en-US" b="0" dirty="0">
                <a:solidFill>
                  <a:srgbClr val="01020B"/>
                </a:solidFill>
                <a:latin typeface="Arial" charset="0"/>
                <a:ea typeface="Arial" charset="0"/>
                <a:cs typeface="Arial" charset="0"/>
              </a:rPr>
              <a:t>with the </a:t>
            </a:r>
            <a:r>
              <a:rPr lang="en-US" b="0" u="sng" dirty="0">
                <a:solidFill>
                  <a:srgbClr val="01020B"/>
                </a:solidFill>
                <a:latin typeface="Arial" charset="0"/>
                <a:ea typeface="Arial" charset="0"/>
                <a:cs typeface="Arial" charset="0"/>
              </a:rPr>
              <a:t>same response time </a:t>
            </a:r>
          </a:p>
          <a:p>
            <a:pPr>
              <a:lnSpc>
                <a:spcPct val="90000"/>
              </a:lnSpc>
              <a:spcBef>
                <a:spcPct val="30000"/>
              </a:spcBef>
            </a:pPr>
            <a:endParaRPr lang="en-US" dirty="0"/>
          </a:p>
        </p:txBody>
      </p:sp>
      <p:cxnSp>
        <p:nvCxnSpPr>
          <p:cNvPr id="66" name="Straight Connector 65"/>
          <p:cNvCxnSpPr>
            <a:endCxn id="153" idx="0"/>
          </p:cNvCxnSpPr>
          <p:nvPr/>
        </p:nvCxnSpPr>
        <p:spPr bwMode="auto">
          <a:xfrm rot="16200000" flipH="1">
            <a:off x="7124792" y="3373665"/>
            <a:ext cx="336643" cy="132143"/>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grpSp>
        <p:nvGrpSpPr>
          <p:cNvPr id="239" name="Group 238"/>
          <p:cNvGrpSpPr/>
          <p:nvPr/>
        </p:nvGrpSpPr>
        <p:grpSpPr>
          <a:xfrm>
            <a:off x="792692" y="5198534"/>
            <a:ext cx="7023100" cy="862747"/>
            <a:chOff x="641350" y="5159375"/>
            <a:chExt cx="7023100" cy="862747"/>
          </a:xfrm>
        </p:grpSpPr>
        <p:sp>
          <p:nvSpPr>
            <p:cNvPr id="240" name="TextBox 239"/>
            <p:cNvSpPr txBox="1"/>
            <p:nvPr/>
          </p:nvSpPr>
          <p:spPr>
            <a:xfrm>
              <a:off x="641350" y="5159375"/>
              <a:ext cx="2806700" cy="830997"/>
            </a:xfrm>
            <a:prstGeom prst="rect">
              <a:avLst/>
            </a:prstGeom>
            <a:noFill/>
          </p:spPr>
          <p:txBody>
            <a:bodyPr wrap="square" rtlCol="0">
              <a:spAutoFit/>
            </a:bodyPr>
            <a:lstStyle/>
            <a:p>
              <a:r>
                <a:rPr lang="en-US" dirty="0" smtClean="0">
                  <a:solidFill>
                    <a:srgbClr val="01020B"/>
                  </a:solidFill>
                  <a:latin typeface="Arial"/>
                  <a:cs typeface="Arial"/>
                </a:rPr>
                <a:t>10 TB on 4 nodes and 4 disks</a:t>
              </a:r>
              <a:endParaRPr lang="en-US" dirty="0">
                <a:solidFill>
                  <a:srgbClr val="01020B"/>
                </a:solidFill>
                <a:latin typeface="Arial"/>
                <a:cs typeface="Arial"/>
              </a:endParaRPr>
            </a:p>
          </p:txBody>
        </p:sp>
        <p:sp>
          <p:nvSpPr>
            <p:cNvPr id="241" name="TextBox 240"/>
            <p:cNvSpPr txBox="1"/>
            <p:nvPr/>
          </p:nvSpPr>
          <p:spPr>
            <a:xfrm>
              <a:off x="4857750" y="5191125"/>
              <a:ext cx="2806700" cy="830997"/>
            </a:xfrm>
            <a:prstGeom prst="rect">
              <a:avLst/>
            </a:prstGeom>
            <a:noFill/>
          </p:spPr>
          <p:txBody>
            <a:bodyPr wrap="square" rtlCol="0">
              <a:spAutoFit/>
            </a:bodyPr>
            <a:lstStyle/>
            <a:p>
              <a:r>
                <a:rPr lang="en-US" dirty="0" smtClean="0">
                  <a:solidFill>
                    <a:srgbClr val="01020B"/>
                  </a:solidFill>
                  <a:latin typeface="Arial"/>
                  <a:cs typeface="Arial"/>
                </a:rPr>
                <a:t>20 TB on 8 nodes and 8 disks</a:t>
              </a:r>
              <a:endParaRPr lang="en-US" dirty="0">
                <a:solidFill>
                  <a:srgbClr val="01020B"/>
                </a:solidFill>
                <a:latin typeface="Arial"/>
                <a:cs typeface="Arial"/>
              </a:endParaRPr>
            </a:p>
          </p:txBody>
        </p:sp>
      </p:grpSp>
      <p:grpSp>
        <p:nvGrpSpPr>
          <p:cNvPr id="288" name="Group 287"/>
          <p:cNvGrpSpPr/>
          <p:nvPr/>
        </p:nvGrpSpPr>
        <p:grpSpPr>
          <a:xfrm>
            <a:off x="753315" y="3064548"/>
            <a:ext cx="6853924" cy="1847855"/>
            <a:chOff x="717332" y="2571364"/>
            <a:chExt cx="6853924" cy="1847855"/>
          </a:xfrm>
        </p:grpSpPr>
        <p:grpSp>
          <p:nvGrpSpPr>
            <p:cNvPr id="286" name="Group 285"/>
            <p:cNvGrpSpPr/>
            <p:nvPr/>
          </p:nvGrpSpPr>
          <p:grpSpPr>
            <a:xfrm>
              <a:off x="717332" y="2571364"/>
              <a:ext cx="2614943" cy="1600200"/>
              <a:chOff x="742732" y="2571364"/>
              <a:chExt cx="2614943" cy="1600200"/>
            </a:xfrm>
          </p:grpSpPr>
          <p:grpSp>
            <p:nvGrpSpPr>
              <p:cNvPr id="173" name="Group 142"/>
              <p:cNvGrpSpPr/>
              <p:nvPr/>
            </p:nvGrpSpPr>
            <p:grpSpPr>
              <a:xfrm>
                <a:off x="742732" y="3057721"/>
                <a:ext cx="2548623" cy="1113843"/>
                <a:chOff x="516227" y="4249688"/>
                <a:chExt cx="3703665" cy="1618633"/>
              </a:xfrm>
            </p:grpSpPr>
            <p:grpSp>
              <p:nvGrpSpPr>
                <p:cNvPr id="202" name="Group 247"/>
                <p:cNvGrpSpPr/>
                <p:nvPr/>
              </p:nvGrpSpPr>
              <p:grpSpPr>
                <a:xfrm>
                  <a:off x="516227" y="5195246"/>
                  <a:ext cx="1731007" cy="673075"/>
                  <a:chOff x="516227" y="5686332"/>
                  <a:chExt cx="1731007" cy="673075"/>
                </a:xfrm>
              </p:grpSpPr>
              <p:sp>
                <p:nvSpPr>
                  <p:cNvPr id="237" name="AutoShape 13"/>
                  <p:cNvSpPr>
                    <a:spLocks noChangeArrowheads="1"/>
                  </p:cNvSpPr>
                  <p:nvPr/>
                </p:nvSpPr>
                <p:spPr bwMode="auto">
                  <a:xfrm>
                    <a:off x="516227"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238" name="AutoShape 13"/>
                  <p:cNvSpPr>
                    <a:spLocks noChangeArrowheads="1"/>
                  </p:cNvSpPr>
                  <p:nvPr/>
                </p:nvSpPr>
                <p:spPr bwMode="auto">
                  <a:xfrm>
                    <a:off x="1502494"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203" name="Group 251"/>
                <p:cNvGrpSpPr/>
                <p:nvPr/>
              </p:nvGrpSpPr>
              <p:grpSpPr>
                <a:xfrm>
                  <a:off x="2488761" y="5195246"/>
                  <a:ext cx="1731131" cy="672954"/>
                  <a:chOff x="2488761" y="5686332"/>
                  <a:chExt cx="1731131" cy="672954"/>
                </a:xfrm>
              </p:grpSpPr>
              <p:sp>
                <p:nvSpPr>
                  <p:cNvPr id="235" name="AutoShape 13"/>
                  <p:cNvSpPr>
                    <a:spLocks noChangeArrowheads="1"/>
                  </p:cNvSpPr>
                  <p:nvPr/>
                </p:nvSpPr>
                <p:spPr bwMode="auto">
                  <a:xfrm>
                    <a:off x="2488761"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236" name="AutoShape 13"/>
                  <p:cNvSpPr>
                    <a:spLocks noChangeArrowheads="1"/>
                  </p:cNvSpPr>
                  <p:nvPr/>
                </p:nvSpPr>
                <p:spPr bwMode="auto">
                  <a:xfrm>
                    <a:off x="3475090"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204" name="Group 134"/>
                <p:cNvGrpSpPr/>
                <p:nvPr/>
              </p:nvGrpSpPr>
              <p:grpSpPr>
                <a:xfrm>
                  <a:off x="618668" y="4249688"/>
                  <a:ext cx="3542617" cy="837460"/>
                  <a:chOff x="618668" y="4249688"/>
                  <a:chExt cx="3542617" cy="837460"/>
                </a:xfrm>
              </p:grpSpPr>
              <p:sp>
                <p:nvSpPr>
                  <p:cNvPr id="211"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12" name="Rectangle 56"/>
                  <p:cNvSpPr>
                    <a:spLocks noChangeArrowheads="1"/>
                  </p:cNvSpPr>
                  <p:nvPr/>
                </p:nvSpPr>
                <p:spPr bwMode="auto">
                  <a:xfrm>
                    <a:off x="662001"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213"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4"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15"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latin typeface="Arial"/>
                      <a:cs typeface="Arial"/>
                    </a:endParaRPr>
                  </a:p>
                </p:txBody>
              </p:sp>
              <p:sp>
                <p:nvSpPr>
                  <p:cNvPr id="216" name="Rectangle 12"/>
                  <p:cNvSpPr>
                    <a:spLocks noChangeArrowheads="1"/>
                  </p:cNvSpPr>
                  <p:nvPr/>
                </p:nvSpPr>
                <p:spPr bwMode="auto">
                  <a:xfrm>
                    <a:off x="61866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17" name="Rectangle 210"/>
                  <p:cNvSpPr>
                    <a:spLocks noChangeArrowheads="1"/>
                  </p:cNvSpPr>
                  <p:nvPr/>
                </p:nvSpPr>
                <p:spPr bwMode="auto">
                  <a:xfrm>
                    <a:off x="2582459"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18" name="Rectangle 56"/>
                  <p:cNvSpPr>
                    <a:spLocks noChangeArrowheads="1"/>
                  </p:cNvSpPr>
                  <p:nvPr/>
                </p:nvSpPr>
                <p:spPr bwMode="auto">
                  <a:xfrm>
                    <a:off x="2612193"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19" name="Oval 7"/>
                  <p:cNvSpPr>
                    <a:spLocks noChangeArrowheads="1"/>
                  </p:cNvSpPr>
                  <p:nvPr/>
                </p:nvSpPr>
                <p:spPr bwMode="auto">
                  <a:xfrm>
                    <a:off x="2754400"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0" name="Oval 7"/>
                  <p:cNvSpPr>
                    <a:spLocks noChangeArrowheads="1"/>
                  </p:cNvSpPr>
                  <p:nvPr/>
                </p:nvSpPr>
                <p:spPr bwMode="auto">
                  <a:xfrm>
                    <a:off x="2706679"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1" name="Oval 7"/>
                  <p:cNvSpPr>
                    <a:spLocks noChangeArrowheads="1"/>
                  </p:cNvSpPr>
                  <p:nvPr/>
                </p:nvSpPr>
                <p:spPr bwMode="auto">
                  <a:xfrm>
                    <a:off x="2651261"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2" name="Rectangle 12"/>
                  <p:cNvSpPr>
                    <a:spLocks noChangeArrowheads="1"/>
                  </p:cNvSpPr>
                  <p:nvPr/>
                </p:nvSpPr>
                <p:spPr bwMode="auto">
                  <a:xfrm>
                    <a:off x="256885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23" name="Rectangle 210"/>
                  <p:cNvSpPr>
                    <a:spLocks noChangeArrowheads="1"/>
                  </p:cNvSpPr>
                  <p:nvPr/>
                </p:nvSpPr>
                <p:spPr bwMode="auto">
                  <a:xfrm>
                    <a:off x="3557555"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24" name="Rectangle 56"/>
                  <p:cNvSpPr>
                    <a:spLocks noChangeArrowheads="1"/>
                  </p:cNvSpPr>
                  <p:nvPr/>
                </p:nvSpPr>
                <p:spPr bwMode="auto">
                  <a:xfrm>
                    <a:off x="3587289"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25" name="Oval 7"/>
                  <p:cNvSpPr>
                    <a:spLocks noChangeArrowheads="1"/>
                  </p:cNvSpPr>
                  <p:nvPr/>
                </p:nvSpPr>
                <p:spPr bwMode="auto">
                  <a:xfrm>
                    <a:off x="3729496"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6" name="Oval 7"/>
                  <p:cNvSpPr>
                    <a:spLocks noChangeArrowheads="1"/>
                  </p:cNvSpPr>
                  <p:nvPr/>
                </p:nvSpPr>
                <p:spPr bwMode="auto">
                  <a:xfrm>
                    <a:off x="3681775"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7" name="Oval 7"/>
                  <p:cNvSpPr>
                    <a:spLocks noChangeArrowheads="1"/>
                  </p:cNvSpPr>
                  <p:nvPr/>
                </p:nvSpPr>
                <p:spPr bwMode="auto">
                  <a:xfrm>
                    <a:off x="3626357"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28" name="Rectangle 12"/>
                  <p:cNvSpPr>
                    <a:spLocks noChangeArrowheads="1"/>
                  </p:cNvSpPr>
                  <p:nvPr/>
                </p:nvSpPr>
                <p:spPr bwMode="auto">
                  <a:xfrm>
                    <a:off x="3543957"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229" name="Rectangle 210"/>
                  <p:cNvSpPr>
                    <a:spLocks noChangeArrowheads="1"/>
                  </p:cNvSpPr>
                  <p:nvPr/>
                </p:nvSpPr>
                <p:spPr bwMode="auto">
                  <a:xfrm>
                    <a:off x="1607363"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230" name="Rectangle 56"/>
                  <p:cNvSpPr>
                    <a:spLocks noChangeArrowheads="1"/>
                  </p:cNvSpPr>
                  <p:nvPr/>
                </p:nvSpPr>
                <p:spPr bwMode="auto">
                  <a:xfrm>
                    <a:off x="1637097"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231" name="Oval 7"/>
                  <p:cNvSpPr>
                    <a:spLocks noChangeArrowheads="1"/>
                  </p:cNvSpPr>
                  <p:nvPr/>
                </p:nvSpPr>
                <p:spPr bwMode="auto">
                  <a:xfrm>
                    <a:off x="1779304"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32" name="Oval 7"/>
                  <p:cNvSpPr>
                    <a:spLocks noChangeArrowheads="1"/>
                  </p:cNvSpPr>
                  <p:nvPr/>
                </p:nvSpPr>
                <p:spPr bwMode="auto">
                  <a:xfrm>
                    <a:off x="1731583"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33" name="Oval 7"/>
                  <p:cNvSpPr>
                    <a:spLocks noChangeArrowheads="1"/>
                  </p:cNvSpPr>
                  <p:nvPr/>
                </p:nvSpPr>
                <p:spPr bwMode="auto">
                  <a:xfrm>
                    <a:off x="1676165"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234" name="Rectangle 12"/>
                  <p:cNvSpPr>
                    <a:spLocks noChangeArrowheads="1"/>
                  </p:cNvSpPr>
                  <p:nvPr/>
                </p:nvSpPr>
                <p:spPr bwMode="auto">
                  <a:xfrm>
                    <a:off x="1568281"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grpSp>
            <p:grpSp>
              <p:nvGrpSpPr>
                <p:cNvPr id="205" name="Group 196"/>
                <p:cNvGrpSpPr/>
                <p:nvPr/>
              </p:nvGrpSpPr>
              <p:grpSpPr>
                <a:xfrm>
                  <a:off x="884358" y="5090033"/>
                  <a:ext cx="1039139" cy="184420"/>
                  <a:chOff x="884358" y="4289545"/>
                  <a:chExt cx="1039139" cy="184420"/>
                </a:xfrm>
              </p:grpSpPr>
              <p:cxnSp>
                <p:nvCxnSpPr>
                  <p:cNvPr id="209" name="Straight Connector 208"/>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10" name="Straight Connector 209"/>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206" name="Group 196"/>
                <p:cNvGrpSpPr/>
                <p:nvPr/>
              </p:nvGrpSpPr>
              <p:grpSpPr>
                <a:xfrm>
                  <a:off x="2845546" y="5088494"/>
                  <a:ext cx="1039139" cy="184420"/>
                  <a:chOff x="884358" y="4289545"/>
                  <a:chExt cx="1039139" cy="184420"/>
                </a:xfrm>
              </p:grpSpPr>
              <p:cxnSp>
                <p:nvCxnSpPr>
                  <p:cNvPr id="207" name="Straight Connector 206"/>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208" name="Straight Connector 207"/>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grpSp>
            <p:nvGrpSpPr>
              <p:cNvPr id="174" name="Group 286"/>
              <p:cNvGrpSpPr/>
              <p:nvPr/>
            </p:nvGrpSpPr>
            <p:grpSpPr>
              <a:xfrm>
                <a:off x="1018511" y="2571364"/>
                <a:ext cx="2339164" cy="489271"/>
                <a:chOff x="2219422" y="3555615"/>
                <a:chExt cx="3399279" cy="711007"/>
              </a:xfrm>
            </p:grpSpPr>
            <p:grpSp>
              <p:nvGrpSpPr>
                <p:cNvPr id="195" name="Group 86"/>
                <p:cNvGrpSpPr/>
                <p:nvPr/>
              </p:nvGrpSpPr>
              <p:grpSpPr>
                <a:xfrm>
                  <a:off x="2219422" y="3555615"/>
                  <a:ext cx="3399279" cy="433425"/>
                  <a:chOff x="1981671" y="2923102"/>
                  <a:chExt cx="3534091" cy="561499"/>
                </a:xfrm>
              </p:grpSpPr>
              <p:sp>
                <p:nvSpPr>
                  <p:cNvPr id="200" name="Freeform 45"/>
                  <p:cNvSpPr>
                    <a:spLocks/>
                  </p:cNvSpPr>
                  <p:nvPr/>
                </p:nvSpPr>
                <p:spPr bwMode="auto">
                  <a:xfrm>
                    <a:off x="1981671" y="2923102"/>
                    <a:ext cx="3534091" cy="561499"/>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sz="800"/>
                  </a:p>
                </p:txBody>
              </p:sp>
              <p:sp>
                <p:nvSpPr>
                  <p:cNvPr id="201" name="Rectangle 46"/>
                  <p:cNvSpPr>
                    <a:spLocks noChangeArrowheads="1"/>
                  </p:cNvSpPr>
                  <p:nvPr/>
                </p:nvSpPr>
                <p:spPr bwMode="auto">
                  <a:xfrm>
                    <a:off x="2652846" y="3035582"/>
                    <a:ext cx="2374875" cy="355954"/>
                  </a:xfrm>
                  <a:prstGeom prst="rect">
                    <a:avLst/>
                  </a:prstGeom>
                  <a:noFill/>
                  <a:ln w="9525">
                    <a:noFill/>
                    <a:miter lim="800000"/>
                    <a:headEnd/>
                    <a:tailEnd/>
                  </a:ln>
                </p:spPr>
                <p:txBody>
                  <a:bodyPr lIns="92075" tIns="46038" rIns="92075" bIns="46038">
                    <a:prstTxWarp prst="textNoShape">
                      <a:avLst/>
                    </a:prstTxWarp>
                    <a:spAutoFit/>
                  </a:bodyPr>
                  <a:lstStyle/>
                  <a:p>
                    <a:r>
                      <a:rPr lang="en-US" sz="800" dirty="0">
                        <a:solidFill>
                          <a:srgbClr val="000000"/>
                        </a:solidFill>
                        <a:latin typeface="Arial"/>
                        <a:cs typeface="Arial"/>
                      </a:rPr>
                      <a:t>Interconnection Network</a:t>
                    </a:r>
                  </a:p>
                </p:txBody>
              </p:sp>
            </p:grpSp>
            <p:cxnSp>
              <p:nvCxnSpPr>
                <p:cNvPr id="196" name="Straight Connector 195"/>
                <p:cNvCxnSpPr>
                  <a:endCxn id="211" idx="0"/>
                </p:cNvCxnSpPr>
                <p:nvPr/>
              </p:nvCxnSpPr>
              <p:spPr bwMode="auto">
                <a:xfrm rot="10800000" flipV="1">
                  <a:off x="2236564" y="3892346"/>
                  <a:ext cx="390198" cy="370042"/>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cxnSp>
              <p:nvCxnSpPr>
                <p:cNvPr id="197" name="Straight Connector 196"/>
                <p:cNvCxnSpPr/>
                <p:nvPr/>
              </p:nvCxnSpPr>
              <p:spPr bwMode="auto">
                <a:xfrm rot="16200000" flipH="1">
                  <a:off x="3014944" y="4067041"/>
                  <a:ext cx="355021" cy="44142"/>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cxnSp>
              <p:nvCxnSpPr>
                <p:cNvPr id="198" name="Straight Connector 197"/>
                <p:cNvCxnSpPr/>
                <p:nvPr/>
              </p:nvCxnSpPr>
              <p:spPr bwMode="auto">
                <a:xfrm rot="16200000" flipH="1">
                  <a:off x="3999715" y="4059781"/>
                  <a:ext cx="339627" cy="57117"/>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cxnSp>
              <p:nvCxnSpPr>
                <p:cNvPr id="199" name="Straight Connector 198"/>
                <p:cNvCxnSpPr/>
                <p:nvPr/>
              </p:nvCxnSpPr>
              <p:spPr bwMode="auto">
                <a:xfrm rot="16200000" flipH="1">
                  <a:off x="4887509" y="3997881"/>
                  <a:ext cx="324230" cy="162452"/>
                </a:xfrm>
                <a:prstGeom prst="line">
                  <a:avLst/>
                </a:prstGeom>
                <a:solidFill>
                  <a:schemeClr val="accent1"/>
                </a:solidFill>
                <a:ln w="12700" cap="flat" cmpd="sng" algn="ctr">
                  <a:solidFill>
                    <a:srgbClr val="01020B"/>
                  </a:solidFill>
                  <a:prstDash val="solid"/>
                  <a:round/>
                  <a:headEnd type="triangle" w="med" len="med"/>
                  <a:tailEnd type="triangle" w="med" len="med"/>
                </a:ln>
                <a:effectLst/>
              </p:spPr>
            </p:cxnSp>
          </p:grpSp>
          <p:grpSp>
            <p:nvGrpSpPr>
              <p:cNvPr id="242" name="Group 241"/>
              <p:cNvGrpSpPr/>
              <p:nvPr/>
            </p:nvGrpSpPr>
            <p:grpSpPr>
              <a:xfrm>
                <a:off x="792419" y="3830096"/>
                <a:ext cx="2449924" cy="273833"/>
                <a:chOff x="792419" y="3830096"/>
                <a:chExt cx="2449924" cy="273833"/>
              </a:xfrm>
            </p:grpSpPr>
            <p:grpSp>
              <p:nvGrpSpPr>
                <p:cNvPr id="175" name="Group 173"/>
                <p:cNvGrpSpPr/>
                <p:nvPr/>
              </p:nvGrpSpPr>
              <p:grpSpPr>
                <a:xfrm>
                  <a:off x="792419" y="3830096"/>
                  <a:ext cx="413662" cy="273833"/>
                  <a:chOff x="7332133" y="584200"/>
                  <a:chExt cx="601134" cy="397933"/>
                </a:xfrm>
              </p:grpSpPr>
              <p:sp>
                <p:nvSpPr>
                  <p:cNvPr id="191" name="Rectangle 190"/>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92" name="Straight Connector 191"/>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193" name="Straight Connector 192"/>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194" name="Straight Connector 193"/>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nvGrpSpPr>
                <p:cNvPr id="176" name="Group 174"/>
                <p:cNvGrpSpPr/>
                <p:nvPr/>
              </p:nvGrpSpPr>
              <p:grpSpPr>
                <a:xfrm>
                  <a:off x="2828681" y="3830096"/>
                  <a:ext cx="413662" cy="273833"/>
                  <a:chOff x="7332133" y="584200"/>
                  <a:chExt cx="601134" cy="397933"/>
                </a:xfrm>
                <a:solidFill>
                  <a:schemeClr val="tx2">
                    <a:lumMod val="20000"/>
                    <a:lumOff val="80000"/>
                  </a:schemeClr>
                </a:solidFill>
              </p:grpSpPr>
              <p:sp>
                <p:nvSpPr>
                  <p:cNvPr id="187" name="Rectangle 186"/>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88" name="Straight Connector 187"/>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9" name="Straight Connector 188"/>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90" name="Straight Connector 189"/>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177" name="Group 180"/>
                <p:cNvGrpSpPr/>
                <p:nvPr/>
              </p:nvGrpSpPr>
              <p:grpSpPr>
                <a:xfrm>
                  <a:off x="2155753" y="3830096"/>
                  <a:ext cx="413662" cy="273833"/>
                  <a:chOff x="7332133" y="584200"/>
                  <a:chExt cx="601134" cy="397933"/>
                </a:xfrm>
                <a:solidFill>
                  <a:srgbClr val="7AEBF4"/>
                </a:solidFill>
              </p:grpSpPr>
              <p:sp>
                <p:nvSpPr>
                  <p:cNvPr id="183" name="Rectangle 18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84" name="Straight Connector 18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5" name="Straight Connector 184"/>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6" name="Straight Connector 185"/>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178" name="Group 185"/>
                <p:cNvGrpSpPr/>
                <p:nvPr/>
              </p:nvGrpSpPr>
              <p:grpSpPr>
                <a:xfrm>
                  <a:off x="1456608" y="3830096"/>
                  <a:ext cx="413662" cy="273833"/>
                  <a:chOff x="7332133" y="584200"/>
                  <a:chExt cx="601134" cy="397933"/>
                </a:xfrm>
                <a:solidFill>
                  <a:srgbClr val="FF0000"/>
                </a:solidFill>
              </p:grpSpPr>
              <p:sp>
                <p:nvSpPr>
                  <p:cNvPr id="179" name="Rectangle 17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180" name="Straight Connector 179"/>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1" name="Straight Connector 180"/>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182" name="Straight Connector 181"/>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cxnSp>
          <p:nvCxnSpPr>
            <p:cNvPr id="56" name="Straight Connector 55"/>
            <p:cNvCxnSpPr/>
            <p:nvPr/>
          </p:nvCxnSpPr>
          <p:spPr bwMode="auto">
            <a:xfrm>
              <a:off x="3606800" y="3498850"/>
              <a:ext cx="679450" cy="1588"/>
            </a:xfrm>
            <a:prstGeom prst="line">
              <a:avLst/>
            </a:prstGeom>
            <a:solidFill>
              <a:schemeClr val="accent1"/>
            </a:solidFill>
            <a:ln w="47625" cap="flat" cmpd="sng" algn="ctr">
              <a:solidFill>
                <a:srgbClr val="01020B"/>
              </a:solidFill>
              <a:prstDash val="solid"/>
              <a:round/>
              <a:headEnd type="none" w="med" len="med"/>
              <a:tailEnd type="stealth" w="med" len="med"/>
            </a:ln>
            <a:effectLst/>
          </p:spPr>
        </p:cxnSp>
        <p:grpSp>
          <p:nvGrpSpPr>
            <p:cNvPr id="287" name="Group 286"/>
            <p:cNvGrpSpPr/>
            <p:nvPr/>
          </p:nvGrpSpPr>
          <p:grpSpPr>
            <a:xfrm>
              <a:off x="4567550" y="2571364"/>
              <a:ext cx="3003706" cy="1847855"/>
              <a:chOff x="4592950" y="2571364"/>
              <a:chExt cx="3003706" cy="1847855"/>
            </a:xfrm>
          </p:grpSpPr>
          <p:grpSp>
            <p:nvGrpSpPr>
              <p:cNvPr id="57" name="Group 286"/>
              <p:cNvGrpSpPr/>
              <p:nvPr/>
            </p:nvGrpSpPr>
            <p:grpSpPr>
              <a:xfrm>
                <a:off x="4872961" y="2571364"/>
                <a:ext cx="2339164" cy="543507"/>
                <a:chOff x="2219422" y="3555615"/>
                <a:chExt cx="3399279" cy="789823"/>
              </a:xfrm>
            </p:grpSpPr>
            <p:grpSp>
              <p:nvGrpSpPr>
                <p:cNvPr id="169" name="Group 86"/>
                <p:cNvGrpSpPr/>
                <p:nvPr/>
              </p:nvGrpSpPr>
              <p:grpSpPr>
                <a:xfrm>
                  <a:off x="2219422" y="3555615"/>
                  <a:ext cx="3399279" cy="433425"/>
                  <a:chOff x="1981671" y="2923102"/>
                  <a:chExt cx="3534091" cy="561499"/>
                </a:xfrm>
              </p:grpSpPr>
              <p:sp>
                <p:nvSpPr>
                  <p:cNvPr id="171" name="Freeform 45"/>
                  <p:cNvSpPr>
                    <a:spLocks/>
                  </p:cNvSpPr>
                  <p:nvPr/>
                </p:nvSpPr>
                <p:spPr bwMode="auto">
                  <a:xfrm>
                    <a:off x="1981671" y="2923102"/>
                    <a:ext cx="3534091" cy="561499"/>
                  </a:xfrm>
                  <a:custGeom>
                    <a:avLst/>
                    <a:gdLst>
                      <a:gd name="T0" fmla="*/ 194 w 2191"/>
                      <a:gd name="T1" fmla="*/ 56 h 265"/>
                      <a:gd name="T2" fmla="*/ 296 w 2191"/>
                      <a:gd name="T3" fmla="*/ 40 h 265"/>
                      <a:gd name="T4" fmla="*/ 389 w 2191"/>
                      <a:gd name="T5" fmla="*/ 32 h 265"/>
                      <a:gd name="T6" fmla="*/ 416 w 2191"/>
                      <a:gd name="T7" fmla="*/ 24 h 265"/>
                      <a:gd name="T8" fmla="*/ 473 w 2191"/>
                      <a:gd name="T9" fmla="*/ 16 h 265"/>
                      <a:gd name="T10" fmla="*/ 639 w 2191"/>
                      <a:gd name="T11" fmla="*/ 16 h 265"/>
                      <a:gd name="T12" fmla="*/ 814 w 2191"/>
                      <a:gd name="T13" fmla="*/ 6 h 265"/>
                      <a:gd name="T14" fmla="*/ 1083 w 2191"/>
                      <a:gd name="T15" fmla="*/ 0 h 265"/>
                      <a:gd name="T16" fmla="*/ 1213 w 2191"/>
                      <a:gd name="T17" fmla="*/ 6 h 265"/>
                      <a:gd name="T18" fmla="*/ 1315 w 2191"/>
                      <a:gd name="T19" fmla="*/ 24 h 265"/>
                      <a:gd name="T20" fmla="*/ 1362 w 2191"/>
                      <a:gd name="T21" fmla="*/ 32 h 265"/>
                      <a:gd name="T22" fmla="*/ 1443 w 2191"/>
                      <a:gd name="T23" fmla="*/ 32 h 265"/>
                      <a:gd name="T24" fmla="*/ 1694 w 2191"/>
                      <a:gd name="T25" fmla="*/ 32 h 265"/>
                      <a:gd name="T26" fmla="*/ 1935 w 2191"/>
                      <a:gd name="T27" fmla="*/ 32 h 265"/>
                      <a:gd name="T28" fmla="*/ 2037 w 2191"/>
                      <a:gd name="T29" fmla="*/ 40 h 265"/>
                      <a:gd name="T30" fmla="*/ 2092 w 2191"/>
                      <a:gd name="T31" fmla="*/ 40 h 265"/>
                      <a:gd name="T32" fmla="*/ 2167 w 2191"/>
                      <a:gd name="T33" fmla="*/ 48 h 265"/>
                      <a:gd name="T34" fmla="*/ 2268 w 2191"/>
                      <a:gd name="T35" fmla="*/ 48 h 265"/>
                      <a:gd name="T36" fmla="*/ 2426 w 2191"/>
                      <a:gd name="T37" fmla="*/ 65 h 265"/>
                      <a:gd name="T38" fmla="*/ 2712 w 2191"/>
                      <a:gd name="T39" fmla="*/ 104 h 265"/>
                      <a:gd name="T40" fmla="*/ 2962 w 2191"/>
                      <a:gd name="T41" fmla="*/ 112 h 265"/>
                      <a:gd name="T42" fmla="*/ 3203 w 2191"/>
                      <a:gd name="T43" fmla="*/ 120 h 265"/>
                      <a:gd name="T44" fmla="*/ 3297 w 2191"/>
                      <a:gd name="T45" fmla="*/ 128 h 265"/>
                      <a:gd name="T46" fmla="*/ 3343 w 2191"/>
                      <a:gd name="T47" fmla="*/ 160 h 265"/>
                      <a:gd name="T48" fmla="*/ 3380 w 2191"/>
                      <a:gd name="T49" fmla="*/ 216 h 265"/>
                      <a:gd name="T50" fmla="*/ 3380 w 2191"/>
                      <a:gd name="T51" fmla="*/ 232 h 265"/>
                      <a:gd name="T52" fmla="*/ 3325 w 2191"/>
                      <a:gd name="T53" fmla="*/ 248 h 265"/>
                      <a:gd name="T54" fmla="*/ 3231 w 2191"/>
                      <a:gd name="T55" fmla="*/ 265 h 265"/>
                      <a:gd name="T56" fmla="*/ 3149 w 2191"/>
                      <a:gd name="T57" fmla="*/ 297 h 265"/>
                      <a:gd name="T58" fmla="*/ 2981 w 2191"/>
                      <a:gd name="T59" fmla="*/ 353 h 265"/>
                      <a:gd name="T60" fmla="*/ 2777 w 2191"/>
                      <a:gd name="T61" fmla="*/ 353 h 265"/>
                      <a:gd name="T62" fmla="*/ 2657 w 2191"/>
                      <a:gd name="T63" fmla="*/ 344 h 265"/>
                      <a:gd name="T64" fmla="*/ 2491 w 2191"/>
                      <a:gd name="T65" fmla="*/ 344 h 265"/>
                      <a:gd name="T66" fmla="*/ 2389 w 2191"/>
                      <a:gd name="T67" fmla="*/ 344 h 265"/>
                      <a:gd name="T68" fmla="*/ 2353 w 2191"/>
                      <a:gd name="T69" fmla="*/ 344 h 265"/>
                      <a:gd name="T70" fmla="*/ 2316 w 2191"/>
                      <a:gd name="T71" fmla="*/ 353 h 265"/>
                      <a:gd name="T72" fmla="*/ 2186 w 2191"/>
                      <a:gd name="T73" fmla="*/ 353 h 265"/>
                      <a:gd name="T74" fmla="*/ 2008 w 2191"/>
                      <a:gd name="T75" fmla="*/ 344 h 265"/>
                      <a:gd name="T76" fmla="*/ 1935 w 2191"/>
                      <a:gd name="T77" fmla="*/ 330 h 265"/>
                      <a:gd name="T78" fmla="*/ 1768 w 2191"/>
                      <a:gd name="T79" fmla="*/ 313 h 265"/>
                      <a:gd name="T80" fmla="*/ 1619 w 2191"/>
                      <a:gd name="T81" fmla="*/ 313 h 265"/>
                      <a:gd name="T82" fmla="*/ 1453 w 2191"/>
                      <a:gd name="T83" fmla="*/ 313 h 265"/>
                      <a:gd name="T84" fmla="*/ 1204 w 2191"/>
                      <a:gd name="T85" fmla="*/ 313 h 265"/>
                      <a:gd name="T86" fmla="*/ 850 w 2191"/>
                      <a:gd name="T87" fmla="*/ 313 h 265"/>
                      <a:gd name="T88" fmla="*/ 583 w 2191"/>
                      <a:gd name="T89" fmla="*/ 313 h 265"/>
                      <a:gd name="T90" fmla="*/ 361 w 2191"/>
                      <a:gd name="T91" fmla="*/ 304 h 265"/>
                      <a:gd name="T92" fmla="*/ 204 w 2191"/>
                      <a:gd name="T93" fmla="*/ 330 h 265"/>
                      <a:gd name="T94" fmla="*/ 158 w 2191"/>
                      <a:gd name="T95" fmla="*/ 337 h 265"/>
                      <a:gd name="T96" fmla="*/ 94 w 2191"/>
                      <a:gd name="T97" fmla="*/ 304 h 265"/>
                      <a:gd name="T98" fmla="*/ 46 w 2191"/>
                      <a:gd name="T99" fmla="*/ 248 h 265"/>
                      <a:gd name="T100" fmla="*/ 0 w 2191"/>
                      <a:gd name="T101" fmla="*/ 160 h 265"/>
                      <a:gd name="T102" fmla="*/ 65 w 2191"/>
                      <a:gd name="T103" fmla="*/ 112 h 265"/>
                      <a:gd name="T104" fmla="*/ 84 w 2191"/>
                      <a:gd name="T105" fmla="*/ 120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1"/>
                      <a:gd name="T160" fmla="*/ 0 h 265"/>
                      <a:gd name="T161" fmla="*/ 2191 w 219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1" h="265">
                        <a:moveTo>
                          <a:pt x="54" y="66"/>
                        </a:moveTo>
                        <a:lnTo>
                          <a:pt x="126" y="42"/>
                        </a:lnTo>
                        <a:lnTo>
                          <a:pt x="168" y="36"/>
                        </a:lnTo>
                        <a:lnTo>
                          <a:pt x="192" y="30"/>
                        </a:lnTo>
                        <a:lnTo>
                          <a:pt x="216" y="30"/>
                        </a:lnTo>
                        <a:lnTo>
                          <a:pt x="252" y="24"/>
                        </a:lnTo>
                        <a:lnTo>
                          <a:pt x="258" y="18"/>
                        </a:lnTo>
                        <a:lnTo>
                          <a:pt x="270" y="18"/>
                        </a:lnTo>
                        <a:lnTo>
                          <a:pt x="282" y="12"/>
                        </a:lnTo>
                        <a:lnTo>
                          <a:pt x="306" y="12"/>
                        </a:lnTo>
                        <a:lnTo>
                          <a:pt x="354" y="12"/>
                        </a:lnTo>
                        <a:lnTo>
                          <a:pt x="414" y="12"/>
                        </a:lnTo>
                        <a:lnTo>
                          <a:pt x="474" y="6"/>
                        </a:lnTo>
                        <a:lnTo>
                          <a:pt x="528" y="6"/>
                        </a:lnTo>
                        <a:lnTo>
                          <a:pt x="606" y="6"/>
                        </a:lnTo>
                        <a:lnTo>
                          <a:pt x="702" y="0"/>
                        </a:lnTo>
                        <a:lnTo>
                          <a:pt x="762" y="6"/>
                        </a:lnTo>
                        <a:lnTo>
                          <a:pt x="786" y="6"/>
                        </a:lnTo>
                        <a:lnTo>
                          <a:pt x="816" y="12"/>
                        </a:lnTo>
                        <a:lnTo>
                          <a:pt x="852" y="18"/>
                        </a:lnTo>
                        <a:lnTo>
                          <a:pt x="864" y="18"/>
                        </a:lnTo>
                        <a:lnTo>
                          <a:pt x="882" y="24"/>
                        </a:lnTo>
                        <a:lnTo>
                          <a:pt x="894" y="24"/>
                        </a:lnTo>
                        <a:lnTo>
                          <a:pt x="936" y="24"/>
                        </a:lnTo>
                        <a:lnTo>
                          <a:pt x="1002" y="24"/>
                        </a:lnTo>
                        <a:lnTo>
                          <a:pt x="1098" y="24"/>
                        </a:lnTo>
                        <a:lnTo>
                          <a:pt x="1188" y="24"/>
                        </a:lnTo>
                        <a:lnTo>
                          <a:pt x="1254" y="24"/>
                        </a:lnTo>
                        <a:lnTo>
                          <a:pt x="1296" y="24"/>
                        </a:lnTo>
                        <a:lnTo>
                          <a:pt x="1320" y="30"/>
                        </a:lnTo>
                        <a:lnTo>
                          <a:pt x="1338" y="30"/>
                        </a:lnTo>
                        <a:lnTo>
                          <a:pt x="1356" y="30"/>
                        </a:lnTo>
                        <a:lnTo>
                          <a:pt x="1368" y="30"/>
                        </a:lnTo>
                        <a:lnTo>
                          <a:pt x="1404" y="36"/>
                        </a:lnTo>
                        <a:lnTo>
                          <a:pt x="1434" y="36"/>
                        </a:lnTo>
                        <a:lnTo>
                          <a:pt x="1470" y="36"/>
                        </a:lnTo>
                        <a:lnTo>
                          <a:pt x="1506" y="30"/>
                        </a:lnTo>
                        <a:lnTo>
                          <a:pt x="1572" y="48"/>
                        </a:lnTo>
                        <a:lnTo>
                          <a:pt x="1698" y="72"/>
                        </a:lnTo>
                        <a:lnTo>
                          <a:pt x="1758" y="78"/>
                        </a:lnTo>
                        <a:lnTo>
                          <a:pt x="1836" y="84"/>
                        </a:lnTo>
                        <a:lnTo>
                          <a:pt x="1920" y="84"/>
                        </a:lnTo>
                        <a:lnTo>
                          <a:pt x="2028" y="90"/>
                        </a:lnTo>
                        <a:lnTo>
                          <a:pt x="2076" y="90"/>
                        </a:lnTo>
                        <a:lnTo>
                          <a:pt x="2112" y="90"/>
                        </a:lnTo>
                        <a:lnTo>
                          <a:pt x="2136" y="96"/>
                        </a:lnTo>
                        <a:lnTo>
                          <a:pt x="2154" y="108"/>
                        </a:lnTo>
                        <a:lnTo>
                          <a:pt x="2166" y="120"/>
                        </a:lnTo>
                        <a:lnTo>
                          <a:pt x="2178" y="138"/>
                        </a:lnTo>
                        <a:lnTo>
                          <a:pt x="2190" y="162"/>
                        </a:lnTo>
                        <a:lnTo>
                          <a:pt x="2190" y="168"/>
                        </a:lnTo>
                        <a:lnTo>
                          <a:pt x="2190" y="174"/>
                        </a:lnTo>
                        <a:lnTo>
                          <a:pt x="2172" y="186"/>
                        </a:lnTo>
                        <a:lnTo>
                          <a:pt x="2154" y="186"/>
                        </a:lnTo>
                        <a:lnTo>
                          <a:pt x="2136" y="186"/>
                        </a:lnTo>
                        <a:lnTo>
                          <a:pt x="2094" y="198"/>
                        </a:lnTo>
                        <a:lnTo>
                          <a:pt x="2064" y="210"/>
                        </a:lnTo>
                        <a:lnTo>
                          <a:pt x="2040" y="222"/>
                        </a:lnTo>
                        <a:lnTo>
                          <a:pt x="1980" y="246"/>
                        </a:lnTo>
                        <a:lnTo>
                          <a:pt x="1932" y="264"/>
                        </a:lnTo>
                        <a:lnTo>
                          <a:pt x="1872" y="264"/>
                        </a:lnTo>
                        <a:lnTo>
                          <a:pt x="1800" y="264"/>
                        </a:lnTo>
                        <a:lnTo>
                          <a:pt x="1758" y="258"/>
                        </a:lnTo>
                        <a:lnTo>
                          <a:pt x="1722" y="258"/>
                        </a:lnTo>
                        <a:lnTo>
                          <a:pt x="1650" y="258"/>
                        </a:lnTo>
                        <a:lnTo>
                          <a:pt x="1614" y="258"/>
                        </a:lnTo>
                        <a:lnTo>
                          <a:pt x="1578" y="258"/>
                        </a:lnTo>
                        <a:lnTo>
                          <a:pt x="1548" y="258"/>
                        </a:lnTo>
                        <a:lnTo>
                          <a:pt x="1536" y="258"/>
                        </a:lnTo>
                        <a:lnTo>
                          <a:pt x="1524" y="258"/>
                        </a:lnTo>
                        <a:lnTo>
                          <a:pt x="1518" y="264"/>
                        </a:lnTo>
                        <a:lnTo>
                          <a:pt x="1500" y="264"/>
                        </a:lnTo>
                        <a:lnTo>
                          <a:pt x="1464" y="264"/>
                        </a:lnTo>
                        <a:lnTo>
                          <a:pt x="1416" y="264"/>
                        </a:lnTo>
                        <a:lnTo>
                          <a:pt x="1374" y="264"/>
                        </a:lnTo>
                        <a:lnTo>
                          <a:pt x="1302" y="258"/>
                        </a:lnTo>
                        <a:lnTo>
                          <a:pt x="1278" y="252"/>
                        </a:lnTo>
                        <a:lnTo>
                          <a:pt x="1254" y="246"/>
                        </a:lnTo>
                        <a:lnTo>
                          <a:pt x="1188" y="234"/>
                        </a:lnTo>
                        <a:lnTo>
                          <a:pt x="1146" y="234"/>
                        </a:lnTo>
                        <a:lnTo>
                          <a:pt x="1104" y="234"/>
                        </a:lnTo>
                        <a:lnTo>
                          <a:pt x="1050" y="234"/>
                        </a:lnTo>
                        <a:lnTo>
                          <a:pt x="990" y="234"/>
                        </a:lnTo>
                        <a:lnTo>
                          <a:pt x="942" y="234"/>
                        </a:lnTo>
                        <a:lnTo>
                          <a:pt x="870" y="234"/>
                        </a:lnTo>
                        <a:lnTo>
                          <a:pt x="780" y="234"/>
                        </a:lnTo>
                        <a:lnTo>
                          <a:pt x="672" y="234"/>
                        </a:lnTo>
                        <a:lnTo>
                          <a:pt x="552" y="234"/>
                        </a:lnTo>
                        <a:lnTo>
                          <a:pt x="456" y="234"/>
                        </a:lnTo>
                        <a:lnTo>
                          <a:pt x="378" y="234"/>
                        </a:lnTo>
                        <a:lnTo>
                          <a:pt x="324" y="234"/>
                        </a:lnTo>
                        <a:lnTo>
                          <a:pt x="234" y="228"/>
                        </a:lnTo>
                        <a:lnTo>
                          <a:pt x="174" y="240"/>
                        </a:lnTo>
                        <a:lnTo>
                          <a:pt x="132" y="246"/>
                        </a:lnTo>
                        <a:lnTo>
                          <a:pt x="114" y="252"/>
                        </a:lnTo>
                        <a:lnTo>
                          <a:pt x="102" y="252"/>
                        </a:lnTo>
                        <a:lnTo>
                          <a:pt x="90" y="252"/>
                        </a:lnTo>
                        <a:lnTo>
                          <a:pt x="60" y="228"/>
                        </a:lnTo>
                        <a:lnTo>
                          <a:pt x="42" y="204"/>
                        </a:lnTo>
                        <a:lnTo>
                          <a:pt x="30" y="186"/>
                        </a:lnTo>
                        <a:lnTo>
                          <a:pt x="0" y="150"/>
                        </a:lnTo>
                        <a:lnTo>
                          <a:pt x="0" y="120"/>
                        </a:lnTo>
                        <a:lnTo>
                          <a:pt x="12" y="102"/>
                        </a:lnTo>
                        <a:lnTo>
                          <a:pt x="42" y="84"/>
                        </a:lnTo>
                        <a:lnTo>
                          <a:pt x="54" y="72"/>
                        </a:lnTo>
                        <a:lnTo>
                          <a:pt x="54" y="90"/>
                        </a:lnTo>
                      </a:path>
                    </a:pathLst>
                  </a:custGeom>
                  <a:solidFill>
                    <a:srgbClr val="7AEBF4"/>
                  </a:solidFill>
                  <a:ln w="12700" cap="rnd">
                    <a:solidFill>
                      <a:srgbClr val="000000"/>
                    </a:solidFill>
                    <a:round/>
                    <a:headEnd type="none" w="sm" len="sm"/>
                    <a:tailEnd type="none" w="sm" len="sm"/>
                  </a:ln>
                </p:spPr>
                <p:txBody>
                  <a:bodyPr>
                    <a:prstTxWarp prst="textNoShape">
                      <a:avLst/>
                    </a:prstTxWarp>
                  </a:bodyPr>
                  <a:lstStyle/>
                  <a:p>
                    <a:endParaRPr lang="en-US" sz="800"/>
                  </a:p>
                </p:txBody>
              </p:sp>
              <p:sp>
                <p:nvSpPr>
                  <p:cNvPr id="172" name="Rectangle 46"/>
                  <p:cNvSpPr>
                    <a:spLocks noChangeArrowheads="1"/>
                  </p:cNvSpPr>
                  <p:nvPr/>
                </p:nvSpPr>
                <p:spPr bwMode="auto">
                  <a:xfrm>
                    <a:off x="2652846" y="3035582"/>
                    <a:ext cx="2374875" cy="355954"/>
                  </a:xfrm>
                  <a:prstGeom prst="rect">
                    <a:avLst/>
                  </a:prstGeom>
                  <a:noFill/>
                  <a:ln w="9525">
                    <a:noFill/>
                    <a:miter lim="800000"/>
                    <a:headEnd/>
                    <a:tailEnd/>
                  </a:ln>
                </p:spPr>
                <p:txBody>
                  <a:bodyPr lIns="92075" tIns="46038" rIns="92075" bIns="46038">
                    <a:prstTxWarp prst="textNoShape">
                      <a:avLst/>
                    </a:prstTxWarp>
                    <a:spAutoFit/>
                  </a:bodyPr>
                  <a:lstStyle/>
                  <a:p>
                    <a:r>
                      <a:rPr lang="en-US" sz="800" dirty="0">
                        <a:solidFill>
                          <a:srgbClr val="000000"/>
                        </a:solidFill>
                        <a:latin typeface="Arial"/>
                        <a:cs typeface="Arial"/>
                      </a:rPr>
                      <a:t>Interconnection Network</a:t>
                    </a:r>
                  </a:p>
                </p:txBody>
              </p:sp>
            </p:grpSp>
            <p:cxnSp>
              <p:nvCxnSpPr>
                <p:cNvPr id="170" name="Straight Connector 169"/>
                <p:cNvCxnSpPr>
                  <a:endCxn id="141" idx="0"/>
                </p:cNvCxnSpPr>
                <p:nvPr/>
              </p:nvCxnSpPr>
              <p:spPr bwMode="auto">
                <a:xfrm rot="5400000">
                  <a:off x="2814146" y="3989199"/>
                  <a:ext cx="433836" cy="278641"/>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grpSp>
          <p:grpSp>
            <p:nvGrpSpPr>
              <p:cNvPr id="118" name="Group 142"/>
              <p:cNvGrpSpPr/>
              <p:nvPr/>
            </p:nvGrpSpPr>
            <p:grpSpPr>
              <a:xfrm>
                <a:off x="5048033" y="3114875"/>
                <a:ext cx="2548623" cy="1113844"/>
                <a:chOff x="516227" y="4249688"/>
                <a:chExt cx="3703665" cy="1618633"/>
              </a:xfrm>
            </p:grpSpPr>
            <p:grpSp>
              <p:nvGrpSpPr>
                <p:cNvPr id="132" name="Group 247"/>
                <p:cNvGrpSpPr/>
                <p:nvPr/>
              </p:nvGrpSpPr>
              <p:grpSpPr>
                <a:xfrm>
                  <a:off x="516227" y="5195246"/>
                  <a:ext cx="1731007" cy="673075"/>
                  <a:chOff x="516227" y="5686332"/>
                  <a:chExt cx="1731007" cy="673075"/>
                </a:xfrm>
              </p:grpSpPr>
              <p:sp>
                <p:nvSpPr>
                  <p:cNvPr id="167" name="AutoShape 13"/>
                  <p:cNvSpPr>
                    <a:spLocks noChangeArrowheads="1"/>
                  </p:cNvSpPr>
                  <p:nvPr/>
                </p:nvSpPr>
                <p:spPr bwMode="auto">
                  <a:xfrm>
                    <a:off x="516227"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168" name="AutoShape 13"/>
                  <p:cNvSpPr>
                    <a:spLocks noChangeArrowheads="1"/>
                  </p:cNvSpPr>
                  <p:nvPr/>
                </p:nvSpPr>
                <p:spPr bwMode="auto">
                  <a:xfrm>
                    <a:off x="1502494"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133" name="Group 251"/>
                <p:cNvGrpSpPr/>
                <p:nvPr/>
              </p:nvGrpSpPr>
              <p:grpSpPr>
                <a:xfrm>
                  <a:off x="2488761" y="5195246"/>
                  <a:ext cx="1731131" cy="672954"/>
                  <a:chOff x="2488761" y="5686332"/>
                  <a:chExt cx="1731131" cy="672954"/>
                </a:xfrm>
              </p:grpSpPr>
              <p:sp>
                <p:nvSpPr>
                  <p:cNvPr id="165" name="AutoShape 13"/>
                  <p:cNvSpPr>
                    <a:spLocks noChangeArrowheads="1"/>
                  </p:cNvSpPr>
                  <p:nvPr/>
                </p:nvSpPr>
                <p:spPr bwMode="auto">
                  <a:xfrm>
                    <a:off x="2488761"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166" name="AutoShape 13"/>
                  <p:cNvSpPr>
                    <a:spLocks noChangeArrowheads="1"/>
                  </p:cNvSpPr>
                  <p:nvPr/>
                </p:nvSpPr>
                <p:spPr bwMode="auto">
                  <a:xfrm>
                    <a:off x="3475090"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134" name="Group 134"/>
                <p:cNvGrpSpPr/>
                <p:nvPr/>
              </p:nvGrpSpPr>
              <p:grpSpPr>
                <a:xfrm>
                  <a:off x="618668" y="4249688"/>
                  <a:ext cx="3542617" cy="837460"/>
                  <a:chOff x="618668" y="4249688"/>
                  <a:chExt cx="3542617" cy="837460"/>
                </a:xfrm>
              </p:grpSpPr>
              <p:sp>
                <p:nvSpPr>
                  <p:cNvPr id="141"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42" name="Rectangle 56"/>
                  <p:cNvSpPr>
                    <a:spLocks noChangeArrowheads="1"/>
                  </p:cNvSpPr>
                  <p:nvPr/>
                </p:nvSpPr>
                <p:spPr bwMode="auto">
                  <a:xfrm>
                    <a:off x="662001"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143"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44"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45"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latin typeface="Arial"/>
                      <a:cs typeface="Arial"/>
                    </a:endParaRPr>
                  </a:p>
                </p:txBody>
              </p:sp>
              <p:sp>
                <p:nvSpPr>
                  <p:cNvPr id="146" name="Rectangle 12"/>
                  <p:cNvSpPr>
                    <a:spLocks noChangeArrowheads="1"/>
                  </p:cNvSpPr>
                  <p:nvPr/>
                </p:nvSpPr>
                <p:spPr bwMode="auto">
                  <a:xfrm>
                    <a:off x="61866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147" name="Rectangle 210"/>
                  <p:cNvSpPr>
                    <a:spLocks noChangeArrowheads="1"/>
                  </p:cNvSpPr>
                  <p:nvPr/>
                </p:nvSpPr>
                <p:spPr bwMode="auto">
                  <a:xfrm>
                    <a:off x="2582459"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48" name="Rectangle 56"/>
                  <p:cNvSpPr>
                    <a:spLocks noChangeArrowheads="1"/>
                  </p:cNvSpPr>
                  <p:nvPr/>
                </p:nvSpPr>
                <p:spPr bwMode="auto">
                  <a:xfrm>
                    <a:off x="2612193"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149" name="Oval 7"/>
                  <p:cNvSpPr>
                    <a:spLocks noChangeArrowheads="1"/>
                  </p:cNvSpPr>
                  <p:nvPr/>
                </p:nvSpPr>
                <p:spPr bwMode="auto">
                  <a:xfrm>
                    <a:off x="2754400"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50" name="Oval 7"/>
                  <p:cNvSpPr>
                    <a:spLocks noChangeArrowheads="1"/>
                  </p:cNvSpPr>
                  <p:nvPr/>
                </p:nvSpPr>
                <p:spPr bwMode="auto">
                  <a:xfrm>
                    <a:off x="2706679"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51" name="Oval 7"/>
                  <p:cNvSpPr>
                    <a:spLocks noChangeArrowheads="1"/>
                  </p:cNvSpPr>
                  <p:nvPr/>
                </p:nvSpPr>
                <p:spPr bwMode="auto">
                  <a:xfrm>
                    <a:off x="2651261"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52" name="Rectangle 12"/>
                  <p:cNvSpPr>
                    <a:spLocks noChangeArrowheads="1"/>
                  </p:cNvSpPr>
                  <p:nvPr/>
                </p:nvSpPr>
                <p:spPr bwMode="auto">
                  <a:xfrm>
                    <a:off x="256885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153" name="Rectangle 210"/>
                  <p:cNvSpPr>
                    <a:spLocks noChangeArrowheads="1"/>
                  </p:cNvSpPr>
                  <p:nvPr/>
                </p:nvSpPr>
                <p:spPr bwMode="auto">
                  <a:xfrm>
                    <a:off x="3557555"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54" name="Rectangle 56"/>
                  <p:cNvSpPr>
                    <a:spLocks noChangeArrowheads="1"/>
                  </p:cNvSpPr>
                  <p:nvPr/>
                </p:nvSpPr>
                <p:spPr bwMode="auto">
                  <a:xfrm>
                    <a:off x="3587289"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155" name="Oval 7"/>
                  <p:cNvSpPr>
                    <a:spLocks noChangeArrowheads="1"/>
                  </p:cNvSpPr>
                  <p:nvPr/>
                </p:nvSpPr>
                <p:spPr bwMode="auto">
                  <a:xfrm>
                    <a:off x="3729496"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56" name="Oval 7"/>
                  <p:cNvSpPr>
                    <a:spLocks noChangeArrowheads="1"/>
                  </p:cNvSpPr>
                  <p:nvPr/>
                </p:nvSpPr>
                <p:spPr bwMode="auto">
                  <a:xfrm>
                    <a:off x="3681775"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57" name="Oval 7"/>
                  <p:cNvSpPr>
                    <a:spLocks noChangeArrowheads="1"/>
                  </p:cNvSpPr>
                  <p:nvPr/>
                </p:nvSpPr>
                <p:spPr bwMode="auto">
                  <a:xfrm>
                    <a:off x="3626357"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58" name="Rectangle 12"/>
                  <p:cNvSpPr>
                    <a:spLocks noChangeArrowheads="1"/>
                  </p:cNvSpPr>
                  <p:nvPr/>
                </p:nvSpPr>
                <p:spPr bwMode="auto">
                  <a:xfrm>
                    <a:off x="3543957"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159" name="Rectangle 210"/>
                  <p:cNvSpPr>
                    <a:spLocks noChangeArrowheads="1"/>
                  </p:cNvSpPr>
                  <p:nvPr/>
                </p:nvSpPr>
                <p:spPr bwMode="auto">
                  <a:xfrm>
                    <a:off x="1607363"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60" name="Rectangle 56"/>
                  <p:cNvSpPr>
                    <a:spLocks noChangeArrowheads="1"/>
                  </p:cNvSpPr>
                  <p:nvPr/>
                </p:nvSpPr>
                <p:spPr bwMode="auto">
                  <a:xfrm>
                    <a:off x="1637097"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161" name="Oval 7"/>
                  <p:cNvSpPr>
                    <a:spLocks noChangeArrowheads="1"/>
                  </p:cNvSpPr>
                  <p:nvPr/>
                </p:nvSpPr>
                <p:spPr bwMode="auto">
                  <a:xfrm>
                    <a:off x="1779304"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62" name="Oval 7"/>
                  <p:cNvSpPr>
                    <a:spLocks noChangeArrowheads="1"/>
                  </p:cNvSpPr>
                  <p:nvPr/>
                </p:nvSpPr>
                <p:spPr bwMode="auto">
                  <a:xfrm>
                    <a:off x="1731583"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63" name="Oval 7"/>
                  <p:cNvSpPr>
                    <a:spLocks noChangeArrowheads="1"/>
                  </p:cNvSpPr>
                  <p:nvPr/>
                </p:nvSpPr>
                <p:spPr bwMode="auto">
                  <a:xfrm>
                    <a:off x="1676165"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64" name="Rectangle 12"/>
                  <p:cNvSpPr>
                    <a:spLocks noChangeArrowheads="1"/>
                  </p:cNvSpPr>
                  <p:nvPr/>
                </p:nvSpPr>
                <p:spPr bwMode="auto">
                  <a:xfrm>
                    <a:off x="1568281"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grpSp>
            <p:grpSp>
              <p:nvGrpSpPr>
                <p:cNvPr id="135" name="Group 196"/>
                <p:cNvGrpSpPr/>
                <p:nvPr/>
              </p:nvGrpSpPr>
              <p:grpSpPr>
                <a:xfrm>
                  <a:off x="884358" y="5090033"/>
                  <a:ext cx="1039139" cy="184420"/>
                  <a:chOff x="884358" y="4289545"/>
                  <a:chExt cx="1039139" cy="184420"/>
                </a:xfrm>
              </p:grpSpPr>
              <p:cxnSp>
                <p:nvCxnSpPr>
                  <p:cNvPr id="139" name="Straight Connector 138"/>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140" name="Straight Connector 139"/>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136" name="Group 196"/>
                <p:cNvGrpSpPr/>
                <p:nvPr/>
              </p:nvGrpSpPr>
              <p:grpSpPr>
                <a:xfrm>
                  <a:off x="2845546" y="5088494"/>
                  <a:ext cx="1039139" cy="184420"/>
                  <a:chOff x="884358" y="4289545"/>
                  <a:chExt cx="1039139" cy="184420"/>
                </a:xfrm>
              </p:grpSpPr>
              <p:cxnSp>
                <p:nvCxnSpPr>
                  <p:cNvPr id="137" name="Straight Connector 136"/>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138" name="Straight Connector 137"/>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cxnSp>
            <p:nvCxnSpPr>
              <p:cNvPr id="62" name="Straight Connector 61"/>
              <p:cNvCxnSpPr>
                <a:endCxn id="159" idx="0"/>
              </p:cNvCxnSpPr>
              <p:nvPr/>
            </p:nvCxnSpPr>
            <p:spPr bwMode="auto">
              <a:xfrm rot="5400000">
                <a:off x="5919336" y="2922653"/>
                <a:ext cx="279489" cy="104948"/>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64" name="Straight Connector 63"/>
              <p:cNvCxnSpPr>
                <a:endCxn id="147" idx="0"/>
              </p:cNvCxnSpPr>
              <p:nvPr/>
            </p:nvCxnSpPr>
            <p:spPr bwMode="auto">
              <a:xfrm rot="5400000">
                <a:off x="6591386" y="2959702"/>
                <a:ext cx="241389" cy="68951"/>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grpSp>
            <p:nvGrpSpPr>
              <p:cNvPr id="243" name="Group 242"/>
              <p:cNvGrpSpPr/>
              <p:nvPr/>
            </p:nvGrpSpPr>
            <p:grpSpPr>
              <a:xfrm>
                <a:off x="5104069" y="3906296"/>
                <a:ext cx="2449924" cy="273833"/>
                <a:chOff x="792419" y="3830096"/>
                <a:chExt cx="2449924" cy="273833"/>
              </a:xfrm>
            </p:grpSpPr>
            <p:grpSp>
              <p:nvGrpSpPr>
                <p:cNvPr id="244" name="Group 173"/>
                <p:cNvGrpSpPr/>
                <p:nvPr/>
              </p:nvGrpSpPr>
              <p:grpSpPr>
                <a:xfrm>
                  <a:off x="792395" y="3830096"/>
                  <a:ext cx="413660" cy="273833"/>
                  <a:chOff x="7332133" y="584200"/>
                  <a:chExt cx="601134" cy="397933"/>
                </a:xfrm>
              </p:grpSpPr>
              <p:sp>
                <p:nvSpPr>
                  <p:cNvPr id="260" name="Rectangle 259"/>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61" name="Straight Connector 260"/>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262" name="Straight Connector 261"/>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263" name="Straight Connector 262"/>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nvGrpSpPr>
                <p:cNvPr id="245" name="Group 174"/>
                <p:cNvGrpSpPr/>
                <p:nvPr/>
              </p:nvGrpSpPr>
              <p:grpSpPr>
                <a:xfrm>
                  <a:off x="2828657" y="3830096"/>
                  <a:ext cx="413660" cy="273833"/>
                  <a:chOff x="7332133" y="584200"/>
                  <a:chExt cx="601134" cy="397933"/>
                </a:xfrm>
                <a:solidFill>
                  <a:schemeClr val="tx2">
                    <a:lumMod val="20000"/>
                    <a:lumOff val="80000"/>
                  </a:schemeClr>
                </a:solidFill>
              </p:grpSpPr>
              <p:sp>
                <p:nvSpPr>
                  <p:cNvPr id="256" name="Rectangle 255"/>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57" name="Straight Connector 256"/>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58" name="Straight Connector 257"/>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59" name="Straight Connector 258"/>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246" name="Group 180"/>
                <p:cNvGrpSpPr/>
                <p:nvPr/>
              </p:nvGrpSpPr>
              <p:grpSpPr>
                <a:xfrm>
                  <a:off x="2155729" y="3830096"/>
                  <a:ext cx="413660" cy="273833"/>
                  <a:chOff x="7332133" y="584200"/>
                  <a:chExt cx="601134" cy="397933"/>
                </a:xfrm>
                <a:solidFill>
                  <a:srgbClr val="7AEBF4"/>
                </a:solidFill>
              </p:grpSpPr>
              <p:sp>
                <p:nvSpPr>
                  <p:cNvPr id="252" name="Rectangle 251"/>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53" name="Straight Connector 252"/>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54" name="Straight Connector 253"/>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55" name="Straight Connector 254"/>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247" name="Group 185"/>
                <p:cNvGrpSpPr/>
                <p:nvPr/>
              </p:nvGrpSpPr>
              <p:grpSpPr>
                <a:xfrm>
                  <a:off x="1456584" y="3830096"/>
                  <a:ext cx="413660" cy="273833"/>
                  <a:chOff x="7332133" y="584200"/>
                  <a:chExt cx="601134" cy="397933"/>
                </a:xfrm>
                <a:solidFill>
                  <a:srgbClr val="FF0000"/>
                </a:solidFill>
              </p:grpSpPr>
              <p:sp>
                <p:nvSpPr>
                  <p:cNvPr id="248" name="Rectangle 247"/>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49" name="Straight Connector 248"/>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50" name="Straight Connector 249"/>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51" name="Straight Connector 250"/>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nvGrpSpPr>
              <p:cNvPr id="285" name="Group 284"/>
              <p:cNvGrpSpPr/>
              <p:nvPr/>
            </p:nvGrpSpPr>
            <p:grpSpPr>
              <a:xfrm>
                <a:off x="4592950" y="2854432"/>
                <a:ext cx="2548623" cy="1564787"/>
                <a:chOff x="4681850" y="-47518"/>
                <a:chExt cx="2548623" cy="1564787"/>
              </a:xfrm>
            </p:grpSpPr>
            <p:grpSp>
              <p:nvGrpSpPr>
                <p:cNvPr id="67" name="Group 142"/>
                <p:cNvGrpSpPr/>
                <p:nvPr/>
              </p:nvGrpSpPr>
              <p:grpSpPr>
                <a:xfrm>
                  <a:off x="4681850" y="403425"/>
                  <a:ext cx="2548623" cy="1113844"/>
                  <a:chOff x="516227" y="4249688"/>
                  <a:chExt cx="3703665" cy="1618633"/>
                </a:xfrm>
              </p:grpSpPr>
              <p:grpSp>
                <p:nvGrpSpPr>
                  <p:cNvPr id="81" name="Group 247"/>
                  <p:cNvGrpSpPr/>
                  <p:nvPr/>
                </p:nvGrpSpPr>
                <p:grpSpPr>
                  <a:xfrm>
                    <a:off x="516227" y="5195246"/>
                    <a:ext cx="1731007" cy="673075"/>
                    <a:chOff x="516227" y="5686332"/>
                    <a:chExt cx="1731007" cy="673075"/>
                  </a:xfrm>
                </p:grpSpPr>
                <p:sp>
                  <p:nvSpPr>
                    <p:cNvPr id="116" name="AutoShape 13"/>
                    <p:cNvSpPr>
                      <a:spLocks noChangeArrowheads="1"/>
                    </p:cNvSpPr>
                    <p:nvPr/>
                  </p:nvSpPr>
                  <p:spPr bwMode="auto">
                    <a:xfrm>
                      <a:off x="516227"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117" name="AutoShape 13"/>
                    <p:cNvSpPr>
                      <a:spLocks noChangeArrowheads="1"/>
                    </p:cNvSpPr>
                    <p:nvPr/>
                  </p:nvSpPr>
                  <p:spPr bwMode="auto">
                    <a:xfrm>
                      <a:off x="1502494" y="5686332"/>
                      <a:ext cx="744740" cy="673075"/>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82" name="Group 251"/>
                  <p:cNvGrpSpPr/>
                  <p:nvPr/>
                </p:nvGrpSpPr>
                <p:grpSpPr>
                  <a:xfrm>
                    <a:off x="2488761" y="5195246"/>
                    <a:ext cx="1731131" cy="672954"/>
                    <a:chOff x="2488761" y="5686332"/>
                    <a:chExt cx="1731131" cy="672954"/>
                  </a:xfrm>
                </p:grpSpPr>
                <p:sp>
                  <p:nvSpPr>
                    <p:cNvPr id="114" name="AutoShape 13"/>
                    <p:cNvSpPr>
                      <a:spLocks noChangeArrowheads="1"/>
                    </p:cNvSpPr>
                    <p:nvPr/>
                  </p:nvSpPr>
                  <p:spPr bwMode="auto">
                    <a:xfrm>
                      <a:off x="2488761"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sp>
                  <p:nvSpPr>
                    <p:cNvPr id="115" name="AutoShape 13"/>
                    <p:cNvSpPr>
                      <a:spLocks noChangeArrowheads="1"/>
                    </p:cNvSpPr>
                    <p:nvPr/>
                  </p:nvSpPr>
                  <p:spPr bwMode="auto">
                    <a:xfrm>
                      <a:off x="3475090" y="5686332"/>
                      <a:ext cx="744802" cy="672954"/>
                    </a:xfrm>
                    <a:prstGeom prst="can">
                      <a:avLst>
                        <a:gd name="adj" fmla="val 25000"/>
                      </a:avLst>
                    </a:prstGeom>
                    <a:solidFill>
                      <a:srgbClr val="E9FF51"/>
                    </a:solidFill>
                    <a:ln w="19050">
                      <a:solidFill>
                        <a:srgbClr val="01020B"/>
                      </a:solidFill>
                      <a:round/>
                      <a:headEnd/>
                      <a:tailEnd/>
                    </a:ln>
                  </p:spPr>
                  <p:txBody>
                    <a:bodyPr wrap="none" anchor="ctr">
                      <a:prstTxWarp prst="textNoShape">
                        <a:avLst/>
                      </a:prstTxWarp>
                    </a:bodyPr>
                    <a:lstStyle/>
                    <a:p>
                      <a:pPr algn="ctr"/>
                      <a:endParaRPr lang="en-US" sz="800" b="0">
                        <a:latin typeface="Arial" charset="0"/>
                      </a:endParaRPr>
                    </a:p>
                  </p:txBody>
                </p:sp>
              </p:grpSp>
              <p:grpSp>
                <p:nvGrpSpPr>
                  <p:cNvPr id="83" name="Group 134"/>
                  <p:cNvGrpSpPr/>
                  <p:nvPr/>
                </p:nvGrpSpPr>
                <p:grpSpPr>
                  <a:xfrm>
                    <a:off x="618668" y="4249688"/>
                    <a:ext cx="3542617" cy="837460"/>
                    <a:chOff x="618668" y="4249688"/>
                    <a:chExt cx="3542617" cy="837460"/>
                  </a:xfrm>
                </p:grpSpPr>
                <p:sp>
                  <p:nvSpPr>
                    <p:cNvPr id="90" name="Rectangle 210"/>
                    <p:cNvSpPr>
                      <a:spLocks noChangeArrowheads="1"/>
                    </p:cNvSpPr>
                    <p:nvPr/>
                  </p:nvSpPr>
                  <p:spPr bwMode="auto">
                    <a:xfrm>
                      <a:off x="632267"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91" name="Rectangle 56"/>
                    <p:cNvSpPr>
                      <a:spLocks noChangeArrowheads="1"/>
                    </p:cNvSpPr>
                    <p:nvPr/>
                  </p:nvSpPr>
                  <p:spPr bwMode="auto">
                    <a:xfrm>
                      <a:off x="662001"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ea typeface="Arial" charset="0"/>
                          <a:cs typeface="Arial"/>
                        </a:rPr>
                        <a:t>MEM</a:t>
                      </a:r>
                    </a:p>
                  </p:txBody>
                </p:sp>
                <p:sp>
                  <p:nvSpPr>
                    <p:cNvPr id="92" name="Oval 7"/>
                    <p:cNvSpPr>
                      <a:spLocks noChangeArrowheads="1"/>
                    </p:cNvSpPr>
                    <p:nvPr/>
                  </p:nvSpPr>
                  <p:spPr bwMode="auto">
                    <a:xfrm>
                      <a:off x="804208"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93" name="Oval 7"/>
                    <p:cNvSpPr>
                      <a:spLocks noChangeArrowheads="1"/>
                    </p:cNvSpPr>
                    <p:nvPr/>
                  </p:nvSpPr>
                  <p:spPr bwMode="auto">
                    <a:xfrm>
                      <a:off x="756487"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94" name="Oval 7"/>
                    <p:cNvSpPr>
                      <a:spLocks noChangeArrowheads="1"/>
                    </p:cNvSpPr>
                    <p:nvPr/>
                  </p:nvSpPr>
                  <p:spPr bwMode="auto">
                    <a:xfrm>
                      <a:off x="701069"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latin typeface="Arial"/>
                        <a:cs typeface="Arial"/>
                      </a:endParaRPr>
                    </a:p>
                  </p:txBody>
                </p:sp>
                <p:sp>
                  <p:nvSpPr>
                    <p:cNvPr id="95" name="Rectangle 12"/>
                    <p:cNvSpPr>
                      <a:spLocks noChangeArrowheads="1"/>
                    </p:cNvSpPr>
                    <p:nvPr/>
                  </p:nvSpPr>
                  <p:spPr bwMode="auto">
                    <a:xfrm>
                      <a:off x="61866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96" name="Rectangle 210"/>
                    <p:cNvSpPr>
                      <a:spLocks noChangeArrowheads="1"/>
                    </p:cNvSpPr>
                    <p:nvPr/>
                  </p:nvSpPr>
                  <p:spPr bwMode="auto">
                    <a:xfrm>
                      <a:off x="2582459"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97" name="Rectangle 56"/>
                    <p:cNvSpPr>
                      <a:spLocks noChangeArrowheads="1"/>
                    </p:cNvSpPr>
                    <p:nvPr/>
                  </p:nvSpPr>
                  <p:spPr bwMode="auto">
                    <a:xfrm>
                      <a:off x="2612193"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98" name="Oval 7"/>
                    <p:cNvSpPr>
                      <a:spLocks noChangeArrowheads="1"/>
                    </p:cNvSpPr>
                    <p:nvPr/>
                  </p:nvSpPr>
                  <p:spPr bwMode="auto">
                    <a:xfrm>
                      <a:off x="2754400"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99" name="Oval 7"/>
                    <p:cNvSpPr>
                      <a:spLocks noChangeArrowheads="1"/>
                    </p:cNvSpPr>
                    <p:nvPr/>
                  </p:nvSpPr>
                  <p:spPr bwMode="auto">
                    <a:xfrm>
                      <a:off x="2706679"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00" name="Oval 7"/>
                    <p:cNvSpPr>
                      <a:spLocks noChangeArrowheads="1"/>
                    </p:cNvSpPr>
                    <p:nvPr/>
                  </p:nvSpPr>
                  <p:spPr bwMode="auto">
                    <a:xfrm>
                      <a:off x="2651261"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01" name="Rectangle 12"/>
                    <p:cNvSpPr>
                      <a:spLocks noChangeArrowheads="1"/>
                    </p:cNvSpPr>
                    <p:nvPr/>
                  </p:nvSpPr>
                  <p:spPr bwMode="auto">
                    <a:xfrm>
                      <a:off x="2568858"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102" name="Rectangle 210"/>
                    <p:cNvSpPr>
                      <a:spLocks noChangeArrowheads="1"/>
                    </p:cNvSpPr>
                    <p:nvPr/>
                  </p:nvSpPr>
                  <p:spPr bwMode="auto">
                    <a:xfrm>
                      <a:off x="3557555"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03" name="Rectangle 56"/>
                    <p:cNvSpPr>
                      <a:spLocks noChangeArrowheads="1"/>
                    </p:cNvSpPr>
                    <p:nvPr/>
                  </p:nvSpPr>
                  <p:spPr bwMode="auto">
                    <a:xfrm>
                      <a:off x="3587289"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104" name="Oval 7"/>
                    <p:cNvSpPr>
                      <a:spLocks noChangeArrowheads="1"/>
                    </p:cNvSpPr>
                    <p:nvPr/>
                  </p:nvSpPr>
                  <p:spPr bwMode="auto">
                    <a:xfrm>
                      <a:off x="3729496"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05" name="Oval 7"/>
                    <p:cNvSpPr>
                      <a:spLocks noChangeArrowheads="1"/>
                    </p:cNvSpPr>
                    <p:nvPr/>
                  </p:nvSpPr>
                  <p:spPr bwMode="auto">
                    <a:xfrm>
                      <a:off x="3681775"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06" name="Oval 7"/>
                    <p:cNvSpPr>
                      <a:spLocks noChangeArrowheads="1"/>
                    </p:cNvSpPr>
                    <p:nvPr/>
                  </p:nvSpPr>
                  <p:spPr bwMode="auto">
                    <a:xfrm>
                      <a:off x="3626357"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07" name="Rectangle 12"/>
                    <p:cNvSpPr>
                      <a:spLocks noChangeArrowheads="1"/>
                    </p:cNvSpPr>
                    <p:nvPr/>
                  </p:nvSpPr>
                  <p:spPr bwMode="auto">
                    <a:xfrm>
                      <a:off x="3543957"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sp>
                  <p:nvSpPr>
                    <p:cNvPr id="108" name="Rectangle 210"/>
                    <p:cNvSpPr>
                      <a:spLocks noChangeArrowheads="1"/>
                    </p:cNvSpPr>
                    <p:nvPr/>
                  </p:nvSpPr>
                  <p:spPr bwMode="auto">
                    <a:xfrm>
                      <a:off x="1607363" y="4249688"/>
                      <a:ext cx="603730" cy="837460"/>
                    </a:xfrm>
                    <a:prstGeom prst="rect">
                      <a:avLst/>
                    </a:prstGeom>
                    <a:solidFill>
                      <a:schemeClr val="folHlink">
                        <a:alpha val="98822"/>
                      </a:schemeClr>
                    </a:solidFill>
                    <a:ln w="19050">
                      <a:solidFill>
                        <a:schemeClr val="tx1"/>
                      </a:solidFill>
                      <a:miter lim="800000"/>
                      <a:headEnd/>
                      <a:tailEnd/>
                    </a:ln>
                  </p:spPr>
                  <p:txBody>
                    <a:bodyPr wrap="none" anchor="ctr">
                      <a:prstTxWarp prst="textNoShape">
                        <a:avLst/>
                      </a:prstTxWarp>
                    </a:bodyPr>
                    <a:lstStyle/>
                    <a:p>
                      <a:pPr algn="ctr"/>
                      <a:endParaRPr lang="en-US" sz="800"/>
                    </a:p>
                  </p:txBody>
                </p:sp>
                <p:sp>
                  <p:nvSpPr>
                    <p:cNvPr id="109" name="Rectangle 56"/>
                    <p:cNvSpPr>
                      <a:spLocks noChangeArrowheads="1"/>
                    </p:cNvSpPr>
                    <p:nvPr/>
                  </p:nvSpPr>
                  <p:spPr bwMode="auto">
                    <a:xfrm>
                      <a:off x="1637097" y="4767931"/>
                      <a:ext cx="540787" cy="274764"/>
                    </a:xfrm>
                    <a:prstGeom prst="rect">
                      <a:avLst/>
                    </a:prstGeom>
                    <a:solidFill>
                      <a:srgbClr val="D49FFF"/>
                    </a:solidFill>
                    <a:ln w="9525">
                      <a:noFill/>
                      <a:miter lim="800000"/>
                      <a:headEnd/>
                      <a:tailEnd/>
                    </a:ln>
                  </p:spPr>
                  <p:txBody>
                    <a:bodyPr wrap="none" lIns="92075" tIns="46038" rIns="92075" bIns="46038">
                      <a:prstTxWarp prst="textNoShape">
                        <a:avLst/>
                      </a:prstTxWarp>
                      <a:spAutoFit/>
                    </a:bodyPr>
                    <a:lstStyle/>
                    <a:p>
                      <a:r>
                        <a:rPr lang="en-US" sz="800">
                          <a:solidFill>
                            <a:srgbClr val="000000"/>
                          </a:solidFill>
                          <a:latin typeface="Arial"/>
                          <a:ea typeface="Arial" charset="0"/>
                          <a:cs typeface="Arial"/>
                        </a:rPr>
                        <a:t>MEM</a:t>
                      </a:r>
                    </a:p>
                  </p:txBody>
                </p:sp>
                <p:sp>
                  <p:nvSpPr>
                    <p:cNvPr id="110" name="Oval 7"/>
                    <p:cNvSpPr>
                      <a:spLocks noChangeArrowheads="1"/>
                    </p:cNvSpPr>
                    <p:nvPr/>
                  </p:nvSpPr>
                  <p:spPr bwMode="auto">
                    <a:xfrm>
                      <a:off x="1779304" y="4315599"/>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11" name="Oval 7"/>
                    <p:cNvSpPr>
                      <a:spLocks noChangeArrowheads="1"/>
                    </p:cNvSpPr>
                    <p:nvPr/>
                  </p:nvSpPr>
                  <p:spPr bwMode="auto">
                    <a:xfrm>
                      <a:off x="1731583" y="432175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12" name="Oval 7"/>
                    <p:cNvSpPr>
                      <a:spLocks noChangeArrowheads="1"/>
                    </p:cNvSpPr>
                    <p:nvPr/>
                  </p:nvSpPr>
                  <p:spPr bwMode="auto">
                    <a:xfrm>
                      <a:off x="1676165" y="4320217"/>
                      <a:ext cx="404641" cy="403222"/>
                    </a:xfrm>
                    <a:prstGeom prst="ellipse">
                      <a:avLst/>
                    </a:prstGeom>
                    <a:solidFill>
                      <a:srgbClr val="A2C1FE"/>
                    </a:solidFill>
                    <a:ln w="12700">
                      <a:solidFill>
                        <a:srgbClr val="000000"/>
                      </a:solidFill>
                      <a:round/>
                      <a:headEnd/>
                      <a:tailEnd/>
                    </a:ln>
                  </p:spPr>
                  <p:txBody>
                    <a:bodyPr wrap="none" anchor="ctr">
                      <a:prstTxWarp prst="textNoShape">
                        <a:avLst/>
                      </a:prstTxWarp>
                    </a:bodyPr>
                    <a:lstStyle/>
                    <a:p>
                      <a:endParaRPr lang="en-US" sz="800"/>
                    </a:p>
                  </p:txBody>
                </p:sp>
                <p:sp>
                  <p:nvSpPr>
                    <p:cNvPr id="113" name="Rectangle 12"/>
                    <p:cNvSpPr>
                      <a:spLocks noChangeArrowheads="1"/>
                    </p:cNvSpPr>
                    <p:nvPr/>
                  </p:nvSpPr>
                  <p:spPr bwMode="auto">
                    <a:xfrm>
                      <a:off x="1568281" y="4348548"/>
                      <a:ext cx="513652" cy="274764"/>
                    </a:xfrm>
                    <a:prstGeom prst="rect">
                      <a:avLst/>
                    </a:prstGeom>
                    <a:noFill/>
                    <a:ln w="9525">
                      <a:noFill/>
                      <a:miter lim="800000"/>
                      <a:headEnd/>
                      <a:tailEnd/>
                    </a:ln>
                  </p:spPr>
                  <p:txBody>
                    <a:bodyPr wrap="none" lIns="92075" tIns="46038" rIns="92075" bIns="46038">
                      <a:prstTxWarp prst="textNoShape">
                        <a:avLst/>
                      </a:prstTxWarp>
                      <a:spAutoFit/>
                    </a:bodyPr>
                    <a:lstStyle/>
                    <a:p>
                      <a:r>
                        <a:rPr lang="en-US" sz="800" dirty="0">
                          <a:solidFill>
                            <a:srgbClr val="000000"/>
                          </a:solidFill>
                          <a:latin typeface="Arial"/>
                          <a:cs typeface="Arial"/>
                        </a:rPr>
                        <a:t>CPU</a:t>
                      </a:r>
                    </a:p>
                  </p:txBody>
                </p:sp>
              </p:grpSp>
              <p:grpSp>
                <p:nvGrpSpPr>
                  <p:cNvPr id="84" name="Group 196"/>
                  <p:cNvGrpSpPr/>
                  <p:nvPr/>
                </p:nvGrpSpPr>
                <p:grpSpPr>
                  <a:xfrm>
                    <a:off x="884358" y="5090033"/>
                    <a:ext cx="1039139" cy="184420"/>
                    <a:chOff x="884358" y="4289545"/>
                    <a:chExt cx="1039139" cy="184420"/>
                  </a:xfrm>
                </p:grpSpPr>
                <p:cxnSp>
                  <p:nvCxnSpPr>
                    <p:cNvPr id="88" name="Straight Connector 87"/>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89" name="Straight Connector 88"/>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nvGrpSpPr>
                  <p:cNvPr id="85" name="Group 196"/>
                  <p:cNvGrpSpPr/>
                  <p:nvPr/>
                </p:nvGrpSpPr>
                <p:grpSpPr>
                  <a:xfrm>
                    <a:off x="2845546" y="5088494"/>
                    <a:ext cx="1039139" cy="184420"/>
                    <a:chOff x="884358" y="4289545"/>
                    <a:chExt cx="1039139" cy="184420"/>
                  </a:xfrm>
                </p:grpSpPr>
                <p:cxnSp>
                  <p:nvCxnSpPr>
                    <p:cNvPr id="86" name="Straight Connector 85"/>
                    <p:cNvCxnSpPr/>
                    <p:nvPr/>
                  </p:nvCxnSpPr>
                  <p:spPr bwMode="auto">
                    <a:xfrm rot="5400000">
                      <a:off x="793712" y="438173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cxnSp>
                  <p:nvCxnSpPr>
                    <p:cNvPr id="87" name="Straight Connector 86"/>
                    <p:cNvCxnSpPr/>
                    <p:nvPr/>
                  </p:nvCxnSpPr>
                  <p:spPr bwMode="auto">
                    <a:xfrm rot="5400000">
                      <a:off x="1831263" y="4380191"/>
                      <a:ext cx="182880" cy="1588"/>
                    </a:xfrm>
                    <a:prstGeom prst="line">
                      <a:avLst/>
                    </a:prstGeom>
                    <a:solidFill>
                      <a:schemeClr val="accent1"/>
                    </a:solidFill>
                    <a:ln w="25400" cap="flat" cmpd="sng" algn="ctr">
                      <a:solidFill>
                        <a:srgbClr val="01020B"/>
                      </a:solidFill>
                      <a:prstDash val="solid"/>
                      <a:round/>
                      <a:headEnd type="none" w="med" len="med"/>
                      <a:tailEnd type="none" w="med" len="med"/>
                    </a:ln>
                    <a:effectLst/>
                  </p:spPr>
                </p:cxnSp>
              </p:grpSp>
            </p:grpSp>
            <p:cxnSp>
              <p:nvCxnSpPr>
                <p:cNvPr id="60" name="Straight Connector 59"/>
                <p:cNvCxnSpPr>
                  <a:endCxn id="90" idx="0"/>
                </p:cNvCxnSpPr>
                <p:nvPr/>
              </p:nvCxnSpPr>
              <p:spPr bwMode="auto">
                <a:xfrm rot="5400000">
                  <a:off x="4860995" y="60913"/>
                  <a:ext cx="450939" cy="234078"/>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61" name="Straight Connector 60"/>
                <p:cNvCxnSpPr>
                  <a:endCxn id="108" idx="0"/>
                </p:cNvCxnSpPr>
                <p:nvPr/>
              </p:nvCxnSpPr>
              <p:spPr bwMode="auto">
                <a:xfrm rot="5400000">
                  <a:off x="5545744" y="47162"/>
                  <a:ext cx="450939" cy="261580"/>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63" name="Straight Connector 62"/>
                <p:cNvCxnSpPr>
                  <a:endCxn id="96" idx="0"/>
                </p:cNvCxnSpPr>
                <p:nvPr/>
              </p:nvCxnSpPr>
              <p:spPr bwMode="auto">
                <a:xfrm rot="5400000">
                  <a:off x="6179694" y="135010"/>
                  <a:ext cx="400139" cy="136684"/>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cxnSp>
              <p:nvCxnSpPr>
                <p:cNvPr id="65" name="Straight Connector 64"/>
                <p:cNvCxnSpPr>
                  <a:endCxn id="102" idx="0"/>
                </p:cNvCxnSpPr>
                <p:nvPr/>
              </p:nvCxnSpPr>
              <p:spPr bwMode="auto">
                <a:xfrm rot="5400000">
                  <a:off x="6800944" y="153008"/>
                  <a:ext cx="431889" cy="68938"/>
                </a:xfrm>
                <a:prstGeom prst="line">
                  <a:avLst/>
                </a:prstGeom>
                <a:solidFill>
                  <a:schemeClr val="accent1"/>
                </a:solidFill>
                <a:ln w="15875" cap="flat" cmpd="sng" algn="ctr">
                  <a:solidFill>
                    <a:srgbClr val="01020B"/>
                  </a:solidFill>
                  <a:prstDash val="solid"/>
                  <a:round/>
                  <a:headEnd type="triangle" w="med" len="med"/>
                  <a:tailEnd type="triangle" w="med" len="med"/>
                </a:ln>
                <a:effectLst/>
              </p:spPr>
            </p:cxnSp>
            <p:grpSp>
              <p:nvGrpSpPr>
                <p:cNvPr id="264" name="Group 263"/>
                <p:cNvGrpSpPr/>
                <p:nvPr/>
              </p:nvGrpSpPr>
              <p:grpSpPr>
                <a:xfrm>
                  <a:off x="4735769" y="1201196"/>
                  <a:ext cx="2449924" cy="273833"/>
                  <a:chOff x="792419" y="3830096"/>
                  <a:chExt cx="2449924" cy="273833"/>
                </a:xfrm>
              </p:grpSpPr>
              <p:grpSp>
                <p:nvGrpSpPr>
                  <p:cNvPr id="265" name="Group 173"/>
                  <p:cNvGrpSpPr/>
                  <p:nvPr/>
                </p:nvGrpSpPr>
                <p:grpSpPr>
                  <a:xfrm>
                    <a:off x="792370" y="3830096"/>
                    <a:ext cx="413658" cy="273833"/>
                    <a:chOff x="7332133" y="584200"/>
                    <a:chExt cx="601134" cy="397933"/>
                  </a:xfrm>
                </p:grpSpPr>
                <p:sp>
                  <p:nvSpPr>
                    <p:cNvPr id="281" name="Rectangle 280"/>
                    <p:cNvSpPr/>
                    <p:nvPr/>
                  </p:nvSpPr>
                  <p:spPr bwMode="auto">
                    <a:xfrm>
                      <a:off x="7340600" y="584200"/>
                      <a:ext cx="584200" cy="397933"/>
                    </a:xfrm>
                    <a:prstGeom prst="rect">
                      <a:avLst/>
                    </a:prstGeom>
                    <a:solidFill>
                      <a:srgbClr val="CCFFCC"/>
                    </a:solid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82" name="Straight Connector 281"/>
                    <p:cNvCxnSpPr/>
                    <p:nvPr/>
                  </p:nvCxnSpPr>
                  <p:spPr bwMode="auto">
                    <a:xfrm>
                      <a:off x="7332133" y="6731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283" name="Straight Connector 282"/>
                    <p:cNvCxnSpPr/>
                    <p:nvPr/>
                  </p:nvCxnSpPr>
                  <p:spPr bwMode="auto">
                    <a:xfrm>
                      <a:off x="7340600" y="7747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cxnSp>
                  <p:nvCxnSpPr>
                    <p:cNvPr id="284" name="Straight Connector 283"/>
                    <p:cNvCxnSpPr/>
                    <p:nvPr/>
                  </p:nvCxnSpPr>
                  <p:spPr bwMode="auto">
                    <a:xfrm>
                      <a:off x="7340599" y="876300"/>
                      <a:ext cx="592667" cy="1588"/>
                    </a:xfrm>
                    <a:prstGeom prst="line">
                      <a:avLst/>
                    </a:prstGeom>
                    <a:solidFill>
                      <a:schemeClr val="accent1"/>
                    </a:solidFill>
                    <a:ln w="12700" cap="flat" cmpd="sng" algn="ctr">
                      <a:solidFill>
                        <a:srgbClr val="01020B"/>
                      </a:solidFill>
                      <a:prstDash val="solid"/>
                      <a:round/>
                      <a:headEnd type="none" w="med" len="med"/>
                      <a:tailEnd type="none" w="med" len="med"/>
                    </a:ln>
                    <a:effectLst/>
                  </p:spPr>
                </p:cxnSp>
              </p:grpSp>
              <p:grpSp>
                <p:nvGrpSpPr>
                  <p:cNvPr id="266" name="Group 174"/>
                  <p:cNvGrpSpPr/>
                  <p:nvPr/>
                </p:nvGrpSpPr>
                <p:grpSpPr>
                  <a:xfrm>
                    <a:off x="2828632" y="3830096"/>
                    <a:ext cx="413658" cy="273833"/>
                    <a:chOff x="7332133" y="584200"/>
                    <a:chExt cx="601134" cy="397933"/>
                  </a:xfrm>
                  <a:solidFill>
                    <a:schemeClr val="tx2">
                      <a:lumMod val="20000"/>
                      <a:lumOff val="80000"/>
                    </a:schemeClr>
                  </a:solidFill>
                </p:grpSpPr>
                <p:sp>
                  <p:nvSpPr>
                    <p:cNvPr id="277" name="Rectangle 276"/>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78" name="Straight Connector 277"/>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79" name="Straight Connector 278"/>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80" name="Straight Connector 279"/>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267" name="Group 180"/>
                  <p:cNvGrpSpPr/>
                  <p:nvPr/>
                </p:nvGrpSpPr>
                <p:grpSpPr>
                  <a:xfrm>
                    <a:off x="2155704" y="3830096"/>
                    <a:ext cx="413658" cy="273833"/>
                    <a:chOff x="7332133" y="584200"/>
                    <a:chExt cx="601134" cy="397933"/>
                  </a:xfrm>
                  <a:solidFill>
                    <a:srgbClr val="7AEBF4"/>
                  </a:solidFill>
                </p:grpSpPr>
                <p:sp>
                  <p:nvSpPr>
                    <p:cNvPr id="273" name="Rectangle 272"/>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74" name="Straight Connector 273"/>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75" name="Straight Connector 274"/>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76" name="Straight Connector 275"/>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nvGrpSpPr>
                  <p:cNvPr id="268" name="Group 185"/>
                  <p:cNvGrpSpPr/>
                  <p:nvPr/>
                </p:nvGrpSpPr>
                <p:grpSpPr>
                  <a:xfrm>
                    <a:off x="1456559" y="3830096"/>
                    <a:ext cx="413658" cy="273833"/>
                    <a:chOff x="7332133" y="584200"/>
                    <a:chExt cx="601134" cy="397933"/>
                  </a:xfrm>
                  <a:solidFill>
                    <a:srgbClr val="FF0000"/>
                  </a:solidFill>
                </p:grpSpPr>
                <p:sp>
                  <p:nvSpPr>
                    <p:cNvPr id="269" name="Rectangle 268"/>
                    <p:cNvSpPr/>
                    <p:nvPr/>
                  </p:nvSpPr>
                  <p:spPr bwMode="auto">
                    <a:xfrm>
                      <a:off x="7340600" y="584200"/>
                      <a:ext cx="584200" cy="397933"/>
                    </a:xfrm>
                    <a:prstGeom prst="rect">
                      <a:avLst/>
                    </a:prstGeom>
                    <a:grpFill/>
                    <a:ln w="12700" cap="flat" cmpd="sng" algn="ctr">
                      <a:solidFill>
                        <a:srgbClr val="01020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Tahoma" charset="0"/>
                      </a:endParaRPr>
                    </a:p>
                  </p:txBody>
                </p:sp>
                <p:cxnSp>
                  <p:nvCxnSpPr>
                    <p:cNvPr id="270" name="Straight Connector 269"/>
                    <p:cNvCxnSpPr/>
                    <p:nvPr/>
                  </p:nvCxnSpPr>
                  <p:spPr bwMode="auto">
                    <a:xfrm>
                      <a:off x="7332133" y="6731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71" name="Straight Connector 270"/>
                    <p:cNvCxnSpPr/>
                    <p:nvPr/>
                  </p:nvCxnSpPr>
                  <p:spPr bwMode="auto">
                    <a:xfrm>
                      <a:off x="7340600" y="774700"/>
                      <a:ext cx="592667" cy="1588"/>
                    </a:xfrm>
                    <a:prstGeom prst="line">
                      <a:avLst/>
                    </a:prstGeom>
                    <a:grpFill/>
                    <a:ln w="12700" cap="flat" cmpd="sng" algn="ctr">
                      <a:solidFill>
                        <a:srgbClr val="01020B"/>
                      </a:solidFill>
                      <a:prstDash val="solid"/>
                      <a:round/>
                      <a:headEnd type="none" w="med" len="med"/>
                      <a:tailEnd type="none" w="med" len="med"/>
                    </a:ln>
                    <a:effectLst/>
                  </p:spPr>
                </p:cxnSp>
                <p:cxnSp>
                  <p:nvCxnSpPr>
                    <p:cNvPr id="272" name="Straight Connector 271"/>
                    <p:cNvCxnSpPr/>
                    <p:nvPr/>
                  </p:nvCxnSpPr>
                  <p:spPr bwMode="auto">
                    <a:xfrm>
                      <a:off x="7340599" y="876300"/>
                      <a:ext cx="592667" cy="1588"/>
                    </a:xfrm>
                    <a:prstGeom prst="line">
                      <a:avLst/>
                    </a:prstGeom>
                    <a:grpFill/>
                    <a:ln w="12700" cap="flat" cmpd="sng" algn="ctr">
                      <a:solidFill>
                        <a:srgbClr val="01020B"/>
                      </a:solidFill>
                      <a:prstDash val="solid"/>
                      <a:round/>
                      <a:headEnd type="none" w="med" len="med"/>
                      <a:tailEnd type="none" w="med" len="med"/>
                    </a:ln>
                    <a:effectLst/>
                  </p:spPr>
                </p:cxnSp>
              </p:grpSp>
            </p:grpSp>
          </p:grpSp>
        </p:grpSp>
      </p:grpSp>
      <p:sp>
        <p:nvSpPr>
          <p:cNvPr id="289" name="Slide Number Placeholder 288"/>
          <p:cNvSpPr>
            <a:spLocks noGrp="1"/>
          </p:cNvSpPr>
          <p:nvPr>
            <p:ph type="sldNum" sz="quarter" idx="12"/>
          </p:nvPr>
        </p:nvSpPr>
        <p:spPr/>
        <p:txBody>
          <a:bodyPr/>
          <a:lstStyle/>
          <a:p>
            <a:fld id="{E98DCB10-97A4-405D-8E23-559299D9D189}" type="slidenum">
              <a:rPr lang="en-US" smtClean="0"/>
              <a:pPr/>
              <a:t>9</a:t>
            </a:fld>
            <a:endParaRPr 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assV1.8">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1020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1020B"/>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ahoma"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passV1.8</Template>
  <TotalTime>1064</TotalTime>
  <Words>4682</Words>
  <Application>Microsoft PowerPoint</Application>
  <PresentationFormat>On-screen Show (4:3)</PresentationFormat>
  <Paragraphs>2156</Paragraphs>
  <Slides>60</Slides>
  <Notes>32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passV1.8</vt:lpstr>
      <vt:lpstr>Parallel DB 101</vt:lpstr>
      <vt:lpstr>This talk is mission impossible</vt:lpstr>
      <vt:lpstr>Who is this guy? </vt:lpstr>
      <vt:lpstr>Jim Gray Systems Lab</vt:lpstr>
      <vt:lpstr>What an audience!</vt:lpstr>
      <vt:lpstr>There will be a quiz at the end!</vt:lpstr>
      <vt:lpstr>Talk Outline </vt:lpstr>
      <vt:lpstr>Metrics of success</vt:lpstr>
      <vt:lpstr>Metrics of success</vt:lpstr>
      <vt:lpstr>The Real Benefit of Linear Scaleup:</vt:lpstr>
      <vt:lpstr>Barriers to linear speedup and scaleup</vt:lpstr>
      <vt:lpstr>How to architect a petabyte?</vt:lpstr>
      <vt:lpstr>Shared-Memory</vt:lpstr>
      <vt:lpstr>Shared-Disk</vt:lpstr>
      <vt:lpstr>Shared-Nothing</vt:lpstr>
      <vt:lpstr>Shared-Nothing (cont.)</vt:lpstr>
      <vt:lpstr>No, Google did not invent clusters</vt:lpstr>
      <vt:lpstr>A typical cluster circa 2008</vt:lpstr>
      <vt:lpstr>Shared-Nothing Summary </vt:lpstr>
      <vt:lpstr>Talk Outline </vt:lpstr>
      <vt:lpstr>Horizontal partitioning</vt:lpstr>
      <vt:lpstr>Round-Robin Partitioning</vt:lpstr>
      <vt:lpstr>Range partitioning</vt:lpstr>
      <vt:lpstr>Hash partitioning</vt:lpstr>
      <vt:lpstr>Talk Outline </vt:lpstr>
      <vt:lpstr>Partitioned Parallelism</vt:lpstr>
      <vt:lpstr>“Relational operator”.  What’s that???</vt:lpstr>
      <vt:lpstr>Partitioned Parallelism</vt:lpstr>
      <vt:lpstr>Exploiting Partitioning Information</vt:lpstr>
      <vt:lpstr>The Role of Indices</vt:lpstr>
      <vt:lpstr>Index Example #1</vt:lpstr>
      <vt:lpstr>Index Example #2</vt:lpstr>
      <vt:lpstr>Index Example #2</vt:lpstr>
      <vt:lpstr>What do we know so far?</vt:lpstr>
      <vt:lpstr>Join Example #1 – “In-Place” Join</vt:lpstr>
      <vt:lpstr>Join Example #2 –</vt:lpstr>
      <vt:lpstr>Table Repartitioning</vt:lpstr>
      <vt:lpstr>Split Phase</vt:lpstr>
      <vt:lpstr>Split Phase – Split Orders table locally</vt:lpstr>
      <vt:lpstr>Shuffle &amp; Combine Phases</vt:lpstr>
      <vt:lpstr>Perform Local Joins</vt:lpstr>
      <vt:lpstr>Comments</vt:lpstr>
      <vt:lpstr>Using Replication for Small Dimension Tables</vt:lpstr>
      <vt:lpstr>Talk Outline </vt:lpstr>
      <vt:lpstr>Other Technical Challenges</vt:lpstr>
      <vt:lpstr>Dealing with hardware failures</vt:lpstr>
      <vt:lpstr>Skew</vt:lpstr>
      <vt:lpstr>Parallel Query Optimization</vt:lpstr>
      <vt:lpstr>Manageability</vt:lpstr>
      <vt:lpstr>Conclusions</vt:lpstr>
      <vt:lpstr>Time for the Quiz</vt:lpstr>
      <vt:lpstr>Finally</vt:lpstr>
      <vt:lpstr>Backup slides</vt:lpstr>
      <vt:lpstr>Parallel DBMSs – the start was very rocky</vt:lpstr>
      <vt:lpstr>Talk Outline </vt:lpstr>
      <vt:lpstr>Split &amp; Merge Operators</vt:lpstr>
      <vt:lpstr>Streaming redistribution</vt:lpstr>
      <vt:lpstr>Parallel DB vs. Map Reduce</vt:lpstr>
      <vt:lpstr>Partitioning Summary</vt:lpstr>
      <vt:lpstr>Parallelizing Relational Operators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DB 101</dc:title>
  <dc:creator>David DeWitt</dc:creator>
  <cp:lastModifiedBy>David DeWitt</cp:lastModifiedBy>
  <cp:revision>128</cp:revision>
  <cp:lastPrinted>2008-01-29T15:43:03Z</cp:lastPrinted>
  <dcterms:created xsi:type="dcterms:W3CDTF">2008-11-22T16:45:04Z</dcterms:created>
  <dcterms:modified xsi:type="dcterms:W3CDTF">2008-11-24T15:47:16Z</dcterms:modified>
</cp:coreProperties>
</file>