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2"/>
  </p:sldMasterIdLst>
  <p:notesMasterIdLst>
    <p:notesMasterId r:id="rId79"/>
  </p:notesMasterIdLst>
  <p:handoutMasterIdLst>
    <p:handoutMasterId r:id="rId80"/>
  </p:handoutMasterIdLst>
  <p:sldIdLst>
    <p:sldId id="365" r:id="rId3"/>
    <p:sldId id="345" r:id="rId4"/>
    <p:sldId id="606" r:id="rId5"/>
    <p:sldId id="558" r:id="rId6"/>
    <p:sldId id="607" r:id="rId7"/>
    <p:sldId id="508" r:id="rId8"/>
    <p:sldId id="563" r:id="rId9"/>
    <p:sldId id="610" r:id="rId10"/>
    <p:sldId id="649" r:id="rId11"/>
    <p:sldId id="530" r:id="rId12"/>
    <p:sldId id="514" r:id="rId13"/>
    <p:sldId id="516" r:id="rId14"/>
    <p:sldId id="518" r:id="rId15"/>
    <p:sldId id="519" r:id="rId16"/>
    <p:sldId id="517" r:id="rId17"/>
    <p:sldId id="655" r:id="rId18"/>
    <p:sldId id="608" r:id="rId19"/>
    <p:sldId id="561" r:id="rId20"/>
    <p:sldId id="562" r:id="rId21"/>
    <p:sldId id="520" r:id="rId22"/>
    <p:sldId id="524" r:id="rId23"/>
    <p:sldId id="525" r:id="rId24"/>
    <p:sldId id="526" r:id="rId25"/>
    <p:sldId id="611" r:id="rId26"/>
    <p:sldId id="560" r:id="rId27"/>
    <p:sldId id="612" r:id="rId28"/>
    <p:sldId id="536" r:id="rId29"/>
    <p:sldId id="537" r:id="rId30"/>
    <p:sldId id="538" r:id="rId31"/>
    <p:sldId id="539" r:id="rId32"/>
    <p:sldId id="540" r:id="rId33"/>
    <p:sldId id="541" r:id="rId34"/>
    <p:sldId id="613" r:id="rId35"/>
    <p:sldId id="531" r:id="rId36"/>
    <p:sldId id="533" r:id="rId37"/>
    <p:sldId id="532" r:id="rId38"/>
    <p:sldId id="534" r:id="rId39"/>
    <p:sldId id="535" r:id="rId40"/>
    <p:sldId id="546" r:id="rId41"/>
    <p:sldId id="549" r:id="rId42"/>
    <p:sldId id="547" r:id="rId43"/>
    <p:sldId id="551" r:id="rId44"/>
    <p:sldId id="543" r:id="rId45"/>
    <p:sldId id="555" r:id="rId46"/>
    <p:sldId id="658" r:id="rId47"/>
    <p:sldId id="656" r:id="rId48"/>
    <p:sldId id="657" r:id="rId49"/>
    <p:sldId id="615" r:id="rId50"/>
    <p:sldId id="602" r:id="rId51"/>
    <p:sldId id="589" r:id="rId52"/>
    <p:sldId id="617" r:id="rId53"/>
    <p:sldId id="618" r:id="rId54"/>
    <p:sldId id="662" r:id="rId55"/>
    <p:sldId id="663" r:id="rId56"/>
    <p:sldId id="664" r:id="rId57"/>
    <p:sldId id="665" r:id="rId58"/>
    <p:sldId id="666" r:id="rId59"/>
    <p:sldId id="667" r:id="rId60"/>
    <p:sldId id="668" r:id="rId61"/>
    <p:sldId id="669" r:id="rId62"/>
    <p:sldId id="670" r:id="rId63"/>
    <p:sldId id="629" r:id="rId64"/>
    <p:sldId id="630" r:id="rId65"/>
    <p:sldId id="631" r:id="rId66"/>
    <p:sldId id="643" r:id="rId67"/>
    <p:sldId id="633" r:id="rId68"/>
    <p:sldId id="634" r:id="rId69"/>
    <p:sldId id="635" r:id="rId70"/>
    <p:sldId id="636" r:id="rId71"/>
    <p:sldId id="644" r:id="rId72"/>
    <p:sldId id="638" r:id="rId73"/>
    <p:sldId id="639" r:id="rId74"/>
    <p:sldId id="647" r:id="rId75"/>
    <p:sldId id="646" r:id="rId76"/>
    <p:sldId id="513" r:id="rId77"/>
    <p:sldId id="506" r:id="rId7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99FF33"/>
    <a:srgbClr val="FFD03B"/>
    <a:srgbClr val="33CC33"/>
    <a:srgbClr val="FF0000"/>
    <a:srgbClr val="8ABE2C"/>
    <a:srgbClr val="FFCCFF"/>
    <a:srgbClr val="FF9900"/>
    <a:srgbClr val="FE003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5" autoAdjust="0"/>
    <p:restoredTop sz="85790" autoAdjust="0"/>
  </p:normalViewPr>
  <p:slideViewPr>
    <p:cSldViewPr snapToGrid="0">
      <p:cViewPr varScale="1">
        <p:scale>
          <a:sx n="63" d="100"/>
          <a:sy n="63" d="100"/>
        </p:scale>
        <p:origin x="-6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44" y="56368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84" d="100"/>
        <a:sy n="84" d="100"/>
      </p:scale>
      <p:origin x="0" y="191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smvsinlv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smvsinlv2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histogramsv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witt:talks:PASS2010:performance_log-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0"/>
      <c:rotY val="30"/>
      <c:rAngAx val="0"/>
      <c:perspective val="9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557859722980179E-2"/>
          <c:y val="5.1505244353961463E-2"/>
          <c:w val="0.91229784395762414"/>
          <c:h val="0.877278125405426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0"/>
                  </a:schemeClr>
                </a:gs>
                <a:gs pos="8500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85000">
                  <a:schemeClr val="accent1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6200000" scaled="0"/>
            </a:gra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5000"/>
                  </a:schemeClr>
                </a:gs>
                <a:gs pos="85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0"/>
            </a:gra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284224"/>
        <c:axId val="113285760"/>
        <c:axId val="0"/>
      </c:bar3DChart>
      <c:catAx>
        <c:axId val="113284224"/>
        <c:scaling>
          <c:orientation val="minMax"/>
        </c:scaling>
        <c:delete val="1"/>
        <c:axPos val="b"/>
        <c:majorTickMark val="out"/>
        <c:minorTickMark val="none"/>
        <c:tickLblPos val="nextTo"/>
        <c:crossAx val="113285760"/>
        <c:crosses val="autoZero"/>
        <c:auto val="1"/>
        <c:lblAlgn val="ctr"/>
        <c:lblOffset val="100"/>
        <c:noMultiLvlLbl val="0"/>
      </c:catAx>
      <c:valAx>
        <c:axId val="113285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2">
                    <a:lumMod val="25000"/>
                  </a:schemeClr>
                </a:solidFill>
              </a:defRPr>
            </a:pPr>
            <a:endParaRPr lang="en-US"/>
          </a:p>
        </c:txPr>
        <c:crossAx val="113284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'[smvsinlv2.xlsx]Sheet1'!$B$12</c:f>
              <c:strCache>
                <c:ptCount val="1"/>
                <c:pt idx="0">
                  <c:v>Nested Loops</c:v>
                </c:pt>
              </c:strCache>
            </c:strRef>
          </c:tx>
          <c:cat>
            <c:numRef>
              <c:f>'[smvsinlv2.xlsx]Sheet1'!$A$13:$A$19</c:f>
              <c:numCache>
                <c:formatCode>General</c:formatCode>
                <c:ptCount val="7"/>
                <c:pt idx="0">
                  <c:v>9.9999999999999995E-7</c:v>
                </c:pt>
                <c:pt idx="1">
                  <c:v>1.0000000000000001E-5</c:v>
                </c:pt>
                <c:pt idx="2">
                  <c:v>1E-4</c:v>
                </c:pt>
                <c:pt idx="3">
                  <c:v>1E-3</c:v>
                </c:pt>
                <c:pt idx="4">
                  <c:v>0.01</c:v>
                </c:pt>
                <c:pt idx="5">
                  <c:v>0.1</c:v>
                </c:pt>
                <c:pt idx="6">
                  <c:v>1</c:v>
                </c:pt>
              </c:numCache>
            </c:numRef>
          </c:cat>
          <c:val>
            <c:numRef>
              <c:f>'[smvsinlv2.xlsx]Sheet1'!$B$13:$B$19</c:f>
              <c:numCache>
                <c:formatCode>0.00</c:formatCode>
                <c:ptCount val="7"/>
                <c:pt idx="0">
                  <c:v>1.25</c:v>
                </c:pt>
                <c:pt idx="1">
                  <c:v>1.25</c:v>
                </c:pt>
                <c:pt idx="2">
                  <c:v>1.25</c:v>
                </c:pt>
                <c:pt idx="3">
                  <c:v>3.5</c:v>
                </c:pt>
                <c:pt idx="4">
                  <c:v>26</c:v>
                </c:pt>
                <c:pt idx="5">
                  <c:v>251</c:v>
                </c:pt>
                <c:pt idx="6">
                  <c:v>2501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'[smvsinlv2.xlsx]Sheet1'!$C$12</c:f>
              <c:strCache>
                <c:ptCount val="1"/>
                <c:pt idx="0">
                  <c:v>Sort Merge</c:v>
                </c:pt>
              </c:strCache>
            </c:strRef>
          </c:tx>
          <c:cat>
            <c:numRef>
              <c:f>'[smvsinlv2.xlsx]Sheet1'!$A$13:$A$19</c:f>
              <c:numCache>
                <c:formatCode>General</c:formatCode>
                <c:ptCount val="7"/>
                <c:pt idx="0">
                  <c:v>9.9999999999999995E-7</c:v>
                </c:pt>
                <c:pt idx="1">
                  <c:v>1.0000000000000001E-5</c:v>
                </c:pt>
                <c:pt idx="2">
                  <c:v>1E-4</c:v>
                </c:pt>
                <c:pt idx="3">
                  <c:v>1E-3</c:v>
                </c:pt>
                <c:pt idx="4">
                  <c:v>0.01</c:v>
                </c:pt>
                <c:pt idx="5">
                  <c:v>0.1</c:v>
                </c:pt>
                <c:pt idx="6">
                  <c:v>1</c:v>
                </c:pt>
              </c:numCache>
            </c:numRef>
          </c:cat>
          <c:val>
            <c:numRef>
              <c:f>'[smvsinlv2.xlsx]Sheet1'!$C$13:$C$19</c:f>
              <c:numCache>
                <c:formatCode>0.00</c:formatCode>
                <c:ptCount val="7"/>
                <c:pt idx="0">
                  <c:v>2.2504</c:v>
                </c:pt>
                <c:pt idx="1">
                  <c:v>2.2504</c:v>
                </c:pt>
                <c:pt idx="2">
                  <c:v>2.2504</c:v>
                </c:pt>
                <c:pt idx="3">
                  <c:v>2.254</c:v>
                </c:pt>
                <c:pt idx="4">
                  <c:v>2.29</c:v>
                </c:pt>
                <c:pt idx="5">
                  <c:v>2.65</c:v>
                </c:pt>
                <c:pt idx="6">
                  <c:v>6.25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'[smvsinlv2.xlsx]Sheet1'!$D$12</c:f>
              <c:strCache>
                <c:ptCount val="1"/>
                <c:pt idx="0">
                  <c:v>Index NL</c:v>
                </c:pt>
              </c:strCache>
            </c:strRef>
          </c:tx>
          <c:cat>
            <c:numRef>
              <c:f>'[smvsinlv2.xlsx]Sheet1'!$A$13:$A$19</c:f>
              <c:numCache>
                <c:formatCode>General</c:formatCode>
                <c:ptCount val="7"/>
                <c:pt idx="0">
                  <c:v>9.9999999999999995E-7</c:v>
                </c:pt>
                <c:pt idx="1">
                  <c:v>1.0000000000000001E-5</c:v>
                </c:pt>
                <c:pt idx="2">
                  <c:v>1E-4</c:v>
                </c:pt>
                <c:pt idx="3">
                  <c:v>1E-3</c:v>
                </c:pt>
                <c:pt idx="4">
                  <c:v>0.01</c:v>
                </c:pt>
                <c:pt idx="5">
                  <c:v>0.1</c:v>
                </c:pt>
                <c:pt idx="6">
                  <c:v>1</c:v>
                </c:pt>
              </c:numCache>
            </c:numRef>
          </c:cat>
          <c:val>
            <c:numRef>
              <c:f>'[smvsinlv2.xlsx]Sheet1'!$D$13:$D$19</c:f>
              <c:numCache>
                <c:formatCode>0.00</c:formatCode>
                <c:ptCount val="7"/>
                <c:pt idx="0">
                  <c:v>1.006</c:v>
                </c:pt>
                <c:pt idx="1">
                  <c:v>1.048</c:v>
                </c:pt>
                <c:pt idx="2">
                  <c:v>1.48</c:v>
                </c:pt>
                <c:pt idx="3">
                  <c:v>5.8</c:v>
                </c:pt>
                <c:pt idx="4">
                  <c:v>49</c:v>
                </c:pt>
                <c:pt idx="5">
                  <c:v>481</c:v>
                </c:pt>
                <c:pt idx="6">
                  <c:v>4801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628928"/>
        <c:axId val="37672064"/>
      </c:lineChart>
      <c:catAx>
        <c:axId val="37628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Selectivity factor </a:t>
                </a:r>
                <a:r>
                  <a:rPr lang="en-US" dirty="0"/>
                  <a:t>of </a:t>
                </a:r>
                <a:r>
                  <a:rPr lang="en-US" dirty="0" smtClean="0"/>
                  <a:t>predicate on </a:t>
                </a:r>
                <a:r>
                  <a:rPr lang="en-US" i="1" dirty="0" smtClean="0"/>
                  <a:t>Reviews</a:t>
                </a:r>
                <a:r>
                  <a:rPr lang="en-US" dirty="0" smtClean="0"/>
                  <a:t> table</a:t>
                </a:r>
                <a:endParaRPr lang="en-US" dirty="0"/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low"/>
        <c:crossAx val="37672064"/>
        <c:crosses val="autoZero"/>
        <c:auto val="1"/>
        <c:lblAlgn val="ctr"/>
        <c:lblOffset val="100"/>
        <c:noMultiLvlLbl val="0"/>
      </c:catAx>
      <c:valAx>
        <c:axId val="37672064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Time (#sec)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376289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val>
            <c:numRef>
              <c:f>Sheet1!$B$54:$B$59</c:f>
              <c:numCache>
                <c:formatCode>General</c:formatCode>
                <c:ptCount val="6"/>
                <c:pt idx="0">
                  <c:v>151</c:v>
                </c:pt>
                <c:pt idx="1">
                  <c:v>198</c:v>
                </c:pt>
                <c:pt idx="2">
                  <c:v>229</c:v>
                </c:pt>
                <c:pt idx="3">
                  <c:v>152</c:v>
                </c:pt>
                <c:pt idx="4">
                  <c:v>156</c:v>
                </c:pt>
                <c:pt idx="5">
                  <c:v>303</c:v>
                </c:pt>
              </c:numCache>
            </c:numRef>
          </c:val>
        </c:ser>
        <c:ser>
          <c:idx val="1"/>
          <c:order val="1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val>
            <c:numRef>
              <c:f>Sheet1!$C$54:$C$59</c:f>
              <c:numCache>
                <c:formatCode>General</c:formatCode>
                <c:ptCount val="6"/>
                <c:pt idx="0">
                  <c:v>314</c:v>
                </c:pt>
                <c:pt idx="1">
                  <c:v>361</c:v>
                </c:pt>
                <c:pt idx="2">
                  <c:v>392</c:v>
                </c:pt>
                <c:pt idx="3">
                  <c:v>315</c:v>
                </c:pt>
                <c:pt idx="4">
                  <c:v>319</c:v>
                </c:pt>
                <c:pt idx="5">
                  <c:v>466</c:v>
                </c:pt>
              </c:numCache>
            </c:numRef>
          </c:val>
        </c:ser>
        <c:ser>
          <c:idx val="2"/>
          <c:order val="2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val>
            <c:numRef>
              <c:f>Sheet1!$D$54:$D$59</c:f>
              <c:numCache>
                <c:formatCode>General</c:formatCode>
                <c:ptCount val="6"/>
                <c:pt idx="0">
                  <c:v>191</c:v>
                </c:pt>
                <c:pt idx="1">
                  <c:v>238</c:v>
                </c:pt>
                <c:pt idx="2">
                  <c:v>269</c:v>
                </c:pt>
                <c:pt idx="3">
                  <c:v>192</c:v>
                </c:pt>
                <c:pt idx="4">
                  <c:v>196</c:v>
                </c:pt>
                <c:pt idx="5">
                  <c:v>343</c:v>
                </c:pt>
              </c:numCache>
            </c:numRef>
          </c:val>
        </c:ser>
        <c:ser>
          <c:idx val="3"/>
          <c:order val="3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val>
            <c:numRef>
              <c:f>Sheet1!$E$54:$E$59</c:f>
              <c:numCache>
                <c:formatCode>General</c:formatCode>
                <c:ptCount val="6"/>
                <c:pt idx="0">
                  <c:v>211</c:v>
                </c:pt>
                <c:pt idx="1">
                  <c:v>258</c:v>
                </c:pt>
                <c:pt idx="2">
                  <c:v>289</c:v>
                </c:pt>
                <c:pt idx="3">
                  <c:v>212</c:v>
                </c:pt>
                <c:pt idx="4">
                  <c:v>216</c:v>
                </c:pt>
                <c:pt idx="5">
                  <c:v>363</c:v>
                </c:pt>
              </c:numCache>
            </c:numRef>
          </c:val>
        </c:ser>
        <c:ser>
          <c:idx val="4"/>
          <c:order val="4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val>
            <c:numRef>
              <c:f>Sheet1!$F$54:$F$59</c:f>
              <c:numCache>
                <c:formatCode>General</c:formatCode>
                <c:ptCount val="6"/>
                <c:pt idx="0">
                  <c:v>97</c:v>
                </c:pt>
                <c:pt idx="1">
                  <c:v>144</c:v>
                </c:pt>
                <c:pt idx="2">
                  <c:v>175</c:v>
                </c:pt>
                <c:pt idx="3">
                  <c:v>98</c:v>
                </c:pt>
                <c:pt idx="4">
                  <c:v>102</c:v>
                </c:pt>
                <c:pt idx="5">
                  <c:v>249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5745152"/>
        <c:axId val="147501824"/>
        <c:axId val="99571904"/>
      </c:bar3DChart>
      <c:catAx>
        <c:axId val="115745152"/>
        <c:scaling>
          <c:orientation val="minMax"/>
        </c:scaling>
        <c:delete val="1"/>
        <c:axPos val="b"/>
        <c:majorTickMark val="out"/>
        <c:minorTickMark val="none"/>
        <c:tickLblPos val="nextTo"/>
        <c:crossAx val="147501824"/>
        <c:crosses val="autoZero"/>
        <c:auto val="1"/>
        <c:lblAlgn val="ctr"/>
        <c:lblOffset val="100"/>
        <c:noMultiLvlLbl val="0"/>
      </c:catAx>
      <c:valAx>
        <c:axId val="147501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745152"/>
        <c:crosses val="autoZero"/>
        <c:crossBetween val="between"/>
      </c:valAx>
      <c:serAx>
        <c:axId val="99571904"/>
        <c:scaling>
          <c:orientation val="minMax"/>
        </c:scaling>
        <c:delete val="1"/>
        <c:axPos val="b"/>
        <c:majorTickMark val="out"/>
        <c:minorTickMark val="none"/>
        <c:tickLblPos val="nextTo"/>
        <c:crossAx val="147501824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'[smvsinlv2.xlsx]Sheet1'!$B$12</c:f>
              <c:strCache>
                <c:ptCount val="1"/>
                <c:pt idx="0">
                  <c:v>Nested Loops</c:v>
                </c:pt>
              </c:strCache>
            </c:strRef>
          </c:tx>
          <c:cat>
            <c:numRef>
              <c:f>'[smvsinlv2.xlsx]Sheet1'!$A$13:$A$19</c:f>
              <c:numCache>
                <c:formatCode>General</c:formatCode>
                <c:ptCount val="7"/>
                <c:pt idx="0">
                  <c:v>9.9999999999999995E-7</c:v>
                </c:pt>
                <c:pt idx="1">
                  <c:v>1.0000000000000001E-5</c:v>
                </c:pt>
                <c:pt idx="2">
                  <c:v>1E-4</c:v>
                </c:pt>
                <c:pt idx="3">
                  <c:v>1E-3</c:v>
                </c:pt>
                <c:pt idx="4">
                  <c:v>0.01</c:v>
                </c:pt>
                <c:pt idx="5">
                  <c:v>0.1</c:v>
                </c:pt>
                <c:pt idx="6">
                  <c:v>1</c:v>
                </c:pt>
              </c:numCache>
            </c:numRef>
          </c:cat>
          <c:val>
            <c:numRef>
              <c:f>'[smvsinlv2.xlsx]Sheet1'!$B$13:$B$19</c:f>
              <c:numCache>
                <c:formatCode>0.00</c:formatCode>
                <c:ptCount val="7"/>
                <c:pt idx="0">
                  <c:v>1.25</c:v>
                </c:pt>
                <c:pt idx="1">
                  <c:v>1.25</c:v>
                </c:pt>
                <c:pt idx="2">
                  <c:v>1.25</c:v>
                </c:pt>
                <c:pt idx="3">
                  <c:v>3.5</c:v>
                </c:pt>
                <c:pt idx="4">
                  <c:v>26</c:v>
                </c:pt>
                <c:pt idx="5">
                  <c:v>251</c:v>
                </c:pt>
                <c:pt idx="6">
                  <c:v>2501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'[smvsinlv2.xlsx]Sheet1'!$C$12</c:f>
              <c:strCache>
                <c:ptCount val="1"/>
                <c:pt idx="0">
                  <c:v>Sort Merge</c:v>
                </c:pt>
              </c:strCache>
            </c:strRef>
          </c:tx>
          <c:cat>
            <c:numRef>
              <c:f>'[smvsinlv2.xlsx]Sheet1'!$A$13:$A$19</c:f>
              <c:numCache>
                <c:formatCode>General</c:formatCode>
                <c:ptCount val="7"/>
                <c:pt idx="0">
                  <c:v>9.9999999999999995E-7</c:v>
                </c:pt>
                <c:pt idx="1">
                  <c:v>1.0000000000000001E-5</c:v>
                </c:pt>
                <c:pt idx="2">
                  <c:v>1E-4</c:v>
                </c:pt>
                <c:pt idx="3">
                  <c:v>1E-3</c:v>
                </c:pt>
                <c:pt idx="4">
                  <c:v>0.01</c:v>
                </c:pt>
                <c:pt idx="5">
                  <c:v>0.1</c:v>
                </c:pt>
                <c:pt idx="6">
                  <c:v>1</c:v>
                </c:pt>
              </c:numCache>
            </c:numRef>
          </c:cat>
          <c:val>
            <c:numRef>
              <c:f>'[smvsinlv2.xlsx]Sheet1'!$C$13:$C$19</c:f>
              <c:numCache>
                <c:formatCode>0.00</c:formatCode>
                <c:ptCount val="7"/>
                <c:pt idx="0">
                  <c:v>2.2504</c:v>
                </c:pt>
                <c:pt idx="1">
                  <c:v>2.2504</c:v>
                </c:pt>
                <c:pt idx="2">
                  <c:v>2.2504</c:v>
                </c:pt>
                <c:pt idx="3">
                  <c:v>2.254</c:v>
                </c:pt>
                <c:pt idx="4">
                  <c:v>2.29</c:v>
                </c:pt>
                <c:pt idx="5">
                  <c:v>2.65</c:v>
                </c:pt>
                <c:pt idx="6">
                  <c:v>6.25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'[smvsinlv2.xlsx]Sheet1'!$D$12</c:f>
              <c:strCache>
                <c:ptCount val="1"/>
                <c:pt idx="0">
                  <c:v>Index NL</c:v>
                </c:pt>
              </c:strCache>
            </c:strRef>
          </c:tx>
          <c:cat>
            <c:numRef>
              <c:f>'[smvsinlv2.xlsx]Sheet1'!$A$13:$A$19</c:f>
              <c:numCache>
                <c:formatCode>General</c:formatCode>
                <c:ptCount val="7"/>
                <c:pt idx="0">
                  <c:v>9.9999999999999995E-7</c:v>
                </c:pt>
                <c:pt idx="1">
                  <c:v>1.0000000000000001E-5</c:v>
                </c:pt>
                <c:pt idx="2">
                  <c:v>1E-4</c:v>
                </c:pt>
                <c:pt idx="3">
                  <c:v>1E-3</c:v>
                </c:pt>
                <c:pt idx="4">
                  <c:v>0.01</c:v>
                </c:pt>
                <c:pt idx="5">
                  <c:v>0.1</c:v>
                </c:pt>
                <c:pt idx="6">
                  <c:v>1</c:v>
                </c:pt>
              </c:numCache>
            </c:numRef>
          </c:cat>
          <c:val>
            <c:numRef>
              <c:f>'[smvsinlv2.xlsx]Sheet1'!$D$13:$D$19</c:f>
              <c:numCache>
                <c:formatCode>0.00</c:formatCode>
                <c:ptCount val="7"/>
                <c:pt idx="0">
                  <c:v>1.006</c:v>
                </c:pt>
                <c:pt idx="1">
                  <c:v>1.048</c:v>
                </c:pt>
                <c:pt idx="2">
                  <c:v>1.48</c:v>
                </c:pt>
                <c:pt idx="3">
                  <c:v>5.8</c:v>
                </c:pt>
                <c:pt idx="4">
                  <c:v>49</c:v>
                </c:pt>
                <c:pt idx="5">
                  <c:v>481</c:v>
                </c:pt>
                <c:pt idx="6">
                  <c:v>4801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067200"/>
        <c:axId val="38069376"/>
      </c:lineChart>
      <c:catAx>
        <c:axId val="38067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Selectivity factor </a:t>
                </a:r>
                <a:r>
                  <a:rPr lang="en-US" dirty="0"/>
                  <a:t>of </a:t>
                </a:r>
                <a:r>
                  <a:rPr lang="en-US" dirty="0" smtClean="0"/>
                  <a:t>predicate on Reviews table</a:t>
                </a:r>
                <a:endParaRPr lang="en-US" dirty="0"/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low"/>
        <c:crossAx val="38069376"/>
        <c:crosses val="autoZero"/>
        <c:auto val="1"/>
        <c:lblAlgn val="ctr"/>
        <c:lblOffset val="100"/>
        <c:noMultiLvlLbl val="0"/>
      </c:catAx>
      <c:valAx>
        <c:axId val="38069376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Time (#sec)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3806720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594561096529602E-2"/>
          <c:y val="1.110480618452291E-3"/>
          <c:w val="0.8943372963003533"/>
          <c:h val="0.998889519381547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val>
            <c:numRef>
              <c:f>Sheet1!$C$6:$C$10</c:f>
              <c:numCache>
                <c:formatCode>General</c:formatCode>
                <c:ptCount val="5"/>
                <c:pt idx="0">
                  <c:v>146</c:v>
                </c:pt>
                <c:pt idx="1">
                  <c:v>309</c:v>
                </c:pt>
                <c:pt idx="2">
                  <c:v>186</c:v>
                </c:pt>
                <c:pt idx="3">
                  <c:v>206</c:v>
                </c:pt>
                <c:pt idx="4">
                  <c:v>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8188544"/>
        <c:axId val="38190080"/>
      </c:barChart>
      <c:catAx>
        <c:axId val="38188544"/>
        <c:scaling>
          <c:orientation val="minMax"/>
        </c:scaling>
        <c:delete val="1"/>
        <c:axPos val="b"/>
        <c:majorTickMark val="out"/>
        <c:minorTickMark val="none"/>
        <c:tickLblPos val="nextTo"/>
        <c:crossAx val="38190080"/>
        <c:crosses val="autoZero"/>
        <c:auto val="0"/>
        <c:lblAlgn val="ctr"/>
        <c:lblOffset val="100"/>
        <c:noMultiLvlLbl val="0"/>
      </c:catAx>
      <c:valAx>
        <c:axId val="3819008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8188544"/>
        <c:crosses val="autoZero"/>
        <c:crossBetween val="between"/>
      </c:valAx>
      <c:spPr>
        <a:solidFill>
          <a:srgbClr val="F1C4FF"/>
        </a:solidFill>
      </c:spPr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594561096529602E-2"/>
          <c:y val="1.110480618452291E-3"/>
          <c:w val="0.8943372963003533"/>
          <c:h val="0.998889519381547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val>
            <c:numRef>
              <c:f>Sheet1!$C$6:$C$10</c:f>
              <c:numCache>
                <c:formatCode>General</c:formatCode>
                <c:ptCount val="5"/>
                <c:pt idx="0">
                  <c:v>146</c:v>
                </c:pt>
                <c:pt idx="1">
                  <c:v>309</c:v>
                </c:pt>
                <c:pt idx="2">
                  <c:v>186</c:v>
                </c:pt>
                <c:pt idx="3">
                  <c:v>206</c:v>
                </c:pt>
                <c:pt idx="4">
                  <c:v>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8206464"/>
        <c:axId val="38753024"/>
      </c:barChart>
      <c:catAx>
        <c:axId val="38206464"/>
        <c:scaling>
          <c:orientation val="minMax"/>
        </c:scaling>
        <c:delete val="1"/>
        <c:axPos val="b"/>
        <c:majorTickMark val="out"/>
        <c:minorTickMark val="none"/>
        <c:tickLblPos val="nextTo"/>
        <c:crossAx val="38753024"/>
        <c:crosses val="autoZero"/>
        <c:auto val="0"/>
        <c:lblAlgn val="ctr"/>
        <c:lblOffset val="100"/>
        <c:noMultiLvlLbl val="0"/>
      </c:catAx>
      <c:valAx>
        <c:axId val="3875302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8206464"/>
        <c:crosses val="autoZero"/>
        <c:crossBetween val="between"/>
      </c:valAx>
      <c:spPr>
        <a:solidFill>
          <a:srgbClr val="F1C4FF"/>
        </a:solidFill>
      </c:spPr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594561096529602E-2"/>
          <c:y val="1.110480618452291E-3"/>
          <c:w val="0.8943372963003533"/>
          <c:h val="0.998889519381547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val>
            <c:numRef>
              <c:f>Sheet1!$C$6:$C$10</c:f>
              <c:numCache>
                <c:formatCode>General</c:formatCode>
                <c:ptCount val="5"/>
                <c:pt idx="0">
                  <c:v>146</c:v>
                </c:pt>
                <c:pt idx="1">
                  <c:v>309</c:v>
                </c:pt>
                <c:pt idx="2">
                  <c:v>186</c:v>
                </c:pt>
                <c:pt idx="3">
                  <c:v>206</c:v>
                </c:pt>
                <c:pt idx="4">
                  <c:v>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8769024"/>
        <c:axId val="38770560"/>
      </c:barChart>
      <c:catAx>
        <c:axId val="38769024"/>
        <c:scaling>
          <c:orientation val="minMax"/>
        </c:scaling>
        <c:delete val="1"/>
        <c:axPos val="b"/>
        <c:majorTickMark val="out"/>
        <c:minorTickMark val="none"/>
        <c:tickLblPos val="nextTo"/>
        <c:crossAx val="38770560"/>
        <c:crosses val="autoZero"/>
        <c:auto val="0"/>
        <c:lblAlgn val="ctr"/>
        <c:lblOffset val="100"/>
        <c:noMultiLvlLbl val="0"/>
      </c:catAx>
      <c:valAx>
        <c:axId val="3877056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8769024"/>
        <c:crosses val="autoZero"/>
        <c:crossBetween val="between"/>
      </c:valAx>
      <c:spPr>
        <a:solidFill>
          <a:srgbClr val="F1C4FF"/>
        </a:solidFill>
      </c:spPr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594561096529602E-2"/>
          <c:y val="1.110480618452291E-3"/>
          <c:w val="0.8943372963003533"/>
          <c:h val="0.998889519381547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val>
            <c:numRef>
              <c:f>Sheet1!$C$6:$C$10</c:f>
              <c:numCache>
                <c:formatCode>General</c:formatCode>
                <c:ptCount val="5"/>
                <c:pt idx="0">
                  <c:v>146</c:v>
                </c:pt>
                <c:pt idx="1">
                  <c:v>309</c:v>
                </c:pt>
                <c:pt idx="2">
                  <c:v>186</c:v>
                </c:pt>
                <c:pt idx="3">
                  <c:v>206</c:v>
                </c:pt>
                <c:pt idx="4">
                  <c:v>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5164672"/>
        <c:axId val="75166464"/>
      </c:barChart>
      <c:catAx>
        <c:axId val="75164672"/>
        <c:scaling>
          <c:orientation val="minMax"/>
        </c:scaling>
        <c:delete val="1"/>
        <c:axPos val="b"/>
        <c:majorTickMark val="out"/>
        <c:minorTickMark val="none"/>
        <c:tickLblPos val="nextTo"/>
        <c:crossAx val="75166464"/>
        <c:crosses val="autoZero"/>
        <c:auto val="0"/>
        <c:lblAlgn val="ctr"/>
        <c:lblOffset val="100"/>
        <c:noMultiLvlLbl val="0"/>
      </c:catAx>
      <c:valAx>
        <c:axId val="7516646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75164672"/>
        <c:crosses val="autoZero"/>
        <c:crossBetween val="between"/>
      </c:valAx>
      <c:spPr>
        <a:solidFill>
          <a:srgbClr val="F1C4FF"/>
        </a:solidFill>
      </c:spPr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594561096529602E-2"/>
          <c:y val="1.110480618452291E-3"/>
          <c:w val="0.8943372963003533"/>
          <c:h val="0.998889519381547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val>
            <c:numRef>
              <c:f>Sheet1!$C$6:$C$10</c:f>
              <c:numCache>
                <c:formatCode>General</c:formatCode>
                <c:ptCount val="5"/>
                <c:pt idx="0">
                  <c:v>146</c:v>
                </c:pt>
                <c:pt idx="1">
                  <c:v>309</c:v>
                </c:pt>
                <c:pt idx="2">
                  <c:v>186</c:v>
                </c:pt>
                <c:pt idx="3">
                  <c:v>206</c:v>
                </c:pt>
                <c:pt idx="4">
                  <c:v>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5194752"/>
        <c:axId val="75196288"/>
      </c:barChart>
      <c:catAx>
        <c:axId val="75194752"/>
        <c:scaling>
          <c:orientation val="minMax"/>
        </c:scaling>
        <c:delete val="1"/>
        <c:axPos val="b"/>
        <c:majorTickMark val="out"/>
        <c:minorTickMark val="none"/>
        <c:tickLblPos val="nextTo"/>
        <c:crossAx val="75196288"/>
        <c:crosses val="autoZero"/>
        <c:auto val="0"/>
        <c:lblAlgn val="ctr"/>
        <c:lblOffset val="100"/>
        <c:noMultiLvlLbl val="0"/>
      </c:catAx>
      <c:valAx>
        <c:axId val="7519628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75194752"/>
        <c:crosses val="autoZero"/>
        <c:crossBetween val="between"/>
      </c:valAx>
      <c:spPr>
        <a:solidFill>
          <a:srgbClr val="F1C4FF"/>
        </a:solidFill>
      </c:spPr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594561096529602E-2"/>
          <c:y val="1.110480618452291E-3"/>
          <c:w val="0.8943372963003533"/>
          <c:h val="0.998889519381547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val>
            <c:numRef>
              <c:f>Sheet1!$C$6:$C$10</c:f>
              <c:numCache>
                <c:formatCode>General</c:formatCode>
                <c:ptCount val="5"/>
                <c:pt idx="0">
                  <c:v>146</c:v>
                </c:pt>
                <c:pt idx="1">
                  <c:v>309</c:v>
                </c:pt>
                <c:pt idx="2">
                  <c:v>186</c:v>
                </c:pt>
                <c:pt idx="3">
                  <c:v>206</c:v>
                </c:pt>
                <c:pt idx="4">
                  <c:v>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5216384"/>
        <c:axId val="75217920"/>
      </c:barChart>
      <c:catAx>
        <c:axId val="75216384"/>
        <c:scaling>
          <c:orientation val="minMax"/>
        </c:scaling>
        <c:delete val="1"/>
        <c:axPos val="b"/>
        <c:majorTickMark val="out"/>
        <c:minorTickMark val="none"/>
        <c:tickLblPos val="nextTo"/>
        <c:crossAx val="75217920"/>
        <c:crosses val="autoZero"/>
        <c:auto val="0"/>
        <c:lblAlgn val="ctr"/>
        <c:lblOffset val="100"/>
        <c:noMultiLvlLbl val="0"/>
      </c:catAx>
      <c:valAx>
        <c:axId val="7521792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75216384"/>
        <c:crosses val="autoZero"/>
        <c:crossBetween val="between"/>
      </c:valAx>
      <c:spPr>
        <a:solidFill>
          <a:srgbClr val="F1C4FF"/>
        </a:solidFill>
      </c:spPr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594561096529602E-2"/>
          <c:y val="1.110480618452291E-3"/>
          <c:w val="0.8943372963003533"/>
          <c:h val="0.998889519381547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val>
            <c:numRef>
              <c:f>Sheet1!$C$6:$C$10</c:f>
              <c:numCache>
                <c:formatCode>General</c:formatCode>
                <c:ptCount val="5"/>
                <c:pt idx="0">
                  <c:v>146</c:v>
                </c:pt>
                <c:pt idx="1">
                  <c:v>309</c:v>
                </c:pt>
                <c:pt idx="2">
                  <c:v>186</c:v>
                </c:pt>
                <c:pt idx="3">
                  <c:v>206</c:v>
                </c:pt>
                <c:pt idx="4">
                  <c:v>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020032"/>
        <c:axId val="39021568"/>
      </c:barChart>
      <c:catAx>
        <c:axId val="39020032"/>
        <c:scaling>
          <c:orientation val="minMax"/>
        </c:scaling>
        <c:delete val="1"/>
        <c:axPos val="b"/>
        <c:majorTickMark val="out"/>
        <c:minorTickMark val="none"/>
        <c:tickLblPos val="nextTo"/>
        <c:crossAx val="39021568"/>
        <c:crosses val="autoZero"/>
        <c:auto val="0"/>
        <c:lblAlgn val="ctr"/>
        <c:lblOffset val="100"/>
        <c:noMultiLvlLbl val="0"/>
      </c:catAx>
      <c:valAx>
        <c:axId val="390215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9020032"/>
        <c:crosses val="autoZero"/>
        <c:crossBetween val="between"/>
      </c:valAx>
      <c:spPr>
        <a:solidFill>
          <a:srgbClr val="F1C4FF"/>
        </a:solidFill>
      </c:spPr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027768470430601"/>
          <c:y val="6.4775276984182298E-2"/>
          <c:w val="0.79379547285190599"/>
          <c:h val="0.77692872798116697"/>
        </c:manualLayout>
      </c:layout>
      <c:bar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val>
            <c:numRef>
              <c:f>Sheet1!$B$6:$B$25</c:f>
              <c:numCache>
                <c:formatCode>General</c:formatCode>
                <c:ptCount val="20"/>
                <c:pt idx="0">
                  <c:v>5</c:v>
                </c:pt>
                <c:pt idx="1">
                  <c:v>52</c:v>
                </c:pt>
                <c:pt idx="2">
                  <c:v>83</c:v>
                </c:pt>
                <c:pt idx="3">
                  <c:v>6</c:v>
                </c:pt>
                <c:pt idx="4">
                  <c:v>10</c:v>
                </c:pt>
                <c:pt idx="5">
                  <c:v>157</c:v>
                </c:pt>
                <c:pt idx="6">
                  <c:v>125</c:v>
                </c:pt>
                <c:pt idx="7">
                  <c:v>17</c:v>
                </c:pt>
                <c:pt idx="8">
                  <c:v>55</c:v>
                </c:pt>
                <c:pt idx="9">
                  <c:v>37</c:v>
                </c:pt>
                <c:pt idx="10">
                  <c:v>56</c:v>
                </c:pt>
                <c:pt idx="11">
                  <c:v>38</c:v>
                </c:pt>
                <c:pt idx="12">
                  <c:v>19</c:v>
                </c:pt>
                <c:pt idx="13">
                  <c:v>48</c:v>
                </c:pt>
                <c:pt idx="14">
                  <c:v>56</c:v>
                </c:pt>
                <c:pt idx="15">
                  <c:v>83</c:v>
                </c:pt>
                <c:pt idx="16">
                  <c:v>43</c:v>
                </c:pt>
                <c:pt idx="17">
                  <c:v>37</c:v>
                </c:pt>
                <c:pt idx="18">
                  <c:v>5</c:v>
                </c:pt>
                <c:pt idx="19">
                  <c:v>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9073536"/>
        <c:axId val="36368768"/>
      </c:barChart>
      <c:catAx>
        <c:axId val="69073536"/>
        <c:scaling>
          <c:orientation val="minMax"/>
        </c:scaling>
        <c:delete val="0"/>
        <c:axPos val="b"/>
        <c:majorTickMark val="out"/>
        <c:minorTickMark val="none"/>
        <c:tickLblPos val="nextTo"/>
        <c:crossAx val="36368768"/>
        <c:crosses val="autoZero"/>
        <c:auto val="1"/>
        <c:lblAlgn val="ctr"/>
        <c:lblOffset val="100"/>
        <c:noMultiLvlLbl val="0"/>
      </c:catAx>
      <c:valAx>
        <c:axId val="36368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9073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594561096529602E-2"/>
          <c:y val="1.110480618452291E-3"/>
          <c:w val="0.8943372963003533"/>
          <c:h val="0.998889519381547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val>
            <c:numRef>
              <c:f>Sheet1!$C$6:$C$10</c:f>
              <c:numCache>
                <c:formatCode>General</c:formatCode>
                <c:ptCount val="5"/>
                <c:pt idx="0">
                  <c:v>146</c:v>
                </c:pt>
                <c:pt idx="1">
                  <c:v>309</c:v>
                </c:pt>
                <c:pt idx="2">
                  <c:v>186</c:v>
                </c:pt>
                <c:pt idx="3">
                  <c:v>206</c:v>
                </c:pt>
                <c:pt idx="4">
                  <c:v>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033472"/>
        <c:axId val="39051648"/>
      </c:barChart>
      <c:catAx>
        <c:axId val="39033472"/>
        <c:scaling>
          <c:orientation val="minMax"/>
        </c:scaling>
        <c:delete val="1"/>
        <c:axPos val="b"/>
        <c:majorTickMark val="out"/>
        <c:minorTickMark val="none"/>
        <c:tickLblPos val="nextTo"/>
        <c:crossAx val="39051648"/>
        <c:crosses val="autoZero"/>
        <c:auto val="0"/>
        <c:lblAlgn val="ctr"/>
        <c:lblOffset val="100"/>
        <c:noMultiLvlLbl val="0"/>
      </c:catAx>
      <c:valAx>
        <c:axId val="390516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9033472"/>
        <c:crosses val="autoZero"/>
        <c:crossBetween val="between"/>
      </c:valAx>
      <c:spPr>
        <a:solidFill>
          <a:srgbClr val="F1C4FF"/>
        </a:solidFill>
      </c:spPr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594561096529602E-2"/>
          <c:y val="1.110480618452291E-3"/>
          <c:w val="0.8943372963003533"/>
          <c:h val="0.998889519381547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val>
            <c:numRef>
              <c:f>Sheet1!$C$6:$C$10</c:f>
              <c:numCache>
                <c:formatCode>General</c:formatCode>
                <c:ptCount val="5"/>
                <c:pt idx="0">
                  <c:v>146</c:v>
                </c:pt>
                <c:pt idx="1">
                  <c:v>309</c:v>
                </c:pt>
                <c:pt idx="2">
                  <c:v>186</c:v>
                </c:pt>
                <c:pt idx="3">
                  <c:v>206</c:v>
                </c:pt>
                <c:pt idx="4">
                  <c:v>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079936"/>
        <c:axId val="39081472"/>
      </c:barChart>
      <c:catAx>
        <c:axId val="39079936"/>
        <c:scaling>
          <c:orientation val="minMax"/>
        </c:scaling>
        <c:delete val="1"/>
        <c:axPos val="b"/>
        <c:majorTickMark val="out"/>
        <c:minorTickMark val="none"/>
        <c:tickLblPos val="nextTo"/>
        <c:crossAx val="39081472"/>
        <c:crosses val="autoZero"/>
        <c:auto val="0"/>
        <c:lblAlgn val="ctr"/>
        <c:lblOffset val="100"/>
        <c:noMultiLvlLbl val="0"/>
      </c:catAx>
      <c:valAx>
        <c:axId val="390814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9079936"/>
        <c:crosses val="autoZero"/>
        <c:crossBetween val="between"/>
      </c:valAx>
      <c:spPr>
        <a:solidFill>
          <a:srgbClr val="F1C4FF"/>
        </a:solidFill>
      </c:spPr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594561096529602E-2"/>
          <c:y val="1.110480618452291E-3"/>
          <c:w val="0.8943372963003533"/>
          <c:h val="0.998889519381547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val>
            <c:numRef>
              <c:f>Sheet1!$C$6:$C$10</c:f>
              <c:numCache>
                <c:formatCode>General</c:formatCode>
                <c:ptCount val="5"/>
                <c:pt idx="0">
                  <c:v>146</c:v>
                </c:pt>
                <c:pt idx="1">
                  <c:v>309</c:v>
                </c:pt>
                <c:pt idx="2">
                  <c:v>186</c:v>
                </c:pt>
                <c:pt idx="3">
                  <c:v>206</c:v>
                </c:pt>
                <c:pt idx="4">
                  <c:v>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208064"/>
        <c:axId val="39209600"/>
      </c:barChart>
      <c:catAx>
        <c:axId val="39208064"/>
        <c:scaling>
          <c:orientation val="minMax"/>
        </c:scaling>
        <c:delete val="1"/>
        <c:axPos val="b"/>
        <c:majorTickMark val="out"/>
        <c:minorTickMark val="none"/>
        <c:tickLblPos val="nextTo"/>
        <c:crossAx val="39209600"/>
        <c:crosses val="autoZero"/>
        <c:auto val="0"/>
        <c:lblAlgn val="ctr"/>
        <c:lblOffset val="100"/>
        <c:noMultiLvlLbl val="0"/>
      </c:catAx>
      <c:valAx>
        <c:axId val="3920960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9208064"/>
        <c:crosses val="autoZero"/>
        <c:crossBetween val="between"/>
      </c:valAx>
      <c:spPr>
        <a:solidFill>
          <a:srgbClr val="F1C4FF"/>
        </a:solidFill>
      </c:spPr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5596797790673"/>
          <c:y val="8.2474226804123696E-2"/>
          <c:w val="0.79379547285190599"/>
          <c:h val="0.77692872798116697"/>
        </c:manualLayout>
      </c:layout>
      <c:bar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val>
            <c:numRef>
              <c:f>Sheet1!$B$6:$B$25</c:f>
              <c:numCache>
                <c:formatCode>General</c:formatCode>
                <c:ptCount val="20"/>
                <c:pt idx="0">
                  <c:v>5</c:v>
                </c:pt>
                <c:pt idx="1">
                  <c:v>52</c:v>
                </c:pt>
                <c:pt idx="2">
                  <c:v>83</c:v>
                </c:pt>
                <c:pt idx="3">
                  <c:v>6</c:v>
                </c:pt>
                <c:pt idx="4">
                  <c:v>10</c:v>
                </c:pt>
                <c:pt idx="5">
                  <c:v>157</c:v>
                </c:pt>
                <c:pt idx="6">
                  <c:v>125</c:v>
                </c:pt>
                <c:pt idx="7">
                  <c:v>17</c:v>
                </c:pt>
                <c:pt idx="8">
                  <c:v>55</c:v>
                </c:pt>
                <c:pt idx="9">
                  <c:v>37</c:v>
                </c:pt>
                <c:pt idx="10">
                  <c:v>56</c:v>
                </c:pt>
                <c:pt idx="11">
                  <c:v>38</c:v>
                </c:pt>
                <c:pt idx="12">
                  <c:v>19</c:v>
                </c:pt>
                <c:pt idx="13">
                  <c:v>48</c:v>
                </c:pt>
                <c:pt idx="14">
                  <c:v>56</c:v>
                </c:pt>
                <c:pt idx="15">
                  <c:v>83</c:v>
                </c:pt>
                <c:pt idx="16">
                  <c:v>43</c:v>
                </c:pt>
                <c:pt idx="17">
                  <c:v>37</c:v>
                </c:pt>
                <c:pt idx="18">
                  <c:v>5</c:v>
                </c:pt>
                <c:pt idx="19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499456"/>
        <c:axId val="36500992"/>
      </c:barChart>
      <c:catAx>
        <c:axId val="36499456"/>
        <c:scaling>
          <c:orientation val="minMax"/>
        </c:scaling>
        <c:delete val="0"/>
        <c:axPos val="b"/>
        <c:majorTickMark val="out"/>
        <c:minorTickMark val="none"/>
        <c:tickLblPos val="nextTo"/>
        <c:crossAx val="36500992"/>
        <c:crosses val="autoZero"/>
        <c:auto val="1"/>
        <c:lblAlgn val="ctr"/>
        <c:lblOffset val="100"/>
        <c:noMultiLvlLbl val="0"/>
      </c:catAx>
      <c:valAx>
        <c:axId val="36500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499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val>
            <c:numRef>
              <c:f>Sheet1!$C$6:$C$10</c:f>
              <c:numCache>
                <c:formatCode>General</c:formatCode>
                <c:ptCount val="5"/>
                <c:pt idx="0">
                  <c:v>146</c:v>
                </c:pt>
                <c:pt idx="1">
                  <c:v>309</c:v>
                </c:pt>
                <c:pt idx="2">
                  <c:v>186</c:v>
                </c:pt>
                <c:pt idx="3">
                  <c:v>206</c:v>
                </c:pt>
                <c:pt idx="4">
                  <c:v>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6517376"/>
        <c:axId val="36518912"/>
      </c:barChart>
      <c:catAx>
        <c:axId val="36517376"/>
        <c:scaling>
          <c:orientation val="minMax"/>
        </c:scaling>
        <c:delete val="1"/>
        <c:axPos val="b"/>
        <c:majorTickMark val="out"/>
        <c:minorTickMark val="none"/>
        <c:tickLblPos val="nextTo"/>
        <c:crossAx val="36518912"/>
        <c:crosses val="autoZero"/>
        <c:auto val="0"/>
        <c:lblAlgn val="ctr"/>
        <c:lblOffset val="100"/>
        <c:noMultiLvlLbl val="0"/>
      </c:catAx>
      <c:valAx>
        <c:axId val="36518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517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43438320209999"/>
          <c:y val="2.4489795918367301E-2"/>
          <c:w val="0.89531336454564803"/>
          <c:h val="0.8233639723605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val>
            <c:numRef>
              <c:f>Sheet1!$D$6:$D$11</c:f>
              <c:numCache>
                <c:formatCode>General</c:formatCode>
                <c:ptCount val="6"/>
                <c:pt idx="0">
                  <c:v>156</c:v>
                </c:pt>
                <c:pt idx="1">
                  <c:v>157</c:v>
                </c:pt>
                <c:pt idx="2">
                  <c:v>142</c:v>
                </c:pt>
                <c:pt idx="3">
                  <c:v>148</c:v>
                </c:pt>
                <c:pt idx="4">
                  <c:v>161</c:v>
                </c:pt>
                <c:pt idx="5">
                  <c:v>175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7408128"/>
        <c:axId val="37414016"/>
      </c:barChart>
      <c:catAx>
        <c:axId val="37408128"/>
        <c:scaling>
          <c:orientation val="minMax"/>
        </c:scaling>
        <c:delete val="1"/>
        <c:axPos val="b"/>
        <c:majorTickMark val="out"/>
        <c:minorTickMark val="none"/>
        <c:tickLblPos val="nextTo"/>
        <c:crossAx val="37414016"/>
        <c:crosses val="autoZero"/>
        <c:auto val="1"/>
        <c:lblAlgn val="ctr"/>
        <c:lblOffset val="100"/>
        <c:noMultiLvlLbl val="0"/>
      </c:catAx>
      <c:valAx>
        <c:axId val="37414016"/>
        <c:scaling>
          <c:orientation val="minMax"/>
          <c:max val="2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4081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5596797790673"/>
          <c:y val="8.2474226804123696E-2"/>
          <c:w val="0.79379547285190599"/>
          <c:h val="0.77692872798116697"/>
        </c:manualLayout>
      </c:layout>
      <c:bar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val>
            <c:numRef>
              <c:f>Sheet1!$B$6:$B$25</c:f>
              <c:numCache>
                <c:formatCode>General</c:formatCode>
                <c:ptCount val="20"/>
                <c:pt idx="0">
                  <c:v>5</c:v>
                </c:pt>
                <c:pt idx="1">
                  <c:v>52</c:v>
                </c:pt>
                <c:pt idx="2">
                  <c:v>83</c:v>
                </c:pt>
                <c:pt idx="3">
                  <c:v>6</c:v>
                </c:pt>
                <c:pt idx="4">
                  <c:v>10</c:v>
                </c:pt>
                <c:pt idx="5">
                  <c:v>157</c:v>
                </c:pt>
                <c:pt idx="6">
                  <c:v>125</c:v>
                </c:pt>
                <c:pt idx="7">
                  <c:v>17</c:v>
                </c:pt>
                <c:pt idx="8">
                  <c:v>55</c:v>
                </c:pt>
                <c:pt idx="9">
                  <c:v>37</c:v>
                </c:pt>
                <c:pt idx="10">
                  <c:v>56</c:v>
                </c:pt>
                <c:pt idx="11">
                  <c:v>38</c:v>
                </c:pt>
                <c:pt idx="12">
                  <c:v>19</c:v>
                </c:pt>
                <c:pt idx="13">
                  <c:v>48</c:v>
                </c:pt>
                <c:pt idx="14">
                  <c:v>56</c:v>
                </c:pt>
                <c:pt idx="15">
                  <c:v>83</c:v>
                </c:pt>
                <c:pt idx="16">
                  <c:v>43</c:v>
                </c:pt>
                <c:pt idx="17">
                  <c:v>37</c:v>
                </c:pt>
                <c:pt idx="18">
                  <c:v>5</c:v>
                </c:pt>
                <c:pt idx="19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970304"/>
        <c:axId val="37971840"/>
      </c:barChart>
      <c:catAx>
        <c:axId val="37970304"/>
        <c:scaling>
          <c:orientation val="minMax"/>
        </c:scaling>
        <c:delete val="0"/>
        <c:axPos val="b"/>
        <c:majorTickMark val="out"/>
        <c:minorTickMark val="none"/>
        <c:tickLblPos val="nextTo"/>
        <c:crossAx val="37971840"/>
        <c:crosses val="autoZero"/>
        <c:auto val="1"/>
        <c:lblAlgn val="ctr"/>
        <c:lblOffset val="100"/>
        <c:noMultiLvlLbl val="0"/>
      </c:catAx>
      <c:valAx>
        <c:axId val="37971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970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43438320209999"/>
          <c:y val="2.4489795918367301E-2"/>
          <c:w val="0.89531336454564803"/>
          <c:h val="0.8233639723605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val>
            <c:numRef>
              <c:f>Sheet1!$D$6:$D$11</c:f>
              <c:numCache>
                <c:formatCode>General</c:formatCode>
                <c:ptCount val="6"/>
                <c:pt idx="0">
                  <c:v>156</c:v>
                </c:pt>
                <c:pt idx="1">
                  <c:v>157</c:v>
                </c:pt>
                <c:pt idx="2">
                  <c:v>142</c:v>
                </c:pt>
                <c:pt idx="3">
                  <c:v>148</c:v>
                </c:pt>
                <c:pt idx="4">
                  <c:v>161</c:v>
                </c:pt>
                <c:pt idx="5">
                  <c:v>175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7755136"/>
        <c:axId val="37765120"/>
      </c:barChart>
      <c:catAx>
        <c:axId val="37755136"/>
        <c:scaling>
          <c:orientation val="minMax"/>
        </c:scaling>
        <c:delete val="1"/>
        <c:axPos val="b"/>
        <c:majorTickMark val="out"/>
        <c:minorTickMark val="none"/>
        <c:tickLblPos val="nextTo"/>
        <c:crossAx val="37765120"/>
        <c:crosses val="autoZero"/>
        <c:auto val="1"/>
        <c:lblAlgn val="ctr"/>
        <c:lblOffset val="100"/>
        <c:noMultiLvlLbl val="0"/>
      </c:catAx>
      <c:valAx>
        <c:axId val="37765120"/>
        <c:scaling>
          <c:orientation val="minMax"/>
          <c:max val="2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7551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val>
            <c:numRef>
              <c:f>Sheet1!$C$6:$C$10</c:f>
              <c:numCache>
                <c:formatCode>General</c:formatCode>
                <c:ptCount val="5"/>
                <c:pt idx="0">
                  <c:v>146</c:v>
                </c:pt>
                <c:pt idx="1">
                  <c:v>309</c:v>
                </c:pt>
                <c:pt idx="2">
                  <c:v>186</c:v>
                </c:pt>
                <c:pt idx="3">
                  <c:v>206</c:v>
                </c:pt>
                <c:pt idx="4">
                  <c:v>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7781504"/>
        <c:axId val="37783040"/>
      </c:barChart>
      <c:catAx>
        <c:axId val="37781504"/>
        <c:scaling>
          <c:orientation val="minMax"/>
        </c:scaling>
        <c:delete val="1"/>
        <c:axPos val="b"/>
        <c:majorTickMark val="out"/>
        <c:minorTickMark val="none"/>
        <c:tickLblPos val="nextTo"/>
        <c:crossAx val="37783040"/>
        <c:crosses val="autoZero"/>
        <c:auto val="0"/>
        <c:lblAlgn val="ctr"/>
        <c:lblOffset val="100"/>
        <c:noMultiLvlLbl val="0"/>
      </c:catAx>
      <c:valAx>
        <c:axId val="37783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781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9543307086614E-2"/>
          <c:y val="4.7665342403750102E-2"/>
          <c:w val="0.82750021474588398"/>
          <c:h val="0.62109695352307703"/>
        </c:manualLayout>
      </c:layout>
      <c:lineChart>
        <c:grouping val="standard"/>
        <c:varyColors val="0"/>
        <c:ser>
          <c:idx val="1"/>
          <c:order val="0"/>
          <c:tx>
            <c:strRef>
              <c:f>'[performance_log-2.xlsx]Sheet1'!$B$7</c:f>
              <c:strCache>
                <c:ptCount val="1"/>
                <c:pt idx="0">
                  <c:v>Sequential Scan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</c:spPr>
          </c:marker>
          <c:cat>
            <c:numRef>
              <c:f>'[performance_log-2.xlsx]Sheet1'!$A$8:$A$12</c:f>
              <c:numCache>
                <c:formatCode>General</c:formatCode>
                <c:ptCount val="5"/>
                <c:pt idx="0">
                  <c:v>10</c:v>
                </c:pt>
                <c:pt idx="1">
                  <c:v>100</c:v>
                </c:pt>
                <c:pt idx="2">
                  <c:v>1000</c:v>
                </c:pt>
                <c:pt idx="3">
                  <c:v>10000</c:v>
                </c:pt>
                <c:pt idx="4">
                  <c:v>100000</c:v>
                </c:pt>
              </c:numCache>
            </c:numRef>
          </c:cat>
          <c:val>
            <c:numRef>
              <c:f>'[performance_log-2.xlsx]Sheet1'!$B$8:$B$12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'[performance_log-2.xlsx]Sheet1'!$C$7</c:f>
              <c:strCache>
                <c:ptCount val="1"/>
                <c:pt idx="0">
                  <c:v>Non-Clustered Index</c:v>
                </c:pt>
              </c:strCache>
            </c:strRef>
          </c:tx>
          <c:spPr>
            <a:ln w="63500">
              <a:solidFill>
                <a:srgbClr val="33CC33"/>
              </a:solidFill>
            </a:ln>
          </c:spPr>
          <c:marker>
            <c:spPr>
              <a:solidFill>
                <a:srgbClr val="33CC33"/>
              </a:solidFill>
              <a:ln w="25400">
                <a:solidFill>
                  <a:srgbClr val="33CC33"/>
                </a:solidFill>
              </a:ln>
            </c:spPr>
          </c:marker>
          <c:cat>
            <c:numRef>
              <c:f>'[performance_log-2.xlsx]Sheet1'!$A$8:$A$12</c:f>
              <c:numCache>
                <c:formatCode>General</c:formatCode>
                <c:ptCount val="5"/>
                <c:pt idx="0">
                  <c:v>10</c:v>
                </c:pt>
                <c:pt idx="1">
                  <c:v>100</c:v>
                </c:pt>
                <c:pt idx="2">
                  <c:v>1000</c:v>
                </c:pt>
                <c:pt idx="3">
                  <c:v>10000</c:v>
                </c:pt>
                <c:pt idx="4">
                  <c:v>100000</c:v>
                </c:pt>
              </c:numCache>
            </c:numRef>
          </c:cat>
          <c:val>
            <c:numRef>
              <c:f>'[performance_log-2.xlsx]Sheet1'!$C$8:$C$12</c:f>
              <c:numCache>
                <c:formatCode>General</c:formatCode>
                <c:ptCount val="5"/>
                <c:pt idx="0">
                  <c:v>0.03</c:v>
                </c:pt>
                <c:pt idx="1">
                  <c:v>0.3</c:v>
                </c:pt>
                <c:pt idx="2">
                  <c:v>3</c:v>
                </c:pt>
                <c:pt idx="3">
                  <c:v>30</c:v>
                </c:pt>
                <c:pt idx="4">
                  <c:v>300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547008"/>
        <c:axId val="37561856"/>
      </c:lineChart>
      <c:catAx>
        <c:axId val="37547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# of rows</a:t>
                </a:r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low"/>
        <c:crossAx val="37561856"/>
        <c:crosses val="autoZero"/>
        <c:auto val="1"/>
        <c:lblAlgn val="ctr"/>
        <c:lblOffset val="100"/>
        <c:noMultiLvlLbl val="0"/>
      </c:catAx>
      <c:valAx>
        <c:axId val="37561856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Time (#sec)</a:t>
                </a:r>
              </a:p>
            </c:rich>
          </c:tx>
          <c:layout>
            <c:manualLayout>
              <c:xMode val="edge"/>
              <c:yMode val="edge"/>
              <c:x val="0"/>
              <c:y val="0.171971000658770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754700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5C831A-CCF5-4391-A2BE-9DF065D37587}" type="doc">
      <dgm:prSet loTypeId="urn:microsoft.com/office/officeart/2005/8/layout/arrow2" loCatId="process" qsTypeId="urn:microsoft.com/office/officeart/2005/8/quickstyle/simple5" qsCatId="simple" csTypeId="urn:microsoft.com/office/officeart/2005/8/colors/accent0_1" csCatId="mainScheme" phldr="1"/>
      <dgm:spPr/>
    </dgm:pt>
    <dgm:pt modelId="{1E3A074B-8EC3-4AC7-ADB8-C53A583CA2D1}">
      <dgm:prSet phldrT="[Text]" custT="1"/>
      <dgm:spPr/>
      <dgm:t>
        <a:bodyPr/>
        <a:lstStyle/>
        <a:p>
          <a:r>
            <a:rPr lang="en-US" sz="1200" dirty="0" smtClean="0"/>
            <a:t>Hardware</a:t>
          </a:r>
          <a:endParaRPr lang="en-US" sz="1200" dirty="0"/>
        </a:p>
      </dgm:t>
    </dgm:pt>
    <dgm:pt modelId="{C3E70DF8-D297-401F-A070-1295F4388B0B}" type="parTrans" cxnId="{8C1AFE23-B091-4CE6-8284-0511812F213B}">
      <dgm:prSet/>
      <dgm:spPr/>
      <dgm:t>
        <a:bodyPr/>
        <a:lstStyle/>
        <a:p>
          <a:endParaRPr lang="en-US" sz="1200"/>
        </a:p>
      </dgm:t>
    </dgm:pt>
    <dgm:pt modelId="{13D421C7-F834-4141-85ED-0207D610A128}" type="sibTrans" cxnId="{8C1AFE23-B091-4CE6-8284-0511812F213B}">
      <dgm:prSet/>
      <dgm:spPr/>
      <dgm:t>
        <a:bodyPr/>
        <a:lstStyle/>
        <a:p>
          <a:endParaRPr lang="en-US" sz="1200"/>
        </a:p>
      </dgm:t>
    </dgm:pt>
    <dgm:pt modelId="{C7CCB8C4-BA8F-435B-96D2-651E5BBEE204}">
      <dgm:prSet phldrT="[Text]" custT="1"/>
      <dgm:spPr/>
      <dgm:t>
        <a:bodyPr/>
        <a:lstStyle/>
        <a:p>
          <a:r>
            <a:rPr lang="en-US" sz="1200" smtClean="0"/>
            <a:t>Software</a:t>
          </a:r>
          <a:endParaRPr lang="en-US" sz="1200" dirty="0"/>
        </a:p>
      </dgm:t>
    </dgm:pt>
    <dgm:pt modelId="{AD18367E-C5DB-45A4-A27B-B15954C86D0F}" type="parTrans" cxnId="{679C1D1A-14EB-43D6-A6EB-15DB434BD9E3}">
      <dgm:prSet/>
      <dgm:spPr/>
      <dgm:t>
        <a:bodyPr/>
        <a:lstStyle/>
        <a:p>
          <a:endParaRPr lang="en-US" sz="1200"/>
        </a:p>
      </dgm:t>
    </dgm:pt>
    <dgm:pt modelId="{7D6A4EA2-7BAB-433A-B969-4D95C96F0274}" type="sibTrans" cxnId="{679C1D1A-14EB-43D6-A6EB-15DB434BD9E3}">
      <dgm:prSet/>
      <dgm:spPr/>
      <dgm:t>
        <a:bodyPr/>
        <a:lstStyle/>
        <a:p>
          <a:endParaRPr lang="en-US" sz="1200"/>
        </a:p>
      </dgm:t>
    </dgm:pt>
    <dgm:pt modelId="{A75DE5EA-0E88-4A1C-B1EA-B4EE477D7AA1}">
      <dgm:prSet phldrT="[Text]" custT="1"/>
      <dgm:spPr/>
      <dgm:t>
        <a:bodyPr/>
        <a:lstStyle/>
        <a:p>
          <a:r>
            <a:rPr lang="en-US" sz="1200" smtClean="0"/>
            <a:t>Queries</a:t>
          </a:r>
          <a:endParaRPr lang="en-US" sz="1200" dirty="0"/>
        </a:p>
      </dgm:t>
    </dgm:pt>
    <dgm:pt modelId="{48157EE2-9BD9-48FE-A422-276C84F2470D}" type="parTrans" cxnId="{D09152C8-0058-4F02-AE9F-59A443534AE8}">
      <dgm:prSet/>
      <dgm:spPr/>
      <dgm:t>
        <a:bodyPr/>
        <a:lstStyle/>
        <a:p>
          <a:endParaRPr lang="en-US" sz="1200"/>
        </a:p>
      </dgm:t>
    </dgm:pt>
    <dgm:pt modelId="{03226FF3-250B-4000-A0B5-00FF0F1D75A5}" type="sibTrans" cxnId="{D09152C8-0058-4F02-AE9F-59A443534AE8}">
      <dgm:prSet/>
      <dgm:spPr/>
      <dgm:t>
        <a:bodyPr/>
        <a:lstStyle/>
        <a:p>
          <a:endParaRPr lang="en-US" sz="1200"/>
        </a:p>
      </dgm:t>
    </dgm:pt>
    <dgm:pt modelId="{E220828C-C958-4FCF-B52F-02D7F5D17607}" type="pres">
      <dgm:prSet presAssocID="{455C831A-CCF5-4391-A2BE-9DF065D37587}" presName="arrowDiagram" presStyleCnt="0">
        <dgm:presLayoutVars>
          <dgm:chMax val="5"/>
          <dgm:dir/>
          <dgm:resizeHandles val="exact"/>
        </dgm:presLayoutVars>
      </dgm:prSet>
      <dgm:spPr/>
    </dgm:pt>
    <dgm:pt modelId="{82ED47FD-CD8E-4EC8-A7E3-BF3AC4BC5C1A}" type="pres">
      <dgm:prSet presAssocID="{455C831A-CCF5-4391-A2BE-9DF065D37587}" presName="arrow" presStyleLbl="bgShp" presStyleIdx="0" presStyleCnt="1"/>
      <dgm:spPr/>
      <dgm:t>
        <a:bodyPr/>
        <a:lstStyle/>
        <a:p>
          <a:endParaRPr lang="en-US"/>
        </a:p>
      </dgm:t>
    </dgm:pt>
    <dgm:pt modelId="{8833E236-2CC7-4843-AA88-61BE7CDEEBAC}" type="pres">
      <dgm:prSet presAssocID="{455C831A-CCF5-4391-A2BE-9DF065D37587}" presName="arrowDiagram3" presStyleCnt="0"/>
      <dgm:spPr/>
    </dgm:pt>
    <dgm:pt modelId="{E0648BBC-DC91-4F50-80A4-7E064850F484}" type="pres">
      <dgm:prSet presAssocID="{1E3A074B-8EC3-4AC7-ADB8-C53A583CA2D1}" presName="bullet3a" presStyleLbl="node1" presStyleIdx="0" presStyleCnt="3"/>
      <dgm:spPr/>
    </dgm:pt>
    <dgm:pt modelId="{A471E0E9-11D0-4B66-AA4A-5B4169E1409D}" type="pres">
      <dgm:prSet presAssocID="{1E3A074B-8EC3-4AC7-ADB8-C53A583CA2D1}" presName="textBox3a" presStyleLbl="revTx" presStyleIdx="0" presStyleCnt="3" custScaleX="163749" custLinFactNeighborX="22089" custLinFactNeighborY="21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49DBF5-5962-4881-9FFB-5530F437DA17}" type="pres">
      <dgm:prSet presAssocID="{C7CCB8C4-BA8F-435B-96D2-651E5BBEE204}" presName="bullet3b" presStyleLbl="node1" presStyleIdx="1" presStyleCnt="3"/>
      <dgm:spPr/>
    </dgm:pt>
    <dgm:pt modelId="{F4986922-B691-4462-BBDE-8F15C925C2F0}" type="pres">
      <dgm:prSet presAssocID="{C7CCB8C4-BA8F-435B-96D2-651E5BBEE204}" presName="textBox3b" presStyleLbl="revTx" presStyleIdx="1" presStyleCnt="3" custScaleY="72661" custLinFactNeighborX="-6024" custLinFactNeighborY="46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65F218-5C01-4C1C-8397-BCF6D73F3E3F}" type="pres">
      <dgm:prSet presAssocID="{A75DE5EA-0E88-4A1C-B1EA-B4EE477D7AA1}" presName="bullet3c" presStyleLbl="node1" presStyleIdx="2" presStyleCnt="3"/>
      <dgm:spPr/>
    </dgm:pt>
    <dgm:pt modelId="{7DEB51E1-A188-4778-8CDC-C9158454425D}" type="pres">
      <dgm:prSet presAssocID="{A75DE5EA-0E88-4A1C-B1EA-B4EE477D7AA1}" presName="textBox3c" presStyleLbl="revTx" presStyleIdx="2" presStyleCnt="3" custScaleY="64549" custLinFactNeighborX="-18574" custLinFactNeighborY="11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868781-BD11-4D23-B673-D6C04CADC4E5}" type="presOf" srcId="{A75DE5EA-0E88-4A1C-B1EA-B4EE477D7AA1}" destId="{7DEB51E1-A188-4778-8CDC-C9158454425D}" srcOrd="0" destOrd="0" presId="urn:microsoft.com/office/officeart/2005/8/layout/arrow2"/>
    <dgm:cxn modelId="{4D3B6275-8EFD-42E3-8506-9C876C9871BF}" type="presOf" srcId="{455C831A-CCF5-4391-A2BE-9DF065D37587}" destId="{E220828C-C958-4FCF-B52F-02D7F5D17607}" srcOrd="0" destOrd="0" presId="urn:microsoft.com/office/officeart/2005/8/layout/arrow2"/>
    <dgm:cxn modelId="{8C1AFE23-B091-4CE6-8284-0511812F213B}" srcId="{455C831A-CCF5-4391-A2BE-9DF065D37587}" destId="{1E3A074B-8EC3-4AC7-ADB8-C53A583CA2D1}" srcOrd="0" destOrd="0" parTransId="{C3E70DF8-D297-401F-A070-1295F4388B0B}" sibTransId="{13D421C7-F834-4141-85ED-0207D610A128}"/>
    <dgm:cxn modelId="{679C1D1A-14EB-43D6-A6EB-15DB434BD9E3}" srcId="{455C831A-CCF5-4391-A2BE-9DF065D37587}" destId="{C7CCB8C4-BA8F-435B-96D2-651E5BBEE204}" srcOrd="1" destOrd="0" parTransId="{AD18367E-C5DB-45A4-A27B-B15954C86D0F}" sibTransId="{7D6A4EA2-7BAB-433A-B969-4D95C96F0274}"/>
    <dgm:cxn modelId="{C05C8CB8-5778-43CE-BD4D-858AA9B958EE}" type="presOf" srcId="{1E3A074B-8EC3-4AC7-ADB8-C53A583CA2D1}" destId="{A471E0E9-11D0-4B66-AA4A-5B4169E1409D}" srcOrd="0" destOrd="0" presId="urn:microsoft.com/office/officeart/2005/8/layout/arrow2"/>
    <dgm:cxn modelId="{A807E856-4AC0-4CAF-812B-BD5A66922942}" type="presOf" srcId="{C7CCB8C4-BA8F-435B-96D2-651E5BBEE204}" destId="{F4986922-B691-4462-BBDE-8F15C925C2F0}" srcOrd="0" destOrd="0" presId="urn:microsoft.com/office/officeart/2005/8/layout/arrow2"/>
    <dgm:cxn modelId="{D09152C8-0058-4F02-AE9F-59A443534AE8}" srcId="{455C831A-CCF5-4391-A2BE-9DF065D37587}" destId="{A75DE5EA-0E88-4A1C-B1EA-B4EE477D7AA1}" srcOrd="2" destOrd="0" parTransId="{48157EE2-9BD9-48FE-A422-276C84F2470D}" sibTransId="{03226FF3-250B-4000-A0B5-00FF0F1D75A5}"/>
    <dgm:cxn modelId="{D3EF1173-9610-45A6-BF98-A7D23F307352}" type="presParOf" srcId="{E220828C-C958-4FCF-B52F-02D7F5D17607}" destId="{82ED47FD-CD8E-4EC8-A7E3-BF3AC4BC5C1A}" srcOrd="0" destOrd="0" presId="urn:microsoft.com/office/officeart/2005/8/layout/arrow2"/>
    <dgm:cxn modelId="{EF2DF663-B188-47AE-A8A9-3ED75A3B5659}" type="presParOf" srcId="{E220828C-C958-4FCF-B52F-02D7F5D17607}" destId="{8833E236-2CC7-4843-AA88-61BE7CDEEBAC}" srcOrd="1" destOrd="0" presId="urn:microsoft.com/office/officeart/2005/8/layout/arrow2"/>
    <dgm:cxn modelId="{3844DECB-228D-4892-B5DB-222B120334EC}" type="presParOf" srcId="{8833E236-2CC7-4843-AA88-61BE7CDEEBAC}" destId="{E0648BBC-DC91-4F50-80A4-7E064850F484}" srcOrd="0" destOrd="0" presId="urn:microsoft.com/office/officeart/2005/8/layout/arrow2"/>
    <dgm:cxn modelId="{A5069F3B-9707-4971-960B-EC5CC7C670D9}" type="presParOf" srcId="{8833E236-2CC7-4843-AA88-61BE7CDEEBAC}" destId="{A471E0E9-11D0-4B66-AA4A-5B4169E1409D}" srcOrd="1" destOrd="0" presId="urn:microsoft.com/office/officeart/2005/8/layout/arrow2"/>
    <dgm:cxn modelId="{7E2CEC9F-89C9-49B3-9279-5446260AD1B7}" type="presParOf" srcId="{8833E236-2CC7-4843-AA88-61BE7CDEEBAC}" destId="{5349DBF5-5962-4881-9FFB-5530F437DA17}" srcOrd="2" destOrd="0" presId="urn:microsoft.com/office/officeart/2005/8/layout/arrow2"/>
    <dgm:cxn modelId="{28746CBB-35E9-4713-BF86-13FB63602950}" type="presParOf" srcId="{8833E236-2CC7-4843-AA88-61BE7CDEEBAC}" destId="{F4986922-B691-4462-BBDE-8F15C925C2F0}" srcOrd="3" destOrd="0" presId="urn:microsoft.com/office/officeart/2005/8/layout/arrow2"/>
    <dgm:cxn modelId="{CEAB2E46-0BE1-4752-A973-83E3E81ED9BC}" type="presParOf" srcId="{8833E236-2CC7-4843-AA88-61BE7CDEEBAC}" destId="{CF65F218-5C01-4C1C-8397-BCF6D73F3E3F}" srcOrd="4" destOrd="0" presId="urn:microsoft.com/office/officeart/2005/8/layout/arrow2"/>
    <dgm:cxn modelId="{0C4BD837-FD30-4F48-A7BA-E0513ECAE763}" type="presParOf" srcId="{8833E236-2CC7-4843-AA88-61BE7CDEEBAC}" destId="{7DEB51E1-A188-4778-8CDC-C9158454425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D47FD-CD8E-4EC8-A7E3-BF3AC4BC5C1A}">
      <dsp:nvSpPr>
        <dsp:cNvPr id="0" name=""/>
        <dsp:cNvSpPr/>
      </dsp:nvSpPr>
      <dsp:spPr>
        <a:xfrm>
          <a:off x="0" y="151984"/>
          <a:ext cx="2806503" cy="1754064"/>
        </a:xfrm>
        <a:prstGeom prst="swooshArrow">
          <a:avLst>
            <a:gd name="adj1" fmla="val 25000"/>
            <a:gd name="adj2" fmla="val 25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648BBC-DC91-4F50-80A4-7E064850F484}">
      <dsp:nvSpPr>
        <dsp:cNvPr id="0" name=""/>
        <dsp:cNvSpPr/>
      </dsp:nvSpPr>
      <dsp:spPr>
        <a:xfrm>
          <a:off x="356426" y="1362639"/>
          <a:ext cx="72969" cy="729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71E0E9-11D0-4B66-AA4A-5B4169E1409D}">
      <dsp:nvSpPr>
        <dsp:cNvPr id="0" name=""/>
        <dsp:cNvSpPr/>
      </dsp:nvSpPr>
      <dsp:spPr>
        <a:xfrm>
          <a:off x="328921" y="1510287"/>
          <a:ext cx="1070779" cy="506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665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Hardware</a:t>
          </a:r>
          <a:endParaRPr lang="en-US" sz="1200" kern="1200" dirty="0"/>
        </a:p>
      </dsp:txBody>
      <dsp:txXfrm>
        <a:off x="328921" y="1510287"/>
        <a:ext cx="1070779" cy="506924"/>
      </dsp:txXfrm>
    </dsp:sp>
    <dsp:sp modelId="{5349DBF5-5962-4881-9FFB-5530F437DA17}">
      <dsp:nvSpPr>
        <dsp:cNvPr id="0" name=""/>
        <dsp:cNvSpPr/>
      </dsp:nvSpPr>
      <dsp:spPr>
        <a:xfrm>
          <a:off x="1000518" y="885884"/>
          <a:ext cx="131905" cy="13190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986922-B691-4462-BBDE-8F15C925C2F0}">
      <dsp:nvSpPr>
        <dsp:cNvPr id="0" name=""/>
        <dsp:cNvSpPr/>
      </dsp:nvSpPr>
      <dsp:spPr>
        <a:xfrm>
          <a:off x="1025896" y="1126234"/>
          <a:ext cx="673560" cy="693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94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Software</a:t>
          </a:r>
          <a:endParaRPr lang="en-US" sz="1200" kern="1200" dirty="0"/>
        </a:p>
      </dsp:txBody>
      <dsp:txXfrm>
        <a:off x="1025896" y="1126234"/>
        <a:ext cx="673560" cy="693339"/>
      </dsp:txXfrm>
    </dsp:sp>
    <dsp:sp modelId="{CF65F218-5C01-4C1C-8397-BCF6D73F3E3F}">
      <dsp:nvSpPr>
        <dsp:cNvPr id="0" name=""/>
        <dsp:cNvSpPr/>
      </dsp:nvSpPr>
      <dsp:spPr>
        <a:xfrm>
          <a:off x="1775113" y="595762"/>
          <a:ext cx="182422" cy="18242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EB51E1-A188-4778-8CDC-C9158454425D}">
      <dsp:nvSpPr>
        <dsp:cNvPr id="0" name=""/>
        <dsp:cNvSpPr/>
      </dsp:nvSpPr>
      <dsp:spPr>
        <a:xfrm>
          <a:off x="1741217" y="916580"/>
          <a:ext cx="673560" cy="786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662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Queries</a:t>
          </a:r>
          <a:endParaRPr lang="en-US" sz="1200" kern="1200" dirty="0"/>
        </a:p>
      </dsp:txBody>
      <dsp:txXfrm>
        <a:off x="1741217" y="916580"/>
        <a:ext cx="673560" cy="786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3177" tIns="46589" rIns="93177" bIns="46589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3177" tIns="46589" rIns="93177" bIns="46589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36083D-F5E3-3541-A771-6821DC66F3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38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3177" tIns="46589" rIns="93177" bIns="46589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3177" tIns="46589" rIns="93177" bIns="46589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3177" tIns="46589" rIns="93177" bIns="46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46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234EE5-4251-174E-8603-0B92704BB0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48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156C9F-9882-CA42-A3E4-425FE827455F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177" tIns="46589" rIns="93177" bIns="4658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9412" tIns="0" rIns="19412" bIns="0" anchor="b">
            <a:prstTxWarp prst="textNoShape">
              <a:avLst/>
            </a:prstTxWarp>
          </a:bodyPr>
          <a:lstStyle/>
          <a:p>
            <a:pPr algn="r"/>
            <a:r>
              <a:rPr lang="en-US" sz="1000" i="1"/>
              <a:t>16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177" tIns="46589" rIns="93177" bIns="4658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177" tIns="46589" rIns="93177" bIns="4658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32325" cy="3473450"/>
          </a:xfrm>
          <a:ln cap="flat"/>
        </p:spPr>
      </p:sp>
      <p:sp>
        <p:nvSpPr>
          <p:cNvPr id="28679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2DF37A-8C7F-A24F-B252-1BB4A74DC95F}" type="slidenum">
              <a:rPr lang="en-US"/>
              <a:pPr/>
              <a:t>75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52450" y="468313"/>
            <a:ext cx="3198813" cy="2398712"/>
          </a:xfr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rmAutofit fontScale="25000" lnSpcReduction="20000"/>
          </a:bodyPr>
          <a:lstStyle/>
          <a:p>
            <a:r>
              <a:rPr lang="en-US" sz="1400" b="1" dirty="0"/>
              <a:t>Rounded corner rectangle tabs with inset pictures</a:t>
            </a:r>
          </a:p>
          <a:p>
            <a:r>
              <a:rPr lang="en-US" sz="1400" dirty="0"/>
              <a:t>(Advanced)</a:t>
            </a:r>
          </a:p>
          <a:p>
            <a:endParaRPr lang="en-US" dirty="0"/>
          </a:p>
          <a:p>
            <a:endParaRPr lang="en-US" dirty="0"/>
          </a:p>
          <a:p>
            <a:pPr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defRPr/>
            </a:pPr>
            <a:r>
              <a:rPr lang="en-US" dirty="0"/>
              <a:t>To reproduce the top rectangle (olive-green, “label one”) with text effects on this slide, do the following: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Slides</a:t>
            </a:r>
            <a:r>
              <a:rPr lang="en-US" dirty="0"/>
              <a:t> group, click </a:t>
            </a:r>
            <a:r>
              <a:rPr lang="en-US" b="1" dirty="0"/>
              <a:t>Layout</a:t>
            </a:r>
            <a:r>
              <a:rPr lang="en-US" dirty="0"/>
              <a:t>, and then click </a:t>
            </a:r>
            <a:r>
              <a:rPr lang="en-US" b="1" dirty="0"/>
              <a:t>Blank</a:t>
            </a:r>
            <a:r>
              <a:rPr lang="en-US" dirty="0"/>
              <a:t>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Shapes</a:t>
            </a:r>
            <a:r>
              <a:rPr lang="en-US" dirty="0"/>
              <a:t>, and then under </a:t>
            </a:r>
            <a:r>
              <a:rPr lang="en-US" b="1" dirty="0"/>
              <a:t>Rectangles</a:t>
            </a:r>
            <a:r>
              <a:rPr lang="en-US" dirty="0"/>
              <a:t>, click </a:t>
            </a:r>
            <a:r>
              <a:rPr lang="en-US" b="1" dirty="0"/>
              <a:t>Rounded Diagonal Corner Rectangle </a:t>
            </a:r>
            <a:r>
              <a:rPr lang="en-US" dirty="0"/>
              <a:t>(ninth option from the left). On the slide, drag to draw a rectangle.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bottom right corner of the </a:t>
            </a:r>
            <a:r>
              <a:rPr lang="en-US" b="1" dirty="0"/>
              <a:t>Drawing </a:t>
            </a:r>
            <a:r>
              <a:rPr lang="en-US" dirty="0"/>
              <a:t>group, click the </a:t>
            </a:r>
            <a:r>
              <a:rPr lang="en-US" b="1" dirty="0"/>
              <a:t>Format Shape </a:t>
            </a:r>
            <a:r>
              <a:rPr lang="en-US" dirty="0"/>
              <a:t>dialog box launcher.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select </a:t>
            </a:r>
            <a:r>
              <a:rPr lang="en-US" b="1" dirty="0"/>
              <a:t>Gradient fill </a:t>
            </a:r>
            <a:r>
              <a:rPr lang="en-US" dirty="0"/>
              <a:t>in the right pane, and then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Type</a:t>
            </a:r>
            <a:r>
              <a:rPr lang="en-US" dirty="0"/>
              <a:t> list, select </a:t>
            </a:r>
            <a:r>
              <a:rPr lang="en-US" b="1" dirty="0"/>
              <a:t>Linear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Direction</a:t>
            </a:r>
            <a:r>
              <a:rPr lang="en-US" dirty="0"/>
              <a:t>, and then click </a:t>
            </a:r>
            <a:r>
              <a:rPr lang="en-US" b="1" dirty="0"/>
              <a:t>Linear Down </a:t>
            </a:r>
            <a:r>
              <a:rPr lang="en-US" dirty="0"/>
              <a:t>(first row, second option from the left).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Under </a:t>
            </a:r>
            <a:r>
              <a:rPr lang="en-US" b="1" dirty="0">
                <a:latin typeface="+mn-lt"/>
                <a:ea typeface="+mn-ea"/>
              </a:rPr>
              <a:t>Gradient stops</a:t>
            </a:r>
            <a:r>
              <a:rPr lang="en-US" dirty="0">
                <a:latin typeface="+mn-lt"/>
                <a:ea typeface="+mn-ea"/>
              </a:rPr>
              <a:t>, click </a:t>
            </a:r>
            <a:r>
              <a:rPr lang="en-US" b="1" dirty="0">
                <a:latin typeface="+mn-lt"/>
                <a:ea typeface="+mn-ea"/>
              </a:rPr>
              <a:t>Add</a:t>
            </a:r>
            <a:r>
              <a:rPr lang="en-US" dirty="0">
                <a:latin typeface="+mn-lt"/>
                <a:ea typeface="+mn-ea"/>
              </a:rPr>
              <a:t> or </a:t>
            </a:r>
            <a:r>
              <a:rPr lang="en-US" b="1" dirty="0">
                <a:latin typeface="+mn-lt"/>
                <a:ea typeface="+mn-ea"/>
              </a:rPr>
              <a:t>Remove</a:t>
            </a:r>
            <a:r>
              <a:rPr lang="en-US" dirty="0">
                <a:latin typeface="+mn-lt"/>
                <a:ea typeface="+mn-ea"/>
              </a:rPr>
              <a:t> until two stops appear in the drop-down list.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that you added as follows: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32%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Olive Green, Accent 3, Lighter 60% </a:t>
            </a:r>
            <a:r>
              <a:rPr lang="en-US" dirty="0"/>
              <a:t>(third row, seventh option from the left).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Line Color </a:t>
            </a:r>
            <a:r>
              <a:rPr lang="en-US" dirty="0"/>
              <a:t>in the left pane, select </a:t>
            </a:r>
            <a:r>
              <a:rPr lang="en-US" b="1" dirty="0"/>
              <a:t>Gradient line </a:t>
            </a:r>
            <a:r>
              <a:rPr lang="en-US" dirty="0"/>
              <a:t>in the right pane, and then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Type</a:t>
            </a:r>
            <a:r>
              <a:rPr lang="en-US" dirty="0"/>
              <a:t> list, select </a:t>
            </a:r>
            <a:r>
              <a:rPr lang="en-US" b="1" dirty="0"/>
              <a:t>Linear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Direction</a:t>
            </a:r>
            <a:r>
              <a:rPr lang="en-US" dirty="0"/>
              <a:t>, and then click </a:t>
            </a:r>
            <a:r>
              <a:rPr lang="en-US" b="1" dirty="0"/>
              <a:t>Linear Up </a:t>
            </a:r>
            <a:r>
              <a:rPr lang="en-US" dirty="0"/>
              <a:t>(second row, second option from the left). 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Under </a:t>
            </a:r>
            <a:r>
              <a:rPr lang="en-US" b="1" dirty="0">
                <a:latin typeface="+mn-lt"/>
                <a:ea typeface="+mn-ea"/>
              </a:rPr>
              <a:t>Gradient stops</a:t>
            </a:r>
            <a:r>
              <a:rPr lang="en-US" dirty="0">
                <a:latin typeface="+mn-lt"/>
                <a:ea typeface="+mn-ea"/>
              </a:rPr>
              <a:t>, click </a:t>
            </a:r>
            <a:r>
              <a:rPr lang="en-US" b="1" dirty="0">
                <a:latin typeface="+mn-lt"/>
                <a:ea typeface="+mn-ea"/>
              </a:rPr>
              <a:t>Add</a:t>
            </a:r>
            <a:r>
              <a:rPr lang="en-US" dirty="0">
                <a:latin typeface="+mn-lt"/>
                <a:ea typeface="+mn-ea"/>
              </a:rPr>
              <a:t> or </a:t>
            </a:r>
            <a:r>
              <a:rPr lang="en-US" b="1" dirty="0">
                <a:latin typeface="+mn-lt"/>
                <a:ea typeface="+mn-ea"/>
              </a:rPr>
              <a:t>Remove</a:t>
            </a:r>
            <a:r>
              <a:rPr lang="en-US" dirty="0">
                <a:latin typeface="+mn-lt"/>
                <a:ea typeface="+mn-ea"/>
              </a:rPr>
              <a:t> until two stops appear in the drop-down list.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that you added as follows: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1, Darker 25% </a:t>
            </a:r>
            <a:r>
              <a:rPr lang="en-US" dirty="0"/>
              <a:t>(fourth row, first option from the left).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</a:t>
            </a:r>
            <a:r>
              <a:rPr lang="en-US" b="1" dirty="0"/>
              <a:t> Line Style </a:t>
            </a:r>
            <a:r>
              <a:rPr lang="en-US" dirty="0"/>
              <a:t>in the left pane. In the </a:t>
            </a:r>
            <a:r>
              <a:rPr lang="en-US" b="1" dirty="0"/>
              <a:t>Line Style </a:t>
            </a:r>
            <a:r>
              <a:rPr lang="en-US" dirty="0"/>
              <a:t>pane, in the </a:t>
            </a:r>
            <a:r>
              <a:rPr lang="en-US" b="1" dirty="0"/>
              <a:t>Width</a:t>
            </a:r>
            <a:r>
              <a:rPr lang="en-US" dirty="0"/>
              <a:t> box, enter </a:t>
            </a:r>
            <a:r>
              <a:rPr lang="en-US" b="1" dirty="0"/>
              <a:t>1 pt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 Effects</a:t>
            </a:r>
            <a:r>
              <a:rPr lang="en-US" dirty="0"/>
              <a:t>, point to </a:t>
            </a:r>
            <a:r>
              <a:rPr lang="en-US" b="1" dirty="0"/>
              <a:t>Glow</a:t>
            </a:r>
            <a:r>
              <a:rPr lang="en-US" dirty="0"/>
              <a:t>, and then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Under </a:t>
            </a:r>
            <a:r>
              <a:rPr lang="en-US" b="1" dirty="0"/>
              <a:t>Glow Variations</a:t>
            </a:r>
            <a:r>
              <a:rPr lang="en-US" dirty="0"/>
              <a:t>, select any option in the first row (5 pt glow options). 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Point to </a:t>
            </a:r>
            <a:r>
              <a:rPr lang="en-US" b="1" dirty="0"/>
              <a:t>More Glow Colors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White, Background 1, Darker 25%</a:t>
            </a:r>
            <a:r>
              <a:rPr lang="en-US" dirty="0"/>
              <a:t> (fourth row, first option from the left).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slide, right-click the rectangle and then click </a:t>
            </a:r>
            <a:r>
              <a:rPr lang="en-US" b="1" dirty="0"/>
              <a:t>Edit Text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Enter text in the text box and select the text.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Font</a:t>
            </a:r>
            <a:r>
              <a:rPr lang="en-US" dirty="0"/>
              <a:t> group, select </a:t>
            </a:r>
            <a:r>
              <a:rPr lang="en-US" b="1" dirty="0"/>
              <a:t>Gill Sans MT </a:t>
            </a:r>
            <a:r>
              <a:rPr lang="en-US" dirty="0"/>
              <a:t>from the </a:t>
            </a:r>
            <a:r>
              <a:rPr lang="en-US" b="1" dirty="0"/>
              <a:t>Font</a:t>
            </a:r>
            <a:r>
              <a:rPr lang="en-US" dirty="0"/>
              <a:t> list and then select </a:t>
            </a:r>
            <a:r>
              <a:rPr lang="en-US" b="1" dirty="0"/>
              <a:t>24</a:t>
            </a:r>
            <a:r>
              <a:rPr lang="en-US" dirty="0"/>
              <a:t> from the </a:t>
            </a:r>
            <a:r>
              <a:rPr lang="en-US" b="1" dirty="0"/>
              <a:t>Font Size </a:t>
            </a:r>
            <a:r>
              <a:rPr lang="en-US" dirty="0"/>
              <a:t>list.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Paragraph</a:t>
            </a:r>
            <a:r>
              <a:rPr lang="en-US" dirty="0"/>
              <a:t> group, click </a:t>
            </a:r>
            <a:r>
              <a:rPr lang="en-US" b="1" dirty="0"/>
              <a:t>Align Text Left</a:t>
            </a:r>
            <a:r>
              <a:rPr lang="en-US" dirty="0"/>
              <a:t> to align the text left within the rectangle.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WordArt Styles </a:t>
            </a:r>
            <a:r>
              <a:rPr lang="en-US" dirty="0"/>
              <a:t>group, click the arrow next to </a:t>
            </a:r>
            <a:r>
              <a:rPr lang="en-US" b="1" dirty="0"/>
              <a:t>Text Fill</a:t>
            </a:r>
            <a:r>
              <a:rPr lang="en-US" dirty="0"/>
              <a:t>, click </a:t>
            </a:r>
            <a:r>
              <a:rPr lang="en-US" b="1" dirty="0"/>
              <a:t>More Fill Colors</a:t>
            </a:r>
            <a:r>
              <a:rPr lang="en-US" dirty="0"/>
              <a:t>, and then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127</a:t>
            </a:r>
            <a:r>
              <a:rPr lang="en-US" dirty="0"/>
              <a:t>, Green: </a:t>
            </a:r>
            <a:r>
              <a:rPr lang="en-US" b="1" dirty="0"/>
              <a:t>127</a:t>
            </a:r>
            <a:r>
              <a:rPr lang="en-US" dirty="0"/>
              <a:t>, and Blue: </a:t>
            </a:r>
            <a:r>
              <a:rPr lang="en-US" b="1" dirty="0"/>
              <a:t>127</a:t>
            </a:r>
            <a:r>
              <a:rPr lang="en-US" dirty="0"/>
              <a:t>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Select the rectangle. On the </a:t>
            </a:r>
            <a:r>
              <a:rPr lang="en-US" b="1" dirty="0"/>
              <a:t>Home</a:t>
            </a:r>
            <a:r>
              <a:rPr lang="en-US" dirty="0"/>
              <a:t> tab, in the bottom-right corner of the </a:t>
            </a:r>
            <a:r>
              <a:rPr lang="en-US" b="1" dirty="0"/>
              <a:t>Drawing</a:t>
            </a:r>
            <a:r>
              <a:rPr lang="en-US" dirty="0"/>
              <a:t> group, click the </a:t>
            </a:r>
            <a:r>
              <a:rPr lang="en-US" b="1" dirty="0"/>
              <a:t>Format Shapes</a:t>
            </a:r>
            <a:r>
              <a:rPr lang="en-US" dirty="0"/>
              <a:t> dialog box launcher. In the </a:t>
            </a:r>
            <a:r>
              <a:rPr lang="en-US" b="1" dirty="0"/>
              <a:t>Format Shapes </a:t>
            </a:r>
            <a:r>
              <a:rPr lang="en-US" dirty="0"/>
              <a:t>dialog box, click </a:t>
            </a:r>
            <a:r>
              <a:rPr lang="en-US" b="1" dirty="0"/>
              <a:t>Text Box</a:t>
            </a:r>
            <a:r>
              <a:rPr lang="en-US" dirty="0"/>
              <a:t> in the left pane. In the right pane, under </a:t>
            </a:r>
            <a:r>
              <a:rPr lang="en-US" b="1" dirty="0"/>
              <a:t>Internal margin</a:t>
            </a:r>
            <a:r>
              <a:rPr lang="en-US" dirty="0"/>
              <a:t>, enter </a:t>
            </a:r>
            <a:r>
              <a:rPr lang="en-US" b="1" dirty="0"/>
              <a:t>1”</a:t>
            </a:r>
            <a:r>
              <a:rPr lang="en-US" dirty="0"/>
              <a:t> in the </a:t>
            </a:r>
            <a:r>
              <a:rPr lang="en-US" b="1" dirty="0"/>
              <a:t>Left</a:t>
            </a:r>
            <a:r>
              <a:rPr lang="en-US" dirty="0"/>
              <a:t> box to increase the left margin in the rectangle to accommodate the embossed picture.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Size</a:t>
            </a:r>
            <a:r>
              <a:rPr lang="en-US" dirty="0"/>
              <a:t> group,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Height</a:t>
            </a:r>
            <a:r>
              <a:rPr lang="en-US" dirty="0"/>
              <a:t> box, enter </a:t>
            </a:r>
            <a:r>
              <a:rPr lang="en-US" b="1" dirty="0"/>
              <a:t>0.92”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Width</a:t>
            </a:r>
            <a:r>
              <a:rPr lang="en-US" dirty="0"/>
              <a:t> box, enter </a:t>
            </a:r>
            <a:r>
              <a:rPr lang="en-US" b="1" dirty="0"/>
              <a:t>4.5”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olive-green embossed picture for the top rectangle on this slide, do the following: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Shapes</a:t>
            </a:r>
            <a:r>
              <a:rPr lang="en-US" dirty="0"/>
              <a:t>, and then under </a:t>
            </a:r>
            <a:r>
              <a:rPr lang="en-US" b="1" dirty="0"/>
              <a:t>Rectangles</a:t>
            </a:r>
            <a:r>
              <a:rPr lang="en-US" dirty="0"/>
              <a:t>, click </a:t>
            </a:r>
            <a:r>
              <a:rPr lang="en-US" b="1" dirty="0"/>
              <a:t>Rounded Diagonal Corner Rectangle </a:t>
            </a:r>
            <a:r>
              <a:rPr lang="en-US" dirty="0"/>
              <a:t>(ninth option from the left). On the slide, drag to draw a rectangle.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bottom right corner of the </a:t>
            </a:r>
            <a:r>
              <a:rPr lang="en-US" b="1" dirty="0"/>
              <a:t>Drawing </a:t>
            </a:r>
            <a:r>
              <a:rPr lang="en-US" dirty="0"/>
              <a:t>group, click the </a:t>
            </a:r>
            <a:r>
              <a:rPr lang="en-US" b="1" dirty="0"/>
              <a:t>Format Shape </a:t>
            </a:r>
            <a:r>
              <a:rPr lang="en-US" dirty="0"/>
              <a:t>dialog box launcher.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select </a:t>
            </a:r>
            <a:r>
              <a:rPr lang="en-US" b="1" dirty="0"/>
              <a:t>Picture or texture fill</a:t>
            </a:r>
            <a:r>
              <a:rPr lang="en-US" dirty="0"/>
              <a:t>, and then under </a:t>
            </a:r>
            <a:r>
              <a:rPr lang="en-US" b="1" dirty="0"/>
              <a:t>Insert from </a:t>
            </a:r>
            <a:r>
              <a:rPr lang="en-US" dirty="0"/>
              <a:t>click </a:t>
            </a:r>
            <a:r>
              <a:rPr lang="en-US" b="1" dirty="0"/>
              <a:t>File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Insert Picture</a:t>
            </a:r>
            <a:r>
              <a:rPr lang="en-US" dirty="0"/>
              <a:t> dialog box, select a picture and then click </a:t>
            </a:r>
            <a:r>
              <a:rPr lang="en-US" b="1" dirty="0"/>
              <a:t>Insert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Line Color </a:t>
            </a:r>
            <a:r>
              <a:rPr lang="en-US" dirty="0"/>
              <a:t>in the left pane. In the </a:t>
            </a:r>
            <a:r>
              <a:rPr lang="en-US" b="1" dirty="0"/>
              <a:t>Line Color </a:t>
            </a:r>
            <a:r>
              <a:rPr lang="en-US" dirty="0"/>
              <a:t>pane, select </a:t>
            </a:r>
            <a:r>
              <a:rPr lang="en-US" b="1" dirty="0"/>
              <a:t>No line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Picture</a:t>
            </a:r>
            <a:r>
              <a:rPr lang="en-US" dirty="0"/>
              <a:t> in the left pane, click the button next to </a:t>
            </a:r>
            <a:r>
              <a:rPr lang="en-US" b="1" dirty="0"/>
              <a:t>Recolor</a:t>
            </a:r>
            <a:r>
              <a:rPr lang="en-US" dirty="0"/>
              <a:t>, and then under </a:t>
            </a:r>
            <a:r>
              <a:rPr lang="en-US" b="1" dirty="0"/>
              <a:t>Light Variations </a:t>
            </a:r>
            <a:r>
              <a:rPr lang="en-US" dirty="0"/>
              <a:t>click </a:t>
            </a:r>
            <a:r>
              <a:rPr lang="en-US" b="1" dirty="0"/>
              <a:t>Accent color 3 Light</a:t>
            </a:r>
            <a:r>
              <a:rPr lang="en-US" dirty="0"/>
              <a:t> (fourth option from the left).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Shadow</a:t>
            </a:r>
            <a:r>
              <a:rPr lang="en-US" dirty="0"/>
              <a:t> in the left pane, and then do the following  in the right pane: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Preset</a:t>
            </a:r>
            <a:r>
              <a:rPr lang="en-US" dirty="0"/>
              <a:t>, and then under </a:t>
            </a:r>
            <a:r>
              <a:rPr lang="en-US" b="1" dirty="0"/>
              <a:t>Inner</a:t>
            </a:r>
            <a:r>
              <a:rPr lang="en-US" dirty="0"/>
              <a:t> click </a:t>
            </a:r>
            <a:r>
              <a:rPr lang="en-US" b="1" dirty="0"/>
              <a:t>Inside Diagonal Top Left </a:t>
            </a:r>
            <a:r>
              <a:rPr lang="en-US" dirty="0"/>
              <a:t>(first row, first option from the left).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Transparency</a:t>
            </a:r>
            <a:r>
              <a:rPr lang="en-US" dirty="0"/>
              <a:t> box, enter </a:t>
            </a:r>
            <a:r>
              <a:rPr lang="en-US" b="1" dirty="0"/>
              <a:t>65%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Picture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bottom right corner of the </a:t>
            </a:r>
            <a:r>
              <a:rPr lang="en-US" b="1" dirty="0"/>
              <a:t>Size </a:t>
            </a:r>
            <a:r>
              <a:rPr lang="en-US" dirty="0"/>
              <a:t>group, click the </a:t>
            </a:r>
            <a:r>
              <a:rPr lang="en-US" b="1" dirty="0"/>
              <a:t>Size and Position</a:t>
            </a:r>
            <a:r>
              <a:rPr lang="en-US" dirty="0"/>
              <a:t> dialog box launcher. In the </a:t>
            </a:r>
            <a:r>
              <a:rPr lang="en-US" b="1" dirty="0"/>
              <a:t>Size and Position</a:t>
            </a:r>
            <a:r>
              <a:rPr lang="en-US" dirty="0"/>
              <a:t> dialog box, on the </a:t>
            </a:r>
            <a:r>
              <a:rPr lang="en-US" b="1" dirty="0"/>
              <a:t>Size</a:t>
            </a:r>
            <a:r>
              <a:rPr lang="en-US" dirty="0"/>
              <a:t> tab,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Scale</a:t>
            </a:r>
            <a:r>
              <a:rPr lang="en-US" dirty="0"/>
              <a:t>, select the </a:t>
            </a:r>
            <a:r>
              <a:rPr lang="en-US" b="1" dirty="0"/>
              <a:t>Lock aspect ratio </a:t>
            </a:r>
            <a:r>
              <a:rPr lang="en-US" dirty="0"/>
              <a:t>check box.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Size and rotate</a:t>
            </a:r>
            <a:r>
              <a:rPr lang="en-US" dirty="0"/>
              <a:t>, in the </a:t>
            </a:r>
            <a:r>
              <a:rPr lang="en-US" b="1" dirty="0"/>
              <a:t>Height </a:t>
            </a:r>
            <a:r>
              <a:rPr lang="en-US" dirty="0"/>
              <a:t> box, enter </a:t>
            </a:r>
            <a:r>
              <a:rPr lang="en-US" b="1" dirty="0"/>
              <a:t>0.75”</a:t>
            </a:r>
            <a:r>
              <a:rPr lang="en-US" dirty="0"/>
              <a:t>. (Under </a:t>
            </a:r>
            <a:r>
              <a:rPr lang="en-US" b="1" dirty="0"/>
              <a:t>Size and rotate</a:t>
            </a:r>
            <a:r>
              <a:rPr lang="en-US" dirty="0"/>
              <a:t>, in the </a:t>
            </a:r>
            <a:r>
              <a:rPr lang="en-US" b="1" dirty="0"/>
              <a:t>Width</a:t>
            </a:r>
            <a:r>
              <a:rPr lang="en-US" dirty="0"/>
              <a:t> box, </a:t>
            </a:r>
            <a:r>
              <a:rPr lang="en-US" b="1" dirty="0"/>
              <a:t>0.75” </a:t>
            </a:r>
            <a:r>
              <a:rPr lang="en-US" dirty="0"/>
              <a:t>will appear automatically.)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Drag the picture onto the left side of the rectangle.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Press and hold CTRL and select the picture and the rectangle.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Middle</a:t>
            </a:r>
            <a:r>
              <a:rPr lang="en-US" dirty="0"/>
              <a:t>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232943" lvl="1" indent="-232943">
              <a:spcAft>
                <a:spcPts val="204"/>
              </a:spcAft>
            </a:pPr>
            <a:r>
              <a:rPr lang="en-US" dirty="0"/>
              <a:t>To reproduce the other shapes on this slide, do the following: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Press and hold CTRL and select the picture and the rectangle.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and then click </a:t>
            </a:r>
            <a:r>
              <a:rPr lang="en-US" b="1" dirty="0"/>
              <a:t>Group</a:t>
            </a:r>
            <a:r>
              <a:rPr lang="en-US" dirty="0"/>
              <a:t>. 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 </a:t>
            </a:r>
            <a:r>
              <a:rPr lang="en-US" dirty="0"/>
              <a:t>group, click the arrow under </a:t>
            </a:r>
            <a:r>
              <a:rPr lang="en-US" b="1" dirty="0"/>
              <a:t>Paste, </a:t>
            </a:r>
            <a:r>
              <a:rPr lang="en-US" dirty="0"/>
              <a:t>and then click </a:t>
            </a:r>
            <a:r>
              <a:rPr lang="en-US" b="1" dirty="0"/>
              <a:t>Duplicate</a:t>
            </a:r>
            <a:r>
              <a:rPr lang="en-US" dirty="0"/>
              <a:t>. Repeat the process until there is a total of four groups of shapes.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Drag the groups so that they are distributed vertically on the slide. Press and hold CTRL and select all four groups.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and then do the following:</a:t>
            </a:r>
          </a:p>
          <a:p>
            <a:pPr marL="698830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Center</a:t>
            </a:r>
            <a:r>
              <a:rPr lang="en-US" dirty="0"/>
              <a:t>. </a:t>
            </a:r>
          </a:p>
          <a:p>
            <a:pPr marL="698830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Distribute Vertically</a:t>
            </a:r>
            <a:r>
              <a:rPr lang="en-US" dirty="0"/>
              <a:t>. </a:t>
            </a:r>
          </a:p>
          <a:p>
            <a:pPr marL="698830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Ungroup</a:t>
            </a:r>
            <a:r>
              <a:rPr lang="en-US" dirty="0"/>
              <a:t>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To change the color and text for the duplicate rectangles (second, third, and fourth from the top), do the following:</a:t>
            </a:r>
          </a:p>
          <a:p>
            <a:pPr marL="232943" lvl="1" indent="-232943">
              <a:buFont typeface="+mj-lt"/>
              <a:buAutoNum type="arabicPeriod"/>
            </a:pPr>
            <a:r>
              <a:rPr lang="en-US" dirty="0"/>
              <a:t>Select the rectangle that you would like to recolor.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 Styles </a:t>
            </a:r>
            <a:r>
              <a:rPr lang="en-US" dirty="0"/>
              <a:t>group, click the arrow next to </a:t>
            </a:r>
            <a:r>
              <a:rPr lang="en-US" b="1" dirty="0"/>
              <a:t>Shape Fill</a:t>
            </a:r>
            <a:r>
              <a:rPr lang="en-US" dirty="0"/>
              <a:t>, point to </a:t>
            </a:r>
            <a:r>
              <a:rPr lang="en-US" b="1" dirty="0"/>
              <a:t>Gradient</a:t>
            </a:r>
            <a:r>
              <a:rPr lang="en-US" dirty="0"/>
              <a:t>, and then click </a:t>
            </a:r>
            <a:r>
              <a:rPr lang="en-US" b="1" dirty="0"/>
              <a:t>More Gradients</a:t>
            </a:r>
            <a:r>
              <a:rPr lang="en-US" dirty="0"/>
              <a:t>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 </a:t>
            </a:r>
            <a:r>
              <a:rPr lang="en-US" dirty="0"/>
              <a:t>in the left pane, select </a:t>
            </a:r>
            <a:r>
              <a:rPr lang="en-US" b="1" dirty="0"/>
              <a:t>Gradient fill </a:t>
            </a:r>
            <a:r>
              <a:rPr lang="en-US" dirty="0"/>
              <a:t>in the right pane, and then do the following: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second rectangle from the top, under </a:t>
            </a:r>
            <a:r>
              <a:rPr lang="en-US" b="1" dirty="0"/>
              <a:t>Gradient stops</a:t>
            </a:r>
            <a:r>
              <a:rPr lang="en-US" dirty="0"/>
              <a:t>, select </a:t>
            </a:r>
            <a:r>
              <a:rPr lang="en-US" b="1" dirty="0"/>
              <a:t>Stop 2 </a:t>
            </a:r>
            <a:r>
              <a:rPr lang="en-US" dirty="0"/>
              <a:t>from the drop-down list,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Orange, Accent 6, Lighter 60% </a:t>
            </a:r>
            <a:r>
              <a:rPr lang="en-US" dirty="0"/>
              <a:t>(third row, tenth option from the left). 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third rectangle from the top, under </a:t>
            </a:r>
            <a:r>
              <a:rPr lang="en-US" b="1" dirty="0"/>
              <a:t>Gradient stops</a:t>
            </a:r>
            <a:r>
              <a:rPr lang="en-US" dirty="0"/>
              <a:t>, select </a:t>
            </a:r>
            <a:r>
              <a:rPr lang="en-US" b="1" dirty="0"/>
              <a:t>Stop 2 </a:t>
            </a:r>
            <a:r>
              <a:rPr lang="en-US" dirty="0"/>
              <a:t>from the drop-down list,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Aqua, Accent 5, Lighter 60% </a:t>
            </a:r>
            <a:r>
              <a:rPr lang="en-US" dirty="0"/>
              <a:t>(third row, ninth option from the left).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fourth rectangle from the top, under </a:t>
            </a:r>
            <a:r>
              <a:rPr lang="en-US" b="1" dirty="0"/>
              <a:t>Gradient stops</a:t>
            </a:r>
            <a:r>
              <a:rPr lang="en-US" dirty="0"/>
              <a:t>, select </a:t>
            </a:r>
            <a:r>
              <a:rPr lang="en-US" b="1" dirty="0"/>
              <a:t>Stop 2 </a:t>
            </a:r>
            <a:r>
              <a:rPr lang="en-US" dirty="0"/>
              <a:t>from the drop-down list,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Blue, Accent 1, Lighter 60% </a:t>
            </a:r>
            <a:r>
              <a:rPr lang="en-US" dirty="0"/>
              <a:t>(third row, fifth option from the left).</a:t>
            </a:r>
          </a:p>
          <a:p>
            <a:pPr marL="349415" lvl="1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r>
              <a:rPr lang="en-US" dirty="0"/>
              <a:t>To change the text on the duplicate rectangles, click in each text box and edit the text.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r>
              <a:rPr lang="en-US" dirty="0"/>
              <a:t>To change the picture on the duplicate rectangles (second, third, and fourth from the top), do the following: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Right-click the second picture from the top, and then click </a:t>
            </a:r>
            <a:r>
              <a:rPr lang="en-US" b="1" dirty="0">
                <a:latin typeface="+mn-lt"/>
                <a:ea typeface="+mn-ea"/>
                <a:cs typeface="+mn-cs"/>
              </a:rPr>
              <a:t>Format Picture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Format Picture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and then under </a:t>
            </a:r>
            <a:r>
              <a:rPr lang="en-US" b="1" dirty="0"/>
              <a:t>Insert from </a:t>
            </a:r>
            <a:r>
              <a:rPr lang="en-US" dirty="0"/>
              <a:t>click </a:t>
            </a:r>
            <a:r>
              <a:rPr lang="en-US" b="1" dirty="0"/>
              <a:t>File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Insert Picture</a:t>
            </a:r>
            <a:r>
              <a:rPr lang="en-US" dirty="0"/>
              <a:t> dialog box, select a picture, and then click </a:t>
            </a:r>
            <a:r>
              <a:rPr lang="en-US" b="1" dirty="0"/>
              <a:t>Insert</a:t>
            </a:r>
            <a:r>
              <a:rPr lang="en-US" dirty="0"/>
              <a:t>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Repeat the process for the third and fourth rectangles from the top.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i="1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To change the color for the duplicate pictures (second, third, and fourth from the top), do the following:</a:t>
            </a:r>
          </a:p>
          <a:p>
            <a:pPr marL="232943" lvl="1" indent="-232943">
              <a:buFont typeface="+mj-lt"/>
              <a:buAutoNum type="arabicPeriod"/>
            </a:pPr>
            <a:r>
              <a:rPr lang="en-US" dirty="0"/>
              <a:t>Select the picture that you would like to recolor.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Picture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Adjust </a:t>
            </a:r>
            <a:r>
              <a:rPr lang="en-US" dirty="0"/>
              <a:t>group, click the arrow next to </a:t>
            </a:r>
            <a:r>
              <a:rPr lang="en-US" b="1" dirty="0"/>
              <a:t>Recolor</a:t>
            </a:r>
            <a:r>
              <a:rPr lang="en-US" dirty="0"/>
              <a:t>, and then do the following: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second picture from the top, under </a:t>
            </a:r>
            <a:r>
              <a:rPr lang="en-US" b="1" dirty="0"/>
              <a:t>Light Variations</a:t>
            </a:r>
            <a:r>
              <a:rPr lang="en-US" dirty="0"/>
              <a:t>, click </a:t>
            </a:r>
            <a:r>
              <a:rPr lang="en-US" b="1" dirty="0"/>
              <a:t>Accent color 6 Light </a:t>
            </a:r>
            <a:r>
              <a:rPr lang="en-US" dirty="0"/>
              <a:t>(seventh option from the left).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third picture from the top, under </a:t>
            </a:r>
            <a:r>
              <a:rPr lang="en-US" b="1" dirty="0"/>
              <a:t>Light Variations</a:t>
            </a:r>
            <a:r>
              <a:rPr lang="en-US" dirty="0"/>
              <a:t>, click </a:t>
            </a:r>
            <a:r>
              <a:rPr lang="en-US" b="1" dirty="0"/>
              <a:t>Accent color 5 Light </a:t>
            </a:r>
            <a:r>
              <a:rPr lang="en-US" dirty="0"/>
              <a:t>(sixth option from the left).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fourth picture from the top, under </a:t>
            </a:r>
            <a:r>
              <a:rPr lang="en-US" b="1" dirty="0"/>
              <a:t>Light Variations</a:t>
            </a:r>
            <a:r>
              <a:rPr lang="en-US" dirty="0"/>
              <a:t>, click </a:t>
            </a:r>
            <a:r>
              <a:rPr lang="en-US" b="1" dirty="0"/>
              <a:t>Accent color 1 Light </a:t>
            </a:r>
            <a:r>
              <a:rPr lang="en-US" dirty="0"/>
              <a:t>(second option from the left).</a:t>
            </a:r>
          </a:p>
          <a:p>
            <a:pPr marL="349415" indent="-349415">
              <a:buFont typeface="+mj-lt"/>
              <a:buAutoNum type="arabicPeriod"/>
            </a:pPr>
            <a:endParaRPr lang="en-US" dirty="0"/>
          </a:p>
          <a:p>
            <a:pPr marL="349415" indent="-349415"/>
            <a:endParaRPr lang="en-US" dirty="0"/>
          </a:p>
          <a:p>
            <a:r>
              <a:rPr lang="en-US" dirty="0"/>
              <a:t>To reproduce the background on this slide, do the following: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b="1" dirty="0">
                <a:latin typeface="+mn-lt"/>
                <a:ea typeface="+mn-ea"/>
                <a:cs typeface="+mn-cs"/>
              </a:rPr>
              <a:t>Format Background</a:t>
            </a:r>
            <a:r>
              <a:rPr lang="en-US" dirty="0">
                <a:latin typeface="+mn-lt"/>
                <a:ea typeface="+mn-ea"/>
                <a:cs typeface="+mn-cs"/>
              </a:rPr>
              <a:t>. In the </a:t>
            </a:r>
            <a:r>
              <a:rPr lang="en-US" b="1" dirty="0">
                <a:latin typeface="+mn-lt"/>
                <a:ea typeface="+mn-ea"/>
                <a:cs typeface="+mn-cs"/>
              </a:rPr>
              <a:t>Format Background </a:t>
            </a:r>
            <a:r>
              <a:rPr lang="en-US" dirty="0">
                <a:latin typeface="+mn-lt"/>
                <a:ea typeface="+mn-ea"/>
                <a:cs typeface="+mn-cs"/>
              </a:rPr>
              <a:t>dialog box, click </a:t>
            </a:r>
            <a:r>
              <a:rPr lang="en-US" b="1" dirty="0">
                <a:latin typeface="+mn-lt"/>
                <a:ea typeface="+mn-ea"/>
                <a:cs typeface="+mn-cs"/>
              </a:rPr>
              <a:t>Fill</a:t>
            </a:r>
            <a:r>
              <a:rPr lang="en-US" dirty="0">
                <a:latin typeface="+mn-lt"/>
                <a:ea typeface="+mn-ea"/>
                <a:cs typeface="+mn-cs"/>
              </a:rPr>
              <a:t> in the left pane, select </a:t>
            </a:r>
            <a:r>
              <a:rPr lang="en-US" b="1" dirty="0">
                <a:latin typeface="+mn-lt"/>
                <a:ea typeface="+mn-ea"/>
                <a:cs typeface="+mn-cs"/>
              </a:rPr>
              <a:t>Gradient fill</a:t>
            </a:r>
            <a:r>
              <a:rPr lang="en-US" dirty="0">
                <a:latin typeface="+mn-lt"/>
                <a:ea typeface="+mn-ea"/>
                <a:cs typeface="+mn-cs"/>
              </a:rPr>
              <a:t> in the right pane, and then do the following:</a:t>
            </a:r>
            <a:endParaRPr lang="en-US" dirty="0"/>
          </a:p>
          <a:p>
            <a:pPr marL="698830" lvl="1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Type</a:t>
            </a:r>
            <a:r>
              <a:rPr lang="en-US" dirty="0"/>
              <a:t> list, select </a:t>
            </a:r>
            <a:r>
              <a:rPr lang="en-US" b="1" dirty="0"/>
              <a:t>Radial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Direction</a:t>
            </a:r>
            <a:r>
              <a:rPr lang="en-US" dirty="0"/>
              <a:t>, and then click </a:t>
            </a:r>
            <a:r>
              <a:rPr lang="en-US" b="1" dirty="0"/>
              <a:t>From Center </a:t>
            </a:r>
            <a:r>
              <a:rPr lang="en-US" dirty="0"/>
              <a:t>(third option from the left).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Under </a:t>
            </a:r>
            <a:r>
              <a:rPr lang="en-US" b="1" dirty="0">
                <a:latin typeface="+mn-lt"/>
                <a:ea typeface="+mn-ea"/>
              </a:rPr>
              <a:t>Gradient stops</a:t>
            </a:r>
            <a:r>
              <a:rPr lang="en-US" dirty="0">
                <a:latin typeface="+mn-lt"/>
                <a:ea typeface="+mn-ea"/>
              </a:rPr>
              <a:t>, click </a:t>
            </a:r>
            <a:r>
              <a:rPr lang="en-US" b="1" dirty="0">
                <a:latin typeface="+mn-lt"/>
                <a:ea typeface="+mn-ea"/>
              </a:rPr>
              <a:t>Add</a:t>
            </a:r>
            <a:r>
              <a:rPr lang="en-US" dirty="0">
                <a:latin typeface="+mn-lt"/>
                <a:ea typeface="+mn-ea"/>
              </a:rPr>
              <a:t> or </a:t>
            </a:r>
            <a:r>
              <a:rPr lang="en-US" b="1" dirty="0">
                <a:latin typeface="+mn-lt"/>
                <a:ea typeface="+mn-ea"/>
              </a:rPr>
              <a:t>Remove</a:t>
            </a:r>
            <a:r>
              <a:rPr lang="en-US" dirty="0">
                <a:latin typeface="+mn-lt"/>
                <a:ea typeface="+mn-ea"/>
              </a:rPr>
              <a:t> until two stops appear in the drop-down list.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that you added as follows: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1, Darker 15% </a:t>
            </a:r>
            <a:r>
              <a:rPr lang="en-US" dirty="0"/>
              <a:t>(third row, first option from the left).</a:t>
            </a:r>
          </a:p>
          <a:p>
            <a:pPr marL="349415" indent="-349415"/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52450" y="468313"/>
            <a:ext cx="3198813" cy="2398712"/>
          </a:xfr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rmAutofit fontScale="25000" lnSpcReduction="20000"/>
          </a:bodyPr>
          <a:lstStyle/>
          <a:p>
            <a:r>
              <a:rPr lang="en-US" sz="1400" b="1" dirty="0"/>
              <a:t>Rounded corner rectangle tabs with inset pictures</a:t>
            </a:r>
          </a:p>
          <a:p>
            <a:r>
              <a:rPr lang="en-US" sz="1400" dirty="0"/>
              <a:t>(Advanced)</a:t>
            </a:r>
          </a:p>
          <a:p>
            <a:endParaRPr lang="en-US" dirty="0"/>
          </a:p>
          <a:p>
            <a:endParaRPr lang="en-US" dirty="0"/>
          </a:p>
          <a:p>
            <a:pPr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defRPr/>
            </a:pPr>
            <a:r>
              <a:rPr lang="en-US" dirty="0"/>
              <a:t>To reproduce the top rectangle (olive-green, “label one”) with text effects on this slide, do the following: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Slides</a:t>
            </a:r>
            <a:r>
              <a:rPr lang="en-US" dirty="0"/>
              <a:t> group, click </a:t>
            </a:r>
            <a:r>
              <a:rPr lang="en-US" b="1" dirty="0"/>
              <a:t>Layout</a:t>
            </a:r>
            <a:r>
              <a:rPr lang="en-US" dirty="0"/>
              <a:t>, and then click </a:t>
            </a:r>
            <a:r>
              <a:rPr lang="en-US" b="1" dirty="0"/>
              <a:t>Blank</a:t>
            </a:r>
            <a:r>
              <a:rPr lang="en-US" dirty="0"/>
              <a:t>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Shapes</a:t>
            </a:r>
            <a:r>
              <a:rPr lang="en-US" dirty="0"/>
              <a:t>, and then under </a:t>
            </a:r>
            <a:r>
              <a:rPr lang="en-US" b="1" dirty="0"/>
              <a:t>Rectangles</a:t>
            </a:r>
            <a:r>
              <a:rPr lang="en-US" dirty="0"/>
              <a:t>, click </a:t>
            </a:r>
            <a:r>
              <a:rPr lang="en-US" b="1" dirty="0"/>
              <a:t>Rounded Diagonal Corner Rectangle </a:t>
            </a:r>
            <a:r>
              <a:rPr lang="en-US" dirty="0"/>
              <a:t>(ninth option from the left). On the slide, drag to draw a rectangle.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bottom right corner of the </a:t>
            </a:r>
            <a:r>
              <a:rPr lang="en-US" b="1" dirty="0"/>
              <a:t>Drawing </a:t>
            </a:r>
            <a:r>
              <a:rPr lang="en-US" dirty="0"/>
              <a:t>group, click the </a:t>
            </a:r>
            <a:r>
              <a:rPr lang="en-US" b="1" dirty="0"/>
              <a:t>Format Shape </a:t>
            </a:r>
            <a:r>
              <a:rPr lang="en-US" dirty="0"/>
              <a:t>dialog box launcher.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select </a:t>
            </a:r>
            <a:r>
              <a:rPr lang="en-US" b="1" dirty="0"/>
              <a:t>Gradient fill </a:t>
            </a:r>
            <a:r>
              <a:rPr lang="en-US" dirty="0"/>
              <a:t>in the right pane, and then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Type</a:t>
            </a:r>
            <a:r>
              <a:rPr lang="en-US" dirty="0"/>
              <a:t> list, select </a:t>
            </a:r>
            <a:r>
              <a:rPr lang="en-US" b="1" dirty="0"/>
              <a:t>Linear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Direction</a:t>
            </a:r>
            <a:r>
              <a:rPr lang="en-US" dirty="0"/>
              <a:t>, and then click </a:t>
            </a:r>
            <a:r>
              <a:rPr lang="en-US" b="1" dirty="0"/>
              <a:t>Linear Down </a:t>
            </a:r>
            <a:r>
              <a:rPr lang="en-US" dirty="0"/>
              <a:t>(first row, second option from the left).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Under </a:t>
            </a:r>
            <a:r>
              <a:rPr lang="en-US" b="1" dirty="0">
                <a:latin typeface="+mn-lt"/>
                <a:ea typeface="+mn-ea"/>
              </a:rPr>
              <a:t>Gradient stops</a:t>
            </a:r>
            <a:r>
              <a:rPr lang="en-US" dirty="0">
                <a:latin typeface="+mn-lt"/>
                <a:ea typeface="+mn-ea"/>
              </a:rPr>
              <a:t>, click </a:t>
            </a:r>
            <a:r>
              <a:rPr lang="en-US" b="1" dirty="0">
                <a:latin typeface="+mn-lt"/>
                <a:ea typeface="+mn-ea"/>
              </a:rPr>
              <a:t>Add</a:t>
            </a:r>
            <a:r>
              <a:rPr lang="en-US" dirty="0">
                <a:latin typeface="+mn-lt"/>
                <a:ea typeface="+mn-ea"/>
              </a:rPr>
              <a:t> or </a:t>
            </a:r>
            <a:r>
              <a:rPr lang="en-US" b="1" dirty="0">
                <a:latin typeface="+mn-lt"/>
                <a:ea typeface="+mn-ea"/>
              </a:rPr>
              <a:t>Remove</a:t>
            </a:r>
            <a:r>
              <a:rPr lang="en-US" dirty="0">
                <a:latin typeface="+mn-lt"/>
                <a:ea typeface="+mn-ea"/>
              </a:rPr>
              <a:t> until two stops appear in the drop-down list.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that you added as follows: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32%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Olive Green, Accent 3, Lighter 60% </a:t>
            </a:r>
            <a:r>
              <a:rPr lang="en-US" dirty="0"/>
              <a:t>(third row, seventh option from the left).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Line Color </a:t>
            </a:r>
            <a:r>
              <a:rPr lang="en-US" dirty="0"/>
              <a:t>in the left pane, select </a:t>
            </a:r>
            <a:r>
              <a:rPr lang="en-US" b="1" dirty="0"/>
              <a:t>Gradient line </a:t>
            </a:r>
            <a:r>
              <a:rPr lang="en-US" dirty="0"/>
              <a:t>in the right pane, and then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Type</a:t>
            </a:r>
            <a:r>
              <a:rPr lang="en-US" dirty="0"/>
              <a:t> list, select </a:t>
            </a:r>
            <a:r>
              <a:rPr lang="en-US" b="1" dirty="0"/>
              <a:t>Linear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Direction</a:t>
            </a:r>
            <a:r>
              <a:rPr lang="en-US" dirty="0"/>
              <a:t>, and then click </a:t>
            </a:r>
            <a:r>
              <a:rPr lang="en-US" b="1" dirty="0"/>
              <a:t>Linear Up </a:t>
            </a:r>
            <a:r>
              <a:rPr lang="en-US" dirty="0"/>
              <a:t>(second row, second option from the left). 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Under </a:t>
            </a:r>
            <a:r>
              <a:rPr lang="en-US" b="1" dirty="0">
                <a:latin typeface="+mn-lt"/>
                <a:ea typeface="+mn-ea"/>
              </a:rPr>
              <a:t>Gradient stops</a:t>
            </a:r>
            <a:r>
              <a:rPr lang="en-US" dirty="0">
                <a:latin typeface="+mn-lt"/>
                <a:ea typeface="+mn-ea"/>
              </a:rPr>
              <a:t>, click </a:t>
            </a:r>
            <a:r>
              <a:rPr lang="en-US" b="1" dirty="0">
                <a:latin typeface="+mn-lt"/>
                <a:ea typeface="+mn-ea"/>
              </a:rPr>
              <a:t>Add</a:t>
            </a:r>
            <a:r>
              <a:rPr lang="en-US" dirty="0">
                <a:latin typeface="+mn-lt"/>
                <a:ea typeface="+mn-ea"/>
              </a:rPr>
              <a:t> or </a:t>
            </a:r>
            <a:r>
              <a:rPr lang="en-US" b="1" dirty="0">
                <a:latin typeface="+mn-lt"/>
                <a:ea typeface="+mn-ea"/>
              </a:rPr>
              <a:t>Remove</a:t>
            </a:r>
            <a:r>
              <a:rPr lang="en-US" dirty="0">
                <a:latin typeface="+mn-lt"/>
                <a:ea typeface="+mn-ea"/>
              </a:rPr>
              <a:t> until two stops appear in the drop-down list.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that you added as follows: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1, Darker 25% </a:t>
            </a:r>
            <a:r>
              <a:rPr lang="en-US" dirty="0"/>
              <a:t>(fourth row, first option from the left).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</a:t>
            </a:r>
            <a:r>
              <a:rPr lang="en-US" b="1" dirty="0"/>
              <a:t> Line Style </a:t>
            </a:r>
            <a:r>
              <a:rPr lang="en-US" dirty="0"/>
              <a:t>in the left pane. In the </a:t>
            </a:r>
            <a:r>
              <a:rPr lang="en-US" b="1" dirty="0"/>
              <a:t>Line Style </a:t>
            </a:r>
            <a:r>
              <a:rPr lang="en-US" dirty="0"/>
              <a:t>pane, in the </a:t>
            </a:r>
            <a:r>
              <a:rPr lang="en-US" b="1" dirty="0"/>
              <a:t>Width</a:t>
            </a:r>
            <a:r>
              <a:rPr lang="en-US" dirty="0"/>
              <a:t> box, enter </a:t>
            </a:r>
            <a:r>
              <a:rPr lang="en-US" b="1" dirty="0"/>
              <a:t>1 pt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 Effects</a:t>
            </a:r>
            <a:r>
              <a:rPr lang="en-US" dirty="0"/>
              <a:t>, point to </a:t>
            </a:r>
            <a:r>
              <a:rPr lang="en-US" b="1" dirty="0"/>
              <a:t>Glow</a:t>
            </a:r>
            <a:r>
              <a:rPr lang="en-US" dirty="0"/>
              <a:t>, and then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Under </a:t>
            </a:r>
            <a:r>
              <a:rPr lang="en-US" b="1" dirty="0"/>
              <a:t>Glow Variations</a:t>
            </a:r>
            <a:r>
              <a:rPr lang="en-US" dirty="0"/>
              <a:t>, select any option in the first row (5 pt glow options). 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Point to </a:t>
            </a:r>
            <a:r>
              <a:rPr lang="en-US" b="1" dirty="0"/>
              <a:t>More Glow Colors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White, Background 1, Darker 25%</a:t>
            </a:r>
            <a:r>
              <a:rPr lang="en-US" dirty="0"/>
              <a:t> (fourth row, first option from the left).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slide, right-click the rectangle and then click </a:t>
            </a:r>
            <a:r>
              <a:rPr lang="en-US" b="1" dirty="0"/>
              <a:t>Edit Text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Enter text in the text box and select the text.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Font</a:t>
            </a:r>
            <a:r>
              <a:rPr lang="en-US" dirty="0"/>
              <a:t> group, select </a:t>
            </a:r>
            <a:r>
              <a:rPr lang="en-US" b="1" dirty="0"/>
              <a:t>Gill Sans MT </a:t>
            </a:r>
            <a:r>
              <a:rPr lang="en-US" dirty="0"/>
              <a:t>from the </a:t>
            </a:r>
            <a:r>
              <a:rPr lang="en-US" b="1" dirty="0"/>
              <a:t>Font</a:t>
            </a:r>
            <a:r>
              <a:rPr lang="en-US" dirty="0"/>
              <a:t> list and then select </a:t>
            </a:r>
            <a:r>
              <a:rPr lang="en-US" b="1" dirty="0"/>
              <a:t>24</a:t>
            </a:r>
            <a:r>
              <a:rPr lang="en-US" dirty="0"/>
              <a:t> from the </a:t>
            </a:r>
            <a:r>
              <a:rPr lang="en-US" b="1" dirty="0"/>
              <a:t>Font Size </a:t>
            </a:r>
            <a:r>
              <a:rPr lang="en-US" dirty="0"/>
              <a:t>list.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Paragraph</a:t>
            </a:r>
            <a:r>
              <a:rPr lang="en-US" dirty="0"/>
              <a:t> group, click </a:t>
            </a:r>
            <a:r>
              <a:rPr lang="en-US" b="1" dirty="0"/>
              <a:t>Align Text Left</a:t>
            </a:r>
            <a:r>
              <a:rPr lang="en-US" dirty="0"/>
              <a:t> to align the text left within the rectangle.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WordArt Styles </a:t>
            </a:r>
            <a:r>
              <a:rPr lang="en-US" dirty="0"/>
              <a:t>group, click the arrow next to </a:t>
            </a:r>
            <a:r>
              <a:rPr lang="en-US" b="1" dirty="0"/>
              <a:t>Text Fill</a:t>
            </a:r>
            <a:r>
              <a:rPr lang="en-US" dirty="0"/>
              <a:t>, click </a:t>
            </a:r>
            <a:r>
              <a:rPr lang="en-US" b="1" dirty="0"/>
              <a:t>More Fill Colors</a:t>
            </a:r>
            <a:r>
              <a:rPr lang="en-US" dirty="0"/>
              <a:t>, and then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127</a:t>
            </a:r>
            <a:r>
              <a:rPr lang="en-US" dirty="0"/>
              <a:t>, Green: </a:t>
            </a:r>
            <a:r>
              <a:rPr lang="en-US" b="1" dirty="0"/>
              <a:t>127</a:t>
            </a:r>
            <a:r>
              <a:rPr lang="en-US" dirty="0"/>
              <a:t>, and Blue: </a:t>
            </a:r>
            <a:r>
              <a:rPr lang="en-US" b="1" dirty="0"/>
              <a:t>127</a:t>
            </a:r>
            <a:r>
              <a:rPr lang="en-US" dirty="0"/>
              <a:t>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Select the rectangle. On the </a:t>
            </a:r>
            <a:r>
              <a:rPr lang="en-US" b="1" dirty="0"/>
              <a:t>Home</a:t>
            </a:r>
            <a:r>
              <a:rPr lang="en-US" dirty="0"/>
              <a:t> tab, in the bottom-right corner of the </a:t>
            </a:r>
            <a:r>
              <a:rPr lang="en-US" b="1" dirty="0"/>
              <a:t>Drawing</a:t>
            </a:r>
            <a:r>
              <a:rPr lang="en-US" dirty="0"/>
              <a:t> group, click the </a:t>
            </a:r>
            <a:r>
              <a:rPr lang="en-US" b="1" dirty="0"/>
              <a:t>Format Shapes</a:t>
            </a:r>
            <a:r>
              <a:rPr lang="en-US" dirty="0"/>
              <a:t> dialog box launcher. In the </a:t>
            </a:r>
            <a:r>
              <a:rPr lang="en-US" b="1" dirty="0"/>
              <a:t>Format Shapes </a:t>
            </a:r>
            <a:r>
              <a:rPr lang="en-US" dirty="0"/>
              <a:t>dialog box, click </a:t>
            </a:r>
            <a:r>
              <a:rPr lang="en-US" b="1" dirty="0"/>
              <a:t>Text Box</a:t>
            </a:r>
            <a:r>
              <a:rPr lang="en-US" dirty="0"/>
              <a:t> in the left pane. In the right pane, under </a:t>
            </a:r>
            <a:r>
              <a:rPr lang="en-US" b="1" dirty="0"/>
              <a:t>Internal margin</a:t>
            </a:r>
            <a:r>
              <a:rPr lang="en-US" dirty="0"/>
              <a:t>, enter </a:t>
            </a:r>
            <a:r>
              <a:rPr lang="en-US" b="1" dirty="0"/>
              <a:t>1”</a:t>
            </a:r>
            <a:r>
              <a:rPr lang="en-US" dirty="0"/>
              <a:t> in the </a:t>
            </a:r>
            <a:r>
              <a:rPr lang="en-US" b="1" dirty="0"/>
              <a:t>Left</a:t>
            </a:r>
            <a:r>
              <a:rPr lang="en-US" dirty="0"/>
              <a:t> box to increase the left margin in the rectangle to accommodate the embossed picture.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Size</a:t>
            </a:r>
            <a:r>
              <a:rPr lang="en-US" dirty="0"/>
              <a:t> group,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Height</a:t>
            </a:r>
            <a:r>
              <a:rPr lang="en-US" dirty="0"/>
              <a:t> box, enter </a:t>
            </a:r>
            <a:r>
              <a:rPr lang="en-US" b="1" dirty="0"/>
              <a:t>0.92”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Width</a:t>
            </a:r>
            <a:r>
              <a:rPr lang="en-US" dirty="0"/>
              <a:t> box, enter </a:t>
            </a:r>
            <a:r>
              <a:rPr lang="en-US" b="1" dirty="0"/>
              <a:t>4.5”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olive-green embossed picture for the top rectangle on this slide, do the following: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Shapes</a:t>
            </a:r>
            <a:r>
              <a:rPr lang="en-US" dirty="0"/>
              <a:t>, and then under </a:t>
            </a:r>
            <a:r>
              <a:rPr lang="en-US" b="1" dirty="0"/>
              <a:t>Rectangles</a:t>
            </a:r>
            <a:r>
              <a:rPr lang="en-US" dirty="0"/>
              <a:t>, click </a:t>
            </a:r>
            <a:r>
              <a:rPr lang="en-US" b="1" dirty="0"/>
              <a:t>Rounded Diagonal Corner Rectangle </a:t>
            </a:r>
            <a:r>
              <a:rPr lang="en-US" dirty="0"/>
              <a:t>(ninth option from the left). On the slide, drag to draw a rectangle.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bottom right corner of the </a:t>
            </a:r>
            <a:r>
              <a:rPr lang="en-US" b="1" dirty="0"/>
              <a:t>Drawing </a:t>
            </a:r>
            <a:r>
              <a:rPr lang="en-US" dirty="0"/>
              <a:t>group, click the </a:t>
            </a:r>
            <a:r>
              <a:rPr lang="en-US" b="1" dirty="0"/>
              <a:t>Format Shape </a:t>
            </a:r>
            <a:r>
              <a:rPr lang="en-US" dirty="0"/>
              <a:t>dialog box launcher.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select </a:t>
            </a:r>
            <a:r>
              <a:rPr lang="en-US" b="1" dirty="0"/>
              <a:t>Picture or texture fill</a:t>
            </a:r>
            <a:r>
              <a:rPr lang="en-US" dirty="0"/>
              <a:t>, and then under </a:t>
            </a:r>
            <a:r>
              <a:rPr lang="en-US" b="1" dirty="0"/>
              <a:t>Insert from </a:t>
            </a:r>
            <a:r>
              <a:rPr lang="en-US" dirty="0"/>
              <a:t>click </a:t>
            </a:r>
            <a:r>
              <a:rPr lang="en-US" b="1" dirty="0"/>
              <a:t>File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Insert Picture</a:t>
            </a:r>
            <a:r>
              <a:rPr lang="en-US" dirty="0"/>
              <a:t> dialog box, select a picture and then click </a:t>
            </a:r>
            <a:r>
              <a:rPr lang="en-US" b="1" dirty="0"/>
              <a:t>Insert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Line Color </a:t>
            </a:r>
            <a:r>
              <a:rPr lang="en-US" dirty="0"/>
              <a:t>in the left pane. In the </a:t>
            </a:r>
            <a:r>
              <a:rPr lang="en-US" b="1" dirty="0"/>
              <a:t>Line Color </a:t>
            </a:r>
            <a:r>
              <a:rPr lang="en-US" dirty="0"/>
              <a:t>pane, select </a:t>
            </a:r>
            <a:r>
              <a:rPr lang="en-US" b="1" dirty="0"/>
              <a:t>No line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Picture</a:t>
            </a:r>
            <a:r>
              <a:rPr lang="en-US" dirty="0"/>
              <a:t> in the left pane, click the button next to </a:t>
            </a:r>
            <a:r>
              <a:rPr lang="en-US" b="1" dirty="0"/>
              <a:t>Recolor</a:t>
            </a:r>
            <a:r>
              <a:rPr lang="en-US" dirty="0"/>
              <a:t>, and then under </a:t>
            </a:r>
            <a:r>
              <a:rPr lang="en-US" b="1" dirty="0"/>
              <a:t>Light Variations </a:t>
            </a:r>
            <a:r>
              <a:rPr lang="en-US" dirty="0"/>
              <a:t>click </a:t>
            </a:r>
            <a:r>
              <a:rPr lang="en-US" b="1" dirty="0"/>
              <a:t>Accent color 3 Light</a:t>
            </a:r>
            <a:r>
              <a:rPr lang="en-US" dirty="0"/>
              <a:t> (fourth option from the left).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Shadow</a:t>
            </a:r>
            <a:r>
              <a:rPr lang="en-US" dirty="0"/>
              <a:t> in the left pane, and then do the following  in the right pane: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Preset</a:t>
            </a:r>
            <a:r>
              <a:rPr lang="en-US" dirty="0"/>
              <a:t>, and then under </a:t>
            </a:r>
            <a:r>
              <a:rPr lang="en-US" b="1" dirty="0"/>
              <a:t>Inner</a:t>
            </a:r>
            <a:r>
              <a:rPr lang="en-US" dirty="0"/>
              <a:t> click </a:t>
            </a:r>
            <a:r>
              <a:rPr lang="en-US" b="1" dirty="0"/>
              <a:t>Inside Diagonal Top Left </a:t>
            </a:r>
            <a:r>
              <a:rPr lang="en-US" dirty="0"/>
              <a:t>(first row, first option from the left).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Transparency</a:t>
            </a:r>
            <a:r>
              <a:rPr lang="en-US" dirty="0"/>
              <a:t> box, enter </a:t>
            </a:r>
            <a:r>
              <a:rPr lang="en-US" b="1" dirty="0"/>
              <a:t>65%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Picture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bottom right corner of the </a:t>
            </a:r>
            <a:r>
              <a:rPr lang="en-US" b="1" dirty="0"/>
              <a:t>Size </a:t>
            </a:r>
            <a:r>
              <a:rPr lang="en-US" dirty="0"/>
              <a:t>group, click the </a:t>
            </a:r>
            <a:r>
              <a:rPr lang="en-US" b="1" dirty="0"/>
              <a:t>Size and Position</a:t>
            </a:r>
            <a:r>
              <a:rPr lang="en-US" dirty="0"/>
              <a:t> dialog box launcher. In the </a:t>
            </a:r>
            <a:r>
              <a:rPr lang="en-US" b="1" dirty="0"/>
              <a:t>Size and Position</a:t>
            </a:r>
            <a:r>
              <a:rPr lang="en-US" dirty="0"/>
              <a:t> dialog box, on the </a:t>
            </a:r>
            <a:r>
              <a:rPr lang="en-US" b="1" dirty="0"/>
              <a:t>Size</a:t>
            </a:r>
            <a:r>
              <a:rPr lang="en-US" dirty="0"/>
              <a:t> tab,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Scale</a:t>
            </a:r>
            <a:r>
              <a:rPr lang="en-US" dirty="0"/>
              <a:t>, select the </a:t>
            </a:r>
            <a:r>
              <a:rPr lang="en-US" b="1" dirty="0"/>
              <a:t>Lock aspect ratio </a:t>
            </a:r>
            <a:r>
              <a:rPr lang="en-US" dirty="0"/>
              <a:t>check box.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Size and rotate</a:t>
            </a:r>
            <a:r>
              <a:rPr lang="en-US" dirty="0"/>
              <a:t>, in the </a:t>
            </a:r>
            <a:r>
              <a:rPr lang="en-US" b="1" dirty="0"/>
              <a:t>Height </a:t>
            </a:r>
            <a:r>
              <a:rPr lang="en-US" dirty="0"/>
              <a:t> box, enter </a:t>
            </a:r>
            <a:r>
              <a:rPr lang="en-US" b="1" dirty="0"/>
              <a:t>0.75”</a:t>
            </a:r>
            <a:r>
              <a:rPr lang="en-US" dirty="0"/>
              <a:t>. (Under </a:t>
            </a:r>
            <a:r>
              <a:rPr lang="en-US" b="1" dirty="0"/>
              <a:t>Size and rotate</a:t>
            </a:r>
            <a:r>
              <a:rPr lang="en-US" dirty="0"/>
              <a:t>, in the </a:t>
            </a:r>
            <a:r>
              <a:rPr lang="en-US" b="1" dirty="0"/>
              <a:t>Width</a:t>
            </a:r>
            <a:r>
              <a:rPr lang="en-US" dirty="0"/>
              <a:t> box, </a:t>
            </a:r>
            <a:r>
              <a:rPr lang="en-US" b="1" dirty="0"/>
              <a:t>0.75” </a:t>
            </a:r>
            <a:r>
              <a:rPr lang="en-US" dirty="0"/>
              <a:t>will appear automatically.)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Drag the picture onto the left side of the rectangle.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Press and hold CTRL and select the picture and the rectangle.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Middle</a:t>
            </a:r>
            <a:r>
              <a:rPr lang="en-US" dirty="0"/>
              <a:t>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232943" lvl="1" indent="-232943">
              <a:spcAft>
                <a:spcPts val="204"/>
              </a:spcAft>
            </a:pPr>
            <a:r>
              <a:rPr lang="en-US" dirty="0"/>
              <a:t>To reproduce the other shapes on this slide, do the following: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Press and hold CTRL and select the picture and the rectangle.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and then click </a:t>
            </a:r>
            <a:r>
              <a:rPr lang="en-US" b="1" dirty="0"/>
              <a:t>Group</a:t>
            </a:r>
            <a:r>
              <a:rPr lang="en-US" dirty="0"/>
              <a:t>. 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 </a:t>
            </a:r>
            <a:r>
              <a:rPr lang="en-US" dirty="0"/>
              <a:t>group, click the arrow under </a:t>
            </a:r>
            <a:r>
              <a:rPr lang="en-US" b="1" dirty="0"/>
              <a:t>Paste, </a:t>
            </a:r>
            <a:r>
              <a:rPr lang="en-US" dirty="0"/>
              <a:t>and then click </a:t>
            </a:r>
            <a:r>
              <a:rPr lang="en-US" b="1" dirty="0"/>
              <a:t>Duplicate</a:t>
            </a:r>
            <a:r>
              <a:rPr lang="en-US" dirty="0"/>
              <a:t>. Repeat the process until there is a total of four groups of shapes.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Drag the groups so that they are distributed vertically on the slide. Press and hold CTRL and select all four groups.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and then do the following:</a:t>
            </a:r>
          </a:p>
          <a:p>
            <a:pPr marL="698830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Center</a:t>
            </a:r>
            <a:r>
              <a:rPr lang="en-US" dirty="0"/>
              <a:t>. </a:t>
            </a:r>
          </a:p>
          <a:p>
            <a:pPr marL="698830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Distribute Vertically</a:t>
            </a:r>
            <a:r>
              <a:rPr lang="en-US" dirty="0"/>
              <a:t>. </a:t>
            </a:r>
          </a:p>
          <a:p>
            <a:pPr marL="698830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Ungroup</a:t>
            </a:r>
            <a:r>
              <a:rPr lang="en-US" dirty="0"/>
              <a:t>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To change the color and text for the duplicate rectangles (second, third, and fourth from the top), do the following:</a:t>
            </a:r>
          </a:p>
          <a:p>
            <a:pPr marL="232943" lvl="1" indent="-232943">
              <a:buFont typeface="+mj-lt"/>
              <a:buAutoNum type="arabicPeriod"/>
            </a:pPr>
            <a:r>
              <a:rPr lang="en-US" dirty="0"/>
              <a:t>Select the rectangle that you would like to recolor.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 Styles </a:t>
            </a:r>
            <a:r>
              <a:rPr lang="en-US" dirty="0"/>
              <a:t>group, click the arrow next to </a:t>
            </a:r>
            <a:r>
              <a:rPr lang="en-US" b="1" dirty="0"/>
              <a:t>Shape Fill</a:t>
            </a:r>
            <a:r>
              <a:rPr lang="en-US" dirty="0"/>
              <a:t>, point to </a:t>
            </a:r>
            <a:r>
              <a:rPr lang="en-US" b="1" dirty="0"/>
              <a:t>Gradient</a:t>
            </a:r>
            <a:r>
              <a:rPr lang="en-US" dirty="0"/>
              <a:t>, and then click </a:t>
            </a:r>
            <a:r>
              <a:rPr lang="en-US" b="1" dirty="0"/>
              <a:t>More Gradients</a:t>
            </a:r>
            <a:r>
              <a:rPr lang="en-US" dirty="0"/>
              <a:t>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 </a:t>
            </a:r>
            <a:r>
              <a:rPr lang="en-US" dirty="0"/>
              <a:t>in the left pane, select </a:t>
            </a:r>
            <a:r>
              <a:rPr lang="en-US" b="1" dirty="0"/>
              <a:t>Gradient fill </a:t>
            </a:r>
            <a:r>
              <a:rPr lang="en-US" dirty="0"/>
              <a:t>in the right pane, and then do the following: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second rectangle from the top, under </a:t>
            </a:r>
            <a:r>
              <a:rPr lang="en-US" b="1" dirty="0"/>
              <a:t>Gradient stops</a:t>
            </a:r>
            <a:r>
              <a:rPr lang="en-US" dirty="0"/>
              <a:t>, select </a:t>
            </a:r>
            <a:r>
              <a:rPr lang="en-US" b="1" dirty="0"/>
              <a:t>Stop 2 </a:t>
            </a:r>
            <a:r>
              <a:rPr lang="en-US" dirty="0"/>
              <a:t>from the drop-down list,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Orange, Accent 6, Lighter 60% </a:t>
            </a:r>
            <a:r>
              <a:rPr lang="en-US" dirty="0"/>
              <a:t>(third row, tenth option from the left). 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third rectangle from the top, under </a:t>
            </a:r>
            <a:r>
              <a:rPr lang="en-US" b="1" dirty="0"/>
              <a:t>Gradient stops</a:t>
            </a:r>
            <a:r>
              <a:rPr lang="en-US" dirty="0"/>
              <a:t>, select </a:t>
            </a:r>
            <a:r>
              <a:rPr lang="en-US" b="1" dirty="0"/>
              <a:t>Stop 2 </a:t>
            </a:r>
            <a:r>
              <a:rPr lang="en-US" dirty="0"/>
              <a:t>from the drop-down list,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Aqua, Accent 5, Lighter 60% </a:t>
            </a:r>
            <a:r>
              <a:rPr lang="en-US" dirty="0"/>
              <a:t>(third row, ninth option from the left).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fourth rectangle from the top, under </a:t>
            </a:r>
            <a:r>
              <a:rPr lang="en-US" b="1" dirty="0"/>
              <a:t>Gradient stops</a:t>
            </a:r>
            <a:r>
              <a:rPr lang="en-US" dirty="0"/>
              <a:t>, select </a:t>
            </a:r>
            <a:r>
              <a:rPr lang="en-US" b="1" dirty="0"/>
              <a:t>Stop 2 </a:t>
            </a:r>
            <a:r>
              <a:rPr lang="en-US" dirty="0"/>
              <a:t>from the drop-down list,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Blue, Accent 1, Lighter 60% </a:t>
            </a:r>
            <a:r>
              <a:rPr lang="en-US" dirty="0"/>
              <a:t>(third row, fifth option from the left).</a:t>
            </a:r>
          </a:p>
          <a:p>
            <a:pPr marL="349415" lvl="1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r>
              <a:rPr lang="en-US" dirty="0"/>
              <a:t>To change the text on the duplicate rectangles, click in each text box and edit the text.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r>
              <a:rPr lang="en-US" dirty="0"/>
              <a:t>To change the picture on the duplicate rectangles (second, third, and fourth from the top), do the following: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Right-click the second picture from the top, and then click </a:t>
            </a:r>
            <a:r>
              <a:rPr lang="en-US" b="1" dirty="0">
                <a:latin typeface="+mn-lt"/>
                <a:ea typeface="+mn-ea"/>
                <a:cs typeface="+mn-cs"/>
              </a:rPr>
              <a:t>Format Picture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Format Picture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and then under </a:t>
            </a:r>
            <a:r>
              <a:rPr lang="en-US" b="1" dirty="0"/>
              <a:t>Insert from </a:t>
            </a:r>
            <a:r>
              <a:rPr lang="en-US" dirty="0"/>
              <a:t>click </a:t>
            </a:r>
            <a:r>
              <a:rPr lang="en-US" b="1" dirty="0"/>
              <a:t>File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Insert Picture</a:t>
            </a:r>
            <a:r>
              <a:rPr lang="en-US" dirty="0"/>
              <a:t> dialog box, select a picture, and then click </a:t>
            </a:r>
            <a:r>
              <a:rPr lang="en-US" b="1" dirty="0"/>
              <a:t>Insert</a:t>
            </a:r>
            <a:r>
              <a:rPr lang="en-US" dirty="0"/>
              <a:t>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Repeat the process for the third and fourth rectangles from the top.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i="1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To change the color for the duplicate pictures (second, third, and fourth from the top), do the following:</a:t>
            </a:r>
          </a:p>
          <a:p>
            <a:pPr marL="232943" lvl="1" indent="-232943">
              <a:buFont typeface="+mj-lt"/>
              <a:buAutoNum type="arabicPeriod"/>
            </a:pPr>
            <a:r>
              <a:rPr lang="en-US" dirty="0"/>
              <a:t>Select the picture that you would like to recolor.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Picture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Adjust </a:t>
            </a:r>
            <a:r>
              <a:rPr lang="en-US" dirty="0"/>
              <a:t>group, click the arrow next to </a:t>
            </a:r>
            <a:r>
              <a:rPr lang="en-US" b="1" dirty="0"/>
              <a:t>Recolor</a:t>
            </a:r>
            <a:r>
              <a:rPr lang="en-US" dirty="0"/>
              <a:t>, and then do the following: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second picture from the top, under </a:t>
            </a:r>
            <a:r>
              <a:rPr lang="en-US" b="1" dirty="0"/>
              <a:t>Light Variations</a:t>
            </a:r>
            <a:r>
              <a:rPr lang="en-US" dirty="0"/>
              <a:t>, click </a:t>
            </a:r>
            <a:r>
              <a:rPr lang="en-US" b="1" dirty="0"/>
              <a:t>Accent color 6 Light </a:t>
            </a:r>
            <a:r>
              <a:rPr lang="en-US" dirty="0"/>
              <a:t>(seventh option from the left).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third picture from the top, under </a:t>
            </a:r>
            <a:r>
              <a:rPr lang="en-US" b="1" dirty="0"/>
              <a:t>Light Variations</a:t>
            </a:r>
            <a:r>
              <a:rPr lang="en-US" dirty="0"/>
              <a:t>, click </a:t>
            </a:r>
            <a:r>
              <a:rPr lang="en-US" b="1" dirty="0"/>
              <a:t>Accent color 5 Light </a:t>
            </a:r>
            <a:r>
              <a:rPr lang="en-US" dirty="0"/>
              <a:t>(sixth option from the left).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fourth picture from the top, under </a:t>
            </a:r>
            <a:r>
              <a:rPr lang="en-US" b="1" dirty="0"/>
              <a:t>Light Variations</a:t>
            </a:r>
            <a:r>
              <a:rPr lang="en-US" dirty="0"/>
              <a:t>, click </a:t>
            </a:r>
            <a:r>
              <a:rPr lang="en-US" b="1" dirty="0"/>
              <a:t>Accent color 1 Light </a:t>
            </a:r>
            <a:r>
              <a:rPr lang="en-US" dirty="0"/>
              <a:t>(second option from the left).</a:t>
            </a:r>
          </a:p>
          <a:p>
            <a:pPr marL="349415" indent="-349415">
              <a:buFont typeface="+mj-lt"/>
              <a:buAutoNum type="arabicPeriod"/>
            </a:pPr>
            <a:endParaRPr lang="en-US" dirty="0"/>
          </a:p>
          <a:p>
            <a:pPr marL="349415" indent="-349415"/>
            <a:endParaRPr lang="en-US" dirty="0"/>
          </a:p>
          <a:p>
            <a:r>
              <a:rPr lang="en-US" dirty="0"/>
              <a:t>To reproduce the background on this slide, do the following: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b="1" dirty="0">
                <a:latin typeface="+mn-lt"/>
                <a:ea typeface="+mn-ea"/>
                <a:cs typeface="+mn-cs"/>
              </a:rPr>
              <a:t>Format Background</a:t>
            </a:r>
            <a:r>
              <a:rPr lang="en-US" dirty="0">
                <a:latin typeface="+mn-lt"/>
                <a:ea typeface="+mn-ea"/>
                <a:cs typeface="+mn-cs"/>
              </a:rPr>
              <a:t>. In the </a:t>
            </a:r>
            <a:r>
              <a:rPr lang="en-US" b="1" dirty="0">
                <a:latin typeface="+mn-lt"/>
                <a:ea typeface="+mn-ea"/>
                <a:cs typeface="+mn-cs"/>
              </a:rPr>
              <a:t>Format Background </a:t>
            </a:r>
            <a:r>
              <a:rPr lang="en-US" dirty="0">
                <a:latin typeface="+mn-lt"/>
                <a:ea typeface="+mn-ea"/>
                <a:cs typeface="+mn-cs"/>
              </a:rPr>
              <a:t>dialog box, click </a:t>
            </a:r>
            <a:r>
              <a:rPr lang="en-US" b="1" dirty="0">
                <a:latin typeface="+mn-lt"/>
                <a:ea typeface="+mn-ea"/>
                <a:cs typeface="+mn-cs"/>
              </a:rPr>
              <a:t>Fill</a:t>
            </a:r>
            <a:r>
              <a:rPr lang="en-US" dirty="0">
                <a:latin typeface="+mn-lt"/>
                <a:ea typeface="+mn-ea"/>
                <a:cs typeface="+mn-cs"/>
              </a:rPr>
              <a:t> in the left pane, select </a:t>
            </a:r>
            <a:r>
              <a:rPr lang="en-US" b="1" dirty="0">
                <a:latin typeface="+mn-lt"/>
                <a:ea typeface="+mn-ea"/>
                <a:cs typeface="+mn-cs"/>
              </a:rPr>
              <a:t>Gradient fill</a:t>
            </a:r>
            <a:r>
              <a:rPr lang="en-US" dirty="0">
                <a:latin typeface="+mn-lt"/>
                <a:ea typeface="+mn-ea"/>
                <a:cs typeface="+mn-cs"/>
              </a:rPr>
              <a:t> in the right pane, and then do the following:</a:t>
            </a:r>
            <a:endParaRPr lang="en-US" dirty="0"/>
          </a:p>
          <a:p>
            <a:pPr marL="698830" lvl="1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Type</a:t>
            </a:r>
            <a:r>
              <a:rPr lang="en-US" dirty="0"/>
              <a:t> list, select </a:t>
            </a:r>
            <a:r>
              <a:rPr lang="en-US" b="1" dirty="0"/>
              <a:t>Radial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Direction</a:t>
            </a:r>
            <a:r>
              <a:rPr lang="en-US" dirty="0"/>
              <a:t>, and then click </a:t>
            </a:r>
            <a:r>
              <a:rPr lang="en-US" b="1" dirty="0"/>
              <a:t>From Center </a:t>
            </a:r>
            <a:r>
              <a:rPr lang="en-US" dirty="0"/>
              <a:t>(third option from the left).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Under </a:t>
            </a:r>
            <a:r>
              <a:rPr lang="en-US" b="1" dirty="0">
                <a:latin typeface="+mn-lt"/>
                <a:ea typeface="+mn-ea"/>
              </a:rPr>
              <a:t>Gradient stops</a:t>
            </a:r>
            <a:r>
              <a:rPr lang="en-US" dirty="0">
                <a:latin typeface="+mn-lt"/>
                <a:ea typeface="+mn-ea"/>
              </a:rPr>
              <a:t>, click </a:t>
            </a:r>
            <a:r>
              <a:rPr lang="en-US" b="1" dirty="0">
                <a:latin typeface="+mn-lt"/>
                <a:ea typeface="+mn-ea"/>
              </a:rPr>
              <a:t>Add</a:t>
            </a:r>
            <a:r>
              <a:rPr lang="en-US" dirty="0">
                <a:latin typeface="+mn-lt"/>
                <a:ea typeface="+mn-ea"/>
              </a:rPr>
              <a:t> or </a:t>
            </a:r>
            <a:r>
              <a:rPr lang="en-US" b="1" dirty="0">
                <a:latin typeface="+mn-lt"/>
                <a:ea typeface="+mn-ea"/>
              </a:rPr>
              <a:t>Remove</a:t>
            </a:r>
            <a:r>
              <a:rPr lang="en-US" dirty="0">
                <a:latin typeface="+mn-lt"/>
                <a:ea typeface="+mn-ea"/>
              </a:rPr>
              <a:t> until two stops appear in the drop-down list.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that you added as follows: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1, Darker 15% </a:t>
            </a:r>
            <a:r>
              <a:rPr lang="en-US" dirty="0"/>
              <a:t>(third row, first option from the left).</a:t>
            </a:r>
          </a:p>
          <a:p>
            <a:pPr marL="349415" indent="-349415"/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52450" y="468313"/>
            <a:ext cx="3198813" cy="2398712"/>
          </a:xfr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rmAutofit fontScale="25000" lnSpcReduction="20000"/>
          </a:bodyPr>
          <a:lstStyle/>
          <a:p>
            <a:r>
              <a:rPr lang="en-US" sz="1400" b="1" dirty="0"/>
              <a:t>Rounded corner rectangle tabs with inset pictures</a:t>
            </a:r>
          </a:p>
          <a:p>
            <a:r>
              <a:rPr lang="en-US" sz="1400" dirty="0"/>
              <a:t>(Advanced)</a:t>
            </a:r>
          </a:p>
          <a:p>
            <a:endParaRPr lang="en-US" dirty="0"/>
          </a:p>
          <a:p>
            <a:endParaRPr lang="en-US" dirty="0"/>
          </a:p>
          <a:p>
            <a:pPr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defRPr/>
            </a:pPr>
            <a:r>
              <a:rPr lang="en-US" dirty="0"/>
              <a:t>To reproduce the top rectangle (olive-green, “label one”) with text effects on this slide, do the following: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Slides</a:t>
            </a:r>
            <a:r>
              <a:rPr lang="en-US" dirty="0"/>
              <a:t> group, click </a:t>
            </a:r>
            <a:r>
              <a:rPr lang="en-US" b="1" dirty="0"/>
              <a:t>Layout</a:t>
            </a:r>
            <a:r>
              <a:rPr lang="en-US" dirty="0"/>
              <a:t>, and then click </a:t>
            </a:r>
            <a:r>
              <a:rPr lang="en-US" b="1" dirty="0"/>
              <a:t>Blank</a:t>
            </a:r>
            <a:r>
              <a:rPr lang="en-US" dirty="0"/>
              <a:t>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Shapes</a:t>
            </a:r>
            <a:r>
              <a:rPr lang="en-US" dirty="0"/>
              <a:t>, and then under </a:t>
            </a:r>
            <a:r>
              <a:rPr lang="en-US" b="1" dirty="0"/>
              <a:t>Rectangles</a:t>
            </a:r>
            <a:r>
              <a:rPr lang="en-US" dirty="0"/>
              <a:t>, click </a:t>
            </a:r>
            <a:r>
              <a:rPr lang="en-US" b="1" dirty="0"/>
              <a:t>Rounded Diagonal Corner Rectangle </a:t>
            </a:r>
            <a:r>
              <a:rPr lang="en-US" dirty="0"/>
              <a:t>(ninth option from the left). On the slide, drag to draw a rectangle.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bottom right corner of the </a:t>
            </a:r>
            <a:r>
              <a:rPr lang="en-US" b="1" dirty="0"/>
              <a:t>Drawing </a:t>
            </a:r>
            <a:r>
              <a:rPr lang="en-US" dirty="0"/>
              <a:t>group, click the </a:t>
            </a:r>
            <a:r>
              <a:rPr lang="en-US" b="1" dirty="0"/>
              <a:t>Format Shape </a:t>
            </a:r>
            <a:r>
              <a:rPr lang="en-US" dirty="0"/>
              <a:t>dialog box launcher.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select </a:t>
            </a:r>
            <a:r>
              <a:rPr lang="en-US" b="1" dirty="0"/>
              <a:t>Gradient fill </a:t>
            </a:r>
            <a:r>
              <a:rPr lang="en-US" dirty="0"/>
              <a:t>in the right pane, and then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Type</a:t>
            </a:r>
            <a:r>
              <a:rPr lang="en-US" dirty="0"/>
              <a:t> list, select </a:t>
            </a:r>
            <a:r>
              <a:rPr lang="en-US" b="1" dirty="0"/>
              <a:t>Linear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Direction</a:t>
            </a:r>
            <a:r>
              <a:rPr lang="en-US" dirty="0"/>
              <a:t>, and then click </a:t>
            </a:r>
            <a:r>
              <a:rPr lang="en-US" b="1" dirty="0"/>
              <a:t>Linear Down </a:t>
            </a:r>
            <a:r>
              <a:rPr lang="en-US" dirty="0"/>
              <a:t>(first row, second option from the left).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Under </a:t>
            </a:r>
            <a:r>
              <a:rPr lang="en-US" b="1" dirty="0">
                <a:latin typeface="+mn-lt"/>
                <a:ea typeface="+mn-ea"/>
              </a:rPr>
              <a:t>Gradient stops</a:t>
            </a:r>
            <a:r>
              <a:rPr lang="en-US" dirty="0">
                <a:latin typeface="+mn-lt"/>
                <a:ea typeface="+mn-ea"/>
              </a:rPr>
              <a:t>, click </a:t>
            </a:r>
            <a:r>
              <a:rPr lang="en-US" b="1" dirty="0">
                <a:latin typeface="+mn-lt"/>
                <a:ea typeface="+mn-ea"/>
              </a:rPr>
              <a:t>Add</a:t>
            </a:r>
            <a:r>
              <a:rPr lang="en-US" dirty="0">
                <a:latin typeface="+mn-lt"/>
                <a:ea typeface="+mn-ea"/>
              </a:rPr>
              <a:t> or </a:t>
            </a:r>
            <a:r>
              <a:rPr lang="en-US" b="1" dirty="0">
                <a:latin typeface="+mn-lt"/>
                <a:ea typeface="+mn-ea"/>
              </a:rPr>
              <a:t>Remove</a:t>
            </a:r>
            <a:r>
              <a:rPr lang="en-US" dirty="0">
                <a:latin typeface="+mn-lt"/>
                <a:ea typeface="+mn-ea"/>
              </a:rPr>
              <a:t> until two stops appear in the drop-down list.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that you added as follows: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32%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Olive Green, Accent 3, Lighter 60% </a:t>
            </a:r>
            <a:r>
              <a:rPr lang="en-US" dirty="0"/>
              <a:t>(third row, seventh option from the left).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Line Color </a:t>
            </a:r>
            <a:r>
              <a:rPr lang="en-US" dirty="0"/>
              <a:t>in the left pane, select </a:t>
            </a:r>
            <a:r>
              <a:rPr lang="en-US" b="1" dirty="0"/>
              <a:t>Gradient line </a:t>
            </a:r>
            <a:r>
              <a:rPr lang="en-US" dirty="0"/>
              <a:t>in the right pane, and then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Type</a:t>
            </a:r>
            <a:r>
              <a:rPr lang="en-US" dirty="0"/>
              <a:t> list, select </a:t>
            </a:r>
            <a:r>
              <a:rPr lang="en-US" b="1" dirty="0"/>
              <a:t>Linear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Direction</a:t>
            </a:r>
            <a:r>
              <a:rPr lang="en-US" dirty="0"/>
              <a:t>, and then click </a:t>
            </a:r>
            <a:r>
              <a:rPr lang="en-US" b="1" dirty="0"/>
              <a:t>Linear Up </a:t>
            </a:r>
            <a:r>
              <a:rPr lang="en-US" dirty="0"/>
              <a:t>(second row, second option from the left). 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Under </a:t>
            </a:r>
            <a:r>
              <a:rPr lang="en-US" b="1" dirty="0">
                <a:latin typeface="+mn-lt"/>
                <a:ea typeface="+mn-ea"/>
              </a:rPr>
              <a:t>Gradient stops</a:t>
            </a:r>
            <a:r>
              <a:rPr lang="en-US" dirty="0">
                <a:latin typeface="+mn-lt"/>
                <a:ea typeface="+mn-ea"/>
              </a:rPr>
              <a:t>, click </a:t>
            </a:r>
            <a:r>
              <a:rPr lang="en-US" b="1" dirty="0">
                <a:latin typeface="+mn-lt"/>
                <a:ea typeface="+mn-ea"/>
              </a:rPr>
              <a:t>Add</a:t>
            </a:r>
            <a:r>
              <a:rPr lang="en-US" dirty="0">
                <a:latin typeface="+mn-lt"/>
                <a:ea typeface="+mn-ea"/>
              </a:rPr>
              <a:t> or </a:t>
            </a:r>
            <a:r>
              <a:rPr lang="en-US" b="1" dirty="0">
                <a:latin typeface="+mn-lt"/>
                <a:ea typeface="+mn-ea"/>
              </a:rPr>
              <a:t>Remove</a:t>
            </a:r>
            <a:r>
              <a:rPr lang="en-US" dirty="0">
                <a:latin typeface="+mn-lt"/>
                <a:ea typeface="+mn-ea"/>
              </a:rPr>
              <a:t> until two stops appear in the drop-down list.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that you added as follows: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1, Darker 25% </a:t>
            </a:r>
            <a:r>
              <a:rPr lang="en-US" dirty="0"/>
              <a:t>(fourth row, first option from the left).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</a:t>
            </a:r>
            <a:r>
              <a:rPr lang="en-US" b="1" dirty="0"/>
              <a:t> Line Style </a:t>
            </a:r>
            <a:r>
              <a:rPr lang="en-US" dirty="0"/>
              <a:t>in the left pane. In the </a:t>
            </a:r>
            <a:r>
              <a:rPr lang="en-US" b="1" dirty="0"/>
              <a:t>Line Style </a:t>
            </a:r>
            <a:r>
              <a:rPr lang="en-US" dirty="0"/>
              <a:t>pane, in the </a:t>
            </a:r>
            <a:r>
              <a:rPr lang="en-US" b="1" dirty="0"/>
              <a:t>Width</a:t>
            </a:r>
            <a:r>
              <a:rPr lang="en-US" dirty="0"/>
              <a:t> box, enter </a:t>
            </a:r>
            <a:r>
              <a:rPr lang="en-US" b="1" dirty="0"/>
              <a:t>1 pt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 Effects</a:t>
            </a:r>
            <a:r>
              <a:rPr lang="en-US" dirty="0"/>
              <a:t>, point to </a:t>
            </a:r>
            <a:r>
              <a:rPr lang="en-US" b="1" dirty="0"/>
              <a:t>Glow</a:t>
            </a:r>
            <a:r>
              <a:rPr lang="en-US" dirty="0"/>
              <a:t>, and then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Under </a:t>
            </a:r>
            <a:r>
              <a:rPr lang="en-US" b="1" dirty="0"/>
              <a:t>Glow Variations</a:t>
            </a:r>
            <a:r>
              <a:rPr lang="en-US" dirty="0"/>
              <a:t>, select any option in the first row (5 pt glow options). 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Point to </a:t>
            </a:r>
            <a:r>
              <a:rPr lang="en-US" b="1" dirty="0"/>
              <a:t>More Glow Colors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White, Background 1, Darker 25%</a:t>
            </a:r>
            <a:r>
              <a:rPr lang="en-US" dirty="0"/>
              <a:t> (fourth row, first option from the left).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slide, right-click the rectangle and then click </a:t>
            </a:r>
            <a:r>
              <a:rPr lang="en-US" b="1" dirty="0"/>
              <a:t>Edit Text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Enter text in the text box and select the text.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Font</a:t>
            </a:r>
            <a:r>
              <a:rPr lang="en-US" dirty="0"/>
              <a:t> group, select </a:t>
            </a:r>
            <a:r>
              <a:rPr lang="en-US" b="1" dirty="0"/>
              <a:t>Gill Sans MT </a:t>
            </a:r>
            <a:r>
              <a:rPr lang="en-US" dirty="0"/>
              <a:t>from the </a:t>
            </a:r>
            <a:r>
              <a:rPr lang="en-US" b="1" dirty="0"/>
              <a:t>Font</a:t>
            </a:r>
            <a:r>
              <a:rPr lang="en-US" dirty="0"/>
              <a:t> list and then select </a:t>
            </a:r>
            <a:r>
              <a:rPr lang="en-US" b="1" dirty="0"/>
              <a:t>24</a:t>
            </a:r>
            <a:r>
              <a:rPr lang="en-US" dirty="0"/>
              <a:t> from the </a:t>
            </a:r>
            <a:r>
              <a:rPr lang="en-US" b="1" dirty="0"/>
              <a:t>Font Size </a:t>
            </a:r>
            <a:r>
              <a:rPr lang="en-US" dirty="0"/>
              <a:t>list.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Paragraph</a:t>
            </a:r>
            <a:r>
              <a:rPr lang="en-US" dirty="0"/>
              <a:t> group, click </a:t>
            </a:r>
            <a:r>
              <a:rPr lang="en-US" b="1" dirty="0"/>
              <a:t>Align Text Left</a:t>
            </a:r>
            <a:r>
              <a:rPr lang="en-US" dirty="0"/>
              <a:t> to align the text left within the rectangle.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WordArt Styles </a:t>
            </a:r>
            <a:r>
              <a:rPr lang="en-US" dirty="0"/>
              <a:t>group, click the arrow next to </a:t>
            </a:r>
            <a:r>
              <a:rPr lang="en-US" b="1" dirty="0"/>
              <a:t>Text Fill</a:t>
            </a:r>
            <a:r>
              <a:rPr lang="en-US" dirty="0"/>
              <a:t>, click </a:t>
            </a:r>
            <a:r>
              <a:rPr lang="en-US" b="1" dirty="0"/>
              <a:t>More Fill Colors</a:t>
            </a:r>
            <a:r>
              <a:rPr lang="en-US" dirty="0"/>
              <a:t>, and then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127</a:t>
            </a:r>
            <a:r>
              <a:rPr lang="en-US" dirty="0"/>
              <a:t>, Green: </a:t>
            </a:r>
            <a:r>
              <a:rPr lang="en-US" b="1" dirty="0"/>
              <a:t>127</a:t>
            </a:r>
            <a:r>
              <a:rPr lang="en-US" dirty="0"/>
              <a:t>, and Blue: </a:t>
            </a:r>
            <a:r>
              <a:rPr lang="en-US" b="1" dirty="0"/>
              <a:t>127</a:t>
            </a:r>
            <a:r>
              <a:rPr lang="en-US" dirty="0"/>
              <a:t>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Select the rectangle. On the </a:t>
            </a:r>
            <a:r>
              <a:rPr lang="en-US" b="1" dirty="0"/>
              <a:t>Home</a:t>
            </a:r>
            <a:r>
              <a:rPr lang="en-US" dirty="0"/>
              <a:t> tab, in the bottom-right corner of the </a:t>
            </a:r>
            <a:r>
              <a:rPr lang="en-US" b="1" dirty="0"/>
              <a:t>Drawing</a:t>
            </a:r>
            <a:r>
              <a:rPr lang="en-US" dirty="0"/>
              <a:t> group, click the </a:t>
            </a:r>
            <a:r>
              <a:rPr lang="en-US" b="1" dirty="0"/>
              <a:t>Format Shapes</a:t>
            </a:r>
            <a:r>
              <a:rPr lang="en-US" dirty="0"/>
              <a:t> dialog box launcher. In the </a:t>
            </a:r>
            <a:r>
              <a:rPr lang="en-US" b="1" dirty="0"/>
              <a:t>Format Shapes </a:t>
            </a:r>
            <a:r>
              <a:rPr lang="en-US" dirty="0"/>
              <a:t>dialog box, click </a:t>
            </a:r>
            <a:r>
              <a:rPr lang="en-US" b="1" dirty="0"/>
              <a:t>Text Box</a:t>
            </a:r>
            <a:r>
              <a:rPr lang="en-US" dirty="0"/>
              <a:t> in the left pane. In the right pane, under </a:t>
            </a:r>
            <a:r>
              <a:rPr lang="en-US" b="1" dirty="0"/>
              <a:t>Internal margin</a:t>
            </a:r>
            <a:r>
              <a:rPr lang="en-US" dirty="0"/>
              <a:t>, enter </a:t>
            </a:r>
            <a:r>
              <a:rPr lang="en-US" b="1" dirty="0"/>
              <a:t>1”</a:t>
            </a:r>
            <a:r>
              <a:rPr lang="en-US" dirty="0"/>
              <a:t> in the </a:t>
            </a:r>
            <a:r>
              <a:rPr lang="en-US" b="1" dirty="0"/>
              <a:t>Left</a:t>
            </a:r>
            <a:r>
              <a:rPr lang="en-US" dirty="0"/>
              <a:t> box to increase the left margin in the rectangle to accommodate the embossed picture.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Size</a:t>
            </a:r>
            <a:r>
              <a:rPr lang="en-US" dirty="0"/>
              <a:t> group,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Height</a:t>
            </a:r>
            <a:r>
              <a:rPr lang="en-US" dirty="0"/>
              <a:t> box, enter </a:t>
            </a:r>
            <a:r>
              <a:rPr lang="en-US" b="1" dirty="0"/>
              <a:t>0.92”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Width</a:t>
            </a:r>
            <a:r>
              <a:rPr lang="en-US" dirty="0"/>
              <a:t> box, enter </a:t>
            </a:r>
            <a:r>
              <a:rPr lang="en-US" b="1" dirty="0"/>
              <a:t>4.5”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olive-green embossed picture for the top rectangle on this slide, do the following: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Shapes</a:t>
            </a:r>
            <a:r>
              <a:rPr lang="en-US" dirty="0"/>
              <a:t>, and then under </a:t>
            </a:r>
            <a:r>
              <a:rPr lang="en-US" b="1" dirty="0"/>
              <a:t>Rectangles</a:t>
            </a:r>
            <a:r>
              <a:rPr lang="en-US" dirty="0"/>
              <a:t>, click </a:t>
            </a:r>
            <a:r>
              <a:rPr lang="en-US" b="1" dirty="0"/>
              <a:t>Rounded Diagonal Corner Rectangle </a:t>
            </a:r>
            <a:r>
              <a:rPr lang="en-US" dirty="0"/>
              <a:t>(ninth option from the left). On the slide, drag to draw a rectangle.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bottom right corner of the </a:t>
            </a:r>
            <a:r>
              <a:rPr lang="en-US" b="1" dirty="0"/>
              <a:t>Drawing </a:t>
            </a:r>
            <a:r>
              <a:rPr lang="en-US" dirty="0"/>
              <a:t>group, click the </a:t>
            </a:r>
            <a:r>
              <a:rPr lang="en-US" b="1" dirty="0"/>
              <a:t>Format Shape </a:t>
            </a:r>
            <a:r>
              <a:rPr lang="en-US" dirty="0"/>
              <a:t>dialog box launcher.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select </a:t>
            </a:r>
            <a:r>
              <a:rPr lang="en-US" b="1" dirty="0"/>
              <a:t>Picture or texture fill</a:t>
            </a:r>
            <a:r>
              <a:rPr lang="en-US" dirty="0"/>
              <a:t>, and then under </a:t>
            </a:r>
            <a:r>
              <a:rPr lang="en-US" b="1" dirty="0"/>
              <a:t>Insert from </a:t>
            </a:r>
            <a:r>
              <a:rPr lang="en-US" dirty="0"/>
              <a:t>click </a:t>
            </a:r>
            <a:r>
              <a:rPr lang="en-US" b="1" dirty="0"/>
              <a:t>File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Insert Picture</a:t>
            </a:r>
            <a:r>
              <a:rPr lang="en-US" dirty="0"/>
              <a:t> dialog box, select a picture and then click </a:t>
            </a:r>
            <a:r>
              <a:rPr lang="en-US" b="1" dirty="0"/>
              <a:t>Insert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Line Color </a:t>
            </a:r>
            <a:r>
              <a:rPr lang="en-US" dirty="0"/>
              <a:t>in the left pane. In the </a:t>
            </a:r>
            <a:r>
              <a:rPr lang="en-US" b="1" dirty="0"/>
              <a:t>Line Color </a:t>
            </a:r>
            <a:r>
              <a:rPr lang="en-US" dirty="0"/>
              <a:t>pane, select </a:t>
            </a:r>
            <a:r>
              <a:rPr lang="en-US" b="1" dirty="0"/>
              <a:t>No line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Picture</a:t>
            </a:r>
            <a:r>
              <a:rPr lang="en-US" dirty="0"/>
              <a:t> in the left pane, click the button next to </a:t>
            </a:r>
            <a:r>
              <a:rPr lang="en-US" b="1" dirty="0"/>
              <a:t>Recolor</a:t>
            </a:r>
            <a:r>
              <a:rPr lang="en-US" dirty="0"/>
              <a:t>, and then under </a:t>
            </a:r>
            <a:r>
              <a:rPr lang="en-US" b="1" dirty="0"/>
              <a:t>Light Variations </a:t>
            </a:r>
            <a:r>
              <a:rPr lang="en-US" dirty="0"/>
              <a:t>click </a:t>
            </a:r>
            <a:r>
              <a:rPr lang="en-US" b="1" dirty="0"/>
              <a:t>Accent color 3 Light</a:t>
            </a:r>
            <a:r>
              <a:rPr lang="en-US" dirty="0"/>
              <a:t> (fourth option from the left).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Shadow</a:t>
            </a:r>
            <a:r>
              <a:rPr lang="en-US" dirty="0"/>
              <a:t> in the left pane, and then do the following  in the right pane: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Preset</a:t>
            </a:r>
            <a:r>
              <a:rPr lang="en-US" dirty="0"/>
              <a:t>, and then under </a:t>
            </a:r>
            <a:r>
              <a:rPr lang="en-US" b="1" dirty="0"/>
              <a:t>Inner</a:t>
            </a:r>
            <a:r>
              <a:rPr lang="en-US" dirty="0"/>
              <a:t> click </a:t>
            </a:r>
            <a:r>
              <a:rPr lang="en-US" b="1" dirty="0"/>
              <a:t>Inside Diagonal Top Left </a:t>
            </a:r>
            <a:r>
              <a:rPr lang="en-US" dirty="0"/>
              <a:t>(first row, first option from the left).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Transparency</a:t>
            </a:r>
            <a:r>
              <a:rPr lang="en-US" dirty="0"/>
              <a:t> box, enter </a:t>
            </a:r>
            <a:r>
              <a:rPr lang="en-US" b="1" dirty="0"/>
              <a:t>65%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Picture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bottom right corner of the </a:t>
            </a:r>
            <a:r>
              <a:rPr lang="en-US" b="1" dirty="0"/>
              <a:t>Size </a:t>
            </a:r>
            <a:r>
              <a:rPr lang="en-US" dirty="0"/>
              <a:t>group, click the </a:t>
            </a:r>
            <a:r>
              <a:rPr lang="en-US" b="1" dirty="0"/>
              <a:t>Size and Position</a:t>
            </a:r>
            <a:r>
              <a:rPr lang="en-US" dirty="0"/>
              <a:t> dialog box launcher. In the </a:t>
            </a:r>
            <a:r>
              <a:rPr lang="en-US" b="1" dirty="0"/>
              <a:t>Size and Position</a:t>
            </a:r>
            <a:r>
              <a:rPr lang="en-US" dirty="0"/>
              <a:t> dialog box, on the </a:t>
            </a:r>
            <a:r>
              <a:rPr lang="en-US" b="1" dirty="0"/>
              <a:t>Size</a:t>
            </a:r>
            <a:r>
              <a:rPr lang="en-US" dirty="0"/>
              <a:t> tab,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Scale</a:t>
            </a:r>
            <a:r>
              <a:rPr lang="en-US" dirty="0"/>
              <a:t>, select the </a:t>
            </a:r>
            <a:r>
              <a:rPr lang="en-US" b="1" dirty="0"/>
              <a:t>Lock aspect ratio </a:t>
            </a:r>
            <a:r>
              <a:rPr lang="en-US" dirty="0"/>
              <a:t>check box.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Size and rotate</a:t>
            </a:r>
            <a:r>
              <a:rPr lang="en-US" dirty="0"/>
              <a:t>, in the </a:t>
            </a:r>
            <a:r>
              <a:rPr lang="en-US" b="1" dirty="0"/>
              <a:t>Height </a:t>
            </a:r>
            <a:r>
              <a:rPr lang="en-US" dirty="0"/>
              <a:t> box, enter </a:t>
            </a:r>
            <a:r>
              <a:rPr lang="en-US" b="1" dirty="0"/>
              <a:t>0.75”</a:t>
            </a:r>
            <a:r>
              <a:rPr lang="en-US" dirty="0"/>
              <a:t>. (Under </a:t>
            </a:r>
            <a:r>
              <a:rPr lang="en-US" b="1" dirty="0"/>
              <a:t>Size and rotate</a:t>
            </a:r>
            <a:r>
              <a:rPr lang="en-US" dirty="0"/>
              <a:t>, in the </a:t>
            </a:r>
            <a:r>
              <a:rPr lang="en-US" b="1" dirty="0"/>
              <a:t>Width</a:t>
            </a:r>
            <a:r>
              <a:rPr lang="en-US" dirty="0"/>
              <a:t> box, </a:t>
            </a:r>
            <a:r>
              <a:rPr lang="en-US" b="1" dirty="0"/>
              <a:t>0.75” </a:t>
            </a:r>
            <a:r>
              <a:rPr lang="en-US" dirty="0"/>
              <a:t>will appear automatically.)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Drag the picture onto the left side of the rectangle.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Press and hold CTRL and select the picture and the rectangle.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Middle</a:t>
            </a:r>
            <a:r>
              <a:rPr lang="en-US" dirty="0"/>
              <a:t>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232943" lvl="1" indent="-232943">
              <a:spcAft>
                <a:spcPts val="204"/>
              </a:spcAft>
            </a:pPr>
            <a:r>
              <a:rPr lang="en-US" dirty="0"/>
              <a:t>To reproduce the other shapes on this slide, do the following: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Press and hold CTRL and select the picture and the rectangle.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and then click </a:t>
            </a:r>
            <a:r>
              <a:rPr lang="en-US" b="1" dirty="0"/>
              <a:t>Group</a:t>
            </a:r>
            <a:r>
              <a:rPr lang="en-US" dirty="0"/>
              <a:t>. 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 </a:t>
            </a:r>
            <a:r>
              <a:rPr lang="en-US" dirty="0"/>
              <a:t>group, click the arrow under </a:t>
            </a:r>
            <a:r>
              <a:rPr lang="en-US" b="1" dirty="0"/>
              <a:t>Paste, </a:t>
            </a:r>
            <a:r>
              <a:rPr lang="en-US" dirty="0"/>
              <a:t>and then click </a:t>
            </a:r>
            <a:r>
              <a:rPr lang="en-US" b="1" dirty="0"/>
              <a:t>Duplicate</a:t>
            </a:r>
            <a:r>
              <a:rPr lang="en-US" dirty="0"/>
              <a:t>. Repeat the process until there is a total of four groups of shapes.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Drag the groups so that they are distributed vertically on the slide. Press and hold CTRL and select all four groups.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and then do the following:</a:t>
            </a:r>
          </a:p>
          <a:p>
            <a:pPr marL="698830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Center</a:t>
            </a:r>
            <a:r>
              <a:rPr lang="en-US" dirty="0"/>
              <a:t>. </a:t>
            </a:r>
          </a:p>
          <a:p>
            <a:pPr marL="698830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Distribute Vertically</a:t>
            </a:r>
            <a:r>
              <a:rPr lang="en-US" dirty="0"/>
              <a:t>. </a:t>
            </a:r>
          </a:p>
          <a:p>
            <a:pPr marL="698830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Ungroup</a:t>
            </a:r>
            <a:r>
              <a:rPr lang="en-US" dirty="0"/>
              <a:t>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To change the color and text for the duplicate rectangles (second, third, and fourth from the top), do the following:</a:t>
            </a:r>
          </a:p>
          <a:p>
            <a:pPr marL="232943" lvl="1" indent="-232943">
              <a:buFont typeface="+mj-lt"/>
              <a:buAutoNum type="arabicPeriod"/>
            </a:pPr>
            <a:r>
              <a:rPr lang="en-US" dirty="0"/>
              <a:t>Select the rectangle that you would like to recolor.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 Styles </a:t>
            </a:r>
            <a:r>
              <a:rPr lang="en-US" dirty="0"/>
              <a:t>group, click the arrow next to </a:t>
            </a:r>
            <a:r>
              <a:rPr lang="en-US" b="1" dirty="0"/>
              <a:t>Shape Fill</a:t>
            </a:r>
            <a:r>
              <a:rPr lang="en-US" dirty="0"/>
              <a:t>, point to </a:t>
            </a:r>
            <a:r>
              <a:rPr lang="en-US" b="1" dirty="0"/>
              <a:t>Gradient</a:t>
            </a:r>
            <a:r>
              <a:rPr lang="en-US" dirty="0"/>
              <a:t>, and then click </a:t>
            </a:r>
            <a:r>
              <a:rPr lang="en-US" b="1" dirty="0"/>
              <a:t>More Gradients</a:t>
            </a:r>
            <a:r>
              <a:rPr lang="en-US" dirty="0"/>
              <a:t>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 </a:t>
            </a:r>
            <a:r>
              <a:rPr lang="en-US" dirty="0"/>
              <a:t>in the left pane, select </a:t>
            </a:r>
            <a:r>
              <a:rPr lang="en-US" b="1" dirty="0"/>
              <a:t>Gradient fill </a:t>
            </a:r>
            <a:r>
              <a:rPr lang="en-US" dirty="0"/>
              <a:t>in the right pane, and then do the following: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second rectangle from the top, under </a:t>
            </a:r>
            <a:r>
              <a:rPr lang="en-US" b="1" dirty="0"/>
              <a:t>Gradient stops</a:t>
            </a:r>
            <a:r>
              <a:rPr lang="en-US" dirty="0"/>
              <a:t>, select </a:t>
            </a:r>
            <a:r>
              <a:rPr lang="en-US" b="1" dirty="0"/>
              <a:t>Stop 2 </a:t>
            </a:r>
            <a:r>
              <a:rPr lang="en-US" dirty="0"/>
              <a:t>from the drop-down list,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Orange, Accent 6, Lighter 60% </a:t>
            </a:r>
            <a:r>
              <a:rPr lang="en-US" dirty="0"/>
              <a:t>(third row, tenth option from the left). 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third rectangle from the top, under </a:t>
            </a:r>
            <a:r>
              <a:rPr lang="en-US" b="1" dirty="0"/>
              <a:t>Gradient stops</a:t>
            </a:r>
            <a:r>
              <a:rPr lang="en-US" dirty="0"/>
              <a:t>, select </a:t>
            </a:r>
            <a:r>
              <a:rPr lang="en-US" b="1" dirty="0"/>
              <a:t>Stop 2 </a:t>
            </a:r>
            <a:r>
              <a:rPr lang="en-US" dirty="0"/>
              <a:t>from the drop-down list,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Aqua, Accent 5, Lighter 60% </a:t>
            </a:r>
            <a:r>
              <a:rPr lang="en-US" dirty="0"/>
              <a:t>(third row, ninth option from the left).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fourth rectangle from the top, under </a:t>
            </a:r>
            <a:r>
              <a:rPr lang="en-US" b="1" dirty="0"/>
              <a:t>Gradient stops</a:t>
            </a:r>
            <a:r>
              <a:rPr lang="en-US" dirty="0"/>
              <a:t>, select </a:t>
            </a:r>
            <a:r>
              <a:rPr lang="en-US" b="1" dirty="0"/>
              <a:t>Stop 2 </a:t>
            </a:r>
            <a:r>
              <a:rPr lang="en-US" dirty="0"/>
              <a:t>from the drop-down list,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Blue, Accent 1, Lighter 60% </a:t>
            </a:r>
            <a:r>
              <a:rPr lang="en-US" dirty="0"/>
              <a:t>(third row, fifth option from the left).</a:t>
            </a:r>
          </a:p>
          <a:p>
            <a:pPr marL="349415" lvl="1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r>
              <a:rPr lang="en-US" dirty="0"/>
              <a:t>To change the text on the duplicate rectangles, click in each text box and edit the text.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r>
              <a:rPr lang="en-US" dirty="0"/>
              <a:t>To change the picture on the duplicate rectangles (second, third, and fourth from the top), do the following: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Right-click the second picture from the top, and then click </a:t>
            </a:r>
            <a:r>
              <a:rPr lang="en-US" b="1" dirty="0">
                <a:latin typeface="+mn-lt"/>
                <a:ea typeface="+mn-ea"/>
                <a:cs typeface="+mn-cs"/>
              </a:rPr>
              <a:t>Format Picture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Format Picture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and then under </a:t>
            </a:r>
            <a:r>
              <a:rPr lang="en-US" b="1" dirty="0"/>
              <a:t>Insert from </a:t>
            </a:r>
            <a:r>
              <a:rPr lang="en-US" dirty="0"/>
              <a:t>click </a:t>
            </a:r>
            <a:r>
              <a:rPr lang="en-US" b="1" dirty="0"/>
              <a:t>File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Insert Picture</a:t>
            </a:r>
            <a:r>
              <a:rPr lang="en-US" dirty="0"/>
              <a:t> dialog box, select a picture, and then click </a:t>
            </a:r>
            <a:r>
              <a:rPr lang="en-US" b="1" dirty="0"/>
              <a:t>Insert</a:t>
            </a:r>
            <a:r>
              <a:rPr lang="en-US" dirty="0"/>
              <a:t>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Repeat the process for the third and fourth rectangles from the top.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i="1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To change the color for the duplicate pictures (second, third, and fourth from the top), do the following:</a:t>
            </a:r>
          </a:p>
          <a:p>
            <a:pPr marL="232943" lvl="1" indent="-232943">
              <a:buFont typeface="+mj-lt"/>
              <a:buAutoNum type="arabicPeriod"/>
            </a:pPr>
            <a:r>
              <a:rPr lang="en-US" dirty="0"/>
              <a:t>Select the picture that you would like to recolor.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Picture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Adjust </a:t>
            </a:r>
            <a:r>
              <a:rPr lang="en-US" dirty="0"/>
              <a:t>group, click the arrow next to </a:t>
            </a:r>
            <a:r>
              <a:rPr lang="en-US" b="1" dirty="0"/>
              <a:t>Recolor</a:t>
            </a:r>
            <a:r>
              <a:rPr lang="en-US" dirty="0"/>
              <a:t>, and then do the following: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second picture from the top, under </a:t>
            </a:r>
            <a:r>
              <a:rPr lang="en-US" b="1" dirty="0"/>
              <a:t>Light Variations</a:t>
            </a:r>
            <a:r>
              <a:rPr lang="en-US" dirty="0"/>
              <a:t>, click </a:t>
            </a:r>
            <a:r>
              <a:rPr lang="en-US" b="1" dirty="0"/>
              <a:t>Accent color 6 Light </a:t>
            </a:r>
            <a:r>
              <a:rPr lang="en-US" dirty="0"/>
              <a:t>(seventh option from the left).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third picture from the top, under </a:t>
            </a:r>
            <a:r>
              <a:rPr lang="en-US" b="1" dirty="0"/>
              <a:t>Light Variations</a:t>
            </a:r>
            <a:r>
              <a:rPr lang="en-US" dirty="0"/>
              <a:t>, click </a:t>
            </a:r>
            <a:r>
              <a:rPr lang="en-US" b="1" dirty="0"/>
              <a:t>Accent color 5 Light </a:t>
            </a:r>
            <a:r>
              <a:rPr lang="en-US" dirty="0"/>
              <a:t>(sixth option from the left).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fourth picture from the top, under </a:t>
            </a:r>
            <a:r>
              <a:rPr lang="en-US" b="1" dirty="0"/>
              <a:t>Light Variations</a:t>
            </a:r>
            <a:r>
              <a:rPr lang="en-US" dirty="0"/>
              <a:t>, click </a:t>
            </a:r>
            <a:r>
              <a:rPr lang="en-US" b="1" dirty="0"/>
              <a:t>Accent color 1 Light </a:t>
            </a:r>
            <a:r>
              <a:rPr lang="en-US" dirty="0"/>
              <a:t>(second option from the left).</a:t>
            </a:r>
          </a:p>
          <a:p>
            <a:pPr marL="349415" indent="-349415">
              <a:buFont typeface="+mj-lt"/>
              <a:buAutoNum type="arabicPeriod"/>
            </a:pPr>
            <a:endParaRPr lang="en-US" dirty="0"/>
          </a:p>
          <a:p>
            <a:pPr marL="349415" indent="-349415"/>
            <a:endParaRPr lang="en-US" dirty="0"/>
          </a:p>
          <a:p>
            <a:r>
              <a:rPr lang="en-US" dirty="0"/>
              <a:t>To reproduce the background on this slide, do the following: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b="1" dirty="0">
                <a:latin typeface="+mn-lt"/>
                <a:ea typeface="+mn-ea"/>
                <a:cs typeface="+mn-cs"/>
              </a:rPr>
              <a:t>Format Background</a:t>
            </a:r>
            <a:r>
              <a:rPr lang="en-US" dirty="0">
                <a:latin typeface="+mn-lt"/>
                <a:ea typeface="+mn-ea"/>
                <a:cs typeface="+mn-cs"/>
              </a:rPr>
              <a:t>. In the </a:t>
            </a:r>
            <a:r>
              <a:rPr lang="en-US" b="1" dirty="0">
                <a:latin typeface="+mn-lt"/>
                <a:ea typeface="+mn-ea"/>
                <a:cs typeface="+mn-cs"/>
              </a:rPr>
              <a:t>Format Background </a:t>
            </a:r>
            <a:r>
              <a:rPr lang="en-US" dirty="0">
                <a:latin typeface="+mn-lt"/>
                <a:ea typeface="+mn-ea"/>
                <a:cs typeface="+mn-cs"/>
              </a:rPr>
              <a:t>dialog box, click </a:t>
            </a:r>
            <a:r>
              <a:rPr lang="en-US" b="1" dirty="0">
                <a:latin typeface="+mn-lt"/>
                <a:ea typeface="+mn-ea"/>
                <a:cs typeface="+mn-cs"/>
              </a:rPr>
              <a:t>Fill</a:t>
            </a:r>
            <a:r>
              <a:rPr lang="en-US" dirty="0">
                <a:latin typeface="+mn-lt"/>
                <a:ea typeface="+mn-ea"/>
                <a:cs typeface="+mn-cs"/>
              </a:rPr>
              <a:t> in the left pane, select </a:t>
            </a:r>
            <a:r>
              <a:rPr lang="en-US" b="1" dirty="0">
                <a:latin typeface="+mn-lt"/>
                <a:ea typeface="+mn-ea"/>
                <a:cs typeface="+mn-cs"/>
              </a:rPr>
              <a:t>Gradient fill</a:t>
            </a:r>
            <a:r>
              <a:rPr lang="en-US" dirty="0">
                <a:latin typeface="+mn-lt"/>
                <a:ea typeface="+mn-ea"/>
                <a:cs typeface="+mn-cs"/>
              </a:rPr>
              <a:t> in the right pane, and then do the following:</a:t>
            </a:r>
            <a:endParaRPr lang="en-US" dirty="0"/>
          </a:p>
          <a:p>
            <a:pPr marL="698830" lvl="1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Type</a:t>
            </a:r>
            <a:r>
              <a:rPr lang="en-US" dirty="0"/>
              <a:t> list, select </a:t>
            </a:r>
            <a:r>
              <a:rPr lang="en-US" b="1" dirty="0"/>
              <a:t>Radial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Direction</a:t>
            </a:r>
            <a:r>
              <a:rPr lang="en-US" dirty="0"/>
              <a:t>, and then click </a:t>
            </a:r>
            <a:r>
              <a:rPr lang="en-US" b="1" dirty="0"/>
              <a:t>From Center </a:t>
            </a:r>
            <a:r>
              <a:rPr lang="en-US" dirty="0"/>
              <a:t>(third option from the left).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Under </a:t>
            </a:r>
            <a:r>
              <a:rPr lang="en-US" b="1" dirty="0">
                <a:latin typeface="+mn-lt"/>
                <a:ea typeface="+mn-ea"/>
              </a:rPr>
              <a:t>Gradient stops</a:t>
            </a:r>
            <a:r>
              <a:rPr lang="en-US" dirty="0">
                <a:latin typeface="+mn-lt"/>
                <a:ea typeface="+mn-ea"/>
              </a:rPr>
              <a:t>, click </a:t>
            </a:r>
            <a:r>
              <a:rPr lang="en-US" b="1" dirty="0">
                <a:latin typeface="+mn-lt"/>
                <a:ea typeface="+mn-ea"/>
              </a:rPr>
              <a:t>Add</a:t>
            </a:r>
            <a:r>
              <a:rPr lang="en-US" dirty="0">
                <a:latin typeface="+mn-lt"/>
                <a:ea typeface="+mn-ea"/>
              </a:rPr>
              <a:t> or </a:t>
            </a:r>
            <a:r>
              <a:rPr lang="en-US" b="1" dirty="0">
                <a:latin typeface="+mn-lt"/>
                <a:ea typeface="+mn-ea"/>
              </a:rPr>
              <a:t>Remove</a:t>
            </a:r>
            <a:r>
              <a:rPr lang="en-US" dirty="0">
                <a:latin typeface="+mn-lt"/>
                <a:ea typeface="+mn-ea"/>
              </a:rPr>
              <a:t> until two stops appear in the drop-down list.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that you added as follows: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1, Darker 15% </a:t>
            </a:r>
            <a:r>
              <a:rPr lang="en-US" dirty="0"/>
              <a:t>(third row, first option from the left).</a:t>
            </a:r>
          </a:p>
          <a:p>
            <a:pPr marL="349415" indent="-349415"/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52450" y="468313"/>
            <a:ext cx="3198813" cy="2398712"/>
          </a:xfr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rmAutofit fontScale="25000" lnSpcReduction="20000"/>
          </a:bodyPr>
          <a:lstStyle/>
          <a:p>
            <a:r>
              <a:rPr lang="en-US" sz="1400" b="1" dirty="0"/>
              <a:t>Rounded corner rectangle tabs with inset pictures</a:t>
            </a:r>
          </a:p>
          <a:p>
            <a:r>
              <a:rPr lang="en-US" sz="1400" dirty="0"/>
              <a:t>(Advanced)</a:t>
            </a:r>
          </a:p>
          <a:p>
            <a:endParaRPr lang="en-US" dirty="0"/>
          </a:p>
          <a:p>
            <a:endParaRPr lang="en-US" dirty="0"/>
          </a:p>
          <a:p>
            <a:pPr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defRPr/>
            </a:pPr>
            <a:r>
              <a:rPr lang="en-US" dirty="0"/>
              <a:t>To reproduce the top rectangle (olive-green, “label one”) with text effects on this slide, do the following: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Slides</a:t>
            </a:r>
            <a:r>
              <a:rPr lang="en-US" dirty="0"/>
              <a:t> group, click </a:t>
            </a:r>
            <a:r>
              <a:rPr lang="en-US" b="1" dirty="0"/>
              <a:t>Layout</a:t>
            </a:r>
            <a:r>
              <a:rPr lang="en-US" dirty="0"/>
              <a:t>, and then click </a:t>
            </a:r>
            <a:r>
              <a:rPr lang="en-US" b="1" dirty="0"/>
              <a:t>Blank</a:t>
            </a:r>
            <a:r>
              <a:rPr lang="en-US" dirty="0"/>
              <a:t>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Shapes</a:t>
            </a:r>
            <a:r>
              <a:rPr lang="en-US" dirty="0"/>
              <a:t>, and then under </a:t>
            </a:r>
            <a:r>
              <a:rPr lang="en-US" b="1" dirty="0"/>
              <a:t>Rectangles</a:t>
            </a:r>
            <a:r>
              <a:rPr lang="en-US" dirty="0"/>
              <a:t>, click </a:t>
            </a:r>
            <a:r>
              <a:rPr lang="en-US" b="1" dirty="0"/>
              <a:t>Rounded Diagonal Corner Rectangle </a:t>
            </a:r>
            <a:r>
              <a:rPr lang="en-US" dirty="0"/>
              <a:t>(ninth option from the left). On the slide, drag to draw a rectangle.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bottom right corner of the </a:t>
            </a:r>
            <a:r>
              <a:rPr lang="en-US" b="1" dirty="0"/>
              <a:t>Drawing </a:t>
            </a:r>
            <a:r>
              <a:rPr lang="en-US" dirty="0"/>
              <a:t>group, click the </a:t>
            </a:r>
            <a:r>
              <a:rPr lang="en-US" b="1" dirty="0"/>
              <a:t>Format Shape </a:t>
            </a:r>
            <a:r>
              <a:rPr lang="en-US" dirty="0"/>
              <a:t>dialog box launcher.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select </a:t>
            </a:r>
            <a:r>
              <a:rPr lang="en-US" b="1" dirty="0"/>
              <a:t>Gradient fill </a:t>
            </a:r>
            <a:r>
              <a:rPr lang="en-US" dirty="0"/>
              <a:t>in the right pane, and then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Type</a:t>
            </a:r>
            <a:r>
              <a:rPr lang="en-US" dirty="0"/>
              <a:t> list, select </a:t>
            </a:r>
            <a:r>
              <a:rPr lang="en-US" b="1" dirty="0"/>
              <a:t>Linear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Direction</a:t>
            </a:r>
            <a:r>
              <a:rPr lang="en-US" dirty="0"/>
              <a:t>, and then click </a:t>
            </a:r>
            <a:r>
              <a:rPr lang="en-US" b="1" dirty="0"/>
              <a:t>Linear Down </a:t>
            </a:r>
            <a:r>
              <a:rPr lang="en-US" dirty="0"/>
              <a:t>(first row, second option from the left).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Under </a:t>
            </a:r>
            <a:r>
              <a:rPr lang="en-US" b="1" dirty="0">
                <a:latin typeface="+mn-lt"/>
                <a:ea typeface="+mn-ea"/>
              </a:rPr>
              <a:t>Gradient stops</a:t>
            </a:r>
            <a:r>
              <a:rPr lang="en-US" dirty="0">
                <a:latin typeface="+mn-lt"/>
                <a:ea typeface="+mn-ea"/>
              </a:rPr>
              <a:t>, click </a:t>
            </a:r>
            <a:r>
              <a:rPr lang="en-US" b="1" dirty="0">
                <a:latin typeface="+mn-lt"/>
                <a:ea typeface="+mn-ea"/>
              </a:rPr>
              <a:t>Add</a:t>
            </a:r>
            <a:r>
              <a:rPr lang="en-US" dirty="0">
                <a:latin typeface="+mn-lt"/>
                <a:ea typeface="+mn-ea"/>
              </a:rPr>
              <a:t> or </a:t>
            </a:r>
            <a:r>
              <a:rPr lang="en-US" b="1" dirty="0">
                <a:latin typeface="+mn-lt"/>
                <a:ea typeface="+mn-ea"/>
              </a:rPr>
              <a:t>Remove</a:t>
            </a:r>
            <a:r>
              <a:rPr lang="en-US" dirty="0">
                <a:latin typeface="+mn-lt"/>
                <a:ea typeface="+mn-ea"/>
              </a:rPr>
              <a:t> until two stops appear in the drop-down list.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that you added as follows: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32%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Olive Green, Accent 3, Lighter 60% </a:t>
            </a:r>
            <a:r>
              <a:rPr lang="en-US" dirty="0"/>
              <a:t>(third row, seventh option from the left).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Line Color </a:t>
            </a:r>
            <a:r>
              <a:rPr lang="en-US" dirty="0"/>
              <a:t>in the left pane, select </a:t>
            </a:r>
            <a:r>
              <a:rPr lang="en-US" b="1" dirty="0"/>
              <a:t>Gradient line </a:t>
            </a:r>
            <a:r>
              <a:rPr lang="en-US" dirty="0"/>
              <a:t>in the right pane, and then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Type</a:t>
            </a:r>
            <a:r>
              <a:rPr lang="en-US" dirty="0"/>
              <a:t> list, select </a:t>
            </a:r>
            <a:r>
              <a:rPr lang="en-US" b="1" dirty="0"/>
              <a:t>Linear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Direction</a:t>
            </a:r>
            <a:r>
              <a:rPr lang="en-US" dirty="0"/>
              <a:t>, and then click </a:t>
            </a:r>
            <a:r>
              <a:rPr lang="en-US" b="1" dirty="0"/>
              <a:t>Linear Up </a:t>
            </a:r>
            <a:r>
              <a:rPr lang="en-US" dirty="0"/>
              <a:t>(second row, second option from the left). 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Under </a:t>
            </a:r>
            <a:r>
              <a:rPr lang="en-US" b="1" dirty="0">
                <a:latin typeface="+mn-lt"/>
                <a:ea typeface="+mn-ea"/>
              </a:rPr>
              <a:t>Gradient stops</a:t>
            </a:r>
            <a:r>
              <a:rPr lang="en-US" dirty="0">
                <a:latin typeface="+mn-lt"/>
                <a:ea typeface="+mn-ea"/>
              </a:rPr>
              <a:t>, click </a:t>
            </a:r>
            <a:r>
              <a:rPr lang="en-US" b="1" dirty="0">
                <a:latin typeface="+mn-lt"/>
                <a:ea typeface="+mn-ea"/>
              </a:rPr>
              <a:t>Add</a:t>
            </a:r>
            <a:r>
              <a:rPr lang="en-US" dirty="0">
                <a:latin typeface="+mn-lt"/>
                <a:ea typeface="+mn-ea"/>
              </a:rPr>
              <a:t> or </a:t>
            </a:r>
            <a:r>
              <a:rPr lang="en-US" b="1" dirty="0">
                <a:latin typeface="+mn-lt"/>
                <a:ea typeface="+mn-ea"/>
              </a:rPr>
              <a:t>Remove</a:t>
            </a:r>
            <a:r>
              <a:rPr lang="en-US" dirty="0">
                <a:latin typeface="+mn-lt"/>
                <a:ea typeface="+mn-ea"/>
              </a:rPr>
              <a:t> until two stops appear in the drop-down list.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that you added as follows: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1, Darker 25% </a:t>
            </a:r>
            <a:r>
              <a:rPr lang="en-US" dirty="0"/>
              <a:t>(fourth row, first option from the left).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</a:t>
            </a:r>
            <a:r>
              <a:rPr lang="en-US" b="1" dirty="0"/>
              <a:t> Line Style </a:t>
            </a:r>
            <a:r>
              <a:rPr lang="en-US" dirty="0"/>
              <a:t>in the left pane. In the </a:t>
            </a:r>
            <a:r>
              <a:rPr lang="en-US" b="1" dirty="0"/>
              <a:t>Line Style </a:t>
            </a:r>
            <a:r>
              <a:rPr lang="en-US" dirty="0"/>
              <a:t>pane, in the </a:t>
            </a:r>
            <a:r>
              <a:rPr lang="en-US" b="1" dirty="0"/>
              <a:t>Width</a:t>
            </a:r>
            <a:r>
              <a:rPr lang="en-US" dirty="0"/>
              <a:t> box, enter </a:t>
            </a:r>
            <a:r>
              <a:rPr lang="en-US" b="1" dirty="0"/>
              <a:t>1 pt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 Effects</a:t>
            </a:r>
            <a:r>
              <a:rPr lang="en-US" dirty="0"/>
              <a:t>, point to </a:t>
            </a:r>
            <a:r>
              <a:rPr lang="en-US" b="1" dirty="0"/>
              <a:t>Glow</a:t>
            </a:r>
            <a:r>
              <a:rPr lang="en-US" dirty="0"/>
              <a:t>, and then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Under </a:t>
            </a:r>
            <a:r>
              <a:rPr lang="en-US" b="1" dirty="0"/>
              <a:t>Glow Variations</a:t>
            </a:r>
            <a:r>
              <a:rPr lang="en-US" dirty="0"/>
              <a:t>, select any option in the first row (5 pt glow options). 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Point to </a:t>
            </a:r>
            <a:r>
              <a:rPr lang="en-US" b="1" dirty="0"/>
              <a:t>More Glow Colors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White, Background 1, Darker 25%</a:t>
            </a:r>
            <a:r>
              <a:rPr lang="en-US" dirty="0"/>
              <a:t> (fourth row, first option from the left).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slide, right-click the rectangle and then click </a:t>
            </a:r>
            <a:r>
              <a:rPr lang="en-US" b="1" dirty="0"/>
              <a:t>Edit Text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Enter text in the text box and select the text.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Font</a:t>
            </a:r>
            <a:r>
              <a:rPr lang="en-US" dirty="0"/>
              <a:t> group, select </a:t>
            </a:r>
            <a:r>
              <a:rPr lang="en-US" b="1" dirty="0"/>
              <a:t>Gill Sans MT </a:t>
            </a:r>
            <a:r>
              <a:rPr lang="en-US" dirty="0"/>
              <a:t>from the </a:t>
            </a:r>
            <a:r>
              <a:rPr lang="en-US" b="1" dirty="0"/>
              <a:t>Font</a:t>
            </a:r>
            <a:r>
              <a:rPr lang="en-US" dirty="0"/>
              <a:t> list and then select </a:t>
            </a:r>
            <a:r>
              <a:rPr lang="en-US" b="1" dirty="0"/>
              <a:t>24</a:t>
            </a:r>
            <a:r>
              <a:rPr lang="en-US" dirty="0"/>
              <a:t> from the </a:t>
            </a:r>
            <a:r>
              <a:rPr lang="en-US" b="1" dirty="0"/>
              <a:t>Font Size </a:t>
            </a:r>
            <a:r>
              <a:rPr lang="en-US" dirty="0"/>
              <a:t>list.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Paragraph</a:t>
            </a:r>
            <a:r>
              <a:rPr lang="en-US" dirty="0"/>
              <a:t> group, click </a:t>
            </a:r>
            <a:r>
              <a:rPr lang="en-US" b="1" dirty="0"/>
              <a:t>Align Text Left</a:t>
            </a:r>
            <a:r>
              <a:rPr lang="en-US" dirty="0"/>
              <a:t> to align the text left within the rectangle.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WordArt Styles </a:t>
            </a:r>
            <a:r>
              <a:rPr lang="en-US" dirty="0"/>
              <a:t>group, click the arrow next to </a:t>
            </a:r>
            <a:r>
              <a:rPr lang="en-US" b="1" dirty="0"/>
              <a:t>Text Fill</a:t>
            </a:r>
            <a:r>
              <a:rPr lang="en-US" dirty="0"/>
              <a:t>, click </a:t>
            </a:r>
            <a:r>
              <a:rPr lang="en-US" b="1" dirty="0"/>
              <a:t>More Fill Colors</a:t>
            </a:r>
            <a:r>
              <a:rPr lang="en-US" dirty="0"/>
              <a:t>, and then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127</a:t>
            </a:r>
            <a:r>
              <a:rPr lang="en-US" dirty="0"/>
              <a:t>, Green: </a:t>
            </a:r>
            <a:r>
              <a:rPr lang="en-US" b="1" dirty="0"/>
              <a:t>127</a:t>
            </a:r>
            <a:r>
              <a:rPr lang="en-US" dirty="0"/>
              <a:t>, and Blue: </a:t>
            </a:r>
            <a:r>
              <a:rPr lang="en-US" b="1" dirty="0"/>
              <a:t>127</a:t>
            </a:r>
            <a:r>
              <a:rPr lang="en-US" dirty="0"/>
              <a:t>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Select the rectangle. On the </a:t>
            </a:r>
            <a:r>
              <a:rPr lang="en-US" b="1" dirty="0"/>
              <a:t>Home</a:t>
            </a:r>
            <a:r>
              <a:rPr lang="en-US" dirty="0"/>
              <a:t> tab, in the bottom-right corner of the </a:t>
            </a:r>
            <a:r>
              <a:rPr lang="en-US" b="1" dirty="0"/>
              <a:t>Drawing</a:t>
            </a:r>
            <a:r>
              <a:rPr lang="en-US" dirty="0"/>
              <a:t> group, click the </a:t>
            </a:r>
            <a:r>
              <a:rPr lang="en-US" b="1" dirty="0"/>
              <a:t>Format Shapes</a:t>
            </a:r>
            <a:r>
              <a:rPr lang="en-US" dirty="0"/>
              <a:t> dialog box launcher. In the </a:t>
            </a:r>
            <a:r>
              <a:rPr lang="en-US" b="1" dirty="0"/>
              <a:t>Format Shapes </a:t>
            </a:r>
            <a:r>
              <a:rPr lang="en-US" dirty="0"/>
              <a:t>dialog box, click </a:t>
            </a:r>
            <a:r>
              <a:rPr lang="en-US" b="1" dirty="0"/>
              <a:t>Text Box</a:t>
            </a:r>
            <a:r>
              <a:rPr lang="en-US" dirty="0"/>
              <a:t> in the left pane. In the right pane, under </a:t>
            </a:r>
            <a:r>
              <a:rPr lang="en-US" b="1" dirty="0"/>
              <a:t>Internal margin</a:t>
            </a:r>
            <a:r>
              <a:rPr lang="en-US" dirty="0"/>
              <a:t>, enter </a:t>
            </a:r>
            <a:r>
              <a:rPr lang="en-US" b="1" dirty="0"/>
              <a:t>1”</a:t>
            </a:r>
            <a:r>
              <a:rPr lang="en-US" dirty="0"/>
              <a:t> in the </a:t>
            </a:r>
            <a:r>
              <a:rPr lang="en-US" b="1" dirty="0"/>
              <a:t>Left</a:t>
            </a:r>
            <a:r>
              <a:rPr lang="en-US" dirty="0"/>
              <a:t> box to increase the left margin in the rectangle to accommodate the embossed picture.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Size</a:t>
            </a:r>
            <a:r>
              <a:rPr lang="en-US" dirty="0"/>
              <a:t> group,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Height</a:t>
            </a:r>
            <a:r>
              <a:rPr lang="en-US" dirty="0"/>
              <a:t> box, enter </a:t>
            </a:r>
            <a:r>
              <a:rPr lang="en-US" b="1" dirty="0"/>
              <a:t>0.92”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Width</a:t>
            </a:r>
            <a:r>
              <a:rPr lang="en-US" dirty="0"/>
              <a:t> box, enter </a:t>
            </a:r>
            <a:r>
              <a:rPr lang="en-US" b="1" dirty="0"/>
              <a:t>4.5”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olive-green embossed picture for the top rectangle on this slide, do the following: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Shapes</a:t>
            </a:r>
            <a:r>
              <a:rPr lang="en-US" dirty="0"/>
              <a:t>, and then under </a:t>
            </a:r>
            <a:r>
              <a:rPr lang="en-US" b="1" dirty="0"/>
              <a:t>Rectangles</a:t>
            </a:r>
            <a:r>
              <a:rPr lang="en-US" dirty="0"/>
              <a:t>, click </a:t>
            </a:r>
            <a:r>
              <a:rPr lang="en-US" b="1" dirty="0"/>
              <a:t>Rounded Diagonal Corner Rectangle </a:t>
            </a:r>
            <a:r>
              <a:rPr lang="en-US" dirty="0"/>
              <a:t>(ninth option from the left). On the slide, drag to draw a rectangle.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bottom right corner of the </a:t>
            </a:r>
            <a:r>
              <a:rPr lang="en-US" b="1" dirty="0"/>
              <a:t>Drawing </a:t>
            </a:r>
            <a:r>
              <a:rPr lang="en-US" dirty="0"/>
              <a:t>group, click the </a:t>
            </a:r>
            <a:r>
              <a:rPr lang="en-US" b="1" dirty="0"/>
              <a:t>Format Shape </a:t>
            </a:r>
            <a:r>
              <a:rPr lang="en-US" dirty="0"/>
              <a:t>dialog box launcher.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select </a:t>
            </a:r>
            <a:r>
              <a:rPr lang="en-US" b="1" dirty="0"/>
              <a:t>Picture or texture fill</a:t>
            </a:r>
            <a:r>
              <a:rPr lang="en-US" dirty="0"/>
              <a:t>, and then under </a:t>
            </a:r>
            <a:r>
              <a:rPr lang="en-US" b="1" dirty="0"/>
              <a:t>Insert from </a:t>
            </a:r>
            <a:r>
              <a:rPr lang="en-US" dirty="0"/>
              <a:t>click </a:t>
            </a:r>
            <a:r>
              <a:rPr lang="en-US" b="1" dirty="0"/>
              <a:t>File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Insert Picture</a:t>
            </a:r>
            <a:r>
              <a:rPr lang="en-US" dirty="0"/>
              <a:t> dialog box, select a picture and then click </a:t>
            </a:r>
            <a:r>
              <a:rPr lang="en-US" b="1" dirty="0"/>
              <a:t>Insert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Line Color </a:t>
            </a:r>
            <a:r>
              <a:rPr lang="en-US" dirty="0"/>
              <a:t>in the left pane. In the </a:t>
            </a:r>
            <a:r>
              <a:rPr lang="en-US" b="1" dirty="0"/>
              <a:t>Line Color </a:t>
            </a:r>
            <a:r>
              <a:rPr lang="en-US" dirty="0"/>
              <a:t>pane, select </a:t>
            </a:r>
            <a:r>
              <a:rPr lang="en-US" b="1" dirty="0"/>
              <a:t>No line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Picture</a:t>
            </a:r>
            <a:r>
              <a:rPr lang="en-US" dirty="0"/>
              <a:t> in the left pane, click the button next to </a:t>
            </a:r>
            <a:r>
              <a:rPr lang="en-US" b="1" dirty="0"/>
              <a:t>Recolor</a:t>
            </a:r>
            <a:r>
              <a:rPr lang="en-US" dirty="0"/>
              <a:t>, and then under </a:t>
            </a:r>
            <a:r>
              <a:rPr lang="en-US" b="1" dirty="0"/>
              <a:t>Light Variations </a:t>
            </a:r>
            <a:r>
              <a:rPr lang="en-US" dirty="0"/>
              <a:t>click </a:t>
            </a:r>
            <a:r>
              <a:rPr lang="en-US" b="1" dirty="0"/>
              <a:t>Accent color 3 Light</a:t>
            </a:r>
            <a:r>
              <a:rPr lang="en-US" dirty="0"/>
              <a:t> (fourth option from the left).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Shadow</a:t>
            </a:r>
            <a:r>
              <a:rPr lang="en-US" dirty="0"/>
              <a:t> in the left pane, and then do the following  in the right pane: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Preset</a:t>
            </a:r>
            <a:r>
              <a:rPr lang="en-US" dirty="0"/>
              <a:t>, and then under </a:t>
            </a:r>
            <a:r>
              <a:rPr lang="en-US" b="1" dirty="0"/>
              <a:t>Inner</a:t>
            </a:r>
            <a:r>
              <a:rPr lang="en-US" dirty="0"/>
              <a:t> click </a:t>
            </a:r>
            <a:r>
              <a:rPr lang="en-US" b="1" dirty="0"/>
              <a:t>Inside Diagonal Top Left </a:t>
            </a:r>
            <a:r>
              <a:rPr lang="en-US" dirty="0"/>
              <a:t>(first row, first option from the left).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Transparency</a:t>
            </a:r>
            <a:r>
              <a:rPr lang="en-US" dirty="0"/>
              <a:t> box, enter </a:t>
            </a:r>
            <a:r>
              <a:rPr lang="en-US" b="1" dirty="0"/>
              <a:t>65%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Picture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bottom right corner of the </a:t>
            </a:r>
            <a:r>
              <a:rPr lang="en-US" b="1" dirty="0"/>
              <a:t>Size </a:t>
            </a:r>
            <a:r>
              <a:rPr lang="en-US" dirty="0"/>
              <a:t>group, click the </a:t>
            </a:r>
            <a:r>
              <a:rPr lang="en-US" b="1" dirty="0"/>
              <a:t>Size and Position</a:t>
            </a:r>
            <a:r>
              <a:rPr lang="en-US" dirty="0"/>
              <a:t> dialog box launcher. In the </a:t>
            </a:r>
            <a:r>
              <a:rPr lang="en-US" b="1" dirty="0"/>
              <a:t>Size and Position</a:t>
            </a:r>
            <a:r>
              <a:rPr lang="en-US" dirty="0"/>
              <a:t> dialog box, on the </a:t>
            </a:r>
            <a:r>
              <a:rPr lang="en-US" b="1" dirty="0"/>
              <a:t>Size</a:t>
            </a:r>
            <a:r>
              <a:rPr lang="en-US" dirty="0"/>
              <a:t> tab, do the following: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Scale</a:t>
            </a:r>
            <a:r>
              <a:rPr lang="en-US" dirty="0"/>
              <a:t>, select the </a:t>
            </a:r>
            <a:r>
              <a:rPr lang="en-US" b="1" dirty="0"/>
              <a:t>Lock aspect ratio </a:t>
            </a:r>
            <a:r>
              <a:rPr lang="en-US" dirty="0"/>
              <a:t>check box.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Size and rotate</a:t>
            </a:r>
            <a:r>
              <a:rPr lang="en-US" dirty="0"/>
              <a:t>, in the </a:t>
            </a:r>
            <a:r>
              <a:rPr lang="en-US" b="1" dirty="0"/>
              <a:t>Height </a:t>
            </a:r>
            <a:r>
              <a:rPr lang="en-US" dirty="0"/>
              <a:t> box, enter </a:t>
            </a:r>
            <a:r>
              <a:rPr lang="en-US" b="1" dirty="0"/>
              <a:t>0.75”</a:t>
            </a:r>
            <a:r>
              <a:rPr lang="en-US" dirty="0"/>
              <a:t>. (Under </a:t>
            </a:r>
            <a:r>
              <a:rPr lang="en-US" b="1" dirty="0"/>
              <a:t>Size and rotate</a:t>
            </a:r>
            <a:r>
              <a:rPr lang="en-US" dirty="0"/>
              <a:t>, in the </a:t>
            </a:r>
            <a:r>
              <a:rPr lang="en-US" b="1" dirty="0"/>
              <a:t>Width</a:t>
            </a:r>
            <a:r>
              <a:rPr lang="en-US" dirty="0"/>
              <a:t> box, </a:t>
            </a:r>
            <a:r>
              <a:rPr lang="en-US" b="1" dirty="0"/>
              <a:t>0.75” </a:t>
            </a:r>
            <a:r>
              <a:rPr lang="en-US" dirty="0"/>
              <a:t>will appear automatically.)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Drag the picture onto the left side of the rectangle.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Press and hold CTRL and select the picture and the rectangle.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Middle</a:t>
            </a:r>
            <a:r>
              <a:rPr lang="en-US" dirty="0"/>
              <a:t>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232943" lvl="1" indent="-232943">
              <a:spcAft>
                <a:spcPts val="204"/>
              </a:spcAft>
            </a:pPr>
            <a:r>
              <a:rPr lang="en-US" dirty="0"/>
              <a:t>To reproduce the other shapes on this slide, do the following: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Press and hold CTRL and select the picture and the rectangle.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and then click </a:t>
            </a:r>
            <a:r>
              <a:rPr lang="en-US" b="1" dirty="0"/>
              <a:t>Group</a:t>
            </a:r>
            <a:r>
              <a:rPr lang="en-US" dirty="0"/>
              <a:t>. 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 </a:t>
            </a:r>
            <a:r>
              <a:rPr lang="en-US" dirty="0"/>
              <a:t>group, click the arrow under </a:t>
            </a:r>
            <a:r>
              <a:rPr lang="en-US" b="1" dirty="0"/>
              <a:t>Paste, </a:t>
            </a:r>
            <a:r>
              <a:rPr lang="en-US" dirty="0"/>
              <a:t>and then click </a:t>
            </a:r>
            <a:r>
              <a:rPr lang="en-US" b="1" dirty="0"/>
              <a:t>Duplicate</a:t>
            </a:r>
            <a:r>
              <a:rPr lang="en-US" dirty="0"/>
              <a:t>. Repeat the process until there is a total of four groups of shapes.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Drag the groups so that they are distributed vertically on the slide. Press and hold CTRL and select all four groups.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and then do the following:</a:t>
            </a:r>
          </a:p>
          <a:p>
            <a:pPr marL="698830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Center</a:t>
            </a:r>
            <a:r>
              <a:rPr lang="en-US" dirty="0"/>
              <a:t>. </a:t>
            </a:r>
          </a:p>
          <a:p>
            <a:pPr marL="698830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Distribute Vertically</a:t>
            </a:r>
            <a:r>
              <a:rPr lang="en-US" dirty="0"/>
              <a:t>. </a:t>
            </a:r>
          </a:p>
          <a:p>
            <a:pPr marL="698830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4"/>
              </a:spcAft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Ungroup</a:t>
            </a:r>
            <a:r>
              <a:rPr lang="en-US" dirty="0"/>
              <a:t>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To change the color and text for the duplicate rectangles (second, third, and fourth from the top), do the following:</a:t>
            </a:r>
          </a:p>
          <a:p>
            <a:pPr marL="232943" lvl="1" indent="-232943">
              <a:buFont typeface="+mj-lt"/>
              <a:buAutoNum type="arabicPeriod"/>
            </a:pPr>
            <a:r>
              <a:rPr lang="en-US" dirty="0"/>
              <a:t>Select the rectangle that you would like to recolor.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 Styles </a:t>
            </a:r>
            <a:r>
              <a:rPr lang="en-US" dirty="0"/>
              <a:t>group, click the arrow next to </a:t>
            </a:r>
            <a:r>
              <a:rPr lang="en-US" b="1" dirty="0"/>
              <a:t>Shape Fill</a:t>
            </a:r>
            <a:r>
              <a:rPr lang="en-US" dirty="0"/>
              <a:t>, point to </a:t>
            </a:r>
            <a:r>
              <a:rPr lang="en-US" b="1" dirty="0"/>
              <a:t>Gradient</a:t>
            </a:r>
            <a:r>
              <a:rPr lang="en-US" dirty="0"/>
              <a:t>, and then click </a:t>
            </a:r>
            <a:r>
              <a:rPr lang="en-US" b="1" dirty="0"/>
              <a:t>More Gradients</a:t>
            </a:r>
            <a:r>
              <a:rPr lang="en-US" dirty="0"/>
              <a:t>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 </a:t>
            </a:r>
            <a:r>
              <a:rPr lang="en-US" dirty="0"/>
              <a:t>in the left pane, select </a:t>
            </a:r>
            <a:r>
              <a:rPr lang="en-US" b="1" dirty="0"/>
              <a:t>Gradient fill </a:t>
            </a:r>
            <a:r>
              <a:rPr lang="en-US" dirty="0"/>
              <a:t>in the right pane, and then do the following: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second rectangle from the top, under </a:t>
            </a:r>
            <a:r>
              <a:rPr lang="en-US" b="1" dirty="0"/>
              <a:t>Gradient stops</a:t>
            </a:r>
            <a:r>
              <a:rPr lang="en-US" dirty="0"/>
              <a:t>, select </a:t>
            </a:r>
            <a:r>
              <a:rPr lang="en-US" b="1" dirty="0"/>
              <a:t>Stop 2 </a:t>
            </a:r>
            <a:r>
              <a:rPr lang="en-US" dirty="0"/>
              <a:t>from the drop-down list,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Orange, Accent 6, Lighter 60% </a:t>
            </a:r>
            <a:r>
              <a:rPr lang="en-US" dirty="0"/>
              <a:t>(third row, tenth option from the left). 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third rectangle from the top, under </a:t>
            </a:r>
            <a:r>
              <a:rPr lang="en-US" b="1" dirty="0"/>
              <a:t>Gradient stops</a:t>
            </a:r>
            <a:r>
              <a:rPr lang="en-US" dirty="0"/>
              <a:t>, select </a:t>
            </a:r>
            <a:r>
              <a:rPr lang="en-US" b="1" dirty="0"/>
              <a:t>Stop 2 </a:t>
            </a:r>
            <a:r>
              <a:rPr lang="en-US" dirty="0"/>
              <a:t>from the drop-down list,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Aqua, Accent 5, Lighter 60% </a:t>
            </a:r>
            <a:r>
              <a:rPr lang="en-US" dirty="0"/>
              <a:t>(third row, ninth option from the left).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fourth rectangle from the top, under </a:t>
            </a:r>
            <a:r>
              <a:rPr lang="en-US" b="1" dirty="0"/>
              <a:t>Gradient stops</a:t>
            </a:r>
            <a:r>
              <a:rPr lang="en-US" dirty="0"/>
              <a:t>, select </a:t>
            </a:r>
            <a:r>
              <a:rPr lang="en-US" b="1" dirty="0"/>
              <a:t>Stop 2 </a:t>
            </a:r>
            <a:r>
              <a:rPr lang="en-US" dirty="0"/>
              <a:t>from the drop-down list,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Blue, Accent 1, Lighter 60% </a:t>
            </a:r>
            <a:r>
              <a:rPr lang="en-US" dirty="0"/>
              <a:t>(third row, fifth option from the left).</a:t>
            </a:r>
          </a:p>
          <a:p>
            <a:pPr marL="349415" lvl="1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r>
              <a:rPr lang="en-US" dirty="0"/>
              <a:t>To change the text on the duplicate rectangles, click in each text box and edit the text.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r>
              <a:rPr lang="en-US" dirty="0"/>
              <a:t>To change the picture on the duplicate rectangles (second, third, and fourth from the top), do the following: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Right-click the second picture from the top, and then click </a:t>
            </a:r>
            <a:r>
              <a:rPr lang="en-US" b="1" dirty="0">
                <a:latin typeface="+mn-lt"/>
                <a:ea typeface="+mn-ea"/>
                <a:cs typeface="+mn-cs"/>
              </a:rPr>
              <a:t>Format Picture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Format Picture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and then under </a:t>
            </a:r>
            <a:r>
              <a:rPr lang="en-US" b="1" dirty="0"/>
              <a:t>Insert from </a:t>
            </a:r>
            <a:r>
              <a:rPr lang="en-US" dirty="0"/>
              <a:t>click </a:t>
            </a:r>
            <a:r>
              <a:rPr lang="en-US" b="1" dirty="0"/>
              <a:t>File</a:t>
            </a:r>
            <a:r>
              <a:rPr lang="en-US" dirty="0"/>
              <a:t>. 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Insert Picture</a:t>
            </a:r>
            <a:r>
              <a:rPr lang="en-US" dirty="0"/>
              <a:t> dialog box, select a picture, and then click </a:t>
            </a:r>
            <a:r>
              <a:rPr lang="en-US" b="1" dirty="0"/>
              <a:t>Insert</a:t>
            </a:r>
            <a:r>
              <a:rPr lang="en-US" dirty="0"/>
              <a:t>.</a:t>
            </a:r>
          </a:p>
          <a:p>
            <a:pPr marL="232943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Repeat the process for the third and fourth rectangles from the top. </a:t>
            </a:r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i="1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349415" indent="-349415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To change the color for the duplicate pictures (second, third, and fourth from the top), do the following:</a:t>
            </a:r>
          </a:p>
          <a:p>
            <a:pPr marL="232943" lvl="1" indent="-232943">
              <a:buFont typeface="+mj-lt"/>
              <a:buAutoNum type="arabicPeriod"/>
            </a:pPr>
            <a:r>
              <a:rPr lang="en-US" dirty="0"/>
              <a:t>Select the picture that you would like to recolor.</a:t>
            </a:r>
          </a:p>
          <a:p>
            <a:pPr marL="232943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Picture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Adjust </a:t>
            </a:r>
            <a:r>
              <a:rPr lang="en-US" dirty="0"/>
              <a:t>group, click the arrow next to </a:t>
            </a:r>
            <a:r>
              <a:rPr lang="en-US" b="1" dirty="0"/>
              <a:t>Recolor</a:t>
            </a:r>
            <a:r>
              <a:rPr lang="en-US" dirty="0"/>
              <a:t>, and then do the following: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second picture from the top, under </a:t>
            </a:r>
            <a:r>
              <a:rPr lang="en-US" b="1" dirty="0"/>
              <a:t>Light Variations</a:t>
            </a:r>
            <a:r>
              <a:rPr lang="en-US" dirty="0"/>
              <a:t>, click </a:t>
            </a:r>
            <a:r>
              <a:rPr lang="en-US" b="1" dirty="0"/>
              <a:t>Accent color 6 Light </a:t>
            </a:r>
            <a:r>
              <a:rPr lang="en-US" dirty="0"/>
              <a:t>(seventh option from the left).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third picture from the top, under </a:t>
            </a:r>
            <a:r>
              <a:rPr lang="en-US" b="1" dirty="0"/>
              <a:t>Light Variations</a:t>
            </a:r>
            <a:r>
              <a:rPr lang="en-US" dirty="0"/>
              <a:t>, click </a:t>
            </a:r>
            <a:r>
              <a:rPr lang="en-US" b="1" dirty="0"/>
              <a:t>Accent color 5 Light </a:t>
            </a:r>
            <a:r>
              <a:rPr lang="en-US" dirty="0"/>
              <a:t>(sixth option from the left).</a:t>
            </a:r>
          </a:p>
          <a:p>
            <a:pPr marL="698830" lvl="2" indent="-232943">
              <a:buFont typeface="Arial" pitchFamily="34" charset="0"/>
              <a:buChar char="•"/>
              <a:defRPr/>
            </a:pPr>
            <a:r>
              <a:rPr lang="en-US" dirty="0"/>
              <a:t>For the fourth picture from the top, under </a:t>
            </a:r>
            <a:r>
              <a:rPr lang="en-US" b="1" dirty="0"/>
              <a:t>Light Variations</a:t>
            </a:r>
            <a:r>
              <a:rPr lang="en-US" dirty="0"/>
              <a:t>, click </a:t>
            </a:r>
            <a:r>
              <a:rPr lang="en-US" b="1" dirty="0"/>
              <a:t>Accent color 1 Light </a:t>
            </a:r>
            <a:r>
              <a:rPr lang="en-US" dirty="0"/>
              <a:t>(second option from the left).</a:t>
            </a:r>
          </a:p>
          <a:p>
            <a:pPr marL="349415" indent="-349415">
              <a:buFont typeface="+mj-lt"/>
              <a:buAutoNum type="arabicPeriod"/>
            </a:pPr>
            <a:endParaRPr lang="en-US" dirty="0"/>
          </a:p>
          <a:p>
            <a:pPr marL="349415" indent="-349415"/>
            <a:endParaRPr lang="en-US" dirty="0"/>
          </a:p>
          <a:p>
            <a:r>
              <a:rPr lang="en-US" dirty="0"/>
              <a:t>To reproduce the background on this slide, do the following: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b="1" dirty="0">
                <a:latin typeface="+mn-lt"/>
                <a:ea typeface="+mn-ea"/>
                <a:cs typeface="+mn-cs"/>
              </a:rPr>
              <a:t>Format Background</a:t>
            </a:r>
            <a:r>
              <a:rPr lang="en-US" dirty="0">
                <a:latin typeface="+mn-lt"/>
                <a:ea typeface="+mn-ea"/>
                <a:cs typeface="+mn-cs"/>
              </a:rPr>
              <a:t>. In the </a:t>
            </a:r>
            <a:r>
              <a:rPr lang="en-US" b="1" dirty="0">
                <a:latin typeface="+mn-lt"/>
                <a:ea typeface="+mn-ea"/>
                <a:cs typeface="+mn-cs"/>
              </a:rPr>
              <a:t>Format Background </a:t>
            </a:r>
            <a:r>
              <a:rPr lang="en-US" dirty="0">
                <a:latin typeface="+mn-lt"/>
                <a:ea typeface="+mn-ea"/>
                <a:cs typeface="+mn-cs"/>
              </a:rPr>
              <a:t>dialog box, click </a:t>
            </a:r>
            <a:r>
              <a:rPr lang="en-US" b="1" dirty="0">
                <a:latin typeface="+mn-lt"/>
                <a:ea typeface="+mn-ea"/>
                <a:cs typeface="+mn-cs"/>
              </a:rPr>
              <a:t>Fill</a:t>
            </a:r>
            <a:r>
              <a:rPr lang="en-US" dirty="0">
                <a:latin typeface="+mn-lt"/>
                <a:ea typeface="+mn-ea"/>
                <a:cs typeface="+mn-cs"/>
              </a:rPr>
              <a:t> in the left pane, select </a:t>
            </a:r>
            <a:r>
              <a:rPr lang="en-US" b="1" dirty="0">
                <a:latin typeface="+mn-lt"/>
                <a:ea typeface="+mn-ea"/>
                <a:cs typeface="+mn-cs"/>
              </a:rPr>
              <a:t>Gradient fill</a:t>
            </a:r>
            <a:r>
              <a:rPr lang="en-US" dirty="0">
                <a:latin typeface="+mn-lt"/>
                <a:ea typeface="+mn-ea"/>
                <a:cs typeface="+mn-cs"/>
              </a:rPr>
              <a:t> in the right pane, and then do the following:</a:t>
            </a:r>
            <a:endParaRPr lang="en-US" dirty="0"/>
          </a:p>
          <a:p>
            <a:pPr marL="698830" lvl="1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Type</a:t>
            </a:r>
            <a:r>
              <a:rPr lang="en-US" dirty="0"/>
              <a:t> list, select </a:t>
            </a:r>
            <a:r>
              <a:rPr lang="en-US" b="1" dirty="0"/>
              <a:t>Radial</a:t>
            </a:r>
            <a:r>
              <a:rPr lang="en-US" dirty="0"/>
              <a:t>.</a:t>
            </a:r>
          </a:p>
          <a:p>
            <a:pPr marL="698830" lvl="1" indent="-232943" defTabSz="931774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Direction</a:t>
            </a:r>
            <a:r>
              <a:rPr lang="en-US" dirty="0"/>
              <a:t>, and then click </a:t>
            </a:r>
            <a:r>
              <a:rPr lang="en-US" b="1" dirty="0"/>
              <a:t>From Center </a:t>
            </a:r>
            <a:r>
              <a:rPr lang="en-US" dirty="0"/>
              <a:t>(third option from the left).</a:t>
            </a:r>
          </a:p>
          <a:p>
            <a:pPr marL="698830" lvl="1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Under </a:t>
            </a:r>
            <a:r>
              <a:rPr lang="en-US" b="1" dirty="0">
                <a:latin typeface="+mn-lt"/>
                <a:ea typeface="+mn-ea"/>
              </a:rPr>
              <a:t>Gradient stops</a:t>
            </a:r>
            <a:r>
              <a:rPr lang="en-US" dirty="0">
                <a:latin typeface="+mn-lt"/>
                <a:ea typeface="+mn-ea"/>
              </a:rPr>
              <a:t>, click </a:t>
            </a:r>
            <a:r>
              <a:rPr lang="en-US" b="1" dirty="0">
                <a:latin typeface="+mn-lt"/>
                <a:ea typeface="+mn-ea"/>
              </a:rPr>
              <a:t>Add</a:t>
            </a:r>
            <a:r>
              <a:rPr lang="en-US" dirty="0">
                <a:latin typeface="+mn-lt"/>
                <a:ea typeface="+mn-ea"/>
              </a:rPr>
              <a:t> or </a:t>
            </a:r>
            <a:r>
              <a:rPr lang="en-US" b="1" dirty="0">
                <a:latin typeface="+mn-lt"/>
                <a:ea typeface="+mn-ea"/>
              </a:rPr>
              <a:t>Remove</a:t>
            </a:r>
            <a:r>
              <a:rPr lang="en-US" dirty="0">
                <a:latin typeface="+mn-lt"/>
                <a:ea typeface="+mn-ea"/>
              </a:rPr>
              <a:t> until two stops appear in the drop-down list.</a:t>
            </a:r>
          </a:p>
          <a:p>
            <a:pPr marL="232943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+mj-lt"/>
              <a:buAutoNum type="arabicPeriod"/>
              <a:defRPr/>
            </a:pPr>
            <a:r>
              <a:rPr lang="en-US" dirty="0"/>
              <a:t>Also under </a:t>
            </a:r>
            <a:r>
              <a:rPr lang="en-US" b="1" dirty="0"/>
              <a:t>Gradient stops</a:t>
            </a:r>
            <a:r>
              <a:rPr lang="en-US" dirty="0"/>
              <a:t>, customize the gradient stops that you added as follows: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1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pPr marL="698830" lvl="1" indent="-232943">
              <a:buFont typeface="Arial" pitchFamily="34" charset="0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Stop 2 </a:t>
            </a:r>
            <a:r>
              <a:rPr lang="en-US" dirty="0"/>
              <a:t>from the list, and then do the following:</a:t>
            </a:r>
          </a:p>
          <a:p>
            <a:pPr marL="1164717" lvl="2" indent="-232943" defTabSz="93177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11"/>
              </a:spcAft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Stop position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  <a:defRPr/>
            </a:pPr>
            <a:r>
              <a:rPr lang="en-US" dirty="0"/>
              <a:t>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1, Darker 15% </a:t>
            </a:r>
            <a:r>
              <a:rPr lang="en-US" dirty="0"/>
              <a:t>(third row, first option from the left).</a:t>
            </a:r>
          </a:p>
          <a:p>
            <a:pPr marL="349415" indent="-349415"/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52450" y="468313"/>
            <a:ext cx="3198813" cy="2398712"/>
          </a:xfr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-128"/>
                <a:cs typeface="ＭＳ Ｐゴシック" charset="-128"/>
              </a:rPr>
              <a:t>[Cost of Outer Access] + ([Cardinality of Outer] * [Cost of Inner Access])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34EE5-4251-174E-8603-0B92704BB00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2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FAED56-2CAE-4BDB-BA59-CB3726226253}" type="slidenum">
              <a:rPr lang="en-US"/>
              <a:pPr/>
              <a:t>47</a:t>
            </a:fld>
            <a:endParaRPr lang="en-US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30737" cy="3473450"/>
          </a:xfrm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rmAutofit fontScale="25000" lnSpcReduction="20000"/>
          </a:bodyPr>
          <a:lstStyle/>
          <a:p>
            <a:pPr marL="349415" indent="-349415"/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52450" y="468313"/>
            <a:ext cx="3198813" cy="2398712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BA16-F5C5-4FC3-984C-43BE5A4A3F4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11/10/2010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CA93-A578-4C8F-93CF-5F7C510C6DC7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1800" y="5461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969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3885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69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229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969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4107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99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5EF05EF-6168-407F-8025-E41839E12504}" type="datetimeFigureOut">
              <a:rPr lang="en-US" b="0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11/10/2010</a:t>
            </a:fld>
            <a:endParaRPr lang="en-US" b="0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E62CA93-A578-4C8F-93CF-5F7C510C6DC7}" type="slidenum">
              <a:rPr lang="en-US" b="0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8" r:id="rId3"/>
    <p:sldLayoutId id="2147483666" r:id="rId4"/>
    <p:sldLayoutId id="2147483667" r:id="rId5"/>
    <p:sldLayoutId id="2147483669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asmartserver.net/blog/wp-content/uploads/2009/04/hp-mediasmart-server-lx195_image-2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hyperlink" Target="http://go2.wordpress.com/?id=725X1342&amp;site=celikalper.wordpress.com&amp;url=http://celikalper.files.wordpress.com/2009/02/cloud_computing.jpg&amp;sref=http://celikalper.wordpress.com/2009/02/18/cloud-computing/" TargetMode="Externa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6970" y="3518483"/>
            <a:ext cx="6400800" cy="1981729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David J. DeWitt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Microsoft Jim Gray Systems Lab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Madison, Wisconsin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18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dewitt@microsoft.com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1057275" y="6000750"/>
            <a:ext cx="65212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© 2010 Microsoft Corporation.  All rights reserved.  This presentation is for informational purposes only. 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Microsoft makes no warranties, express or implied in this presentation.</a:t>
            </a:r>
            <a:endParaRPr kumimoji="0" lang="en-US" sz="100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53792" y="1751527"/>
            <a:ext cx="8173113" cy="110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SQL Query Optimization: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Why Is It So Hard To Get Right?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Historical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948" y="1153552"/>
            <a:ext cx="6063175" cy="540199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Cost-based query optimization was invented by Pat </a:t>
            </a:r>
            <a:r>
              <a:rPr lang="en-US" dirty="0" err="1" smtClean="0"/>
              <a:t>Selinger</a:t>
            </a:r>
            <a:r>
              <a:rPr lang="en-US" dirty="0" smtClean="0"/>
              <a:t> as part of the IBM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System R</a:t>
            </a:r>
            <a:r>
              <a:rPr lang="en-US" dirty="0" smtClean="0"/>
              <a:t> project in the late 1970s (System R became DB2)</a:t>
            </a:r>
          </a:p>
          <a:p>
            <a:endParaRPr lang="en-US" dirty="0" smtClean="0"/>
          </a:p>
          <a:p>
            <a:r>
              <a:rPr lang="en-US" dirty="0" smtClean="0"/>
              <a:t>Remains the hardest part of building a DBMS 30+ years later</a:t>
            </a:r>
          </a:p>
          <a:p>
            <a:pPr lvl="1"/>
            <a:r>
              <a:rPr lang="en-US" dirty="0" smtClean="0"/>
              <a:t>Progress is hindered by fear of regressions</a:t>
            </a:r>
          </a:p>
          <a:p>
            <a:pPr lvl="1"/>
            <a:r>
              <a:rPr lang="en-US" dirty="0" smtClean="0"/>
              <a:t>Far too frequently the QO picks an inefficient plan</a:t>
            </a:r>
          </a:p>
          <a:p>
            <a:endParaRPr lang="en-US" dirty="0" smtClean="0"/>
          </a:p>
          <a:p>
            <a:r>
              <a:rPr lang="en-US" dirty="0" smtClean="0"/>
              <a:t>Situation further complicated by advances in hardware and the rest of the DBMS software</a:t>
            </a:r>
          </a:p>
          <a:p>
            <a:pPr lvl="1"/>
            <a:r>
              <a:rPr lang="en-US" dirty="0" smtClean="0"/>
              <a:t>Hardware is </a:t>
            </a:r>
            <a:r>
              <a:rPr lang="en-US" i="1" dirty="0" smtClean="0"/>
              <a:t>1000X</a:t>
            </a:r>
            <a:r>
              <a:rPr lang="en-US" dirty="0" smtClean="0"/>
              <a:t> bigger and faster</a:t>
            </a:r>
          </a:p>
          <a:p>
            <a:pPr lvl="1"/>
            <a:r>
              <a:rPr lang="en-US" dirty="0" smtClean="0"/>
              <a:t>DB software is </a:t>
            </a:r>
            <a:r>
              <a:rPr lang="en-US" i="1" dirty="0" smtClean="0"/>
              <a:t>10X</a:t>
            </a:r>
            <a:r>
              <a:rPr lang="en-US" dirty="0" smtClean="0"/>
              <a:t> faster</a:t>
            </a:r>
          </a:p>
          <a:p>
            <a:pPr lvl="1"/>
            <a:r>
              <a:rPr lang="en-US" dirty="0" smtClean="0"/>
              <a:t>Queries over huge amounts of data are possible IF the QO picks the right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82154" y="1390236"/>
            <a:ext cx="1975778" cy="855084"/>
          </a:xfrm>
          <a:prstGeom prst="rect">
            <a:avLst/>
          </a:prstGeom>
          <a:noFill/>
        </p:spPr>
        <p:txBody>
          <a:bodyPr wrap="none" lIns="274320" tIns="91440" rIns="274320" bIns="91440" rtlCol="0">
            <a:prstTxWarp prst="textCanDown">
              <a:avLst>
                <a:gd name="adj" fmla="val 24192"/>
              </a:avLst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 Cond" pitchFamily="34" charset="0"/>
              </a:rPr>
              <a:t>System R</a:t>
            </a:r>
            <a:endParaRPr lang="en-US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Medium Cond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01818525"/>
              </p:ext>
            </p:extLst>
          </p:nvPr>
        </p:nvGraphicFramePr>
        <p:xfrm>
          <a:off x="6154247" y="4393528"/>
          <a:ext cx="2806504" cy="2058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rimman.NORTHAMERICA\AppData\Local\Microsoft\Windows\Temporary Internet Files\Content.IE5\RKDVT54A\MC900312604[1].w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4" y="2675991"/>
            <a:ext cx="1879092" cy="150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01897" y="5453688"/>
            <a:ext cx="7024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1000X</a:t>
            </a:r>
            <a:endParaRPr lang="en-US" sz="1400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0533" y="4950768"/>
            <a:ext cx="5036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10X</a:t>
            </a:r>
            <a:endParaRPr lang="en-US" sz="1400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18733" y="4642991"/>
            <a:ext cx="691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Huge!</a:t>
            </a:r>
            <a:endParaRPr lang="en-US" sz="1400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2ED47FD-CD8E-4EC8-A7E3-BF3AC4BC5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8">
                                            <p:graphicEl>
                                              <a:dgm id="{82ED47FD-CD8E-4EC8-A7E3-BF3AC4BC5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648BBC-DC91-4F50-80A4-7E064850F4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648BBC-DC91-4F50-80A4-7E064850F484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648BBC-DC91-4F50-80A4-7E064850F4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E0648BBC-DC91-4F50-80A4-7E064850F4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471E0E9-11D0-4B66-AA4A-5B4169E14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graphicEl>
                                              <a:dgm id="{A471E0E9-11D0-4B66-AA4A-5B4169E140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A471E0E9-11D0-4B66-AA4A-5B4169E14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graphicEl>
                                              <a:dgm id="{A471E0E9-11D0-4B66-AA4A-5B4169E14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49DBF5-5962-4881-9FFB-5530F437DA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49DBF5-5962-4881-9FFB-5530F437DA17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49DBF5-5962-4881-9FFB-5530F437DA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graphicEl>
                                              <a:dgm id="{5349DBF5-5962-4881-9FFB-5530F437DA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4986922-B691-4462-BBDE-8F15C925C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graphicEl>
                                              <a:dgm id="{F4986922-B691-4462-BBDE-8F15C925C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F4986922-B691-4462-BBDE-8F15C925C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>
                                            <p:graphicEl>
                                              <a:dgm id="{F4986922-B691-4462-BBDE-8F15C925C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F65F218-5C01-4C1C-8397-BCF6D73F3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F65F218-5C01-4C1C-8397-BCF6D73F3E3F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F65F218-5C01-4C1C-8397-BCF6D73F3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dgm id="{CF65F218-5C01-4C1C-8397-BCF6D73F3E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EB51E1-A188-4778-8CDC-C91584544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7DEB51E1-A188-4778-8CDC-C91584544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7DEB51E1-A188-4778-8CDC-C91584544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7DEB51E1-A188-4778-8CDC-C91584544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Graphic spid="8" grpId="0" uiExpand="1">
        <p:bldSub>
          <a:bldDgm bld="one"/>
        </p:bldSub>
      </p:bldGraphic>
      <p:bldP spid="5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54604" y="2768641"/>
            <a:ext cx="6360853" cy="2174707"/>
            <a:chOff x="1954604" y="2768641"/>
            <a:chExt cx="6360853" cy="2174707"/>
          </a:xfrm>
        </p:grpSpPr>
        <p:grpSp>
          <p:nvGrpSpPr>
            <p:cNvPr id="3" name="Group 2"/>
            <p:cNvGrpSpPr/>
            <p:nvPr/>
          </p:nvGrpSpPr>
          <p:grpSpPr>
            <a:xfrm>
              <a:off x="1954604" y="2768641"/>
              <a:ext cx="6360853" cy="2174707"/>
              <a:chOff x="1938865" y="2743200"/>
              <a:chExt cx="6360853" cy="1836098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1938865" y="2814499"/>
                <a:ext cx="5604932" cy="169350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7556393" y="2743200"/>
                <a:ext cx="743325" cy="1836098"/>
                <a:chOff x="6753692" y="3912047"/>
                <a:chExt cx="743325" cy="1505450"/>
              </a:xfrm>
            </p:grpSpPr>
            <p:sp>
              <p:nvSpPr>
                <p:cNvPr id="12" name="Line 159"/>
                <p:cNvSpPr>
                  <a:spLocks noChangeShapeType="1"/>
                </p:cNvSpPr>
                <p:nvPr/>
              </p:nvSpPr>
              <p:spPr bwMode="auto">
                <a:xfrm rot="16200000" flipH="1" flipV="1">
                  <a:off x="6858986" y="4001857"/>
                  <a:ext cx="0" cy="210588"/>
                </a:xfrm>
                <a:prstGeom prst="line">
                  <a:avLst/>
                </a:prstGeom>
                <a:noFill/>
                <a:ln w="22225">
                  <a:solidFill>
                    <a:srgbClr val="01020B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" name="Line 162"/>
                <p:cNvSpPr>
                  <a:spLocks noChangeShapeType="1"/>
                </p:cNvSpPr>
                <p:nvPr/>
              </p:nvSpPr>
              <p:spPr bwMode="auto">
                <a:xfrm rot="16200000" flipH="1" flipV="1">
                  <a:off x="6858986" y="4242998"/>
                  <a:ext cx="0" cy="210588"/>
                </a:xfrm>
                <a:prstGeom prst="line">
                  <a:avLst/>
                </a:prstGeom>
                <a:noFill/>
                <a:ln w="22225">
                  <a:solidFill>
                    <a:srgbClr val="01020B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" name="Line 165"/>
                <p:cNvSpPr>
                  <a:spLocks noChangeShapeType="1"/>
                </p:cNvSpPr>
                <p:nvPr/>
              </p:nvSpPr>
              <p:spPr bwMode="auto">
                <a:xfrm rot="16200000" flipH="1" flipV="1">
                  <a:off x="6858986" y="4484138"/>
                  <a:ext cx="0" cy="210588"/>
                </a:xfrm>
                <a:prstGeom prst="line">
                  <a:avLst/>
                </a:prstGeom>
                <a:noFill/>
                <a:ln w="22225">
                  <a:solidFill>
                    <a:srgbClr val="01020B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" name="Line 168"/>
                <p:cNvSpPr>
                  <a:spLocks noChangeShapeType="1"/>
                </p:cNvSpPr>
                <p:nvPr/>
              </p:nvSpPr>
              <p:spPr bwMode="auto">
                <a:xfrm rot="16200000" flipH="1" flipV="1">
                  <a:off x="6858986" y="4735453"/>
                  <a:ext cx="0" cy="210588"/>
                </a:xfrm>
                <a:prstGeom prst="line">
                  <a:avLst/>
                </a:prstGeom>
                <a:noFill/>
                <a:ln w="22225">
                  <a:solidFill>
                    <a:srgbClr val="01020B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" name="Line 171"/>
                <p:cNvSpPr>
                  <a:spLocks noChangeShapeType="1"/>
                </p:cNvSpPr>
                <p:nvPr/>
              </p:nvSpPr>
              <p:spPr bwMode="auto">
                <a:xfrm rot="16200000" flipH="1" flipV="1">
                  <a:off x="6858986" y="4982699"/>
                  <a:ext cx="0" cy="210588"/>
                </a:xfrm>
                <a:prstGeom prst="line">
                  <a:avLst/>
                </a:prstGeom>
                <a:noFill/>
                <a:ln w="22225">
                  <a:solidFill>
                    <a:srgbClr val="01020B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Line 174"/>
                <p:cNvSpPr>
                  <a:spLocks noChangeShapeType="1"/>
                </p:cNvSpPr>
                <p:nvPr/>
              </p:nvSpPr>
              <p:spPr bwMode="auto">
                <a:xfrm rot="16200000" flipH="1" flipV="1">
                  <a:off x="6858986" y="5234014"/>
                  <a:ext cx="0" cy="210588"/>
                </a:xfrm>
                <a:prstGeom prst="line">
                  <a:avLst/>
                </a:prstGeom>
                <a:noFill/>
                <a:ln w="22225">
                  <a:solidFill>
                    <a:srgbClr val="01020B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6932474" y="3912047"/>
                  <a:ext cx="564543" cy="254442"/>
                </a:xfrm>
                <a:prstGeom prst="ellipse">
                  <a:avLst/>
                </a:prstGeom>
                <a:solidFill>
                  <a:srgbClr val="FFFF66"/>
                </a:solidFill>
                <a:ln w="76200">
                  <a:noFill/>
                </a:ln>
                <a:effectLst>
                  <a:glow rad="139700">
                    <a:schemeClr val="bg1">
                      <a:lumMod val="65000"/>
                      <a:alpha val="40000"/>
                    </a:schemeClr>
                  </a:glow>
                  <a:outerShdw blurRad="266700" dist="342900" dir="5400000" rotWithShape="0">
                    <a:prstClr val="black">
                      <a:alpha val="15000"/>
                    </a:prstClr>
                  </a:outerShdw>
                </a:effectLst>
                <a:scene3d>
                  <a:camera prst="perspectiveRelaxed" fov="1800000">
                    <a:rot lat="17373601" lon="0" rev="0"/>
                  </a:camera>
                  <a:lightRig rig="balanced" dir="t"/>
                </a:scene3d>
                <a:sp3d extrusionH="76200" prstMaterial="dkEdge">
                  <a:bevelT w="38100" h="38100" prst="convex"/>
                  <a:bevelB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6932474" y="4151117"/>
                  <a:ext cx="564543" cy="254442"/>
                </a:xfrm>
                <a:prstGeom prst="ellipse">
                  <a:avLst/>
                </a:prstGeom>
                <a:solidFill>
                  <a:srgbClr val="FFFF66"/>
                </a:solidFill>
                <a:ln w="76200">
                  <a:noFill/>
                </a:ln>
                <a:effectLst>
                  <a:glow rad="139700">
                    <a:schemeClr val="bg1">
                      <a:lumMod val="65000"/>
                      <a:alpha val="40000"/>
                    </a:schemeClr>
                  </a:glow>
                  <a:outerShdw blurRad="266700" dist="342900" dir="5400000" rotWithShape="0">
                    <a:prstClr val="black">
                      <a:alpha val="15000"/>
                    </a:prstClr>
                  </a:outerShdw>
                </a:effectLst>
                <a:scene3d>
                  <a:camera prst="perspectiveRelaxed" fov="1800000">
                    <a:rot lat="17373601" lon="0" rev="0"/>
                  </a:camera>
                  <a:lightRig rig="balanced" dir="t"/>
                </a:scene3d>
                <a:sp3d extrusionH="76200" prstMaterial="dkEdge">
                  <a:bevelT w="38100" h="38100" prst="convex"/>
                  <a:bevelB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6932474" y="4398138"/>
                  <a:ext cx="564543" cy="254442"/>
                </a:xfrm>
                <a:prstGeom prst="ellipse">
                  <a:avLst/>
                </a:prstGeom>
                <a:solidFill>
                  <a:srgbClr val="FFFF66"/>
                </a:solidFill>
                <a:ln w="76200">
                  <a:noFill/>
                </a:ln>
                <a:effectLst>
                  <a:glow rad="139700">
                    <a:schemeClr val="bg1">
                      <a:lumMod val="65000"/>
                      <a:alpha val="40000"/>
                    </a:schemeClr>
                  </a:glow>
                  <a:outerShdw blurRad="266700" dist="342900" dir="5400000" rotWithShape="0">
                    <a:prstClr val="black">
                      <a:alpha val="15000"/>
                    </a:prstClr>
                  </a:outerShdw>
                </a:effectLst>
                <a:scene3d>
                  <a:camera prst="perspectiveRelaxed" fov="1800000">
                    <a:rot lat="17373601" lon="0" rev="0"/>
                  </a:camera>
                  <a:lightRig rig="balanced" dir="t"/>
                </a:scene3d>
                <a:sp3d extrusionH="76200" prstMaterial="dkEdge">
                  <a:bevelT w="38100" h="38100" prst="convex"/>
                  <a:bevelB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6932474" y="4661061"/>
                  <a:ext cx="564543" cy="254442"/>
                </a:xfrm>
                <a:prstGeom prst="ellipse">
                  <a:avLst/>
                </a:prstGeom>
                <a:solidFill>
                  <a:srgbClr val="FFFF66"/>
                </a:solidFill>
                <a:ln w="76200">
                  <a:noFill/>
                </a:ln>
                <a:effectLst>
                  <a:glow rad="139700">
                    <a:schemeClr val="bg1">
                      <a:lumMod val="65000"/>
                      <a:alpha val="40000"/>
                    </a:schemeClr>
                  </a:glow>
                  <a:outerShdw blurRad="266700" dist="342900" dir="5400000" rotWithShape="0">
                    <a:prstClr val="black">
                      <a:alpha val="15000"/>
                    </a:prstClr>
                  </a:outerShdw>
                </a:effectLst>
                <a:scene3d>
                  <a:camera prst="perspectiveRelaxed" fov="1800000">
                    <a:rot lat="17373601" lon="0" rev="0"/>
                  </a:camera>
                  <a:lightRig rig="balanced" dir="t"/>
                </a:scene3d>
                <a:sp3d extrusionH="76200" prstMaterial="dkEdge">
                  <a:bevelT w="38100" h="38100" prst="convex"/>
                  <a:bevelB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6932474" y="4900131"/>
                  <a:ext cx="564543" cy="254442"/>
                </a:xfrm>
                <a:prstGeom prst="ellipse">
                  <a:avLst/>
                </a:prstGeom>
                <a:solidFill>
                  <a:srgbClr val="FFFF66"/>
                </a:solidFill>
                <a:ln w="76200">
                  <a:noFill/>
                </a:ln>
                <a:effectLst>
                  <a:glow rad="139700">
                    <a:schemeClr val="bg1">
                      <a:lumMod val="65000"/>
                      <a:alpha val="40000"/>
                    </a:schemeClr>
                  </a:glow>
                  <a:outerShdw blurRad="266700" dist="342900" dir="5400000" rotWithShape="0">
                    <a:prstClr val="black">
                      <a:alpha val="15000"/>
                    </a:prstClr>
                  </a:outerShdw>
                </a:effectLst>
                <a:scene3d>
                  <a:camera prst="perspectiveRelaxed" fov="1800000">
                    <a:rot lat="17373601" lon="0" rev="0"/>
                  </a:camera>
                  <a:lightRig rig="balanced" dir="t"/>
                </a:scene3d>
                <a:sp3d extrusionH="76200" prstMaterial="dkEdge">
                  <a:bevelT w="38100" h="38100" prst="convex"/>
                  <a:bevelB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6932474" y="5163055"/>
                  <a:ext cx="564543" cy="254442"/>
                </a:xfrm>
                <a:prstGeom prst="ellipse">
                  <a:avLst/>
                </a:prstGeom>
                <a:solidFill>
                  <a:srgbClr val="FFFF66"/>
                </a:solidFill>
                <a:ln w="76200">
                  <a:noFill/>
                </a:ln>
                <a:effectLst>
                  <a:glow rad="139700">
                    <a:schemeClr val="bg1">
                      <a:lumMod val="65000"/>
                      <a:alpha val="40000"/>
                    </a:schemeClr>
                  </a:glow>
                  <a:outerShdw blurRad="266700" dist="342900" dir="5400000" rotWithShape="0">
                    <a:prstClr val="black">
                      <a:alpha val="15000"/>
                    </a:prstClr>
                  </a:outerShdw>
                </a:effectLst>
                <a:scene3d>
                  <a:camera prst="perspectiveRelaxed" fov="1800000">
                    <a:rot lat="17373601" lon="0" rev="0"/>
                  </a:camera>
                  <a:lightRig rig="balanced" dir="t"/>
                </a:scene3d>
                <a:sp3d extrusionH="76200" prstMaterial="dkEdge">
                  <a:bevelT w="38100" h="38100" prst="convex"/>
                  <a:bevelB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5" name="TextBox 4"/>
            <p:cNvSpPr txBox="1"/>
            <p:nvPr/>
          </p:nvSpPr>
          <p:spPr>
            <a:xfrm>
              <a:off x="3414643" y="2821789"/>
              <a:ext cx="27366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Database System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695459"/>
            <a:ext cx="8897257" cy="914400"/>
          </a:xfrm>
        </p:spPr>
        <p:txBody>
          <a:bodyPr>
            <a:noAutofit/>
          </a:bodyPr>
          <a:lstStyle/>
          <a:p>
            <a:r>
              <a:rPr lang="en-US" sz="5000" dirty="0" smtClean="0"/>
              <a:t>More Precisely: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The Role of the Query Optimizer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583095" y="1812206"/>
            <a:ext cx="8110330" cy="46166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Transform SQL queries into an efficient execution plan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5932" y="3565306"/>
            <a:ext cx="128693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Query Execution Engine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6331" y="3715455"/>
            <a:ext cx="1286933" cy="584775"/>
          </a:xfrm>
          <a:prstGeom prst="rect">
            <a:avLst/>
          </a:prstGeom>
          <a:solidFill>
            <a:srgbClr val="FF7C80"/>
          </a:solidFill>
          <a:ln w="19050"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Query Optimizer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7466" y="3865605"/>
            <a:ext cx="1286933" cy="338554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Parser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0198" y="3908454"/>
            <a:ext cx="1253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SQL Query</a:t>
            </a:r>
          </a:p>
          <a:p>
            <a:endParaRPr lang="en-US" sz="1600" dirty="0" err="1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592082" y="4077731"/>
            <a:ext cx="575384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1020B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3488615" y="4069264"/>
            <a:ext cx="575384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1020B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5393615" y="4077731"/>
            <a:ext cx="575384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1020B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60" name="Group 59"/>
          <p:cNvGrpSpPr/>
          <p:nvPr/>
        </p:nvGrpSpPr>
        <p:grpSpPr>
          <a:xfrm>
            <a:off x="3386665" y="4390147"/>
            <a:ext cx="956733" cy="1100666"/>
            <a:chOff x="2937934" y="3920067"/>
            <a:chExt cx="956733" cy="1100666"/>
          </a:xfrm>
        </p:grpSpPr>
        <p:grpSp>
          <p:nvGrpSpPr>
            <p:cNvPr id="49" name="Group 48"/>
            <p:cNvGrpSpPr/>
            <p:nvPr/>
          </p:nvGrpSpPr>
          <p:grpSpPr>
            <a:xfrm>
              <a:off x="2937934" y="3920067"/>
              <a:ext cx="719667" cy="482599"/>
              <a:chOff x="2937934" y="3920067"/>
              <a:chExt cx="719667" cy="482599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2937934" y="3920067"/>
                <a:ext cx="719667" cy="482599"/>
                <a:chOff x="2937934" y="3920067"/>
                <a:chExt cx="719667" cy="482599"/>
              </a:xfrm>
            </p:grpSpPr>
            <p:sp>
              <p:nvSpPr>
                <p:cNvPr id="36" name="Oval 35"/>
                <p:cNvSpPr/>
                <p:nvPr/>
              </p:nvSpPr>
              <p:spPr bwMode="auto">
                <a:xfrm>
                  <a:off x="3175001" y="3920067"/>
                  <a:ext cx="245533" cy="211666"/>
                </a:xfrm>
                <a:prstGeom prst="ellips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43" name="Group 42"/>
                <p:cNvGrpSpPr/>
                <p:nvPr/>
              </p:nvGrpSpPr>
              <p:grpSpPr>
                <a:xfrm>
                  <a:off x="2937934" y="4191000"/>
                  <a:ext cx="719667" cy="211666"/>
                  <a:chOff x="2937934" y="4191000"/>
                  <a:chExt cx="719667" cy="211666"/>
                </a:xfrm>
              </p:grpSpPr>
              <p:sp>
                <p:nvSpPr>
                  <p:cNvPr id="37" name="Oval 36"/>
                  <p:cNvSpPr/>
                  <p:nvPr/>
                </p:nvSpPr>
                <p:spPr bwMode="auto">
                  <a:xfrm>
                    <a:off x="2937934" y="4191000"/>
                    <a:ext cx="245533" cy="21166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 bwMode="auto">
                  <a:xfrm>
                    <a:off x="3412068" y="4191000"/>
                    <a:ext cx="245533" cy="21166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46" name="Straight Connector 45"/>
              <p:cNvCxnSpPr>
                <a:stCxn id="36" idx="3"/>
                <a:endCxn id="37" idx="0"/>
              </p:cNvCxnSpPr>
              <p:nvPr/>
            </p:nvCxnSpPr>
            <p:spPr bwMode="auto">
              <a:xfrm rot="5400000">
                <a:off x="3090698" y="4070739"/>
                <a:ext cx="90265" cy="15025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48" name="Straight Connector 47"/>
              <p:cNvCxnSpPr>
                <a:stCxn id="36" idx="5"/>
                <a:endCxn id="38" idx="0"/>
              </p:cNvCxnSpPr>
              <p:nvPr/>
            </p:nvCxnSpPr>
            <p:spPr bwMode="auto">
              <a:xfrm rot="16200000" flipH="1">
                <a:off x="3414574" y="4070738"/>
                <a:ext cx="90265" cy="15025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  <p:grpSp>
          <p:nvGrpSpPr>
            <p:cNvPr id="50" name="Group 49"/>
            <p:cNvGrpSpPr/>
            <p:nvPr/>
          </p:nvGrpSpPr>
          <p:grpSpPr>
            <a:xfrm>
              <a:off x="3175000" y="4538134"/>
              <a:ext cx="719667" cy="482599"/>
              <a:chOff x="2937934" y="3920067"/>
              <a:chExt cx="719667" cy="482599"/>
            </a:xfrm>
          </p:grpSpPr>
          <p:grpSp>
            <p:nvGrpSpPr>
              <p:cNvPr id="51" name="Group 43"/>
              <p:cNvGrpSpPr/>
              <p:nvPr/>
            </p:nvGrpSpPr>
            <p:grpSpPr>
              <a:xfrm>
                <a:off x="2937934" y="3920067"/>
                <a:ext cx="719667" cy="482599"/>
                <a:chOff x="2937934" y="3920067"/>
                <a:chExt cx="719667" cy="482599"/>
              </a:xfrm>
            </p:grpSpPr>
            <p:sp>
              <p:nvSpPr>
                <p:cNvPr id="54" name="Oval 53"/>
                <p:cNvSpPr/>
                <p:nvPr/>
              </p:nvSpPr>
              <p:spPr bwMode="auto">
                <a:xfrm>
                  <a:off x="3175001" y="3920067"/>
                  <a:ext cx="245533" cy="211666"/>
                </a:xfrm>
                <a:prstGeom prst="ellips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55" name="Group 42"/>
                <p:cNvGrpSpPr/>
                <p:nvPr/>
              </p:nvGrpSpPr>
              <p:grpSpPr>
                <a:xfrm>
                  <a:off x="2937934" y="4191000"/>
                  <a:ext cx="719667" cy="211666"/>
                  <a:chOff x="2937934" y="4191000"/>
                  <a:chExt cx="719667" cy="211666"/>
                </a:xfrm>
              </p:grpSpPr>
              <p:sp>
                <p:nvSpPr>
                  <p:cNvPr id="56" name="Oval 55"/>
                  <p:cNvSpPr/>
                  <p:nvPr/>
                </p:nvSpPr>
                <p:spPr bwMode="auto">
                  <a:xfrm>
                    <a:off x="2937934" y="4191000"/>
                    <a:ext cx="245533" cy="21166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 bwMode="auto">
                  <a:xfrm>
                    <a:off x="3412068" y="4191000"/>
                    <a:ext cx="245533" cy="21166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52" name="Straight Connector 51"/>
              <p:cNvCxnSpPr>
                <a:stCxn id="54" idx="3"/>
                <a:endCxn id="56" idx="0"/>
              </p:cNvCxnSpPr>
              <p:nvPr/>
            </p:nvCxnSpPr>
            <p:spPr bwMode="auto">
              <a:xfrm rot="5400000">
                <a:off x="3090698" y="4070739"/>
                <a:ext cx="90265" cy="15025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53" name="Straight Connector 52"/>
              <p:cNvCxnSpPr>
                <a:stCxn id="54" idx="5"/>
                <a:endCxn id="57" idx="0"/>
              </p:cNvCxnSpPr>
              <p:nvPr/>
            </p:nvCxnSpPr>
            <p:spPr bwMode="auto">
              <a:xfrm rot="16200000" flipH="1">
                <a:off x="3414574" y="4070738"/>
                <a:ext cx="90265" cy="15025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  <p:cxnSp>
          <p:nvCxnSpPr>
            <p:cNvPr id="59" name="Straight Connector 58"/>
            <p:cNvCxnSpPr>
              <a:stCxn id="38" idx="4"/>
              <a:endCxn id="54" idx="0"/>
            </p:cNvCxnSpPr>
            <p:nvPr/>
          </p:nvCxnSpPr>
          <p:spPr bwMode="auto">
            <a:xfrm rot="5400000">
              <a:off x="3467101" y="4470400"/>
              <a:ext cx="135468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sp>
        <p:nvSpPr>
          <p:cNvPr id="61" name="TextBox 60"/>
          <p:cNvSpPr txBox="1"/>
          <p:nvPr/>
        </p:nvSpPr>
        <p:spPr>
          <a:xfrm>
            <a:off x="2176813" y="4906821"/>
            <a:ext cx="1481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Logical operator tree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729514" y="5035636"/>
            <a:ext cx="1481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Physical operator tree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4775198" y="4534083"/>
            <a:ext cx="1337738" cy="948264"/>
            <a:chOff x="6366933" y="4470403"/>
            <a:chExt cx="1337738" cy="948264"/>
          </a:xfrm>
          <a:solidFill>
            <a:srgbClr val="FF99FF"/>
          </a:solidFill>
        </p:grpSpPr>
        <p:sp>
          <p:nvSpPr>
            <p:cNvPr id="78" name="Oval 77"/>
            <p:cNvSpPr/>
            <p:nvPr/>
          </p:nvSpPr>
          <p:spPr bwMode="auto">
            <a:xfrm>
              <a:off x="6908801" y="4707468"/>
              <a:ext cx="245533" cy="211666"/>
            </a:xfrm>
            <a:prstGeom prst="ellipse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7107772" y="4470403"/>
              <a:ext cx="596899" cy="482599"/>
              <a:chOff x="7031569" y="4436535"/>
              <a:chExt cx="596899" cy="482599"/>
            </a:xfrm>
            <a:grpFill/>
          </p:grpSpPr>
          <p:sp>
            <p:nvSpPr>
              <p:cNvPr id="76" name="Oval 75"/>
              <p:cNvSpPr/>
              <p:nvPr/>
            </p:nvSpPr>
            <p:spPr bwMode="auto">
              <a:xfrm>
                <a:off x="7145868" y="4436535"/>
                <a:ext cx="245533" cy="211666"/>
              </a:xfrm>
              <a:prstGeom prst="ellips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 bwMode="auto">
              <a:xfrm>
                <a:off x="7382935" y="4707468"/>
                <a:ext cx="245533" cy="211666"/>
              </a:xfrm>
              <a:prstGeom prst="ellips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74" name="Straight Connector 73"/>
              <p:cNvCxnSpPr>
                <a:stCxn id="76" idx="3"/>
                <a:endCxn id="78" idx="0"/>
              </p:cNvCxnSpPr>
              <p:nvPr/>
            </p:nvCxnSpPr>
            <p:spPr bwMode="auto">
              <a:xfrm rot="5400000">
                <a:off x="7061565" y="4587207"/>
                <a:ext cx="90265" cy="150257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75" name="Straight Connector 74"/>
              <p:cNvCxnSpPr>
                <a:stCxn id="76" idx="5"/>
                <a:endCxn id="79" idx="0"/>
              </p:cNvCxnSpPr>
              <p:nvPr/>
            </p:nvCxnSpPr>
            <p:spPr bwMode="auto">
              <a:xfrm rot="16200000" flipH="1">
                <a:off x="7385441" y="4587206"/>
                <a:ext cx="90265" cy="150258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  <p:grpSp>
          <p:nvGrpSpPr>
            <p:cNvPr id="64" name="Group 49"/>
            <p:cNvGrpSpPr/>
            <p:nvPr/>
          </p:nvGrpSpPr>
          <p:grpSpPr>
            <a:xfrm>
              <a:off x="6366933" y="4936068"/>
              <a:ext cx="719667" cy="482599"/>
              <a:chOff x="2937934" y="3920067"/>
              <a:chExt cx="719667" cy="482599"/>
            </a:xfrm>
            <a:grpFill/>
          </p:grpSpPr>
          <p:grpSp>
            <p:nvGrpSpPr>
              <p:cNvPr id="66" name="Group 43"/>
              <p:cNvGrpSpPr/>
              <p:nvPr/>
            </p:nvGrpSpPr>
            <p:grpSpPr>
              <a:xfrm>
                <a:off x="2937934" y="3920067"/>
                <a:ext cx="719667" cy="482599"/>
                <a:chOff x="2937934" y="3920067"/>
                <a:chExt cx="719667" cy="482599"/>
              </a:xfrm>
              <a:grpFill/>
            </p:grpSpPr>
            <p:sp>
              <p:nvSpPr>
                <p:cNvPr id="69" name="Oval 68"/>
                <p:cNvSpPr/>
                <p:nvPr/>
              </p:nvSpPr>
              <p:spPr bwMode="auto">
                <a:xfrm>
                  <a:off x="3175001" y="3920067"/>
                  <a:ext cx="245533" cy="211666"/>
                </a:xfrm>
                <a:prstGeom prst="ellips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70" name="Group 42"/>
                <p:cNvGrpSpPr/>
                <p:nvPr/>
              </p:nvGrpSpPr>
              <p:grpSpPr>
                <a:xfrm>
                  <a:off x="2937934" y="4191000"/>
                  <a:ext cx="719667" cy="211666"/>
                  <a:chOff x="2937934" y="4191000"/>
                  <a:chExt cx="719667" cy="211666"/>
                </a:xfrm>
                <a:grpFill/>
              </p:grpSpPr>
              <p:sp>
                <p:nvSpPr>
                  <p:cNvPr id="71" name="Oval 70"/>
                  <p:cNvSpPr/>
                  <p:nvPr/>
                </p:nvSpPr>
                <p:spPr bwMode="auto">
                  <a:xfrm>
                    <a:off x="2937934" y="4191000"/>
                    <a:ext cx="245533" cy="211666"/>
                  </a:xfrm>
                  <a:prstGeom prst="ellips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2" name="Oval 71"/>
                  <p:cNvSpPr/>
                  <p:nvPr/>
                </p:nvSpPr>
                <p:spPr bwMode="auto">
                  <a:xfrm>
                    <a:off x="3412068" y="4191000"/>
                    <a:ext cx="245533" cy="211666"/>
                  </a:xfrm>
                  <a:prstGeom prst="ellips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67" name="Straight Connector 66"/>
              <p:cNvCxnSpPr>
                <a:stCxn id="69" idx="3"/>
                <a:endCxn id="71" idx="0"/>
              </p:cNvCxnSpPr>
              <p:nvPr/>
            </p:nvCxnSpPr>
            <p:spPr bwMode="auto">
              <a:xfrm rot="5400000">
                <a:off x="3090698" y="4070739"/>
                <a:ext cx="90265" cy="150257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68" name="Straight Connector 67"/>
              <p:cNvCxnSpPr>
                <a:stCxn id="69" idx="5"/>
                <a:endCxn id="72" idx="0"/>
              </p:cNvCxnSpPr>
              <p:nvPr/>
            </p:nvCxnSpPr>
            <p:spPr bwMode="auto">
              <a:xfrm rot="16200000" flipH="1">
                <a:off x="3414574" y="4070738"/>
                <a:ext cx="90265" cy="150258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  <p:grpSp>
          <p:nvGrpSpPr>
            <p:cNvPr id="83" name="Group 82"/>
            <p:cNvGrpSpPr/>
            <p:nvPr/>
          </p:nvGrpSpPr>
          <p:grpSpPr>
            <a:xfrm>
              <a:off x="7109911" y="4879668"/>
              <a:ext cx="273023" cy="301932"/>
              <a:chOff x="7507845" y="4769602"/>
              <a:chExt cx="273023" cy="301932"/>
            </a:xfrm>
            <a:grpFill/>
          </p:grpSpPr>
          <p:sp>
            <p:nvSpPr>
              <p:cNvPr id="81" name="Oval 80"/>
              <p:cNvSpPr/>
              <p:nvPr/>
            </p:nvSpPr>
            <p:spPr bwMode="auto">
              <a:xfrm>
                <a:off x="7535335" y="4859868"/>
                <a:ext cx="245533" cy="211666"/>
              </a:xfrm>
              <a:prstGeom prst="ellips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82" name="Straight Connector 81"/>
              <p:cNvCxnSpPr>
                <a:endCxn id="81" idx="0"/>
              </p:cNvCxnSpPr>
              <p:nvPr/>
            </p:nvCxnSpPr>
            <p:spPr bwMode="auto">
              <a:xfrm rot="16200000" flipH="1">
                <a:off x="7537841" y="4739606"/>
                <a:ext cx="90265" cy="150258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  <p:cxnSp>
          <p:nvCxnSpPr>
            <p:cNvPr id="84" name="Straight Connector 83"/>
            <p:cNvCxnSpPr/>
            <p:nvPr/>
          </p:nvCxnSpPr>
          <p:spPr bwMode="auto">
            <a:xfrm rot="5400000">
              <a:off x="6824499" y="4849674"/>
              <a:ext cx="90265" cy="150257"/>
            </a:xfrm>
            <a:prstGeom prst="line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sp>
        <p:nvSpPr>
          <p:cNvPr id="25" name="Rectangle 24"/>
          <p:cNvSpPr/>
          <p:nvPr/>
        </p:nvSpPr>
        <p:spPr>
          <a:xfrm>
            <a:off x="689152" y="5749070"/>
            <a:ext cx="4037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Logical operators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1800" b="0" i="1" u="sng" dirty="0">
                <a:latin typeface="Arial" pitchFamily="34" charset="0"/>
                <a:cs typeface="Arial" pitchFamily="34" charset="0"/>
              </a:rPr>
              <a:t>what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they do</a:t>
            </a:r>
          </a:p>
          <a:p>
            <a:pPr lvl="1"/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e.g., union, selection, project, join, </a:t>
            </a:r>
            <a:r>
              <a:rPr lang="en-US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grouping</a:t>
            </a:r>
            <a:endParaRPr lang="en-US" sz="1800" b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6688" y="5734715"/>
            <a:ext cx="4114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Physical operators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1800" b="0" i="1" u="sng" dirty="0">
                <a:latin typeface="Arial" pitchFamily="34" charset="0"/>
                <a:cs typeface="Arial" pitchFamily="34" charset="0"/>
              </a:rPr>
              <a:t>how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they do it</a:t>
            </a:r>
          </a:p>
          <a:p>
            <a:pPr lvl="1"/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e.g., nested loop join, sort-merge join, hash join, index join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" grpId="0" animBg="1"/>
      <p:bldP spid="8" grpId="0" animBg="1"/>
      <p:bldP spid="9" grpId="0" animBg="1"/>
      <p:bldP spid="24" grpId="0"/>
      <p:bldP spid="61" grpId="0"/>
      <p:bldP spid="80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08" y="76194"/>
            <a:ext cx="5640915" cy="1143000"/>
          </a:xfrm>
        </p:spPr>
        <p:txBody>
          <a:bodyPr/>
          <a:lstStyle/>
          <a:p>
            <a:r>
              <a:rPr lang="en-US" dirty="0" smtClean="0"/>
              <a:t>A First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2116665" y="1795374"/>
            <a:ext cx="6183054" cy="1505450"/>
            <a:chOff x="1727200" y="2235647"/>
            <a:chExt cx="6360853" cy="1505450"/>
          </a:xfrm>
        </p:grpSpPr>
        <p:sp>
          <p:nvSpPr>
            <p:cNvPr id="64" name="Rectangle 63"/>
            <p:cNvSpPr/>
            <p:nvPr/>
          </p:nvSpPr>
          <p:spPr bwMode="auto">
            <a:xfrm>
              <a:off x="1727200" y="2294106"/>
              <a:ext cx="5604932" cy="13885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1020B"/>
                </a:solidFill>
                <a:effectLst/>
                <a:latin typeface="+mj-lt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774267" y="2572874"/>
              <a:ext cx="1286933" cy="83099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Query Execution Engine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94666" y="2695984"/>
              <a:ext cx="1286933" cy="584775"/>
            </a:xfrm>
            <a:prstGeom prst="rect">
              <a:avLst/>
            </a:prstGeom>
            <a:solidFill>
              <a:srgbClr val="FF7C8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Query Optimizer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955801" y="2819095"/>
              <a:ext cx="1286933" cy="338554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Parser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7344728" y="2235647"/>
              <a:ext cx="743325" cy="1505450"/>
              <a:chOff x="6753692" y="3912047"/>
              <a:chExt cx="743325" cy="1505450"/>
            </a:xfrm>
          </p:grpSpPr>
          <p:sp>
            <p:nvSpPr>
              <p:cNvPr id="69" name="Line 159"/>
              <p:cNvSpPr>
                <a:spLocks noChangeShapeType="1"/>
              </p:cNvSpPr>
              <p:nvPr/>
            </p:nvSpPr>
            <p:spPr bwMode="auto">
              <a:xfrm rot="16200000" flipH="1" flipV="1">
                <a:off x="6858986" y="4001857"/>
                <a:ext cx="0" cy="210588"/>
              </a:xfrm>
              <a:prstGeom prst="line">
                <a:avLst/>
              </a:prstGeom>
              <a:noFill/>
              <a:ln w="22225">
                <a:solidFill>
                  <a:srgbClr val="01020B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Line 162"/>
              <p:cNvSpPr>
                <a:spLocks noChangeShapeType="1"/>
              </p:cNvSpPr>
              <p:nvPr/>
            </p:nvSpPr>
            <p:spPr bwMode="auto">
              <a:xfrm rot="16200000" flipH="1" flipV="1">
                <a:off x="6858986" y="4242998"/>
                <a:ext cx="0" cy="210588"/>
              </a:xfrm>
              <a:prstGeom prst="line">
                <a:avLst/>
              </a:prstGeom>
              <a:noFill/>
              <a:ln w="22225">
                <a:solidFill>
                  <a:srgbClr val="01020B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Line 165"/>
              <p:cNvSpPr>
                <a:spLocks noChangeShapeType="1"/>
              </p:cNvSpPr>
              <p:nvPr/>
            </p:nvSpPr>
            <p:spPr bwMode="auto">
              <a:xfrm rot="16200000" flipH="1" flipV="1">
                <a:off x="6858986" y="4484138"/>
                <a:ext cx="0" cy="210588"/>
              </a:xfrm>
              <a:prstGeom prst="line">
                <a:avLst/>
              </a:prstGeom>
              <a:noFill/>
              <a:ln w="22225">
                <a:solidFill>
                  <a:srgbClr val="01020B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Line 168"/>
              <p:cNvSpPr>
                <a:spLocks noChangeShapeType="1"/>
              </p:cNvSpPr>
              <p:nvPr/>
            </p:nvSpPr>
            <p:spPr bwMode="auto">
              <a:xfrm rot="16200000" flipH="1" flipV="1">
                <a:off x="6858986" y="4735453"/>
                <a:ext cx="0" cy="210588"/>
              </a:xfrm>
              <a:prstGeom prst="line">
                <a:avLst/>
              </a:prstGeom>
              <a:noFill/>
              <a:ln w="22225">
                <a:solidFill>
                  <a:srgbClr val="01020B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Line 171"/>
              <p:cNvSpPr>
                <a:spLocks noChangeShapeType="1"/>
              </p:cNvSpPr>
              <p:nvPr/>
            </p:nvSpPr>
            <p:spPr bwMode="auto">
              <a:xfrm rot="16200000" flipH="1" flipV="1">
                <a:off x="6858986" y="4982699"/>
                <a:ext cx="0" cy="210588"/>
              </a:xfrm>
              <a:prstGeom prst="line">
                <a:avLst/>
              </a:prstGeom>
              <a:noFill/>
              <a:ln w="22225">
                <a:solidFill>
                  <a:srgbClr val="01020B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Line 174"/>
              <p:cNvSpPr>
                <a:spLocks noChangeShapeType="1"/>
              </p:cNvSpPr>
              <p:nvPr/>
            </p:nvSpPr>
            <p:spPr bwMode="auto">
              <a:xfrm rot="16200000" flipH="1" flipV="1">
                <a:off x="6858986" y="5234014"/>
                <a:ext cx="0" cy="210588"/>
              </a:xfrm>
              <a:prstGeom prst="line">
                <a:avLst/>
              </a:prstGeom>
              <a:noFill/>
              <a:ln w="22225">
                <a:solidFill>
                  <a:srgbClr val="01020B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932474" y="3912047"/>
                <a:ext cx="564543" cy="254442"/>
              </a:xfrm>
              <a:prstGeom prst="ellipse">
                <a:avLst/>
              </a:prstGeom>
              <a:solidFill>
                <a:srgbClr val="FFFF66"/>
              </a:solidFill>
              <a:ln w="76200">
                <a:noFill/>
              </a:ln>
              <a:effectLst>
                <a:glow rad="139700">
                  <a:schemeClr val="bg1">
                    <a:lumMod val="65000"/>
                    <a:alpha val="40000"/>
                  </a:schemeClr>
                </a:glow>
                <a:outerShdw blurRad="266700" dist="342900" dir="5400000" rotWithShape="0">
                  <a:prstClr val="black">
                    <a:alpha val="15000"/>
                  </a:prstClr>
                </a:outerShdw>
              </a:effectLst>
              <a:scene3d>
                <a:camera prst="perspectiveRelaxed" fov="1800000">
                  <a:rot lat="17373601" lon="0" rev="0"/>
                </a:camera>
                <a:lightRig rig="balanced" dir="t"/>
              </a:scene3d>
              <a:sp3d extrusionH="76200" prstMaterial="dkEdge">
                <a:bevelT w="38100" h="38100" prst="angle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6932474" y="4151117"/>
                <a:ext cx="564543" cy="254442"/>
              </a:xfrm>
              <a:prstGeom prst="ellipse">
                <a:avLst/>
              </a:prstGeom>
              <a:solidFill>
                <a:srgbClr val="FFFF66"/>
              </a:solidFill>
              <a:ln w="76200">
                <a:noFill/>
              </a:ln>
              <a:effectLst>
                <a:glow rad="139700">
                  <a:schemeClr val="bg1">
                    <a:lumMod val="65000"/>
                    <a:alpha val="40000"/>
                  </a:schemeClr>
                </a:glow>
                <a:outerShdw blurRad="266700" dist="342900" dir="5400000" rotWithShape="0">
                  <a:prstClr val="black">
                    <a:alpha val="15000"/>
                  </a:prstClr>
                </a:outerShdw>
              </a:effectLst>
              <a:scene3d>
                <a:camera prst="perspectiveRelaxed" fov="1800000">
                  <a:rot lat="17373601" lon="0" rev="0"/>
                </a:camera>
                <a:lightRig rig="balanced" dir="t"/>
              </a:scene3d>
              <a:sp3d extrusionH="76200" prstMaterial="dkEdge">
                <a:bevelT w="38100" h="38100" prst="angle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932474" y="4398138"/>
                <a:ext cx="564543" cy="254442"/>
              </a:xfrm>
              <a:prstGeom prst="ellipse">
                <a:avLst/>
              </a:prstGeom>
              <a:solidFill>
                <a:srgbClr val="FFFF66"/>
              </a:solidFill>
              <a:ln w="76200">
                <a:noFill/>
              </a:ln>
              <a:effectLst>
                <a:glow rad="139700">
                  <a:schemeClr val="bg1">
                    <a:lumMod val="65000"/>
                    <a:alpha val="40000"/>
                  </a:schemeClr>
                </a:glow>
                <a:outerShdw blurRad="266700" dist="342900" dir="5400000" rotWithShape="0">
                  <a:prstClr val="black">
                    <a:alpha val="15000"/>
                  </a:prstClr>
                </a:outerShdw>
              </a:effectLst>
              <a:scene3d>
                <a:camera prst="perspectiveRelaxed" fov="1800000">
                  <a:rot lat="17373601" lon="0" rev="0"/>
                </a:camera>
                <a:lightRig rig="balanced" dir="t"/>
              </a:scene3d>
              <a:sp3d extrusionH="76200" prstMaterial="dkEdge">
                <a:bevelT w="38100" h="38100" prst="angle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6932474" y="4661061"/>
                <a:ext cx="564543" cy="254442"/>
              </a:xfrm>
              <a:prstGeom prst="ellipse">
                <a:avLst/>
              </a:prstGeom>
              <a:solidFill>
                <a:srgbClr val="FFFF66"/>
              </a:solidFill>
              <a:ln w="76200">
                <a:noFill/>
              </a:ln>
              <a:effectLst>
                <a:glow rad="139700">
                  <a:schemeClr val="bg1">
                    <a:lumMod val="65000"/>
                    <a:alpha val="40000"/>
                  </a:schemeClr>
                </a:glow>
                <a:outerShdw blurRad="266700" dist="342900" dir="5400000" rotWithShape="0">
                  <a:prstClr val="black">
                    <a:alpha val="15000"/>
                  </a:prstClr>
                </a:outerShdw>
              </a:effectLst>
              <a:scene3d>
                <a:camera prst="perspectiveRelaxed" fov="1800000">
                  <a:rot lat="17373601" lon="0" rev="0"/>
                </a:camera>
                <a:lightRig rig="balanced" dir="t"/>
              </a:scene3d>
              <a:sp3d extrusionH="76200" prstMaterial="dkEdge">
                <a:bevelT w="38100" h="38100" prst="angle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6932474" y="4900131"/>
                <a:ext cx="564543" cy="254442"/>
              </a:xfrm>
              <a:prstGeom prst="ellipse">
                <a:avLst/>
              </a:prstGeom>
              <a:solidFill>
                <a:srgbClr val="FFFF66"/>
              </a:solidFill>
              <a:ln w="76200">
                <a:noFill/>
              </a:ln>
              <a:effectLst>
                <a:glow rad="139700">
                  <a:schemeClr val="bg1">
                    <a:lumMod val="65000"/>
                    <a:alpha val="40000"/>
                  </a:schemeClr>
                </a:glow>
                <a:outerShdw blurRad="266700" dist="342900" dir="5400000" rotWithShape="0">
                  <a:prstClr val="black">
                    <a:alpha val="15000"/>
                  </a:prstClr>
                </a:outerShdw>
              </a:effectLst>
              <a:scene3d>
                <a:camera prst="perspectiveRelaxed" fov="1800000">
                  <a:rot lat="17373601" lon="0" rev="0"/>
                </a:camera>
                <a:lightRig rig="balanced" dir="t"/>
              </a:scene3d>
              <a:sp3d extrusionH="76200" prstMaterial="dkEdge">
                <a:bevelT w="38100" h="38100" prst="angle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6932474" y="5163055"/>
                <a:ext cx="564543" cy="254442"/>
              </a:xfrm>
              <a:prstGeom prst="ellipse">
                <a:avLst/>
              </a:prstGeom>
              <a:solidFill>
                <a:srgbClr val="FFFF66"/>
              </a:solidFill>
              <a:ln w="76200">
                <a:noFill/>
              </a:ln>
              <a:effectLst>
                <a:glow rad="139700">
                  <a:schemeClr val="bg1">
                    <a:lumMod val="65000"/>
                    <a:alpha val="40000"/>
                  </a:schemeClr>
                </a:glow>
                <a:outerShdw blurRad="266700" dist="342900" dir="5400000" rotWithShape="0">
                  <a:prstClr val="black">
                    <a:alpha val="15000"/>
                  </a:prstClr>
                </a:outerShdw>
              </a:effectLst>
              <a:scene3d>
                <a:camera prst="perspectiveRelaxed" fov="1800000">
                  <a:rot lat="17373601" lon="0" rev="0"/>
                </a:camera>
                <a:lightRig rig="balanced" dir="t"/>
              </a:scene3d>
              <a:sp3d extrusionH="76200" prstMaterial="dkEdge">
                <a:bevelT w="38100" h="38100" prst="angle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81" name="TextBox 80"/>
          <p:cNvSpPr txBox="1"/>
          <p:nvPr/>
        </p:nvSpPr>
        <p:spPr>
          <a:xfrm>
            <a:off x="147404" y="2133289"/>
            <a:ext cx="19973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SELECT</a:t>
            </a:r>
            <a:br>
              <a:rPr lang="en-US" sz="14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Average(Rating)</a:t>
            </a:r>
          </a:p>
          <a:p>
            <a:r>
              <a:rPr lang="en-US" sz="14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FROM Reviews </a:t>
            </a:r>
            <a:br>
              <a:rPr lang="en-US" sz="14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WHERE MID = 932</a:t>
            </a:r>
          </a:p>
          <a:p>
            <a:endParaRPr lang="en-US" sz="1400" dirty="0" err="1" smtClean="0">
              <a:solidFill>
                <a:srgbClr val="01020B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83" name="Straight Connector 82"/>
          <p:cNvCxnSpPr/>
          <p:nvPr/>
        </p:nvCxnSpPr>
        <p:spPr bwMode="auto">
          <a:xfrm>
            <a:off x="3626430" y="2548099"/>
            <a:ext cx="575384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1020B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5489226" y="2531166"/>
            <a:ext cx="575384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1020B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124" name="TextBox 123"/>
          <p:cNvSpPr txBox="1"/>
          <p:nvPr/>
        </p:nvSpPr>
        <p:spPr>
          <a:xfrm>
            <a:off x="6973259" y="218657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1020B"/>
                </a:solidFill>
                <a:latin typeface="+mj-lt"/>
              </a:rPr>
              <a:t>Reviews</a:t>
            </a:r>
          </a:p>
        </p:txBody>
      </p:sp>
      <p:graphicFrame>
        <p:nvGraphicFramePr>
          <p:cNvPr id="125" name="Table 1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723590"/>
              </p:ext>
            </p:extLst>
          </p:nvPr>
        </p:nvGraphicFramePr>
        <p:xfrm>
          <a:off x="6555842" y="571803"/>
          <a:ext cx="1899710" cy="940709"/>
        </p:xfrm>
        <a:graphic>
          <a:graphicData uri="http://schemas.openxmlformats.org/drawingml/2006/table">
            <a:tbl>
              <a:tblPr/>
              <a:tblGrid>
                <a:gridCol w="399058"/>
                <a:gridCol w="363215"/>
                <a:gridCol w="454665"/>
                <a:gridCol w="682772"/>
              </a:tblGrid>
              <a:tr h="21873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Date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CID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MID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Rating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8000"/>
                    </a:solidFill>
                  </a:tcPr>
                </a:tc>
              </a:tr>
              <a:tr h="24065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24065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24065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…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…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…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…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cxnSp>
        <p:nvCxnSpPr>
          <p:cNvPr id="126" name="Straight Connector 125"/>
          <p:cNvCxnSpPr/>
          <p:nvPr/>
        </p:nvCxnSpPr>
        <p:spPr bwMode="auto">
          <a:xfrm>
            <a:off x="1981564" y="2556927"/>
            <a:ext cx="347133" cy="12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1020B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grpSp>
        <p:nvGrpSpPr>
          <p:cNvPr id="61" name="Group 60"/>
          <p:cNvGrpSpPr/>
          <p:nvPr/>
        </p:nvGrpSpPr>
        <p:grpSpPr>
          <a:xfrm>
            <a:off x="2988733" y="3386658"/>
            <a:ext cx="1481666" cy="2726842"/>
            <a:chOff x="2988733" y="3149600"/>
            <a:chExt cx="1481666" cy="2726842"/>
          </a:xfrm>
        </p:grpSpPr>
        <p:sp>
          <p:nvSpPr>
            <p:cNvPr id="103" name="TextBox 102"/>
            <p:cNvSpPr txBox="1"/>
            <p:nvPr/>
          </p:nvSpPr>
          <p:spPr>
            <a:xfrm>
              <a:off x="2988733" y="5291666"/>
              <a:ext cx="1481666" cy="58477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Logical operator tree</a:t>
              </a:r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3136899" y="3149600"/>
              <a:ext cx="1185334" cy="1941843"/>
              <a:chOff x="960965" y="3962400"/>
              <a:chExt cx="1185334" cy="1941843"/>
            </a:xfrm>
          </p:grpSpPr>
          <p:sp>
            <p:nvSpPr>
              <p:cNvPr id="144" name="Oval 35"/>
              <p:cNvSpPr/>
              <p:nvPr/>
            </p:nvSpPr>
            <p:spPr bwMode="auto">
              <a:xfrm>
                <a:off x="982133" y="3962400"/>
                <a:ext cx="1142999" cy="541867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err="1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Avg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 (Rating)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5" name="Oval 35"/>
              <p:cNvSpPr/>
              <p:nvPr/>
            </p:nvSpPr>
            <p:spPr bwMode="auto">
              <a:xfrm>
                <a:off x="982133" y="4766733"/>
                <a:ext cx="1142999" cy="567266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b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</a:b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MID = 932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960965" y="5596466"/>
                <a:ext cx="1185334" cy="307777"/>
              </a:xfrm>
              <a:prstGeom prst="rect">
                <a:avLst/>
              </a:prstGeom>
              <a:solidFill>
                <a:srgbClr val="CCFFCC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Reviews</a:t>
                </a:r>
              </a:p>
            </p:txBody>
          </p:sp>
        </p:grpSp>
        <p:cxnSp>
          <p:nvCxnSpPr>
            <p:cNvPr id="147" name="Straight Connector 146"/>
            <p:cNvCxnSpPr/>
            <p:nvPr/>
          </p:nvCxnSpPr>
          <p:spPr bwMode="auto">
            <a:xfrm rot="5400000">
              <a:off x="3598333" y="4652432"/>
              <a:ext cx="262467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48" name="Straight Connector 147"/>
            <p:cNvCxnSpPr/>
            <p:nvPr/>
          </p:nvCxnSpPr>
          <p:spPr bwMode="auto">
            <a:xfrm rot="5400000">
              <a:off x="3598332" y="3814232"/>
              <a:ext cx="262467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pSp>
        <p:nvGrpSpPr>
          <p:cNvPr id="3" name="Group 2"/>
          <p:cNvGrpSpPr/>
          <p:nvPr/>
        </p:nvGrpSpPr>
        <p:grpSpPr>
          <a:xfrm>
            <a:off x="4631266" y="3669996"/>
            <a:ext cx="1845733" cy="2971697"/>
            <a:chOff x="4631266" y="3386658"/>
            <a:chExt cx="1845733" cy="2971697"/>
          </a:xfrm>
        </p:grpSpPr>
        <p:sp>
          <p:nvSpPr>
            <p:cNvPr id="104" name="TextBox 103"/>
            <p:cNvSpPr txBox="1"/>
            <p:nvPr/>
          </p:nvSpPr>
          <p:spPr>
            <a:xfrm>
              <a:off x="4631266" y="6019801"/>
              <a:ext cx="18457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Query Plan #1</a:t>
              </a:r>
            </a:p>
          </p:txBody>
        </p:sp>
        <p:grpSp>
          <p:nvGrpSpPr>
            <p:cNvPr id="202" name="Group 201"/>
            <p:cNvGrpSpPr/>
            <p:nvPr/>
          </p:nvGrpSpPr>
          <p:grpSpPr>
            <a:xfrm>
              <a:off x="4993215" y="3386658"/>
              <a:ext cx="1185334" cy="2449843"/>
              <a:chOff x="4993215" y="3420540"/>
              <a:chExt cx="1185334" cy="2449843"/>
            </a:xfrm>
          </p:grpSpPr>
          <p:sp>
            <p:nvSpPr>
              <p:cNvPr id="99" name="Oval 35"/>
              <p:cNvSpPr/>
              <p:nvPr/>
            </p:nvSpPr>
            <p:spPr bwMode="auto">
              <a:xfrm>
                <a:off x="5014383" y="3420540"/>
                <a:ext cx="1142999" cy="541867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err="1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Avg_agg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/>
                </a:r>
                <a:b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</a:b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[</a:t>
                </a:r>
                <a:r>
                  <a:rPr kumimoji="0" lang="en-US" sz="1400" b="0" i="0" u="none" strike="noStrike" cap="none" normalizeH="0" baseline="0" dirty="0" err="1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Cnt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,</a:t>
                </a:r>
                <a:r>
                  <a:rPr kumimoji="0" lang="en-US" sz="14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 Sum]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9" name="Oval 35"/>
              <p:cNvSpPr/>
              <p:nvPr/>
            </p:nvSpPr>
            <p:spPr bwMode="auto">
              <a:xfrm>
                <a:off x="5014383" y="4842940"/>
                <a:ext cx="1142999" cy="567266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Scan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4993215" y="5562606"/>
                <a:ext cx="1185334" cy="307777"/>
              </a:xfrm>
              <a:prstGeom prst="rect">
                <a:avLst/>
              </a:prstGeom>
              <a:solidFill>
                <a:srgbClr val="CCFFCC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Reviews</a:t>
                </a:r>
              </a:p>
            </p:txBody>
          </p:sp>
          <p:sp>
            <p:nvSpPr>
              <p:cNvPr id="151" name="Oval 35"/>
              <p:cNvSpPr/>
              <p:nvPr/>
            </p:nvSpPr>
            <p:spPr bwMode="auto">
              <a:xfrm>
                <a:off x="5014383" y="4114805"/>
                <a:ext cx="1142999" cy="609601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Filter</a:t>
                </a:r>
                <a:b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</a:b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MID = 932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54" name="Straight Connector 153"/>
              <p:cNvCxnSpPr>
                <a:stCxn id="151" idx="4"/>
                <a:endCxn id="129" idx="0"/>
              </p:cNvCxnSpPr>
              <p:nvPr/>
            </p:nvCxnSpPr>
            <p:spPr bwMode="auto">
              <a:xfrm>
                <a:off x="5585883" y="4724406"/>
                <a:ext cx="0" cy="11853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55" name="Straight Connector 154"/>
              <p:cNvCxnSpPr>
                <a:stCxn id="129" idx="4"/>
                <a:endCxn id="131" idx="0"/>
              </p:cNvCxnSpPr>
              <p:nvPr/>
            </p:nvCxnSpPr>
            <p:spPr bwMode="auto">
              <a:xfrm flipH="1">
                <a:off x="5585882" y="5410206"/>
                <a:ext cx="1" cy="152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42" name="Straight Connector 141"/>
              <p:cNvCxnSpPr>
                <a:stCxn id="99" idx="4"/>
                <a:endCxn id="151" idx="0"/>
              </p:cNvCxnSpPr>
              <p:nvPr/>
            </p:nvCxnSpPr>
            <p:spPr bwMode="auto">
              <a:xfrm>
                <a:off x="5585883" y="3962407"/>
                <a:ext cx="0" cy="15239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</p:grpSp>
      <p:grpSp>
        <p:nvGrpSpPr>
          <p:cNvPr id="5" name="Group 4"/>
          <p:cNvGrpSpPr/>
          <p:nvPr/>
        </p:nvGrpSpPr>
        <p:grpSpPr>
          <a:xfrm>
            <a:off x="6603995" y="3489690"/>
            <a:ext cx="1803405" cy="3141031"/>
            <a:chOff x="6603995" y="3386658"/>
            <a:chExt cx="1803405" cy="3141031"/>
          </a:xfrm>
        </p:grpSpPr>
        <p:grpSp>
          <p:nvGrpSpPr>
            <p:cNvPr id="206" name="Group 205"/>
            <p:cNvGrpSpPr/>
            <p:nvPr/>
          </p:nvGrpSpPr>
          <p:grpSpPr>
            <a:xfrm>
              <a:off x="6747930" y="3386658"/>
              <a:ext cx="1591730" cy="2754653"/>
              <a:chOff x="6747930" y="3386658"/>
              <a:chExt cx="1591730" cy="2754653"/>
            </a:xfrm>
          </p:grpSpPr>
          <p:sp>
            <p:nvSpPr>
              <p:cNvPr id="158" name="Oval 35"/>
              <p:cNvSpPr/>
              <p:nvPr/>
            </p:nvSpPr>
            <p:spPr bwMode="auto">
              <a:xfrm>
                <a:off x="6841064" y="3386658"/>
                <a:ext cx="1142999" cy="541867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err="1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Avg_agg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/>
                </a:r>
                <a:b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</a:b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[</a:t>
                </a:r>
                <a:r>
                  <a:rPr kumimoji="0" lang="en-US" sz="1400" b="0" i="0" u="none" strike="noStrike" cap="none" normalizeH="0" baseline="0" dirty="0" err="1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Cnt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,</a:t>
                </a:r>
                <a:r>
                  <a:rPr kumimoji="0" lang="en-US" sz="14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 Sum]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9" name="Oval 35"/>
              <p:cNvSpPr/>
              <p:nvPr/>
            </p:nvSpPr>
            <p:spPr bwMode="auto">
              <a:xfrm>
                <a:off x="6747930" y="4106323"/>
                <a:ext cx="1329266" cy="685800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Index</a:t>
                </a:r>
                <a:r>
                  <a:rPr kumimoji="0" lang="en-US" sz="14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 Lookup</a:t>
                </a:r>
                <a:br>
                  <a:rPr kumimoji="0" lang="en-US" sz="14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</a:br>
                <a:r>
                  <a:rPr kumimoji="0" lang="en-US" sz="14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MID = 932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64" name="Straight Connector 163"/>
              <p:cNvCxnSpPr/>
              <p:nvPr/>
            </p:nvCxnSpPr>
            <p:spPr bwMode="auto">
              <a:xfrm rot="5400000">
                <a:off x="7281330" y="4034357"/>
                <a:ext cx="262467" cy="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sp>
            <p:nvSpPr>
              <p:cNvPr id="177" name="TextBox 176"/>
              <p:cNvSpPr txBox="1"/>
              <p:nvPr/>
            </p:nvSpPr>
            <p:spPr>
              <a:xfrm>
                <a:off x="7653860" y="5063062"/>
                <a:ext cx="685800" cy="523220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MID Index</a:t>
                </a:r>
              </a:p>
            </p:txBody>
          </p:sp>
          <p:grpSp>
            <p:nvGrpSpPr>
              <p:cNvPr id="204" name="Group 203"/>
              <p:cNvGrpSpPr/>
              <p:nvPr/>
            </p:nvGrpSpPr>
            <p:grpSpPr>
              <a:xfrm>
                <a:off x="6805080" y="4749792"/>
                <a:ext cx="1185334" cy="1391519"/>
                <a:chOff x="6855882" y="4825995"/>
                <a:chExt cx="1185334" cy="1391519"/>
              </a:xfrm>
            </p:grpSpPr>
            <p:grpSp>
              <p:nvGrpSpPr>
                <p:cNvPr id="203" name="Group 202"/>
                <p:cNvGrpSpPr/>
                <p:nvPr/>
              </p:nvGrpSpPr>
              <p:grpSpPr>
                <a:xfrm>
                  <a:off x="6855882" y="4825995"/>
                  <a:ext cx="1185334" cy="1391519"/>
                  <a:chOff x="6855882" y="4825995"/>
                  <a:chExt cx="1185334" cy="1391519"/>
                </a:xfrm>
              </p:grpSpPr>
              <p:cxnSp>
                <p:nvCxnSpPr>
                  <p:cNvPr id="163" name="Straight Connector 162"/>
                  <p:cNvCxnSpPr/>
                  <p:nvPr/>
                </p:nvCxnSpPr>
                <p:spPr bwMode="auto">
                  <a:xfrm rot="5400000">
                    <a:off x="7317316" y="4957228"/>
                    <a:ext cx="262467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  <p:sp>
                <p:nvSpPr>
                  <p:cNvPr id="165" name="Isosceles Triangle 164"/>
                  <p:cNvSpPr/>
                  <p:nvPr/>
                </p:nvSpPr>
                <p:spPr bwMode="auto">
                  <a:xfrm>
                    <a:off x="7008281" y="5033429"/>
                    <a:ext cx="880536" cy="736602"/>
                  </a:xfrm>
                  <a:prstGeom prst="triangle">
                    <a:avLst/>
                  </a:prstGeom>
                  <a:solidFill>
                    <a:srgbClr val="6699FF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1" name="TextBox 200"/>
                  <p:cNvSpPr txBox="1"/>
                  <p:nvPr/>
                </p:nvSpPr>
                <p:spPr>
                  <a:xfrm>
                    <a:off x="6855882" y="5909737"/>
                    <a:ext cx="1185334" cy="307777"/>
                  </a:xfrm>
                  <a:prstGeom prst="rect">
                    <a:avLst/>
                  </a:prstGeom>
                  <a:solidFill>
                    <a:srgbClr val="CCFFCC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Reviews</a:t>
                    </a:r>
                  </a:p>
                </p:txBody>
              </p:sp>
            </p:grpSp>
            <p:cxnSp>
              <p:nvCxnSpPr>
                <p:cNvPr id="179" name="Straight Connector 178"/>
                <p:cNvCxnSpPr/>
                <p:nvPr/>
              </p:nvCxnSpPr>
              <p:spPr bwMode="auto">
                <a:xfrm rot="16200000" flipH="1">
                  <a:off x="7167032" y="5702295"/>
                  <a:ext cx="237067" cy="2286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181" name="Straight Connector 180"/>
                <p:cNvCxnSpPr/>
                <p:nvPr/>
              </p:nvCxnSpPr>
              <p:spPr bwMode="auto">
                <a:xfrm rot="5400000">
                  <a:off x="7035798" y="5706529"/>
                  <a:ext cx="279400" cy="2286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182" name="Straight Connector 181"/>
                <p:cNvCxnSpPr/>
                <p:nvPr/>
              </p:nvCxnSpPr>
              <p:spPr bwMode="auto">
                <a:xfrm rot="5400000">
                  <a:off x="7213598" y="5706529"/>
                  <a:ext cx="279400" cy="2286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rot="16200000" flipH="1">
                  <a:off x="7603064" y="5723461"/>
                  <a:ext cx="296333" cy="2286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185" name="Straight Connector 184"/>
                <p:cNvCxnSpPr/>
                <p:nvPr/>
              </p:nvCxnSpPr>
              <p:spPr bwMode="auto">
                <a:xfrm rot="5400000">
                  <a:off x="7547862" y="5722110"/>
                  <a:ext cx="240114" cy="19202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189" name="Straight Connector 188"/>
                <p:cNvCxnSpPr/>
                <p:nvPr/>
              </p:nvCxnSpPr>
              <p:spPr bwMode="auto">
                <a:xfrm>
                  <a:off x="7526867" y="5689595"/>
                  <a:ext cx="457201" cy="2286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</p:grpSp>
        </p:grpSp>
        <p:sp>
          <p:nvSpPr>
            <p:cNvPr id="205" name="TextBox 204"/>
            <p:cNvSpPr txBox="1"/>
            <p:nvPr/>
          </p:nvSpPr>
          <p:spPr>
            <a:xfrm>
              <a:off x="6603995" y="6189135"/>
              <a:ext cx="18034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Query Plan #2</a:t>
              </a:r>
            </a:p>
          </p:txBody>
        </p:sp>
      </p:grpSp>
      <p:cxnSp>
        <p:nvCxnSpPr>
          <p:cNvPr id="82" name="Straight Arrow Connector 81"/>
          <p:cNvCxnSpPr/>
          <p:nvPr/>
        </p:nvCxnSpPr>
        <p:spPr>
          <a:xfrm flipV="1">
            <a:off x="3632198" y="2558154"/>
            <a:ext cx="281924" cy="828504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5585883" y="2581974"/>
            <a:ext cx="1422569" cy="1075618"/>
            <a:chOff x="5585883" y="2581974"/>
            <a:chExt cx="1422569" cy="1075618"/>
          </a:xfrm>
        </p:grpSpPr>
        <p:cxnSp>
          <p:nvCxnSpPr>
            <p:cNvPr id="85" name="Straight Arrow Connector 84"/>
            <p:cNvCxnSpPr/>
            <p:nvPr/>
          </p:nvCxnSpPr>
          <p:spPr>
            <a:xfrm flipH="1" flipV="1">
              <a:off x="5700381" y="2581974"/>
              <a:ext cx="494356" cy="804684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V="1">
              <a:off x="5585883" y="3386658"/>
              <a:ext cx="608854" cy="270934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158" idx="1"/>
            </p:cNvCxnSpPr>
            <p:nvPr/>
          </p:nvCxnSpPr>
          <p:spPr>
            <a:xfrm flipH="1" flipV="1">
              <a:off x="6194738" y="3386659"/>
              <a:ext cx="813714" cy="182386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6061594" y="3391923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smtClean="0">
                <a:latin typeface="Arial" pitchFamily="34" charset="0"/>
                <a:cs typeface="Arial" pitchFamily="34" charset="0"/>
              </a:rPr>
              <a:t>or</a:t>
            </a:r>
            <a:endParaRPr lang="en-US" sz="1600" b="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699"/>
            <a:ext cx="8229600" cy="914400"/>
          </a:xfrm>
        </p:spPr>
        <p:txBody>
          <a:bodyPr/>
          <a:lstStyle/>
          <a:p>
            <a:r>
              <a:rPr lang="en-US" dirty="0" smtClean="0"/>
              <a:t>Query Plan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8476" y="1605409"/>
            <a:ext cx="5602816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Plan starts by scanning the entire </a:t>
            </a:r>
            <a:r>
              <a:rPr lang="en-US" b="1" i="1" dirty="0" smtClean="0"/>
              <a:t>Reviews</a:t>
            </a:r>
            <a:r>
              <a:rPr lang="en-US" dirty="0" smtClean="0"/>
              <a:t> table</a:t>
            </a:r>
          </a:p>
          <a:p>
            <a:pPr lvl="1"/>
            <a:r>
              <a:rPr lang="en-US" dirty="0" smtClean="0"/>
              <a:t># of disk I/Os will be equal to the # of pages in the </a:t>
            </a:r>
            <a:r>
              <a:rPr lang="en-US" b="1" i="1" dirty="0" smtClean="0"/>
              <a:t>Reviews</a:t>
            </a:r>
            <a:r>
              <a:rPr lang="en-US" dirty="0" smtClean="0"/>
              <a:t> table</a:t>
            </a:r>
          </a:p>
          <a:p>
            <a:pPr lvl="1"/>
            <a:r>
              <a:rPr lang="en-US" dirty="0" smtClean="0"/>
              <a:t>I/Os will be sequential. Each I/O will require about 0.1 milliseconds (0.0001 seconds) </a:t>
            </a:r>
          </a:p>
          <a:p>
            <a:r>
              <a:rPr lang="en-US" dirty="0" smtClean="0"/>
              <a:t>Filter predicate “</a:t>
            </a:r>
            <a:r>
              <a:rPr lang="en-US" i="1" dirty="0" smtClean="0"/>
              <a:t>MID = 932</a:t>
            </a:r>
            <a:r>
              <a:rPr lang="en-US" dirty="0" smtClean="0"/>
              <a:t>” is applied to </a:t>
            </a:r>
            <a:r>
              <a:rPr lang="en-US" u="sng" dirty="0" smtClean="0"/>
              <a:t>all</a:t>
            </a:r>
            <a:r>
              <a:rPr lang="en-US" dirty="0" smtClean="0"/>
              <a:t> rows</a:t>
            </a:r>
          </a:p>
          <a:p>
            <a:r>
              <a:rPr lang="en-US" dirty="0" smtClean="0"/>
              <a:t>Only rows that satisfy the predicate are passed on to the average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Oval 35"/>
          <p:cNvSpPr/>
          <p:nvPr/>
        </p:nvSpPr>
        <p:spPr bwMode="auto">
          <a:xfrm>
            <a:off x="651180" y="1828800"/>
            <a:ext cx="1787976" cy="762187"/>
          </a:xfrm>
          <a:prstGeom prst="ellipse">
            <a:avLst/>
          </a:prstGeom>
          <a:solidFill>
            <a:srgbClr val="F1C4FF"/>
          </a:solidFill>
          <a:ln w="19050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rPr>
              <a:t>Avg_agg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rPr>
              <a:t>[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rPr>
              <a:t>Cnt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rPr>
              <a:t> Sum]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35"/>
          <p:cNvSpPr/>
          <p:nvPr/>
        </p:nvSpPr>
        <p:spPr bwMode="auto">
          <a:xfrm>
            <a:off x="651180" y="3829538"/>
            <a:ext cx="1787976" cy="797913"/>
          </a:xfrm>
          <a:prstGeom prst="ellipse">
            <a:avLst/>
          </a:prstGeom>
          <a:solidFill>
            <a:srgbClr val="F1C4FF"/>
          </a:solidFill>
          <a:ln w="19050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rPr>
              <a:t>Scan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067" y="4841816"/>
            <a:ext cx="1854200" cy="369332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Reviews</a:t>
            </a:r>
          </a:p>
        </p:txBody>
      </p:sp>
      <p:sp>
        <p:nvSpPr>
          <p:cNvPr id="10" name="Oval 35"/>
          <p:cNvSpPr/>
          <p:nvPr/>
        </p:nvSpPr>
        <p:spPr bwMode="auto">
          <a:xfrm>
            <a:off x="651180" y="2805349"/>
            <a:ext cx="1787976" cy="857461"/>
          </a:xfrm>
          <a:prstGeom prst="ellipse">
            <a:avLst/>
          </a:prstGeom>
          <a:solidFill>
            <a:srgbClr val="F1C4FF"/>
          </a:solidFill>
          <a:ln w="19050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rPr>
              <a:t>Filter</a:t>
            </a:r>
            <a:b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rPr>
              <a:t>MID = 932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>
            <a:stCxn id="10" idx="4"/>
            <a:endCxn id="8" idx="0"/>
          </p:cNvCxnSpPr>
          <p:nvPr/>
        </p:nvCxnSpPr>
        <p:spPr bwMode="auto">
          <a:xfrm>
            <a:off x="1545169" y="3662809"/>
            <a:ext cx="0" cy="1667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cxnSp>
      <p:cxnSp>
        <p:nvCxnSpPr>
          <p:cNvPr id="12" name="Straight Connector 11"/>
          <p:cNvCxnSpPr>
            <a:stCxn id="8" idx="4"/>
            <a:endCxn id="9" idx="0"/>
          </p:cNvCxnSpPr>
          <p:nvPr/>
        </p:nvCxnSpPr>
        <p:spPr bwMode="auto">
          <a:xfrm flipH="1">
            <a:off x="1545167" y="4627451"/>
            <a:ext cx="2" cy="2143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cxnSp>
      <p:cxnSp>
        <p:nvCxnSpPr>
          <p:cNvPr id="13" name="Straight Connector 12"/>
          <p:cNvCxnSpPr>
            <a:stCxn id="7" idx="4"/>
            <a:endCxn id="10" idx="0"/>
          </p:cNvCxnSpPr>
          <p:nvPr/>
        </p:nvCxnSpPr>
        <p:spPr bwMode="auto">
          <a:xfrm>
            <a:off x="1545169" y="2590987"/>
            <a:ext cx="0" cy="2143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cxnSp>
      <p:cxnSp>
        <p:nvCxnSpPr>
          <p:cNvPr id="15" name="Straight Arrow Connector 14"/>
          <p:cNvCxnSpPr/>
          <p:nvPr/>
        </p:nvCxnSpPr>
        <p:spPr>
          <a:xfrm flipH="1">
            <a:off x="2439156" y="1941342"/>
            <a:ext cx="683872" cy="2096086"/>
          </a:xfrm>
          <a:prstGeom prst="straightConnector1">
            <a:avLst/>
          </a:prstGeom>
          <a:ln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1"/>
          </p:cNvCxnSpPr>
          <p:nvPr/>
        </p:nvCxnSpPr>
        <p:spPr>
          <a:xfrm flipH="1" flipV="1">
            <a:off x="2479390" y="3347561"/>
            <a:ext cx="499086" cy="315248"/>
          </a:xfrm>
          <a:prstGeom prst="straightConnector1">
            <a:avLst/>
          </a:prstGeom>
          <a:ln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451254" y="2291935"/>
            <a:ext cx="643638" cy="2111253"/>
          </a:xfrm>
          <a:prstGeom prst="straightConnector1">
            <a:avLst/>
          </a:prstGeom>
          <a:ln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3" y="325704"/>
            <a:ext cx="8229600" cy="914400"/>
          </a:xfrm>
        </p:spPr>
        <p:txBody>
          <a:bodyPr/>
          <a:lstStyle/>
          <a:p>
            <a:r>
              <a:rPr lang="en-US" dirty="0" smtClean="0"/>
              <a:t>Query Plan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8734" y="1718733"/>
            <a:ext cx="5875866" cy="4106334"/>
          </a:xfrm>
        </p:spPr>
        <p:txBody>
          <a:bodyPr/>
          <a:lstStyle/>
          <a:p>
            <a:r>
              <a:rPr lang="en-US" dirty="0" smtClean="0"/>
              <a:t>MID index is used to retrieve </a:t>
            </a:r>
            <a:r>
              <a:rPr lang="en-US" u="sng" dirty="0" smtClean="0"/>
              <a:t>only </a:t>
            </a:r>
            <a:r>
              <a:rPr lang="en-US" dirty="0" smtClean="0"/>
              <a:t>those rows whose </a:t>
            </a:r>
            <a:r>
              <a:rPr lang="en-US" i="1" dirty="0" smtClean="0"/>
              <a:t>MID</a:t>
            </a:r>
            <a:r>
              <a:rPr lang="en-US" dirty="0" smtClean="0"/>
              <a:t> field (attribute) is equal to </a:t>
            </a:r>
            <a:r>
              <a:rPr lang="en-US" i="1" dirty="0" smtClean="0"/>
              <a:t>932</a:t>
            </a:r>
          </a:p>
          <a:p>
            <a:pPr lvl="1"/>
            <a:r>
              <a:rPr lang="en-US" dirty="0" smtClean="0"/>
              <a:t>Since index is not “clustered”,  about one disk I/O will be performed for each row</a:t>
            </a:r>
          </a:p>
          <a:p>
            <a:pPr lvl="1"/>
            <a:r>
              <a:rPr lang="en-US" dirty="0" smtClean="0"/>
              <a:t>Each disk I/O will require a random seek and will take about 3 milliseconds (ms)</a:t>
            </a:r>
          </a:p>
          <a:p>
            <a:r>
              <a:rPr lang="en-US" dirty="0" smtClean="0"/>
              <a:t>Retrieved rows will be passed to the average computation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48731" y="1574801"/>
            <a:ext cx="2237363" cy="3806285"/>
            <a:chOff x="6747930" y="3386658"/>
            <a:chExt cx="1523998" cy="2709815"/>
          </a:xfrm>
        </p:grpSpPr>
        <p:sp>
          <p:nvSpPr>
            <p:cNvPr id="6" name="Oval 35"/>
            <p:cNvSpPr/>
            <p:nvPr/>
          </p:nvSpPr>
          <p:spPr bwMode="auto">
            <a:xfrm>
              <a:off x="6841064" y="3386658"/>
              <a:ext cx="1142999" cy="541867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err="1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Avg_agg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/>
              </a:r>
              <a:b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[</a:t>
              </a:r>
              <a:r>
                <a:rPr kumimoji="0" lang="en-US" sz="1800" b="0" i="0" u="none" strike="noStrike" cap="none" normalizeH="0" baseline="0" dirty="0" err="1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Cnt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,</a:t>
              </a:r>
              <a:r>
                <a:rPr kumimoji="0" lang="en-US" sz="18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 Sum]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Oval 35"/>
            <p:cNvSpPr/>
            <p:nvPr/>
          </p:nvSpPr>
          <p:spPr bwMode="auto">
            <a:xfrm>
              <a:off x="6747930" y="4106323"/>
              <a:ext cx="1329266" cy="685800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Index</a:t>
              </a:r>
              <a:r>
                <a:rPr kumimoji="0" lang="en-US" sz="18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 Lookup</a:t>
              </a:r>
              <a:br>
                <a:rPr kumimoji="0" lang="en-US" sz="18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18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MID = 932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" name="Straight Connector 7"/>
            <p:cNvCxnSpPr>
              <a:stCxn id="6" idx="4"/>
              <a:endCxn id="7" idx="0"/>
            </p:cNvCxnSpPr>
            <p:nvPr/>
          </p:nvCxnSpPr>
          <p:spPr bwMode="auto">
            <a:xfrm flipH="1">
              <a:off x="7412563" y="3928525"/>
              <a:ext cx="1" cy="1777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9" name="TextBox 8"/>
            <p:cNvSpPr txBox="1"/>
            <p:nvPr/>
          </p:nvSpPr>
          <p:spPr>
            <a:xfrm>
              <a:off x="7586128" y="4982824"/>
              <a:ext cx="685800" cy="46014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MID Index</a:t>
              </a:r>
            </a:p>
          </p:txBody>
        </p:sp>
        <p:grpSp>
          <p:nvGrpSpPr>
            <p:cNvPr id="10" name="Group 203"/>
            <p:cNvGrpSpPr/>
            <p:nvPr/>
          </p:nvGrpSpPr>
          <p:grpSpPr>
            <a:xfrm>
              <a:off x="6805080" y="4787527"/>
              <a:ext cx="1185334" cy="1308946"/>
              <a:chOff x="6855882" y="4863730"/>
              <a:chExt cx="1185334" cy="1308946"/>
            </a:xfrm>
          </p:grpSpPr>
          <p:grpSp>
            <p:nvGrpSpPr>
              <p:cNvPr id="11" name="Group 202"/>
              <p:cNvGrpSpPr/>
              <p:nvPr/>
            </p:nvGrpSpPr>
            <p:grpSpPr>
              <a:xfrm>
                <a:off x="6855882" y="4863730"/>
                <a:ext cx="1185334" cy="1308946"/>
                <a:chOff x="6855882" y="4863730"/>
                <a:chExt cx="1185334" cy="1308946"/>
              </a:xfrm>
            </p:grpSpPr>
            <p:cxnSp>
              <p:nvCxnSpPr>
                <p:cNvPr id="18" name="Straight Connector 17"/>
                <p:cNvCxnSpPr/>
                <p:nvPr/>
              </p:nvCxnSpPr>
              <p:spPr bwMode="auto">
                <a:xfrm rot="5400000">
                  <a:off x="7350901" y="4961378"/>
                  <a:ext cx="195297" cy="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sp>
              <p:nvSpPr>
                <p:cNvPr id="19" name="Isosceles Triangle 18"/>
                <p:cNvSpPr/>
                <p:nvPr/>
              </p:nvSpPr>
              <p:spPr bwMode="auto">
                <a:xfrm>
                  <a:off x="7008281" y="5033429"/>
                  <a:ext cx="880536" cy="736602"/>
                </a:xfrm>
                <a:prstGeom prst="triangle">
                  <a:avLst/>
                </a:prstGeom>
                <a:solidFill>
                  <a:srgbClr val="6699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855882" y="5909737"/>
                  <a:ext cx="1185334" cy="262939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Reviews</a:t>
                  </a: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 bwMode="auto">
              <a:xfrm rot="16200000" flipH="1">
                <a:off x="7167032" y="5702295"/>
                <a:ext cx="237067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 rot="5400000">
                <a:off x="7035798" y="5706529"/>
                <a:ext cx="279400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 rot="5400000">
                <a:off x="7213598" y="5706529"/>
                <a:ext cx="279400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rot="16200000" flipH="1">
                <a:off x="7603064" y="5723461"/>
                <a:ext cx="296333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rot="5400000">
                <a:off x="7547862" y="5722110"/>
                <a:ext cx="240114" cy="19202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7526867" y="5689595"/>
                <a:ext cx="457201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</p:grpSp>
      <p:cxnSp>
        <p:nvCxnSpPr>
          <p:cNvPr id="21" name="Straight Arrow Connector 20"/>
          <p:cNvCxnSpPr/>
          <p:nvPr/>
        </p:nvCxnSpPr>
        <p:spPr>
          <a:xfrm flipH="1">
            <a:off x="2439156" y="2060620"/>
            <a:ext cx="655736" cy="1976808"/>
          </a:xfrm>
          <a:prstGeom prst="straightConnector1">
            <a:avLst/>
          </a:prstGeom>
          <a:ln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182686" y="2163651"/>
            <a:ext cx="912206" cy="2408350"/>
          </a:xfrm>
          <a:prstGeom prst="straightConnector1">
            <a:avLst/>
          </a:prstGeom>
          <a:ln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74" y="154546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Plan Will be Faster?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446" y="1488721"/>
            <a:ext cx="4859675" cy="3074757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Query optimizer must pick between the two plans by </a:t>
            </a:r>
            <a:r>
              <a:rPr lang="en-US" sz="1800" u="sng" dirty="0" smtClean="0">
                <a:solidFill>
                  <a:srgbClr val="A50021"/>
                </a:solidFill>
              </a:rPr>
              <a:t>estimating the cost</a:t>
            </a:r>
            <a:r>
              <a:rPr lang="en-US" sz="1800" dirty="0" smtClean="0">
                <a:solidFill>
                  <a:srgbClr val="A50021"/>
                </a:solidFill>
              </a:rPr>
              <a:t> </a:t>
            </a:r>
            <a:r>
              <a:rPr lang="en-US" sz="1800" dirty="0" smtClean="0"/>
              <a:t>of each</a:t>
            </a:r>
            <a:endParaRPr lang="en-US" sz="1000" dirty="0" smtClean="0"/>
          </a:p>
          <a:p>
            <a:r>
              <a:rPr lang="en-US" sz="1800" dirty="0" smtClean="0"/>
              <a:t>To estimate the cost of a plan, the QO must:</a:t>
            </a:r>
          </a:p>
          <a:p>
            <a:pPr lvl="1"/>
            <a:r>
              <a:rPr lang="en-US" sz="1800" dirty="0" smtClean="0">
                <a:solidFill>
                  <a:srgbClr val="A50021"/>
                </a:solidFill>
              </a:rPr>
              <a:t>Estimate the </a:t>
            </a:r>
            <a:r>
              <a:rPr lang="en-US" sz="1800" u="sng" dirty="0" smtClean="0">
                <a:solidFill>
                  <a:srgbClr val="A50021"/>
                </a:solidFill>
              </a:rPr>
              <a:t>selectivity</a:t>
            </a:r>
            <a:r>
              <a:rPr lang="en-US" sz="1800" dirty="0" smtClean="0">
                <a:solidFill>
                  <a:srgbClr val="A50021"/>
                </a:solidFill>
              </a:rPr>
              <a:t> of the predicate </a:t>
            </a:r>
            <a:r>
              <a:rPr lang="en-US" sz="1800" i="1" dirty="0" smtClean="0">
                <a:solidFill>
                  <a:srgbClr val="A50021"/>
                </a:solidFill>
              </a:rPr>
              <a:t>MID=932</a:t>
            </a:r>
          </a:p>
          <a:p>
            <a:pPr lvl="1"/>
            <a:r>
              <a:rPr lang="en-US" sz="1800" dirty="0" smtClean="0">
                <a:solidFill>
                  <a:srgbClr val="A50021"/>
                </a:solidFill>
              </a:rPr>
              <a:t>Calculate the </a:t>
            </a:r>
            <a:r>
              <a:rPr lang="en-US" sz="1800" u="sng" dirty="0" smtClean="0">
                <a:solidFill>
                  <a:srgbClr val="A50021"/>
                </a:solidFill>
              </a:rPr>
              <a:t>cost</a:t>
            </a:r>
            <a:r>
              <a:rPr lang="en-US" sz="1800" dirty="0" smtClean="0">
                <a:solidFill>
                  <a:srgbClr val="A50021"/>
                </a:solidFill>
              </a:rPr>
              <a:t> of both plans in terms of CPU time and I/O time</a:t>
            </a:r>
          </a:p>
          <a:p>
            <a:r>
              <a:rPr lang="en-US" sz="1800" dirty="0" smtClean="0"/>
              <a:t>The QO uses </a:t>
            </a:r>
            <a:r>
              <a:rPr lang="en-US" sz="1800" u="sng" dirty="0" smtClean="0">
                <a:solidFill>
                  <a:srgbClr val="A50021"/>
                </a:solidFill>
              </a:rPr>
              <a:t>statistics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smtClean="0"/>
              <a:t>about each table to make these estimates</a:t>
            </a:r>
          </a:p>
          <a:p>
            <a:r>
              <a:rPr lang="en-US" sz="1800" dirty="0" smtClean="0"/>
              <a:t>The “best” plan depends on how many reviews there are for movie with </a:t>
            </a:r>
            <a:r>
              <a:rPr lang="en-US" sz="1800" i="1" dirty="0" smtClean="0"/>
              <a:t>MID = 932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3095" y="4334156"/>
            <a:ext cx="1845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Query Plan #1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45044" y="1734895"/>
            <a:ext cx="1185334" cy="2449843"/>
            <a:chOff x="4993215" y="3420540"/>
            <a:chExt cx="1185334" cy="2449843"/>
          </a:xfrm>
        </p:grpSpPr>
        <p:sp>
          <p:nvSpPr>
            <p:cNvPr id="7" name="Oval 35"/>
            <p:cNvSpPr/>
            <p:nvPr/>
          </p:nvSpPr>
          <p:spPr bwMode="auto">
            <a:xfrm>
              <a:off x="5014383" y="3420540"/>
              <a:ext cx="1142999" cy="541867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Avg_agg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/>
              </a:r>
              <a:b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[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Cnt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,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 Sum]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Oval 35"/>
            <p:cNvSpPr/>
            <p:nvPr/>
          </p:nvSpPr>
          <p:spPr bwMode="auto">
            <a:xfrm>
              <a:off x="5014383" y="4842940"/>
              <a:ext cx="1142999" cy="567266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Scan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93215" y="5562606"/>
              <a:ext cx="1185334" cy="307777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sp>
          <p:nvSpPr>
            <p:cNvPr id="10" name="Oval 35"/>
            <p:cNvSpPr/>
            <p:nvPr/>
          </p:nvSpPr>
          <p:spPr bwMode="auto">
            <a:xfrm>
              <a:off x="5014383" y="4114805"/>
              <a:ext cx="1142999" cy="609601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Filter</a:t>
              </a:r>
              <a:b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MID = 932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" name="Straight Connector 10"/>
            <p:cNvCxnSpPr>
              <a:stCxn id="10" idx="4"/>
              <a:endCxn id="8" idx="0"/>
            </p:cNvCxnSpPr>
            <p:nvPr/>
          </p:nvCxnSpPr>
          <p:spPr bwMode="auto">
            <a:xfrm>
              <a:off x="5585883" y="4724406"/>
              <a:ext cx="0" cy="11853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2" name="Straight Connector 11"/>
            <p:cNvCxnSpPr>
              <a:stCxn id="8" idx="4"/>
              <a:endCxn id="9" idx="0"/>
            </p:cNvCxnSpPr>
            <p:nvPr/>
          </p:nvCxnSpPr>
          <p:spPr bwMode="auto">
            <a:xfrm flipH="1">
              <a:off x="5585882" y="5410206"/>
              <a:ext cx="1" cy="152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3" name="Straight Connector 12"/>
            <p:cNvCxnSpPr>
              <a:stCxn id="7" idx="4"/>
              <a:endCxn id="10" idx="0"/>
            </p:cNvCxnSpPr>
            <p:nvPr/>
          </p:nvCxnSpPr>
          <p:spPr bwMode="auto">
            <a:xfrm>
              <a:off x="5585883" y="3962407"/>
              <a:ext cx="0" cy="1523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pSp>
        <p:nvGrpSpPr>
          <p:cNvPr id="14" name="Group 13"/>
          <p:cNvGrpSpPr/>
          <p:nvPr/>
        </p:nvGrpSpPr>
        <p:grpSpPr>
          <a:xfrm>
            <a:off x="2525685" y="1429543"/>
            <a:ext cx="1591730" cy="2754653"/>
            <a:chOff x="6747930" y="3386658"/>
            <a:chExt cx="1591730" cy="2754653"/>
          </a:xfrm>
        </p:grpSpPr>
        <p:sp>
          <p:nvSpPr>
            <p:cNvPr id="15" name="Oval 35"/>
            <p:cNvSpPr/>
            <p:nvPr/>
          </p:nvSpPr>
          <p:spPr bwMode="auto">
            <a:xfrm>
              <a:off x="6841064" y="3386658"/>
              <a:ext cx="1142999" cy="541867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Avg_agg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/>
              </a:r>
              <a:b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[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Cnt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,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 Sum]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Oval 35"/>
            <p:cNvSpPr/>
            <p:nvPr/>
          </p:nvSpPr>
          <p:spPr bwMode="auto">
            <a:xfrm>
              <a:off x="6747930" y="4106323"/>
              <a:ext cx="1329266" cy="685800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Index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 Lookup</a:t>
              </a:r>
              <a:b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MID = 932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" name="Straight Connector 16"/>
            <p:cNvCxnSpPr>
              <a:stCxn id="15" idx="4"/>
              <a:endCxn id="16" idx="0"/>
            </p:cNvCxnSpPr>
            <p:nvPr/>
          </p:nvCxnSpPr>
          <p:spPr bwMode="auto">
            <a:xfrm flipH="1">
              <a:off x="7412563" y="3928525"/>
              <a:ext cx="1" cy="1777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8" name="TextBox 17"/>
            <p:cNvSpPr txBox="1"/>
            <p:nvPr/>
          </p:nvSpPr>
          <p:spPr>
            <a:xfrm>
              <a:off x="7653860" y="4986862"/>
              <a:ext cx="685800" cy="5232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MID Index</a:t>
              </a:r>
            </a:p>
          </p:txBody>
        </p:sp>
        <p:grpSp>
          <p:nvGrpSpPr>
            <p:cNvPr id="19" name="Group 203"/>
            <p:cNvGrpSpPr/>
            <p:nvPr/>
          </p:nvGrpSpPr>
          <p:grpSpPr>
            <a:xfrm>
              <a:off x="6805080" y="4792123"/>
              <a:ext cx="1185334" cy="1349188"/>
              <a:chOff x="6855882" y="4868326"/>
              <a:chExt cx="1185334" cy="1349188"/>
            </a:xfrm>
          </p:grpSpPr>
          <p:grpSp>
            <p:nvGrpSpPr>
              <p:cNvPr id="20" name="Group 202"/>
              <p:cNvGrpSpPr/>
              <p:nvPr/>
            </p:nvGrpSpPr>
            <p:grpSpPr>
              <a:xfrm>
                <a:off x="6855882" y="4868326"/>
                <a:ext cx="1185334" cy="1349188"/>
                <a:chOff x="6855882" y="4868326"/>
                <a:chExt cx="1185334" cy="1349188"/>
              </a:xfrm>
            </p:grpSpPr>
            <p:cxnSp>
              <p:nvCxnSpPr>
                <p:cNvPr id="27" name="Straight Connector 26"/>
                <p:cNvCxnSpPr>
                  <a:stCxn id="16" idx="4"/>
                  <a:endCxn id="28" idx="0"/>
                </p:cNvCxnSpPr>
                <p:nvPr/>
              </p:nvCxnSpPr>
              <p:spPr bwMode="auto">
                <a:xfrm>
                  <a:off x="7463365" y="4868326"/>
                  <a:ext cx="4234" cy="165103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sp>
              <p:nvSpPr>
                <p:cNvPr id="28" name="Isosceles Triangle 27"/>
                <p:cNvSpPr/>
                <p:nvPr/>
              </p:nvSpPr>
              <p:spPr bwMode="auto">
                <a:xfrm>
                  <a:off x="7027331" y="5033429"/>
                  <a:ext cx="880536" cy="736602"/>
                </a:xfrm>
                <a:prstGeom prst="triangle">
                  <a:avLst/>
                </a:prstGeom>
                <a:solidFill>
                  <a:srgbClr val="6699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855882" y="5909737"/>
                  <a:ext cx="1185334" cy="307777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Reviews</a:t>
                  </a: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 bwMode="auto">
              <a:xfrm rot="16200000" flipH="1">
                <a:off x="7167032" y="5702295"/>
                <a:ext cx="237067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rot="5400000">
                <a:off x="7035798" y="5706529"/>
                <a:ext cx="279400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rot="5400000">
                <a:off x="7213598" y="5706529"/>
                <a:ext cx="279400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rot="16200000" flipH="1">
                <a:off x="7603064" y="5723461"/>
                <a:ext cx="296333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rot="5400000">
                <a:off x="7547862" y="5722110"/>
                <a:ext cx="240114" cy="19202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7526867" y="5689595"/>
                <a:ext cx="457201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</p:grpSp>
      <p:sp>
        <p:nvSpPr>
          <p:cNvPr id="30" name="TextBox 29"/>
          <p:cNvSpPr txBox="1"/>
          <p:nvPr/>
        </p:nvSpPr>
        <p:spPr>
          <a:xfrm>
            <a:off x="2318787" y="4320024"/>
            <a:ext cx="1803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Query Plan #2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172" y="1123462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651819" y="5314250"/>
            <a:ext cx="5781368" cy="830997"/>
          </a:xfrm>
          <a:prstGeom prst="rect">
            <a:avLst/>
          </a:prstGeom>
          <a:solidFill>
            <a:srgbClr val="FFE05B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How many </a:t>
            </a:r>
            <a:r>
              <a:rPr lang="en-US" i="1" dirty="0" smtClean="0">
                <a:solidFill>
                  <a:schemeClr val="tx2"/>
                </a:solidFill>
              </a:rPr>
              <a:t>reviews for the movie with MID = 932 </a:t>
            </a:r>
            <a:r>
              <a:rPr lang="en-US" i="1" dirty="0">
                <a:solidFill>
                  <a:schemeClr val="tx2"/>
                </a:solidFill>
              </a:rPr>
              <a:t>will there be? </a:t>
            </a:r>
            <a:endParaRPr lang="en-US" dirty="0"/>
          </a:p>
        </p:txBody>
      </p:sp>
      <p:sp>
        <p:nvSpPr>
          <p:cNvPr id="41" name="Freeform 40"/>
          <p:cNvSpPr/>
          <p:nvPr/>
        </p:nvSpPr>
        <p:spPr>
          <a:xfrm>
            <a:off x="356907" y="3696028"/>
            <a:ext cx="3664170" cy="680378"/>
          </a:xfrm>
          <a:custGeom>
            <a:avLst/>
            <a:gdLst>
              <a:gd name="connsiteX0" fmla="*/ 1725111 w 3664170"/>
              <a:gd name="connsiteY0" fmla="*/ 116317 h 680378"/>
              <a:gd name="connsiteX1" fmla="*/ 2386293 w 3664170"/>
              <a:gd name="connsiteY1" fmla="*/ 60046 h 680378"/>
              <a:gd name="connsiteX2" fmla="*/ 3258490 w 3664170"/>
              <a:gd name="connsiteY2" fmla="*/ 3775 h 680378"/>
              <a:gd name="connsiteX3" fmla="*/ 3567979 w 3664170"/>
              <a:gd name="connsiteY3" fmla="*/ 172587 h 680378"/>
              <a:gd name="connsiteX4" fmla="*/ 3638318 w 3664170"/>
              <a:gd name="connsiteY4" fmla="*/ 524280 h 680378"/>
              <a:gd name="connsiteX5" fmla="*/ 3174084 w 3664170"/>
              <a:gd name="connsiteY5" fmla="*/ 650889 h 680378"/>
              <a:gd name="connsiteX6" fmla="*/ 1922059 w 3664170"/>
              <a:gd name="connsiteY6" fmla="*/ 679024 h 680378"/>
              <a:gd name="connsiteX7" fmla="*/ 740373 w 3664170"/>
              <a:gd name="connsiteY7" fmla="*/ 622754 h 680378"/>
              <a:gd name="connsiteX8" fmla="*/ 79191 w 3664170"/>
              <a:gd name="connsiteY8" fmla="*/ 622754 h 680378"/>
              <a:gd name="connsiteX9" fmla="*/ 22921 w 3664170"/>
              <a:gd name="connsiteY9" fmla="*/ 299197 h 680378"/>
              <a:gd name="connsiteX10" fmla="*/ 177665 w 3664170"/>
              <a:gd name="connsiteY10" fmla="*/ 130384 h 680378"/>
              <a:gd name="connsiteX11" fmla="*/ 726305 w 3664170"/>
              <a:gd name="connsiteY11" fmla="*/ 88181 h 680378"/>
              <a:gd name="connsiteX12" fmla="*/ 1992398 w 3664170"/>
              <a:gd name="connsiteY12" fmla="*/ 3775 h 68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64170" h="680378">
                <a:moveTo>
                  <a:pt x="1725111" y="116317"/>
                </a:moveTo>
                <a:lnTo>
                  <a:pt x="2386293" y="60046"/>
                </a:lnTo>
                <a:cubicBezTo>
                  <a:pt x="2641856" y="41289"/>
                  <a:pt x="3061542" y="-14982"/>
                  <a:pt x="3258490" y="3775"/>
                </a:cubicBezTo>
                <a:cubicBezTo>
                  <a:pt x="3455438" y="22532"/>
                  <a:pt x="3504674" y="85836"/>
                  <a:pt x="3567979" y="172587"/>
                </a:cubicBezTo>
                <a:cubicBezTo>
                  <a:pt x="3631284" y="259338"/>
                  <a:pt x="3703967" y="444563"/>
                  <a:pt x="3638318" y="524280"/>
                </a:cubicBezTo>
                <a:cubicBezTo>
                  <a:pt x="3572669" y="603997"/>
                  <a:pt x="3460127" y="625098"/>
                  <a:pt x="3174084" y="650889"/>
                </a:cubicBezTo>
                <a:cubicBezTo>
                  <a:pt x="2888041" y="676680"/>
                  <a:pt x="2327677" y="683713"/>
                  <a:pt x="1922059" y="679024"/>
                </a:cubicBezTo>
                <a:cubicBezTo>
                  <a:pt x="1516441" y="674335"/>
                  <a:pt x="1047517" y="632132"/>
                  <a:pt x="740373" y="622754"/>
                </a:cubicBezTo>
                <a:cubicBezTo>
                  <a:pt x="433229" y="613376"/>
                  <a:pt x="198766" y="676680"/>
                  <a:pt x="79191" y="622754"/>
                </a:cubicBezTo>
                <a:cubicBezTo>
                  <a:pt x="-40384" y="568828"/>
                  <a:pt x="6509" y="381259"/>
                  <a:pt x="22921" y="299197"/>
                </a:cubicBezTo>
                <a:cubicBezTo>
                  <a:pt x="39333" y="217135"/>
                  <a:pt x="60434" y="165553"/>
                  <a:pt x="177665" y="130384"/>
                </a:cubicBezTo>
                <a:cubicBezTo>
                  <a:pt x="294896" y="95215"/>
                  <a:pt x="726305" y="88181"/>
                  <a:pt x="726305" y="88181"/>
                </a:cubicBezTo>
                <a:lnTo>
                  <a:pt x="1992398" y="3775"/>
                </a:lnTo>
              </a:path>
            </a:pathLst>
          </a:custGeom>
          <a:ln w="57150">
            <a:solidFill>
              <a:srgbClr val="FE0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284675" y="4563488"/>
            <a:ext cx="1903706" cy="2182825"/>
            <a:chOff x="1284675" y="4563488"/>
            <a:chExt cx="1903706" cy="2182825"/>
          </a:xfrm>
        </p:grpSpPr>
        <p:grpSp>
          <p:nvGrpSpPr>
            <p:cNvPr id="40" name="Group 39"/>
            <p:cNvGrpSpPr/>
            <p:nvPr/>
          </p:nvGrpSpPr>
          <p:grpSpPr>
            <a:xfrm>
              <a:off x="1284675" y="4563488"/>
              <a:ext cx="1903706" cy="2182825"/>
              <a:chOff x="1336191" y="4679399"/>
              <a:chExt cx="1903706" cy="2182825"/>
            </a:xfrm>
          </p:grpSpPr>
          <p:sp>
            <p:nvSpPr>
              <p:cNvPr id="37" name="Left Arrow 36"/>
              <p:cNvSpPr/>
              <p:nvPr/>
            </p:nvSpPr>
            <p:spPr>
              <a:xfrm rot="2320578">
                <a:off x="1338093" y="5006996"/>
                <a:ext cx="1184857" cy="586769"/>
              </a:xfrm>
              <a:prstGeom prst="leftArrow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Left Arrow 37"/>
              <p:cNvSpPr/>
              <p:nvPr/>
            </p:nvSpPr>
            <p:spPr>
              <a:xfrm rot="7711648">
                <a:off x="2071660" y="4978443"/>
                <a:ext cx="1184857" cy="586769"/>
              </a:xfrm>
              <a:prstGeom prst="leftArrow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1336191" y="4958518"/>
                <a:ext cx="1903706" cy="1903706"/>
                <a:chOff x="1310433" y="4902682"/>
                <a:chExt cx="1903706" cy="1903706"/>
              </a:xfrm>
            </p:grpSpPr>
            <p:pic>
              <p:nvPicPr>
                <p:cNvPr id="33" name="Content Placeholder 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0433" y="4902682"/>
                  <a:ext cx="1903706" cy="1903706"/>
                </a:xfrm>
                <a:prstGeom prst="rect">
                  <a:avLst/>
                </a:prstGeom>
              </p:spPr>
            </p:pic>
            <p:sp>
              <p:nvSpPr>
                <p:cNvPr id="34" name="TextBox 33"/>
                <p:cNvSpPr txBox="1"/>
                <p:nvPr/>
              </p:nvSpPr>
              <p:spPr>
                <a:xfrm>
                  <a:off x="1950881" y="5285477"/>
                  <a:ext cx="662774" cy="5677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Best Query Plan</a:t>
                  </a:r>
                  <a:endPara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2083623" y="4752454"/>
                <a:ext cx="393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 i="1" dirty="0" smtClean="0">
                    <a:solidFill>
                      <a:srgbClr val="A50021"/>
                    </a:solidFill>
                  </a:rPr>
                  <a:t>or</a:t>
                </a:r>
                <a:endParaRPr lang="en-US" sz="1800" b="0" i="1" dirty="0">
                  <a:solidFill>
                    <a:srgbClr val="A50021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449817" y="4763737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?</a:t>
              </a:r>
              <a:endParaRPr lang="en-US" sz="14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5453" y="4747321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?</a:t>
              </a:r>
              <a:endParaRPr lang="en-US" sz="1400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921652" y="4256038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endParaRPr 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2" grpId="0" animBg="1"/>
      <p:bldP spid="41" grpId="0" animBg="1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75" y="256539"/>
            <a:ext cx="8568267" cy="567267"/>
          </a:xfrm>
        </p:spPr>
        <p:txBody>
          <a:bodyPr>
            <a:noAutofit/>
          </a:bodyPr>
          <a:lstStyle/>
          <a:p>
            <a:r>
              <a:rPr lang="en-US" sz="4600" dirty="0" smtClean="0"/>
              <a:t>A Slightly </a:t>
            </a:r>
            <a:r>
              <a:rPr lang="en-US" sz="4600" dirty="0"/>
              <a:t>M</a:t>
            </a:r>
            <a:r>
              <a:rPr lang="en-US" sz="4600" dirty="0" smtClean="0"/>
              <a:t>ore Complex Query</a:t>
            </a:r>
            <a:endParaRPr lang="en-US" sz="4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46" y="801859"/>
            <a:ext cx="4512494" cy="130829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Consider the query:</a:t>
            </a:r>
          </a:p>
          <a:p>
            <a:endParaRPr lang="en-US" dirty="0" smtClean="0"/>
          </a:p>
          <a:p>
            <a:r>
              <a:rPr lang="en-US" dirty="0" smtClean="0"/>
              <a:t>Optimizer might first enumerate three physical plans: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sz="1200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1269988" y="2919300"/>
            <a:ext cx="1515533" cy="2419065"/>
            <a:chOff x="1583267" y="2650074"/>
            <a:chExt cx="1515533" cy="2419065"/>
          </a:xfrm>
        </p:grpSpPr>
        <p:sp>
          <p:nvSpPr>
            <p:cNvPr id="6" name="Oval 35"/>
            <p:cNvSpPr/>
            <p:nvPr/>
          </p:nvSpPr>
          <p:spPr bwMode="auto">
            <a:xfrm>
              <a:off x="1746249" y="2650074"/>
              <a:ext cx="1142999" cy="541867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Filter</a:t>
              </a:r>
              <a:r>
                <a:rPr kumimoji="0" lang="en-US" sz="12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br>
                <a:rPr kumimoji="0" lang="en-US" sz="12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12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Rating &gt; 9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Oval 35"/>
            <p:cNvSpPr/>
            <p:nvPr/>
          </p:nvSpPr>
          <p:spPr bwMode="auto">
            <a:xfrm>
              <a:off x="1746249" y="4072474"/>
              <a:ext cx="1142999" cy="567266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Sequential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Scan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25081" y="4792140"/>
              <a:ext cx="1185334" cy="276999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sp>
          <p:nvSpPr>
            <p:cNvPr id="9" name="Oval 35"/>
            <p:cNvSpPr/>
            <p:nvPr/>
          </p:nvSpPr>
          <p:spPr bwMode="auto">
            <a:xfrm>
              <a:off x="1583267" y="3344339"/>
              <a:ext cx="1515533" cy="609601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Filter</a:t>
              </a:r>
              <a:b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7/1 &lt; Date &gt; 7/31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 rot="5400000">
              <a:off x="2186515" y="4008972"/>
              <a:ext cx="262467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1" name="Straight Connector 10"/>
            <p:cNvCxnSpPr/>
            <p:nvPr/>
          </p:nvCxnSpPr>
          <p:spPr bwMode="auto">
            <a:xfrm rot="5400000">
              <a:off x="2178048" y="4711706"/>
              <a:ext cx="262467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2" name="Straight Connector 11"/>
            <p:cNvCxnSpPr/>
            <p:nvPr/>
          </p:nvCxnSpPr>
          <p:spPr bwMode="auto">
            <a:xfrm rot="5400000">
              <a:off x="2186515" y="3280839"/>
              <a:ext cx="262467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pSp>
        <p:nvGrpSpPr>
          <p:cNvPr id="37" name="Group 36"/>
          <p:cNvGrpSpPr/>
          <p:nvPr/>
        </p:nvGrpSpPr>
        <p:grpSpPr>
          <a:xfrm>
            <a:off x="6104454" y="2919300"/>
            <a:ext cx="1862667" cy="2557701"/>
            <a:chOff x="6104454" y="2919300"/>
            <a:chExt cx="1862667" cy="2557701"/>
          </a:xfrm>
        </p:grpSpPr>
        <p:sp>
          <p:nvSpPr>
            <p:cNvPr id="17" name="TextBox 16"/>
            <p:cNvSpPr txBox="1"/>
            <p:nvPr/>
          </p:nvSpPr>
          <p:spPr>
            <a:xfrm>
              <a:off x="7010379" y="4578771"/>
              <a:ext cx="956742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Rating Index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104454" y="2919300"/>
              <a:ext cx="1515533" cy="2557701"/>
              <a:chOff x="6104454" y="2919300"/>
              <a:chExt cx="1515533" cy="2557701"/>
            </a:xfrm>
          </p:grpSpPr>
          <p:sp>
            <p:nvSpPr>
              <p:cNvPr id="14" name="Oval 35"/>
              <p:cNvSpPr/>
              <p:nvPr/>
            </p:nvSpPr>
            <p:spPr bwMode="auto">
              <a:xfrm>
                <a:off x="6104454" y="2919300"/>
                <a:ext cx="1515533" cy="541867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Filter</a:t>
                </a:r>
                <a:endPara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7/1 &lt; Date &lt; 7/31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Oval 35"/>
              <p:cNvSpPr/>
              <p:nvPr/>
            </p:nvSpPr>
            <p:spPr bwMode="auto">
              <a:xfrm>
                <a:off x="6155249" y="3638965"/>
                <a:ext cx="1329266" cy="685800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Index Lookup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Rating &gt; 9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 bwMode="auto">
              <a:xfrm rot="5400000">
                <a:off x="6688649" y="3566999"/>
                <a:ext cx="262467" cy="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grpSp>
            <p:nvGrpSpPr>
              <p:cNvPr id="19" name="Group 202"/>
              <p:cNvGrpSpPr/>
              <p:nvPr/>
            </p:nvGrpSpPr>
            <p:grpSpPr>
              <a:xfrm>
                <a:off x="6212399" y="4310570"/>
                <a:ext cx="1185334" cy="1166431"/>
                <a:chOff x="6855882" y="4825995"/>
                <a:chExt cx="1185334" cy="1166431"/>
              </a:xfrm>
            </p:grpSpPr>
            <p:cxnSp>
              <p:nvCxnSpPr>
                <p:cNvPr id="26" name="Straight Connector 25"/>
                <p:cNvCxnSpPr/>
                <p:nvPr/>
              </p:nvCxnSpPr>
              <p:spPr bwMode="auto">
                <a:xfrm rot="5400000">
                  <a:off x="7317316" y="4957228"/>
                  <a:ext cx="262467" cy="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sp>
              <p:nvSpPr>
                <p:cNvPr id="27" name="Isosceles Triangle 26"/>
                <p:cNvSpPr/>
                <p:nvPr/>
              </p:nvSpPr>
              <p:spPr bwMode="auto">
                <a:xfrm>
                  <a:off x="7008281" y="5033429"/>
                  <a:ext cx="880536" cy="550568"/>
                </a:xfrm>
                <a:prstGeom prst="triangle">
                  <a:avLst/>
                </a:prstGeom>
                <a:solidFill>
                  <a:srgbClr val="6699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6855882" y="5684649"/>
                  <a:ext cx="1185334" cy="307777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Reviews</a:t>
                  </a: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 bwMode="auto">
              <a:xfrm rot="16200000" flipH="1">
                <a:off x="6523549" y="4947714"/>
                <a:ext cx="237067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rot="5400000">
                <a:off x="6392315" y="4951948"/>
                <a:ext cx="279400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rot="5400000">
                <a:off x="6570115" y="4951948"/>
                <a:ext cx="279400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rot="16200000" flipH="1">
                <a:off x="6959581" y="4968880"/>
                <a:ext cx="296333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rot="5400000">
                <a:off x="6904379" y="4967529"/>
                <a:ext cx="240114" cy="19202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>
                <a:off x="6883384" y="4935014"/>
                <a:ext cx="457201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</p:grpSp>
      <p:grpSp>
        <p:nvGrpSpPr>
          <p:cNvPr id="35" name="Group 34"/>
          <p:cNvGrpSpPr/>
          <p:nvPr/>
        </p:nvGrpSpPr>
        <p:grpSpPr>
          <a:xfrm>
            <a:off x="3644893" y="2919300"/>
            <a:ext cx="1642394" cy="2523829"/>
            <a:chOff x="3644893" y="2919300"/>
            <a:chExt cx="1642394" cy="2523829"/>
          </a:xfrm>
        </p:grpSpPr>
        <p:grpSp>
          <p:nvGrpSpPr>
            <p:cNvPr id="58" name="Group 57"/>
            <p:cNvGrpSpPr/>
            <p:nvPr/>
          </p:nvGrpSpPr>
          <p:grpSpPr>
            <a:xfrm>
              <a:off x="3644893" y="2919300"/>
              <a:ext cx="1447800" cy="2523829"/>
              <a:chOff x="3776133" y="2650057"/>
              <a:chExt cx="1447800" cy="2523829"/>
            </a:xfrm>
          </p:grpSpPr>
          <p:sp>
            <p:nvSpPr>
              <p:cNvPr id="31" name="Oval 35"/>
              <p:cNvSpPr/>
              <p:nvPr/>
            </p:nvSpPr>
            <p:spPr bwMode="auto">
              <a:xfrm>
                <a:off x="3928529" y="2650057"/>
                <a:ext cx="1142999" cy="541867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Filter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Rating</a:t>
                </a:r>
                <a: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 &gt; 9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Oval 35"/>
              <p:cNvSpPr/>
              <p:nvPr/>
            </p:nvSpPr>
            <p:spPr bwMode="auto">
              <a:xfrm>
                <a:off x="3776133" y="3369721"/>
                <a:ext cx="1447800" cy="728145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/>
                </a:r>
                <a:b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</a:b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Index</a:t>
                </a:r>
                <a: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 Lookup</a:t>
                </a:r>
              </a:p>
              <a:p>
                <a:pPr algn="ctr"/>
                <a:r>
                  <a:rPr lang="en-US" sz="12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7/1 &lt; Date &gt; 7/31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/>
                </a:r>
                <a:b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</a:b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 bwMode="auto">
              <a:xfrm rot="5400000">
                <a:off x="4368795" y="3297756"/>
                <a:ext cx="262467" cy="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grpSp>
            <p:nvGrpSpPr>
              <p:cNvPr id="56" name="Group 55"/>
              <p:cNvGrpSpPr/>
              <p:nvPr/>
            </p:nvGrpSpPr>
            <p:grpSpPr>
              <a:xfrm>
                <a:off x="3892545" y="4097866"/>
                <a:ext cx="1185334" cy="1076020"/>
                <a:chOff x="3892545" y="4097866"/>
                <a:chExt cx="1185334" cy="1076020"/>
              </a:xfrm>
            </p:grpSpPr>
            <p:grpSp>
              <p:nvGrpSpPr>
                <p:cNvPr id="36" name="Group 202"/>
                <p:cNvGrpSpPr/>
                <p:nvPr/>
              </p:nvGrpSpPr>
              <p:grpSpPr>
                <a:xfrm>
                  <a:off x="3892545" y="4097866"/>
                  <a:ext cx="1185334" cy="1076020"/>
                  <a:chOff x="6855882" y="4910670"/>
                  <a:chExt cx="1185334" cy="1076020"/>
                </a:xfrm>
              </p:grpSpPr>
              <p:cxnSp>
                <p:nvCxnSpPr>
                  <p:cNvPr id="43" name="Straight Connector 42"/>
                  <p:cNvCxnSpPr/>
                  <p:nvPr/>
                </p:nvCxnSpPr>
                <p:spPr bwMode="auto">
                  <a:xfrm>
                    <a:off x="7448549" y="4910670"/>
                    <a:ext cx="1" cy="17779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  <p:sp>
                <p:nvSpPr>
                  <p:cNvPr id="44" name="Isosceles Triangle 43"/>
                  <p:cNvSpPr/>
                  <p:nvPr/>
                </p:nvSpPr>
                <p:spPr bwMode="auto">
                  <a:xfrm>
                    <a:off x="7008281" y="5033429"/>
                    <a:ext cx="880536" cy="550568"/>
                  </a:xfrm>
                  <a:prstGeom prst="triangle">
                    <a:avLst/>
                  </a:prstGeom>
                  <a:solidFill>
                    <a:srgbClr val="6699FF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6855882" y="5709691"/>
                    <a:ext cx="1185334" cy="276999"/>
                  </a:xfrm>
                  <a:prstGeom prst="rect">
                    <a:avLst/>
                  </a:prstGeom>
                  <a:solidFill>
                    <a:srgbClr val="CCFFCC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Reviews</a:t>
                    </a:r>
                  </a:p>
                </p:txBody>
              </p: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4171946" y="4659824"/>
                  <a:ext cx="626533" cy="284472"/>
                  <a:chOff x="4131735" y="4659824"/>
                  <a:chExt cx="626533" cy="284472"/>
                </a:xfrm>
              </p:grpSpPr>
              <p:cxnSp>
                <p:nvCxnSpPr>
                  <p:cNvPr id="38" name="Straight Connector 37"/>
                  <p:cNvCxnSpPr/>
                  <p:nvPr/>
                </p:nvCxnSpPr>
                <p:spPr bwMode="auto">
                  <a:xfrm rot="5400000">
                    <a:off x="3989499" y="4802060"/>
                    <a:ext cx="28447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  <p:cxnSp>
                <p:nvCxnSpPr>
                  <p:cNvPr id="48" name="Straight Connector 47"/>
                  <p:cNvCxnSpPr/>
                  <p:nvPr/>
                </p:nvCxnSpPr>
                <p:spPr bwMode="auto">
                  <a:xfrm rot="5400000">
                    <a:off x="4093921" y="4802060"/>
                    <a:ext cx="28447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  <p:cxnSp>
                <p:nvCxnSpPr>
                  <p:cNvPr id="49" name="Straight Connector 48"/>
                  <p:cNvCxnSpPr/>
                  <p:nvPr/>
                </p:nvCxnSpPr>
                <p:spPr bwMode="auto">
                  <a:xfrm rot="5400000">
                    <a:off x="4198343" y="4802060"/>
                    <a:ext cx="28447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  <p:cxnSp>
                <p:nvCxnSpPr>
                  <p:cNvPr id="50" name="Straight Connector 49"/>
                  <p:cNvCxnSpPr/>
                  <p:nvPr/>
                </p:nvCxnSpPr>
                <p:spPr bwMode="auto">
                  <a:xfrm rot="5400000">
                    <a:off x="4302765" y="4802060"/>
                    <a:ext cx="28447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  <p:cxnSp>
                <p:nvCxnSpPr>
                  <p:cNvPr id="51" name="Straight Connector 50"/>
                  <p:cNvCxnSpPr/>
                  <p:nvPr/>
                </p:nvCxnSpPr>
                <p:spPr bwMode="auto">
                  <a:xfrm rot="5400000">
                    <a:off x="4407187" y="4802060"/>
                    <a:ext cx="28447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  <p:cxnSp>
                <p:nvCxnSpPr>
                  <p:cNvPr id="52" name="Straight Connector 51"/>
                  <p:cNvCxnSpPr/>
                  <p:nvPr/>
                </p:nvCxnSpPr>
                <p:spPr bwMode="auto">
                  <a:xfrm rot="5400000">
                    <a:off x="4511609" y="4802060"/>
                    <a:ext cx="28447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  <p:cxnSp>
                <p:nvCxnSpPr>
                  <p:cNvPr id="53" name="Straight Connector 52"/>
                  <p:cNvCxnSpPr/>
                  <p:nvPr/>
                </p:nvCxnSpPr>
                <p:spPr bwMode="auto">
                  <a:xfrm rot="5400000">
                    <a:off x="4616032" y="4802060"/>
                    <a:ext cx="28447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</p:grpSp>
          </p:grpSp>
        </p:grpSp>
        <p:sp>
          <p:nvSpPr>
            <p:cNvPr id="54" name="TextBox 53"/>
            <p:cNvSpPr txBox="1"/>
            <p:nvPr/>
          </p:nvSpPr>
          <p:spPr>
            <a:xfrm>
              <a:off x="4601487" y="4466357"/>
              <a:ext cx="68580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Date Index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 flipH="1">
            <a:off x="7428779" y="3805063"/>
            <a:ext cx="982135" cy="307777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1020B"/>
                </a:solidFill>
                <a:latin typeface="+mj-lt"/>
              </a:rPr>
              <a:t>SF = .01</a:t>
            </a:r>
          </a:p>
        </p:txBody>
      </p:sp>
      <p:sp>
        <p:nvSpPr>
          <p:cNvPr id="61" name="TextBox 60"/>
          <p:cNvSpPr txBox="1"/>
          <p:nvPr/>
        </p:nvSpPr>
        <p:spPr>
          <a:xfrm flipH="1">
            <a:off x="2689660" y="3070939"/>
            <a:ext cx="982135" cy="307777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1020B"/>
                </a:solidFill>
                <a:latin typeface="+mj-lt"/>
              </a:rPr>
              <a:t>SF = .01</a:t>
            </a:r>
          </a:p>
        </p:txBody>
      </p:sp>
      <p:sp>
        <p:nvSpPr>
          <p:cNvPr id="64" name="TextBox 63"/>
          <p:cNvSpPr txBox="1"/>
          <p:nvPr/>
        </p:nvSpPr>
        <p:spPr>
          <a:xfrm flipH="1">
            <a:off x="7546921" y="3037462"/>
            <a:ext cx="982135" cy="307777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1020B"/>
                </a:solidFill>
                <a:latin typeface="+mj-lt"/>
              </a:rPr>
              <a:t>SF = .10</a:t>
            </a:r>
          </a:p>
        </p:txBody>
      </p:sp>
      <p:sp>
        <p:nvSpPr>
          <p:cNvPr id="65" name="TextBox 64"/>
          <p:cNvSpPr txBox="1"/>
          <p:nvPr/>
        </p:nvSpPr>
        <p:spPr>
          <a:xfrm flipH="1">
            <a:off x="2740202" y="3858341"/>
            <a:ext cx="982135" cy="307777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1020B"/>
                </a:solidFill>
                <a:latin typeface="+mj-lt"/>
              </a:rPr>
              <a:t>SF = .10</a:t>
            </a:r>
          </a:p>
        </p:txBody>
      </p:sp>
      <p:sp>
        <p:nvSpPr>
          <p:cNvPr id="68" name="TextBox 67"/>
          <p:cNvSpPr txBox="1"/>
          <p:nvPr/>
        </p:nvSpPr>
        <p:spPr>
          <a:xfrm flipH="1">
            <a:off x="3820569" y="2223594"/>
            <a:ext cx="1126070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Cost = 11 seconds</a:t>
            </a:r>
          </a:p>
        </p:txBody>
      </p:sp>
      <p:sp>
        <p:nvSpPr>
          <p:cNvPr id="69" name="TextBox 68"/>
          <p:cNvSpPr txBox="1"/>
          <p:nvPr/>
        </p:nvSpPr>
        <p:spPr>
          <a:xfrm flipH="1">
            <a:off x="1449899" y="2224522"/>
            <a:ext cx="1126070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Cost = 100 seconds</a:t>
            </a:r>
          </a:p>
        </p:txBody>
      </p:sp>
      <p:sp>
        <p:nvSpPr>
          <p:cNvPr id="70" name="TextBox 69"/>
          <p:cNvSpPr txBox="1"/>
          <p:nvPr/>
        </p:nvSpPr>
        <p:spPr>
          <a:xfrm flipH="1">
            <a:off x="6256847" y="2223594"/>
            <a:ext cx="1126070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Cost = 25 seconds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1703345" y="5654972"/>
            <a:ext cx="6586548" cy="1104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Then</a:t>
            </a:r>
            <a:r>
              <a:rPr lang="en-US" b="0" dirty="0"/>
              <a:t>, estimate selectivity </a:t>
            </a:r>
            <a:r>
              <a:rPr lang="en-US" b="0" dirty="0" smtClean="0"/>
              <a:t>factors</a:t>
            </a:r>
          </a:p>
          <a:p>
            <a:r>
              <a:rPr lang="en-US" b="0" dirty="0" smtClean="0"/>
              <a:t>Then</a:t>
            </a:r>
            <a:r>
              <a:rPr lang="en-US" b="0" dirty="0"/>
              <a:t>, calculate total </a:t>
            </a:r>
            <a:r>
              <a:rPr lang="en-US" b="0" dirty="0" smtClean="0"/>
              <a:t>cost</a:t>
            </a:r>
          </a:p>
          <a:p>
            <a:r>
              <a:rPr lang="en-US" b="0" dirty="0" smtClean="0"/>
              <a:t>Finally</a:t>
            </a:r>
            <a:r>
              <a:rPr lang="en-US" b="0" dirty="0"/>
              <a:t>, pick </a:t>
            </a:r>
            <a:r>
              <a:rPr lang="en-US" b="0" dirty="0" smtClean="0"/>
              <a:t>the </a:t>
            </a:r>
            <a:r>
              <a:rPr lang="en-US" dirty="0" smtClean="0">
                <a:solidFill>
                  <a:srgbClr val="A50021"/>
                </a:solidFill>
              </a:rPr>
              <a:t>plan with the </a:t>
            </a:r>
            <a:r>
              <a:rPr lang="en-US" dirty="0">
                <a:solidFill>
                  <a:srgbClr val="A50021"/>
                </a:solidFill>
              </a:rPr>
              <a:t>lowest cost </a:t>
            </a:r>
            <a:endParaRPr lang="en-US" dirty="0" smtClean="0">
              <a:solidFill>
                <a:srgbClr val="A50021"/>
              </a:solidFill>
            </a:endParaRPr>
          </a:p>
          <a:p>
            <a:pPr>
              <a:buFont typeface="Arial" pitchFamily="34" charset="0"/>
              <a:buNone/>
            </a:pPr>
            <a:endParaRPr lang="en-US" b="0" dirty="0" smtClean="0"/>
          </a:p>
          <a:p>
            <a:endParaRPr lang="en-US" b="0" dirty="0" smtClean="0"/>
          </a:p>
          <a:p>
            <a:endParaRPr lang="en-US" sz="1200" b="0" dirty="0" smtClean="0"/>
          </a:p>
          <a:p>
            <a:endParaRPr lang="en-US" b="0" dirty="0" smtClean="0"/>
          </a:p>
          <a:p>
            <a:endParaRPr lang="en-US" b="0" dirty="0" smtClean="0"/>
          </a:p>
          <a:p>
            <a:pPr>
              <a:buFont typeface="Arial" pitchFamily="34" charset="0"/>
              <a:buNone/>
            </a:pPr>
            <a:endParaRPr lang="en-US" b="0" dirty="0" smtClean="0"/>
          </a:p>
          <a:p>
            <a:pPr>
              <a:buFont typeface="Arial" pitchFamily="34" charset="0"/>
              <a:buNone/>
            </a:pPr>
            <a:endParaRPr lang="en-US" b="0" dirty="0" smtClean="0"/>
          </a:p>
          <a:p>
            <a:pPr>
              <a:buFont typeface="Arial" pitchFamily="34" charset="0"/>
              <a:buNone/>
            </a:pPr>
            <a:endParaRPr lang="en-US" b="0" dirty="0" smtClean="0"/>
          </a:p>
          <a:p>
            <a:endParaRPr lang="en-US" b="0" dirty="0"/>
          </a:p>
        </p:txBody>
      </p:sp>
      <p:sp>
        <p:nvSpPr>
          <p:cNvPr id="39" name="Rectangle 38"/>
          <p:cNvSpPr/>
          <p:nvPr/>
        </p:nvSpPr>
        <p:spPr>
          <a:xfrm>
            <a:off x="4082520" y="80812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None/>
            </a:pPr>
            <a:r>
              <a:rPr lang="en-US" sz="1500" dirty="0">
                <a:latin typeface="Courier New" pitchFamily="49" charset="0"/>
                <a:cs typeface="Courier New" pitchFamily="49" charset="0"/>
              </a:rPr>
              <a:t>SELECT * </a:t>
            </a:r>
          </a:p>
          <a:p>
            <a:pPr lvl="1">
              <a:buNone/>
            </a:pPr>
            <a:r>
              <a:rPr lang="en-US" sz="1500" dirty="0">
                <a:latin typeface="Courier New" pitchFamily="49" charset="0"/>
                <a:cs typeface="Courier New" pitchFamily="49" charset="0"/>
              </a:rPr>
              <a:t>FROM Reviews </a:t>
            </a:r>
          </a:p>
          <a:p>
            <a:pPr lvl="1">
              <a:buNone/>
            </a:pPr>
            <a:r>
              <a:rPr lang="en-US" sz="1500" dirty="0">
                <a:latin typeface="Courier New" pitchFamily="49" charset="0"/>
                <a:cs typeface="Courier New" pitchFamily="49" charset="0"/>
              </a:rPr>
              <a:t>WHERE 7/1&lt; date &lt; 7/31 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AND </a:t>
            </a:r>
          </a:p>
          <a:p>
            <a:pPr lvl="1">
              <a:buNone/>
            </a:pPr>
            <a:r>
              <a:rPr lang="en-US" sz="15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   rating 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&gt; 9</a:t>
            </a:r>
          </a:p>
        </p:txBody>
      </p:sp>
      <p:sp>
        <p:nvSpPr>
          <p:cNvPr id="40" name="Freeform 39"/>
          <p:cNvSpPr/>
          <p:nvPr/>
        </p:nvSpPr>
        <p:spPr>
          <a:xfrm>
            <a:off x="3376246" y="1786597"/>
            <a:ext cx="2113755" cy="3895876"/>
          </a:xfrm>
          <a:custGeom>
            <a:avLst/>
            <a:gdLst>
              <a:gd name="connsiteX0" fmla="*/ 1111348 w 2113755"/>
              <a:gd name="connsiteY0" fmla="*/ 295421 h 3895876"/>
              <a:gd name="connsiteX1" fmla="*/ 815926 w 2113755"/>
              <a:gd name="connsiteY1" fmla="*/ 112541 h 3895876"/>
              <a:gd name="connsiteX2" fmla="*/ 379828 w 2113755"/>
              <a:gd name="connsiteY2" fmla="*/ 267286 h 3895876"/>
              <a:gd name="connsiteX3" fmla="*/ 98474 w 2113755"/>
              <a:gd name="connsiteY3" fmla="*/ 1195754 h 3895876"/>
              <a:gd name="connsiteX4" fmla="*/ 0 w 2113755"/>
              <a:gd name="connsiteY4" fmla="*/ 2489981 h 3895876"/>
              <a:gd name="connsiteX5" fmla="*/ 98474 w 2113755"/>
              <a:gd name="connsiteY5" fmla="*/ 3362178 h 3895876"/>
              <a:gd name="connsiteX6" fmla="*/ 478302 w 2113755"/>
              <a:gd name="connsiteY6" fmla="*/ 3840480 h 3895876"/>
              <a:gd name="connsiteX7" fmla="*/ 1195754 w 2113755"/>
              <a:gd name="connsiteY7" fmla="*/ 3868615 h 3895876"/>
              <a:gd name="connsiteX8" fmla="*/ 1899139 w 2113755"/>
              <a:gd name="connsiteY8" fmla="*/ 3685735 h 3895876"/>
              <a:gd name="connsiteX9" fmla="*/ 2096086 w 2113755"/>
              <a:gd name="connsiteY9" fmla="*/ 2982351 h 3895876"/>
              <a:gd name="connsiteX10" fmla="*/ 2082019 w 2113755"/>
              <a:gd name="connsiteY10" fmla="*/ 1617785 h 3895876"/>
              <a:gd name="connsiteX11" fmla="*/ 1899139 w 2113755"/>
              <a:gd name="connsiteY11" fmla="*/ 534572 h 3895876"/>
              <a:gd name="connsiteX12" fmla="*/ 1336431 w 2113755"/>
              <a:gd name="connsiteY12" fmla="*/ 98474 h 3895876"/>
              <a:gd name="connsiteX13" fmla="*/ 1026942 w 2113755"/>
              <a:gd name="connsiteY13" fmla="*/ 0 h 389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3755" h="3895876">
                <a:moveTo>
                  <a:pt x="1111348" y="295421"/>
                </a:moveTo>
                <a:cubicBezTo>
                  <a:pt x="1024597" y="206325"/>
                  <a:pt x="937846" y="117230"/>
                  <a:pt x="815926" y="112541"/>
                </a:cubicBezTo>
                <a:cubicBezTo>
                  <a:pt x="694006" y="107852"/>
                  <a:pt x="499403" y="86751"/>
                  <a:pt x="379828" y="267286"/>
                </a:cubicBezTo>
                <a:cubicBezTo>
                  <a:pt x="260253" y="447821"/>
                  <a:pt x="161779" y="825305"/>
                  <a:pt x="98474" y="1195754"/>
                </a:cubicBezTo>
                <a:cubicBezTo>
                  <a:pt x="35169" y="1566203"/>
                  <a:pt x="0" y="2128910"/>
                  <a:pt x="0" y="2489981"/>
                </a:cubicBezTo>
                <a:cubicBezTo>
                  <a:pt x="0" y="2851052"/>
                  <a:pt x="18757" y="3137095"/>
                  <a:pt x="98474" y="3362178"/>
                </a:cubicBezTo>
                <a:cubicBezTo>
                  <a:pt x="178191" y="3587261"/>
                  <a:pt x="295422" y="3756074"/>
                  <a:pt x="478302" y="3840480"/>
                </a:cubicBezTo>
                <a:cubicBezTo>
                  <a:pt x="661182" y="3924886"/>
                  <a:pt x="958948" y="3894406"/>
                  <a:pt x="1195754" y="3868615"/>
                </a:cubicBezTo>
                <a:cubicBezTo>
                  <a:pt x="1432560" y="3842824"/>
                  <a:pt x="1749084" y="3833446"/>
                  <a:pt x="1899139" y="3685735"/>
                </a:cubicBezTo>
                <a:cubicBezTo>
                  <a:pt x="2049194" y="3538024"/>
                  <a:pt x="2065606" y="3327009"/>
                  <a:pt x="2096086" y="2982351"/>
                </a:cubicBezTo>
                <a:cubicBezTo>
                  <a:pt x="2126566" y="2637693"/>
                  <a:pt x="2114843" y="2025748"/>
                  <a:pt x="2082019" y="1617785"/>
                </a:cubicBezTo>
                <a:cubicBezTo>
                  <a:pt x="2049195" y="1209822"/>
                  <a:pt x="2023404" y="787791"/>
                  <a:pt x="1899139" y="534572"/>
                </a:cubicBezTo>
                <a:cubicBezTo>
                  <a:pt x="1774874" y="281353"/>
                  <a:pt x="1481797" y="187569"/>
                  <a:pt x="1336431" y="98474"/>
                </a:cubicBezTo>
                <a:cubicBezTo>
                  <a:pt x="1191065" y="9379"/>
                  <a:pt x="1109003" y="4689"/>
                  <a:pt x="1026942" y="0"/>
                </a:cubicBezTo>
              </a:path>
            </a:pathLst>
          </a:custGeom>
          <a:ln w="38100">
            <a:solidFill>
              <a:srgbClr val="A5002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5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0" grpId="0" animBg="1"/>
      <p:bldP spid="61" grpId="0" animBg="1"/>
      <p:bldP spid="64" grpId="0" animBg="1"/>
      <p:bldP spid="65" grpId="0" animBg="1"/>
      <p:bldP spid="68" grpId="0" animBg="1"/>
      <p:bldP spid="69" grpId="0" animBg="1"/>
      <p:bldP spid="70" grpId="0" animBg="1"/>
      <p:bldP spid="39" grpId="0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901157" y="2054076"/>
            <a:ext cx="7368199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sz="2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Enumerate logically equivalent plans by applying equivalence rules</a:t>
            </a:r>
          </a:p>
        </p:txBody>
      </p:sp>
      <p:sp>
        <p:nvSpPr>
          <p:cNvPr id="15" name="Round Diagonal Corner Rectangle 14"/>
          <p:cNvSpPr/>
          <p:nvPr/>
        </p:nvSpPr>
        <p:spPr>
          <a:xfrm>
            <a:off x="901157" y="3120876"/>
            <a:ext cx="7368199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sz="2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For each logically equivalent plan, enumerate all alternative physical query plans</a:t>
            </a:r>
          </a:p>
        </p:txBody>
      </p:sp>
      <p:sp>
        <p:nvSpPr>
          <p:cNvPr id="19" name="Round Diagonal Corner Rectangle 18"/>
          <p:cNvSpPr/>
          <p:nvPr/>
        </p:nvSpPr>
        <p:spPr>
          <a:xfrm>
            <a:off x="901157" y="4187676"/>
            <a:ext cx="7368199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Estimate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cost of each of the alternative physical query plans</a:t>
            </a:r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901157" y="5254476"/>
            <a:ext cx="7368199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Run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plan with lowest estimated overall cost</a:t>
            </a:r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8" y="3338686"/>
            <a:ext cx="685800" cy="428625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8" y="2246073"/>
            <a:ext cx="685800" cy="501033"/>
          </a:xfrm>
          <a:prstGeom prst="round2Diag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1" y="4276899"/>
            <a:ext cx="684793" cy="684793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4" y="5412849"/>
            <a:ext cx="684374" cy="547499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06435" y="238539"/>
            <a:ext cx="8718997" cy="14918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5000" dirty="0" smtClean="0"/>
              <a:t>Query Optimization: </a:t>
            </a:r>
            <a:br>
              <a:rPr lang="en-US" sz="5000" dirty="0" smtClean="0"/>
            </a:br>
            <a:r>
              <a:rPr lang="en-US" sz="5000" dirty="0" smtClean="0"/>
              <a:t>The Main Steps</a:t>
            </a:r>
            <a:endParaRPr lang="en-US" sz="5000" dirty="0"/>
          </a:p>
        </p:txBody>
      </p:sp>
      <p:sp>
        <p:nvSpPr>
          <p:cNvPr id="12" name="Tekstboks 53"/>
          <p:cNvSpPr txBox="1">
            <a:spLocks noChangeArrowheads="1"/>
          </p:cNvSpPr>
          <p:nvPr/>
        </p:nvSpPr>
        <p:spPr bwMode="auto">
          <a:xfrm>
            <a:off x="-62940" y="2305340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dirty="0">
                <a:solidFill>
                  <a:srgbClr val="171717"/>
                </a:solidFill>
                <a:latin typeface="Zapf Dingbats" charset="2"/>
              </a:rPr>
              <a:t>✓</a:t>
            </a:r>
            <a:endParaRPr lang="da-DK" dirty="0">
              <a:solidFill>
                <a:srgbClr val="171717"/>
              </a:solidFill>
            </a:endParaRPr>
          </a:p>
        </p:txBody>
      </p:sp>
      <p:sp>
        <p:nvSpPr>
          <p:cNvPr id="13" name="Rektangel 9"/>
          <p:cNvSpPr>
            <a:spLocks noChangeArrowheads="1"/>
          </p:cNvSpPr>
          <p:nvPr/>
        </p:nvSpPr>
        <p:spPr bwMode="auto">
          <a:xfrm>
            <a:off x="319716" y="3422512"/>
            <a:ext cx="344488" cy="3444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4" name="Rektangel 7"/>
          <p:cNvSpPr>
            <a:spLocks noChangeArrowheads="1"/>
          </p:cNvSpPr>
          <p:nvPr/>
        </p:nvSpPr>
        <p:spPr bwMode="auto">
          <a:xfrm>
            <a:off x="319716" y="2365653"/>
            <a:ext cx="344488" cy="3429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</a:t>
            </a:r>
          </a:p>
        </p:txBody>
      </p:sp>
      <p:sp>
        <p:nvSpPr>
          <p:cNvPr id="17" name="Rektangel 11"/>
          <p:cNvSpPr>
            <a:spLocks noChangeArrowheads="1"/>
          </p:cNvSpPr>
          <p:nvPr/>
        </p:nvSpPr>
        <p:spPr bwMode="auto">
          <a:xfrm>
            <a:off x="319716" y="4433611"/>
            <a:ext cx="344488" cy="3444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8" name="Rektangel 13"/>
          <p:cNvSpPr>
            <a:spLocks noChangeArrowheads="1"/>
          </p:cNvSpPr>
          <p:nvPr/>
        </p:nvSpPr>
        <p:spPr bwMode="auto">
          <a:xfrm>
            <a:off x="319716" y="5443122"/>
            <a:ext cx="344488" cy="3476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4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30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61" y="327986"/>
            <a:ext cx="7772400" cy="677333"/>
          </a:xfrm>
        </p:spPr>
        <p:txBody>
          <a:bodyPr/>
          <a:lstStyle/>
          <a:p>
            <a:r>
              <a:rPr lang="en-US" dirty="0" smtClean="0"/>
              <a:t>Equivalence Rules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2851555" y="1295999"/>
            <a:ext cx="3220933" cy="584775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Select and join operators </a:t>
            </a:r>
            <a:r>
              <a:rPr lang="en-US" sz="16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commute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with each other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18118" y="2466200"/>
            <a:ext cx="1052629" cy="1396789"/>
            <a:chOff x="965215" y="3617559"/>
            <a:chExt cx="1052629" cy="1396789"/>
          </a:xfrm>
        </p:grpSpPr>
        <p:cxnSp>
          <p:nvCxnSpPr>
            <p:cNvPr id="47" name="Straight Connector 46"/>
            <p:cNvCxnSpPr/>
            <p:nvPr/>
          </p:nvCxnSpPr>
          <p:spPr bwMode="auto">
            <a:xfrm rot="5400000" flipH="1" flipV="1">
              <a:off x="1391237" y="4640147"/>
              <a:ext cx="200584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48" name="Oval 47"/>
            <p:cNvSpPr/>
            <p:nvPr/>
          </p:nvSpPr>
          <p:spPr bwMode="auto">
            <a:xfrm>
              <a:off x="1167672" y="4135061"/>
              <a:ext cx="647715" cy="380054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1167672" y="3617559"/>
              <a:ext cx="647715" cy="380054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65215" y="4706571"/>
              <a:ext cx="1052629" cy="307777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cxnSp>
          <p:nvCxnSpPr>
            <p:cNvPr id="57" name="Straight Connector 56"/>
            <p:cNvCxnSpPr>
              <a:stCxn id="48" idx="0"/>
            </p:cNvCxnSpPr>
            <p:nvPr/>
          </p:nvCxnSpPr>
          <p:spPr bwMode="auto">
            <a:xfrm flipH="1" flipV="1">
              <a:off x="1491529" y="3997989"/>
              <a:ext cx="1" cy="13707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pSp>
        <p:nvGrpSpPr>
          <p:cNvPr id="59" name="Group 58"/>
          <p:cNvGrpSpPr/>
          <p:nvPr/>
        </p:nvGrpSpPr>
        <p:grpSpPr>
          <a:xfrm>
            <a:off x="2416252" y="2461967"/>
            <a:ext cx="1052629" cy="1396789"/>
            <a:chOff x="965215" y="3617559"/>
            <a:chExt cx="1052629" cy="1396789"/>
          </a:xfrm>
        </p:grpSpPr>
        <p:cxnSp>
          <p:nvCxnSpPr>
            <p:cNvPr id="60" name="Straight Connector 59"/>
            <p:cNvCxnSpPr/>
            <p:nvPr/>
          </p:nvCxnSpPr>
          <p:spPr bwMode="auto">
            <a:xfrm rot="5400000" flipH="1" flipV="1">
              <a:off x="1391237" y="4640147"/>
              <a:ext cx="200584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61" name="Oval 60"/>
            <p:cNvSpPr/>
            <p:nvPr/>
          </p:nvSpPr>
          <p:spPr bwMode="auto">
            <a:xfrm>
              <a:off x="1167672" y="4135061"/>
              <a:ext cx="647715" cy="380054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1167672" y="3617559"/>
              <a:ext cx="647715" cy="380054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65215" y="4706571"/>
              <a:ext cx="1052629" cy="307777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cxnSp>
          <p:nvCxnSpPr>
            <p:cNvPr id="64" name="Straight Connector 63"/>
            <p:cNvCxnSpPr/>
            <p:nvPr/>
          </p:nvCxnSpPr>
          <p:spPr bwMode="auto">
            <a:xfrm rot="5400000" flipH="1" flipV="1">
              <a:off x="1391237" y="4098280"/>
              <a:ext cx="200584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sp>
        <p:nvSpPr>
          <p:cNvPr id="46" name="Right Arrow 45"/>
          <p:cNvSpPr/>
          <p:nvPr/>
        </p:nvSpPr>
        <p:spPr bwMode="auto">
          <a:xfrm>
            <a:off x="1556870" y="3022050"/>
            <a:ext cx="685800" cy="45719"/>
          </a:xfrm>
          <a:prstGeom prst="rightArrow">
            <a:avLst/>
          </a:prstGeom>
          <a:solidFill>
            <a:schemeClr val="accent1"/>
          </a:solidFill>
          <a:ln w="104775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6729186" y="2916219"/>
            <a:ext cx="2079857" cy="804123"/>
            <a:chOff x="5410212" y="5464046"/>
            <a:chExt cx="2079857" cy="804123"/>
          </a:xfrm>
        </p:grpSpPr>
        <p:cxnSp>
          <p:nvCxnSpPr>
            <p:cNvPr id="67" name="Straight Connector 66"/>
            <p:cNvCxnSpPr>
              <a:endCxn id="69" idx="3"/>
            </p:cNvCxnSpPr>
            <p:nvPr/>
          </p:nvCxnSpPr>
          <p:spPr bwMode="auto">
            <a:xfrm flipV="1">
              <a:off x="5852786" y="5788442"/>
              <a:ext cx="330561" cy="23121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69" name="Oval 68"/>
            <p:cNvSpPr/>
            <p:nvPr/>
          </p:nvSpPr>
          <p:spPr bwMode="auto">
            <a:xfrm>
              <a:off x="6088491" y="5464046"/>
              <a:ext cx="647715" cy="380054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410212" y="5960392"/>
              <a:ext cx="1052629" cy="307777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626970" y="5960392"/>
              <a:ext cx="863099" cy="307777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72" name="Straight Connector 71"/>
            <p:cNvCxnSpPr>
              <a:stCxn id="71" idx="0"/>
              <a:endCxn id="69" idx="5"/>
            </p:cNvCxnSpPr>
            <p:nvPr/>
          </p:nvCxnSpPr>
          <p:spPr bwMode="auto">
            <a:xfrm rot="16200000" flipV="1">
              <a:off x="6763960" y="5665832"/>
              <a:ext cx="171950" cy="41717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pSp>
        <p:nvGrpSpPr>
          <p:cNvPr id="98" name="Group 97"/>
          <p:cNvGrpSpPr/>
          <p:nvPr/>
        </p:nvGrpSpPr>
        <p:grpSpPr>
          <a:xfrm>
            <a:off x="4248471" y="2916219"/>
            <a:ext cx="2074646" cy="804123"/>
            <a:chOff x="5604953" y="5464046"/>
            <a:chExt cx="2074646" cy="804123"/>
          </a:xfrm>
        </p:grpSpPr>
        <p:cxnSp>
          <p:nvCxnSpPr>
            <p:cNvPr id="99" name="Straight Connector 98"/>
            <p:cNvCxnSpPr>
              <a:endCxn id="100" idx="3"/>
            </p:cNvCxnSpPr>
            <p:nvPr/>
          </p:nvCxnSpPr>
          <p:spPr bwMode="auto">
            <a:xfrm flipV="1">
              <a:off x="5928989" y="5788442"/>
              <a:ext cx="330561" cy="23121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00" name="Oval 99"/>
            <p:cNvSpPr/>
            <p:nvPr/>
          </p:nvSpPr>
          <p:spPr bwMode="auto">
            <a:xfrm>
              <a:off x="6164694" y="5464046"/>
              <a:ext cx="647715" cy="380054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604953" y="5960392"/>
              <a:ext cx="863099" cy="307777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626970" y="5960392"/>
              <a:ext cx="1052629" cy="307777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cxnSp>
          <p:nvCxnSpPr>
            <p:cNvPr id="103" name="Straight Connector 102"/>
            <p:cNvCxnSpPr>
              <a:stCxn id="102" idx="0"/>
              <a:endCxn id="100" idx="5"/>
            </p:cNvCxnSpPr>
            <p:nvPr/>
          </p:nvCxnSpPr>
          <p:spPr bwMode="auto">
            <a:xfrm rot="16200000" flipV="1">
              <a:off x="6849444" y="5656551"/>
              <a:ext cx="171950" cy="4357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sp>
        <p:nvSpPr>
          <p:cNvPr id="105" name="Right Arrow 104"/>
          <p:cNvSpPr/>
          <p:nvPr/>
        </p:nvSpPr>
        <p:spPr bwMode="auto">
          <a:xfrm>
            <a:off x="6183252" y="3086084"/>
            <a:ext cx="685800" cy="45719"/>
          </a:xfrm>
          <a:prstGeom prst="rightArrow">
            <a:avLst/>
          </a:prstGeom>
          <a:solidFill>
            <a:schemeClr val="accent1"/>
          </a:solidFill>
          <a:ln w="104775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0" name="Group 28"/>
          <p:cNvGrpSpPr/>
          <p:nvPr/>
        </p:nvGrpSpPr>
        <p:grpSpPr>
          <a:xfrm>
            <a:off x="516480" y="4875862"/>
            <a:ext cx="2650478" cy="1391553"/>
            <a:chOff x="956746" y="2572927"/>
            <a:chExt cx="2650478" cy="1391553"/>
          </a:xfrm>
        </p:grpSpPr>
        <p:grpSp>
          <p:nvGrpSpPr>
            <p:cNvPr id="128" name="Group 25"/>
            <p:cNvGrpSpPr/>
            <p:nvPr/>
          </p:nvGrpSpPr>
          <p:grpSpPr>
            <a:xfrm>
              <a:off x="956746" y="2897324"/>
              <a:ext cx="2037518" cy="1067156"/>
              <a:chOff x="905946" y="2761858"/>
              <a:chExt cx="2037518" cy="1067156"/>
            </a:xfrm>
          </p:grpSpPr>
          <p:sp>
            <p:nvSpPr>
              <p:cNvPr id="132" name="Oval 131"/>
              <p:cNvSpPr/>
              <p:nvPr/>
            </p:nvSpPr>
            <p:spPr bwMode="auto">
              <a:xfrm>
                <a:off x="1601157" y="2974092"/>
                <a:ext cx="647715" cy="380054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3" name="Group 21"/>
              <p:cNvGrpSpPr/>
              <p:nvPr/>
            </p:nvGrpSpPr>
            <p:grpSpPr>
              <a:xfrm>
                <a:off x="905946" y="3521237"/>
                <a:ext cx="2037518" cy="307777"/>
                <a:chOff x="905946" y="3521237"/>
                <a:chExt cx="2037518" cy="307777"/>
              </a:xfrm>
            </p:grpSpPr>
            <p:sp>
              <p:nvSpPr>
                <p:cNvPr id="137" name="TextBox 7"/>
                <p:cNvSpPr txBox="1"/>
                <p:nvPr/>
              </p:nvSpPr>
              <p:spPr>
                <a:xfrm>
                  <a:off x="905946" y="3521237"/>
                  <a:ext cx="1052629" cy="307777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Customers</a:t>
                  </a: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2080365" y="3521237"/>
                  <a:ext cx="863099" cy="307777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Reviews</a:t>
                  </a:r>
                </a:p>
              </p:txBody>
            </p:sp>
          </p:grpSp>
          <p:cxnSp>
            <p:nvCxnSpPr>
              <p:cNvPr id="134" name="Straight Connector 12"/>
              <p:cNvCxnSpPr>
                <a:stCxn id="132" idx="0"/>
                <a:endCxn id="129" idx="3"/>
              </p:cNvCxnSpPr>
              <p:nvPr/>
            </p:nvCxnSpPr>
            <p:spPr bwMode="auto">
              <a:xfrm rot="5400000" flipH="1" flipV="1">
                <a:off x="2045559" y="2641314"/>
                <a:ext cx="212235" cy="45332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35" name="Straight Connector 134"/>
              <p:cNvCxnSpPr>
                <a:endCxn id="132" idx="3"/>
              </p:cNvCxnSpPr>
              <p:nvPr/>
            </p:nvCxnSpPr>
            <p:spPr bwMode="auto">
              <a:xfrm rot="5400000" flipH="1" flipV="1">
                <a:off x="1452763" y="3277987"/>
                <a:ext cx="222749" cy="26375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36" name="Straight Connector 135"/>
              <p:cNvCxnSpPr>
                <a:stCxn id="138" idx="0"/>
                <a:endCxn id="132" idx="5"/>
              </p:cNvCxnSpPr>
              <p:nvPr/>
            </p:nvCxnSpPr>
            <p:spPr bwMode="auto">
              <a:xfrm rot="16200000" flipV="1">
                <a:off x="2221592" y="3230913"/>
                <a:ext cx="222749" cy="35789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  <p:sp>
          <p:nvSpPr>
            <p:cNvPr id="129" name="Oval 128"/>
            <p:cNvSpPr/>
            <p:nvPr/>
          </p:nvSpPr>
          <p:spPr bwMode="auto">
            <a:xfrm>
              <a:off x="2334282" y="2572927"/>
              <a:ext cx="647715" cy="380054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853880" y="3086696"/>
              <a:ext cx="753344" cy="307777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131" name="Straight Connector 130"/>
            <p:cNvCxnSpPr>
              <a:stCxn id="129" idx="5"/>
              <a:endCxn id="130" idx="0"/>
            </p:cNvCxnSpPr>
            <p:nvPr/>
          </p:nvCxnSpPr>
          <p:spPr bwMode="auto">
            <a:xfrm rot="16200000" flipH="1">
              <a:off x="2964160" y="2820303"/>
              <a:ext cx="189373" cy="34341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triangl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pSp>
        <p:nvGrpSpPr>
          <p:cNvPr id="111" name="Group 50"/>
          <p:cNvGrpSpPr/>
          <p:nvPr/>
        </p:nvGrpSpPr>
        <p:grpSpPr>
          <a:xfrm>
            <a:off x="5833546" y="4875862"/>
            <a:ext cx="2726678" cy="1361552"/>
            <a:chOff x="5232412" y="2144358"/>
            <a:chExt cx="2726678" cy="1361552"/>
          </a:xfrm>
        </p:grpSpPr>
        <p:grpSp>
          <p:nvGrpSpPr>
            <p:cNvPr id="115" name="Group 49"/>
            <p:cNvGrpSpPr/>
            <p:nvPr/>
          </p:nvGrpSpPr>
          <p:grpSpPr>
            <a:xfrm>
              <a:off x="5232412" y="2144358"/>
              <a:ext cx="1342926" cy="854922"/>
              <a:chOff x="6849546" y="1407758"/>
              <a:chExt cx="1342926" cy="854922"/>
            </a:xfrm>
          </p:grpSpPr>
          <p:sp>
            <p:nvSpPr>
              <p:cNvPr id="125" name="Oval 124"/>
              <p:cNvSpPr/>
              <p:nvPr/>
            </p:nvSpPr>
            <p:spPr bwMode="auto">
              <a:xfrm>
                <a:off x="7544757" y="1407758"/>
                <a:ext cx="647715" cy="380054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6849546" y="1954903"/>
                <a:ext cx="1052629" cy="307777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Customers</a:t>
                </a:r>
              </a:p>
            </p:txBody>
          </p:sp>
          <p:cxnSp>
            <p:nvCxnSpPr>
              <p:cNvPr id="127" name="Straight Connector 126"/>
              <p:cNvCxnSpPr>
                <a:stCxn id="126" idx="0"/>
                <a:endCxn id="125" idx="3"/>
              </p:cNvCxnSpPr>
              <p:nvPr/>
            </p:nvCxnSpPr>
            <p:spPr bwMode="auto">
              <a:xfrm rot="5400000" flipH="1" flipV="1">
                <a:off x="7396363" y="1711653"/>
                <a:ext cx="222749" cy="26375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  <p:cxnSp>
          <p:nvCxnSpPr>
            <p:cNvPr id="116" name="Straight Connector 115"/>
            <p:cNvCxnSpPr>
              <a:endCxn id="125" idx="5"/>
            </p:cNvCxnSpPr>
            <p:nvPr/>
          </p:nvCxnSpPr>
          <p:spPr bwMode="auto">
            <a:xfrm rot="16200000" flipV="1">
              <a:off x="6548058" y="2401179"/>
              <a:ext cx="222749" cy="3578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grpSp>
          <p:nvGrpSpPr>
            <p:cNvPr id="117" name="Group 46"/>
            <p:cNvGrpSpPr/>
            <p:nvPr/>
          </p:nvGrpSpPr>
          <p:grpSpPr>
            <a:xfrm>
              <a:off x="6110496" y="2666060"/>
              <a:ext cx="1848594" cy="839850"/>
              <a:chOff x="6110496" y="2666060"/>
              <a:chExt cx="1848594" cy="839850"/>
            </a:xfrm>
          </p:grpSpPr>
          <p:sp>
            <p:nvSpPr>
              <p:cNvPr id="118" name="Oval 117"/>
              <p:cNvSpPr/>
              <p:nvPr/>
            </p:nvSpPr>
            <p:spPr bwMode="auto">
              <a:xfrm>
                <a:off x="6710936" y="2666060"/>
                <a:ext cx="647715" cy="380054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9" name="Group 44"/>
              <p:cNvGrpSpPr/>
              <p:nvPr/>
            </p:nvGrpSpPr>
            <p:grpSpPr>
              <a:xfrm>
                <a:off x="6110496" y="3198133"/>
                <a:ext cx="1848594" cy="307777"/>
                <a:chOff x="6110496" y="3181199"/>
                <a:chExt cx="1848594" cy="307777"/>
              </a:xfrm>
            </p:grpSpPr>
            <p:sp>
              <p:nvSpPr>
                <p:cNvPr id="123" name="TextBox 8"/>
                <p:cNvSpPr txBox="1"/>
                <p:nvPr/>
              </p:nvSpPr>
              <p:spPr>
                <a:xfrm>
                  <a:off x="6110496" y="3181199"/>
                  <a:ext cx="863099" cy="307777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Reviews</a:t>
                  </a:r>
                </a:p>
              </p:txBody>
            </p:sp>
            <p:sp>
              <p:nvSpPr>
                <p:cNvPr id="124" name="TextBox 123"/>
                <p:cNvSpPr txBox="1"/>
                <p:nvPr/>
              </p:nvSpPr>
              <p:spPr>
                <a:xfrm>
                  <a:off x="7205746" y="3181199"/>
                  <a:ext cx="753344" cy="307777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Movies</a:t>
                  </a:r>
                </a:p>
              </p:txBody>
            </p:sp>
          </p:grpSp>
          <p:grpSp>
            <p:nvGrpSpPr>
              <p:cNvPr id="120" name="Group 45"/>
              <p:cNvGrpSpPr/>
              <p:nvPr/>
            </p:nvGrpSpPr>
            <p:grpSpPr>
              <a:xfrm>
                <a:off x="6503254" y="3007388"/>
                <a:ext cx="1063078" cy="207678"/>
                <a:chOff x="6510873" y="3007388"/>
                <a:chExt cx="1063078" cy="207678"/>
              </a:xfrm>
            </p:grpSpPr>
            <p:cxnSp>
              <p:nvCxnSpPr>
                <p:cNvPr id="121" name="Straight Connector 120"/>
                <p:cNvCxnSpPr/>
                <p:nvPr/>
              </p:nvCxnSpPr>
              <p:spPr bwMode="auto">
                <a:xfrm rot="16200000" flipH="1">
                  <a:off x="7306874" y="2947989"/>
                  <a:ext cx="207677" cy="32647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122" name="Straight Connector 121"/>
                <p:cNvCxnSpPr/>
                <p:nvPr/>
              </p:nvCxnSpPr>
              <p:spPr bwMode="auto">
                <a:xfrm rot="5400000">
                  <a:off x="6587892" y="2930369"/>
                  <a:ext cx="189373" cy="34341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</p:grpSp>
        </p:grpSp>
      </p:grpSp>
      <p:sp>
        <p:nvSpPr>
          <p:cNvPr id="113" name="Right Arrow 112"/>
          <p:cNvSpPr/>
          <p:nvPr/>
        </p:nvSpPr>
        <p:spPr bwMode="auto">
          <a:xfrm>
            <a:off x="3842076" y="5635404"/>
            <a:ext cx="1371600" cy="45719"/>
          </a:xfrm>
          <a:prstGeom prst="rightArrow">
            <a:avLst/>
          </a:prstGeom>
          <a:solidFill>
            <a:srgbClr val="FFE05B"/>
          </a:solidFill>
          <a:ln w="104775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439692" y="4538284"/>
            <a:ext cx="2264616" cy="584776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Join operators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are </a:t>
            </a:r>
            <a:r>
              <a:rPr lang="en-US" sz="16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associative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37505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842076" y="2461967"/>
            <a:ext cx="0" cy="19130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46" grpId="0" animBg="1"/>
      <p:bldP spid="105" grpId="0" animBg="1"/>
      <p:bldP spid="113" grpId="0" animBg="1"/>
      <p:bldP spid="1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357" y="411728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Equivalence Rules (cont.)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1207457" y="4354155"/>
            <a:ext cx="1177555" cy="2133391"/>
            <a:chOff x="1207457" y="4354155"/>
            <a:chExt cx="1177555" cy="2133391"/>
          </a:xfrm>
        </p:grpSpPr>
        <p:cxnSp>
          <p:nvCxnSpPr>
            <p:cNvPr id="53" name="Straight Connector 52"/>
            <p:cNvCxnSpPr/>
            <p:nvPr/>
          </p:nvCxnSpPr>
          <p:spPr bwMode="auto">
            <a:xfrm rot="5400000" flipH="1" flipV="1">
              <a:off x="1684209" y="6072559"/>
              <a:ext cx="22405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1207457" y="5268555"/>
              <a:ext cx="1177555" cy="690942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  </a:t>
              </a:r>
              <a:b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[CID, Name]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69920" y="6179769"/>
              <a:ext cx="1052629" cy="307777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cxnSp>
          <p:nvCxnSpPr>
            <p:cNvPr id="69" name="Straight Connector 68"/>
            <p:cNvCxnSpPr/>
            <p:nvPr/>
          </p:nvCxnSpPr>
          <p:spPr bwMode="auto">
            <a:xfrm rot="5400000" flipH="1" flipV="1">
              <a:off x="1684209" y="5166625"/>
              <a:ext cx="22405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1207457" y="4354155"/>
              <a:ext cx="1177555" cy="690942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  </a:t>
              </a:r>
              <a:b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[Name]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993185" y="4330815"/>
            <a:ext cx="2721815" cy="584775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Project operators</a:t>
            </a:r>
          </a:p>
          <a:p>
            <a:pPr algn="ctr"/>
            <a:r>
              <a:rPr lang="en-US" sz="16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cascade</a:t>
            </a:r>
          </a:p>
        </p:txBody>
      </p:sp>
      <p:sp>
        <p:nvSpPr>
          <p:cNvPr id="73" name="Right Arrow 72"/>
          <p:cNvSpPr/>
          <p:nvPr/>
        </p:nvSpPr>
        <p:spPr bwMode="auto">
          <a:xfrm>
            <a:off x="3668292" y="5352127"/>
            <a:ext cx="1371600" cy="45719"/>
          </a:xfrm>
          <a:prstGeom prst="rightArrow">
            <a:avLst/>
          </a:prstGeom>
          <a:solidFill>
            <a:schemeClr val="accent1"/>
          </a:solidFill>
          <a:ln w="104775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050391" y="4701288"/>
            <a:ext cx="1177555" cy="1218991"/>
            <a:chOff x="6050391" y="5336288"/>
            <a:chExt cx="1177555" cy="1218991"/>
          </a:xfrm>
        </p:grpSpPr>
        <p:cxnSp>
          <p:nvCxnSpPr>
            <p:cNvPr id="76" name="Straight Connector 75"/>
            <p:cNvCxnSpPr/>
            <p:nvPr/>
          </p:nvCxnSpPr>
          <p:spPr bwMode="auto">
            <a:xfrm rot="5400000" flipH="1" flipV="1">
              <a:off x="6527143" y="6140292"/>
              <a:ext cx="22405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77" name="Oval 76"/>
            <p:cNvSpPr>
              <a:spLocks noChangeAspect="1"/>
            </p:cNvSpPr>
            <p:nvPr/>
          </p:nvSpPr>
          <p:spPr bwMode="auto">
            <a:xfrm>
              <a:off x="6050391" y="5336288"/>
              <a:ext cx="1177555" cy="690942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  </a:t>
              </a:r>
              <a:b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[Name]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112854" y="6247502"/>
              <a:ext cx="1052629" cy="307777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433102" y="1870653"/>
            <a:ext cx="2260600" cy="584776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Select operator </a:t>
            </a:r>
            <a:r>
              <a:rPr lang="en-US" sz="16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distributes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over joins</a:t>
            </a:r>
          </a:p>
        </p:txBody>
      </p:sp>
      <p:grpSp>
        <p:nvGrpSpPr>
          <p:cNvPr id="85" name="Group 42"/>
          <p:cNvGrpSpPr/>
          <p:nvPr/>
        </p:nvGrpSpPr>
        <p:grpSpPr>
          <a:xfrm>
            <a:off x="6321736" y="2052360"/>
            <a:ext cx="1978254" cy="1303656"/>
            <a:chOff x="186277" y="2415292"/>
            <a:chExt cx="1978254" cy="1303656"/>
          </a:xfrm>
        </p:grpSpPr>
        <p:cxnSp>
          <p:nvCxnSpPr>
            <p:cNvPr id="95" name="Straight Connector 94"/>
            <p:cNvCxnSpPr/>
            <p:nvPr/>
          </p:nvCxnSpPr>
          <p:spPr bwMode="auto">
            <a:xfrm rot="5400000" flipH="1" flipV="1">
              <a:off x="613227" y="3344747"/>
              <a:ext cx="200584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96" name="Oval 5"/>
            <p:cNvSpPr/>
            <p:nvPr/>
          </p:nvSpPr>
          <p:spPr bwMode="auto">
            <a:xfrm>
              <a:off x="389662" y="2848128"/>
              <a:ext cx="647715" cy="380054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974624" y="2415292"/>
              <a:ext cx="647715" cy="380054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86277" y="3411171"/>
              <a:ext cx="1052629" cy="307777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301432" y="2911637"/>
              <a:ext cx="863099" cy="307777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100" name="Straight Connector 99"/>
            <p:cNvCxnSpPr>
              <a:endCxn id="97" idx="3"/>
            </p:cNvCxnSpPr>
            <p:nvPr/>
          </p:nvCxnSpPr>
          <p:spPr bwMode="auto">
            <a:xfrm rot="5400000" flipH="1" flipV="1">
              <a:off x="837280" y="2615928"/>
              <a:ext cx="108440" cy="35596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01" name="Straight Connector 100"/>
            <p:cNvCxnSpPr>
              <a:stCxn id="99" idx="0"/>
              <a:endCxn id="97" idx="5"/>
            </p:cNvCxnSpPr>
            <p:nvPr/>
          </p:nvCxnSpPr>
          <p:spPr bwMode="auto">
            <a:xfrm rot="16200000" flipV="1">
              <a:off x="1544259" y="2722913"/>
              <a:ext cx="171949" cy="2054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pSp>
        <p:nvGrpSpPr>
          <p:cNvPr id="86" name="Group 41"/>
          <p:cNvGrpSpPr/>
          <p:nvPr/>
        </p:nvGrpSpPr>
        <p:grpSpPr>
          <a:xfrm>
            <a:off x="3314163" y="2023785"/>
            <a:ext cx="2079857" cy="1381993"/>
            <a:chOff x="4597412" y="1735822"/>
            <a:chExt cx="2079857" cy="1381993"/>
          </a:xfrm>
        </p:grpSpPr>
        <p:cxnSp>
          <p:nvCxnSpPr>
            <p:cNvPr id="88" name="Straight Connector 87"/>
            <p:cNvCxnSpPr>
              <a:endCxn id="90" idx="3"/>
            </p:cNvCxnSpPr>
            <p:nvPr/>
          </p:nvCxnSpPr>
          <p:spPr bwMode="auto">
            <a:xfrm flipV="1">
              <a:off x="5039986" y="2638088"/>
              <a:ext cx="330561" cy="23121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89" name="Oval 88"/>
            <p:cNvSpPr/>
            <p:nvPr/>
          </p:nvSpPr>
          <p:spPr bwMode="auto">
            <a:xfrm>
              <a:off x="5283395" y="1735822"/>
              <a:ext cx="647715" cy="380054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5275691" y="2313692"/>
              <a:ext cx="647715" cy="380054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597412" y="2810038"/>
              <a:ext cx="1052629" cy="307777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814170" y="2810038"/>
              <a:ext cx="863099" cy="307777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93" name="Straight Connector 92"/>
            <p:cNvCxnSpPr>
              <a:stCxn id="92" idx="0"/>
              <a:endCxn id="90" idx="5"/>
            </p:cNvCxnSpPr>
            <p:nvPr/>
          </p:nvCxnSpPr>
          <p:spPr bwMode="auto">
            <a:xfrm rot="16200000" flipV="1">
              <a:off x="5951160" y="2515478"/>
              <a:ext cx="171950" cy="41717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94" name="Straight Connector 93"/>
            <p:cNvCxnSpPr>
              <a:stCxn id="90" idx="0"/>
              <a:endCxn id="89" idx="4"/>
            </p:cNvCxnSpPr>
            <p:nvPr/>
          </p:nvCxnSpPr>
          <p:spPr bwMode="auto">
            <a:xfrm flipV="1">
              <a:off x="5599549" y="2115876"/>
              <a:ext cx="7704" cy="1978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sp>
        <p:nvSpPr>
          <p:cNvPr id="87" name="Right Arrow 86"/>
          <p:cNvSpPr/>
          <p:nvPr/>
        </p:nvSpPr>
        <p:spPr bwMode="auto">
          <a:xfrm>
            <a:off x="5427054" y="2717874"/>
            <a:ext cx="685800" cy="45719"/>
          </a:xfrm>
          <a:prstGeom prst="rightArrow">
            <a:avLst/>
          </a:prstGeom>
          <a:solidFill>
            <a:schemeClr val="accent1"/>
          </a:solidFill>
          <a:ln w="104775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+mj-lt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0" y="402335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3" grpId="0" animBg="1"/>
      <p:bldP spid="83" grpId="0" animBg="1"/>
      <p:bldP spid="8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525" y="1519871"/>
            <a:ext cx="4645387" cy="4293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6" name="Group 9"/>
          <p:cNvGrpSpPr>
            <a:grpSpLocks noChangeAspect="1"/>
          </p:cNvGrpSpPr>
          <p:nvPr/>
        </p:nvGrpSpPr>
        <p:grpSpPr bwMode="auto">
          <a:xfrm rot="20845058">
            <a:off x="2771107" y="2260850"/>
            <a:ext cx="485775" cy="866775"/>
            <a:chOff x="2170" y="437"/>
            <a:chExt cx="306" cy="546"/>
          </a:xfrm>
        </p:grpSpPr>
        <p:sp>
          <p:nvSpPr>
            <p:cNvPr id="7" name="AutoShape 8"/>
            <p:cNvSpPr>
              <a:spLocks noChangeAspect="1" noChangeArrowheads="1" noTextEdit="1"/>
            </p:cNvSpPr>
            <p:nvPr/>
          </p:nvSpPr>
          <p:spPr bwMode="auto">
            <a:xfrm>
              <a:off x="2170" y="437"/>
              <a:ext cx="306" cy="54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0"/>
            <p:cNvSpPr>
              <a:spLocks noEditPoints="1"/>
            </p:cNvSpPr>
            <p:nvPr/>
          </p:nvSpPr>
          <p:spPr bwMode="auto">
            <a:xfrm>
              <a:off x="2169" y="435"/>
              <a:ext cx="306" cy="452"/>
            </a:xfrm>
            <a:custGeom>
              <a:avLst/>
              <a:gdLst/>
              <a:ahLst/>
              <a:cxnLst>
                <a:cxn ang="0">
                  <a:pos x="198" y="245"/>
                </a:cxn>
                <a:cxn ang="0">
                  <a:pos x="212" y="317"/>
                </a:cxn>
                <a:cxn ang="0">
                  <a:pos x="201" y="347"/>
                </a:cxn>
                <a:cxn ang="0">
                  <a:pos x="152" y="368"/>
                </a:cxn>
                <a:cxn ang="0">
                  <a:pos x="65" y="377"/>
                </a:cxn>
                <a:cxn ang="0">
                  <a:pos x="19" y="346"/>
                </a:cxn>
                <a:cxn ang="0">
                  <a:pos x="2" y="289"/>
                </a:cxn>
                <a:cxn ang="0">
                  <a:pos x="17" y="247"/>
                </a:cxn>
                <a:cxn ang="0">
                  <a:pos x="39" y="221"/>
                </a:cxn>
                <a:cxn ang="0">
                  <a:pos x="107" y="180"/>
                </a:cxn>
                <a:cxn ang="0">
                  <a:pos x="132" y="166"/>
                </a:cxn>
                <a:cxn ang="0">
                  <a:pos x="150" y="140"/>
                </a:cxn>
                <a:cxn ang="0">
                  <a:pos x="60" y="115"/>
                </a:cxn>
                <a:cxn ang="0">
                  <a:pos x="33" y="141"/>
                </a:cxn>
                <a:cxn ang="0">
                  <a:pos x="26" y="83"/>
                </a:cxn>
                <a:cxn ang="0">
                  <a:pos x="21" y="63"/>
                </a:cxn>
                <a:cxn ang="0">
                  <a:pos x="43" y="37"/>
                </a:cxn>
                <a:cxn ang="0">
                  <a:pos x="81" y="16"/>
                </a:cxn>
                <a:cxn ang="0">
                  <a:pos x="97" y="10"/>
                </a:cxn>
                <a:cxn ang="0">
                  <a:pos x="156" y="1"/>
                </a:cxn>
                <a:cxn ang="0">
                  <a:pos x="198" y="14"/>
                </a:cxn>
                <a:cxn ang="0">
                  <a:pos x="256" y="90"/>
                </a:cxn>
                <a:cxn ang="0">
                  <a:pos x="249" y="141"/>
                </a:cxn>
                <a:cxn ang="0">
                  <a:pos x="225" y="176"/>
                </a:cxn>
                <a:cxn ang="0">
                  <a:pos x="176" y="212"/>
                </a:cxn>
                <a:cxn ang="0">
                  <a:pos x="139" y="231"/>
                </a:cxn>
                <a:cxn ang="0">
                  <a:pos x="138" y="284"/>
                </a:cxn>
                <a:cxn ang="0">
                  <a:pos x="182" y="259"/>
                </a:cxn>
                <a:cxn ang="0">
                  <a:pos x="154" y="287"/>
                </a:cxn>
                <a:cxn ang="0">
                  <a:pos x="126" y="289"/>
                </a:cxn>
                <a:cxn ang="0">
                  <a:pos x="108" y="280"/>
                </a:cxn>
                <a:cxn ang="0">
                  <a:pos x="108" y="248"/>
                </a:cxn>
                <a:cxn ang="0">
                  <a:pos x="126" y="230"/>
                </a:cxn>
                <a:cxn ang="0">
                  <a:pos x="145" y="219"/>
                </a:cxn>
                <a:cxn ang="0">
                  <a:pos x="172" y="206"/>
                </a:cxn>
                <a:cxn ang="0">
                  <a:pos x="208" y="183"/>
                </a:cxn>
                <a:cxn ang="0">
                  <a:pos x="247" y="130"/>
                </a:cxn>
                <a:cxn ang="0">
                  <a:pos x="163" y="9"/>
                </a:cxn>
                <a:cxn ang="0">
                  <a:pos x="84" y="23"/>
                </a:cxn>
                <a:cxn ang="0">
                  <a:pos x="45" y="44"/>
                </a:cxn>
                <a:cxn ang="0">
                  <a:pos x="39" y="125"/>
                </a:cxn>
                <a:cxn ang="0">
                  <a:pos x="129" y="95"/>
                </a:cxn>
                <a:cxn ang="0">
                  <a:pos x="158" y="134"/>
                </a:cxn>
                <a:cxn ang="0">
                  <a:pos x="119" y="182"/>
                </a:cxn>
                <a:cxn ang="0">
                  <a:pos x="26" y="247"/>
                </a:cxn>
                <a:cxn ang="0">
                  <a:pos x="9" y="289"/>
                </a:cxn>
                <a:cxn ang="0">
                  <a:pos x="88" y="373"/>
                </a:cxn>
                <a:cxn ang="0">
                  <a:pos x="162" y="356"/>
                </a:cxn>
                <a:cxn ang="0">
                  <a:pos x="203" y="332"/>
                </a:cxn>
                <a:cxn ang="0">
                  <a:pos x="191" y="262"/>
                </a:cxn>
              </a:cxnLst>
              <a:rect l="0" t="0" r="r" b="b"/>
              <a:pathLst>
                <a:path w="258" h="383">
                  <a:moveTo>
                    <a:pt x="187" y="245"/>
                  </a:moveTo>
                  <a:cubicBezTo>
                    <a:pt x="190" y="243"/>
                    <a:pt x="194" y="245"/>
                    <a:pt x="198" y="245"/>
                  </a:cubicBezTo>
                  <a:cubicBezTo>
                    <a:pt x="202" y="251"/>
                    <a:pt x="200" y="257"/>
                    <a:pt x="201" y="263"/>
                  </a:cubicBezTo>
                  <a:cubicBezTo>
                    <a:pt x="202" y="281"/>
                    <a:pt x="209" y="299"/>
                    <a:pt x="212" y="317"/>
                  </a:cubicBezTo>
                  <a:cubicBezTo>
                    <a:pt x="213" y="323"/>
                    <a:pt x="215" y="332"/>
                    <a:pt x="215" y="334"/>
                  </a:cubicBezTo>
                  <a:cubicBezTo>
                    <a:pt x="213" y="341"/>
                    <a:pt x="204" y="341"/>
                    <a:pt x="201" y="347"/>
                  </a:cubicBezTo>
                  <a:cubicBezTo>
                    <a:pt x="187" y="352"/>
                    <a:pt x="176" y="360"/>
                    <a:pt x="162" y="364"/>
                  </a:cubicBezTo>
                  <a:cubicBezTo>
                    <a:pt x="159" y="365"/>
                    <a:pt x="155" y="367"/>
                    <a:pt x="152" y="368"/>
                  </a:cubicBezTo>
                  <a:cubicBezTo>
                    <a:pt x="145" y="370"/>
                    <a:pt x="139" y="371"/>
                    <a:pt x="132" y="374"/>
                  </a:cubicBezTo>
                  <a:cubicBezTo>
                    <a:pt x="116" y="379"/>
                    <a:pt x="87" y="383"/>
                    <a:pt x="65" y="377"/>
                  </a:cubicBezTo>
                  <a:cubicBezTo>
                    <a:pt x="51" y="372"/>
                    <a:pt x="41" y="368"/>
                    <a:pt x="31" y="358"/>
                  </a:cubicBezTo>
                  <a:cubicBezTo>
                    <a:pt x="26" y="354"/>
                    <a:pt x="23" y="351"/>
                    <a:pt x="19" y="346"/>
                  </a:cubicBezTo>
                  <a:cubicBezTo>
                    <a:pt x="17" y="343"/>
                    <a:pt x="15" y="340"/>
                    <a:pt x="12" y="335"/>
                  </a:cubicBezTo>
                  <a:cubicBezTo>
                    <a:pt x="7" y="325"/>
                    <a:pt x="0" y="308"/>
                    <a:pt x="2" y="289"/>
                  </a:cubicBezTo>
                  <a:cubicBezTo>
                    <a:pt x="3" y="278"/>
                    <a:pt x="8" y="262"/>
                    <a:pt x="13" y="252"/>
                  </a:cubicBezTo>
                  <a:cubicBezTo>
                    <a:pt x="14" y="250"/>
                    <a:pt x="16" y="249"/>
                    <a:pt x="17" y="247"/>
                  </a:cubicBezTo>
                  <a:cubicBezTo>
                    <a:pt x="18" y="245"/>
                    <a:pt x="18" y="242"/>
                    <a:pt x="19" y="241"/>
                  </a:cubicBezTo>
                  <a:cubicBezTo>
                    <a:pt x="24" y="235"/>
                    <a:pt x="32" y="227"/>
                    <a:pt x="39" y="221"/>
                  </a:cubicBezTo>
                  <a:cubicBezTo>
                    <a:pt x="47" y="215"/>
                    <a:pt x="53" y="208"/>
                    <a:pt x="61" y="204"/>
                  </a:cubicBezTo>
                  <a:cubicBezTo>
                    <a:pt x="76" y="195"/>
                    <a:pt x="91" y="188"/>
                    <a:pt x="107" y="180"/>
                  </a:cubicBezTo>
                  <a:cubicBezTo>
                    <a:pt x="113" y="177"/>
                    <a:pt x="121" y="175"/>
                    <a:pt x="128" y="171"/>
                  </a:cubicBezTo>
                  <a:cubicBezTo>
                    <a:pt x="130" y="170"/>
                    <a:pt x="130" y="168"/>
                    <a:pt x="132" y="166"/>
                  </a:cubicBezTo>
                  <a:cubicBezTo>
                    <a:pt x="134" y="165"/>
                    <a:pt x="137" y="165"/>
                    <a:pt x="138" y="164"/>
                  </a:cubicBezTo>
                  <a:cubicBezTo>
                    <a:pt x="140" y="162"/>
                    <a:pt x="149" y="146"/>
                    <a:pt x="150" y="140"/>
                  </a:cubicBezTo>
                  <a:cubicBezTo>
                    <a:pt x="159" y="92"/>
                    <a:pt x="99" y="101"/>
                    <a:pt x="70" y="111"/>
                  </a:cubicBezTo>
                  <a:cubicBezTo>
                    <a:pt x="65" y="112"/>
                    <a:pt x="64" y="111"/>
                    <a:pt x="60" y="115"/>
                  </a:cubicBezTo>
                  <a:cubicBezTo>
                    <a:pt x="57" y="118"/>
                    <a:pt x="49" y="123"/>
                    <a:pt x="46" y="128"/>
                  </a:cubicBezTo>
                  <a:cubicBezTo>
                    <a:pt x="43" y="134"/>
                    <a:pt x="44" y="145"/>
                    <a:pt x="33" y="141"/>
                  </a:cubicBezTo>
                  <a:cubicBezTo>
                    <a:pt x="31" y="138"/>
                    <a:pt x="34" y="134"/>
                    <a:pt x="33" y="130"/>
                  </a:cubicBezTo>
                  <a:cubicBezTo>
                    <a:pt x="33" y="116"/>
                    <a:pt x="27" y="98"/>
                    <a:pt x="26" y="83"/>
                  </a:cubicBezTo>
                  <a:cubicBezTo>
                    <a:pt x="25" y="79"/>
                    <a:pt x="27" y="75"/>
                    <a:pt x="26" y="71"/>
                  </a:cubicBezTo>
                  <a:cubicBezTo>
                    <a:pt x="25" y="68"/>
                    <a:pt x="22" y="66"/>
                    <a:pt x="21" y="63"/>
                  </a:cubicBezTo>
                  <a:cubicBezTo>
                    <a:pt x="19" y="60"/>
                    <a:pt x="24" y="59"/>
                    <a:pt x="26" y="57"/>
                  </a:cubicBezTo>
                  <a:cubicBezTo>
                    <a:pt x="32" y="50"/>
                    <a:pt x="37" y="43"/>
                    <a:pt x="43" y="37"/>
                  </a:cubicBezTo>
                  <a:cubicBezTo>
                    <a:pt x="48" y="32"/>
                    <a:pt x="55" y="31"/>
                    <a:pt x="59" y="25"/>
                  </a:cubicBezTo>
                  <a:cubicBezTo>
                    <a:pt x="69" y="24"/>
                    <a:pt x="75" y="20"/>
                    <a:pt x="81" y="16"/>
                  </a:cubicBezTo>
                  <a:cubicBezTo>
                    <a:pt x="86" y="16"/>
                    <a:pt x="90" y="14"/>
                    <a:pt x="95" y="13"/>
                  </a:cubicBezTo>
                  <a:cubicBezTo>
                    <a:pt x="96" y="13"/>
                    <a:pt x="96" y="10"/>
                    <a:pt x="97" y="10"/>
                  </a:cubicBezTo>
                  <a:cubicBezTo>
                    <a:pt x="100" y="9"/>
                    <a:pt x="104" y="9"/>
                    <a:pt x="107" y="8"/>
                  </a:cubicBezTo>
                  <a:cubicBezTo>
                    <a:pt x="123" y="4"/>
                    <a:pt x="137" y="0"/>
                    <a:pt x="156" y="1"/>
                  </a:cubicBezTo>
                  <a:cubicBezTo>
                    <a:pt x="166" y="2"/>
                    <a:pt x="176" y="6"/>
                    <a:pt x="184" y="9"/>
                  </a:cubicBezTo>
                  <a:cubicBezTo>
                    <a:pt x="190" y="11"/>
                    <a:pt x="193" y="11"/>
                    <a:pt x="198" y="14"/>
                  </a:cubicBezTo>
                  <a:cubicBezTo>
                    <a:pt x="215" y="23"/>
                    <a:pt x="232" y="40"/>
                    <a:pt x="244" y="55"/>
                  </a:cubicBezTo>
                  <a:cubicBezTo>
                    <a:pt x="247" y="67"/>
                    <a:pt x="255" y="78"/>
                    <a:pt x="256" y="90"/>
                  </a:cubicBezTo>
                  <a:cubicBezTo>
                    <a:pt x="258" y="101"/>
                    <a:pt x="258" y="114"/>
                    <a:pt x="256" y="125"/>
                  </a:cubicBezTo>
                  <a:cubicBezTo>
                    <a:pt x="255" y="130"/>
                    <a:pt x="252" y="136"/>
                    <a:pt x="249" y="141"/>
                  </a:cubicBezTo>
                  <a:cubicBezTo>
                    <a:pt x="244" y="153"/>
                    <a:pt x="239" y="163"/>
                    <a:pt x="230" y="172"/>
                  </a:cubicBezTo>
                  <a:cubicBezTo>
                    <a:pt x="229" y="174"/>
                    <a:pt x="226" y="174"/>
                    <a:pt x="225" y="176"/>
                  </a:cubicBezTo>
                  <a:cubicBezTo>
                    <a:pt x="214" y="185"/>
                    <a:pt x="201" y="197"/>
                    <a:pt x="188" y="205"/>
                  </a:cubicBezTo>
                  <a:cubicBezTo>
                    <a:pt x="184" y="207"/>
                    <a:pt x="180" y="209"/>
                    <a:pt x="176" y="212"/>
                  </a:cubicBezTo>
                  <a:cubicBezTo>
                    <a:pt x="172" y="214"/>
                    <a:pt x="168" y="216"/>
                    <a:pt x="164" y="218"/>
                  </a:cubicBezTo>
                  <a:cubicBezTo>
                    <a:pt x="156" y="223"/>
                    <a:pt x="147" y="226"/>
                    <a:pt x="139" y="231"/>
                  </a:cubicBezTo>
                  <a:cubicBezTo>
                    <a:pt x="124" y="239"/>
                    <a:pt x="104" y="253"/>
                    <a:pt x="115" y="273"/>
                  </a:cubicBezTo>
                  <a:cubicBezTo>
                    <a:pt x="119" y="279"/>
                    <a:pt x="130" y="285"/>
                    <a:pt x="138" y="284"/>
                  </a:cubicBezTo>
                  <a:cubicBezTo>
                    <a:pt x="146" y="284"/>
                    <a:pt x="155" y="276"/>
                    <a:pt x="161" y="272"/>
                  </a:cubicBezTo>
                  <a:cubicBezTo>
                    <a:pt x="166" y="269"/>
                    <a:pt x="180" y="262"/>
                    <a:pt x="182" y="259"/>
                  </a:cubicBezTo>
                  <a:cubicBezTo>
                    <a:pt x="186" y="254"/>
                    <a:pt x="183" y="248"/>
                    <a:pt x="187" y="245"/>
                  </a:cubicBezTo>
                  <a:close/>
                  <a:moveTo>
                    <a:pt x="154" y="287"/>
                  </a:moveTo>
                  <a:cubicBezTo>
                    <a:pt x="149" y="290"/>
                    <a:pt x="141" y="293"/>
                    <a:pt x="135" y="293"/>
                  </a:cubicBezTo>
                  <a:cubicBezTo>
                    <a:pt x="131" y="293"/>
                    <a:pt x="128" y="290"/>
                    <a:pt x="126" y="289"/>
                  </a:cubicBezTo>
                  <a:cubicBezTo>
                    <a:pt x="122" y="288"/>
                    <a:pt x="118" y="289"/>
                    <a:pt x="116" y="287"/>
                  </a:cubicBezTo>
                  <a:cubicBezTo>
                    <a:pt x="113" y="286"/>
                    <a:pt x="110" y="282"/>
                    <a:pt x="108" y="280"/>
                  </a:cubicBezTo>
                  <a:cubicBezTo>
                    <a:pt x="106" y="275"/>
                    <a:pt x="101" y="263"/>
                    <a:pt x="104" y="254"/>
                  </a:cubicBezTo>
                  <a:cubicBezTo>
                    <a:pt x="104" y="251"/>
                    <a:pt x="107" y="250"/>
                    <a:pt x="108" y="248"/>
                  </a:cubicBezTo>
                  <a:cubicBezTo>
                    <a:pt x="110" y="246"/>
                    <a:pt x="111" y="244"/>
                    <a:pt x="112" y="240"/>
                  </a:cubicBezTo>
                  <a:cubicBezTo>
                    <a:pt x="118" y="238"/>
                    <a:pt x="121" y="233"/>
                    <a:pt x="126" y="230"/>
                  </a:cubicBezTo>
                  <a:cubicBezTo>
                    <a:pt x="127" y="229"/>
                    <a:pt x="130" y="228"/>
                    <a:pt x="132" y="227"/>
                  </a:cubicBezTo>
                  <a:cubicBezTo>
                    <a:pt x="137" y="224"/>
                    <a:pt x="141" y="221"/>
                    <a:pt x="145" y="219"/>
                  </a:cubicBezTo>
                  <a:cubicBezTo>
                    <a:pt x="148" y="218"/>
                    <a:pt x="151" y="218"/>
                    <a:pt x="153" y="217"/>
                  </a:cubicBezTo>
                  <a:cubicBezTo>
                    <a:pt x="159" y="215"/>
                    <a:pt x="165" y="210"/>
                    <a:pt x="172" y="206"/>
                  </a:cubicBezTo>
                  <a:cubicBezTo>
                    <a:pt x="182" y="200"/>
                    <a:pt x="191" y="194"/>
                    <a:pt x="199" y="188"/>
                  </a:cubicBezTo>
                  <a:cubicBezTo>
                    <a:pt x="202" y="186"/>
                    <a:pt x="206" y="185"/>
                    <a:pt x="208" y="183"/>
                  </a:cubicBezTo>
                  <a:cubicBezTo>
                    <a:pt x="215" y="177"/>
                    <a:pt x="220" y="168"/>
                    <a:pt x="228" y="164"/>
                  </a:cubicBezTo>
                  <a:cubicBezTo>
                    <a:pt x="234" y="152"/>
                    <a:pt x="243" y="144"/>
                    <a:pt x="247" y="130"/>
                  </a:cubicBezTo>
                  <a:cubicBezTo>
                    <a:pt x="252" y="110"/>
                    <a:pt x="248" y="82"/>
                    <a:pt x="240" y="65"/>
                  </a:cubicBezTo>
                  <a:cubicBezTo>
                    <a:pt x="228" y="40"/>
                    <a:pt x="195" y="15"/>
                    <a:pt x="163" y="9"/>
                  </a:cubicBezTo>
                  <a:cubicBezTo>
                    <a:pt x="140" y="4"/>
                    <a:pt x="112" y="11"/>
                    <a:pt x="95" y="18"/>
                  </a:cubicBezTo>
                  <a:cubicBezTo>
                    <a:pt x="91" y="19"/>
                    <a:pt x="88" y="22"/>
                    <a:pt x="84" y="23"/>
                  </a:cubicBezTo>
                  <a:cubicBezTo>
                    <a:pt x="77" y="26"/>
                    <a:pt x="73" y="26"/>
                    <a:pt x="67" y="29"/>
                  </a:cubicBezTo>
                  <a:cubicBezTo>
                    <a:pt x="56" y="34"/>
                    <a:pt x="54" y="40"/>
                    <a:pt x="45" y="44"/>
                  </a:cubicBezTo>
                  <a:cubicBezTo>
                    <a:pt x="44" y="54"/>
                    <a:pt x="35" y="56"/>
                    <a:pt x="32" y="63"/>
                  </a:cubicBezTo>
                  <a:cubicBezTo>
                    <a:pt x="35" y="82"/>
                    <a:pt x="38" y="106"/>
                    <a:pt x="39" y="125"/>
                  </a:cubicBezTo>
                  <a:cubicBezTo>
                    <a:pt x="46" y="120"/>
                    <a:pt x="50" y="112"/>
                    <a:pt x="57" y="108"/>
                  </a:cubicBezTo>
                  <a:cubicBezTo>
                    <a:pt x="70" y="100"/>
                    <a:pt x="111" y="93"/>
                    <a:pt x="129" y="95"/>
                  </a:cubicBezTo>
                  <a:cubicBezTo>
                    <a:pt x="138" y="96"/>
                    <a:pt x="152" y="108"/>
                    <a:pt x="154" y="113"/>
                  </a:cubicBezTo>
                  <a:cubicBezTo>
                    <a:pt x="157" y="118"/>
                    <a:pt x="159" y="128"/>
                    <a:pt x="158" y="134"/>
                  </a:cubicBezTo>
                  <a:cubicBezTo>
                    <a:pt x="158" y="146"/>
                    <a:pt x="146" y="167"/>
                    <a:pt x="139" y="172"/>
                  </a:cubicBezTo>
                  <a:cubicBezTo>
                    <a:pt x="134" y="176"/>
                    <a:pt x="126" y="179"/>
                    <a:pt x="119" y="182"/>
                  </a:cubicBezTo>
                  <a:cubicBezTo>
                    <a:pt x="97" y="191"/>
                    <a:pt x="76" y="201"/>
                    <a:pt x="58" y="212"/>
                  </a:cubicBezTo>
                  <a:cubicBezTo>
                    <a:pt x="47" y="222"/>
                    <a:pt x="33" y="233"/>
                    <a:pt x="26" y="247"/>
                  </a:cubicBezTo>
                  <a:cubicBezTo>
                    <a:pt x="25" y="249"/>
                    <a:pt x="23" y="250"/>
                    <a:pt x="22" y="252"/>
                  </a:cubicBezTo>
                  <a:cubicBezTo>
                    <a:pt x="16" y="262"/>
                    <a:pt x="10" y="277"/>
                    <a:pt x="9" y="289"/>
                  </a:cubicBezTo>
                  <a:cubicBezTo>
                    <a:pt x="8" y="311"/>
                    <a:pt x="17" y="328"/>
                    <a:pt x="27" y="344"/>
                  </a:cubicBezTo>
                  <a:cubicBezTo>
                    <a:pt x="43" y="358"/>
                    <a:pt x="62" y="372"/>
                    <a:pt x="88" y="373"/>
                  </a:cubicBezTo>
                  <a:cubicBezTo>
                    <a:pt x="111" y="374"/>
                    <a:pt x="132" y="365"/>
                    <a:pt x="147" y="360"/>
                  </a:cubicBezTo>
                  <a:cubicBezTo>
                    <a:pt x="152" y="359"/>
                    <a:pt x="157" y="358"/>
                    <a:pt x="162" y="356"/>
                  </a:cubicBezTo>
                  <a:cubicBezTo>
                    <a:pt x="170" y="354"/>
                    <a:pt x="176" y="349"/>
                    <a:pt x="183" y="345"/>
                  </a:cubicBezTo>
                  <a:cubicBezTo>
                    <a:pt x="191" y="341"/>
                    <a:pt x="199" y="337"/>
                    <a:pt x="203" y="332"/>
                  </a:cubicBezTo>
                  <a:cubicBezTo>
                    <a:pt x="207" y="320"/>
                    <a:pt x="201" y="310"/>
                    <a:pt x="199" y="300"/>
                  </a:cubicBezTo>
                  <a:cubicBezTo>
                    <a:pt x="196" y="288"/>
                    <a:pt x="195" y="274"/>
                    <a:pt x="191" y="262"/>
                  </a:cubicBezTo>
                  <a:cubicBezTo>
                    <a:pt x="180" y="266"/>
                    <a:pt x="169" y="280"/>
                    <a:pt x="154" y="287"/>
                  </a:cubicBez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11"/>
            <p:cNvSpPr>
              <a:spLocks noEditPoints="1"/>
            </p:cNvSpPr>
            <p:nvPr/>
          </p:nvSpPr>
          <p:spPr bwMode="auto">
            <a:xfrm>
              <a:off x="2273" y="918"/>
              <a:ext cx="70" cy="66"/>
            </a:xfrm>
            <a:custGeom>
              <a:avLst/>
              <a:gdLst/>
              <a:ahLst/>
              <a:cxnLst>
                <a:cxn ang="0">
                  <a:pos x="26" y="1"/>
                </a:cxn>
                <a:cxn ang="0">
                  <a:pos x="27" y="0"/>
                </a:cxn>
                <a:cxn ang="0">
                  <a:pos x="49" y="13"/>
                </a:cxn>
                <a:cxn ang="0">
                  <a:pos x="28" y="54"/>
                </a:cxn>
                <a:cxn ang="0">
                  <a:pos x="3" y="28"/>
                </a:cxn>
                <a:cxn ang="0">
                  <a:pos x="26" y="1"/>
                </a:cxn>
                <a:cxn ang="0">
                  <a:pos x="25" y="20"/>
                </a:cxn>
                <a:cxn ang="0">
                  <a:pos x="21" y="16"/>
                </a:cxn>
                <a:cxn ang="0">
                  <a:pos x="11" y="26"/>
                </a:cxn>
                <a:cxn ang="0">
                  <a:pos x="29" y="47"/>
                </a:cxn>
                <a:cxn ang="0">
                  <a:pos x="39" y="42"/>
                </a:cxn>
                <a:cxn ang="0">
                  <a:pos x="30" y="12"/>
                </a:cxn>
                <a:cxn ang="0">
                  <a:pos x="25" y="20"/>
                </a:cxn>
              </a:cxnLst>
              <a:rect l="0" t="0" r="r" b="b"/>
              <a:pathLst>
                <a:path w="59" h="56">
                  <a:moveTo>
                    <a:pt x="26" y="1"/>
                  </a:moveTo>
                  <a:cubicBezTo>
                    <a:pt x="26" y="0"/>
                    <a:pt x="26" y="0"/>
                    <a:pt x="27" y="0"/>
                  </a:cubicBezTo>
                  <a:cubicBezTo>
                    <a:pt x="36" y="6"/>
                    <a:pt x="45" y="5"/>
                    <a:pt x="49" y="13"/>
                  </a:cubicBezTo>
                  <a:cubicBezTo>
                    <a:pt x="59" y="30"/>
                    <a:pt x="44" y="53"/>
                    <a:pt x="28" y="54"/>
                  </a:cubicBezTo>
                  <a:cubicBezTo>
                    <a:pt x="11" y="56"/>
                    <a:pt x="0" y="41"/>
                    <a:pt x="3" y="28"/>
                  </a:cubicBezTo>
                  <a:cubicBezTo>
                    <a:pt x="6" y="18"/>
                    <a:pt x="19" y="6"/>
                    <a:pt x="26" y="1"/>
                  </a:cubicBezTo>
                  <a:close/>
                  <a:moveTo>
                    <a:pt x="25" y="20"/>
                  </a:moveTo>
                  <a:cubicBezTo>
                    <a:pt x="22" y="20"/>
                    <a:pt x="25" y="15"/>
                    <a:pt x="21" y="16"/>
                  </a:cubicBezTo>
                  <a:cubicBezTo>
                    <a:pt x="16" y="17"/>
                    <a:pt x="14" y="23"/>
                    <a:pt x="11" y="26"/>
                  </a:cubicBezTo>
                  <a:cubicBezTo>
                    <a:pt x="9" y="41"/>
                    <a:pt x="19" y="45"/>
                    <a:pt x="29" y="47"/>
                  </a:cubicBezTo>
                  <a:cubicBezTo>
                    <a:pt x="32" y="45"/>
                    <a:pt x="35" y="43"/>
                    <a:pt x="39" y="42"/>
                  </a:cubicBezTo>
                  <a:cubicBezTo>
                    <a:pt x="46" y="32"/>
                    <a:pt x="44" y="13"/>
                    <a:pt x="30" y="12"/>
                  </a:cubicBezTo>
                  <a:cubicBezTo>
                    <a:pt x="32" y="16"/>
                    <a:pt x="29" y="19"/>
                    <a:pt x="25" y="20"/>
                  </a:cubicBez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</a:ln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" name="Group 9"/>
          <p:cNvGrpSpPr>
            <a:grpSpLocks noChangeAspect="1"/>
          </p:cNvGrpSpPr>
          <p:nvPr/>
        </p:nvGrpSpPr>
        <p:grpSpPr bwMode="auto">
          <a:xfrm>
            <a:off x="3890294" y="1948112"/>
            <a:ext cx="360363" cy="539750"/>
            <a:chOff x="2880" y="240"/>
            <a:chExt cx="227" cy="340"/>
          </a:xfrm>
        </p:grpSpPr>
        <p:sp>
          <p:nvSpPr>
            <p:cNvPr id="11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880" y="240"/>
              <a:ext cx="227" cy="3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5"/>
            <p:cNvSpPr>
              <a:spLocks noEditPoints="1"/>
            </p:cNvSpPr>
            <p:nvPr/>
          </p:nvSpPr>
          <p:spPr bwMode="auto">
            <a:xfrm>
              <a:off x="2875" y="238"/>
              <a:ext cx="235" cy="275"/>
            </a:xfrm>
            <a:custGeom>
              <a:avLst/>
              <a:gdLst/>
              <a:ahLst/>
              <a:cxnLst>
                <a:cxn ang="0">
                  <a:pos x="186" y="235"/>
                </a:cxn>
                <a:cxn ang="0">
                  <a:pos x="207" y="229"/>
                </a:cxn>
                <a:cxn ang="0">
                  <a:pos x="247" y="256"/>
                </a:cxn>
                <a:cxn ang="0">
                  <a:pos x="192" y="298"/>
                </a:cxn>
                <a:cxn ang="0">
                  <a:pos x="37" y="303"/>
                </a:cxn>
                <a:cxn ang="0">
                  <a:pos x="32" y="227"/>
                </a:cxn>
                <a:cxn ang="0">
                  <a:pos x="154" y="179"/>
                </a:cxn>
                <a:cxn ang="0">
                  <a:pos x="155" y="108"/>
                </a:cxn>
                <a:cxn ang="0">
                  <a:pos x="62" y="125"/>
                </a:cxn>
                <a:cxn ang="0">
                  <a:pos x="39" y="120"/>
                </a:cxn>
                <a:cxn ang="0">
                  <a:pos x="42" y="54"/>
                </a:cxn>
                <a:cxn ang="0">
                  <a:pos x="84" y="24"/>
                </a:cxn>
                <a:cxn ang="0">
                  <a:pos x="193" y="3"/>
                </a:cxn>
                <a:cxn ang="0">
                  <a:pos x="269" y="111"/>
                </a:cxn>
                <a:cxn ang="0">
                  <a:pos x="151" y="227"/>
                </a:cxn>
                <a:cxn ang="0">
                  <a:pos x="184" y="246"/>
                </a:cxn>
                <a:cxn ang="0">
                  <a:pos x="136" y="240"/>
                </a:cxn>
                <a:cxn ang="0">
                  <a:pos x="170" y="208"/>
                </a:cxn>
                <a:cxn ang="0">
                  <a:pos x="255" y="138"/>
                </a:cxn>
                <a:cxn ang="0">
                  <a:pos x="218" y="18"/>
                </a:cxn>
                <a:cxn ang="0">
                  <a:pos x="58" y="50"/>
                </a:cxn>
                <a:cxn ang="0">
                  <a:pos x="46" y="61"/>
                </a:cxn>
                <a:cxn ang="0">
                  <a:pos x="64" y="117"/>
                </a:cxn>
                <a:cxn ang="0">
                  <a:pos x="165" y="107"/>
                </a:cxn>
                <a:cxn ang="0">
                  <a:pos x="163" y="179"/>
                </a:cxn>
                <a:cxn ang="0">
                  <a:pos x="101" y="201"/>
                </a:cxn>
                <a:cxn ang="0">
                  <a:pos x="19" y="243"/>
                </a:cxn>
                <a:cxn ang="0">
                  <a:pos x="15" y="249"/>
                </a:cxn>
                <a:cxn ang="0">
                  <a:pos x="48" y="301"/>
                </a:cxn>
                <a:cxn ang="0">
                  <a:pos x="131" y="310"/>
                </a:cxn>
                <a:cxn ang="0">
                  <a:pos x="234" y="261"/>
                </a:cxn>
                <a:cxn ang="0">
                  <a:pos x="184" y="246"/>
                </a:cxn>
              </a:cxnLst>
              <a:rect l="0" t="0" r="r" b="b"/>
              <a:pathLst>
                <a:path w="273" h="320">
                  <a:moveTo>
                    <a:pt x="144" y="250"/>
                  </a:moveTo>
                  <a:cubicBezTo>
                    <a:pt x="157" y="254"/>
                    <a:pt x="176" y="245"/>
                    <a:pt x="186" y="235"/>
                  </a:cubicBezTo>
                  <a:cubicBezTo>
                    <a:pt x="191" y="230"/>
                    <a:pt x="195" y="219"/>
                    <a:pt x="201" y="220"/>
                  </a:cubicBezTo>
                  <a:cubicBezTo>
                    <a:pt x="207" y="221"/>
                    <a:pt x="205" y="223"/>
                    <a:pt x="207" y="229"/>
                  </a:cubicBezTo>
                  <a:cubicBezTo>
                    <a:pt x="212" y="236"/>
                    <a:pt x="220" y="240"/>
                    <a:pt x="225" y="247"/>
                  </a:cubicBezTo>
                  <a:cubicBezTo>
                    <a:pt x="231" y="251"/>
                    <a:pt x="240" y="252"/>
                    <a:pt x="247" y="256"/>
                  </a:cubicBezTo>
                  <a:cubicBezTo>
                    <a:pt x="249" y="263"/>
                    <a:pt x="240" y="267"/>
                    <a:pt x="236" y="270"/>
                  </a:cubicBezTo>
                  <a:cubicBezTo>
                    <a:pt x="223" y="280"/>
                    <a:pt x="209" y="290"/>
                    <a:pt x="192" y="298"/>
                  </a:cubicBezTo>
                  <a:cubicBezTo>
                    <a:pt x="164" y="311"/>
                    <a:pt x="129" y="320"/>
                    <a:pt x="86" y="317"/>
                  </a:cubicBezTo>
                  <a:cubicBezTo>
                    <a:pt x="70" y="316"/>
                    <a:pt x="53" y="311"/>
                    <a:pt x="37" y="303"/>
                  </a:cubicBezTo>
                  <a:cubicBezTo>
                    <a:pt x="25" y="297"/>
                    <a:pt x="8" y="285"/>
                    <a:pt x="6" y="274"/>
                  </a:cubicBezTo>
                  <a:cubicBezTo>
                    <a:pt x="0" y="249"/>
                    <a:pt x="19" y="236"/>
                    <a:pt x="32" y="227"/>
                  </a:cubicBezTo>
                  <a:cubicBezTo>
                    <a:pt x="45" y="217"/>
                    <a:pt x="62" y="208"/>
                    <a:pt x="80" y="202"/>
                  </a:cubicBezTo>
                  <a:cubicBezTo>
                    <a:pt x="106" y="191"/>
                    <a:pt x="134" y="190"/>
                    <a:pt x="154" y="179"/>
                  </a:cubicBezTo>
                  <a:cubicBezTo>
                    <a:pt x="164" y="172"/>
                    <a:pt x="181" y="154"/>
                    <a:pt x="179" y="134"/>
                  </a:cubicBezTo>
                  <a:cubicBezTo>
                    <a:pt x="177" y="121"/>
                    <a:pt x="166" y="117"/>
                    <a:pt x="155" y="108"/>
                  </a:cubicBezTo>
                  <a:cubicBezTo>
                    <a:pt x="133" y="101"/>
                    <a:pt x="110" y="110"/>
                    <a:pt x="88" y="117"/>
                  </a:cubicBezTo>
                  <a:cubicBezTo>
                    <a:pt x="80" y="120"/>
                    <a:pt x="71" y="122"/>
                    <a:pt x="62" y="125"/>
                  </a:cubicBezTo>
                  <a:cubicBezTo>
                    <a:pt x="54" y="128"/>
                    <a:pt x="46" y="133"/>
                    <a:pt x="38" y="131"/>
                  </a:cubicBezTo>
                  <a:cubicBezTo>
                    <a:pt x="34" y="128"/>
                    <a:pt x="39" y="124"/>
                    <a:pt x="39" y="120"/>
                  </a:cubicBezTo>
                  <a:cubicBezTo>
                    <a:pt x="39" y="110"/>
                    <a:pt x="40" y="95"/>
                    <a:pt x="41" y="81"/>
                  </a:cubicBezTo>
                  <a:cubicBezTo>
                    <a:pt x="42" y="71"/>
                    <a:pt x="46" y="63"/>
                    <a:pt x="42" y="54"/>
                  </a:cubicBezTo>
                  <a:cubicBezTo>
                    <a:pt x="47" y="46"/>
                    <a:pt x="56" y="43"/>
                    <a:pt x="63" y="38"/>
                  </a:cubicBezTo>
                  <a:cubicBezTo>
                    <a:pt x="70" y="34"/>
                    <a:pt x="77" y="28"/>
                    <a:pt x="84" y="24"/>
                  </a:cubicBezTo>
                  <a:cubicBezTo>
                    <a:pt x="103" y="14"/>
                    <a:pt x="122" y="7"/>
                    <a:pt x="147" y="4"/>
                  </a:cubicBezTo>
                  <a:cubicBezTo>
                    <a:pt x="159" y="2"/>
                    <a:pt x="178" y="0"/>
                    <a:pt x="193" y="3"/>
                  </a:cubicBezTo>
                  <a:cubicBezTo>
                    <a:pt x="211" y="6"/>
                    <a:pt x="239" y="20"/>
                    <a:pt x="250" y="32"/>
                  </a:cubicBezTo>
                  <a:cubicBezTo>
                    <a:pt x="264" y="48"/>
                    <a:pt x="273" y="86"/>
                    <a:pt x="269" y="111"/>
                  </a:cubicBezTo>
                  <a:cubicBezTo>
                    <a:pt x="262" y="156"/>
                    <a:pt x="228" y="188"/>
                    <a:pt x="188" y="206"/>
                  </a:cubicBezTo>
                  <a:cubicBezTo>
                    <a:pt x="176" y="212"/>
                    <a:pt x="159" y="218"/>
                    <a:pt x="151" y="227"/>
                  </a:cubicBezTo>
                  <a:cubicBezTo>
                    <a:pt x="146" y="232"/>
                    <a:pt x="143" y="238"/>
                    <a:pt x="144" y="250"/>
                  </a:cubicBezTo>
                  <a:close/>
                  <a:moveTo>
                    <a:pt x="184" y="246"/>
                  </a:moveTo>
                  <a:cubicBezTo>
                    <a:pt x="177" y="251"/>
                    <a:pt x="152" y="261"/>
                    <a:pt x="144" y="258"/>
                  </a:cubicBezTo>
                  <a:cubicBezTo>
                    <a:pt x="135" y="256"/>
                    <a:pt x="134" y="247"/>
                    <a:pt x="136" y="240"/>
                  </a:cubicBezTo>
                  <a:cubicBezTo>
                    <a:pt x="137" y="237"/>
                    <a:pt x="139" y="236"/>
                    <a:pt x="140" y="234"/>
                  </a:cubicBezTo>
                  <a:cubicBezTo>
                    <a:pt x="148" y="217"/>
                    <a:pt x="154" y="215"/>
                    <a:pt x="170" y="208"/>
                  </a:cubicBezTo>
                  <a:cubicBezTo>
                    <a:pt x="200" y="195"/>
                    <a:pt x="229" y="180"/>
                    <a:pt x="246" y="153"/>
                  </a:cubicBezTo>
                  <a:cubicBezTo>
                    <a:pt x="249" y="148"/>
                    <a:pt x="253" y="143"/>
                    <a:pt x="255" y="138"/>
                  </a:cubicBezTo>
                  <a:cubicBezTo>
                    <a:pt x="270" y="105"/>
                    <a:pt x="263" y="52"/>
                    <a:pt x="240" y="32"/>
                  </a:cubicBezTo>
                  <a:cubicBezTo>
                    <a:pt x="235" y="27"/>
                    <a:pt x="226" y="22"/>
                    <a:pt x="218" y="18"/>
                  </a:cubicBezTo>
                  <a:cubicBezTo>
                    <a:pt x="203" y="11"/>
                    <a:pt x="187" y="6"/>
                    <a:pt x="168" y="7"/>
                  </a:cubicBezTo>
                  <a:cubicBezTo>
                    <a:pt x="123" y="7"/>
                    <a:pt x="90" y="25"/>
                    <a:pt x="58" y="50"/>
                  </a:cubicBezTo>
                  <a:cubicBezTo>
                    <a:pt x="54" y="50"/>
                    <a:pt x="57" y="55"/>
                    <a:pt x="55" y="57"/>
                  </a:cubicBezTo>
                  <a:cubicBezTo>
                    <a:pt x="52" y="59"/>
                    <a:pt x="46" y="57"/>
                    <a:pt x="46" y="61"/>
                  </a:cubicBezTo>
                  <a:cubicBezTo>
                    <a:pt x="48" y="82"/>
                    <a:pt x="45" y="101"/>
                    <a:pt x="45" y="124"/>
                  </a:cubicBezTo>
                  <a:cubicBezTo>
                    <a:pt x="52" y="124"/>
                    <a:pt x="58" y="119"/>
                    <a:pt x="64" y="117"/>
                  </a:cubicBezTo>
                  <a:cubicBezTo>
                    <a:pt x="75" y="114"/>
                    <a:pt x="87" y="110"/>
                    <a:pt x="100" y="107"/>
                  </a:cubicBezTo>
                  <a:cubicBezTo>
                    <a:pt x="127" y="98"/>
                    <a:pt x="147" y="97"/>
                    <a:pt x="165" y="107"/>
                  </a:cubicBezTo>
                  <a:cubicBezTo>
                    <a:pt x="178" y="115"/>
                    <a:pt x="191" y="126"/>
                    <a:pt x="185" y="147"/>
                  </a:cubicBezTo>
                  <a:cubicBezTo>
                    <a:pt x="182" y="157"/>
                    <a:pt x="171" y="170"/>
                    <a:pt x="163" y="179"/>
                  </a:cubicBezTo>
                  <a:cubicBezTo>
                    <a:pt x="157" y="185"/>
                    <a:pt x="143" y="188"/>
                    <a:pt x="132" y="192"/>
                  </a:cubicBezTo>
                  <a:cubicBezTo>
                    <a:pt x="122" y="195"/>
                    <a:pt x="111" y="198"/>
                    <a:pt x="101" y="201"/>
                  </a:cubicBezTo>
                  <a:cubicBezTo>
                    <a:pt x="74" y="207"/>
                    <a:pt x="49" y="220"/>
                    <a:pt x="32" y="233"/>
                  </a:cubicBezTo>
                  <a:cubicBezTo>
                    <a:pt x="27" y="237"/>
                    <a:pt x="22" y="239"/>
                    <a:pt x="19" y="243"/>
                  </a:cubicBezTo>
                  <a:cubicBezTo>
                    <a:pt x="18" y="244"/>
                    <a:pt x="19" y="246"/>
                    <a:pt x="18" y="247"/>
                  </a:cubicBezTo>
                  <a:cubicBezTo>
                    <a:pt x="18" y="248"/>
                    <a:pt x="16" y="247"/>
                    <a:pt x="15" y="249"/>
                  </a:cubicBezTo>
                  <a:cubicBezTo>
                    <a:pt x="9" y="261"/>
                    <a:pt x="15" y="278"/>
                    <a:pt x="22" y="285"/>
                  </a:cubicBezTo>
                  <a:cubicBezTo>
                    <a:pt x="27" y="290"/>
                    <a:pt x="38" y="297"/>
                    <a:pt x="48" y="301"/>
                  </a:cubicBezTo>
                  <a:cubicBezTo>
                    <a:pt x="62" y="308"/>
                    <a:pt x="78" y="309"/>
                    <a:pt x="92" y="309"/>
                  </a:cubicBezTo>
                  <a:cubicBezTo>
                    <a:pt x="104" y="309"/>
                    <a:pt x="119" y="311"/>
                    <a:pt x="131" y="310"/>
                  </a:cubicBezTo>
                  <a:cubicBezTo>
                    <a:pt x="135" y="309"/>
                    <a:pt x="140" y="307"/>
                    <a:pt x="145" y="306"/>
                  </a:cubicBezTo>
                  <a:cubicBezTo>
                    <a:pt x="182" y="298"/>
                    <a:pt x="213" y="284"/>
                    <a:pt x="234" y="261"/>
                  </a:cubicBezTo>
                  <a:cubicBezTo>
                    <a:pt x="222" y="252"/>
                    <a:pt x="209" y="245"/>
                    <a:pt x="202" y="231"/>
                  </a:cubicBezTo>
                  <a:cubicBezTo>
                    <a:pt x="195" y="233"/>
                    <a:pt x="191" y="241"/>
                    <a:pt x="184" y="246"/>
                  </a:cubicBez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6"/>
            <p:cNvSpPr>
              <a:spLocks noEditPoints="1"/>
            </p:cNvSpPr>
            <p:nvPr/>
          </p:nvSpPr>
          <p:spPr bwMode="auto">
            <a:xfrm>
              <a:off x="2954" y="541"/>
              <a:ext cx="48" cy="41"/>
            </a:xfrm>
            <a:custGeom>
              <a:avLst/>
              <a:gdLst/>
              <a:ahLst/>
              <a:cxnLst>
                <a:cxn ang="0">
                  <a:pos x="47" y="4"/>
                </a:cxn>
                <a:cxn ang="0">
                  <a:pos x="27" y="46"/>
                </a:cxn>
                <a:cxn ang="0">
                  <a:pos x="15" y="43"/>
                </a:cxn>
                <a:cxn ang="0">
                  <a:pos x="22" y="0"/>
                </a:cxn>
                <a:cxn ang="0">
                  <a:pos x="47" y="4"/>
                </a:cxn>
                <a:cxn ang="0">
                  <a:pos x="38" y="7"/>
                </a:cxn>
                <a:cxn ang="0">
                  <a:pos x="25" y="7"/>
                </a:cxn>
                <a:cxn ang="0">
                  <a:pos x="25" y="40"/>
                </a:cxn>
                <a:cxn ang="0">
                  <a:pos x="43" y="13"/>
                </a:cxn>
                <a:cxn ang="0">
                  <a:pos x="38" y="7"/>
                </a:cxn>
              </a:cxnLst>
              <a:rect l="0" t="0" r="r" b="b"/>
              <a:pathLst>
                <a:path w="56" h="47">
                  <a:moveTo>
                    <a:pt x="47" y="4"/>
                  </a:moveTo>
                  <a:cubicBezTo>
                    <a:pt x="56" y="18"/>
                    <a:pt x="41" y="45"/>
                    <a:pt x="27" y="46"/>
                  </a:cubicBezTo>
                  <a:cubicBezTo>
                    <a:pt x="23" y="47"/>
                    <a:pt x="16" y="45"/>
                    <a:pt x="15" y="43"/>
                  </a:cubicBezTo>
                  <a:cubicBezTo>
                    <a:pt x="0" y="34"/>
                    <a:pt x="8" y="6"/>
                    <a:pt x="22" y="0"/>
                  </a:cubicBezTo>
                  <a:cubicBezTo>
                    <a:pt x="34" y="0"/>
                    <a:pt x="40" y="0"/>
                    <a:pt x="47" y="4"/>
                  </a:cubicBezTo>
                  <a:close/>
                  <a:moveTo>
                    <a:pt x="38" y="7"/>
                  </a:moveTo>
                  <a:cubicBezTo>
                    <a:pt x="34" y="6"/>
                    <a:pt x="27" y="6"/>
                    <a:pt x="25" y="7"/>
                  </a:cubicBezTo>
                  <a:cubicBezTo>
                    <a:pt x="12" y="10"/>
                    <a:pt x="8" y="39"/>
                    <a:pt x="25" y="40"/>
                  </a:cubicBezTo>
                  <a:cubicBezTo>
                    <a:pt x="37" y="40"/>
                    <a:pt x="41" y="25"/>
                    <a:pt x="43" y="13"/>
                  </a:cubicBezTo>
                  <a:cubicBezTo>
                    <a:pt x="41" y="11"/>
                    <a:pt x="40" y="8"/>
                    <a:pt x="38" y="7"/>
                  </a:cubicBez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rgbClr val="00B0F0"/>
              </a:solidFill>
            </a:ln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 bwMode="auto">
          <a:xfrm rot="844600">
            <a:off x="4855495" y="2249737"/>
            <a:ext cx="566737" cy="968375"/>
            <a:chOff x="3483" y="430"/>
            <a:chExt cx="357" cy="610"/>
          </a:xfrm>
        </p:grpSpPr>
        <p:sp>
          <p:nvSpPr>
            <p:cNvPr id="15" name="AutoShape 18"/>
            <p:cNvSpPr>
              <a:spLocks noChangeAspect="1" noChangeArrowheads="1" noTextEdit="1"/>
            </p:cNvSpPr>
            <p:nvPr/>
          </p:nvSpPr>
          <p:spPr bwMode="auto">
            <a:xfrm>
              <a:off x="3483" y="430"/>
              <a:ext cx="357" cy="6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20"/>
            <p:cNvSpPr>
              <a:spLocks noEditPoints="1"/>
            </p:cNvSpPr>
            <p:nvPr/>
          </p:nvSpPr>
          <p:spPr bwMode="auto">
            <a:xfrm>
              <a:off x="3477" y="429"/>
              <a:ext cx="363" cy="493"/>
            </a:xfrm>
            <a:custGeom>
              <a:avLst/>
              <a:gdLst/>
              <a:ahLst/>
              <a:cxnLst>
                <a:cxn ang="0">
                  <a:pos x="221" y="368"/>
                </a:cxn>
                <a:cxn ang="0">
                  <a:pos x="232" y="385"/>
                </a:cxn>
                <a:cxn ang="0">
                  <a:pos x="204" y="406"/>
                </a:cxn>
                <a:cxn ang="0">
                  <a:pos x="79" y="442"/>
                </a:cxn>
                <a:cxn ang="0">
                  <a:pos x="37" y="421"/>
                </a:cxn>
                <a:cxn ang="0">
                  <a:pos x="16" y="306"/>
                </a:cxn>
                <a:cxn ang="0">
                  <a:pos x="33" y="276"/>
                </a:cxn>
                <a:cxn ang="0">
                  <a:pos x="170" y="163"/>
                </a:cxn>
                <a:cxn ang="0">
                  <a:pos x="176" y="156"/>
                </a:cxn>
                <a:cxn ang="0">
                  <a:pos x="186" y="131"/>
                </a:cxn>
                <a:cxn ang="0">
                  <a:pos x="36" y="157"/>
                </a:cxn>
                <a:cxn ang="0">
                  <a:pos x="21" y="148"/>
                </a:cxn>
                <a:cxn ang="0">
                  <a:pos x="13" y="93"/>
                </a:cxn>
                <a:cxn ang="0">
                  <a:pos x="24" y="71"/>
                </a:cxn>
                <a:cxn ang="0">
                  <a:pos x="84" y="37"/>
                </a:cxn>
                <a:cxn ang="0">
                  <a:pos x="214" y="1"/>
                </a:cxn>
                <a:cxn ang="0">
                  <a:pos x="314" y="52"/>
                </a:cxn>
                <a:cxn ang="0">
                  <a:pos x="320" y="122"/>
                </a:cxn>
                <a:cxn ang="0">
                  <a:pos x="286" y="174"/>
                </a:cxn>
                <a:cxn ang="0">
                  <a:pos x="253" y="206"/>
                </a:cxn>
                <a:cxn ang="0">
                  <a:pos x="164" y="266"/>
                </a:cxn>
                <a:cxn ang="0">
                  <a:pos x="123" y="288"/>
                </a:cxn>
                <a:cxn ang="0">
                  <a:pos x="116" y="343"/>
                </a:cxn>
                <a:cxn ang="0">
                  <a:pos x="164" y="305"/>
                </a:cxn>
                <a:cxn ang="0">
                  <a:pos x="184" y="276"/>
                </a:cxn>
                <a:cxn ang="0">
                  <a:pos x="157" y="328"/>
                </a:cxn>
                <a:cxn ang="0">
                  <a:pos x="107" y="347"/>
                </a:cxn>
                <a:cxn ang="0">
                  <a:pos x="122" y="282"/>
                </a:cxn>
                <a:cxn ang="0">
                  <a:pos x="143" y="268"/>
                </a:cxn>
                <a:cxn ang="0">
                  <a:pos x="186" y="246"/>
                </a:cxn>
                <a:cxn ang="0">
                  <a:pos x="283" y="169"/>
                </a:cxn>
                <a:cxn ang="0">
                  <a:pos x="319" y="80"/>
                </a:cxn>
                <a:cxn ang="0">
                  <a:pos x="289" y="32"/>
                </a:cxn>
                <a:cxn ang="0">
                  <a:pos x="209" y="8"/>
                </a:cxn>
                <a:cxn ang="0">
                  <a:pos x="19" y="90"/>
                </a:cxn>
                <a:cxn ang="0">
                  <a:pos x="47" y="135"/>
                </a:cxn>
                <a:cxn ang="0">
                  <a:pos x="192" y="116"/>
                </a:cxn>
                <a:cxn ang="0">
                  <a:pos x="132" y="200"/>
                </a:cxn>
                <a:cxn ang="0">
                  <a:pos x="13" y="355"/>
                </a:cxn>
                <a:cxn ang="0">
                  <a:pos x="161" y="423"/>
                </a:cxn>
                <a:cxn ang="0">
                  <a:pos x="219" y="384"/>
                </a:cxn>
                <a:cxn ang="0">
                  <a:pos x="197" y="346"/>
                </a:cxn>
                <a:cxn ang="0">
                  <a:pos x="181" y="294"/>
                </a:cxn>
              </a:cxnLst>
              <a:rect l="0" t="0" r="r" b="b"/>
              <a:pathLst>
                <a:path w="326" h="444">
                  <a:moveTo>
                    <a:pt x="187" y="288"/>
                  </a:moveTo>
                  <a:cubicBezTo>
                    <a:pt x="196" y="316"/>
                    <a:pt x="204" y="346"/>
                    <a:pt x="221" y="368"/>
                  </a:cubicBezTo>
                  <a:cubicBezTo>
                    <a:pt x="223" y="371"/>
                    <a:pt x="224" y="374"/>
                    <a:pt x="227" y="377"/>
                  </a:cubicBezTo>
                  <a:cubicBezTo>
                    <a:pt x="228" y="379"/>
                    <a:pt x="232" y="381"/>
                    <a:pt x="232" y="385"/>
                  </a:cubicBezTo>
                  <a:cubicBezTo>
                    <a:pt x="227" y="391"/>
                    <a:pt x="220" y="394"/>
                    <a:pt x="213" y="399"/>
                  </a:cubicBezTo>
                  <a:cubicBezTo>
                    <a:pt x="210" y="401"/>
                    <a:pt x="207" y="403"/>
                    <a:pt x="204" y="406"/>
                  </a:cubicBezTo>
                  <a:cubicBezTo>
                    <a:pt x="185" y="420"/>
                    <a:pt x="159" y="437"/>
                    <a:pt x="128" y="441"/>
                  </a:cubicBezTo>
                  <a:cubicBezTo>
                    <a:pt x="110" y="444"/>
                    <a:pt x="95" y="443"/>
                    <a:pt x="79" y="442"/>
                  </a:cubicBezTo>
                  <a:cubicBezTo>
                    <a:pt x="74" y="439"/>
                    <a:pt x="67" y="438"/>
                    <a:pt x="61" y="436"/>
                  </a:cubicBezTo>
                  <a:cubicBezTo>
                    <a:pt x="53" y="429"/>
                    <a:pt x="45" y="427"/>
                    <a:pt x="37" y="421"/>
                  </a:cubicBezTo>
                  <a:cubicBezTo>
                    <a:pt x="13" y="401"/>
                    <a:pt x="0" y="364"/>
                    <a:pt x="9" y="327"/>
                  </a:cubicBezTo>
                  <a:cubicBezTo>
                    <a:pt x="11" y="318"/>
                    <a:pt x="13" y="314"/>
                    <a:pt x="16" y="306"/>
                  </a:cubicBezTo>
                  <a:cubicBezTo>
                    <a:pt x="20" y="297"/>
                    <a:pt x="23" y="292"/>
                    <a:pt x="28" y="284"/>
                  </a:cubicBezTo>
                  <a:cubicBezTo>
                    <a:pt x="30" y="281"/>
                    <a:pt x="31" y="279"/>
                    <a:pt x="33" y="276"/>
                  </a:cubicBezTo>
                  <a:cubicBezTo>
                    <a:pt x="52" y="245"/>
                    <a:pt x="86" y="221"/>
                    <a:pt x="119" y="202"/>
                  </a:cubicBezTo>
                  <a:cubicBezTo>
                    <a:pt x="138" y="191"/>
                    <a:pt x="155" y="180"/>
                    <a:pt x="170" y="163"/>
                  </a:cubicBezTo>
                  <a:cubicBezTo>
                    <a:pt x="171" y="162"/>
                    <a:pt x="171" y="159"/>
                    <a:pt x="172" y="158"/>
                  </a:cubicBezTo>
                  <a:cubicBezTo>
                    <a:pt x="173" y="157"/>
                    <a:pt x="175" y="157"/>
                    <a:pt x="176" y="156"/>
                  </a:cubicBezTo>
                  <a:cubicBezTo>
                    <a:pt x="179" y="151"/>
                    <a:pt x="180" y="143"/>
                    <a:pt x="183" y="137"/>
                  </a:cubicBezTo>
                  <a:cubicBezTo>
                    <a:pt x="185" y="133"/>
                    <a:pt x="186" y="134"/>
                    <a:pt x="186" y="131"/>
                  </a:cubicBezTo>
                  <a:cubicBezTo>
                    <a:pt x="188" y="105"/>
                    <a:pt x="156" y="100"/>
                    <a:pt x="133" y="103"/>
                  </a:cubicBezTo>
                  <a:cubicBezTo>
                    <a:pt x="95" y="109"/>
                    <a:pt x="53" y="131"/>
                    <a:pt x="36" y="157"/>
                  </a:cubicBezTo>
                  <a:cubicBezTo>
                    <a:pt x="31" y="164"/>
                    <a:pt x="35" y="169"/>
                    <a:pt x="23" y="170"/>
                  </a:cubicBezTo>
                  <a:cubicBezTo>
                    <a:pt x="20" y="163"/>
                    <a:pt x="22" y="157"/>
                    <a:pt x="21" y="148"/>
                  </a:cubicBezTo>
                  <a:cubicBezTo>
                    <a:pt x="20" y="134"/>
                    <a:pt x="18" y="117"/>
                    <a:pt x="14" y="100"/>
                  </a:cubicBezTo>
                  <a:cubicBezTo>
                    <a:pt x="14" y="99"/>
                    <a:pt x="13" y="95"/>
                    <a:pt x="13" y="93"/>
                  </a:cubicBezTo>
                  <a:cubicBezTo>
                    <a:pt x="12" y="92"/>
                    <a:pt x="9" y="87"/>
                    <a:pt x="9" y="88"/>
                  </a:cubicBezTo>
                  <a:cubicBezTo>
                    <a:pt x="9" y="84"/>
                    <a:pt x="23" y="76"/>
                    <a:pt x="24" y="71"/>
                  </a:cubicBezTo>
                  <a:cubicBezTo>
                    <a:pt x="36" y="68"/>
                    <a:pt x="44" y="58"/>
                    <a:pt x="54" y="53"/>
                  </a:cubicBezTo>
                  <a:cubicBezTo>
                    <a:pt x="64" y="48"/>
                    <a:pt x="75" y="45"/>
                    <a:pt x="84" y="37"/>
                  </a:cubicBezTo>
                  <a:cubicBezTo>
                    <a:pt x="101" y="33"/>
                    <a:pt x="117" y="21"/>
                    <a:pt x="133" y="19"/>
                  </a:cubicBezTo>
                  <a:cubicBezTo>
                    <a:pt x="157" y="8"/>
                    <a:pt x="186" y="3"/>
                    <a:pt x="214" y="1"/>
                  </a:cubicBezTo>
                  <a:cubicBezTo>
                    <a:pt x="247" y="0"/>
                    <a:pt x="275" y="8"/>
                    <a:pt x="296" y="28"/>
                  </a:cubicBezTo>
                  <a:cubicBezTo>
                    <a:pt x="303" y="35"/>
                    <a:pt x="309" y="43"/>
                    <a:pt x="314" y="52"/>
                  </a:cubicBezTo>
                  <a:cubicBezTo>
                    <a:pt x="321" y="66"/>
                    <a:pt x="326" y="76"/>
                    <a:pt x="325" y="95"/>
                  </a:cubicBezTo>
                  <a:cubicBezTo>
                    <a:pt x="324" y="104"/>
                    <a:pt x="323" y="112"/>
                    <a:pt x="320" y="122"/>
                  </a:cubicBezTo>
                  <a:cubicBezTo>
                    <a:pt x="318" y="127"/>
                    <a:pt x="314" y="132"/>
                    <a:pt x="312" y="137"/>
                  </a:cubicBezTo>
                  <a:cubicBezTo>
                    <a:pt x="305" y="150"/>
                    <a:pt x="296" y="164"/>
                    <a:pt x="286" y="174"/>
                  </a:cubicBezTo>
                  <a:cubicBezTo>
                    <a:pt x="282" y="178"/>
                    <a:pt x="279" y="182"/>
                    <a:pt x="276" y="186"/>
                  </a:cubicBezTo>
                  <a:cubicBezTo>
                    <a:pt x="269" y="193"/>
                    <a:pt x="261" y="199"/>
                    <a:pt x="253" y="206"/>
                  </a:cubicBezTo>
                  <a:cubicBezTo>
                    <a:pt x="243" y="216"/>
                    <a:pt x="231" y="227"/>
                    <a:pt x="218" y="235"/>
                  </a:cubicBezTo>
                  <a:cubicBezTo>
                    <a:pt x="201" y="245"/>
                    <a:pt x="182" y="257"/>
                    <a:pt x="164" y="266"/>
                  </a:cubicBezTo>
                  <a:cubicBezTo>
                    <a:pt x="155" y="272"/>
                    <a:pt x="144" y="275"/>
                    <a:pt x="135" y="280"/>
                  </a:cubicBezTo>
                  <a:cubicBezTo>
                    <a:pt x="131" y="282"/>
                    <a:pt x="128" y="287"/>
                    <a:pt x="123" y="288"/>
                  </a:cubicBezTo>
                  <a:cubicBezTo>
                    <a:pt x="113" y="296"/>
                    <a:pt x="100" y="315"/>
                    <a:pt x="107" y="333"/>
                  </a:cubicBezTo>
                  <a:cubicBezTo>
                    <a:pt x="108" y="337"/>
                    <a:pt x="113" y="339"/>
                    <a:pt x="116" y="343"/>
                  </a:cubicBezTo>
                  <a:cubicBezTo>
                    <a:pt x="130" y="346"/>
                    <a:pt x="136" y="341"/>
                    <a:pt x="145" y="332"/>
                  </a:cubicBezTo>
                  <a:cubicBezTo>
                    <a:pt x="152" y="324"/>
                    <a:pt x="158" y="314"/>
                    <a:pt x="164" y="305"/>
                  </a:cubicBezTo>
                  <a:cubicBezTo>
                    <a:pt x="167" y="300"/>
                    <a:pt x="171" y="295"/>
                    <a:pt x="173" y="291"/>
                  </a:cubicBezTo>
                  <a:cubicBezTo>
                    <a:pt x="175" y="286"/>
                    <a:pt x="176" y="274"/>
                    <a:pt x="184" y="276"/>
                  </a:cubicBezTo>
                  <a:cubicBezTo>
                    <a:pt x="189" y="277"/>
                    <a:pt x="189" y="282"/>
                    <a:pt x="187" y="288"/>
                  </a:cubicBezTo>
                  <a:close/>
                  <a:moveTo>
                    <a:pt x="157" y="328"/>
                  </a:moveTo>
                  <a:cubicBezTo>
                    <a:pt x="152" y="335"/>
                    <a:pt x="135" y="352"/>
                    <a:pt x="126" y="353"/>
                  </a:cubicBezTo>
                  <a:cubicBezTo>
                    <a:pt x="119" y="353"/>
                    <a:pt x="114" y="348"/>
                    <a:pt x="107" y="347"/>
                  </a:cubicBezTo>
                  <a:cubicBezTo>
                    <a:pt x="101" y="336"/>
                    <a:pt x="95" y="331"/>
                    <a:pt x="98" y="314"/>
                  </a:cubicBezTo>
                  <a:cubicBezTo>
                    <a:pt x="100" y="302"/>
                    <a:pt x="113" y="289"/>
                    <a:pt x="122" y="282"/>
                  </a:cubicBezTo>
                  <a:cubicBezTo>
                    <a:pt x="128" y="277"/>
                    <a:pt x="132" y="276"/>
                    <a:pt x="137" y="273"/>
                  </a:cubicBezTo>
                  <a:cubicBezTo>
                    <a:pt x="140" y="272"/>
                    <a:pt x="141" y="269"/>
                    <a:pt x="143" y="268"/>
                  </a:cubicBezTo>
                  <a:cubicBezTo>
                    <a:pt x="145" y="267"/>
                    <a:pt x="148" y="267"/>
                    <a:pt x="151" y="265"/>
                  </a:cubicBezTo>
                  <a:cubicBezTo>
                    <a:pt x="163" y="259"/>
                    <a:pt x="175" y="253"/>
                    <a:pt x="186" y="246"/>
                  </a:cubicBezTo>
                  <a:cubicBezTo>
                    <a:pt x="204" y="236"/>
                    <a:pt x="223" y="226"/>
                    <a:pt x="239" y="212"/>
                  </a:cubicBezTo>
                  <a:cubicBezTo>
                    <a:pt x="254" y="198"/>
                    <a:pt x="271" y="185"/>
                    <a:pt x="283" y="169"/>
                  </a:cubicBezTo>
                  <a:cubicBezTo>
                    <a:pt x="296" y="153"/>
                    <a:pt x="307" y="136"/>
                    <a:pt x="316" y="115"/>
                  </a:cubicBezTo>
                  <a:cubicBezTo>
                    <a:pt x="316" y="102"/>
                    <a:pt x="321" y="94"/>
                    <a:pt x="319" y="80"/>
                  </a:cubicBezTo>
                  <a:cubicBezTo>
                    <a:pt x="318" y="76"/>
                    <a:pt x="315" y="69"/>
                    <a:pt x="312" y="63"/>
                  </a:cubicBezTo>
                  <a:cubicBezTo>
                    <a:pt x="305" y="49"/>
                    <a:pt x="300" y="42"/>
                    <a:pt x="289" y="32"/>
                  </a:cubicBezTo>
                  <a:cubicBezTo>
                    <a:pt x="281" y="25"/>
                    <a:pt x="274" y="20"/>
                    <a:pt x="265" y="16"/>
                  </a:cubicBezTo>
                  <a:cubicBezTo>
                    <a:pt x="251" y="9"/>
                    <a:pt x="227" y="7"/>
                    <a:pt x="209" y="8"/>
                  </a:cubicBezTo>
                  <a:cubicBezTo>
                    <a:pt x="166" y="10"/>
                    <a:pt x="134" y="22"/>
                    <a:pt x="103" y="37"/>
                  </a:cubicBezTo>
                  <a:cubicBezTo>
                    <a:pt x="71" y="52"/>
                    <a:pt x="37" y="65"/>
                    <a:pt x="19" y="90"/>
                  </a:cubicBezTo>
                  <a:cubicBezTo>
                    <a:pt x="24" y="110"/>
                    <a:pt x="27" y="132"/>
                    <a:pt x="28" y="156"/>
                  </a:cubicBezTo>
                  <a:cubicBezTo>
                    <a:pt x="36" y="150"/>
                    <a:pt x="40" y="141"/>
                    <a:pt x="47" y="135"/>
                  </a:cubicBezTo>
                  <a:cubicBezTo>
                    <a:pt x="65" y="120"/>
                    <a:pt x="110" y="97"/>
                    <a:pt x="145" y="96"/>
                  </a:cubicBezTo>
                  <a:cubicBezTo>
                    <a:pt x="167" y="95"/>
                    <a:pt x="185" y="101"/>
                    <a:pt x="192" y="116"/>
                  </a:cubicBezTo>
                  <a:cubicBezTo>
                    <a:pt x="201" y="134"/>
                    <a:pt x="183" y="157"/>
                    <a:pt x="171" y="170"/>
                  </a:cubicBezTo>
                  <a:cubicBezTo>
                    <a:pt x="159" y="184"/>
                    <a:pt x="146" y="192"/>
                    <a:pt x="132" y="200"/>
                  </a:cubicBezTo>
                  <a:cubicBezTo>
                    <a:pt x="91" y="222"/>
                    <a:pt x="54" y="250"/>
                    <a:pt x="32" y="289"/>
                  </a:cubicBezTo>
                  <a:cubicBezTo>
                    <a:pt x="20" y="308"/>
                    <a:pt x="10" y="325"/>
                    <a:pt x="13" y="355"/>
                  </a:cubicBezTo>
                  <a:cubicBezTo>
                    <a:pt x="16" y="396"/>
                    <a:pt x="42" y="424"/>
                    <a:pt x="79" y="433"/>
                  </a:cubicBezTo>
                  <a:cubicBezTo>
                    <a:pt x="109" y="440"/>
                    <a:pt x="141" y="433"/>
                    <a:pt x="161" y="423"/>
                  </a:cubicBezTo>
                  <a:cubicBezTo>
                    <a:pt x="179" y="414"/>
                    <a:pt x="186" y="410"/>
                    <a:pt x="202" y="399"/>
                  </a:cubicBezTo>
                  <a:cubicBezTo>
                    <a:pt x="208" y="395"/>
                    <a:pt x="218" y="387"/>
                    <a:pt x="219" y="384"/>
                  </a:cubicBezTo>
                  <a:cubicBezTo>
                    <a:pt x="220" y="379"/>
                    <a:pt x="212" y="371"/>
                    <a:pt x="208" y="365"/>
                  </a:cubicBezTo>
                  <a:cubicBezTo>
                    <a:pt x="204" y="358"/>
                    <a:pt x="201" y="352"/>
                    <a:pt x="197" y="346"/>
                  </a:cubicBezTo>
                  <a:cubicBezTo>
                    <a:pt x="196" y="337"/>
                    <a:pt x="191" y="329"/>
                    <a:pt x="188" y="321"/>
                  </a:cubicBezTo>
                  <a:cubicBezTo>
                    <a:pt x="185" y="313"/>
                    <a:pt x="185" y="303"/>
                    <a:pt x="181" y="294"/>
                  </a:cubicBezTo>
                  <a:cubicBezTo>
                    <a:pt x="173" y="302"/>
                    <a:pt x="167" y="316"/>
                    <a:pt x="157" y="328"/>
                  </a:cubicBezTo>
                  <a:close/>
                </a:path>
              </a:pathLst>
            </a:custGeom>
            <a:solidFill>
              <a:srgbClr val="FFC000"/>
            </a:solidFill>
            <a:ln w="28575">
              <a:solidFill>
                <a:srgbClr val="FF99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21"/>
            <p:cNvSpPr>
              <a:spLocks noEditPoints="1"/>
            </p:cNvSpPr>
            <p:nvPr/>
          </p:nvSpPr>
          <p:spPr bwMode="auto">
            <a:xfrm>
              <a:off x="3571" y="970"/>
              <a:ext cx="70" cy="7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38" y="61"/>
                </a:cxn>
                <a:cxn ang="0">
                  <a:pos x="1" y="40"/>
                </a:cxn>
                <a:cxn ang="0">
                  <a:pos x="4" y="22"/>
                </a:cxn>
                <a:cxn ang="0">
                  <a:pos x="34" y="2"/>
                </a:cxn>
                <a:cxn ang="0">
                  <a:pos x="11" y="24"/>
                </a:cxn>
                <a:cxn ang="0">
                  <a:pos x="38" y="52"/>
                </a:cxn>
                <a:cxn ang="0">
                  <a:pos x="34" y="9"/>
                </a:cxn>
                <a:cxn ang="0">
                  <a:pos x="33" y="10"/>
                </a:cxn>
                <a:cxn ang="0">
                  <a:pos x="11" y="24"/>
                </a:cxn>
              </a:cxnLst>
              <a:rect l="0" t="0" r="r" b="b"/>
              <a:pathLst>
                <a:path w="63" h="66">
                  <a:moveTo>
                    <a:pt x="34" y="2"/>
                  </a:moveTo>
                  <a:cubicBezTo>
                    <a:pt x="63" y="0"/>
                    <a:pt x="57" y="53"/>
                    <a:pt x="38" y="61"/>
                  </a:cubicBezTo>
                  <a:cubicBezTo>
                    <a:pt x="26" y="66"/>
                    <a:pt x="2" y="56"/>
                    <a:pt x="1" y="40"/>
                  </a:cubicBezTo>
                  <a:cubicBezTo>
                    <a:pt x="0" y="36"/>
                    <a:pt x="2" y="27"/>
                    <a:pt x="4" y="22"/>
                  </a:cubicBezTo>
                  <a:cubicBezTo>
                    <a:pt x="8" y="15"/>
                    <a:pt x="21" y="3"/>
                    <a:pt x="34" y="2"/>
                  </a:cubicBezTo>
                  <a:close/>
                  <a:moveTo>
                    <a:pt x="11" y="24"/>
                  </a:moveTo>
                  <a:cubicBezTo>
                    <a:pt x="1" y="45"/>
                    <a:pt x="22" y="59"/>
                    <a:pt x="38" y="52"/>
                  </a:cubicBezTo>
                  <a:cubicBezTo>
                    <a:pt x="48" y="42"/>
                    <a:pt x="51" y="14"/>
                    <a:pt x="34" y="9"/>
                  </a:cubicBezTo>
                  <a:cubicBezTo>
                    <a:pt x="34" y="9"/>
                    <a:pt x="33" y="9"/>
                    <a:pt x="33" y="10"/>
                  </a:cubicBezTo>
                  <a:cubicBezTo>
                    <a:pt x="24" y="11"/>
                    <a:pt x="15" y="17"/>
                    <a:pt x="11" y="24"/>
                  </a:cubicBezTo>
                  <a:close/>
                </a:path>
              </a:pathLst>
            </a:custGeom>
            <a:solidFill>
              <a:srgbClr val="FFC000"/>
            </a:solidFill>
            <a:ln w="28575">
              <a:solidFill>
                <a:srgbClr val="FF9900"/>
              </a:solidFill>
            </a:ln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" name="Tekstboks 27"/>
          <p:cNvSpPr txBox="1">
            <a:spLocks noChangeArrowheads="1"/>
          </p:cNvSpPr>
          <p:nvPr/>
        </p:nvSpPr>
        <p:spPr bwMode="auto">
          <a:xfrm rot="20301177">
            <a:off x="211925" y="1381947"/>
            <a:ext cx="3878237" cy="707886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running out of things 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 about</a:t>
            </a:r>
          </a:p>
        </p:txBody>
      </p:sp>
      <p:sp>
        <p:nvSpPr>
          <p:cNvPr id="21" name="Rectangle 20"/>
          <p:cNvSpPr/>
          <p:nvPr/>
        </p:nvSpPr>
        <p:spPr>
          <a:xfrm rot="383585">
            <a:off x="639561" y="5459056"/>
            <a:ext cx="4192850" cy="707886"/>
          </a:xfrm>
          <a:prstGeom prst="rect">
            <a:avLst/>
          </a:prstGeom>
          <a:solidFill>
            <a:srgbClr val="0099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 no motorcycle to ride across the stage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328699" y="3263206"/>
            <a:ext cx="1057275" cy="10763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92055" y="3418048"/>
            <a:ext cx="1057275" cy="10763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26" name="Tekstboks 27"/>
          <p:cNvSpPr txBox="1">
            <a:spLocks noChangeArrowheads="1"/>
          </p:cNvSpPr>
          <p:nvPr/>
        </p:nvSpPr>
        <p:spPr bwMode="auto">
          <a:xfrm rot="20948841">
            <a:off x="4308559" y="4577695"/>
            <a:ext cx="4372466" cy="1323439"/>
          </a:xfrm>
          <a:prstGeom prst="rect">
            <a:avLst/>
          </a:prstGeom>
          <a:solidFill>
            <a:srgbClr val="CC0000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wife decided to show up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see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all the fuss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about!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(She is probably the only one not tweeting back there)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Third Keynote?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533417">
            <a:off x="3662937" y="1266495"/>
            <a:ext cx="4572000" cy="13234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buSzPct val="50000"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Generating all this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PowerPoint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takes me days and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days (unlike my boss,  I do not have people to do my slide decks)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6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64" y="236349"/>
            <a:ext cx="8783392" cy="643467"/>
          </a:xfrm>
        </p:spPr>
        <p:txBody>
          <a:bodyPr>
            <a:noAutofit/>
          </a:bodyPr>
          <a:lstStyle/>
          <a:p>
            <a:r>
              <a:rPr lang="en-US" sz="4200" dirty="0" smtClean="0"/>
              <a:t>Example of Equivalent Logical </a:t>
            </a:r>
            <a:r>
              <a:rPr lang="en-US" sz="4000" dirty="0" smtClean="0"/>
              <a:t>Plans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799" y="1007165"/>
            <a:ext cx="8449734" cy="206546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SELECT </a:t>
            </a:r>
            <a:r>
              <a:rPr lang="en-US" sz="1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M.Title</a:t>
            </a:r>
            <a:r>
              <a:rPr lang="en-US" sz="1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M.Director</a:t>
            </a:r>
            <a:r>
              <a:rPr lang="en-US" sz="1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FROM Movies M, Reviews R, Customers C </a:t>
            </a:r>
            <a:br>
              <a:rPr lang="en-US" sz="1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WHERE </a:t>
            </a:r>
            <a:r>
              <a:rPr lang="en-US" sz="1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C.City</a:t>
            </a:r>
            <a:r>
              <a:rPr lang="en-US" sz="1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“N.Y.” AND </a:t>
            </a:r>
            <a:r>
              <a:rPr lang="en-US" sz="1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R.Rating</a:t>
            </a:r>
            <a:r>
              <a:rPr lang="en-US" sz="1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&gt; 7 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 AND M.MID = R.MID AND C.CID = R.CID</a:t>
            </a:r>
          </a:p>
          <a:p>
            <a:pPr>
              <a:spcAft>
                <a:spcPts val="1800"/>
              </a:spcAft>
            </a:pPr>
            <a:endParaRPr lang="en-US" sz="1800" dirty="0" smtClean="0"/>
          </a:p>
          <a:p>
            <a:pPr>
              <a:spcAft>
                <a:spcPts val="1800"/>
              </a:spcAft>
            </a:pPr>
            <a:r>
              <a:rPr lang="en-US" sz="2700" dirty="0" smtClean="0"/>
              <a:t>One possible logical plan: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86367" y="2446872"/>
            <a:ext cx="6920365" cy="2819281"/>
            <a:chOff x="462568" y="3369738"/>
            <a:chExt cx="6920365" cy="2819281"/>
          </a:xfrm>
        </p:grpSpPr>
        <p:sp>
          <p:nvSpPr>
            <p:cNvPr id="9" name="Oval 8"/>
            <p:cNvSpPr/>
            <p:nvPr/>
          </p:nvSpPr>
          <p:spPr bwMode="auto">
            <a:xfrm>
              <a:off x="3699929" y="3928538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62568" y="5147732"/>
              <a:ext cx="2238299" cy="457200"/>
              <a:chOff x="462568" y="5147732"/>
              <a:chExt cx="2238299" cy="457200"/>
            </a:xfrm>
          </p:grpSpPr>
          <p:sp>
            <p:nvSpPr>
              <p:cNvPr id="5" name="Oval 4"/>
              <p:cNvSpPr/>
              <p:nvPr/>
            </p:nvSpPr>
            <p:spPr bwMode="auto">
              <a:xfrm>
                <a:off x="1930400" y="5147732"/>
                <a:ext cx="770467" cy="457200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62568" y="5222444"/>
                <a:ext cx="1476300" cy="307777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err="1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C.City</a:t>
                </a:r>
                <a:r>
                  <a:rPr lang="en-US" sz="1400" i="1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 = “N.Y”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420533" y="5190065"/>
              <a:ext cx="2116667" cy="457200"/>
              <a:chOff x="1845733" y="4758265"/>
              <a:chExt cx="2116667" cy="457200"/>
            </a:xfrm>
          </p:grpSpPr>
          <p:sp>
            <p:nvSpPr>
              <p:cNvPr id="6" name="Oval 5"/>
              <p:cNvSpPr/>
              <p:nvPr/>
            </p:nvSpPr>
            <p:spPr bwMode="auto">
              <a:xfrm>
                <a:off x="1845733" y="4758265"/>
                <a:ext cx="770467" cy="457200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41599" y="4832977"/>
                <a:ext cx="1320801" cy="307777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err="1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R.Rating</a:t>
                </a:r>
                <a:r>
                  <a:rPr lang="en-US" sz="1400" i="1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 &gt; 7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278467" y="4461933"/>
              <a:ext cx="2226732" cy="457200"/>
              <a:chOff x="-169333" y="4072466"/>
              <a:chExt cx="2226732" cy="457200"/>
            </a:xfrm>
          </p:grpSpPr>
          <p:sp>
            <p:nvSpPr>
              <p:cNvPr id="7" name="Oval 6"/>
              <p:cNvSpPr/>
              <p:nvPr/>
            </p:nvSpPr>
            <p:spPr bwMode="auto">
              <a:xfrm>
                <a:off x="1286932" y="4072466"/>
                <a:ext cx="770467" cy="457200"/>
              </a:xfrm>
              <a:prstGeom prst="ellipse">
                <a:avLst/>
              </a:prstGeom>
              <a:solidFill>
                <a:srgbClr val="FF66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-169333" y="4121778"/>
                <a:ext cx="1380067" cy="307777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C.CID = R.CID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470400" y="3986317"/>
              <a:ext cx="1566333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R.MID = M.MID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84868" y="5841998"/>
              <a:ext cx="1256474" cy="338554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10467" y="5850465"/>
              <a:ext cx="1005904" cy="338554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24" name="Straight Connector 23"/>
            <p:cNvCxnSpPr>
              <a:stCxn id="5" idx="0"/>
              <a:endCxn id="7" idx="3"/>
            </p:cNvCxnSpPr>
            <p:nvPr/>
          </p:nvCxnSpPr>
          <p:spPr bwMode="auto">
            <a:xfrm rot="5400000" flipH="1" flipV="1">
              <a:off x="2433822" y="4733990"/>
              <a:ext cx="295554" cy="5319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26" name="Straight Connector 25"/>
            <p:cNvCxnSpPr>
              <a:stCxn id="6" idx="0"/>
              <a:endCxn id="7" idx="5"/>
            </p:cNvCxnSpPr>
            <p:nvPr/>
          </p:nvCxnSpPr>
          <p:spPr bwMode="auto">
            <a:xfrm rot="16200000" flipV="1">
              <a:off x="3430124" y="4814422"/>
              <a:ext cx="337887" cy="413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28" name="Straight Connector 27"/>
            <p:cNvCxnSpPr>
              <a:stCxn id="21" idx="0"/>
              <a:endCxn id="5" idx="4"/>
            </p:cNvCxnSpPr>
            <p:nvPr/>
          </p:nvCxnSpPr>
          <p:spPr bwMode="auto">
            <a:xfrm rot="5400000" flipH="1" flipV="1">
              <a:off x="2195836" y="5722201"/>
              <a:ext cx="237066" cy="252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 flipH="1" flipV="1">
              <a:off x="3703759" y="5748458"/>
              <a:ext cx="203200" cy="8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33" name="Oval 32"/>
            <p:cNvSpPr/>
            <p:nvPr/>
          </p:nvSpPr>
          <p:spPr bwMode="auto">
            <a:xfrm>
              <a:off x="4682062" y="3369738"/>
              <a:ext cx="770467" cy="457200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03333" y="3402117"/>
              <a:ext cx="18796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M.Title</a:t>
              </a:r>
              <a:r>
                <a:rPr lang="en-US" sz="1400" i="1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1400" i="1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M.Director</a:t>
              </a:r>
              <a:endParaRPr lang="en-US" sz="14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17999" y="4546597"/>
              <a:ext cx="880269" cy="338554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37" name="Straight Connector 36"/>
            <p:cNvCxnSpPr>
              <a:stCxn id="9" idx="5"/>
              <a:endCxn id="35" idx="0"/>
            </p:cNvCxnSpPr>
            <p:nvPr/>
          </p:nvCxnSpPr>
          <p:spPr bwMode="auto">
            <a:xfrm rot="16200000" flipH="1">
              <a:off x="4443942" y="4232405"/>
              <a:ext cx="227814" cy="40057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40" name="Straight Connector 39"/>
            <p:cNvCxnSpPr>
              <a:stCxn id="7" idx="7"/>
              <a:endCxn id="9" idx="3"/>
            </p:cNvCxnSpPr>
            <p:nvPr/>
          </p:nvCxnSpPr>
          <p:spPr bwMode="auto">
            <a:xfrm rot="5400000" flipH="1" flipV="1">
              <a:off x="3497512" y="4213639"/>
              <a:ext cx="210105" cy="4203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43" name="Straight Connector 42"/>
            <p:cNvCxnSpPr>
              <a:stCxn id="9" idx="7"/>
              <a:endCxn id="33" idx="3"/>
            </p:cNvCxnSpPr>
            <p:nvPr/>
          </p:nvCxnSpPr>
          <p:spPr bwMode="auto">
            <a:xfrm rot="5400000" flipH="1" flipV="1">
              <a:off x="4458474" y="3659073"/>
              <a:ext cx="235510" cy="4373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669355"/>
              </p:ext>
            </p:extLst>
          </p:nvPr>
        </p:nvGraphicFramePr>
        <p:xfrm>
          <a:off x="5354726" y="3793008"/>
          <a:ext cx="3028950" cy="991508"/>
        </p:xfrm>
        <a:graphic>
          <a:graphicData uri="http://schemas.openxmlformats.org/drawingml/2006/table">
            <a:tbl>
              <a:tblPr/>
              <a:tblGrid>
                <a:gridCol w="395817"/>
                <a:gridCol w="763058"/>
                <a:gridCol w="901700"/>
                <a:gridCol w="968375"/>
              </a:tblGrid>
              <a:tr h="2637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MID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Title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Director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Earnings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242586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2586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2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2586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…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942191"/>
              </p:ext>
            </p:extLst>
          </p:nvPr>
        </p:nvGraphicFramePr>
        <p:xfrm>
          <a:off x="75209" y="5402378"/>
          <a:ext cx="2868082" cy="966789"/>
        </p:xfrm>
        <a:graphic>
          <a:graphicData uri="http://schemas.openxmlformats.org/drawingml/2006/table">
            <a:tbl>
              <a:tblPr/>
              <a:tblGrid>
                <a:gridCol w="374795"/>
                <a:gridCol w="722532"/>
                <a:gridCol w="853811"/>
                <a:gridCol w="916944"/>
              </a:tblGrid>
              <a:tr h="25717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CID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Name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Address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City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9900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11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…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006999"/>
              </p:ext>
            </p:extLst>
          </p:nvPr>
        </p:nvGraphicFramePr>
        <p:xfrm>
          <a:off x="4281363" y="5389866"/>
          <a:ext cx="3028950" cy="1028700"/>
        </p:xfrm>
        <a:graphic>
          <a:graphicData uri="http://schemas.openxmlformats.org/drawingml/2006/table">
            <a:tbl>
              <a:tblPr/>
              <a:tblGrid>
                <a:gridCol w="455083"/>
                <a:gridCol w="703792"/>
                <a:gridCol w="901700"/>
                <a:gridCol w="968375"/>
              </a:tblGrid>
              <a:tr h="25717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Date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CID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MID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Rating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7/3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11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8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7/3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4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…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686087" y="1092200"/>
            <a:ext cx="3078088" cy="830997"/>
          </a:xfrm>
          <a:prstGeom prst="rect">
            <a:avLst/>
          </a:prstGeom>
          <a:solidFill>
            <a:srgbClr val="FFD03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smtClean="0">
                <a:latin typeface="Arial" pitchFamily="34" charset="0"/>
                <a:cs typeface="Arial" pitchFamily="34" charset="0"/>
              </a:rPr>
              <a:t>Find titles and director names of movies with a rating &gt; 7 from customers residing in NYC</a:t>
            </a:r>
            <a:endParaRPr lang="en-US" sz="1600" b="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45419" y="1631290"/>
            <a:ext cx="2260898" cy="1374382"/>
            <a:chOff x="1645419" y="1631290"/>
            <a:chExt cx="2260898" cy="1374382"/>
          </a:xfrm>
        </p:grpSpPr>
        <p:sp>
          <p:nvSpPr>
            <p:cNvPr id="10" name="Freeform 9"/>
            <p:cNvSpPr/>
            <p:nvPr/>
          </p:nvSpPr>
          <p:spPr>
            <a:xfrm>
              <a:off x="1645419" y="1631290"/>
              <a:ext cx="1565954" cy="358444"/>
            </a:xfrm>
            <a:custGeom>
              <a:avLst/>
              <a:gdLst>
                <a:gd name="connsiteX0" fmla="*/ 951477 w 1565954"/>
                <a:gd name="connsiteY0" fmla="*/ 14630 h 358444"/>
                <a:gd name="connsiteX1" fmla="*/ 951477 w 1565954"/>
                <a:gd name="connsiteY1" fmla="*/ 14630 h 358444"/>
                <a:gd name="connsiteX2" fmla="*/ 812488 w 1565954"/>
                <a:gd name="connsiteY2" fmla="*/ 7315 h 358444"/>
                <a:gd name="connsiteX3" fmla="*/ 746651 w 1565954"/>
                <a:gd name="connsiteY3" fmla="*/ 0 h 358444"/>
                <a:gd name="connsiteX4" fmla="*/ 307739 w 1565954"/>
                <a:gd name="connsiteY4" fmla="*/ 7315 h 358444"/>
                <a:gd name="connsiteX5" fmla="*/ 146805 w 1565954"/>
                <a:gd name="connsiteY5" fmla="*/ 21945 h 358444"/>
                <a:gd name="connsiteX6" fmla="*/ 102914 w 1565954"/>
                <a:gd name="connsiteY6" fmla="*/ 29260 h 358444"/>
                <a:gd name="connsiteX7" fmla="*/ 22447 w 1565954"/>
                <a:gd name="connsiteY7" fmla="*/ 43891 h 358444"/>
                <a:gd name="connsiteX8" fmla="*/ 15131 w 1565954"/>
                <a:gd name="connsiteY8" fmla="*/ 65836 h 358444"/>
                <a:gd name="connsiteX9" fmla="*/ 501 w 1565954"/>
                <a:gd name="connsiteY9" fmla="*/ 87782 h 358444"/>
                <a:gd name="connsiteX10" fmla="*/ 7816 w 1565954"/>
                <a:gd name="connsiteY10" fmla="*/ 248716 h 358444"/>
                <a:gd name="connsiteX11" fmla="*/ 15131 w 1565954"/>
                <a:gd name="connsiteY11" fmla="*/ 270662 h 358444"/>
                <a:gd name="connsiteX12" fmla="*/ 37077 w 1565954"/>
                <a:gd name="connsiteY12" fmla="*/ 277977 h 358444"/>
                <a:gd name="connsiteX13" fmla="*/ 95599 w 1565954"/>
                <a:gd name="connsiteY13" fmla="*/ 307238 h 358444"/>
                <a:gd name="connsiteX14" fmla="*/ 146805 w 1565954"/>
                <a:gd name="connsiteY14" fmla="*/ 314553 h 358444"/>
                <a:gd name="connsiteX15" fmla="*/ 315055 w 1565954"/>
                <a:gd name="connsiteY15" fmla="*/ 329184 h 358444"/>
                <a:gd name="connsiteX16" fmla="*/ 688130 w 1565954"/>
                <a:gd name="connsiteY16" fmla="*/ 321868 h 358444"/>
                <a:gd name="connsiteX17" fmla="*/ 885640 w 1565954"/>
                <a:gd name="connsiteY17" fmla="*/ 329184 h 358444"/>
                <a:gd name="connsiteX18" fmla="*/ 1302607 w 1565954"/>
                <a:gd name="connsiteY18" fmla="*/ 343814 h 358444"/>
                <a:gd name="connsiteX19" fmla="*/ 1368443 w 1565954"/>
                <a:gd name="connsiteY19" fmla="*/ 351129 h 358444"/>
                <a:gd name="connsiteX20" fmla="*/ 1397704 w 1565954"/>
                <a:gd name="connsiteY20" fmla="*/ 358444 h 358444"/>
                <a:gd name="connsiteX21" fmla="*/ 1463541 w 1565954"/>
                <a:gd name="connsiteY21" fmla="*/ 351129 h 358444"/>
                <a:gd name="connsiteX22" fmla="*/ 1485487 w 1565954"/>
                <a:gd name="connsiteY22" fmla="*/ 336499 h 358444"/>
                <a:gd name="connsiteX23" fmla="*/ 1514747 w 1565954"/>
                <a:gd name="connsiteY23" fmla="*/ 299923 h 358444"/>
                <a:gd name="connsiteX24" fmla="*/ 1544008 w 1565954"/>
                <a:gd name="connsiteY24" fmla="*/ 256032 h 358444"/>
                <a:gd name="connsiteX25" fmla="*/ 1565954 w 1565954"/>
                <a:gd name="connsiteY25" fmla="*/ 219456 h 358444"/>
                <a:gd name="connsiteX26" fmla="*/ 1558639 w 1565954"/>
                <a:gd name="connsiteY26" fmla="*/ 124358 h 358444"/>
                <a:gd name="connsiteX27" fmla="*/ 1544008 w 1565954"/>
                <a:gd name="connsiteY27" fmla="*/ 80467 h 358444"/>
                <a:gd name="connsiteX28" fmla="*/ 1514747 w 1565954"/>
                <a:gd name="connsiteY28" fmla="*/ 51206 h 358444"/>
                <a:gd name="connsiteX29" fmla="*/ 1492802 w 1565954"/>
                <a:gd name="connsiteY29" fmla="*/ 36576 h 358444"/>
                <a:gd name="connsiteX30" fmla="*/ 1412335 w 1565954"/>
                <a:gd name="connsiteY30" fmla="*/ 14630 h 358444"/>
                <a:gd name="connsiteX31" fmla="*/ 1390389 w 1565954"/>
                <a:gd name="connsiteY31" fmla="*/ 7315 h 358444"/>
                <a:gd name="connsiteX32" fmla="*/ 1170933 w 1565954"/>
                <a:gd name="connsiteY32" fmla="*/ 14630 h 358444"/>
                <a:gd name="connsiteX33" fmla="*/ 1083151 w 1565954"/>
                <a:gd name="connsiteY33" fmla="*/ 21945 h 358444"/>
                <a:gd name="connsiteX34" fmla="*/ 1046575 w 1565954"/>
                <a:gd name="connsiteY34" fmla="*/ 29260 h 358444"/>
                <a:gd name="connsiteX35" fmla="*/ 951477 w 1565954"/>
                <a:gd name="connsiteY35" fmla="*/ 14630 h 358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65954" h="358444">
                  <a:moveTo>
                    <a:pt x="951477" y="14630"/>
                  </a:moveTo>
                  <a:lnTo>
                    <a:pt x="951477" y="14630"/>
                  </a:lnTo>
                  <a:lnTo>
                    <a:pt x="812488" y="7315"/>
                  </a:lnTo>
                  <a:cubicBezTo>
                    <a:pt x="790463" y="5742"/>
                    <a:pt x="768732" y="0"/>
                    <a:pt x="746651" y="0"/>
                  </a:cubicBezTo>
                  <a:cubicBezTo>
                    <a:pt x="600327" y="0"/>
                    <a:pt x="454043" y="4877"/>
                    <a:pt x="307739" y="7315"/>
                  </a:cubicBezTo>
                  <a:cubicBezTo>
                    <a:pt x="239147" y="30179"/>
                    <a:pt x="309341" y="8942"/>
                    <a:pt x="146805" y="21945"/>
                  </a:cubicBezTo>
                  <a:cubicBezTo>
                    <a:pt x="132020" y="23128"/>
                    <a:pt x="117507" y="26607"/>
                    <a:pt x="102914" y="29260"/>
                  </a:cubicBezTo>
                  <a:cubicBezTo>
                    <a:pt x="-9550" y="49709"/>
                    <a:pt x="151780" y="22336"/>
                    <a:pt x="22447" y="43891"/>
                  </a:cubicBezTo>
                  <a:cubicBezTo>
                    <a:pt x="20008" y="51206"/>
                    <a:pt x="18579" y="58939"/>
                    <a:pt x="15131" y="65836"/>
                  </a:cubicBezTo>
                  <a:cubicBezTo>
                    <a:pt x="11199" y="73700"/>
                    <a:pt x="852" y="78997"/>
                    <a:pt x="501" y="87782"/>
                  </a:cubicBezTo>
                  <a:cubicBezTo>
                    <a:pt x="-1645" y="141439"/>
                    <a:pt x="3534" y="195187"/>
                    <a:pt x="7816" y="248716"/>
                  </a:cubicBezTo>
                  <a:cubicBezTo>
                    <a:pt x="8431" y="256402"/>
                    <a:pt x="9678" y="265209"/>
                    <a:pt x="15131" y="270662"/>
                  </a:cubicBezTo>
                  <a:cubicBezTo>
                    <a:pt x="20584" y="276115"/>
                    <a:pt x="29762" y="275539"/>
                    <a:pt x="37077" y="277977"/>
                  </a:cubicBezTo>
                  <a:cubicBezTo>
                    <a:pt x="59166" y="292703"/>
                    <a:pt x="66965" y="300080"/>
                    <a:pt x="95599" y="307238"/>
                  </a:cubicBezTo>
                  <a:cubicBezTo>
                    <a:pt x="112326" y="311420"/>
                    <a:pt x="129714" y="312274"/>
                    <a:pt x="146805" y="314553"/>
                  </a:cubicBezTo>
                  <a:cubicBezTo>
                    <a:pt x="229836" y="325624"/>
                    <a:pt x="207835" y="322035"/>
                    <a:pt x="315055" y="329184"/>
                  </a:cubicBezTo>
                  <a:lnTo>
                    <a:pt x="688130" y="321868"/>
                  </a:lnTo>
                  <a:cubicBezTo>
                    <a:pt x="754012" y="321868"/>
                    <a:pt x="819811" y="326551"/>
                    <a:pt x="885640" y="329184"/>
                  </a:cubicBezTo>
                  <a:cubicBezTo>
                    <a:pt x="1219156" y="342525"/>
                    <a:pt x="876028" y="331268"/>
                    <a:pt x="1302607" y="343814"/>
                  </a:cubicBezTo>
                  <a:cubicBezTo>
                    <a:pt x="1324552" y="346252"/>
                    <a:pt x="1346619" y="347772"/>
                    <a:pt x="1368443" y="351129"/>
                  </a:cubicBezTo>
                  <a:cubicBezTo>
                    <a:pt x="1378380" y="352658"/>
                    <a:pt x="1387650" y="358444"/>
                    <a:pt x="1397704" y="358444"/>
                  </a:cubicBezTo>
                  <a:cubicBezTo>
                    <a:pt x="1419785" y="358444"/>
                    <a:pt x="1441595" y="353567"/>
                    <a:pt x="1463541" y="351129"/>
                  </a:cubicBezTo>
                  <a:cubicBezTo>
                    <a:pt x="1470856" y="346252"/>
                    <a:pt x="1479995" y="343364"/>
                    <a:pt x="1485487" y="336499"/>
                  </a:cubicBezTo>
                  <a:cubicBezTo>
                    <a:pt x="1525870" y="286021"/>
                    <a:pt x="1451854" y="341852"/>
                    <a:pt x="1514747" y="299923"/>
                  </a:cubicBezTo>
                  <a:lnTo>
                    <a:pt x="1544008" y="256032"/>
                  </a:lnTo>
                  <a:cubicBezTo>
                    <a:pt x="1581992" y="199057"/>
                    <a:pt x="1520390" y="265017"/>
                    <a:pt x="1565954" y="219456"/>
                  </a:cubicBezTo>
                  <a:cubicBezTo>
                    <a:pt x="1563516" y="187757"/>
                    <a:pt x="1563598" y="155762"/>
                    <a:pt x="1558639" y="124358"/>
                  </a:cubicBezTo>
                  <a:cubicBezTo>
                    <a:pt x="1556234" y="109125"/>
                    <a:pt x="1548885" y="95097"/>
                    <a:pt x="1544008" y="80467"/>
                  </a:cubicBezTo>
                  <a:cubicBezTo>
                    <a:pt x="1539646" y="67381"/>
                    <a:pt x="1526224" y="58857"/>
                    <a:pt x="1514747" y="51206"/>
                  </a:cubicBezTo>
                  <a:cubicBezTo>
                    <a:pt x="1507432" y="46329"/>
                    <a:pt x="1500836" y="40147"/>
                    <a:pt x="1492802" y="36576"/>
                  </a:cubicBezTo>
                  <a:cubicBezTo>
                    <a:pt x="1452445" y="18639"/>
                    <a:pt x="1451674" y="24464"/>
                    <a:pt x="1412335" y="14630"/>
                  </a:cubicBezTo>
                  <a:cubicBezTo>
                    <a:pt x="1404854" y="12760"/>
                    <a:pt x="1397704" y="9753"/>
                    <a:pt x="1390389" y="7315"/>
                  </a:cubicBezTo>
                  <a:lnTo>
                    <a:pt x="1170933" y="14630"/>
                  </a:lnTo>
                  <a:cubicBezTo>
                    <a:pt x="1141604" y="16027"/>
                    <a:pt x="1112312" y="18514"/>
                    <a:pt x="1083151" y="21945"/>
                  </a:cubicBezTo>
                  <a:cubicBezTo>
                    <a:pt x="1070803" y="23398"/>
                    <a:pt x="1058984" y="28484"/>
                    <a:pt x="1046575" y="29260"/>
                  </a:cubicBezTo>
                  <a:cubicBezTo>
                    <a:pt x="1019805" y="30933"/>
                    <a:pt x="992930" y="29260"/>
                    <a:pt x="951477" y="14630"/>
                  </a:cubicBezTo>
                  <a:close/>
                </a:path>
              </a:pathLst>
            </a:custGeom>
            <a:noFill/>
            <a:ln w="19050">
              <a:solidFill>
                <a:srgbClr val="A5002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>
              <a:stCxn id="10" idx="22"/>
            </p:cNvCxnSpPr>
            <p:nvPr/>
          </p:nvCxnSpPr>
          <p:spPr>
            <a:xfrm>
              <a:off x="3130906" y="1967789"/>
              <a:ext cx="775411" cy="1037883"/>
            </a:xfrm>
            <a:prstGeom prst="straightConnector1">
              <a:avLst/>
            </a:prstGeom>
            <a:ln w="19050">
              <a:solidFill>
                <a:srgbClr val="A5002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043764" y="1645750"/>
            <a:ext cx="2310962" cy="1893317"/>
            <a:chOff x="3043764" y="1645750"/>
            <a:chExt cx="2310962" cy="1893317"/>
          </a:xfrm>
        </p:grpSpPr>
        <p:sp>
          <p:nvSpPr>
            <p:cNvPr id="23" name="Freeform 22"/>
            <p:cNvSpPr/>
            <p:nvPr/>
          </p:nvSpPr>
          <p:spPr>
            <a:xfrm>
              <a:off x="3679546" y="1645750"/>
              <a:ext cx="1675180" cy="365930"/>
            </a:xfrm>
            <a:custGeom>
              <a:avLst/>
              <a:gdLst>
                <a:gd name="connsiteX0" fmla="*/ 51206 w 1675180"/>
                <a:gd name="connsiteY0" fmla="*/ 14800 h 365930"/>
                <a:gd name="connsiteX1" fmla="*/ 51206 w 1675180"/>
                <a:gd name="connsiteY1" fmla="*/ 14800 h 365930"/>
                <a:gd name="connsiteX2" fmla="*/ 519379 w 1675180"/>
                <a:gd name="connsiteY2" fmla="*/ 29431 h 365930"/>
                <a:gd name="connsiteX3" fmla="*/ 599846 w 1675180"/>
                <a:gd name="connsiteY3" fmla="*/ 44061 h 365930"/>
                <a:gd name="connsiteX4" fmla="*/ 987552 w 1675180"/>
                <a:gd name="connsiteY4" fmla="*/ 29431 h 365930"/>
                <a:gd name="connsiteX5" fmla="*/ 1111910 w 1675180"/>
                <a:gd name="connsiteY5" fmla="*/ 22116 h 365930"/>
                <a:gd name="connsiteX6" fmla="*/ 1426464 w 1675180"/>
                <a:gd name="connsiteY6" fmla="*/ 170 h 365930"/>
                <a:gd name="connsiteX7" fmla="*/ 1528876 w 1675180"/>
                <a:gd name="connsiteY7" fmla="*/ 7485 h 365930"/>
                <a:gd name="connsiteX8" fmla="*/ 1558137 w 1675180"/>
                <a:gd name="connsiteY8" fmla="*/ 14800 h 365930"/>
                <a:gd name="connsiteX9" fmla="*/ 1623974 w 1675180"/>
                <a:gd name="connsiteY9" fmla="*/ 95268 h 365930"/>
                <a:gd name="connsiteX10" fmla="*/ 1653235 w 1675180"/>
                <a:gd name="connsiteY10" fmla="*/ 161104 h 365930"/>
                <a:gd name="connsiteX11" fmla="*/ 1667865 w 1675180"/>
                <a:gd name="connsiteY11" fmla="*/ 204996 h 365930"/>
                <a:gd name="connsiteX12" fmla="*/ 1675180 w 1675180"/>
                <a:gd name="connsiteY12" fmla="*/ 226941 h 365930"/>
                <a:gd name="connsiteX13" fmla="*/ 1667865 w 1675180"/>
                <a:gd name="connsiteY13" fmla="*/ 256202 h 365930"/>
                <a:gd name="connsiteX14" fmla="*/ 1587398 w 1675180"/>
                <a:gd name="connsiteY14" fmla="*/ 292778 h 365930"/>
                <a:gd name="connsiteX15" fmla="*/ 1565452 w 1675180"/>
                <a:gd name="connsiteY15" fmla="*/ 300093 h 365930"/>
                <a:gd name="connsiteX16" fmla="*/ 1506931 w 1675180"/>
                <a:gd name="connsiteY16" fmla="*/ 322039 h 365930"/>
                <a:gd name="connsiteX17" fmla="*/ 1463040 w 1675180"/>
                <a:gd name="connsiteY17" fmla="*/ 336669 h 365930"/>
                <a:gd name="connsiteX18" fmla="*/ 980236 w 1675180"/>
                <a:gd name="connsiteY18" fmla="*/ 343984 h 365930"/>
                <a:gd name="connsiteX19" fmla="*/ 563270 w 1675180"/>
                <a:gd name="connsiteY19" fmla="*/ 351300 h 365930"/>
                <a:gd name="connsiteX20" fmla="*/ 475488 w 1675180"/>
                <a:gd name="connsiteY20" fmla="*/ 365930 h 365930"/>
                <a:gd name="connsiteX21" fmla="*/ 197510 w 1675180"/>
                <a:gd name="connsiteY21" fmla="*/ 358615 h 365930"/>
                <a:gd name="connsiteX22" fmla="*/ 109728 w 1675180"/>
                <a:gd name="connsiteY22" fmla="*/ 351300 h 365930"/>
                <a:gd name="connsiteX23" fmla="*/ 65836 w 1675180"/>
                <a:gd name="connsiteY23" fmla="*/ 336669 h 365930"/>
                <a:gd name="connsiteX24" fmla="*/ 29260 w 1675180"/>
                <a:gd name="connsiteY24" fmla="*/ 307408 h 365930"/>
                <a:gd name="connsiteX25" fmla="*/ 14630 w 1675180"/>
                <a:gd name="connsiteY25" fmla="*/ 263517 h 365930"/>
                <a:gd name="connsiteX26" fmla="*/ 7315 w 1675180"/>
                <a:gd name="connsiteY26" fmla="*/ 241572 h 365930"/>
                <a:gd name="connsiteX27" fmla="*/ 0 w 1675180"/>
                <a:gd name="connsiteY27" fmla="*/ 219626 h 365930"/>
                <a:gd name="connsiteX28" fmla="*/ 7315 w 1675180"/>
                <a:gd name="connsiteY28" fmla="*/ 14800 h 365930"/>
                <a:gd name="connsiteX29" fmla="*/ 29260 w 1675180"/>
                <a:gd name="connsiteY29" fmla="*/ 170 h 365930"/>
                <a:gd name="connsiteX30" fmla="*/ 51206 w 1675180"/>
                <a:gd name="connsiteY30" fmla="*/ 7485 h 365930"/>
                <a:gd name="connsiteX31" fmla="*/ 51206 w 1675180"/>
                <a:gd name="connsiteY31" fmla="*/ 14800 h 36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75180" h="365930">
                  <a:moveTo>
                    <a:pt x="51206" y="14800"/>
                  </a:moveTo>
                  <a:lnTo>
                    <a:pt x="51206" y="14800"/>
                  </a:lnTo>
                  <a:cubicBezTo>
                    <a:pt x="263382" y="38378"/>
                    <a:pt x="15841" y="12922"/>
                    <a:pt x="519379" y="29431"/>
                  </a:cubicBezTo>
                  <a:cubicBezTo>
                    <a:pt x="530573" y="29798"/>
                    <a:pt x="586416" y="41375"/>
                    <a:pt x="599846" y="44061"/>
                  </a:cubicBezTo>
                  <a:lnTo>
                    <a:pt x="987552" y="29431"/>
                  </a:lnTo>
                  <a:cubicBezTo>
                    <a:pt x="1029027" y="27408"/>
                    <a:pt x="1070457" y="24554"/>
                    <a:pt x="1111910" y="22116"/>
                  </a:cubicBezTo>
                  <a:cubicBezTo>
                    <a:pt x="1253261" y="-13223"/>
                    <a:pt x="1150332" y="8059"/>
                    <a:pt x="1426464" y="170"/>
                  </a:cubicBezTo>
                  <a:cubicBezTo>
                    <a:pt x="1460601" y="2608"/>
                    <a:pt x="1494861" y="3706"/>
                    <a:pt x="1528876" y="7485"/>
                  </a:cubicBezTo>
                  <a:cubicBezTo>
                    <a:pt x="1538868" y="8595"/>
                    <a:pt x="1549772" y="9223"/>
                    <a:pt x="1558137" y="14800"/>
                  </a:cubicBezTo>
                  <a:cubicBezTo>
                    <a:pt x="1575671" y="26489"/>
                    <a:pt x="1617248" y="75089"/>
                    <a:pt x="1623974" y="95268"/>
                  </a:cubicBezTo>
                  <a:cubicBezTo>
                    <a:pt x="1641384" y="147500"/>
                    <a:pt x="1630049" y="126328"/>
                    <a:pt x="1653235" y="161104"/>
                  </a:cubicBezTo>
                  <a:lnTo>
                    <a:pt x="1667865" y="204996"/>
                  </a:lnTo>
                  <a:lnTo>
                    <a:pt x="1675180" y="226941"/>
                  </a:lnTo>
                  <a:cubicBezTo>
                    <a:pt x="1672742" y="236695"/>
                    <a:pt x="1674485" y="248636"/>
                    <a:pt x="1667865" y="256202"/>
                  </a:cubicBezTo>
                  <a:cubicBezTo>
                    <a:pt x="1638293" y="289999"/>
                    <a:pt x="1623776" y="283684"/>
                    <a:pt x="1587398" y="292778"/>
                  </a:cubicBezTo>
                  <a:cubicBezTo>
                    <a:pt x="1579917" y="294648"/>
                    <a:pt x="1572767" y="297655"/>
                    <a:pt x="1565452" y="300093"/>
                  </a:cubicBezTo>
                  <a:cubicBezTo>
                    <a:pt x="1527263" y="325554"/>
                    <a:pt x="1560471" y="307438"/>
                    <a:pt x="1506931" y="322039"/>
                  </a:cubicBezTo>
                  <a:cubicBezTo>
                    <a:pt x="1492053" y="326097"/>
                    <a:pt x="1477670" y="331792"/>
                    <a:pt x="1463040" y="336669"/>
                  </a:cubicBezTo>
                  <a:cubicBezTo>
                    <a:pt x="1310346" y="387566"/>
                    <a:pt x="1141168" y="341367"/>
                    <a:pt x="980236" y="343984"/>
                  </a:cubicBezTo>
                  <a:lnTo>
                    <a:pt x="563270" y="351300"/>
                  </a:lnTo>
                  <a:cubicBezTo>
                    <a:pt x="542502" y="355453"/>
                    <a:pt x="493635" y="365930"/>
                    <a:pt x="475488" y="365930"/>
                  </a:cubicBezTo>
                  <a:cubicBezTo>
                    <a:pt x="382797" y="365930"/>
                    <a:pt x="290169" y="361053"/>
                    <a:pt x="197510" y="358615"/>
                  </a:cubicBezTo>
                  <a:cubicBezTo>
                    <a:pt x="168249" y="356177"/>
                    <a:pt x="138691" y="356127"/>
                    <a:pt x="109728" y="351300"/>
                  </a:cubicBezTo>
                  <a:cubicBezTo>
                    <a:pt x="94516" y="348765"/>
                    <a:pt x="65836" y="336669"/>
                    <a:pt x="65836" y="336669"/>
                  </a:cubicBezTo>
                  <a:cubicBezTo>
                    <a:pt x="58083" y="331500"/>
                    <a:pt x="34472" y="317832"/>
                    <a:pt x="29260" y="307408"/>
                  </a:cubicBezTo>
                  <a:cubicBezTo>
                    <a:pt x="22363" y="293614"/>
                    <a:pt x="19507" y="278147"/>
                    <a:pt x="14630" y="263517"/>
                  </a:cubicBezTo>
                  <a:lnTo>
                    <a:pt x="7315" y="241572"/>
                  </a:lnTo>
                  <a:lnTo>
                    <a:pt x="0" y="219626"/>
                  </a:lnTo>
                  <a:cubicBezTo>
                    <a:pt x="2438" y="151351"/>
                    <a:pt x="-1714" y="82520"/>
                    <a:pt x="7315" y="14800"/>
                  </a:cubicBezTo>
                  <a:cubicBezTo>
                    <a:pt x="8477" y="6086"/>
                    <a:pt x="20588" y="1615"/>
                    <a:pt x="29260" y="170"/>
                  </a:cubicBezTo>
                  <a:cubicBezTo>
                    <a:pt x="36866" y="-1098"/>
                    <a:pt x="43891" y="5047"/>
                    <a:pt x="51206" y="7485"/>
                  </a:cubicBezTo>
                  <a:lnTo>
                    <a:pt x="51206" y="14800"/>
                  </a:lnTo>
                  <a:close/>
                </a:path>
              </a:pathLst>
            </a:custGeom>
            <a:noFill/>
            <a:ln w="19050">
              <a:solidFill>
                <a:srgbClr val="A5002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3043764" y="2011680"/>
              <a:ext cx="965197" cy="1527387"/>
            </a:xfrm>
            <a:prstGeom prst="straightConnector1">
              <a:avLst/>
            </a:prstGeom>
            <a:ln w="19050">
              <a:solidFill>
                <a:srgbClr val="A5002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11881" y="3408492"/>
            <a:ext cx="6123114" cy="1936280"/>
            <a:chOff x="111881" y="3408492"/>
            <a:chExt cx="6123114" cy="1936280"/>
          </a:xfrm>
        </p:grpSpPr>
        <p:sp>
          <p:nvSpPr>
            <p:cNvPr id="41" name="TextBox 40"/>
            <p:cNvSpPr txBox="1"/>
            <p:nvPr/>
          </p:nvSpPr>
          <p:spPr>
            <a:xfrm>
              <a:off x="111881" y="5006218"/>
              <a:ext cx="1256474" cy="338554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315096" y="4998054"/>
              <a:ext cx="1005904" cy="338554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354726" y="3408492"/>
              <a:ext cx="880269" cy="338554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56" y="228895"/>
            <a:ext cx="8825318" cy="660400"/>
          </a:xfrm>
        </p:spPr>
        <p:txBody>
          <a:bodyPr>
            <a:noAutofit/>
          </a:bodyPr>
          <a:lstStyle/>
          <a:p>
            <a:r>
              <a:rPr lang="en-US" sz="4200" dirty="0" smtClean="0"/>
              <a:t>Five Logically “Equivalent” Plans</a:t>
            </a:r>
            <a:endParaRPr lang="en-US" sz="4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82356" y="1634075"/>
            <a:ext cx="2920470" cy="2057615"/>
            <a:chOff x="2207182" y="3556006"/>
            <a:chExt cx="3473946" cy="2475287"/>
          </a:xfrm>
        </p:grpSpPr>
        <p:sp>
          <p:nvSpPr>
            <p:cNvPr id="7" name="Oval 6"/>
            <p:cNvSpPr/>
            <p:nvPr/>
          </p:nvSpPr>
          <p:spPr bwMode="auto">
            <a:xfrm>
              <a:off x="2497666" y="4995333"/>
              <a:ext cx="770467" cy="457200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3759190" y="5037666"/>
              <a:ext cx="770467" cy="457200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149598" y="4495802"/>
              <a:ext cx="770467" cy="457200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7182" y="5689599"/>
              <a:ext cx="1102511" cy="333227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12846" y="5698066"/>
              <a:ext cx="908018" cy="333227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12" name="Straight Connector 11"/>
            <p:cNvCxnSpPr>
              <a:stCxn id="10" idx="0"/>
            </p:cNvCxnSpPr>
            <p:nvPr/>
          </p:nvCxnSpPr>
          <p:spPr bwMode="auto">
            <a:xfrm flipV="1">
              <a:off x="2758438" y="5452535"/>
              <a:ext cx="124461" cy="23706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3" name="Straight Connector 12"/>
            <p:cNvCxnSpPr/>
            <p:nvPr/>
          </p:nvCxnSpPr>
          <p:spPr bwMode="auto">
            <a:xfrm rot="5400000" flipH="1" flipV="1">
              <a:off x="4042416" y="5596059"/>
              <a:ext cx="203200" cy="8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4" name="Oval 13"/>
            <p:cNvSpPr/>
            <p:nvPr/>
          </p:nvSpPr>
          <p:spPr bwMode="auto">
            <a:xfrm>
              <a:off x="4910661" y="3556006"/>
              <a:ext cx="770467" cy="457200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" name="Straight Connector 14"/>
            <p:cNvCxnSpPr>
              <a:stCxn id="9" idx="7"/>
            </p:cNvCxnSpPr>
            <p:nvPr/>
          </p:nvCxnSpPr>
          <p:spPr bwMode="auto">
            <a:xfrm rot="5400000" flipH="1" flipV="1">
              <a:off x="3830173" y="4278127"/>
              <a:ext cx="261690" cy="30757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6" name="Straight Connector 15"/>
            <p:cNvCxnSpPr>
              <a:stCxn id="19" idx="7"/>
            </p:cNvCxnSpPr>
            <p:nvPr/>
          </p:nvCxnSpPr>
          <p:spPr bwMode="auto">
            <a:xfrm rot="5400000" flipH="1" flipV="1">
              <a:off x="4723403" y="3842094"/>
              <a:ext cx="193960" cy="2821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7" name="Straight Connector 16"/>
            <p:cNvCxnSpPr>
              <a:stCxn id="7" idx="0"/>
              <a:endCxn id="9" idx="3"/>
            </p:cNvCxnSpPr>
            <p:nvPr/>
          </p:nvCxnSpPr>
          <p:spPr bwMode="auto">
            <a:xfrm rot="5400000" flipH="1" flipV="1">
              <a:off x="3018022" y="4750925"/>
              <a:ext cx="109286" cy="3795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8" name="Straight Connector 17"/>
            <p:cNvCxnSpPr>
              <a:stCxn id="8" idx="0"/>
              <a:endCxn id="9" idx="5"/>
            </p:cNvCxnSpPr>
            <p:nvPr/>
          </p:nvCxnSpPr>
          <p:spPr bwMode="auto">
            <a:xfrm rot="16200000" flipV="1">
              <a:off x="3900020" y="4793261"/>
              <a:ext cx="151619" cy="33719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9" name="Oval 18"/>
            <p:cNvSpPr/>
            <p:nvPr/>
          </p:nvSpPr>
          <p:spPr bwMode="auto">
            <a:xfrm>
              <a:off x="4021662" y="4013205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07459" y="4631264"/>
              <a:ext cx="797423" cy="333227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21" name="Straight Connector 20"/>
            <p:cNvCxnSpPr>
              <a:stCxn id="19" idx="5"/>
              <a:endCxn id="20" idx="0"/>
            </p:cNvCxnSpPr>
            <p:nvPr/>
          </p:nvCxnSpPr>
          <p:spPr bwMode="auto">
            <a:xfrm>
              <a:off x="4679296" y="4403450"/>
              <a:ext cx="326874" cy="2278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-46235" y="3513673"/>
            <a:ext cx="3462961" cy="2451274"/>
            <a:chOff x="3602150" y="3166540"/>
            <a:chExt cx="4153313" cy="2939946"/>
          </a:xfrm>
        </p:grpSpPr>
        <p:sp>
          <p:nvSpPr>
            <p:cNvPr id="23" name="Oval 6"/>
            <p:cNvSpPr/>
            <p:nvPr/>
          </p:nvSpPr>
          <p:spPr bwMode="auto">
            <a:xfrm>
              <a:off x="3903134" y="5071533"/>
              <a:ext cx="770467" cy="457200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5317058" y="4131733"/>
              <a:ext cx="770467" cy="457200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4555066" y="4572002"/>
              <a:ext cx="770467" cy="457200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02150" y="5765799"/>
              <a:ext cx="1111629" cy="332220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09657" y="5774266"/>
              <a:ext cx="915527" cy="332220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28" name="Straight Connector 27"/>
            <p:cNvCxnSpPr>
              <a:stCxn id="26" idx="0"/>
            </p:cNvCxnSpPr>
            <p:nvPr/>
          </p:nvCxnSpPr>
          <p:spPr bwMode="auto">
            <a:xfrm flipV="1">
              <a:off x="4157965" y="5528741"/>
              <a:ext cx="130403" cy="23705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V="1">
              <a:off x="4980519" y="5200652"/>
              <a:ext cx="719664" cy="32596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30" name="Oval 29"/>
            <p:cNvSpPr/>
            <p:nvPr/>
          </p:nvSpPr>
          <p:spPr bwMode="auto">
            <a:xfrm>
              <a:off x="6984996" y="3166540"/>
              <a:ext cx="770467" cy="457200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 rot="5400000" flipH="1" flipV="1">
              <a:off x="5904508" y="3888661"/>
              <a:ext cx="261690" cy="30757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32" name="Straight Connector 31"/>
            <p:cNvCxnSpPr>
              <a:stCxn id="34" idx="7"/>
            </p:cNvCxnSpPr>
            <p:nvPr/>
          </p:nvCxnSpPr>
          <p:spPr bwMode="auto">
            <a:xfrm rot="5400000" flipH="1" flipV="1">
              <a:off x="6797738" y="3452628"/>
              <a:ext cx="193960" cy="2821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33" name="Straight Connector 32"/>
            <p:cNvCxnSpPr>
              <a:endCxn id="25" idx="3"/>
            </p:cNvCxnSpPr>
            <p:nvPr/>
          </p:nvCxnSpPr>
          <p:spPr bwMode="auto">
            <a:xfrm flipV="1">
              <a:off x="4428067" y="4962247"/>
              <a:ext cx="239831" cy="10928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34" name="Oval 33"/>
            <p:cNvSpPr/>
            <p:nvPr/>
          </p:nvSpPr>
          <p:spPr bwMode="auto">
            <a:xfrm>
              <a:off x="6095997" y="3623739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74198" y="4241798"/>
              <a:ext cx="804018" cy="332220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36" name="Straight Connector 35"/>
            <p:cNvCxnSpPr>
              <a:stCxn id="34" idx="5"/>
              <a:endCxn id="35" idx="0"/>
            </p:cNvCxnSpPr>
            <p:nvPr/>
          </p:nvCxnSpPr>
          <p:spPr bwMode="auto">
            <a:xfrm>
              <a:off x="6753631" y="4013983"/>
              <a:ext cx="322576" cy="2278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37" name="Straight Connector 36"/>
            <p:cNvCxnSpPr>
              <a:stCxn id="25" idx="7"/>
              <a:endCxn id="24" idx="3"/>
            </p:cNvCxnSpPr>
            <p:nvPr/>
          </p:nvCxnSpPr>
          <p:spPr bwMode="auto">
            <a:xfrm rot="5400000" flipH="1" flipV="1">
              <a:off x="5262806" y="4471874"/>
              <a:ext cx="116979" cy="21718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4591752" y="1507071"/>
            <a:ext cx="3360947" cy="2452326"/>
            <a:chOff x="4539870" y="287873"/>
            <a:chExt cx="4028393" cy="3130681"/>
          </a:xfrm>
        </p:grpSpPr>
        <p:sp>
          <p:nvSpPr>
            <p:cNvPr id="39" name="Oval 6"/>
            <p:cNvSpPr/>
            <p:nvPr/>
          </p:nvSpPr>
          <p:spPr bwMode="auto">
            <a:xfrm>
              <a:off x="6087534" y="1253066"/>
              <a:ext cx="770467" cy="457200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6104458" y="2404532"/>
              <a:ext cx="770467" cy="457200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5494866" y="1862668"/>
              <a:ext cx="770467" cy="457200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539870" y="3056464"/>
              <a:ext cx="1110920" cy="353622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947741" y="3064932"/>
              <a:ext cx="914944" cy="353622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 rot="5400000" flipH="1" flipV="1">
              <a:off x="6387684" y="2962925"/>
              <a:ext cx="203200" cy="8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45" name="Oval 44"/>
            <p:cNvSpPr/>
            <p:nvPr/>
          </p:nvSpPr>
          <p:spPr bwMode="auto">
            <a:xfrm>
              <a:off x="7797796" y="287873"/>
              <a:ext cx="770467" cy="457200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 rot="5400000" flipH="1" flipV="1">
              <a:off x="6717308" y="1009994"/>
              <a:ext cx="261690" cy="30757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47" name="Straight Connector 46"/>
            <p:cNvCxnSpPr>
              <a:stCxn id="49" idx="7"/>
            </p:cNvCxnSpPr>
            <p:nvPr/>
          </p:nvCxnSpPr>
          <p:spPr bwMode="auto">
            <a:xfrm rot="5400000" flipH="1" flipV="1">
              <a:off x="7610538" y="573961"/>
              <a:ext cx="193960" cy="2821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48" name="Straight Connector 47"/>
            <p:cNvCxnSpPr/>
            <p:nvPr/>
          </p:nvCxnSpPr>
          <p:spPr bwMode="auto">
            <a:xfrm rot="16200000" flipV="1">
              <a:off x="6101355" y="2185528"/>
              <a:ext cx="151619" cy="33719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49" name="Oval 48"/>
            <p:cNvSpPr/>
            <p:nvPr/>
          </p:nvSpPr>
          <p:spPr bwMode="auto">
            <a:xfrm>
              <a:off x="6908797" y="745072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485492" y="1363130"/>
              <a:ext cx="803505" cy="353622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51" name="Straight Connector 50"/>
            <p:cNvCxnSpPr>
              <a:stCxn id="49" idx="5"/>
              <a:endCxn id="50" idx="0"/>
            </p:cNvCxnSpPr>
            <p:nvPr/>
          </p:nvCxnSpPr>
          <p:spPr bwMode="auto">
            <a:xfrm>
              <a:off x="7566431" y="1135316"/>
              <a:ext cx="320813" cy="2278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52" name="Straight Connector 51"/>
            <p:cNvCxnSpPr>
              <a:stCxn id="42" idx="0"/>
              <a:endCxn id="41" idx="3"/>
            </p:cNvCxnSpPr>
            <p:nvPr/>
          </p:nvCxnSpPr>
          <p:spPr bwMode="auto">
            <a:xfrm flipV="1">
              <a:off x="5095331" y="2252912"/>
              <a:ext cx="512368" cy="80355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53" name="Straight Connector 52"/>
            <p:cNvCxnSpPr>
              <a:stCxn id="39" idx="3"/>
              <a:endCxn id="41" idx="0"/>
            </p:cNvCxnSpPr>
            <p:nvPr/>
          </p:nvCxnSpPr>
          <p:spPr bwMode="auto">
            <a:xfrm rot="5400000">
              <a:off x="5930555" y="1592856"/>
              <a:ext cx="219357" cy="3202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5677045" y="3818471"/>
            <a:ext cx="3466955" cy="2413202"/>
            <a:chOff x="4351869" y="3564471"/>
            <a:chExt cx="4190993" cy="2917176"/>
          </a:xfrm>
        </p:grpSpPr>
        <p:sp>
          <p:nvSpPr>
            <p:cNvPr id="55" name="Oval 54"/>
            <p:cNvSpPr/>
            <p:nvPr/>
          </p:nvSpPr>
          <p:spPr bwMode="auto">
            <a:xfrm>
              <a:off x="6333058" y="4343399"/>
              <a:ext cx="770467" cy="457200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5198533" y="5308602"/>
              <a:ext cx="770467" cy="457200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351869" y="6138331"/>
              <a:ext cx="1122571" cy="334848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48859" y="6146799"/>
              <a:ext cx="926189" cy="334848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59" name="Straight Connector 58"/>
            <p:cNvCxnSpPr>
              <a:stCxn id="57" idx="0"/>
              <a:endCxn id="56" idx="3"/>
            </p:cNvCxnSpPr>
            <p:nvPr/>
          </p:nvCxnSpPr>
          <p:spPr bwMode="auto">
            <a:xfrm rot="5400000" flipH="1" flipV="1">
              <a:off x="4892518" y="5719485"/>
              <a:ext cx="439485" cy="39821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60" name="Straight Connector 59"/>
            <p:cNvCxnSpPr>
              <a:endCxn id="56" idx="5"/>
            </p:cNvCxnSpPr>
            <p:nvPr/>
          </p:nvCxnSpPr>
          <p:spPr bwMode="auto">
            <a:xfrm rot="16200000" flipV="1">
              <a:off x="5825780" y="5729236"/>
              <a:ext cx="447953" cy="3871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61" name="Straight Connector 60"/>
            <p:cNvCxnSpPr>
              <a:stCxn id="62" idx="7"/>
            </p:cNvCxnSpPr>
            <p:nvPr/>
          </p:nvCxnSpPr>
          <p:spPr bwMode="auto">
            <a:xfrm rot="5400000" flipH="1" flipV="1">
              <a:off x="7712137" y="3765893"/>
              <a:ext cx="193960" cy="2821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62" name="Oval 61"/>
            <p:cNvSpPr/>
            <p:nvPr/>
          </p:nvSpPr>
          <p:spPr bwMode="auto">
            <a:xfrm>
              <a:off x="7010396" y="3937004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594600" y="4571996"/>
              <a:ext cx="812466" cy="334848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64" name="Straight Connector 63"/>
            <p:cNvCxnSpPr>
              <a:stCxn id="62" idx="5"/>
              <a:endCxn id="63" idx="0"/>
            </p:cNvCxnSpPr>
            <p:nvPr/>
          </p:nvCxnSpPr>
          <p:spPr bwMode="auto">
            <a:xfrm rot="16200000" flipH="1">
              <a:off x="7712059" y="4283222"/>
              <a:ext cx="244747" cy="33280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65" name="Oval 6"/>
            <p:cNvSpPr/>
            <p:nvPr/>
          </p:nvSpPr>
          <p:spPr bwMode="auto">
            <a:xfrm>
              <a:off x="5731937" y="4817533"/>
              <a:ext cx="770467" cy="457200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6" name="Straight Connector 65"/>
            <p:cNvCxnSpPr>
              <a:stCxn id="62" idx="3"/>
              <a:endCxn id="55" idx="7"/>
            </p:cNvCxnSpPr>
            <p:nvPr/>
          </p:nvCxnSpPr>
          <p:spPr bwMode="auto">
            <a:xfrm rot="5400000">
              <a:off x="7015409" y="4302534"/>
              <a:ext cx="83105" cy="13253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67" name="Straight Connector 66"/>
            <p:cNvCxnSpPr>
              <a:stCxn id="55" idx="3"/>
            </p:cNvCxnSpPr>
            <p:nvPr/>
          </p:nvCxnSpPr>
          <p:spPr bwMode="auto">
            <a:xfrm rot="5400000">
              <a:off x="6309435" y="4706477"/>
              <a:ext cx="109289" cy="16362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68" name="Straight Connector 67"/>
            <p:cNvCxnSpPr/>
            <p:nvPr/>
          </p:nvCxnSpPr>
          <p:spPr bwMode="auto">
            <a:xfrm rot="5400000">
              <a:off x="5784501" y="5206011"/>
              <a:ext cx="109289" cy="16362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69" name="Oval 68"/>
            <p:cNvSpPr/>
            <p:nvPr/>
          </p:nvSpPr>
          <p:spPr bwMode="auto">
            <a:xfrm>
              <a:off x="7772395" y="3564471"/>
              <a:ext cx="770467" cy="457200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200" b="0" i="0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0" name="Right Arrow 69"/>
          <p:cNvSpPr/>
          <p:nvPr/>
        </p:nvSpPr>
        <p:spPr bwMode="auto">
          <a:xfrm>
            <a:off x="4064000" y="2562013"/>
            <a:ext cx="660400" cy="45719"/>
          </a:xfrm>
          <a:prstGeom prst="rightArrow">
            <a:avLst/>
          </a:prstGeom>
          <a:solidFill>
            <a:schemeClr val="accent1"/>
          </a:solidFill>
          <a:ln w="104775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ight Arrow 70"/>
          <p:cNvSpPr/>
          <p:nvPr/>
        </p:nvSpPr>
        <p:spPr bwMode="auto">
          <a:xfrm rot="3241692">
            <a:off x="677335" y="4119880"/>
            <a:ext cx="660400" cy="45719"/>
          </a:xfrm>
          <a:prstGeom prst="rightArrow">
            <a:avLst/>
          </a:prstGeom>
          <a:solidFill>
            <a:schemeClr val="accent1"/>
          </a:solidFill>
          <a:ln w="104775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Right Arrow 71"/>
          <p:cNvSpPr/>
          <p:nvPr/>
        </p:nvSpPr>
        <p:spPr bwMode="auto">
          <a:xfrm rot="2569005">
            <a:off x="6951132" y="3535677"/>
            <a:ext cx="660400" cy="45719"/>
          </a:xfrm>
          <a:prstGeom prst="rightArrow">
            <a:avLst/>
          </a:prstGeom>
          <a:solidFill>
            <a:schemeClr val="accent1"/>
          </a:solidFill>
          <a:ln w="104775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77800" y="1634066"/>
            <a:ext cx="2099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The “original” plan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553547" y="1710266"/>
            <a:ext cx="1965062" cy="584775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Selects distribute over joins rule</a:t>
            </a:r>
          </a:p>
        </p:txBody>
      </p:sp>
      <p:sp>
        <p:nvSpPr>
          <p:cNvPr id="91" name="Right Arrow 90"/>
          <p:cNvSpPr/>
          <p:nvPr/>
        </p:nvSpPr>
        <p:spPr bwMode="auto">
          <a:xfrm rot="10800000">
            <a:off x="4817533" y="5660811"/>
            <a:ext cx="660400" cy="45719"/>
          </a:xfrm>
          <a:prstGeom prst="rightArrow">
            <a:avLst/>
          </a:prstGeom>
          <a:solidFill>
            <a:schemeClr val="accent1"/>
          </a:solidFill>
          <a:ln w="104775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64979" y="4182538"/>
            <a:ext cx="3466955" cy="2413202"/>
            <a:chOff x="2264979" y="4182538"/>
            <a:chExt cx="3466955" cy="2413202"/>
          </a:xfrm>
        </p:grpSpPr>
        <p:sp>
          <p:nvSpPr>
            <p:cNvPr id="77" name="Oval 76"/>
            <p:cNvSpPr/>
            <p:nvPr/>
          </p:nvSpPr>
          <p:spPr bwMode="auto">
            <a:xfrm>
              <a:off x="2965373" y="5625351"/>
              <a:ext cx="637361" cy="378214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264979" y="6311736"/>
              <a:ext cx="928635" cy="276999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420624" y="6318741"/>
              <a:ext cx="766180" cy="276999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80" name="Straight Connector 79"/>
            <p:cNvCxnSpPr>
              <a:stCxn id="78" idx="0"/>
              <a:endCxn id="77" idx="3"/>
            </p:cNvCxnSpPr>
            <p:nvPr/>
          </p:nvCxnSpPr>
          <p:spPr bwMode="auto">
            <a:xfrm rot="5400000" flipH="1" flipV="1">
              <a:off x="2712225" y="5965250"/>
              <a:ext cx="363559" cy="3294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81" name="Straight Connector 80"/>
            <p:cNvCxnSpPr>
              <a:endCxn id="77" idx="5"/>
            </p:cNvCxnSpPr>
            <p:nvPr/>
          </p:nvCxnSpPr>
          <p:spPr bwMode="auto">
            <a:xfrm rot="16200000" flipV="1">
              <a:off x="3484257" y="5973316"/>
              <a:ext cx="370564" cy="32028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82" name="Straight Connector 81"/>
            <p:cNvCxnSpPr>
              <a:stCxn id="83" idx="7"/>
            </p:cNvCxnSpPr>
            <p:nvPr/>
          </p:nvCxnSpPr>
          <p:spPr bwMode="auto">
            <a:xfrm rot="5400000" flipH="1" flipV="1">
              <a:off x="5044725" y="4349162"/>
              <a:ext cx="160451" cy="23342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83" name="Oval 82"/>
            <p:cNvSpPr/>
            <p:nvPr/>
          </p:nvSpPr>
          <p:spPr bwMode="auto">
            <a:xfrm>
              <a:off x="4464218" y="4490712"/>
              <a:ext cx="637361" cy="378214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47494" y="5016002"/>
              <a:ext cx="672104" cy="276999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85" name="Straight Connector 84"/>
            <p:cNvCxnSpPr>
              <a:stCxn id="83" idx="5"/>
              <a:endCxn id="84" idx="0"/>
            </p:cNvCxnSpPr>
            <p:nvPr/>
          </p:nvCxnSpPr>
          <p:spPr bwMode="auto">
            <a:xfrm rot="16200000" flipH="1">
              <a:off x="5044661" y="4777117"/>
              <a:ext cx="202464" cy="27530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86" name="Oval 6"/>
            <p:cNvSpPr/>
            <p:nvPr/>
          </p:nvSpPr>
          <p:spPr bwMode="auto">
            <a:xfrm>
              <a:off x="3948492" y="4855053"/>
              <a:ext cx="637361" cy="378214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7" name="Straight Connector 86"/>
            <p:cNvCxnSpPr>
              <a:stCxn id="83" idx="3"/>
            </p:cNvCxnSpPr>
            <p:nvPr/>
          </p:nvCxnSpPr>
          <p:spPr bwMode="auto">
            <a:xfrm rot="5400000">
              <a:off x="4468365" y="4793093"/>
              <a:ext cx="68748" cy="10963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88" name="Straight Connector 87"/>
            <p:cNvCxnSpPr/>
            <p:nvPr/>
          </p:nvCxnSpPr>
          <p:spPr bwMode="auto">
            <a:xfrm rot="5400000">
              <a:off x="3884355" y="5127250"/>
              <a:ext cx="90408" cy="1353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89" name="Straight Connector 88"/>
            <p:cNvCxnSpPr/>
            <p:nvPr/>
          </p:nvCxnSpPr>
          <p:spPr bwMode="auto">
            <a:xfrm rot="5400000">
              <a:off x="3450109" y="5540484"/>
              <a:ext cx="90408" cy="1353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90" name="Oval 89"/>
            <p:cNvSpPr/>
            <p:nvPr/>
          </p:nvSpPr>
          <p:spPr bwMode="auto">
            <a:xfrm>
              <a:off x="5094573" y="4182538"/>
              <a:ext cx="637361" cy="378214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200" b="0" i="0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3438231" y="5207899"/>
              <a:ext cx="637361" cy="378214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4563536" y="6366932"/>
            <a:ext cx="2553321" cy="338554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Selects commute rule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4" grpId="0" animBg="1"/>
      <p:bldP spid="91" grpId="0" animBg="1"/>
      <p:bldP spid="9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87" y="201367"/>
            <a:ext cx="4318032" cy="795867"/>
          </a:xfrm>
        </p:spPr>
        <p:txBody>
          <a:bodyPr/>
          <a:lstStyle/>
          <a:p>
            <a:r>
              <a:rPr lang="en-US" dirty="0" smtClean="0"/>
              <a:t>Four More!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201274" y="321738"/>
            <a:ext cx="2948079" cy="2077622"/>
            <a:chOff x="2213307" y="3556006"/>
            <a:chExt cx="3467821" cy="2471584"/>
          </a:xfrm>
        </p:grpSpPr>
        <p:sp>
          <p:nvSpPr>
            <p:cNvPr id="6" name="Oval 6"/>
            <p:cNvSpPr/>
            <p:nvPr/>
          </p:nvSpPr>
          <p:spPr bwMode="auto">
            <a:xfrm>
              <a:off x="2497666" y="4995333"/>
              <a:ext cx="770467" cy="457200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759190" y="5037666"/>
              <a:ext cx="770467" cy="457200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3149598" y="4495802"/>
              <a:ext cx="770467" cy="457200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13307" y="5689599"/>
              <a:ext cx="1090261" cy="329524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17891" y="5698066"/>
              <a:ext cx="897929" cy="329524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11" name="Straight Connector 10"/>
            <p:cNvCxnSpPr>
              <a:stCxn id="9" idx="0"/>
            </p:cNvCxnSpPr>
            <p:nvPr/>
          </p:nvCxnSpPr>
          <p:spPr bwMode="auto">
            <a:xfrm flipV="1">
              <a:off x="2758438" y="5452536"/>
              <a:ext cx="124462" cy="23706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2" name="Straight Connector 11"/>
            <p:cNvCxnSpPr/>
            <p:nvPr/>
          </p:nvCxnSpPr>
          <p:spPr bwMode="auto">
            <a:xfrm rot="5400000" flipH="1" flipV="1">
              <a:off x="4042416" y="5596059"/>
              <a:ext cx="203200" cy="8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3" name="Oval 12"/>
            <p:cNvSpPr/>
            <p:nvPr/>
          </p:nvSpPr>
          <p:spPr bwMode="auto">
            <a:xfrm>
              <a:off x="4910661" y="3556006"/>
              <a:ext cx="770467" cy="457200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Straight Connector 13"/>
            <p:cNvCxnSpPr>
              <a:stCxn id="8" idx="7"/>
            </p:cNvCxnSpPr>
            <p:nvPr/>
          </p:nvCxnSpPr>
          <p:spPr bwMode="auto">
            <a:xfrm rot="5400000" flipH="1" flipV="1">
              <a:off x="3830173" y="4278127"/>
              <a:ext cx="261690" cy="30757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5" name="Straight Connector 14"/>
            <p:cNvCxnSpPr>
              <a:stCxn id="18" idx="7"/>
            </p:cNvCxnSpPr>
            <p:nvPr/>
          </p:nvCxnSpPr>
          <p:spPr bwMode="auto">
            <a:xfrm rot="5400000" flipH="1" flipV="1">
              <a:off x="4723403" y="3842094"/>
              <a:ext cx="193960" cy="2821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6" name="Straight Connector 15"/>
            <p:cNvCxnSpPr>
              <a:stCxn id="6" idx="0"/>
              <a:endCxn id="8" idx="3"/>
            </p:cNvCxnSpPr>
            <p:nvPr/>
          </p:nvCxnSpPr>
          <p:spPr bwMode="auto">
            <a:xfrm rot="5400000" flipH="1" flipV="1">
              <a:off x="3018022" y="4750925"/>
              <a:ext cx="109286" cy="3795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7" name="Straight Connector 16"/>
            <p:cNvCxnSpPr>
              <a:stCxn id="7" idx="0"/>
              <a:endCxn id="8" idx="5"/>
            </p:cNvCxnSpPr>
            <p:nvPr/>
          </p:nvCxnSpPr>
          <p:spPr bwMode="auto">
            <a:xfrm rot="16200000" flipV="1">
              <a:off x="3900020" y="4793261"/>
              <a:ext cx="151619" cy="33719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8" name="Oval 17"/>
            <p:cNvSpPr/>
            <p:nvPr/>
          </p:nvSpPr>
          <p:spPr bwMode="auto">
            <a:xfrm>
              <a:off x="4021662" y="4013205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11890" y="4631265"/>
              <a:ext cx="788562" cy="329524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20" name="Straight Connector 19"/>
            <p:cNvCxnSpPr>
              <a:stCxn id="18" idx="5"/>
              <a:endCxn id="19" idx="0"/>
            </p:cNvCxnSpPr>
            <p:nvPr/>
          </p:nvCxnSpPr>
          <p:spPr bwMode="auto">
            <a:xfrm>
              <a:off x="4679297" y="4403450"/>
              <a:ext cx="326875" cy="2278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sp>
        <p:nvSpPr>
          <p:cNvPr id="21" name="TextBox 20"/>
          <p:cNvSpPr txBox="1"/>
          <p:nvPr/>
        </p:nvSpPr>
        <p:spPr>
          <a:xfrm>
            <a:off x="5985934" y="651933"/>
            <a:ext cx="2099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The “original” plan</a:t>
            </a: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220451" y="3318939"/>
            <a:ext cx="2740256" cy="2038563"/>
            <a:chOff x="5465943" y="1651005"/>
            <a:chExt cx="3034778" cy="2257667"/>
          </a:xfrm>
        </p:grpSpPr>
        <p:sp>
          <p:nvSpPr>
            <p:cNvPr id="23" name="Oval 6"/>
            <p:cNvSpPr/>
            <p:nvPr/>
          </p:nvSpPr>
          <p:spPr bwMode="auto">
            <a:xfrm>
              <a:off x="7464184" y="2448193"/>
              <a:ext cx="706576" cy="414591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74246" y="3001556"/>
              <a:ext cx="1026475" cy="306771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cxnSp>
          <p:nvCxnSpPr>
            <p:cNvPr id="25" name="Straight Connector 24"/>
            <p:cNvCxnSpPr>
              <a:stCxn id="24" idx="0"/>
              <a:endCxn id="23" idx="4"/>
            </p:cNvCxnSpPr>
            <p:nvPr/>
          </p:nvCxnSpPr>
          <p:spPr bwMode="auto">
            <a:xfrm flipH="1" flipV="1">
              <a:off x="7817472" y="2862784"/>
              <a:ext cx="170011" cy="138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grpSp>
          <p:nvGrpSpPr>
            <p:cNvPr id="26" name="Group 38"/>
            <p:cNvGrpSpPr/>
            <p:nvPr/>
          </p:nvGrpSpPr>
          <p:grpSpPr>
            <a:xfrm>
              <a:off x="5465943" y="3003048"/>
              <a:ext cx="845396" cy="905624"/>
              <a:chOff x="5465943" y="3003048"/>
              <a:chExt cx="845396" cy="905624"/>
            </a:xfrm>
          </p:grpSpPr>
          <p:sp>
            <p:nvSpPr>
              <p:cNvPr id="36" name="Oval 35"/>
              <p:cNvSpPr/>
              <p:nvPr/>
            </p:nvSpPr>
            <p:spPr bwMode="auto">
              <a:xfrm>
                <a:off x="5548026" y="3003048"/>
                <a:ext cx="706576" cy="414591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465943" y="3601901"/>
                <a:ext cx="845396" cy="30677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Reviews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 bwMode="auto">
              <a:xfrm rot="5400000" flipH="1" flipV="1">
                <a:off x="5825411" y="3509397"/>
                <a:ext cx="184263" cy="74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  <p:sp>
          <p:nvSpPr>
            <p:cNvPr id="27" name="Oval 26"/>
            <p:cNvSpPr/>
            <p:nvPr/>
          </p:nvSpPr>
          <p:spPr bwMode="auto">
            <a:xfrm>
              <a:off x="7467281" y="1651005"/>
              <a:ext cx="706576" cy="414591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8" name="Straight Connector 27"/>
            <p:cNvCxnSpPr>
              <a:stCxn id="29" idx="7"/>
            </p:cNvCxnSpPr>
            <p:nvPr/>
          </p:nvCxnSpPr>
          <p:spPr bwMode="auto">
            <a:xfrm rot="5400000" flipH="1" flipV="1">
              <a:off x="6636148" y="2289983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29" name="Oval 28"/>
            <p:cNvSpPr/>
            <p:nvPr/>
          </p:nvSpPr>
          <p:spPr bwMode="auto">
            <a:xfrm>
              <a:off x="5991603" y="2446596"/>
              <a:ext cx="706576" cy="414591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23257" y="3007055"/>
              <a:ext cx="742428" cy="306771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31" name="Straight Connector 30"/>
            <p:cNvCxnSpPr>
              <a:stCxn id="29" idx="5"/>
              <a:endCxn id="30" idx="0"/>
            </p:cNvCxnSpPr>
            <p:nvPr/>
          </p:nvCxnSpPr>
          <p:spPr bwMode="auto">
            <a:xfrm>
              <a:off x="6594703" y="2800471"/>
              <a:ext cx="299768" cy="20658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32" name="Straight Connector 31"/>
            <p:cNvCxnSpPr/>
            <p:nvPr/>
          </p:nvCxnSpPr>
          <p:spPr bwMode="auto">
            <a:xfrm rot="5400000" flipH="1" flipV="1">
              <a:off x="5908014" y="2781049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33" name="Straight Connector 32"/>
            <p:cNvCxnSpPr>
              <a:stCxn id="35" idx="5"/>
              <a:endCxn id="23" idx="1"/>
            </p:cNvCxnSpPr>
            <p:nvPr/>
          </p:nvCxnSpPr>
          <p:spPr bwMode="auto">
            <a:xfrm rot="16200000" flipH="1">
              <a:off x="7414199" y="2355447"/>
              <a:ext cx="117482" cy="18943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34" name="Straight Connector 33"/>
            <p:cNvCxnSpPr/>
            <p:nvPr/>
          </p:nvCxnSpPr>
          <p:spPr bwMode="auto">
            <a:xfrm rot="10800000" flipV="1">
              <a:off x="7289803" y="1926034"/>
              <a:ext cx="202879" cy="1736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35" name="Oval 34"/>
            <p:cNvSpPr/>
            <p:nvPr/>
          </p:nvSpPr>
          <p:spPr bwMode="auto">
            <a:xfrm>
              <a:off x="6775121" y="2037550"/>
              <a:ext cx="706576" cy="414591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245776" y="4445006"/>
            <a:ext cx="2666020" cy="2074989"/>
            <a:chOff x="5579702" y="4106339"/>
            <a:chExt cx="2867636" cy="2231910"/>
          </a:xfrm>
        </p:grpSpPr>
        <p:cxnSp>
          <p:nvCxnSpPr>
            <p:cNvPr id="41" name="Straight Connector 40"/>
            <p:cNvCxnSpPr/>
            <p:nvPr/>
          </p:nvCxnSpPr>
          <p:spPr bwMode="auto">
            <a:xfrm rot="5400000" flipH="1" flipV="1">
              <a:off x="6932480" y="4779183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42" name="Straight Connector 41"/>
            <p:cNvCxnSpPr/>
            <p:nvPr/>
          </p:nvCxnSpPr>
          <p:spPr bwMode="auto">
            <a:xfrm rot="5400000" flipH="1" flipV="1">
              <a:off x="6483747" y="5236383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43" name="Oval 6"/>
            <p:cNvSpPr/>
            <p:nvPr/>
          </p:nvSpPr>
          <p:spPr bwMode="auto">
            <a:xfrm>
              <a:off x="7565784" y="4886594"/>
              <a:ext cx="706576" cy="414591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450388" y="5439958"/>
              <a:ext cx="996950" cy="297947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cxnSp>
          <p:nvCxnSpPr>
            <p:cNvPr id="45" name="Straight Connector 44"/>
            <p:cNvCxnSpPr>
              <a:stCxn id="44" idx="0"/>
              <a:endCxn id="43" idx="4"/>
            </p:cNvCxnSpPr>
            <p:nvPr/>
          </p:nvCxnSpPr>
          <p:spPr bwMode="auto">
            <a:xfrm flipH="1" flipV="1">
              <a:off x="7919073" y="5301185"/>
              <a:ext cx="29790" cy="138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46" name="Oval 45"/>
            <p:cNvSpPr/>
            <p:nvPr/>
          </p:nvSpPr>
          <p:spPr bwMode="auto">
            <a:xfrm>
              <a:off x="6479359" y="4924983"/>
              <a:ext cx="706576" cy="414591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579702" y="6040302"/>
              <a:ext cx="821079" cy="297947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48" name="Straight Connector 47"/>
            <p:cNvCxnSpPr>
              <a:endCxn id="50" idx="3"/>
            </p:cNvCxnSpPr>
            <p:nvPr/>
          </p:nvCxnSpPr>
          <p:spPr bwMode="auto">
            <a:xfrm rot="5400000" flipH="1" flipV="1">
              <a:off x="5922908" y="5851200"/>
              <a:ext cx="352698" cy="16097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49" name="Oval 48"/>
            <p:cNvSpPr/>
            <p:nvPr/>
          </p:nvSpPr>
          <p:spPr bwMode="auto">
            <a:xfrm>
              <a:off x="7535014" y="4106339"/>
              <a:ext cx="706576" cy="414591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6076269" y="5401463"/>
              <a:ext cx="706576" cy="414591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601668" y="6029656"/>
              <a:ext cx="721073" cy="297947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52" name="Straight Connector 51"/>
            <p:cNvCxnSpPr>
              <a:stCxn id="50" idx="5"/>
              <a:endCxn id="51" idx="0"/>
            </p:cNvCxnSpPr>
            <p:nvPr/>
          </p:nvCxnSpPr>
          <p:spPr bwMode="auto">
            <a:xfrm>
              <a:off x="6679370" y="5755338"/>
              <a:ext cx="282834" cy="27431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53" name="Straight Connector 52"/>
            <p:cNvCxnSpPr>
              <a:stCxn id="55" idx="5"/>
              <a:endCxn id="43" idx="1"/>
            </p:cNvCxnSpPr>
            <p:nvPr/>
          </p:nvCxnSpPr>
          <p:spPr bwMode="auto">
            <a:xfrm rot="16200000" flipH="1">
              <a:off x="7515799" y="4793848"/>
              <a:ext cx="117482" cy="18943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54" name="Straight Connector 53"/>
            <p:cNvCxnSpPr>
              <a:stCxn id="49" idx="3"/>
            </p:cNvCxnSpPr>
            <p:nvPr/>
          </p:nvCxnSpPr>
          <p:spPr bwMode="auto">
            <a:xfrm flipH="1">
              <a:off x="7391405" y="4460214"/>
              <a:ext cx="247084" cy="7791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55" name="Oval 54"/>
            <p:cNvSpPr/>
            <p:nvPr/>
          </p:nvSpPr>
          <p:spPr bwMode="auto">
            <a:xfrm>
              <a:off x="6876721" y="4475951"/>
              <a:ext cx="706576" cy="414591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6" name="Right Arrow 55"/>
          <p:cNvSpPr/>
          <p:nvPr/>
        </p:nvSpPr>
        <p:spPr bwMode="auto">
          <a:xfrm>
            <a:off x="5206999" y="5034281"/>
            <a:ext cx="1371600" cy="45719"/>
          </a:xfrm>
          <a:prstGeom prst="rightArrow">
            <a:avLst/>
          </a:prstGeom>
          <a:solidFill>
            <a:schemeClr val="accent1"/>
          </a:solidFill>
          <a:ln w="104775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+mj-lt"/>
            </a:endParaRPr>
          </a:p>
        </p:txBody>
      </p: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5455104" y="1363138"/>
            <a:ext cx="2699281" cy="2391411"/>
            <a:chOff x="1159944" y="3776139"/>
            <a:chExt cx="3203912" cy="2838479"/>
          </a:xfrm>
        </p:grpSpPr>
        <p:sp>
          <p:nvSpPr>
            <p:cNvPr id="58" name="Oval 6"/>
            <p:cNvSpPr/>
            <p:nvPr/>
          </p:nvSpPr>
          <p:spPr bwMode="auto">
            <a:xfrm>
              <a:off x="3146183" y="4285461"/>
              <a:ext cx="706576" cy="414591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238605" y="5685491"/>
              <a:ext cx="1100133" cy="328783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cxnSp>
          <p:nvCxnSpPr>
            <p:cNvPr id="60" name="Straight Connector 59"/>
            <p:cNvCxnSpPr>
              <a:stCxn id="59" idx="0"/>
              <a:endCxn id="69" idx="5"/>
            </p:cNvCxnSpPr>
            <p:nvPr/>
          </p:nvCxnSpPr>
          <p:spPr bwMode="auto">
            <a:xfrm flipH="1" flipV="1">
              <a:off x="3102554" y="5075360"/>
              <a:ext cx="686118" cy="61013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grpSp>
          <p:nvGrpSpPr>
            <p:cNvPr id="61" name="Group 38"/>
            <p:cNvGrpSpPr/>
            <p:nvPr/>
          </p:nvGrpSpPr>
          <p:grpSpPr>
            <a:xfrm>
              <a:off x="1159944" y="5686982"/>
              <a:ext cx="906060" cy="927636"/>
              <a:chOff x="5435611" y="3003048"/>
              <a:chExt cx="906060" cy="927636"/>
            </a:xfrm>
          </p:grpSpPr>
          <p:sp>
            <p:nvSpPr>
              <p:cNvPr id="71" name="Oval 70"/>
              <p:cNvSpPr/>
              <p:nvPr/>
            </p:nvSpPr>
            <p:spPr bwMode="auto">
              <a:xfrm>
                <a:off x="5548026" y="3003048"/>
                <a:ext cx="706576" cy="414591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435611" y="3601901"/>
                <a:ext cx="906060" cy="328783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Reviews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 bwMode="auto">
              <a:xfrm rot="5400000" flipH="1" flipV="1">
                <a:off x="5825411" y="3509397"/>
                <a:ext cx="184263" cy="74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  <p:sp>
          <p:nvSpPr>
            <p:cNvPr id="62" name="Oval 61"/>
            <p:cNvSpPr/>
            <p:nvPr/>
          </p:nvSpPr>
          <p:spPr bwMode="auto">
            <a:xfrm>
              <a:off x="3657280" y="3776139"/>
              <a:ext cx="706576" cy="414591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3" name="Straight Connector 62"/>
            <p:cNvCxnSpPr>
              <a:stCxn id="64" idx="7"/>
            </p:cNvCxnSpPr>
            <p:nvPr/>
          </p:nvCxnSpPr>
          <p:spPr bwMode="auto">
            <a:xfrm rot="5400000" flipH="1" flipV="1">
              <a:off x="2360481" y="4973917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64" name="Oval 63"/>
            <p:cNvSpPr/>
            <p:nvPr/>
          </p:nvSpPr>
          <p:spPr bwMode="auto">
            <a:xfrm>
              <a:off x="1715936" y="5130530"/>
              <a:ext cx="706576" cy="414591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220954" y="5690989"/>
              <a:ext cx="795703" cy="328783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66" name="Straight Connector 65"/>
            <p:cNvCxnSpPr>
              <a:stCxn id="64" idx="5"/>
              <a:endCxn id="65" idx="0"/>
            </p:cNvCxnSpPr>
            <p:nvPr/>
          </p:nvCxnSpPr>
          <p:spPr bwMode="auto">
            <a:xfrm>
              <a:off x="2319036" y="5484406"/>
              <a:ext cx="299769" cy="20658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67" name="Straight Connector 66"/>
            <p:cNvCxnSpPr/>
            <p:nvPr/>
          </p:nvCxnSpPr>
          <p:spPr bwMode="auto">
            <a:xfrm rot="5400000" flipH="1" flipV="1">
              <a:off x="1632347" y="5464983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68" name="Straight Connector 67"/>
            <p:cNvCxnSpPr/>
            <p:nvPr/>
          </p:nvCxnSpPr>
          <p:spPr bwMode="auto">
            <a:xfrm rot="10800000" flipV="1">
              <a:off x="3014136" y="4609968"/>
              <a:ext cx="202879" cy="1736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69" name="Oval 68"/>
            <p:cNvSpPr/>
            <p:nvPr/>
          </p:nvSpPr>
          <p:spPr bwMode="auto">
            <a:xfrm>
              <a:off x="2499454" y="4721484"/>
              <a:ext cx="706576" cy="414591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0" name="Straight Connector 69"/>
            <p:cNvCxnSpPr>
              <a:endCxn id="58" idx="0"/>
            </p:cNvCxnSpPr>
            <p:nvPr/>
          </p:nvCxnSpPr>
          <p:spPr bwMode="auto">
            <a:xfrm flipH="1">
              <a:off x="3499471" y="4135834"/>
              <a:ext cx="301745" cy="149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sp>
        <p:nvSpPr>
          <p:cNvPr id="74" name="Right Arrow 73"/>
          <p:cNvSpPr/>
          <p:nvPr/>
        </p:nvSpPr>
        <p:spPr bwMode="auto">
          <a:xfrm rot="20678153">
            <a:off x="3089162" y="3601163"/>
            <a:ext cx="1904456" cy="41387"/>
          </a:xfrm>
          <a:prstGeom prst="rightArrow">
            <a:avLst/>
          </a:prstGeom>
          <a:solidFill>
            <a:schemeClr val="accent1"/>
          </a:solidFill>
          <a:ln w="104775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+mj-lt"/>
            </a:endParaRPr>
          </a:p>
        </p:txBody>
      </p:sp>
      <p:grpSp>
        <p:nvGrpSpPr>
          <p:cNvPr id="75" name="Group 74"/>
          <p:cNvGrpSpPr>
            <a:grpSpLocks noChangeAspect="1"/>
          </p:cNvGrpSpPr>
          <p:nvPr/>
        </p:nvGrpSpPr>
        <p:grpSpPr>
          <a:xfrm>
            <a:off x="5829331" y="4224864"/>
            <a:ext cx="2845888" cy="2281442"/>
            <a:chOff x="5551050" y="3733806"/>
            <a:chExt cx="3274739" cy="2625236"/>
          </a:xfrm>
        </p:grpSpPr>
        <p:cxnSp>
          <p:nvCxnSpPr>
            <p:cNvPr id="76" name="Straight Connector 75"/>
            <p:cNvCxnSpPr/>
            <p:nvPr/>
          </p:nvCxnSpPr>
          <p:spPr bwMode="auto">
            <a:xfrm rot="5400000" flipH="1" flipV="1">
              <a:off x="6983280" y="4821516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77" name="Straight Connector 76"/>
            <p:cNvCxnSpPr/>
            <p:nvPr/>
          </p:nvCxnSpPr>
          <p:spPr bwMode="auto">
            <a:xfrm rot="5400000" flipH="1" flipV="1">
              <a:off x="6483747" y="5236383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78" name="Oval 77"/>
            <p:cNvSpPr/>
            <p:nvPr/>
          </p:nvSpPr>
          <p:spPr bwMode="auto">
            <a:xfrm>
              <a:off x="6504759" y="4941916"/>
              <a:ext cx="706576" cy="414591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551050" y="6040302"/>
              <a:ext cx="878381" cy="318740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80" name="Straight Connector 79"/>
            <p:cNvCxnSpPr>
              <a:endCxn id="81" idx="3"/>
            </p:cNvCxnSpPr>
            <p:nvPr/>
          </p:nvCxnSpPr>
          <p:spPr bwMode="auto">
            <a:xfrm rot="5400000" flipH="1" flipV="1">
              <a:off x="5922908" y="5851200"/>
              <a:ext cx="352698" cy="16097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81" name="Oval 80"/>
            <p:cNvSpPr/>
            <p:nvPr/>
          </p:nvSpPr>
          <p:spPr bwMode="auto">
            <a:xfrm>
              <a:off x="6076269" y="5401463"/>
              <a:ext cx="706576" cy="414591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576507" y="6029657"/>
              <a:ext cx="771396" cy="318740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83" name="Straight Connector 82"/>
            <p:cNvCxnSpPr>
              <a:stCxn id="81" idx="5"/>
              <a:endCxn id="82" idx="0"/>
            </p:cNvCxnSpPr>
            <p:nvPr/>
          </p:nvCxnSpPr>
          <p:spPr bwMode="auto">
            <a:xfrm>
              <a:off x="6679370" y="5755339"/>
              <a:ext cx="282835" cy="27431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84" name="TextBox 83"/>
            <p:cNvSpPr txBox="1"/>
            <p:nvPr/>
          </p:nvSpPr>
          <p:spPr>
            <a:xfrm>
              <a:off x="7534133" y="5490758"/>
              <a:ext cx="1066526" cy="318740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cxnSp>
          <p:nvCxnSpPr>
            <p:cNvPr id="85" name="Straight Connector 84"/>
            <p:cNvCxnSpPr>
              <a:stCxn id="84" idx="0"/>
              <a:endCxn id="88" idx="5"/>
            </p:cNvCxnSpPr>
            <p:nvPr/>
          </p:nvCxnSpPr>
          <p:spPr bwMode="auto">
            <a:xfrm flipH="1" flipV="1">
              <a:off x="7598354" y="4880627"/>
              <a:ext cx="469043" cy="61013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86" name="Oval 85"/>
            <p:cNvSpPr/>
            <p:nvPr/>
          </p:nvSpPr>
          <p:spPr bwMode="auto">
            <a:xfrm>
              <a:off x="8119213" y="3733806"/>
              <a:ext cx="706576" cy="414591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 bwMode="auto">
            <a:xfrm rot="10800000" flipV="1">
              <a:off x="7509936" y="4415235"/>
              <a:ext cx="202879" cy="1736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88" name="Oval 87"/>
            <p:cNvSpPr/>
            <p:nvPr/>
          </p:nvSpPr>
          <p:spPr bwMode="auto">
            <a:xfrm>
              <a:off x="6995254" y="4526751"/>
              <a:ext cx="706576" cy="414591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9" name="Straight Connector 88"/>
            <p:cNvCxnSpPr>
              <a:stCxn id="86" idx="3"/>
            </p:cNvCxnSpPr>
            <p:nvPr/>
          </p:nvCxnSpPr>
          <p:spPr bwMode="auto">
            <a:xfrm flipH="1">
              <a:off x="7984071" y="4087682"/>
              <a:ext cx="238618" cy="1287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90" name="Oval 6"/>
            <p:cNvSpPr/>
            <p:nvPr/>
          </p:nvSpPr>
          <p:spPr bwMode="auto">
            <a:xfrm>
              <a:off x="7574250" y="4133061"/>
              <a:ext cx="706576" cy="414591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2" name="Right Arrow 91"/>
          <p:cNvSpPr/>
          <p:nvPr/>
        </p:nvSpPr>
        <p:spPr bwMode="auto">
          <a:xfrm rot="1407083">
            <a:off x="1651000" y="5271346"/>
            <a:ext cx="660400" cy="45719"/>
          </a:xfrm>
          <a:prstGeom prst="rightArrow">
            <a:avLst/>
          </a:prstGeom>
          <a:solidFill>
            <a:schemeClr val="accent1"/>
          </a:solidFill>
          <a:ln w="104775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+mj-lt"/>
            </a:endParaRPr>
          </a:p>
        </p:txBody>
      </p:sp>
      <p:sp>
        <p:nvSpPr>
          <p:cNvPr id="39" name="Right Arrow 38"/>
          <p:cNvSpPr/>
          <p:nvPr/>
        </p:nvSpPr>
        <p:spPr bwMode="auto">
          <a:xfrm rot="8215927">
            <a:off x="2683932" y="2926078"/>
            <a:ext cx="660400" cy="45719"/>
          </a:xfrm>
          <a:prstGeom prst="rightArrow">
            <a:avLst/>
          </a:prstGeom>
          <a:solidFill>
            <a:schemeClr val="accent1"/>
          </a:solidFill>
          <a:ln w="104775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+mj-lt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50929" y="2268726"/>
            <a:ext cx="2236495" cy="584775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</a:rPr>
              <a:t>Join </a:t>
            </a:r>
            <a:r>
              <a:rPr lang="en-US" sz="1600" dirty="0" err="1" smtClean="0">
                <a:solidFill>
                  <a:srgbClr val="01020B"/>
                </a:solidFill>
              </a:rPr>
              <a:t>commutativity</a:t>
            </a:r>
            <a:r>
              <a:rPr lang="en-US" sz="1600" dirty="0" smtClean="0">
                <a:solidFill>
                  <a:srgbClr val="01020B"/>
                </a:solidFill>
              </a:rPr>
              <a:t> rule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946657" y="4121317"/>
            <a:ext cx="2332065" cy="584776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</a:rPr>
              <a:t>Select </a:t>
            </a:r>
            <a:r>
              <a:rPr lang="en-US" sz="1600" dirty="0" err="1" smtClean="0">
                <a:solidFill>
                  <a:srgbClr val="01020B"/>
                </a:solidFill>
              </a:rPr>
              <a:t>commutativity</a:t>
            </a:r>
            <a:r>
              <a:rPr lang="en-US" sz="1600" dirty="0" smtClean="0">
                <a:solidFill>
                  <a:srgbClr val="01020B"/>
                </a:solidFill>
              </a:rPr>
              <a:t> rule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4" grpId="0" animBg="1"/>
      <p:bldP spid="92" grpId="0" animBg="1"/>
      <p:bldP spid="39" grpId="0" animBg="1"/>
      <p:bldP spid="96" grpId="0" animBg="1"/>
      <p:bldP spid="9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362578"/>
            <a:ext cx="8760879" cy="1143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9 Logically Equivalent Plans, </a:t>
            </a:r>
            <a:br>
              <a:rPr lang="en-US" sz="4400" dirty="0" smtClean="0"/>
            </a:br>
            <a:r>
              <a:rPr lang="en-US" sz="4400" dirty="0" smtClean="0"/>
              <a:t>In Total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77548" y="1634075"/>
            <a:ext cx="2249602" cy="1581349"/>
            <a:chOff x="2252134" y="3556006"/>
            <a:chExt cx="3428994" cy="2437699"/>
          </a:xfrm>
        </p:grpSpPr>
        <p:sp>
          <p:nvSpPr>
            <p:cNvPr id="6" name="Oval 5"/>
            <p:cNvSpPr/>
            <p:nvPr/>
          </p:nvSpPr>
          <p:spPr bwMode="auto">
            <a:xfrm>
              <a:off x="2497666" y="4995333"/>
              <a:ext cx="770467" cy="457200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759190" y="5037666"/>
              <a:ext cx="770467" cy="457200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3149598" y="4495802"/>
              <a:ext cx="770467" cy="457200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52134" y="5689599"/>
              <a:ext cx="929183" cy="295639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49124" y="5698066"/>
              <a:ext cx="776589" cy="295639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11" name="Straight Connector 10"/>
            <p:cNvCxnSpPr>
              <a:stCxn id="9" idx="0"/>
            </p:cNvCxnSpPr>
            <p:nvPr/>
          </p:nvCxnSpPr>
          <p:spPr bwMode="auto">
            <a:xfrm rot="5400000" flipH="1" flipV="1">
              <a:off x="2681280" y="5487981"/>
              <a:ext cx="237064" cy="1661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2" name="Straight Connector 11"/>
            <p:cNvCxnSpPr/>
            <p:nvPr/>
          </p:nvCxnSpPr>
          <p:spPr bwMode="auto">
            <a:xfrm rot="5400000" flipH="1" flipV="1">
              <a:off x="4042416" y="5596059"/>
              <a:ext cx="203200" cy="8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3" name="Oval 12"/>
            <p:cNvSpPr/>
            <p:nvPr/>
          </p:nvSpPr>
          <p:spPr bwMode="auto">
            <a:xfrm>
              <a:off x="4910661" y="3556006"/>
              <a:ext cx="770467" cy="457200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Straight Connector 13"/>
            <p:cNvCxnSpPr>
              <a:stCxn id="8" idx="7"/>
            </p:cNvCxnSpPr>
            <p:nvPr/>
          </p:nvCxnSpPr>
          <p:spPr bwMode="auto">
            <a:xfrm rot="5400000" flipH="1" flipV="1">
              <a:off x="3830173" y="4278127"/>
              <a:ext cx="261690" cy="30757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5" name="Straight Connector 14"/>
            <p:cNvCxnSpPr>
              <a:stCxn id="18" idx="7"/>
            </p:cNvCxnSpPr>
            <p:nvPr/>
          </p:nvCxnSpPr>
          <p:spPr bwMode="auto">
            <a:xfrm rot="5400000" flipH="1" flipV="1">
              <a:off x="4723403" y="3842094"/>
              <a:ext cx="193960" cy="2821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6" name="Straight Connector 15"/>
            <p:cNvCxnSpPr>
              <a:stCxn id="6" idx="0"/>
              <a:endCxn id="8" idx="3"/>
            </p:cNvCxnSpPr>
            <p:nvPr/>
          </p:nvCxnSpPr>
          <p:spPr bwMode="auto">
            <a:xfrm rot="5400000" flipH="1" flipV="1">
              <a:off x="3018022" y="4750925"/>
              <a:ext cx="109286" cy="3795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7" name="Straight Connector 16"/>
            <p:cNvCxnSpPr>
              <a:stCxn id="7" idx="0"/>
              <a:endCxn id="8" idx="5"/>
            </p:cNvCxnSpPr>
            <p:nvPr/>
          </p:nvCxnSpPr>
          <p:spPr bwMode="auto">
            <a:xfrm rot="16200000" flipV="1">
              <a:off x="3900020" y="4793261"/>
              <a:ext cx="151619" cy="33719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8" name="Oval 17"/>
            <p:cNvSpPr/>
            <p:nvPr/>
          </p:nvSpPr>
          <p:spPr bwMode="auto">
            <a:xfrm>
              <a:off x="4021662" y="4013205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39732" y="4631265"/>
              <a:ext cx="691491" cy="295639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20" name="Straight Connector 19"/>
            <p:cNvCxnSpPr>
              <a:stCxn id="18" idx="5"/>
              <a:endCxn id="19" idx="0"/>
            </p:cNvCxnSpPr>
            <p:nvPr/>
          </p:nvCxnSpPr>
          <p:spPr bwMode="auto">
            <a:xfrm rot="16200000" flipH="1">
              <a:off x="4718480" y="4364266"/>
              <a:ext cx="227816" cy="30618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pSp>
        <p:nvGrpSpPr>
          <p:cNvPr id="69" name="Group 68"/>
          <p:cNvGrpSpPr>
            <a:grpSpLocks noChangeAspect="1"/>
          </p:cNvGrpSpPr>
          <p:nvPr/>
        </p:nvGrpSpPr>
        <p:grpSpPr>
          <a:xfrm>
            <a:off x="2572870" y="1710272"/>
            <a:ext cx="2349923" cy="1662229"/>
            <a:chOff x="3657602" y="3166540"/>
            <a:chExt cx="4097861" cy="2898644"/>
          </a:xfrm>
        </p:grpSpPr>
        <p:sp>
          <p:nvSpPr>
            <p:cNvPr id="70" name="Oval 6"/>
            <p:cNvSpPr/>
            <p:nvPr/>
          </p:nvSpPr>
          <p:spPr bwMode="auto">
            <a:xfrm>
              <a:off x="3903134" y="5071533"/>
              <a:ext cx="770467" cy="457200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5317058" y="4131733"/>
              <a:ext cx="770467" cy="457200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4555066" y="4572002"/>
              <a:ext cx="770467" cy="457200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657602" y="5765799"/>
              <a:ext cx="924705" cy="290919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54592" y="5774265"/>
              <a:ext cx="772847" cy="290919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75" name="Straight Connector 74"/>
            <p:cNvCxnSpPr>
              <a:stCxn id="73" idx="0"/>
            </p:cNvCxnSpPr>
            <p:nvPr/>
          </p:nvCxnSpPr>
          <p:spPr bwMode="auto">
            <a:xfrm rot="5400000" flipH="1" flipV="1">
              <a:off x="4085633" y="5563061"/>
              <a:ext cx="237060" cy="1684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76" name="Straight Connector 75"/>
            <p:cNvCxnSpPr/>
            <p:nvPr/>
          </p:nvCxnSpPr>
          <p:spPr bwMode="auto">
            <a:xfrm rot="16200000" flipV="1">
              <a:off x="4980519" y="5200652"/>
              <a:ext cx="719664" cy="32596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77" name="Oval 76"/>
            <p:cNvSpPr/>
            <p:nvPr/>
          </p:nvSpPr>
          <p:spPr bwMode="auto">
            <a:xfrm>
              <a:off x="6984996" y="3166540"/>
              <a:ext cx="770467" cy="457200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 bwMode="auto">
            <a:xfrm rot="5400000" flipH="1" flipV="1">
              <a:off x="5904508" y="3888661"/>
              <a:ext cx="261690" cy="30757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79" name="Straight Connector 78"/>
            <p:cNvCxnSpPr>
              <a:stCxn id="81" idx="7"/>
            </p:cNvCxnSpPr>
            <p:nvPr/>
          </p:nvCxnSpPr>
          <p:spPr bwMode="auto">
            <a:xfrm rot="5400000" flipH="1" flipV="1">
              <a:off x="6820604" y="3418330"/>
              <a:ext cx="193961" cy="2821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80" name="Straight Connector 79"/>
            <p:cNvCxnSpPr>
              <a:endCxn id="72" idx="3"/>
            </p:cNvCxnSpPr>
            <p:nvPr/>
          </p:nvCxnSpPr>
          <p:spPr bwMode="auto">
            <a:xfrm flipV="1">
              <a:off x="4428067" y="4962247"/>
              <a:ext cx="239831" cy="10928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81" name="Oval 80"/>
            <p:cNvSpPr/>
            <p:nvPr/>
          </p:nvSpPr>
          <p:spPr bwMode="auto">
            <a:xfrm>
              <a:off x="6118863" y="3589440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714067" y="4241798"/>
              <a:ext cx="688158" cy="290919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83" name="Straight Connector 82"/>
            <p:cNvCxnSpPr>
              <a:stCxn id="81" idx="5"/>
              <a:endCxn id="82" idx="0"/>
            </p:cNvCxnSpPr>
            <p:nvPr/>
          </p:nvCxnSpPr>
          <p:spPr bwMode="auto">
            <a:xfrm rot="16200000" flipH="1">
              <a:off x="6786264" y="3969916"/>
              <a:ext cx="262114" cy="2816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84" name="Straight Connector 83"/>
            <p:cNvCxnSpPr>
              <a:stCxn id="72" idx="7"/>
              <a:endCxn id="71" idx="3"/>
            </p:cNvCxnSpPr>
            <p:nvPr/>
          </p:nvCxnSpPr>
          <p:spPr bwMode="auto">
            <a:xfrm rot="5400000" flipH="1" flipV="1">
              <a:off x="5262806" y="4471874"/>
              <a:ext cx="116979" cy="21718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pSp>
        <p:nvGrpSpPr>
          <p:cNvPr id="85" name="Group 84"/>
          <p:cNvGrpSpPr>
            <a:grpSpLocks noChangeAspect="1"/>
          </p:cNvGrpSpPr>
          <p:nvPr/>
        </p:nvGrpSpPr>
        <p:grpSpPr>
          <a:xfrm>
            <a:off x="4422845" y="1727205"/>
            <a:ext cx="2301587" cy="1826065"/>
            <a:chOff x="4947883" y="287873"/>
            <a:chExt cx="3620380" cy="3059396"/>
          </a:xfrm>
        </p:grpSpPr>
        <p:sp>
          <p:nvSpPr>
            <p:cNvPr id="86" name="Oval 6"/>
            <p:cNvSpPr/>
            <p:nvPr/>
          </p:nvSpPr>
          <p:spPr bwMode="auto">
            <a:xfrm>
              <a:off x="6087534" y="1253066"/>
              <a:ext cx="770467" cy="457200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+mj-lt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+mj-lt"/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6104458" y="2404532"/>
              <a:ext cx="770467" cy="457200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+mj-lt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+mj-lt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5494866" y="1862668"/>
              <a:ext cx="770467" cy="457200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+mj-lt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+mj-lt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947883" y="2659081"/>
              <a:ext cx="914444" cy="306421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+mj-lt"/>
                </a:rPr>
                <a:t>Customers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175286" y="3040848"/>
              <a:ext cx="764270" cy="306421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+mj-lt"/>
                </a:rPr>
                <a:t>Reviews</a:t>
              </a:r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 rot="5400000" flipH="1" flipV="1">
              <a:off x="6387684" y="2962925"/>
              <a:ext cx="203200" cy="8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92" name="Oval 91"/>
            <p:cNvSpPr/>
            <p:nvPr/>
          </p:nvSpPr>
          <p:spPr bwMode="auto">
            <a:xfrm>
              <a:off x="7797796" y="287873"/>
              <a:ext cx="770467" cy="457200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+mj-lt"/>
                </a:rPr>
                <a:t>Project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+mj-lt"/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 bwMode="auto">
            <a:xfrm rot="5400000" flipH="1" flipV="1">
              <a:off x="6717308" y="1009994"/>
              <a:ext cx="261690" cy="30757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94" name="Straight Connector 93"/>
            <p:cNvCxnSpPr>
              <a:stCxn id="96" idx="7"/>
            </p:cNvCxnSpPr>
            <p:nvPr/>
          </p:nvCxnSpPr>
          <p:spPr bwMode="auto">
            <a:xfrm rot="5400000" flipH="1" flipV="1">
              <a:off x="7610538" y="573961"/>
              <a:ext cx="193960" cy="2821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95" name="Straight Connector 94"/>
            <p:cNvCxnSpPr/>
            <p:nvPr/>
          </p:nvCxnSpPr>
          <p:spPr bwMode="auto">
            <a:xfrm rot="16200000" flipV="1">
              <a:off x="6101355" y="2185528"/>
              <a:ext cx="151619" cy="33719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96" name="Oval 95"/>
            <p:cNvSpPr/>
            <p:nvPr/>
          </p:nvSpPr>
          <p:spPr bwMode="auto">
            <a:xfrm>
              <a:off x="6908797" y="745072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+mj-lt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+mj-lt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526867" y="1363131"/>
              <a:ext cx="680522" cy="306421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+mj-lt"/>
                </a:rPr>
                <a:t>Movies</a:t>
              </a:r>
            </a:p>
          </p:txBody>
        </p:sp>
        <p:cxnSp>
          <p:nvCxnSpPr>
            <p:cNvPr id="98" name="Straight Connector 97"/>
            <p:cNvCxnSpPr>
              <a:stCxn id="96" idx="5"/>
              <a:endCxn id="97" idx="0"/>
            </p:cNvCxnSpPr>
            <p:nvPr/>
          </p:nvCxnSpPr>
          <p:spPr bwMode="auto">
            <a:xfrm rot="16200000" flipH="1">
              <a:off x="7602875" y="1098875"/>
              <a:ext cx="227813" cy="30069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99" name="Straight Connector 98"/>
            <p:cNvCxnSpPr>
              <a:stCxn id="89" idx="0"/>
              <a:endCxn id="88" idx="3"/>
            </p:cNvCxnSpPr>
            <p:nvPr/>
          </p:nvCxnSpPr>
          <p:spPr bwMode="auto">
            <a:xfrm rot="5400000" flipH="1" flipV="1">
              <a:off x="5303319" y="2354702"/>
              <a:ext cx="406167" cy="2025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00" name="Straight Connector 99"/>
            <p:cNvCxnSpPr>
              <a:stCxn id="86" idx="3"/>
              <a:endCxn id="88" idx="0"/>
            </p:cNvCxnSpPr>
            <p:nvPr/>
          </p:nvCxnSpPr>
          <p:spPr bwMode="auto">
            <a:xfrm rot="5400000">
              <a:off x="5930555" y="1592856"/>
              <a:ext cx="219357" cy="3202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6384376" y="1915378"/>
            <a:ext cx="2434696" cy="1673347"/>
            <a:chOff x="4351869" y="3564471"/>
            <a:chExt cx="4190993" cy="2880428"/>
          </a:xfrm>
        </p:grpSpPr>
        <p:sp>
          <p:nvSpPr>
            <p:cNvPr id="102" name="Oval 101"/>
            <p:cNvSpPr/>
            <p:nvPr/>
          </p:nvSpPr>
          <p:spPr bwMode="auto">
            <a:xfrm>
              <a:off x="6333058" y="4343399"/>
              <a:ext cx="770467" cy="457200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5198533" y="5308602"/>
              <a:ext cx="770467" cy="457200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351869" y="6138332"/>
              <a:ext cx="947530" cy="298099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748858" y="6146800"/>
              <a:ext cx="791923" cy="298099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106" name="Straight Connector 105"/>
            <p:cNvCxnSpPr>
              <a:stCxn id="104" idx="0"/>
              <a:endCxn id="103" idx="3"/>
            </p:cNvCxnSpPr>
            <p:nvPr/>
          </p:nvCxnSpPr>
          <p:spPr bwMode="auto">
            <a:xfrm rot="5400000" flipH="1" flipV="1">
              <a:off x="4848758" y="5675723"/>
              <a:ext cx="439486" cy="4857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07" name="Straight Connector 106"/>
            <p:cNvCxnSpPr>
              <a:endCxn id="103" idx="5"/>
            </p:cNvCxnSpPr>
            <p:nvPr/>
          </p:nvCxnSpPr>
          <p:spPr bwMode="auto">
            <a:xfrm rot="16200000" flipV="1">
              <a:off x="5825780" y="5729236"/>
              <a:ext cx="447953" cy="3871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08" name="Straight Connector 107"/>
            <p:cNvCxnSpPr>
              <a:stCxn id="109" idx="7"/>
            </p:cNvCxnSpPr>
            <p:nvPr/>
          </p:nvCxnSpPr>
          <p:spPr bwMode="auto">
            <a:xfrm rot="5400000" flipH="1" flipV="1">
              <a:off x="7712137" y="3765893"/>
              <a:ext cx="193960" cy="2821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09" name="Oval 108"/>
            <p:cNvSpPr/>
            <p:nvPr/>
          </p:nvSpPr>
          <p:spPr bwMode="auto">
            <a:xfrm>
              <a:off x="7010396" y="3937004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594600" y="4571996"/>
              <a:ext cx="736750" cy="298099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111" name="Straight Connector 110"/>
            <p:cNvCxnSpPr>
              <a:stCxn id="109" idx="5"/>
              <a:endCxn id="110" idx="0"/>
            </p:cNvCxnSpPr>
            <p:nvPr/>
          </p:nvCxnSpPr>
          <p:spPr bwMode="auto">
            <a:xfrm rot="16200000" flipH="1">
              <a:off x="7693129" y="4302149"/>
              <a:ext cx="244748" cy="2949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12" name="Oval 6"/>
            <p:cNvSpPr/>
            <p:nvPr/>
          </p:nvSpPr>
          <p:spPr bwMode="auto">
            <a:xfrm>
              <a:off x="5731937" y="4817533"/>
              <a:ext cx="770467" cy="457200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3" name="Straight Connector 112"/>
            <p:cNvCxnSpPr>
              <a:stCxn id="109" idx="3"/>
              <a:endCxn id="102" idx="7"/>
            </p:cNvCxnSpPr>
            <p:nvPr/>
          </p:nvCxnSpPr>
          <p:spPr bwMode="auto">
            <a:xfrm rot="5400000">
              <a:off x="7015409" y="4302534"/>
              <a:ext cx="83105" cy="13253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14" name="Straight Connector 113"/>
            <p:cNvCxnSpPr>
              <a:stCxn id="102" idx="3"/>
            </p:cNvCxnSpPr>
            <p:nvPr/>
          </p:nvCxnSpPr>
          <p:spPr bwMode="auto">
            <a:xfrm rot="5400000">
              <a:off x="6309435" y="4706477"/>
              <a:ext cx="109289" cy="16362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15" name="Straight Connector 114"/>
            <p:cNvCxnSpPr/>
            <p:nvPr/>
          </p:nvCxnSpPr>
          <p:spPr bwMode="auto">
            <a:xfrm rot="5400000">
              <a:off x="5784501" y="5206011"/>
              <a:ext cx="109289" cy="16362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16" name="Oval 115"/>
            <p:cNvSpPr/>
            <p:nvPr/>
          </p:nvSpPr>
          <p:spPr bwMode="auto">
            <a:xfrm>
              <a:off x="7772395" y="3564471"/>
              <a:ext cx="770467" cy="457200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800" b="0" i="0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427313" y="3634864"/>
            <a:ext cx="2127074" cy="1724323"/>
            <a:chOff x="5450852" y="1651005"/>
            <a:chExt cx="2750180" cy="2229451"/>
          </a:xfrm>
        </p:grpSpPr>
        <p:sp>
          <p:nvSpPr>
            <p:cNvPr id="118" name="Oval 6"/>
            <p:cNvSpPr/>
            <p:nvPr/>
          </p:nvSpPr>
          <p:spPr bwMode="auto">
            <a:xfrm>
              <a:off x="7464184" y="2448193"/>
              <a:ext cx="706576" cy="414591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19766" y="3001556"/>
              <a:ext cx="881266" cy="278557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cxnSp>
          <p:nvCxnSpPr>
            <p:cNvPr id="120" name="Straight Connector 119"/>
            <p:cNvCxnSpPr>
              <a:stCxn id="119" idx="0"/>
              <a:endCxn id="118" idx="4"/>
            </p:cNvCxnSpPr>
            <p:nvPr/>
          </p:nvCxnSpPr>
          <p:spPr bwMode="auto">
            <a:xfrm flipV="1">
              <a:off x="7760399" y="2862785"/>
              <a:ext cx="57073" cy="13877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grpSp>
          <p:nvGrpSpPr>
            <p:cNvPr id="121" name="Group 38"/>
            <p:cNvGrpSpPr/>
            <p:nvPr/>
          </p:nvGrpSpPr>
          <p:grpSpPr>
            <a:xfrm>
              <a:off x="5450852" y="3003048"/>
              <a:ext cx="803750" cy="877408"/>
              <a:chOff x="5450852" y="3003048"/>
              <a:chExt cx="803750" cy="877408"/>
            </a:xfrm>
          </p:grpSpPr>
          <p:sp>
            <p:nvSpPr>
              <p:cNvPr id="131" name="Oval 130"/>
              <p:cNvSpPr/>
              <p:nvPr/>
            </p:nvSpPr>
            <p:spPr bwMode="auto">
              <a:xfrm>
                <a:off x="5548026" y="3003048"/>
                <a:ext cx="706576" cy="414591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8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5450852" y="3601899"/>
                <a:ext cx="740330" cy="278557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Reviews</a:t>
                </a:r>
              </a:p>
            </p:txBody>
          </p:sp>
          <p:cxnSp>
            <p:nvCxnSpPr>
              <p:cNvPr id="133" name="Straight Connector 132"/>
              <p:cNvCxnSpPr/>
              <p:nvPr/>
            </p:nvCxnSpPr>
            <p:spPr bwMode="auto">
              <a:xfrm rot="5400000" flipH="1" flipV="1">
                <a:off x="5825411" y="3509397"/>
                <a:ext cx="184263" cy="74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  <p:sp>
          <p:nvSpPr>
            <p:cNvPr id="122" name="Oval 121"/>
            <p:cNvSpPr/>
            <p:nvPr/>
          </p:nvSpPr>
          <p:spPr bwMode="auto">
            <a:xfrm>
              <a:off x="7467281" y="1651005"/>
              <a:ext cx="706576" cy="414591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3" name="Straight Connector 122"/>
            <p:cNvCxnSpPr>
              <a:stCxn id="124" idx="7"/>
            </p:cNvCxnSpPr>
            <p:nvPr/>
          </p:nvCxnSpPr>
          <p:spPr bwMode="auto">
            <a:xfrm rot="5400000" flipH="1" flipV="1">
              <a:off x="6636148" y="2289983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24" name="Oval 123"/>
            <p:cNvSpPr/>
            <p:nvPr/>
          </p:nvSpPr>
          <p:spPr bwMode="auto">
            <a:xfrm>
              <a:off x="5991603" y="2446596"/>
              <a:ext cx="706576" cy="414591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509567" y="3007056"/>
              <a:ext cx="659498" cy="278557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126" name="Straight Connector 125"/>
            <p:cNvCxnSpPr>
              <a:stCxn id="124" idx="5"/>
              <a:endCxn id="125" idx="0"/>
            </p:cNvCxnSpPr>
            <p:nvPr/>
          </p:nvCxnSpPr>
          <p:spPr bwMode="auto">
            <a:xfrm>
              <a:off x="6594703" y="2800471"/>
              <a:ext cx="244613" cy="2065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27" name="Straight Connector 126"/>
            <p:cNvCxnSpPr/>
            <p:nvPr/>
          </p:nvCxnSpPr>
          <p:spPr bwMode="auto">
            <a:xfrm rot="5400000" flipH="1" flipV="1">
              <a:off x="5908014" y="2781049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28" name="Straight Connector 127"/>
            <p:cNvCxnSpPr>
              <a:stCxn id="130" idx="5"/>
              <a:endCxn id="118" idx="1"/>
            </p:cNvCxnSpPr>
            <p:nvPr/>
          </p:nvCxnSpPr>
          <p:spPr bwMode="auto">
            <a:xfrm rot="16200000" flipH="1">
              <a:off x="7414199" y="2355447"/>
              <a:ext cx="117482" cy="18943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29" name="Straight Connector 128"/>
            <p:cNvCxnSpPr/>
            <p:nvPr/>
          </p:nvCxnSpPr>
          <p:spPr bwMode="auto">
            <a:xfrm rot="10800000" flipV="1">
              <a:off x="7289803" y="1926034"/>
              <a:ext cx="202879" cy="1736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30" name="Oval 129"/>
            <p:cNvSpPr/>
            <p:nvPr/>
          </p:nvSpPr>
          <p:spPr bwMode="auto">
            <a:xfrm>
              <a:off x="6775121" y="2037550"/>
              <a:ext cx="706576" cy="414591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4" name="Group 133"/>
          <p:cNvGrpSpPr>
            <a:grpSpLocks noChangeAspect="1"/>
          </p:cNvGrpSpPr>
          <p:nvPr/>
        </p:nvGrpSpPr>
        <p:grpSpPr>
          <a:xfrm>
            <a:off x="1118790" y="4963478"/>
            <a:ext cx="2107516" cy="1703805"/>
            <a:chOff x="5607151" y="4106339"/>
            <a:chExt cx="2720174" cy="2199108"/>
          </a:xfrm>
        </p:grpSpPr>
        <p:cxnSp>
          <p:nvCxnSpPr>
            <p:cNvPr id="135" name="Straight Connector 134"/>
            <p:cNvCxnSpPr/>
            <p:nvPr/>
          </p:nvCxnSpPr>
          <p:spPr bwMode="auto">
            <a:xfrm rot="5400000" flipH="1" flipV="1">
              <a:off x="6932480" y="4779183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36" name="Straight Connector 135"/>
            <p:cNvCxnSpPr/>
            <p:nvPr/>
          </p:nvCxnSpPr>
          <p:spPr bwMode="auto">
            <a:xfrm rot="5400000" flipH="1" flipV="1">
              <a:off x="6483747" y="5236383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37" name="Oval 6"/>
            <p:cNvSpPr/>
            <p:nvPr/>
          </p:nvSpPr>
          <p:spPr bwMode="auto">
            <a:xfrm>
              <a:off x="7565784" y="4886594"/>
              <a:ext cx="706576" cy="414591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484546" y="5439956"/>
              <a:ext cx="842779" cy="265145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cxnSp>
          <p:nvCxnSpPr>
            <p:cNvPr id="139" name="Straight Connector 138"/>
            <p:cNvCxnSpPr>
              <a:stCxn id="138" idx="0"/>
              <a:endCxn id="137" idx="4"/>
            </p:cNvCxnSpPr>
            <p:nvPr/>
          </p:nvCxnSpPr>
          <p:spPr bwMode="auto">
            <a:xfrm rot="5400000" flipH="1" flipV="1">
              <a:off x="7843118" y="5364002"/>
              <a:ext cx="138773" cy="1313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40" name="Oval 139"/>
            <p:cNvSpPr/>
            <p:nvPr/>
          </p:nvSpPr>
          <p:spPr bwMode="auto">
            <a:xfrm>
              <a:off x="6479359" y="4924983"/>
              <a:ext cx="706576" cy="414591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607151" y="6040302"/>
              <a:ext cx="704375" cy="265145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142" name="Straight Connector 141"/>
            <p:cNvCxnSpPr>
              <a:endCxn id="144" idx="3"/>
            </p:cNvCxnSpPr>
            <p:nvPr/>
          </p:nvCxnSpPr>
          <p:spPr bwMode="auto">
            <a:xfrm rot="5400000" flipH="1" flipV="1">
              <a:off x="5922908" y="5851200"/>
              <a:ext cx="352698" cy="16097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43" name="Oval 142"/>
            <p:cNvSpPr/>
            <p:nvPr/>
          </p:nvSpPr>
          <p:spPr bwMode="auto">
            <a:xfrm>
              <a:off x="7535014" y="4106339"/>
              <a:ext cx="706576" cy="414591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>
              <a:off x="6076269" y="5401463"/>
              <a:ext cx="706576" cy="414591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6626151" y="6029654"/>
              <a:ext cx="627190" cy="265145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146" name="Straight Connector 145"/>
            <p:cNvCxnSpPr>
              <a:stCxn id="144" idx="5"/>
              <a:endCxn id="145" idx="0"/>
            </p:cNvCxnSpPr>
            <p:nvPr/>
          </p:nvCxnSpPr>
          <p:spPr bwMode="auto">
            <a:xfrm rot="16200000" flipH="1">
              <a:off x="6672399" y="5762306"/>
              <a:ext cx="274316" cy="26037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47" name="Straight Connector 146"/>
            <p:cNvCxnSpPr>
              <a:stCxn id="149" idx="5"/>
              <a:endCxn id="137" idx="1"/>
            </p:cNvCxnSpPr>
            <p:nvPr/>
          </p:nvCxnSpPr>
          <p:spPr bwMode="auto">
            <a:xfrm rot="16200000" flipH="1">
              <a:off x="7515799" y="4793848"/>
              <a:ext cx="117482" cy="18943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48" name="Straight Connector 147"/>
            <p:cNvCxnSpPr/>
            <p:nvPr/>
          </p:nvCxnSpPr>
          <p:spPr bwMode="auto">
            <a:xfrm rot="10800000" flipV="1">
              <a:off x="7391403" y="4364435"/>
              <a:ext cx="202879" cy="1736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49" name="Oval 148"/>
            <p:cNvSpPr/>
            <p:nvPr/>
          </p:nvSpPr>
          <p:spPr bwMode="auto">
            <a:xfrm>
              <a:off x="6876721" y="4475951"/>
              <a:ext cx="706576" cy="414591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0" name="Group 149"/>
          <p:cNvGrpSpPr>
            <a:grpSpLocks noChangeAspect="1"/>
          </p:cNvGrpSpPr>
          <p:nvPr/>
        </p:nvGrpSpPr>
        <p:grpSpPr>
          <a:xfrm>
            <a:off x="4727167" y="4693199"/>
            <a:ext cx="2193214" cy="1755714"/>
            <a:chOff x="5607151" y="3733806"/>
            <a:chExt cx="3218638" cy="2576586"/>
          </a:xfrm>
        </p:grpSpPr>
        <p:cxnSp>
          <p:nvCxnSpPr>
            <p:cNvPr id="151" name="Straight Connector 150"/>
            <p:cNvCxnSpPr/>
            <p:nvPr/>
          </p:nvCxnSpPr>
          <p:spPr bwMode="auto">
            <a:xfrm rot="5400000" flipH="1" flipV="1">
              <a:off x="6983280" y="4821516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52" name="Straight Connector 151"/>
            <p:cNvCxnSpPr/>
            <p:nvPr/>
          </p:nvCxnSpPr>
          <p:spPr bwMode="auto">
            <a:xfrm rot="5400000" flipH="1" flipV="1">
              <a:off x="6483747" y="5236383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53" name="Oval 152"/>
            <p:cNvSpPr/>
            <p:nvPr/>
          </p:nvSpPr>
          <p:spPr bwMode="auto">
            <a:xfrm>
              <a:off x="6504759" y="4941916"/>
              <a:ext cx="706576" cy="414591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607151" y="6040301"/>
              <a:ext cx="717516" cy="270091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155" name="Straight Connector 154"/>
            <p:cNvCxnSpPr>
              <a:endCxn id="156" idx="3"/>
            </p:cNvCxnSpPr>
            <p:nvPr/>
          </p:nvCxnSpPr>
          <p:spPr bwMode="auto">
            <a:xfrm rot="5400000" flipH="1" flipV="1">
              <a:off x="5922908" y="5851200"/>
              <a:ext cx="352698" cy="16097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56" name="Oval 155"/>
            <p:cNvSpPr/>
            <p:nvPr/>
          </p:nvSpPr>
          <p:spPr bwMode="auto">
            <a:xfrm>
              <a:off x="6076269" y="5401463"/>
              <a:ext cx="706576" cy="414591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6626152" y="6029654"/>
              <a:ext cx="638891" cy="270091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158" name="Straight Connector 157"/>
            <p:cNvCxnSpPr>
              <a:stCxn id="156" idx="5"/>
              <a:endCxn id="157" idx="0"/>
            </p:cNvCxnSpPr>
            <p:nvPr/>
          </p:nvCxnSpPr>
          <p:spPr bwMode="auto">
            <a:xfrm rot="16200000" flipH="1">
              <a:off x="6675325" y="5759380"/>
              <a:ext cx="274317" cy="26622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59" name="TextBox 158"/>
            <p:cNvSpPr txBox="1"/>
            <p:nvPr/>
          </p:nvSpPr>
          <p:spPr>
            <a:xfrm>
              <a:off x="7603079" y="5490757"/>
              <a:ext cx="858502" cy="270091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cxnSp>
          <p:nvCxnSpPr>
            <p:cNvPr id="160" name="Straight Connector 159"/>
            <p:cNvCxnSpPr>
              <a:stCxn id="159" idx="0"/>
              <a:endCxn id="163" idx="5"/>
            </p:cNvCxnSpPr>
            <p:nvPr/>
          </p:nvCxnSpPr>
          <p:spPr bwMode="auto">
            <a:xfrm rot="16200000" flipV="1">
              <a:off x="7510278" y="4968702"/>
              <a:ext cx="610132" cy="43397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61" name="Oval 160"/>
            <p:cNvSpPr/>
            <p:nvPr/>
          </p:nvSpPr>
          <p:spPr bwMode="auto">
            <a:xfrm>
              <a:off x="8119213" y="3733806"/>
              <a:ext cx="706576" cy="414591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2" name="Straight Connector 161"/>
            <p:cNvCxnSpPr/>
            <p:nvPr/>
          </p:nvCxnSpPr>
          <p:spPr bwMode="auto">
            <a:xfrm rot="10800000" flipV="1">
              <a:off x="7509936" y="4415235"/>
              <a:ext cx="202879" cy="1736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63" name="Oval 162"/>
            <p:cNvSpPr/>
            <p:nvPr/>
          </p:nvSpPr>
          <p:spPr bwMode="auto">
            <a:xfrm>
              <a:off x="6995254" y="4526751"/>
              <a:ext cx="706576" cy="414591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4" name="Straight Connector 163"/>
            <p:cNvCxnSpPr/>
            <p:nvPr/>
          </p:nvCxnSpPr>
          <p:spPr bwMode="auto">
            <a:xfrm rot="10800000" flipV="1">
              <a:off x="7984070" y="4042700"/>
              <a:ext cx="202879" cy="1736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65" name="Oval 6"/>
            <p:cNvSpPr/>
            <p:nvPr/>
          </p:nvSpPr>
          <p:spPr bwMode="auto">
            <a:xfrm>
              <a:off x="7574250" y="4133061"/>
              <a:ext cx="706576" cy="414591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3" name="Group 182"/>
          <p:cNvGrpSpPr>
            <a:grpSpLocks noChangeAspect="1"/>
          </p:cNvGrpSpPr>
          <p:nvPr/>
        </p:nvGrpSpPr>
        <p:grpSpPr>
          <a:xfrm>
            <a:off x="6805804" y="4478871"/>
            <a:ext cx="2162757" cy="1904354"/>
            <a:chOff x="1184733" y="3776139"/>
            <a:chExt cx="3179123" cy="2799281"/>
          </a:xfrm>
        </p:grpSpPr>
        <p:sp>
          <p:nvSpPr>
            <p:cNvPr id="184" name="Oval 6"/>
            <p:cNvSpPr/>
            <p:nvPr/>
          </p:nvSpPr>
          <p:spPr bwMode="auto">
            <a:xfrm>
              <a:off x="3146183" y="4285461"/>
              <a:ext cx="706576" cy="414591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3107278" y="5685490"/>
              <a:ext cx="920467" cy="289585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cxnSp>
          <p:nvCxnSpPr>
            <p:cNvPr id="186" name="Straight Connector 185"/>
            <p:cNvCxnSpPr>
              <a:stCxn id="185" idx="0"/>
              <a:endCxn id="195" idx="5"/>
            </p:cNvCxnSpPr>
            <p:nvPr/>
          </p:nvCxnSpPr>
          <p:spPr bwMode="auto">
            <a:xfrm rot="16200000" flipV="1">
              <a:off x="3029968" y="5147946"/>
              <a:ext cx="610131" cy="46495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grpSp>
          <p:nvGrpSpPr>
            <p:cNvPr id="187" name="Group 38"/>
            <p:cNvGrpSpPr/>
            <p:nvPr/>
          </p:nvGrpSpPr>
          <p:grpSpPr>
            <a:xfrm>
              <a:off x="1184733" y="5686982"/>
              <a:ext cx="794202" cy="888438"/>
              <a:chOff x="5460400" y="3003048"/>
              <a:chExt cx="794202" cy="888438"/>
            </a:xfrm>
          </p:grpSpPr>
          <p:sp>
            <p:nvSpPr>
              <p:cNvPr id="197" name="Oval 196"/>
              <p:cNvSpPr/>
              <p:nvPr/>
            </p:nvSpPr>
            <p:spPr bwMode="auto">
              <a:xfrm>
                <a:off x="5548026" y="3003048"/>
                <a:ext cx="706576" cy="414591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8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5460400" y="3601901"/>
                <a:ext cx="769643" cy="289585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Reviews</a:t>
                </a:r>
              </a:p>
            </p:txBody>
          </p:sp>
          <p:cxnSp>
            <p:nvCxnSpPr>
              <p:cNvPr id="199" name="Straight Connector 198"/>
              <p:cNvCxnSpPr/>
              <p:nvPr/>
            </p:nvCxnSpPr>
            <p:spPr bwMode="auto">
              <a:xfrm rot="5400000" flipH="1" flipV="1">
                <a:off x="5825411" y="3509397"/>
                <a:ext cx="184263" cy="74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  <p:sp>
          <p:nvSpPr>
            <p:cNvPr id="188" name="Oval 187"/>
            <p:cNvSpPr/>
            <p:nvPr/>
          </p:nvSpPr>
          <p:spPr bwMode="auto">
            <a:xfrm>
              <a:off x="3657280" y="3776139"/>
              <a:ext cx="706576" cy="414591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9" name="Straight Connector 188"/>
            <p:cNvCxnSpPr>
              <a:stCxn id="190" idx="7"/>
            </p:cNvCxnSpPr>
            <p:nvPr/>
          </p:nvCxnSpPr>
          <p:spPr bwMode="auto">
            <a:xfrm rot="5400000" flipH="1" flipV="1">
              <a:off x="2360481" y="4973917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90" name="Oval 189"/>
            <p:cNvSpPr/>
            <p:nvPr/>
          </p:nvSpPr>
          <p:spPr bwMode="auto">
            <a:xfrm>
              <a:off x="1715936" y="5130530"/>
              <a:ext cx="706576" cy="414591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2242396" y="5690989"/>
              <a:ext cx="685611" cy="289585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192" name="Straight Connector 191"/>
            <p:cNvCxnSpPr>
              <a:stCxn id="190" idx="5"/>
              <a:endCxn id="191" idx="0"/>
            </p:cNvCxnSpPr>
            <p:nvPr/>
          </p:nvCxnSpPr>
          <p:spPr bwMode="auto">
            <a:xfrm>
              <a:off x="2319037" y="5484406"/>
              <a:ext cx="266164" cy="20658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93" name="Straight Connector 192"/>
            <p:cNvCxnSpPr/>
            <p:nvPr/>
          </p:nvCxnSpPr>
          <p:spPr bwMode="auto">
            <a:xfrm rot="5400000" flipH="1" flipV="1">
              <a:off x="1632347" y="5464983"/>
              <a:ext cx="175884" cy="2587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94" name="Straight Connector 193"/>
            <p:cNvCxnSpPr/>
            <p:nvPr/>
          </p:nvCxnSpPr>
          <p:spPr bwMode="auto">
            <a:xfrm rot="10800000" flipV="1">
              <a:off x="3014136" y="4609968"/>
              <a:ext cx="202879" cy="1736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95" name="Oval 194"/>
            <p:cNvSpPr/>
            <p:nvPr/>
          </p:nvSpPr>
          <p:spPr bwMode="auto">
            <a:xfrm>
              <a:off x="2499454" y="4721484"/>
              <a:ext cx="706576" cy="414591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96" name="Straight Connector 195"/>
            <p:cNvCxnSpPr/>
            <p:nvPr/>
          </p:nvCxnSpPr>
          <p:spPr bwMode="auto">
            <a:xfrm rot="10800000" flipV="1">
              <a:off x="3598336" y="4135834"/>
              <a:ext cx="202879" cy="1736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grpSp>
        <p:nvGrpSpPr>
          <p:cNvPr id="296" name="Group 295"/>
          <p:cNvGrpSpPr/>
          <p:nvPr/>
        </p:nvGrpSpPr>
        <p:grpSpPr>
          <a:xfrm>
            <a:off x="3399360" y="3708201"/>
            <a:ext cx="2753406" cy="1945474"/>
            <a:chOff x="2190789" y="4182538"/>
            <a:chExt cx="3541145" cy="2492679"/>
          </a:xfrm>
        </p:grpSpPr>
        <p:sp>
          <p:nvSpPr>
            <p:cNvPr id="297" name="Oval 296"/>
            <p:cNvSpPr/>
            <p:nvPr/>
          </p:nvSpPr>
          <p:spPr bwMode="auto">
            <a:xfrm>
              <a:off x="2965373" y="5625351"/>
              <a:ext cx="637361" cy="378214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2190789" y="6311736"/>
              <a:ext cx="1077016" cy="356476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3351327" y="6318741"/>
              <a:ext cx="904773" cy="356476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300" name="Straight Connector 299"/>
            <p:cNvCxnSpPr>
              <a:stCxn id="298" idx="0"/>
              <a:endCxn id="297" idx="3"/>
            </p:cNvCxnSpPr>
            <p:nvPr/>
          </p:nvCxnSpPr>
          <p:spPr bwMode="auto">
            <a:xfrm flipV="1">
              <a:off x="2729297" y="5948177"/>
              <a:ext cx="329417" cy="36355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301" name="Straight Connector 300"/>
            <p:cNvCxnSpPr>
              <a:endCxn id="297" idx="5"/>
            </p:cNvCxnSpPr>
            <p:nvPr/>
          </p:nvCxnSpPr>
          <p:spPr bwMode="auto">
            <a:xfrm rot="16200000" flipV="1">
              <a:off x="3484257" y="5973316"/>
              <a:ext cx="370564" cy="32028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302" name="Straight Connector 301"/>
            <p:cNvCxnSpPr>
              <a:stCxn id="303" idx="7"/>
            </p:cNvCxnSpPr>
            <p:nvPr/>
          </p:nvCxnSpPr>
          <p:spPr bwMode="auto">
            <a:xfrm rot="5400000" flipH="1" flipV="1">
              <a:off x="5044725" y="4349162"/>
              <a:ext cx="160451" cy="23342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303" name="Oval 302"/>
            <p:cNvSpPr/>
            <p:nvPr/>
          </p:nvSpPr>
          <p:spPr bwMode="auto">
            <a:xfrm>
              <a:off x="4464218" y="4490712"/>
              <a:ext cx="637361" cy="378214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4880552" y="5016003"/>
              <a:ext cx="805988" cy="356476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305" name="Straight Connector 304"/>
            <p:cNvCxnSpPr>
              <a:stCxn id="303" idx="5"/>
              <a:endCxn id="304" idx="0"/>
            </p:cNvCxnSpPr>
            <p:nvPr/>
          </p:nvCxnSpPr>
          <p:spPr bwMode="auto">
            <a:xfrm>
              <a:off x="5008239" y="4813538"/>
              <a:ext cx="275307" cy="20246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306" name="Oval 6"/>
            <p:cNvSpPr/>
            <p:nvPr/>
          </p:nvSpPr>
          <p:spPr bwMode="auto">
            <a:xfrm>
              <a:off x="3948492" y="4855053"/>
              <a:ext cx="637361" cy="378214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07" name="Straight Connector 306"/>
            <p:cNvCxnSpPr>
              <a:stCxn id="303" idx="3"/>
            </p:cNvCxnSpPr>
            <p:nvPr/>
          </p:nvCxnSpPr>
          <p:spPr bwMode="auto">
            <a:xfrm rot="5400000">
              <a:off x="4468365" y="4793093"/>
              <a:ext cx="68748" cy="10963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308" name="Straight Connector 307"/>
            <p:cNvCxnSpPr/>
            <p:nvPr/>
          </p:nvCxnSpPr>
          <p:spPr bwMode="auto">
            <a:xfrm rot="5400000">
              <a:off x="3884355" y="5127250"/>
              <a:ext cx="90408" cy="1353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309" name="Straight Connector 308"/>
            <p:cNvCxnSpPr/>
            <p:nvPr/>
          </p:nvCxnSpPr>
          <p:spPr bwMode="auto">
            <a:xfrm rot="5400000">
              <a:off x="3450109" y="5540484"/>
              <a:ext cx="90408" cy="1353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310" name="Oval 309"/>
            <p:cNvSpPr/>
            <p:nvPr/>
          </p:nvSpPr>
          <p:spPr bwMode="auto">
            <a:xfrm>
              <a:off x="5094573" y="4182538"/>
              <a:ext cx="637361" cy="378214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800" b="0" i="0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" name="Oval 310"/>
            <p:cNvSpPr/>
            <p:nvPr/>
          </p:nvSpPr>
          <p:spPr bwMode="auto">
            <a:xfrm>
              <a:off x="3438231" y="5207899"/>
              <a:ext cx="637361" cy="378214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42203" y="1519311"/>
            <a:ext cx="9214338" cy="5387926"/>
            <a:chOff x="-42203" y="1519311"/>
            <a:chExt cx="9214338" cy="5387926"/>
          </a:xfrm>
        </p:grpSpPr>
        <p:sp>
          <p:nvSpPr>
            <p:cNvPr id="3" name="Freeform 2"/>
            <p:cNvSpPr/>
            <p:nvPr/>
          </p:nvSpPr>
          <p:spPr>
            <a:xfrm>
              <a:off x="-42203" y="1533378"/>
              <a:ext cx="3305908" cy="2321170"/>
            </a:xfrm>
            <a:custGeom>
              <a:avLst/>
              <a:gdLst>
                <a:gd name="connsiteX0" fmla="*/ 0 w 3305908"/>
                <a:gd name="connsiteY0" fmla="*/ 2321170 h 2321170"/>
                <a:gd name="connsiteX1" fmla="*/ 858129 w 3305908"/>
                <a:gd name="connsiteY1" fmla="*/ 2278967 h 2321170"/>
                <a:gd name="connsiteX2" fmla="*/ 1913206 w 3305908"/>
                <a:gd name="connsiteY2" fmla="*/ 1927274 h 2321170"/>
                <a:gd name="connsiteX3" fmla="*/ 2700997 w 3305908"/>
                <a:gd name="connsiteY3" fmla="*/ 998807 h 2321170"/>
                <a:gd name="connsiteX4" fmla="*/ 3305908 w 3305908"/>
                <a:gd name="connsiteY4" fmla="*/ 0 h 232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5908" h="2321170">
                  <a:moveTo>
                    <a:pt x="0" y="2321170"/>
                  </a:moveTo>
                  <a:lnTo>
                    <a:pt x="858129" y="2278967"/>
                  </a:lnTo>
                  <a:cubicBezTo>
                    <a:pt x="1176997" y="2213318"/>
                    <a:pt x="1606061" y="2140634"/>
                    <a:pt x="1913206" y="1927274"/>
                  </a:cubicBezTo>
                  <a:cubicBezTo>
                    <a:pt x="2220351" y="1713914"/>
                    <a:pt x="2468880" y="1320019"/>
                    <a:pt x="2700997" y="998807"/>
                  </a:cubicBezTo>
                  <a:cubicBezTo>
                    <a:pt x="2933114" y="677595"/>
                    <a:pt x="3119511" y="338797"/>
                    <a:pt x="3305908" y="0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-14068" y="3207434"/>
              <a:ext cx="3109191" cy="3179298"/>
            </a:xfrm>
            <a:custGeom>
              <a:avLst/>
              <a:gdLst>
                <a:gd name="connsiteX0" fmla="*/ 2166425 w 3109191"/>
                <a:gd name="connsiteY0" fmla="*/ 0 h 3179298"/>
                <a:gd name="connsiteX1" fmla="*/ 2799471 w 3109191"/>
                <a:gd name="connsiteY1" fmla="*/ 534572 h 3179298"/>
                <a:gd name="connsiteX2" fmla="*/ 3108960 w 3109191"/>
                <a:gd name="connsiteY2" fmla="*/ 1181686 h 3179298"/>
                <a:gd name="connsiteX3" fmla="*/ 2841674 w 3109191"/>
                <a:gd name="connsiteY3" fmla="*/ 1561514 h 3179298"/>
                <a:gd name="connsiteX4" fmla="*/ 2391508 w 3109191"/>
                <a:gd name="connsiteY4" fmla="*/ 1856935 h 3179298"/>
                <a:gd name="connsiteX5" fmla="*/ 1434905 w 3109191"/>
                <a:gd name="connsiteY5" fmla="*/ 2293034 h 3179298"/>
                <a:gd name="connsiteX6" fmla="*/ 0 w 3109191"/>
                <a:gd name="connsiteY6" fmla="*/ 3179298 h 317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9191" h="3179298">
                  <a:moveTo>
                    <a:pt x="2166425" y="0"/>
                  </a:moveTo>
                  <a:cubicBezTo>
                    <a:pt x="2404403" y="168812"/>
                    <a:pt x="2642382" y="337624"/>
                    <a:pt x="2799471" y="534572"/>
                  </a:cubicBezTo>
                  <a:cubicBezTo>
                    <a:pt x="2956560" y="731520"/>
                    <a:pt x="3101926" y="1010529"/>
                    <a:pt x="3108960" y="1181686"/>
                  </a:cubicBezTo>
                  <a:cubicBezTo>
                    <a:pt x="3115994" y="1352843"/>
                    <a:pt x="2961249" y="1448973"/>
                    <a:pt x="2841674" y="1561514"/>
                  </a:cubicBezTo>
                  <a:cubicBezTo>
                    <a:pt x="2722099" y="1674055"/>
                    <a:pt x="2625969" y="1735015"/>
                    <a:pt x="2391508" y="1856935"/>
                  </a:cubicBezTo>
                  <a:cubicBezTo>
                    <a:pt x="2157047" y="1978855"/>
                    <a:pt x="1833490" y="2072640"/>
                    <a:pt x="1434905" y="2293034"/>
                  </a:cubicBezTo>
                  <a:cubicBezTo>
                    <a:pt x="1036320" y="2513428"/>
                    <a:pt x="518160" y="2846363"/>
                    <a:pt x="0" y="3179298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094892" y="1533378"/>
              <a:ext cx="2375358" cy="2771336"/>
            </a:xfrm>
            <a:custGeom>
              <a:avLst/>
              <a:gdLst>
                <a:gd name="connsiteX0" fmla="*/ 0 w 2375358"/>
                <a:gd name="connsiteY0" fmla="*/ 2771336 h 2771336"/>
                <a:gd name="connsiteX1" fmla="*/ 590843 w 2375358"/>
                <a:gd name="connsiteY1" fmla="*/ 2504050 h 2771336"/>
                <a:gd name="connsiteX2" fmla="*/ 956603 w 2375358"/>
                <a:gd name="connsiteY2" fmla="*/ 1955410 h 2771336"/>
                <a:gd name="connsiteX3" fmla="*/ 1167619 w 2375358"/>
                <a:gd name="connsiteY3" fmla="*/ 1406770 h 2771336"/>
                <a:gd name="connsiteX4" fmla="*/ 1575582 w 2375358"/>
                <a:gd name="connsiteY4" fmla="*/ 1083213 h 2771336"/>
                <a:gd name="connsiteX5" fmla="*/ 1969477 w 2375358"/>
                <a:gd name="connsiteY5" fmla="*/ 759656 h 2771336"/>
                <a:gd name="connsiteX6" fmla="*/ 2335237 w 2375358"/>
                <a:gd name="connsiteY6" fmla="*/ 182880 h 2771336"/>
                <a:gd name="connsiteX7" fmla="*/ 2349305 w 2375358"/>
                <a:gd name="connsiteY7" fmla="*/ 0 h 277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75358" h="2771336">
                  <a:moveTo>
                    <a:pt x="0" y="2771336"/>
                  </a:moveTo>
                  <a:cubicBezTo>
                    <a:pt x="215704" y="2705687"/>
                    <a:pt x="431409" y="2640038"/>
                    <a:pt x="590843" y="2504050"/>
                  </a:cubicBezTo>
                  <a:cubicBezTo>
                    <a:pt x="750277" y="2368062"/>
                    <a:pt x="860474" y="2138290"/>
                    <a:pt x="956603" y="1955410"/>
                  </a:cubicBezTo>
                  <a:cubicBezTo>
                    <a:pt x="1052732" y="1772530"/>
                    <a:pt x="1064456" y="1552136"/>
                    <a:pt x="1167619" y="1406770"/>
                  </a:cubicBezTo>
                  <a:cubicBezTo>
                    <a:pt x="1270782" y="1261404"/>
                    <a:pt x="1441939" y="1191065"/>
                    <a:pt x="1575582" y="1083213"/>
                  </a:cubicBezTo>
                  <a:cubicBezTo>
                    <a:pt x="1709225" y="975361"/>
                    <a:pt x="1842868" y="909711"/>
                    <a:pt x="1969477" y="759656"/>
                  </a:cubicBezTo>
                  <a:cubicBezTo>
                    <a:pt x="2096086" y="609601"/>
                    <a:pt x="2271932" y="309489"/>
                    <a:pt x="2335237" y="182880"/>
                  </a:cubicBezTo>
                  <a:cubicBezTo>
                    <a:pt x="2398542" y="56271"/>
                    <a:pt x="2373923" y="28135"/>
                    <a:pt x="2349305" y="0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094892" y="4304714"/>
              <a:ext cx="548640" cy="2602523"/>
            </a:xfrm>
            <a:custGeom>
              <a:avLst/>
              <a:gdLst>
                <a:gd name="connsiteX0" fmla="*/ 0 w 548640"/>
                <a:gd name="connsiteY0" fmla="*/ 0 h 2602523"/>
                <a:gd name="connsiteX1" fmla="*/ 281354 w 548640"/>
                <a:gd name="connsiteY1" fmla="*/ 520504 h 2602523"/>
                <a:gd name="connsiteX2" fmla="*/ 168813 w 548640"/>
                <a:gd name="connsiteY2" fmla="*/ 928468 h 2602523"/>
                <a:gd name="connsiteX3" fmla="*/ 168813 w 548640"/>
                <a:gd name="connsiteY3" fmla="*/ 1209821 h 2602523"/>
                <a:gd name="connsiteX4" fmla="*/ 379828 w 548640"/>
                <a:gd name="connsiteY4" fmla="*/ 1730326 h 2602523"/>
                <a:gd name="connsiteX5" fmla="*/ 506437 w 548640"/>
                <a:gd name="connsiteY5" fmla="*/ 2025748 h 2602523"/>
                <a:gd name="connsiteX6" fmla="*/ 548640 w 548640"/>
                <a:gd name="connsiteY6" fmla="*/ 2602523 h 260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640" h="2602523">
                  <a:moveTo>
                    <a:pt x="0" y="0"/>
                  </a:moveTo>
                  <a:cubicBezTo>
                    <a:pt x="126609" y="182879"/>
                    <a:pt x="253218" y="365759"/>
                    <a:pt x="281354" y="520504"/>
                  </a:cubicBezTo>
                  <a:cubicBezTo>
                    <a:pt x="309490" y="675249"/>
                    <a:pt x="187570" y="813582"/>
                    <a:pt x="168813" y="928468"/>
                  </a:cubicBezTo>
                  <a:cubicBezTo>
                    <a:pt x="150056" y="1043354"/>
                    <a:pt x="133644" y="1076178"/>
                    <a:pt x="168813" y="1209821"/>
                  </a:cubicBezTo>
                  <a:cubicBezTo>
                    <a:pt x="203982" y="1343464"/>
                    <a:pt x="323557" y="1594338"/>
                    <a:pt x="379828" y="1730326"/>
                  </a:cubicBezTo>
                  <a:cubicBezTo>
                    <a:pt x="436099" y="1866314"/>
                    <a:pt x="478302" y="1880382"/>
                    <a:pt x="506437" y="2025748"/>
                  </a:cubicBezTo>
                  <a:cubicBezTo>
                    <a:pt x="534572" y="2171114"/>
                    <a:pt x="541606" y="2386818"/>
                    <a:pt x="548640" y="2602523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3699803" y="1519311"/>
              <a:ext cx="3910819" cy="2532184"/>
            </a:xfrm>
            <a:custGeom>
              <a:avLst/>
              <a:gdLst>
                <a:gd name="connsiteX0" fmla="*/ 0 w 3910819"/>
                <a:gd name="connsiteY0" fmla="*/ 2532184 h 2532184"/>
                <a:gd name="connsiteX1" fmla="*/ 801859 w 3910819"/>
                <a:gd name="connsiteY1" fmla="*/ 2489981 h 2532184"/>
                <a:gd name="connsiteX2" fmla="*/ 1448972 w 3910819"/>
                <a:gd name="connsiteY2" fmla="*/ 2363372 h 2532184"/>
                <a:gd name="connsiteX3" fmla="*/ 2180492 w 3910819"/>
                <a:gd name="connsiteY3" fmla="*/ 2025747 h 2532184"/>
                <a:gd name="connsiteX4" fmla="*/ 2813539 w 3910819"/>
                <a:gd name="connsiteY4" fmla="*/ 1434904 h 2532184"/>
                <a:gd name="connsiteX5" fmla="*/ 3277772 w 3910819"/>
                <a:gd name="connsiteY5" fmla="*/ 844061 h 2532184"/>
                <a:gd name="connsiteX6" fmla="*/ 3910819 w 3910819"/>
                <a:gd name="connsiteY6" fmla="*/ 0 h 253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10819" h="2532184">
                  <a:moveTo>
                    <a:pt x="0" y="2532184"/>
                  </a:moveTo>
                  <a:cubicBezTo>
                    <a:pt x="280182" y="2525150"/>
                    <a:pt x="560364" y="2518116"/>
                    <a:pt x="801859" y="2489981"/>
                  </a:cubicBezTo>
                  <a:cubicBezTo>
                    <a:pt x="1043354" y="2461846"/>
                    <a:pt x="1219200" y="2440744"/>
                    <a:pt x="1448972" y="2363372"/>
                  </a:cubicBezTo>
                  <a:cubicBezTo>
                    <a:pt x="1678744" y="2286000"/>
                    <a:pt x="1953064" y="2180492"/>
                    <a:pt x="2180492" y="2025747"/>
                  </a:cubicBezTo>
                  <a:cubicBezTo>
                    <a:pt x="2407920" y="1871002"/>
                    <a:pt x="2630659" y="1631852"/>
                    <a:pt x="2813539" y="1434904"/>
                  </a:cubicBezTo>
                  <a:cubicBezTo>
                    <a:pt x="2996419" y="1237956"/>
                    <a:pt x="3094892" y="1083212"/>
                    <a:pt x="3277772" y="844061"/>
                  </a:cubicBezTo>
                  <a:cubicBezTo>
                    <a:pt x="3460652" y="604910"/>
                    <a:pt x="3685735" y="302455"/>
                    <a:pt x="3910819" y="0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006905" y="3432517"/>
              <a:ext cx="3165230" cy="614948"/>
            </a:xfrm>
            <a:custGeom>
              <a:avLst/>
              <a:gdLst>
                <a:gd name="connsiteX0" fmla="*/ 0 w 3165230"/>
                <a:gd name="connsiteY0" fmla="*/ 0 h 614948"/>
                <a:gd name="connsiteX1" fmla="*/ 323557 w 3165230"/>
                <a:gd name="connsiteY1" fmla="*/ 337625 h 614948"/>
                <a:gd name="connsiteX2" fmla="*/ 1055077 w 3165230"/>
                <a:gd name="connsiteY2" fmla="*/ 604911 h 614948"/>
                <a:gd name="connsiteX3" fmla="*/ 2053883 w 3165230"/>
                <a:gd name="connsiteY3" fmla="*/ 562708 h 614948"/>
                <a:gd name="connsiteX4" fmla="*/ 3165230 w 3165230"/>
                <a:gd name="connsiteY4" fmla="*/ 492369 h 61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230" h="614948">
                  <a:moveTo>
                    <a:pt x="0" y="0"/>
                  </a:moveTo>
                  <a:cubicBezTo>
                    <a:pt x="73855" y="118403"/>
                    <a:pt x="147711" y="236807"/>
                    <a:pt x="323557" y="337625"/>
                  </a:cubicBezTo>
                  <a:cubicBezTo>
                    <a:pt x="499403" y="438443"/>
                    <a:pt x="766689" y="567397"/>
                    <a:pt x="1055077" y="604911"/>
                  </a:cubicBezTo>
                  <a:cubicBezTo>
                    <a:pt x="1343465" y="642425"/>
                    <a:pt x="2053883" y="562708"/>
                    <a:pt x="2053883" y="562708"/>
                  </a:cubicBezTo>
                  <a:lnTo>
                    <a:pt x="3165230" y="492369"/>
                  </a:ln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4463387" y="3981157"/>
              <a:ext cx="2331308" cy="2912012"/>
            </a:xfrm>
            <a:custGeom>
              <a:avLst/>
              <a:gdLst>
                <a:gd name="connsiteX0" fmla="*/ 2331308 w 2331308"/>
                <a:gd name="connsiteY0" fmla="*/ 0 h 2912012"/>
                <a:gd name="connsiteX1" fmla="*/ 1979616 w 2331308"/>
                <a:gd name="connsiteY1" fmla="*/ 281354 h 2912012"/>
                <a:gd name="connsiteX2" fmla="*/ 1768601 w 2331308"/>
                <a:gd name="connsiteY2" fmla="*/ 717452 h 2912012"/>
                <a:gd name="connsiteX3" fmla="*/ 1459111 w 2331308"/>
                <a:gd name="connsiteY3" fmla="*/ 914400 h 2912012"/>
                <a:gd name="connsiteX4" fmla="*/ 896404 w 2331308"/>
                <a:gd name="connsiteY4" fmla="*/ 1209821 h 2912012"/>
                <a:gd name="connsiteX5" fmla="*/ 769795 w 2331308"/>
                <a:gd name="connsiteY5" fmla="*/ 1505243 h 2912012"/>
                <a:gd name="connsiteX6" fmla="*/ 460305 w 2331308"/>
                <a:gd name="connsiteY6" fmla="*/ 1913206 h 2912012"/>
                <a:gd name="connsiteX7" fmla="*/ 24207 w 2331308"/>
                <a:gd name="connsiteY7" fmla="*/ 2335237 h 2912012"/>
                <a:gd name="connsiteX8" fmla="*/ 94545 w 2331308"/>
                <a:gd name="connsiteY8" fmla="*/ 2912012 h 291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1308" h="2912012">
                  <a:moveTo>
                    <a:pt x="2331308" y="0"/>
                  </a:moveTo>
                  <a:cubicBezTo>
                    <a:pt x="2202354" y="80889"/>
                    <a:pt x="2073400" y="161779"/>
                    <a:pt x="1979616" y="281354"/>
                  </a:cubicBezTo>
                  <a:cubicBezTo>
                    <a:pt x="1885832" y="400929"/>
                    <a:pt x="1855352" y="611944"/>
                    <a:pt x="1768601" y="717452"/>
                  </a:cubicBezTo>
                  <a:cubicBezTo>
                    <a:pt x="1681850" y="822960"/>
                    <a:pt x="1604477" y="832339"/>
                    <a:pt x="1459111" y="914400"/>
                  </a:cubicBezTo>
                  <a:cubicBezTo>
                    <a:pt x="1313745" y="996461"/>
                    <a:pt x="1011290" y="1111347"/>
                    <a:pt x="896404" y="1209821"/>
                  </a:cubicBezTo>
                  <a:cubicBezTo>
                    <a:pt x="781518" y="1308295"/>
                    <a:pt x="842478" y="1388012"/>
                    <a:pt x="769795" y="1505243"/>
                  </a:cubicBezTo>
                  <a:cubicBezTo>
                    <a:pt x="697112" y="1622474"/>
                    <a:pt x="584570" y="1774874"/>
                    <a:pt x="460305" y="1913206"/>
                  </a:cubicBezTo>
                  <a:cubicBezTo>
                    <a:pt x="336040" y="2051538"/>
                    <a:pt x="85167" y="2168769"/>
                    <a:pt x="24207" y="2335237"/>
                  </a:cubicBezTo>
                  <a:cubicBezTo>
                    <a:pt x="-36753" y="2501705"/>
                    <a:pt x="28896" y="2706858"/>
                    <a:pt x="94545" y="2912012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6428935" y="3995225"/>
              <a:ext cx="1744394" cy="2855741"/>
            </a:xfrm>
            <a:custGeom>
              <a:avLst/>
              <a:gdLst>
                <a:gd name="connsiteX0" fmla="*/ 1744394 w 1744394"/>
                <a:gd name="connsiteY0" fmla="*/ 0 h 2855741"/>
                <a:gd name="connsiteX1" fmla="*/ 1083213 w 1744394"/>
                <a:gd name="connsiteY1" fmla="*/ 661181 h 2855741"/>
                <a:gd name="connsiteX2" fmla="*/ 590843 w 1744394"/>
                <a:gd name="connsiteY2" fmla="*/ 1139483 h 2855741"/>
                <a:gd name="connsiteX3" fmla="*/ 351693 w 1744394"/>
                <a:gd name="connsiteY3" fmla="*/ 1505243 h 2855741"/>
                <a:gd name="connsiteX4" fmla="*/ 323557 w 1744394"/>
                <a:gd name="connsiteY4" fmla="*/ 1969477 h 2855741"/>
                <a:gd name="connsiteX5" fmla="*/ 309490 w 1744394"/>
                <a:gd name="connsiteY5" fmla="*/ 2222695 h 2855741"/>
                <a:gd name="connsiteX6" fmla="*/ 0 w 1744394"/>
                <a:gd name="connsiteY6" fmla="*/ 2855741 h 285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394" h="2855741">
                  <a:moveTo>
                    <a:pt x="1744394" y="0"/>
                  </a:moveTo>
                  <a:lnTo>
                    <a:pt x="1083213" y="661181"/>
                  </a:lnTo>
                  <a:cubicBezTo>
                    <a:pt x="890955" y="851095"/>
                    <a:pt x="712763" y="998806"/>
                    <a:pt x="590843" y="1139483"/>
                  </a:cubicBezTo>
                  <a:cubicBezTo>
                    <a:pt x="468923" y="1280160"/>
                    <a:pt x="396241" y="1366911"/>
                    <a:pt x="351693" y="1505243"/>
                  </a:cubicBezTo>
                  <a:cubicBezTo>
                    <a:pt x="307145" y="1643575"/>
                    <a:pt x="330591" y="1849902"/>
                    <a:pt x="323557" y="1969477"/>
                  </a:cubicBezTo>
                  <a:cubicBezTo>
                    <a:pt x="316523" y="2089052"/>
                    <a:pt x="363416" y="2074984"/>
                    <a:pt x="309490" y="2222695"/>
                  </a:cubicBezTo>
                  <a:cubicBezTo>
                    <a:pt x="255564" y="2370406"/>
                    <a:pt x="127782" y="2613073"/>
                    <a:pt x="0" y="2855741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4068" y="1541699"/>
            <a:ext cx="9186203" cy="5331655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TextBox 199"/>
          <p:cNvSpPr txBox="1"/>
          <p:nvPr/>
        </p:nvSpPr>
        <p:spPr>
          <a:xfrm>
            <a:off x="972193" y="3064876"/>
            <a:ext cx="7101443" cy="1200329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 All 9 logical plans will produce the same result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 For </a:t>
            </a: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each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of these 9 plans </a:t>
            </a:r>
            <a:r>
              <a:rPr lang="en-US" sz="18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there is a large number of alternative physical plans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that the optimizer can choose from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0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901157" y="2054076"/>
            <a:ext cx="7368199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sz="2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Enumerate logically equivalent plans by applying equivalence rules</a:t>
            </a:r>
          </a:p>
        </p:txBody>
      </p:sp>
      <p:sp>
        <p:nvSpPr>
          <p:cNvPr id="15" name="Round Diagonal Corner Rectangle 14"/>
          <p:cNvSpPr/>
          <p:nvPr/>
        </p:nvSpPr>
        <p:spPr>
          <a:xfrm>
            <a:off x="901157" y="3120876"/>
            <a:ext cx="7368199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sz="2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For each logically equivalent plan, enumerate all alternative physical query plans</a:t>
            </a:r>
          </a:p>
        </p:txBody>
      </p:sp>
      <p:sp>
        <p:nvSpPr>
          <p:cNvPr id="19" name="Round Diagonal Corner Rectangle 18"/>
          <p:cNvSpPr/>
          <p:nvPr/>
        </p:nvSpPr>
        <p:spPr>
          <a:xfrm>
            <a:off x="901157" y="4187676"/>
            <a:ext cx="7368199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Estimate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cost of each of the alternative physical query plans</a:t>
            </a:r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901157" y="5254476"/>
            <a:ext cx="7368199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Run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plan with lowest estimated overall cost</a:t>
            </a:r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8" y="3338686"/>
            <a:ext cx="685800" cy="428625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8" y="2246073"/>
            <a:ext cx="685800" cy="501033"/>
          </a:xfrm>
          <a:prstGeom prst="round2Diag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1" y="4276899"/>
            <a:ext cx="684793" cy="684793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4" y="5412849"/>
            <a:ext cx="684374" cy="547499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06435" y="238539"/>
            <a:ext cx="8718997" cy="14918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5000" dirty="0" smtClean="0"/>
              <a:t>Query Optimization: </a:t>
            </a:r>
            <a:br>
              <a:rPr lang="en-US" sz="5000" dirty="0" smtClean="0"/>
            </a:br>
            <a:r>
              <a:rPr lang="en-US" sz="5000" dirty="0" smtClean="0"/>
              <a:t>The Main Steps</a:t>
            </a:r>
            <a:endParaRPr lang="en-US" sz="5000" dirty="0"/>
          </a:p>
        </p:txBody>
      </p:sp>
      <p:sp>
        <p:nvSpPr>
          <p:cNvPr id="12" name="Tekstboks 53"/>
          <p:cNvSpPr txBox="1">
            <a:spLocks noChangeArrowheads="1"/>
          </p:cNvSpPr>
          <p:nvPr/>
        </p:nvSpPr>
        <p:spPr bwMode="auto">
          <a:xfrm>
            <a:off x="-62940" y="2305340"/>
            <a:ext cx="30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dirty="0">
                <a:solidFill>
                  <a:srgbClr val="171717"/>
                </a:solidFill>
                <a:latin typeface="Arial" pitchFamily="34" charset="0"/>
                <a:cs typeface="Arial" pitchFamily="34" charset="0"/>
              </a:rPr>
              <a:t>✓</a:t>
            </a:r>
          </a:p>
        </p:txBody>
      </p:sp>
      <p:sp>
        <p:nvSpPr>
          <p:cNvPr id="13" name="Rektangel 9"/>
          <p:cNvSpPr>
            <a:spLocks noChangeArrowheads="1"/>
          </p:cNvSpPr>
          <p:nvPr/>
        </p:nvSpPr>
        <p:spPr bwMode="auto">
          <a:xfrm>
            <a:off x="319716" y="3422512"/>
            <a:ext cx="344488" cy="3444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ktangel 7"/>
          <p:cNvSpPr>
            <a:spLocks noChangeArrowheads="1"/>
          </p:cNvSpPr>
          <p:nvPr/>
        </p:nvSpPr>
        <p:spPr bwMode="auto">
          <a:xfrm>
            <a:off x="319716" y="2365653"/>
            <a:ext cx="344488" cy="3429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7" name="Rektangel 11"/>
          <p:cNvSpPr>
            <a:spLocks noChangeArrowheads="1"/>
          </p:cNvSpPr>
          <p:nvPr/>
        </p:nvSpPr>
        <p:spPr bwMode="auto">
          <a:xfrm>
            <a:off x="319716" y="4433611"/>
            <a:ext cx="344488" cy="3444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ktangel 13"/>
          <p:cNvSpPr>
            <a:spLocks noChangeArrowheads="1"/>
          </p:cNvSpPr>
          <p:nvPr/>
        </p:nvSpPr>
        <p:spPr bwMode="auto">
          <a:xfrm>
            <a:off x="319716" y="5443122"/>
            <a:ext cx="344488" cy="3476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kstboks 53"/>
          <p:cNvSpPr txBox="1">
            <a:spLocks noChangeArrowheads="1"/>
          </p:cNvSpPr>
          <p:nvPr/>
        </p:nvSpPr>
        <p:spPr bwMode="auto">
          <a:xfrm>
            <a:off x="-65288" y="3329956"/>
            <a:ext cx="30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dirty="0">
                <a:solidFill>
                  <a:srgbClr val="171717"/>
                </a:solidFill>
                <a:latin typeface="Arial" pitchFamily="34" charset="0"/>
                <a:cs typeface="Arial" pitchFamily="34" charset="0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557031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70" y="156726"/>
            <a:ext cx="8229600" cy="914400"/>
          </a:xfrm>
        </p:spPr>
        <p:txBody>
          <a:bodyPr/>
          <a:lstStyle/>
          <a:p>
            <a:r>
              <a:rPr lang="en-US" dirty="0" smtClean="0"/>
              <a:t>Physical Plan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133" y="1083212"/>
            <a:ext cx="8136467" cy="4657188"/>
          </a:xfrm>
        </p:spPr>
        <p:txBody>
          <a:bodyPr/>
          <a:lstStyle/>
          <a:p>
            <a:r>
              <a:rPr lang="en-US" sz="2000" dirty="0" smtClean="0"/>
              <a:t>Assume that the optimizer has:  </a:t>
            </a:r>
          </a:p>
          <a:p>
            <a:pPr lvl="1"/>
            <a:r>
              <a:rPr lang="en-US" sz="1500" dirty="0" smtClean="0"/>
              <a:t>Three  join strategies that it can select from:  </a:t>
            </a:r>
          </a:p>
          <a:p>
            <a:pPr lvl="2"/>
            <a:r>
              <a:rPr lang="en-US" sz="1500" dirty="0" smtClean="0">
                <a:solidFill>
                  <a:schemeClr val="tx1"/>
                </a:solidFill>
              </a:rPr>
              <a:t>nested loops (NL)</a:t>
            </a:r>
            <a:r>
              <a:rPr lang="en-US" sz="1500" dirty="0" smtClean="0"/>
              <a:t>,  </a:t>
            </a:r>
            <a:r>
              <a:rPr lang="en-US" sz="1500" dirty="0" smtClean="0">
                <a:solidFill>
                  <a:schemeClr val="tx1"/>
                </a:solidFill>
              </a:rPr>
              <a:t>sort-merge join (SMJ)</a:t>
            </a:r>
            <a:r>
              <a:rPr lang="en-US" sz="1500" dirty="0" smtClean="0"/>
              <a:t>, and </a:t>
            </a:r>
            <a:r>
              <a:rPr lang="en-US" sz="1500" dirty="0" smtClean="0">
                <a:solidFill>
                  <a:schemeClr val="tx1"/>
                </a:solidFill>
              </a:rPr>
              <a:t>hash join (HJ)</a:t>
            </a:r>
          </a:p>
          <a:p>
            <a:pPr lvl="1"/>
            <a:r>
              <a:rPr lang="en-US" sz="1500" dirty="0" smtClean="0"/>
              <a:t>Two selection strategies: </a:t>
            </a:r>
          </a:p>
          <a:p>
            <a:pPr lvl="2"/>
            <a:r>
              <a:rPr lang="en-US" sz="1500" dirty="0" smtClean="0">
                <a:solidFill>
                  <a:schemeClr val="tx1"/>
                </a:solidFill>
              </a:rPr>
              <a:t>sequential scan (SS)</a:t>
            </a:r>
            <a:r>
              <a:rPr lang="en-US" sz="1500" dirty="0" smtClean="0"/>
              <a:t> and </a:t>
            </a:r>
            <a:r>
              <a:rPr lang="en-US" sz="1500" dirty="0" smtClean="0">
                <a:solidFill>
                  <a:schemeClr val="tx1"/>
                </a:solidFill>
              </a:rPr>
              <a:t>index scan (IS)</a:t>
            </a:r>
          </a:p>
          <a:p>
            <a:r>
              <a:rPr lang="en-US" sz="2000" dirty="0" smtClean="0"/>
              <a:t>Consider one of the 9 logical plans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2000" dirty="0" smtClean="0"/>
              <a:t>Here is one possible physical plan</a:t>
            </a:r>
          </a:p>
          <a:p>
            <a:pPr>
              <a:buNone/>
            </a:pP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088618" y="2971808"/>
            <a:ext cx="2424854" cy="1744041"/>
            <a:chOff x="2252134" y="3556006"/>
            <a:chExt cx="3428994" cy="2494185"/>
          </a:xfrm>
        </p:grpSpPr>
        <p:sp>
          <p:nvSpPr>
            <p:cNvPr id="6" name="Oval 5"/>
            <p:cNvSpPr/>
            <p:nvPr/>
          </p:nvSpPr>
          <p:spPr bwMode="auto">
            <a:xfrm>
              <a:off x="2497666" y="4995333"/>
              <a:ext cx="770467" cy="457200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759190" y="5037666"/>
              <a:ext cx="770467" cy="457200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Select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3149598" y="4495802"/>
              <a:ext cx="770467" cy="457200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52134" y="5689598"/>
              <a:ext cx="1136126" cy="352125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10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49124" y="5698066"/>
              <a:ext cx="945714" cy="352125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10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11" name="Straight Connector 10"/>
            <p:cNvCxnSpPr>
              <a:stCxn id="9" idx="0"/>
            </p:cNvCxnSpPr>
            <p:nvPr/>
          </p:nvCxnSpPr>
          <p:spPr bwMode="auto">
            <a:xfrm flipV="1">
              <a:off x="2820198" y="5452540"/>
              <a:ext cx="62703" cy="23705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2" name="Straight Connector 11"/>
            <p:cNvCxnSpPr/>
            <p:nvPr/>
          </p:nvCxnSpPr>
          <p:spPr bwMode="auto">
            <a:xfrm rot="5400000" flipH="1" flipV="1">
              <a:off x="4042416" y="5596059"/>
              <a:ext cx="203200" cy="8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13" name="Oval 12"/>
            <p:cNvSpPr/>
            <p:nvPr/>
          </p:nvSpPr>
          <p:spPr bwMode="auto">
            <a:xfrm>
              <a:off x="4910661" y="3556006"/>
              <a:ext cx="770467" cy="457200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Straight Connector 13"/>
            <p:cNvCxnSpPr>
              <a:stCxn id="8" idx="7"/>
            </p:cNvCxnSpPr>
            <p:nvPr/>
          </p:nvCxnSpPr>
          <p:spPr bwMode="auto">
            <a:xfrm rot="5400000" flipH="1" flipV="1">
              <a:off x="3830173" y="4278127"/>
              <a:ext cx="261690" cy="30757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5" name="Straight Connector 14"/>
            <p:cNvCxnSpPr>
              <a:stCxn id="18" idx="7"/>
            </p:cNvCxnSpPr>
            <p:nvPr/>
          </p:nvCxnSpPr>
          <p:spPr bwMode="auto">
            <a:xfrm rot="5400000" flipH="1" flipV="1">
              <a:off x="4723403" y="3842094"/>
              <a:ext cx="193960" cy="2821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6" name="Straight Connector 15"/>
            <p:cNvCxnSpPr>
              <a:stCxn id="6" idx="0"/>
              <a:endCxn id="8" idx="3"/>
            </p:cNvCxnSpPr>
            <p:nvPr/>
          </p:nvCxnSpPr>
          <p:spPr bwMode="auto">
            <a:xfrm rot="5400000" flipH="1" flipV="1">
              <a:off x="3018022" y="4750925"/>
              <a:ext cx="109286" cy="3795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7" name="Straight Connector 16"/>
            <p:cNvCxnSpPr>
              <a:stCxn id="7" idx="0"/>
              <a:endCxn id="8" idx="5"/>
            </p:cNvCxnSpPr>
            <p:nvPr/>
          </p:nvCxnSpPr>
          <p:spPr bwMode="auto">
            <a:xfrm rot="16200000" flipV="1">
              <a:off x="3900020" y="4793261"/>
              <a:ext cx="151619" cy="33719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18" name="Oval 17"/>
            <p:cNvSpPr/>
            <p:nvPr/>
          </p:nvSpPr>
          <p:spPr bwMode="auto">
            <a:xfrm>
              <a:off x="4021662" y="4013205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39731" y="4631263"/>
              <a:ext cx="834641" cy="352125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10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20" name="Straight Connector 19"/>
            <p:cNvCxnSpPr>
              <a:stCxn id="18" idx="5"/>
              <a:endCxn id="19" idx="0"/>
            </p:cNvCxnSpPr>
            <p:nvPr/>
          </p:nvCxnSpPr>
          <p:spPr bwMode="auto">
            <a:xfrm>
              <a:off x="4679297" y="4403450"/>
              <a:ext cx="377755" cy="2278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3721807" y="4893614"/>
            <a:ext cx="2424854" cy="1744041"/>
            <a:chOff x="2252134" y="3556006"/>
            <a:chExt cx="3428994" cy="2494185"/>
          </a:xfrm>
        </p:grpSpPr>
        <p:sp>
          <p:nvSpPr>
            <p:cNvPr id="22" name="Oval 21"/>
            <p:cNvSpPr/>
            <p:nvPr/>
          </p:nvSpPr>
          <p:spPr bwMode="auto">
            <a:xfrm>
              <a:off x="2497666" y="4995333"/>
              <a:ext cx="770467" cy="457200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SS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3759190" y="5037666"/>
              <a:ext cx="770467" cy="457200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IS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3149598" y="4495802"/>
              <a:ext cx="770467" cy="457200"/>
            </a:xfrm>
            <a:prstGeom prst="ellipse">
              <a:avLst/>
            </a:prstGeom>
            <a:solidFill>
              <a:srgbClr val="FF6600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HJ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52134" y="5689598"/>
              <a:ext cx="1136126" cy="352125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10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49124" y="5698066"/>
              <a:ext cx="945714" cy="352125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10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27" name="Straight Connector 26"/>
            <p:cNvCxnSpPr>
              <a:stCxn id="25" idx="0"/>
            </p:cNvCxnSpPr>
            <p:nvPr/>
          </p:nvCxnSpPr>
          <p:spPr bwMode="auto">
            <a:xfrm flipV="1">
              <a:off x="2820198" y="5452540"/>
              <a:ext cx="62703" cy="23705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 flipH="1" flipV="1">
              <a:off x="4042416" y="5596059"/>
              <a:ext cx="203200" cy="8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29" name="Oval 28"/>
            <p:cNvSpPr/>
            <p:nvPr/>
          </p:nvSpPr>
          <p:spPr bwMode="auto">
            <a:xfrm>
              <a:off x="4910661" y="3556006"/>
              <a:ext cx="770467" cy="457200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0" name="Straight Connector 29"/>
            <p:cNvCxnSpPr>
              <a:stCxn id="24" idx="7"/>
            </p:cNvCxnSpPr>
            <p:nvPr/>
          </p:nvCxnSpPr>
          <p:spPr bwMode="auto">
            <a:xfrm rot="5400000" flipH="1" flipV="1">
              <a:off x="3830173" y="4278127"/>
              <a:ext cx="261690" cy="30757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31" name="Straight Connector 30"/>
            <p:cNvCxnSpPr>
              <a:stCxn id="34" idx="7"/>
            </p:cNvCxnSpPr>
            <p:nvPr/>
          </p:nvCxnSpPr>
          <p:spPr bwMode="auto">
            <a:xfrm rot="5400000" flipH="1" flipV="1">
              <a:off x="4723403" y="3842094"/>
              <a:ext cx="193959" cy="2821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32" name="Straight Connector 31"/>
            <p:cNvCxnSpPr>
              <a:stCxn id="22" idx="0"/>
              <a:endCxn id="24" idx="3"/>
            </p:cNvCxnSpPr>
            <p:nvPr/>
          </p:nvCxnSpPr>
          <p:spPr bwMode="auto">
            <a:xfrm rot="5400000" flipH="1" flipV="1">
              <a:off x="3018022" y="4750925"/>
              <a:ext cx="109286" cy="3795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33" name="Straight Connector 32"/>
            <p:cNvCxnSpPr>
              <a:stCxn id="23" idx="0"/>
              <a:endCxn id="24" idx="5"/>
            </p:cNvCxnSpPr>
            <p:nvPr/>
          </p:nvCxnSpPr>
          <p:spPr bwMode="auto">
            <a:xfrm rot="16200000" flipV="1">
              <a:off x="3900020" y="4793261"/>
              <a:ext cx="151619" cy="33719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34" name="Oval 33"/>
            <p:cNvSpPr/>
            <p:nvPr/>
          </p:nvSpPr>
          <p:spPr bwMode="auto">
            <a:xfrm>
              <a:off x="4021663" y="4013204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NL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39731" y="4631263"/>
              <a:ext cx="834641" cy="352125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10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36" name="Straight Connector 35"/>
            <p:cNvCxnSpPr>
              <a:stCxn id="34" idx="5"/>
              <a:endCxn id="35" idx="0"/>
            </p:cNvCxnSpPr>
            <p:nvPr/>
          </p:nvCxnSpPr>
          <p:spPr bwMode="auto">
            <a:xfrm>
              <a:off x="4679298" y="4403448"/>
              <a:ext cx="377754" cy="2278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sp>
        <p:nvSpPr>
          <p:cNvPr id="38" name="TextBox 37"/>
          <p:cNvSpPr txBox="1"/>
          <p:nvPr/>
        </p:nvSpPr>
        <p:spPr>
          <a:xfrm>
            <a:off x="868043" y="2570880"/>
            <a:ext cx="7521676" cy="3323987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1600" b="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There are actually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36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possible physical alternatives for this single logical plan. (</a:t>
            </a:r>
            <a:r>
              <a:rPr lang="en-US" sz="1600" b="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I was too lazy to draw pictures of all 36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With </a:t>
            </a:r>
            <a:r>
              <a:rPr lang="en-US" sz="1600" b="0" i="1" dirty="0" smtClean="0">
                <a:latin typeface="Arial" pitchFamily="34" charset="0"/>
                <a:cs typeface="Arial" pitchFamily="34" charset="0"/>
              </a:rPr>
              <a:t>9 equivalent logical plans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, there are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324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(9 * 36)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 physical plans that the optimizer must enumerate and cost as part of the search for the best execution plan for the query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And this was a VERY simple query!</a:t>
            </a:r>
          </a:p>
          <a:p>
            <a:pPr algn="ctr"/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Later we will look at how </a:t>
            </a:r>
            <a:r>
              <a:rPr lang="en-US" sz="1600" b="0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dynamic programming 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is used to explore the space of logical and physical plans w/o enumerating the entire plan space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8" grpId="0" uiExpand="1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901157" y="2054076"/>
            <a:ext cx="7820812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sz="2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Enumerate logically equivalent plans by applying equivalence rules</a:t>
            </a:r>
          </a:p>
        </p:txBody>
      </p:sp>
      <p:sp>
        <p:nvSpPr>
          <p:cNvPr id="15" name="Round Diagonal Corner Rectangle 14"/>
          <p:cNvSpPr/>
          <p:nvPr/>
        </p:nvSpPr>
        <p:spPr>
          <a:xfrm>
            <a:off x="901157" y="3120876"/>
            <a:ext cx="7820812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sz="2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For each logically equivalent plan, enumerate all alternative physical query plans</a:t>
            </a:r>
          </a:p>
        </p:txBody>
      </p:sp>
      <p:sp>
        <p:nvSpPr>
          <p:cNvPr id="19" name="Round Diagonal Corner Rectangle 18"/>
          <p:cNvSpPr/>
          <p:nvPr/>
        </p:nvSpPr>
        <p:spPr>
          <a:xfrm>
            <a:off x="901157" y="4187675"/>
            <a:ext cx="7820812" cy="1453469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Estimate the cost of each of the alternative physical query plans. 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Estimate the selectivity factor and output cardinality of each predicate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Estimate the cost of each operator 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901157" y="5760924"/>
            <a:ext cx="7820812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Run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plan with lowest estimated overall cost</a:t>
            </a:r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8" y="3338686"/>
            <a:ext cx="685800" cy="428625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8" y="2246073"/>
            <a:ext cx="685800" cy="501033"/>
          </a:xfrm>
          <a:prstGeom prst="round2Diag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1" y="4276899"/>
            <a:ext cx="684793" cy="684793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4" y="5905229"/>
            <a:ext cx="684374" cy="547499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06435" y="238539"/>
            <a:ext cx="8718997" cy="14918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5000" dirty="0" smtClean="0"/>
              <a:t>Query Optimization: </a:t>
            </a:r>
            <a:br>
              <a:rPr lang="en-US" sz="5000" dirty="0" smtClean="0"/>
            </a:br>
            <a:r>
              <a:rPr lang="en-US" sz="5000" dirty="0" smtClean="0"/>
              <a:t>The Main Steps</a:t>
            </a:r>
            <a:endParaRPr lang="en-US" sz="5000" dirty="0"/>
          </a:p>
        </p:txBody>
      </p:sp>
      <p:sp>
        <p:nvSpPr>
          <p:cNvPr id="12" name="Tekstboks 53"/>
          <p:cNvSpPr txBox="1">
            <a:spLocks noChangeArrowheads="1"/>
          </p:cNvSpPr>
          <p:nvPr/>
        </p:nvSpPr>
        <p:spPr bwMode="auto">
          <a:xfrm>
            <a:off x="-62940" y="2305340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dirty="0">
                <a:solidFill>
                  <a:srgbClr val="171717"/>
                </a:solidFill>
                <a:latin typeface="Zapf Dingbats" charset="2"/>
              </a:rPr>
              <a:t>✓</a:t>
            </a:r>
            <a:endParaRPr lang="da-DK" dirty="0">
              <a:solidFill>
                <a:srgbClr val="171717"/>
              </a:solidFill>
            </a:endParaRPr>
          </a:p>
        </p:txBody>
      </p:sp>
      <p:sp>
        <p:nvSpPr>
          <p:cNvPr id="13" name="Rektangel 9"/>
          <p:cNvSpPr>
            <a:spLocks noChangeArrowheads="1"/>
          </p:cNvSpPr>
          <p:nvPr/>
        </p:nvSpPr>
        <p:spPr bwMode="auto">
          <a:xfrm>
            <a:off x="319716" y="3422512"/>
            <a:ext cx="344488" cy="3444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4" name="Rektangel 7"/>
          <p:cNvSpPr>
            <a:spLocks noChangeArrowheads="1"/>
          </p:cNvSpPr>
          <p:nvPr/>
        </p:nvSpPr>
        <p:spPr bwMode="auto">
          <a:xfrm>
            <a:off x="319716" y="2365653"/>
            <a:ext cx="344488" cy="3429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</a:t>
            </a:r>
          </a:p>
        </p:txBody>
      </p:sp>
      <p:sp>
        <p:nvSpPr>
          <p:cNvPr id="17" name="Rektangel 11"/>
          <p:cNvSpPr>
            <a:spLocks noChangeArrowheads="1"/>
          </p:cNvSpPr>
          <p:nvPr/>
        </p:nvSpPr>
        <p:spPr bwMode="auto">
          <a:xfrm>
            <a:off x="319716" y="4433611"/>
            <a:ext cx="344488" cy="3444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8" name="Rektangel 13"/>
          <p:cNvSpPr>
            <a:spLocks noChangeArrowheads="1"/>
          </p:cNvSpPr>
          <p:nvPr/>
        </p:nvSpPr>
        <p:spPr bwMode="auto">
          <a:xfrm>
            <a:off x="319716" y="5949570"/>
            <a:ext cx="344488" cy="3476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4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" name="Tekstboks 53"/>
          <p:cNvSpPr txBox="1">
            <a:spLocks noChangeArrowheads="1"/>
          </p:cNvSpPr>
          <p:nvPr/>
        </p:nvSpPr>
        <p:spPr bwMode="auto">
          <a:xfrm>
            <a:off x="-65288" y="3329956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dirty="0">
                <a:solidFill>
                  <a:srgbClr val="171717"/>
                </a:solidFill>
                <a:latin typeface="Zapf Dingbats" charset="2"/>
              </a:rPr>
              <a:t>✓</a:t>
            </a:r>
            <a:endParaRPr lang="da-DK" dirty="0">
              <a:solidFill>
                <a:srgbClr val="171717"/>
              </a:solidFill>
            </a:endParaRPr>
          </a:p>
        </p:txBody>
      </p:sp>
      <p:sp>
        <p:nvSpPr>
          <p:cNvPr id="23" name="Tekstboks 53"/>
          <p:cNvSpPr txBox="1">
            <a:spLocks noChangeArrowheads="1"/>
          </p:cNvSpPr>
          <p:nvPr/>
        </p:nvSpPr>
        <p:spPr bwMode="auto">
          <a:xfrm>
            <a:off x="-53568" y="4326436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dirty="0">
                <a:solidFill>
                  <a:srgbClr val="171717"/>
                </a:solidFill>
                <a:latin typeface="Zapf Dingbats" charset="2"/>
              </a:rPr>
              <a:t>✓</a:t>
            </a:r>
            <a:endParaRPr lang="da-DK" dirty="0">
              <a:solidFill>
                <a:srgbClr val="171717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124222" y="5271231"/>
            <a:ext cx="555673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200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79" y="95697"/>
            <a:ext cx="8229600" cy="914400"/>
          </a:xfrm>
        </p:spPr>
        <p:txBody>
          <a:bodyPr/>
          <a:lstStyle/>
          <a:p>
            <a:r>
              <a:rPr lang="en-US" dirty="0" smtClean="0"/>
              <a:t>Selectivity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09817"/>
            <a:ext cx="8370277" cy="170219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Task of estimating how many rows will satisfy a predicate such as </a:t>
            </a:r>
            <a:r>
              <a:rPr lang="en-US" b="1" i="1" dirty="0" smtClean="0">
                <a:solidFill>
                  <a:srgbClr val="A50021"/>
                </a:solidFill>
              </a:rPr>
              <a:t>Movies.MID</a:t>
            </a:r>
            <a:r>
              <a:rPr lang="en-US" dirty="0" smtClean="0">
                <a:solidFill>
                  <a:srgbClr val="A50021"/>
                </a:solidFill>
              </a:rPr>
              <a:t>=932</a:t>
            </a:r>
          </a:p>
          <a:p>
            <a:endParaRPr lang="en-US" dirty="0" smtClean="0">
              <a:solidFill>
                <a:srgbClr val="A50021"/>
              </a:solidFill>
            </a:endParaRPr>
          </a:p>
          <a:p>
            <a:r>
              <a:rPr lang="en-US" dirty="0" smtClean="0"/>
              <a:t>Plan quality is highly dependent on </a:t>
            </a:r>
            <a:r>
              <a:rPr lang="en-US" u="sng" dirty="0" smtClean="0"/>
              <a:t>quality of the estimates</a:t>
            </a:r>
            <a:r>
              <a:rPr lang="en-US" dirty="0" smtClean="0"/>
              <a:t> that the query optimizer makes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5586929"/>
              </p:ext>
            </p:extLst>
          </p:nvPr>
        </p:nvGraphicFramePr>
        <p:xfrm>
          <a:off x="4660764" y="3469108"/>
          <a:ext cx="4139145" cy="2923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377483" y="3319980"/>
            <a:ext cx="4672819" cy="32215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A50021"/>
                </a:solidFill>
              </a:rPr>
              <a:t>Histograms</a:t>
            </a:r>
            <a:r>
              <a:rPr lang="en-US" b="0" dirty="0" smtClean="0"/>
              <a:t> </a:t>
            </a:r>
            <a:r>
              <a:rPr lang="en-US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 the standard technique used to estimate selectivity factors for predicates on a single </a:t>
            </a: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table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Many different flavors:</a:t>
            </a:r>
          </a:p>
          <a:p>
            <a:pPr lvl="1"/>
            <a:r>
              <a:rPr lang="en-US" b="0" dirty="0" err="1" smtClean="0"/>
              <a:t>Equi</a:t>
            </a:r>
            <a:r>
              <a:rPr lang="en-US" b="0" dirty="0" smtClean="0"/>
              <a:t>-Width</a:t>
            </a:r>
          </a:p>
          <a:p>
            <a:pPr lvl="1"/>
            <a:r>
              <a:rPr lang="en-US" b="0" dirty="0" err="1" smtClean="0"/>
              <a:t>Equi</a:t>
            </a:r>
            <a:r>
              <a:rPr lang="en-US" b="0" dirty="0" smtClean="0"/>
              <a:t>-Height</a:t>
            </a:r>
          </a:p>
          <a:p>
            <a:pPr lvl="1"/>
            <a:r>
              <a:rPr lang="en-US" b="0" dirty="0" smtClean="0"/>
              <a:t>Max-Diff</a:t>
            </a:r>
          </a:p>
          <a:p>
            <a:pPr lvl="1"/>
            <a:r>
              <a:rPr lang="en-US" b="0" dirty="0" smtClean="0"/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8101" y="3165234"/>
            <a:ext cx="3080820" cy="3038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5" grpId="0" uiExpand="1">
        <p:bldSub>
          <a:bldChart bld="category" animBg="0"/>
        </p:bldSub>
      </p:bldGraphic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604917313"/>
              </p:ext>
            </p:extLst>
          </p:nvPr>
        </p:nvGraphicFramePr>
        <p:xfrm>
          <a:off x="-347134" y="2167465"/>
          <a:ext cx="5350934" cy="3073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87" y="439551"/>
            <a:ext cx="7772400" cy="778933"/>
          </a:xfrm>
        </p:spPr>
        <p:txBody>
          <a:bodyPr/>
          <a:lstStyle/>
          <a:p>
            <a:r>
              <a:rPr lang="en-US" dirty="0" smtClean="0"/>
              <a:t>Histogram 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4797" y="1808611"/>
            <a:ext cx="3859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# of Reviews for each customer </a:t>
            </a:r>
          </a:p>
          <a:p>
            <a:pPr algn="ctr"/>
            <a:r>
              <a:rPr lang="en-US" sz="14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(total of 939 rows)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2583" y="5001297"/>
            <a:ext cx="3633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Customer ID (CID) values in </a:t>
            </a:r>
            <a:r>
              <a:rPr lang="en-US" sz="1400" b="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Reviews</a:t>
            </a:r>
            <a: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Table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46133" y="1667934"/>
            <a:ext cx="409786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u="sng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Some examples</a:t>
            </a:r>
            <a:r>
              <a:rPr lang="en-US" sz="25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1600" b="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#1)  Predicate: </a:t>
            </a:r>
            <a:r>
              <a:rPr lang="en-US" sz="1600" b="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CID = 9</a:t>
            </a:r>
          </a:p>
          <a:p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1600" b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Actual Sel. Factor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= 55/939 =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.059</a:t>
            </a:r>
          </a:p>
          <a:p>
            <a:endParaRPr lang="en-US" sz="1600" b="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#2) Predicate: </a:t>
            </a:r>
            <a:r>
              <a:rPr lang="en-US" sz="1600" b="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2 &lt;= CID &lt;= 3</a:t>
            </a:r>
          </a:p>
          <a:p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1600" b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Actual Sel. Factor 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= 135/939 =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.144</a:t>
            </a:r>
          </a:p>
          <a:p>
            <a:endParaRPr lang="en-US" sz="1600" b="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6812" y="4022425"/>
            <a:ext cx="3661769" cy="1754326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In general, there is not enough space in the catalogs to store  summary statistics for each distinct attribute value</a:t>
            </a:r>
          </a:p>
          <a:p>
            <a:pPr algn="ctr"/>
            <a:endParaRPr lang="en-US" sz="1800" b="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The solution:</a:t>
            </a:r>
            <a:r>
              <a:rPr lang="en-US" sz="18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histograms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499287" y="2831111"/>
            <a:ext cx="4994030" cy="981235"/>
            <a:chOff x="2485219" y="2774839"/>
            <a:chExt cx="4994030" cy="981235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469944" y="2774839"/>
              <a:ext cx="0" cy="1828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85219" y="2969958"/>
              <a:ext cx="499403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89982" y="2974721"/>
              <a:ext cx="0" cy="781353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V="1">
            <a:off x="2797155" y="1713815"/>
            <a:ext cx="4994030" cy="822960"/>
            <a:chOff x="2489982" y="2939937"/>
            <a:chExt cx="4994030" cy="549264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7469944" y="2939937"/>
              <a:ext cx="0" cy="549264"/>
            </a:xfrm>
            <a:prstGeom prst="line">
              <a:avLst/>
            </a:prstGeom>
            <a:ln w="28575">
              <a:solidFill>
                <a:srgbClr val="33C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2489982" y="3476862"/>
              <a:ext cx="4994030" cy="0"/>
            </a:xfrm>
            <a:prstGeom prst="line">
              <a:avLst/>
            </a:prstGeom>
            <a:ln w="28575">
              <a:solidFill>
                <a:srgbClr val="33C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2489982" y="3251327"/>
              <a:ext cx="0" cy="237874"/>
            </a:xfrm>
            <a:prstGeom prst="line">
              <a:avLst/>
            </a:prstGeom>
            <a:ln w="28575">
              <a:solidFill>
                <a:srgbClr val="33CC33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 flipV="1">
            <a:off x="2792229" y="1711466"/>
            <a:ext cx="4982540" cy="1594442"/>
            <a:chOff x="2346724" y="2425031"/>
            <a:chExt cx="4982540" cy="106417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7329264" y="2425031"/>
              <a:ext cx="0" cy="1064170"/>
            </a:xfrm>
            <a:prstGeom prst="line">
              <a:avLst/>
            </a:prstGeom>
            <a:ln w="28575">
              <a:solidFill>
                <a:srgbClr val="33C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2351650" y="3480041"/>
              <a:ext cx="4977614" cy="0"/>
            </a:xfrm>
            <a:prstGeom prst="line">
              <a:avLst/>
            </a:prstGeom>
            <a:ln w="28575">
              <a:solidFill>
                <a:srgbClr val="33C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346724" y="3251327"/>
              <a:ext cx="0" cy="237874"/>
            </a:xfrm>
            <a:prstGeom prst="line">
              <a:avLst/>
            </a:prstGeom>
            <a:ln w="28575">
              <a:solidFill>
                <a:srgbClr val="33CC33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835832" y="3232597"/>
            <a:ext cx="6683273" cy="1818088"/>
            <a:chOff x="835832" y="3232597"/>
            <a:chExt cx="6683273" cy="1818088"/>
          </a:xfrm>
        </p:grpSpPr>
        <p:grpSp>
          <p:nvGrpSpPr>
            <p:cNvPr id="35" name="Group 34"/>
            <p:cNvGrpSpPr/>
            <p:nvPr/>
          </p:nvGrpSpPr>
          <p:grpSpPr>
            <a:xfrm>
              <a:off x="1402006" y="3588435"/>
              <a:ext cx="6117099" cy="195119"/>
              <a:chOff x="1362150" y="2774839"/>
              <a:chExt cx="6117099" cy="195119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7469944" y="2774839"/>
                <a:ext cx="0" cy="1828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1362150" y="2969958"/>
                <a:ext cx="611709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Freeform 39"/>
            <p:cNvSpPr/>
            <p:nvPr/>
          </p:nvSpPr>
          <p:spPr>
            <a:xfrm>
              <a:off x="835832" y="3232597"/>
              <a:ext cx="574651" cy="1818088"/>
            </a:xfrm>
            <a:custGeom>
              <a:avLst/>
              <a:gdLst>
                <a:gd name="connsiteX0" fmla="*/ 349024 w 574651"/>
                <a:gd name="connsiteY0" fmla="*/ 141668 h 1818088"/>
                <a:gd name="connsiteX1" fmla="*/ 91447 w 574651"/>
                <a:gd name="connsiteY1" fmla="*/ 283335 h 1818088"/>
                <a:gd name="connsiteX2" fmla="*/ 1295 w 574651"/>
                <a:gd name="connsiteY2" fmla="*/ 772733 h 1818088"/>
                <a:gd name="connsiteX3" fmla="*/ 39931 w 574651"/>
                <a:gd name="connsiteY3" fmla="*/ 1210614 h 1818088"/>
                <a:gd name="connsiteX4" fmla="*/ 65689 w 574651"/>
                <a:gd name="connsiteY4" fmla="*/ 1687133 h 1818088"/>
                <a:gd name="connsiteX5" fmla="*/ 336145 w 574651"/>
                <a:gd name="connsiteY5" fmla="*/ 1815921 h 1818088"/>
                <a:gd name="connsiteX6" fmla="*/ 529329 w 574651"/>
                <a:gd name="connsiteY6" fmla="*/ 1725769 h 1818088"/>
                <a:gd name="connsiteX7" fmla="*/ 542207 w 574651"/>
                <a:gd name="connsiteY7" fmla="*/ 1249251 h 1818088"/>
                <a:gd name="connsiteX8" fmla="*/ 567965 w 574651"/>
                <a:gd name="connsiteY8" fmla="*/ 695459 h 1818088"/>
                <a:gd name="connsiteX9" fmla="*/ 555086 w 574651"/>
                <a:gd name="connsiteY9" fmla="*/ 386366 h 1818088"/>
                <a:gd name="connsiteX10" fmla="*/ 555086 w 574651"/>
                <a:gd name="connsiteY10" fmla="*/ 103031 h 1818088"/>
                <a:gd name="connsiteX11" fmla="*/ 284630 w 574651"/>
                <a:gd name="connsiteY11" fmla="*/ 0 h 181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4651" h="1818088">
                  <a:moveTo>
                    <a:pt x="349024" y="141668"/>
                  </a:moveTo>
                  <a:cubicBezTo>
                    <a:pt x="249213" y="159912"/>
                    <a:pt x="149402" y="178157"/>
                    <a:pt x="91447" y="283335"/>
                  </a:cubicBezTo>
                  <a:cubicBezTo>
                    <a:pt x="33492" y="388513"/>
                    <a:pt x="9881" y="618187"/>
                    <a:pt x="1295" y="772733"/>
                  </a:cubicBezTo>
                  <a:cubicBezTo>
                    <a:pt x="-7291" y="927279"/>
                    <a:pt x="29199" y="1058214"/>
                    <a:pt x="39931" y="1210614"/>
                  </a:cubicBezTo>
                  <a:cubicBezTo>
                    <a:pt x="50663" y="1363014"/>
                    <a:pt x="16320" y="1586249"/>
                    <a:pt x="65689" y="1687133"/>
                  </a:cubicBezTo>
                  <a:cubicBezTo>
                    <a:pt x="115058" y="1788017"/>
                    <a:pt x="258872" y="1809482"/>
                    <a:pt x="336145" y="1815921"/>
                  </a:cubicBezTo>
                  <a:cubicBezTo>
                    <a:pt x="413418" y="1822360"/>
                    <a:pt x="494985" y="1820214"/>
                    <a:pt x="529329" y="1725769"/>
                  </a:cubicBezTo>
                  <a:cubicBezTo>
                    <a:pt x="563673" y="1631324"/>
                    <a:pt x="535768" y="1420969"/>
                    <a:pt x="542207" y="1249251"/>
                  </a:cubicBezTo>
                  <a:cubicBezTo>
                    <a:pt x="548646" y="1077533"/>
                    <a:pt x="565819" y="839273"/>
                    <a:pt x="567965" y="695459"/>
                  </a:cubicBezTo>
                  <a:cubicBezTo>
                    <a:pt x="570111" y="551645"/>
                    <a:pt x="557233" y="485104"/>
                    <a:pt x="555086" y="386366"/>
                  </a:cubicBezTo>
                  <a:cubicBezTo>
                    <a:pt x="552940" y="287628"/>
                    <a:pt x="600162" y="167425"/>
                    <a:pt x="555086" y="103031"/>
                  </a:cubicBezTo>
                  <a:cubicBezTo>
                    <a:pt x="510010" y="38637"/>
                    <a:pt x="397320" y="19318"/>
                    <a:pt x="284630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Freeform 19"/>
          <p:cNvSpPr>
            <a:spLocks noEditPoints="1"/>
          </p:cNvSpPr>
          <p:nvPr/>
        </p:nvSpPr>
        <p:spPr bwMode="auto">
          <a:xfrm>
            <a:off x="2504050" y="2009494"/>
            <a:ext cx="538411" cy="322337"/>
          </a:xfrm>
          <a:custGeom>
            <a:avLst/>
            <a:gdLst/>
            <a:ahLst/>
            <a:cxnLst>
              <a:cxn ang="0">
                <a:pos x="5" y="185"/>
              </a:cxn>
              <a:cxn ang="0">
                <a:pos x="58" y="81"/>
              </a:cxn>
              <a:cxn ang="0">
                <a:pos x="285" y="20"/>
              </a:cxn>
              <a:cxn ang="0">
                <a:pos x="316" y="31"/>
              </a:cxn>
              <a:cxn ang="0">
                <a:pos x="416" y="85"/>
              </a:cxn>
              <a:cxn ang="0">
                <a:pos x="441" y="200"/>
              </a:cxn>
              <a:cxn ang="0">
                <a:pos x="130" y="283"/>
              </a:cxn>
              <a:cxn ang="0">
                <a:pos x="47" y="252"/>
              </a:cxn>
              <a:cxn ang="0">
                <a:pos x="5" y="185"/>
              </a:cxn>
              <a:cxn ang="0">
                <a:pos x="304" y="37"/>
              </a:cxn>
              <a:cxn ang="0">
                <a:pos x="266" y="31"/>
              </a:cxn>
              <a:cxn ang="0">
                <a:pos x="250" y="25"/>
              </a:cxn>
              <a:cxn ang="0">
                <a:pos x="189" y="29"/>
              </a:cxn>
              <a:cxn ang="0">
                <a:pos x="68" y="97"/>
              </a:cxn>
              <a:cxn ang="0">
                <a:pos x="51" y="108"/>
              </a:cxn>
              <a:cxn ang="0">
                <a:pos x="45" y="120"/>
              </a:cxn>
              <a:cxn ang="0">
                <a:pos x="22" y="148"/>
              </a:cxn>
              <a:cxn ang="0">
                <a:pos x="45" y="229"/>
              </a:cxn>
              <a:cxn ang="0">
                <a:pos x="191" y="273"/>
              </a:cxn>
              <a:cxn ang="0">
                <a:pos x="345" y="242"/>
              </a:cxn>
              <a:cxn ang="0">
                <a:pos x="425" y="185"/>
              </a:cxn>
              <a:cxn ang="0">
                <a:pos x="444" y="131"/>
              </a:cxn>
              <a:cxn ang="0">
                <a:pos x="394" y="79"/>
              </a:cxn>
              <a:cxn ang="0">
                <a:pos x="329" y="43"/>
              </a:cxn>
              <a:cxn ang="0">
                <a:pos x="339" y="58"/>
              </a:cxn>
              <a:cxn ang="0">
                <a:pos x="304" y="37"/>
              </a:cxn>
              <a:cxn ang="0">
                <a:pos x="337" y="258"/>
              </a:cxn>
              <a:cxn ang="0">
                <a:pos x="448" y="166"/>
              </a:cxn>
              <a:cxn ang="0">
                <a:pos x="450" y="162"/>
              </a:cxn>
              <a:cxn ang="0">
                <a:pos x="398" y="217"/>
              </a:cxn>
              <a:cxn ang="0">
                <a:pos x="371" y="239"/>
              </a:cxn>
              <a:cxn ang="0">
                <a:pos x="164" y="281"/>
              </a:cxn>
              <a:cxn ang="0">
                <a:pos x="337" y="258"/>
              </a:cxn>
            </a:cxnLst>
            <a:rect l="0" t="0" r="r" b="b"/>
            <a:pathLst>
              <a:path w="475" h="311">
                <a:moveTo>
                  <a:pt x="5" y="185"/>
                </a:moveTo>
                <a:cubicBezTo>
                  <a:pt x="0" y="145"/>
                  <a:pt x="32" y="103"/>
                  <a:pt x="58" y="81"/>
                </a:cubicBezTo>
                <a:cubicBezTo>
                  <a:pt x="107" y="42"/>
                  <a:pt x="190" y="0"/>
                  <a:pt x="285" y="20"/>
                </a:cubicBezTo>
                <a:cubicBezTo>
                  <a:pt x="295" y="22"/>
                  <a:pt x="305" y="27"/>
                  <a:pt x="316" y="31"/>
                </a:cubicBezTo>
                <a:cubicBezTo>
                  <a:pt x="354" y="45"/>
                  <a:pt x="383" y="58"/>
                  <a:pt x="416" y="85"/>
                </a:cubicBezTo>
                <a:cubicBezTo>
                  <a:pt x="453" y="115"/>
                  <a:pt x="475" y="154"/>
                  <a:pt x="441" y="200"/>
                </a:cubicBezTo>
                <a:cubicBezTo>
                  <a:pt x="389" y="268"/>
                  <a:pt x="248" y="311"/>
                  <a:pt x="130" y="283"/>
                </a:cubicBezTo>
                <a:cubicBezTo>
                  <a:pt x="99" y="275"/>
                  <a:pt x="66" y="265"/>
                  <a:pt x="47" y="252"/>
                </a:cubicBezTo>
                <a:cubicBezTo>
                  <a:pt x="28" y="240"/>
                  <a:pt x="8" y="214"/>
                  <a:pt x="5" y="185"/>
                </a:cubicBezTo>
                <a:close/>
                <a:moveTo>
                  <a:pt x="304" y="37"/>
                </a:moveTo>
                <a:cubicBezTo>
                  <a:pt x="294" y="33"/>
                  <a:pt x="279" y="34"/>
                  <a:pt x="266" y="31"/>
                </a:cubicBezTo>
                <a:cubicBezTo>
                  <a:pt x="260" y="30"/>
                  <a:pt x="256" y="26"/>
                  <a:pt x="250" y="25"/>
                </a:cubicBezTo>
                <a:cubicBezTo>
                  <a:pt x="234" y="23"/>
                  <a:pt x="206" y="25"/>
                  <a:pt x="189" y="29"/>
                </a:cubicBezTo>
                <a:cubicBezTo>
                  <a:pt x="149" y="39"/>
                  <a:pt x="97" y="72"/>
                  <a:pt x="68" y="97"/>
                </a:cubicBezTo>
                <a:cubicBezTo>
                  <a:pt x="63" y="101"/>
                  <a:pt x="54" y="105"/>
                  <a:pt x="51" y="108"/>
                </a:cubicBezTo>
                <a:cubicBezTo>
                  <a:pt x="49" y="110"/>
                  <a:pt x="48" y="116"/>
                  <a:pt x="45" y="120"/>
                </a:cubicBezTo>
                <a:cubicBezTo>
                  <a:pt x="38" y="128"/>
                  <a:pt x="24" y="142"/>
                  <a:pt x="22" y="148"/>
                </a:cubicBezTo>
                <a:cubicBezTo>
                  <a:pt x="12" y="181"/>
                  <a:pt x="31" y="213"/>
                  <a:pt x="45" y="229"/>
                </a:cubicBezTo>
                <a:cubicBezTo>
                  <a:pt x="76" y="265"/>
                  <a:pt x="132" y="273"/>
                  <a:pt x="191" y="273"/>
                </a:cubicBezTo>
                <a:cubicBezTo>
                  <a:pt x="249" y="273"/>
                  <a:pt x="296" y="264"/>
                  <a:pt x="345" y="242"/>
                </a:cubicBezTo>
                <a:cubicBezTo>
                  <a:pt x="371" y="230"/>
                  <a:pt x="410" y="203"/>
                  <a:pt x="425" y="185"/>
                </a:cubicBezTo>
                <a:cubicBezTo>
                  <a:pt x="434" y="174"/>
                  <a:pt x="447" y="146"/>
                  <a:pt x="444" y="131"/>
                </a:cubicBezTo>
                <a:cubicBezTo>
                  <a:pt x="441" y="111"/>
                  <a:pt x="410" y="91"/>
                  <a:pt x="394" y="79"/>
                </a:cubicBezTo>
                <a:cubicBezTo>
                  <a:pt x="373" y="63"/>
                  <a:pt x="353" y="52"/>
                  <a:pt x="329" y="43"/>
                </a:cubicBezTo>
                <a:cubicBezTo>
                  <a:pt x="330" y="50"/>
                  <a:pt x="344" y="52"/>
                  <a:pt x="339" y="58"/>
                </a:cubicBezTo>
                <a:cubicBezTo>
                  <a:pt x="322" y="55"/>
                  <a:pt x="319" y="43"/>
                  <a:pt x="304" y="37"/>
                </a:cubicBezTo>
                <a:close/>
                <a:moveTo>
                  <a:pt x="337" y="258"/>
                </a:moveTo>
                <a:cubicBezTo>
                  <a:pt x="390" y="237"/>
                  <a:pt x="431" y="215"/>
                  <a:pt x="448" y="166"/>
                </a:cubicBezTo>
                <a:cubicBezTo>
                  <a:pt x="450" y="165"/>
                  <a:pt x="450" y="164"/>
                  <a:pt x="450" y="162"/>
                </a:cubicBezTo>
                <a:cubicBezTo>
                  <a:pt x="440" y="186"/>
                  <a:pt x="420" y="201"/>
                  <a:pt x="398" y="217"/>
                </a:cubicBezTo>
                <a:cubicBezTo>
                  <a:pt x="389" y="225"/>
                  <a:pt x="381" y="233"/>
                  <a:pt x="371" y="239"/>
                </a:cubicBezTo>
                <a:cubicBezTo>
                  <a:pt x="317" y="270"/>
                  <a:pt x="242" y="281"/>
                  <a:pt x="164" y="281"/>
                </a:cubicBezTo>
                <a:cubicBezTo>
                  <a:pt x="234" y="288"/>
                  <a:pt x="287" y="277"/>
                  <a:pt x="337" y="258"/>
                </a:cubicBezTo>
                <a:close/>
              </a:path>
            </a:pathLst>
          </a:cu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9"/>
          <p:cNvSpPr>
            <a:spLocks noEditPoints="1"/>
          </p:cNvSpPr>
          <p:nvPr/>
        </p:nvSpPr>
        <p:spPr bwMode="auto">
          <a:xfrm>
            <a:off x="2258744" y="3786556"/>
            <a:ext cx="514511" cy="251110"/>
          </a:xfrm>
          <a:custGeom>
            <a:avLst/>
            <a:gdLst/>
            <a:ahLst/>
            <a:cxnLst>
              <a:cxn ang="0">
                <a:pos x="5" y="185"/>
              </a:cxn>
              <a:cxn ang="0">
                <a:pos x="58" y="81"/>
              </a:cxn>
              <a:cxn ang="0">
                <a:pos x="285" y="20"/>
              </a:cxn>
              <a:cxn ang="0">
                <a:pos x="316" y="31"/>
              </a:cxn>
              <a:cxn ang="0">
                <a:pos x="416" y="85"/>
              </a:cxn>
              <a:cxn ang="0">
                <a:pos x="441" y="200"/>
              </a:cxn>
              <a:cxn ang="0">
                <a:pos x="130" y="283"/>
              </a:cxn>
              <a:cxn ang="0">
                <a:pos x="47" y="252"/>
              </a:cxn>
              <a:cxn ang="0">
                <a:pos x="5" y="185"/>
              </a:cxn>
              <a:cxn ang="0">
                <a:pos x="304" y="37"/>
              </a:cxn>
              <a:cxn ang="0">
                <a:pos x="266" y="31"/>
              </a:cxn>
              <a:cxn ang="0">
                <a:pos x="250" y="25"/>
              </a:cxn>
              <a:cxn ang="0">
                <a:pos x="189" y="29"/>
              </a:cxn>
              <a:cxn ang="0">
                <a:pos x="68" y="97"/>
              </a:cxn>
              <a:cxn ang="0">
                <a:pos x="51" y="108"/>
              </a:cxn>
              <a:cxn ang="0">
                <a:pos x="45" y="120"/>
              </a:cxn>
              <a:cxn ang="0">
                <a:pos x="22" y="148"/>
              </a:cxn>
              <a:cxn ang="0">
                <a:pos x="45" y="229"/>
              </a:cxn>
              <a:cxn ang="0">
                <a:pos x="191" y="273"/>
              </a:cxn>
              <a:cxn ang="0">
                <a:pos x="345" y="242"/>
              </a:cxn>
              <a:cxn ang="0">
                <a:pos x="425" y="185"/>
              </a:cxn>
              <a:cxn ang="0">
                <a:pos x="444" y="131"/>
              </a:cxn>
              <a:cxn ang="0">
                <a:pos x="394" y="79"/>
              </a:cxn>
              <a:cxn ang="0">
                <a:pos x="329" y="43"/>
              </a:cxn>
              <a:cxn ang="0">
                <a:pos x="339" y="58"/>
              </a:cxn>
              <a:cxn ang="0">
                <a:pos x="304" y="37"/>
              </a:cxn>
              <a:cxn ang="0">
                <a:pos x="337" y="258"/>
              </a:cxn>
              <a:cxn ang="0">
                <a:pos x="448" y="166"/>
              </a:cxn>
              <a:cxn ang="0">
                <a:pos x="450" y="162"/>
              </a:cxn>
              <a:cxn ang="0">
                <a:pos x="398" y="217"/>
              </a:cxn>
              <a:cxn ang="0">
                <a:pos x="371" y="239"/>
              </a:cxn>
              <a:cxn ang="0">
                <a:pos x="164" y="281"/>
              </a:cxn>
              <a:cxn ang="0">
                <a:pos x="337" y="258"/>
              </a:cxn>
            </a:cxnLst>
            <a:rect l="0" t="0" r="r" b="b"/>
            <a:pathLst>
              <a:path w="475" h="311">
                <a:moveTo>
                  <a:pt x="5" y="185"/>
                </a:moveTo>
                <a:cubicBezTo>
                  <a:pt x="0" y="145"/>
                  <a:pt x="32" y="103"/>
                  <a:pt x="58" y="81"/>
                </a:cubicBezTo>
                <a:cubicBezTo>
                  <a:pt x="107" y="42"/>
                  <a:pt x="190" y="0"/>
                  <a:pt x="285" y="20"/>
                </a:cubicBezTo>
                <a:cubicBezTo>
                  <a:pt x="295" y="22"/>
                  <a:pt x="305" y="27"/>
                  <a:pt x="316" y="31"/>
                </a:cubicBezTo>
                <a:cubicBezTo>
                  <a:pt x="354" y="45"/>
                  <a:pt x="383" y="58"/>
                  <a:pt x="416" y="85"/>
                </a:cubicBezTo>
                <a:cubicBezTo>
                  <a:pt x="453" y="115"/>
                  <a:pt x="475" y="154"/>
                  <a:pt x="441" y="200"/>
                </a:cubicBezTo>
                <a:cubicBezTo>
                  <a:pt x="389" y="268"/>
                  <a:pt x="248" y="311"/>
                  <a:pt x="130" y="283"/>
                </a:cubicBezTo>
                <a:cubicBezTo>
                  <a:pt x="99" y="275"/>
                  <a:pt x="66" y="265"/>
                  <a:pt x="47" y="252"/>
                </a:cubicBezTo>
                <a:cubicBezTo>
                  <a:pt x="28" y="240"/>
                  <a:pt x="8" y="214"/>
                  <a:pt x="5" y="185"/>
                </a:cubicBezTo>
                <a:close/>
                <a:moveTo>
                  <a:pt x="304" y="37"/>
                </a:moveTo>
                <a:cubicBezTo>
                  <a:pt x="294" y="33"/>
                  <a:pt x="279" y="34"/>
                  <a:pt x="266" y="31"/>
                </a:cubicBezTo>
                <a:cubicBezTo>
                  <a:pt x="260" y="30"/>
                  <a:pt x="256" y="26"/>
                  <a:pt x="250" y="25"/>
                </a:cubicBezTo>
                <a:cubicBezTo>
                  <a:pt x="234" y="23"/>
                  <a:pt x="206" y="25"/>
                  <a:pt x="189" y="29"/>
                </a:cubicBezTo>
                <a:cubicBezTo>
                  <a:pt x="149" y="39"/>
                  <a:pt x="97" y="72"/>
                  <a:pt x="68" y="97"/>
                </a:cubicBezTo>
                <a:cubicBezTo>
                  <a:pt x="63" y="101"/>
                  <a:pt x="54" y="105"/>
                  <a:pt x="51" y="108"/>
                </a:cubicBezTo>
                <a:cubicBezTo>
                  <a:pt x="49" y="110"/>
                  <a:pt x="48" y="116"/>
                  <a:pt x="45" y="120"/>
                </a:cubicBezTo>
                <a:cubicBezTo>
                  <a:pt x="38" y="128"/>
                  <a:pt x="24" y="142"/>
                  <a:pt x="22" y="148"/>
                </a:cubicBezTo>
                <a:cubicBezTo>
                  <a:pt x="12" y="181"/>
                  <a:pt x="31" y="213"/>
                  <a:pt x="45" y="229"/>
                </a:cubicBezTo>
                <a:cubicBezTo>
                  <a:pt x="76" y="265"/>
                  <a:pt x="132" y="273"/>
                  <a:pt x="191" y="273"/>
                </a:cubicBezTo>
                <a:cubicBezTo>
                  <a:pt x="249" y="273"/>
                  <a:pt x="296" y="264"/>
                  <a:pt x="345" y="242"/>
                </a:cubicBezTo>
                <a:cubicBezTo>
                  <a:pt x="371" y="230"/>
                  <a:pt x="410" y="203"/>
                  <a:pt x="425" y="185"/>
                </a:cubicBezTo>
                <a:cubicBezTo>
                  <a:pt x="434" y="174"/>
                  <a:pt x="447" y="146"/>
                  <a:pt x="444" y="131"/>
                </a:cubicBezTo>
                <a:cubicBezTo>
                  <a:pt x="441" y="111"/>
                  <a:pt x="410" y="91"/>
                  <a:pt x="394" y="79"/>
                </a:cubicBezTo>
                <a:cubicBezTo>
                  <a:pt x="373" y="63"/>
                  <a:pt x="353" y="52"/>
                  <a:pt x="329" y="43"/>
                </a:cubicBezTo>
                <a:cubicBezTo>
                  <a:pt x="330" y="50"/>
                  <a:pt x="344" y="52"/>
                  <a:pt x="339" y="58"/>
                </a:cubicBezTo>
                <a:cubicBezTo>
                  <a:pt x="322" y="55"/>
                  <a:pt x="319" y="43"/>
                  <a:pt x="304" y="37"/>
                </a:cubicBezTo>
                <a:close/>
                <a:moveTo>
                  <a:pt x="337" y="258"/>
                </a:moveTo>
                <a:cubicBezTo>
                  <a:pt x="390" y="237"/>
                  <a:pt x="431" y="215"/>
                  <a:pt x="448" y="166"/>
                </a:cubicBezTo>
                <a:cubicBezTo>
                  <a:pt x="450" y="165"/>
                  <a:pt x="450" y="164"/>
                  <a:pt x="450" y="162"/>
                </a:cubicBezTo>
                <a:cubicBezTo>
                  <a:pt x="440" y="186"/>
                  <a:pt x="420" y="201"/>
                  <a:pt x="398" y="217"/>
                </a:cubicBezTo>
                <a:cubicBezTo>
                  <a:pt x="389" y="225"/>
                  <a:pt x="381" y="233"/>
                  <a:pt x="371" y="239"/>
                </a:cubicBezTo>
                <a:cubicBezTo>
                  <a:pt x="317" y="270"/>
                  <a:pt x="242" y="281"/>
                  <a:pt x="164" y="281"/>
                </a:cubicBezTo>
                <a:cubicBezTo>
                  <a:pt x="234" y="288"/>
                  <a:pt x="287" y="277"/>
                  <a:pt x="337" y="25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7" grpId="0" animBg="1"/>
      <p:bldP spid="2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17" y="262598"/>
            <a:ext cx="8462930" cy="635000"/>
          </a:xfrm>
        </p:spPr>
        <p:txBody>
          <a:bodyPr>
            <a:noAutofit/>
          </a:bodyPr>
          <a:lstStyle/>
          <a:p>
            <a:r>
              <a:rPr lang="en-US" sz="4200" dirty="0" err="1" smtClean="0"/>
              <a:t>Equi</a:t>
            </a:r>
            <a:r>
              <a:rPr lang="en-US" sz="4200" dirty="0" smtClean="0"/>
              <a:t>-Width Histogram Example</a:t>
            </a:r>
            <a:endParaRPr lang="en-US" sz="4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48641" y="3267486"/>
            <a:ext cx="980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CID Values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2517" y="1066414"/>
            <a:ext cx="629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Count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122" y="3539073"/>
            <a:ext cx="629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Count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129313" y="5977471"/>
            <a:ext cx="3143651" cy="276999"/>
            <a:chOff x="1617134" y="5918200"/>
            <a:chExt cx="3143651" cy="276999"/>
          </a:xfrm>
        </p:grpSpPr>
        <p:sp>
          <p:nvSpPr>
            <p:cNvPr id="7" name="TextBox 6"/>
            <p:cNvSpPr txBox="1"/>
            <p:nvPr/>
          </p:nvSpPr>
          <p:spPr>
            <a:xfrm>
              <a:off x="1617134" y="5918200"/>
              <a:ext cx="407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1-4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82532" y="5918200"/>
              <a:ext cx="578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17-20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69670" y="5918200"/>
              <a:ext cx="578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13-16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81527" y="5918200"/>
              <a:ext cx="49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9-12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70499" y="5918200"/>
              <a:ext cx="407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5-8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76702" y="6223000"/>
            <a:ext cx="2281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Equi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-width histogram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53604" y="3609182"/>
            <a:ext cx="2508087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Yikes! 8X error!!</a:t>
            </a:r>
          </a:p>
        </p:txBody>
      </p:sp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621892513"/>
              </p:ext>
            </p:extLst>
          </p:nvPr>
        </p:nvGraphicFramePr>
        <p:xfrm>
          <a:off x="118528" y="1201878"/>
          <a:ext cx="4351866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6" name="Chart 35"/>
          <p:cNvGraphicFramePr/>
          <p:nvPr>
            <p:extLst>
              <p:ext uri="{D42A27DB-BD31-4B8C-83A1-F6EECF244321}">
                <p14:modId xmlns:p14="http://schemas.microsoft.com/office/powerpoint/2010/main" val="2828905625"/>
              </p:ext>
            </p:extLst>
          </p:nvPr>
        </p:nvGraphicFramePr>
        <p:xfrm>
          <a:off x="656166" y="3708400"/>
          <a:ext cx="3771900" cy="236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959361" y="2378157"/>
            <a:ext cx="675511" cy="847125"/>
          </a:xfrm>
          <a:prstGeom prst="rect">
            <a:avLst/>
          </a:prstGeom>
          <a:solidFill>
            <a:srgbClr val="FF0000">
              <a:alpha val="4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646345" y="1577942"/>
            <a:ext cx="675511" cy="1645920"/>
          </a:xfrm>
          <a:prstGeom prst="rect">
            <a:avLst/>
          </a:prstGeom>
          <a:solidFill>
            <a:srgbClr val="FF0000">
              <a:alpha val="4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333329" y="2588458"/>
            <a:ext cx="675511" cy="632128"/>
          </a:xfrm>
          <a:prstGeom prst="rect">
            <a:avLst/>
          </a:prstGeom>
          <a:solidFill>
            <a:srgbClr val="FF0000">
              <a:alpha val="4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020313" y="2378156"/>
            <a:ext cx="675511" cy="844059"/>
          </a:xfrm>
          <a:prstGeom prst="rect">
            <a:avLst/>
          </a:prstGeom>
          <a:solidFill>
            <a:srgbClr val="FF0000">
              <a:alpha val="4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02983" y="2761548"/>
            <a:ext cx="675511" cy="466344"/>
          </a:xfrm>
          <a:prstGeom prst="rect">
            <a:avLst/>
          </a:prstGeom>
          <a:solidFill>
            <a:srgbClr val="FF0000">
              <a:alpha val="4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240637" y="855989"/>
            <a:ext cx="2743200" cy="523220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All buckets cover roughly the same key range</a:t>
            </a:r>
          </a:p>
        </p:txBody>
      </p:sp>
      <p:sp>
        <p:nvSpPr>
          <p:cNvPr id="5" name="Down Arrow 4"/>
          <p:cNvSpPr/>
          <p:nvPr/>
        </p:nvSpPr>
        <p:spPr>
          <a:xfrm>
            <a:off x="2472782" y="3539073"/>
            <a:ext cx="396603" cy="470219"/>
          </a:xfrm>
          <a:prstGeom prst="downArrow">
            <a:avLst>
              <a:gd name="adj1" fmla="val 43128"/>
              <a:gd name="adj2" fmla="val 4759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671084" y="2130495"/>
            <a:ext cx="6000781" cy="2478951"/>
            <a:chOff x="2671084" y="2130495"/>
            <a:chExt cx="6000781" cy="2478951"/>
          </a:xfrm>
        </p:grpSpPr>
        <p:sp>
          <p:nvSpPr>
            <p:cNvPr id="27" name="TextBox 26"/>
            <p:cNvSpPr txBox="1"/>
            <p:nvPr/>
          </p:nvSpPr>
          <p:spPr>
            <a:xfrm>
              <a:off x="4885266" y="2130495"/>
              <a:ext cx="3786599" cy="892552"/>
            </a:xfrm>
            <a:prstGeom prst="rect">
              <a:avLst/>
            </a:prstGeom>
            <a:solidFill>
              <a:srgbClr val="FFE05B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Example #1:  </a:t>
              </a:r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Predicate: </a:t>
              </a:r>
              <a:r>
                <a:rPr lang="en-US" sz="1400" b="0" dirty="0" smtClean="0">
                  <a:solidFill>
                    <a:srgbClr val="01020B"/>
                  </a:solidFill>
                  <a:latin typeface="Courier New" pitchFamily="49" charset="0"/>
                  <a:cs typeface="Courier New" pitchFamily="49" charset="0"/>
                </a:rPr>
                <a:t>CID = 9</a:t>
              </a:r>
            </a:p>
            <a:p>
              <a:pPr>
                <a:spcAft>
                  <a:spcPts val="600"/>
                </a:spcAft>
              </a:pPr>
              <a:r>
                <a:rPr lang="en-US" sz="1400" b="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Actual Sel. Factor </a:t>
              </a:r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= 55/939= </a:t>
              </a:r>
              <a:r>
                <a:rPr lang="en-US" sz="14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.059</a:t>
              </a:r>
            </a:p>
            <a:p>
              <a:pPr>
                <a:spcAft>
                  <a:spcPts val="600"/>
                </a:spcAft>
              </a:pPr>
              <a:r>
                <a:rPr lang="en-US" sz="1400" b="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Estimated Sel. Factor </a:t>
              </a:r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= (186/4)/939 = </a:t>
              </a:r>
              <a:r>
                <a:rPr lang="en-US" sz="14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.050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671084" y="3009987"/>
              <a:ext cx="4431974" cy="1599459"/>
              <a:chOff x="2489982" y="2790646"/>
              <a:chExt cx="4994030" cy="965428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7469944" y="2790646"/>
                <a:ext cx="0" cy="1828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2489982" y="2974721"/>
                <a:ext cx="499403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489982" y="2974721"/>
                <a:ext cx="0" cy="781353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/>
          <p:cNvGrpSpPr/>
          <p:nvPr/>
        </p:nvGrpSpPr>
        <p:grpSpPr>
          <a:xfrm>
            <a:off x="2040941" y="2302191"/>
            <a:ext cx="6413459" cy="1573019"/>
            <a:chOff x="2040941" y="2259987"/>
            <a:chExt cx="6413459" cy="1573019"/>
          </a:xfrm>
        </p:grpSpPr>
        <p:sp>
          <p:nvSpPr>
            <p:cNvPr id="28" name="TextBox 27"/>
            <p:cNvSpPr txBox="1"/>
            <p:nvPr/>
          </p:nvSpPr>
          <p:spPr>
            <a:xfrm>
              <a:off x="4938694" y="2259987"/>
              <a:ext cx="3515706" cy="892552"/>
            </a:xfrm>
            <a:prstGeom prst="rect">
              <a:avLst/>
            </a:prstGeom>
            <a:solidFill>
              <a:srgbClr val="FFE05B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Example #2:</a:t>
              </a:r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  Predicate: </a:t>
              </a:r>
              <a:r>
                <a:rPr lang="en-US" sz="1400" b="0" dirty="0" smtClean="0">
                  <a:solidFill>
                    <a:srgbClr val="01020B"/>
                  </a:solidFill>
                  <a:latin typeface="Courier New" pitchFamily="49" charset="0"/>
                  <a:cs typeface="Courier New" pitchFamily="49" charset="0"/>
                </a:rPr>
                <a:t>CID = 5</a:t>
              </a:r>
            </a:p>
            <a:p>
              <a:pPr>
                <a:spcAft>
                  <a:spcPts val="600"/>
                </a:spcAft>
              </a:pPr>
              <a:r>
                <a:rPr lang="en-US" sz="1400" b="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Actual Sel. Factor</a:t>
              </a:r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 = 10/939 = </a:t>
              </a:r>
              <a:r>
                <a:rPr lang="en-US" sz="14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.011</a:t>
              </a:r>
            </a:p>
            <a:p>
              <a:pPr>
                <a:spcAft>
                  <a:spcPts val="600"/>
                </a:spcAft>
              </a:pPr>
              <a:r>
                <a:rPr lang="en-US" sz="1400" b="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Estimated Sel. Factor </a:t>
              </a:r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= (309/4)/993 =</a:t>
              </a:r>
              <a:r>
                <a:rPr lang="en-US" sz="14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.082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040941" y="3104991"/>
              <a:ext cx="5113740" cy="728015"/>
              <a:chOff x="2489982" y="2774839"/>
              <a:chExt cx="4994030" cy="981235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7469944" y="2774839"/>
                <a:ext cx="0" cy="1828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2489982" y="2974721"/>
                <a:ext cx="499403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2489982" y="2974721"/>
                <a:ext cx="0" cy="781353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Freeform 19"/>
          <p:cNvSpPr>
            <a:spLocks noEditPoints="1"/>
          </p:cNvSpPr>
          <p:nvPr/>
        </p:nvSpPr>
        <p:spPr bwMode="auto">
          <a:xfrm>
            <a:off x="2427062" y="4562792"/>
            <a:ext cx="514511" cy="251110"/>
          </a:xfrm>
          <a:custGeom>
            <a:avLst/>
            <a:gdLst/>
            <a:ahLst/>
            <a:cxnLst>
              <a:cxn ang="0">
                <a:pos x="5" y="185"/>
              </a:cxn>
              <a:cxn ang="0">
                <a:pos x="58" y="81"/>
              </a:cxn>
              <a:cxn ang="0">
                <a:pos x="285" y="20"/>
              </a:cxn>
              <a:cxn ang="0">
                <a:pos x="316" y="31"/>
              </a:cxn>
              <a:cxn ang="0">
                <a:pos x="416" y="85"/>
              </a:cxn>
              <a:cxn ang="0">
                <a:pos x="441" y="200"/>
              </a:cxn>
              <a:cxn ang="0">
                <a:pos x="130" y="283"/>
              </a:cxn>
              <a:cxn ang="0">
                <a:pos x="47" y="252"/>
              </a:cxn>
              <a:cxn ang="0">
                <a:pos x="5" y="185"/>
              </a:cxn>
              <a:cxn ang="0">
                <a:pos x="304" y="37"/>
              </a:cxn>
              <a:cxn ang="0">
                <a:pos x="266" y="31"/>
              </a:cxn>
              <a:cxn ang="0">
                <a:pos x="250" y="25"/>
              </a:cxn>
              <a:cxn ang="0">
                <a:pos x="189" y="29"/>
              </a:cxn>
              <a:cxn ang="0">
                <a:pos x="68" y="97"/>
              </a:cxn>
              <a:cxn ang="0">
                <a:pos x="51" y="108"/>
              </a:cxn>
              <a:cxn ang="0">
                <a:pos x="45" y="120"/>
              </a:cxn>
              <a:cxn ang="0">
                <a:pos x="22" y="148"/>
              </a:cxn>
              <a:cxn ang="0">
                <a:pos x="45" y="229"/>
              </a:cxn>
              <a:cxn ang="0">
                <a:pos x="191" y="273"/>
              </a:cxn>
              <a:cxn ang="0">
                <a:pos x="345" y="242"/>
              </a:cxn>
              <a:cxn ang="0">
                <a:pos x="425" y="185"/>
              </a:cxn>
              <a:cxn ang="0">
                <a:pos x="444" y="131"/>
              </a:cxn>
              <a:cxn ang="0">
                <a:pos x="394" y="79"/>
              </a:cxn>
              <a:cxn ang="0">
                <a:pos x="329" y="43"/>
              </a:cxn>
              <a:cxn ang="0">
                <a:pos x="339" y="58"/>
              </a:cxn>
              <a:cxn ang="0">
                <a:pos x="304" y="37"/>
              </a:cxn>
              <a:cxn ang="0">
                <a:pos x="337" y="258"/>
              </a:cxn>
              <a:cxn ang="0">
                <a:pos x="448" y="166"/>
              </a:cxn>
              <a:cxn ang="0">
                <a:pos x="450" y="162"/>
              </a:cxn>
              <a:cxn ang="0">
                <a:pos x="398" y="217"/>
              </a:cxn>
              <a:cxn ang="0">
                <a:pos x="371" y="239"/>
              </a:cxn>
              <a:cxn ang="0">
                <a:pos x="164" y="281"/>
              </a:cxn>
              <a:cxn ang="0">
                <a:pos x="337" y="258"/>
              </a:cxn>
            </a:cxnLst>
            <a:rect l="0" t="0" r="r" b="b"/>
            <a:pathLst>
              <a:path w="475" h="311">
                <a:moveTo>
                  <a:pt x="5" y="185"/>
                </a:moveTo>
                <a:cubicBezTo>
                  <a:pt x="0" y="145"/>
                  <a:pt x="32" y="103"/>
                  <a:pt x="58" y="81"/>
                </a:cubicBezTo>
                <a:cubicBezTo>
                  <a:pt x="107" y="42"/>
                  <a:pt x="190" y="0"/>
                  <a:pt x="285" y="20"/>
                </a:cubicBezTo>
                <a:cubicBezTo>
                  <a:pt x="295" y="22"/>
                  <a:pt x="305" y="27"/>
                  <a:pt x="316" y="31"/>
                </a:cubicBezTo>
                <a:cubicBezTo>
                  <a:pt x="354" y="45"/>
                  <a:pt x="383" y="58"/>
                  <a:pt x="416" y="85"/>
                </a:cubicBezTo>
                <a:cubicBezTo>
                  <a:pt x="453" y="115"/>
                  <a:pt x="475" y="154"/>
                  <a:pt x="441" y="200"/>
                </a:cubicBezTo>
                <a:cubicBezTo>
                  <a:pt x="389" y="268"/>
                  <a:pt x="248" y="311"/>
                  <a:pt x="130" y="283"/>
                </a:cubicBezTo>
                <a:cubicBezTo>
                  <a:pt x="99" y="275"/>
                  <a:pt x="66" y="265"/>
                  <a:pt x="47" y="252"/>
                </a:cubicBezTo>
                <a:cubicBezTo>
                  <a:pt x="28" y="240"/>
                  <a:pt x="8" y="214"/>
                  <a:pt x="5" y="185"/>
                </a:cubicBezTo>
                <a:close/>
                <a:moveTo>
                  <a:pt x="304" y="37"/>
                </a:moveTo>
                <a:cubicBezTo>
                  <a:pt x="294" y="33"/>
                  <a:pt x="279" y="34"/>
                  <a:pt x="266" y="31"/>
                </a:cubicBezTo>
                <a:cubicBezTo>
                  <a:pt x="260" y="30"/>
                  <a:pt x="256" y="26"/>
                  <a:pt x="250" y="25"/>
                </a:cubicBezTo>
                <a:cubicBezTo>
                  <a:pt x="234" y="23"/>
                  <a:pt x="206" y="25"/>
                  <a:pt x="189" y="29"/>
                </a:cubicBezTo>
                <a:cubicBezTo>
                  <a:pt x="149" y="39"/>
                  <a:pt x="97" y="72"/>
                  <a:pt x="68" y="97"/>
                </a:cubicBezTo>
                <a:cubicBezTo>
                  <a:pt x="63" y="101"/>
                  <a:pt x="54" y="105"/>
                  <a:pt x="51" y="108"/>
                </a:cubicBezTo>
                <a:cubicBezTo>
                  <a:pt x="49" y="110"/>
                  <a:pt x="48" y="116"/>
                  <a:pt x="45" y="120"/>
                </a:cubicBezTo>
                <a:cubicBezTo>
                  <a:pt x="38" y="128"/>
                  <a:pt x="24" y="142"/>
                  <a:pt x="22" y="148"/>
                </a:cubicBezTo>
                <a:cubicBezTo>
                  <a:pt x="12" y="181"/>
                  <a:pt x="31" y="213"/>
                  <a:pt x="45" y="229"/>
                </a:cubicBezTo>
                <a:cubicBezTo>
                  <a:pt x="76" y="265"/>
                  <a:pt x="132" y="273"/>
                  <a:pt x="191" y="273"/>
                </a:cubicBezTo>
                <a:cubicBezTo>
                  <a:pt x="249" y="273"/>
                  <a:pt x="296" y="264"/>
                  <a:pt x="345" y="242"/>
                </a:cubicBezTo>
                <a:cubicBezTo>
                  <a:pt x="371" y="230"/>
                  <a:pt x="410" y="203"/>
                  <a:pt x="425" y="185"/>
                </a:cubicBezTo>
                <a:cubicBezTo>
                  <a:pt x="434" y="174"/>
                  <a:pt x="447" y="146"/>
                  <a:pt x="444" y="131"/>
                </a:cubicBezTo>
                <a:cubicBezTo>
                  <a:pt x="441" y="111"/>
                  <a:pt x="410" y="91"/>
                  <a:pt x="394" y="79"/>
                </a:cubicBezTo>
                <a:cubicBezTo>
                  <a:pt x="373" y="63"/>
                  <a:pt x="353" y="52"/>
                  <a:pt x="329" y="43"/>
                </a:cubicBezTo>
                <a:cubicBezTo>
                  <a:pt x="330" y="50"/>
                  <a:pt x="344" y="52"/>
                  <a:pt x="339" y="58"/>
                </a:cubicBezTo>
                <a:cubicBezTo>
                  <a:pt x="322" y="55"/>
                  <a:pt x="319" y="43"/>
                  <a:pt x="304" y="37"/>
                </a:cubicBezTo>
                <a:close/>
                <a:moveTo>
                  <a:pt x="337" y="258"/>
                </a:moveTo>
                <a:cubicBezTo>
                  <a:pt x="390" y="237"/>
                  <a:pt x="431" y="215"/>
                  <a:pt x="448" y="166"/>
                </a:cubicBezTo>
                <a:cubicBezTo>
                  <a:pt x="450" y="165"/>
                  <a:pt x="450" y="164"/>
                  <a:pt x="450" y="162"/>
                </a:cubicBezTo>
                <a:cubicBezTo>
                  <a:pt x="440" y="186"/>
                  <a:pt x="420" y="201"/>
                  <a:pt x="398" y="217"/>
                </a:cubicBezTo>
                <a:cubicBezTo>
                  <a:pt x="389" y="225"/>
                  <a:pt x="381" y="233"/>
                  <a:pt x="371" y="239"/>
                </a:cubicBezTo>
                <a:cubicBezTo>
                  <a:pt x="317" y="270"/>
                  <a:pt x="242" y="281"/>
                  <a:pt x="164" y="281"/>
                </a:cubicBezTo>
                <a:cubicBezTo>
                  <a:pt x="234" y="288"/>
                  <a:pt x="287" y="277"/>
                  <a:pt x="337" y="25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9"/>
          <p:cNvSpPr>
            <a:spLocks noEditPoints="1"/>
          </p:cNvSpPr>
          <p:nvPr/>
        </p:nvSpPr>
        <p:spPr bwMode="auto">
          <a:xfrm>
            <a:off x="1801544" y="3832276"/>
            <a:ext cx="514511" cy="251110"/>
          </a:xfrm>
          <a:custGeom>
            <a:avLst/>
            <a:gdLst/>
            <a:ahLst/>
            <a:cxnLst>
              <a:cxn ang="0">
                <a:pos x="5" y="185"/>
              </a:cxn>
              <a:cxn ang="0">
                <a:pos x="58" y="81"/>
              </a:cxn>
              <a:cxn ang="0">
                <a:pos x="285" y="20"/>
              </a:cxn>
              <a:cxn ang="0">
                <a:pos x="316" y="31"/>
              </a:cxn>
              <a:cxn ang="0">
                <a:pos x="416" y="85"/>
              </a:cxn>
              <a:cxn ang="0">
                <a:pos x="441" y="200"/>
              </a:cxn>
              <a:cxn ang="0">
                <a:pos x="130" y="283"/>
              </a:cxn>
              <a:cxn ang="0">
                <a:pos x="47" y="252"/>
              </a:cxn>
              <a:cxn ang="0">
                <a:pos x="5" y="185"/>
              </a:cxn>
              <a:cxn ang="0">
                <a:pos x="304" y="37"/>
              </a:cxn>
              <a:cxn ang="0">
                <a:pos x="266" y="31"/>
              </a:cxn>
              <a:cxn ang="0">
                <a:pos x="250" y="25"/>
              </a:cxn>
              <a:cxn ang="0">
                <a:pos x="189" y="29"/>
              </a:cxn>
              <a:cxn ang="0">
                <a:pos x="68" y="97"/>
              </a:cxn>
              <a:cxn ang="0">
                <a:pos x="51" y="108"/>
              </a:cxn>
              <a:cxn ang="0">
                <a:pos x="45" y="120"/>
              </a:cxn>
              <a:cxn ang="0">
                <a:pos x="22" y="148"/>
              </a:cxn>
              <a:cxn ang="0">
                <a:pos x="45" y="229"/>
              </a:cxn>
              <a:cxn ang="0">
                <a:pos x="191" y="273"/>
              </a:cxn>
              <a:cxn ang="0">
                <a:pos x="345" y="242"/>
              </a:cxn>
              <a:cxn ang="0">
                <a:pos x="425" y="185"/>
              </a:cxn>
              <a:cxn ang="0">
                <a:pos x="444" y="131"/>
              </a:cxn>
              <a:cxn ang="0">
                <a:pos x="394" y="79"/>
              </a:cxn>
              <a:cxn ang="0">
                <a:pos x="329" y="43"/>
              </a:cxn>
              <a:cxn ang="0">
                <a:pos x="339" y="58"/>
              </a:cxn>
              <a:cxn ang="0">
                <a:pos x="304" y="37"/>
              </a:cxn>
              <a:cxn ang="0">
                <a:pos x="337" y="258"/>
              </a:cxn>
              <a:cxn ang="0">
                <a:pos x="448" y="166"/>
              </a:cxn>
              <a:cxn ang="0">
                <a:pos x="450" y="162"/>
              </a:cxn>
              <a:cxn ang="0">
                <a:pos x="398" y="217"/>
              </a:cxn>
              <a:cxn ang="0">
                <a:pos x="371" y="239"/>
              </a:cxn>
              <a:cxn ang="0">
                <a:pos x="164" y="281"/>
              </a:cxn>
              <a:cxn ang="0">
                <a:pos x="337" y="258"/>
              </a:cxn>
            </a:cxnLst>
            <a:rect l="0" t="0" r="r" b="b"/>
            <a:pathLst>
              <a:path w="475" h="311">
                <a:moveTo>
                  <a:pt x="5" y="185"/>
                </a:moveTo>
                <a:cubicBezTo>
                  <a:pt x="0" y="145"/>
                  <a:pt x="32" y="103"/>
                  <a:pt x="58" y="81"/>
                </a:cubicBezTo>
                <a:cubicBezTo>
                  <a:pt x="107" y="42"/>
                  <a:pt x="190" y="0"/>
                  <a:pt x="285" y="20"/>
                </a:cubicBezTo>
                <a:cubicBezTo>
                  <a:pt x="295" y="22"/>
                  <a:pt x="305" y="27"/>
                  <a:pt x="316" y="31"/>
                </a:cubicBezTo>
                <a:cubicBezTo>
                  <a:pt x="354" y="45"/>
                  <a:pt x="383" y="58"/>
                  <a:pt x="416" y="85"/>
                </a:cubicBezTo>
                <a:cubicBezTo>
                  <a:pt x="453" y="115"/>
                  <a:pt x="475" y="154"/>
                  <a:pt x="441" y="200"/>
                </a:cubicBezTo>
                <a:cubicBezTo>
                  <a:pt x="389" y="268"/>
                  <a:pt x="248" y="311"/>
                  <a:pt x="130" y="283"/>
                </a:cubicBezTo>
                <a:cubicBezTo>
                  <a:pt x="99" y="275"/>
                  <a:pt x="66" y="265"/>
                  <a:pt x="47" y="252"/>
                </a:cubicBezTo>
                <a:cubicBezTo>
                  <a:pt x="28" y="240"/>
                  <a:pt x="8" y="214"/>
                  <a:pt x="5" y="185"/>
                </a:cubicBezTo>
                <a:close/>
                <a:moveTo>
                  <a:pt x="304" y="37"/>
                </a:moveTo>
                <a:cubicBezTo>
                  <a:pt x="294" y="33"/>
                  <a:pt x="279" y="34"/>
                  <a:pt x="266" y="31"/>
                </a:cubicBezTo>
                <a:cubicBezTo>
                  <a:pt x="260" y="30"/>
                  <a:pt x="256" y="26"/>
                  <a:pt x="250" y="25"/>
                </a:cubicBezTo>
                <a:cubicBezTo>
                  <a:pt x="234" y="23"/>
                  <a:pt x="206" y="25"/>
                  <a:pt x="189" y="29"/>
                </a:cubicBezTo>
                <a:cubicBezTo>
                  <a:pt x="149" y="39"/>
                  <a:pt x="97" y="72"/>
                  <a:pt x="68" y="97"/>
                </a:cubicBezTo>
                <a:cubicBezTo>
                  <a:pt x="63" y="101"/>
                  <a:pt x="54" y="105"/>
                  <a:pt x="51" y="108"/>
                </a:cubicBezTo>
                <a:cubicBezTo>
                  <a:pt x="49" y="110"/>
                  <a:pt x="48" y="116"/>
                  <a:pt x="45" y="120"/>
                </a:cubicBezTo>
                <a:cubicBezTo>
                  <a:pt x="38" y="128"/>
                  <a:pt x="24" y="142"/>
                  <a:pt x="22" y="148"/>
                </a:cubicBezTo>
                <a:cubicBezTo>
                  <a:pt x="12" y="181"/>
                  <a:pt x="31" y="213"/>
                  <a:pt x="45" y="229"/>
                </a:cubicBezTo>
                <a:cubicBezTo>
                  <a:pt x="76" y="265"/>
                  <a:pt x="132" y="273"/>
                  <a:pt x="191" y="273"/>
                </a:cubicBezTo>
                <a:cubicBezTo>
                  <a:pt x="249" y="273"/>
                  <a:pt x="296" y="264"/>
                  <a:pt x="345" y="242"/>
                </a:cubicBezTo>
                <a:cubicBezTo>
                  <a:pt x="371" y="230"/>
                  <a:pt x="410" y="203"/>
                  <a:pt x="425" y="185"/>
                </a:cubicBezTo>
                <a:cubicBezTo>
                  <a:pt x="434" y="174"/>
                  <a:pt x="447" y="146"/>
                  <a:pt x="444" y="131"/>
                </a:cubicBezTo>
                <a:cubicBezTo>
                  <a:pt x="441" y="111"/>
                  <a:pt x="410" y="91"/>
                  <a:pt x="394" y="79"/>
                </a:cubicBezTo>
                <a:cubicBezTo>
                  <a:pt x="373" y="63"/>
                  <a:pt x="353" y="52"/>
                  <a:pt x="329" y="43"/>
                </a:cubicBezTo>
                <a:cubicBezTo>
                  <a:pt x="330" y="50"/>
                  <a:pt x="344" y="52"/>
                  <a:pt x="339" y="58"/>
                </a:cubicBezTo>
                <a:cubicBezTo>
                  <a:pt x="322" y="55"/>
                  <a:pt x="319" y="43"/>
                  <a:pt x="304" y="37"/>
                </a:cubicBezTo>
                <a:close/>
                <a:moveTo>
                  <a:pt x="337" y="258"/>
                </a:moveTo>
                <a:cubicBezTo>
                  <a:pt x="390" y="237"/>
                  <a:pt x="431" y="215"/>
                  <a:pt x="448" y="166"/>
                </a:cubicBezTo>
                <a:cubicBezTo>
                  <a:pt x="450" y="165"/>
                  <a:pt x="450" y="164"/>
                  <a:pt x="450" y="162"/>
                </a:cubicBezTo>
                <a:cubicBezTo>
                  <a:pt x="440" y="186"/>
                  <a:pt x="420" y="201"/>
                  <a:pt x="398" y="217"/>
                </a:cubicBezTo>
                <a:cubicBezTo>
                  <a:pt x="389" y="225"/>
                  <a:pt x="381" y="233"/>
                  <a:pt x="371" y="239"/>
                </a:cubicBezTo>
                <a:cubicBezTo>
                  <a:pt x="317" y="270"/>
                  <a:pt x="242" y="281"/>
                  <a:pt x="164" y="281"/>
                </a:cubicBezTo>
                <a:cubicBezTo>
                  <a:pt x="234" y="288"/>
                  <a:pt x="287" y="277"/>
                  <a:pt x="337" y="25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30" grpId="0" animBg="1"/>
      <p:bldGraphic spid="36" grpId="0">
        <p:bldAsOne/>
      </p:bldGraphic>
      <p:bldP spid="3" grpId="0" animBg="1"/>
      <p:bldP spid="29" grpId="0" animBg="1"/>
      <p:bldP spid="33" grpId="0" animBg="1"/>
      <p:bldP spid="35" grpId="0" animBg="1"/>
      <p:bldP spid="38" grpId="0" animBg="1"/>
      <p:bldP spid="34" grpId="0" animBg="1"/>
      <p:bldP spid="5" grpId="0" animBg="1"/>
      <p:bldP spid="37" grpId="0" animBg="1"/>
      <p:bldP spid="37" grpId="1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ktangel 35"/>
          <p:cNvSpPr>
            <a:spLocks noChangeArrowheads="1"/>
          </p:cNvSpPr>
          <p:nvPr/>
        </p:nvSpPr>
        <p:spPr bwMode="auto">
          <a:xfrm>
            <a:off x="6310647" y="6090168"/>
            <a:ext cx="971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noProof="1" smtClean="0">
                <a:solidFill>
                  <a:srgbClr val="171717"/>
                </a:solidFill>
                <a:cs typeface="Arial" charset="0"/>
              </a:rPr>
              <a:t>Day 3</a:t>
            </a:r>
            <a:endParaRPr lang="da-DK" sz="1400" b="1" dirty="0">
              <a:solidFill>
                <a:srgbClr val="171717"/>
              </a:solidFill>
            </a:endParaRPr>
          </a:p>
        </p:txBody>
      </p:sp>
      <p:sp>
        <p:nvSpPr>
          <p:cNvPr id="38920" name="Rektangel 37"/>
          <p:cNvSpPr>
            <a:spLocks noChangeArrowheads="1"/>
          </p:cNvSpPr>
          <p:nvPr/>
        </p:nvSpPr>
        <p:spPr bwMode="auto">
          <a:xfrm>
            <a:off x="4151406" y="6077468"/>
            <a:ext cx="9906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noProof="1" smtClean="0">
                <a:solidFill>
                  <a:srgbClr val="171717"/>
                </a:solidFill>
                <a:cs typeface="Arial" charset="0"/>
              </a:rPr>
              <a:t>Day 2</a:t>
            </a:r>
            <a:endParaRPr lang="da-DK" sz="1400" b="1" dirty="0">
              <a:solidFill>
                <a:srgbClr val="171717"/>
              </a:solidFill>
            </a:endParaRPr>
          </a:p>
        </p:txBody>
      </p:sp>
      <p:sp>
        <p:nvSpPr>
          <p:cNvPr id="38923" name="Rektangel 40"/>
          <p:cNvSpPr>
            <a:spLocks noChangeArrowheads="1"/>
          </p:cNvSpPr>
          <p:nvPr/>
        </p:nvSpPr>
        <p:spPr bwMode="auto">
          <a:xfrm>
            <a:off x="2114441" y="6077468"/>
            <a:ext cx="9815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noProof="1" smtClean="0">
                <a:solidFill>
                  <a:srgbClr val="171717"/>
                </a:solidFill>
                <a:cs typeface="Arial" charset="0"/>
              </a:rPr>
              <a:t>Day 1</a:t>
            </a:r>
            <a:endParaRPr lang="da-DK" sz="1400" b="1" dirty="0">
              <a:solidFill>
                <a:srgbClr val="171717"/>
              </a:solidFill>
            </a:endParaRPr>
          </a:p>
        </p:txBody>
      </p:sp>
      <p:grpSp>
        <p:nvGrpSpPr>
          <p:cNvPr id="38924" name="Gruppe 50"/>
          <p:cNvGrpSpPr>
            <a:grpSpLocks/>
          </p:cNvGrpSpPr>
          <p:nvPr/>
        </p:nvGrpSpPr>
        <p:grpSpPr bwMode="auto">
          <a:xfrm>
            <a:off x="1282700" y="2158999"/>
            <a:ext cx="6594474" cy="3851275"/>
            <a:chOff x="624840" y="1036320"/>
            <a:chExt cx="8290560" cy="4840288"/>
          </a:xfrm>
        </p:grpSpPr>
        <p:sp>
          <p:nvSpPr>
            <p:cNvPr id="36" name="Rektangel 27"/>
            <p:cNvSpPr>
              <a:spLocks noChangeArrowheads="1"/>
            </p:cNvSpPr>
            <p:nvPr/>
          </p:nvSpPr>
          <p:spPr bwMode="auto">
            <a:xfrm>
              <a:off x="928198" y="1341582"/>
              <a:ext cx="2540576" cy="4235750"/>
            </a:xfrm>
            <a:prstGeom prst="rect">
              <a:avLst/>
            </a:prstGeom>
            <a:gradFill rotWithShape="1">
              <a:gsLst>
                <a:gs pos="0">
                  <a:srgbClr val="E6E6E6"/>
                </a:gs>
                <a:gs pos="100000">
                  <a:srgbClr val="FFFFFF"/>
                </a:gs>
              </a:gsLst>
              <a:lin ang="16200000"/>
            </a:gra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marL="342900" indent="-342900" algn="ctr" defTabSz="914400">
                <a:buFont typeface="Calibri" charset="0"/>
                <a:buAutoNum type="arabicPeriod"/>
                <a:defRPr/>
              </a:pPr>
              <a:endParaRPr sz="1400" noProof="1">
                <a:solidFill>
                  <a:srgbClr val="000000"/>
                </a:solidFill>
                <a:latin typeface="Arial"/>
                <a:cs typeface="ＭＳ Ｐゴシック" charset="-128"/>
              </a:endParaRPr>
            </a:p>
          </p:txBody>
        </p:sp>
        <p:sp>
          <p:nvSpPr>
            <p:cNvPr id="38" name="Rektangel 30"/>
            <p:cNvSpPr>
              <a:spLocks noChangeArrowheads="1"/>
            </p:cNvSpPr>
            <p:nvPr/>
          </p:nvSpPr>
          <p:spPr bwMode="auto">
            <a:xfrm>
              <a:off x="3531716" y="1341582"/>
              <a:ext cx="2540576" cy="4235750"/>
            </a:xfrm>
            <a:prstGeom prst="rect">
              <a:avLst/>
            </a:prstGeom>
            <a:gradFill rotWithShape="1">
              <a:gsLst>
                <a:gs pos="0">
                  <a:srgbClr val="E6E6E6"/>
                </a:gs>
                <a:gs pos="100000">
                  <a:srgbClr val="FFFFFF"/>
                </a:gs>
              </a:gsLst>
              <a:lin ang="16200000"/>
            </a:gra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marL="342900" indent="-342900" algn="ctr" defTabSz="914400">
                <a:buFont typeface="Calibri" charset="0"/>
                <a:buAutoNum type="arabicPeriod"/>
                <a:defRPr/>
              </a:pPr>
              <a:endParaRPr sz="1400" noProof="1">
                <a:solidFill>
                  <a:srgbClr val="000000"/>
                </a:solidFill>
                <a:latin typeface="Arial"/>
                <a:cs typeface="ＭＳ Ｐゴシック" charset="-128"/>
              </a:endParaRPr>
            </a:p>
          </p:txBody>
        </p:sp>
        <p:sp>
          <p:nvSpPr>
            <p:cNvPr id="41" name="Rektangel 33"/>
            <p:cNvSpPr>
              <a:spLocks noChangeArrowheads="1"/>
            </p:cNvSpPr>
            <p:nvPr/>
          </p:nvSpPr>
          <p:spPr bwMode="auto">
            <a:xfrm>
              <a:off x="6135235" y="1341582"/>
              <a:ext cx="2540576" cy="4235750"/>
            </a:xfrm>
            <a:prstGeom prst="rect">
              <a:avLst/>
            </a:prstGeom>
            <a:gradFill rotWithShape="1">
              <a:gsLst>
                <a:gs pos="0">
                  <a:srgbClr val="E6E6E6"/>
                </a:gs>
                <a:gs pos="100000">
                  <a:srgbClr val="FFFFFF"/>
                </a:gs>
              </a:gsLst>
              <a:lin ang="16200000"/>
            </a:gra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marL="342900" indent="-342900" algn="ctr" defTabSz="914400">
                <a:buFont typeface="Calibri" charset="0"/>
                <a:buAutoNum type="arabicPeriod"/>
                <a:defRPr/>
              </a:pPr>
              <a:endParaRPr sz="1400" noProof="1">
                <a:solidFill>
                  <a:srgbClr val="000000"/>
                </a:solidFill>
                <a:latin typeface="Arial"/>
                <a:cs typeface="ＭＳ Ｐゴシック" charset="-128"/>
              </a:endParaRPr>
            </a:p>
          </p:txBody>
        </p:sp>
        <p:sp>
          <p:nvSpPr>
            <p:cNvPr id="42" name="Venstre-opadgående pil 347"/>
            <p:cNvSpPr/>
            <p:nvPr/>
          </p:nvSpPr>
          <p:spPr>
            <a:xfrm flipH="1">
              <a:off x="624840" y="1036320"/>
              <a:ext cx="8290560" cy="4840288"/>
            </a:xfrm>
            <a:prstGeom prst="leftUpArrow">
              <a:avLst>
                <a:gd name="adj1" fmla="val 3074"/>
                <a:gd name="adj2" fmla="val 4126"/>
                <a:gd name="adj3" fmla="val 5259"/>
              </a:avLst>
            </a:prstGeom>
            <a:gradFill flip="none" rotWithShape="1">
              <a:gsLst>
                <a:gs pos="51000">
                  <a:schemeClr val="tx2">
                    <a:lumMod val="50000"/>
                  </a:schemeClr>
                </a:gs>
                <a:gs pos="69000">
                  <a:schemeClr val="tx2">
                    <a:lumMod val="65000"/>
                  </a:schemeClr>
                </a:gs>
                <a:gs pos="100000">
                  <a:sysClr val="window" lastClr="FFFFFF">
                    <a:lumMod val="85000"/>
                    <a:alpha val="63000"/>
                  </a:sys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cs typeface="ＭＳ Ｐゴシック" charset="-128"/>
              </a:endParaRPr>
            </a:p>
          </p:txBody>
        </p:sp>
      </p:grpSp>
      <p:sp>
        <p:nvSpPr>
          <p:cNvPr id="43" name="Kombinationstegning 34"/>
          <p:cNvSpPr>
            <a:spLocks noChangeArrowheads="1"/>
          </p:cNvSpPr>
          <p:nvPr/>
        </p:nvSpPr>
        <p:spPr bwMode="auto">
          <a:xfrm flipV="1">
            <a:off x="1495425" y="3045653"/>
            <a:ext cx="6073775" cy="2389120"/>
          </a:xfrm>
          <a:custGeom>
            <a:avLst/>
            <a:gdLst>
              <a:gd name="T0" fmla="*/ 0 w 6766560"/>
              <a:gd name="T1" fmla="*/ 2984468 h 3070860"/>
              <a:gd name="T2" fmla="*/ 3572379 w 6766560"/>
              <a:gd name="T3" fmla="*/ 2953380 h 3070860"/>
              <a:gd name="T4" fmla="*/ 5512133 w 6766560"/>
              <a:gd name="T5" fmla="*/ 1911925 h 3070860"/>
              <a:gd name="T6" fmla="*/ 7177088 w 6766560"/>
              <a:gd name="T7" fmla="*/ 0 h 3070860"/>
              <a:gd name="T8" fmla="*/ 0 60000 65536"/>
              <a:gd name="T9" fmla="*/ 0 60000 65536"/>
              <a:gd name="T10" fmla="*/ 0 60000 65536"/>
              <a:gd name="T11" fmla="*/ 0 60000 65536"/>
              <a:gd name="T12" fmla="*/ 0 w 6766560"/>
              <a:gd name="T13" fmla="*/ 0 h 3070860"/>
              <a:gd name="T14" fmla="*/ 6766560 w 6766560"/>
              <a:gd name="T15" fmla="*/ 3070860 h 30708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66560" h="3070860">
                <a:moveTo>
                  <a:pt x="0" y="2926080"/>
                </a:moveTo>
                <a:cubicBezTo>
                  <a:pt x="1250950" y="2998470"/>
                  <a:pt x="2501900" y="3070860"/>
                  <a:pt x="3368040" y="2895600"/>
                </a:cubicBezTo>
                <a:cubicBezTo>
                  <a:pt x="4234180" y="2720340"/>
                  <a:pt x="4630420" y="2357120"/>
                  <a:pt x="5196840" y="1874520"/>
                </a:cubicBezTo>
                <a:cubicBezTo>
                  <a:pt x="5763260" y="1391920"/>
                  <a:pt x="6264910" y="695960"/>
                  <a:pt x="6766560" y="0"/>
                </a:cubicBezTo>
              </a:path>
            </a:pathLst>
          </a:custGeom>
          <a:noFill/>
          <a:ln w="152400">
            <a:solidFill>
              <a:srgbClr val="A50021"/>
            </a:solidFill>
            <a:miter lim="800000"/>
            <a:headEnd/>
            <a:tailEnd type="triangle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latin typeface="Arial" pitchFamily="34" charset="0"/>
              <a:cs typeface="ＭＳ Ｐゴシック" charset="-128"/>
            </a:endParaRPr>
          </a:p>
        </p:txBody>
      </p:sp>
      <p:sp>
        <p:nvSpPr>
          <p:cNvPr id="38933" name="Rektangel 48"/>
          <p:cNvSpPr>
            <a:spLocks noChangeArrowheads="1"/>
          </p:cNvSpPr>
          <p:nvPr/>
        </p:nvSpPr>
        <p:spPr bwMode="auto">
          <a:xfrm rot="-5400000">
            <a:off x="-763762" y="3938536"/>
            <a:ext cx="365264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500" b="1" noProof="1" smtClean="0">
                <a:solidFill>
                  <a:srgbClr val="171717"/>
                </a:solidFill>
                <a:cs typeface="Arial" charset="0"/>
              </a:rPr>
              <a:t>The “Impress Index”</a:t>
            </a:r>
            <a:endParaRPr lang="da-DK" sz="2500" b="1" dirty="0">
              <a:solidFill>
                <a:srgbClr val="171717"/>
              </a:solidFill>
            </a:endParaRP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89304" y="129033"/>
            <a:ext cx="8229600" cy="914400"/>
          </a:xfrm>
        </p:spPr>
        <p:txBody>
          <a:bodyPr/>
          <a:lstStyle/>
          <a:p>
            <a:r>
              <a:rPr lang="en-US" dirty="0" smtClean="0"/>
              <a:t>A Third Keynote?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 flipH="1">
            <a:off x="4235544" y="5803671"/>
            <a:ext cx="819150" cy="9715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8CFE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54135" y="1674528"/>
            <a:ext cx="2501110" cy="4906834"/>
            <a:chOff x="1254135" y="1674528"/>
            <a:chExt cx="2501110" cy="4906834"/>
          </a:xfrm>
        </p:grpSpPr>
        <p:sp>
          <p:nvSpPr>
            <p:cNvPr id="38928" name="Ellipse 51"/>
            <p:cNvSpPr>
              <a:spLocks noChangeArrowheads="1"/>
            </p:cNvSpPr>
            <p:nvPr/>
          </p:nvSpPr>
          <p:spPr bwMode="auto">
            <a:xfrm>
              <a:off x="2291209" y="2880787"/>
              <a:ext cx="469900" cy="471487"/>
            </a:xfrm>
            <a:prstGeom prst="ellipse">
              <a:avLst/>
            </a:prstGeom>
            <a:gradFill rotWithShape="1">
              <a:gsLst>
                <a:gs pos="0">
                  <a:srgbClr val="227088"/>
                </a:gs>
                <a:gs pos="100000">
                  <a:srgbClr val="34A8CC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801688">
                <a:spcBef>
                  <a:spcPct val="20000"/>
                </a:spcBef>
              </a:pPr>
              <a:r>
                <a:rPr lang="en-US" b="1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1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54135" y="1674528"/>
              <a:ext cx="250111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50000"/>
              </a:pPr>
              <a:r>
                <a:rPr lang="en-US" sz="1500" b="0" dirty="0" smtClean="0"/>
                <a:t>Got </a:t>
              </a:r>
              <a:r>
                <a:rPr lang="en-US" sz="1500" b="0" dirty="0"/>
                <a:t>to show off </a:t>
              </a:r>
              <a:endParaRPr lang="en-US" sz="1500" b="0" dirty="0" smtClean="0"/>
            </a:p>
            <a:p>
              <a:pPr algn="ctr">
                <a:buSzPct val="50000"/>
              </a:pPr>
              <a:r>
                <a:rPr lang="en-US" sz="1500" b="0" dirty="0" smtClean="0"/>
                <a:t>the </a:t>
              </a:r>
              <a:r>
                <a:rPr lang="en-US" sz="1500" dirty="0">
                  <a:solidFill>
                    <a:schemeClr val="tx2"/>
                  </a:solidFill>
                </a:rPr>
                <a:t>PDW </a:t>
              </a:r>
              <a:r>
                <a:rPr lang="en-US" sz="1500" dirty="0" smtClean="0">
                  <a:solidFill>
                    <a:schemeClr val="tx2"/>
                  </a:solidFill>
                </a:rPr>
                <a:t>Appliance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845221" y="4586985"/>
              <a:ext cx="1699600" cy="1667254"/>
              <a:chOff x="1913457" y="4760394"/>
              <a:chExt cx="1699600" cy="1667254"/>
            </a:xfrm>
          </p:grpSpPr>
          <p:grpSp>
            <p:nvGrpSpPr>
              <p:cNvPr id="49" name="Group 3"/>
              <p:cNvGrpSpPr>
                <a:grpSpLocks/>
              </p:cNvGrpSpPr>
              <p:nvPr/>
            </p:nvGrpSpPr>
            <p:grpSpPr bwMode="auto">
              <a:xfrm>
                <a:off x="1913457" y="4760394"/>
                <a:ext cx="1699600" cy="1667254"/>
                <a:chOff x="1200" y="288"/>
                <a:chExt cx="1680" cy="1584"/>
              </a:xfrm>
            </p:grpSpPr>
            <p:pic>
              <p:nvPicPr>
                <p:cNvPr id="51" name="Picture 4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288"/>
                  <a:ext cx="1680" cy="1584"/>
                </a:xfrm>
                <a:prstGeom prst="rect">
                  <a:avLst/>
                </a:prstGeom>
              </p:spPr>
            </p:pic>
            <p:sp>
              <p:nvSpPr>
                <p:cNvPr id="52" name="Oval 5"/>
                <p:cNvSpPr>
                  <a:spLocks noChangeArrowheads="1"/>
                </p:cNvSpPr>
                <p:nvPr/>
              </p:nvSpPr>
              <p:spPr bwMode="auto">
                <a:xfrm>
                  <a:off x="1920" y="576"/>
                  <a:ext cx="384" cy="624"/>
                </a:xfrm>
                <a:prstGeom prst="ellipse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2375379" y="5187600"/>
                <a:ext cx="9701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Cool!</a:t>
                </a:r>
                <a:endParaRPr lang="en-US" dirty="0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734202" y="3350043"/>
              <a:ext cx="166584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SzPct val="50000"/>
              </a:pPr>
              <a:r>
                <a:rPr lang="en-US" sz="1500" dirty="0">
                  <a:solidFill>
                    <a:schemeClr val="tx2"/>
                  </a:solidFill>
                </a:rPr>
                <a:t>My boss’s boss 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1898141" y="6273585"/>
              <a:ext cx="143725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SzPct val="50000"/>
              </a:pPr>
              <a:r>
                <a:rPr lang="en-US" sz="1400" b="0" dirty="0"/>
                <a:t>(Ted </a:t>
              </a:r>
              <a:r>
                <a:rPr lang="en-US" sz="1400" b="0" dirty="0" err="1"/>
                <a:t>Kummert</a:t>
              </a:r>
              <a:r>
                <a:rPr lang="en-US" sz="1400" b="0" dirty="0"/>
                <a:t>)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29347" y="1656162"/>
            <a:ext cx="2229212" cy="4911107"/>
            <a:chOff x="3429347" y="1656162"/>
            <a:chExt cx="2229212" cy="4911107"/>
          </a:xfrm>
        </p:grpSpPr>
        <p:sp>
          <p:nvSpPr>
            <p:cNvPr id="38929" name="Ellipse 73"/>
            <p:cNvSpPr>
              <a:spLocks noChangeArrowheads="1"/>
            </p:cNvSpPr>
            <p:nvPr/>
          </p:nvSpPr>
          <p:spPr bwMode="auto">
            <a:xfrm>
              <a:off x="4370348" y="2939536"/>
              <a:ext cx="469900" cy="469900"/>
            </a:xfrm>
            <a:prstGeom prst="ellipse">
              <a:avLst/>
            </a:prstGeom>
            <a:gradFill rotWithShape="1">
              <a:gsLst>
                <a:gs pos="0">
                  <a:srgbClr val="227088"/>
                </a:gs>
                <a:gs pos="100000">
                  <a:srgbClr val="34A8CC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801688">
                <a:spcBef>
                  <a:spcPct val="20000"/>
                </a:spcBef>
              </a:pPr>
              <a:r>
                <a:rPr lang="en-US" b="1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2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429347" y="1656162"/>
              <a:ext cx="22292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0" dirty="0" smtClean="0"/>
                <a:t>Got to tell you about </a:t>
              </a:r>
              <a:r>
                <a:rPr lang="en-US" sz="1500" dirty="0" smtClean="0">
                  <a:solidFill>
                    <a:schemeClr val="tx2"/>
                  </a:solidFill>
                </a:rPr>
                <a:t>SQL 11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  <p:pic>
          <p:nvPicPr>
            <p:cNvPr id="6148" name="Picture 4" descr="http://t1.gstatic.com/images?q=tbn:ANd9GcTwZOwx0ISFZc7pqbx1-uA8Xjr1mnO3N7wG3Ok-w9T6PWTV8YA&amp;t=1&amp;usg=__vDUKGNPehDEgbo-xv3SMiJovxIk=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274" y="3835629"/>
              <a:ext cx="719594" cy="10074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3989153" y="4499843"/>
              <a:ext cx="1617101" cy="1492458"/>
              <a:chOff x="3989153" y="4499843"/>
              <a:chExt cx="1617101" cy="1492458"/>
            </a:xfrm>
          </p:grpSpPr>
          <p:grpSp>
            <p:nvGrpSpPr>
              <p:cNvPr id="56" name="Group 25"/>
              <p:cNvGrpSpPr>
                <a:grpSpLocks/>
              </p:cNvGrpSpPr>
              <p:nvPr/>
            </p:nvGrpSpPr>
            <p:grpSpPr bwMode="auto">
              <a:xfrm rot="21024527" flipH="1">
                <a:off x="3989153" y="4499843"/>
                <a:ext cx="1617101" cy="1492458"/>
                <a:chOff x="2784" y="576"/>
                <a:chExt cx="1248" cy="1392"/>
              </a:xfrm>
            </p:grpSpPr>
            <p:pic>
              <p:nvPicPr>
                <p:cNvPr id="58" name="Picture 26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59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60" name="TextBox 59"/>
              <p:cNvSpPr txBox="1"/>
              <p:nvPr/>
            </p:nvSpPr>
            <p:spPr>
              <a:xfrm>
                <a:off x="4120229" y="5017114"/>
                <a:ext cx="118173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smtClean="0"/>
                  <a:t>Awesome!</a:t>
                </a:r>
                <a:endParaRPr lang="en-US" sz="1500" dirty="0"/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4011029" y="3516511"/>
              <a:ext cx="96212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SzPct val="50000"/>
              </a:pPr>
              <a:r>
                <a:rPr lang="en-US" sz="1500" dirty="0">
                  <a:solidFill>
                    <a:schemeClr val="tx2"/>
                  </a:solidFill>
                </a:rPr>
                <a:t>My </a:t>
              </a:r>
              <a:r>
                <a:rPr lang="en-US" sz="1500" dirty="0" smtClean="0">
                  <a:solidFill>
                    <a:schemeClr val="tx2"/>
                  </a:solidFill>
                </a:rPr>
                <a:t>boss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32304" y="6259492"/>
              <a:ext cx="14526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 dirty="0"/>
                <a:t>(Quentin Clark)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85087" y="4078630"/>
            <a:ext cx="2817140" cy="2500359"/>
            <a:chOff x="4785087" y="4078630"/>
            <a:chExt cx="2817140" cy="2500359"/>
          </a:xfrm>
        </p:grpSpPr>
        <p:pic>
          <p:nvPicPr>
            <p:cNvPr id="6150" name="Picture 6" descr="http://www.computerworld.com/common/images/site/features/2008/112008/Dewitt_David_8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1040" y="5068254"/>
              <a:ext cx="575056" cy="10494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4785087" y="4078630"/>
              <a:ext cx="2817140" cy="2500359"/>
              <a:chOff x="4785087" y="4078630"/>
              <a:chExt cx="2817140" cy="2500359"/>
            </a:xfrm>
          </p:grpSpPr>
          <p:sp>
            <p:nvSpPr>
              <p:cNvPr id="38930" name="Ellipse 74"/>
              <p:cNvSpPr>
                <a:spLocks noChangeArrowheads="1"/>
              </p:cNvSpPr>
              <p:nvPr/>
            </p:nvSpPr>
            <p:spPr bwMode="auto">
              <a:xfrm>
                <a:off x="6805042" y="4545627"/>
                <a:ext cx="471487" cy="471487"/>
              </a:xfrm>
              <a:prstGeom prst="ellipse">
                <a:avLst/>
              </a:prstGeom>
              <a:gradFill rotWithShape="1">
                <a:gsLst>
                  <a:gs pos="0">
                    <a:srgbClr val="227088"/>
                  </a:gs>
                  <a:gs pos="100000">
                    <a:srgbClr val="34A8C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801688">
                  <a:spcBef>
                    <a:spcPct val="20000"/>
                  </a:spcBef>
                </a:pPr>
                <a:r>
                  <a:rPr lang="en-US" b="1" noProof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3</a:t>
                </a:r>
                <a:endParaRPr lang="en-US" b="1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grpSp>
            <p:nvGrpSpPr>
              <p:cNvPr id="38934" name="Gruppe 24"/>
              <p:cNvGrpSpPr>
                <a:grpSpLocks/>
              </p:cNvGrpSpPr>
              <p:nvPr/>
            </p:nvGrpSpPr>
            <p:grpSpPr bwMode="auto">
              <a:xfrm rot="900000">
                <a:off x="4785087" y="4273756"/>
                <a:ext cx="1997736" cy="485775"/>
                <a:chOff x="4733308" y="4579182"/>
                <a:chExt cx="2868542" cy="731520"/>
              </a:xfrm>
            </p:grpSpPr>
            <p:sp>
              <p:nvSpPr>
                <p:cNvPr id="26" name="Pentagon 25"/>
                <p:cNvSpPr>
                  <a:spLocks noChangeArrowheads="1"/>
                </p:cNvSpPr>
                <p:nvPr/>
              </p:nvSpPr>
              <p:spPr bwMode="auto">
                <a:xfrm>
                  <a:off x="4826381" y="4579182"/>
                  <a:ext cx="2775469" cy="731520"/>
                </a:xfrm>
                <a:prstGeom prst="homePlate">
                  <a:avLst>
                    <a:gd name="adj" fmla="val 50002"/>
                  </a:avLst>
                </a:prstGeom>
                <a:gradFill rotWithShape="1">
                  <a:gsLst>
                    <a:gs pos="0">
                      <a:srgbClr val="006A96"/>
                    </a:gs>
                    <a:gs pos="50000">
                      <a:srgbClr val="009AD9"/>
                    </a:gs>
                    <a:gs pos="100000">
                      <a:srgbClr val="00B8FF"/>
                    </a:gs>
                  </a:gsLst>
                  <a:lin ang="2700000" scaled="1"/>
                </a:gradFill>
                <a:ln w="88900" cap="rnd" cmpd="thickThin">
                  <a:solidFill>
                    <a:schemeClr val="tx2"/>
                  </a:solidFill>
                  <a:miter lim="800000"/>
                  <a:headEnd/>
                  <a:tailEnd/>
                </a:ln>
                <a:effectLst>
                  <a:outerShdw blurRad="63500" dist="38100" dir="2700000" algn="tl" rotWithShape="0">
                    <a:srgbClr val="000000">
                      <a:alpha val="39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rgbClr val="FFFFFF"/>
                    </a:solidFill>
                    <a:latin typeface="Arial" pitchFamily="34" charset="0"/>
                    <a:cs typeface="ＭＳ Ｐゴシック" charset="-128"/>
                  </a:endParaRPr>
                </a:p>
              </p:txBody>
            </p:sp>
            <p:sp>
              <p:nvSpPr>
                <p:cNvPr id="38936" name="Tekstboks 27"/>
                <p:cNvSpPr txBox="1">
                  <a:spLocks noChangeArrowheads="1"/>
                </p:cNvSpPr>
                <p:nvPr/>
              </p:nvSpPr>
              <p:spPr bwMode="auto">
                <a:xfrm rot="21540000">
                  <a:off x="4733308" y="4626999"/>
                  <a:ext cx="2859930" cy="602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You Are Here</a:t>
                  </a:r>
                  <a:endParaRPr lang="da-DK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0" name="Rectangle 39"/>
              <p:cNvSpPr/>
              <p:nvPr/>
            </p:nvSpPr>
            <p:spPr>
              <a:xfrm>
                <a:off x="6798858" y="4078630"/>
                <a:ext cx="481222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SzPct val="50000"/>
                </a:pPr>
                <a:r>
                  <a:rPr lang="en-US" sz="1500" dirty="0" smtClean="0">
                    <a:solidFill>
                      <a:schemeClr val="tx2"/>
                    </a:solidFill>
                  </a:rPr>
                  <a:t>Me</a:t>
                </a:r>
                <a:endParaRPr lang="en-US" sz="15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183954" y="6271212"/>
                <a:ext cx="14182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0" dirty="0" smtClean="0"/>
                  <a:t>(David DeWitt) </a:t>
                </a:r>
                <a:endParaRPr lang="en-US" sz="1400" b="0" dirty="0"/>
              </a:p>
            </p:txBody>
          </p:sp>
        </p:grpSp>
      </p:grpSp>
      <p:pic>
        <p:nvPicPr>
          <p:cNvPr id="53" name="Picture 3" descr="C:\Users\dewitt.NORTHAMERICA\AppData\Local\Microsoft\Windows\Temporary Internet Files\Content.Outlook\W4YR493I\AD7T006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t="2410" r="2678" b="34137"/>
          <a:stretch/>
        </p:blipFill>
        <p:spPr bwMode="auto">
          <a:xfrm>
            <a:off x="2209332" y="3683317"/>
            <a:ext cx="891248" cy="1005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871581" y="1050427"/>
            <a:ext cx="7839745" cy="3019703"/>
          </a:xfrm>
          <a:prstGeom prst="cloudCallout">
            <a:avLst>
              <a:gd name="adj1" fmla="val 23272"/>
              <a:gd name="adj2" fmla="val 82842"/>
            </a:avLst>
          </a:prstGeom>
          <a:solidFill>
            <a:srgbClr val="FFE05B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194114" y="2047720"/>
            <a:ext cx="308610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Possibly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194114" y="2828004"/>
            <a:ext cx="357822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5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IMPRESS YOU?</a:t>
            </a:r>
            <a:endParaRPr lang="en-US" sz="3500" b="1" kern="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94114" y="1559631"/>
            <a:ext cx="24577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How can I</a:t>
            </a:r>
          </a:p>
        </p:txBody>
      </p:sp>
    </p:spTree>
    <p:extLst>
      <p:ext uri="{BB962C8B-B14F-4D97-AF65-F5344CB8AC3E}">
        <p14:creationId xmlns:p14="http://schemas.microsoft.com/office/powerpoint/2010/main" val="322527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2" grpId="0"/>
      <p:bldP spid="63" grpId="0"/>
      <p:bldP spid="6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Chart 37"/>
          <p:cNvGraphicFramePr/>
          <p:nvPr>
            <p:extLst>
              <p:ext uri="{D42A27DB-BD31-4B8C-83A1-F6EECF244321}">
                <p14:modId xmlns:p14="http://schemas.microsoft.com/office/powerpoint/2010/main" val="1669538626"/>
              </p:ext>
            </p:extLst>
          </p:nvPr>
        </p:nvGraphicFramePr>
        <p:xfrm>
          <a:off x="956735" y="3532716"/>
          <a:ext cx="3479800" cy="2258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33" y="352872"/>
            <a:ext cx="7772400" cy="533400"/>
          </a:xfrm>
        </p:spPr>
        <p:txBody>
          <a:bodyPr/>
          <a:lstStyle/>
          <a:p>
            <a:r>
              <a:rPr lang="en-US" dirty="0" err="1" smtClean="0"/>
              <a:t>Equi</a:t>
            </a:r>
            <a:r>
              <a:rPr lang="en-US" dirty="0" smtClean="0"/>
              <a:t>-Height Histograms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16467" y="821279"/>
            <a:ext cx="629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Count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2725" y="3344350"/>
            <a:ext cx="629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Count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22984" y="5884334"/>
            <a:ext cx="2361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Equi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-height histogram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95761" y="1742777"/>
            <a:ext cx="3119771" cy="830997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Divide ranges so that all buckets contain roughly the same number of values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354786" y="5520272"/>
            <a:ext cx="3092851" cy="276999"/>
            <a:chOff x="1396990" y="5520272"/>
            <a:chExt cx="3092851" cy="276999"/>
          </a:xfrm>
        </p:grpSpPr>
        <p:sp>
          <p:nvSpPr>
            <p:cNvPr id="21" name="TextBox 20"/>
            <p:cNvSpPr txBox="1"/>
            <p:nvPr/>
          </p:nvSpPr>
          <p:spPr>
            <a:xfrm>
              <a:off x="1396990" y="5520272"/>
              <a:ext cx="407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1-5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11588" y="5520272"/>
              <a:ext cx="578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16-20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74925" y="5520272"/>
              <a:ext cx="578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12-15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32315" y="5520272"/>
              <a:ext cx="4841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9-11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8287" y="5520272"/>
              <a:ext cx="407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7-8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65687" y="5520272"/>
              <a:ext cx="283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6</a:t>
              </a:r>
            </a:p>
          </p:txBody>
        </p:sp>
      </p:grpSp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1006329191"/>
              </p:ext>
            </p:extLst>
          </p:nvPr>
        </p:nvGraphicFramePr>
        <p:xfrm>
          <a:off x="279400" y="931334"/>
          <a:ext cx="4351866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angle 17"/>
          <p:cNvSpPr/>
          <p:nvPr/>
        </p:nvSpPr>
        <p:spPr>
          <a:xfrm>
            <a:off x="1135121" y="1361563"/>
            <a:ext cx="837125" cy="159342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010405" y="1361563"/>
            <a:ext cx="137160" cy="159342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185724" y="1361563"/>
            <a:ext cx="310896" cy="159342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34779" y="1361563"/>
            <a:ext cx="484632" cy="159342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057570" y="1361563"/>
            <a:ext cx="658368" cy="159342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754098" y="1361563"/>
            <a:ext cx="822960" cy="159342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>
            <a:off x="2493508" y="3386239"/>
            <a:ext cx="396603" cy="470219"/>
          </a:xfrm>
          <a:prstGeom prst="downArrow">
            <a:avLst>
              <a:gd name="adj1" fmla="val 43128"/>
              <a:gd name="adj2" fmla="val 4759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8" grpId="0">
        <p:bldAsOne/>
      </p:bldGraphic>
      <p:bldP spid="28" grpId="0"/>
      <p:bldP spid="32" grpId="0"/>
      <p:bldP spid="34" grpId="0" animBg="1"/>
      <p:bldP spid="18" grpId="0" animBg="1"/>
      <p:bldP spid="19" grpId="0" animBg="1"/>
      <p:bldP spid="20" grpId="0" animBg="1"/>
      <p:bldP spid="22" grpId="0" animBg="1"/>
      <p:bldP spid="30" grpId="0" animBg="1"/>
      <p:bldP spid="33" grpId="0" animBg="1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930687" y="2101519"/>
            <a:ext cx="6851854" cy="4368439"/>
            <a:chOff x="1930687" y="2101519"/>
            <a:chExt cx="6851854" cy="4368439"/>
          </a:xfrm>
        </p:grpSpPr>
        <p:grpSp>
          <p:nvGrpSpPr>
            <p:cNvPr id="17" name="Group 16"/>
            <p:cNvGrpSpPr/>
            <p:nvPr/>
          </p:nvGrpSpPr>
          <p:grpSpPr>
            <a:xfrm>
              <a:off x="1930687" y="4728715"/>
              <a:ext cx="6851854" cy="1741243"/>
              <a:chOff x="1956738" y="4759432"/>
              <a:chExt cx="6851854" cy="1741243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5010693" y="4759432"/>
                <a:ext cx="3797899" cy="892552"/>
              </a:xfrm>
              <a:prstGeom prst="rect">
                <a:avLst/>
              </a:prstGeom>
              <a:solidFill>
                <a:srgbClr val="FFE05B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400" dirty="0" smtClean="0">
                    <a:solidFill>
                      <a:srgbClr val="01020B"/>
                    </a:solidFill>
                  </a:rPr>
                  <a:t>Example #2:</a:t>
                </a:r>
                <a:r>
                  <a:rPr lang="en-US" sz="1400" b="0" dirty="0" smtClean="0">
                    <a:solidFill>
                      <a:srgbClr val="01020B"/>
                    </a:solidFill>
                  </a:rPr>
                  <a:t>  Predicate: CID = 6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400" b="0" dirty="0" smtClean="0">
                    <a:solidFill>
                      <a:schemeClr val="tx2"/>
                    </a:solidFill>
                  </a:rPr>
                  <a:t>Actual Sel. Factor</a:t>
                </a:r>
                <a:r>
                  <a:rPr lang="en-US" sz="1400" b="0" dirty="0" smtClean="0">
                    <a:solidFill>
                      <a:srgbClr val="01020B"/>
                    </a:solidFill>
                  </a:rPr>
                  <a:t> = 157/939 = </a:t>
                </a:r>
                <a:r>
                  <a:rPr lang="en-US" sz="1400" dirty="0" smtClean="0">
                    <a:solidFill>
                      <a:srgbClr val="01020B"/>
                    </a:solidFill>
                  </a:rPr>
                  <a:t>.167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400" b="0" dirty="0" smtClean="0">
                    <a:solidFill>
                      <a:srgbClr val="A50021"/>
                    </a:solidFill>
                  </a:rPr>
                  <a:t>Estimated Sel. Factor </a:t>
                </a:r>
                <a:r>
                  <a:rPr lang="en-US" sz="1400" b="0" dirty="0" smtClean="0">
                    <a:solidFill>
                      <a:srgbClr val="01020B"/>
                    </a:solidFill>
                  </a:rPr>
                  <a:t>= (157/1)/993 = </a:t>
                </a:r>
                <a:r>
                  <a:rPr lang="en-US" sz="1400" dirty="0" smtClean="0">
                    <a:solidFill>
                      <a:srgbClr val="01020B"/>
                    </a:solidFill>
                  </a:rPr>
                  <a:t>.167 </a:t>
                </a: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 flipV="1">
                <a:off x="1956738" y="5631689"/>
                <a:ext cx="5182930" cy="868986"/>
                <a:chOff x="2475914" y="3302451"/>
                <a:chExt cx="4994030" cy="1222646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 flipV="1">
                  <a:off x="7469944" y="3302451"/>
                  <a:ext cx="0" cy="122264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2475914" y="3311209"/>
                  <a:ext cx="499403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2489982" y="3302451"/>
                  <a:ext cx="0" cy="453623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Group 14"/>
            <p:cNvGrpSpPr/>
            <p:nvPr/>
          </p:nvGrpSpPr>
          <p:grpSpPr>
            <a:xfrm>
              <a:off x="2104960" y="2101519"/>
              <a:ext cx="6578573" cy="1794814"/>
              <a:chOff x="2109138" y="2060784"/>
              <a:chExt cx="6578573" cy="1794814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889812" y="2060784"/>
                <a:ext cx="3797899" cy="892552"/>
              </a:xfrm>
              <a:prstGeom prst="rect">
                <a:avLst/>
              </a:prstGeom>
              <a:solidFill>
                <a:srgbClr val="FFE05B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400" dirty="0" smtClean="0">
                    <a:solidFill>
                      <a:srgbClr val="01020B"/>
                    </a:solidFill>
                  </a:rPr>
                  <a:t>Example #2:</a:t>
                </a:r>
                <a:r>
                  <a:rPr lang="en-US" sz="1400" b="0" dirty="0" smtClean="0">
                    <a:solidFill>
                      <a:srgbClr val="01020B"/>
                    </a:solidFill>
                  </a:rPr>
                  <a:t>  Predicate: CID = 6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400" b="0" dirty="0" smtClean="0">
                    <a:solidFill>
                      <a:schemeClr val="tx2"/>
                    </a:solidFill>
                  </a:rPr>
                  <a:t>Actual Sel. Factor</a:t>
                </a:r>
                <a:r>
                  <a:rPr lang="en-US" sz="1400" b="0" dirty="0" smtClean="0">
                    <a:solidFill>
                      <a:srgbClr val="01020B"/>
                    </a:solidFill>
                  </a:rPr>
                  <a:t> = 157/939 = </a:t>
                </a:r>
                <a:r>
                  <a:rPr lang="en-US" sz="1400" dirty="0" smtClean="0">
                    <a:solidFill>
                      <a:srgbClr val="01020B"/>
                    </a:solidFill>
                  </a:rPr>
                  <a:t>.167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400" b="0" dirty="0" smtClean="0">
                    <a:solidFill>
                      <a:srgbClr val="A50021"/>
                    </a:solidFill>
                  </a:rPr>
                  <a:t>Estimated Sel. Factor </a:t>
                </a:r>
                <a:r>
                  <a:rPr lang="en-US" sz="1400" b="0" dirty="0" smtClean="0">
                    <a:solidFill>
                      <a:srgbClr val="01020B"/>
                    </a:solidFill>
                  </a:rPr>
                  <a:t>= (309/4)/993 = </a:t>
                </a:r>
                <a:r>
                  <a:rPr lang="en-US" sz="1400" dirty="0" smtClean="0">
                    <a:solidFill>
                      <a:srgbClr val="01020B"/>
                    </a:solidFill>
                  </a:rPr>
                  <a:t>.082 </a:t>
                </a:r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 flipV="1">
                <a:off x="2109138" y="3020973"/>
                <a:ext cx="4952062" cy="834625"/>
                <a:chOff x="2475914" y="3350796"/>
                <a:chExt cx="4994030" cy="1174301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7469944" y="3350796"/>
                  <a:ext cx="0" cy="117430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2475914" y="3350796"/>
                  <a:ext cx="499403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2489982" y="3350796"/>
                  <a:ext cx="0" cy="40527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" name="Group 19"/>
          <p:cNvGrpSpPr/>
          <p:nvPr/>
        </p:nvGrpSpPr>
        <p:grpSpPr>
          <a:xfrm>
            <a:off x="1365219" y="2194019"/>
            <a:ext cx="7340776" cy="4275940"/>
            <a:chOff x="1365219" y="2194019"/>
            <a:chExt cx="7340776" cy="4275940"/>
          </a:xfrm>
        </p:grpSpPr>
        <p:grpSp>
          <p:nvGrpSpPr>
            <p:cNvPr id="18" name="Group 17"/>
            <p:cNvGrpSpPr/>
            <p:nvPr/>
          </p:nvGrpSpPr>
          <p:grpSpPr>
            <a:xfrm>
              <a:off x="2116679" y="2194019"/>
              <a:ext cx="6462704" cy="1691932"/>
              <a:chOff x="2109138" y="2051950"/>
              <a:chExt cx="6462704" cy="1691932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4881345" y="2051950"/>
                <a:ext cx="3690497" cy="892552"/>
              </a:xfrm>
              <a:prstGeom prst="rect">
                <a:avLst/>
              </a:prstGeom>
              <a:solidFill>
                <a:srgbClr val="FFE05B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400" dirty="0" smtClean="0">
                    <a:solidFill>
                      <a:srgbClr val="01020B"/>
                    </a:solidFill>
                  </a:rPr>
                  <a:t>Example #1:</a:t>
                </a:r>
                <a:r>
                  <a:rPr lang="en-US" sz="1400" b="0" dirty="0" smtClean="0">
                    <a:solidFill>
                      <a:srgbClr val="01020B"/>
                    </a:solidFill>
                  </a:rPr>
                  <a:t>  Predicate: CID = 5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400" b="0" dirty="0" smtClean="0">
                    <a:solidFill>
                      <a:schemeClr val="tx2"/>
                    </a:solidFill>
                  </a:rPr>
                  <a:t>Actual Sel. Factor</a:t>
                </a:r>
                <a:r>
                  <a:rPr lang="en-US" sz="1400" b="0" dirty="0" smtClean="0">
                    <a:solidFill>
                      <a:srgbClr val="01020B"/>
                    </a:solidFill>
                  </a:rPr>
                  <a:t> = 10/939 = </a:t>
                </a:r>
                <a:r>
                  <a:rPr lang="en-US" sz="1400" dirty="0" smtClean="0">
                    <a:solidFill>
                      <a:srgbClr val="01020B"/>
                    </a:solidFill>
                  </a:rPr>
                  <a:t>.011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400" b="0" dirty="0" smtClean="0">
                    <a:solidFill>
                      <a:srgbClr val="A50021"/>
                    </a:solidFill>
                  </a:rPr>
                  <a:t>Estimated Sel. Factor </a:t>
                </a:r>
                <a:r>
                  <a:rPr lang="en-US" sz="1400" b="0" dirty="0" smtClean="0">
                    <a:solidFill>
                      <a:srgbClr val="01020B"/>
                    </a:solidFill>
                  </a:rPr>
                  <a:t>= (309/4)/993 =</a:t>
                </a:r>
                <a:r>
                  <a:rPr lang="en-US" sz="1400" dirty="0" smtClean="0">
                    <a:solidFill>
                      <a:srgbClr val="01020B"/>
                    </a:solidFill>
                  </a:rPr>
                  <a:t>.082 </a:t>
                </a:r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 flipV="1">
                <a:off x="2109138" y="2905570"/>
                <a:ext cx="4952064" cy="838312"/>
                <a:chOff x="2475914" y="3348395"/>
                <a:chExt cx="4994031" cy="1179487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7469944" y="3353584"/>
                  <a:ext cx="1" cy="117429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H="1">
                  <a:off x="2475914" y="3357803"/>
                  <a:ext cx="499403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2478164" y="3348395"/>
                  <a:ext cx="11818" cy="40767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" name="Group 18"/>
            <p:cNvGrpSpPr/>
            <p:nvPr/>
          </p:nvGrpSpPr>
          <p:grpSpPr>
            <a:xfrm>
              <a:off x="1365219" y="4728715"/>
              <a:ext cx="7340776" cy="1741244"/>
              <a:chOff x="1365219" y="4728715"/>
              <a:chExt cx="7340776" cy="1741244"/>
            </a:xfrm>
          </p:grpSpPr>
          <p:grpSp>
            <p:nvGrpSpPr>
              <p:cNvPr id="48" name="Group 47"/>
              <p:cNvGrpSpPr/>
              <p:nvPr/>
            </p:nvGrpSpPr>
            <p:grpSpPr>
              <a:xfrm flipV="1">
                <a:off x="1365219" y="5621266"/>
                <a:ext cx="5703522" cy="848693"/>
                <a:chOff x="2475914" y="3331003"/>
                <a:chExt cx="4994030" cy="1194094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 flipH="1" flipV="1">
                  <a:off x="7459683" y="3331003"/>
                  <a:ext cx="10261" cy="119409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2475914" y="3331003"/>
                  <a:ext cx="499403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2475914" y="3331003"/>
                  <a:ext cx="14068" cy="42507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/>
              <p:cNvSpPr txBox="1"/>
              <p:nvPr/>
            </p:nvSpPr>
            <p:spPr>
              <a:xfrm>
                <a:off x="4908096" y="4728715"/>
                <a:ext cx="3797899" cy="892552"/>
              </a:xfrm>
              <a:prstGeom prst="rect">
                <a:avLst/>
              </a:prstGeom>
              <a:solidFill>
                <a:srgbClr val="FFE05B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400" dirty="0" smtClean="0">
                    <a:solidFill>
                      <a:srgbClr val="01020B"/>
                    </a:solidFill>
                  </a:rPr>
                  <a:t>Example #1:</a:t>
                </a:r>
                <a:r>
                  <a:rPr lang="en-US" sz="1400" b="0" dirty="0" smtClean="0">
                    <a:solidFill>
                      <a:srgbClr val="01020B"/>
                    </a:solidFill>
                  </a:rPr>
                  <a:t>  Predicate: CID = 5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400" b="0" dirty="0" smtClean="0">
                    <a:solidFill>
                      <a:schemeClr val="tx2"/>
                    </a:solidFill>
                  </a:rPr>
                  <a:t>Actual Sel. Factor</a:t>
                </a:r>
                <a:r>
                  <a:rPr lang="en-US" sz="1400" b="0" dirty="0" smtClean="0">
                    <a:solidFill>
                      <a:srgbClr val="01020B"/>
                    </a:solidFill>
                  </a:rPr>
                  <a:t> = 10/939 = </a:t>
                </a:r>
                <a:r>
                  <a:rPr lang="en-US" sz="1400" dirty="0" smtClean="0">
                    <a:solidFill>
                      <a:srgbClr val="01020B"/>
                    </a:solidFill>
                  </a:rPr>
                  <a:t>.011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400" b="0" dirty="0" smtClean="0">
                    <a:solidFill>
                      <a:srgbClr val="A50021"/>
                    </a:solidFill>
                  </a:rPr>
                  <a:t>Estimated Sel. Factor </a:t>
                </a:r>
                <a:r>
                  <a:rPr lang="en-US" sz="1400" b="0" dirty="0" smtClean="0">
                    <a:solidFill>
                      <a:srgbClr val="01020B"/>
                    </a:solidFill>
                  </a:rPr>
                  <a:t>= (156/5)/993 = </a:t>
                </a:r>
                <a:r>
                  <a:rPr lang="en-US" sz="1400" dirty="0" smtClean="0">
                    <a:solidFill>
                      <a:srgbClr val="01020B"/>
                    </a:solidFill>
                  </a:rPr>
                  <a:t>.033 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887" y="313266"/>
            <a:ext cx="7772400" cy="575733"/>
          </a:xfrm>
        </p:spPr>
        <p:txBody>
          <a:bodyPr>
            <a:noAutofit/>
          </a:bodyPr>
          <a:lstStyle/>
          <a:p>
            <a:r>
              <a:rPr lang="en-US" sz="4700" dirty="0" err="1" smtClean="0"/>
              <a:t>Equi</a:t>
            </a:r>
            <a:r>
              <a:rPr lang="en-US" sz="4700" dirty="0" smtClean="0"/>
              <a:t>-width vs. </a:t>
            </a:r>
            <a:r>
              <a:rPr lang="en-US" sz="4700" dirty="0" err="1" smtClean="0"/>
              <a:t>Equi</a:t>
            </a:r>
            <a:r>
              <a:rPr lang="en-US" sz="4700" dirty="0" smtClean="0"/>
              <a:t>-Height</a:t>
            </a:r>
            <a:endParaRPr lang="en-US" sz="4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75852" y="3335870"/>
            <a:ext cx="3143651" cy="276999"/>
            <a:chOff x="1617134" y="5918200"/>
            <a:chExt cx="3143651" cy="276999"/>
          </a:xfrm>
        </p:grpSpPr>
        <p:sp>
          <p:nvSpPr>
            <p:cNvPr id="6" name="TextBox 5"/>
            <p:cNvSpPr txBox="1"/>
            <p:nvPr/>
          </p:nvSpPr>
          <p:spPr>
            <a:xfrm>
              <a:off x="1617134" y="5918200"/>
              <a:ext cx="407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1-4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82532" y="5918200"/>
              <a:ext cx="578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17-20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69670" y="5918200"/>
              <a:ext cx="578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13-16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81527" y="5918200"/>
              <a:ext cx="49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9-12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70499" y="5918200"/>
              <a:ext cx="407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5-8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8601" y="889001"/>
            <a:ext cx="1233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Equi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-width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4133" y="3683002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Equi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-height</a:t>
            </a: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1389252787"/>
              </p:ext>
            </p:extLst>
          </p:nvPr>
        </p:nvGraphicFramePr>
        <p:xfrm>
          <a:off x="731521" y="3947582"/>
          <a:ext cx="3755814" cy="2258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951720859"/>
              </p:ext>
            </p:extLst>
          </p:nvPr>
        </p:nvGraphicFramePr>
        <p:xfrm>
          <a:off x="791632" y="1100665"/>
          <a:ext cx="3771900" cy="236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1194567" y="5901269"/>
            <a:ext cx="3289803" cy="276999"/>
            <a:chOff x="1396990" y="5520272"/>
            <a:chExt cx="3289803" cy="276999"/>
          </a:xfrm>
        </p:grpSpPr>
        <p:sp>
          <p:nvSpPr>
            <p:cNvPr id="26" name="TextBox 25"/>
            <p:cNvSpPr txBox="1"/>
            <p:nvPr/>
          </p:nvSpPr>
          <p:spPr>
            <a:xfrm>
              <a:off x="1396990" y="5520272"/>
              <a:ext cx="407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1-5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08540" y="5520272"/>
              <a:ext cx="578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16-20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71877" y="5520272"/>
              <a:ext cx="578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12-15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44859" y="5520272"/>
              <a:ext cx="4841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9-11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32695" y="5520272"/>
              <a:ext cx="407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7-8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36027" y="5520272"/>
              <a:ext cx="283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+mj-lt"/>
                </a:rPr>
                <a:t>6</a:t>
              </a:r>
            </a:p>
          </p:txBody>
        </p:sp>
      </p:grpSp>
      <p:sp>
        <p:nvSpPr>
          <p:cNvPr id="58" name="Freeform 14"/>
          <p:cNvSpPr>
            <a:spLocks noEditPoints="1"/>
          </p:cNvSpPr>
          <p:nvPr/>
        </p:nvSpPr>
        <p:spPr bwMode="auto">
          <a:xfrm>
            <a:off x="1662085" y="4145280"/>
            <a:ext cx="526929" cy="328953"/>
          </a:xfrm>
          <a:custGeom>
            <a:avLst/>
            <a:gdLst/>
            <a:ahLst/>
            <a:cxnLst>
              <a:cxn ang="0">
                <a:pos x="2" y="102"/>
              </a:cxn>
              <a:cxn ang="0">
                <a:pos x="45" y="40"/>
              </a:cxn>
              <a:cxn ang="0">
                <a:pos x="250" y="2"/>
              </a:cxn>
              <a:cxn ang="0">
                <a:pos x="411" y="39"/>
              </a:cxn>
              <a:cxn ang="0">
                <a:pos x="446" y="87"/>
              </a:cxn>
              <a:cxn ang="0">
                <a:pos x="323" y="163"/>
              </a:cxn>
              <a:cxn ang="0">
                <a:pos x="144" y="183"/>
              </a:cxn>
              <a:cxn ang="0">
                <a:pos x="66" y="163"/>
              </a:cxn>
              <a:cxn ang="0">
                <a:pos x="2" y="102"/>
              </a:cxn>
              <a:cxn ang="0">
                <a:pos x="198" y="14"/>
              </a:cxn>
              <a:cxn ang="0">
                <a:pos x="43" y="52"/>
              </a:cxn>
              <a:cxn ang="0">
                <a:pos x="16" y="88"/>
              </a:cxn>
              <a:cxn ang="0">
                <a:pos x="198" y="14"/>
              </a:cxn>
              <a:cxn ang="0">
                <a:pos x="119" y="44"/>
              </a:cxn>
              <a:cxn ang="0">
                <a:pos x="25" y="90"/>
              </a:cxn>
              <a:cxn ang="0">
                <a:pos x="50" y="142"/>
              </a:cxn>
              <a:cxn ang="0">
                <a:pos x="173" y="175"/>
              </a:cxn>
              <a:cxn ang="0">
                <a:pos x="384" y="136"/>
              </a:cxn>
              <a:cxn ang="0">
                <a:pos x="436" y="81"/>
              </a:cxn>
              <a:cxn ang="0">
                <a:pos x="350" y="19"/>
              </a:cxn>
              <a:cxn ang="0">
                <a:pos x="354" y="35"/>
              </a:cxn>
              <a:cxn ang="0">
                <a:pos x="119" y="44"/>
              </a:cxn>
            </a:cxnLst>
            <a:rect l="0" t="0" r="r" b="b"/>
            <a:pathLst>
              <a:path w="446" h="187">
                <a:moveTo>
                  <a:pt x="2" y="102"/>
                </a:moveTo>
                <a:cubicBezTo>
                  <a:pt x="0" y="77"/>
                  <a:pt x="21" y="53"/>
                  <a:pt x="45" y="40"/>
                </a:cubicBezTo>
                <a:cubicBezTo>
                  <a:pt x="86" y="18"/>
                  <a:pt x="182" y="3"/>
                  <a:pt x="250" y="2"/>
                </a:cubicBezTo>
                <a:cubicBezTo>
                  <a:pt x="308" y="1"/>
                  <a:pt x="374" y="13"/>
                  <a:pt x="411" y="39"/>
                </a:cubicBezTo>
                <a:cubicBezTo>
                  <a:pt x="430" y="52"/>
                  <a:pt x="446" y="70"/>
                  <a:pt x="446" y="87"/>
                </a:cubicBezTo>
                <a:cubicBezTo>
                  <a:pt x="445" y="129"/>
                  <a:pt x="362" y="153"/>
                  <a:pt x="323" y="163"/>
                </a:cubicBezTo>
                <a:cubicBezTo>
                  <a:pt x="278" y="176"/>
                  <a:pt x="209" y="187"/>
                  <a:pt x="144" y="183"/>
                </a:cubicBezTo>
                <a:cubicBezTo>
                  <a:pt x="111" y="181"/>
                  <a:pt x="89" y="173"/>
                  <a:pt x="66" y="163"/>
                </a:cubicBezTo>
                <a:cubicBezTo>
                  <a:pt x="36" y="151"/>
                  <a:pt x="6" y="140"/>
                  <a:pt x="2" y="102"/>
                </a:cubicBezTo>
                <a:close/>
                <a:moveTo>
                  <a:pt x="198" y="14"/>
                </a:moveTo>
                <a:cubicBezTo>
                  <a:pt x="143" y="20"/>
                  <a:pt x="80" y="28"/>
                  <a:pt x="43" y="52"/>
                </a:cubicBezTo>
                <a:cubicBezTo>
                  <a:pt x="31" y="60"/>
                  <a:pt x="18" y="74"/>
                  <a:pt x="16" y="88"/>
                </a:cubicBezTo>
                <a:cubicBezTo>
                  <a:pt x="60" y="47"/>
                  <a:pt x="131" y="32"/>
                  <a:pt x="198" y="14"/>
                </a:cubicBezTo>
                <a:close/>
                <a:moveTo>
                  <a:pt x="119" y="44"/>
                </a:moveTo>
                <a:cubicBezTo>
                  <a:pt x="87" y="56"/>
                  <a:pt x="39" y="75"/>
                  <a:pt x="25" y="90"/>
                </a:cubicBezTo>
                <a:cubicBezTo>
                  <a:pt x="3" y="115"/>
                  <a:pt x="31" y="133"/>
                  <a:pt x="50" y="142"/>
                </a:cubicBezTo>
                <a:cubicBezTo>
                  <a:pt x="83" y="158"/>
                  <a:pt x="133" y="172"/>
                  <a:pt x="173" y="175"/>
                </a:cubicBezTo>
                <a:cubicBezTo>
                  <a:pt x="252" y="181"/>
                  <a:pt x="332" y="162"/>
                  <a:pt x="384" y="136"/>
                </a:cubicBezTo>
                <a:cubicBezTo>
                  <a:pt x="407" y="125"/>
                  <a:pt x="441" y="108"/>
                  <a:pt x="436" y="81"/>
                </a:cubicBezTo>
                <a:cubicBezTo>
                  <a:pt x="430" y="46"/>
                  <a:pt x="380" y="33"/>
                  <a:pt x="350" y="19"/>
                </a:cubicBezTo>
                <a:cubicBezTo>
                  <a:pt x="339" y="21"/>
                  <a:pt x="363" y="28"/>
                  <a:pt x="354" y="35"/>
                </a:cubicBezTo>
                <a:cubicBezTo>
                  <a:pt x="289" y="0"/>
                  <a:pt x="184" y="22"/>
                  <a:pt x="119" y="4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19"/>
          <p:cNvSpPr>
            <a:spLocks noEditPoints="1"/>
          </p:cNvSpPr>
          <p:nvPr/>
        </p:nvSpPr>
        <p:spPr bwMode="auto">
          <a:xfrm>
            <a:off x="1874089" y="1181834"/>
            <a:ext cx="538411" cy="322337"/>
          </a:xfrm>
          <a:custGeom>
            <a:avLst/>
            <a:gdLst/>
            <a:ahLst/>
            <a:cxnLst>
              <a:cxn ang="0">
                <a:pos x="5" y="185"/>
              </a:cxn>
              <a:cxn ang="0">
                <a:pos x="58" y="81"/>
              </a:cxn>
              <a:cxn ang="0">
                <a:pos x="285" y="20"/>
              </a:cxn>
              <a:cxn ang="0">
                <a:pos x="316" y="31"/>
              </a:cxn>
              <a:cxn ang="0">
                <a:pos x="416" y="85"/>
              </a:cxn>
              <a:cxn ang="0">
                <a:pos x="441" y="200"/>
              </a:cxn>
              <a:cxn ang="0">
                <a:pos x="130" y="283"/>
              </a:cxn>
              <a:cxn ang="0">
                <a:pos x="47" y="252"/>
              </a:cxn>
              <a:cxn ang="0">
                <a:pos x="5" y="185"/>
              </a:cxn>
              <a:cxn ang="0">
                <a:pos x="304" y="37"/>
              </a:cxn>
              <a:cxn ang="0">
                <a:pos x="266" y="31"/>
              </a:cxn>
              <a:cxn ang="0">
                <a:pos x="250" y="25"/>
              </a:cxn>
              <a:cxn ang="0">
                <a:pos x="189" y="29"/>
              </a:cxn>
              <a:cxn ang="0">
                <a:pos x="68" y="97"/>
              </a:cxn>
              <a:cxn ang="0">
                <a:pos x="51" y="108"/>
              </a:cxn>
              <a:cxn ang="0">
                <a:pos x="45" y="120"/>
              </a:cxn>
              <a:cxn ang="0">
                <a:pos x="22" y="148"/>
              </a:cxn>
              <a:cxn ang="0">
                <a:pos x="45" y="229"/>
              </a:cxn>
              <a:cxn ang="0">
                <a:pos x="191" y="273"/>
              </a:cxn>
              <a:cxn ang="0">
                <a:pos x="345" y="242"/>
              </a:cxn>
              <a:cxn ang="0">
                <a:pos x="425" y="185"/>
              </a:cxn>
              <a:cxn ang="0">
                <a:pos x="444" y="131"/>
              </a:cxn>
              <a:cxn ang="0">
                <a:pos x="394" y="79"/>
              </a:cxn>
              <a:cxn ang="0">
                <a:pos x="329" y="43"/>
              </a:cxn>
              <a:cxn ang="0">
                <a:pos x="339" y="58"/>
              </a:cxn>
              <a:cxn ang="0">
                <a:pos x="304" y="37"/>
              </a:cxn>
              <a:cxn ang="0">
                <a:pos x="337" y="258"/>
              </a:cxn>
              <a:cxn ang="0">
                <a:pos x="448" y="166"/>
              </a:cxn>
              <a:cxn ang="0">
                <a:pos x="450" y="162"/>
              </a:cxn>
              <a:cxn ang="0">
                <a:pos x="398" y="217"/>
              </a:cxn>
              <a:cxn ang="0">
                <a:pos x="371" y="239"/>
              </a:cxn>
              <a:cxn ang="0">
                <a:pos x="164" y="281"/>
              </a:cxn>
              <a:cxn ang="0">
                <a:pos x="337" y="258"/>
              </a:cxn>
            </a:cxnLst>
            <a:rect l="0" t="0" r="r" b="b"/>
            <a:pathLst>
              <a:path w="475" h="311">
                <a:moveTo>
                  <a:pt x="5" y="185"/>
                </a:moveTo>
                <a:cubicBezTo>
                  <a:pt x="0" y="145"/>
                  <a:pt x="32" y="103"/>
                  <a:pt x="58" y="81"/>
                </a:cubicBezTo>
                <a:cubicBezTo>
                  <a:pt x="107" y="42"/>
                  <a:pt x="190" y="0"/>
                  <a:pt x="285" y="20"/>
                </a:cubicBezTo>
                <a:cubicBezTo>
                  <a:pt x="295" y="22"/>
                  <a:pt x="305" y="27"/>
                  <a:pt x="316" y="31"/>
                </a:cubicBezTo>
                <a:cubicBezTo>
                  <a:pt x="354" y="45"/>
                  <a:pt x="383" y="58"/>
                  <a:pt x="416" y="85"/>
                </a:cubicBezTo>
                <a:cubicBezTo>
                  <a:pt x="453" y="115"/>
                  <a:pt x="475" y="154"/>
                  <a:pt x="441" y="200"/>
                </a:cubicBezTo>
                <a:cubicBezTo>
                  <a:pt x="389" y="268"/>
                  <a:pt x="248" y="311"/>
                  <a:pt x="130" y="283"/>
                </a:cubicBezTo>
                <a:cubicBezTo>
                  <a:pt x="99" y="275"/>
                  <a:pt x="66" y="265"/>
                  <a:pt x="47" y="252"/>
                </a:cubicBezTo>
                <a:cubicBezTo>
                  <a:pt x="28" y="240"/>
                  <a:pt x="8" y="214"/>
                  <a:pt x="5" y="185"/>
                </a:cubicBezTo>
                <a:close/>
                <a:moveTo>
                  <a:pt x="304" y="37"/>
                </a:moveTo>
                <a:cubicBezTo>
                  <a:pt x="294" y="33"/>
                  <a:pt x="279" y="34"/>
                  <a:pt x="266" y="31"/>
                </a:cubicBezTo>
                <a:cubicBezTo>
                  <a:pt x="260" y="30"/>
                  <a:pt x="256" y="26"/>
                  <a:pt x="250" y="25"/>
                </a:cubicBezTo>
                <a:cubicBezTo>
                  <a:pt x="234" y="23"/>
                  <a:pt x="206" y="25"/>
                  <a:pt x="189" y="29"/>
                </a:cubicBezTo>
                <a:cubicBezTo>
                  <a:pt x="149" y="39"/>
                  <a:pt x="97" y="72"/>
                  <a:pt x="68" y="97"/>
                </a:cubicBezTo>
                <a:cubicBezTo>
                  <a:pt x="63" y="101"/>
                  <a:pt x="54" y="105"/>
                  <a:pt x="51" y="108"/>
                </a:cubicBezTo>
                <a:cubicBezTo>
                  <a:pt x="49" y="110"/>
                  <a:pt x="48" y="116"/>
                  <a:pt x="45" y="120"/>
                </a:cubicBezTo>
                <a:cubicBezTo>
                  <a:pt x="38" y="128"/>
                  <a:pt x="24" y="142"/>
                  <a:pt x="22" y="148"/>
                </a:cubicBezTo>
                <a:cubicBezTo>
                  <a:pt x="12" y="181"/>
                  <a:pt x="31" y="213"/>
                  <a:pt x="45" y="229"/>
                </a:cubicBezTo>
                <a:cubicBezTo>
                  <a:pt x="76" y="265"/>
                  <a:pt x="132" y="273"/>
                  <a:pt x="191" y="273"/>
                </a:cubicBezTo>
                <a:cubicBezTo>
                  <a:pt x="249" y="273"/>
                  <a:pt x="296" y="264"/>
                  <a:pt x="345" y="242"/>
                </a:cubicBezTo>
                <a:cubicBezTo>
                  <a:pt x="371" y="230"/>
                  <a:pt x="410" y="203"/>
                  <a:pt x="425" y="185"/>
                </a:cubicBezTo>
                <a:cubicBezTo>
                  <a:pt x="434" y="174"/>
                  <a:pt x="447" y="146"/>
                  <a:pt x="444" y="131"/>
                </a:cubicBezTo>
                <a:cubicBezTo>
                  <a:pt x="441" y="111"/>
                  <a:pt x="410" y="91"/>
                  <a:pt x="394" y="79"/>
                </a:cubicBezTo>
                <a:cubicBezTo>
                  <a:pt x="373" y="63"/>
                  <a:pt x="353" y="52"/>
                  <a:pt x="329" y="43"/>
                </a:cubicBezTo>
                <a:cubicBezTo>
                  <a:pt x="330" y="50"/>
                  <a:pt x="344" y="52"/>
                  <a:pt x="339" y="58"/>
                </a:cubicBezTo>
                <a:cubicBezTo>
                  <a:pt x="322" y="55"/>
                  <a:pt x="319" y="43"/>
                  <a:pt x="304" y="37"/>
                </a:cubicBezTo>
                <a:close/>
                <a:moveTo>
                  <a:pt x="337" y="258"/>
                </a:moveTo>
                <a:cubicBezTo>
                  <a:pt x="390" y="237"/>
                  <a:pt x="431" y="215"/>
                  <a:pt x="448" y="166"/>
                </a:cubicBezTo>
                <a:cubicBezTo>
                  <a:pt x="450" y="165"/>
                  <a:pt x="450" y="164"/>
                  <a:pt x="450" y="162"/>
                </a:cubicBezTo>
                <a:cubicBezTo>
                  <a:pt x="440" y="186"/>
                  <a:pt x="420" y="201"/>
                  <a:pt x="398" y="217"/>
                </a:cubicBezTo>
                <a:cubicBezTo>
                  <a:pt x="389" y="225"/>
                  <a:pt x="381" y="233"/>
                  <a:pt x="371" y="239"/>
                </a:cubicBezTo>
                <a:cubicBezTo>
                  <a:pt x="317" y="270"/>
                  <a:pt x="242" y="281"/>
                  <a:pt x="164" y="281"/>
                </a:cubicBezTo>
                <a:cubicBezTo>
                  <a:pt x="234" y="288"/>
                  <a:pt x="287" y="277"/>
                  <a:pt x="337" y="25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14"/>
          <p:cNvSpPr>
            <a:spLocks noEditPoints="1"/>
          </p:cNvSpPr>
          <p:nvPr/>
        </p:nvSpPr>
        <p:spPr bwMode="auto">
          <a:xfrm>
            <a:off x="1109787" y="4203076"/>
            <a:ext cx="526929" cy="328953"/>
          </a:xfrm>
          <a:custGeom>
            <a:avLst/>
            <a:gdLst/>
            <a:ahLst/>
            <a:cxnLst>
              <a:cxn ang="0">
                <a:pos x="2" y="102"/>
              </a:cxn>
              <a:cxn ang="0">
                <a:pos x="45" y="40"/>
              </a:cxn>
              <a:cxn ang="0">
                <a:pos x="250" y="2"/>
              </a:cxn>
              <a:cxn ang="0">
                <a:pos x="411" y="39"/>
              </a:cxn>
              <a:cxn ang="0">
                <a:pos x="446" y="87"/>
              </a:cxn>
              <a:cxn ang="0">
                <a:pos x="323" y="163"/>
              </a:cxn>
              <a:cxn ang="0">
                <a:pos x="144" y="183"/>
              </a:cxn>
              <a:cxn ang="0">
                <a:pos x="66" y="163"/>
              </a:cxn>
              <a:cxn ang="0">
                <a:pos x="2" y="102"/>
              </a:cxn>
              <a:cxn ang="0">
                <a:pos x="198" y="14"/>
              </a:cxn>
              <a:cxn ang="0">
                <a:pos x="43" y="52"/>
              </a:cxn>
              <a:cxn ang="0">
                <a:pos x="16" y="88"/>
              </a:cxn>
              <a:cxn ang="0">
                <a:pos x="198" y="14"/>
              </a:cxn>
              <a:cxn ang="0">
                <a:pos x="119" y="44"/>
              </a:cxn>
              <a:cxn ang="0">
                <a:pos x="25" y="90"/>
              </a:cxn>
              <a:cxn ang="0">
                <a:pos x="50" y="142"/>
              </a:cxn>
              <a:cxn ang="0">
                <a:pos x="173" y="175"/>
              </a:cxn>
              <a:cxn ang="0">
                <a:pos x="384" y="136"/>
              </a:cxn>
              <a:cxn ang="0">
                <a:pos x="436" y="81"/>
              </a:cxn>
              <a:cxn ang="0">
                <a:pos x="350" y="19"/>
              </a:cxn>
              <a:cxn ang="0">
                <a:pos x="354" y="35"/>
              </a:cxn>
              <a:cxn ang="0">
                <a:pos x="119" y="44"/>
              </a:cxn>
            </a:cxnLst>
            <a:rect l="0" t="0" r="r" b="b"/>
            <a:pathLst>
              <a:path w="446" h="187">
                <a:moveTo>
                  <a:pt x="2" y="102"/>
                </a:moveTo>
                <a:cubicBezTo>
                  <a:pt x="0" y="77"/>
                  <a:pt x="21" y="53"/>
                  <a:pt x="45" y="40"/>
                </a:cubicBezTo>
                <a:cubicBezTo>
                  <a:pt x="86" y="18"/>
                  <a:pt x="182" y="3"/>
                  <a:pt x="250" y="2"/>
                </a:cubicBezTo>
                <a:cubicBezTo>
                  <a:pt x="308" y="1"/>
                  <a:pt x="374" y="13"/>
                  <a:pt x="411" y="39"/>
                </a:cubicBezTo>
                <a:cubicBezTo>
                  <a:pt x="430" y="52"/>
                  <a:pt x="446" y="70"/>
                  <a:pt x="446" y="87"/>
                </a:cubicBezTo>
                <a:cubicBezTo>
                  <a:pt x="445" y="129"/>
                  <a:pt x="362" y="153"/>
                  <a:pt x="323" y="163"/>
                </a:cubicBezTo>
                <a:cubicBezTo>
                  <a:pt x="278" y="176"/>
                  <a:pt x="209" y="187"/>
                  <a:pt x="144" y="183"/>
                </a:cubicBezTo>
                <a:cubicBezTo>
                  <a:pt x="111" y="181"/>
                  <a:pt x="89" y="173"/>
                  <a:pt x="66" y="163"/>
                </a:cubicBezTo>
                <a:cubicBezTo>
                  <a:pt x="36" y="151"/>
                  <a:pt x="6" y="140"/>
                  <a:pt x="2" y="102"/>
                </a:cubicBezTo>
                <a:close/>
                <a:moveTo>
                  <a:pt x="198" y="14"/>
                </a:moveTo>
                <a:cubicBezTo>
                  <a:pt x="143" y="20"/>
                  <a:pt x="80" y="28"/>
                  <a:pt x="43" y="52"/>
                </a:cubicBezTo>
                <a:cubicBezTo>
                  <a:pt x="31" y="60"/>
                  <a:pt x="18" y="74"/>
                  <a:pt x="16" y="88"/>
                </a:cubicBezTo>
                <a:cubicBezTo>
                  <a:pt x="60" y="47"/>
                  <a:pt x="131" y="32"/>
                  <a:pt x="198" y="14"/>
                </a:cubicBezTo>
                <a:close/>
                <a:moveTo>
                  <a:pt x="119" y="44"/>
                </a:moveTo>
                <a:cubicBezTo>
                  <a:pt x="87" y="56"/>
                  <a:pt x="39" y="75"/>
                  <a:pt x="25" y="90"/>
                </a:cubicBezTo>
                <a:cubicBezTo>
                  <a:pt x="3" y="115"/>
                  <a:pt x="31" y="133"/>
                  <a:pt x="50" y="142"/>
                </a:cubicBezTo>
                <a:cubicBezTo>
                  <a:pt x="83" y="158"/>
                  <a:pt x="133" y="172"/>
                  <a:pt x="173" y="175"/>
                </a:cubicBezTo>
                <a:cubicBezTo>
                  <a:pt x="252" y="181"/>
                  <a:pt x="332" y="162"/>
                  <a:pt x="384" y="136"/>
                </a:cubicBezTo>
                <a:cubicBezTo>
                  <a:pt x="407" y="125"/>
                  <a:pt x="441" y="108"/>
                  <a:pt x="436" y="81"/>
                </a:cubicBezTo>
                <a:cubicBezTo>
                  <a:pt x="430" y="46"/>
                  <a:pt x="380" y="33"/>
                  <a:pt x="350" y="19"/>
                </a:cubicBezTo>
                <a:cubicBezTo>
                  <a:pt x="339" y="21"/>
                  <a:pt x="363" y="28"/>
                  <a:pt x="354" y="35"/>
                </a:cubicBezTo>
                <a:cubicBezTo>
                  <a:pt x="289" y="0"/>
                  <a:pt x="184" y="22"/>
                  <a:pt x="119" y="4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 autoUpdateAnimBg="0"/>
      <p:bldP spid="59" grpId="0" animBg="1"/>
      <p:bldP spid="60" grpId="0" animBg="1" autoUpdateAnimBg="0"/>
      <p:bldP spid="6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11791" y="2513344"/>
            <a:ext cx="4879848" cy="2415221"/>
            <a:chOff x="2111791" y="2513344"/>
            <a:chExt cx="4879848" cy="2415221"/>
          </a:xfrm>
        </p:grpSpPr>
        <p:grpSp>
          <p:nvGrpSpPr>
            <p:cNvPr id="6" name="Gruppe 57"/>
            <p:cNvGrpSpPr>
              <a:grpSpLocks/>
            </p:cNvGrpSpPr>
            <p:nvPr/>
          </p:nvGrpSpPr>
          <p:grpSpPr bwMode="auto">
            <a:xfrm>
              <a:off x="2111791" y="4386599"/>
              <a:ext cx="4879848" cy="541966"/>
              <a:chOff x="4411570" y="3821349"/>
              <a:chExt cx="5896324" cy="2190750"/>
            </a:xfrm>
          </p:grpSpPr>
          <p:sp>
            <p:nvSpPr>
              <p:cNvPr id="7" name="Ellipse 28"/>
              <p:cNvSpPr/>
              <p:nvPr/>
            </p:nvSpPr>
            <p:spPr bwMode="auto">
              <a:xfrm>
                <a:off x="6653314" y="5173899"/>
                <a:ext cx="2114550" cy="838200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22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 err="1">
                  <a:solidFill>
                    <a:sysClr val="window" lastClr="FFFFFF"/>
                  </a:solidFill>
                  <a:latin typeface="Calibri"/>
                  <a:ea typeface="ＭＳ Ｐゴシック" pitchFamily="-97" charset="-128"/>
                </a:endParaRPr>
              </a:p>
            </p:txBody>
          </p:sp>
          <p:sp>
            <p:nvSpPr>
              <p:cNvPr id="8" name="Terning 29"/>
              <p:cNvSpPr/>
              <p:nvPr/>
            </p:nvSpPr>
            <p:spPr bwMode="auto">
              <a:xfrm>
                <a:off x="4411570" y="3821349"/>
                <a:ext cx="5896324" cy="2097269"/>
              </a:xfrm>
              <a:prstGeom prst="cube">
                <a:avLst/>
              </a:prstGeom>
              <a:gradFill flip="none" rotWithShape="1">
                <a:gsLst>
                  <a:gs pos="0">
                    <a:srgbClr val="FFFFFF">
                      <a:lumMod val="50000"/>
                      <a:shade val="30000"/>
                      <a:satMod val="115000"/>
                    </a:srgbClr>
                  </a:gs>
                  <a:gs pos="50000">
                    <a:srgbClr val="FFFFFF">
                      <a:lumMod val="50000"/>
                      <a:shade val="67500"/>
                      <a:satMod val="115000"/>
                    </a:srgbClr>
                  </a:gs>
                  <a:gs pos="100000">
                    <a:srgbClr val="FFFFFF">
                      <a:lumMod val="50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</p:grpSp>
        <p:sp>
          <p:nvSpPr>
            <p:cNvPr id="10" name="Terning 67"/>
            <p:cNvSpPr/>
            <p:nvPr/>
          </p:nvSpPr>
          <p:spPr>
            <a:xfrm>
              <a:off x="4107198" y="2513344"/>
              <a:ext cx="884743" cy="1978832"/>
            </a:xfrm>
            <a:prstGeom prst="cube">
              <a:avLst>
                <a:gd name="adj" fmla="val 10366"/>
              </a:avLst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indent="-342900" algn="ctr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endParaRPr lang="da-DK" kern="0" noProof="1">
                <a:solidFill>
                  <a:sysClr val="window" lastClr="FFFFFF"/>
                </a:solidFill>
                <a:latin typeface="Calibri"/>
                <a:ea typeface="ＭＳ Ｐゴシック" pitchFamily="-97" charset="-128"/>
              </a:endParaRPr>
            </a:p>
          </p:txBody>
        </p:sp>
        <p:sp>
          <p:nvSpPr>
            <p:cNvPr id="11" name="Terning 68"/>
            <p:cNvSpPr/>
            <p:nvPr/>
          </p:nvSpPr>
          <p:spPr>
            <a:xfrm>
              <a:off x="2292738" y="4312191"/>
              <a:ext cx="884743" cy="173952"/>
            </a:xfrm>
            <a:prstGeom prst="cube">
              <a:avLst>
                <a:gd name="adj" fmla="val 10366"/>
              </a:avLst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indent="-342900" algn="ctr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endParaRPr lang="da-DK" kern="0" noProof="1">
                <a:solidFill>
                  <a:sysClr val="window" lastClr="FFFFFF"/>
                </a:solidFill>
                <a:latin typeface="Calibri"/>
                <a:ea typeface="ＭＳ Ｐゴシック" pitchFamily="-97" charset="-128"/>
              </a:endParaRPr>
            </a:p>
          </p:txBody>
        </p:sp>
        <p:sp>
          <p:nvSpPr>
            <p:cNvPr id="12" name="Terning 70"/>
            <p:cNvSpPr/>
            <p:nvPr/>
          </p:nvSpPr>
          <p:spPr bwMode="auto">
            <a:xfrm>
              <a:off x="3198962" y="3874797"/>
              <a:ext cx="886754" cy="617380"/>
            </a:xfrm>
            <a:prstGeom prst="cube">
              <a:avLst>
                <a:gd name="adj" fmla="val 10366"/>
              </a:avLst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indent="-342900" algn="ctr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endParaRPr lang="da-DK" kern="0" noProof="1">
                <a:solidFill>
                  <a:sysClr val="window" lastClr="FFFFFF"/>
                </a:solidFill>
                <a:latin typeface="Calibri"/>
                <a:ea typeface="ＭＳ Ｐゴシック" pitchFamily="-97" charset="-128"/>
              </a:endParaRPr>
            </a:p>
          </p:txBody>
        </p:sp>
        <p:sp>
          <p:nvSpPr>
            <p:cNvPr id="15" name="Terning 67"/>
            <p:cNvSpPr/>
            <p:nvPr/>
          </p:nvSpPr>
          <p:spPr>
            <a:xfrm>
              <a:off x="5921658" y="3249641"/>
              <a:ext cx="884744" cy="1242535"/>
            </a:xfrm>
            <a:prstGeom prst="cube">
              <a:avLst>
                <a:gd name="adj" fmla="val 10366"/>
              </a:avLst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indent="-342900" algn="ctr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endParaRPr lang="da-DK" kern="0" noProof="1">
                <a:solidFill>
                  <a:sysClr val="window" lastClr="FFFFFF"/>
                </a:solidFill>
                <a:latin typeface="Calibri"/>
                <a:ea typeface="ＭＳ Ｐゴシック" pitchFamily="-97" charset="-128"/>
              </a:endParaRPr>
            </a:p>
          </p:txBody>
        </p:sp>
        <p:sp>
          <p:nvSpPr>
            <p:cNvPr id="16" name="Terning 70"/>
            <p:cNvSpPr/>
            <p:nvPr/>
          </p:nvSpPr>
          <p:spPr bwMode="auto">
            <a:xfrm>
              <a:off x="5013423" y="3502760"/>
              <a:ext cx="886754" cy="989418"/>
            </a:xfrm>
            <a:prstGeom prst="cube">
              <a:avLst>
                <a:gd name="adj" fmla="val 10366"/>
              </a:avLst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indent="-342900" algn="ctr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endParaRPr lang="da-DK" kern="0" noProof="1">
                <a:solidFill>
                  <a:sysClr val="window" lastClr="FFFFFF"/>
                </a:solidFill>
                <a:latin typeface="Calibri"/>
                <a:ea typeface="ＭＳ Ｐゴシック" pitchFamily="-97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083"/>
            <a:ext cx="8229600" cy="914400"/>
          </a:xfrm>
        </p:spPr>
        <p:txBody>
          <a:bodyPr/>
          <a:lstStyle/>
          <a:p>
            <a:r>
              <a:rPr lang="en-US" dirty="0" smtClean="0"/>
              <a:t>Histogram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893" y="1330893"/>
            <a:ext cx="8229600" cy="96214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Histograms are a critical tool for estimating selectivity factors for selection predicates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Tekstboks 32"/>
          <p:cNvSpPr txBox="1"/>
          <p:nvPr/>
        </p:nvSpPr>
        <p:spPr bwMode="auto">
          <a:xfrm>
            <a:off x="2424624" y="4449974"/>
            <a:ext cx="423609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Errors still occur,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however!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09893" y="5196300"/>
            <a:ext cx="8229600" cy="1052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Other statistics stored by the DBMS for each table include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 of rows</a:t>
            </a: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 of pages</a:t>
            </a: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 …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901157" y="2054076"/>
            <a:ext cx="7820812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sz="2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Enumerate logically equivalent plans by applying equivalence rules</a:t>
            </a:r>
          </a:p>
        </p:txBody>
      </p:sp>
      <p:sp>
        <p:nvSpPr>
          <p:cNvPr id="15" name="Round Diagonal Corner Rectangle 14"/>
          <p:cNvSpPr/>
          <p:nvPr/>
        </p:nvSpPr>
        <p:spPr>
          <a:xfrm>
            <a:off x="901157" y="3120876"/>
            <a:ext cx="7820812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sz="2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For each logically equivalent plan, enumerate all alternative physical query plans</a:t>
            </a:r>
          </a:p>
        </p:txBody>
      </p:sp>
      <p:sp>
        <p:nvSpPr>
          <p:cNvPr id="19" name="Round Diagonal Corner Rectangle 18"/>
          <p:cNvSpPr/>
          <p:nvPr/>
        </p:nvSpPr>
        <p:spPr>
          <a:xfrm>
            <a:off x="901157" y="4187675"/>
            <a:ext cx="7820812" cy="1453469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Estimate the cost of each of the alternative physical query plans. 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Estimate the selectivity factor </a:t>
            </a:r>
            <a: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and output cardinality of </a:t>
            </a: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each predicate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Estimate the cost of each operator 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901157" y="5760924"/>
            <a:ext cx="7820812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Run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plan with lowest estimated overall cost</a:t>
            </a:r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8" y="3338686"/>
            <a:ext cx="685800" cy="428625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8" y="2246073"/>
            <a:ext cx="685800" cy="501033"/>
          </a:xfrm>
          <a:prstGeom prst="round2Diag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1" y="4276899"/>
            <a:ext cx="684793" cy="684793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4" y="5905229"/>
            <a:ext cx="684374" cy="547499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06435" y="238539"/>
            <a:ext cx="8718997" cy="14918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5000" dirty="0" smtClean="0"/>
              <a:t>Query Optimization: </a:t>
            </a:r>
            <a:br>
              <a:rPr lang="en-US" sz="5000" dirty="0" smtClean="0"/>
            </a:br>
            <a:r>
              <a:rPr lang="en-US" sz="5000" dirty="0" smtClean="0"/>
              <a:t>The Main Steps</a:t>
            </a:r>
            <a:endParaRPr lang="en-US" sz="5000" dirty="0"/>
          </a:p>
        </p:txBody>
      </p:sp>
      <p:sp>
        <p:nvSpPr>
          <p:cNvPr id="12" name="Tekstboks 53"/>
          <p:cNvSpPr txBox="1">
            <a:spLocks noChangeArrowheads="1"/>
          </p:cNvSpPr>
          <p:nvPr/>
        </p:nvSpPr>
        <p:spPr bwMode="auto">
          <a:xfrm>
            <a:off x="-62940" y="2305340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dirty="0">
                <a:solidFill>
                  <a:srgbClr val="171717"/>
                </a:solidFill>
                <a:latin typeface="Zapf Dingbats" charset="2"/>
              </a:rPr>
              <a:t>✓</a:t>
            </a:r>
            <a:endParaRPr lang="da-DK" dirty="0">
              <a:solidFill>
                <a:srgbClr val="171717"/>
              </a:solidFill>
            </a:endParaRPr>
          </a:p>
        </p:txBody>
      </p:sp>
      <p:sp>
        <p:nvSpPr>
          <p:cNvPr id="13" name="Rektangel 9"/>
          <p:cNvSpPr>
            <a:spLocks noChangeArrowheads="1"/>
          </p:cNvSpPr>
          <p:nvPr/>
        </p:nvSpPr>
        <p:spPr bwMode="auto">
          <a:xfrm>
            <a:off x="319716" y="3422512"/>
            <a:ext cx="344488" cy="3444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4" name="Rektangel 7"/>
          <p:cNvSpPr>
            <a:spLocks noChangeArrowheads="1"/>
          </p:cNvSpPr>
          <p:nvPr/>
        </p:nvSpPr>
        <p:spPr bwMode="auto">
          <a:xfrm>
            <a:off x="319716" y="2365653"/>
            <a:ext cx="344488" cy="3429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</a:t>
            </a:r>
          </a:p>
        </p:txBody>
      </p:sp>
      <p:sp>
        <p:nvSpPr>
          <p:cNvPr id="17" name="Rektangel 11"/>
          <p:cNvSpPr>
            <a:spLocks noChangeArrowheads="1"/>
          </p:cNvSpPr>
          <p:nvPr/>
        </p:nvSpPr>
        <p:spPr bwMode="auto">
          <a:xfrm>
            <a:off x="319716" y="4433611"/>
            <a:ext cx="344488" cy="3444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8" name="Rektangel 13"/>
          <p:cNvSpPr>
            <a:spLocks noChangeArrowheads="1"/>
          </p:cNvSpPr>
          <p:nvPr/>
        </p:nvSpPr>
        <p:spPr bwMode="auto">
          <a:xfrm>
            <a:off x="319716" y="5949570"/>
            <a:ext cx="344488" cy="3476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4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" name="Tekstboks 53"/>
          <p:cNvSpPr txBox="1">
            <a:spLocks noChangeArrowheads="1"/>
          </p:cNvSpPr>
          <p:nvPr/>
        </p:nvSpPr>
        <p:spPr bwMode="auto">
          <a:xfrm>
            <a:off x="-65288" y="3329956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dirty="0">
                <a:solidFill>
                  <a:srgbClr val="171717"/>
                </a:solidFill>
                <a:latin typeface="Zapf Dingbats" charset="2"/>
              </a:rPr>
              <a:t>✓</a:t>
            </a:r>
            <a:endParaRPr lang="da-DK" dirty="0">
              <a:solidFill>
                <a:srgbClr val="171717"/>
              </a:solidFill>
            </a:endParaRPr>
          </a:p>
        </p:txBody>
      </p:sp>
      <p:sp>
        <p:nvSpPr>
          <p:cNvPr id="23" name="Tekstboks 53"/>
          <p:cNvSpPr txBox="1">
            <a:spLocks noChangeArrowheads="1"/>
          </p:cNvSpPr>
          <p:nvPr/>
        </p:nvSpPr>
        <p:spPr bwMode="auto">
          <a:xfrm>
            <a:off x="-53568" y="4326436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dirty="0">
                <a:solidFill>
                  <a:srgbClr val="171717"/>
                </a:solidFill>
                <a:latin typeface="Zapf Dingbats" charset="2"/>
              </a:rPr>
              <a:t>✓</a:t>
            </a:r>
            <a:endParaRPr lang="da-DK" dirty="0">
              <a:solidFill>
                <a:srgbClr val="171717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124222" y="5512647"/>
            <a:ext cx="2855741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3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37" y="143848"/>
            <a:ext cx="8229600" cy="914400"/>
          </a:xfrm>
        </p:spPr>
        <p:txBody>
          <a:bodyPr/>
          <a:lstStyle/>
          <a:p>
            <a:r>
              <a:rPr lang="en-US" dirty="0" smtClean="0"/>
              <a:t>Estimating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422" y="1097280"/>
            <a:ext cx="6161649" cy="543012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Two key costs that the optimizer considers:</a:t>
            </a:r>
          </a:p>
          <a:p>
            <a:pPr lvl="1"/>
            <a:r>
              <a:rPr lang="en-US" b="1" dirty="0" smtClean="0">
                <a:solidFill>
                  <a:schemeClr val="tx2"/>
                </a:solidFill>
              </a:rPr>
              <a:t>I/O time </a:t>
            </a:r>
            <a:r>
              <a:rPr lang="en-US" dirty="0" smtClean="0"/>
              <a:t>– cost of reading pages from mass storage</a:t>
            </a:r>
          </a:p>
          <a:p>
            <a:pPr lvl="1"/>
            <a:r>
              <a:rPr lang="en-US" b="1" dirty="0" smtClean="0">
                <a:solidFill>
                  <a:schemeClr val="tx2"/>
                </a:solidFill>
              </a:rPr>
              <a:t>CPU time </a:t>
            </a:r>
            <a:r>
              <a:rPr lang="en-US" dirty="0" smtClean="0"/>
              <a:t>– cost of applying predicates and operating on tuples in memory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Actual values are highly dependent on CPU and I/O subsystem on which the query will be run</a:t>
            </a:r>
          </a:p>
          <a:p>
            <a:pPr lvl="1"/>
            <a:r>
              <a:rPr lang="en-US" dirty="0" smtClean="0"/>
              <a:t>Further complicating the job of the query optimizer</a:t>
            </a:r>
          </a:p>
          <a:p>
            <a:endParaRPr lang="en-US" dirty="0" smtClean="0"/>
          </a:p>
          <a:p>
            <a:r>
              <a:rPr lang="en-US" dirty="0" smtClean="0"/>
              <a:t>For a parallel database system such as PDW, the cost of </a:t>
            </a:r>
            <a:r>
              <a:rPr lang="en-US" i="1" dirty="0" smtClean="0">
                <a:solidFill>
                  <a:schemeClr val="tx2"/>
                </a:solidFill>
              </a:rPr>
              <a:t>redistributing/shuffling</a:t>
            </a:r>
            <a:r>
              <a:rPr lang="en-US" dirty="0" smtClean="0"/>
              <a:t> rows must also be considered</a:t>
            </a:r>
          </a:p>
          <a:p>
            <a:pPr lvl="1"/>
            <a:r>
              <a:rPr lang="en-US" i="1" dirty="0" smtClean="0">
                <a:solidFill>
                  <a:schemeClr val="tx2"/>
                </a:solidFill>
              </a:rPr>
              <a:t>Were you paying attention or updating your Facebook page when I talked about parallel query processing 2 years ago?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5543" y="1629387"/>
            <a:ext cx="1750695" cy="748053"/>
          </a:xfrm>
          <a:prstGeom prst="rect">
            <a:avLst/>
          </a:prstGeom>
          <a:noFill/>
        </p:spPr>
        <p:txBody>
          <a:bodyPr wrap="none" lIns="274320" tIns="91440" rIns="274320" bIns="91440" rtlCol="0">
            <a:prstTxWarp prst="textCanDown">
              <a:avLst>
                <a:gd name="adj" fmla="val 24192"/>
              </a:avLst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Franklin Gothic Medium Cond" pitchFamily="34" charset="0"/>
              </a:rPr>
              <a:t>IO + CPU</a:t>
            </a:r>
            <a:endParaRPr lang="en-US" sz="32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Franklin Gothic Medium Con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83028" y="3010486"/>
            <a:ext cx="2685166" cy="1066164"/>
            <a:chOff x="6183028" y="3010486"/>
            <a:chExt cx="2685166" cy="1066164"/>
          </a:xfrm>
        </p:grpSpPr>
        <p:pic>
          <p:nvPicPr>
            <p:cNvPr id="3074" name="Picture 2" descr="5 Utility Laptops Under $5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028" y="3245400"/>
              <a:ext cx="950074" cy="693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191738" y="3327457"/>
              <a:ext cx="6174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vs.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6" name="Picture 4" descr="HP MediaSmart Server LX195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8951" y="3010486"/>
              <a:ext cx="1269243" cy="1066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cloud_computi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26" y="4654432"/>
            <a:ext cx="1943049" cy="14678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32" y="42331"/>
            <a:ext cx="4732863" cy="914400"/>
          </a:xfrm>
        </p:spPr>
        <p:txBody>
          <a:bodyPr/>
          <a:lstStyle/>
          <a:p>
            <a:r>
              <a:rPr lang="en-US" dirty="0" smtClean="0"/>
              <a:t>An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72" y="998807"/>
            <a:ext cx="8201465" cy="1997612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1020B"/>
                </a:solidFill>
              </a:rPr>
              <a:t>Query</a:t>
            </a:r>
            <a:r>
              <a:rPr lang="en-US" dirty="0" smtClean="0">
                <a:solidFill>
                  <a:srgbClr val="01020B"/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SELECT </a:t>
            </a:r>
            <a:r>
              <a:rPr lang="en-US" dirty="0" err="1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Avg</a:t>
            </a:r>
            <a:r>
              <a:rPr lang="en-US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(Rating)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 FROM Reviews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WHERE MID = 932</a:t>
            </a:r>
          </a:p>
          <a:p>
            <a:r>
              <a:rPr lang="en-US" dirty="0" smtClean="0">
                <a:solidFill>
                  <a:srgbClr val="01020B"/>
                </a:solidFill>
              </a:rPr>
              <a:t>Two physical query plans:</a:t>
            </a:r>
          </a:p>
          <a:p>
            <a:endParaRPr lang="en-US" dirty="0" smtClean="0">
              <a:solidFill>
                <a:srgbClr val="01020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59359" y="499531"/>
            <a:ext cx="12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Reviews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013668"/>
              </p:ext>
            </p:extLst>
          </p:nvPr>
        </p:nvGraphicFramePr>
        <p:xfrm>
          <a:off x="6756880" y="934938"/>
          <a:ext cx="1682748" cy="954807"/>
        </p:xfrm>
        <a:graphic>
          <a:graphicData uri="http://schemas.openxmlformats.org/drawingml/2006/table">
            <a:tbl>
              <a:tblPr/>
              <a:tblGrid>
                <a:gridCol w="353482"/>
                <a:gridCol w="321733"/>
                <a:gridCol w="402739"/>
                <a:gridCol w="604794"/>
              </a:tblGrid>
              <a:tr h="17678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Date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CID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MID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Rating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9900"/>
                    </a:solidFill>
                  </a:tcPr>
                </a:tc>
              </a:tr>
              <a:tr h="18883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18883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18883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  <a:tr h="18883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42CFD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1625" marR="11625" marT="116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1563726" y="3464834"/>
            <a:ext cx="1845733" cy="2971681"/>
            <a:chOff x="1563726" y="3464834"/>
            <a:chExt cx="1845733" cy="2971681"/>
          </a:xfrm>
        </p:grpSpPr>
        <p:sp>
          <p:nvSpPr>
            <p:cNvPr id="5" name="TextBox 4"/>
            <p:cNvSpPr txBox="1"/>
            <p:nvPr/>
          </p:nvSpPr>
          <p:spPr>
            <a:xfrm>
              <a:off x="1563726" y="6097961"/>
              <a:ext cx="18457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Plan #1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925675" y="3464834"/>
              <a:ext cx="1185334" cy="2449843"/>
              <a:chOff x="4993215" y="3420540"/>
              <a:chExt cx="1185334" cy="2449843"/>
            </a:xfrm>
          </p:grpSpPr>
          <p:sp>
            <p:nvSpPr>
              <p:cNvPr id="9" name="Oval 35"/>
              <p:cNvSpPr/>
              <p:nvPr/>
            </p:nvSpPr>
            <p:spPr bwMode="auto">
              <a:xfrm>
                <a:off x="5014383" y="3420540"/>
                <a:ext cx="1142999" cy="541867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err="1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Avg_agg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/>
                </a:r>
                <a:b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</a:b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[</a:t>
                </a:r>
                <a:r>
                  <a:rPr kumimoji="0" lang="en-US" sz="1400" b="0" i="0" u="none" strike="noStrike" cap="none" normalizeH="0" baseline="0" dirty="0" err="1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Cnt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,</a:t>
                </a:r>
                <a:r>
                  <a:rPr kumimoji="0" lang="en-US" sz="14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 Sum]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Oval 35"/>
              <p:cNvSpPr/>
              <p:nvPr/>
            </p:nvSpPr>
            <p:spPr bwMode="auto">
              <a:xfrm>
                <a:off x="5014383" y="4842940"/>
                <a:ext cx="1142999" cy="567266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Sequential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Scan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993215" y="5562606"/>
                <a:ext cx="1185334" cy="307777"/>
              </a:xfrm>
              <a:prstGeom prst="rect">
                <a:avLst/>
              </a:prstGeom>
              <a:solidFill>
                <a:srgbClr val="CCFFCC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Reviews</a:t>
                </a:r>
              </a:p>
            </p:txBody>
          </p:sp>
          <p:sp>
            <p:nvSpPr>
              <p:cNvPr id="12" name="Oval 35"/>
              <p:cNvSpPr/>
              <p:nvPr/>
            </p:nvSpPr>
            <p:spPr bwMode="auto">
              <a:xfrm>
                <a:off x="5014383" y="4114805"/>
                <a:ext cx="1142999" cy="609601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Filter</a:t>
                </a:r>
                <a:b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</a:b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MID = 932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3" name="Straight Connector 12"/>
              <p:cNvCxnSpPr>
                <a:stCxn id="12" idx="4"/>
                <a:endCxn id="10" idx="0"/>
              </p:cNvCxnSpPr>
              <p:nvPr/>
            </p:nvCxnSpPr>
            <p:spPr bwMode="auto">
              <a:xfrm>
                <a:off x="5585883" y="4724406"/>
                <a:ext cx="0" cy="11853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4" name="Straight Connector 13"/>
              <p:cNvCxnSpPr>
                <a:stCxn id="10" idx="4"/>
                <a:endCxn id="11" idx="0"/>
              </p:cNvCxnSpPr>
              <p:nvPr/>
            </p:nvCxnSpPr>
            <p:spPr bwMode="auto">
              <a:xfrm flipH="1">
                <a:off x="5585882" y="5410206"/>
                <a:ext cx="1" cy="152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5" name="Straight Connector 14"/>
              <p:cNvCxnSpPr>
                <a:stCxn id="9" idx="4"/>
                <a:endCxn id="12" idx="0"/>
              </p:cNvCxnSpPr>
              <p:nvPr/>
            </p:nvCxnSpPr>
            <p:spPr bwMode="auto">
              <a:xfrm>
                <a:off x="5585883" y="3962407"/>
                <a:ext cx="0" cy="15239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</p:grpSp>
      <p:grpSp>
        <p:nvGrpSpPr>
          <p:cNvPr id="35" name="Group 34"/>
          <p:cNvGrpSpPr/>
          <p:nvPr/>
        </p:nvGrpSpPr>
        <p:grpSpPr>
          <a:xfrm>
            <a:off x="5891134" y="3183458"/>
            <a:ext cx="1803405" cy="3242631"/>
            <a:chOff x="5891134" y="3183458"/>
            <a:chExt cx="1803405" cy="3242631"/>
          </a:xfrm>
        </p:grpSpPr>
        <p:grpSp>
          <p:nvGrpSpPr>
            <p:cNvPr id="16" name="Group 15"/>
            <p:cNvGrpSpPr/>
            <p:nvPr/>
          </p:nvGrpSpPr>
          <p:grpSpPr>
            <a:xfrm>
              <a:off x="6102801" y="3183458"/>
              <a:ext cx="1591730" cy="2754653"/>
              <a:chOff x="6747930" y="3386658"/>
              <a:chExt cx="1591730" cy="2754653"/>
            </a:xfrm>
          </p:grpSpPr>
          <p:sp>
            <p:nvSpPr>
              <p:cNvPr id="17" name="Oval 35"/>
              <p:cNvSpPr/>
              <p:nvPr/>
            </p:nvSpPr>
            <p:spPr bwMode="auto">
              <a:xfrm>
                <a:off x="6841064" y="3386658"/>
                <a:ext cx="1142999" cy="541867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err="1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Avg_agg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/>
                </a:r>
                <a:b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</a:b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[</a:t>
                </a:r>
                <a:r>
                  <a:rPr kumimoji="0" lang="en-US" sz="1400" b="0" i="0" u="none" strike="noStrike" cap="none" normalizeH="0" baseline="0" dirty="0" err="1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Cnt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,</a:t>
                </a:r>
                <a:r>
                  <a:rPr kumimoji="0" lang="en-US" sz="14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 Sum]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Oval 35"/>
              <p:cNvSpPr/>
              <p:nvPr/>
            </p:nvSpPr>
            <p:spPr bwMode="auto">
              <a:xfrm>
                <a:off x="6747930" y="4106323"/>
                <a:ext cx="1329266" cy="685800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Index</a:t>
                </a:r>
                <a:r>
                  <a:rPr kumimoji="0" lang="en-US" sz="14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 Lookup</a:t>
                </a:r>
                <a:br>
                  <a:rPr kumimoji="0" lang="en-US" sz="14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</a:br>
                <a:r>
                  <a:rPr kumimoji="0" lang="en-US" sz="14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MID = 932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9" name="Straight Connector 18"/>
              <p:cNvCxnSpPr>
                <a:stCxn id="17" idx="4"/>
                <a:endCxn id="18" idx="0"/>
              </p:cNvCxnSpPr>
              <p:nvPr/>
            </p:nvCxnSpPr>
            <p:spPr bwMode="auto">
              <a:xfrm flipH="1">
                <a:off x="7412563" y="3928525"/>
                <a:ext cx="1" cy="17779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sp>
            <p:nvSpPr>
              <p:cNvPr id="20" name="TextBox 19"/>
              <p:cNvSpPr txBox="1"/>
              <p:nvPr/>
            </p:nvSpPr>
            <p:spPr>
              <a:xfrm>
                <a:off x="7653860" y="5063062"/>
                <a:ext cx="685800" cy="523220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MID Index</a:t>
                </a:r>
              </a:p>
            </p:txBody>
          </p:sp>
          <p:grpSp>
            <p:nvGrpSpPr>
              <p:cNvPr id="21" name="Group 203"/>
              <p:cNvGrpSpPr/>
              <p:nvPr/>
            </p:nvGrpSpPr>
            <p:grpSpPr>
              <a:xfrm>
                <a:off x="6805080" y="4792123"/>
                <a:ext cx="1185334" cy="1349188"/>
                <a:chOff x="6855882" y="4868326"/>
                <a:chExt cx="1185334" cy="1349188"/>
              </a:xfrm>
            </p:grpSpPr>
            <p:grpSp>
              <p:nvGrpSpPr>
                <p:cNvPr id="22" name="Group 202"/>
                <p:cNvGrpSpPr/>
                <p:nvPr/>
              </p:nvGrpSpPr>
              <p:grpSpPr>
                <a:xfrm>
                  <a:off x="6855882" y="4868326"/>
                  <a:ext cx="1185334" cy="1349188"/>
                  <a:chOff x="6855882" y="4868326"/>
                  <a:chExt cx="1185334" cy="1349188"/>
                </a:xfrm>
              </p:grpSpPr>
              <p:cxnSp>
                <p:nvCxnSpPr>
                  <p:cNvPr id="29" name="Straight Connector 28"/>
                  <p:cNvCxnSpPr>
                    <a:stCxn id="18" idx="4"/>
                    <a:endCxn id="30" idx="0"/>
                  </p:cNvCxnSpPr>
                  <p:nvPr/>
                </p:nvCxnSpPr>
                <p:spPr bwMode="auto">
                  <a:xfrm>
                    <a:off x="7463365" y="4868326"/>
                    <a:ext cx="4234" cy="16510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  <p:sp>
                <p:nvSpPr>
                  <p:cNvPr id="30" name="Isosceles Triangle 29"/>
                  <p:cNvSpPr/>
                  <p:nvPr/>
                </p:nvSpPr>
                <p:spPr bwMode="auto">
                  <a:xfrm>
                    <a:off x="7027331" y="5033429"/>
                    <a:ext cx="880536" cy="736602"/>
                  </a:xfrm>
                  <a:prstGeom prst="triangle">
                    <a:avLst/>
                  </a:prstGeom>
                  <a:solidFill>
                    <a:srgbClr val="6699FF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6855882" y="5909737"/>
                    <a:ext cx="1185334" cy="307777"/>
                  </a:xfrm>
                  <a:prstGeom prst="rect">
                    <a:avLst/>
                  </a:prstGeom>
                  <a:solidFill>
                    <a:srgbClr val="CCFFCC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Reviews</a:t>
                    </a:r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 bwMode="auto">
                <a:xfrm rot="16200000" flipH="1">
                  <a:off x="7167032" y="5702295"/>
                  <a:ext cx="237067" cy="2286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24" name="Straight Connector 23"/>
                <p:cNvCxnSpPr/>
                <p:nvPr/>
              </p:nvCxnSpPr>
              <p:spPr bwMode="auto">
                <a:xfrm rot="5400000">
                  <a:off x="7035798" y="5706529"/>
                  <a:ext cx="279400" cy="2286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25" name="Straight Connector 24"/>
                <p:cNvCxnSpPr/>
                <p:nvPr/>
              </p:nvCxnSpPr>
              <p:spPr bwMode="auto">
                <a:xfrm rot="5400000">
                  <a:off x="7213598" y="5706529"/>
                  <a:ext cx="279400" cy="2286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26" name="Straight Connector 25"/>
                <p:cNvCxnSpPr/>
                <p:nvPr/>
              </p:nvCxnSpPr>
              <p:spPr bwMode="auto">
                <a:xfrm rot="16200000" flipH="1">
                  <a:off x="7603064" y="5723461"/>
                  <a:ext cx="296333" cy="2286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27" name="Straight Connector 26"/>
                <p:cNvCxnSpPr/>
                <p:nvPr/>
              </p:nvCxnSpPr>
              <p:spPr bwMode="auto">
                <a:xfrm rot="5400000">
                  <a:off x="7547862" y="5722110"/>
                  <a:ext cx="240114" cy="19202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7526867" y="5689595"/>
                  <a:ext cx="457201" cy="2286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</p:grpSp>
        </p:grpSp>
        <p:sp>
          <p:nvSpPr>
            <p:cNvPr id="32" name="TextBox 31"/>
            <p:cNvSpPr txBox="1"/>
            <p:nvPr/>
          </p:nvSpPr>
          <p:spPr>
            <a:xfrm>
              <a:off x="5891134" y="6087535"/>
              <a:ext cx="18034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Plan #2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385328" y="4162223"/>
            <a:ext cx="2452768" cy="830997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Which plan is cheaper ???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140382" y="3568469"/>
            <a:ext cx="897941" cy="1460942"/>
            <a:chOff x="1140382" y="3568469"/>
            <a:chExt cx="897941" cy="1460942"/>
          </a:xfrm>
        </p:grpSpPr>
        <p:pic>
          <p:nvPicPr>
            <p:cNvPr id="1026" name="Picture 2" descr="C:\Users\rimman.NORTHAMERICA\AppData\Local\Microsoft\Windows\Temporary Internet Files\Content.IE5\H4N4QNUO\MC900013282[1].wm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4918">
              <a:off x="1140382" y="3568469"/>
              <a:ext cx="897941" cy="146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 rot="18053628">
              <a:off x="1139939" y="4406184"/>
              <a:ext cx="6751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Cost X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 rot="20678034" flipH="1">
            <a:off x="7359255" y="3155080"/>
            <a:ext cx="897941" cy="1460942"/>
            <a:chOff x="1140382" y="3568469"/>
            <a:chExt cx="897941" cy="1460942"/>
          </a:xfrm>
        </p:grpSpPr>
        <p:pic>
          <p:nvPicPr>
            <p:cNvPr id="40" name="Picture 2" descr="C:\Users\rimman.NORTHAMERICA\AppData\Local\Microsoft\Windows\Temporary Internet Files\Content.IE5\H4N4QNUO\MC900013282[1].wm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4918">
              <a:off x="1140382" y="3568469"/>
              <a:ext cx="897941" cy="146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 rot="18053628">
              <a:off x="1139939" y="4406184"/>
              <a:ext cx="6751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Cost Y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960" y="228599"/>
            <a:ext cx="3986011" cy="914400"/>
          </a:xfrm>
        </p:spPr>
        <p:txBody>
          <a:bodyPr/>
          <a:lstStyle/>
          <a:p>
            <a:r>
              <a:rPr lang="en-US" dirty="0" smtClean="0"/>
              <a:t>Plan #1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78180" y="1837268"/>
            <a:ext cx="1787976" cy="4063983"/>
            <a:chOff x="778180" y="1837268"/>
            <a:chExt cx="1787976" cy="4063983"/>
          </a:xfrm>
        </p:grpSpPr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>
              <a:off x="874283" y="4775475"/>
              <a:ext cx="1483683" cy="1125776"/>
            </a:xfrm>
            <a:prstGeom prst="can">
              <a:avLst>
                <a:gd name="adj" fmla="val 25000"/>
              </a:avLst>
            </a:prstGeom>
            <a:solidFill>
              <a:srgbClr val="E9FF51"/>
            </a:solidFill>
            <a:ln w="19050">
              <a:solidFill>
                <a:srgbClr val="01020B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000" b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78180" y="1837268"/>
              <a:ext cx="1787976" cy="3762968"/>
              <a:chOff x="5014383" y="3420540"/>
              <a:chExt cx="1142999" cy="2675233"/>
            </a:xfrm>
          </p:grpSpPr>
          <p:sp>
            <p:nvSpPr>
              <p:cNvPr id="6" name="Oval 35"/>
              <p:cNvSpPr/>
              <p:nvPr/>
            </p:nvSpPr>
            <p:spPr bwMode="auto">
              <a:xfrm>
                <a:off x="5014383" y="3420540"/>
                <a:ext cx="1142999" cy="541867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err="1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Avg_agg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/>
                </a:r>
                <a:b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</a:b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[</a:t>
                </a:r>
                <a:r>
                  <a:rPr kumimoji="0" lang="en-US" sz="1800" b="0" i="0" u="none" strike="noStrike" cap="none" normalizeH="0" baseline="0" dirty="0" err="1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Cnt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,</a:t>
                </a:r>
                <a:r>
                  <a:rPr kumimoji="0" lang="en-US" sz="18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 Sum]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" name="Oval 35"/>
              <p:cNvSpPr/>
              <p:nvPr/>
            </p:nvSpPr>
            <p:spPr bwMode="auto">
              <a:xfrm>
                <a:off x="5014383" y="4842940"/>
                <a:ext cx="1142999" cy="567266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Scan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193145" y="5833201"/>
                <a:ext cx="744674" cy="262572"/>
              </a:xfrm>
              <a:prstGeom prst="rect">
                <a:avLst/>
              </a:prstGeom>
              <a:solidFill>
                <a:srgbClr val="CCFFCC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Reviews</a:t>
                </a:r>
              </a:p>
            </p:txBody>
          </p:sp>
          <p:sp>
            <p:nvSpPr>
              <p:cNvPr id="9" name="Oval 35"/>
              <p:cNvSpPr/>
              <p:nvPr/>
            </p:nvSpPr>
            <p:spPr bwMode="auto">
              <a:xfrm>
                <a:off x="5014383" y="4114805"/>
                <a:ext cx="1142999" cy="609601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Filter</a:t>
                </a:r>
                <a:b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</a:b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MID = 932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 bwMode="auto">
              <a:xfrm rot="5400000">
                <a:off x="5488370" y="4785724"/>
                <a:ext cx="195024" cy="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triangle" w="lg" len="lg"/>
                <a:tailEnd type="none" w="lg" len="lg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 rot="5400000">
                <a:off x="5479903" y="5488457"/>
                <a:ext cx="195024" cy="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triangle" w="lg" len="lg"/>
                <a:tailEnd type="none" w="lg" len="lg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 rot="5400000">
                <a:off x="5488370" y="4067592"/>
                <a:ext cx="195024" cy="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triangle" w="lg" len="lg"/>
                <a:tailEnd type="none" w="lg" len="lg"/>
              </a:ln>
              <a:effectLst/>
            </p:spPr>
          </p:cxnSp>
        </p:grpSp>
      </p:grpSp>
      <p:sp>
        <p:nvSpPr>
          <p:cNvPr id="15" name="TextBox 14"/>
          <p:cNvSpPr txBox="1"/>
          <p:nvPr/>
        </p:nvSpPr>
        <p:spPr>
          <a:xfrm>
            <a:off x="2573736" y="2794001"/>
            <a:ext cx="2560972" cy="1323439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Filter is applied to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10M rows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The optimizer </a:t>
            </a:r>
            <a:r>
              <a:rPr lang="en-US" sz="16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estimates that 100 rows 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will satisfy the predicate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66156" y="4236964"/>
            <a:ext cx="2315333" cy="830997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Table is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100K pages 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100 rows/page</a:t>
            </a:r>
          </a:p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Sorted on 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9267" y="1876476"/>
            <a:ext cx="2282222" cy="584775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Average computation is applied to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100 rows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74732" y="4236964"/>
            <a:ext cx="3601981" cy="830997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Reviews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is scanned sequentially at   </a:t>
            </a:r>
          </a:p>
          <a:p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100 MB/second</a:t>
            </a:r>
          </a:p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I/O time of scan is 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 seconds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5413" y="3086502"/>
            <a:ext cx="3479799" cy="584776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At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0.1 microseconds/row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, filter consumes 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 second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of CPU time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74734" y="1887809"/>
            <a:ext cx="3479799" cy="830997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At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0.1 microseconds/row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0" dirty="0" err="1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avg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consumes 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.00001 seconds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of CPU time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0200" y="654146"/>
            <a:ext cx="3208867" cy="584776"/>
          </a:xfrm>
          <a:prstGeom prst="rect">
            <a:avLst/>
          </a:prstGeom>
          <a:solidFill>
            <a:srgbClr val="B8C1EC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Optimizer estimates total execution time of </a:t>
            </a:r>
            <a:r>
              <a:rPr lang="en-US" sz="16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9 seconds</a:t>
            </a:r>
          </a:p>
        </p:txBody>
      </p:sp>
      <p:sp>
        <p:nvSpPr>
          <p:cNvPr id="13" name="Equal 12"/>
          <p:cNvSpPr/>
          <p:nvPr/>
        </p:nvSpPr>
        <p:spPr>
          <a:xfrm>
            <a:off x="6696223" y="1434904"/>
            <a:ext cx="449839" cy="194148"/>
          </a:xfrm>
          <a:prstGeom prst="mathEqual">
            <a:avLst>
              <a:gd name="adj1" fmla="val 23520"/>
              <a:gd name="adj2" fmla="val 3349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 rot="2904349">
            <a:off x="4280119" y="182600"/>
            <a:ext cx="897941" cy="1460942"/>
            <a:chOff x="1140382" y="3568469"/>
            <a:chExt cx="897941" cy="1460942"/>
          </a:xfrm>
        </p:grpSpPr>
        <p:pic>
          <p:nvPicPr>
            <p:cNvPr id="23" name="Picture 2" descr="C:\Users\rimman.NORTHAMERICA\AppData\Local\Microsoft\Windows\Temporary Internet Files\Content.IE5\H4N4QNUO\MC900013282[1].wm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4918">
              <a:off x="1140382" y="3568469"/>
              <a:ext cx="897941" cy="146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 rot="18053628">
              <a:off x="1119903" y="4313850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Arial" pitchFamily="34" charset="0"/>
                  <a:cs typeface="Arial" pitchFamily="34" charset="0"/>
                </a:rPr>
                <a:t>Cost of </a:t>
              </a:r>
            </a:p>
            <a:p>
              <a:r>
                <a:rPr lang="en-US" sz="1200" b="0" dirty="0" smtClean="0">
                  <a:latin typeface="Arial" pitchFamily="34" charset="0"/>
                  <a:cs typeface="Arial" pitchFamily="34" charset="0"/>
                </a:rPr>
                <a:t>Plan #1</a:t>
              </a:r>
              <a:endParaRPr lang="en-US" sz="1200" b="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57" y="261215"/>
            <a:ext cx="3998890" cy="914400"/>
          </a:xfrm>
        </p:spPr>
        <p:txBody>
          <a:bodyPr/>
          <a:lstStyle/>
          <a:p>
            <a:r>
              <a:rPr lang="en-US" dirty="0" smtClean="0"/>
              <a:t>Plan #2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69119" y="1921925"/>
            <a:ext cx="1699578" cy="3429008"/>
            <a:chOff x="950479" y="1921925"/>
            <a:chExt cx="1699578" cy="3429008"/>
          </a:xfrm>
        </p:grpSpPr>
        <p:sp>
          <p:nvSpPr>
            <p:cNvPr id="21" name="AutoShape 13"/>
            <p:cNvSpPr>
              <a:spLocks noChangeArrowheads="1"/>
            </p:cNvSpPr>
            <p:nvPr/>
          </p:nvSpPr>
          <p:spPr bwMode="auto">
            <a:xfrm>
              <a:off x="950479" y="3378475"/>
              <a:ext cx="1614917" cy="1972458"/>
            </a:xfrm>
            <a:prstGeom prst="can">
              <a:avLst>
                <a:gd name="adj" fmla="val 25000"/>
              </a:avLst>
            </a:prstGeom>
            <a:solidFill>
              <a:srgbClr val="E9FF51"/>
            </a:solidFill>
            <a:ln w="19050">
              <a:solidFill>
                <a:srgbClr val="01020B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000" b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Oval 35"/>
            <p:cNvSpPr/>
            <p:nvPr/>
          </p:nvSpPr>
          <p:spPr bwMode="auto">
            <a:xfrm>
              <a:off x="1210730" y="1921925"/>
              <a:ext cx="1142999" cy="541867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Avg_agg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/>
              </a:r>
              <a:b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[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Cnt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,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 Sum]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Oval 35"/>
            <p:cNvSpPr/>
            <p:nvPr/>
          </p:nvSpPr>
          <p:spPr bwMode="auto">
            <a:xfrm>
              <a:off x="1117596" y="2641590"/>
              <a:ext cx="1329266" cy="685800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Index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 Lookup</a:t>
              </a:r>
              <a:b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MID = 932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 rot="5400000">
              <a:off x="1650996" y="2569624"/>
              <a:ext cx="262467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triangle" w="med" len="med"/>
              <a:tailEnd type="none" w="lg" len="lg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1964257" y="3725334"/>
              <a:ext cx="685800" cy="5232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MID Index</a:t>
              </a:r>
            </a:p>
          </p:txBody>
        </p:sp>
        <p:grpSp>
          <p:nvGrpSpPr>
            <p:cNvPr id="10" name="Group 203"/>
            <p:cNvGrpSpPr/>
            <p:nvPr/>
          </p:nvGrpSpPr>
          <p:grpSpPr>
            <a:xfrm>
              <a:off x="1174746" y="3327390"/>
              <a:ext cx="1185334" cy="1577797"/>
              <a:chOff x="6855882" y="4639717"/>
              <a:chExt cx="1185334" cy="1577797"/>
            </a:xfrm>
          </p:grpSpPr>
          <p:grpSp>
            <p:nvGrpSpPr>
              <p:cNvPr id="11" name="Group 202"/>
              <p:cNvGrpSpPr/>
              <p:nvPr/>
            </p:nvGrpSpPr>
            <p:grpSpPr>
              <a:xfrm>
                <a:off x="6855882" y="4639717"/>
                <a:ext cx="1185334" cy="1577797"/>
                <a:chOff x="6855882" y="4639717"/>
                <a:chExt cx="1185334" cy="1577797"/>
              </a:xfrm>
            </p:grpSpPr>
            <p:cxnSp>
              <p:nvCxnSpPr>
                <p:cNvPr id="18" name="Straight Connector 17"/>
                <p:cNvCxnSpPr>
                  <a:endCxn id="19" idx="0"/>
                </p:cNvCxnSpPr>
                <p:nvPr/>
              </p:nvCxnSpPr>
              <p:spPr bwMode="auto">
                <a:xfrm rot="16200000" flipH="1">
                  <a:off x="7250635" y="4835515"/>
                  <a:ext cx="393712" cy="2116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triangle" w="med" len="med"/>
                  <a:tailEnd type="none" w="lg" len="lg"/>
                </a:ln>
                <a:effectLst/>
              </p:spPr>
            </p:cxnSp>
            <p:sp>
              <p:nvSpPr>
                <p:cNvPr id="19" name="Isosceles Triangle 18"/>
                <p:cNvSpPr/>
                <p:nvPr/>
              </p:nvSpPr>
              <p:spPr bwMode="auto">
                <a:xfrm>
                  <a:off x="7008281" y="5033429"/>
                  <a:ext cx="880536" cy="736602"/>
                </a:xfrm>
                <a:prstGeom prst="triangle">
                  <a:avLst/>
                </a:prstGeom>
                <a:solidFill>
                  <a:srgbClr val="6699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855882" y="5909737"/>
                  <a:ext cx="1185334" cy="307777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Reviews</a:t>
                  </a: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 bwMode="auto">
              <a:xfrm rot="16200000" flipH="1">
                <a:off x="7167032" y="5702295"/>
                <a:ext cx="237067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 rot="5400000">
                <a:off x="7035798" y="5706529"/>
                <a:ext cx="279400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 rot="5400000">
                <a:off x="7213598" y="5706529"/>
                <a:ext cx="279400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rot="16200000" flipH="1">
                <a:off x="7603064" y="5723461"/>
                <a:ext cx="296333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rot="5400000">
                <a:off x="7547862" y="5722110"/>
                <a:ext cx="240114" cy="19202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7526867" y="5689595"/>
                <a:ext cx="457201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</p:grpSp>
      <p:sp>
        <p:nvSpPr>
          <p:cNvPr id="22" name="TextBox 21"/>
          <p:cNvSpPr txBox="1"/>
          <p:nvPr/>
        </p:nvSpPr>
        <p:spPr>
          <a:xfrm>
            <a:off x="2284036" y="2658534"/>
            <a:ext cx="2599270" cy="584775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100 rows 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are estimated to satisfy the predicate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84036" y="1921925"/>
            <a:ext cx="2599270" cy="584775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Average computation is applied to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100 rows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64666" y="1727201"/>
            <a:ext cx="2825783" cy="830997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At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0.1 microseconds/row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, average consumes  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.00001 seconds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of CPU time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36025" y="2641822"/>
            <a:ext cx="3462870" cy="1815882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100 rows 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are retrieved using the </a:t>
            </a:r>
          </a:p>
          <a:p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  MID index</a:t>
            </a:r>
          </a:p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Since table is sorted on </a:t>
            </a:r>
            <a:r>
              <a:rPr lang="en-US" sz="1600" b="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date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field   </a:t>
            </a:r>
          </a:p>
          <a:p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 (and not </a:t>
            </a:r>
            <a:r>
              <a:rPr lang="en-US" sz="1600" b="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MID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field), each I/O </a:t>
            </a:r>
          </a:p>
          <a:p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 requires </a:t>
            </a:r>
            <a:r>
              <a:rPr lang="en-US" sz="1600" b="0" u="sng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a random disk I/O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–   </a:t>
            </a:r>
            <a:b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 about  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.003 seconds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per disk I/O</a:t>
            </a:r>
          </a:p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I/O time will be 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.3 seconds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95918" y="426028"/>
            <a:ext cx="3174360" cy="584775"/>
          </a:xfrm>
          <a:prstGeom prst="rect">
            <a:avLst/>
          </a:prstGeom>
          <a:solidFill>
            <a:srgbClr val="B8C1EC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Optimizer estimates total execution time of </a:t>
            </a:r>
            <a:r>
              <a:rPr lang="en-US" sz="16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0.3 seconds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7429" y="5563923"/>
            <a:ext cx="6623008" cy="861774"/>
          </a:xfrm>
          <a:prstGeom prst="rect">
            <a:avLst/>
          </a:prstGeom>
          <a:solidFill>
            <a:srgbClr val="A5002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estimate for Plan #1 was 9 seconds, </a:t>
            </a:r>
            <a:r>
              <a:rPr lang="en-US" sz="25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 Plan #2 is clearly the better choice </a:t>
            </a:r>
          </a:p>
        </p:txBody>
      </p:sp>
      <p:sp>
        <p:nvSpPr>
          <p:cNvPr id="30" name="Equal 29"/>
          <p:cNvSpPr/>
          <p:nvPr/>
        </p:nvSpPr>
        <p:spPr>
          <a:xfrm>
            <a:off x="6681994" y="1268892"/>
            <a:ext cx="449839" cy="194148"/>
          </a:xfrm>
          <a:prstGeom prst="mathEqual">
            <a:avLst>
              <a:gd name="adj1" fmla="val 23520"/>
              <a:gd name="adj2" fmla="val 3349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 rot="2904349">
            <a:off x="4051519" y="45440"/>
            <a:ext cx="897941" cy="1460942"/>
            <a:chOff x="1140382" y="3568469"/>
            <a:chExt cx="897941" cy="1460942"/>
          </a:xfrm>
        </p:grpSpPr>
        <p:pic>
          <p:nvPicPr>
            <p:cNvPr id="32" name="Picture 2" descr="C:\Users\rimman.NORTHAMERICA\AppData\Local\Microsoft\Windows\Temporary Internet Files\Content.IE5\H4N4QNUO\MC900013282[1].wm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4918">
              <a:off x="1140382" y="3568469"/>
              <a:ext cx="897941" cy="146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 rot="18053628">
              <a:off x="1119903" y="4313850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Arial" pitchFamily="34" charset="0"/>
                  <a:cs typeface="Arial" pitchFamily="34" charset="0"/>
                </a:rPr>
                <a:t>Cost of </a:t>
              </a:r>
            </a:p>
            <a:p>
              <a:r>
                <a:rPr lang="en-US" sz="1200" b="0" dirty="0" smtClean="0">
                  <a:latin typeface="Arial" pitchFamily="34" charset="0"/>
                  <a:cs typeface="Arial" pitchFamily="34" charset="0"/>
                </a:rPr>
                <a:t>Plan #2</a:t>
              </a:r>
              <a:endParaRPr lang="en-US" sz="1200" b="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626" y="244698"/>
            <a:ext cx="8229600" cy="914400"/>
          </a:xfrm>
        </p:spPr>
        <p:txBody>
          <a:bodyPr/>
          <a:lstStyle/>
          <a:p>
            <a:r>
              <a:rPr lang="en-US" dirty="0" smtClean="0"/>
              <a:t>But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084" y="1284719"/>
            <a:ext cx="8609428" cy="160866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if the estimate of the number of rows that satisfy the predicate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MID = 932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</a:t>
            </a:r>
            <a:r>
              <a:rPr lang="en-US" b="1" dirty="0" smtClean="0">
                <a:solidFill>
                  <a:srgbClr val="A50021"/>
                </a:solidFill>
              </a:rPr>
              <a:t>WRONG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lvl="1"/>
            <a:r>
              <a:rPr lang="en-US" dirty="0" smtClean="0"/>
              <a:t>E.g. 10,000 rows instead of 100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38</a:t>
            </a:fld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128115034"/>
              </p:ext>
            </p:extLst>
          </p:nvPr>
        </p:nvGraphicFramePr>
        <p:xfrm>
          <a:off x="1079500" y="2830512"/>
          <a:ext cx="6985000" cy="3570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3587261" y="4754880"/>
            <a:ext cx="0" cy="583816"/>
          </a:xfrm>
          <a:prstGeom prst="line">
            <a:avLst/>
          </a:prstGeom>
          <a:ln w="28575">
            <a:solidFill>
              <a:srgbClr val="0070C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20201" y="4024536"/>
            <a:ext cx="0" cy="1325880"/>
          </a:xfrm>
          <a:prstGeom prst="line">
            <a:avLst/>
          </a:prstGeom>
          <a:ln w="28575">
            <a:solidFill>
              <a:srgbClr val="0070C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460653" y="4431325"/>
            <a:ext cx="274320" cy="274320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79525" y="3729117"/>
            <a:ext cx="274320" cy="274320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47739" y="3941505"/>
            <a:ext cx="1364962" cy="738664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0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Non-clustered Index is better here</a:t>
            </a:r>
            <a:endParaRPr lang="en-US" sz="1400" b="0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0338" y="2806016"/>
            <a:ext cx="1134757" cy="738664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0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Sequential scan is better here</a:t>
            </a:r>
            <a:endParaRPr lang="en-US" sz="1400" b="0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 animBg="1"/>
      <p:bldP spid="8" grpId="1" animBg="1"/>
      <p:bldP spid="11" grpId="0" animBg="1"/>
      <p:bldP spid="11" grpId="1" animBg="1"/>
      <p:bldP spid="5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851"/>
            <a:ext cx="8229600" cy="914400"/>
          </a:xfrm>
        </p:spPr>
        <p:txBody>
          <a:bodyPr/>
          <a:lstStyle/>
          <a:p>
            <a:r>
              <a:rPr lang="en-US" dirty="0" smtClean="0"/>
              <a:t>Estimating Join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1200" y="1717371"/>
            <a:ext cx="4089399" cy="4416143"/>
          </a:xfrm>
        </p:spPr>
        <p:txBody>
          <a:bodyPr/>
          <a:lstStyle/>
          <a:p>
            <a:r>
              <a:rPr lang="en-US" sz="2000" dirty="0" smtClean="0"/>
              <a:t>Three basic join methods:</a:t>
            </a:r>
          </a:p>
          <a:p>
            <a:pPr marL="857250" lvl="1" indent="-457200"/>
            <a:r>
              <a:rPr lang="en-US" sz="1800" dirty="0" smtClean="0">
                <a:solidFill>
                  <a:schemeClr val="tx2"/>
                </a:solidFill>
              </a:rPr>
              <a:t>    Nested-loops join</a:t>
            </a:r>
          </a:p>
          <a:p>
            <a:pPr marL="857250" lvl="1" indent="-457200"/>
            <a:r>
              <a:rPr lang="en-US" sz="1800" dirty="0" smtClean="0">
                <a:solidFill>
                  <a:schemeClr val="tx2"/>
                </a:solidFill>
              </a:rPr>
              <a:t>    Sort-merge join</a:t>
            </a:r>
          </a:p>
          <a:p>
            <a:pPr marL="857250" lvl="1" indent="-457200"/>
            <a:r>
              <a:rPr lang="en-US" sz="1800" dirty="0" smtClean="0">
                <a:solidFill>
                  <a:schemeClr val="tx2"/>
                </a:solidFill>
              </a:rPr>
              <a:t>    Hash-join</a:t>
            </a:r>
          </a:p>
          <a:p>
            <a:endParaRPr lang="en-US" sz="2000" dirty="0" smtClean="0"/>
          </a:p>
          <a:p>
            <a:r>
              <a:rPr lang="en-US" sz="2000" dirty="0" smtClean="0"/>
              <a:t>Very different performance characteristics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C00000"/>
                </a:solidFill>
              </a:rPr>
              <a:t>Critical </a:t>
            </a:r>
            <a:r>
              <a:rPr lang="en-US" sz="2000" dirty="0" smtClean="0"/>
              <a:t>for optimizer to carefully pick </a:t>
            </a:r>
            <a:r>
              <a:rPr lang="en-US" sz="2000" u="sng" dirty="0" smtClean="0">
                <a:solidFill>
                  <a:schemeClr val="tx1"/>
                </a:solidFill>
              </a:rPr>
              <a:t>which method to use when</a:t>
            </a:r>
            <a:endParaRPr lang="en-US" sz="2000" u="sng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77799" y="1972738"/>
            <a:ext cx="4626966" cy="2757726"/>
            <a:chOff x="567266" y="3369738"/>
            <a:chExt cx="5469467" cy="2757726"/>
          </a:xfrm>
        </p:grpSpPr>
        <p:sp>
          <p:nvSpPr>
            <p:cNvPr id="6" name="Oval 5"/>
            <p:cNvSpPr/>
            <p:nvPr/>
          </p:nvSpPr>
          <p:spPr bwMode="auto">
            <a:xfrm>
              <a:off x="3699929" y="3928538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Group 15"/>
            <p:cNvGrpSpPr/>
            <p:nvPr/>
          </p:nvGrpSpPr>
          <p:grpSpPr>
            <a:xfrm>
              <a:off x="567266" y="5147732"/>
              <a:ext cx="2133601" cy="457200"/>
              <a:chOff x="567266" y="5147732"/>
              <a:chExt cx="2133601" cy="457200"/>
            </a:xfrm>
          </p:grpSpPr>
          <p:sp>
            <p:nvSpPr>
              <p:cNvPr id="27" name="Oval 4"/>
              <p:cNvSpPr/>
              <p:nvPr/>
            </p:nvSpPr>
            <p:spPr bwMode="auto">
              <a:xfrm>
                <a:off x="1930400" y="5147732"/>
                <a:ext cx="770467" cy="457200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67266" y="5222444"/>
                <a:ext cx="1611863" cy="276999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err="1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C.City</a:t>
                </a:r>
                <a:r>
                  <a:rPr lang="en-US" sz="1200" i="1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 = “NY”</a:t>
                </a:r>
              </a:p>
            </p:txBody>
          </p:sp>
        </p:grpSp>
        <p:grpSp>
          <p:nvGrpSpPr>
            <p:cNvPr id="8" name="Group 14"/>
            <p:cNvGrpSpPr/>
            <p:nvPr/>
          </p:nvGrpSpPr>
          <p:grpSpPr>
            <a:xfrm>
              <a:off x="3420533" y="5190065"/>
              <a:ext cx="2116667" cy="457200"/>
              <a:chOff x="1845733" y="4758265"/>
              <a:chExt cx="2116667" cy="457200"/>
            </a:xfrm>
          </p:grpSpPr>
          <p:sp>
            <p:nvSpPr>
              <p:cNvPr id="25" name="Oval 5"/>
              <p:cNvSpPr/>
              <p:nvPr/>
            </p:nvSpPr>
            <p:spPr bwMode="auto">
              <a:xfrm>
                <a:off x="1845733" y="4758265"/>
                <a:ext cx="770467" cy="457200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641599" y="4832977"/>
                <a:ext cx="1320801" cy="276999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err="1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R.Rating</a:t>
                </a:r>
                <a:r>
                  <a:rPr lang="en-US" sz="1200" i="1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 &gt; 7</a:t>
                </a:r>
              </a:p>
            </p:txBody>
          </p:sp>
        </p:grpSp>
        <p:grpSp>
          <p:nvGrpSpPr>
            <p:cNvPr id="9" name="Group 16"/>
            <p:cNvGrpSpPr/>
            <p:nvPr/>
          </p:nvGrpSpPr>
          <p:grpSpPr>
            <a:xfrm>
              <a:off x="1253065" y="4461933"/>
              <a:ext cx="2252134" cy="457200"/>
              <a:chOff x="-194735" y="4072466"/>
              <a:chExt cx="2252134" cy="457200"/>
            </a:xfrm>
          </p:grpSpPr>
          <p:sp>
            <p:nvSpPr>
              <p:cNvPr id="23" name="Oval 22"/>
              <p:cNvSpPr/>
              <p:nvPr/>
            </p:nvSpPr>
            <p:spPr bwMode="auto">
              <a:xfrm>
                <a:off x="1286932" y="4072466"/>
                <a:ext cx="770467" cy="457200"/>
              </a:xfrm>
              <a:prstGeom prst="ellipse">
                <a:avLst/>
              </a:prstGeom>
              <a:solidFill>
                <a:srgbClr val="FF66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-194735" y="4121778"/>
                <a:ext cx="1405469" cy="276999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C.CID = R.CID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470400" y="3986317"/>
              <a:ext cx="1566333" cy="2769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R.MID = M.MID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96263" y="5841998"/>
              <a:ext cx="1165733" cy="276999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Customers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38748" y="5850465"/>
              <a:ext cx="944033" cy="276999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</a:t>
              </a:r>
            </a:p>
          </p:txBody>
        </p:sp>
        <p:cxnSp>
          <p:nvCxnSpPr>
            <p:cNvPr id="13" name="Straight Connector 12"/>
            <p:cNvCxnSpPr>
              <a:endCxn id="23" idx="3"/>
            </p:cNvCxnSpPr>
            <p:nvPr/>
          </p:nvCxnSpPr>
          <p:spPr bwMode="auto">
            <a:xfrm rot="5400000" flipH="1" flipV="1">
              <a:off x="2433822" y="4733990"/>
              <a:ext cx="295554" cy="5319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4" name="Straight Connector 13"/>
            <p:cNvCxnSpPr>
              <a:endCxn id="23" idx="5"/>
            </p:cNvCxnSpPr>
            <p:nvPr/>
          </p:nvCxnSpPr>
          <p:spPr bwMode="auto">
            <a:xfrm rot="16200000" flipV="1">
              <a:off x="3430124" y="4814422"/>
              <a:ext cx="337887" cy="413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5" name="Straight Connector 14"/>
            <p:cNvCxnSpPr>
              <a:stCxn id="11" idx="0"/>
            </p:cNvCxnSpPr>
            <p:nvPr/>
          </p:nvCxnSpPr>
          <p:spPr bwMode="auto">
            <a:xfrm flipV="1">
              <a:off x="2179130" y="5604934"/>
              <a:ext cx="136504" cy="23706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16" name="Straight Connector 15"/>
            <p:cNvCxnSpPr/>
            <p:nvPr/>
          </p:nvCxnSpPr>
          <p:spPr bwMode="auto">
            <a:xfrm rot="5400000" flipH="1" flipV="1">
              <a:off x="3703759" y="5748458"/>
              <a:ext cx="203200" cy="8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sp>
          <p:nvSpPr>
            <p:cNvPr id="17" name="Oval 16"/>
            <p:cNvSpPr/>
            <p:nvPr/>
          </p:nvSpPr>
          <p:spPr bwMode="auto">
            <a:xfrm>
              <a:off x="4682062" y="3369738"/>
              <a:ext cx="770467" cy="457200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51044" y="3419050"/>
              <a:ext cx="1879600" cy="2769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M.Title</a:t>
              </a:r>
              <a:r>
                <a:rPr lang="en-US" sz="1200" i="1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1200" i="1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M.Director</a:t>
              </a:r>
              <a:endParaRPr lang="en-US" sz="12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54119" y="4546597"/>
              <a:ext cx="834129" cy="276999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20" name="Straight Connector 19"/>
            <p:cNvCxnSpPr>
              <a:stCxn id="6" idx="5"/>
              <a:endCxn id="19" idx="0"/>
            </p:cNvCxnSpPr>
            <p:nvPr/>
          </p:nvCxnSpPr>
          <p:spPr bwMode="auto">
            <a:xfrm>
              <a:off x="4357564" y="4318783"/>
              <a:ext cx="313620" cy="2278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21" name="Straight Connector 20"/>
            <p:cNvCxnSpPr>
              <a:stCxn id="23" idx="7"/>
              <a:endCxn id="6" idx="3"/>
            </p:cNvCxnSpPr>
            <p:nvPr/>
          </p:nvCxnSpPr>
          <p:spPr bwMode="auto">
            <a:xfrm rot="5400000" flipH="1" flipV="1">
              <a:off x="3497512" y="4213639"/>
              <a:ext cx="210105" cy="4203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  <p:cxnSp>
          <p:nvCxnSpPr>
            <p:cNvPr id="22" name="Straight Connector 21"/>
            <p:cNvCxnSpPr>
              <a:stCxn id="6" idx="7"/>
              <a:endCxn id="17" idx="3"/>
            </p:cNvCxnSpPr>
            <p:nvPr/>
          </p:nvCxnSpPr>
          <p:spPr bwMode="auto">
            <a:xfrm rot="5400000" flipH="1" flipV="1">
              <a:off x="4458474" y="3659073"/>
              <a:ext cx="235510" cy="4373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cxn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772" y="2836338"/>
            <a:ext cx="304800" cy="304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756" y="2414159"/>
            <a:ext cx="304800" cy="304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594" y="2095291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37" y="46611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About a Quiz to Start!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833257" y="1654620"/>
            <a:ext cx="3976914" cy="4397829"/>
            <a:chOff x="4064000" y="1190172"/>
            <a:chExt cx="4746171" cy="4934858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0" y="1190172"/>
              <a:ext cx="4746171" cy="493485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6685" y="1727201"/>
              <a:ext cx="3860800" cy="38608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733" y="1735666"/>
            <a:ext cx="4301067" cy="45635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Who painted this picture?</a:t>
            </a:r>
          </a:p>
          <a:p>
            <a:pPr lvl="1"/>
            <a:r>
              <a:rPr lang="en-US" dirty="0" smtClean="0"/>
              <a:t>Mondrian?</a:t>
            </a:r>
          </a:p>
          <a:p>
            <a:pPr lvl="1"/>
            <a:r>
              <a:rPr lang="en-US" dirty="0" smtClean="0"/>
              <a:t>Picasso?</a:t>
            </a:r>
          </a:p>
          <a:p>
            <a:pPr lvl="1"/>
            <a:r>
              <a:rPr lang="en-US" dirty="0" smtClean="0"/>
              <a:t>Ingres?</a:t>
            </a:r>
          </a:p>
          <a:p>
            <a:r>
              <a:rPr lang="en-US" dirty="0" smtClean="0"/>
              <a:t>Actually it was the </a:t>
            </a:r>
            <a:r>
              <a:rPr lang="en-US" b="1" i="1" dirty="0" smtClean="0">
                <a:solidFill>
                  <a:srgbClr val="A50021"/>
                </a:solidFill>
              </a:rPr>
              <a:t>SQL Server query optimizer</a:t>
            </a:r>
            <a:r>
              <a:rPr lang="en-US" dirty="0" smtClean="0"/>
              <a:t>!!</a:t>
            </a:r>
          </a:p>
          <a:p>
            <a:pPr lvl="1"/>
            <a:r>
              <a:rPr lang="en-US" dirty="0" smtClean="0"/>
              <a:t>Plan space for </a:t>
            </a:r>
            <a:r>
              <a:rPr lang="en-US" b="1" dirty="0" smtClean="0"/>
              <a:t>TPC-H query 8 </a:t>
            </a:r>
            <a:r>
              <a:rPr lang="en-US" dirty="0" smtClean="0"/>
              <a:t>as the parameter values for </a:t>
            </a:r>
            <a:r>
              <a:rPr lang="en-US" i="1" dirty="0" smtClean="0"/>
              <a:t>Acct-Bal</a:t>
            </a:r>
            <a:r>
              <a:rPr lang="en-US" dirty="0" smtClean="0"/>
              <a:t> and </a:t>
            </a:r>
            <a:r>
              <a:rPr lang="en-US" i="1" dirty="0" err="1" smtClean="0"/>
              <a:t>ExtendedPrice</a:t>
            </a:r>
            <a:r>
              <a:rPr lang="en-US" dirty="0" smtClean="0"/>
              <a:t> are varied</a:t>
            </a:r>
          </a:p>
          <a:p>
            <a:pPr lvl="1"/>
            <a:r>
              <a:rPr lang="en-US" dirty="0" smtClean="0"/>
              <a:t>Each color represents a different query plan</a:t>
            </a:r>
          </a:p>
          <a:p>
            <a:pPr lvl="1"/>
            <a:r>
              <a:rPr lang="en-US" dirty="0" smtClean="0"/>
              <a:t>Yikes!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50634" y="2996418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7630" y="3359838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3988" y="4738467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8584" y="4738466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02522" y="4867138"/>
            <a:ext cx="63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SQL 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Server</a:t>
            </a:r>
            <a:endParaRPr 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546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Sort-Merge Join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132" y="1735667"/>
            <a:ext cx="4146323" cy="3132666"/>
          </a:xfr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1600" dirty="0" smtClean="0"/>
              <a:t>Sort </a:t>
            </a:r>
            <a:r>
              <a:rPr lang="en-US" sz="1600" i="1" dirty="0" smtClean="0"/>
              <a:t>Reviews</a:t>
            </a:r>
            <a:r>
              <a:rPr lang="en-US" sz="1600" dirty="0" smtClean="0"/>
              <a:t> on </a:t>
            </a:r>
            <a:r>
              <a:rPr lang="en-US" sz="1600" i="1" dirty="0" smtClean="0"/>
              <a:t>MID</a:t>
            </a:r>
            <a:r>
              <a:rPr lang="en-US" sz="1600" dirty="0" smtClean="0"/>
              <a:t> column</a:t>
            </a:r>
          </a:p>
          <a:p>
            <a:pPr>
              <a:buNone/>
            </a:pPr>
            <a:r>
              <a:rPr lang="en-US" sz="1600" dirty="0" smtClean="0"/>
              <a:t>	(unless already sorted)</a:t>
            </a:r>
          </a:p>
          <a:p>
            <a:pPr>
              <a:buNone/>
            </a:pPr>
            <a:r>
              <a:rPr lang="en-US" sz="1600" dirty="0" smtClean="0"/>
              <a:t>Sort </a:t>
            </a:r>
            <a:r>
              <a:rPr lang="en-US" sz="1600" i="1" dirty="0" smtClean="0"/>
              <a:t>Movies</a:t>
            </a:r>
            <a:r>
              <a:rPr lang="en-US" sz="1600" dirty="0" smtClean="0"/>
              <a:t> on </a:t>
            </a:r>
            <a:r>
              <a:rPr lang="en-US" sz="1600" i="1" dirty="0" smtClean="0"/>
              <a:t>MID</a:t>
            </a:r>
            <a:r>
              <a:rPr lang="en-US" sz="1600" dirty="0" smtClean="0"/>
              <a:t> column</a:t>
            </a:r>
          </a:p>
          <a:p>
            <a:pPr>
              <a:buNone/>
            </a:pPr>
            <a:r>
              <a:rPr lang="en-US" sz="1600" dirty="0" smtClean="0"/>
              <a:t>	(unless already sorted)</a:t>
            </a:r>
          </a:p>
          <a:p>
            <a:pPr>
              <a:buNone/>
            </a:pPr>
            <a:r>
              <a:rPr lang="en-US" sz="1600" dirty="0" smtClean="0"/>
              <a:t>“Merge” two sorted tables:</a:t>
            </a:r>
          </a:p>
          <a:p>
            <a:pPr>
              <a:buNone/>
            </a:pPr>
            <a:r>
              <a:rPr lang="en-US" sz="1600" dirty="0" smtClean="0"/>
              <a:t>	 Scan each table sequential in tandem</a:t>
            </a:r>
            <a:br>
              <a:rPr lang="en-US" sz="1600" dirty="0" smtClean="0"/>
            </a:br>
            <a:r>
              <a:rPr lang="en-US" sz="1600" dirty="0" smtClean="0"/>
              <a:t>  {</a:t>
            </a:r>
          </a:p>
          <a:p>
            <a:pPr>
              <a:buNone/>
            </a:pPr>
            <a:r>
              <a:rPr lang="en-US" sz="1600" dirty="0" smtClean="0"/>
              <a:t>	       For current row </a:t>
            </a:r>
            <a:r>
              <a:rPr lang="en-US" sz="1600" i="1" dirty="0" smtClean="0"/>
              <a:t>r</a:t>
            </a:r>
            <a:r>
              <a:rPr lang="en-US" sz="1600" dirty="0" smtClean="0"/>
              <a:t> of </a:t>
            </a:r>
            <a:r>
              <a:rPr lang="en-US" sz="1600" i="1" dirty="0" smtClean="0"/>
              <a:t>Reviews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For current row </a:t>
            </a:r>
            <a:r>
              <a:rPr lang="en-US" sz="1600" i="1" dirty="0" smtClean="0"/>
              <a:t>m</a:t>
            </a:r>
            <a:r>
              <a:rPr lang="en-US" sz="1600" dirty="0" smtClean="0"/>
              <a:t> of </a:t>
            </a:r>
            <a:r>
              <a:rPr lang="en-US" sz="1600" i="1" dirty="0" smtClean="0"/>
              <a:t>Movies</a:t>
            </a:r>
          </a:p>
          <a:p>
            <a:pPr>
              <a:buNone/>
            </a:pPr>
            <a:r>
              <a:rPr lang="en-US" sz="1600" dirty="0" smtClean="0"/>
              <a:t>             if </a:t>
            </a:r>
            <a:r>
              <a:rPr lang="en-US" sz="1600" i="1" dirty="0" err="1" smtClean="0"/>
              <a:t>r.MID</a:t>
            </a:r>
            <a:r>
              <a:rPr lang="en-US" sz="1600" dirty="0" smtClean="0"/>
              <a:t> = </a:t>
            </a:r>
            <a:r>
              <a:rPr lang="en-US" sz="1600" i="1" dirty="0" err="1" smtClean="0"/>
              <a:t>m.MID</a:t>
            </a:r>
            <a:r>
              <a:rPr lang="en-US" sz="1600" dirty="0" smtClean="0"/>
              <a:t> produce output row</a:t>
            </a:r>
          </a:p>
          <a:p>
            <a:pPr>
              <a:buNone/>
            </a:pPr>
            <a:r>
              <a:rPr lang="en-US" sz="1600" dirty="0" smtClean="0"/>
              <a:t>             Advance </a:t>
            </a:r>
            <a:r>
              <a:rPr lang="en-US" sz="1600" i="1" dirty="0" err="1" smtClean="0"/>
              <a:t>r</a:t>
            </a:r>
            <a:r>
              <a:rPr lang="en-US" sz="1600" dirty="0" smtClean="0"/>
              <a:t> and </a:t>
            </a:r>
            <a:r>
              <a:rPr lang="en-US" sz="1600" i="1" dirty="0" err="1" smtClean="0"/>
              <a:t>m</a:t>
            </a:r>
            <a:r>
              <a:rPr lang="en-US" sz="1600" dirty="0" smtClean="0"/>
              <a:t> cursors</a:t>
            </a:r>
          </a:p>
          <a:p>
            <a:pPr>
              <a:buNone/>
            </a:pPr>
            <a:r>
              <a:rPr lang="en-US" sz="1600" dirty="0" smtClean="0"/>
              <a:t>	  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515916" y="3526517"/>
            <a:ext cx="2339102" cy="369332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Cost = |</a:t>
            </a:r>
            <a:r>
              <a:rPr lang="en-US" sz="18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 + |</a:t>
            </a:r>
            <a:r>
              <a:rPr lang="en-US" sz="18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 I/</a:t>
            </a:r>
            <a:r>
              <a:rPr lang="en-US" sz="1800" dirty="0" err="1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Os</a:t>
            </a:r>
            <a:endParaRPr lang="en-US" sz="180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2544" y="1608693"/>
            <a:ext cx="2791522" cy="3516162"/>
            <a:chOff x="112544" y="1608693"/>
            <a:chExt cx="2791522" cy="3516162"/>
          </a:xfrm>
        </p:grpSpPr>
        <p:grpSp>
          <p:nvGrpSpPr>
            <p:cNvPr id="46" name="Group 45"/>
            <p:cNvGrpSpPr/>
            <p:nvPr/>
          </p:nvGrpSpPr>
          <p:grpSpPr>
            <a:xfrm>
              <a:off x="753536" y="1608693"/>
              <a:ext cx="2150530" cy="3516162"/>
              <a:chOff x="736601" y="2599290"/>
              <a:chExt cx="2150530" cy="3516162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88993" y="2599290"/>
                <a:ext cx="1841440" cy="1834878"/>
                <a:chOff x="846660" y="2074356"/>
                <a:chExt cx="1841440" cy="1834878"/>
              </a:xfrm>
            </p:grpSpPr>
            <p:sp>
              <p:nvSpPr>
                <p:cNvPr id="11" name="Oval 10"/>
                <p:cNvSpPr>
                  <a:spLocks noChangeAspect="1"/>
                </p:cNvSpPr>
                <p:nvPr/>
              </p:nvSpPr>
              <p:spPr bwMode="auto">
                <a:xfrm>
                  <a:off x="1228749" y="2480738"/>
                  <a:ext cx="1077262" cy="704088"/>
                </a:xfrm>
                <a:prstGeom prst="ellipse">
                  <a:avLst/>
                </a:prstGeom>
                <a:solidFill>
                  <a:srgbClr val="FFFF66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Merge </a:t>
                  </a:r>
                </a:p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4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 bwMode="auto">
                <a:xfrm rot="5400000" flipH="1" flipV="1">
                  <a:off x="1564189" y="2277547"/>
                  <a:ext cx="406382" cy="0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</p:spPr>
            </p:cxnSp>
            <p:grpSp>
              <p:nvGrpSpPr>
                <p:cNvPr id="31" name="Group 30"/>
                <p:cNvGrpSpPr/>
                <p:nvPr/>
              </p:nvGrpSpPr>
              <p:grpSpPr>
                <a:xfrm>
                  <a:off x="846660" y="3369738"/>
                  <a:ext cx="1841440" cy="539496"/>
                  <a:chOff x="846660" y="3369738"/>
                  <a:chExt cx="1841440" cy="539496"/>
                </a:xfrm>
              </p:grpSpPr>
              <p:sp>
                <p:nvSpPr>
                  <p:cNvPr id="25" name="Oval 24"/>
                  <p:cNvSpPr>
                    <a:spLocks noChangeAspect="1"/>
                  </p:cNvSpPr>
                  <p:nvPr/>
                </p:nvSpPr>
                <p:spPr bwMode="auto">
                  <a:xfrm>
                    <a:off x="846660" y="3369738"/>
                    <a:ext cx="825440" cy="539496"/>
                  </a:xfrm>
                  <a:prstGeom prst="ellipse">
                    <a:avLst/>
                  </a:prstGeom>
                  <a:solidFill>
                    <a:srgbClr val="FFFF66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Sort</a:t>
                    </a:r>
                    <a:endParaRPr kumimoji="0" lang="en-US" sz="14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Oval 25"/>
                  <p:cNvSpPr>
                    <a:spLocks noChangeAspect="1"/>
                  </p:cNvSpPr>
                  <p:nvPr/>
                </p:nvSpPr>
                <p:spPr bwMode="auto">
                  <a:xfrm>
                    <a:off x="1862660" y="3369738"/>
                    <a:ext cx="825440" cy="539496"/>
                  </a:xfrm>
                  <a:prstGeom prst="ellipse">
                    <a:avLst/>
                  </a:prstGeom>
                  <a:solidFill>
                    <a:srgbClr val="FFFF66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Sort</a:t>
                    </a:r>
                    <a:endParaRPr kumimoji="0" lang="en-US" sz="14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34" name="Group 33"/>
                <p:cNvGrpSpPr/>
                <p:nvPr/>
              </p:nvGrpSpPr>
              <p:grpSpPr>
                <a:xfrm>
                  <a:off x="1252386" y="3167317"/>
                  <a:ext cx="1029989" cy="210105"/>
                  <a:chOff x="1250303" y="3167317"/>
                  <a:chExt cx="1029989" cy="210105"/>
                </a:xfrm>
              </p:grpSpPr>
              <p:cxnSp>
                <p:nvCxnSpPr>
                  <p:cNvPr id="32" name="Straight Connector 31"/>
                  <p:cNvCxnSpPr/>
                  <p:nvPr/>
                </p:nvCxnSpPr>
                <p:spPr bwMode="auto">
                  <a:xfrm rot="5400000" flipH="1" flipV="1">
                    <a:off x="1355447" y="3062173"/>
                    <a:ext cx="210105" cy="42039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stealth" w="lg" len="lg"/>
                  </a:ln>
                  <a:effectLst/>
                </p:spPr>
              </p:cxnSp>
              <p:cxnSp>
                <p:nvCxnSpPr>
                  <p:cNvPr id="33" name="Straight Connector 32"/>
                  <p:cNvCxnSpPr/>
                  <p:nvPr/>
                </p:nvCxnSpPr>
                <p:spPr bwMode="auto">
                  <a:xfrm rot="16200000" flipV="1">
                    <a:off x="1965042" y="3062173"/>
                    <a:ext cx="210105" cy="42039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stealth" w="lg" len="lg"/>
                  </a:ln>
                  <a:effectLst/>
                </p:spPr>
              </p:cxnSp>
            </p:grpSp>
          </p:grpSp>
          <p:grpSp>
            <p:nvGrpSpPr>
              <p:cNvPr id="44" name="Group 43"/>
              <p:cNvGrpSpPr/>
              <p:nvPr/>
            </p:nvGrpSpPr>
            <p:grpSpPr>
              <a:xfrm>
                <a:off x="736601" y="4451101"/>
                <a:ext cx="1109133" cy="1664351"/>
                <a:chOff x="736601" y="4451101"/>
                <a:chExt cx="1109133" cy="1664351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736601" y="4730841"/>
                  <a:ext cx="1109133" cy="1384611"/>
                  <a:chOff x="736601" y="4730841"/>
                  <a:chExt cx="1109133" cy="1384611"/>
                </a:xfrm>
              </p:grpSpPr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853677" y="4730841"/>
                    <a:ext cx="874981" cy="790787"/>
                    <a:chOff x="839657" y="4730841"/>
                    <a:chExt cx="874981" cy="790787"/>
                  </a:xfrm>
                </p:grpSpPr>
                <p:sp>
                  <p:nvSpPr>
                    <p:cNvPr id="23" name="AutoShap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9657" y="4730841"/>
                      <a:ext cx="874981" cy="790787"/>
                    </a:xfrm>
                    <a:prstGeom prst="can">
                      <a:avLst>
                        <a:gd name="adj" fmla="val 25000"/>
                      </a:avLst>
                    </a:prstGeom>
                    <a:solidFill>
                      <a:srgbClr val="E9FF51"/>
                    </a:solidFill>
                    <a:ln w="19050">
                      <a:solidFill>
                        <a:srgbClr val="01020B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800" b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36" name="Group 35"/>
                    <p:cNvGrpSpPr/>
                    <p:nvPr/>
                  </p:nvGrpSpPr>
                  <p:grpSpPr>
                    <a:xfrm>
                      <a:off x="924015" y="4955560"/>
                      <a:ext cx="706264" cy="467526"/>
                      <a:chOff x="938035" y="4938626"/>
                      <a:chExt cx="706264" cy="467526"/>
                    </a:xfrm>
                  </p:grpSpPr>
                  <p:sp>
                    <p:nvSpPr>
                      <p:cNvPr id="19" name="Rectangle 18"/>
                      <p:cNvSpPr/>
                      <p:nvPr/>
                    </p:nvSpPr>
                    <p:spPr bwMode="auto">
                      <a:xfrm>
                        <a:off x="947983" y="4938626"/>
                        <a:ext cx="686368" cy="467526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1270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cxnSp>
                    <p:nvCxnSpPr>
                      <p:cNvPr id="20" name="Straight Connector 19"/>
                      <p:cNvCxnSpPr/>
                      <p:nvPr/>
                    </p:nvCxnSpPr>
                    <p:spPr bwMode="auto">
                      <a:xfrm>
                        <a:off x="938035" y="5043073"/>
                        <a:ext cx="696316" cy="186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270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</p:cxnSp>
                  <p:cxnSp>
                    <p:nvCxnSpPr>
                      <p:cNvPr id="21" name="Straight Connector 20"/>
                      <p:cNvCxnSpPr/>
                      <p:nvPr/>
                    </p:nvCxnSpPr>
                    <p:spPr bwMode="auto">
                      <a:xfrm>
                        <a:off x="947983" y="5162442"/>
                        <a:ext cx="696316" cy="186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270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</p:cxnSp>
                  <p:cxnSp>
                    <p:nvCxnSpPr>
                      <p:cNvPr id="22" name="Straight Connector 21"/>
                      <p:cNvCxnSpPr/>
                      <p:nvPr/>
                    </p:nvCxnSpPr>
                    <p:spPr bwMode="auto">
                      <a:xfrm>
                        <a:off x="947982" y="5281810"/>
                        <a:ext cx="696316" cy="186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270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</p:cxnSp>
                </p:grpSp>
              </p:grp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736601" y="5592232"/>
                    <a:ext cx="1109133" cy="523220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0" i="1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Reviews</a:t>
                    </a:r>
                  </a:p>
                  <a:p>
                    <a:pPr algn="ctr"/>
                    <a:r>
                      <a:rPr lang="en-US" sz="1400" b="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(|</a:t>
                    </a:r>
                    <a:r>
                      <a:rPr lang="en-US" sz="1400" b="0" i="1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R</a:t>
                    </a:r>
                    <a:r>
                      <a:rPr lang="en-US" sz="1400" b="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| pages)</a:t>
                    </a:r>
                  </a:p>
                </p:txBody>
              </p:sp>
            </p:grpSp>
            <p:cxnSp>
              <p:nvCxnSpPr>
                <p:cNvPr id="42" name="Straight Connector 41"/>
                <p:cNvCxnSpPr/>
                <p:nvPr/>
              </p:nvCxnSpPr>
              <p:spPr bwMode="auto">
                <a:xfrm rot="5400000" flipH="1" flipV="1">
                  <a:off x="1110828" y="4631440"/>
                  <a:ext cx="360678" cy="0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</p:spPr>
            </p:cxnSp>
          </p:grpSp>
          <p:grpSp>
            <p:nvGrpSpPr>
              <p:cNvPr id="45" name="Group 44"/>
              <p:cNvGrpSpPr/>
              <p:nvPr/>
            </p:nvGrpSpPr>
            <p:grpSpPr>
              <a:xfrm>
                <a:off x="1777998" y="4451101"/>
                <a:ext cx="1109133" cy="1664351"/>
                <a:chOff x="1777998" y="4451101"/>
                <a:chExt cx="1109133" cy="1664351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1777998" y="4730841"/>
                  <a:ext cx="1109133" cy="1384611"/>
                  <a:chOff x="1871135" y="4730841"/>
                  <a:chExt cx="1109133" cy="1384611"/>
                </a:xfrm>
              </p:grpSpPr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1988211" y="4730841"/>
                    <a:ext cx="874981" cy="790787"/>
                    <a:chOff x="1998404" y="4730841"/>
                    <a:chExt cx="874981" cy="790787"/>
                  </a:xfrm>
                </p:grpSpPr>
                <p:sp>
                  <p:nvSpPr>
                    <p:cNvPr id="24" name="AutoShap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98404" y="4730841"/>
                      <a:ext cx="874981" cy="790787"/>
                    </a:xfrm>
                    <a:prstGeom prst="can">
                      <a:avLst>
                        <a:gd name="adj" fmla="val 25000"/>
                      </a:avLst>
                    </a:prstGeom>
                    <a:solidFill>
                      <a:srgbClr val="E9FF51"/>
                    </a:solidFill>
                    <a:ln w="19050">
                      <a:solidFill>
                        <a:srgbClr val="01020B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800" b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8" name="Group 185"/>
                    <p:cNvGrpSpPr/>
                    <p:nvPr/>
                  </p:nvGrpSpPr>
                  <p:grpSpPr>
                    <a:xfrm>
                      <a:off x="2082762" y="4955560"/>
                      <a:ext cx="706264" cy="467526"/>
                      <a:chOff x="7332133" y="584200"/>
                      <a:chExt cx="601134" cy="397933"/>
                    </a:xfrm>
                    <a:solidFill>
                      <a:srgbClr val="FF0000"/>
                    </a:solidFill>
                  </p:grpSpPr>
                  <p:sp>
                    <p:nvSpPr>
                      <p:cNvPr id="15" name="Rectangle 14"/>
                      <p:cNvSpPr/>
                      <p:nvPr/>
                    </p:nvSpPr>
                    <p:spPr bwMode="auto">
                      <a:xfrm>
                        <a:off x="7340600" y="584200"/>
                        <a:ext cx="584200" cy="397933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cxnSp>
                    <p:nvCxnSpPr>
                      <p:cNvPr id="16" name="Straight Connector 15"/>
                      <p:cNvCxnSpPr/>
                      <p:nvPr/>
                    </p:nvCxnSpPr>
                    <p:spPr bwMode="auto">
                      <a:xfrm>
                        <a:off x="7332133" y="673100"/>
                        <a:ext cx="592667" cy="1588"/>
                      </a:xfrm>
                      <a:prstGeom prst="line">
                        <a:avLst/>
                      </a:prstGeom>
                      <a:grpFill/>
                      <a:ln w="1270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</p:cxnSp>
                  <p:cxnSp>
                    <p:nvCxnSpPr>
                      <p:cNvPr id="17" name="Straight Connector 16"/>
                      <p:cNvCxnSpPr/>
                      <p:nvPr/>
                    </p:nvCxnSpPr>
                    <p:spPr bwMode="auto">
                      <a:xfrm>
                        <a:off x="7340600" y="774700"/>
                        <a:ext cx="592667" cy="1588"/>
                      </a:xfrm>
                      <a:prstGeom prst="line">
                        <a:avLst/>
                      </a:prstGeom>
                      <a:grpFill/>
                      <a:ln w="1270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</p:cxnSp>
                  <p:cxnSp>
                    <p:nvCxnSpPr>
                      <p:cNvPr id="18" name="Straight Connector 17"/>
                      <p:cNvCxnSpPr/>
                      <p:nvPr/>
                    </p:nvCxnSpPr>
                    <p:spPr bwMode="auto">
                      <a:xfrm>
                        <a:off x="7340599" y="876300"/>
                        <a:ext cx="592667" cy="1588"/>
                      </a:xfrm>
                      <a:prstGeom prst="line">
                        <a:avLst/>
                      </a:prstGeom>
                      <a:grpFill/>
                      <a:ln w="1270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</p:cxnSp>
                </p:grpSp>
              </p:grp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871135" y="5592232"/>
                    <a:ext cx="1109133" cy="523220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0" i="1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Movies</a:t>
                    </a:r>
                  </a:p>
                  <a:p>
                    <a:pPr algn="ctr"/>
                    <a:r>
                      <a:rPr lang="en-US" sz="1400" b="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(|</a:t>
                    </a:r>
                    <a:r>
                      <a:rPr lang="en-US" sz="1400" b="0" i="1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M</a:t>
                    </a:r>
                    <a:r>
                      <a:rPr lang="en-US" sz="1400" b="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| pages)</a:t>
                    </a:r>
                  </a:p>
                </p:txBody>
              </p:sp>
            </p:grpSp>
            <p:cxnSp>
              <p:nvCxnSpPr>
                <p:cNvPr id="43" name="Straight Connector 42"/>
                <p:cNvCxnSpPr/>
                <p:nvPr/>
              </p:nvCxnSpPr>
              <p:spPr bwMode="auto">
                <a:xfrm rot="5400000" flipH="1" flipV="1">
                  <a:off x="2152225" y="4631440"/>
                  <a:ext cx="360678" cy="0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</p:spPr>
            </p:cxnSp>
          </p:grpSp>
        </p:grpSp>
        <p:sp>
          <p:nvSpPr>
            <p:cNvPr id="41" name="TextBox 40"/>
            <p:cNvSpPr txBox="1"/>
            <p:nvPr/>
          </p:nvSpPr>
          <p:spPr>
            <a:xfrm>
              <a:off x="112544" y="2150515"/>
              <a:ext cx="1320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Reviews.MID</a:t>
              </a:r>
              <a:r>
                <a:rPr lang="en-US" sz="1200" i="1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 =     </a:t>
              </a:r>
              <a:r>
                <a:rPr lang="en-US" sz="1200" i="1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Movies.MID</a:t>
              </a:r>
              <a:endParaRPr lang="en-US" sz="12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504249" y="2381949"/>
            <a:ext cx="2191626" cy="369332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Cost =  4 * |</a:t>
            </a:r>
            <a:r>
              <a:rPr lang="en-US" sz="18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 I/</a:t>
            </a:r>
            <a:r>
              <a:rPr lang="en-US" sz="1800" dirty="0" err="1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Os</a:t>
            </a:r>
            <a:endParaRPr lang="en-US" sz="180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84649" y="4863245"/>
            <a:ext cx="3706977" cy="369332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Total I/O cost = 5*|</a:t>
            </a:r>
            <a:r>
              <a:rPr lang="en-US" sz="18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 + 5*|</a:t>
            </a:r>
            <a:r>
              <a:rPr lang="en-US" sz="18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 I/</a:t>
            </a:r>
            <a:r>
              <a:rPr lang="en-US" sz="1800" dirty="0" err="1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Os</a:t>
            </a:r>
            <a:endParaRPr lang="en-US" sz="180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04249" y="1830409"/>
            <a:ext cx="2165978" cy="369332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Cost  = 4 * |</a:t>
            </a:r>
            <a:r>
              <a:rPr lang="en-US" sz="18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 I/</a:t>
            </a:r>
            <a:r>
              <a:rPr lang="en-US" sz="1800" dirty="0" err="1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Os</a:t>
            </a:r>
            <a:endParaRPr lang="en-US" sz="180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5928" y="5475884"/>
            <a:ext cx="7498080" cy="868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indent="0" algn="ctr">
              <a:lnSpc>
                <a:spcPts val="32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Main Idea: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Sort 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R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b="0" i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on the join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column (</a:t>
            </a:r>
            <a:r>
              <a:rPr lang="en-US" sz="2000" b="0" i="1" dirty="0" smtClean="0">
                <a:latin typeface="Arial" pitchFamily="34" charset="0"/>
                <a:cs typeface="Arial" pitchFamily="34" charset="0"/>
              </a:rPr>
              <a:t>MID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then scan them to do a ``merge’’ (on join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column),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and output result tuples.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7" grpId="0" animBg="1"/>
      <p:bldP spid="48" grpId="0" animBg="1"/>
      <p:bldP spid="49" grpId="0" animBg="1"/>
      <p:bldP spid="50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5" y="135723"/>
            <a:ext cx="8229600" cy="914400"/>
          </a:xfrm>
        </p:spPr>
        <p:txBody>
          <a:bodyPr/>
          <a:lstStyle/>
          <a:p>
            <a:r>
              <a:rPr lang="en-US" dirty="0" smtClean="0"/>
              <a:t>Nested-Loops Join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3867" y="1108378"/>
            <a:ext cx="4705222" cy="3711656"/>
          </a:xfr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228600">
              <a:spcBef>
                <a:spcPts val="0"/>
              </a:spcBef>
              <a:buNone/>
            </a:pPr>
            <a:r>
              <a:rPr lang="en-US" sz="1600" dirty="0" smtClean="0"/>
              <a:t>For each page </a:t>
            </a:r>
            <a:r>
              <a:rPr lang="en-US" sz="1600" i="1" dirty="0" err="1" smtClean="0"/>
              <a:t>R</a:t>
            </a:r>
            <a:r>
              <a:rPr lang="en-US" sz="1600" i="1" baseline="-25000" dirty="0" err="1" smtClean="0"/>
              <a:t>i</a:t>
            </a:r>
            <a:r>
              <a:rPr lang="en-US" sz="1600" dirty="0" smtClean="0"/>
              <a:t>, 1≤ </a:t>
            </a:r>
            <a:r>
              <a:rPr lang="en-US" sz="1600" dirty="0" err="1" smtClean="0"/>
              <a:t>i</a:t>
            </a:r>
            <a:r>
              <a:rPr lang="en-US" sz="1600" dirty="0" smtClean="0"/>
              <a:t> ≤ |</a:t>
            </a:r>
            <a:r>
              <a:rPr lang="en-US" sz="1600" i="1" dirty="0" smtClean="0"/>
              <a:t>R</a:t>
            </a:r>
            <a:r>
              <a:rPr lang="en-US" sz="1600" dirty="0" smtClean="0"/>
              <a:t>|, of </a:t>
            </a:r>
            <a:r>
              <a:rPr lang="en-US" sz="1600" i="1" dirty="0" smtClean="0"/>
              <a:t>Reviews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600" dirty="0" smtClean="0"/>
              <a:t>{</a:t>
            </a:r>
            <a:br>
              <a:rPr lang="en-US" sz="1600" dirty="0" smtClean="0"/>
            </a:br>
            <a:r>
              <a:rPr lang="en-US" sz="1600" dirty="0" smtClean="0"/>
              <a:t>Read page </a:t>
            </a:r>
            <a:r>
              <a:rPr lang="en-US" sz="1600" i="1" dirty="0" err="1" smtClean="0"/>
              <a:t>R</a:t>
            </a:r>
            <a:r>
              <a:rPr lang="en-US" sz="1600" i="1" baseline="-25000" dirty="0" err="1" smtClean="0"/>
              <a:t>i</a:t>
            </a:r>
            <a:r>
              <a:rPr lang="en-US" sz="1600" dirty="0" smtClean="0"/>
              <a:t> from disk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600" dirty="0" smtClean="0"/>
              <a:t>	For each </a:t>
            </a:r>
            <a:r>
              <a:rPr lang="en-US" sz="1600" i="1" dirty="0" err="1" smtClean="0"/>
              <a:t>M</a:t>
            </a:r>
            <a:r>
              <a:rPr lang="en-US" sz="1600" i="1" baseline="-25000" dirty="0" err="1" smtClean="0"/>
              <a:t>j</a:t>
            </a:r>
            <a:r>
              <a:rPr lang="en-US" sz="1600" dirty="0" smtClean="0"/>
              <a:t>, 1≤ </a:t>
            </a:r>
            <a:r>
              <a:rPr lang="en-US" sz="1600" dirty="0" err="1" smtClean="0"/>
              <a:t>j</a:t>
            </a:r>
            <a:r>
              <a:rPr lang="en-US" sz="1600" dirty="0" smtClean="0"/>
              <a:t> ≤ |</a:t>
            </a:r>
            <a:r>
              <a:rPr lang="en-US" sz="1600" i="1" dirty="0" smtClean="0"/>
              <a:t>M</a:t>
            </a:r>
            <a:r>
              <a:rPr lang="en-US" sz="1600" dirty="0" smtClean="0"/>
              <a:t>|, of </a:t>
            </a:r>
            <a:r>
              <a:rPr lang="en-US" sz="1600" i="1" dirty="0" smtClean="0"/>
              <a:t>Movies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600" dirty="0" smtClean="0"/>
              <a:t>	{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600" dirty="0" smtClean="0"/>
              <a:t>	     Read page </a:t>
            </a:r>
            <a:r>
              <a:rPr lang="en-US" sz="1600" i="1" dirty="0" err="1" smtClean="0"/>
              <a:t>M</a:t>
            </a:r>
            <a:r>
              <a:rPr lang="en-US" sz="1600" i="1" baseline="-25000" dirty="0" err="1" smtClean="0"/>
              <a:t>j</a:t>
            </a:r>
            <a:r>
              <a:rPr lang="en-US" sz="1600" dirty="0" smtClean="0"/>
              <a:t> from disk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600" dirty="0" smtClean="0"/>
              <a:t>	     For all rows </a:t>
            </a:r>
            <a:r>
              <a:rPr lang="en-US" sz="1600" i="1" dirty="0" err="1" smtClean="0"/>
              <a:t>r</a:t>
            </a:r>
            <a:r>
              <a:rPr lang="en-US" sz="1600" dirty="0" smtClean="0"/>
              <a:t> on page </a:t>
            </a:r>
            <a:r>
              <a:rPr lang="en-US" sz="1600" i="1" dirty="0" err="1" smtClean="0"/>
              <a:t>R</a:t>
            </a:r>
            <a:r>
              <a:rPr lang="en-US" sz="1600" i="1" baseline="-25000" dirty="0" err="1" smtClean="0"/>
              <a:t>i</a:t>
            </a:r>
            <a:endParaRPr lang="en-US" sz="1600" i="1" baseline="-25000" dirty="0" smtClean="0"/>
          </a:p>
          <a:p>
            <a:pPr marL="228600">
              <a:spcBef>
                <a:spcPts val="0"/>
              </a:spcBef>
              <a:buNone/>
            </a:pPr>
            <a:r>
              <a:rPr lang="en-US" sz="1600" dirty="0" smtClean="0"/>
              <a:t>	     {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600" dirty="0" smtClean="0"/>
              <a:t>		For all rows </a:t>
            </a:r>
            <a:r>
              <a:rPr lang="en-US" sz="1600" i="1" dirty="0" err="1" smtClean="0"/>
              <a:t>m</a:t>
            </a:r>
            <a:r>
              <a:rPr lang="en-US" sz="1600" dirty="0" smtClean="0"/>
              <a:t> on page </a:t>
            </a:r>
            <a:r>
              <a:rPr lang="en-US" sz="1600" i="1" dirty="0" err="1" smtClean="0"/>
              <a:t>M</a:t>
            </a:r>
            <a:r>
              <a:rPr lang="en-US" sz="1600" i="1" baseline="-25000" dirty="0" err="1" smtClean="0"/>
              <a:t>j</a:t>
            </a:r>
            <a:endParaRPr lang="en-US" sz="1600" i="1" baseline="-25000" dirty="0" smtClean="0"/>
          </a:p>
          <a:p>
            <a:pPr marL="228600">
              <a:spcBef>
                <a:spcPts val="0"/>
              </a:spcBef>
              <a:buNone/>
            </a:pPr>
            <a:r>
              <a:rPr lang="en-US" sz="1600" dirty="0" smtClean="0"/>
              <a:t>		{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600" dirty="0" smtClean="0"/>
              <a:t>		     if </a:t>
            </a:r>
            <a:r>
              <a:rPr lang="en-US" sz="1600" i="1" dirty="0" err="1" smtClean="0"/>
              <a:t>r.MID</a:t>
            </a:r>
            <a:r>
              <a:rPr lang="en-US" sz="1600" dirty="0" smtClean="0"/>
              <a:t> = </a:t>
            </a:r>
            <a:r>
              <a:rPr lang="en-US" sz="1600" i="1" dirty="0" err="1" smtClean="0"/>
              <a:t>m.MID</a:t>
            </a:r>
            <a:r>
              <a:rPr lang="en-US" sz="1600" dirty="0" smtClean="0"/>
              <a:t> produce output row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600" dirty="0" smtClean="0"/>
              <a:t> 		}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600" dirty="0" smtClean="0"/>
              <a:t>	    }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600" dirty="0" smtClean="0"/>
              <a:t>	}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600" dirty="0" smtClean="0"/>
              <a:t>}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4968" y="4835589"/>
            <a:ext cx="2787943" cy="369332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I/O Cost  = |</a:t>
            </a:r>
            <a:r>
              <a:rPr lang="en-US" sz="18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 + |</a:t>
            </a:r>
            <a:r>
              <a:rPr lang="en-US" sz="18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 * |</a:t>
            </a:r>
            <a:r>
              <a:rPr lang="en-US" sz="18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2531" y="1955783"/>
            <a:ext cx="3090337" cy="2864251"/>
            <a:chOff x="372531" y="1955783"/>
            <a:chExt cx="3090337" cy="2864251"/>
          </a:xfrm>
        </p:grpSpPr>
        <p:grpSp>
          <p:nvGrpSpPr>
            <p:cNvPr id="6" name="Group 5"/>
            <p:cNvGrpSpPr/>
            <p:nvPr/>
          </p:nvGrpSpPr>
          <p:grpSpPr>
            <a:xfrm>
              <a:off x="1126067" y="1955783"/>
              <a:ext cx="2336801" cy="2864251"/>
              <a:chOff x="1126067" y="1955783"/>
              <a:chExt cx="2336801" cy="2864251"/>
            </a:xfrm>
          </p:grpSpPr>
          <p:sp>
            <p:nvSpPr>
              <p:cNvPr id="22" name="Oval 21"/>
              <p:cNvSpPr>
                <a:spLocks/>
              </p:cNvSpPr>
              <p:nvPr/>
            </p:nvSpPr>
            <p:spPr bwMode="auto">
              <a:xfrm>
                <a:off x="1659460" y="2362187"/>
                <a:ext cx="1399032" cy="914400"/>
              </a:xfrm>
              <a:prstGeom prst="ellipse">
                <a:avLst/>
              </a:prstGeom>
              <a:solidFill>
                <a:srgbClr val="FFFF66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Nested Loops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2353735" y="3243498"/>
                <a:ext cx="1109133" cy="1576536"/>
                <a:chOff x="1811868" y="3268916"/>
                <a:chExt cx="1109133" cy="1576536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1928944" y="3460841"/>
                  <a:ext cx="874981" cy="790787"/>
                  <a:chOff x="1939137" y="3460841"/>
                  <a:chExt cx="874981" cy="790787"/>
                </a:xfrm>
              </p:grpSpPr>
              <p:sp>
                <p:nvSpPr>
                  <p:cNvPr id="35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1939137" y="3460841"/>
                    <a:ext cx="874981" cy="790787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E9FF51"/>
                  </a:solidFill>
                  <a:ln w="19050">
                    <a:solidFill>
                      <a:srgbClr val="01020B"/>
                    </a:solidFill>
                    <a:round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sz="800" b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9" name="Group 185"/>
                  <p:cNvGrpSpPr/>
                  <p:nvPr/>
                </p:nvGrpSpPr>
                <p:grpSpPr>
                  <a:xfrm>
                    <a:off x="2023495" y="3694027"/>
                    <a:ext cx="706264" cy="467526"/>
                    <a:chOff x="7332133" y="584200"/>
                    <a:chExt cx="601134" cy="397933"/>
                  </a:xfrm>
                  <a:solidFill>
                    <a:srgbClr val="FF0000"/>
                  </a:solidFill>
                </p:grpSpPr>
                <p:sp>
                  <p:nvSpPr>
                    <p:cNvPr id="26" name="Rectangle 25"/>
                    <p:cNvSpPr/>
                    <p:nvPr/>
                  </p:nvSpPr>
                  <p:spPr bwMode="auto">
                    <a:xfrm>
                      <a:off x="7340600" y="584200"/>
                      <a:ext cx="584200" cy="397933"/>
                    </a:xfrm>
                    <a:prstGeom prst="rect">
                      <a:avLst/>
                    </a:prstGeom>
                    <a:grpFill/>
                    <a:ln w="1270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cxnSp>
                  <p:nvCxnSpPr>
                    <p:cNvPr id="27" name="Straight Connector 26"/>
                    <p:cNvCxnSpPr/>
                    <p:nvPr/>
                  </p:nvCxnSpPr>
                  <p:spPr bwMode="auto">
                    <a:xfrm>
                      <a:off x="7332133" y="673100"/>
                      <a:ext cx="592667" cy="1588"/>
                    </a:xfrm>
                    <a:prstGeom prst="line">
                      <a:avLst/>
                    </a:prstGeom>
                    <a:grpFill/>
                    <a:ln w="1270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cxnSp>
                <p:cxnSp>
                  <p:nvCxnSpPr>
                    <p:cNvPr id="28" name="Straight Connector 27"/>
                    <p:cNvCxnSpPr/>
                    <p:nvPr/>
                  </p:nvCxnSpPr>
                  <p:spPr bwMode="auto">
                    <a:xfrm>
                      <a:off x="7340600" y="774700"/>
                      <a:ext cx="592667" cy="1588"/>
                    </a:xfrm>
                    <a:prstGeom prst="line">
                      <a:avLst/>
                    </a:prstGeom>
                    <a:grpFill/>
                    <a:ln w="1270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cxnSp>
                <p:cxnSp>
                  <p:nvCxnSpPr>
                    <p:cNvPr id="29" name="Straight Connector 28"/>
                    <p:cNvCxnSpPr/>
                    <p:nvPr/>
                  </p:nvCxnSpPr>
                  <p:spPr bwMode="auto">
                    <a:xfrm>
                      <a:off x="7340599" y="876300"/>
                      <a:ext cx="592667" cy="1588"/>
                    </a:xfrm>
                    <a:prstGeom prst="line">
                      <a:avLst/>
                    </a:prstGeom>
                    <a:grpFill/>
                    <a:ln w="1270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cxnSp>
              </p:grpSp>
            </p:grpSp>
            <p:sp>
              <p:nvSpPr>
                <p:cNvPr id="21" name="TextBox 20"/>
                <p:cNvSpPr txBox="1"/>
                <p:nvPr/>
              </p:nvSpPr>
              <p:spPr>
                <a:xfrm>
                  <a:off x="1811868" y="4322232"/>
                  <a:ext cx="1109133" cy="523220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0" i="1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Movies</a:t>
                  </a:r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b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</a:br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(|</a:t>
                  </a:r>
                  <a:r>
                    <a:rPr lang="en-US" sz="1400" b="0" i="1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M</a:t>
                  </a:r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| pages)</a:t>
                  </a: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 bwMode="auto">
                <a:xfrm rot="16200000" flipH="1">
                  <a:off x="2133219" y="3173394"/>
                  <a:ext cx="227814" cy="418858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</p:spPr>
            </p:cxnSp>
          </p:grpSp>
          <p:grpSp>
            <p:nvGrpSpPr>
              <p:cNvPr id="40" name="Group 39"/>
              <p:cNvGrpSpPr/>
              <p:nvPr/>
            </p:nvGrpSpPr>
            <p:grpSpPr>
              <a:xfrm>
                <a:off x="1126067" y="3251965"/>
                <a:ext cx="1202267" cy="1568069"/>
                <a:chOff x="584200" y="3277383"/>
                <a:chExt cx="1202267" cy="1568069"/>
              </a:xfrm>
            </p:grpSpPr>
            <p:grpSp>
              <p:nvGrpSpPr>
                <p:cNvPr id="36" name="Group 35"/>
                <p:cNvGrpSpPr/>
                <p:nvPr/>
              </p:nvGrpSpPr>
              <p:grpSpPr>
                <a:xfrm>
                  <a:off x="794410" y="3460841"/>
                  <a:ext cx="874981" cy="790787"/>
                  <a:chOff x="780390" y="3460841"/>
                  <a:chExt cx="874981" cy="790787"/>
                </a:xfrm>
              </p:grpSpPr>
              <p:sp>
                <p:nvSpPr>
                  <p:cNvPr id="34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780390" y="3460841"/>
                    <a:ext cx="874981" cy="790787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E9FF51"/>
                  </a:solidFill>
                  <a:ln w="19050">
                    <a:solidFill>
                      <a:srgbClr val="01020B"/>
                    </a:solidFill>
                    <a:round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sz="800" b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8" name="Group 173"/>
                  <p:cNvGrpSpPr/>
                  <p:nvPr/>
                </p:nvGrpSpPr>
                <p:grpSpPr>
                  <a:xfrm>
                    <a:off x="864748" y="3694027"/>
                    <a:ext cx="706264" cy="467526"/>
                    <a:chOff x="7332133" y="584200"/>
                    <a:chExt cx="601134" cy="397933"/>
                  </a:xfrm>
                </p:grpSpPr>
                <p:sp>
                  <p:nvSpPr>
                    <p:cNvPr id="30" name="Rectangle 29"/>
                    <p:cNvSpPr/>
                    <p:nvPr/>
                  </p:nvSpPr>
                  <p:spPr bwMode="auto">
                    <a:xfrm>
                      <a:off x="7340600" y="584200"/>
                      <a:ext cx="584200" cy="397933"/>
                    </a:xfrm>
                    <a:prstGeom prst="rect">
                      <a:avLst/>
                    </a:prstGeom>
                    <a:solidFill>
                      <a:srgbClr val="CCFFCC"/>
                    </a:solidFill>
                    <a:ln w="1270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cxnSp>
                  <p:nvCxnSpPr>
                    <p:cNvPr id="31" name="Straight Connector 30"/>
                    <p:cNvCxnSpPr/>
                    <p:nvPr/>
                  </p:nvCxnSpPr>
                  <p:spPr bwMode="auto">
                    <a:xfrm>
                      <a:off x="7332133" y="673100"/>
                      <a:ext cx="592667" cy="158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cxnSp>
                <p:cxnSp>
                  <p:nvCxnSpPr>
                    <p:cNvPr id="32" name="Straight Connector 31"/>
                    <p:cNvCxnSpPr/>
                    <p:nvPr/>
                  </p:nvCxnSpPr>
                  <p:spPr bwMode="auto">
                    <a:xfrm>
                      <a:off x="7340600" y="774700"/>
                      <a:ext cx="592667" cy="158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cxnSp>
                <p:cxnSp>
                  <p:nvCxnSpPr>
                    <p:cNvPr id="33" name="Straight Connector 32"/>
                    <p:cNvCxnSpPr/>
                    <p:nvPr/>
                  </p:nvCxnSpPr>
                  <p:spPr bwMode="auto">
                    <a:xfrm>
                      <a:off x="7340599" y="876300"/>
                      <a:ext cx="592667" cy="158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cxnSp>
              </p:grpSp>
            </p:grpSp>
            <p:sp>
              <p:nvSpPr>
                <p:cNvPr id="20" name="TextBox 19"/>
                <p:cNvSpPr txBox="1"/>
                <p:nvPr/>
              </p:nvSpPr>
              <p:spPr>
                <a:xfrm>
                  <a:off x="584200" y="4322232"/>
                  <a:ext cx="1202267" cy="523220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0" i="1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Reviews</a:t>
                  </a:r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b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</a:br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(|</a:t>
                  </a:r>
                  <a:r>
                    <a:rPr lang="en-US" sz="1400" b="0" i="1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R</a:t>
                  </a:r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| pages)</a:t>
                  </a:r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 bwMode="auto">
                <a:xfrm rot="5400000" flipH="1" flipV="1">
                  <a:off x="1329369" y="3181383"/>
                  <a:ext cx="228393" cy="420394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</p:spPr>
            </p:cxnSp>
          </p:grpSp>
          <p:cxnSp>
            <p:nvCxnSpPr>
              <p:cNvPr id="25" name="Straight Connector 24"/>
              <p:cNvCxnSpPr>
                <a:stCxn id="22" idx="0"/>
              </p:cNvCxnSpPr>
              <p:nvPr/>
            </p:nvCxnSpPr>
            <p:spPr bwMode="auto">
              <a:xfrm rot="5400000" flipH="1" flipV="1">
                <a:off x="2157386" y="2157373"/>
                <a:ext cx="406405" cy="3225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</p:grpSp>
        <p:sp>
          <p:nvSpPr>
            <p:cNvPr id="43" name="TextBox 42"/>
            <p:cNvSpPr txBox="1"/>
            <p:nvPr/>
          </p:nvSpPr>
          <p:spPr>
            <a:xfrm>
              <a:off x="372531" y="2556915"/>
              <a:ext cx="1320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Reviews.MID</a:t>
              </a:r>
              <a:r>
                <a:rPr lang="en-US" sz="1200" i="1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 =     </a:t>
              </a:r>
              <a:r>
                <a:rPr lang="en-US" sz="1200" i="1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Movies.MID</a:t>
              </a:r>
              <a:endParaRPr lang="en-US" sz="12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905928" y="5474235"/>
            <a:ext cx="7498080" cy="9130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indent="0" algn="ctr">
              <a:lnSpc>
                <a:spcPts val="32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Main Idea:  </a:t>
            </a:r>
            <a:r>
              <a:rPr lang="en-US" sz="2000" b="0" dirty="0" smtClean="0">
                <a:latin typeface="American Typewriter" charset="0"/>
              </a:rPr>
              <a:t>Scan </a:t>
            </a:r>
            <a:r>
              <a:rPr lang="en-US" sz="2000" b="0" i="1" dirty="0" smtClean="0">
                <a:latin typeface="American Typewriter" charset="0"/>
              </a:rPr>
              <a:t>R</a:t>
            </a:r>
            <a:r>
              <a:rPr lang="en-US" sz="2000" b="0" dirty="0" smtClean="0">
                <a:latin typeface="American Typewriter" charset="0"/>
              </a:rPr>
              <a:t>, and for </a:t>
            </a:r>
            <a:r>
              <a:rPr lang="en-US" sz="2000" b="0" dirty="0">
                <a:latin typeface="American Typewriter" charset="0"/>
              </a:rPr>
              <a:t>each tuple </a:t>
            </a:r>
            <a:r>
              <a:rPr lang="en-US" sz="2000" b="0" dirty="0" smtClean="0">
                <a:latin typeface="American Typewriter" charset="0"/>
              </a:rPr>
              <a:t>in </a:t>
            </a:r>
            <a:r>
              <a:rPr lang="en-US" sz="2000" b="0" i="1" dirty="0" smtClean="0">
                <a:latin typeface="American Typewriter" charset="0"/>
              </a:rPr>
              <a:t>R</a:t>
            </a:r>
            <a:r>
              <a:rPr lang="en-US" sz="2000" b="0" dirty="0" smtClean="0">
                <a:latin typeface="American Typewriter" charset="0"/>
              </a:rPr>
              <a:t> probe tuples in </a:t>
            </a:r>
            <a:r>
              <a:rPr lang="en-US" sz="2000" b="0" i="1" dirty="0" smtClean="0">
                <a:latin typeface="American Typewriter" charset="0"/>
              </a:rPr>
              <a:t>M</a:t>
            </a:r>
            <a:r>
              <a:rPr lang="en-US" sz="2000" b="0" dirty="0" smtClean="0">
                <a:latin typeface="American Typewriter" charset="0"/>
              </a:rPr>
              <a:t> (by scanning it).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Output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result tuples.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5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3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765248" y="5692674"/>
            <a:ext cx="7498080" cy="9130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indent="0" algn="ctr">
              <a:lnSpc>
                <a:spcPts val="32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Main Idea:  </a:t>
            </a:r>
            <a:r>
              <a:rPr lang="en-US" sz="2000" b="0" dirty="0" smtClean="0">
                <a:latin typeface="American Typewriter" charset="0"/>
              </a:rPr>
              <a:t>Scan </a:t>
            </a:r>
            <a:r>
              <a:rPr lang="en-US" sz="2000" b="0" i="1" dirty="0" smtClean="0">
                <a:latin typeface="American Typewriter" charset="0"/>
              </a:rPr>
              <a:t>R</a:t>
            </a:r>
            <a:r>
              <a:rPr lang="en-US" sz="2000" b="0" dirty="0" smtClean="0">
                <a:latin typeface="American Typewriter" charset="0"/>
              </a:rPr>
              <a:t>, and for </a:t>
            </a:r>
            <a:r>
              <a:rPr lang="en-US" sz="2000" b="0" dirty="0">
                <a:latin typeface="American Typewriter" charset="0"/>
              </a:rPr>
              <a:t>each tuple </a:t>
            </a:r>
            <a:r>
              <a:rPr lang="en-US" sz="2000" b="0" dirty="0" smtClean="0">
                <a:latin typeface="American Typewriter" charset="0"/>
              </a:rPr>
              <a:t>in </a:t>
            </a:r>
            <a:r>
              <a:rPr lang="en-US" sz="2000" b="0" i="1" dirty="0" smtClean="0">
                <a:latin typeface="American Typewriter" charset="0"/>
              </a:rPr>
              <a:t>R</a:t>
            </a:r>
            <a:r>
              <a:rPr lang="en-US" sz="2000" b="0" dirty="0" smtClean="0">
                <a:latin typeface="American Typewriter" charset="0"/>
              </a:rPr>
              <a:t> probe tuples in </a:t>
            </a:r>
            <a:r>
              <a:rPr lang="en-US" sz="2000" b="0" i="1" dirty="0" smtClean="0">
                <a:latin typeface="American Typewriter" charset="0"/>
              </a:rPr>
              <a:t>M</a:t>
            </a:r>
            <a:r>
              <a:rPr lang="en-US" sz="2000" b="0" dirty="0" smtClean="0">
                <a:latin typeface="American Typewriter" charset="0"/>
              </a:rPr>
              <a:t> (by probing its index).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Output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result tuples.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56" y="257577"/>
            <a:ext cx="8229600" cy="914400"/>
          </a:xfrm>
        </p:spPr>
        <p:txBody>
          <a:bodyPr/>
          <a:lstStyle/>
          <a:p>
            <a:r>
              <a:rPr lang="en-US" dirty="0" smtClean="0"/>
              <a:t>Index-Nested Loops</a:t>
            </a:r>
            <a:endParaRPr lang="en-US" dirty="0"/>
          </a:p>
        </p:txBody>
      </p:sp>
      <p:sp>
        <p:nvSpPr>
          <p:cNvPr id="89" name="Content Placeholder 2"/>
          <p:cNvSpPr>
            <a:spLocks noGrp="1"/>
          </p:cNvSpPr>
          <p:nvPr>
            <p:ph idx="1"/>
          </p:nvPr>
        </p:nvSpPr>
        <p:spPr>
          <a:xfrm>
            <a:off x="4199468" y="1482572"/>
            <a:ext cx="4097866" cy="2500909"/>
          </a:xfr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marL="228600">
              <a:spcBef>
                <a:spcPts val="0"/>
              </a:spcBef>
              <a:buNone/>
            </a:pPr>
            <a:r>
              <a:rPr lang="en-US" sz="1400" dirty="0" smtClean="0"/>
              <a:t>For each page </a:t>
            </a:r>
            <a:r>
              <a:rPr lang="en-US" sz="1400" i="1" dirty="0" err="1" smtClean="0"/>
              <a:t>R</a:t>
            </a:r>
            <a:r>
              <a:rPr lang="en-US" sz="1400" i="1" baseline="-25000" dirty="0" err="1" smtClean="0"/>
              <a:t>i</a:t>
            </a:r>
            <a:r>
              <a:rPr lang="en-US" sz="1400" dirty="0" smtClean="0"/>
              <a:t>, 1≤ </a:t>
            </a:r>
            <a:r>
              <a:rPr lang="en-US" sz="1400" i="1" dirty="0" err="1" smtClean="0"/>
              <a:t>i</a:t>
            </a:r>
            <a:r>
              <a:rPr lang="en-US" sz="1400" dirty="0" smtClean="0"/>
              <a:t> ≤ |</a:t>
            </a:r>
            <a:r>
              <a:rPr lang="en-US" sz="1400" i="1" dirty="0" smtClean="0"/>
              <a:t>R</a:t>
            </a:r>
            <a:r>
              <a:rPr lang="en-US" sz="1400" dirty="0" smtClean="0"/>
              <a:t>|, of </a:t>
            </a:r>
            <a:r>
              <a:rPr lang="en-US" sz="1400" i="1" dirty="0" smtClean="0"/>
              <a:t>Reviews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400" dirty="0" smtClean="0"/>
              <a:t>{</a:t>
            </a:r>
            <a:br>
              <a:rPr lang="en-US" sz="1400" dirty="0" smtClean="0"/>
            </a:br>
            <a:r>
              <a:rPr lang="en-US" sz="1400" dirty="0" smtClean="0"/>
              <a:t>Read page </a:t>
            </a:r>
            <a:r>
              <a:rPr lang="en-US" sz="1400" i="1" dirty="0" err="1" smtClean="0"/>
              <a:t>R</a:t>
            </a:r>
            <a:r>
              <a:rPr lang="en-US" sz="1400" i="1" baseline="-25000" dirty="0" err="1" smtClean="0"/>
              <a:t>i</a:t>
            </a:r>
            <a:r>
              <a:rPr lang="en-US" sz="1400" dirty="0" smtClean="0"/>
              <a:t> from disk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400" dirty="0" smtClean="0"/>
              <a:t>	For all rows </a:t>
            </a:r>
            <a:r>
              <a:rPr lang="en-US" sz="1400" i="1" dirty="0" err="1" smtClean="0"/>
              <a:t>r</a:t>
            </a:r>
            <a:r>
              <a:rPr lang="en-US" sz="1400" dirty="0" smtClean="0"/>
              <a:t> on page </a:t>
            </a:r>
            <a:r>
              <a:rPr lang="en-US" sz="1400" i="1" dirty="0" err="1" smtClean="0"/>
              <a:t>R</a:t>
            </a:r>
            <a:r>
              <a:rPr lang="en-US" sz="1400" i="1" baseline="-25000" dirty="0" err="1" smtClean="0"/>
              <a:t>i</a:t>
            </a:r>
            <a:endParaRPr lang="en-US" sz="1400" i="1" baseline="-25000" dirty="0" smtClean="0"/>
          </a:p>
          <a:p>
            <a:pPr marL="228600">
              <a:spcBef>
                <a:spcPts val="0"/>
              </a:spcBef>
              <a:buNone/>
            </a:pPr>
            <a:r>
              <a:rPr lang="en-US" sz="1400" dirty="0" smtClean="0"/>
              <a:t>	{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400" dirty="0" smtClean="0"/>
              <a:t>	       Use </a:t>
            </a:r>
            <a:r>
              <a:rPr lang="en-US" sz="1400" i="1" dirty="0" smtClean="0"/>
              <a:t>MID</a:t>
            </a:r>
            <a:r>
              <a:rPr lang="en-US" sz="1400" dirty="0" smtClean="0"/>
              <a:t> index on </a:t>
            </a:r>
            <a:r>
              <a:rPr lang="en-US" sz="1400" i="1" dirty="0" smtClean="0"/>
              <a:t>Movies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      to fetch rows with </a:t>
            </a:r>
            <a:r>
              <a:rPr lang="en-US" sz="1400" i="1" dirty="0" smtClean="0"/>
              <a:t>MID</a:t>
            </a:r>
            <a:r>
              <a:rPr lang="en-US" sz="1400" dirty="0" smtClean="0"/>
              <a:t> attributes = </a:t>
            </a:r>
            <a:r>
              <a:rPr lang="en-US" sz="1400" i="1" dirty="0" smtClean="0"/>
              <a:t>r.MID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      Form output row for each returned row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400" dirty="0" smtClean="0"/>
              <a:t>     }  </a:t>
            </a:r>
          </a:p>
          <a:p>
            <a:pPr marL="228600">
              <a:spcBef>
                <a:spcPts val="0"/>
              </a:spcBef>
              <a:buNone/>
            </a:pPr>
            <a:r>
              <a:rPr lang="en-US" sz="1400" dirty="0" smtClean="0"/>
              <a:t>} 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42</a:t>
            </a:fld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3512" y="1477471"/>
            <a:ext cx="4072466" cy="3736318"/>
            <a:chOff x="228600" y="1955783"/>
            <a:chExt cx="4072466" cy="3736318"/>
          </a:xfrm>
        </p:grpSpPr>
        <p:sp>
          <p:nvSpPr>
            <p:cNvPr id="87" name="TextBox 86"/>
            <p:cNvSpPr txBox="1"/>
            <p:nvPr/>
          </p:nvSpPr>
          <p:spPr>
            <a:xfrm>
              <a:off x="3098799" y="5168881"/>
              <a:ext cx="1202267" cy="5232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 </a:t>
              </a:r>
              <a:b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(|</a:t>
              </a:r>
              <a:r>
                <a:rPr lang="en-US" sz="1400" b="0" i="1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</a:t>
              </a:r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| pages)</a:t>
              </a: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228600" y="1955783"/>
              <a:ext cx="3870727" cy="3328306"/>
              <a:chOff x="228600" y="1955783"/>
              <a:chExt cx="3870727" cy="3328306"/>
            </a:xfrm>
          </p:grpSpPr>
          <p:sp>
            <p:nvSpPr>
              <p:cNvPr id="6" name="Oval 5"/>
              <p:cNvSpPr>
                <a:spLocks/>
              </p:cNvSpPr>
              <p:nvPr/>
            </p:nvSpPr>
            <p:spPr bwMode="auto">
              <a:xfrm>
                <a:off x="1631324" y="2362187"/>
                <a:ext cx="1399032" cy="914400"/>
              </a:xfrm>
              <a:prstGeom prst="ellipse">
                <a:avLst/>
              </a:prstGeom>
              <a:solidFill>
                <a:srgbClr val="FFFF66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Nested Loops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8" name="Group 39"/>
              <p:cNvGrpSpPr/>
              <p:nvPr/>
            </p:nvGrpSpPr>
            <p:grpSpPr>
              <a:xfrm>
                <a:off x="338666" y="2929467"/>
                <a:ext cx="1346204" cy="1860478"/>
                <a:chOff x="584200" y="3200418"/>
                <a:chExt cx="1346204" cy="1860478"/>
              </a:xfrm>
            </p:grpSpPr>
            <p:grpSp>
              <p:nvGrpSpPr>
                <p:cNvPr id="11" name="Group 35"/>
                <p:cNvGrpSpPr/>
                <p:nvPr/>
              </p:nvGrpSpPr>
              <p:grpSpPr>
                <a:xfrm>
                  <a:off x="794410" y="3460841"/>
                  <a:ext cx="874981" cy="790787"/>
                  <a:chOff x="780390" y="3460841"/>
                  <a:chExt cx="874981" cy="790787"/>
                </a:xfrm>
              </p:grpSpPr>
              <p:sp>
                <p:nvSpPr>
                  <p:cNvPr id="14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780390" y="3460841"/>
                    <a:ext cx="874981" cy="790787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E9FF51"/>
                  </a:solidFill>
                  <a:ln w="19050">
                    <a:solidFill>
                      <a:srgbClr val="01020B"/>
                    </a:solidFill>
                    <a:round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sz="800" b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5" name="Group 173"/>
                  <p:cNvGrpSpPr/>
                  <p:nvPr/>
                </p:nvGrpSpPr>
                <p:grpSpPr>
                  <a:xfrm>
                    <a:off x="864748" y="3694027"/>
                    <a:ext cx="706264" cy="467526"/>
                    <a:chOff x="7332133" y="584200"/>
                    <a:chExt cx="601134" cy="397933"/>
                  </a:xfrm>
                </p:grpSpPr>
                <p:sp>
                  <p:nvSpPr>
                    <p:cNvPr id="16" name="Rectangle 15"/>
                    <p:cNvSpPr/>
                    <p:nvPr/>
                  </p:nvSpPr>
                  <p:spPr bwMode="auto">
                    <a:xfrm>
                      <a:off x="7340600" y="584200"/>
                      <a:ext cx="584200" cy="397933"/>
                    </a:xfrm>
                    <a:prstGeom prst="rect">
                      <a:avLst/>
                    </a:prstGeom>
                    <a:solidFill>
                      <a:srgbClr val="CCFFCC"/>
                    </a:solidFill>
                    <a:ln w="1270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cxnSp>
                  <p:nvCxnSpPr>
                    <p:cNvPr id="17" name="Straight Connector 16"/>
                    <p:cNvCxnSpPr/>
                    <p:nvPr/>
                  </p:nvCxnSpPr>
                  <p:spPr bwMode="auto">
                    <a:xfrm>
                      <a:off x="7332133" y="673100"/>
                      <a:ext cx="592667" cy="158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cxnSp>
                <p:cxnSp>
                  <p:nvCxnSpPr>
                    <p:cNvPr id="18" name="Straight Connector 17"/>
                    <p:cNvCxnSpPr/>
                    <p:nvPr/>
                  </p:nvCxnSpPr>
                  <p:spPr bwMode="auto">
                    <a:xfrm>
                      <a:off x="7340600" y="774700"/>
                      <a:ext cx="592667" cy="158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cxnSp>
                <p:cxnSp>
                  <p:nvCxnSpPr>
                    <p:cNvPr id="19" name="Straight Connector 18"/>
                    <p:cNvCxnSpPr/>
                    <p:nvPr/>
                  </p:nvCxnSpPr>
                  <p:spPr bwMode="auto">
                    <a:xfrm>
                      <a:off x="7340599" y="876300"/>
                      <a:ext cx="592667" cy="158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cxnSp>
              </p:grp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584200" y="4322232"/>
                  <a:ext cx="1202267" cy="738664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i="1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Reviews</a:t>
                  </a:r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b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</a:br>
                  <a: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/>
                  </a:r>
                  <a:br>
                    <a:rPr lang="en-US" sz="14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</a:br>
                  <a:endParaRPr lang="en-US" sz="14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 bwMode="auto">
                <a:xfrm flipV="1">
                  <a:off x="1233369" y="3200418"/>
                  <a:ext cx="697035" cy="305359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/>
              </p:spPr>
            </p:cxnSp>
          </p:grpSp>
          <p:cxnSp>
            <p:nvCxnSpPr>
              <p:cNvPr id="9" name="Straight Connector 8"/>
              <p:cNvCxnSpPr>
                <a:stCxn id="6" idx="0"/>
              </p:cNvCxnSpPr>
              <p:nvPr/>
            </p:nvCxnSpPr>
            <p:spPr bwMode="auto">
              <a:xfrm rot="5400000" flipH="1" flipV="1">
                <a:off x="2129250" y="2157373"/>
                <a:ext cx="406405" cy="3225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sp>
            <p:nvSpPr>
              <p:cNvPr id="10" name="TextBox 9"/>
              <p:cNvSpPr txBox="1"/>
              <p:nvPr/>
            </p:nvSpPr>
            <p:spPr>
              <a:xfrm>
                <a:off x="372531" y="2556915"/>
                <a:ext cx="1320802" cy="46166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err="1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Reviews.MID</a:t>
                </a:r>
                <a:r>
                  <a:rPr lang="en-US" sz="1200" i="1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 =     </a:t>
                </a:r>
                <a:r>
                  <a:rPr lang="en-US" sz="1200" i="1" dirty="0" err="1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Movies.MID</a:t>
                </a:r>
                <a:endParaRPr lang="en-US" sz="1200" i="1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Oval 35"/>
              <p:cNvSpPr/>
              <p:nvPr/>
            </p:nvSpPr>
            <p:spPr bwMode="auto">
              <a:xfrm>
                <a:off x="1659462" y="3386657"/>
                <a:ext cx="1329266" cy="685800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Index</a:t>
                </a:r>
                <a: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 Lookup</a:t>
                </a:r>
                <a:b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</a:br>
                <a:r>
                  <a:rPr lang="en-US" sz="12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using </a:t>
                </a:r>
                <a:r>
                  <a:rPr kumimoji="0" lang="en-US" sz="1200" b="0" i="1" u="none" strike="noStrike" cap="none" normalizeH="0" dirty="0" err="1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r.MID</a:t>
                </a:r>
                <a:endParaRPr kumimoji="0" lang="en-US" sz="1200" b="0" i="1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32" name="Straight Connector 31"/>
              <p:cNvCxnSpPr>
                <a:stCxn id="6" idx="4"/>
                <a:endCxn id="31" idx="0"/>
              </p:cNvCxnSpPr>
              <p:nvPr/>
            </p:nvCxnSpPr>
            <p:spPr bwMode="auto">
              <a:xfrm flipH="1">
                <a:off x="2324095" y="3276587"/>
                <a:ext cx="6745" cy="11007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85" name="Group 84"/>
              <p:cNvGrpSpPr/>
              <p:nvPr/>
            </p:nvGrpSpPr>
            <p:grpSpPr>
              <a:xfrm>
                <a:off x="2231462" y="3691467"/>
                <a:ext cx="1867865" cy="1592622"/>
                <a:chOff x="3619995" y="4241800"/>
                <a:chExt cx="1867865" cy="1592622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3745211" y="5311202"/>
                  <a:ext cx="665280" cy="523220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i="1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MID</a:t>
                  </a:r>
                  <a:r>
                    <a:rPr lang="en-US" sz="14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 Index</a:t>
                  </a:r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3619995" y="4241800"/>
                  <a:ext cx="1867865" cy="1388532"/>
                  <a:chOff x="3619995" y="4241800"/>
                  <a:chExt cx="1867865" cy="1388532"/>
                </a:xfrm>
              </p:grpSpPr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3765752" y="4241800"/>
                    <a:ext cx="1722108" cy="1388532"/>
                    <a:chOff x="2713567" y="3911601"/>
                    <a:chExt cx="1775225" cy="1388532"/>
                  </a:xfrm>
                </p:grpSpPr>
                <p:sp>
                  <p:nvSpPr>
                    <p:cNvPr id="52" name="AutoShap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13811" y="3911601"/>
                      <a:ext cx="874981" cy="1388532"/>
                    </a:xfrm>
                    <a:prstGeom prst="can">
                      <a:avLst>
                        <a:gd name="adj" fmla="val 25000"/>
                      </a:avLst>
                    </a:prstGeom>
                    <a:solidFill>
                      <a:srgbClr val="E9FF51"/>
                    </a:solidFill>
                    <a:ln w="19050">
                      <a:solidFill>
                        <a:srgbClr val="01020B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800" b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58" name="Group 57"/>
                    <p:cNvGrpSpPr/>
                    <p:nvPr/>
                  </p:nvGrpSpPr>
                  <p:grpSpPr>
                    <a:xfrm>
                      <a:off x="3698169" y="4210476"/>
                      <a:ext cx="706264" cy="967060"/>
                      <a:chOff x="3710870" y="4210476"/>
                      <a:chExt cx="706264" cy="967060"/>
                    </a:xfrm>
                  </p:grpSpPr>
                  <p:grpSp>
                    <p:nvGrpSpPr>
                      <p:cNvPr id="51" name="Group 50"/>
                      <p:cNvGrpSpPr/>
                      <p:nvPr/>
                    </p:nvGrpSpPr>
                    <p:grpSpPr>
                      <a:xfrm>
                        <a:off x="3710870" y="4210476"/>
                        <a:ext cx="706264" cy="467526"/>
                        <a:chOff x="2555169" y="3668609"/>
                        <a:chExt cx="706264" cy="467526"/>
                      </a:xfrm>
                    </p:grpSpPr>
                    <p:sp>
                      <p:nvSpPr>
                        <p:cNvPr id="47" name="Rectangle 46"/>
                        <p:cNvSpPr/>
                        <p:nvPr/>
                      </p:nvSpPr>
                      <p:spPr bwMode="auto">
                        <a:xfrm>
                          <a:off x="2565117" y="3668609"/>
                          <a:ext cx="686368" cy="467526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8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cxnSp>
                      <p:nvCxnSpPr>
                        <p:cNvPr id="48" name="Straight Connector 47"/>
                        <p:cNvCxnSpPr/>
                        <p:nvPr/>
                      </p:nvCxnSpPr>
                      <p:spPr bwMode="auto">
                        <a:xfrm>
                          <a:off x="2555169" y="3773056"/>
                          <a:ext cx="696316" cy="1866"/>
                        </a:xfrm>
                        <a:prstGeom prst="lin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</p:cxnSp>
                    <p:cxnSp>
                      <p:nvCxnSpPr>
                        <p:cNvPr id="49" name="Straight Connector 48"/>
                        <p:cNvCxnSpPr/>
                        <p:nvPr/>
                      </p:nvCxnSpPr>
                      <p:spPr bwMode="auto">
                        <a:xfrm>
                          <a:off x="2565117" y="3892425"/>
                          <a:ext cx="696316" cy="1866"/>
                        </a:xfrm>
                        <a:prstGeom prst="lin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</p:cxnSp>
                    <p:cxnSp>
                      <p:nvCxnSpPr>
                        <p:cNvPr id="50" name="Straight Connector 49"/>
                        <p:cNvCxnSpPr/>
                        <p:nvPr/>
                      </p:nvCxnSpPr>
                      <p:spPr bwMode="auto">
                        <a:xfrm>
                          <a:off x="2565116" y="4011793"/>
                          <a:ext cx="696316" cy="1866"/>
                        </a:xfrm>
                        <a:prstGeom prst="lin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</p:cxnSp>
                  </p:grpSp>
                  <p:grpSp>
                    <p:nvGrpSpPr>
                      <p:cNvPr id="53" name="Group 52"/>
                      <p:cNvGrpSpPr/>
                      <p:nvPr/>
                    </p:nvGrpSpPr>
                    <p:grpSpPr>
                      <a:xfrm>
                        <a:off x="3710870" y="4710010"/>
                        <a:ext cx="706264" cy="467526"/>
                        <a:chOff x="2555169" y="3668609"/>
                        <a:chExt cx="706264" cy="467526"/>
                      </a:xfrm>
                    </p:grpSpPr>
                    <p:sp>
                      <p:nvSpPr>
                        <p:cNvPr id="54" name="Rectangle 53"/>
                        <p:cNvSpPr/>
                        <p:nvPr/>
                      </p:nvSpPr>
                      <p:spPr bwMode="auto">
                        <a:xfrm>
                          <a:off x="2565117" y="3668609"/>
                          <a:ext cx="686368" cy="467526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8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cxnSp>
                      <p:nvCxnSpPr>
                        <p:cNvPr id="55" name="Straight Connector 54"/>
                        <p:cNvCxnSpPr/>
                        <p:nvPr/>
                      </p:nvCxnSpPr>
                      <p:spPr bwMode="auto">
                        <a:xfrm>
                          <a:off x="2555169" y="3773056"/>
                          <a:ext cx="696316" cy="1866"/>
                        </a:xfrm>
                        <a:prstGeom prst="lin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</p:cxnSp>
                    <p:cxnSp>
                      <p:nvCxnSpPr>
                        <p:cNvPr id="56" name="Straight Connector 55"/>
                        <p:cNvCxnSpPr/>
                        <p:nvPr/>
                      </p:nvCxnSpPr>
                      <p:spPr bwMode="auto">
                        <a:xfrm>
                          <a:off x="2565117" y="3892425"/>
                          <a:ext cx="696316" cy="1866"/>
                        </a:xfrm>
                        <a:prstGeom prst="lin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</p:cxnSp>
                    <p:cxnSp>
                      <p:nvCxnSpPr>
                        <p:cNvPr id="57" name="Straight Connector 56"/>
                        <p:cNvCxnSpPr/>
                        <p:nvPr/>
                      </p:nvCxnSpPr>
                      <p:spPr bwMode="auto">
                        <a:xfrm>
                          <a:off x="2565116" y="4011793"/>
                          <a:ext cx="696316" cy="1866"/>
                        </a:xfrm>
                        <a:prstGeom prst="lin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/>
                        </a:sp3d>
                      </p:spPr>
                    </p:cxnSp>
                  </p:grpSp>
                </p:grpSp>
                <p:grpSp>
                  <p:nvGrpSpPr>
                    <p:cNvPr id="79" name="Group 78"/>
                    <p:cNvGrpSpPr/>
                    <p:nvPr/>
                  </p:nvGrpSpPr>
                  <p:grpSpPr>
                    <a:xfrm>
                      <a:off x="2713567" y="4250900"/>
                      <a:ext cx="988062" cy="880536"/>
                      <a:chOff x="2713567" y="4250900"/>
                      <a:chExt cx="988062" cy="880536"/>
                    </a:xfrm>
                  </p:grpSpPr>
                  <p:sp>
                    <p:nvSpPr>
                      <p:cNvPr id="43" name="Isosceles Triangle 42"/>
                      <p:cNvSpPr/>
                      <p:nvPr/>
                    </p:nvSpPr>
                    <p:spPr bwMode="auto">
                      <a:xfrm rot="16200000">
                        <a:off x="2641600" y="4322867"/>
                        <a:ext cx="880536" cy="736602"/>
                      </a:xfrm>
                      <a:prstGeom prst="triangle">
                        <a:avLst/>
                      </a:prstGeom>
                      <a:solidFill>
                        <a:srgbClr val="6699FF"/>
                      </a:solidFill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75" name="Group 74"/>
                      <p:cNvGrpSpPr/>
                      <p:nvPr/>
                    </p:nvGrpSpPr>
                    <p:grpSpPr>
                      <a:xfrm>
                        <a:off x="3418845" y="4263598"/>
                        <a:ext cx="282784" cy="855136"/>
                        <a:chOff x="3418845" y="4263598"/>
                        <a:chExt cx="282784" cy="855136"/>
                      </a:xfrm>
                    </p:grpSpPr>
                    <p:grpSp>
                      <p:nvGrpSpPr>
                        <p:cNvPr id="62" name="Group 61"/>
                        <p:cNvGrpSpPr/>
                        <p:nvPr/>
                      </p:nvGrpSpPr>
                      <p:grpSpPr>
                        <a:xfrm>
                          <a:off x="3418845" y="4499043"/>
                          <a:ext cx="282784" cy="148800"/>
                          <a:chOff x="2885445" y="4907065"/>
                          <a:chExt cx="282784" cy="143935"/>
                        </a:xfrm>
                      </p:grpSpPr>
                      <p:cxnSp>
                        <p:nvCxnSpPr>
                          <p:cNvPr id="36" name="Straight Connector 35"/>
                          <p:cNvCxnSpPr/>
                          <p:nvPr/>
                        </p:nvCxnSpPr>
                        <p:spPr bwMode="auto">
                          <a:xfrm rot="10800000" flipH="1">
                            <a:off x="2885445" y="5051000"/>
                            <a:ext cx="282784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:spPr>
                      </p:cxnSp>
                      <p:cxnSp>
                        <p:nvCxnSpPr>
                          <p:cNvPr id="60" name="Straight Connector 59"/>
                          <p:cNvCxnSpPr/>
                          <p:nvPr/>
                        </p:nvCxnSpPr>
                        <p:spPr bwMode="auto">
                          <a:xfrm rot="10800000" flipH="1">
                            <a:off x="2885445" y="4979033"/>
                            <a:ext cx="282784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:spPr>
                      </p:cxnSp>
                      <p:cxnSp>
                        <p:nvCxnSpPr>
                          <p:cNvPr id="61" name="Straight Connector 60"/>
                          <p:cNvCxnSpPr/>
                          <p:nvPr/>
                        </p:nvCxnSpPr>
                        <p:spPr bwMode="auto">
                          <a:xfrm rot="10800000" flipH="1">
                            <a:off x="2885445" y="4907065"/>
                            <a:ext cx="282784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:spPr>
                      </p:cxnSp>
                    </p:grpSp>
                    <p:grpSp>
                      <p:nvGrpSpPr>
                        <p:cNvPr id="63" name="Group 62"/>
                        <p:cNvGrpSpPr/>
                        <p:nvPr/>
                      </p:nvGrpSpPr>
                      <p:grpSpPr>
                        <a:xfrm>
                          <a:off x="3418845" y="4263598"/>
                          <a:ext cx="282784" cy="143935"/>
                          <a:chOff x="2885445" y="4907065"/>
                          <a:chExt cx="282784" cy="143935"/>
                        </a:xfrm>
                      </p:grpSpPr>
                      <p:cxnSp>
                        <p:nvCxnSpPr>
                          <p:cNvPr id="64" name="Straight Connector 63"/>
                          <p:cNvCxnSpPr/>
                          <p:nvPr/>
                        </p:nvCxnSpPr>
                        <p:spPr bwMode="auto">
                          <a:xfrm rot="10800000" flipH="1">
                            <a:off x="2885445" y="5051000"/>
                            <a:ext cx="282784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:spPr>
                      </p:cxnSp>
                      <p:cxnSp>
                        <p:nvCxnSpPr>
                          <p:cNvPr id="65" name="Straight Connector 64"/>
                          <p:cNvCxnSpPr/>
                          <p:nvPr/>
                        </p:nvCxnSpPr>
                        <p:spPr bwMode="auto">
                          <a:xfrm rot="10800000" flipH="1">
                            <a:off x="2885445" y="4979033"/>
                            <a:ext cx="282784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:spPr>
                      </p:cxnSp>
                      <p:cxnSp>
                        <p:nvCxnSpPr>
                          <p:cNvPr id="66" name="Straight Connector 65"/>
                          <p:cNvCxnSpPr/>
                          <p:nvPr/>
                        </p:nvCxnSpPr>
                        <p:spPr bwMode="auto">
                          <a:xfrm rot="10800000" flipH="1">
                            <a:off x="2885445" y="4907065"/>
                            <a:ext cx="282784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:spPr>
                      </p:cxnSp>
                    </p:grpSp>
                    <p:grpSp>
                      <p:nvGrpSpPr>
                        <p:cNvPr id="67" name="Group 66"/>
                        <p:cNvGrpSpPr/>
                        <p:nvPr/>
                      </p:nvGrpSpPr>
                      <p:grpSpPr>
                        <a:xfrm>
                          <a:off x="3418845" y="4739353"/>
                          <a:ext cx="282784" cy="143935"/>
                          <a:chOff x="2885445" y="4907065"/>
                          <a:chExt cx="282784" cy="143935"/>
                        </a:xfrm>
                      </p:grpSpPr>
                      <p:cxnSp>
                        <p:nvCxnSpPr>
                          <p:cNvPr id="68" name="Straight Connector 67"/>
                          <p:cNvCxnSpPr/>
                          <p:nvPr/>
                        </p:nvCxnSpPr>
                        <p:spPr bwMode="auto">
                          <a:xfrm rot="10800000" flipH="1">
                            <a:off x="2885445" y="5051000"/>
                            <a:ext cx="282784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:spPr>
                      </p:cxnSp>
                      <p:cxnSp>
                        <p:nvCxnSpPr>
                          <p:cNvPr id="69" name="Straight Connector 68"/>
                          <p:cNvCxnSpPr/>
                          <p:nvPr/>
                        </p:nvCxnSpPr>
                        <p:spPr bwMode="auto">
                          <a:xfrm rot="10800000" flipH="1">
                            <a:off x="2885445" y="4979033"/>
                            <a:ext cx="282784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:spPr>
                      </p:cxnSp>
                      <p:cxnSp>
                        <p:nvCxnSpPr>
                          <p:cNvPr id="70" name="Straight Connector 69"/>
                          <p:cNvCxnSpPr/>
                          <p:nvPr/>
                        </p:nvCxnSpPr>
                        <p:spPr bwMode="auto">
                          <a:xfrm rot="10800000" flipH="1">
                            <a:off x="2885445" y="4907065"/>
                            <a:ext cx="282784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:spPr>
                      </p:cxnSp>
                    </p:grpSp>
                    <p:grpSp>
                      <p:nvGrpSpPr>
                        <p:cNvPr id="71" name="Group 70"/>
                        <p:cNvGrpSpPr/>
                        <p:nvPr/>
                      </p:nvGrpSpPr>
                      <p:grpSpPr>
                        <a:xfrm>
                          <a:off x="3418845" y="4974799"/>
                          <a:ext cx="282784" cy="143935"/>
                          <a:chOff x="2885445" y="4907065"/>
                          <a:chExt cx="282784" cy="143935"/>
                        </a:xfrm>
                      </p:grpSpPr>
                      <p:cxnSp>
                        <p:nvCxnSpPr>
                          <p:cNvPr id="72" name="Straight Connector 71"/>
                          <p:cNvCxnSpPr/>
                          <p:nvPr/>
                        </p:nvCxnSpPr>
                        <p:spPr bwMode="auto">
                          <a:xfrm rot="10800000" flipH="1">
                            <a:off x="2885445" y="5051000"/>
                            <a:ext cx="282784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:spPr>
                      </p:cxnSp>
                      <p:cxnSp>
                        <p:nvCxnSpPr>
                          <p:cNvPr id="73" name="Straight Connector 72"/>
                          <p:cNvCxnSpPr/>
                          <p:nvPr/>
                        </p:nvCxnSpPr>
                        <p:spPr bwMode="auto">
                          <a:xfrm rot="10800000" flipH="1">
                            <a:off x="2885445" y="4979033"/>
                            <a:ext cx="282784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:spPr>
                      </p:cxnSp>
                      <p:cxnSp>
                        <p:nvCxnSpPr>
                          <p:cNvPr id="74" name="Straight Connector 73"/>
                          <p:cNvCxnSpPr/>
                          <p:nvPr/>
                        </p:nvCxnSpPr>
                        <p:spPr bwMode="auto">
                          <a:xfrm rot="10800000" flipH="1">
                            <a:off x="2885445" y="4907065"/>
                            <a:ext cx="282784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:spPr>
                      </p:cxnSp>
                    </p:grpSp>
                  </p:grpSp>
                </p:grp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>
                    <a:off x="3619995" y="4631255"/>
                    <a:ext cx="165904" cy="390112"/>
                    <a:chOff x="3603061" y="4639722"/>
                    <a:chExt cx="165904" cy="390112"/>
                  </a:xfrm>
                </p:grpSpPr>
                <p:cxnSp>
                  <p:nvCxnSpPr>
                    <p:cNvPr id="42" name="Straight Connector 41"/>
                    <p:cNvCxnSpPr/>
                    <p:nvPr/>
                  </p:nvCxnSpPr>
                  <p:spPr bwMode="auto">
                    <a:xfrm>
                      <a:off x="3603061" y="5029833"/>
                      <a:ext cx="165904" cy="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17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cxnSp>
                <p:cxnSp>
                  <p:nvCxnSpPr>
                    <p:cNvPr id="77" name="Straight Connector 76"/>
                    <p:cNvCxnSpPr/>
                    <p:nvPr/>
                  </p:nvCxnSpPr>
                  <p:spPr bwMode="auto">
                    <a:xfrm rot="16200000" flipH="1">
                      <a:off x="3422596" y="4832405"/>
                      <a:ext cx="389477" cy="411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17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  <p:sp>
            <p:nvSpPr>
              <p:cNvPr id="88" name="TextBox 87"/>
              <p:cNvSpPr txBox="1"/>
              <p:nvPr/>
            </p:nvSpPr>
            <p:spPr>
              <a:xfrm>
                <a:off x="228600" y="4373014"/>
                <a:ext cx="2142066" cy="523220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4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(|</a:t>
                </a:r>
                <a:r>
                  <a:rPr lang="en-US" sz="1400" b="0" i="1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en-US" sz="14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| pages)</a:t>
                </a:r>
              </a:p>
              <a:p>
                <a:r>
                  <a:rPr lang="en-US" sz="14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Sorted on </a:t>
                </a:r>
                <a:r>
                  <a:rPr lang="en-US" sz="1400" b="0" i="1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date</a:t>
                </a:r>
                <a:r>
                  <a:rPr lang="en-US" sz="14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 column</a:t>
                </a:r>
              </a:p>
            </p:txBody>
          </p:sp>
        </p:grpSp>
      </p:grpSp>
      <p:sp>
        <p:nvSpPr>
          <p:cNvPr id="92" name="TextBox 91"/>
          <p:cNvSpPr txBox="1"/>
          <p:nvPr/>
        </p:nvSpPr>
        <p:spPr>
          <a:xfrm>
            <a:off x="4478560" y="3665608"/>
            <a:ext cx="3784768" cy="1954381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Cost  = |</a:t>
            </a:r>
            <a:r>
              <a:rPr lang="en-US" sz="18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 + |</a:t>
            </a:r>
            <a:r>
              <a:rPr lang="en-US" sz="18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 * (||</a:t>
            </a:r>
            <a:r>
              <a:rPr lang="en-US" sz="18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||/|</a:t>
            </a:r>
            <a:r>
              <a:rPr lang="en-US" sz="18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|) * 2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2 I/Os:</a:t>
            </a:r>
            <a: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1 index I/O + 1 movie I/O as</a:t>
            </a:r>
            <a:b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400" b="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Reviews</a:t>
            </a:r>
            <a: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table is sorted on date column</a:t>
            </a:r>
            <a:b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</a:br>
            <a:endParaRPr lang="en-US" sz="1400" b="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||</a:t>
            </a:r>
            <a:r>
              <a:rPr lang="en-US" sz="14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4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||</a:t>
            </a:r>
            <a: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is # of rows in </a:t>
            </a:r>
            <a:r>
              <a:rPr lang="en-US" sz="1400" b="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</a:br>
            <a:endParaRPr lang="en-US" sz="1400" b="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||</a:t>
            </a:r>
            <a:r>
              <a:rPr lang="en-US" sz="14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4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||/|</a:t>
            </a:r>
            <a:r>
              <a:rPr lang="en-US" sz="140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4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gives the average number of</a:t>
            </a:r>
            <a:b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   rows of R per page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45119" y="3915429"/>
            <a:ext cx="3854317" cy="1569660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Notice that since </a:t>
            </a:r>
            <a:r>
              <a:rPr lang="en-US" sz="1600" b="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Reviews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is ordered on the </a:t>
            </a:r>
            <a:r>
              <a:rPr lang="en-US" sz="1600" b="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Date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column (and not </a:t>
            </a:r>
            <a:r>
              <a:rPr lang="en-US" sz="1600" b="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MID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), so each row of the </a:t>
            </a:r>
            <a:r>
              <a:rPr lang="en-US" sz="1600" b="0" i="1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Movies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table retrieved incurs 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two random disk I/</a:t>
            </a:r>
            <a:r>
              <a:rPr lang="en-US" sz="16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Os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1600" b="0" dirty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one to the index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and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one to the table</a:t>
            </a:r>
            <a:endParaRPr lang="en-US" sz="1600" b="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fill="hold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fill="hold"/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9" grpId="0" uiExpand="1" build="p" animBg="1"/>
      <p:bldP spid="92" grpId="0" animBg="1"/>
      <p:bldP spid="8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14" y="289429"/>
            <a:ext cx="8396429" cy="719667"/>
          </a:xfrm>
        </p:spPr>
        <p:txBody>
          <a:bodyPr>
            <a:noAutofit/>
          </a:bodyPr>
          <a:lstStyle/>
          <a:p>
            <a:r>
              <a:rPr lang="en-US" sz="4400" dirty="0" smtClean="0"/>
              <a:t>Estimating Result Cardinalities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1153551"/>
            <a:ext cx="7772400" cy="216642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Consider the query</a:t>
            </a:r>
          </a:p>
          <a:p>
            <a:pPr lvl="1">
              <a:buNone/>
            </a:pPr>
            <a:r>
              <a:rPr lang="en-US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SELECT * </a:t>
            </a:r>
          </a:p>
          <a:p>
            <a:pPr lvl="1">
              <a:buNone/>
            </a:pPr>
            <a:r>
              <a:rPr lang="en-US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FROM Reviews  </a:t>
            </a:r>
          </a:p>
          <a:p>
            <a:pPr lvl="1">
              <a:buNone/>
            </a:pPr>
            <a:r>
              <a:rPr lang="en-US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WHERE 7/1 &lt; date &lt; 7/31 AND rating &gt; 9</a:t>
            </a:r>
          </a:p>
          <a:p>
            <a:endParaRPr lang="en-US" dirty="0" smtClean="0"/>
          </a:p>
          <a:p>
            <a:r>
              <a:rPr lang="en-US" dirty="0" smtClean="0"/>
              <a:t>Assume </a:t>
            </a:r>
            <a:r>
              <a:rPr lang="en-US" i="1" dirty="0" smtClean="0"/>
              <a:t>Reviews</a:t>
            </a:r>
            <a:r>
              <a:rPr lang="en-US" dirty="0" smtClean="0"/>
              <a:t> has </a:t>
            </a:r>
            <a:r>
              <a:rPr lang="en-US" b="1" dirty="0" smtClean="0">
                <a:solidFill>
                  <a:schemeClr val="tx1"/>
                </a:solidFill>
              </a:rPr>
              <a:t>1M rows</a:t>
            </a:r>
          </a:p>
          <a:p>
            <a:r>
              <a:rPr lang="en-US" dirty="0" smtClean="0"/>
              <a:t>Assume following selectivity factors: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43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387530"/>
              </p:ext>
            </p:extLst>
          </p:nvPr>
        </p:nvGraphicFramePr>
        <p:xfrm>
          <a:off x="1377492" y="3331734"/>
          <a:ext cx="5501609" cy="100111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084227"/>
                <a:gridCol w="1408262"/>
                <a:gridCol w="2009120"/>
              </a:tblGrid>
              <a:tr h="33370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Sel. Factor</a:t>
                      </a:r>
                      <a:endParaRPr lang="en-US" sz="14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# of qualifying rows</a:t>
                      </a:r>
                      <a:endParaRPr lang="en-US" sz="14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b">
                    <a:solidFill>
                      <a:schemeClr val="tx2"/>
                    </a:solidFill>
                  </a:tcPr>
                </a:tc>
              </a:tr>
              <a:tr h="3337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7/1 &lt; date &lt; 7/31</a:t>
                      </a:r>
                      <a:endParaRPr lang="en-US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latin typeface="Arial" pitchFamily="34" charset="0"/>
                          <a:cs typeface="Arial" pitchFamily="34" charset="0"/>
                        </a:rPr>
                        <a:t>0.1</a:t>
                      </a:r>
                      <a:endParaRPr lang="en-US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latin typeface="Arial" pitchFamily="34" charset="0"/>
                          <a:cs typeface="Arial" pitchFamily="34" charset="0"/>
                        </a:rPr>
                        <a:t>100,000</a:t>
                      </a:r>
                      <a:endParaRPr lang="en-US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b"/>
                </a:tc>
              </a:tr>
              <a:tr h="3337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Review &gt; 9</a:t>
                      </a:r>
                      <a:endParaRPr lang="en-US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latin typeface="Arial" pitchFamily="34" charset="0"/>
                          <a:cs typeface="Arial" pitchFamily="34" charset="0"/>
                        </a:rPr>
                        <a:t>0.01</a:t>
                      </a:r>
                      <a:endParaRPr lang="en-US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latin typeface="Arial" pitchFamily="34" charset="0"/>
                          <a:cs typeface="Arial" pitchFamily="34" charset="0"/>
                        </a:rPr>
                        <a:t>10,000</a:t>
                      </a:r>
                      <a:endParaRPr lang="en-US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1016000" y="4501662"/>
            <a:ext cx="7772400" cy="167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How </a:t>
            </a:r>
            <a:r>
              <a:rPr lang="en-US" dirty="0">
                <a:solidFill>
                  <a:schemeClr val="tx1"/>
                </a:solidFill>
              </a:rPr>
              <a:t>many output rows will the query produce?</a:t>
            </a:r>
          </a:p>
          <a:p>
            <a:pPr lvl="1"/>
            <a:r>
              <a:rPr lang="en-US" b="0" dirty="0">
                <a:solidFill>
                  <a:schemeClr val="tx2"/>
                </a:solidFill>
              </a:rPr>
              <a:t>If predicates are </a:t>
            </a:r>
            <a:r>
              <a:rPr lang="en-US" b="0" u="sng" dirty="0">
                <a:solidFill>
                  <a:schemeClr val="tx2"/>
                </a:solidFill>
              </a:rPr>
              <a:t>not correlated</a:t>
            </a:r>
          </a:p>
          <a:p>
            <a:pPr lvl="2"/>
            <a:r>
              <a:rPr lang="en-US" b="0" dirty="0">
                <a:solidFill>
                  <a:schemeClr val="tx1"/>
                </a:solidFill>
              </a:rPr>
              <a:t>.1 * .01 * 1M = </a:t>
            </a:r>
            <a:r>
              <a:rPr lang="en-US" dirty="0">
                <a:solidFill>
                  <a:srgbClr val="A50021"/>
                </a:solidFill>
              </a:rPr>
              <a:t>1,000 rows</a:t>
            </a:r>
          </a:p>
          <a:p>
            <a:pPr lvl="1"/>
            <a:r>
              <a:rPr lang="en-US" b="0" dirty="0">
                <a:solidFill>
                  <a:schemeClr val="tx2"/>
                </a:solidFill>
              </a:rPr>
              <a:t>If predicates </a:t>
            </a:r>
            <a:r>
              <a:rPr lang="en-US" b="0" u="sng" dirty="0">
                <a:solidFill>
                  <a:schemeClr val="tx2"/>
                </a:solidFill>
              </a:rPr>
              <a:t>are correlated</a:t>
            </a:r>
            <a:r>
              <a:rPr lang="en-US" b="0" dirty="0">
                <a:solidFill>
                  <a:schemeClr val="tx2"/>
                </a:solidFill>
              </a:rPr>
              <a:t> could be as high </a:t>
            </a:r>
            <a:r>
              <a:rPr lang="en-US" b="0" dirty="0" smtClean="0">
                <a:solidFill>
                  <a:schemeClr val="tx2"/>
                </a:solidFill>
              </a:rPr>
              <a:t>as</a:t>
            </a:r>
          </a:p>
          <a:p>
            <a:pPr lvl="2"/>
            <a:r>
              <a:rPr lang="en-US" b="0" dirty="0" smtClean="0">
                <a:solidFill>
                  <a:schemeClr val="tx1"/>
                </a:solidFill>
              </a:rPr>
              <a:t>.1 </a:t>
            </a:r>
            <a:r>
              <a:rPr lang="en-US" b="0" dirty="0">
                <a:solidFill>
                  <a:schemeClr val="tx1"/>
                </a:solidFill>
              </a:rPr>
              <a:t>* 1M = </a:t>
            </a:r>
            <a:r>
              <a:rPr lang="en-US" dirty="0">
                <a:solidFill>
                  <a:srgbClr val="A50021"/>
                </a:solidFill>
              </a:rPr>
              <a:t>100,000 rows</a:t>
            </a:r>
          </a:p>
          <a:p>
            <a:endParaRPr lang="en-US" b="0" dirty="0"/>
          </a:p>
          <a:p>
            <a:pPr>
              <a:buFont typeface="Arial" pitchFamily="34" charset="0"/>
              <a:buNone/>
            </a:pPr>
            <a:endParaRPr lang="en-US" b="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800627" y="6077242"/>
            <a:ext cx="3483646" cy="461665"/>
          </a:xfrm>
          <a:prstGeom prst="rect">
            <a:avLst/>
          </a:prstGeom>
          <a:solidFill>
            <a:srgbClr val="FFD03B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Why does this matter?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3466998358"/>
              </p:ext>
            </p:extLst>
          </p:nvPr>
        </p:nvGraphicFramePr>
        <p:xfrm>
          <a:off x="354144" y="3395134"/>
          <a:ext cx="5404644" cy="3270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47338"/>
            <a:ext cx="7772400" cy="660400"/>
          </a:xfrm>
        </p:spPr>
        <p:txBody>
          <a:bodyPr/>
          <a:lstStyle/>
          <a:p>
            <a:r>
              <a:rPr lang="en-US" dirty="0" smtClean="0"/>
              <a:t>This is Why!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442" y="1312334"/>
            <a:ext cx="3581401" cy="1769533"/>
          </a:xfr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u="sng" dirty="0" smtClean="0">
                <a:solidFill>
                  <a:schemeClr val="tx1"/>
                </a:solidFill>
              </a:rPr>
              <a:t>Assume that:</a:t>
            </a:r>
          </a:p>
          <a:p>
            <a:r>
              <a:rPr lang="en-US" sz="1600" i="1" dirty="0" smtClean="0">
                <a:solidFill>
                  <a:schemeClr val="tx1"/>
                </a:solidFill>
              </a:rPr>
              <a:t>Reviews</a:t>
            </a:r>
            <a:r>
              <a:rPr lang="en-US" sz="1600" dirty="0" smtClean="0">
                <a:solidFill>
                  <a:schemeClr val="tx1"/>
                </a:solidFill>
              </a:rPr>
              <a:t> table is </a:t>
            </a:r>
            <a:r>
              <a:rPr lang="en-US" sz="1600" b="1" dirty="0" smtClean="0">
                <a:solidFill>
                  <a:schemeClr val="tx1"/>
                </a:solidFill>
              </a:rPr>
              <a:t>10,000  pages </a:t>
            </a:r>
            <a:r>
              <a:rPr lang="en-US" sz="1600" dirty="0" smtClean="0">
                <a:solidFill>
                  <a:schemeClr val="tx1"/>
                </a:solidFill>
              </a:rPr>
              <a:t>with </a:t>
            </a:r>
            <a:r>
              <a:rPr lang="en-US" sz="1600" b="1" dirty="0" smtClean="0">
                <a:solidFill>
                  <a:schemeClr val="tx1"/>
                </a:solidFill>
              </a:rPr>
              <a:t>80 rows/page</a:t>
            </a:r>
          </a:p>
          <a:p>
            <a:r>
              <a:rPr lang="en-US" sz="1600" i="1" dirty="0" smtClean="0">
                <a:solidFill>
                  <a:schemeClr val="tx1"/>
                </a:solidFill>
              </a:rPr>
              <a:t>Movies</a:t>
            </a:r>
            <a:r>
              <a:rPr lang="en-US" sz="1600" dirty="0" smtClean="0">
                <a:solidFill>
                  <a:schemeClr val="tx1"/>
                </a:solidFill>
              </a:rPr>
              <a:t> table is </a:t>
            </a:r>
            <a:r>
              <a:rPr lang="en-US" sz="1600" b="1" dirty="0" smtClean="0">
                <a:solidFill>
                  <a:schemeClr val="tx1"/>
                </a:solidFill>
              </a:rPr>
              <a:t>2,000 pages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The primary index on </a:t>
            </a:r>
            <a:r>
              <a:rPr lang="en-US" sz="1600" i="1" dirty="0" smtClean="0">
                <a:solidFill>
                  <a:schemeClr val="tx1"/>
                </a:solidFill>
              </a:rPr>
              <a:t>Movies</a:t>
            </a:r>
            <a:r>
              <a:rPr lang="en-US" sz="1600" dirty="0" smtClean="0">
                <a:solidFill>
                  <a:schemeClr val="tx1"/>
                </a:solidFill>
              </a:rPr>
              <a:t> is on the </a:t>
            </a:r>
            <a:r>
              <a:rPr lang="en-US" sz="1600" i="1" dirty="0" smtClean="0">
                <a:solidFill>
                  <a:schemeClr val="tx1"/>
                </a:solidFill>
              </a:rPr>
              <a:t>MID</a:t>
            </a:r>
            <a:r>
              <a:rPr lang="en-US" sz="1600" dirty="0" smtClean="0">
                <a:solidFill>
                  <a:schemeClr val="tx1"/>
                </a:solidFill>
              </a:rPr>
              <a:t>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44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912315"/>
            <a:ext cx="4775200" cy="2001104"/>
            <a:chOff x="1634066" y="1693338"/>
            <a:chExt cx="4775200" cy="2001104"/>
          </a:xfrm>
        </p:grpSpPr>
        <p:sp>
          <p:nvSpPr>
            <p:cNvPr id="6" name="Oval 5"/>
            <p:cNvSpPr/>
            <p:nvPr/>
          </p:nvSpPr>
          <p:spPr bwMode="auto">
            <a:xfrm>
              <a:off x="4072462" y="2252138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42933" y="2309917"/>
              <a:ext cx="1566333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0" i="1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R.MID = M.MID</a:t>
              </a:r>
            </a:p>
          </p:txBody>
        </p:sp>
        <p:grpSp>
          <p:nvGrpSpPr>
            <p:cNvPr id="8" name="Group 28"/>
            <p:cNvGrpSpPr/>
            <p:nvPr/>
          </p:nvGrpSpPr>
          <p:grpSpPr>
            <a:xfrm>
              <a:off x="3081869" y="2726265"/>
              <a:ext cx="863099" cy="968177"/>
              <a:chOff x="3742269" y="3513665"/>
              <a:chExt cx="863099" cy="968177"/>
            </a:xfrm>
          </p:grpSpPr>
          <p:sp>
            <p:nvSpPr>
              <p:cNvPr id="16" name="Oval 5"/>
              <p:cNvSpPr/>
              <p:nvPr/>
            </p:nvSpPr>
            <p:spPr bwMode="auto">
              <a:xfrm>
                <a:off x="3793066" y="3513665"/>
                <a:ext cx="770467" cy="457200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742269" y="4174065"/>
                <a:ext cx="863099" cy="307777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Reviews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 bwMode="auto">
              <a:xfrm rot="5400000" flipH="1" flipV="1">
                <a:off x="4076292" y="4072058"/>
                <a:ext cx="203200" cy="81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sp>
          <p:nvSpPr>
            <p:cNvPr id="9" name="Oval 8"/>
            <p:cNvSpPr/>
            <p:nvPr/>
          </p:nvSpPr>
          <p:spPr bwMode="auto">
            <a:xfrm>
              <a:off x="5054595" y="1693338"/>
              <a:ext cx="770467" cy="457200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90532" y="2870197"/>
              <a:ext cx="753344" cy="307777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12" name="Straight Connector 11"/>
            <p:cNvCxnSpPr>
              <a:stCxn id="6" idx="5"/>
              <a:endCxn id="11" idx="0"/>
            </p:cNvCxnSpPr>
            <p:nvPr/>
          </p:nvCxnSpPr>
          <p:spPr bwMode="auto">
            <a:xfrm rot="16200000" flipH="1">
              <a:off x="4784743" y="2587736"/>
              <a:ext cx="227814" cy="33710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3" name="Straight Connector 12"/>
            <p:cNvCxnSpPr>
              <a:stCxn id="16" idx="7"/>
              <a:endCxn id="6" idx="3"/>
            </p:cNvCxnSpPr>
            <p:nvPr/>
          </p:nvCxnSpPr>
          <p:spPr bwMode="auto">
            <a:xfrm flipV="1">
              <a:off x="3790301" y="2642383"/>
              <a:ext cx="394993" cy="15083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4" name="Straight Connector 13"/>
            <p:cNvCxnSpPr>
              <a:stCxn id="6" idx="7"/>
              <a:endCxn id="9" idx="3"/>
            </p:cNvCxnSpPr>
            <p:nvPr/>
          </p:nvCxnSpPr>
          <p:spPr bwMode="auto">
            <a:xfrm rot="5400000" flipH="1" flipV="1">
              <a:off x="4831007" y="1982673"/>
              <a:ext cx="235510" cy="4373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15" name="TextBox 14"/>
            <p:cNvSpPr txBox="1"/>
            <p:nvPr/>
          </p:nvSpPr>
          <p:spPr>
            <a:xfrm>
              <a:off x="1634066" y="2640110"/>
              <a:ext cx="1659467" cy="5232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0" i="1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Rating &gt; 9 </a:t>
              </a:r>
              <a: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and </a:t>
              </a:r>
              <a:br>
                <a:rPr lang="en-US" sz="14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400" b="0" i="1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7/1 &lt; date &lt; 7/31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697417" y="4768637"/>
            <a:ext cx="3038620" cy="1077218"/>
          </a:xfrm>
          <a:prstGeom prst="rect">
            <a:avLst/>
          </a:prstGeom>
          <a:solidFill>
            <a:srgbClr val="A5002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consequences of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incorrectly estimating the selectivity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 the predicate on </a:t>
            </a: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Reviews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can be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98600" y="3530991"/>
            <a:ext cx="1325028" cy="2096086"/>
          </a:xfrm>
          <a:prstGeom prst="rect">
            <a:avLst/>
          </a:prstGeom>
          <a:solidFill>
            <a:schemeClr val="accent1">
              <a:alpha val="40000"/>
            </a:schemeClr>
          </a:solidFill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INL</a:t>
            </a:r>
            <a:endParaRPr lang="en-US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31380" y="3530991"/>
            <a:ext cx="363415" cy="2096086"/>
          </a:xfrm>
          <a:prstGeom prst="rect">
            <a:avLst/>
          </a:prstGeom>
          <a:solidFill>
            <a:srgbClr val="A50021">
              <a:alpha val="40000"/>
            </a:srgbClr>
          </a:solidFill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</a:t>
            </a:r>
            <a:endParaRPr lang="en-US" sz="1600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94795" y="3530991"/>
            <a:ext cx="2136860" cy="2096086"/>
          </a:xfrm>
          <a:prstGeom prst="rect">
            <a:avLst/>
          </a:prstGeom>
          <a:solidFill>
            <a:srgbClr val="FF9900">
              <a:alpha val="40000"/>
            </a:srgbClr>
          </a:solidFill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</a:t>
            </a:r>
            <a:endParaRPr lang="en-US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78427" y="3530990"/>
            <a:ext cx="3276599" cy="830997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Note that </a:t>
            </a:r>
            <a:r>
              <a:rPr lang="en-US" sz="1600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each join algorithm has a region where it provides the best performance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88642">
            <a:off x="1673340" y="4185615"/>
            <a:ext cx="572272" cy="26669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36000"/>
              </a:prstClr>
            </a:outerShdw>
          </a:effec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8859">
            <a:off x="2785251" y="4124262"/>
            <a:ext cx="438351" cy="20428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36000"/>
              </a:prstClr>
            </a:outerShdw>
          </a:effec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449">
            <a:off x="4006261" y="4148826"/>
            <a:ext cx="572272" cy="26669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36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2" dur="4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3" dur="4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6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7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0" dur="4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1" dur="4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21" grpId="0">
            <p:bldAsOne/>
          </p:bldGraphic>
          <p:bldP spid="3" grpId="0" uiExpand="1" build="p" animBg="1"/>
          <p:bldP spid="20" grpId="0" animBg="1"/>
          <p:bldP spid="22" grpId="0" animBg="1"/>
          <p:bldP spid="24" grpId="0" animBg="1"/>
          <p:bldP spid="25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4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4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21" grpId="0">
            <p:bldAsOne/>
          </p:bldGraphic>
          <p:bldP spid="3" grpId="0" uiExpand="1" build="p" animBg="1"/>
          <p:bldP spid="20" grpId="0" animBg="1"/>
          <p:bldP spid="22" grpId="0" animBg="1"/>
          <p:bldP spid="24" grpId="0" animBg="1"/>
          <p:bldP spid="25" grpId="0" animBg="1"/>
          <p:bldP spid="23" grpId="0" animBg="1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45" y="235980"/>
            <a:ext cx="8665697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Multidimensional Histograms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067" y="1634067"/>
            <a:ext cx="7772400" cy="126153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Used to capture correlation between attributes</a:t>
            </a:r>
          </a:p>
          <a:p>
            <a:r>
              <a:rPr lang="en-US" dirty="0" smtClean="0"/>
              <a:t>A 2-D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45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524000" y="2794001"/>
            <a:ext cx="5359400" cy="3459112"/>
            <a:chOff x="1524000" y="2794001"/>
            <a:chExt cx="5359400" cy="3459112"/>
          </a:xfrm>
        </p:grpSpPr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2480936098"/>
                </p:ext>
              </p:extLst>
            </p:nvPr>
          </p:nvGraphicFramePr>
          <p:xfrm>
            <a:off x="1524000" y="2794001"/>
            <a:ext cx="5359400" cy="33951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 rot="18055507">
              <a:off x="5624216" y="5364928"/>
              <a:ext cx="156092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01020B"/>
                  </a:solidFill>
                  <a:latin typeface="+mj-lt"/>
                </a:rPr>
                <a:t>1-4   5-8   9-12  13-16  17-20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486108">
              <a:off x="2209801" y="5791200"/>
              <a:ext cx="4318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01020B"/>
                  </a:solidFill>
                  <a:latin typeface="+mj-lt"/>
                </a:rPr>
                <a:t>   10-20           21-30            31-40               41-50             51-60               61-70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611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162" y="707152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Little Bit About Estimating Join Cardinalities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062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Question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dirty="0"/>
              <a:t>Given a join of </a:t>
            </a:r>
            <a:r>
              <a:rPr lang="en-US" sz="2000" i="1" dirty="0" smtClean="0"/>
              <a:t>R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dirty="0"/>
              <a:t>what is the range of possible result sizes (in #of tuples</a:t>
            </a:r>
            <a:r>
              <a:rPr lang="en-US" sz="2000" dirty="0" smtClean="0"/>
              <a:t>)?</a:t>
            </a:r>
          </a:p>
          <a:p>
            <a:pPr>
              <a:lnSpc>
                <a:spcPct val="90000"/>
              </a:lnSpc>
            </a:pPr>
            <a:endParaRPr lang="en-US" sz="20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/>
              <a:t>Suppose the  join is on </a:t>
            </a:r>
            <a:r>
              <a:rPr lang="en-US" dirty="0">
                <a:sym typeface="Symbol" pitchFamily="18" charset="2"/>
              </a:rPr>
              <a:t>a key for </a:t>
            </a:r>
            <a:r>
              <a:rPr lang="en-US" i="1" dirty="0" smtClean="0">
                <a:sym typeface="Symbol" pitchFamily="18" charset="2"/>
              </a:rPr>
              <a:t>R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and </a:t>
            </a:r>
            <a:r>
              <a:rPr lang="en-US" i="1" dirty="0" smtClean="0">
                <a:sym typeface="Symbol" pitchFamily="18" charset="2"/>
              </a:rPr>
              <a:t>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800" dirty="0">
                <a:sym typeface="Symbol" pitchFamily="18" charset="2"/>
              </a:rPr>
              <a:t>	</a:t>
            </a:r>
            <a:r>
              <a:rPr lang="en-US" sz="1800" i="1" dirty="0" smtClean="0">
                <a:sym typeface="Symbol" pitchFamily="18" charset="2"/>
              </a:rPr>
              <a:t>Students(</a:t>
            </a:r>
            <a:r>
              <a:rPr lang="en-US" sz="1800" i="1" u="sng" dirty="0" err="1" smtClean="0">
                <a:sym typeface="Symbol" pitchFamily="18" charset="2"/>
              </a:rPr>
              <a:t>sid</a:t>
            </a:r>
            <a:r>
              <a:rPr lang="en-US" sz="1800" dirty="0">
                <a:sym typeface="Symbol" pitchFamily="18" charset="2"/>
              </a:rPr>
              <a:t>, </a:t>
            </a:r>
            <a:r>
              <a:rPr lang="en-US" sz="1800" dirty="0" err="1">
                <a:sym typeface="Symbol" pitchFamily="18" charset="2"/>
              </a:rPr>
              <a:t>sname</a:t>
            </a:r>
            <a:r>
              <a:rPr lang="en-US" sz="1800" dirty="0">
                <a:sym typeface="Symbol" pitchFamily="18" charset="2"/>
              </a:rPr>
              <a:t>, did), </a:t>
            </a:r>
            <a:r>
              <a:rPr lang="en-US" sz="1800" i="1" dirty="0">
                <a:sym typeface="Symbol" pitchFamily="18" charset="2"/>
              </a:rPr>
              <a:t>Dorm(</a:t>
            </a:r>
            <a:r>
              <a:rPr lang="en-US" sz="1800" i="1" u="sng" dirty="0" err="1">
                <a:sym typeface="Symbol" pitchFamily="18" charset="2"/>
              </a:rPr>
              <a:t>did</a:t>
            </a:r>
            <a:r>
              <a:rPr lang="en-US" sz="1800" i="1" dirty="0" err="1">
                <a:sym typeface="Symbol" pitchFamily="18" charset="2"/>
              </a:rPr>
              <a:t>,d.addr</a:t>
            </a:r>
            <a:r>
              <a:rPr lang="en-US" sz="1800" dirty="0">
                <a:sym typeface="Symbol" pitchFamily="18" charset="2"/>
              </a:rPr>
              <a:t>)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sz="1800" dirty="0">
              <a:sym typeface="Symbol" pitchFamily="18" charset="2"/>
            </a:endParaRP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Select </a:t>
            </a:r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S.sid</a:t>
            </a: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D.address</a:t>
            </a:r>
            <a:endParaRPr lang="en-US" sz="1800" dirty="0">
              <a:solidFill>
                <a:schemeClr val="tx1"/>
              </a:solidFill>
              <a:latin typeface="Courier New" pitchFamily="49" charset="0"/>
              <a:cs typeface="Courier New" pitchFamily="49" charset="0"/>
              <a:sym typeface="Symbol" pitchFamily="18" charset="2"/>
            </a:endParaRP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From Students S,  Dorms D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Where </a:t>
            </a:r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S.did</a:t>
            </a: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 = </a:t>
            </a:r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D.did</a:t>
            </a:r>
            <a:endParaRPr lang="en-US" sz="1800" dirty="0">
              <a:solidFill>
                <a:schemeClr val="tx1"/>
              </a:solidFill>
              <a:latin typeface="Courier New" pitchFamily="49" charset="0"/>
              <a:cs typeface="Courier New" pitchFamily="49" charset="0"/>
              <a:sym typeface="Symbol" pitchFamily="18" charset="2"/>
            </a:endParaRPr>
          </a:p>
          <a:p>
            <a:pPr lvl="2">
              <a:lnSpc>
                <a:spcPct val="90000"/>
              </a:lnSpc>
              <a:buFontTx/>
              <a:buNone/>
            </a:pPr>
            <a:endParaRPr lang="en-US" sz="2500" b="1" dirty="0">
              <a:sym typeface="Symbol" pitchFamily="18" charset="2"/>
            </a:endParaRP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500" b="1" dirty="0">
                <a:solidFill>
                  <a:schemeClr val="tx1"/>
                </a:solidFill>
                <a:sym typeface="Symbol" pitchFamily="18" charset="2"/>
              </a:rPr>
              <a:t>What is the cardinality</a:t>
            </a:r>
            <a:r>
              <a:rPr lang="en-US" sz="2500" b="1" dirty="0" smtClean="0">
                <a:solidFill>
                  <a:schemeClr val="tx1"/>
                </a:solidFill>
                <a:sym typeface="Symbol" pitchFamily="18" charset="2"/>
              </a:rPr>
              <a:t>?</a:t>
            </a:r>
            <a:endParaRPr lang="en-US" sz="2500" b="1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3954193" y="5306451"/>
            <a:ext cx="4500490" cy="990600"/>
          </a:xfrm>
          <a:prstGeom prst="rect">
            <a:avLst/>
          </a:prstGeom>
          <a:solidFill>
            <a:srgbClr val="FFE05B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sz="1500" b="0" dirty="0">
                <a:latin typeface="Arial" pitchFamily="34" charset="0"/>
                <a:cs typeface="Arial" pitchFamily="34" charset="0"/>
              </a:rPr>
              <a:t>A student can only live in at most 1 </a:t>
            </a:r>
            <a:r>
              <a:rPr lang="en-US" sz="1500" b="0" dirty="0" smtClean="0">
                <a:latin typeface="Arial" pitchFamily="34" charset="0"/>
                <a:cs typeface="Arial" pitchFamily="34" charset="0"/>
              </a:rPr>
              <a:t>dorm:</a:t>
            </a:r>
            <a:endParaRPr lang="en-US" sz="1500" b="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500" b="0" dirty="0" smtClean="0">
                <a:latin typeface="Arial" pitchFamily="34" charset="0"/>
                <a:cs typeface="Arial" pitchFamily="34" charset="0"/>
              </a:rPr>
              <a:t>each </a:t>
            </a:r>
            <a:r>
              <a:rPr lang="en-US" sz="15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500" b="0" dirty="0">
                <a:latin typeface="Arial" pitchFamily="34" charset="0"/>
                <a:cs typeface="Arial" pitchFamily="34" charset="0"/>
              </a:rPr>
              <a:t> tuple can match with at most 1 </a:t>
            </a:r>
            <a:r>
              <a:rPr lang="en-US" sz="1500" b="0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1500" b="0" dirty="0">
                <a:latin typeface="Arial" pitchFamily="34" charset="0"/>
                <a:cs typeface="Arial" pitchFamily="34" charset="0"/>
              </a:rPr>
              <a:t> tuple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cardinality </a:t>
            </a:r>
            <a:r>
              <a:rPr lang="en-US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5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join </a:t>
            </a:r>
            <a:r>
              <a:rPr lang="en-US" sz="15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= cardinality of </a:t>
            </a:r>
            <a:r>
              <a:rPr lang="en-US" sz="15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6942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64991" cy="5334000"/>
          </a:xfrm>
        </p:spPr>
        <p:txBody>
          <a:bodyPr/>
          <a:lstStyle/>
          <a:p>
            <a:pPr>
              <a:lnSpc>
                <a:spcPct val="90000"/>
              </a:lnSpc>
              <a:buSzPct val="75000"/>
            </a:pPr>
            <a:endParaRPr lang="en-US" sz="2000" dirty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sz="2500" b="1" dirty="0">
                <a:solidFill>
                  <a:schemeClr val="tx1"/>
                </a:solidFill>
                <a:sym typeface="Symbol" pitchFamily="18" charset="2"/>
              </a:rPr>
              <a:t>General case</a:t>
            </a:r>
            <a:r>
              <a:rPr lang="en-US" sz="2500" dirty="0">
                <a:sym typeface="Symbol" pitchFamily="18" charset="2"/>
              </a:rPr>
              <a:t>: </a:t>
            </a:r>
            <a:r>
              <a:rPr lang="en-US" sz="2500" dirty="0"/>
              <a:t>join on</a:t>
            </a:r>
            <a:r>
              <a:rPr lang="en-US" sz="2500" dirty="0">
                <a:sym typeface="Symbol" pitchFamily="18" charset="2"/>
              </a:rPr>
              <a:t> {</a:t>
            </a:r>
            <a:r>
              <a:rPr lang="en-US" sz="2500" i="1" dirty="0">
                <a:sym typeface="Symbol" pitchFamily="18" charset="2"/>
              </a:rPr>
              <a:t>A</a:t>
            </a:r>
            <a:r>
              <a:rPr lang="en-US" sz="2500" dirty="0">
                <a:sym typeface="Symbol" pitchFamily="18" charset="2"/>
              </a:rPr>
              <a:t>} </a:t>
            </a:r>
            <a:r>
              <a:rPr lang="en-US" sz="2500" dirty="0" smtClean="0">
                <a:sym typeface="Symbol" pitchFamily="18" charset="2"/>
              </a:rPr>
              <a:t>(where {</a:t>
            </a:r>
            <a:r>
              <a:rPr lang="en-US" sz="2500" i="1" dirty="0" smtClean="0">
                <a:sym typeface="Symbol" pitchFamily="18" charset="2"/>
              </a:rPr>
              <a:t>A</a:t>
            </a:r>
            <a:r>
              <a:rPr lang="en-US" sz="2500" dirty="0">
                <a:sym typeface="Symbol" pitchFamily="18" charset="2"/>
              </a:rPr>
              <a:t>} is key for neither)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Symbol" pitchFamily="18" charset="2"/>
              </a:rPr>
              <a:t>estimate each tuple </a:t>
            </a:r>
            <a:r>
              <a:rPr lang="en-US" sz="2000" i="1" dirty="0">
                <a:sym typeface="Symbol" pitchFamily="18" charset="2"/>
              </a:rPr>
              <a:t>r</a:t>
            </a:r>
            <a:r>
              <a:rPr lang="en-US" sz="2000" dirty="0">
                <a:sym typeface="Symbol" pitchFamily="18" charset="2"/>
              </a:rPr>
              <a:t> of </a:t>
            </a:r>
            <a:r>
              <a:rPr lang="en-US" sz="2000" i="1" dirty="0">
                <a:sym typeface="Symbol" pitchFamily="18" charset="2"/>
              </a:rPr>
              <a:t>R</a:t>
            </a:r>
            <a:r>
              <a:rPr lang="en-US" sz="2000" dirty="0">
                <a:sym typeface="Symbol" pitchFamily="18" charset="2"/>
              </a:rPr>
              <a:t> generates </a:t>
            </a:r>
            <a:r>
              <a:rPr lang="en-US" sz="2000" u="sng" dirty="0">
                <a:sym typeface="Symbol" pitchFamily="18" charset="2"/>
              </a:rPr>
              <a:t>uniform number of matches</a:t>
            </a:r>
            <a:r>
              <a:rPr lang="en-US" sz="2000" dirty="0">
                <a:sym typeface="Symbol" pitchFamily="18" charset="2"/>
              </a:rPr>
              <a:t> in </a:t>
            </a:r>
            <a:r>
              <a:rPr lang="en-US" sz="2000" i="1" dirty="0">
                <a:sym typeface="Symbol" pitchFamily="18" charset="2"/>
              </a:rPr>
              <a:t>S</a:t>
            </a:r>
            <a:r>
              <a:rPr lang="en-US" sz="2000" dirty="0">
                <a:sym typeface="Symbol" pitchFamily="18" charset="2"/>
              </a:rPr>
              <a:t> and each tuple </a:t>
            </a:r>
            <a:r>
              <a:rPr lang="en-US" sz="2000" i="1" dirty="0">
                <a:sym typeface="Symbol" pitchFamily="18" charset="2"/>
              </a:rPr>
              <a:t>s</a:t>
            </a:r>
            <a:r>
              <a:rPr lang="en-US" sz="2000" dirty="0">
                <a:sym typeface="Symbol" pitchFamily="18" charset="2"/>
              </a:rPr>
              <a:t> of </a:t>
            </a:r>
            <a:r>
              <a:rPr lang="en-US" sz="2000" i="1" dirty="0">
                <a:sym typeface="Symbol" pitchFamily="18" charset="2"/>
              </a:rPr>
              <a:t>S</a:t>
            </a:r>
            <a:r>
              <a:rPr lang="en-US" sz="2000" dirty="0">
                <a:sym typeface="Symbol" pitchFamily="18" charset="2"/>
              </a:rPr>
              <a:t> generates </a:t>
            </a:r>
            <a:r>
              <a:rPr lang="en-US" sz="2000" u="sng" dirty="0">
                <a:sym typeface="Symbol" pitchFamily="18" charset="2"/>
              </a:rPr>
              <a:t>uniform number of matches</a:t>
            </a:r>
            <a:r>
              <a:rPr lang="en-US" sz="2000" dirty="0">
                <a:sym typeface="Symbol" pitchFamily="18" charset="2"/>
              </a:rPr>
              <a:t> in </a:t>
            </a:r>
            <a:r>
              <a:rPr lang="en-US" sz="2000" i="1" dirty="0">
                <a:sym typeface="Symbol" pitchFamily="18" charset="2"/>
              </a:rPr>
              <a:t>R</a:t>
            </a:r>
            <a:r>
              <a:rPr lang="en-US" sz="2000" dirty="0">
                <a:sym typeface="Symbol" pitchFamily="18" charset="2"/>
              </a:rPr>
              <a:t>, e.g.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>
                <a:sym typeface="Symbol" pitchFamily="18" charset="2"/>
              </a:rPr>
              <a:t>	</a:t>
            </a:r>
            <a:r>
              <a:rPr lang="en-US" dirty="0" smtClean="0">
                <a:sym typeface="Symbol" pitchFamily="18" charset="2"/>
              </a:rPr>
              <a:t>SF </a:t>
            </a:r>
            <a:r>
              <a:rPr lang="en-US" dirty="0">
                <a:sym typeface="Symbol" pitchFamily="18" charset="2"/>
              </a:rPr>
              <a:t>= min</a:t>
            </a:r>
            <a:r>
              <a:rPr lang="en-US" dirty="0" smtClean="0">
                <a:sym typeface="Symbol" pitchFamily="18" charset="2"/>
              </a:rPr>
              <a:t>(||</a:t>
            </a:r>
            <a:r>
              <a:rPr lang="en-US" b="1" dirty="0" smtClean="0">
                <a:solidFill>
                  <a:schemeClr val="tx1"/>
                </a:solidFill>
                <a:sym typeface="Symbol" pitchFamily="18" charset="2"/>
              </a:rPr>
              <a:t>R</a:t>
            </a:r>
            <a:r>
              <a:rPr lang="en-US" dirty="0" smtClean="0">
                <a:sym typeface="Symbol" pitchFamily="18" charset="2"/>
              </a:rPr>
              <a:t>|| </a:t>
            </a:r>
            <a:r>
              <a:rPr lang="en-US" dirty="0">
                <a:sym typeface="Symbol" pitchFamily="18" charset="2"/>
              </a:rPr>
              <a:t>* </a:t>
            </a:r>
            <a:r>
              <a:rPr lang="en-US" dirty="0" smtClean="0">
                <a:sym typeface="Symbol" pitchFamily="18" charset="2"/>
              </a:rPr>
              <a:t>||</a:t>
            </a:r>
            <a:r>
              <a:rPr lang="en-US" b="1" dirty="0" smtClean="0">
                <a:solidFill>
                  <a:srgbClr val="FF0000"/>
                </a:solidFill>
                <a:sym typeface="Symbol" pitchFamily="18" charset="2"/>
              </a:rPr>
              <a:t>S</a:t>
            </a:r>
            <a:r>
              <a:rPr lang="en-US" dirty="0" smtClean="0">
                <a:sym typeface="Symbol" pitchFamily="18" charset="2"/>
              </a:rPr>
              <a:t>|| / </a:t>
            </a:r>
            <a:r>
              <a:rPr lang="en-US" dirty="0" err="1" smtClean="0">
                <a:sym typeface="Symbol" pitchFamily="18" charset="2"/>
              </a:rPr>
              <a:t>NKeys</a:t>
            </a:r>
            <a:r>
              <a:rPr lang="en-US" dirty="0" smtClean="0">
                <a:sym typeface="Symbol" pitchFamily="18" charset="2"/>
              </a:rPr>
              <a:t>(A,</a:t>
            </a:r>
            <a:r>
              <a:rPr lang="en-US" b="1" dirty="0" smtClean="0">
                <a:solidFill>
                  <a:srgbClr val="FF0000"/>
                </a:solidFill>
                <a:sym typeface="Symbol" pitchFamily="18" charset="2"/>
              </a:rPr>
              <a:t>S</a:t>
            </a:r>
            <a:r>
              <a:rPr lang="en-US" dirty="0">
                <a:sym typeface="Symbol" pitchFamily="18" charset="2"/>
              </a:rPr>
              <a:t>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sym typeface="Symbol" pitchFamily="18" charset="2"/>
              </a:rPr>
              <a:t>                       </a:t>
            </a:r>
            <a:r>
              <a:rPr lang="en-US" sz="2000" dirty="0" smtClean="0">
                <a:sym typeface="Symbol" pitchFamily="18" charset="2"/>
              </a:rPr>
              <a:t>  ||</a:t>
            </a:r>
            <a:r>
              <a:rPr lang="en-US" sz="2000" b="1" dirty="0" smtClean="0">
                <a:solidFill>
                  <a:srgbClr val="FF0000"/>
                </a:solidFill>
                <a:sym typeface="Symbol" pitchFamily="18" charset="2"/>
              </a:rPr>
              <a:t>S</a:t>
            </a:r>
            <a:r>
              <a:rPr lang="en-US" sz="2000" dirty="0" smtClean="0">
                <a:sym typeface="Symbol" pitchFamily="18" charset="2"/>
              </a:rPr>
              <a:t>|| </a:t>
            </a:r>
            <a:r>
              <a:rPr lang="en-US" sz="2000" dirty="0">
                <a:sym typeface="Symbol" pitchFamily="18" charset="2"/>
              </a:rPr>
              <a:t>* </a:t>
            </a:r>
            <a:r>
              <a:rPr lang="en-US" sz="2000" dirty="0" smtClean="0">
                <a:sym typeface="Symbol" pitchFamily="18" charset="2"/>
              </a:rPr>
              <a:t>||</a:t>
            </a:r>
            <a:r>
              <a:rPr lang="en-US" sz="2000" b="1" dirty="0" smtClean="0">
                <a:solidFill>
                  <a:schemeClr val="tx1"/>
                </a:solidFill>
                <a:sym typeface="Symbol" pitchFamily="18" charset="2"/>
              </a:rPr>
              <a:t>R</a:t>
            </a:r>
            <a:r>
              <a:rPr lang="en-US" sz="2000" dirty="0" smtClean="0">
                <a:sym typeface="Symbol" pitchFamily="18" charset="2"/>
              </a:rPr>
              <a:t>|| / </a:t>
            </a:r>
            <a:r>
              <a:rPr lang="en-US" sz="2000" dirty="0" err="1" smtClean="0">
                <a:sym typeface="Symbol" pitchFamily="18" charset="2"/>
              </a:rPr>
              <a:t>NKeys</a:t>
            </a:r>
            <a:r>
              <a:rPr lang="en-US" sz="2000" dirty="0" smtClean="0">
                <a:sym typeface="Symbol" pitchFamily="18" charset="2"/>
              </a:rPr>
              <a:t>(A,</a:t>
            </a:r>
            <a:r>
              <a:rPr lang="en-US" sz="2000" b="1" dirty="0" smtClean="0">
                <a:solidFill>
                  <a:schemeClr val="tx1"/>
                </a:solidFill>
                <a:sym typeface="Symbol" pitchFamily="18" charset="2"/>
              </a:rPr>
              <a:t>R</a:t>
            </a:r>
            <a:r>
              <a:rPr lang="en-US" sz="2000" dirty="0">
                <a:sym typeface="Symbol" pitchFamily="18" charset="2"/>
              </a:rPr>
              <a:t>))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000" dirty="0">
              <a:sym typeface="Symbol" pitchFamily="18" charset="2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chemeClr val="tx1"/>
                </a:solidFill>
                <a:sym typeface="Symbol" pitchFamily="18" charset="2"/>
              </a:rPr>
              <a:t>e.g</a:t>
            </a:r>
            <a:r>
              <a:rPr lang="en-US" sz="2000" dirty="0" smtClean="0">
                <a:solidFill>
                  <a:schemeClr val="tx1"/>
                </a:solidFill>
                <a:sym typeface="Symbol" pitchFamily="18" charset="2"/>
              </a:rPr>
              <a:t>., </a:t>
            </a:r>
            <a:r>
              <a:rPr lang="en-US" sz="20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SELECT </a:t>
            </a:r>
            <a:r>
              <a:rPr lang="en-US" sz="20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M.title</a:t>
            </a:r>
            <a:r>
              <a:rPr lang="en-US" sz="20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R.title</a:t>
            </a:r>
            <a:endParaRPr lang="en-US" sz="2000" dirty="0">
              <a:solidFill>
                <a:schemeClr val="tx1"/>
              </a:solidFill>
              <a:latin typeface="Courier New" pitchFamily="49" charset="0"/>
              <a:cs typeface="Courier New" pitchFamily="49" charset="0"/>
              <a:sym typeface="Symbol" pitchFamily="18" charset="2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    FROM Movies M, Reviews R</a:t>
            </a:r>
            <a:endParaRPr lang="en-US" sz="2000" dirty="0">
              <a:solidFill>
                <a:schemeClr val="tx1"/>
              </a:solidFill>
              <a:latin typeface="Courier New" pitchFamily="49" charset="0"/>
              <a:cs typeface="Courier New" pitchFamily="49" charset="0"/>
              <a:sym typeface="Symbol" pitchFamily="18" charset="2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    WHERE </a:t>
            </a:r>
            <a:r>
              <a:rPr lang="en-US" sz="20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M.title</a:t>
            </a:r>
            <a:r>
              <a:rPr lang="en-US" sz="20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= </a:t>
            </a:r>
            <a:r>
              <a:rPr lang="en-US" sz="20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R.title</a:t>
            </a:r>
            <a:endParaRPr lang="en-US" sz="2000" dirty="0">
              <a:solidFill>
                <a:schemeClr val="tx1"/>
              </a:solidFill>
              <a:latin typeface="Courier New" pitchFamily="49" charset="0"/>
              <a:cs typeface="Courier New" pitchFamily="49" charset="0"/>
              <a:sym typeface="Symbol" pitchFamily="18" charset="2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000" dirty="0" smtClean="0">
              <a:sym typeface="Symbol" pitchFamily="18" charset="2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chemeClr val="tx1"/>
                </a:solidFill>
                <a:sym typeface="Symbol" pitchFamily="18" charset="2"/>
              </a:rPr>
              <a:t>Movies</a:t>
            </a:r>
            <a:r>
              <a:rPr lang="en-US" dirty="0">
                <a:sym typeface="Symbol" pitchFamily="18" charset="2"/>
              </a:rPr>
              <a:t>: 100 tuples, 75 unique titles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1.3 </a:t>
            </a:r>
            <a:r>
              <a:rPr lang="en-US" dirty="0" smtClean="0">
                <a:sym typeface="Symbol" pitchFamily="18" charset="2"/>
              </a:rPr>
              <a:t>rows for </a:t>
            </a:r>
            <a:r>
              <a:rPr lang="en-US" dirty="0">
                <a:sym typeface="Symbol" pitchFamily="18" charset="2"/>
              </a:rPr>
              <a:t>each title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rgbClr val="FF0000"/>
                </a:solidFill>
                <a:sym typeface="Symbol" pitchFamily="18" charset="2"/>
              </a:rPr>
              <a:t>Reviews</a:t>
            </a:r>
            <a:r>
              <a:rPr lang="en-US" dirty="0">
                <a:sym typeface="Symbol" pitchFamily="18" charset="2"/>
              </a:rPr>
              <a:t>: 20 tuples, 10 unique titles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2 </a:t>
            </a:r>
            <a:r>
              <a:rPr lang="en-US" dirty="0" smtClean="0">
                <a:sym typeface="Symbol" pitchFamily="18" charset="2"/>
              </a:rPr>
              <a:t>rows for </a:t>
            </a:r>
            <a:r>
              <a:rPr lang="en-US" dirty="0">
                <a:sym typeface="Symbol" pitchFamily="18" charset="2"/>
              </a:rPr>
              <a:t>each </a:t>
            </a:r>
            <a:r>
              <a:rPr lang="en-US" dirty="0" smtClean="0">
                <a:sym typeface="Symbol" pitchFamily="18" charset="2"/>
              </a:rPr>
              <a:t>title</a:t>
            </a:r>
            <a:endParaRPr lang="en-US" sz="2000" dirty="0">
              <a:sym typeface="Symbol" pitchFamily="18" charset="2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000" dirty="0">
              <a:sym typeface="Symbol" pitchFamily="18" charset="2"/>
            </a:endParaRPr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2496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Estimating Join Cardinality</a:t>
            </a:r>
          </a:p>
        </p:txBody>
      </p:sp>
      <p:sp>
        <p:nvSpPr>
          <p:cNvPr id="363524" name="Text Box 4"/>
          <p:cNvSpPr txBox="1">
            <a:spLocks noChangeArrowheads="1"/>
          </p:cNvSpPr>
          <p:nvPr/>
        </p:nvSpPr>
        <p:spPr bwMode="auto">
          <a:xfrm>
            <a:off x="5433642" y="2644179"/>
            <a:ext cx="2838162" cy="701675"/>
          </a:xfrm>
          <a:prstGeom prst="rect">
            <a:avLst/>
          </a:prstGeom>
          <a:solidFill>
            <a:srgbClr val="FFE05B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2000" dirty="0" smtClean="0"/>
              <a:t>= </a:t>
            </a:r>
            <a:r>
              <a:rPr lang="en-US" sz="2000" dirty="0"/>
              <a:t>100*</a:t>
            </a:r>
            <a:r>
              <a:rPr lang="en-US" sz="2000" dirty="0">
                <a:solidFill>
                  <a:srgbClr val="FF0000"/>
                </a:solidFill>
              </a:rPr>
              <a:t>20</a:t>
            </a:r>
            <a:r>
              <a:rPr lang="en-US" sz="2000" dirty="0"/>
              <a:t>/</a:t>
            </a:r>
            <a:r>
              <a:rPr lang="en-US" sz="2000" dirty="0">
                <a:solidFill>
                  <a:srgbClr val="FF0000"/>
                </a:solidFill>
              </a:rPr>
              <a:t>10</a:t>
            </a:r>
            <a:r>
              <a:rPr lang="en-US" sz="2000" dirty="0"/>
              <a:t> = </a:t>
            </a:r>
            <a:r>
              <a:rPr lang="en-US" sz="2000" dirty="0">
                <a:solidFill>
                  <a:schemeClr val="tx2"/>
                </a:solidFill>
              </a:rPr>
              <a:t>200</a:t>
            </a:r>
          </a:p>
          <a:p>
            <a:r>
              <a:rPr lang="en-US" sz="2000" dirty="0" smtClean="0"/>
              <a:t>= </a:t>
            </a:r>
            <a:r>
              <a:rPr lang="en-US" sz="2000" dirty="0">
                <a:solidFill>
                  <a:srgbClr val="FF0000"/>
                </a:solidFill>
              </a:rPr>
              <a:t>20</a:t>
            </a:r>
            <a:r>
              <a:rPr lang="en-US" sz="2000" dirty="0"/>
              <a:t>*100/75 = </a:t>
            </a:r>
            <a:r>
              <a:rPr lang="en-US" sz="2000" dirty="0">
                <a:solidFill>
                  <a:schemeClr val="tx2"/>
                </a:solidFill>
              </a:rPr>
              <a:t>26.6</a:t>
            </a:r>
          </a:p>
        </p:txBody>
      </p:sp>
      <p:sp>
        <p:nvSpPr>
          <p:cNvPr id="363527" name="Rectangle 7"/>
          <p:cNvSpPr>
            <a:spLocks noChangeArrowheads="1"/>
          </p:cNvSpPr>
          <p:nvPr/>
        </p:nvSpPr>
        <p:spPr bwMode="auto">
          <a:xfrm>
            <a:off x="5433641" y="2995016"/>
            <a:ext cx="2838162" cy="350838"/>
          </a:xfrm>
          <a:prstGeom prst="rect">
            <a:avLst/>
          </a:prstGeom>
          <a:noFill/>
          <a:ln w="5715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9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3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3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3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3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3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35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4" grpId="0" animBg="1"/>
      <p:bldP spid="36352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901157" y="2054076"/>
            <a:ext cx="7820812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sz="2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Enumerate logically equivalent plans by applying equivalence rules</a:t>
            </a:r>
          </a:p>
        </p:txBody>
      </p:sp>
      <p:sp>
        <p:nvSpPr>
          <p:cNvPr id="15" name="Round Diagonal Corner Rectangle 14"/>
          <p:cNvSpPr/>
          <p:nvPr/>
        </p:nvSpPr>
        <p:spPr>
          <a:xfrm>
            <a:off x="901157" y="3120876"/>
            <a:ext cx="7820812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sz="2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For each logically equivalent plan, enumerate all alternative physical query plans</a:t>
            </a:r>
          </a:p>
        </p:txBody>
      </p:sp>
      <p:sp>
        <p:nvSpPr>
          <p:cNvPr id="19" name="Round Diagonal Corner Rectangle 18"/>
          <p:cNvSpPr/>
          <p:nvPr/>
        </p:nvSpPr>
        <p:spPr>
          <a:xfrm>
            <a:off x="901157" y="4187675"/>
            <a:ext cx="7820812" cy="1453469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Estimate the cost of each of the alternative physical query plans. 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Estimate the selectivity factor and output cardinality of each predicate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Estimate the cost of each operator 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901157" y="5760924"/>
            <a:ext cx="7820812" cy="838200"/>
          </a:xfrm>
          <a:prstGeom prst="round2DiagRect">
            <a:avLst/>
          </a:prstGeom>
          <a:solidFill>
            <a:srgbClr val="FFFFCC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Run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plan with lowest estimated overall cost</a:t>
            </a:r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8" y="3338686"/>
            <a:ext cx="685800" cy="428625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8" y="2246073"/>
            <a:ext cx="685800" cy="501033"/>
          </a:xfrm>
          <a:prstGeom prst="round2Diag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1" y="4276899"/>
            <a:ext cx="684793" cy="684793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4" y="5905229"/>
            <a:ext cx="684374" cy="547499"/>
          </a:xfrm>
          <a:prstGeom prst="round2DiagRect">
            <a:avLst/>
          </a:prstGeom>
          <a:effectLst>
            <a:innerShdw blurRad="63500" dist="50800" dir="13500000">
              <a:prstClr val="black">
                <a:alpha val="35000"/>
              </a:prstClr>
            </a:inn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06435" y="238539"/>
            <a:ext cx="8718997" cy="14918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5000" dirty="0" smtClean="0"/>
              <a:t>Query Optimization: </a:t>
            </a:r>
            <a:br>
              <a:rPr lang="en-US" sz="5000" dirty="0" smtClean="0"/>
            </a:br>
            <a:r>
              <a:rPr lang="en-US" sz="5000" dirty="0" smtClean="0"/>
              <a:t>The Main Steps</a:t>
            </a:r>
            <a:endParaRPr lang="en-US" sz="5000" dirty="0"/>
          </a:p>
        </p:txBody>
      </p:sp>
      <p:sp>
        <p:nvSpPr>
          <p:cNvPr id="12" name="Tekstboks 53"/>
          <p:cNvSpPr txBox="1">
            <a:spLocks noChangeArrowheads="1"/>
          </p:cNvSpPr>
          <p:nvPr/>
        </p:nvSpPr>
        <p:spPr bwMode="auto">
          <a:xfrm>
            <a:off x="-62940" y="2305340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dirty="0">
                <a:solidFill>
                  <a:srgbClr val="171717"/>
                </a:solidFill>
                <a:latin typeface="Zapf Dingbats" charset="2"/>
              </a:rPr>
              <a:t>✓</a:t>
            </a:r>
            <a:endParaRPr lang="da-DK" dirty="0">
              <a:solidFill>
                <a:srgbClr val="171717"/>
              </a:solidFill>
            </a:endParaRPr>
          </a:p>
        </p:txBody>
      </p:sp>
      <p:sp>
        <p:nvSpPr>
          <p:cNvPr id="13" name="Rektangel 9"/>
          <p:cNvSpPr>
            <a:spLocks noChangeArrowheads="1"/>
          </p:cNvSpPr>
          <p:nvPr/>
        </p:nvSpPr>
        <p:spPr bwMode="auto">
          <a:xfrm>
            <a:off x="319716" y="3422512"/>
            <a:ext cx="344488" cy="3444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4" name="Rektangel 7"/>
          <p:cNvSpPr>
            <a:spLocks noChangeArrowheads="1"/>
          </p:cNvSpPr>
          <p:nvPr/>
        </p:nvSpPr>
        <p:spPr bwMode="auto">
          <a:xfrm>
            <a:off x="319716" y="2365653"/>
            <a:ext cx="344488" cy="3429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</a:t>
            </a:r>
          </a:p>
        </p:txBody>
      </p:sp>
      <p:sp>
        <p:nvSpPr>
          <p:cNvPr id="17" name="Rektangel 11"/>
          <p:cNvSpPr>
            <a:spLocks noChangeArrowheads="1"/>
          </p:cNvSpPr>
          <p:nvPr/>
        </p:nvSpPr>
        <p:spPr bwMode="auto">
          <a:xfrm>
            <a:off x="319716" y="4433611"/>
            <a:ext cx="344488" cy="3444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8" name="Rektangel 13"/>
          <p:cNvSpPr>
            <a:spLocks noChangeArrowheads="1"/>
          </p:cNvSpPr>
          <p:nvPr/>
        </p:nvSpPr>
        <p:spPr bwMode="auto">
          <a:xfrm>
            <a:off x="319716" y="5949570"/>
            <a:ext cx="344488" cy="3476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8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4</a:t>
            </a:r>
            <a:endParaRPr lang="da-DK" sz="18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" name="Tekstboks 53"/>
          <p:cNvSpPr txBox="1">
            <a:spLocks noChangeArrowheads="1"/>
          </p:cNvSpPr>
          <p:nvPr/>
        </p:nvSpPr>
        <p:spPr bwMode="auto">
          <a:xfrm>
            <a:off x="-65288" y="3329956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dirty="0">
                <a:solidFill>
                  <a:srgbClr val="171717"/>
                </a:solidFill>
                <a:latin typeface="Zapf Dingbats" charset="2"/>
              </a:rPr>
              <a:t>✓</a:t>
            </a:r>
            <a:endParaRPr lang="da-DK" dirty="0">
              <a:solidFill>
                <a:srgbClr val="171717"/>
              </a:solidFill>
            </a:endParaRPr>
          </a:p>
        </p:txBody>
      </p:sp>
      <p:sp>
        <p:nvSpPr>
          <p:cNvPr id="23" name="Tekstboks 53"/>
          <p:cNvSpPr txBox="1">
            <a:spLocks noChangeArrowheads="1"/>
          </p:cNvSpPr>
          <p:nvPr/>
        </p:nvSpPr>
        <p:spPr bwMode="auto">
          <a:xfrm>
            <a:off x="-53568" y="4326436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dirty="0">
                <a:solidFill>
                  <a:srgbClr val="171717"/>
                </a:solidFill>
                <a:latin typeface="Zapf Dingbats" charset="2"/>
              </a:rPr>
              <a:t>✓</a:t>
            </a:r>
            <a:endParaRPr lang="da-DK" dirty="0">
              <a:solidFill>
                <a:srgbClr val="171717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51892" y="2124416"/>
            <a:ext cx="1353312" cy="365760"/>
          </a:xfrm>
          <a:prstGeom prst="roundRect">
            <a:avLst/>
          </a:prstGeom>
          <a:solidFill>
            <a:srgbClr val="A5002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Enumerate</a:t>
            </a:r>
            <a:endParaRPr 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7161" y="4076628"/>
            <a:ext cx="6372664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0" dirty="0">
                <a:latin typeface="Arial" pitchFamily="34" charset="0"/>
                <a:cs typeface="Arial" pitchFamily="34" charset="0"/>
              </a:rPr>
              <a:t>How </a:t>
            </a:r>
            <a:r>
              <a:rPr lang="en-US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big is the plan space </a:t>
            </a:r>
            <a:r>
              <a:rPr lang="en-US" sz="3600" b="0" dirty="0">
                <a:latin typeface="Arial" pitchFamily="34" charset="0"/>
                <a:cs typeface="Arial" pitchFamily="34" charset="0"/>
              </a:rPr>
              <a:t>for a query involving </a:t>
            </a:r>
            <a:r>
              <a:rPr lang="en-US" sz="3600" i="1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3600" b="0" dirty="0">
                <a:latin typeface="Arial" pitchFamily="34" charset="0"/>
                <a:cs typeface="Arial" pitchFamily="34" charset="0"/>
              </a:rPr>
              <a:t> tables</a:t>
            </a:r>
            <a:r>
              <a:rPr lang="en-US" sz="3600" b="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3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080296" y="3201492"/>
            <a:ext cx="1353312" cy="365760"/>
          </a:xfrm>
          <a:prstGeom prst="roundRect">
            <a:avLst/>
          </a:prstGeom>
          <a:solidFill>
            <a:srgbClr val="A5002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enumerate</a:t>
            </a:r>
            <a:endParaRPr 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67233" y="5490072"/>
            <a:ext cx="5051110" cy="830997"/>
          </a:xfrm>
          <a:prstGeom prst="rect">
            <a:avLst/>
          </a:prstGeom>
          <a:solidFill>
            <a:srgbClr val="99FF33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latin typeface="Arial" pitchFamily="34" charset="0"/>
                <a:cs typeface="Arial" pitchFamily="34" charset="0"/>
              </a:rPr>
              <a:t>It turns out that the answer depends on the </a:t>
            </a:r>
            <a:r>
              <a:rPr lang="en-US" dirty="0">
                <a:latin typeface="Arial" pitchFamily="34" charset="0"/>
                <a:cs typeface="Arial" pitchFamily="34" charset="0"/>
              </a:rPr>
              <a:t>“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shape</a:t>
            </a:r>
            <a:r>
              <a:rPr lang="en-US" dirty="0">
                <a:latin typeface="Arial" pitchFamily="34" charset="0"/>
                <a:cs typeface="Arial" pitchFamily="34" charset="0"/>
              </a:rPr>
              <a:t>” of the query</a:t>
            </a:r>
          </a:p>
        </p:txBody>
      </p:sp>
    </p:spTree>
    <p:extLst>
      <p:ext uri="{BB962C8B-B14F-4D97-AF65-F5344CB8AC3E}">
        <p14:creationId xmlns:p14="http://schemas.microsoft.com/office/powerpoint/2010/main" val="229540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9" grpId="0" animBg="1"/>
      <p:bldP spid="8" grpId="0" animBg="1"/>
      <p:bldP spid="13" grpId="0" animBg="1"/>
      <p:bldP spid="14" grpId="0" animBg="1"/>
      <p:bldP spid="17" grpId="0" animBg="1"/>
      <p:bldP spid="18" grpId="0" animBg="1"/>
      <p:bldP spid="5" grpId="0" animBg="1"/>
      <p:bldP spid="7" grpId="0" animBg="1"/>
      <p:bldP spid="26" grpId="0" animBg="1"/>
      <p:bldP spid="2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199091" y="466903"/>
            <a:ext cx="8862646" cy="6156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Two Common Query “Shapes”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49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34009" y="1420826"/>
            <a:ext cx="2713939" cy="2594590"/>
            <a:chOff x="534009" y="1420826"/>
            <a:chExt cx="2713939" cy="2594590"/>
          </a:xfrm>
        </p:grpSpPr>
        <p:grpSp>
          <p:nvGrpSpPr>
            <p:cNvPr id="42" name="Group 41"/>
            <p:cNvGrpSpPr>
              <a:grpSpLocks noChangeAspect="1"/>
            </p:cNvGrpSpPr>
            <p:nvPr/>
          </p:nvGrpSpPr>
          <p:grpSpPr>
            <a:xfrm>
              <a:off x="573446" y="1902084"/>
              <a:ext cx="2515614" cy="2113332"/>
              <a:chOff x="3410899" y="1057001"/>
              <a:chExt cx="2801232" cy="2353276"/>
            </a:xfrm>
          </p:grpSpPr>
          <p:sp>
            <p:nvSpPr>
              <p:cNvPr id="7" name="TextBox 6"/>
              <p:cNvSpPr txBox="1">
                <a:spLocks noChangeAspect="1"/>
              </p:cNvSpPr>
              <p:nvPr/>
            </p:nvSpPr>
            <p:spPr>
              <a:xfrm>
                <a:off x="3410899" y="2095964"/>
                <a:ext cx="328799" cy="308449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8" name="TextBox 7"/>
              <p:cNvSpPr txBox="1">
                <a:spLocks noChangeAspect="1"/>
              </p:cNvSpPr>
              <p:nvPr/>
            </p:nvSpPr>
            <p:spPr>
              <a:xfrm>
                <a:off x="4647827" y="1057001"/>
                <a:ext cx="328799" cy="308449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4530425" y="1546239"/>
                <a:ext cx="563604" cy="334443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3916063" y="2063209"/>
                <a:ext cx="563604" cy="334443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5142771" y="2063209"/>
                <a:ext cx="563604" cy="334443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4530425" y="2554397"/>
                <a:ext cx="563604" cy="334443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Box 11"/>
              <p:cNvSpPr txBox="1">
                <a:spLocks noChangeAspect="1"/>
              </p:cNvSpPr>
              <p:nvPr/>
            </p:nvSpPr>
            <p:spPr>
              <a:xfrm>
                <a:off x="5883332" y="2091931"/>
                <a:ext cx="328799" cy="308449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13" name="TextBox 12"/>
              <p:cNvSpPr txBox="1">
                <a:spLocks noChangeAspect="1"/>
              </p:cNvSpPr>
              <p:nvPr/>
            </p:nvSpPr>
            <p:spPr>
              <a:xfrm>
                <a:off x="4647827" y="3101828"/>
                <a:ext cx="328799" cy="308449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25" name="TextBox 24"/>
              <p:cNvSpPr txBox="1">
                <a:spLocks noChangeAspect="1"/>
              </p:cNvSpPr>
              <p:nvPr/>
            </p:nvSpPr>
            <p:spPr>
              <a:xfrm>
                <a:off x="4656752" y="2091931"/>
                <a:ext cx="310949" cy="308449"/>
              </a:xfrm>
              <a:prstGeom prst="rect">
                <a:avLst/>
              </a:prstGeom>
              <a:solidFill>
                <a:srgbClr val="FF00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F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 bwMode="auto">
              <a:xfrm>
                <a:off x="4812227" y="2888840"/>
                <a:ext cx="0" cy="19729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4812227" y="1340566"/>
                <a:ext cx="0" cy="19729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 rot="5400000">
                <a:off x="3819204" y="2131783"/>
                <a:ext cx="0" cy="19729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 rot="5400000">
                <a:off x="4576526" y="2131783"/>
                <a:ext cx="0" cy="19729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 rot="5400000">
                <a:off x="5045912" y="2131783"/>
                <a:ext cx="0" cy="19729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 rot="5400000">
                <a:off x="5803234" y="2131783"/>
                <a:ext cx="0" cy="19729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>
                <a:off x="4812227" y="1894637"/>
                <a:ext cx="0" cy="19729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41" name="Straight Connector 40"/>
              <p:cNvCxnSpPr/>
              <p:nvPr/>
            </p:nvCxnSpPr>
            <p:spPr bwMode="auto">
              <a:xfrm>
                <a:off x="4812227" y="2368930"/>
                <a:ext cx="0" cy="19729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  <p:sp>
          <p:nvSpPr>
            <p:cNvPr id="43" name="TextBox 42"/>
            <p:cNvSpPr txBox="1"/>
            <p:nvPr/>
          </p:nvSpPr>
          <p:spPr>
            <a:xfrm>
              <a:off x="534009" y="1420826"/>
              <a:ext cx="2713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“Star” Join Queries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8101" y="4543670"/>
            <a:ext cx="4581638" cy="880327"/>
            <a:chOff x="478101" y="4543670"/>
            <a:chExt cx="4581638" cy="880327"/>
          </a:xfrm>
        </p:grpSpPr>
        <p:grpSp>
          <p:nvGrpSpPr>
            <p:cNvPr id="73" name="Group 72"/>
            <p:cNvGrpSpPr/>
            <p:nvPr/>
          </p:nvGrpSpPr>
          <p:grpSpPr>
            <a:xfrm>
              <a:off x="478101" y="5124375"/>
              <a:ext cx="4581638" cy="299622"/>
              <a:chOff x="4285118" y="3635710"/>
              <a:chExt cx="4196898" cy="299622"/>
            </a:xfrm>
          </p:grpSpPr>
          <p:sp>
            <p:nvSpPr>
              <p:cNvPr id="45" name="TextBox 44"/>
              <p:cNvSpPr txBox="1">
                <a:spLocks noChangeAspect="1"/>
              </p:cNvSpPr>
              <p:nvPr/>
            </p:nvSpPr>
            <p:spPr>
              <a:xfrm>
                <a:off x="4285118" y="3658333"/>
                <a:ext cx="270479" cy="276999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46" name="TextBox 45"/>
              <p:cNvSpPr txBox="1">
                <a:spLocks noChangeAspect="1"/>
              </p:cNvSpPr>
              <p:nvPr/>
            </p:nvSpPr>
            <p:spPr>
              <a:xfrm>
                <a:off x="5266049" y="3658333"/>
                <a:ext cx="270479" cy="276999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51" name="TextBox 50"/>
              <p:cNvSpPr txBox="1">
                <a:spLocks noChangeAspect="1"/>
              </p:cNvSpPr>
              <p:nvPr/>
            </p:nvSpPr>
            <p:spPr>
              <a:xfrm>
                <a:off x="6253151" y="3658333"/>
                <a:ext cx="270479" cy="276999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52" name="TextBox 51"/>
              <p:cNvSpPr txBox="1">
                <a:spLocks noChangeAspect="1"/>
              </p:cNvSpPr>
              <p:nvPr/>
            </p:nvSpPr>
            <p:spPr>
              <a:xfrm>
                <a:off x="7236287" y="3658333"/>
                <a:ext cx="270479" cy="276999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53" name="TextBox 52"/>
              <p:cNvSpPr txBox="1">
                <a:spLocks noChangeAspect="1"/>
              </p:cNvSpPr>
              <p:nvPr/>
            </p:nvSpPr>
            <p:spPr>
              <a:xfrm>
                <a:off x="8226221" y="3658333"/>
                <a:ext cx="255795" cy="276999"/>
              </a:xfrm>
              <a:prstGeom prst="rect">
                <a:avLst/>
              </a:prstGeom>
              <a:solidFill>
                <a:srgbClr val="FF00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F</a:t>
                </a: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4533091" y="3635710"/>
                <a:ext cx="751909" cy="263426"/>
                <a:chOff x="5136194" y="2078172"/>
                <a:chExt cx="751909" cy="263426"/>
              </a:xfrm>
            </p:grpSpPr>
            <p:sp>
              <p:nvSpPr>
                <p:cNvPr id="48" name="Oval 47"/>
                <p:cNvSpPr/>
                <p:nvPr/>
              </p:nvSpPr>
              <p:spPr bwMode="auto">
                <a:xfrm>
                  <a:off x="5290186" y="2078172"/>
                  <a:ext cx="443926" cy="263426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56" name="Straight Connector 55"/>
                <p:cNvCxnSpPr/>
                <p:nvPr/>
              </p:nvCxnSpPr>
              <p:spPr bwMode="auto">
                <a:xfrm rot="5400000">
                  <a:off x="5213894" y="2132184"/>
                  <a:ext cx="0" cy="1554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57" name="Straight Connector 56"/>
                <p:cNvCxnSpPr/>
                <p:nvPr/>
              </p:nvCxnSpPr>
              <p:spPr bwMode="auto">
                <a:xfrm rot="5400000">
                  <a:off x="5810403" y="2132184"/>
                  <a:ext cx="0" cy="1554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</p:grpSp>
          <p:grpSp>
            <p:nvGrpSpPr>
              <p:cNvPr id="63" name="Group 62"/>
              <p:cNvGrpSpPr/>
              <p:nvPr/>
            </p:nvGrpSpPr>
            <p:grpSpPr>
              <a:xfrm>
                <a:off x="7492234" y="3635710"/>
                <a:ext cx="751909" cy="263426"/>
                <a:chOff x="6102418" y="2078172"/>
                <a:chExt cx="751909" cy="263426"/>
              </a:xfrm>
            </p:grpSpPr>
            <p:sp>
              <p:nvSpPr>
                <p:cNvPr id="49" name="Oval 48"/>
                <p:cNvSpPr/>
                <p:nvPr/>
              </p:nvSpPr>
              <p:spPr bwMode="auto">
                <a:xfrm>
                  <a:off x="6256410" y="2078172"/>
                  <a:ext cx="443926" cy="263426"/>
                </a:xfrm>
                <a:prstGeom prst="ellipse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58" name="Straight Connector 57"/>
                <p:cNvCxnSpPr/>
                <p:nvPr/>
              </p:nvCxnSpPr>
              <p:spPr bwMode="auto">
                <a:xfrm rot="5400000">
                  <a:off x="6180118" y="2132184"/>
                  <a:ext cx="0" cy="1554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59" name="Straight Connector 58"/>
                <p:cNvCxnSpPr/>
                <p:nvPr/>
              </p:nvCxnSpPr>
              <p:spPr bwMode="auto">
                <a:xfrm rot="5400000">
                  <a:off x="6776627" y="2132184"/>
                  <a:ext cx="0" cy="1554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</p:grpSp>
          <p:grpSp>
            <p:nvGrpSpPr>
              <p:cNvPr id="65" name="Group 64"/>
              <p:cNvGrpSpPr/>
              <p:nvPr/>
            </p:nvGrpSpPr>
            <p:grpSpPr>
              <a:xfrm>
                <a:off x="5510126" y="3635710"/>
                <a:ext cx="751909" cy="263426"/>
                <a:chOff x="6102418" y="2078172"/>
                <a:chExt cx="751909" cy="263426"/>
              </a:xfrm>
              <a:solidFill>
                <a:srgbClr val="FFFFCC"/>
              </a:solidFill>
            </p:grpSpPr>
            <p:sp>
              <p:nvSpPr>
                <p:cNvPr id="66" name="Oval 65"/>
                <p:cNvSpPr/>
                <p:nvPr/>
              </p:nvSpPr>
              <p:spPr bwMode="auto">
                <a:xfrm>
                  <a:off x="6256410" y="2078172"/>
                  <a:ext cx="443926" cy="263426"/>
                </a:xfrm>
                <a:prstGeom prst="ellips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67" name="Straight Connector 66"/>
                <p:cNvCxnSpPr/>
                <p:nvPr/>
              </p:nvCxnSpPr>
              <p:spPr bwMode="auto">
                <a:xfrm rot="5400000">
                  <a:off x="6180118" y="2132184"/>
                  <a:ext cx="0" cy="155400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68" name="Straight Connector 67"/>
                <p:cNvCxnSpPr/>
                <p:nvPr/>
              </p:nvCxnSpPr>
              <p:spPr bwMode="auto">
                <a:xfrm rot="5400000">
                  <a:off x="6776627" y="2132184"/>
                  <a:ext cx="0" cy="155400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</p:grpSp>
          <p:grpSp>
            <p:nvGrpSpPr>
              <p:cNvPr id="69" name="Group 68"/>
              <p:cNvGrpSpPr/>
              <p:nvPr/>
            </p:nvGrpSpPr>
            <p:grpSpPr>
              <a:xfrm>
                <a:off x="6503330" y="3635710"/>
                <a:ext cx="751909" cy="263426"/>
                <a:chOff x="6102418" y="2078172"/>
                <a:chExt cx="751909" cy="263426"/>
              </a:xfrm>
              <a:solidFill>
                <a:srgbClr val="66FFFF"/>
              </a:solidFill>
            </p:grpSpPr>
            <p:sp>
              <p:nvSpPr>
                <p:cNvPr id="70" name="Oval 69"/>
                <p:cNvSpPr/>
                <p:nvPr/>
              </p:nvSpPr>
              <p:spPr bwMode="auto">
                <a:xfrm>
                  <a:off x="6256410" y="2078172"/>
                  <a:ext cx="443926" cy="263426"/>
                </a:xfrm>
                <a:prstGeom prst="ellips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71" name="Straight Connector 70"/>
                <p:cNvCxnSpPr/>
                <p:nvPr/>
              </p:nvCxnSpPr>
              <p:spPr bwMode="auto">
                <a:xfrm rot="5400000">
                  <a:off x="6180118" y="2132184"/>
                  <a:ext cx="0" cy="155400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72" name="Straight Connector 71"/>
                <p:cNvCxnSpPr/>
                <p:nvPr/>
              </p:nvCxnSpPr>
              <p:spPr bwMode="auto">
                <a:xfrm rot="5400000">
                  <a:off x="6776627" y="2132184"/>
                  <a:ext cx="0" cy="155400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</p:grpSp>
        </p:grpSp>
        <p:sp>
          <p:nvSpPr>
            <p:cNvPr id="74" name="TextBox 73"/>
            <p:cNvSpPr txBox="1"/>
            <p:nvPr/>
          </p:nvSpPr>
          <p:spPr>
            <a:xfrm>
              <a:off x="503003" y="4543670"/>
              <a:ext cx="2942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“Chain” Join Queries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5020890" y="1846618"/>
            <a:ext cx="284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Number of logically equivalent alternatives</a:t>
            </a:r>
          </a:p>
        </p:txBody>
      </p:sp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398007"/>
              </p:ext>
            </p:extLst>
          </p:nvPr>
        </p:nvGraphicFramePr>
        <p:xfrm>
          <a:off x="4800062" y="2556682"/>
          <a:ext cx="3314699" cy="1866900"/>
        </p:xfrm>
        <a:graphic>
          <a:graphicData uri="http://schemas.openxmlformats.org/drawingml/2006/table">
            <a:tbl>
              <a:tblPr/>
              <a:tblGrid>
                <a:gridCol w="964276"/>
                <a:gridCol w="1132390"/>
                <a:gridCol w="1218033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of Tables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2 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384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224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9999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3,840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1,344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645,120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54,912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18,579,450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2,489,344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80" name="TextBox 79"/>
          <p:cNvSpPr txBox="1"/>
          <p:nvPr/>
        </p:nvSpPr>
        <p:spPr>
          <a:xfrm>
            <a:off x="1364580" y="5772652"/>
            <a:ext cx="6427842" cy="707886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In practice, “typical” queries fall somewhere between these two extremes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51424" y="3313696"/>
            <a:ext cx="3544575" cy="23345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452829" y="3504473"/>
            <a:ext cx="3805221" cy="146293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 14"/>
          <p:cNvSpPr>
            <a:spLocks noEditPoints="1"/>
          </p:cNvSpPr>
          <p:nvPr/>
        </p:nvSpPr>
        <p:spPr bwMode="auto">
          <a:xfrm>
            <a:off x="7258050" y="3283216"/>
            <a:ext cx="1053858" cy="442515"/>
          </a:xfrm>
          <a:custGeom>
            <a:avLst/>
            <a:gdLst/>
            <a:ahLst/>
            <a:cxnLst>
              <a:cxn ang="0">
                <a:pos x="2" y="102"/>
              </a:cxn>
              <a:cxn ang="0">
                <a:pos x="45" y="40"/>
              </a:cxn>
              <a:cxn ang="0">
                <a:pos x="250" y="2"/>
              </a:cxn>
              <a:cxn ang="0">
                <a:pos x="411" y="39"/>
              </a:cxn>
              <a:cxn ang="0">
                <a:pos x="446" y="87"/>
              </a:cxn>
              <a:cxn ang="0">
                <a:pos x="323" y="163"/>
              </a:cxn>
              <a:cxn ang="0">
                <a:pos x="144" y="183"/>
              </a:cxn>
              <a:cxn ang="0">
                <a:pos x="66" y="163"/>
              </a:cxn>
              <a:cxn ang="0">
                <a:pos x="2" y="102"/>
              </a:cxn>
              <a:cxn ang="0">
                <a:pos x="198" y="14"/>
              </a:cxn>
              <a:cxn ang="0">
                <a:pos x="43" y="52"/>
              </a:cxn>
              <a:cxn ang="0">
                <a:pos x="16" y="88"/>
              </a:cxn>
              <a:cxn ang="0">
                <a:pos x="198" y="14"/>
              </a:cxn>
              <a:cxn ang="0">
                <a:pos x="119" y="44"/>
              </a:cxn>
              <a:cxn ang="0">
                <a:pos x="25" y="90"/>
              </a:cxn>
              <a:cxn ang="0">
                <a:pos x="50" y="142"/>
              </a:cxn>
              <a:cxn ang="0">
                <a:pos x="173" y="175"/>
              </a:cxn>
              <a:cxn ang="0">
                <a:pos x="384" y="136"/>
              </a:cxn>
              <a:cxn ang="0">
                <a:pos x="436" y="81"/>
              </a:cxn>
              <a:cxn ang="0">
                <a:pos x="350" y="19"/>
              </a:cxn>
              <a:cxn ang="0">
                <a:pos x="354" y="35"/>
              </a:cxn>
              <a:cxn ang="0">
                <a:pos x="119" y="44"/>
              </a:cxn>
            </a:cxnLst>
            <a:rect l="0" t="0" r="r" b="b"/>
            <a:pathLst>
              <a:path w="446" h="187">
                <a:moveTo>
                  <a:pt x="2" y="102"/>
                </a:moveTo>
                <a:cubicBezTo>
                  <a:pt x="0" y="77"/>
                  <a:pt x="21" y="53"/>
                  <a:pt x="45" y="40"/>
                </a:cubicBezTo>
                <a:cubicBezTo>
                  <a:pt x="86" y="18"/>
                  <a:pt x="182" y="3"/>
                  <a:pt x="250" y="2"/>
                </a:cubicBezTo>
                <a:cubicBezTo>
                  <a:pt x="308" y="1"/>
                  <a:pt x="374" y="13"/>
                  <a:pt x="411" y="39"/>
                </a:cubicBezTo>
                <a:cubicBezTo>
                  <a:pt x="430" y="52"/>
                  <a:pt x="446" y="70"/>
                  <a:pt x="446" y="87"/>
                </a:cubicBezTo>
                <a:cubicBezTo>
                  <a:pt x="445" y="129"/>
                  <a:pt x="362" y="153"/>
                  <a:pt x="323" y="163"/>
                </a:cubicBezTo>
                <a:cubicBezTo>
                  <a:pt x="278" y="176"/>
                  <a:pt x="209" y="187"/>
                  <a:pt x="144" y="183"/>
                </a:cubicBezTo>
                <a:cubicBezTo>
                  <a:pt x="111" y="181"/>
                  <a:pt x="89" y="173"/>
                  <a:pt x="66" y="163"/>
                </a:cubicBezTo>
                <a:cubicBezTo>
                  <a:pt x="36" y="151"/>
                  <a:pt x="6" y="140"/>
                  <a:pt x="2" y="102"/>
                </a:cubicBezTo>
                <a:close/>
                <a:moveTo>
                  <a:pt x="198" y="14"/>
                </a:moveTo>
                <a:cubicBezTo>
                  <a:pt x="143" y="20"/>
                  <a:pt x="80" y="28"/>
                  <a:pt x="43" y="52"/>
                </a:cubicBezTo>
                <a:cubicBezTo>
                  <a:pt x="31" y="60"/>
                  <a:pt x="18" y="74"/>
                  <a:pt x="16" y="88"/>
                </a:cubicBezTo>
                <a:cubicBezTo>
                  <a:pt x="60" y="47"/>
                  <a:pt x="131" y="32"/>
                  <a:pt x="198" y="14"/>
                </a:cubicBezTo>
                <a:close/>
                <a:moveTo>
                  <a:pt x="119" y="44"/>
                </a:moveTo>
                <a:cubicBezTo>
                  <a:pt x="87" y="56"/>
                  <a:pt x="39" y="75"/>
                  <a:pt x="25" y="90"/>
                </a:cubicBezTo>
                <a:cubicBezTo>
                  <a:pt x="3" y="115"/>
                  <a:pt x="31" y="133"/>
                  <a:pt x="50" y="142"/>
                </a:cubicBezTo>
                <a:cubicBezTo>
                  <a:pt x="83" y="158"/>
                  <a:pt x="133" y="172"/>
                  <a:pt x="173" y="175"/>
                </a:cubicBezTo>
                <a:cubicBezTo>
                  <a:pt x="252" y="181"/>
                  <a:pt x="332" y="162"/>
                  <a:pt x="384" y="136"/>
                </a:cubicBezTo>
                <a:cubicBezTo>
                  <a:pt x="407" y="125"/>
                  <a:pt x="441" y="108"/>
                  <a:pt x="436" y="81"/>
                </a:cubicBezTo>
                <a:cubicBezTo>
                  <a:pt x="430" y="46"/>
                  <a:pt x="380" y="33"/>
                  <a:pt x="350" y="19"/>
                </a:cubicBezTo>
                <a:cubicBezTo>
                  <a:pt x="339" y="21"/>
                  <a:pt x="363" y="28"/>
                  <a:pt x="354" y="35"/>
                </a:cubicBezTo>
                <a:cubicBezTo>
                  <a:pt x="289" y="0"/>
                  <a:pt x="184" y="22"/>
                  <a:pt x="119" y="4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19"/>
          <p:cNvSpPr>
            <a:spLocks noEditPoints="1"/>
          </p:cNvSpPr>
          <p:nvPr/>
        </p:nvSpPr>
        <p:spPr bwMode="auto">
          <a:xfrm>
            <a:off x="6095999" y="3246803"/>
            <a:ext cx="843815" cy="491614"/>
          </a:xfrm>
          <a:custGeom>
            <a:avLst/>
            <a:gdLst/>
            <a:ahLst/>
            <a:cxnLst>
              <a:cxn ang="0">
                <a:pos x="5" y="185"/>
              </a:cxn>
              <a:cxn ang="0">
                <a:pos x="58" y="81"/>
              </a:cxn>
              <a:cxn ang="0">
                <a:pos x="285" y="20"/>
              </a:cxn>
              <a:cxn ang="0">
                <a:pos x="316" y="31"/>
              </a:cxn>
              <a:cxn ang="0">
                <a:pos x="416" y="85"/>
              </a:cxn>
              <a:cxn ang="0">
                <a:pos x="441" y="200"/>
              </a:cxn>
              <a:cxn ang="0">
                <a:pos x="130" y="283"/>
              </a:cxn>
              <a:cxn ang="0">
                <a:pos x="47" y="252"/>
              </a:cxn>
              <a:cxn ang="0">
                <a:pos x="5" y="185"/>
              </a:cxn>
              <a:cxn ang="0">
                <a:pos x="304" y="37"/>
              </a:cxn>
              <a:cxn ang="0">
                <a:pos x="266" y="31"/>
              </a:cxn>
              <a:cxn ang="0">
                <a:pos x="250" y="25"/>
              </a:cxn>
              <a:cxn ang="0">
                <a:pos x="189" y="29"/>
              </a:cxn>
              <a:cxn ang="0">
                <a:pos x="68" y="97"/>
              </a:cxn>
              <a:cxn ang="0">
                <a:pos x="51" y="108"/>
              </a:cxn>
              <a:cxn ang="0">
                <a:pos x="45" y="120"/>
              </a:cxn>
              <a:cxn ang="0">
                <a:pos x="22" y="148"/>
              </a:cxn>
              <a:cxn ang="0">
                <a:pos x="45" y="229"/>
              </a:cxn>
              <a:cxn ang="0">
                <a:pos x="191" y="273"/>
              </a:cxn>
              <a:cxn ang="0">
                <a:pos x="345" y="242"/>
              </a:cxn>
              <a:cxn ang="0">
                <a:pos x="425" y="185"/>
              </a:cxn>
              <a:cxn ang="0">
                <a:pos x="444" y="131"/>
              </a:cxn>
              <a:cxn ang="0">
                <a:pos x="394" y="79"/>
              </a:cxn>
              <a:cxn ang="0">
                <a:pos x="329" y="43"/>
              </a:cxn>
              <a:cxn ang="0">
                <a:pos x="339" y="58"/>
              </a:cxn>
              <a:cxn ang="0">
                <a:pos x="304" y="37"/>
              </a:cxn>
              <a:cxn ang="0">
                <a:pos x="337" y="258"/>
              </a:cxn>
              <a:cxn ang="0">
                <a:pos x="448" y="166"/>
              </a:cxn>
              <a:cxn ang="0">
                <a:pos x="450" y="162"/>
              </a:cxn>
              <a:cxn ang="0">
                <a:pos x="398" y="217"/>
              </a:cxn>
              <a:cxn ang="0">
                <a:pos x="371" y="239"/>
              </a:cxn>
              <a:cxn ang="0">
                <a:pos x="164" y="281"/>
              </a:cxn>
              <a:cxn ang="0">
                <a:pos x="337" y="258"/>
              </a:cxn>
            </a:cxnLst>
            <a:rect l="0" t="0" r="r" b="b"/>
            <a:pathLst>
              <a:path w="475" h="311">
                <a:moveTo>
                  <a:pt x="5" y="185"/>
                </a:moveTo>
                <a:cubicBezTo>
                  <a:pt x="0" y="145"/>
                  <a:pt x="32" y="103"/>
                  <a:pt x="58" y="81"/>
                </a:cubicBezTo>
                <a:cubicBezTo>
                  <a:pt x="107" y="42"/>
                  <a:pt x="190" y="0"/>
                  <a:pt x="285" y="20"/>
                </a:cubicBezTo>
                <a:cubicBezTo>
                  <a:pt x="295" y="22"/>
                  <a:pt x="305" y="27"/>
                  <a:pt x="316" y="31"/>
                </a:cubicBezTo>
                <a:cubicBezTo>
                  <a:pt x="354" y="45"/>
                  <a:pt x="383" y="58"/>
                  <a:pt x="416" y="85"/>
                </a:cubicBezTo>
                <a:cubicBezTo>
                  <a:pt x="453" y="115"/>
                  <a:pt x="475" y="154"/>
                  <a:pt x="441" y="200"/>
                </a:cubicBezTo>
                <a:cubicBezTo>
                  <a:pt x="389" y="268"/>
                  <a:pt x="248" y="311"/>
                  <a:pt x="130" y="283"/>
                </a:cubicBezTo>
                <a:cubicBezTo>
                  <a:pt x="99" y="275"/>
                  <a:pt x="66" y="265"/>
                  <a:pt x="47" y="252"/>
                </a:cubicBezTo>
                <a:cubicBezTo>
                  <a:pt x="28" y="240"/>
                  <a:pt x="8" y="214"/>
                  <a:pt x="5" y="185"/>
                </a:cubicBezTo>
                <a:close/>
                <a:moveTo>
                  <a:pt x="304" y="37"/>
                </a:moveTo>
                <a:cubicBezTo>
                  <a:pt x="294" y="33"/>
                  <a:pt x="279" y="34"/>
                  <a:pt x="266" y="31"/>
                </a:cubicBezTo>
                <a:cubicBezTo>
                  <a:pt x="260" y="30"/>
                  <a:pt x="256" y="26"/>
                  <a:pt x="250" y="25"/>
                </a:cubicBezTo>
                <a:cubicBezTo>
                  <a:pt x="234" y="23"/>
                  <a:pt x="206" y="25"/>
                  <a:pt x="189" y="29"/>
                </a:cubicBezTo>
                <a:cubicBezTo>
                  <a:pt x="149" y="39"/>
                  <a:pt x="97" y="72"/>
                  <a:pt x="68" y="97"/>
                </a:cubicBezTo>
                <a:cubicBezTo>
                  <a:pt x="63" y="101"/>
                  <a:pt x="54" y="105"/>
                  <a:pt x="51" y="108"/>
                </a:cubicBezTo>
                <a:cubicBezTo>
                  <a:pt x="49" y="110"/>
                  <a:pt x="48" y="116"/>
                  <a:pt x="45" y="120"/>
                </a:cubicBezTo>
                <a:cubicBezTo>
                  <a:pt x="38" y="128"/>
                  <a:pt x="24" y="142"/>
                  <a:pt x="22" y="148"/>
                </a:cubicBezTo>
                <a:cubicBezTo>
                  <a:pt x="12" y="181"/>
                  <a:pt x="31" y="213"/>
                  <a:pt x="45" y="229"/>
                </a:cubicBezTo>
                <a:cubicBezTo>
                  <a:pt x="76" y="265"/>
                  <a:pt x="132" y="273"/>
                  <a:pt x="191" y="273"/>
                </a:cubicBezTo>
                <a:cubicBezTo>
                  <a:pt x="249" y="273"/>
                  <a:pt x="296" y="264"/>
                  <a:pt x="345" y="242"/>
                </a:cubicBezTo>
                <a:cubicBezTo>
                  <a:pt x="371" y="230"/>
                  <a:pt x="410" y="203"/>
                  <a:pt x="425" y="185"/>
                </a:cubicBezTo>
                <a:cubicBezTo>
                  <a:pt x="434" y="174"/>
                  <a:pt x="447" y="146"/>
                  <a:pt x="444" y="131"/>
                </a:cubicBezTo>
                <a:cubicBezTo>
                  <a:pt x="441" y="111"/>
                  <a:pt x="410" y="91"/>
                  <a:pt x="394" y="79"/>
                </a:cubicBezTo>
                <a:cubicBezTo>
                  <a:pt x="373" y="63"/>
                  <a:pt x="353" y="52"/>
                  <a:pt x="329" y="43"/>
                </a:cubicBezTo>
                <a:cubicBezTo>
                  <a:pt x="330" y="50"/>
                  <a:pt x="344" y="52"/>
                  <a:pt x="339" y="58"/>
                </a:cubicBezTo>
                <a:cubicBezTo>
                  <a:pt x="322" y="55"/>
                  <a:pt x="319" y="43"/>
                  <a:pt x="304" y="37"/>
                </a:cubicBezTo>
                <a:close/>
                <a:moveTo>
                  <a:pt x="337" y="258"/>
                </a:moveTo>
                <a:cubicBezTo>
                  <a:pt x="390" y="237"/>
                  <a:pt x="431" y="215"/>
                  <a:pt x="448" y="166"/>
                </a:cubicBezTo>
                <a:cubicBezTo>
                  <a:pt x="450" y="165"/>
                  <a:pt x="450" y="164"/>
                  <a:pt x="450" y="162"/>
                </a:cubicBezTo>
                <a:cubicBezTo>
                  <a:pt x="440" y="186"/>
                  <a:pt x="420" y="201"/>
                  <a:pt x="398" y="217"/>
                </a:cubicBezTo>
                <a:cubicBezTo>
                  <a:pt x="389" y="225"/>
                  <a:pt x="381" y="233"/>
                  <a:pt x="371" y="239"/>
                </a:cubicBezTo>
                <a:cubicBezTo>
                  <a:pt x="317" y="270"/>
                  <a:pt x="242" y="281"/>
                  <a:pt x="164" y="281"/>
                </a:cubicBezTo>
                <a:cubicBezTo>
                  <a:pt x="234" y="288"/>
                  <a:pt x="287" y="277"/>
                  <a:pt x="337" y="25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7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0" grpId="0" animBg="1"/>
      <p:bldP spid="55" grpId="0" animBg="1" autoUpdateAnimBg="0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lede 32" descr="Blue sky Corn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Freeform 68"/>
          <p:cNvSpPr>
            <a:spLocks/>
          </p:cNvSpPr>
          <p:nvPr/>
        </p:nvSpPr>
        <p:spPr bwMode="auto">
          <a:xfrm>
            <a:off x="-1138687" y="2285206"/>
            <a:ext cx="5830199" cy="4572794"/>
          </a:xfrm>
          <a:custGeom>
            <a:avLst/>
            <a:gdLst/>
            <a:ahLst/>
            <a:cxnLst>
              <a:cxn ang="0">
                <a:pos x="0" y="1562"/>
              </a:cxn>
              <a:cxn ang="0">
                <a:pos x="0" y="2604"/>
              </a:cxn>
              <a:cxn ang="0">
                <a:pos x="1272" y="2604"/>
              </a:cxn>
              <a:cxn ang="0">
                <a:pos x="2612" y="0"/>
              </a:cxn>
              <a:cxn ang="0">
                <a:pos x="0" y="1562"/>
              </a:cxn>
            </a:cxnLst>
            <a:rect l="0" t="0" r="r" b="b"/>
            <a:pathLst>
              <a:path w="2612" h="2604">
                <a:moveTo>
                  <a:pt x="0" y="1562"/>
                </a:moveTo>
                <a:lnTo>
                  <a:pt x="0" y="2604"/>
                </a:lnTo>
                <a:lnTo>
                  <a:pt x="1272" y="2604"/>
                </a:lnTo>
                <a:lnTo>
                  <a:pt x="2612" y="0"/>
                </a:lnTo>
                <a:lnTo>
                  <a:pt x="0" y="1562"/>
                </a:lnTo>
                <a:close/>
              </a:path>
            </a:pathLst>
          </a:custGeom>
          <a:gradFill flip="none" rotWithShape="1">
            <a:gsLst>
              <a:gs pos="6000">
                <a:srgbClr val="0070C0"/>
              </a:gs>
              <a:gs pos="70000">
                <a:srgbClr val="0081BE">
                  <a:lumMod val="60000"/>
                  <a:lumOff val="4000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6" name="Freeform 70"/>
          <p:cNvSpPr>
            <a:spLocks/>
          </p:cNvSpPr>
          <p:nvPr/>
        </p:nvSpPr>
        <p:spPr bwMode="auto">
          <a:xfrm>
            <a:off x="1000664" y="1897811"/>
            <a:ext cx="6694098" cy="4960189"/>
          </a:xfrm>
          <a:custGeom>
            <a:avLst/>
            <a:gdLst/>
            <a:ahLst/>
            <a:cxnLst>
              <a:cxn ang="0">
                <a:pos x="0" y="2602"/>
              </a:cxn>
              <a:cxn ang="0">
                <a:pos x="2568" y="2602"/>
              </a:cxn>
              <a:cxn ang="0">
                <a:pos x="1338" y="0"/>
              </a:cxn>
              <a:cxn ang="0">
                <a:pos x="0" y="2602"/>
              </a:cxn>
            </a:cxnLst>
            <a:rect l="0" t="0" r="r" b="b"/>
            <a:pathLst>
              <a:path w="2568" h="2602">
                <a:moveTo>
                  <a:pt x="0" y="2602"/>
                </a:moveTo>
                <a:lnTo>
                  <a:pt x="2568" y="2602"/>
                </a:lnTo>
                <a:lnTo>
                  <a:pt x="1338" y="0"/>
                </a:lnTo>
                <a:lnTo>
                  <a:pt x="0" y="2602"/>
                </a:lnTo>
                <a:close/>
              </a:path>
            </a:pathLst>
          </a:custGeom>
          <a:gradFill flip="none" rotWithShape="1">
            <a:gsLst>
              <a:gs pos="6000">
                <a:srgbClr val="0070C0"/>
              </a:gs>
              <a:gs pos="70000">
                <a:srgbClr val="0081BE">
                  <a:lumMod val="60000"/>
                  <a:lumOff val="4000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7" name="Freeform 71"/>
          <p:cNvSpPr>
            <a:spLocks/>
          </p:cNvSpPr>
          <p:nvPr/>
        </p:nvSpPr>
        <p:spPr bwMode="auto">
          <a:xfrm>
            <a:off x="4157932" y="2070339"/>
            <a:ext cx="6193766" cy="4787661"/>
          </a:xfrm>
          <a:custGeom>
            <a:avLst/>
            <a:gdLst/>
            <a:ahLst/>
            <a:cxnLst>
              <a:cxn ang="0">
                <a:pos x="1230" y="2604"/>
              </a:cxn>
              <a:cxn ang="0">
                <a:pos x="1230" y="2604"/>
              </a:cxn>
              <a:cxn ang="0">
                <a:pos x="2554" y="2604"/>
              </a:cxn>
              <a:cxn ang="0">
                <a:pos x="2554" y="1540"/>
              </a:cxn>
              <a:cxn ang="0">
                <a:pos x="0" y="0"/>
              </a:cxn>
              <a:cxn ang="0">
                <a:pos x="1230" y="2604"/>
              </a:cxn>
            </a:cxnLst>
            <a:rect l="0" t="0" r="r" b="b"/>
            <a:pathLst>
              <a:path w="2554" h="2604">
                <a:moveTo>
                  <a:pt x="1230" y="2604"/>
                </a:moveTo>
                <a:lnTo>
                  <a:pt x="1230" y="2604"/>
                </a:lnTo>
                <a:lnTo>
                  <a:pt x="2554" y="2604"/>
                </a:lnTo>
                <a:lnTo>
                  <a:pt x="2554" y="1540"/>
                </a:lnTo>
                <a:lnTo>
                  <a:pt x="0" y="0"/>
                </a:lnTo>
                <a:lnTo>
                  <a:pt x="1230" y="2604"/>
                </a:lnTo>
                <a:close/>
              </a:path>
            </a:pathLst>
          </a:custGeom>
          <a:gradFill flip="none" rotWithShape="1">
            <a:gsLst>
              <a:gs pos="6000">
                <a:srgbClr val="0070C0"/>
              </a:gs>
              <a:gs pos="70000">
                <a:srgbClr val="0081BE">
                  <a:lumMod val="60000"/>
                  <a:lumOff val="4000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559510" y="37663"/>
            <a:ext cx="8229600" cy="914400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</a:rPr>
              <a:t>Who Is This Guy Again?</a:t>
            </a:r>
            <a:endParaRPr lang="en-US" sz="5000" dirty="0">
              <a:solidFill>
                <a:schemeClr val="tx1"/>
              </a:solidFill>
            </a:endParaRPr>
          </a:p>
        </p:txBody>
      </p:sp>
      <p:pic>
        <p:nvPicPr>
          <p:cNvPr id="9218" name="Picture 2" descr="http://www.padillabay.gov/brant/eximages/QUES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01" y="1079657"/>
            <a:ext cx="1564421" cy="1636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663044" y="1017914"/>
            <a:ext cx="1953418" cy="5944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DeWitt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258791" y="3367314"/>
            <a:ext cx="8609163" cy="3173429"/>
          </a:xfrm>
          <a:solidFill>
            <a:schemeClr val="tx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Spent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32 years as a computer science professor 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at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the University of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Wisconsin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Joined Microsoft in March 2008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Runs the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Jim Gray Systems Lab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 Madison, WI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Lab is closely affiliated with the DB group at University of Wisconsin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  faculty and 8 graduate students working on projects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Built analytics and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semijoin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components of PDW V1. Currently working on a number of features for PDW V2</a:t>
            </a:r>
          </a:p>
        </p:txBody>
      </p:sp>
      <p:sp>
        <p:nvSpPr>
          <p:cNvPr id="26" name="TextBox 25"/>
          <p:cNvSpPr txBox="1"/>
          <p:nvPr/>
        </p:nvSpPr>
        <p:spPr>
          <a:xfrm rot="12111201">
            <a:off x="6907408" y="1797529"/>
            <a:ext cx="1141137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Left">
                <a:rot lat="0" lon="0" rev="900000"/>
              </a:camera>
              <a:lightRig rig="threePt" dir="t"/>
            </a:scene3d>
          </a:bodyPr>
          <a:lstStyle/>
          <a:p>
            <a:r>
              <a:rPr lang="en-US" sz="12000" dirty="0" smtClean="0">
                <a:ln w="31750">
                  <a:solidFill>
                    <a:srgbClr val="C00000"/>
                  </a:solidFill>
                </a:ln>
                <a:gradFill>
                  <a:gsLst>
                    <a:gs pos="0">
                      <a:prstClr val="white">
                        <a:alpha val="50000"/>
                      </a:prstClr>
                    </a:gs>
                    <a:gs pos="85000">
                      <a:prstClr val="white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01600" dist="381000" dir="8100000" algn="tr" rotWithShape="0">
                    <a:prstClr val="black">
                      <a:alpha val="18000"/>
                    </a:prstClr>
                  </a:outerShdw>
                </a:effectLst>
                <a:latin typeface="Mufferaw" pitchFamily="66" charset="0"/>
              </a:rPr>
              <a:t>M</a:t>
            </a:r>
            <a:endParaRPr lang="en-US" sz="12000" dirty="0">
              <a:ln w="31750">
                <a:solidFill>
                  <a:srgbClr val="C00000"/>
                </a:solidFill>
              </a:ln>
              <a:gradFill>
                <a:gsLst>
                  <a:gs pos="0">
                    <a:prstClr val="white">
                      <a:alpha val="50000"/>
                    </a:prstClr>
                  </a:gs>
                  <a:gs pos="85000">
                    <a:prstClr val="white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01600" dist="381000" dir="8100000" algn="tr" rotWithShape="0">
                  <a:prstClr val="black">
                    <a:alpha val="18000"/>
                  </a:prstClr>
                </a:outerShdw>
              </a:effectLst>
              <a:latin typeface="Mufferaw" pitchFamily="66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31" y="4088833"/>
            <a:ext cx="1334568" cy="965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55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 animBg="1"/>
      <p:bldP spid="26" grpId="1" uiExpand="1"/>
      <p:bldP spid="26" grpId="3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89" y="405327"/>
            <a:ext cx="7772400" cy="6519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Pruning the Plan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286" y="1320799"/>
            <a:ext cx="8292515" cy="59240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Consider only left-deep query plans to reduce the search space</a:t>
            </a:r>
            <a:endParaRPr lang="en-US" sz="1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50</a:t>
            </a:fld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4508252" y="2189785"/>
            <a:ext cx="2333719" cy="1837729"/>
            <a:chOff x="1743546" y="2159006"/>
            <a:chExt cx="2333719" cy="1837729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1743546" y="2159006"/>
              <a:ext cx="2333719" cy="1837729"/>
              <a:chOff x="1159126" y="1905005"/>
              <a:chExt cx="3190281" cy="2512265"/>
            </a:xfrm>
          </p:grpSpPr>
          <p:sp>
            <p:nvSpPr>
              <p:cNvPr id="6" name="TextBox 5"/>
              <p:cNvSpPr txBox="1">
                <a:spLocks noChangeAspect="1"/>
              </p:cNvSpPr>
              <p:nvPr/>
            </p:nvSpPr>
            <p:spPr>
              <a:xfrm>
                <a:off x="1159126" y="4021667"/>
                <a:ext cx="403650" cy="37867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7" name="TextBox 6"/>
              <p:cNvSpPr txBox="1">
                <a:spLocks noChangeAspect="1"/>
              </p:cNvSpPr>
              <p:nvPr/>
            </p:nvSpPr>
            <p:spPr>
              <a:xfrm>
                <a:off x="2111137" y="4038599"/>
                <a:ext cx="403651" cy="37867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cxnSp>
            <p:nvCxnSpPr>
              <p:cNvPr id="8" name="Straight Connector 7"/>
              <p:cNvCxnSpPr>
                <a:cxnSpLocks noChangeAspect="1"/>
                <a:endCxn id="20" idx="3"/>
              </p:cNvCxnSpPr>
              <p:nvPr/>
            </p:nvCxnSpPr>
            <p:spPr bwMode="auto">
              <a:xfrm flipV="1">
                <a:off x="1815285" y="3350758"/>
                <a:ext cx="256166" cy="15444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sp>
            <p:nvSpPr>
              <p:cNvPr id="9" name="TextBox 8"/>
              <p:cNvSpPr txBox="1">
                <a:spLocks noChangeAspect="1"/>
              </p:cNvSpPr>
              <p:nvPr/>
            </p:nvSpPr>
            <p:spPr>
              <a:xfrm>
                <a:off x="2746138" y="3479799"/>
                <a:ext cx="403651" cy="378671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grpSp>
            <p:nvGrpSpPr>
              <p:cNvPr id="10" name="Group 34"/>
              <p:cNvGrpSpPr>
                <a:grpSpLocks noChangeAspect="1"/>
              </p:cNvGrpSpPr>
              <p:nvPr/>
            </p:nvGrpSpPr>
            <p:grpSpPr>
              <a:xfrm>
                <a:off x="1380064" y="1905005"/>
                <a:ext cx="2506132" cy="2040462"/>
                <a:chOff x="1380064" y="1905005"/>
                <a:chExt cx="2506132" cy="2040462"/>
              </a:xfrm>
            </p:grpSpPr>
            <p:sp>
              <p:nvSpPr>
                <p:cNvPr id="20" name="Oval 19"/>
                <p:cNvSpPr/>
                <p:nvPr/>
              </p:nvSpPr>
              <p:spPr bwMode="auto">
                <a:xfrm>
                  <a:off x="1958619" y="2960513"/>
                  <a:ext cx="770467" cy="457200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 bwMode="auto">
                <a:xfrm>
                  <a:off x="1380064" y="3488267"/>
                  <a:ext cx="770467" cy="4572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 bwMode="auto">
                <a:xfrm>
                  <a:off x="3115729" y="1905005"/>
                  <a:ext cx="770467" cy="457200"/>
                </a:xfrm>
                <a:prstGeom prst="ellipse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 bwMode="auto">
                <a:xfrm>
                  <a:off x="2537174" y="2432759"/>
                  <a:ext cx="770467" cy="457200"/>
                </a:xfrm>
                <a:prstGeom prst="ellips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1" name="TextBox 10"/>
              <p:cNvSpPr txBox="1">
                <a:spLocks noChangeAspect="1"/>
              </p:cNvSpPr>
              <p:nvPr/>
            </p:nvSpPr>
            <p:spPr>
              <a:xfrm>
                <a:off x="3956715" y="2336798"/>
                <a:ext cx="392692" cy="378671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E</a:t>
                </a:r>
              </a:p>
            </p:txBody>
          </p:sp>
          <p:sp>
            <p:nvSpPr>
              <p:cNvPr id="12" name="TextBox 11"/>
              <p:cNvSpPr txBox="1">
                <a:spLocks noChangeAspect="1"/>
              </p:cNvSpPr>
              <p:nvPr/>
            </p:nvSpPr>
            <p:spPr>
              <a:xfrm>
                <a:off x="3296471" y="2921000"/>
                <a:ext cx="403651" cy="378671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cxnSp>
            <p:nvCxnSpPr>
              <p:cNvPr id="13" name="Straight Connector 12"/>
              <p:cNvCxnSpPr>
                <a:cxnSpLocks noChangeAspect="1"/>
              </p:cNvCxnSpPr>
              <p:nvPr/>
            </p:nvCxnSpPr>
            <p:spPr bwMode="auto">
              <a:xfrm flipV="1">
                <a:off x="2391018" y="2800425"/>
                <a:ext cx="256166" cy="15444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4" name="Straight Connector 13"/>
              <p:cNvCxnSpPr>
                <a:cxnSpLocks noChangeAspect="1"/>
              </p:cNvCxnSpPr>
              <p:nvPr/>
            </p:nvCxnSpPr>
            <p:spPr bwMode="auto">
              <a:xfrm flipV="1">
                <a:off x="3051419" y="2292425"/>
                <a:ext cx="256166" cy="15444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5" name="Straight Connector 14"/>
              <p:cNvCxnSpPr>
                <a:cxnSpLocks noChangeAspect="1"/>
              </p:cNvCxnSpPr>
              <p:nvPr/>
            </p:nvCxnSpPr>
            <p:spPr bwMode="auto">
              <a:xfrm flipH="1" flipV="1">
                <a:off x="2035418" y="3875692"/>
                <a:ext cx="256166" cy="15444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6" name="Straight Connector 15"/>
              <p:cNvCxnSpPr>
                <a:cxnSpLocks noChangeAspect="1"/>
              </p:cNvCxnSpPr>
              <p:nvPr/>
            </p:nvCxnSpPr>
            <p:spPr bwMode="auto">
              <a:xfrm flipV="1">
                <a:off x="1256485" y="3867225"/>
                <a:ext cx="256166" cy="15444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7" name="Straight Connector 16"/>
              <p:cNvCxnSpPr>
                <a:cxnSpLocks noChangeAspect="1"/>
              </p:cNvCxnSpPr>
              <p:nvPr/>
            </p:nvCxnSpPr>
            <p:spPr bwMode="auto">
              <a:xfrm flipH="1" flipV="1">
                <a:off x="2645018" y="3325359"/>
                <a:ext cx="256166" cy="15444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8" name="Straight Connector 17"/>
              <p:cNvCxnSpPr>
                <a:cxnSpLocks noChangeAspect="1"/>
              </p:cNvCxnSpPr>
              <p:nvPr/>
            </p:nvCxnSpPr>
            <p:spPr bwMode="auto">
              <a:xfrm flipH="1" flipV="1">
                <a:off x="3246151" y="2783491"/>
                <a:ext cx="256166" cy="15444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19" name="Straight Connector 18"/>
              <p:cNvCxnSpPr>
                <a:cxnSpLocks noChangeAspect="1"/>
              </p:cNvCxnSpPr>
              <p:nvPr/>
            </p:nvCxnSpPr>
            <p:spPr bwMode="auto">
              <a:xfrm flipH="1" flipV="1">
                <a:off x="3864217" y="2190824"/>
                <a:ext cx="256166" cy="15444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  <p:sp>
          <p:nvSpPr>
            <p:cNvPr id="43" name="TextBox 42"/>
            <p:cNvSpPr txBox="1"/>
            <p:nvPr/>
          </p:nvSpPr>
          <p:spPr>
            <a:xfrm>
              <a:off x="1747246" y="2204721"/>
              <a:ext cx="1119217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Left Deep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31365" y="2303907"/>
            <a:ext cx="3074868" cy="1502821"/>
            <a:chOff x="4603562" y="2331312"/>
            <a:chExt cx="3074868" cy="1502821"/>
          </a:xfrm>
        </p:grpSpPr>
        <p:grpSp>
          <p:nvGrpSpPr>
            <p:cNvPr id="24" name="Group 23"/>
            <p:cNvGrpSpPr/>
            <p:nvPr/>
          </p:nvGrpSpPr>
          <p:grpSpPr>
            <a:xfrm>
              <a:off x="4893733" y="2417653"/>
              <a:ext cx="2784697" cy="1416480"/>
              <a:chOff x="4309533" y="2747851"/>
              <a:chExt cx="2784697" cy="1416480"/>
            </a:xfrm>
          </p:grpSpPr>
          <p:cxnSp>
            <p:nvCxnSpPr>
              <p:cNvPr id="25" name="Straight Connector 24"/>
              <p:cNvCxnSpPr>
                <a:cxnSpLocks noChangeAspect="1"/>
              </p:cNvCxnSpPr>
              <p:nvPr/>
            </p:nvCxnSpPr>
            <p:spPr bwMode="auto">
              <a:xfrm flipH="1" flipV="1">
                <a:off x="6106041" y="3394342"/>
                <a:ext cx="206610" cy="12456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26" name="Straight Connector 25"/>
              <p:cNvCxnSpPr>
                <a:cxnSpLocks noChangeAspect="1"/>
                <a:endCxn id="27" idx="3"/>
              </p:cNvCxnSpPr>
              <p:nvPr/>
            </p:nvCxnSpPr>
            <p:spPr bwMode="auto">
              <a:xfrm flipV="1">
                <a:off x="4863506" y="3062601"/>
                <a:ext cx="206610" cy="12456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sp>
            <p:nvSpPr>
              <p:cNvPr id="27" name="Oval 26"/>
              <p:cNvSpPr/>
              <p:nvPr/>
            </p:nvSpPr>
            <p:spPr bwMode="auto">
              <a:xfrm>
                <a:off x="4979111" y="2747851"/>
                <a:ext cx="621419" cy="368752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4512479" y="3126527"/>
                <a:ext cx="621419" cy="3687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6140975" y="3471337"/>
                <a:ext cx="621419" cy="368752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5564277" y="3126527"/>
                <a:ext cx="621419" cy="368752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TextBox 30"/>
              <p:cNvSpPr txBox="1">
                <a:spLocks noChangeAspect="1"/>
              </p:cNvSpPr>
              <p:nvPr/>
            </p:nvSpPr>
            <p:spPr>
              <a:xfrm>
                <a:off x="6806922" y="3887332"/>
                <a:ext cx="287308" cy="276999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E</a:t>
                </a:r>
              </a:p>
            </p:txBody>
          </p:sp>
          <p:sp>
            <p:nvSpPr>
              <p:cNvPr id="32" name="TextBox 31"/>
              <p:cNvSpPr txBox="1">
                <a:spLocks noChangeAspect="1"/>
              </p:cNvSpPr>
              <p:nvPr/>
            </p:nvSpPr>
            <p:spPr>
              <a:xfrm>
                <a:off x="5842478" y="3887332"/>
                <a:ext cx="295799" cy="276999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grpSp>
            <p:nvGrpSpPr>
              <p:cNvPr id="33" name="Group 51"/>
              <p:cNvGrpSpPr/>
              <p:nvPr/>
            </p:nvGrpSpPr>
            <p:grpSpPr>
              <a:xfrm>
                <a:off x="4309533" y="3443649"/>
                <a:ext cx="1419672" cy="414894"/>
                <a:chOff x="4334933" y="3460582"/>
                <a:chExt cx="1419672" cy="414894"/>
              </a:xfrm>
            </p:grpSpPr>
            <p:sp>
              <p:nvSpPr>
                <p:cNvPr id="37" name="TextBox 36"/>
                <p:cNvSpPr txBox="1">
                  <a:spLocks noChangeAspect="1"/>
                </p:cNvSpPr>
                <p:nvPr/>
              </p:nvSpPr>
              <p:spPr>
                <a:xfrm>
                  <a:off x="4334933" y="3598477"/>
                  <a:ext cx="302912" cy="276999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</a:p>
              </p:txBody>
            </p:sp>
            <p:sp>
              <p:nvSpPr>
                <p:cNvPr id="38" name="TextBox 37"/>
                <p:cNvSpPr txBox="1">
                  <a:spLocks noChangeAspect="1"/>
                </p:cNvSpPr>
                <p:nvPr/>
              </p:nvSpPr>
              <p:spPr>
                <a:xfrm>
                  <a:off x="5106584" y="3598477"/>
                  <a:ext cx="295799" cy="276999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39" name="TextBox 38"/>
                <p:cNvSpPr txBox="1">
                  <a:spLocks noChangeAspect="1"/>
                </p:cNvSpPr>
                <p:nvPr/>
              </p:nvSpPr>
              <p:spPr>
                <a:xfrm>
                  <a:off x="5432474" y="3598477"/>
                  <a:ext cx="295799" cy="276999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cxnSp>
              <p:nvCxnSpPr>
                <p:cNvPr id="40" name="Straight Connector 39"/>
                <p:cNvCxnSpPr>
                  <a:cxnSpLocks noChangeAspect="1"/>
                </p:cNvCxnSpPr>
                <p:nvPr/>
              </p:nvCxnSpPr>
              <p:spPr bwMode="auto">
                <a:xfrm flipV="1">
                  <a:off x="5547995" y="3473866"/>
                  <a:ext cx="206610" cy="12456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41" name="Straight Connector 40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5041054" y="3460582"/>
                  <a:ext cx="206610" cy="12456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  <p:cxnSp>
              <p:nvCxnSpPr>
                <p:cNvPr id="42" name="Straight Connector 41"/>
                <p:cNvCxnSpPr>
                  <a:cxnSpLocks noChangeAspect="1"/>
                </p:cNvCxnSpPr>
                <p:nvPr/>
              </p:nvCxnSpPr>
              <p:spPr bwMode="auto">
                <a:xfrm flipV="1">
                  <a:off x="4421274" y="3479154"/>
                  <a:ext cx="206610" cy="12456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cxnSp>
          </p:grpSp>
          <p:cxnSp>
            <p:nvCxnSpPr>
              <p:cNvPr id="34" name="Straight Connector 33"/>
              <p:cNvCxnSpPr>
                <a:cxnSpLocks noChangeAspect="1"/>
              </p:cNvCxnSpPr>
              <p:nvPr/>
            </p:nvCxnSpPr>
            <p:spPr bwMode="auto">
              <a:xfrm flipH="1" flipV="1">
                <a:off x="5558126" y="3025181"/>
                <a:ext cx="206610" cy="12456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35" name="Straight Connector 34"/>
              <p:cNvCxnSpPr>
                <a:cxnSpLocks noChangeAspect="1"/>
              </p:cNvCxnSpPr>
              <p:nvPr/>
            </p:nvCxnSpPr>
            <p:spPr bwMode="auto">
              <a:xfrm flipV="1">
                <a:off x="6000634" y="3773474"/>
                <a:ext cx="206610" cy="12456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  <p:cxnSp>
            <p:nvCxnSpPr>
              <p:cNvPr id="36" name="Straight Connector 35"/>
              <p:cNvCxnSpPr>
                <a:cxnSpLocks noChangeAspect="1"/>
              </p:cNvCxnSpPr>
              <p:nvPr/>
            </p:nvCxnSpPr>
            <p:spPr bwMode="auto">
              <a:xfrm flipH="1" flipV="1">
                <a:off x="6693868" y="3752663"/>
                <a:ext cx="206610" cy="12456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cxnSp>
        </p:grpSp>
        <p:sp>
          <p:nvSpPr>
            <p:cNvPr id="44" name="TextBox 43"/>
            <p:cNvSpPr txBox="1"/>
            <p:nvPr/>
          </p:nvSpPr>
          <p:spPr>
            <a:xfrm>
              <a:off x="4603562" y="2331312"/>
              <a:ext cx="809837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Bushy</a:t>
              </a:r>
            </a:p>
          </p:txBody>
        </p:sp>
      </p:grp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032373"/>
              </p:ext>
            </p:extLst>
          </p:nvPr>
        </p:nvGraphicFramePr>
        <p:xfrm>
          <a:off x="738875" y="4292803"/>
          <a:ext cx="5321301" cy="2133600"/>
        </p:xfrm>
        <a:graphic>
          <a:graphicData uri="http://schemas.openxmlformats.org/drawingml/2006/table">
            <a:tbl>
              <a:tblPr/>
              <a:tblGrid>
                <a:gridCol w="964050"/>
                <a:gridCol w="1132124"/>
                <a:gridCol w="1132124"/>
                <a:gridCol w="1217747"/>
                <a:gridCol w="875256"/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 Join Queries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Chain Join Queries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of Tables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Bushy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Left-Deep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Bushy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 Deep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BF1DE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BF1DE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384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224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BF1DE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3,840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240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1,344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32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BF1DE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645,120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10,080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54,912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128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18,579,450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725,760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2,489,344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512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  <p:sp>
        <p:nvSpPr>
          <p:cNvPr id="97" name="AutoShape 75"/>
          <p:cNvSpPr>
            <a:spLocks noChangeArrowheads="1"/>
          </p:cNvSpPr>
          <p:nvPr/>
        </p:nvSpPr>
        <p:spPr bwMode="auto">
          <a:xfrm>
            <a:off x="1106629" y="1757198"/>
            <a:ext cx="2388678" cy="2279609"/>
          </a:xfrm>
          <a:custGeom>
            <a:avLst/>
            <a:gdLst>
              <a:gd name="G0" fmla="+- 1165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8011" y="17189"/>
                </a:moveTo>
                <a:cubicBezTo>
                  <a:pt x="19572" y="15427"/>
                  <a:pt x="20435" y="13154"/>
                  <a:pt x="20435" y="10800"/>
                </a:cubicBezTo>
                <a:cubicBezTo>
                  <a:pt x="20435" y="5478"/>
                  <a:pt x="16121" y="1165"/>
                  <a:pt x="10800" y="1165"/>
                </a:cubicBezTo>
                <a:cubicBezTo>
                  <a:pt x="8445" y="1164"/>
                  <a:pt x="6172" y="2027"/>
                  <a:pt x="4410" y="3588"/>
                </a:cubicBezTo>
                <a:close/>
                <a:moveTo>
                  <a:pt x="3588" y="4410"/>
                </a:moveTo>
                <a:cubicBezTo>
                  <a:pt x="2027" y="6172"/>
                  <a:pt x="1165" y="8445"/>
                  <a:pt x="1165" y="10799"/>
                </a:cubicBezTo>
                <a:cubicBezTo>
                  <a:pt x="1165" y="16121"/>
                  <a:pt x="5478" y="20435"/>
                  <a:pt x="10800" y="20435"/>
                </a:cubicBezTo>
                <a:cubicBezTo>
                  <a:pt x="13154" y="20435"/>
                  <a:pt x="15427" y="19572"/>
                  <a:pt x="17189" y="18011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-42203" y="1139483"/>
            <a:ext cx="9186203" cy="5746653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222317" y="2417050"/>
            <a:ext cx="2549652" cy="2246769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These are counts of logical plans only! 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With: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400050" indent="-400050">
              <a:buAutoNum type="romanLcParenR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3 join methods</a:t>
            </a:r>
          </a:p>
          <a:p>
            <a:pPr marL="400050" indent="-400050">
              <a:buAutoNum type="romanLcParenR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n joins in a query</a:t>
            </a:r>
          </a:p>
          <a:p>
            <a:pPr marL="400050" indent="-400050">
              <a:buAutoNum type="romanLcParenR"/>
            </a:pPr>
            <a:endParaRPr lang="en-US" sz="1400" u="sng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There will be 3</a:t>
            </a:r>
            <a:r>
              <a:rPr lang="en-US" sz="2000" baseline="360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4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physical plans for each logical plan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08478" y="4363233"/>
            <a:ext cx="4550827" cy="1446550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Example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For a left-deep, 8 table star join query there will be: 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400050" indent="-400050">
              <a:buAutoNum type="romanLcParenR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10,080 different logical plans</a:t>
            </a:r>
          </a:p>
          <a:p>
            <a:pPr marL="400050" indent="-400050">
              <a:buAutoNum type="romanLcParenR"/>
            </a:pPr>
            <a:r>
              <a:rPr lang="en-US" sz="14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22,044,960 different physical plans!!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90843" y="2189785"/>
            <a:ext cx="8181126" cy="34518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Solution:</a:t>
            </a:r>
          </a:p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 some form of </a:t>
            </a:r>
            <a:r>
              <a:rPr lang="en-US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dynamic programming</a:t>
            </a:r>
            <a:r>
              <a:rPr lang="en-US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either bottom up or top down) </a:t>
            </a:r>
            <a:endParaRPr lang="en-US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search the plan space 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heuristically</a:t>
            </a:r>
          </a:p>
          <a:p>
            <a:pPr algn="ctr"/>
            <a:endParaRPr lang="en-US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70386" y="4494147"/>
            <a:ext cx="5232400" cy="830997"/>
          </a:xfrm>
          <a:prstGeom prst="rect">
            <a:avLst/>
          </a:prstGeom>
          <a:solidFill>
            <a:srgbClr val="FFFF66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Sometimes these heuristics will cause the best plan to be missed!!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51" grpId="0" animBg="1"/>
      <p:bldP spid="48" grpId="0" animBg="1"/>
      <p:bldP spid="48" grpId="1" animBg="1"/>
      <p:bldP spid="50" grpId="0" animBg="1"/>
      <p:bldP spid="50" grpId="1" animBg="1"/>
      <p:bldP spid="52" grpId="0" animBg="1"/>
      <p:bldP spid="53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200" y="1841678"/>
            <a:ext cx="8991600" cy="3799467"/>
          </a:xfrm>
          <a:noFill/>
          <a:ln/>
        </p:spPr>
        <p:txBody>
          <a:bodyPr>
            <a:normAutofit/>
          </a:bodyPr>
          <a:lstStyle/>
          <a:p>
            <a:r>
              <a:rPr lang="en-US" sz="2000" dirty="0" smtClean="0"/>
              <a:t>Optimization is performed in </a:t>
            </a:r>
            <a:r>
              <a:rPr lang="en-US" sz="2000" i="1" dirty="0" smtClean="0"/>
              <a:t>N</a:t>
            </a:r>
            <a:r>
              <a:rPr lang="en-US" sz="2000" dirty="0" smtClean="0"/>
              <a:t> passes (if </a:t>
            </a:r>
            <a:r>
              <a:rPr lang="en-US" sz="2000" i="1" dirty="0" smtClean="0"/>
              <a:t>N</a:t>
            </a:r>
            <a:r>
              <a:rPr lang="en-US" sz="2000" dirty="0" smtClean="0"/>
              <a:t> relations are joined):</a:t>
            </a:r>
          </a:p>
          <a:p>
            <a:pPr lvl="1">
              <a:buSzPct val="75000"/>
            </a:pPr>
            <a:r>
              <a:rPr lang="en-US" sz="1800" b="1" dirty="0" smtClean="0">
                <a:solidFill>
                  <a:srgbClr val="A50021"/>
                </a:solidFill>
              </a:rPr>
              <a:t>Pass 1:</a:t>
            </a:r>
            <a:r>
              <a:rPr lang="en-US" sz="1800" dirty="0" smtClean="0">
                <a:solidFill>
                  <a:schemeClr val="accent2"/>
                </a:solidFill>
              </a:rPr>
              <a:t>  </a:t>
            </a:r>
            <a:r>
              <a:rPr lang="en-US" sz="1800" dirty="0" smtClean="0"/>
              <a:t>Find the </a:t>
            </a:r>
            <a:r>
              <a:rPr lang="en-US" sz="1800" dirty="0" smtClean="0">
                <a:solidFill>
                  <a:srgbClr val="A50021"/>
                </a:solidFill>
              </a:rPr>
              <a:t>best </a:t>
            </a:r>
            <a:r>
              <a:rPr lang="en-US" sz="1800" dirty="0" smtClean="0"/>
              <a:t>(lowest cost) </a:t>
            </a:r>
            <a:r>
              <a:rPr lang="en-US" sz="1800" dirty="0" smtClean="0">
                <a:solidFill>
                  <a:srgbClr val="A50021"/>
                </a:solidFill>
              </a:rPr>
              <a:t>1-relation plan </a:t>
            </a:r>
            <a:r>
              <a:rPr lang="en-US" sz="1800" dirty="0" smtClean="0"/>
              <a:t>for each relation.</a:t>
            </a:r>
          </a:p>
          <a:p>
            <a:pPr lvl="1">
              <a:buSzPct val="75000"/>
            </a:pPr>
            <a:r>
              <a:rPr lang="en-US" sz="1800" b="1" dirty="0" smtClean="0">
                <a:solidFill>
                  <a:srgbClr val="A50021"/>
                </a:solidFill>
              </a:rPr>
              <a:t>Pass 2:  </a:t>
            </a:r>
            <a:r>
              <a:rPr lang="en-US" sz="1800" dirty="0" smtClean="0"/>
              <a:t>Find the </a:t>
            </a:r>
            <a:r>
              <a:rPr lang="en-US" sz="1800" u="sng" dirty="0" smtClean="0"/>
              <a:t>best way </a:t>
            </a:r>
            <a:r>
              <a:rPr lang="en-US" sz="1800" dirty="0" smtClean="0"/>
              <a:t>to join the result of </a:t>
            </a:r>
            <a:r>
              <a:rPr lang="en-US" sz="1800" u="sng" dirty="0" smtClean="0"/>
              <a:t>each </a:t>
            </a:r>
            <a:r>
              <a:rPr lang="en-US" sz="1800" dirty="0" smtClean="0"/>
              <a:t>1-relation plan (as the outer/left table) to another relation (as the inner/right table) to generate </a:t>
            </a:r>
            <a:br>
              <a:rPr lang="en-US" sz="1800" dirty="0" smtClean="0"/>
            </a:br>
            <a:r>
              <a:rPr lang="en-US" sz="1800" i="1" dirty="0" smtClean="0">
                <a:solidFill>
                  <a:srgbClr val="A50021"/>
                </a:solidFill>
              </a:rPr>
              <a:t>all 2-relation plans</a:t>
            </a:r>
            <a:r>
              <a:rPr lang="en-US" sz="1800" i="1" dirty="0" smtClean="0">
                <a:solidFill>
                  <a:schemeClr val="accent2"/>
                </a:solidFill>
              </a:rPr>
              <a:t>.  </a:t>
            </a:r>
            <a:endParaRPr lang="en-US" sz="1800" dirty="0" smtClean="0"/>
          </a:p>
          <a:p>
            <a:pPr lvl="1">
              <a:buSzPct val="75000"/>
            </a:pPr>
            <a:r>
              <a:rPr lang="en-US" sz="1800" b="1" dirty="0" smtClean="0">
                <a:solidFill>
                  <a:srgbClr val="A50021"/>
                </a:solidFill>
              </a:rPr>
              <a:t>Pass </a:t>
            </a:r>
            <a:r>
              <a:rPr lang="en-US" sz="1800" b="1" i="1" dirty="0" smtClean="0">
                <a:solidFill>
                  <a:srgbClr val="A50021"/>
                </a:solidFill>
              </a:rPr>
              <a:t>N</a:t>
            </a:r>
            <a:r>
              <a:rPr lang="en-US" sz="1800" b="1" dirty="0" smtClean="0">
                <a:solidFill>
                  <a:srgbClr val="A50021"/>
                </a:solidFill>
              </a:rPr>
              <a:t>:  </a:t>
            </a:r>
            <a:r>
              <a:rPr lang="en-US" sz="1800" dirty="0" smtClean="0"/>
              <a:t>Find best way to join result of a (</a:t>
            </a:r>
            <a:r>
              <a:rPr lang="en-US" sz="1800" i="1" dirty="0" smtClean="0"/>
              <a:t>N</a:t>
            </a:r>
            <a:r>
              <a:rPr lang="en-US" sz="1800" dirty="0" smtClean="0"/>
              <a:t>-1)-relation plan (as outer) to the </a:t>
            </a:r>
            <a:r>
              <a:rPr lang="en-US" sz="1800" i="1" dirty="0" err="1" smtClean="0"/>
              <a:t>N</a:t>
            </a:r>
            <a:r>
              <a:rPr lang="en-US" sz="1800" dirty="0" err="1" smtClean="0"/>
              <a:t>’th</a:t>
            </a:r>
            <a:r>
              <a:rPr lang="en-US" sz="1800" dirty="0" smtClean="0"/>
              <a:t> relation to generate </a:t>
            </a:r>
            <a:r>
              <a:rPr lang="en-US" sz="1800" i="1" dirty="0" smtClean="0">
                <a:solidFill>
                  <a:srgbClr val="A50021"/>
                </a:solidFill>
              </a:rPr>
              <a:t>all N-relation plans.</a:t>
            </a:r>
          </a:p>
          <a:p>
            <a:r>
              <a:rPr lang="en-US" sz="2000" dirty="0" smtClean="0"/>
              <a:t>At each pass, for each subset of relations, prune all plans except those</a:t>
            </a:r>
          </a:p>
          <a:p>
            <a:pPr lvl="1">
              <a:buSzPct val="75000"/>
            </a:pPr>
            <a:r>
              <a:rPr lang="en-US" sz="1800" dirty="0" smtClean="0"/>
              <a:t>Lowest cost plan overall, plus</a:t>
            </a:r>
          </a:p>
          <a:p>
            <a:pPr lvl="1">
              <a:buSzPct val="75000"/>
            </a:pPr>
            <a:r>
              <a:rPr lang="en-US" sz="1800" dirty="0" smtClean="0"/>
              <a:t>Lowest cost plan for each </a:t>
            </a:r>
            <a:r>
              <a:rPr lang="en-US" sz="1800" i="1" dirty="0" smtClean="0">
                <a:solidFill>
                  <a:srgbClr val="A50021"/>
                </a:solidFill>
              </a:rPr>
              <a:t>interesting order </a:t>
            </a:r>
            <a:r>
              <a:rPr lang="en-US" sz="1800" dirty="0" smtClean="0"/>
              <a:t>of the rows</a:t>
            </a:r>
          </a:p>
          <a:p>
            <a:r>
              <a:rPr lang="en-US" sz="2000" dirty="0" smtClean="0">
                <a:solidFill>
                  <a:srgbClr val="A50021"/>
                </a:solidFill>
              </a:rPr>
              <a:t>Order by, group by, </a:t>
            </a:r>
            <a:r>
              <a:rPr lang="en-US" sz="2000" dirty="0">
                <a:solidFill>
                  <a:srgbClr val="A50021"/>
                </a:solidFill>
              </a:rPr>
              <a:t>aggregates </a:t>
            </a:r>
            <a:r>
              <a:rPr lang="en-US" sz="2000" dirty="0"/>
              <a:t>etc. handled as the final </a:t>
            </a:r>
            <a:r>
              <a:rPr lang="en-US" sz="2000" dirty="0" smtClean="0"/>
              <a:t>step</a:t>
            </a:r>
            <a:endParaRPr lang="en-US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8726" y="775703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b="0" dirty="0" smtClean="0"/>
              <a:t>Bottom-Up QO Using Dynamic Programming</a:t>
            </a:r>
            <a:endParaRPr lang="en-US" b="0" dirty="0"/>
          </a:p>
        </p:txBody>
      </p:sp>
      <p:sp>
        <p:nvSpPr>
          <p:cNvPr id="2" name="Rectangle 1"/>
          <p:cNvSpPr/>
          <p:nvPr/>
        </p:nvSpPr>
        <p:spPr>
          <a:xfrm>
            <a:off x="2004646" y="5787353"/>
            <a:ext cx="5409028" cy="646331"/>
          </a:xfrm>
          <a:prstGeom prst="rect">
            <a:avLst/>
          </a:prstGeom>
          <a:solidFill>
            <a:srgbClr val="FFD03B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itchFamily="34" charset="0"/>
                <a:cs typeface="Arial" pitchFamily="34" charset="0"/>
              </a:rPr>
              <a:t>In spite of pruning plan space, this approach is </a:t>
            </a:r>
            <a:r>
              <a:rPr lang="en-US" sz="1800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still exponential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in the # of tables.</a:t>
            </a:r>
            <a:r>
              <a:rPr lang="en-US" sz="1800" i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281796" y="2536723"/>
            <a:ext cx="4036294" cy="1740309"/>
          </a:xfrm>
          <a:prstGeom prst="wedgeRoundRectCallout">
            <a:avLst>
              <a:gd name="adj1" fmla="val -50624"/>
              <a:gd name="adj2" fmla="val 78602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Interesting orders 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include orders that facilitate the execution of joins, aggregates, and order by clauses subsequently by the query </a:t>
            </a:r>
          </a:p>
        </p:txBody>
      </p:sp>
    </p:spTree>
    <p:extLst>
      <p:ext uri="{BB962C8B-B14F-4D97-AF65-F5344CB8AC3E}">
        <p14:creationId xmlns:p14="http://schemas.microsoft.com/office/powerpoint/2010/main" val="380482115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6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6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6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TextBox 6"/>
          <p:cNvSpPr txBox="1">
            <a:spLocks noChangeAspect="1"/>
          </p:cNvSpPr>
          <p:nvPr/>
        </p:nvSpPr>
        <p:spPr>
          <a:xfrm>
            <a:off x="984425" y="4187346"/>
            <a:ext cx="277640" cy="246221"/>
          </a:xfrm>
          <a:prstGeom prst="rect">
            <a:avLst/>
          </a:prstGeom>
          <a:solidFill>
            <a:srgbClr val="CCFFCC"/>
          </a:solidFill>
          <a:ln w="19050"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100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2236" y="4799148"/>
            <a:ext cx="1102018" cy="741606"/>
            <a:chOff x="523058" y="2823147"/>
            <a:chExt cx="1102018" cy="741606"/>
          </a:xfrm>
        </p:grpSpPr>
        <p:grpSp>
          <p:nvGrpSpPr>
            <p:cNvPr id="9" name="Group 8"/>
            <p:cNvGrpSpPr/>
            <p:nvPr/>
          </p:nvGrpSpPr>
          <p:grpSpPr>
            <a:xfrm>
              <a:off x="523058" y="2899957"/>
              <a:ext cx="385828" cy="664796"/>
              <a:chOff x="523058" y="2899957"/>
              <a:chExt cx="385828" cy="664796"/>
            </a:xfrm>
          </p:grpSpPr>
          <p:cxnSp>
            <p:nvCxnSpPr>
              <p:cNvPr id="14" name="Straight Connector 13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5" name="TextBox 14"/>
              <p:cNvSpPr txBox="1">
                <a:spLocks noChangeAspect="1"/>
              </p:cNvSpPr>
              <p:nvPr/>
            </p:nvSpPr>
            <p:spPr>
              <a:xfrm>
                <a:off x="572236" y="3318532"/>
                <a:ext cx="277640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Rectangle 15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244686" y="2823147"/>
              <a:ext cx="380390" cy="741606"/>
              <a:chOff x="1244686" y="2823147"/>
              <a:chExt cx="380390" cy="741606"/>
            </a:xfrm>
          </p:grpSpPr>
          <p:cxnSp>
            <p:nvCxnSpPr>
              <p:cNvPr id="11" name="Straight Connector 10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2" name="TextBox 11"/>
              <p:cNvSpPr txBox="1">
                <a:spLocks noChangeAspect="1"/>
              </p:cNvSpPr>
              <p:nvPr/>
            </p:nvSpPr>
            <p:spPr>
              <a:xfrm>
                <a:off x="1296061" y="3318532"/>
                <a:ext cx="277640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Isosceles Triangle 12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/>
          <p:cNvSpPr txBox="1">
            <a:spLocks noChangeAspect="1"/>
          </p:cNvSpPr>
          <p:nvPr/>
        </p:nvSpPr>
        <p:spPr>
          <a:xfrm>
            <a:off x="2389258" y="4187346"/>
            <a:ext cx="277640" cy="246221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335164" y="4875958"/>
            <a:ext cx="385828" cy="664796"/>
            <a:chOff x="523058" y="2899957"/>
            <a:chExt cx="385828" cy="664796"/>
          </a:xfrm>
          <a:solidFill>
            <a:srgbClr val="FFFF00"/>
          </a:solidFill>
        </p:grpSpPr>
        <p:cxnSp>
          <p:nvCxnSpPr>
            <p:cNvPr id="20" name="Straight Connector 19"/>
            <p:cNvCxnSpPr/>
            <p:nvPr/>
          </p:nvCxnSpPr>
          <p:spPr bwMode="auto">
            <a:xfrm>
              <a:off x="711055" y="3141360"/>
              <a:ext cx="0" cy="169646"/>
            </a:xfrm>
            <a:prstGeom prst="line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21" name="TextBox 20"/>
            <p:cNvSpPr txBox="1">
              <a:spLocks noChangeAspect="1"/>
            </p:cNvSpPr>
            <p:nvPr/>
          </p:nvSpPr>
          <p:spPr>
            <a:xfrm>
              <a:off x="572236" y="3318532"/>
              <a:ext cx="277640" cy="246221"/>
            </a:xfrm>
            <a:prstGeom prst="rect">
              <a:avLst/>
            </a:prstGeom>
            <a:grpFill/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22" name="Rectangle 21"/>
            <p:cNvSpPr>
              <a:spLocks noChangeAspect="1"/>
            </p:cNvSpPr>
            <p:nvPr/>
          </p:nvSpPr>
          <p:spPr bwMode="auto">
            <a:xfrm>
              <a:off x="523058" y="2899957"/>
              <a:ext cx="385828" cy="228600"/>
            </a:xfrm>
            <a:prstGeom prst="rect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SS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TextBox 23"/>
          <p:cNvSpPr txBox="1">
            <a:spLocks noChangeAspect="1"/>
          </p:cNvSpPr>
          <p:nvPr/>
        </p:nvSpPr>
        <p:spPr>
          <a:xfrm>
            <a:off x="4016085" y="4199254"/>
            <a:ext cx="277640" cy="246221"/>
          </a:xfrm>
          <a:prstGeom prst="rect">
            <a:avLst/>
          </a:prstGeom>
          <a:solidFill>
            <a:srgbClr val="FFFFCC"/>
          </a:solidFill>
          <a:ln w="19050"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603896" y="4887866"/>
            <a:ext cx="385828" cy="664796"/>
            <a:chOff x="523058" y="2899957"/>
            <a:chExt cx="385828" cy="664796"/>
          </a:xfrm>
          <a:solidFill>
            <a:srgbClr val="FFFFCC"/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711055" y="3141360"/>
              <a:ext cx="0" cy="169646"/>
            </a:xfrm>
            <a:prstGeom prst="line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32" name="TextBox 31"/>
            <p:cNvSpPr txBox="1">
              <a:spLocks noChangeAspect="1"/>
            </p:cNvSpPr>
            <p:nvPr/>
          </p:nvSpPr>
          <p:spPr>
            <a:xfrm>
              <a:off x="572236" y="3318532"/>
              <a:ext cx="277640" cy="246221"/>
            </a:xfrm>
            <a:prstGeom prst="rect">
              <a:avLst/>
            </a:prstGeom>
            <a:grpFill/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33" name="Rectangle 32"/>
            <p:cNvSpPr>
              <a:spLocks noChangeAspect="1"/>
            </p:cNvSpPr>
            <p:nvPr/>
          </p:nvSpPr>
          <p:spPr bwMode="auto">
            <a:xfrm>
              <a:off x="523058" y="2899957"/>
              <a:ext cx="385828" cy="228600"/>
            </a:xfrm>
            <a:prstGeom prst="rect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SS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25524" y="4811056"/>
            <a:ext cx="380390" cy="741606"/>
            <a:chOff x="1244686" y="2823147"/>
            <a:chExt cx="380390" cy="741606"/>
          </a:xfrm>
          <a:solidFill>
            <a:srgbClr val="FFFFCC"/>
          </a:solidFill>
        </p:grpSpPr>
        <p:cxnSp>
          <p:nvCxnSpPr>
            <p:cNvPr id="28" name="Straight Connector 27"/>
            <p:cNvCxnSpPr/>
            <p:nvPr/>
          </p:nvCxnSpPr>
          <p:spPr bwMode="auto">
            <a:xfrm>
              <a:off x="1434880" y="3141360"/>
              <a:ext cx="0" cy="169646"/>
            </a:xfrm>
            <a:prstGeom prst="line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29" name="TextBox 28"/>
            <p:cNvSpPr txBox="1">
              <a:spLocks noChangeAspect="1"/>
            </p:cNvSpPr>
            <p:nvPr/>
          </p:nvSpPr>
          <p:spPr>
            <a:xfrm>
              <a:off x="1296061" y="3318532"/>
              <a:ext cx="277640" cy="246221"/>
            </a:xfrm>
            <a:prstGeom prst="rect">
              <a:avLst/>
            </a:prstGeom>
            <a:grpFill/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30" name="Isosceles Triangle 29"/>
            <p:cNvSpPr/>
            <p:nvPr/>
          </p:nvSpPr>
          <p:spPr bwMode="auto">
            <a:xfrm>
              <a:off x="1244686" y="2823147"/>
              <a:ext cx="380390" cy="301752"/>
            </a:xfrm>
            <a:prstGeom prst="triangle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IS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" name="TextBox 34"/>
          <p:cNvSpPr txBox="1">
            <a:spLocks noChangeAspect="1"/>
          </p:cNvSpPr>
          <p:nvPr/>
        </p:nvSpPr>
        <p:spPr>
          <a:xfrm>
            <a:off x="6027973" y="4199254"/>
            <a:ext cx="277640" cy="246221"/>
          </a:xfrm>
          <a:prstGeom prst="rect">
            <a:avLst/>
          </a:prstGeom>
          <a:solidFill>
            <a:srgbClr val="B8C1EC"/>
          </a:solidFill>
          <a:ln w="19050"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615784" y="4887866"/>
            <a:ext cx="385828" cy="664796"/>
            <a:chOff x="523058" y="2899957"/>
            <a:chExt cx="385828" cy="664796"/>
          </a:xfrm>
          <a:solidFill>
            <a:srgbClr val="B8C1EC"/>
          </a:solidFill>
        </p:grpSpPr>
        <p:cxnSp>
          <p:nvCxnSpPr>
            <p:cNvPr id="42" name="Straight Connector 41"/>
            <p:cNvCxnSpPr/>
            <p:nvPr/>
          </p:nvCxnSpPr>
          <p:spPr bwMode="auto">
            <a:xfrm>
              <a:off x="711055" y="3141360"/>
              <a:ext cx="0" cy="169646"/>
            </a:xfrm>
            <a:prstGeom prst="line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43" name="TextBox 42"/>
            <p:cNvSpPr txBox="1">
              <a:spLocks noChangeAspect="1"/>
            </p:cNvSpPr>
            <p:nvPr/>
          </p:nvSpPr>
          <p:spPr>
            <a:xfrm>
              <a:off x="572236" y="3318532"/>
              <a:ext cx="277640" cy="246221"/>
            </a:xfrm>
            <a:prstGeom prst="rect">
              <a:avLst/>
            </a:prstGeom>
            <a:grpFill/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  <p:sp>
          <p:nvSpPr>
            <p:cNvPr id="44" name="Rectangle 43"/>
            <p:cNvSpPr>
              <a:spLocks noChangeAspect="1"/>
            </p:cNvSpPr>
            <p:nvPr/>
          </p:nvSpPr>
          <p:spPr bwMode="auto">
            <a:xfrm>
              <a:off x="523058" y="2899957"/>
              <a:ext cx="385828" cy="228600"/>
            </a:xfrm>
            <a:prstGeom prst="rect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SS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337412" y="4811056"/>
            <a:ext cx="380390" cy="741606"/>
            <a:chOff x="1244686" y="2823147"/>
            <a:chExt cx="380390" cy="741606"/>
          </a:xfrm>
          <a:solidFill>
            <a:srgbClr val="B8C1EC"/>
          </a:solidFill>
        </p:grpSpPr>
        <p:cxnSp>
          <p:nvCxnSpPr>
            <p:cNvPr id="39" name="Straight Connector 38"/>
            <p:cNvCxnSpPr/>
            <p:nvPr/>
          </p:nvCxnSpPr>
          <p:spPr bwMode="auto">
            <a:xfrm>
              <a:off x="1434880" y="3141360"/>
              <a:ext cx="0" cy="169646"/>
            </a:xfrm>
            <a:prstGeom prst="line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40" name="TextBox 39"/>
            <p:cNvSpPr txBox="1">
              <a:spLocks noChangeAspect="1"/>
            </p:cNvSpPr>
            <p:nvPr/>
          </p:nvSpPr>
          <p:spPr>
            <a:xfrm>
              <a:off x="1296061" y="3318532"/>
              <a:ext cx="277640" cy="246221"/>
            </a:xfrm>
            <a:prstGeom prst="rect">
              <a:avLst/>
            </a:prstGeom>
            <a:grpFill/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  <p:sp>
          <p:nvSpPr>
            <p:cNvPr id="41" name="Isosceles Triangle 40"/>
            <p:cNvSpPr/>
            <p:nvPr/>
          </p:nvSpPr>
          <p:spPr bwMode="auto">
            <a:xfrm>
              <a:off x="1244686" y="2823147"/>
              <a:ext cx="380390" cy="301752"/>
            </a:xfrm>
            <a:prstGeom prst="triangle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IS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 flipV="1">
            <a:off x="173536" y="4613688"/>
            <a:ext cx="6598399" cy="731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1020B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1674255" y="4836369"/>
            <a:ext cx="357342" cy="276999"/>
          </a:xfrm>
          <a:prstGeom prst="rect">
            <a:avLst/>
          </a:prstGeom>
          <a:solidFill>
            <a:srgbClr val="F1C4FF"/>
          </a:solidFill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27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246554" y="4836369"/>
            <a:ext cx="357342" cy="276999"/>
          </a:xfrm>
          <a:prstGeom prst="rect">
            <a:avLst/>
          </a:prstGeom>
          <a:solidFill>
            <a:srgbClr val="F1C4FF"/>
          </a:solidFill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720992" y="4836369"/>
            <a:ext cx="357342" cy="276999"/>
          </a:xfrm>
          <a:prstGeom prst="rect">
            <a:avLst/>
          </a:prstGeom>
          <a:solidFill>
            <a:srgbClr val="F1C4FF"/>
          </a:solidFill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73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5995" y="4836369"/>
            <a:ext cx="357342" cy="276999"/>
          </a:xfrm>
          <a:prstGeom prst="rect">
            <a:avLst/>
          </a:prstGeom>
          <a:solidFill>
            <a:srgbClr val="F1C4FF"/>
          </a:solidFill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58442" y="4836369"/>
            <a:ext cx="357342" cy="276999"/>
          </a:xfrm>
          <a:prstGeom prst="rect">
            <a:avLst/>
          </a:prstGeom>
          <a:solidFill>
            <a:srgbClr val="F1C4FF"/>
          </a:solidFill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729105" y="4836369"/>
            <a:ext cx="357342" cy="276999"/>
          </a:xfrm>
          <a:prstGeom prst="rect">
            <a:avLst/>
          </a:prstGeom>
          <a:solidFill>
            <a:srgbClr val="F1C4FF"/>
          </a:solidFill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95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705914" y="4836369"/>
            <a:ext cx="357342" cy="276999"/>
          </a:xfrm>
          <a:prstGeom prst="rect">
            <a:avLst/>
          </a:prstGeom>
          <a:solidFill>
            <a:srgbClr val="F1C4FF"/>
          </a:solidFill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flipV="1">
            <a:off x="253068" y="5877999"/>
            <a:ext cx="6598399" cy="731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1020B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7199592" y="4685454"/>
            <a:ext cx="1728297" cy="707886"/>
          </a:xfrm>
          <a:prstGeom prst="rect">
            <a:avLst/>
          </a:prstGeom>
          <a:solidFill>
            <a:srgbClr val="FFD03B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All single relation plans</a:t>
            </a:r>
            <a:endParaRPr lang="en-US" sz="2000" b="0" dirty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138810" y="4160090"/>
            <a:ext cx="1728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All tables</a:t>
            </a:r>
            <a:endParaRPr lang="en-US" sz="1600" dirty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907" y="3506756"/>
            <a:ext cx="5582695" cy="461665"/>
          </a:xfrm>
          <a:prstGeom prst="rect">
            <a:avLst/>
          </a:prstGeom>
          <a:solidFill>
            <a:srgbClr val="FFD03B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First, generate all </a:t>
            </a:r>
            <a:r>
              <a:rPr lang="en-US" b="0" u="sng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single relation plans</a:t>
            </a:r>
            <a:r>
              <a:rPr lang="en-US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grpSp>
        <p:nvGrpSpPr>
          <p:cNvPr id="83" name="Group 82"/>
          <p:cNvGrpSpPr>
            <a:grpSpLocks noChangeAspect="1"/>
          </p:cNvGrpSpPr>
          <p:nvPr/>
        </p:nvGrpSpPr>
        <p:grpSpPr>
          <a:xfrm>
            <a:off x="559329" y="1506276"/>
            <a:ext cx="2913406" cy="1571023"/>
            <a:chOff x="720080" y="2821043"/>
            <a:chExt cx="3098453" cy="1670808"/>
          </a:xfrm>
        </p:grpSpPr>
        <p:grpSp>
          <p:nvGrpSpPr>
            <p:cNvPr id="84" name="Group 83"/>
            <p:cNvGrpSpPr/>
            <p:nvPr/>
          </p:nvGrpSpPr>
          <p:grpSpPr>
            <a:xfrm>
              <a:off x="720080" y="2834054"/>
              <a:ext cx="548640" cy="747256"/>
              <a:chOff x="720080" y="2834054"/>
              <a:chExt cx="548640" cy="747256"/>
            </a:xfrm>
          </p:grpSpPr>
          <p:sp>
            <p:nvSpPr>
              <p:cNvPr id="104" name="TextBox 103"/>
              <p:cNvSpPr txBox="1">
                <a:spLocks noChangeAspect="1"/>
              </p:cNvSpPr>
              <p:nvPr/>
            </p:nvSpPr>
            <p:spPr>
              <a:xfrm>
                <a:off x="837386" y="3286717"/>
                <a:ext cx="314028" cy="294593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105" name="Oval 104"/>
              <p:cNvSpPr>
                <a:spLocks/>
              </p:cNvSpPr>
              <p:nvPr/>
            </p:nvSpPr>
            <p:spPr bwMode="auto">
              <a:xfrm>
                <a:off x="720080" y="2834054"/>
                <a:ext cx="548640" cy="274320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</a:t>
                </a: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06" name="Straight Connector 105"/>
              <p:cNvCxnSpPr/>
              <p:nvPr/>
            </p:nvCxnSpPr>
            <p:spPr bwMode="auto">
              <a:xfrm>
                <a:off x="994400" y="311529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grpSp>
          <p:nvGrpSpPr>
            <p:cNvPr id="85" name="Group 84"/>
            <p:cNvGrpSpPr/>
            <p:nvPr/>
          </p:nvGrpSpPr>
          <p:grpSpPr>
            <a:xfrm>
              <a:off x="1268720" y="2821043"/>
              <a:ext cx="2549813" cy="755048"/>
              <a:chOff x="1268720" y="2821043"/>
              <a:chExt cx="2549813" cy="755048"/>
            </a:xfrm>
          </p:grpSpPr>
          <p:sp>
            <p:nvSpPr>
              <p:cNvPr id="96" name="Oval 95"/>
              <p:cNvSpPr/>
              <p:nvPr/>
            </p:nvSpPr>
            <p:spPr bwMode="auto">
              <a:xfrm>
                <a:off x="1444292" y="2821043"/>
                <a:ext cx="506138" cy="300343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97" name="Straight Connector 96"/>
              <p:cNvCxnSpPr/>
              <p:nvPr/>
            </p:nvCxnSpPr>
            <p:spPr bwMode="auto">
              <a:xfrm rot="5400000">
                <a:off x="1357309" y="288262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grpSp>
            <p:nvGrpSpPr>
              <p:cNvPr id="98" name="Group 97"/>
              <p:cNvGrpSpPr/>
              <p:nvPr/>
            </p:nvGrpSpPr>
            <p:grpSpPr>
              <a:xfrm>
                <a:off x="2589813" y="2821043"/>
                <a:ext cx="1228720" cy="755048"/>
                <a:chOff x="2589813" y="2821043"/>
                <a:chExt cx="1228720" cy="755048"/>
              </a:xfrm>
            </p:grpSpPr>
            <p:sp>
              <p:nvSpPr>
                <p:cNvPr id="99" name="Oval 98"/>
                <p:cNvSpPr/>
                <p:nvPr/>
              </p:nvSpPr>
              <p:spPr bwMode="auto">
                <a:xfrm>
                  <a:off x="2589813" y="2821043"/>
                  <a:ext cx="506138" cy="300343"/>
                </a:xfrm>
                <a:prstGeom prst="ellipse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0" name="TextBox 99"/>
                <p:cNvSpPr txBox="1">
                  <a:spLocks noChangeAspect="1"/>
                </p:cNvSpPr>
                <p:nvPr/>
              </p:nvSpPr>
              <p:spPr>
                <a:xfrm>
                  <a:off x="3387199" y="3281498"/>
                  <a:ext cx="314029" cy="294593"/>
                </a:xfrm>
                <a:prstGeom prst="rect">
                  <a:avLst/>
                </a:prstGeom>
                <a:solidFill>
                  <a:srgbClr val="FF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cxnSp>
              <p:nvCxnSpPr>
                <p:cNvPr id="101" name="Straight Connector 100"/>
                <p:cNvCxnSpPr/>
                <p:nvPr/>
              </p:nvCxnSpPr>
              <p:spPr bwMode="auto">
                <a:xfrm rot="5400000">
                  <a:off x="3182934" y="2882625"/>
                  <a:ext cx="0" cy="17717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02" name="Straight Connector 101"/>
                <p:cNvCxnSpPr/>
                <p:nvPr/>
              </p:nvCxnSpPr>
              <p:spPr bwMode="auto">
                <a:xfrm rot="10800000">
                  <a:off x="3537456" y="3117487"/>
                  <a:ext cx="0" cy="17717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03" name="Oval 102"/>
                <p:cNvSpPr>
                  <a:spLocks/>
                </p:cNvSpPr>
                <p:nvPr/>
              </p:nvSpPr>
              <p:spPr bwMode="auto">
                <a:xfrm>
                  <a:off x="3269893" y="2834054"/>
                  <a:ext cx="548640" cy="274320"/>
                </a:xfrm>
                <a:prstGeom prst="ellipse">
                  <a:avLst/>
                </a:prstGeom>
                <a:solidFill>
                  <a:srgbClr val="FF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Selec</a:t>
                  </a: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t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86" name="Group 85"/>
            <p:cNvGrpSpPr/>
            <p:nvPr/>
          </p:nvGrpSpPr>
          <p:grpSpPr>
            <a:xfrm>
              <a:off x="1950429" y="2827649"/>
              <a:ext cx="640989" cy="1664202"/>
              <a:chOff x="1950429" y="2827649"/>
              <a:chExt cx="640989" cy="1664202"/>
            </a:xfrm>
          </p:grpSpPr>
          <p:sp>
            <p:nvSpPr>
              <p:cNvPr id="87" name="Oval 86"/>
              <p:cNvSpPr/>
              <p:nvPr/>
            </p:nvSpPr>
            <p:spPr bwMode="auto">
              <a:xfrm>
                <a:off x="2017957" y="3275554"/>
                <a:ext cx="506138" cy="300343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" name="TextBox 87"/>
              <p:cNvSpPr txBox="1">
                <a:spLocks noChangeAspect="1"/>
              </p:cNvSpPr>
              <p:nvPr/>
            </p:nvSpPr>
            <p:spPr>
              <a:xfrm>
                <a:off x="2114012" y="4197258"/>
                <a:ext cx="314028" cy="294593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89" name="TextBox 88"/>
              <p:cNvSpPr txBox="1">
                <a:spLocks noChangeAspect="1"/>
              </p:cNvSpPr>
              <p:nvPr/>
            </p:nvSpPr>
            <p:spPr>
              <a:xfrm>
                <a:off x="2114012" y="2827649"/>
                <a:ext cx="314028" cy="294593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cxnSp>
            <p:nvCxnSpPr>
              <p:cNvPr id="90" name="Straight Connector 89"/>
              <p:cNvCxnSpPr/>
              <p:nvPr/>
            </p:nvCxnSpPr>
            <p:spPr bwMode="auto">
              <a:xfrm>
                <a:off x="2271026" y="3568582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91" name="Straight Connector 90"/>
              <p:cNvCxnSpPr>
                <a:stCxn id="89" idx="1"/>
                <a:endCxn id="96" idx="6"/>
              </p:cNvCxnSpPr>
              <p:nvPr/>
            </p:nvCxnSpPr>
            <p:spPr bwMode="auto">
              <a:xfrm flipH="1" flipV="1">
                <a:off x="1950429" y="2971215"/>
                <a:ext cx="163583" cy="373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92" name="Straight Connector 91"/>
              <p:cNvCxnSpPr/>
              <p:nvPr/>
            </p:nvCxnSpPr>
            <p:spPr bwMode="auto">
              <a:xfrm rot="5400000">
                <a:off x="2502829" y="288262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93" name="Straight Connector 92"/>
              <p:cNvCxnSpPr/>
              <p:nvPr/>
            </p:nvCxnSpPr>
            <p:spPr bwMode="auto">
              <a:xfrm>
                <a:off x="2271026" y="3108997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94" name="Oval 93"/>
              <p:cNvSpPr>
                <a:spLocks/>
              </p:cNvSpPr>
              <p:nvPr/>
            </p:nvSpPr>
            <p:spPr bwMode="auto">
              <a:xfrm>
                <a:off x="1996706" y="3745760"/>
                <a:ext cx="548640" cy="274320"/>
              </a:xfrm>
              <a:prstGeom prst="ellipse">
                <a:avLst/>
              </a:prstGeom>
              <a:solidFill>
                <a:srgbClr val="B8C1E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</a:t>
                </a: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95" name="Straight Connector 94"/>
              <p:cNvCxnSpPr/>
              <p:nvPr/>
            </p:nvCxnSpPr>
            <p:spPr bwMode="auto">
              <a:xfrm rot="10800000">
                <a:off x="2271027" y="4020080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</p:grpSp>
      <p:sp>
        <p:nvSpPr>
          <p:cNvPr id="108" name="Title 1"/>
          <p:cNvSpPr txBox="1">
            <a:spLocks/>
          </p:cNvSpPr>
          <p:nvPr/>
        </p:nvSpPr>
        <p:spPr>
          <a:xfrm>
            <a:off x="262099" y="207941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b="0" dirty="0" smtClean="0"/>
              <a:t>An Example:</a:t>
            </a:r>
            <a:endParaRPr lang="en-US" b="0" dirty="0"/>
          </a:p>
        </p:txBody>
      </p:sp>
      <p:sp>
        <p:nvSpPr>
          <p:cNvPr id="58" name="Multiply 57"/>
          <p:cNvSpPr/>
          <p:nvPr/>
        </p:nvSpPr>
        <p:spPr>
          <a:xfrm>
            <a:off x="3233907" y="4534197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Multiply 109"/>
          <p:cNvSpPr/>
          <p:nvPr/>
        </p:nvSpPr>
        <p:spPr>
          <a:xfrm>
            <a:off x="5964993" y="4513392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529833" y="1371600"/>
            <a:ext cx="563916" cy="1004166"/>
          </a:xfrm>
          <a:prstGeom prst="roundRect">
            <a:avLst/>
          </a:prstGeom>
          <a:solidFill>
            <a:srgbClr val="FC2704">
              <a:alpha val="40000"/>
            </a:srgbClr>
          </a:solidFill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ounded Rectangle 110"/>
          <p:cNvSpPr/>
          <p:nvPr/>
        </p:nvSpPr>
        <p:spPr>
          <a:xfrm>
            <a:off x="1734891" y="2310892"/>
            <a:ext cx="563916" cy="1004166"/>
          </a:xfrm>
          <a:prstGeom prst="roundRect">
            <a:avLst/>
          </a:prstGeom>
          <a:solidFill>
            <a:srgbClr val="FC2704">
              <a:alpha val="40000"/>
            </a:srgbClr>
          </a:solidFill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ounded Rectangle 111"/>
          <p:cNvSpPr/>
          <p:nvPr/>
        </p:nvSpPr>
        <p:spPr>
          <a:xfrm>
            <a:off x="2937201" y="1371601"/>
            <a:ext cx="563916" cy="1004166"/>
          </a:xfrm>
          <a:prstGeom prst="roundRect">
            <a:avLst/>
          </a:prstGeom>
          <a:solidFill>
            <a:srgbClr val="FC2704">
              <a:alpha val="40000"/>
            </a:srgbClr>
          </a:solidFill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/>
          </a:p>
        </p:txBody>
      </p:sp>
      <p:sp>
        <p:nvSpPr>
          <p:cNvPr id="113" name="Rounded Rectangle 112"/>
          <p:cNvSpPr/>
          <p:nvPr/>
        </p:nvSpPr>
        <p:spPr>
          <a:xfrm>
            <a:off x="1744964" y="1371600"/>
            <a:ext cx="563916" cy="502083"/>
          </a:xfrm>
          <a:prstGeom prst="roundRect">
            <a:avLst/>
          </a:prstGeom>
          <a:solidFill>
            <a:srgbClr val="FC2704">
              <a:alpha val="40000"/>
            </a:srgbClr>
          </a:solidFill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59908" y="1122341"/>
            <a:ext cx="3293166" cy="238441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900334" y="1512487"/>
            <a:ext cx="2472744" cy="1077218"/>
            <a:chOff x="5803781" y="1506276"/>
            <a:chExt cx="2472744" cy="1077218"/>
          </a:xfrm>
          <a:solidFill>
            <a:srgbClr val="FFD03B"/>
          </a:solidFill>
        </p:grpSpPr>
        <p:sp>
          <p:nvSpPr>
            <p:cNvPr id="107" name="TextBox 106"/>
            <p:cNvSpPr txBox="1"/>
            <p:nvPr/>
          </p:nvSpPr>
          <p:spPr>
            <a:xfrm>
              <a:off x="5803781" y="1506276"/>
              <a:ext cx="2472744" cy="1077218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Legend:  </a:t>
              </a:r>
            </a:p>
            <a:p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    SS </a:t>
              </a:r>
              <a:r>
                <a:rPr lang="en-US" sz="16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– sequential scan</a:t>
              </a:r>
            </a:p>
            <a:p>
              <a:r>
                <a:rPr lang="en-US" sz="1600" dirty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   IS   </a:t>
              </a:r>
              <a:r>
                <a:rPr lang="en-US" sz="16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– index scan</a:t>
              </a:r>
            </a:p>
            <a:p>
              <a:r>
                <a:rPr lang="en-US" sz="1600" b="0" dirty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         – cost</a:t>
              </a:r>
              <a:endParaRPr lang="en-US" sz="1600" b="0" dirty="0">
                <a:solidFill>
                  <a:srgbClr val="01020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136706" y="2281511"/>
              <a:ext cx="228600" cy="228600"/>
            </a:xfrm>
            <a:prstGeom prst="rect">
              <a:avLst/>
            </a:prstGeom>
            <a:grpFill/>
            <a:effectLst>
              <a:glow rad="1016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787271" y="5873181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Prune</a:t>
            </a:r>
            <a:endParaRPr lang="en-US" sz="1600" b="0" i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4" grpId="0" animBg="1"/>
      <p:bldP spid="35" grpId="0" animBg="1"/>
      <p:bldP spid="46" grpId="0" animBg="1"/>
      <p:bldP spid="47" grpId="0" animBg="1"/>
      <p:bldP spid="47" grpId="1" animBg="1"/>
      <p:bldP spid="48" grpId="0" animBg="1"/>
      <p:bldP spid="49" grpId="0" animBg="1"/>
      <p:bldP spid="50" grpId="0" animBg="1"/>
      <p:bldP spid="51" grpId="0" animBg="1"/>
      <p:bldP spid="51" grpId="1" animBg="1"/>
      <p:bldP spid="52" grpId="0" animBg="1"/>
      <p:bldP spid="56" grpId="0" animBg="1"/>
      <p:bldP spid="81" grpId="0"/>
      <p:bldP spid="3" grpId="0" animBg="1"/>
      <p:bldP spid="58" grpId="0" animBg="1"/>
      <p:bldP spid="58" grpId="1" animBg="1"/>
      <p:bldP spid="110" grpId="0" animBg="1"/>
      <p:bldP spid="110" grpId="1" animBg="1"/>
      <p:bldP spid="59" grpId="0" animBg="1"/>
      <p:bldP spid="111" grpId="0" animBg="1"/>
      <p:bldP spid="112" grpId="0" animBg="1"/>
      <p:bldP spid="113" grpId="0" animBg="1"/>
      <p:bldP spid="5" grpId="0"/>
      <p:bldP spid="5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53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2382" y="1448538"/>
            <a:ext cx="8527609" cy="1024839"/>
            <a:chOff x="204455" y="2063541"/>
            <a:chExt cx="8527609" cy="1024839"/>
          </a:xfrm>
        </p:grpSpPr>
        <p:grpSp>
          <p:nvGrpSpPr>
            <p:cNvPr id="18" name="Group 17"/>
            <p:cNvGrpSpPr/>
            <p:nvPr/>
          </p:nvGrpSpPr>
          <p:grpSpPr>
            <a:xfrm>
              <a:off x="2378036" y="2108361"/>
              <a:ext cx="385828" cy="664796"/>
              <a:chOff x="523058" y="2899957"/>
              <a:chExt cx="385828" cy="664796"/>
            </a:xfrm>
            <a:solidFill>
              <a:srgbClr val="FFFF00"/>
            </a:solidFill>
          </p:grpSpPr>
          <p:cxnSp>
            <p:nvCxnSpPr>
              <p:cNvPr id="19" name="Straight Connector 18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20" name="TextBox 19"/>
              <p:cNvSpPr txBox="1">
                <a:spLocks noChangeAspect="1"/>
              </p:cNvSpPr>
              <p:nvPr/>
            </p:nvSpPr>
            <p:spPr>
              <a:xfrm>
                <a:off x="572236" y="3318532"/>
                <a:ext cx="277640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2807754" y="2108361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73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15108" y="2108361"/>
              <a:ext cx="385828" cy="664796"/>
              <a:chOff x="523058" y="2899957"/>
              <a:chExt cx="385828" cy="664796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4" name="TextBox 13"/>
              <p:cNvSpPr txBox="1">
                <a:spLocks noChangeAspect="1"/>
              </p:cNvSpPr>
              <p:nvPr/>
            </p:nvSpPr>
            <p:spPr>
              <a:xfrm>
                <a:off x="572236" y="3318532"/>
                <a:ext cx="277640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Rectangle 14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336736" y="2108361"/>
              <a:ext cx="380390" cy="741606"/>
              <a:chOff x="1244686" y="2823147"/>
              <a:chExt cx="380390" cy="741606"/>
            </a:xfrm>
          </p:grpSpPr>
          <p:cxnSp>
            <p:nvCxnSpPr>
              <p:cNvPr id="10" name="Straight Connector 9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1" name="TextBox 10"/>
              <p:cNvSpPr txBox="1">
                <a:spLocks noChangeAspect="1"/>
              </p:cNvSpPr>
              <p:nvPr/>
            </p:nvSpPr>
            <p:spPr>
              <a:xfrm>
                <a:off x="1296061" y="3318532"/>
                <a:ext cx="277640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Isosceles Triangle 11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724442" y="2108361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27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22292" y="2108361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6017091" y="2108361"/>
              <a:ext cx="385828" cy="664796"/>
              <a:chOff x="523058" y="2899957"/>
              <a:chExt cx="385828" cy="664796"/>
            </a:xfrm>
            <a:solidFill>
              <a:srgbClr val="B8C1EC"/>
            </a:solidFill>
          </p:grpSpPr>
          <p:cxnSp>
            <p:nvCxnSpPr>
              <p:cNvPr id="41" name="Straight Connector 40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42" name="TextBox 41"/>
              <p:cNvSpPr txBox="1">
                <a:spLocks noChangeAspect="1"/>
              </p:cNvSpPr>
              <p:nvPr/>
            </p:nvSpPr>
            <p:spPr>
              <a:xfrm>
                <a:off x="572236" y="3318532"/>
                <a:ext cx="277640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5593914" y="2108361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42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024591" y="2108361"/>
              <a:ext cx="380390" cy="741606"/>
              <a:chOff x="1244686" y="2823147"/>
              <a:chExt cx="380390" cy="741606"/>
            </a:xfrm>
            <a:solidFill>
              <a:srgbClr val="FFFFCC"/>
            </a:solidFill>
          </p:grpSpPr>
          <p:cxnSp>
            <p:nvCxnSpPr>
              <p:cNvPr id="27" name="Straight Connector 26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28" name="TextBox 27"/>
              <p:cNvSpPr txBox="1">
                <a:spLocks noChangeAspect="1"/>
              </p:cNvSpPr>
              <p:nvPr/>
            </p:nvSpPr>
            <p:spPr>
              <a:xfrm>
                <a:off x="1296061" y="3318532"/>
                <a:ext cx="277640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29" name="Isosceles Triangle 28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4456186" y="2108361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  <p:cxnSp>
          <p:nvCxnSpPr>
            <p:cNvPr id="54" name="Straight Connector 53"/>
            <p:cNvCxnSpPr/>
            <p:nvPr/>
          </p:nvCxnSpPr>
          <p:spPr bwMode="auto">
            <a:xfrm flipV="1">
              <a:off x="204455" y="3081064"/>
              <a:ext cx="6598399" cy="73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5" name="TextBox 54"/>
            <p:cNvSpPr txBox="1"/>
            <p:nvPr/>
          </p:nvSpPr>
          <p:spPr>
            <a:xfrm>
              <a:off x="6567110" y="2063541"/>
              <a:ext cx="2164954" cy="101566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All single relation plans</a:t>
              </a:r>
            </a:p>
            <a:p>
              <a:pPr algn="ctr"/>
              <a:r>
                <a:rPr lang="en-US" sz="2000" dirty="0" smtClean="0">
                  <a:solidFill>
                    <a:srgbClr val="A50021"/>
                  </a:solidFill>
                  <a:latin typeface="Arial" pitchFamily="34" charset="0"/>
                  <a:cs typeface="Arial" pitchFamily="34" charset="0"/>
                </a:rPr>
                <a:t>after pruning</a:t>
              </a:r>
              <a:endParaRPr lang="en-US" sz="2000" dirty="0">
                <a:solidFill>
                  <a:srgbClr val="A5002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9" name="Rectangle 2"/>
          <p:cNvSpPr txBox="1">
            <a:spLocks noChangeArrowheads="1"/>
          </p:cNvSpPr>
          <p:nvPr/>
        </p:nvSpPr>
        <p:spPr>
          <a:xfrm>
            <a:off x="75884" y="242371"/>
            <a:ext cx="8017134" cy="10571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800" b="0" dirty="0" smtClean="0"/>
              <a:t>Then, All Two Relation Plans</a:t>
            </a:r>
            <a:endParaRPr lang="en-US" sz="4800" b="0" dirty="0"/>
          </a:p>
        </p:txBody>
      </p:sp>
    </p:spTree>
    <p:extLst>
      <p:ext uri="{BB962C8B-B14F-4D97-AF65-F5344CB8AC3E}">
        <p14:creationId xmlns:p14="http://schemas.microsoft.com/office/powerpoint/2010/main" val="168906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32" y="-70339"/>
            <a:ext cx="6003925" cy="1702190"/>
          </a:xfrm>
        </p:spPr>
        <p:txBody>
          <a:bodyPr/>
          <a:lstStyle/>
          <a:p>
            <a:r>
              <a:rPr lang="en-US" sz="4800" dirty="0" smtClean="0"/>
              <a:t>Two Relation Plans Starting With </a:t>
            </a:r>
            <a:r>
              <a:rPr lang="en-US" sz="4800" u="sng" dirty="0" smtClean="0"/>
              <a:t>A</a:t>
            </a:r>
            <a:endParaRPr lang="en-US" sz="48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54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378036" y="2017365"/>
            <a:ext cx="385828" cy="664796"/>
            <a:chOff x="523058" y="2899957"/>
            <a:chExt cx="385828" cy="664796"/>
          </a:xfrm>
          <a:solidFill>
            <a:srgbClr val="FFFF00"/>
          </a:solidFill>
        </p:grpSpPr>
        <p:cxnSp>
          <p:nvCxnSpPr>
            <p:cNvPr id="19" name="Straight Connector 18"/>
            <p:cNvCxnSpPr/>
            <p:nvPr/>
          </p:nvCxnSpPr>
          <p:spPr bwMode="auto">
            <a:xfrm>
              <a:off x="711055" y="3141360"/>
              <a:ext cx="0" cy="169646"/>
            </a:xfrm>
            <a:prstGeom prst="line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20" name="TextBox 19"/>
            <p:cNvSpPr txBox="1">
              <a:spLocks noChangeAspect="1"/>
            </p:cNvSpPr>
            <p:nvPr/>
          </p:nvSpPr>
          <p:spPr>
            <a:xfrm>
              <a:off x="572236" y="3318532"/>
              <a:ext cx="277640" cy="246221"/>
            </a:xfrm>
            <a:prstGeom prst="rect">
              <a:avLst/>
            </a:prstGeom>
            <a:grpFill/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21" name="Rectangle 20"/>
            <p:cNvSpPr>
              <a:spLocks noChangeAspect="1"/>
            </p:cNvSpPr>
            <p:nvPr/>
          </p:nvSpPr>
          <p:spPr bwMode="auto">
            <a:xfrm>
              <a:off x="523058" y="2899957"/>
              <a:ext cx="385828" cy="228600"/>
            </a:xfrm>
            <a:prstGeom prst="rect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SS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807754" y="2017365"/>
            <a:ext cx="357342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73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36736" y="2017365"/>
            <a:ext cx="380390" cy="741606"/>
            <a:chOff x="1244686" y="2823147"/>
            <a:chExt cx="380390" cy="741606"/>
          </a:xfrm>
        </p:grpSpPr>
        <p:cxnSp>
          <p:nvCxnSpPr>
            <p:cNvPr id="10" name="Straight Connector 9"/>
            <p:cNvCxnSpPr/>
            <p:nvPr/>
          </p:nvCxnSpPr>
          <p:spPr bwMode="auto">
            <a:xfrm>
              <a:off x="1434880" y="3141360"/>
              <a:ext cx="0" cy="169646"/>
            </a:xfrm>
            <a:prstGeom prst="lin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11" name="TextBox 10"/>
            <p:cNvSpPr txBox="1">
              <a:spLocks noChangeAspect="1"/>
            </p:cNvSpPr>
            <p:nvPr/>
          </p:nvSpPr>
          <p:spPr>
            <a:xfrm>
              <a:off x="1296061" y="3318532"/>
              <a:ext cx="277640" cy="246221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A</a:t>
              </a:r>
              <a:endParaRPr lang="en-US" sz="10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Isosceles Triangle 11"/>
            <p:cNvSpPr/>
            <p:nvPr/>
          </p:nvSpPr>
          <p:spPr bwMode="auto">
            <a:xfrm>
              <a:off x="1244686" y="2823147"/>
              <a:ext cx="380390" cy="301752"/>
            </a:xfrm>
            <a:prstGeom prst="triangl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IS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724442" y="2017365"/>
            <a:ext cx="357342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27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15108" y="2017365"/>
            <a:ext cx="385828" cy="664796"/>
            <a:chOff x="523058" y="2899957"/>
            <a:chExt cx="385828" cy="664796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711055" y="3141360"/>
              <a:ext cx="0" cy="169646"/>
            </a:xfrm>
            <a:prstGeom prst="lin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14" name="TextBox 13"/>
            <p:cNvSpPr txBox="1">
              <a:spLocks noChangeAspect="1"/>
            </p:cNvSpPr>
            <p:nvPr/>
          </p:nvSpPr>
          <p:spPr>
            <a:xfrm>
              <a:off x="572236" y="3318532"/>
              <a:ext cx="277640" cy="246221"/>
            </a:xfrm>
            <a:prstGeom prst="rect">
              <a:avLst/>
            </a:prstGeom>
            <a:solidFill>
              <a:srgbClr val="CCFFC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A</a:t>
              </a:r>
              <a:endParaRPr lang="en-US" sz="10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 bwMode="auto">
            <a:xfrm>
              <a:off x="523058" y="2899957"/>
              <a:ext cx="385828" cy="2286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SS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22292" y="2017365"/>
            <a:ext cx="357342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017091" y="2017365"/>
            <a:ext cx="385828" cy="664796"/>
            <a:chOff x="523058" y="2899957"/>
            <a:chExt cx="385828" cy="664796"/>
          </a:xfrm>
          <a:solidFill>
            <a:srgbClr val="B8C1EC"/>
          </a:solidFill>
        </p:grpSpPr>
        <p:cxnSp>
          <p:nvCxnSpPr>
            <p:cNvPr id="41" name="Straight Connector 40"/>
            <p:cNvCxnSpPr/>
            <p:nvPr/>
          </p:nvCxnSpPr>
          <p:spPr bwMode="auto">
            <a:xfrm>
              <a:off x="711055" y="3141360"/>
              <a:ext cx="0" cy="169646"/>
            </a:xfrm>
            <a:prstGeom prst="line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42" name="TextBox 41"/>
            <p:cNvSpPr txBox="1">
              <a:spLocks noChangeAspect="1"/>
            </p:cNvSpPr>
            <p:nvPr/>
          </p:nvSpPr>
          <p:spPr>
            <a:xfrm>
              <a:off x="572236" y="3318532"/>
              <a:ext cx="277640" cy="246221"/>
            </a:xfrm>
            <a:prstGeom prst="rect">
              <a:avLst/>
            </a:prstGeom>
            <a:grpFill/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 bwMode="auto">
            <a:xfrm>
              <a:off x="523058" y="2899957"/>
              <a:ext cx="385828" cy="228600"/>
            </a:xfrm>
            <a:prstGeom prst="rect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SS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593914" y="2017365"/>
            <a:ext cx="357342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024591" y="2017365"/>
            <a:ext cx="380390" cy="741606"/>
            <a:chOff x="1244686" y="2823147"/>
            <a:chExt cx="380390" cy="741606"/>
          </a:xfrm>
          <a:solidFill>
            <a:srgbClr val="FFFFCC"/>
          </a:solidFill>
        </p:grpSpPr>
        <p:cxnSp>
          <p:nvCxnSpPr>
            <p:cNvPr id="27" name="Straight Connector 26"/>
            <p:cNvCxnSpPr/>
            <p:nvPr/>
          </p:nvCxnSpPr>
          <p:spPr bwMode="auto">
            <a:xfrm>
              <a:off x="1434880" y="3141360"/>
              <a:ext cx="0" cy="169646"/>
            </a:xfrm>
            <a:prstGeom prst="line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28" name="TextBox 27"/>
            <p:cNvSpPr txBox="1">
              <a:spLocks noChangeAspect="1"/>
            </p:cNvSpPr>
            <p:nvPr/>
          </p:nvSpPr>
          <p:spPr>
            <a:xfrm>
              <a:off x="1296061" y="3318532"/>
              <a:ext cx="277640" cy="246221"/>
            </a:xfrm>
            <a:prstGeom prst="rect">
              <a:avLst/>
            </a:prstGeom>
            <a:grpFill/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29" name="Isosceles Triangle 28"/>
            <p:cNvSpPr/>
            <p:nvPr/>
          </p:nvSpPr>
          <p:spPr bwMode="auto">
            <a:xfrm>
              <a:off x="1244686" y="2823147"/>
              <a:ext cx="380390" cy="301752"/>
            </a:xfrm>
            <a:prstGeom prst="triangle">
              <a:avLst/>
            </a:prstGeom>
            <a:grpFill/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IS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456186" y="2017365"/>
            <a:ext cx="357342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6513215" y="181540"/>
            <a:ext cx="2491201" cy="1352718"/>
            <a:chOff x="720080" y="2821043"/>
            <a:chExt cx="3098453" cy="1682454"/>
          </a:xfrm>
        </p:grpSpPr>
        <p:grpSp>
          <p:nvGrpSpPr>
            <p:cNvPr id="58" name="Group 57"/>
            <p:cNvGrpSpPr/>
            <p:nvPr/>
          </p:nvGrpSpPr>
          <p:grpSpPr>
            <a:xfrm>
              <a:off x="720080" y="2834054"/>
              <a:ext cx="548640" cy="758902"/>
              <a:chOff x="720080" y="2834054"/>
              <a:chExt cx="548640" cy="758902"/>
            </a:xfrm>
          </p:grpSpPr>
          <p:sp>
            <p:nvSpPr>
              <p:cNvPr id="78" name="TextBox 77"/>
              <p:cNvSpPr txBox="1">
                <a:spLocks noChangeAspect="1"/>
              </p:cNvSpPr>
              <p:nvPr/>
            </p:nvSpPr>
            <p:spPr>
              <a:xfrm>
                <a:off x="821740" y="3286717"/>
                <a:ext cx="345318" cy="306239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79" name="Oval 78"/>
              <p:cNvSpPr>
                <a:spLocks/>
              </p:cNvSpPr>
              <p:nvPr/>
            </p:nvSpPr>
            <p:spPr bwMode="auto">
              <a:xfrm>
                <a:off x="720080" y="2834054"/>
                <a:ext cx="548640" cy="274320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80" name="Straight Connector 79"/>
              <p:cNvCxnSpPr/>
              <p:nvPr/>
            </p:nvCxnSpPr>
            <p:spPr bwMode="auto">
              <a:xfrm>
                <a:off x="994400" y="311529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grpSp>
          <p:nvGrpSpPr>
            <p:cNvPr id="59" name="Group 58"/>
            <p:cNvGrpSpPr/>
            <p:nvPr/>
          </p:nvGrpSpPr>
          <p:grpSpPr>
            <a:xfrm>
              <a:off x="1268720" y="2821043"/>
              <a:ext cx="2549813" cy="766695"/>
              <a:chOff x="1268720" y="2821043"/>
              <a:chExt cx="2549813" cy="766695"/>
            </a:xfrm>
          </p:grpSpPr>
          <p:sp>
            <p:nvSpPr>
              <p:cNvPr id="70" name="Oval 69"/>
              <p:cNvSpPr/>
              <p:nvPr/>
            </p:nvSpPr>
            <p:spPr bwMode="auto">
              <a:xfrm>
                <a:off x="1444292" y="2821043"/>
                <a:ext cx="506138" cy="300343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71" name="Straight Connector 70"/>
              <p:cNvCxnSpPr/>
              <p:nvPr/>
            </p:nvCxnSpPr>
            <p:spPr bwMode="auto">
              <a:xfrm rot="5400000">
                <a:off x="1357309" y="288262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grpSp>
            <p:nvGrpSpPr>
              <p:cNvPr id="72" name="Group 71"/>
              <p:cNvGrpSpPr/>
              <p:nvPr/>
            </p:nvGrpSpPr>
            <p:grpSpPr>
              <a:xfrm>
                <a:off x="2589813" y="2821043"/>
                <a:ext cx="1228720" cy="766695"/>
                <a:chOff x="2589813" y="2821043"/>
                <a:chExt cx="1228720" cy="766695"/>
              </a:xfrm>
            </p:grpSpPr>
            <p:sp>
              <p:nvSpPr>
                <p:cNvPr id="73" name="Oval 72"/>
                <p:cNvSpPr/>
                <p:nvPr/>
              </p:nvSpPr>
              <p:spPr bwMode="auto">
                <a:xfrm>
                  <a:off x="2589813" y="2821043"/>
                  <a:ext cx="506138" cy="300343"/>
                </a:xfrm>
                <a:prstGeom prst="ellipse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4" name="TextBox 73"/>
                <p:cNvSpPr txBox="1">
                  <a:spLocks noChangeAspect="1"/>
                </p:cNvSpPr>
                <p:nvPr/>
              </p:nvSpPr>
              <p:spPr>
                <a:xfrm>
                  <a:off x="3371555" y="3281499"/>
                  <a:ext cx="345317" cy="306239"/>
                </a:xfrm>
                <a:prstGeom prst="rect">
                  <a:avLst/>
                </a:prstGeom>
                <a:solidFill>
                  <a:srgbClr val="FF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cxnSp>
              <p:nvCxnSpPr>
                <p:cNvPr id="75" name="Straight Connector 74"/>
                <p:cNvCxnSpPr/>
                <p:nvPr/>
              </p:nvCxnSpPr>
              <p:spPr bwMode="auto">
                <a:xfrm rot="5400000">
                  <a:off x="3182934" y="2882625"/>
                  <a:ext cx="0" cy="17717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76" name="Straight Connector 75"/>
                <p:cNvCxnSpPr/>
                <p:nvPr/>
              </p:nvCxnSpPr>
              <p:spPr bwMode="auto">
                <a:xfrm rot="10800000">
                  <a:off x="3537456" y="3117487"/>
                  <a:ext cx="0" cy="17717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77" name="Oval 76"/>
                <p:cNvSpPr>
                  <a:spLocks/>
                </p:cNvSpPr>
                <p:nvPr/>
              </p:nvSpPr>
              <p:spPr bwMode="auto">
                <a:xfrm>
                  <a:off x="3269893" y="2834054"/>
                  <a:ext cx="548640" cy="274320"/>
                </a:xfrm>
                <a:prstGeom prst="ellipse">
                  <a:avLst/>
                </a:prstGeom>
                <a:solidFill>
                  <a:srgbClr val="FF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Select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60" name="Group 59"/>
            <p:cNvGrpSpPr/>
            <p:nvPr/>
          </p:nvGrpSpPr>
          <p:grpSpPr>
            <a:xfrm>
              <a:off x="1956139" y="2832715"/>
              <a:ext cx="635279" cy="1670782"/>
              <a:chOff x="1956139" y="2832715"/>
              <a:chExt cx="635279" cy="1670782"/>
            </a:xfrm>
          </p:grpSpPr>
          <p:sp>
            <p:nvSpPr>
              <p:cNvPr id="61" name="Oval 60"/>
              <p:cNvSpPr/>
              <p:nvPr/>
            </p:nvSpPr>
            <p:spPr bwMode="auto">
              <a:xfrm>
                <a:off x="2017957" y="3275554"/>
                <a:ext cx="506138" cy="300343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TextBox 61"/>
              <p:cNvSpPr txBox="1">
                <a:spLocks noChangeAspect="1"/>
              </p:cNvSpPr>
              <p:nvPr/>
            </p:nvSpPr>
            <p:spPr>
              <a:xfrm>
                <a:off x="2098368" y="4197258"/>
                <a:ext cx="345318" cy="306239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63" name="TextBox 62"/>
              <p:cNvSpPr txBox="1">
                <a:spLocks noChangeAspect="1"/>
              </p:cNvSpPr>
              <p:nvPr/>
            </p:nvSpPr>
            <p:spPr>
              <a:xfrm>
                <a:off x="2098368" y="2832715"/>
                <a:ext cx="345318" cy="306239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cxnSp>
            <p:nvCxnSpPr>
              <p:cNvPr id="64" name="Straight Connector 63"/>
              <p:cNvCxnSpPr/>
              <p:nvPr/>
            </p:nvCxnSpPr>
            <p:spPr bwMode="auto">
              <a:xfrm>
                <a:off x="2271026" y="3568582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65" name="Straight Connector 64"/>
              <p:cNvCxnSpPr>
                <a:stCxn id="63" idx="1"/>
              </p:cNvCxnSpPr>
              <p:nvPr/>
            </p:nvCxnSpPr>
            <p:spPr bwMode="auto">
              <a:xfrm flipH="1" flipV="1">
                <a:off x="1956139" y="2971215"/>
                <a:ext cx="142229" cy="1462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 flipH="1" flipV="1">
                <a:off x="2443685" y="2971214"/>
                <a:ext cx="147733" cy="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67" name="Straight Connector 66"/>
              <p:cNvCxnSpPr>
                <a:stCxn id="63" idx="2"/>
              </p:cNvCxnSpPr>
              <p:nvPr/>
            </p:nvCxnSpPr>
            <p:spPr bwMode="auto">
              <a:xfrm flipH="1">
                <a:off x="2271025" y="3138954"/>
                <a:ext cx="1" cy="14722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68" name="Oval 67"/>
              <p:cNvSpPr>
                <a:spLocks/>
              </p:cNvSpPr>
              <p:nvPr/>
            </p:nvSpPr>
            <p:spPr bwMode="auto">
              <a:xfrm>
                <a:off x="1996706" y="3745760"/>
                <a:ext cx="548640" cy="274320"/>
              </a:xfrm>
              <a:prstGeom prst="ellipse">
                <a:avLst/>
              </a:prstGeom>
              <a:solidFill>
                <a:srgbClr val="B8C1E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9" name="Straight Connector 68"/>
              <p:cNvCxnSpPr/>
              <p:nvPr/>
            </p:nvCxnSpPr>
            <p:spPr bwMode="auto">
              <a:xfrm rot="10800000">
                <a:off x="2271027" y="4020080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</p:grpSp>
      <p:sp>
        <p:nvSpPr>
          <p:cNvPr id="86" name="Rectangle 85"/>
          <p:cNvSpPr/>
          <p:nvPr/>
        </p:nvSpPr>
        <p:spPr bwMode="auto">
          <a:xfrm>
            <a:off x="2450708" y="3371480"/>
            <a:ext cx="5555907" cy="159551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2737299" y="3630238"/>
            <a:ext cx="1092565" cy="1047373"/>
            <a:chOff x="761855" y="4179313"/>
            <a:chExt cx="913821" cy="1047373"/>
          </a:xfrm>
        </p:grpSpPr>
        <p:grpSp>
          <p:nvGrpSpPr>
            <p:cNvPr id="133" name="Group 132"/>
            <p:cNvGrpSpPr/>
            <p:nvPr/>
          </p:nvGrpSpPr>
          <p:grpSpPr>
            <a:xfrm>
              <a:off x="761855" y="4561890"/>
              <a:ext cx="913821" cy="664796"/>
              <a:chOff x="761855" y="4583835"/>
              <a:chExt cx="913821" cy="664796"/>
            </a:xfrm>
          </p:grpSpPr>
          <p:grpSp>
            <p:nvGrpSpPr>
              <p:cNvPr id="139" name="Group 138"/>
              <p:cNvGrpSpPr/>
              <p:nvPr/>
            </p:nvGrpSpPr>
            <p:grpSpPr>
              <a:xfrm>
                <a:off x="761855" y="4583835"/>
                <a:ext cx="385828" cy="664796"/>
                <a:chOff x="523058" y="2899957"/>
                <a:chExt cx="385828" cy="664796"/>
              </a:xfrm>
            </p:grpSpPr>
            <p:cxnSp>
              <p:nvCxnSpPr>
                <p:cNvPr id="144" name="Straight Connector 143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45" name="TextBox 144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1289848" y="4583835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141" name="Straight Connector 140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42" name="TextBox 141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143" name="Rectangle 142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34" name="Group 133"/>
            <p:cNvGrpSpPr/>
            <p:nvPr/>
          </p:nvGrpSpPr>
          <p:grpSpPr>
            <a:xfrm>
              <a:off x="974463" y="4179313"/>
              <a:ext cx="488605" cy="380448"/>
              <a:chOff x="974463" y="4179313"/>
              <a:chExt cx="488605" cy="380448"/>
            </a:xfrm>
          </p:grpSpPr>
          <p:sp>
            <p:nvSpPr>
              <p:cNvPr id="135" name="Oval 134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NLJ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6" name="Group 135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37" name="Straight Connector 136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38" name="Straight Connector 137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grpSp>
        <p:nvGrpSpPr>
          <p:cNvPr id="90" name="Group 89"/>
          <p:cNvGrpSpPr/>
          <p:nvPr/>
        </p:nvGrpSpPr>
        <p:grpSpPr>
          <a:xfrm>
            <a:off x="5467801" y="3581995"/>
            <a:ext cx="971826" cy="1107988"/>
            <a:chOff x="1982419" y="4144973"/>
            <a:chExt cx="812835" cy="1107988"/>
          </a:xfrm>
        </p:grpSpPr>
        <p:grpSp>
          <p:nvGrpSpPr>
            <p:cNvPr id="120" name="Group 119"/>
            <p:cNvGrpSpPr/>
            <p:nvPr/>
          </p:nvGrpSpPr>
          <p:grpSpPr>
            <a:xfrm>
              <a:off x="1982419" y="4511355"/>
              <a:ext cx="380390" cy="741606"/>
              <a:chOff x="1244686" y="2823147"/>
              <a:chExt cx="380390" cy="741606"/>
            </a:xfrm>
          </p:grpSpPr>
          <p:cxnSp>
            <p:nvCxnSpPr>
              <p:cNvPr id="130" name="Straight Connector 129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31" name="TextBox 130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2" name="Isosceles Triangle 131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2409426" y="4529843"/>
              <a:ext cx="385828" cy="664796"/>
              <a:chOff x="523058" y="2899957"/>
              <a:chExt cx="385828" cy="664796"/>
            </a:xfrm>
            <a:solidFill>
              <a:srgbClr val="FFFF00"/>
            </a:solidFill>
          </p:grpSpPr>
          <p:cxnSp>
            <p:nvCxnSpPr>
              <p:cNvPr id="127" name="Straight Connector 126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28" name="TextBox 127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129" name="Rectangle 128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2124198" y="4144973"/>
              <a:ext cx="488605" cy="380448"/>
              <a:chOff x="974463" y="4179313"/>
              <a:chExt cx="488605" cy="380448"/>
            </a:xfrm>
          </p:grpSpPr>
          <p:sp>
            <p:nvSpPr>
              <p:cNvPr id="123" name="Oval 122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NLJ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4" name="Group 123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25" name="Straight Connector 124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26" name="Straight Connector 125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grpSp>
        <p:nvGrpSpPr>
          <p:cNvPr id="91" name="Group 90"/>
          <p:cNvGrpSpPr/>
          <p:nvPr/>
        </p:nvGrpSpPr>
        <p:grpSpPr>
          <a:xfrm>
            <a:off x="6712314" y="3564027"/>
            <a:ext cx="971826" cy="1107988"/>
            <a:chOff x="1982419" y="4144973"/>
            <a:chExt cx="812835" cy="1107988"/>
          </a:xfrm>
        </p:grpSpPr>
        <p:grpSp>
          <p:nvGrpSpPr>
            <p:cNvPr id="107" name="Group 106"/>
            <p:cNvGrpSpPr/>
            <p:nvPr/>
          </p:nvGrpSpPr>
          <p:grpSpPr>
            <a:xfrm>
              <a:off x="1982419" y="4511355"/>
              <a:ext cx="380390" cy="741606"/>
              <a:chOff x="1244686" y="2823147"/>
              <a:chExt cx="380390" cy="741606"/>
            </a:xfrm>
          </p:grpSpPr>
          <p:cxnSp>
            <p:nvCxnSpPr>
              <p:cNvPr id="117" name="Straight Connector 116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18" name="TextBox 117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9" name="Isosceles Triangle 118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2409426" y="4529843"/>
              <a:ext cx="385828" cy="664796"/>
              <a:chOff x="523058" y="2899957"/>
              <a:chExt cx="385828" cy="664796"/>
            </a:xfrm>
            <a:solidFill>
              <a:srgbClr val="FFFF00"/>
            </a:solidFill>
          </p:grpSpPr>
          <p:cxnSp>
            <p:nvCxnSpPr>
              <p:cNvPr id="114" name="Straight Connector 113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15" name="TextBox 114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116" name="Rectangle 115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2124198" y="4144973"/>
              <a:ext cx="488605" cy="380448"/>
              <a:chOff x="974463" y="4179313"/>
              <a:chExt cx="488605" cy="380448"/>
            </a:xfrm>
          </p:grpSpPr>
          <p:sp>
            <p:nvSpPr>
              <p:cNvPr id="110" name="Oval 109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12" name="Straight Connector 111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13" name="Straight Connector 112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grpSp>
        <p:nvGrpSpPr>
          <p:cNvPr id="92" name="Group 91"/>
          <p:cNvGrpSpPr/>
          <p:nvPr/>
        </p:nvGrpSpPr>
        <p:grpSpPr>
          <a:xfrm>
            <a:off x="4102550" y="3624642"/>
            <a:ext cx="1092565" cy="1047373"/>
            <a:chOff x="761855" y="4179313"/>
            <a:chExt cx="913821" cy="1047373"/>
          </a:xfrm>
        </p:grpSpPr>
        <p:grpSp>
          <p:nvGrpSpPr>
            <p:cNvPr id="93" name="Group 92"/>
            <p:cNvGrpSpPr/>
            <p:nvPr/>
          </p:nvGrpSpPr>
          <p:grpSpPr>
            <a:xfrm>
              <a:off x="761855" y="4561890"/>
              <a:ext cx="913821" cy="664796"/>
              <a:chOff x="761855" y="4583835"/>
              <a:chExt cx="913821" cy="664796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761855" y="4583835"/>
                <a:ext cx="385828" cy="664796"/>
                <a:chOff x="523058" y="2899957"/>
                <a:chExt cx="385828" cy="664796"/>
              </a:xfrm>
            </p:grpSpPr>
            <p:cxnSp>
              <p:nvCxnSpPr>
                <p:cNvPr id="104" name="Straight Connector 103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05" name="TextBox 104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6" name="Rectangle 105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1289848" y="4583835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101" name="Straight Connector 100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02" name="TextBox 101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103" name="Rectangle 102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94" name="Group 93"/>
            <p:cNvGrpSpPr/>
            <p:nvPr/>
          </p:nvGrpSpPr>
          <p:grpSpPr>
            <a:xfrm>
              <a:off x="974463" y="4179313"/>
              <a:ext cx="488605" cy="380448"/>
              <a:chOff x="974463" y="4179313"/>
              <a:chExt cx="488605" cy="380448"/>
            </a:xfrm>
          </p:grpSpPr>
          <p:sp>
            <p:nvSpPr>
              <p:cNvPr id="95" name="Oval 94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96" name="Group 95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97" name="Straight Connector 96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98" name="Straight Connector 97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grpSp>
        <p:nvGrpSpPr>
          <p:cNvPr id="147" name="Group 146"/>
          <p:cNvGrpSpPr/>
          <p:nvPr/>
        </p:nvGrpSpPr>
        <p:grpSpPr>
          <a:xfrm>
            <a:off x="407922" y="3545421"/>
            <a:ext cx="1617393" cy="1079460"/>
            <a:chOff x="1736449" y="3110737"/>
            <a:chExt cx="1343977" cy="919571"/>
          </a:xfrm>
        </p:grpSpPr>
        <p:sp>
          <p:nvSpPr>
            <p:cNvPr id="148" name="Oval 147"/>
            <p:cNvSpPr/>
            <p:nvPr/>
          </p:nvSpPr>
          <p:spPr bwMode="auto">
            <a:xfrm>
              <a:off x="2395244" y="3110737"/>
              <a:ext cx="488605" cy="289939"/>
            </a:xfrm>
            <a:prstGeom prst="ellipse">
              <a:avLst/>
            </a:prstGeom>
            <a:solidFill>
              <a:srgbClr val="F1C4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2095137" y="3470566"/>
              <a:ext cx="384963" cy="559742"/>
              <a:chOff x="1293288" y="3539805"/>
              <a:chExt cx="484622" cy="704649"/>
            </a:xfrm>
          </p:grpSpPr>
          <p:sp>
            <p:nvSpPr>
              <p:cNvPr id="154" name="Oval 153"/>
              <p:cNvSpPr/>
              <p:nvPr/>
            </p:nvSpPr>
            <p:spPr bwMode="auto">
              <a:xfrm>
                <a:off x="1293288" y="3539805"/>
                <a:ext cx="484622" cy="263426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55" name="Straight Connector 154"/>
              <p:cNvCxnSpPr/>
              <p:nvPr/>
            </p:nvCxnSpPr>
            <p:spPr bwMode="auto">
              <a:xfrm>
                <a:off x="1535599" y="3803231"/>
                <a:ext cx="0" cy="16964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56" name="TextBox 155"/>
              <p:cNvSpPr txBox="1">
                <a:spLocks noChangeAspect="1"/>
              </p:cNvSpPr>
              <p:nvPr/>
            </p:nvSpPr>
            <p:spPr>
              <a:xfrm>
                <a:off x="1390384" y="3980402"/>
                <a:ext cx="290431" cy="264052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</p:grpSp>
        <p:cxnSp>
          <p:nvCxnSpPr>
            <p:cNvPr id="150" name="Straight Connector 149"/>
            <p:cNvCxnSpPr>
              <a:cxnSpLocks noChangeAspect="1"/>
              <a:endCxn id="148" idx="3"/>
            </p:cNvCxnSpPr>
            <p:nvPr/>
          </p:nvCxnSpPr>
          <p:spPr bwMode="auto">
            <a:xfrm flipV="1">
              <a:off x="2303561" y="3358216"/>
              <a:ext cx="163237" cy="10817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151" name="TextBox 150"/>
            <p:cNvSpPr txBox="1">
              <a:spLocks noChangeAspect="1"/>
            </p:cNvSpPr>
            <p:nvPr/>
          </p:nvSpPr>
          <p:spPr>
            <a:xfrm>
              <a:off x="2849720" y="3448942"/>
              <a:ext cx="230706" cy="209751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cxnSp>
          <p:nvCxnSpPr>
            <p:cNvPr id="152" name="Straight Connector 151"/>
            <p:cNvCxnSpPr>
              <a:cxnSpLocks noChangeAspect="1"/>
            </p:cNvCxnSpPr>
            <p:nvPr/>
          </p:nvCxnSpPr>
          <p:spPr bwMode="auto">
            <a:xfrm flipH="1" flipV="1">
              <a:off x="2802623" y="3351001"/>
              <a:ext cx="162451" cy="9794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153" name="TextBox 152"/>
            <p:cNvSpPr txBox="1"/>
            <p:nvPr/>
          </p:nvSpPr>
          <p:spPr>
            <a:xfrm>
              <a:off x="1736449" y="3130056"/>
              <a:ext cx="802686" cy="20975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A.a</a:t>
              </a:r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 = </a:t>
              </a:r>
              <a:r>
                <a:rPr lang="en-US" sz="1000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B.a</a:t>
              </a:r>
              <a:endParaRPr lang="en-US" sz="10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1" name="TextBox 180"/>
          <p:cNvSpPr txBox="1"/>
          <p:nvPr/>
        </p:nvSpPr>
        <p:spPr>
          <a:xfrm>
            <a:off x="2986425" y="5120946"/>
            <a:ext cx="572291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1013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5749911" y="5120946"/>
            <a:ext cx="442647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822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405675" y="5120946"/>
            <a:ext cx="442647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315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6976904" y="5120946"/>
            <a:ext cx="442647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293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6733772" y="1885660"/>
            <a:ext cx="1301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Single relation plans</a:t>
            </a:r>
          </a:p>
        </p:txBody>
      </p:sp>
      <p:cxnSp>
        <p:nvCxnSpPr>
          <p:cNvPr id="158" name="Straight Connector 157"/>
          <p:cNvCxnSpPr/>
          <p:nvPr/>
        </p:nvCxnSpPr>
        <p:spPr bwMode="auto">
          <a:xfrm flipV="1">
            <a:off x="212454" y="3002059"/>
            <a:ext cx="6598399" cy="731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1020B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Freeform 21"/>
          <p:cNvSpPr/>
          <p:nvPr/>
        </p:nvSpPr>
        <p:spPr>
          <a:xfrm>
            <a:off x="6360156" y="49617"/>
            <a:ext cx="1637846" cy="899221"/>
          </a:xfrm>
          <a:custGeom>
            <a:avLst/>
            <a:gdLst>
              <a:gd name="connsiteX0" fmla="*/ 660076 w 1637846"/>
              <a:gd name="connsiteY0" fmla="*/ 24125 h 899221"/>
              <a:gd name="connsiteX1" fmla="*/ 70141 w 1637846"/>
              <a:gd name="connsiteY1" fmla="*/ 24125 h 899221"/>
              <a:gd name="connsiteX2" fmla="*/ 11147 w 1637846"/>
              <a:gd name="connsiteY2" fmla="*/ 274848 h 899221"/>
              <a:gd name="connsiteX3" fmla="*/ 70141 w 1637846"/>
              <a:gd name="connsiteY3" fmla="*/ 805789 h 899221"/>
              <a:gd name="connsiteX4" fmla="*/ 438850 w 1637846"/>
              <a:gd name="connsiteY4" fmla="*/ 894280 h 899221"/>
              <a:gd name="connsiteX5" fmla="*/ 778063 w 1637846"/>
              <a:gd name="connsiteY5" fmla="*/ 864783 h 899221"/>
              <a:gd name="connsiteX6" fmla="*/ 822309 w 1637846"/>
              <a:gd name="connsiteY6" fmla="*/ 673054 h 899221"/>
              <a:gd name="connsiteX7" fmla="*/ 925547 w 1637846"/>
              <a:gd name="connsiteY7" fmla="*/ 510822 h 899221"/>
              <a:gd name="connsiteX8" fmla="*/ 1220515 w 1637846"/>
              <a:gd name="connsiteY8" fmla="*/ 451828 h 899221"/>
              <a:gd name="connsiteX9" fmla="*/ 1603973 w 1637846"/>
              <a:gd name="connsiteY9" fmla="*/ 481325 h 899221"/>
              <a:gd name="connsiteX10" fmla="*/ 1618721 w 1637846"/>
              <a:gd name="connsiteY10" fmla="*/ 201106 h 899221"/>
              <a:gd name="connsiteX11" fmla="*/ 1603973 w 1637846"/>
              <a:gd name="connsiteY11" fmla="*/ 38873 h 899221"/>
              <a:gd name="connsiteX12" fmla="*/ 1294257 w 1637846"/>
              <a:gd name="connsiteY12" fmla="*/ 9377 h 899221"/>
              <a:gd name="connsiteX13" fmla="*/ 660076 w 1637846"/>
              <a:gd name="connsiteY13" fmla="*/ 24125 h 89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37846" h="899221">
                <a:moveTo>
                  <a:pt x="660076" y="24125"/>
                </a:moveTo>
                <a:cubicBezTo>
                  <a:pt x="419186" y="3231"/>
                  <a:pt x="178296" y="-17662"/>
                  <a:pt x="70141" y="24125"/>
                </a:cubicBezTo>
                <a:cubicBezTo>
                  <a:pt x="-38014" y="65912"/>
                  <a:pt x="11147" y="144571"/>
                  <a:pt x="11147" y="274848"/>
                </a:cubicBezTo>
                <a:cubicBezTo>
                  <a:pt x="11147" y="405125"/>
                  <a:pt x="-1143" y="702550"/>
                  <a:pt x="70141" y="805789"/>
                </a:cubicBezTo>
                <a:cubicBezTo>
                  <a:pt x="141425" y="909028"/>
                  <a:pt x="320863" y="884448"/>
                  <a:pt x="438850" y="894280"/>
                </a:cubicBezTo>
                <a:cubicBezTo>
                  <a:pt x="556837" y="904112"/>
                  <a:pt x="714153" y="901654"/>
                  <a:pt x="778063" y="864783"/>
                </a:cubicBezTo>
                <a:cubicBezTo>
                  <a:pt x="841973" y="827912"/>
                  <a:pt x="797728" y="732048"/>
                  <a:pt x="822309" y="673054"/>
                </a:cubicBezTo>
                <a:cubicBezTo>
                  <a:pt x="846890" y="614060"/>
                  <a:pt x="859179" y="547693"/>
                  <a:pt x="925547" y="510822"/>
                </a:cubicBezTo>
                <a:cubicBezTo>
                  <a:pt x="991915" y="473951"/>
                  <a:pt x="1107444" y="456744"/>
                  <a:pt x="1220515" y="451828"/>
                </a:cubicBezTo>
                <a:cubicBezTo>
                  <a:pt x="1333586" y="446912"/>
                  <a:pt x="1537605" y="523112"/>
                  <a:pt x="1603973" y="481325"/>
                </a:cubicBezTo>
                <a:cubicBezTo>
                  <a:pt x="1670341" y="439538"/>
                  <a:pt x="1618721" y="274848"/>
                  <a:pt x="1618721" y="201106"/>
                </a:cubicBezTo>
                <a:cubicBezTo>
                  <a:pt x="1618721" y="127364"/>
                  <a:pt x="1658050" y="70828"/>
                  <a:pt x="1603973" y="38873"/>
                </a:cubicBezTo>
                <a:cubicBezTo>
                  <a:pt x="1549896" y="6918"/>
                  <a:pt x="1294257" y="9377"/>
                  <a:pt x="1294257" y="9377"/>
                </a:cubicBezTo>
                <a:lnTo>
                  <a:pt x="660076" y="24125"/>
                </a:lnTo>
                <a:close/>
              </a:path>
            </a:pathLst>
          </a:custGeom>
          <a:solidFill>
            <a:srgbClr val="FC2704">
              <a:alpha val="40000"/>
            </a:srgbClr>
          </a:solidFill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Multiply 158"/>
          <p:cNvSpPr/>
          <p:nvPr/>
        </p:nvSpPr>
        <p:spPr>
          <a:xfrm>
            <a:off x="2705687" y="3522594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Multiply 159"/>
          <p:cNvSpPr/>
          <p:nvPr/>
        </p:nvSpPr>
        <p:spPr>
          <a:xfrm>
            <a:off x="5348285" y="3472293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Multiply 160"/>
          <p:cNvSpPr/>
          <p:nvPr/>
        </p:nvSpPr>
        <p:spPr>
          <a:xfrm>
            <a:off x="4070365" y="3489340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1"/>
          <p:cNvSpPr txBox="1"/>
          <p:nvPr/>
        </p:nvSpPr>
        <p:spPr>
          <a:xfrm>
            <a:off x="4410523" y="5552698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Prune</a:t>
            </a:r>
            <a:endParaRPr lang="en-US" sz="1600" b="0" i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6341922" y="1"/>
            <a:ext cx="2802078" cy="167405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1514433" y="5964992"/>
            <a:ext cx="6097436" cy="738664"/>
          </a:xfrm>
          <a:prstGeom prst="rect">
            <a:avLst/>
          </a:prstGeom>
          <a:solidFill>
            <a:srgbClr val="FFE05B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Let’s assume there are 2 alternative join methods for the QO to select from: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NLJ</a:t>
            </a:r>
            <a: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= Nested Loops Join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SMJ</a:t>
            </a:r>
            <a:r>
              <a:rPr lang="en-US" sz="14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= Sort Merge Join</a:t>
            </a:r>
          </a:p>
        </p:txBody>
      </p:sp>
    </p:spTree>
    <p:extLst>
      <p:ext uri="{BB962C8B-B14F-4D97-AF65-F5344CB8AC3E}">
        <p14:creationId xmlns:p14="http://schemas.microsoft.com/office/powerpoint/2010/main" val="114177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22" grpId="0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/>
      <p:bldP spid="162" grpId="1"/>
      <p:bldP spid="16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98" y="812843"/>
            <a:ext cx="6136630" cy="688275"/>
          </a:xfrm>
        </p:spPr>
        <p:txBody>
          <a:bodyPr/>
          <a:lstStyle/>
          <a:p>
            <a:r>
              <a:rPr lang="en-US" sz="4800" dirty="0" smtClean="0"/>
              <a:t>Two Relation Plans Starting With </a:t>
            </a:r>
            <a:r>
              <a:rPr lang="en-US" sz="4800" u="sng" dirty="0" smtClean="0"/>
              <a:t>B</a:t>
            </a:r>
            <a:endParaRPr lang="en-US" sz="48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55</a:t>
            </a:fld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166817" y="3023503"/>
            <a:ext cx="1575784" cy="985844"/>
            <a:chOff x="4856540" y="3264849"/>
            <a:chExt cx="1575784" cy="985844"/>
          </a:xfrm>
        </p:grpSpPr>
        <p:grpSp>
          <p:nvGrpSpPr>
            <p:cNvPr id="86" name="Group 85"/>
            <p:cNvGrpSpPr/>
            <p:nvPr/>
          </p:nvGrpSpPr>
          <p:grpSpPr>
            <a:xfrm rot="21540000">
              <a:off x="6012364" y="3615835"/>
              <a:ext cx="419960" cy="634858"/>
              <a:chOff x="1293288" y="3539805"/>
              <a:chExt cx="484622" cy="738860"/>
            </a:xfrm>
          </p:grpSpPr>
          <p:sp>
            <p:nvSpPr>
              <p:cNvPr id="93" name="Oval 92"/>
              <p:cNvSpPr/>
              <p:nvPr/>
            </p:nvSpPr>
            <p:spPr bwMode="auto">
              <a:xfrm>
                <a:off x="1293288" y="3539805"/>
                <a:ext cx="484622" cy="263426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 bwMode="auto">
              <a:xfrm>
                <a:off x="1535599" y="3803231"/>
                <a:ext cx="0" cy="16964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95" name="TextBox 94"/>
              <p:cNvSpPr txBox="1">
                <a:spLocks noChangeAspect="1"/>
              </p:cNvSpPr>
              <p:nvPr/>
            </p:nvSpPr>
            <p:spPr>
              <a:xfrm>
                <a:off x="1375405" y="3992108"/>
                <a:ext cx="320389" cy="286557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</p:grpSp>
        <p:sp>
          <p:nvSpPr>
            <p:cNvPr id="87" name="TextBox 86"/>
            <p:cNvSpPr txBox="1">
              <a:spLocks noChangeAspect="1"/>
            </p:cNvSpPr>
            <p:nvPr/>
          </p:nvSpPr>
          <p:spPr>
            <a:xfrm rot="21540000">
              <a:off x="5367685" y="3655296"/>
              <a:ext cx="277640" cy="246221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grpSp>
          <p:nvGrpSpPr>
            <p:cNvPr id="88" name="Group 87"/>
            <p:cNvGrpSpPr/>
            <p:nvPr/>
          </p:nvGrpSpPr>
          <p:grpSpPr>
            <a:xfrm rot="21540000">
              <a:off x="5511410" y="3264849"/>
              <a:ext cx="713953" cy="369635"/>
              <a:chOff x="5886363" y="4398351"/>
              <a:chExt cx="654458" cy="341721"/>
            </a:xfrm>
          </p:grpSpPr>
          <p:sp>
            <p:nvSpPr>
              <p:cNvPr id="90" name="Oval 89"/>
              <p:cNvSpPr/>
              <p:nvPr/>
            </p:nvSpPr>
            <p:spPr bwMode="auto">
              <a:xfrm>
                <a:off x="5970991" y="4398351"/>
                <a:ext cx="488605" cy="289939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91" name="Straight Connector 90"/>
              <p:cNvCxnSpPr>
                <a:cxnSpLocks noChangeAspect="1"/>
              </p:cNvCxnSpPr>
              <p:nvPr/>
            </p:nvCxnSpPr>
            <p:spPr bwMode="auto">
              <a:xfrm flipV="1">
                <a:off x="5886363" y="4642131"/>
                <a:ext cx="162451" cy="9794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92" name="Straight Connector 91"/>
              <p:cNvCxnSpPr>
                <a:cxnSpLocks noChangeAspect="1"/>
              </p:cNvCxnSpPr>
              <p:nvPr/>
            </p:nvCxnSpPr>
            <p:spPr bwMode="auto">
              <a:xfrm flipH="1" flipV="1">
                <a:off x="6378370" y="4638615"/>
                <a:ext cx="162451" cy="9794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sp>
          <p:nvSpPr>
            <p:cNvPr id="89" name="TextBox 88"/>
            <p:cNvSpPr txBox="1"/>
            <p:nvPr/>
          </p:nvSpPr>
          <p:spPr>
            <a:xfrm rot="21540000">
              <a:off x="4856540" y="3312800"/>
              <a:ext cx="875657" cy="24622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A.A = </a:t>
              </a:r>
              <a:r>
                <a:rPr lang="en-US" sz="1000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B.a</a:t>
              </a:r>
              <a:endParaRPr lang="en-US" sz="10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7" name="Rectangle 96"/>
          <p:cNvSpPr/>
          <p:nvPr/>
        </p:nvSpPr>
        <p:spPr bwMode="auto">
          <a:xfrm>
            <a:off x="1949877" y="2980763"/>
            <a:ext cx="4678427" cy="149812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2071518" y="3173112"/>
            <a:ext cx="1092565" cy="1047373"/>
            <a:chOff x="761855" y="4179313"/>
            <a:chExt cx="913821" cy="1047373"/>
          </a:xfrm>
        </p:grpSpPr>
        <p:grpSp>
          <p:nvGrpSpPr>
            <p:cNvPr id="143" name="Group 142"/>
            <p:cNvGrpSpPr/>
            <p:nvPr/>
          </p:nvGrpSpPr>
          <p:grpSpPr>
            <a:xfrm>
              <a:off x="761855" y="4561890"/>
              <a:ext cx="913821" cy="664796"/>
              <a:chOff x="761855" y="4583835"/>
              <a:chExt cx="913821" cy="664796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761855" y="4583835"/>
                <a:ext cx="385828" cy="664796"/>
                <a:chOff x="523058" y="2899957"/>
                <a:chExt cx="385828" cy="664796"/>
              </a:xfrm>
            </p:grpSpPr>
            <p:cxnSp>
              <p:nvCxnSpPr>
                <p:cNvPr id="154" name="Straight Connector 153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55" name="TextBox 154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156" name="Rectangle 155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0" name="Group 149"/>
              <p:cNvGrpSpPr/>
              <p:nvPr/>
            </p:nvGrpSpPr>
            <p:grpSpPr>
              <a:xfrm>
                <a:off x="1289848" y="4583835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151" name="Straight Connector 150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52" name="TextBox 151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</a:p>
              </p:txBody>
            </p:sp>
            <p:sp>
              <p:nvSpPr>
                <p:cNvPr id="153" name="Rectangle 152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44" name="Group 143"/>
            <p:cNvGrpSpPr/>
            <p:nvPr/>
          </p:nvGrpSpPr>
          <p:grpSpPr>
            <a:xfrm>
              <a:off x="974463" y="4179313"/>
              <a:ext cx="488605" cy="380448"/>
              <a:chOff x="974463" y="4179313"/>
              <a:chExt cx="488605" cy="380448"/>
            </a:xfrm>
          </p:grpSpPr>
          <p:sp>
            <p:nvSpPr>
              <p:cNvPr id="145" name="Oval 144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NLJ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46" name="Group 145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47" name="Straight Connector 146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48" name="Straight Connector 147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grpSp>
        <p:nvGrpSpPr>
          <p:cNvPr id="100" name="Group 99"/>
          <p:cNvGrpSpPr/>
          <p:nvPr/>
        </p:nvGrpSpPr>
        <p:grpSpPr>
          <a:xfrm>
            <a:off x="3236257" y="3173112"/>
            <a:ext cx="1092565" cy="1047373"/>
            <a:chOff x="761855" y="4179313"/>
            <a:chExt cx="913821" cy="1047373"/>
          </a:xfrm>
        </p:grpSpPr>
        <p:grpSp>
          <p:nvGrpSpPr>
            <p:cNvPr id="129" name="Group 128"/>
            <p:cNvGrpSpPr/>
            <p:nvPr/>
          </p:nvGrpSpPr>
          <p:grpSpPr>
            <a:xfrm>
              <a:off x="761855" y="4561890"/>
              <a:ext cx="913821" cy="664796"/>
              <a:chOff x="761855" y="4583835"/>
              <a:chExt cx="913821" cy="664796"/>
            </a:xfrm>
          </p:grpSpPr>
          <p:grpSp>
            <p:nvGrpSpPr>
              <p:cNvPr id="135" name="Group 134"/>
              <p:cNvGrpSpPr/>
              <p:nvPr/>
            </p:nvGrpSpPr>
            <p:grpSpPr>
              <a:xfrm>
                <a:off x="761855" y="4583835"/>
                <a:ext cx="385828" cy="664796"/>
                <a:chOff x="523058" y="2899957"/>
                <a:chExt cx="385828" cy="664796"/>
              </a:xfrm>
            </p:grpSpPr>
            <p:cxnSp>
              <p:nvCxnSpPr>
                <p:cNvPr id="140" name="Straight Connector 139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41" name="TextBox 140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142" name="Rectangle 141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36" name="Group 135"/>
              <p:cNvGrpSpPr/>
              <p:nvPr/>
            </p:nvGrpSpPr>
            <p:grpSpPr>
              <a:xfrm>
                <a:off x="1289848" y="4583835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137" name="Straight Connector 136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38" name="TextBox 137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</a:p>
              </p:txBody>
            </p:sp>
            <p:sp>
              <p:nvSpPr>
                <p:cNvPr id="139" name="Rectangle 138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30" name="Group 129"/>
            <p:cNvGrpSpPr/>
            <p:nvPr/>
          </p:nvGrpSpPr>
          <p:grpSpPr>
            <a:xfrm>
              <a:off x="974463" y="4179313"/>
              <a:ext cx="488605" cy="380448"/>
              <a:chOff x="974463" y="4179313"/>
              <a:chExt cx="488605" cy="380448"/>
            </a:xfrm>
          </p:grpSpPr>
          <p:sp>
            <p:nvSpPr>
              <p:cNvPr id="131" name="Oval 130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2" name="Group 131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33" name="Straight Connector 132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34" name="Straight Connector 133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grpSp>
        <p:nvGrpSpPr>
          <p:cNvPr id="101" name="Group 100"/>
          <p:cNvGrpSpPr/>
          <p:nvPr/>
        </p:nvGrpSpPr>
        <p:grpSpPr>
          <a:xfrm>
            <a:off x="4400996" y="3173112"/>
            <a:ext cx="1016746" cy="1113424"/>
            <a:chOff x="2725598" y="4143645"/>
            <a:chExt cx="1016746" cy="1113424"/>
          </a:xfrm>
        </p:grpSpPr>
        <p:grpSp>
          <p:nvGrpSpPr>
            <p:cNvPr id="116" name="Group 115"/>
            <p:cNvGrpSpPr/>
            <p:nvPr/>
          </p:nvGrpSpPr>
          <p:grpSpPr>
            <a:xfrm>
              <a:off x="2725598" y="4526222"/>
              <a:ext cx="461296" cy="664796"/>
              <a:chOff x="523058" y="2899957"/>
              <a:chExt cx="385828" cy="664796"/>
            </a:xfrm>
          </p:grpSpPr>
          <p:cxnSp>
            <p:nvCxnSpPr>
              <p:cNvPr id="126" name="Straight Connector 125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27" name="TextBox 126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128" name="Rectangle 127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2979792" y="4143645"/>
              <a:ext cx="584176" cy="380448"/>
              <a:chOff x="974463" y="4179313"/>
              <a:chExt cx="488605" cy="380448"/>
            </a:xfrm>
          </p:grpSpPr>
          <p:sp>
            <p:nvSpPr>
              <p:cNvPr id="122" name="Oval 121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NLJ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3" name="Group 122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24" name="Straight Connector 123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25" name="Straight Connector 124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  <p:grpSp>
          <p:nvGrpSpPr>
            <p:cNvPr id="118" name="Group 117"/>
            <p:cNvGrpSpPr/>
            <p:nvPr/>
          </p:nvGrpSpPr>
          <p:grpSpPr>
            <a:xfrm>
              <a:off x="3287549" y="4515463"/>
              <a:ext cx="454795" cy="741606"/>
              <a:chOff x="1244686" y="2823147"/>
              <a:chExt cx="380390" cy="741606"/>
            </a:xfrm>
          </p:grpSpPr>
          <p:cxnSp>
            <p:nvCxnSpPr>
              <p:cNvPr id="119" name="Straight Connector 118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20" name="TextBox 119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1" name="Isosceles Triangle 120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5489917" y="3173112"/>
            <a:ext cx="1016746" cy="1113424"/>
            <a:chOff x="2725598" y="4143645"/>
            <a:chExt cx="1016746" cy="1113424"/>
          </a:xfrm>
        </p:grpSpPr>
        <p:grpSp>
          <p:nvGrpSpPr>
            <p:cNvPr id="103" name="Group 102"/>
            <p:cNvGrpSpPr/>
            <p:nvPr/>
          </p:nvGrpSpPr>
          <p:grpSpPr>
            <a:xfrm>
              <a:off x="2725598" y="4526222"/>
              <a:ext cx="461296" cy="664796"/>
              <a:chOff x="523058" y="2899957"/>
              <a:chExt cx="385828" cy="664796"/>
            </a:xfrm>
          </p:grpSpPr>
          <p:cxnSp>
            <p:nvCxnSpPr>
              <p:cNvPr id="113" name="Straight Connector 112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14" name="TextBox 113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115" name="Rectangle 114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2979792" y="4143645"/>
              <a:ext cx="584176" cy="380448"/>
              <a:chOff x="974463" y="4179313"/>
              <a:chExt cx="488605" cy="380448"/>
            </a:xfrm>
          </p:grpSpPr>
          <p:sp>
            <p:nvSpPr>
              <p:cNvPr id="109" name="Oval 108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0" name="Group 109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11" name="Straight Connector 110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12" name="Straight Connector 111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  <p:grpSp>
          <p:nvGrpSpPr>
            <p:cNvPr id="105" name="Group 104"/>
            <p:cNvGrpSpPr/>
            <p:nvPr/>
          </p:nvGrpSpPr>
          <p:grpSpPr>
            <a:xfrm>
              <a:off x="3287549" y="4515463"/>
              <a:ext cx="454795" cy="741606"/>
              <a:chOff x="1244686" y="2823147"/>
              <a:chExt cx="380390" cy="741606"/>
            </a:xfrm>
          </p:grpSpPr>
          <p:cxnSp>
            <p:nvCxnSpPr>
              <p:cNvPr id="106" name="Straight Connector 105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07" name="TextBox 106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" name="Isosceles Triangle 107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57" name="Group 156"/>
          <p:cNvGrpSpPr/>
          <p:nvPr/>
        </p:nvGrpSpPr>
        <p:grpSpPr>
          <a:xfrm>
            <a:off x="143598" y="4875917"/>
            <a:ext cx="1553708" cy="981903"/>
            <a:chOff x="2630152" y="4647547"/>
            <a:chExt cx="1553708" cy="981903"/>
          </a:xfrm>
        </p:grpSpPr>
        <p:grpSp>
          <p:nvGrpSpPr>
            <p:cNvPr id="158" name="Group 157"/>
            <p:cNvGrpSpPr/>
            <p:nvPr/>
          </p:nvGrpSpPr>
          <p:grpSpPr>
            <a:xfrm>
              <a:off x="3767453" y="5004648"/>
              <a:ext cx="416407" cy="624802"/>
              <a:chOff x="1293288" y="3539805"/>
              <a:chExt cx="484622" cy="727156"/>
            </a:xfrm>
          </p:grpSpPr>
          <p:sp>
            <p:nvSpPr>
              <p:cNvPr id="165" name="Oval 164"/>
              <p:cNvSpPr/>
              <p:nvPr/>
            </p:nvSpPr>
            <p:spPr bwMode="auto">
              <a:xfrm>
                <a:off x="1293288" y="3539805"/>
                <a:ext cx="484622" cy="263426"/>
              </a:xfrm>
              <a:prstGeom prst="ellipse">
                <a:avLst/>
              </a:prstGeom>
              <a:solidFill>
                <a:srgbClr val="B8C1E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66" name="Straight Connector 165"/>
              <p:cNvCxnSpPr/>
              <p:nvPr/>
            </p:nvCxnSpPr>
            <p:spPr bwMode="auto">
              <a:xfrm>
                <a:off x="1535599" y="3803231"/>
                <a:ext cx="0" cy="16964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67" name="TextBox 166"/>
              <p:cNvSpPr txBox="1">
                <a:spLocks noChangeAspect="1"/>
              </p:cNvSpPr>
              <p:nvPr/>
            </p:nvSpPr>
            <p:spPr>
              <a:xfrm>
                <a:off x="1374038" y="3980404"/>
                <a:ext cx="323122" cy="286557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</p:grpSp>
        <p:sp>
          <p:nvSpPr>
            <p:cNvPr id="159" name="TextBox 158"/>
            <p:cNvSpPr txBox="1">
              <a:spLocks noChangeAspect="1"/>
            </p:cNvSpPr>
            <p:nvPr/>
          </p:nvSpPr>
          <p:spPr>
            <a:xfrm>
              <a:off x="3129588" y="5028894"/>
              <a:ext cx="277640" cy="246221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grpSp>
          <p:nvGrpSpPr>
            <p:cNvPr id="160" name="Group 159"/>
            <p:cNvGrpSpPr/>
            <p:nvPr/>
          </p:nvGrpSpPr>
          <p:grpSpPr>
            <a:xfrm>
              <a:off x="3286169" y="4647547"/>
              <a:ext cx="700916" cy="376819"/>
              <a:chOff x="5892834" y="4398351"/>
              <a:chExt cx="647987" cy="348363"/>
            </a:xfrm>
          </p:grpSpPr>
          <p:sp>
            <p:nvSpPr>
              <p:cNvPr id="162" name="Oval 161"/>
              <p:cNvSpPr/>
              <p:nvPr/>
            </p:nvSpPr>
            <p:spPr bwMode="auto">
              <a:xfrm>
                <a:off x="5970991" y="4398351"/>
                <a:ext cx="488605" cy="289939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63" name="Straight Connector 162"/>
              <p:cNvCxnSpPr>
                <a:cxnSpLocks noChangeAspect="1"/>
              </p:cNvCxnSpPr>
              <p:nvPr/>
            </p:nvCxnSpPr>
            <p:spPr bwMode="auto">
              <a:xfrm flipV="1">
                <a:off x="5892834" y="4648773"/>
                <a:ext cx="162451" cy="9794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64" name="Straight Connector 163"/>
              <p:cNvCxnSpPr>
                <a:cxnSpLocks noChangeAspect="1"/>
              </p:cNvCxnSpPr>
              <p:nvPr/>
            </p:nvCxnSpPr>
            <p:spPr bwMode="auto">
              <a:xfrm flipH="1" flipV="1">
                <a:off x="6378370" y="4638615"/>
                <a:ext cx="162451" cy="9794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sp>
          <p:nvSpPr>
            <p:cNvPr id="161" name="TextBox 160"/>
            <p:cNvSpPr txBox="1"/>
            <p:nvPr/>
          </p:nvSpPr>
          <p:spPr>
            <a:xfrm>
              <a:off x="2630152" y="4675435"/>
              <a:ext cx="868250" cy="24622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B.b</a:t>
              </a:r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 = </a:t>
              </a:r>
              <a:r>
                <a:rPr lang="en-US" sz="1000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D.b</a:t>
              </a:r>
              <a:endParaRPr lang="en-US" sz="10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4943023" y="5100669"/>
            <a:ext cx="1575784" cy="985844"/>
            <a:chOff x="4856540" y="3264849"/>
            <a:chExt cx="1575784" cy="985844"/>
          </a:xfrm>
        </p:grpSpPr>
        <p:grpSp>
          <p:nvGrpSpPr>
            <p:cNvPr id="169" name="Group 168"/>
            <p:cNvGrpSpPr/>
            <p:nvPr/>
          </p:nvGrpSpPr>
          <p:grpSpPr>
            <a:xfrm rot="21540000">
              <a:off x="6012364" y="3615835"/>
              <a:ext cx="419960" cy="634858"/>
              <a:chOff x="1293288" y="3539805"/>
              <a:chExt cx="484622" cy="738860"/>
            </a:xfrm>
          </p:grpSpPr>
          <p:sp>
            <p:nvSpPr>
              <p:cNvPr id="176" name="Oval 175"/>
              <p:cNvSpPr/>
              <p:nvPr/>
            </p:nvSpPr>
            <p:spPr bwMode="auto">
              <a:xfrm>
                <a:off x="1293288" y="3539805"/>
                <a:ext cx="484622" cy="263426"/>
              </a:xfrm>
              <a:prstGeom prst="ellipse">
                <a:avLst/>
              </a:prstGeom>
              <a:solidFill>
                <a:srgbClr val="FF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77" name="Straight Connector 176"/>
              <p:cNvCxnSpPr/>
              <p:nvPr/>
            </p:nvCxnSpPr>
            <p:spPr bwMode="auto">
              <a:xfrm>
                <a:off x="1535599" y="3803231"/>
                <a:ext cx="0" cy="16964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78" name="TextBox 177"/>
              <p:cNvSpPr txBox="1">
                <a:spLocks noChangeAspect="1"/>
              </p:cNvSpPr>
              <p:nvPr/>
            </p:nvSpPr>
            <p:spPr>
              <a:xfrm>
                <a:off x="1375405" y="3992108"/>
                <a:ext cx="320389" cy="286557"/>
              </a:xfrm>
              <a:prstGeom prst="rect">
                <a:avLst/>
              </a:prstGeom>
              <a:solidFill>
                <a:srgbClr val="FF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</p:grpSp>
        <p:sp>
          <p:nvSpPr>
            <p:cNvPr id="170" name="TextBox 169"/>
            <p:cNvSpPr txBox="1">
              <a:spLocks noChangeAspect="1"/>
            </p:cNvSpPr>
            <p:nvPr/>
          </p:nvSpPr>
          <p:spPr>
            <a:xfrm rot="21540000">
              <a:off x="5367685" y="3655296"/>
              <a:ext cx="277640" cy="246221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grpSp>
          <p:nvGrpSpPr>
            <p:cNvPr id="171" name="Group 170"/>
            <p:cNvGrpSpPr/>
            <p:nvPr/>
          </p:nvGrpSpPr>
          <p:grpSpPr>
            <a:xfrm rot="21540000">
              <a:off x="5511410" y="3264849"/>
              <a:ext cx="713953" cy="369635"/>
              <a:chOff x="5886363" y="4398351"/>
              <a:chExt cx="654458" cy="341721"/>
            </a:xfrm>
          </p:grpSpPr>
          <p:sp>
            <p:nvSpPr>
              <p:cNvPr id="173" name="Oval 172"/>
              <p:cNvSpPr/>
              <p:nvPr/>
            </p:nvSpPr>
            <p:spPr bwMode="auto">
              <a:xfrm>
                <a:off x="5970991" y="4398351"/>
                <a:ext cx="488605" cy="289939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74" name="Straight Connector 173"/>
              <p:cNvCxnSpPr>
                <a:cxnSpLocks noChangeAspect="1"/>
              </p:cNvCxnSpPr>
              <p:nvPr/>
            </p:nvCxnSpPr>
            <p:spPr bwMode="auto">
              <a:xfrm flipV="1">
                <a:off x="5886363" y="4642131"/>
                <a:ext cx="162451" cy="9794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75" name="Straight Connector 174"/>
              <p:cNvCxnSpPr>
                <a:cxnSpLocks noChangeAspect="1"/>
              </p:cNvCxnSpPr>
              <p:nvPr/>
            </p:nvCxnSpPr>
            <p:spPr bwMode="auto">
              <a:xfrm flipH="1" flipV="1">
                <a:off x="6378370" y="4638615"/>
                <a:ext cx="162451" cy="9794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sp>
          <p:nvSpPr>
            <p:cNvPr id="172" name="TextBox 171"/>
            <p:cNvSpPr txBox="1"/>
            <p:nvPr/>
          </p:nvSpPr>
          <p:spPr>
            <a:xfrm rot="21540000">
              <a:off x="4856540" y="3312800"/>
              <a:ext cx="875657" cy="24622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B.C = </a:t>
              </a:r>
              <a:r>
                <a:rPr lang="en-US" sz="1000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C.c</a:t>
              </a:r>
              <a:endParaRPr lang="en-US" sz="10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0" name="Rectangle 179"/>
          <p:cNvSpPr/>
          <p:nvPr/>
        </p:nvSpPr>
        <p:spPr bwMode="auto">
          <a:xfrm>
            <a:off x="1847713" y="4824500"/>
            <a:ext cx="2801292" cy="149812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2" name="Group 181"/>
          <p:cNvGrpSpPr/>
          <p:nvPr/>
        </p:nvGrpSpPr>
        <p:grpSpPr>
          <a:xfrm>
            <a:off x="2119707" y="5049875"/>
            <a:ext cx="1092565" cy="1047373"/>
            <a:chOff x="761855" y="4179313"/>
            <a:chExt cx="913821" cy="1047373"/>
          </a:xfrm>
        </p:grpSpPr>
        <p:grpSp>
          <p:nvGrpSpPr>
            <p:cNvPr id="198" name="Group 197"/>
            <p:cNvGrpSpPr/>
            <p:nvPr/>
          </p:nvGrpSpPr>
          <p:grpSpPr>
            <a:xfrm>
              <a:off x="761855" y="4561890"/>
              <a:ext cx="913821" cy="664796"/>
              <a:chOff x="761855" y="4583835"/>
              <a:chExt cx="913821" cy="664796"/>
            </a:xfrm>
          </p:grpSpPr>
          <p:grpSp>
            <p:nvGrpSpPr>
              <p:cNvPr id="204" name="Group 203"/>
              <p:cNvGrpSpPr/>
              <p:nvPr/>
            </p:nvGrpSpPr>
            <p:grpSpPr>
              <a:xfrm>
                <a:off x="761855" y="4583835"/>
                <a:ext cx="385828" cy="664796"/>
                <a:chOff x="523058" y="2899957"/>
                <a:chExt cx="385828" cy="664796"/>
              </a:xfrm>
            </p:grpSpPr>
            <p:cxnSp>
              <p:nvCxnSpPr>
                <p:cNvPr id="209" name="Straight Connector 208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10" name="TextBox 209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211" name="Rectangle 210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05" name="Group 204"/>
              <p:cNvGrpSpPr/>
              <p:nvPr/>
            </p:nvGrpSpPr>
            <p:grpSpPr>
              <a:xfrm>
                <a:off x="1289848" y="4583835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206" name="Straight Connector 205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07" name="TextBox 206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D</a:t>
                  </a:r>
                </a:p>
              </p:txBody>
            </p:sp>
            <p:sp>
              <p:nvSpPr>
                <p:cNvPr id="208" name="Rectangle 207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B8C1E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99" name="Group 198"/>
            <p:cNvGrpSpPr/>
            <p:nvPr/>
          </p:nvGrpSpPr>
          <p:grpSpPr>
            <a:xfrm>
              <a:off x="974463" y="4179313"/>
              <a:ext cx="488605" cy="380448"/>
              <a:chOff x="974463" y="4179313"/>
              <a:chExt cx="488605" cy="380448"/>
            </a:xfrm>
          </p:grpSpPr>
          <p:sp>
            <p:nvSpPr>
              <p:cNvPr id="200" name="Oval 199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NLJ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01" name="Group 200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202" name="Straight Connector 201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203" name="Straight Connector 202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grpSp>
        <p:nvGrpSpPr>
          <p:cNvPr id="183" name="Group 182"/>
          <p:cNvGrpSpPr/>
          <p:nvPr/>
        </p:nvGrpSpPr>
        <p:grpSpPr>
          <a:xfrm>
            <a:off x="3284446" y="5049875"/>
            <a:ext cx="1092565" cy="1047373"/>
            <a:chOff x="761855" y="4179313"/>
            <a:chExt cx="913821" cy="1047373"/>
          </a:xfrm>
        </p:grpSpPr>
        <p:grpSp>
          <p:nvGrpSpPr>
            <p:cNvPr id="184" name="Group 183"/>
            <p:cNvGrpSpPr/>
            <p:nvPr/>
          </p:nvGrpSpPr>
          <p:grpSpPr>
            <a:xfrm>
              <a:off x="761855" y="4561890"/>
              <a:ext cx="913821" cy="664796"/>
              <a:chOff x="761855" y="4583835"/>
              <a:chExt cx="913821" cy="664796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761855" y="4583835"/>
                <a:ext cx="385828" cy="664796"/>
                <a:chOff x="523058" y="2899957"/>
                <a:chExt cx="385828" cy="664796"/>
              </a:xfrm>
            </p:grpSpPr>
            <p:cxnSp>
              <p:nvCxnSpPr>
                <p:cNvPr id="195" name="Straight Connector 194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96" name="TextBox 195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197" name="Rectangle 196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>
                <a:off x="1289848" y="4583835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192" name="Straight Connector 191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93" name="TextBox 192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D</a:t>
                  </a:r>
                </a:p>
              </p:txBody>
            </p:sp>
            <p:sp>
              <p:nvSpPr>
                <p:cNvPr id="194" name="Rectangle 193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B8C1E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85" name="Group 184"/>
            <p:cNvGrpSpPr/>
            <p:nvPr/>
          </p:nvGrpSpPr>
          <p:grpSpPr>
            <a:xfrm>
              <a:off x="974463" y="4179313"/>
              <a:ext cx="488605" cy="380448"/>
              <a:chOff x="974463" y="4179313"/>
              <a:chExt cx="488605" cy="380448"/>
            </a:xfrm>
          </p:grpSpPr>
          <p:sp>
            <p:nvSpPr>
              <p:cNvPr id="186" name="Oval 185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87" name="Group 186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88" name="Straight Connector 187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89" name="Straight Connector 188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sp>
        <p:nvSpPr>
          <p:cNvPr id="213" name="Rectangle 212"/>
          <p:cNvSpPr/>
          <p:nvPr/>
        </p:nvSpPr>
        <p:spPr bwMode="auto">
          <a:xfrm>
            <a:off x="6635033" y="4862535"/>
            <a:ext cx="2389063" cy="149812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5" name="Group 214"/>
          <p:cNvGrpSpPr/>
          <p:nvPr/>
        </p:nvGrpSpPr>
        <p:grpSpPr>
          <a:xfrm>
            <a:off x="6845582" y="5053162"/>
            <a:ext cx="937044" cy="1116868"/>
            <a:chOff x="5621882" y="3411185"/>
            <a:chExt cx="937044" cy="1116868"/>
          </a:xfrm>
        </p:grpSpPr>
        <p:grpSp>
          <p:nvGrpSpPr>
            <p:cNvPr id="230" name="Group 229"/>
            <p:cNvGrpSpPr/>
            <p:nvPr/>
          </p:nvGrpSpPr>
          <p:grpSpPr>
            <a:xfrm>
              <a:off x="5803599" y="3411185"/>
              <a:ext cx="584176" cy="380448"/>
              <a:chOff x="974463" y="4179313"/>
              <a:chExt cx="488605" cy="380448"/>
            </a:xfrm>
          </p:grpSpPr>
          <p:sp>
            <p:nvSpPr>
              <p:cNvPr id="239" name="Oval 238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NLJ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40" name="Group 239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241" name="Straight Connector 240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242" name="Straight Connector 241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  <p:grpSp>
          <p:nvGrpSpPr>
            <p:cNvPr id="231" name="Group 230"/>
            <p:cNvGrpSpPr/>
            <p:nvPr/>
          </p:nvGrpSpPr>
          <p:grpSpPr>
            <a:xfrm>
              <a:off x="5621882" y="3786447"/>
              <a:ext cx="461296" cy="664796"/>
              <a:chOff x="523058" y="2899957"/>
              <a:chExt cx="385828" cy="664796"/>
            </a:xfrm>
          </p:grpSpPr>
          <p:cxnSp>
            <p:nvCxnSpPr>
              <p:cNvPr id="236" name="Straight Connector 235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237" name="TextBox 236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238" name="Rectangle 237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2" name="Group 231"/>
            <p:cNvGrpSpPr/>
            <p:nvPr/>
          </p:nvGrpSpPr>
          <p:grpSpPr>
            <a:xfrm>
              <a:off x="6104131" y="3786447"/>
              <a:ext cx="454795" cy="741606"/>
              <a:chOff x="1244686" y="2823147"/>
              <a:chExt cx="380390" cy="741606"/>
            </a:xfrm>
            <a:solidFill>
              <a:srgbClr val="FFFFCC"/>
            </a:solidFill>
          </p:grpSpPr>
          <p:cxnSp>
            <p:nvCxnSpPr>
              <p:cNvPr id="233" name="Straight Connector 232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234" name="TextBox 233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235" name="Isosceles Triangle 234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16" name="Group 215"/>
          <p:cNvGrpSpPr/>
          <p:nvPr/>
        </p:nvGrpSpPr>
        <p:grpSpPr>
          <a:xfrm>
            <a:off x="7871928" y="5053162"/>
            <a:ext cx="941618" cy="1116868"/>
            <a:chOff x="6648228" y="3411185"/>
            <a:chExt cx="941618" cy="1116868"/>
          </a:xfrm>
        </p:grpSpPr>
        <p:grpSp>
          <p:nvGrpSpPr>
            <p:cNvPr id="217" name="Group 216"/>
            <p:cNvGrpSpPr/>
            <p:nvPr/>
          </p:nvGrpSpPr>
          <p:grpSpPr>
            <a:xfrm>
              <a:off x="6648228" y="3786447"/>
              <a:ext cx="461296" cy="664796"/>
              <a:chOff x="523058" y="2899957"/>
              <a:chExt cx="385828" cy="664796"/>
            </a:xfrm>
          </p:grpSpPr>
          <p:cxnSp>
            <p:nvCxnSpPr>
              <p:cNvPr id="227" name="Straight Connector 226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228" name="TextBox 227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229" name="Rectangle 228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>
              <a:off x="6824866" y="3411185"/>
              <a:ext cx="584176" cy="380448"/>
              <a:chOff x="974463" y="4179313"/>
              <a:chExt cx="488605" cy="380448"/>
            </a:xfrm>
          </p:grpSpPr>
          <p:sp>
            <p:nvSpPr>
              <p:cNvPr id="223" name="Oval 222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24" name="Group 223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225" name="Straight Connector 224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226" name="Straight Connector 225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  <p:grpSp>
          <p:nvGrpSpPr>
            <p:cNvPr id="219" name="Group 218"/>
            <p:cNvGrpSpPr/>
            <p:nvPr/>
          </p:nvGrpSpPr>
          <p:grpSpPr>
            <a:xfrm>
              <a:off x="7135051" y="3786447"/>
              <a:ext cx="454795" cy="741606"/>
              <a:chOff x="1244686" y="2823147"/>
              <a:chExt cx="380390" cy="741606"/>
            </a:xfrm>
            <a:solidFill>
              <a:srgbClr val="FFFFCC"/>
            </a:solidFill>
          </p:grpSpPr>
          <p:cxnSp>
            <p:nvCxnSpPr>
              <p:cNvPr id="220" name="Straight Connector 219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221" name="TextBox 220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222" name="Isosceles Triangle 221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43" name="Group 242"/>
          <p:cNvGrpSpPr>
            <a:grpSpLocks noChangeAspect="1"/>
          </p:cNvGrpSpPr>
          <p:nvPr/>
        </p:nvGrpSpPr>
        <p:grpSpPr>
          <a:xfrm>
            <a:off x="6483762" y="181540"/>
            <a:ext cx="2520654" cy="1365800"/>
            <a:chOff x="720080" y="2821043"/>
            <a:chExt cx="3098453" cy="1678876"/>
          </a:xfrm>
        </p:grpSpPr>
        <p:grpSp>
          <p:nvGrpSpPr>
            <p:cNvPr id="244" name="Group 243"/>
            <p:cNvGrpSpPr/>
            <p:nvPr/>
          </p:nvGrpSpPr>
          <p:grpSpPr>
            <a:xfrm>
              <a:off x="720080" y="2834054"/>
              <a:ext cx="548640" cy="755324"/>
              <a:chOff x="720080" y="2834054"/>
              <a:chExt cx="548640" cy="755324"/>
            </a:xfrm>
          </p:grpSpPr>
          <p:sp>
            <p:nvSpPr>
              <p:cNvPr id="264" name="TextBox 263"/>
              <p:cNvSpPr txBox="1">
                <a:spLocks noChangeAspect="1"/>
              </p:cNvSpPr>
              <p:nvPr/>
            </p:nvSpPr>
            <p:spPr>
              <a:xfrm>
                <a:off x="823758" y="3286717"/>
                <a:ext cx="341283" cy="30266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265" name="Oval 264"/>
              <p:cNvSpPr>
                <a:spLocks/>
              </p:cNvSpPr>
              <p:nvPr/>
            </p:nvSpPr>
            <p:spPr bwMode="auto">
              <a:xfrm>
                <a:off x="720080" y="2834054"/>
                <a:ext cx="548640" cy="274320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66" name="Straight Connector 265"/>
              <p:cNvCxnSpPr/>
              <p:nvPr/>
            </p:nvCxnSpPr>
            <p:spPr bwMode="auto">
              <a:xfrm>
                <a:off x="994400" y="311529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grpSp>
          <p:nvGrpSpPr>
            <p:cNvPr id="245" name="Group 244"/>
            <p:cNvGrpSpPr/>
            <p:nvPr/>
          </p:nvGrpSpPr>
          <p:grpSpPr>
            <a:xfrm>
              <a:off x="1268720" y="2821043"/>
              <a:ext cx="2549813" cy="763117"/>
              <a:chOff x="1268720" y="2821043"/>
              <a:chExt cx="2549813" cy="763117"/>
            </a:xfrm>
          </p:grpSpPr>
          <p:sp>
            <p:nvSpPr>
              <p:cNvPr id="256" name="Oval 255"/>
              <p:cNvSpPr/>
              <p:nvPr/>
            </p:nvSpPr>
            <p:spPr bwMode="auto">
              <a:xfrm>
                <a:off x="1444292" y="2821043"/>
                <a:ext cx="506138" cy="300343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57" name="Straight Connector 256"/>
              <p:cNvCxnSpPr/>
              <p:nvPr/>
            </p:nvCxnSpPr>
            <p:spPr bwMode="auto">
              <a:xfrm rot="5400000">
                <a:off x="1357309" y="288262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grpSp>
            <p:nvGrpSpPr>
              <p:cNvPr id="258" name="Group 257"/>
              <p:cNvGrpSpPr/>
              <p:nvPr/>
            </p:nvGrpSpPr>
            <p:grpSpPr>
              <a:xfrm>
                <a:off x="2589813" y="2821043"/>
                <a:ext cx="1228720" cy="763117"/>
                <a:chOff x="2589813" y="2821043"/>
                <a:chExt cx="1228720" cy="763117"/>
              </a:xfrm>
            </p:grpSpPr>
            <p:sp>
              <p:nvSpPr>
                <p:cNvPr id="259" name="Oval 258"/>
                <p:cNvSpPr/>
                <p:nvPr/>
              </p:nvSpPr>
              <p:spPr bwMode="auto">
                <a:xfrm>
                  <a:off x="2589813" y="2821043"/>
                  <a:ext cx="506138" cy="300343"/>
                </a:xfrm>
                <a:prstGeom prst="ellipse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0" name="TextBox 259"/>
                <p:cNvSpPr txBox="1">
                  <a:spLocks noChangeAspect="1"/>
                </p:cNvSpPr>
                <p:nvPr/>
              </p:nvSpPr>
              <p:spPr>
                <a:xfrm>
                  <a:off x="3373571" y="3281499"/>
                  <a:ext cx="341284" cy="302661"/>
                </a:xfrm>
                <a:prstGeom prst="rect">
                  <a:avLst/>
                </a:prstGeom>
                <a:solidFill>
                  <a:srgbClr val="FF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cxnSp>
              <p:nvCxnSpPr>
                <p:cNvPr id="261" name="Straight Connector 260"/>
                <p:cNvCxnSpPr/>
                <p:nvPr/>
              </p:nvCxnSpPr>
              <p:spPr bwMode="auto">
                <a:xfrm rot="5400000">
                  <a:off x="3182934" y="2882625"/>
                  <a:ext cx="0" cy="17717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262" name="Straight Connector 261"/>
                <p:cNvCxnSpPr>
                  <a:stCxn id="260" idx="0"/>
                </p:cNvCxnSpPr>
                <p:nvPr/>
              </p:nvCxnSpPr>
              <p:spPr bwMode="auto">
                <a:xfrm flipH="1" flipV="1">
                  <a:off x="3537456" y="3117487"/>
                  <a:ext cx="6758" cy="164012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63" name="Oval 262"/>
                <p:cNvSpPr>
                  <a:spLocks/>
                </p:cNvSpPr>
                <p:nvPr/>
              </p:nvSpPr>
              <p:spPr bwMode="auto">
                <a:xfrm>
                  <a:off x="3269893" y="2834054"/>
                  <a:ext cx="548640" cy="274320"/>
                </a:xfrm>
                <a:prstGeom prst="ellipse">
                  <a:avLst/>
                </a:prstGeom>
                <a:solidFill>
                  <a:srgbClr val="FF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Select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246" name="Group 245"/>
            <p:cNvGrpSpPr/>
            <p:nvPr/>
          </p:nvGrpSpPr>
          <p:grpSpPr>
            <a:xfrm>
              <a:off x="1950429" y="2832715"/>
              <a:ext cx="640989" cy="1667204"/>
              <a:chOff x="1950429" y="2832715"/>
              <a:chExt cx="640989" cy="1667204"/>
            </a:xfrm>
          </p:grpSpPr>
          <p:sp>
            <p:nvSpPr>
              <p:cNvPr id="247" name="Oval 246"/>
              <p:cNvSpPr/>
              <p:nvPr/>
            </p:nvSpPr>
            <p:spPr bwMode="auto">
              <a:xfrm>
                <a:off x="2017957" y="3275554"/>
                <a:ext cx="506138" cy="300343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8" name="TextBox 247"/>
              <p:cNvSpPr txBox="1">
                <a:spLocks noChangeAspect="1"/>
              </p:cNvSpPr>
              <p:nvPr/>
            </p:nvSpPr>
            <p:spPr>
              <a:xfrm>
                <a:off x="2100385" y="4197258"/>
                <a:ext cx="341284" cy="302661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249" name="TextBox 248"/>
              <p:cNvSpPr txBox="1">
                <a:spLocks noChangeAspect="1"/>
              </p:cNvSpPr>
              <p:nvPr/>
            </p:nvSpPr>
            <p:spPr>
              <a:xfrm>
                <a:off x="2100385" y="2832715"/>
                <a:ext cx="341284" cy="30266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cxnSp>
            <p:nvCxnSpPr>
              <p:cNvPr id="250" name="Straight Connector 249"/>
              <p:cNvCxnSpPr/>
              <p:nvPr/>
            </p:nvCxnSpPr>
            <p:spPr bwMode="auto">
              <a:xfrm>
                <a:off x="2271026" y="3568582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251" name="Straight Connector 250"/>
              <p:cNvCxnSpPr>
                <a:stCxn id="249" idx="1"/>
                <a:endCxn id="256" idx="6"/>
              </p:cNvCxnSpPr>
              <p:nvPr/>
            </p:nvCxnSpPr>
            <p:spPr bwMode="auto">
              <a:xfrm flipH="1" flipV="1">
                <a:off x="1950429" y="2971215"/>
                <a:ext cx="149956" cy="1283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252" name="Straight Connector 251"/>
              <p:cNvCxnSpPr/>
              <p:nvPr/>
            </p:nvCxnSpPr>
            <p:spPr bwMode="auto">
              <a:xfrm flipH="1">
                <a:off x="2441669" y="2971214"/>
                <a:ext cx="149749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253" name="Straight Connector 252"/>
              <p:cNvCxnSpPr>
                <a:stCxn id="249" idx="2"/>
              </p:cNvCxnSpPr>
              <p:nvPr/>
            </p:nvCxnSpPr>
            <p:spPr bwMode="auto">
              <a:xfrm flipH="1">
                <a:off x="2271026" y="3135376"/>
                <a:ext cx="1" cy="15079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254" name="Oval 253"/>
              <p:cNvSpPr>
                <a:spLocks/>
              </p:cNvSpPr>
              <p:nvPr/>
            </p:nvSpPr>
            <p:spPr bwMode="auto">
              <a:xfrm>
                <a:off x="1996706" y="3745760"/>
                <a:ext cx="548640" cy="274320"/>
              </a:xfrm>
              <a:prstGeom prst="ellipse">
                <a:avLst/>
              </a:prstGeom>
              <a:solidFill>
                <a:srgbClr val="B8C1E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55" name="Straight Connector 254"/>
              <p:cNvCxnSpPr/>
              <p:nvPr/>
            </p:nvCxnSpPr>
            <p:spPr bwMode="auto">
              <a:xfrm rot="10800000">
                <a:off x="2271027" y="4020080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</p:grpSp>
      <p:sp>
        <p:nvSpPr>
          <p:cNvPr id="267" name="TextBox 266"/>
          <p:cNvSpPr txBox="1"/>
          <p:nvPr/>
        </p:nvSpPr>
        <p:spPr>
          <a:xfrm>
            <a:off x="2320274" y="4349171"/>
            <a:ext cx="572291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1013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3576726" y="4349171"/>
            <a:ext cx="448809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315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4691827" y="4349171"/>
            <a:ext cx="448809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756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5792686" y="4349171"/>
            <a:ext cx="448809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293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2318437" y="6184122"/>
            <a:ext cx="572291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1520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3589519" y="6184122"/>
            <a:ext cx="448809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432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7011564" y="6222157"/>
            <a:ext cx="572291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2321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8282646" y="6222157"/>
            <a:ext cx="448809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932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4455" y="1718626"/>
            <a:ext cx="7719953" cy="1028042"/>
            <a:chOff x="204455" y="1718626"/>
            <a:chExt cx="7719953" cy="1028042"/>
          </a:xfrm>
        </p:grpSpPr>
        <p:cxnSp>
          <p:nvCxnSpPr>
            <p:cNvPr id="54" name="Straight Connector 53"/>
            <p:cNvCxnSpPr/>
            <p:nvPr/>
          </p:nvCxnSpPr>
          <p:spPr bwMode="auto">
            <a:xfrm flipV="1">
              <a:off x="204455" y="2739352"/>
              <a:ext cx="6598399" cy="73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1020B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5" name="TextBox 54"/>
            <p:cNvSpPr txBox="1"/>
            <p:nvPr/>
          </p:nvSpPr>
          <p:spPr>
            <a:xfrm>
              <a:off x="6747196" y="1718626"/>
              <a:ext cx="11772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Single relation plans</a:t>
              </a:r>
            </a:p>
          </p:txBody>
        </p:sp>
        <p:grpSp>
          <p:nvGrpSpPr>
            <p:cNvPr id="308" name="Group 307"/>
            <p:cNvGrpSpPr/>
            <p:nvPr/>
          </p:nvGrpSpPr>
          <p:grpSpPr>
            <a:xfrm>
              <a:off x="2448375" y="1855137"/>
              <a:ext cx="385828" cy="664796"/>
              <a:chOff x="523058" y="2899957"/>
              <a:chExt cx="385828" cy="664796"/>
            </a:xfrm>
            <a:solidFill>
              <a:srgbClr val="FFFF00"/>
            </a:solidFill>
          </p:grpSpPr>
          <p:cxnSp>
            <p:nvCxnSpPr>
              <p:cNvPr id="310" name="Straight Connector 309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311" name="TextBox 310"/>
              <p:cNvSpPr txBox="1">
                <a:spLocks noChangeAspect="1"/>
              </p:cNvSpPr>
              <p:nvPr/>
            </p:nvSpPr>
            <p:spPr>
              <a:xfrm>
                <a:off x="572236" y="3318532"/>
                <a:ext cx="277640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312" name="Rectangle 311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09" name="TextBox 308"/>
            <p:cNvSpPr txBox="1"/>
            <p:nvPr/>
          </p:nvSpPr>
          <p:spPr>
            <a:xfrm>
              <a:off x="2878093" y="1855137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73</a:t>
              </a:r>
            </a:p>
          </p:txBody>
        </p:sp>
        <p:grpSp>
          <p:nvGrpSpPr>
            <p:cNvPr id="303" name="Group 302"/>
            <p:cNvGrpSpPr/>
            <p:nvPr/>
          </p:nvGrpSpPr>
          <p:grpSpPr>
            <a:xfrm>
              <a:off x="1407075" y="1855137"/>
              <a:ext cx="380390" cy="741606"/>
              <a:chOff x="1244686" y="2823147"/>
              <a:chExt cx="380390" cy="741606"/>
            </a:xfrm>
          </p:grpSpPr>
          <p:cxnSp>
            <p:nvCxnSpPr>
              <p:cNvPr id="305" name="Straight Connector 304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306" name="TextBox 305"/>
              <p:cNvSpPr txBox="1">
                <a:spLocks noChangeAspect="1"/>
              </p:cNvSpPr>
              <p:nvPr/>
            </p:nvSpPr>
            <p:spPr>
              <a:xfrm>
                <a:off x="1296061" y="3318532"/>
                <a:ext cx="277640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7" name="Isosceles Triangle 306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04" name="TextBox 303"/>
            <p:cNvSpPr txBox="1"/>
            <p:nvPr/>
          </p:nvSpPr>
          <p:spPr>
            <a:xfrm>
              <a:off x="1794781" y="1855137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27</a:t>
              </a:r>
            </a:p>
          </p:txBody>
        </p:sp>
        <p:grpSp>
          <p:nvGrpSpPr>
            <p:cNvPr id="298" name="Group 297"/>
            <p:cNvGrpSpPr/>
            <p:nvPr/>
          </p:nvGrpSpPr>
          <p:grpSpPr>
            <a:xfrm>
              <a:off x="685447" y="1855137"/>
              <a:ext cx="385828" cy="664796"/>
              <a:chOff x="523058" y="2899957"/>
              <a:chExt cx="385828" cy="664796"/>
            </a:xfrm>
          </p:grpSpPr>
          <p:cxnSp>
            <p:nvCxnSpPr>
              <p:cNvPr id="300" name="Straight Connector 299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301" name="TextBox 300"/>
              <p:cNvSpPr txBox="1">
                <a:spLocks noChangeAspect="1"/>
              </p:cNvSpPr>
              <p:nvPr/>
            </p:nvSpPr>
            <p:spPr>
              <a:xfrm>
                <a:off x="572236" y="3318532"/>
                <a:ext cx="277640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2" name="Rectangle 301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99" name="TextBox 298"/>
            <p:cNvSpPr txBox="1"/>
            <p:nvPr/>
          </p:nvSpPr>
          <p:spPr>
            <a:xfrm>
              <a:off x="292631" y="1855137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  <p:grpSp>
          <p:nvGrpSpPr>
            <p:cNvPr id="293" name="Group 292"/>
            <p:cNvGrpSpPr/>
            <p:nvPr/>
          </p:nvGrpSpPr>
          <p:grpSpPr>
            <a:xfrm>
              <a:off x="6087430" y="1855137"/>
              <a:ext cx="385828" cy="664796"/>
              <a:chOff x="523058" y="2899957"/>
              <a:chExt cx="385828" cy="664796"/>
            </a:xfrm>
            <a:solidFill>
              <a:srgbClr val="B8C1EC"/>
            </a:solidFill>
          </p:grpSpPr>
          <p:cxnSp>
            <p:nvCxnSpPr>
              <p:cNvPr id="295" name="Straight Connector 294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296" name="TextBox 295"/>
              <p:cNvSpPr txBox="1">
                <a:spLocks noChangeAspect="1"/>
              </p:cNvSpPr>
              <p:nvPr/>
            </p:nvSpPr>
            <p:spPr>
              <a:xfrm>
                <a:off x="572236" y="3318532"/>
                <a:ext cx="277640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297" name="Rectangle 296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94" name="TextBox 293"/>
            <p:cNvSpPr txBox="1"/>
            <p:nvPr/>
          </p:nvSpPr>
          <p:spPr>
            <a:xfrm>
              <a:off x="5664253" y="1855137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42</a:t>
              </a:r>
            </a:p>
          </p:txBody>
        </p:sp>
        <p:grpSp>
          <p:nvGrpSpPr>
            <p:cNvPr id="288" name="Group 287"/>
            <p:cNvGrpSpPr/>
            <p:nvPr/>
          </p:nvGrpSpPr>
          <p:grpSpPr>
            <a:xfrm>
              <a:off x="4094930" y="1855137"/>
              <a:ext cx="380390" cy="741606"/>
              <a:chOff x="1244686" y="2823147"/>
              <a:chExt cx="380390" cy="741606"/>
            </a:xfrm>
            <a:solidFill>
              <a:srgbClr val="FFFFCC"/>
            </a:solidFill>
          </p:grpSpPr>
          <p:cxnSp>
            <p:nvCxnSpPr>
              <p:cNvPr id="290" name="Straight Connector 289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291" name="TextBox 290"/>
              <p:cNvSpPr txBox="1">
                <a:spLocks noChangeAspect="1"/>
              </p:cNvSpPr>
              <p:nvPr/>
            </p:nvSpPr>
            <p:spPr>
              <a:xfrm>
                <a:off x="1296061" y="3318532"/>
                <a:ext cx="277640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292" name="Isosceles Triangle 291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89" name="TextBox 288"/>
            <p:cNvSpPr txBox="1"/>
            <p:nvPr/>
          </p:nvSpPr>
          <p:spPr>
            <a:xfrm>
              <a:off x="4526525" y="1855137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sp>
        <p:nvSpPr>
          <p:cNvPr id="11" name="Freeform 10"/>
          <p:cNvSpPr/>
          <p:nvPr/>
        </p:nvSpPr>
        <p:spPr>
          <a:xfrm>
            <a:off x="6993086" y="63910"/>
            <a:ext cx="1528180" cy="803029"/>
          </a:xfrm>
          <a:custGeom>
            <a:avLst/>
            <a:gdLst>
              <a:gd name="connsiteX0" fmla="*/ 71391 w 1528180"/>
              <a:gd name="connsiteY0" fmla="*/ 9832 h 803029"/>
              <a:gd name="connsiteX1" fmla="*/ 12398 w 1528180"/>
              <a:gd name="connsiteY1" fmla="*/ 142567 h 803029"/>
              <a:gd name="connsiteX2" fmla="*/ 12398 w 1528180"/>
              <a:gd name="connsiteY2" fmla="*/ 393290 h 803029"/>
              <a:gd name="connsiteX3" fmla="*/ 145133 w 1528180"/>
              <a:gd name="connsiteY3" fmla="*/ 496529 h 803029"/>
              <a:gd name="connsiteX4" fmla="*/ 395856 w 1528180"/>
              <a:gd name="connsiteY4" fmla="*/ 540774 h 803029"/>
              <a:gd name="connsiteX5" fmla="*/ 469598 w 1528180"/>
              <a:gd name="connsiteY5" fmla="*/ 703006 h 803029"/>
              <a:gd name="connsiteX6" fmla="*/ 661327 w 1528180"/>
              <a:gd name="connsiteY6" fmla="*/ 776748 h 803029"/>
              <a:gd name="connsiteX7" fmla="*/ 912049 w 1528180"/>
              <a:gd name="connsiteY7" fmla="*/ 791496 h 803029"/>
              <a:gd name="connsiteX8" fmla="*/ 1089030 w 1528180"/>
              <a:gd name="connsiteY8" fmla="*/ 614516 h 803029"/>
              <a:gd name="connsiteX9" fmla="*/ 1192269 w 1528180"/>
              <a:gd name="connsiteY9" fmla="*/ 481780 h 803029"/>
              <a:gd name="connsiteX10" fmla="*/ 1398746 w 1528180"/>
              <a:gd name="connsiteY10" fmla="*/ 422787 h 803029"/>
              <a:gd name="connsiteX11" fmla="*/ 1501985 w 1528180"/>
              <a:gd name="connsiteY11" fmla="*/ 216309 h 803029"/>
              <a:gd name="connsiteX12" fmla="*/ 1501985 w 1528180"/>
              <a:gd name="connsiteY12" fmla="*/ 24580 h 803029"/>
              <a:gd name="connsiteX13" fmla="*/ 1207017 w 1528180"/>
              <a:gd name="connsiteY13" fmla="*/ 9832 h 803029"/>
              <a:gd name="connsiteX14" fmla="*/ 720320 w 1528180"/>
              <a:gd name="connsiteY14" fmla="*/ 24580 h 803029"/>
              <a:gd name="connsiteX15" fmla="*/ 381108 w 1528180"/>
              <a:gd name="connsiteY15" fmla="*/ 9832 h 803029"/>
              <a:gd name="connsiteX16" fmla="*/ 71391 w 1528180"/>
              <a:gd name="connsiteY16" fmla="*/ 9832 h 80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28180" h="803029">
                <a:moveTo>
                  <a:pt x="71391" y="9832"/>
                </a:moveTo>
                <a:cubicBezTo>
                  <a:pt x="9939" y="31955"/>
                  <a:pt x="22230" y="78657"/>
                  <a:pt x="12398" y="142567"/>
                </a:cubicBezTo>
                <a:cubicBezTo>
                  <a:pt x="2566" y="206477"/>
                  <a:pt x="-9725" y="334296"/>
                  <a:pt x="12398" y="393290"/>
                </a:cubicBezTo>
                <a:cubicBezTo>
                  <a:pt x="34521" y="452284"/>
                  <a:pt x="81223" y="471948"/>
                  <a:pt x="145133" y="496529"/>
                </a:cubicBezTo>
                <a:cubicBezTo>
                  <a:pt x="209043" y="521110"/>
                  <a:pt x="341779" y="506361"/>
                  <a:pt x="395856" y="540774"/>
                </a:cubicBezTo>
                <a:cubicBezTo>
                  <a:pt x="449933" y="575187"/>
                  <a:pt x="425353" y="663677"/>
                  <a:pt x="469598" y="703006"/>
                </a:cubicBezTo>
                <a:cubicBezTo>
                  <a:pt x="513843" y="742335"/>
                  <a:pt x="587585" y="762000"/>
                  <a:pt x="661327" y="776748"/>
                </a:cubicBezTo>
                <a:cubicBezTo>
                  <a:pt x="735069" y="791496"/>
                  <a:pt x="840765" y="818535"/>
                  <a:pt x="912049" y="791496"/>
                </a:cubicBezTo>
                <a:cubicBezTo>
                  <a:pt x="983333" y="764457"/>
                  <a:pt x="1042327" y="666135"/>
                  <a:pt x="1089030" y="614516"/>
                </a:cubicBezTo>
                <a:cubicBezTo>
                  <a:pt x="1135733" y="562897"/>
                  <a:pt x="1140650" y="513735"/>
                  <a:pt x="1192269" y="481780"/>
                </a:cubicBezTo>
                <a:cubicBezTo>
                  <a:pt x="1243888" y="449825"/>
                  <a:pt x="1347127" y="467032"/>
                  <a:pt x="1398746" y="422787"/>
                </a:cubicBezTo>
                <a:cubicBezTo>
                  <a:pt x="1450365" y="378542"/>
                  <a:pt x="1484779" y="282677"/>
                  <a:pt x="1501985" y="216309"/>
                </a:cubicBezTo>
                <a:cubicBezTo>
                  <a:pt x="1519191" y="149941"/>
                  <a:pt x="1551146" y="58993"/>
                  <a:pt x="1501985" y="24580"/>
                </a:cubicBezTo>
                <a:cubicBezTo>
                  <a:pt x="1452824" y="-9833"/>
                  <a:pt x="1337294" y="9832"/>
                  <a:pt x="1207017" y="9832"/>
                </a:cubicBezTo>
                <a:cubicBezTo>
                  <a:pt x="1076740" y="9832"/>
                  <a:pt x="857971" y="24580"/>
                  <a:pt x="720320" y="24580"/>
                </a:cubicBezTo>
                <a:cubicBezTo>
                  <a:pt x="582669" y="24580"/>
                  <a:pt x="489263" y="9832"/>
                  <a:pt x="381108" y="9832"/>
                </a:cubicBezTo>
                <a:cubicBezTo>
                  <a:pt x="272953" y="9832"/>
                  <a:pt x="132843" y="-12291"/>
                  <a:pt x="71391" y="9832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6402918" y="1"/>
            <a:ext cx="2741081" cy="167405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Multiply 276"/>
          <p:cNvSpPr/>
          <p:nvPr/>
        </p:nvSpPr>
        <p:spPr>
          <a:xfrm>
            <a:off x="2013383" y="2960001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Multiply 281"/>
          <p:cNvSpPr/>
          <p:nvPr/>
        </p:nvSpPr>
        <p:spPr>
          <a:xfrm>
            <a:off x="4346273" y="2909700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Multiply 282"/>
          <p:cNvSpPr/>
          <p:nvPr/>
        </p:nvSpPr>
        <p:spPr>
          <a:xfrm>
            <a:off x="3215833" y="2926747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Multiply 283"/>
          <p:cNvSpPr/>
          <p:nvPr/>
        </p:nvSpPr>
        <p:spPr>
          <a:xfrm>
            <a:off x="2092394" y="4934331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Multiply 284"/>
          <p:cNvSpPr/>
          <p:nvPr/>
        </p:nvSpPr>
        <p:spPr>
          <a:xfrm>
            <a:off x="6719726" y="4977129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TextBox 285"/>
          <p:cNvSpPr txBox="1"/>
          <p:nvPr/>
        </p:nvSpPr>
        <p:spPr>
          <a:xfrm>
            <a:off x="5160747" y="6362837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Prune</a:t>
            </a:r>
            <a:endParaRPr lang="en-US" sz="1600" b="0" i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8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80" grpId="0" animBg="1"/>
      <p:bldP spid="213" grpId="0" animBg="1"/>
      <p:bldP spid="267" grpId="0" animBg="1"/>
      <p:bldP spid="267" grpId="1" animBg="1"/>
      <p:bldP spid="269" grpId="0" animBg="1"/>
      <p:bldP spid="269" grpId="1" animBg="1"/>
      <p:bldP spid="271" grpId="0" animBg="1"/>
      <p:bldP spid="271" grpId="1" animBg="1"/>
      <p:bldP spid="272" grpId="0" animBg="1"/>
      <p:bldP spid="274" grpId="0" animBg="1"/>
      <p:bldP spid="274" grpId="1" animBg="1"/>
      <p:bldP spid="275" grpId="0" animBg="1"/>
      <p:bldP spid="278" grpId="0" animBg="1"/>
      <p:bldP spid="278" grpId="1" animBg="1"/>
      <p:bldP spid="279" grpId="0" animBg="1"/>
      <p:bldP spid="11" grpId="0" animBg="1"/>
      <p:bldP spid="277" grpId="0" animBg="1"/>
      <p:bldP spid="277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/>
      <p:bldP spid="286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32" y="865041"/>
            <a:ext cx="6175277" cy="688275"/>
          </a:xfrm>
        </p:spPr>
        <p:txBody>
          <a:bodyPr/>
          <a:lstStyle/>
          <a:p>
            <a:r>
              <a:rPr lang="en-US" sz="4800" dirty="0" smtClean="0"/>
              <a:t>Two Relation Plans Starting With </a:t>
            </a:r>
            <a:r>
              <a:rPr lang="en-US" sz="4800" u="sng" dirty="0" smtClean="0"/>
              <a:t>C</a:t>
            </a:r>
            <a:endParaRPr lang="en-US" sz="48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56</a:t>
            </a:fld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 bwMode="auto">
          <a:xfrm flipV="1">
            <a:off x="204455" y="3270280"/>
            <a:ext cx="6598399" cy="73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1020B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85" name="Group 84"/>
          <p:cNvGrpSpPr>
            <a:grpSpLocks noChangeAspect="1"/>
          </p:cNvGrpSpPr>
          <p:nvPr/>
        </p:nvGrpSpPr>
        <p:grpSpPr>
          <a:xfrm>
            <a:off x="572236" y="3725501"/>
            <a:ext cx="1612293" cy="1071057"/>
            <a:chOff x="3134887" y="4698745"/>
            <a:chExt cx="1457113" cy="967970"/>
          </a:xfrm>
        </p:grpSpPr>
        <p:grpSp>
          <p:nvGrpSpPr>
            <p:cNvPr id="86" name="Group 85"/>
            <p:cNvGrpSpPr/>
            <p:nvPr/>
          </p:nvGrpSpPr>
          <p:grpSpPr>
            <a:xfrm>
              <a:off x="3569012" y="5065612"/>
              <a:ext cx="416407" cy="601103"/>
              <a:chOff x="1293288" y="3539805"/>
              <a:chExt cx="484622" cy="699576"/>
            </a:xfrm>
          </p:grpSpPr>
          <p:sp>
            <p:nvSpPr>
              <p:cNvPr id="93" name="Oval 92"/>
              <p:cNvSpPr/>
              <p:nvPr/>
            </p:nvSpPr>
            <p:spPr bwMode="auto">
              <a:xfrm>
                <a:off x="1293288" y="3539805"/>
                <a:ext cx="484622" cy="263426"/>
              </a:xfrm>
              <a:prstGeom prst="ellipse">
                <a:avLst/>
              </a:prstGeom>
              <a:solidFill>
                <a:srgbClr val="FF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 bwMode="auto">
              <a:xfrm>
                <a:off x="1535599" y="3803231"/>
                <a:ext cx="0" cy="16964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95" name="TextBox 94"/>
              <p:cNvSpPr txBox="1">
                <a:spLocks noChangeAspect="1"/>
              </p:cNvSpPr>
              <p:nvPr/>
            </p:nvSpPr>
            <p:spPr>
              <a:xfrm>
                <a:off x="1389588" y="3980404"/>
                <a:ext cx="292022" cy="258977"/>
              </a:xfrm>
              <a:prstGeom prst="rect">
                <a:avLst/>
              </a:prstGeom>
              <a:solidFill>
                <a:srgbClr val="FF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</p:grpSp>
        <p:sp>
          <p:nvSpPr>
            <p:cNvPr id="87" name="TextBox 86"/>
            <p:cNvSpPr txBox="1">
              <a:spLocks noChangeAspect="1"/>
            </p:cNvSpPr>
            <p:nvPr/>
          </p:nvSpPr>
          <p:spPr>
            <a:xfrm>
              <a:off x="4341082" y="5064421"/>
              <a:ext cx="250918" cy="222523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3776266" y="4698745"/>
              <a:ext cx="704405" cy="376817"/>
              <a:chOff x="5879308" y="4398351"/>
              <a:chExt cx="651213" cy="348362"/>
            </a:xfrm>
          </p:grpSpPr>
          <p:sp>
            <p:nvSpPr>
              <p:cNvPr id="90" name="Oval 89"/>
              <p:cNvSpPr/>
              <p:nvPr/>
            </p:nvSpPr>
            <p:spPr bwMode="auto">
              <a:xfrm>
                <a:off x="5970991" y="4398351"/>
                <a:ext cx="488605" cy="289939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91" name="Straight Connector 90"/>
              <p:cNvCxnSpPr>
                <a:cxnSpLocks noChangeAspect="1"/>
              </p:cNvCxnSpPr>
              <p:nvPr/>
            </p:nvCxnSpPr>
            <p:spPr bwMode="auto">
              <a:xfrm flipV="1">
                <a:off x="5879308" y="4648772"/>
                <a:ext cx="162451" cy="9794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92" name="Straight Connector 91"/>
              <p:cNvCxnSpPr>
                <a:cxnSpLocks noChangeAspect="1"/>
              </p:cNvCxnSpPr>
              <p:nvPr/>
            </p:nvCxnSpPr>
            <p:spPr bwMode="auto">
              <a:xfrm flipH="1" flipV="1">
                <a:off x="6368070" y="4638615"/>
                <a:ext cx="162451" cy="9794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sp>
          <p:nvSpPr>
            <p:cNvPr id="89" name="TextBox 88"/>
            <p:cNvSpPr txBox="1"/>
            <p:nvPr/>
          </p:nvSpPr>
          <p:spPr>
            <a:xfrm>
              <a:off x="3134887" y="4726637"/>
              <a:ext cx="868250" cy="22252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B.C = </a:t>
              </a:r>
              <a:r>
                <a:rPr lang="en-US" sz="1000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C.c</a:t>
              </a:r>
              <a:endParaRPr lang="en-US" sz="10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7" name="Rectangle 96"/>
          <p:cNvSpPr/>
          <p:nvPr/>
        </p:nvSpPr>
        <p:spPr bwMode="auto">
          <a:xfrm>
            <a:off x="2498316" y="3564006"/>
            <a:ext cx="2551494" cy="151275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2785795" y="3758978"/>
            <a:ext cx="955742" cy="1122808"/>
            <a:chOff x="5346523" y="3781524"/>
            <a:chExt cx="955742" cy="1122808"/>
          </a:xfrm>
        </p:grpSpPr>
        <p:grpSp>
          <p:nvGrpSpPr>
            <p:cNvPr id="114" name="Group 113"/>
            <p:cNvGrpSpPr/>
            <p:nvPr/>
          </p:nvGrpSpPr>
          <p:grpSpPr>
            <a:xfrm>
              <a:off x="5521141" y="3781524"/>
              <a:ext cx="584176" cy="380448"/>
              <a:chOff x="974463" y="4179313"/>
              <a:chExt cx="488605" cy="380448"/>
            </a:xfrm>
          </p:grpSpPr>
          <p:sp>
            <p:nvSpPr>
              <p:cNvPr id="123" name="Oval 122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NLJ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4" name="Group 123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25" name="Straight Connector 124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26" name="Straight Connector 125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  <p:grpSp>
          <p:nvGrpSpPr>
            <p:cNvPr id="115" name="Group 114"/>
            <p:cNvGrpSpPr/>
            <p:nvPr/>
          </p:nvGrpSpPr>
          <p:grpSpPr>
            <a:xfrm>
              <a:off x="5840969" y="4170041"/>
              <a:ext cx="461296" cy="664796"/>
              <a:chOff x="523058" y="2899957"/>
              <a:chExt cx="385828" cy="664796"/>
            </a:xfrm>
          </p:grpSpPr>
          <p:cxnSp>
            <p:nvCxnSpPr>
              <p:cNvPr id="120" name="Straight Connector 119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21" name="TextBox 120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122" name="Rectangle 121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5346523" y="4162726"/>
              <a:ext cx="454795" cy="741606"/>
              <a:chOff x="1244686" y="2823147"/>
              <a:chExt cx="380390" cy="741606"/>
            </a:xfrm>
            <a:solidFill>
              <a:srgbClr val="FFFFCC"/>
            </a:solidFill>
          </p:grpSpPr>
          <p:cxnSp>
            <p:nvCxnSpPr>
              <p:cNvPr id="117" name="Straight Connector 116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18" name="TextBox 117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119" name="Isosceles Triangle 118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3800826" y="3758978"/>
            <a:ext cx="961505" cy="1122054"/>
            <a:chOff x="6324979" y="3777356"/>
            <a:chExt cx="961505" cy="1122054"/>
          </a:xfrm>
        </p:grpSpPr>
        <p:grpSp>
          <p:nvGrpSpPr>
            <p:cNvPr id="101" name="Group 100"/>
            <p:cNvGrpSpPr/>
            <p:nvPr/>
          </p:nvGrpSpPr>
          <p:grpSpPr>
            <a:xfrm>
              <a:off x="6825188" y="4162726"/>
              <a:ext cx="461296" cy="664796"/>
              <a:chOff x="523058" y="2899957"/>
              <a:chExt cx="385828" cy="664796"/>
            </a:xfrm>
          </p:grpSpPr>
          <p:cxnSp>
            <p:nvCxnSpPr>
              <p:cNvPr id="111" name="Straight Connector 110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12" name="TextBox 111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113" name="Rectangle 112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6505833" y="3777356"/>
              <a:ext cx="584176" cy="380448"/>
              <a:chOff x="974463" y="4179313"/>
              <a:chExt cx="488605" cy="380448"/>
            </a:xfrm>
          </p:grpSpPr>
          <p:sp>
            <p:nvSpPr>
              <p:cNvPr id="107" name="Oval 106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08" name="Group 107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09" name="Straight Connector 108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10" name="Straight Connector 109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  <p:grpSp>
          <p:nvGrpSpPr>
            <p:cNvPr id="103" name="Group 102"/>
            <p:cNvGrpSpPr/>
            <p:nvPr/>
          </p:nvGrpSpPr>
          <p:grpSpPr>
            <a:xfrm>
              <a:off x="6324979" y="4157804"/>
              <a:ext cx="454795" cy="741606"/>
              <a:chOff x="1244686" y="2823147"/>
              <a:chExt cx="380390" cy="741606"/>
            </a:xfrm>
            <a:solidFill>
              <a:srgbClr val="FFFFCC"/>
            </a:solidFill>
          </p:grpSpPr>
          <p:cxnSp>
            <p:nvCxnSpPr>
              <p:cNvPr id="104" name="Straight Connector 103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05" name="TextBox 104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106" name="Isosceles Triangle 105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27" name="Group 126"/>
          <p:cNvGrpSpPr>
            <a:grpSpLocks noChangeAspect="1"/>
          </p:cNvGrpSpPr>
          <p:nvPr/>
        </p:nvGrpSpPr>
        <p:grpSpPr>
          <a:xfrm>
            <a:off x="6567777" y="176430"/>
            <a:ext cx="2436639" cy="1333595"/>
            <a:chOff x="720080" y="2814544"/>
            <a:chExt cx="3098453" cy="1695811"/>
          </a:xfrm>
        </p:grpSpPr>
        <p:grpSp>
          <p:nvGrpSpPr>
            <p:cNvPr id="128" name="Group 127"/>
            <p:cNvGrpSpPr/>
            <p:nvPr/>
          </p:nvGrpSpPr>
          <p:grpSpPr>
            <a:xfrm>
              <a:off x="720080" y="2834054"/>
              <a:ext cx="548640" cy="765759"/>
              <a:chOff x="720080" y="2834054"/>
              <a:chExt cx="548640" cy="765759"/>
            </a:xfrm>
          </p:grpSpPr>
          <p:sp>
            <p:nvSpPr>
              <p:cNvPr id="148" name="TextBox 147"/>
              <p:cNvSpPr txBox="1">
                <a:spLocks noChangeAspect="1"/>
              </p:cNvSpPr>
              <p:nvPr/>
            </p:nvSpPr>
            <p:spPr>
              <a:xfrm>
                <a:off x="817874" y="3286716"/>
                <a:ext cx="353050" cy="313097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149" name="Oval 148"/>
              <p:cNvSpPr>
                <a:spLocks/>
              </p:cNvSpPr>
              <p:nvPr/>
            </p:nvSpPr>
            <p:spPr bwMode="auto">
              <a:xfrm>
                <a:off x="720080" y="2834054"/>
                <a:ext cx="548640" cy="274320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50" name="Straight Connector 149"/>
              <p:cNvCxnSpPr/>
              <p:nvPr/>
            </p:nvCxnSpPr>
            <p:spPr bwMode="auto">
              <a:xfrm>
                <a:off x="994400" y="311529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grpSp>
          <p:nvGrpSpPr>
            <p:cNvPr id="129" name="Group 128"/>
            <p:cNvGrpSpPr/>
            <p:nvPr/>
          </p:nvGrpSpPr>
          <p:grpSpPr>
            <a:xfrm>
              <a:off x="1268720" y="2821043"/>
              <a:ext cx="2549813" cy="773551"/>
              <a:chOff x="1268720" y="2821043"/>
              <a:chExt cx="2549813" cy="773551"/>
            </a:xfrm>
          </p:grpSpPr>
          <p:sp>
            <p:nvSpPr>
              <p:cNvPr id="140" name="Oval 139"/>
              <p:cNvSpPr/>
              <p:nvPr/>
            </p:nvSpPr>
            <p:spPr bwMode="auto">
              <a:xfrm>
                <a:off x="1444292" y="2821043"/>
                <a:ext cx="506138" cy="300343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41" name="Straight Connector 140"/>
              <p:cNvCxnSpPr/>
              <p:nvPr/>
            </p:nvCxnSpPr>
            <p:spPr bwMode="auto">
              <a:xfrm rot="5400000">
                <a:off x="1357309" y="288262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grpSp>
            <p:nvGrpSpPr>
              <p:cNvPr id="142" name="Group 141"/>
              <p:cNvGrpSpPr/>
              <p:nvPr/>
            </p:nvGrpSpPr>
            <p:grpSpPr>
              <a:xfrm>
                <a:off x="2589813" y="2821043"/>
                <a:ext cx="1228720" cy="773551"/>
                <a:chOff x="2589813" y="2821043"/>
                <a:chExt cx="1228720" cy="773551"/>
              </a:xfrm>
            </p:grpSpPr>
            <p:sp>
              <p:nvSpPr>
                <p:cNvPr id="143" name="Oval 142"/>
                <p:cNvSpPr/>
                <p:nvPr/>
              </p:nvSpPr>
              <p:spPr bwMode="auto">
                <a:xfrm>
                  <a:off x="2589813" y="2821043"/>
                  <a:ext cx="506138" cy="300343"/>
                </a:xfrm>
                <a:prstGeom prst="ellipse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4" name="TextBox 143"/>
                <p:cNvSpPr txBox="1">
                  <a:spLocks noChangeAspect="1"/>
                </p:cNvSpPr>
                <p:nvPr/>
              </p:nvSpPr>
              <p:spPr>
                <a:xfrm>
                  <a:off x="3367688" y="3281497"/>
                  <a:ext cx="353049" cy="313097"/>
                </a:xfrm>
                <a:prstGeom prst="rect">
                  <a:avLst/>
                </a:prstGeom>
                <a:solidFill>
                  <a:srgbClr val="FF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cxnSp>
              <p:nvCxnSpPr>
                <p:cNvPr id="145" name="Straight Connector 144"/>
                <p:cNvCxnSpPr/>
                <p:nvPr/>
              </p:nvCxnSpPr>
              <p:spPr bwMode="auto">
                <a:xfrm rot="5400000">
                  <a:off x="3182934" y="2882625"/>
                  <a:ext cx="0" cy="17717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46" name="Straight Connector 145"/>
                <p:cNvCxnSpPr/>
                <p:nvPr/>
              </p:nvCxnSpPr>
              <p:spPr bwMode="auto">
                <a:xfrm rot="10800000">
                  <a:off x="3537456" y="3117487"/>
                  <a:ext cx="0" cy="17717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47" name="Oval 146"/>
                <p:cNvSpPr>
                  <a:spLocks/>
                </p:cNvSpPr>
                <p:nvPr/>
              </p:nvSpPr>
              <p:spPr bwMode="auto">
                <a:xfrm>
                  <a:off x="3269893" y="2834054"/>
                  <a:ext cx="548640" cy="274320"/>
                </a:xfrm>
                <a:prstGeom prst="ellipse">
                  <a:avLst/>
                </a:prstGeom>
                <a:solidFill>
                  <a:srgbClr val="FF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Select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30" name="Group 129"/>
            <p:cNvGrpSpPr/>
            <p:nvPr/>
          </p:nvGrpSpPr>
          <p:grpSpPr>
            <a:xfrm>
              <a:off x="1950431" y="2814544"/>
              <a:ext cx="640987" cy="1695811"/>
              <a:chOff x="1950431" y="2814544"/>
              <a:chExt cx="640987" cy="1695811"/>
            </a:xfrm>
          </p:grpSpPr>
          <p:sp>
            <p:nvSpPr>
              <p:cNvPr id="131" name="Oval 130"/>
              <p:cNvSpPr/>
              <p:nvPr/>
            </p:nvSpPr>
            <p:spPr bwMode="auto">
              <a:xfrm>
                <a:off x="2017957" y="3275554"/>
                <a:ext cx="506138" cy="300343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2" name="TextBox 131"/>
              <p:cNvSpPr txBox="1">
                <a:spLocks noChangeAspect="1"/>
              </p:cNvSpPr>
              <p:nvPr/>
            </p:nvSpPr>
            <p:spPr>
              <a:xfrm>
                <a:off x="2094503" y="4197258"/>
                <a:ext cx="353049" cy="313097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133" name="TextBox 132"/>
              <p:cNvSpPr txBox="1">
                <a:spLocks noChangeAspect="1"/>
              </p:cNvSpPr>
              <p:nvPr/>
            </p:nvSpPr>
            <p:spPr>
              <a:xfrm>
                <a:off x="2094503" y="2814544"/>
                <a:ext cx="353049" cy="313097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cxnSp>
            <p:nvCxnSpPr>
              <p:cNvPr id="134" name="Straight Connector 133"/>
              <p:cNvCxnSpPr/>
              <p:nvPr/>
            </p:nvCxnSpPr>
            <p:spPr bwMode="auto">
              <a:xfrm>
                <a:off x="2271026" y="3568582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35" name="Straight Connector 134"/>
              <p:cNvCxnSpPr>
                <a:stCxn id="133" idx="1"/>
                <a:endCxn id="140" idx="6"/>
              </p:cNvCxnSpPr>
              <p:nvPr/>
            </p:nvCxnSpPr>
            <p:spPr bwMode="auto">
              <a:xfrm flipH="1">
                <a:off x="1950431" y="2971093"/>
                <a:ext cx="144072" cy="12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36" name="Straight Connector 135"/>
              <p:cNvCxnSpPr>
                <a:endCxn id="133" idx="3"/>
              </p:cNvCxnSpPr>
              <p:nvPr/>
            </p:nvCxnSpPr>
            <p:spPr bwMode="auto">
              <a:xfrm flipH="1">
                <a:off x="2447552" y="2953044"/>
                <a:ext cx="143866" cy="1804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37" name="Straight Connector 136"/>
              <p:cNvCxnSpPr>
                <a:stCxn id="133" idx="2"/>
              </p:cNvCxnSpPr>
              <p:nvPr/>
            </p:nvCxnSpPr>
            <p:spPr bwMode="auto">
              <a:xfrm flipH="1">
                <a:off x="2271026" y="3127641"/>
                <a:ext cx="3" cy="14036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38" name="Oval 137"/>
              <p:cNvSpPr>
                <a:spLocks/>
              </p:cNvSpPr>
              <p:nvPr/>
            </p:nvSpPr>
            <p:spPr bwMode="auto">
              <a:xfrm>
                <a:off x="1996706" y="3745760"/>
                <a:ext cx="548640" cy="274320"/>
              </a:xfrm>
              <a:prstGeom prst="ellipse">
                <a:avLst/>
              </a:prstGeom>
              <a:solidFill>
                <a:srgbClr val="B8C1E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39" name="Straight Connector 138"/>
              <p:cNvCxnSpPr/>
              <p:nvPr/>
            </p:nvCxnSpPr>
            <p:spPr bwMode="auto">
              <a:xfrm rot="10800000">
                <a:off x="2271027" y="4020080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</p:grpSp>
      <p:sp>
        <p:nvSpPr>
          <p:cNvPr id="152" name="TextBox 151"/>
          <p:cNvSpPr txBox="1"/>
          <p:nvPr/>
        </p:nvSpPr>
        <p:spPr>
          <a:xfrm>
            <a:off x="2986425" y="4938258"/>
            <a:ext cx="572291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6520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4082874" y="4938258"/>
            <a:ext cx="448809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932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2292" y="2216088"/>
            <a:ext cx="7747448" cy="830997"/>
            <a:chOff x="222292" y="1773648"/>
            <a:chExt cx="7747448" cy="830997"/>
          </a:xfrm>
        </p:grpSpPr>
        <p:sp>
          <p:nvSpPr>
            <p:cNvPr id="151" name="TextBox 150"/>
            <p:cNvSpPr txBox="1"/>
            <p:nvPr/>
          </p:nvSpPr>
          <p:spPr>
            <a:xfrm>
              <a:off x="6697163" y="1773648"/>
              <a:ext cx="12725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Single relation plans</a:t>
              </a:r>
            </a:p>
          </p:txBody>
        </p:sp>
        <p:grpSp>
          <p:nvGrpSpPr>
            <p:cNvPr id="181" name="Group 180"/>
            <p:cNvGrpSpPr/>
            <p:nvPr/>
          </p:nvGrpSpPr>
          <p:grpSpPr>
            <a:xfrm>
              <a:off x="2378036" y="1855137"/>
              <a:ext cx="385828" cy="664796"/>
              <a:chOff x="523058" y="2899957"/>
              <a:chExt cx="385828" cy="664796"/>
            </a:xfrm>
            <a:solidFill>
              <a:srgbClr val="FFFF00"/>
            </a:solidFill>
          </p:grpSpPr>
          <p:cxnSp>
            <p:nvCxnSpPr>
              <p:cNvPr id="183" name="Straight Connector 182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84" name="TextBox 183"/>
              <p:cNvSpPr txBox="1">
                <a:spLocks noChangeAspect="1"/>
              </p:cNvSpPr>
              <p:nvPr/>
            </p:nvSpPr>
            <p:spPr>
              <a:xfrm>
                <a:off x="572236" y="3318532"/>
                <a:ext cx="277640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185" name="Rectangle 184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2" name="TextBox 181"/>
            <p:cNvSpPr txBox="1"/>
            <p:nvPr/>
          </p:nvSpPr>
          <p:spPr>
            <a:xfrm>
              <a:off x="2807754" y="1855137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73</a:t>
              </a:r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1336736" y="1855137"/>
              <a:ext cx="380390" cy="741606"/>
              <a:chOff x="1244686" y="2823147"/>
              <a:chExt cx="380390" cy="741606"/>
            </a:xfrm>
          </p:grpSpPr>
          <p:cxnSp>
            <p:nvCxnSpPr>
              <p:cNvPr id="178" name="Straight Connector 177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79" name="TextBox 178"/>
              <p:cNvSpPr txBox="1">
                <a:spLocks noChangeAspect="1"/>
              </p:cNvSpPr>
              <p:nvPr/>
            </p:nvSpPr>
            <p:spPr>
              <a:xfrm>
                <a:off x="1296061" y="3318532"/>
                <a:ext cx="277640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0" name="Isosceles Triangle 179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7" name="TextBox 176"/>
            <p:cNvSpPr txBox="1"/>
            <p:nvPr/>
          </p:nvSpPr>
          <p:spPr>
            <a:xfrm>
              <a:off x="1724442" y="1855137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27</a:t>
              </a:r>
            </a:p>
          </p:txBody>
        </p:sp>
        <p:grpSp>
          <p:nvGrpSpPr>
            <p:cNvPr id="171" name="Group 170"/>
            <p:cNvGrpSpPr/>
            <p:nvPr/>
          </p:nvGrpSpPr>
          <p:grpSpPr>
            <a:xfrm>
              <a:off x="615108" y="1855137"/>
              <a:ext cx="385828" cy="664796"/>
              <a:chOff x="523058" y="2899957"/>
              <a:chExt cx="385828" cy="664796"/>
            </a:xfrm>
          </p:grpSpPr>
          <p:cxnSp>
            <p:nvCxnSpPr>
              <p:cNvPr id="173" name="Straight Connector 172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74" name="TextBox 173"/>
              <p:cNvSpPr txBox="1">
                <a:spLocks noChangeAspect="1"/>
              </p:cNvSpPr>
              <p:nvPr/>
            </p:nvSpPr>
            <p:spPr>
              <a:xfrm>
                <a:off x="572236" y="3318532"/>
                <a:ext cx="277640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5" name="Rectangle 174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2" name="TextBox 171"/>
            <p:cNvSpPr txBox="1"/>
            <p:nvPr/>
          </p:nvSpPr>
          <p:spPr>
            <a:xfrm>
              <a:off x="222292" y="1855137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6017091" y="1855137"/>
              <a:ext cx="385828" cy="664796"/>
              <a:chOff x="523058" y="2899957"/>
              <a:chExt cx="385828" cy="664796"/>
            </a:xfrm>
            <a:solidFill>
              <a:srgbClr val="B8C1EC"/>
            </a:solidFill>
          </p:grpSpPr>
          <p:cxnSp>
            <p:nvCxnSpPr>
              <p:cNvPr id="168" name="Straight Connector 167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69" name="TextBox 168"/>
              <p:cNvSpPr txBox="1">
                <a:spLocks noChangeAspect="1"/>
              </p:cNvSpPr>
              <p:nvPr/>
            </p:nvSpPr>
            <p:spPr>
              <a:xfrm>
                <a:off x="572236" y="3318532"/>
                <a:ext cx="277640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170" name="Rectangle 169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7" name="TextBox 166"/>
            <p:cNvSpPr txBox="1"/>
            <p:nvPr/>
          </p:nvSpPr>
          <p:spPr>
            <a:xfrm>
              <a:off x="5593914" y="1855137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42</a:t>
              </a:r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4024591" y="1855137"/>
              <a:ext cx="380390" cy="741606"/>
              <a:chOff x="1244686" y="2823147"/>
              <a:chExt cx="380390" cy="741606"/>
            </a:xfrm>
            <a:solidFill>
              <a:srgbClr val="FFFFCC"/>
            </a:solidFill>
          </p:grpSpPr>
          <p:cxnSp>
            <p:nvCxnSpPr>
              <p:cNvPr id="163" name="Straight Connector 162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64" name="TextBox 163"/>
              <p:cNvSpPr txBox="1">
                <a:spLocks noChangeAspect="1"/>
              </p:cNvSpPr>
              <p:nvPr/>
            </p:nvSpPr>
            <p:spPr>
              <a:xfrm>
                <a:off x="1296061" y="3318532"/>
                <a:ext cx="277640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165" name="Isosceles Triangle 164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2" name="TextBox 161"/>
            <p:cNvSpPr txBox="1"/>
            <p:nvPr/>
          </p:nvSpPr>
          <p:spPr>
            <a:xfrm>
              <a:off x="4456186" y="1855137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sp>
        <p:nvSpPr>
          <p:cNvPr id="186" name="Rectangle 185"/>
          <p:cNvSpPr/>
          <p:nvPr/>
        </p:nvSpPr>
        <p:spPr>
          <a:xfrm>
            <a:off x="6402918" y="1"/>
            <a:ext cx="2741081" cy="167405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Multiply 186"/>
          <p:cNvSpPr/>
          <p:nvPr/>
        </p:nvSpPr>
        <p:spPr>
          <a:xfrm>
            <a:off x="2644861" y="3693053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591980" y="104026"/>
            <a:ext cx="1476192" cy="773195"/>
          </a:xfrm>
          <a:custGeom>
            <a:avLst/>
            <a:gdLst>
              <a:gd name="connsiteX0" fmla="*/ 818347 w 1099706"/>
              <a:gd name="connsiteY0" fmla="*/ 772274 h 773195"/>
              <a:gd name="connsiteX1" fmla="*/ 656422 w 1099706"/>
              <a:gd name="connsiteY1" fmla="*/ 757987 h 773195"/>
              <a:gd name="connsiteX2" fmla="*/ 599272 w 1099706"/>
              <a:gd name="connsiteY2" fmla="*/ 662737 h 773195"/>
              <a:gd name="connsiteX3" fmla="*/ 542122 w 1099706"/>
              <a:gd name="connsiteY3" fmla="*/ 443662 h 773195"/>
              <a:gd name="connsiteX4" fmla="*/ 356384 w 1099706"/>
              <a:gd name="connsiteY4" fmla="*/ 367462 h 773195"/>
              <a:gd name="connsiteX5" fmla="*/ 108734 w 1099706"/>
              <a:gd name="connsiteY5" fmla="*/ 343649 h 773195"/>
              <a:gd name="connsiteX6" fmla="*/ 42059 w 1099706"/>
              <a:gd name="connsiteY6" fmla="*/ 281737 h 773195"/>
              <a:gd name="connsiteX7" fmla="*/ 3959 w 1099706"/>
              <a:gd name="connsiteY7" fmla="*/ 167437 h 773195"/>
              <a:gd name="connsiteX8" fmla="*/ 8722 w 1099706"/>
              <a:gd name="connsiteY8" fmla="*/ 110287 h 773195"/>
              <a:gd name="connsiteX9" fmla="*/ 70634 w 1099706"/>
              <a:gd name="connsiteY9" fmla="*/ 24562 h 773195"/>
              <a:gd name="connsiteX10" fmla="*/ 227797 w 1099706"/>
              <a:gd name="connsiteY10" fmla="*/ 749 h 773195"/>
              <a:gd name="connsiteX11" fmla="*/ 489734 w 1099706"/>
              <a:gd name="connsiteY11" fmla="*/ 5512 h 773195"/>
              <a:gd name="connsiteX12" fmla="*/ 870734 w 1099706"/>
              <a:gd name="connsiteY12" fmla="*/ 10274 h 773195"/>
              <a:gd name="connsiteX13" fmla="*/ 1070759 w 1099706"/>
              <a:gd name="connsiteY13" fmla="*/ 34087 h 773195"/>
              <a:gd name="connsiteX14" fmla="*/ 1099334 w 1099706"/>
              <a:gd name="connsiteY14" fmla="*/ 138862 h 773195"/>
              <a:gd name="connsiteX15" fmla="*/ 1085047 w 1099706"/>
              <a:gd name="connsiteY15" fmla="*/ 329362 h 773195"/>
              <a:gd name="connsiteX16" fmla="*/ 1056472 w 1099706"/>
              <a:gd name="connsiteY16" fmla="*/ 476999 h 773195"/>
              <a:gd name="connsiteX17" fmla="*/ 1046947 w 1099706"/>
              <a:gd name="connsiteY17" fmla="*/ 653212 h 773195"/>
              <a:gd name="connsiteX18" fmla="*/ 1008847 w 1099706"/>
              <a:gd name="connsiteY18" fmla="*/ 757987 h 773195"/>
              <a:gd name="connsiteX19" fmla="*/ 818347 w 1099706"/>
              <a:gd name="connsiteY19" fmla="*/ 772274 h 77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9706" h="773195">
                <a:moveTo>
                  <a:pt x="818347" y="772274"/>
                </a:moveTo>
                <a:cubicBezTo>
                  <a:pt x="759610" y="772274"/>
                  <a:pt x="692934" y="776243"/>
                  <a:pt x="656422" y="757987"/>
                </a:cubicBezTo>
                <a:cubicBezTo>
                  <a:pt x="619910" y="739731"/>
                  <a:pt x="618322" y="715124"/>
                  <a:pt x="599272" y="662737"/>
                </a:cubicBezTo>
                <a:cubicBezTo>
                  <a:pt x="580222" y="610349"/>
                  <a:pt x="582603" y="492874"/>
                  <a:pt x="542122" y="443662"/>
                </a:cubicBezTo>
                <a:cubicBezTo>
                  <a:pt x="501641" y="394450"/>
                  <a:pt x="428615" y="384131"/>
                  <a:pt x="356384" y="367462"/>
                </a:cubicBezTo>
                <a:cubicBezTo>
                  <a:pt x="284153" y="350793"/>
                  <a:pt x="161121" y="357936"/>
                  <a:pt x="108734" y="343649"/>
                </a:cubicBezTo>
                <a:cubicBezTo>
                  <a:pt x="56347" y="329362"/>
                  <a:pt x="59521" y="311106"/>
                  <a:pt x="42059" y="281737"/>
                </a:cubicBezTo>
                <a:cubicBezTo>
                  <a:pt x="24596" y="252368"/>
                  <a:pt x="9515" y="196012"/>
                  <a:pt x="3959" y="167437"/>
                </a:cubicBezTo>
                <a:cubicBezTo>
                  <a:pt x="-1597" y="138862"/>
                  <a:pt x="-2391" y="134099"/>
                  <a:pt x="8722" y="110287"/>
                </a:cubicBezTo>
                <a:cubicBezTo>
                  <a:pt x="19834" y="86474"/>
                  <a:pt x="34121" y="42818"/>
                  <a:pt x="70634" y="24562"/>
                </a:cubicBezTo>
                <a:cubicBezTo>
                  <a:pt x="107146" y="6306"/>
                  <a:pt x="157947" y="3924"/>
                  <a:pt x="227797" y="749"/>
                </a:cubicBezTo>
                <a:cubicBezTo>
                  <a:pt x="297647" y="-2426"/>
                  <a:pt x="489734" y="5512"/>
                  <a:pt x="489734" y="5512"/>
                </a:cubicBezTo>
                <a:cubicBezTo>
                  <a:pt x="596890" y="7099"/>
                  <a:pt x="773896" y="5511"/>
                  <a:pt x="870734" y="10274"/>
                </a:cubicBezTo>
                <a:cubicBezTo>
                  <a:pt x="967572" y="15037"/>
                  <a:pt x="1032659" y="12656"/>
                  <a:pt x="1070759" y="34087"/>
                </a:cubicBezTo>
                <a:cubicBezTo>
                  <a:pt x="1108859" y="55518"/>
                  <a:pt x="1096953" y="89650"/>
                  <a:pt x="1099334" y="138862"/>
                </a:cubicBezTo>
                <a:cubicBezTo>
                  <a:pt x="1101715" y="188074"/>
                  <a:pt x="1092191" y="273006"/>
                  <a:pt x="1085047" y="329362"/>
                </a:cubicBezTo>
                <a:cubicBezTo>
                  <a:pt x="1077903" y="385718"/>
                  <a:pt x="1062822" y="423024"/>
                  <a:pt x="1056472" y="476999"/>
                </a:cubicBezTo>
                <a:cubicBezTo>
                  <a:pt x="1050122" y="530974"/>
                  <a:pt x="1054885" y="606381"/>
                  <a:pt x="1046947" y="653212"/>
                </a:cubicBezTo>
                <a:cubicBezTo>
                  <a:pt x="1039010" y="700043"/>
                  <a:pt x="1048535" y="737349"/>
                  <a:pt x="1008847" y="757987"/>
                </a:cubicBezTo>
                <a:cubicBezTo>
                  <a:pt x="969160" y="778625"/>
                  <a:pt x="877084" y="772274"/>
                  <a:pt x="818347" y="772274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1270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TextBox 187"/>
          <p:cNvSpPr txBox="1"/>
          <p:nvPr/>
        </p:nvSpPr>
        <p:spPr>
          <a:xfrm>
            <a:off x="2862888" y="5404192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Prune</a:t>
            </a:r>
            <a:endParaRPr lang="en-US" sz="1600" b="0" i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54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52" grpId="0" animBg="1"/>
      <p:bldP spid="152" grpId="1" animBg="1"/>
      <p:bldP spid="153" grpId="0" animBg="1"/>
      <p:bldP spid="187" grpId="0" animBg="1"/>
      <p:bldP spid="187" grpId="1" animBg="1"/>
      <p:bldP spid="9" grpId="0" animBg="1"/>
      <p:bldP spid="188" grpId="0"/>
      <p:bldP spid="188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 bwMode="auto">
          <a:xfrm>
            <a:off x="298992" y="3457562"/>
            <a:ext cx="2689886" cy="146009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32" y="921632"/>
            <a:ext cx="6226773" cy="688275"/>
          </a:xfrm>
        </p:spPr>
        <p:txBody>
          <a:bodyPr/>
          <a:lstStyle/>
          <a:p>
            <a:r>
              <a:rPr lang="en-US" sz="4800" dirty="0" smtClean="0"/>
              <a:t>Two Relation Plans Starting With </a:t>
            </a:r>
            <a:r>
              <a:rPr lang="en-US" sz="4800" u="sng" dirty="0" smtClean="0"/>
              <a:t>D</a:t>
            </a:r>
            <a:endParaRPr lang="en-US" sz="48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57</a:t>
            </a:fld>
            <a:endParaRPr lang="en-US" dirty="0"/>
          </a:p>
        </p:txBody>
      </p:sp>
      <p:grpSp>
        <p:nvGrpSpPr>
          <p:cNvPr id="86" name="Group 85"/>
          <p:cNvGrpSpPr/>
          <p:nvPr/>
        </p:nvGrpSpPr>
        <p:grpSpPr>
          <a:xfrm>
            <a:off x="3413880" y="3619162"/>
            <a:ext cx="1470474" cy="1086934"/>
            <a:chOff x="3134887" y="4603480"/>
            <a:chExt cx="1470474" cy="1086934"/>
          </a:xfrm>
        </p:grpSpPr>
        <p:grpSp>
          <p:nvGrpSpPr>
            <p:cNvPr id="87" name="Group 86"/>
            <p:cNvGrpSpPr/>
            <p:nvPr/>
          </p:nvGrpSpPr>
          <p:grpSpPr>
            <a:xfrm>
              <a:off x="3569012" y="5065613"/>
              <a:ext cx="416407" cy="624801"/>
              <a:chOff x="1293288" y="3539805"/>
              <a:chExt cx="484622" cy="727156"/>
            </a:xfrm>
          </p:grpSpPr>
          <p:sp>
            <p:nvSpPr>
              <p:cNvPr id="95" name="Oval 94"/>
              <p:cNvSpPr/>
              <p:nvPr/>
            </p:nvSpPr>
            <p:spPr bwMode="auto">
              <a:xfrm>
                <a:off x="1293288" y="3539805"/>
                <a:ext cx="484622" cy="263426"/>
              </a:xfrm>
              <a:prstGeom prst="ellipse">
                <a:avLst/>
              </a:prstGeom>
              <a:solidFill>
                <a:srgbClr val="B8C1E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96" name="Straight Connector 95"/>
              <p:cNvCxnSpPr/>
              <p:nvPr/>
            </p:nvCxnSpPr>
            <p:spPr bwMode="auto">
              <a:xfrm>
                <a:off x="1535599" y="3803231"/>
                <a:ext cx="0" cy="16964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97" name="TextBox 96"/>
              <p:cNvSpPr txBox="1">
                <a:spLocks noChangeAspect="1"/>
              </p:cNvSpPr>
              <p:nvPr/>
            </p:nvSpPr>
            <p:spPr>
              <a:xfrm>
                <a:off x="1374038" y="3980404"/>
                <a:ext cx="323122" cy="286557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</p:grpSp>
        <p:sp>
          <p:nvSpPr>
            <p:cNvPr id="88" name="TextBox 87"/>
            <p:cNvSpPr txBox="1">
              <a:spLocks noChangeAspect="1"/>
            </p:cNvSpPr>
            <p:nvPr/>
          </p:nvSpPr>
          <p:spPr>
            <a:xfrm>
              <a:off x="4327721" y="5064421"/>
              <a:ext cx="277640" cy="246221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3777213" y="4603480"/>
              <a:ext cx="703455" cy="462132"/>
              <a:chOff x="5880186" y="4310285"/>
              <a:chExt cx="650335" cy="427235"/>
            </a:xfrm>
          </p:grpSpPr>
          <p:sp>
            <p:nvSpPr>
              <p:cNvPr id="91" name="Oval 90"/>
              <p:cNvSpPr/>
              <p:nvPr/>
            </p:nvSpPr>
            <p:spPr bwMode="auto">
              <a:xfrm>
                <a:off x="5970991" y="4398351"/>
                <a:ext cx="488605" cy="289939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92" name="Straight Connector 91"/>
              <p:cNvCxnSpPr>
                <a:cxnSpLocks noChangeAspect="1"/>
              </p:cNvCxnSpPr>
              <p:nvPr/>
            </p:nvCxnSpPr>
            <p:spPr bwMode="auto">
              <a:xfrm flipV="1">
                <a:off x="6328015" y="4310285"/>
                <a:ext cx="162451" cy="9794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93" name="Straight Connector 92"/>
              <p:cNvCxnSpPr>
                <a:cxnSpLocks noChangeAspect="1"/>
                <a:stCxn id="95" idx="0"/>
              </p:cNvCxnSpPr>
              <p:nvPr/>
            </p:nvCxnSpPr>
            <p:spPr bwMode="auto">
              <a:xfrm flipV="1">
                <a:off x="5880186" y="4648773"/>
                <a:ext cx="161573" cy="8874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94" name="Straight Connector 93"/>
              <p:cNvCxnSpPr>
                <a:cxnSpLocks noChangeAspect="1"/>
              </p:cNvCxnSpPr>
              <p:nvPr/>
            </p:nvCxnSpPr>
            <p:spPr bwMode="auto">
              <a:xfrm flipH="1" flipV="1">
                <a:off x="6368070" y="4638615"/>
                <a:ext cx="162451" cy="9794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sp>
          <p:nvSpPr>
            <p:cNvPr id="90" name="TextBox 89"/>
            <p:cNvSpPr txBox="1"/>
            <p:nvPr/>
          </p:nvSpPr>
          <p:spPr>
            <a:xfrm>
              <a:off x="3134887" y="4726637"/>
              <a:ext cx="868250" cy="24622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B.b</a:t>
              </a:r>
              <a:r>
                <a: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 = </a:t>
              </a:r>
              <a:r>
                <a:rPr lang="en-US" sz="1000" dirty="0" err="1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D.b</a:t>
              </a:r>
              <a:endParaRPr lang="en-US" sz="10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54241" y="3619163"/>
            <a:ext cx="1092565" cy="1047373"/>
            <a:chOff x="761855" y="4179313"/>
            <a:chExt cx="913821" cy="1047373"/>
          </a:xfrm>
        </p:grpSpPr>
        <p:grpSp>
          <p:nvGrpSpPr>
            <p:cNvPr id="99" name="Group 98"/>
            <p:cNvGrpSpPr/>
            <p:nvPr/>
          </p:nvGrpSpPr>
          <p:grpSpPr>
            <a:xfrm>
              <a:off x="761855" y="4561890"/>
              <a:ext cx="913821" cy="664796"/>
              <a:chOff x="761855" y="4583835"/>
              <a:chExt cx="913821" cy="664796"/>
            </a:xfrm>
          </p:grpSpPr>
          <p:grpSp>
            <p:nvGrpSpPr>
              <p:cNvPr id="105" name="Group 104"/>
              <p:cNvGrpSpPr/>
              <p:nvPr/>
            </p:nvGrpSpPr>
            <p:grpSpPr>
              <a:xfrm>
                <a:off x="761855" y="4583835"/>
                <a:ext cx="385828" cy="664796"/>
                <a:chOff x="523058" y="2899957"/>
                <a:chExt cx="385828" cy="664796"/>
              </a:xfrm>
            </p:grpSpPr>
            <p:cxnSp>
              <p:nvCxnSpPr>
                <p:cNvPr id="110" name="Straight Connector 109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11" name="TextBox 110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D</a:t>
                  </a:r>
                </a:p>
              </p:txBody>
            </p:sp>
            <p:sp>
              <p:nvSpPr>
                <p:cNvPr id="112" name="Rectangle 111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B8C1E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06" name="Group 105"/>
              <p:cNvGrpSpPr/>
              <p:nvPr/>
            </p:nvGrpSpPr>
            <p:grpSpPr>
              <a:xfrm>
                <a:off x="1289848" y="4583835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107" name="Straight Connector 106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08" name="TextBox 107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109" name="Rectangle 108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00" name="Group 99"/>
            <p:cNvGrpSpPr/>
            <p:nvPr/>
          </p:nvGrpSpPr>
          <p:grpSpPr>
            <a:xfrm>
              <a:off x="974463" y="4179313"/>
              <a:ext cx="488605" cy="380448"/>
              <a:chOff x="974463" y="4179313"/>
              <a:chExt cx="488605" cy="380448"/>
            </a:xfrm>
          </p:grpSpPr>
          <p:sp>
            <p:nvSpPr>
              <p:cNvPr id="101" name="Oval 100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NLJ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03" name="Straight Connector 102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04" name="Straight Connector 103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grpSp>
        <p:nvGrpSpPr>
          <p:cNvPr id="113" name="Group 112"/>
          <p:cNvGrpSpPr/>
          <p:nvPr/>
        </p:nvGrpSpPr>
        <p:grpSpPr>
          <a:xfrm>
            <a:off x="1703966" y="3619163"/>
            <a:ext cx="1092565" cy="1047373"/>
            <a:chOff x="761855" y="4179313"/>
            <a:chExt cx="913821" cy="1047373"/>
          </a:xfrm>
        </p:grpSpPr>
        <p:grpSp>
          <p:nvGrpSpPr>
            <p:cNvPr id="114" name="Group 113"/>
            <p:cNvGrpSpPr/>
            <p:nvPr/>
          </p:nvGrpSpPr>
          <p:grpSpPr>
            <a:xfrm>
              <a:off x="761855" y="4561890"/>
              <a:ext cx="913821" cy="664796"/>
              <a:chOff x="761855" y="4583835"/>
              <a:chExt cx="913821" cy="664796"/>
            </a:xfrm>
          </p:grpSpPr>
          <p:grpSp>
            <p:nvGrpSpPr>
              <p:cNvPr id="120" name="Group 119"/>
              <p:cNvGrpSpPr/>
              <p:nvPr/>
            </p:nvGrpSpPr>
            <p:grpSpPr>
              <a:xfrm>
                <a:off x="761855" y="4583835"/>
                <a:ext cx="385828" cy="664796"/>
                <a:chOff x="523058" y="2899957"/>
                <a:chExt cx="385828" cy="664796"/>
              </a:xfrm>
            </p:grpSpPr>
            <p:cxnSp>
              <p:nvCxnSpPr>
                <p:cNvPr id="125" name="Straight Connector 124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26" name="TextBox 125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D</a:t>
                  </a:r>
                </a:p>
              </p:txBody>
            </p:sp>
            <p:sp>
              <p:nvSpPr>
                <p:cNvPr id="127" name="Rectangle 126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B8C1E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1" name="Group 120"/>
              <p:cNvGrpSpPr/>
              <p:nvPr/>
            </p:nvGrpSpPr>
            <p:grpSpPr>
              <a:xfrm>
                <a:off x="1289848" y="4583835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122" name="Straight Connector 121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23" name="TextBox 122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124" name="Rectangle 123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15" name="Group 114"/>
            <p:cNvGrpSpPr/>
            <p:nvPr/>
          </p:nvGrpSpPr>
          <p:grpSpPr>
            <a:xfrm>
              <a:off x="974463" y="4179313"/>
              <a:ext cx="488605" cy="380448"/>
              <a:chOff x="974463" y="4179313"/>
              <a:chExt cx="488605" cy="380448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18" name="Straight Connector 117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19" name="Straight Connector 118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grpSp>
        <p:nvGrpSpPr>
          <p:cNvPr id="128" name="Group 127"/>
          <p:cNvGrpSpPr>
            <a:grpSpLocks noChangeAspect="1"/>
          </p:cNvGrpSpPr>
          <p:nvPr/>
        </p:nvGrpSpPr>
        <p:grpSpPr>
          <a:xfrm>
            <a:off x="6395405" y="181541"/>
            <a:ext cx="2609012" cy="1408720"/>
            <a:chOff x="720080" y="2821043"/>
            <a:chExt cx="3098453" cy="1672990"/>
          </a:xfrm>
        </p:grpSpPr>
        <p:grpSp>
          <p:nvGrpSpPr>
            <p:cNvPr id="129" name="Group 128"/>
            <p:cNvGrpSpPr/>
            <p:nvPr/>
          </p:nvGrpSpPr>
          <p:grpSpPr>
            <a:xfrm>
              <a:off x="720080" y="2834054"/>
              <a:ext cx="548640" cy="749437"/>
              <a:chOff x="720080" y="2834054"/>
              <a:chExt cx="548640" cy="749437"/>
            </a:xfrm>
          </p:grpSpPr>
          <p:sp>
            <p:nvSpPr>
              <p:cNvPr id="149" name="TextBox 148"/>
              <p:cNvSpPr txBox="1">
                <a:spLocks noChangeAspect="1"/>
              </p:cNvSpPr>
              <p:nvPr/>
            </p:nvSpPr>
            <p:spPr>
              <a:xfrm>
                <a:off x="827077" y="3286717"/>
                <a:ext cx="334644" cy="296774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150" name="Oval 149"/>
              <p:cNvSpPr>
                <a:spLocks/>
              </p:cNvSpPr>
              <p:nvPr/>
            </p:nvSpPr>
            <p:spPr bwMode="auto">
              <a:xfrm>
                <a:off x="720080" y="2834054"/>
                <a:ext cx="548640" cy="274320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51" name="Straight Connector 150"/>
              <p:cNvCxnSpPr/>
              <p:nvPr/>
            </p:nvCxnSpPr>
            <p:spPr bwMode="auto">
              <a:xfrm>
                <a:off x="994400" y="311529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grpSp>
          <p:nvGrpSpPr>
            <p:cNvPr id="130" name="Group 129"/>
            <p:cNvGrpSpPr/>
            <p:nvPr/>
          </p:nvGrpSpPr>
          <p:grpSpPr>
            <a:xfrm>
              <a:off x="1268720" y="2821043"/>
              <a:ext cx="2549813" cy="757230"/>
              <a:chOff x="1268720" y="2821043"/>
              <a:chExt cx="2549813" cy="757230"/>
            </a:xfrm>
          </p:grpSpPr>
          <p:sp>
            <p:nvSpPr>
              <p:cNvPr id="141" name="Oval 140"/>
              <p:cNvSpPr/>
              <p:nvPr/>
            </p:nvSpPr>
            <p:spPr bwMode="auto">
              <a:xfrm>
                <a:off x="1444292" y="2821043"/>
                <a:ext cx="506138" cy="300343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42" name="Straight Connector 141"/>
              <p:cNvCxnSpPr/>
              <p:nvPr/>
            </p:nvCxnSpPr>
            <p:spPr bwMode="auto">
              <a:xfrm rot="5400000">
                <a:off x="1357309" y="288262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grpSp>
            <p:nvGrpSpPr>
              <p:cNvPr id="143" name="Group 142"/>
              <p:cNvGrpSpPr/>
              <p:nvPr/>
            </p:nvGrpSpPr>
            <p:grpSpPr>
              <a:xfrm>
                <a:off x="2589813" y="2821043"/>
                <a:ext cx="1228720" cy="757230"/>
                <a:chOff x="2589813" y="2821043"/>
                <a:chExt cx="1228720" cy="757230"/>
              </a:xfrm>
            </p:grpSpPr>
            <p:sp>
              <p:nvSpPr>
                <p:cNvPr id="144" name="Oval 143"/>
                <p:cNvSpPr/>
                <p:nvPr/>
              </p:nvSpPr>
              <p:spPr bwMode="auto">
                <a:xfrm>
                  <a:off x="2589813" y="2821043"/>
                  <a:ext cx="506138" cy="300343"/>
                </a:xfrm>
                <a:prstGeom prst="ellipse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5" name="TextBox 144"/>
                <p:cNvSpPr txBox="1">
                  <a:spLocks noChangeAspect="1"/>
                </p:cNvSpPr>
                <p:nvPr/>
              </p:nvSpPr>
              <p:spPr>
                <a:xfrm>
                  <a:off x="3376890" y="3281498"/>
                  <a:ext cx="334644" cy="296775"/>
                </a:xfrm>
                <a:prstGeom prst="rect">
                  <a:avLst/>
                </a:prstGeom>
                <a:solidFill>
                  <a:srgbClr val="FF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cxnSp>
              <p:nvCxnSpPr>
                <p:cNvPr id="146" name="Straight Connector 145"/>
                <p:cNvCxnSpPr/>
                <p:nvPr/>
              </p:nvCxnSpPr>
              <p:spPr bwMode="auto">
                <a:xfrm rot="5400000">
                  <a:off x="3182934" y="2882625"/>
                  <a:ext cx="0" cy="17717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47" name="Straight Connector 146"/>
                <p:cNvCxnSpPr>
                  <a:stCxn id="145" idx="0"/>
                </p:cNvCxnSpPr>
                <p:nvPr/>
              </p:nvCxnSpPr>
              <p:spPr bwMode="auto">
                <a:xfrm flipH="1" flipV="1">
                  <a:off x="3537456" y="3117488"/>
                  <a:ext cx="6756" cy="164009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48" name="Oval 147"/>
                <p:cNvSpPr>
                  <a:spLocks/>
                </p:cNvSpPr>
                <p:nvPr/>
              </p:nvSpPr>
              <p:spPr bwMode="auto">
                <a:xfrm>
                  <a:off x="3269893" y="2834054"/>
                  <a:ext cx="548640" cy="274320"/>
                </a:xfrm>
                <a:prstGeom prst="ellipse">
                  <a:avLst/>
                </a:prstGeom>
                <a:solidFill>
                  <a:srgbClr val="FF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Select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31" name="Group 130"/>
            <p:cNvGrpSpPr/>
            <p:nvPr/>
          </p:nvGrpSpPr>
          <p:grpSpPr>
            <a:xfrm>
              <a:off x="1956139" y="2832715"/>
              <a:ext cx="635279" cy="1661318"/>
              <a:chOff x="1956139" y="2832715"/>
              <a:chExt cx="635279" cy="1661318"/>
            </a:xfrm>
          </p:grpSpPr>
          <p:sp>
            <p:nvSpPr>
              <p:cNvPr id="132" name="Oval 131"/>
              <p:cNvSpPr/>
              <p:nvPr/>
            </p:nvSpPr>
            <p:spPr bwMode="auto">
              <a:xfrm>
                <a:off x="2017957" y="3275554"/>
                <a:ext cx="506138" cy="300343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" name="TextBox 132"/>
              <p:cNvSpPr txBox="1">
                <a:spLocks noChangeAspect="1"/>
              </p:cNvSpPr>
              <p:nvPr/>
            </p:nvSpPr>
            <p:spPr>
              <a:xfrm>
                <a:off x="2103704" y="4197258"/>
                <a:ext cx="334645" cy="296775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134" name="TextBox 133"/>
              <p:cNvSpPr txBox="1">
                <a:spLocks noChangeAspect="1"/>
              </p:cNvSpPr>
              <p:nvPr/>
            </p:nvSpPr>
            <p:spPr>
              <a:xfrm>
                <a:off x="2103704" y="2832715"/>
                <a:ext cx="334645" cy="296774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cxnSp>
            <p:nvCxnSpPr>
              <p:cNvPr id="135" name="Straight Connector 134"/>
              <p:cNvCxnSpPr/>
              <p:nvPr/>
            </p:nvCxnSpPr>
            <p:spPr bwMode="auto">
              <a:xfrm>
                <a:off x="2271026" y="3568582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36" name="Straight Connector 135"/>
              <p:cNvCxnSpPr>
                <a:stCxn id="134" idx="1"/>
              </p:cNvCxnSpPr>
              <p:nvPr/>
            </p:nvCxnSpPr>
            <p:spPr bwMode="auto">
              <a:xfrm flipH="1" flipV="1">
                <a:off x="1956139" y="2971214"/>
                <a:ext cx="147565" cy="988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37" name="Straight Connector 136"/>
              <p:cNvCxnSpPr>
                <a:endCxn id="134" idx="3"/>
              </p:cNvCxnSpPr>
              <p:nvPr/>
            </p:nvCxnSpPr>
            <p:spPr bwMode="auto">
              <a:xfrm flipH="1">
                <a:off x="2438349" y="2971214"/>
                <a:ext cx="153069" cy="988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38" name="Straight Connector 137"/>
              <p:cNvCxnSpPr>
                <a:stCxn id="134" idx="2"/>
              </p:cNvCxnSpPr>
              <p:nvPr/>
            </p:nvCxnSpPr>
            <p:spPr bwMode="auto">
              <a:xfrm flipH="1">
                <a:off x="2271026" y="3129489"/>
                <a:ext cx="1" cy="15668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39" name="Oval 138"/>
              <p:cNvSpPr>
                <a:spLocks/>
              </p:cNvSpPr>
              <p:nvPr/>
            </p:nvSpPr>
            <p:spPr bwMode="auto">
              <a:xfrm>
                <a:off x="1996706" y="3745760"/>
                <a:ext cx="548640" cy="274320"/>
              </a:xfrm>
              <a:prstGeom prst="ellipse">
                <a:avLst/>
              </a:prstGeom>
              <a:solidFill>
                <a:srgbClr val="B8C1E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40" name="Straight Connector 139"/>
              <p:cNvCxnSpPr/>
              <p:nvPr/>
            </p:nvCxnSpPr>
            <p:spPr bwMode="auto">
              <a:xfrm rot="10800000">
                <a:off x="2271027" y="4020080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</p:grpSp>
      <p:sp>
        <p:nvSpPr>
          <p:cNvPr id="189" name="TextBox 188"/>
          <p:cNvSpPr txBox="1"/>
          <p:nvPr/>
        </p:nvSpPr>
        <p:spPr>
          <a:xfrm>
            <a:off x="728020" y="4779160"/>
            <a:ext cx="572291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+mj-lt"/>
              </a:rPr>
              <a:t>1520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1999102" y="4779160"/>
            <a:ext cx="448809" cy="276999"/>
          </a:xfrm>
          <a:prstGeom prst="rect">
            <a:avLst/>
          </a:prstGeom>
          <a:solidFill>
            <a:srgbClr val="F1C4FF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+mj-lt"/>
              </a:rPr>
              <a:t>432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4455" y="2175908"/>
            <a:ext cx="7581513" cy="998452"/>
            <a:chOff x="204455" y="2175908"/>
            <a:chExt cx="7581513" cy="998452"/>
          </a:xfrm>
        </p:grpSpPr>
        <p:cxnSp>
          <p:nvCxnSpPr>
            <p:cNvPr id="54" name="Straight Connector 53"/>
            <p:cNvCxnSpPr/>
            <p:nvPr/>
          </p:nvCxnSpPr>
          <p:spPr bwMode="auto">
            <a:xfrm flipV="1">
              <a:off x="204455" y="3167044"/>
              <a:ext cx="6598399" cy="73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1020B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2" name="TextBox 151"/>
            <p:cNvSpPr txBox="1"/>
            <p:nvPr/>
          </p:nvSpPr>
          <p:spPr>
            <a:xfrm>
              <a:off x="6613977" y="2175908"/>
              <a:ext cx="1171991" cy="858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Single relation plans</a:t>
              </a:r>
            </a:p>
          </p:txBody>
        </p:sp>
        <p:grpSp>
          <p:nvGrpSpPr>
            <p:cNvPr id="218" name="Group 217"/>
            <p:cNvGrpSpPr/>
            <p:nvPr/>
          </p:nvGrpSpPr>
          <p:grpSpPr>
            <a:xfrm>
              <a:off x="2378036" y="2194341"/>
              <a:ext cx="385828" cy="664796"/>
              <a:chOff x="523058" y="2899957"/>
              <a:chExt cx="385828" cy="664796"/>
            </a:xfrm>
            <a:solidFill>
              <a:srgbClr val="FFFF00"/>
            </a:solidFill>
          </p:grpSpPr>
          <p:cxnSp>
            <p:nvCxnSpPr>
              <p:cNvPr id="220" name="Straight Connector 219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221" name="TextBox 220"/>
              <p:cNvSpPr txBox="1">
                <a:spLocks noChangeAspect="1"/>
              </p:cNvSpPr>
              <p:nvPr/>
            </p:nvSpPr>
            <p:spPr>
              <a:xfrm>
                <a:off x="572236" y="3318532"/>
                <a:ext cx="277640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222" name="Rectangle 221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19" name="TextBox 218"/>
            <p:cNvSpPr txBox="1"/>
            <p:nvPr/>
          </p:nvSpPr>
          <p:spPr>
            <a:xfrm>
              <a:off x="2807754" y="2194341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73</a:t>
              </a:r>
            </a:p>
          </p:txBody>
        </p:sp>
        <p:grpSp>
          <p:nvGrpSpPr>
            <p:cNvPr id="213" name="Group 212"/>
            <p:cNvGrpSpPr/>
            <p:nvPr/>
          </p:nvGrpSpPr>
          <p:grpSpPr>
            <a:xfrm>
              <a:off x="1336736" y="2194341"/>
              <a:ext cx="380390" cy="741606"/>
              <a:chOff x="1244686" y="2823147"/>
              <a:chExt cx="380390" cy="741606"/>
            </a:xfrm>
          </p:grpSpPr>
          <p:cxnSp>
            <p:nvCxnSpPr>
              <p:cNvPr id="215" name="Straight Connector 214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216" name="TextBox 215"/>
              <p:cNvSpPr txBox="1">
                <a:spLocks noChangeAspect="1"/>
              </p:cNvSpPr>
              <p:nvPr/>
            </p:nvSpPr>
            <p:spPr>
              <a:xfrm>
                <a:off x="1296061" y="3318532"/>
                <a:ext cx="277640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7" name="Isosceles Triangle 216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14" name="TextBox 213"/>
            <p:cNvSpPr txBox="1"/>
            <p:nvPr/>
          </p:nvSpPr>
          <p:spPr>
            <a:xfrm>
              <a:off x="1724442" y="2194341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27</a:t>
              </a:r>
            </a:p>
          </p:txBody>
        </p:sp>
        <p:grpSp>
          <p:nvGrpSpPr>
            <p:cNvPr id="208" name="Group 207"/>
            <p:cNvGrpSpPr/>
            <p:nvPr/>
          </p:nvGrpSpPr>
          <p:grpSpPr>
            <a:xfrm>
              <a:off x="615108" y="2194341"/>
              <a:ext cx="385828" cy="664796"/>
              <a:chOff x="523058" y="2899957"/>
              <a:chExt cx="385828" cy="664796"/>
            </a:xfrm>
          </p:grpSpPr>
          <p:cxnSp>
            <p:nvCxnSpPr>
              <p:cNvPr id="210" name="Straight Connector 209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211" name="TextBox 210"/>
              <p:cNvSpPr txBox="1">
                <a:spLocks noChangeAspect="1"/>
              </p:cNvSpPr>
              <p:nvPr/>
            </p:nvSpPr>
            <p:spPr>
              <a:xfrm>
                <a:off x="572236" y="3318532"/>
                <a:ext cx="277640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2" name="Rectangle 211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9" name="TextBox 208"/>
            <p:cNvSpPr txBox="1"/>
            <p:nvPr/>
          </p:nvSpPr>
          <p:spPr>
            <a:xfrm>
              <a:off x="222292" y="2194341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  <p:grpSp>
          <p:nvGrpSpPr>
            <p:cNvPr id="203" name="Group 202"/>
            <p:cNvGrpSpPr/>
            <p:nvPr/>
          </p:nvGrpSpPr>
          <p:grpSpPr>
            <a:xfrm>
              <a:off x="6017091" y="2194341"/>
              <a:ext cx="385828" cy="664796"/>
              <a:chOff x="523058" y="2899957"/>
              <a:chExt cx="385828" cy="664796"/>
            </a:xfrm>
            <a:solidFill>
              <a:srgbClr val="B8C1EC"/>
            </a:solidFill>
          </p:grpSpPr>
          <p:cxnSp>
            <p:nvCxnSpPr>
              <p:cNvPr id="205" name="Straight Connector 204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206" name="TextBox 205"/>
              <p:cNvSpPr txBox="1">
                <a:spLocks noChangeAspect="1"/>
              </p:cNvSpPr>
              <p:nvPr/>
            </p:nvSpPr>
            <p:spPr>
              <a:xfrm>
                <a:off x="572236" y="3318532"/>
                <a:ext cx="277640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207" name="Rectangle 206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4" name="TextBox 203"/>
            <p:cNvSpPr txBox="1"/>
            <p:nvPr/>
          </p:nvSpPr>
          <p:spPr>
            <a:xfrm>
              <a:off x="5593914" y="2194341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42</a:t>
              </a:r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4024591" y="2194341"/>
              <a:ext cx="380390" cy="741606"/>
              <a:chOff x="1244686" y="2823147"/>
              <a:chExt cx="380390" cy="741606"/>
            </a:xfrm>
            <a:solidFill>
              <a:srgbClr val="FFFFCC"/>
            </a:solidFill>
          </p:grpSpPr>
          <p:cxnSp>
            <p:nvCxnSpPr>
              <p:cNvPr id="200" name="Straight Connector 199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201" name="TextBox 200"/>
              <p:cNvSpPr txBox="1">
                <a:spLocks noChangeAspect="1"/>
              </p:cNvSpPr>
              <p:nvPr/>
            </p:nvSpPr>
            <p:spPr>
              <a:xfrm>
                <a:off x="1296061" y="3318532"/>
                <a:ext cx="277640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202" name="Isosceles Triangle 201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99" name="TextBox 198"/>
            <p:cNvSpPr txBox="1"/>
            <p:nvPr/>
          </p:nvSpPr>
          <p:spPr>
            <a:xfrm>
              <a:off x="4456186" y="2194341"/>
              <a:ext cx="357342" cy="276999"/>
            </a:xfrm>
            <a:prstGeom prst="rect">
              <a:avLst/>
            </a:prstGeom>
            <a:solidFill>
              <a:srgbClr val="F1C4FF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sp>
        <p:nvSpPr>
          <p:cNvPr id="153" name="Rectangle 152"/>
          <p:cNvSpPr/>
          <p:nvPr/>
        </p:nvSpPr>
        <p:spPr>
          <a:xfrm>
            <a:off x="6402918" y="1"/>
            <a:ext cx="2741081" cy="167405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Multiply 153"/>
          <p:cNvSpPr/>
          <p:nvPr/>
        </p:nvSpPr>
        <p:spPr>
          <a:xfrm>
            <a:off x="422540" y="3514573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473517" y="34061"/>
            <a:ext cx="482875" cy="1603014"/>
          </a:xfrm>
          <a:prstGeom prst="roundRect">
            <a:avLst/>
          </a:prstGeom>
          <a:solidFill>
            <a:srgbClr val="FF0000">
              <a:alpha val="50000"/>
            </a:srgbClr>
          </a:solidFill>
          <a:ln w="1270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/>
          <p:cNvSpPr txBox="1"/>
          <p:nvPr/>
        </p:nvSpPr>
        <p:spPr>
          <a:xfrm>
            <a:off x="635599" y="5211042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Prune</a:t>
            </a:r>
            <a:endParaRPr lang="en-US" sz="1600" b="0" i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0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189" grpId="0" animBg="1"/>
      <p:bldP spid="189" grpId="1" animBg="1"/>
      <p:bldP spid="190" grpId="0" animBg="1"/>
      <p:bldP spid="154" grpId="0" animBg="1"/>
      <p:bldP spid="154" grpId="1" animBg="1"/>
      <p:bldP spid="9" grpId="0" animBg="1"/>
      <p:bldP spid="155" grpId="0"/>
      <p:bldP spid="155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0" y="1050083"/>
            <a:ext cx="5802888" cy="548030"/>
          </a:xfrm>
        </p:spPr>
        <p:txBody>
          <a:bodyPr/>
          <a:lstStyle/>
          <a:p>
            <a:r>
              <a:rPr lang="en-US" sz="4800" dirty="0" smtClean="0"/>
              <a:t>Next, All Three Relation Plans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58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49503" y="2292704"/>
            <a:ext cx="971826" cy="1107988"/>
            <a:chOff x="1982419" y="4144973"/>
            <a:chExt cx="812835" cy="1107988"/>
          </a:xfrm>
        </p:grpSpPr>
        <p:grpSp>
          <p:nvGrpSpPr>
            <p:cNvPr id="6" name="Group 5"/>
            <p:cNvGrpSpPr/>
            <p:nvPr/>
          </p:nvGrpSpPr>
          <p:grpSpPr>
            <a:xfrm>
              <a:off x="1982419" y="4511355"/>
              <a:ext cx="380390" cy="741606"/>
              <a:chOff x="1244686" y="2823147"/>
              <a:chExt cx="380390" cy="741606"/>
            </a:xfrm>
          </p:grpSpPr>
          <p:cxnSp>
            <p:nvCxnSpPr>
              <p:cNvPr id="16" name="Straight Connector 15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7" name="TextBox 16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Isosceles Triangle 17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409426" y="4529843"/>
              <a:ext cx="385828" cy="664796"/>
              <a:chOff x="523058" y="2899957"/>
              <a:chExt cx="385828" cy="664796"/>
            </a:xfrm>
            <a:solidFill>
              <a:srgbClr val="FFFF00"/>
            </a:solidFill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4" name="TextBox 13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15" name="Rectangle 14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124198" y="4144973"/>
              <a:ext cx="488605" cy="380448"/>
              <a:chOff x="974463" y="4179313"/>
              <a:chExt cx="488605" cy="380448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1" name="Straight Connector 10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2" name="Straight Connector 11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grpSp>
        <p:nvGrpSpPr>
          <p:cNvPr id="19" name="Group 18"/>
          <p:cNvGrpSpPr/>
          <p:nvPr/>
        </p:nvGrpSpPr>
        <p:grpSpPr>
          <a:xfrm>
            <a:off x="3961133" y="2292704"/>
            <a:ext cx="1092565" cy="1047373"/>
            <a:chOff x="761855" y="4179313"/>
            <a:chExt cx="913821" cy="1047373"/>
          </a:xfrm>
        </p:grpSpPr>
        <p:grpSp>
          <p:nvGrpSpPr>
            <p:cNvPr id="20" name="Group 19"/>
            <p:cNvGrpSpPr/>
            <p:nvPr/>
          </p:nvGrpSpPr>
          <p:grpSpPr>
            <a:xfrm>
              <a:off x="761855" y="4561890"/>
              <a:ext cx="913821" cy="664796"/>
              <a:chOff x="761855" y="4583835"/>
              <a:chExt cx="913821" cy="664796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761855" y="4583835"/>
                <a:ext cx="385828" cy="664796"/>
                <a:chOff x="523058" y="2899957"/>
                <a:chExt cx="385828" cy="664796"/>
              </a:xfrm>
            </p:grpSpPr>
            <p:cxnSp>
              <p:nvCxnSpPr>
                <p:cNvPr id="31" name="Straight Connector 30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32" name="TextBox 31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D</a:t>
                  </a:r>
                </a:p>
              </p:txBody>
            </p:sp>
            <p:sp>
              <p:nvSpPr>
                <p:cNvPr id="33" name="Rectangle 32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B8C1E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1289848" y="4583835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9" name="TextBox 28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30" name="Rectangle 29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21" name="Group 20"/>
            <p:cNvGrpSpPr/>
            <p:nvPr/>
          </p:nvGrpSpPr>
          <p:grpSpPr>
            <a:xfrm>
              <a:off x="974463" y="4179313"/>
              <a:ext cx="488605" cy="380448"/>
              <a:chOff x="974463" y="4179313"/>
              <a:chExt cx="488605" cy="380448"/>
            </a:xfrm>
          </p:grpSpPr>
          <p:sp>
            <p:nvSpPr>
              <p:cNvPr id="22" name="Oval 21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24" name="Straight Connector 23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25" name="Straight Connector 24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sp>
        <p:nvSpPr>
          <p:cNvPr id="48" name="TextBox 47"/>
          <p:cNvSpPr txBox="1"/>
          <p:nvPr/>
        </p:nvSpPr>
        <p:spPr>
          <a:xfrm>
            <a:off x="7604577" y="2452020"/>
            <a:ext cx="1457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Pruned </a:t>
            </a:r>
          </a:p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two relation plans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412906" y="2292704"/>
            <a:ext cx="961505" cy="1122054"/>
            <a:chOff x="6324979" y="3777356"/>
            <a:chExt cx="961505" cy="1122054"/>
          </a:xfrm>
        </p:grpSpPr>
        <p:grpSp>
          <p:nvGrpSpPr>
            <p:cNvPr id="50" name="Group 49"/>
            <p:cNvGrpSpPr/>
            <p:nvPr/>
          </p:nvGrpSpPr>
          <p:grpSpPr>
            <a:xfrm>
              <a:off x="6825188" y="4162726"/>
              <a:ext cx="461296" cy="664796"/>
              <a:chOff x="523058" y="2899957"/>
              <a:chExt cx="385828" cy="664796"/>
            </a:xfrm>
          </p:grpSpPr>
          <p:cxnSp>
            <p:nvCxnSpPr>
              <p:cNvPr id="60" name="Straight Connector 59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61" name="TextBox 60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62" name="Rectangle 61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505833" y="3777356"/>
              <a:ext cx="584176" cy="380448"/>
              <a:chOff x="974463" y="4179313"/>
              <a:chExt cx="488605" cy="380448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58" name="Straight Connector 57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59" name="Straight Connector 58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  <p:grpSp>
          <p:nvGrpSpPr>
            <p:cNvPr id="52" name="Group 51"/>
            <p:cNvGrpSpPr/>
            <p:nvPr/>
          </p:nvGrpSpPr>
          <p:grpSpPr>
            <a:xfrm>
              <a:off x="6324979" y="4157804"/>
              <a:ext cx="454795" cy="741606"/>
              <a:chOff x="1244686" y="2823147"/>
              <a:chExt cx="380390" cy="741606"/>
            </a:xfrm>
            <a:solidFill>
              <a:srgbClr val="FFFFCC"/>
            </a:solidFill>
          </p:grpSpPr>
          <p:cxnSp>
            <p:nvCxnSpPr>
              <p:cNvPr id="53" name="Straight Connector 52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54" name="TextBox 53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55" name="Isosceles Triangle 54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1500429" y="2292704"/>
            <a:ext cx="1016746" cy="1113424"/>
            <a:chOff x="2725598" y="4143645"/>
            <a:chExt cx="1016746" cy="1113424"/>
          </a:xfrm>
        </p:grpSpPr>
        <p:grpSp>
          <p:nvGrpSpPr>
            <p:cNvPr id="64" name="Group 63"/>
            <p:cNvGrpSpPr/>
            <p:nvPr/>
          </p:nvGrpSpPr>
          <p:grpSpPr>
            <a:xfrm>
              <a:off x="2725598" y="4526222"/>
              <a:ext cx="461296" cy="664796"/>
              <a:chOff x="523058" y="2899957"/>
              <a:chExt cx="385828" cy="664796"/>
            </a:xfrm>
          </p:grpSpPr>
          <p:cxnSp>
            <p:nvCxnSpPr>
              <p:cNvPr id="74" name="Straight Connector 73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75" name="TextBox 74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76" name="Rectangle 75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2979792" y="4143645"/>
              <a:ext cx="584176" cy="380448"/>
              <a:chOff x="974463" y="4179313"/>
              <a:chExt cx="488605" cy="380448"/>
            </a:xfrm>
          </p:grpSpPr>
          <p:sp>
            <p:nvSpPr>
              <p:cNvPr id="70" name="Oval 69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72" name="Straight Connector 71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73" name="Straight Connector 72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  <p:grpSp>
          <p:nvGrpSpPr>
            <p:cNvPr id="66" name="Group 65"/>
            <p:cNvGrpSpPr/>
            <p:nvPr/>
          </p:nvGrpSpPr>
          <p:grpSpPr>
            <a:xfrm>
              <a:off x="3287549" y="4515463"/>
              <a:ext cx="454795" cy="741606"/>
              <a:chOff x="1244686" y="2823147"/>
              <a:chExt cx="380390" cy="741606"/>
            </a:xfrm>
          </p:grpSpPr>
          <p:cxnSp>
            <p:nvCxnSpPr>
              <p:cNvPr id="67" name="Straight Connector 66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68" name="TextBox 67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Isosceles Triangle 68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2689558" y="2292704"/>
            <a:ext cx="1092565" cy="1047373"/>
            <a:chOff x="761855" y="4179313"/>
            <a:chExt cx="913821" cy="1047373"/>
          </a:xfrm>
        </p:grpSpPr>
        <p:grpSp>
          <p:nvGrpSpPr>
            <p:cNvPr id="78" name="Group 77"/>
            <p:cNvGrpSpPr/>
            <p:nvPr/>
          </p:nvGrpSpPr>
          <p:grpSpPr>
            <a:xfrm>
              <a:off x="761855" y="4561890"/>
              <a:ext cx="913821" cy="664796"/>
              <a:chOff x="761855" y="4583835"/>
              <a:chExt cx="913821" cy="664796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761855" y="4583835"/>
                <a:ext cx="385828" cy="664796"/>
                <a:chOff x="523058" y="2899957"/>
                <a:chExt cx="385828" cy="664796"/>
              </a:xfrm>
            </p:grpSpPr>
            <p:cxnSp>
              <p:nvCxnSpPr>
                <p:cNvPr id="89" name="Straight Connector 88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90" name="TextBox 89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91" name="Rectangle 90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1289848" y="4583835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86" name="Straight Connector 85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87" name="TextBox 86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D</a:t>
                  </a:r>
                </a:p>
              </p:txBody>
            </p:sp>
            <p:sp>
              <p:nvSpPr>
                <p:cNvPr id="88" name="Rectangle 87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B8C1E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79" name="Group 78"/>
            <p:cNvGrpSpPr/>
            <p:nvPr/>
          </p:nvGrpSpPr>
          <p:grpSpPr>
            <a:xfrm>
              <a:off x="974463" y="4179313"/>
              <a:ext cx="488605" cy="380448"/>
              <a:chOff x="974463" y="4179313"/>
              <a:chExt cx="488605" cy="380448"/>
            </a:xfrm>
          </p:grpSpPr>
          <p:sp>
            <p:nvSpPr>
              <p:cNvPr id="80" name="Oval 79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82" name="Straight Connector 81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83" name="Straight Connector 82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grpSp>
        <p:nvGrpSpPr>
          <p:cNvPr id="106" name="Group 105"/>
          <p:cNvGrpSpPr/>
          <p:nvPr/>
        </p:nvGrpSpPr>
        <p:grpSpPr>
          <a:xfrm>
            <a:off x="6547877" y="2292704"/>
            <a:ext cx="941618" cy="1116868"/>
            <a:chOff x="6648228" y="3411185"/>
            <a:chExt cx="941618" cy="1116868"/>
          </a:xfrm>
        </p:grpSpPr>
        <p:grpSp>
          <p:nvGrpSpPr>
            <p:cNvPr id="107" name="Group 106"/>
            <p:cNvGrpSpPr/>
            <p:nvPr/>
          </p:nvGrpSpPr>
          <p:grpSpPr>
            <a:xfrm>
              <a:off x="6648228" y="3786447"/>
              <a:ext cx="461296" cy="664796"/>
              <a:chOff x="523058" y="2899957"/>
              <a:chExt cx="385828" cy="664796"/>
            </a:xfrm>
          </p:grpSpPr>
          <p:cxnSp>
            <p:nvCxnSpPr>
              <p:cNvPr id="117" name="Straight Connector 116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18" name="TextBox 117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119" name="Rectangle 118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6824866" y="3411185"/>
              <a:ext cx="584176" cy="380448"/>
              <a:chOff x="974463" y="4179313"/>
              <a:chExt cx="488605" cy="380448"/>
            </a:xfrm>
          </p:grpSpPr>
          <p:sp>
            <p:nvSpPr>
              <p:cNvPr id="113" name="Oval 112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15" name="Straight Connector 114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16" name="Straight Connector 115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  <p:grpSp>
          <p:nvGrpSpPr>
            <p:cNvPr id="109" name="Group 108"/>
            <p:cNvGrpSpPr/>
            <p:nvPr/>
          </p:nvGrpSpPr>
          <p:grpSpPr>
            <a:xfrm>
              <a:off x="7135051" y="3786447"/>
              <a:ext cx="454795" cy="741606"/>
              <a:chOff x="1244686" y="2823147"/>
              <a:chExt cx="380390" cy="741606"/>
            </a:xfrm>
            <a:solidFill>
              <a:srgbClr val="FFFFCC"/>
            </a:solidFill>
          </p:grpSpPr>
          <p:cxnSp>
            <p:nvCxnSpPr>
              <p:cNvPr id="110" name="Straight Connector 109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11" name="TextBox 110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112" name="Isosceles Triangle 111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20" name="Group 119"/>
          <p:cNvGrpSpPr>
            <a:grpSpLocks noChangeAspect="1"/>
          </p:cNvGrpSpPr>
          <p:nvPr/>
        </p:nvGrpSpPr>
        <p:grpSpPr>
          <a:xfrm>
            <a:off x="6470826" y="140964"/>
            <a:ext cx="2522368" cy="1366585"/>
            <a:chOff x="720080" y="2821013"/>
            <a:chExt cx="3098453" cy="1678700"/>
          </a:xfrm>
        </p:grpSpPr>
        <p:grpSp>
          <p:nvGrpSpPr>
            <p:cNvPr id="121" name="Group 120"/>
            <p:cNvGrpSpPr/>
            <p:nvPr/>
          </p:nvGrpSpPr>
          <p:grpSpPr>
            <a:xfrm>
              <a:off x="720080" y="2834054"/>
              <a:ext cx="548640" cy="755118"/>
              <a:chOff x="720080" y="2834054"/>
              <a:chExt cx="548640" cy="755118"/>
            </a:xfrm>
          </p:grpSpPr>
          <p:sp>
            <p:nvSpPr>
              <p:cNvPr id="141" name="TextBox 140"/>
              <p:cNvSpPr txBox="1">
                <a:spLocks noChangeAspect="1"/>
              </p:cNvSpPr>
              <p:nvPr/>
            </p:nvSpPr>
            <p:spPr>
              <a:xfrm>
                <a:off x="823873" y="3286717"/>
                <a:ext cx="341052" cy="302455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142" name="Oval 141"/>
              <p:cNvSpPr>
                <a:spLocks/>
              </p:cNvSpPr>
              <p:nvPr/>
            </p:nvSpPr>
            <p:spPr bwMode="auto">
              <a:xfrm>
                <a:off x="720080" y="2834054"/>
                <a:ext cx="548640" cy="274320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43" name="Straight Connector 142"/>
              <p:cNvCxnSpPr/>
              <p:nvPr/>
            </p:nvCxnSpPr>
            <p:spPr bwMode="auto">
              <a:xfrm>
                <a:off x="994400" y="311529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grpSp>
          <p:nvGrpSpPr>
            <p:cNvPr id="122" name="Group 121"/>
            <p:cNvGrpSpPr/>
            <p:nvPr/>
          </p:nvGrpSpPr>
          <p:grpSpPr>
            <a:xfrm>
              <a:off x="1268720" y="2821043"/>
              <a:ext cx="2549813" cy="762910"/>
              <a:chOff x="1268720" y="2821043"/>
              <a:chExt cx="2549813" cy="762910"/>
            </a:xfrm>
          </p:grpSpPr>
          <p:sp>
            <p:nvSpPr>
              <p:cNvPr id="133" name="Oval 132"/>
              <p:cNvSpPr/>
              <p:nvPr/>
            </p:nvSpPr>
            <p:spPr bwMode="auto">
              <a:xfrm>
                <a:off x="1444292" y="2821043"/>
                <a:ext cx="506138" cy="300343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34" name="Straight Connector 133"/>
              <p:cNvCxnSpPr/>
              <p:nvPr/>
            </p:nvCxnSpPr>
            <p:spPr bwMode="auto">
              <a:xfrm rot="5400000">
                <a:off x="1357309" y="288262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grpSp>
            <p:nvGrpSpPr>
              <p:cNvPr id="135" name="Group 134"/>
              <p:cNvGrpSpPr/>
              <p:nvPr/>
            </p:nvGrpSpPr>
            <p:grpSpPr>
              <a:xfrm>
                <a:off x="2589813" y="2821043"/>
                <a:ext cx="1228720" cy="762910"/>
                <a:chOff x="2589813" y="2821043"/>
                <a:chExt cx="1228720" cy="762910"/>
              </a:xfrm>
            </p:grpSpPr>
            <p:sp>
              <p:nvSpPr>
                <p:cNvPr id="136" name="Oval 135"/>
                <p:cNvSpPr/>
                <p:nvPr/>
              </p:nvSpPr>
              <p:spPr bwMode="auto">
                <a:xfrm>
                  <a:off x="2589813" y="2821043"/>
                  <a:ext cx="506138" cy="300343"/>
                </a:xfrm>
                <a:prstGeom prst="ellipse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7" name="TextBox 136"/>
                <p:cNvSpPr txBox="1">
                  <a:spLocks noChangeAspect="1"/>
                </p:cNvSpPr>
                <p:nvPr/>
              </p:nvSpPr>
              <p:spPr>
                <a:xfrm>
                  <a:off x="3373686" y="3281498"/>
                  <a:ext cx="341052" cy="302455"/>
                </a:xfrm>
                <a:prstGeom prst="rect">
                  <a:avLst/>
                </a:prstGeom>
                <a:solidFill>
                  <a:srgbClr val="FF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cxnSp>
              <p:nvCxnSpPr>
                <p:cNvPr id="138" name="Straight Connector 137"/>
                <p:cNvCxnSpPr/>
                <p:nvPr/>
              </p:nvCxnSpPr>
              <p:spPr bwMode="auto">
                <a:xfrm rot="5400000">
                  <a:off x="3182934" y="2882625"/>
                  <a:ext cx="0" cy="17717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39" name="Straight Connector 138"/>
                <p:cNvCxnSpPr/>
                <p:nvPr/>
              </p:nvCxnSpPr>
              <p:spPr bwMode="auto">
                <a:xfrm rot="10800000">
                  <a:off x="3537456" y="3117487"/>
                  <a:ext cx="0" cy="17717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40" name="Oval 139"/>
                <p:cNvSpPr>
                  <a:spLocks/>
                </p:cNvSpPr>
                <p:nvPr/>
              </p:nvSpPr>
              <p:spPr bwMode="auto">
                <a:xfrm>
                  <a:off x="3269893" y="2834054"/>
                  <a:ext cx="548640" cy="274320"/>
                </a:xfrm>
                <a:prstGeom prst="ellipse">
                  <a:avLst/>
                </a:prstGeom>
                <a:solidFill>
                  <a:srgbClr val="FF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Select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>
              <a:off x="1956139" y="2821013"/>
              <a:ext cx="635280" cy="1678700"/>
              <a:chOff x="1956139" y="2821013"/>
              <a:chExt cx="635280" cy="1678700"/>
            </a:xfrm>
          </p:grpSpPr>
          <p:sp>
            <p:nvSpPr>
              <p:cNvPr id="124" name="Oval 123"/>
              <p:cNvSpPr/>
              <p:nvPr/>
            </p:nvSpPr>
            <p:spPr bwMode="auto">
              <a:xfrm>
                <a:off x="2017957" y="3275554"/>
                <a:ext cx="506138" cy="300343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5" name="TextBox 124"/>
              <p:cNvSpPr txBox="1">
                <a:spLocks noChangeAspect="1"/>
              </p:cNvSpPr>
              <p:nvPr/>
            </p:nvSpPr>
            <p:spPr>
              <a:xfrm>
                <a:off x="2100502" y="4197258"/>
                <a:ext cx="341051" cy="302455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126" name="TextBox 125"/>
              <p:cNvSpPr txBox="1">
                <a:spLocks noChangeAspect="1"/>
              </p:cNvSpPr>
              <p:nvPr/>
            </p:nvSpPr>
            <p:spPr>
              <a:xfrm>
                <a:off x="2100502" y="2821013"/>
                <a:ext cx="341051" cy="302455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cxnSp>
            <p:nvCxnSpPr>
              <p:cNvPr id="127" name="Straight Connector 126"/>
              <p:cNvCxnSpPr/>
              <p:nvPr/>
            </p:nvCxnSpPr>
            <p:spPr bwMode="auto">
              <a:xfrm>
                <a:off x="2271026" y="3568582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28" name="Straight Connector 127"/>
              <p:cNvCxnSpPr>
                <a:stCxn id="126" idx="1"/>
              </p:cNvCxnSpPr>
              <p:nvPr/>
            </p:nvCxnSpPr>
            <p:spPr bwMode="auto">
              <a:xfrm flipH="1" flipV="1">
                <a:off x="1956139" y="2959513"/>
                <a:ext cx="144363" cy="127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29" name="Straight Connector 128"/>
              <p:cNvCxnSpPr>
                <a:endCxn id="126" idx="3"/>
              </p:cNvCxnSpPr>
              <p:nvPr/>
            </p:nvCxnSpPr>
            <p:spPr bwMode="auto">
              <a:xfrm flipH="1">
                <a:off x="2441553" y="2959513"/>
                <a:ext cx="149866" cy="127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30" name="Straight Connector 129"/>
              <p:cNvCxnSpPr>
                <a:stCxn id="126" idx="2"/>
              </p:cNvCxnSpPr>
              <p:nvPr/>
            </p:nvCxnSpPr>
            <p:spPr bwMode="auto">
              <a:xfrm flipH="1">
                <a:off x="2271026" y="3123469"/>
                <a:ext cx="2" cy="15100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31" name="Oval 130"/>
              <p:cNvSpPr>
                <a:spLocks/>
              </p:cNvSpPr>
              <p:nvPr/>
            </p:nvSpPr>
            <p:spPr bwMode="auto">
              <a:xfrm>
                <a:off x="1996706" y="3745760"/>
                <a:ext cx="548640" cy="274320"/>
              </a:xfrm>
              <a:prstGeom prst="ellipse">
                <a:avLst/>
              </a:prstGeom>
              <a:solidFill>
                <a:srgbClr val="B8C1E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32" name="Straight Connector 131"/>
              <p:cNvCxnSpPr/>
              <p:nvPr/>
            </p:nvCxnSpPr>
            <p:spPr bwMode="auto">
              <a:xfrm rot="10800000">
                <a:off x="2271027" y="4020080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</p:grpSp>
      <p:cxnSp>
        <p:nvCxnSpPr>
          <p:cNvPr id="144" name="Straight Connector 143"/>
          <p:cNvCxnSpPr/>
          <p:nvPr/>
        </p:nvCxnSpPr>
        <p:spPr bwMode="auto">
          <a:xfrm flipV="1">
            <a:off x="145626" y="3781403"/>
            <a:ext cx="6598399" cy="73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1020B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49" name="Group 148"/>
          <p:cNvGrpSpPr/>
          <p:nvPr/>
        </p:nvGrpSpPr>
        <p:grpSpPr>
          <a:xfrm>
            <a:off x="1321329" y="2371456"/>
            <a:ext cx="179100" cy="132434"/>
            <a:chOff x="1321329" y="1980783"/>
            <a:chExt cx="179100" cy="132434"/>
          </a:xfrm>
        </p:grpSpPr>
        <p:cxnSp>
          <p:nvCxnSpPr>
            <p:cNvPr id="146" name="Straight Connector 145"/>
            <p:cNvCxnSpPr/>
            <p:nvPr/>
          </p:nvCxnSpPr>
          <p:spPr bwMode="auto">
            <a:xfrm>
              <a:off x="1321329" y="2113217"/>
              <a:ext cx="1791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47" name="Straight Connector 146"/>
            <p:cNvCxnSpPr/>
            <p:nvPr/>
          </p:nvCxnSpPr>
          <p:spPr bwMode="auto">
            <a:xfrm>
              <a:off x="1321329" y="2046161"/>
              <a:ext cx="1791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48" name="Straight Connector 147"/>
            <p:cNvCxnSpPr/>
            <p:nvPr/>
          </p:nvCxnSpPr>
          <p:spPr bwMode="auto">
            <a:xfrm>
              <a:off x="1321329" y="1980783"/>
              <a:ext cx="1791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cxnSp>
        <p:nvCxnSpPr>
          <p:cNvPr id="150" name="Straight Connector 149"/>
          <p:cNvCxnSpPr/>
          <p:nvPr/>
        </p:nvCxnSpPr>
        <p:spPr bwMode="auto">
          <a:xfrm>
            <a:off x="1321329" y="2437673"/>
            <a:ext cx="1791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grpSp>
        <p:nvGrpSpPr>
          <p:cNvPr id="151" name="Group 150"/>
          <p:cNvGrpSpPr/>
          <p:nvPr/>
        </p:nvGrpSpPr>
        <p:grpSpPr>
          <a:xfrm>
            <a:off x="3788329" y="2368601"/>
            <a:ext cx="179100" cy="132434"/>
            <a:chOff x="1321329" y="1980783"/>
            <a:chExt cx="179100" cy="132434"/>
          </a:xfrm>
        </p:grpSpPr>
        <p:cxnSp>
          <p:nvCxnSpPr>
            <p:cNvPr id="152" name="Straight Connector 151"/>
            <p:cNvCxnSpPr/>
            <p:nvPr/>
          </p:nvCxnSpPr>
          <p:spPr bwMode="auto">
            <a:xfrm>
              <a:off x="1321329" y="2113217"/>
              <a:ext cx="1791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53" name="Straight Connector 152"/>
            <p:cNvCxnSpPr/>
            <p:nvPr/>
          </p:nvCxnSpPr>
          <p:spPr bwMode="auto">
            <a:xfrm>
              <a:off x="1321329" y="2046161"/>
              <a:ext cx="1791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54" name="Straight Connector 153"/>
            <p:cNvCxnSpPr/>
            <p:nvPr/>
          </p:nvCxnSpPr>
          <p:spPr bwMode="auto">
            <a:xfrm>
              <a:off x="1321329" y="1980783"/>
              <a:ext cx="1791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grpSp>
        <p:nvGrpSpPr>
          <p:cNvPr id="155" name="Group 154"/>
          <p:cNvGrpSpPr/>
          <p:nvPr/>
        </p:nvGrpSpPr>
        <p:grpSpPr>
          <a:xfrm>
            <a:off x="6368777" y="2371456"/>
            <a:ext cx="179100" cy="132434"/>
            <a:chOff x="1321329" y="1980783"/>
            <a:chExt cx="179100" cy="132434"/>
          </a:xfrm>
        </p:grpSpPr>
        <p:cxnSp>
          <p:nvCxnSpPr>
            <p:cNvPr id="156" name="Straight Connector 155"/>
            <p:cNvCxnSpPr/>
            <p:nvPr/>
          </p:nvCxnSpPr>
          <p:spPr bwMode="auto">
            <a:xfrm>
              <a:off x="1321329" y="2113217"/>
              <a:ext cx="1791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57" name="Straight Connector 156"/>
            <p:cNvCxnSpPr/>
            <p:nvPr/>
          </p:nvCxnSpPr>
          <p:spPr bwMode="auto">
            <a:xfrm>
              <a:off x="1321329" y="2046161"/>
              <a:ext cx="1791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58" name="Straight Connector 157"/>
            <p:cNvCxnSpPr/>
            <p:nvPr/>
          </p:nvCxnSpPr>
          <p:spPr bwMode="auto">
            <a:xfrm>
              <a:off x="1321329" y="1980783"/>
              <a:ext cx="1791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sp>
        <p:nvSpPr>
          <p:cNvPr id="145" name="Rectangle 144"/>
          <p:cNvSpPr/>
          <p:nvPr/>
        </p:nvSpPr>
        <p:spPr>
          <a:xfrm>
            <a:off x="6402918" y="1"/>
            <a:ext cx="2741081" cy="167405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Multiply 158"/>
          <p:cNvSpPr/>
          <p:nvPr/>
        </p:nvSpPr>
        <p:spPr>
          <a:xfrm>
            <a:off x="1468728" y="2254330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Multiply 162"/>
          <p:cNvSpPr/>
          <p:nvPr/>
        </p:nvSpPr>
        <p:spPr>
          <a:xfrm>
            <a:off x="3916127" y="2235084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Multiply 163"/>
          <p:cNvSpPr/>
          <p:nvPr/>
        </p:nvSpPr>
        <p:spPr>
          <a:xfrm>
            <a:off x="6431190" y="2239582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6400161" y="45567"/>
            <a:ext cx="1655004" cy="1574604"/>
          </a:xfrm>
          <a:custGeom>
            <a:avLst/>
            <a:gdLst>
              <a:gd name="connsiteX0" fmla="*/ 524514 w 1655004"/>
              <a:gd name="connsiteY0" fmla="*/ 49683 h 1574604"/>
              <a:gd name="connsiteX1" fmla="*/ 314964 w 1655004"/>
              <a:gd name="connsiteY1" fmla="*/ 30633 h 1574604"/>
              <a:gd name="connsiteX2" fmla="*/ 105414 w 1655004"/>
              <a:gd name="connsiteY2" fmla="*/ 68733 h 1574604"/>
              <a:gd name="connsiteX3" fmla="*/ 10164 w 1655004"/>
              <a:gd name="connsiteY3" fmla="*/ 140171 h 1574604"/>
              <a:gd name="connsiteX4" fmla="*/ 5402 w 1655004"/>
              <a:gd name="connsiteY4" fmla="*/ 249708 h 1574604"/>
              <a:gd name="connsiteX5" fmla="*/ 33977 w 1655004"/>
              <a:gd name="connsiteY5" fmla="*/ 411633 h 1574604"/>
              <a:gd name="connsiteX6" fmla="*/ 53027 w 1655004"/>
              <a:gd name="connsiteY6" fmla="*/ 654521 h 1574604"/>
              <a:gd name="connsiteX7" fmla="*/ 91127 w 1655004"/>
              <a:gd name="connsiteY7" fmla="*/ 792633 h 1574604"/>
              <a:gd name="connsiteX8" fmla="*/ 248289 w 1655004"/>
              <a:gd name="connsiteY8" fmla="*/ 845021 h 1574604"/>
              <a:gd name="connsiteX9" fmla="*/ 491177 w 1655004"/>
              <a:gd name="connsiteY9" fmla="*/ 806921 h 1574604"/>
              <a:gd name="connsiteX10" fmla="*/ 572139 w 1655004"/>
              <a:gd name="connsiteY10" fmla="*/ 630708 h 1574604"/>
              <a:gd name="connsiteX11" fmla="*/ 581664 w 1655004"/>
              <a:gd name="connsiteY11" fmla="*/ 406871 h 1574604"/>
              <a:gd name="connsiteX12" fmla="*/ 743589 w 1655004"/>
              <a:gd name="connsiteY12" fmla="*/ 416396 h 1574604"/>
              <a:gd name="connsiteX13" fmla="*/ 957902 w 1655004"/>
              <a:gd name="connsiteY13" fmla="*/ 421158 h 1574604"/>
              <a:gd name="connsiteX14" fmla="*/ 1043627 w 1655004"/>
              <a:gd name="connsiteY14" fmla="*/ 454496 h 1574604"/>
              <a:gd name="connsiteX15" fmla="*/ 1048389 w 1655004"/>
              <a:gd name="connsiteY15" fmla="*/ 616421 h 1574604"/>
              <a:gd name="connsiteX16" fmla="*/ 1038864 w 1655004"/>
              <a:gd name="connsiteY16" fmla="*/ 840258 h 1574604"/>
              <a:gd name="connsiteX17" fmla="*/ 1038864 w 1655004"/>
              <a:gd name="connsiteY17" fmla="*/ 1054571 h 1574604"/>
              <a:gd name="connsiteX18" fmla="*/ 1076964 w 1655004"/>
              <a:gd name="connsiteY18" fmla="*/ 1345083 h 1574604"/>
              <a:gd name="connsiteX19" fmla="*/ 1115064 w 1655004"/>
              <a:gd name="connsiteY19" fmla="*/ 1492721 h 1574604"/>
              <a:gd name="connsiteX20" fmla="*/ 1300802 w 1655004"/>
              <a:gd name="connsiteY20" fmla="*/ 1573683 h 1574604"/>
              <a:gd name="connsiteX21" fmla="*/ 1496064 w 1655004"/>
              <a:gd name="connsiteY21" fmla="*/ 1530821 h 1574604"/>
              <a:gd name="connsiteX22" fmla="*/ 1581789 w 1655004"/>
              <a:gd name="connsiteY22" fmla="*/ 1445096 h 1574604"/>
              <a:gd name="connsiteX23" fmla="*/ 1653227 w 1655004"/>
              <a:gd name="connsiteY23" fmla="*/ 1045046 h 1574604"/>
              <a:gd name="connsiteX24" fmla="*/ 1634177 w 1655004"/>
              <a:gd name="connsiteY24" fmla="*/ 783108 h 1574604"/>
              <a:gd name="connsiteX25" fmla="*/ 1643702 w 1655004"/>
              <a:gd name="connsiteY25" fmla="*/ 530696 h 1574604"/>
              <a:gd name="connsiteX26" fmla="*/ 1581789 w 1655004"/>
              <a:gd name="connsiteY26" fmla="*/ 373533 h 1574604"/>
              <a:gd name="connsiteX27" fmla="*/ 1534164 w 1655004"/>
              <a:gd name="connsiteY27" fmla="*/ 144933 h 1574604"/>
              <a:gd name="connsiteX28" fmla="*/ 1434152 w 1655004"/>
              <a:gd name="connsiteY28" fmla="*/ 6821 h 1574604"/>
              <a:gd name="connsiteX29" fmla="*/ 1134114 w 1655004"/>
              <a:gd name="connsiteY29" fmla="*/ 21108 h 1574604"/>
              <a:gd name="connsiteX30" fmla="*/ 753114 w 1655004"/>
              <a:gd name="connsiteY30" fmla="*/ 21108 h 1574604"/>
              <a:gd name="connsiteX31" fmla="*/ 524514 w 1655004"/>
              <a:gd name="connsiteY31" fmla="*/ 49683 h 157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655004" h="1574604">
                <a:moveTo>
                  <a:pt x="524514" y="49683"/>
                </a:moveTo>
                <a:cubicBezTo>
                  <a:pt x="451489" y="51270"/>
                  <a:pt x="384814" y="27458"/>
                  <a:pt x="314964" y="30633"/>
                </a:cubicBezTo>
                <a:cubicBezTo>
                  <a:pt x="245114" y="33808"/>
                  <a:pt x="156214" y="50477"/>
                  <a:pt x="105414" y="68733"/>
                </a:cubicBezTo>
                <a:cubicBezTo>
                  <a:pt x="54614" y="86989"/>
                  <a:pt x="26833" y="110009"/>
                  <a:pt x="10164" y="140171"/>
                </a:cubicBezTo>
                <a:cubicBezTo>
                  <a:pt x="-6505" y="170334"/>
                  <a:pt x="1433" y="204464"/>
                  <a:pt x="5402" y="249708"/>
                </a:cubicBezTo>
                <a:cubicBezTo>
                  <a:pt x="9371" y="294952"/>
                  <a:pt x="26040" y="344164"/>
                  <a:pt x="33977" y="411633"/>
                </a:cubicBezTo>
                <a:cubicBezTo>
                  <a:pt x="41914" y="479102"/>
                  <a:pt x="43502" y="591021"/>
                  <a:pt x="53027" y="654521"/>
                </a:cubicBezTo>
                <a:cubicBezTo>
                  <a:pt x="62552" y="718021"/>
                  <a:pt x="58584" y="760883"/>
                  <a:pt x="91127" y="792633"/>
                </a:cubicBezTo>
                <a:cubicBezTo>
                  <a:pt x="123670" y="824383"/>
                  <a:pt x="181614" y="842640"/>
                  <a:pt x="248289" y="845021"/>
                </a:cubicBezTo>
                <a:cubicBezTo>
                  <a:pt x="314964" y="847402"/>
                  <a:pt x="437202" y="842640"/>
                  <a:pt x="491177" y="806921"/>
                </a:cubicBezTo>
                <a:cubicBezTo>
                  <a:pt x="545152" y="771202"/>
                  <a:pt x="557058" y="697383"/>
                  <a:pt x="572139" y="630708"/>
                </a:cubicBezTo>
                <a:cubicBezTo>
                  <a:pt x="587220" y="564033"/>
                  <a:pt x="553089" y="442590"/>
                  <a:pt x="581664" y="406871"/>
                </a:cubicBezTo>
                <a:cubicBezTo>
                  <a:pt x="610239" y="371152"/>
                  <a:pt x="680883" y="414015"/>
                  <a:pt x="743589" y="416396"/>
                </a:cubicBezTo>
                <a:cubicBezTo>
                  <a:pt x="806295" y="418777"/>
                  <a:pt x="907896" y="414808"/>
                  <a:pt x="957902" y="421158"/>
                </a:cubicBezTo>
                <a:cubicBezTo>
                  <a:pt x="1007908" y="427508"/>
                  <a:pt x="1028546" y="421952"/>
                  <a:pt x="1043627" y="454496"/>
                </a:cubicBezTo>
                <a:cubicBezTo>
                  <a:pt x="1058708" y="487040"/>
                  <a:pt x="1049183" y="552127"/>
                  <a:pt x="1048389" y="616421"/>
                </a:cubicBezTo>
                <a:cubicBezTo>
                  <a:pt x="1047595" y="680715"/>
                  <a:pt x="1040451" y="767233"/>
                  <a:pt x="1038864" y="840258"/>
                </a:cubicBezTo>
                <a:cubicBezTo>
                  <a:pt x="1037277" y="913283"/>
                  <a:pt x="1032514" y="970434"/>
                  <a:pt x="1038864" y="1054571"/>
                </a:cubicBezTo>
                <a:cubicBezTo>
                  <a:pt x="1045214" y="1138708"/>
                  <a:pt x="1064264" y="1272058"/>
                  <a:pt x="1076964" y="1345083"/>
                </a:cubicBezTo>
                <a:cubicBezTo>
                  <a:pt x="1089664" y="1418108"/>
                  <a:pt x="1077758" y="1454621"/>
                  <a:pt x="1115064" y="1492721"/>
                </a:cubicBezTo>
                <a:cubicBezTo>
                  <a:pt x="1152370" y="1530821"/>
                  <a:pt x="1237302" y="1567333"/>
                  <a:pt x="1300802" y="1573683"/>
                </a:cubicBezTo>
                <a:cubicBezTo>
                  <a:pt x="1364302" y="1580033"/>
                  <a:pt x="1449233" y="1552252"/>
                  <a:pt x="1496064" y="1530821"/>
                </a:cubicBezTo>
                <a:cubicBezTo>
                  <a:pt x="1542895" y="1509390"/>
                  <a:pt x="1555595" y="1526058"/>
                  <a:pt x="1581789" y="1445096"/>
                </a:cubicBezTo>
                <a:cubicBezTo>
                  <a:pt x="1607983" y="1364134"/>
                  <a:pt x="1644496" y="1155377"/>
                  <a:pt x="1653227" y="1045046"/>
                </a:cubicBezTo>
                <a:cubicBezTo>
                  <a:pt x="1661958" y="934715"/>
                  <a:pt x="1635765" y="868833"/>
                  <a:pt x="1634177" y="783108"/>
                </a:cubicBezTo>
                <a:cubicBezTo>
                  <a:pt x="1632590" y="697383"/>
                  <a:pt x="1652433" y="598959"/>
                  <a:pt x="1643702" y="530696"/>
                </a:cubicBezTo>
                <a:cubicBezTo>
                  <a:pt x="1634971" y="462434"/>
                  <a:pt x="1600045" y="437827"/>
                  <a:pt x="1581789" y="373533"/>
                </a:cubicBezTo>
                <a:cubicBezTo>
                  <a:pt x="1563533" y="309239"/>
                  <a:pt x="1558770" y="206052"/>
                  <a:pt x="1534164" y="144933"/>
                </a:cubicBezTo>
                <a:cubicBezTo>
                  <a:pt x="1509558" y="83814"/>
                  <a:pt x="1500827" y="27458"/>
                  <a:pt x="1434152" y="6821"/>
                </a:cubicBezTo>
                <a:cubicBezTo>
                  <a:pt x="1367477" y="-13816"/>
                  <a:pt x="1247620" y="18727"/>
                  <a:pt x="1134114" y="21108"/>
                </a:cubicBezTo>
                <a:cubicBezTo>
                  <a:pt x="1020608" y="23489"/>
                  <a:pt x="858683" y="17933"/>
                  <a:pt x="753114" y="21108"/>
                </a:cubicBezTo>
                <a:cubicBezTo>
                  <a:pt x="647545" y="24283"/>
                  <a:pt x="597539" y="48096"/>
                  <a:pt x="524514" y="49683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 w="1270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7435750" y="19119"/>
            <a:ext cx="1640716" cy="1605112"/>
          </a:xfrm>
          <a:custGeom>
            <a:avLst/>
            <a:gdLst>
              <a:gd name="connsiteX0" fmla="*/ 89000 w 1640716"/>
              <a:gd name="connsiteY0" fmla="*/ 23283 h 1605112"/>
              <a:gd name="connsiteX1" fmla="*/ 74713 w 1640716"/>
              <a:gd name="connsiteY1" fmla="*/ 337608 h 1605112"/>
              <a:gd name="connsiteX2" fmla="*/ 3275 w 1640716"/>
              <a:gd name="connsiteY2" fmla="*/ 732896 h 1605112"/>
              <a:gd name="connsiteX3" fmla="*/ 22325 w 1640716"/>
              <a:gd name="connsiteY3" fmla="*/ 1399646 h 1605112"/>
              <a:gd name="connsiteX4" fmla="*/ 112813 w 1640716"/>
              <a:gd name="connsiteY4" fmla="*/ 1523471 h 1605112"/>
              <a:gd name="connsiteX5" fmla="*/ 289025 w 1640716"/>
              <a:gd name="connsiteY5" fmla="*/ 1604433 h 1605112"/>
              <a:gd name="connsiteX6" fmla="*/ 474763 w 1640716"/>
              <a:gd name="connsiteY6" fmla="*/ 1547283 h 1605112"/>
              <a:gd name="connsiteX7" fmla="*/ 598588 w 1640716"/>
              <a:gd name="connsiteY7" fmla="*/ 1313921 h 1605112"/>
              <a:gd name="connsiteX8" fmla="*/ 627163 w 1640716"/>
              <a:gd name="connsiteY8" fmla="*/ 875771 h 1605112"/>
              <a:gd name="connsiteX9" fmla="*/ 608113 w 1640716"/>
              <a:gd name="connsiteY9" fmla="*/ 437621 h 1605112"/>
              <a:gd name="connsiteX10" fmla="*/ 812900 w 1640716"/>
              <a:gd name="connsiteY10" fmla="*/ 385233 h 1605112"/>
              <a:gd name="connsiteX11" fmla="*/ 984350 w 1640716"/>
              <a:gd name="connsiteY11" fmla="*/ 413808 h 1605112"/>
              <a:gd name="connsiteX12" fmla="*/ 1070075 w 1640716"/>
              <a:gd name="connsiteY12" fmla="*/ 532871 h 1605112"/>
              <a:gd name="connsiteX13" fmla="*/ 1122463 w 1640716"/>
              <a:gd name="connsiteY13" fmla="*/ 766233 h 1605112"/>
              <a:gd name="connsiteX14" fmla="*/ 1412975 w 1640716"/>
              <a:gd name="connsiteY14" fmla="*/ 866246 h 1605112"/>
              <a:gd name="connsiteX15" fmla="*/ 1555850 w 1640716"/>
              <a:gd name="connsiteY15" fmla="*/ 751946 h 1605112"/>
              <a:gd name="connsiteX16" fmla="*/ 1598713 w 1640716"/>
              <a:gd name="connsiteY16" fmla="*/ 375708 h 1605112"/>
              <a:gd name="connsiteX17" fmla="*/ 1636813 w 1640716"/>
              <a:gd name="connsiteY17" fmla="*/ 156633 h 1605112"/>
              <a:gd name="connsiteX18" fmla="*/ 1498700 w 1640716"/>
              <a:gd name="connsiteY18" fmla="*/ 42333 h 1605112"/>
              <a:gd name="connsiteX19" fmla="*/ 1127225 w 1640716"/>
              <a:gd name="connsiteY19" fmla="*/ 28046 h 1605112"/>
              <a:gd name="connsiteX20" fmla="*/ 722413 w 1640716"/>
              <a:gd name="connsiteY20" fmla="*/ 32808 h 1605112"/>
              <a:gd name="connsiteX21" fmla="*/ 422375 w 1640716"/>
              <a:gd name="connsiteY21" fmla="*/ 23283 h 1605112"/>
              <a:gd name="connsiteX22" fmla="*/ 89000 w 1640716"/>
              <a:gd name="connsiteY22" fmla="*/ 23283 h 160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40716" h="1605112">
                <a:moveTo>
                  <a:pt x="89000" y="23283"/>
                </a:moveTo>
                <a:cubicBezTo>
                  <a:pt x="31056" y="75670"/>
                  <a:pt x="89000" y="219339"/>
                  <a:pt x="74713" y="337608"/>
                </a:cubicBezTo>
                <a:cubicBezTo>
                  <a:pt x="60426" y="455877"/>
                  <a:pt x="12006" y="555890"/>
                  <a:pt x="3275" y="732896"/>
                </a:cubicBezTo>
                <a:cubicBezTo>
                  <a:pt x="-5456" y="909902"/>
                  <a:pt x="4069" y="1267883"/>
                  <a:pt x="22325" y="1399646"/>
                </a:cubicBezTo>
                <a:cubicBezTo>
                  <a:pt x="40581" y="1531409"/>
                  <a:pt x="68363" y="1489340"/>
                  <a:pt x="112813" y="1523471"/>
                </a:cubicBezTo>
                <a:cubicBezTo>
                  <a:pt x="157263" y="1557602"/>
                  <a:pt x="228700" y="1600464"/>
                  <a:pt x="289025" y="1604433"/>
                </a:cubicBezTo>
                <a:cubicBezTo>
                  <a:pt x="349350" y="1608402"/>
                  <a:pt x="423169" y="1595702"/>
                  <a:pt x="474763" y="1547283"/>
                </a:cubicBezTo>
                <a:cubicBezTo>
                  <a:pt x="526357" y="1498864"/>
                  <a:pt x="573188" y="1425840"/>
                  <a:pt x="598588" y="1313921"/>
                </a:cubicBezTo>
                <a:cubicBezTo>
                  <a:pt x="623988" y="1202002"/>
                  <a:pt x="625575" y="1021821"/>
                  <a:pt x="627163" y="875771"/>
                </a:cubicBezTo>
                <a:cubicBezTo>
                  <a:pt x="628751" y="729721"/>
                  <a:pt x="577157" y="519377"/>
                  <a:pt x="608113" y="437621"/>
                </a:cubicBezTo>
                <a:cubicBezTo>
                  <a:pt x="639069" y="355865"/>
                  <a:pt x="750194" y="389202"/>
                  <a:pt x="812900" y="385233"/>
                </a:cubicBezTo>
                <a:cubicBezTo>
                  <a:pt x="875606" y="381264"/>
                  <a:pt x="941487" y="389202"/>
                  <a:pt x="984350" y="413808"/>
                </a:cubicBezTo>
                <a:cubicBezTo>
                  <a:pt x="1027213" y="438414"/>
                  <a:pt x="1047056" y="474134"/>
                  <a:pt x="1070075" y="532871"/>
                </a:cubicBezTo>
                <a:cubicBezTo>
                  <a:pt x="1093094" y="591609"/>
                  <a:pt x="1065313" y="710671"/>
                  <a:pt x="1122463" y="766233"/>
                </a:cubicBezTo>
                <a:cubicBezTo>
                  <a:pt x="1179613" y="821795"/>
                  <a:pt x="1340744" y="868627"/>
                  <a:pt x="1412975" y="866246"/>
                </a:cubicBezTo>
                <a:cubicBezTo>
                  <a:pt x="1485206" y="863865"/>
                  <a:pt x="1524894" y="833702"/>
                  <a:pt x="1555850" y="751946"/>
                </a:cubicBezTo>
                <a:cubicBezTo>
                  <a:pt x="1586806" y="670190"/>
                  <a:pt x="1585219" y="474927"/>
                  <a:pt x="1598713" y="375708"/>
                </a:cubicBezTo>
                <a:cubicBezTo>
                  <a:pt x="1612207" y="276489"/>
                  <a:pt x="1653482" y="212196"/>
                  <a:pt x="1636813" y="156633"/>
                </a:cubicBezTo>
                <a:cubicBezTo>
                  <a:pt x="1620144" y="101071"/>
                  <a:pt x="1583631" y="63764"/>
                  <a:pt x="1498700" y="42333"/>
                </a:cubicBezTo>
                <a:cubicBezTo>
                  <a:pt x="1413769" y="20902"/>
                  <a:pt x="1127225" y="28046"/>
                  <a:pt x="1127225" y="28046"/>
                </a:cubicBezTo>
                <a:lnTo>
                  <a:pt x="722413" y="32808"/>
                </a:lnTo>
                <a:cubicBezTo>
                  <a:pt x="604938" y="32014"/>
                  <a:pt x="528737" y="23283"/>
                  <a:pt x="422375" y="23283"/>
                </a:cubicBezTo>
                <a:cubicBezTo>
                  <a:pt x="316013" y="23283"/>
                  <a:pt x="146944" y="-29104"/>
                  <a:pt x="89000" y="23283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 w="1270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6417417" y="45748"/>
            <a:ext cx="2659051" cy="830339"/>
          </a:xfrm>
          <a:custGeom>
            <a:avLst/>
            <a:gdLst>
              <a:gd name="connsiteX0" fmla="*/ 1116858 w 2659051"/>
              <a:gd name="connsiteY0" fmla="*/ 6179 h 830339"/>
              <a:gd name="connsiteX1" fmla="*/ 616796 w 2659051"/>
              <a:gd name="connsiteY1" fmla="*/ 10942 h 830339"/>
              <a:gd name="connsiteX2" fmla="*/ 107208 w 2659051"/>
              <a:gd name="connsiteY2" fmla="*/ 20467 h 830339"/>
              <a:gd name="connsiteX3" fmla="*/ 11958 w 2659051"/>
              <a:gd name="connsiteY3" fmla="*/ 106192 h 830339"/>
              <a:gd name="connsiteX4" fmla="*/ 2433 w 2659051"/>
              <a:gd name="connsiteY4" fmla="*/ 396704 h 830339"/>
              <a:gd name="connsiteX5" fmla="*/ 21483 w 2659051"/>
              <a:gd name="connsiteY5" fmla="*/ 687217 h 830339"/>
              <a:gd name="connsiteX6" fmla="*/ 73871 w 2659051"/>
              <a:gd name="connsiteY6" fmla="*/ 768179 h 830339"/>
              <a:gd name="connsiteX7" fmla="*/ 269133 w 2659051"/>
              <a:gd name="connsiteY7" fmla="*/ 830092 h 830339"/>
              <a:gd name="connsiteX8" fmla="*/ 459633 w 2659051"/>
              <a:gd name="connsiteY8" fmla="*/ 777704 h 830339"/>
              <a:gd name="connsiteX9" fmla="*/ 535833 w 2659051"/>
              <a:gd name="connsiteY9" fmla="*/ 534817 h 830339"/>
              <a:gd name="connsiteX10" fmla="*/ 554883 w 2659051"/>
              <a:gd name="connsiteY10" fmla="*/ 382417 h 830339"/>
              <a:gd name="connsiteX11" fmla="*/ 1045421 w 2659051"/>
              <a:gd name="connsiteY11" fmla="*/ 391942 h 830339"/>
              <a:gd name="connsiteX12" fmla="*/ 1502621 w 2659051"/>
              <a:gd name="connsiteY12" fmla="*/ 391942 h 830339"/>
              <a:gd name="connsiteX13" fmla="*/ 2021733 w 2659051"/>
              <a:gd name="connsiteY13" fmla="*/ 377654 h 830339"/>
              <a:gd name="connsiteX14" fmla="*/ 2102696 w 2659051"/>
              <a:gd name="connsiteY14" fmla="*/ 615779 h 830339"/>
              <a:gd name="connsiteX15" fmla="*/ 2245571 w 2659051"/>
              <a:gd name="connsiteY15" fmla="*/ 787229 h 830339"/>
              <a:gd name="connsiteX16" fmla="*/ 2550371 w 2659051"/>
              <a:gd name="connsiteY16" fmla="*/ 787229 h 830339"/>
              <a:gd name="connsiteX17" fmla="*/ 2617046 w 2659051"/>
              <a:gd name="connsiteY17" fmla="*/ 520529 h 830339"/>
              <a:gd name="connsiteX18" fmla="*/ 2655146 w 2659051"/>
              <a:gd name="connsiteY18" fmla="*/ 187154 h 830339"/>
              <a:gd name="connsiteX19" fmla="*/ 2521796 w 2659051"/>
              <a:gd name="connsiteY19" fmla="*/ 25229 h 830339"/>
              <a:gd name="connsiteX20" fmla="*/ 2183658 w 2659051"/>
              <a:gd name="connsiteY20" fmla="*/ 1417 h 830339"/>
              <a:gd name="connsiteX21" fmla="*/ 31008 w 2659051"/>
              <a:gd name="connsiteY21" fmla="*/ 34754 h 8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659051" h="830339">
                <a:moveTo>
                  <a:pt x="1116858" y="6179"/>
                </a:moveTo>
                <a:lnTo>
                  <a:pt x="616796" y="10942"/>
                </a:lnTo>
                <a:lnTo>
                  <a:pt x="107208" y="20467"/>
                </a:lnTo>
                <a:cubicBezTo>
                  <a:pt x="6402" y="36342"/>
                  <a:pt x="29420" y="43486"/>
                  <a:pt x="11958" y="106192"/>
                </a:cubicBezTo>
                <a:cubicBezTo>
                  <a:pt x="-5505" y="168898"/>
                  <a:pt x="846" y="299867"/>
                  <a:pt x="2433" y="396704"/>
                </a:cubicBezTo>
                <a:cubicBezTo>
                  <a:pt x="4020" y="493541"/>
                  <a:pt x="9577" y="625305"/>
                  <a:pt x="21483" y="687217"/>
                </a:cubicBezTo>
                <a:cubicBezTo>
                  <a:pt x="33389" y="749129"/>
                  <a:pt x="32596" y="744367"/>
                  <a:pt x="73871" y="768179"/>
                </a:cubicBezTo>
                <a:cubicBezTo>
                  <a:pt x="115146" y="791991"/>
                  <a:pt x="204839" y="828505"/>
                  <a:pt x="269133" y="830092"/>
                </a:cubicBezTo>
                <a:cubicBezTo>
                  <a:pt x="333427" y="831679"/>
                  <a:pt x="415183" y="826916"/>
                  <a:pt x="459633" y="777704"/>
                </a:cubicBezTo>
                <a:cubicBezTo>
                  <a:pt x="504083" y="728492"/>
                  <a:pt x="519958" y="600698"/>
                  <a:pt x="535833" y="534817"/>
                </a:cubicBezTo>
                <a:cubicBezTo>
                  <a:pt x="551708" y="468936"/>
                  <a:pt x="469952" y="406229"/>
                  <a:pt x="554883" y="382417"/>
                </a:cubicBezTo>
                <a:cubicBezTo>
                  <a:pt x="639814" y="358605"/>
                  <a:pt x="887465" y="390354"/>
                  <a:pt x="1045421" y="391942"/>
                </a:cubicBezTo>
                <a:cubicBezTo>
                  <a:pt x="1203377" y="393530"/>
                  <a:pt x="1339902" y="394323"/>
                  <a:pt x="1502621" y="391942"/>
                </a:cubicBezTo>
                <a:cubicBezTo>
                  <a:pt x="1665340" y="389561"/>
                  <a:pt x="1921721" y="340348"/>
                  <a:pt x="2021733" y="377654"/>
                </a:cubicBezTo>
                <a:cubicBezTo>
                  <a:pt x="2121746" y="414960"/>
                  <a:pt x="2065390" y="547517"/>
                  <a:pt x="2102696" y="615779"/>
                </a:cubicBezTo>
                <a:cubicBezTo>
                  <a:pt x="2140002" y="684042"/>
                  <a:pt x="2170959" y="758654"/>
                  <a:pt x="2245571" y="787229"/>
                </a:cubicBezTo>
                <a:cubicBezTo>
                  <a:pt x="2320183" y="815804"/>
                  <a:pt x="2488458" y="831679"/>
                  <a:pt x="2550371" y="787229"/>
                </a:cubicBezTo>
                <a:cubicBezTo>
                  <a:pt x="2612284" y="742779"/>
                  <a:pt x="2599584" y="620541"/>
                  <a:pt x="2617046" y="520529"/>
                </a:cubicBezTo>
                <a:cubicBezTo>
                  <a:pt x="2634508" y="420517"/>
                  <a:pt x="2671021" y="269704"/>
                  <a:pt x="2655146" y="187154"/>
                </a:cubicBezTo>
                <a:cubicBezTo>
                  <a:pt x="2639271" y="104604"/>
                  <a:pt x="2600377" y="56185"/>
                  <a:pt x="2521796" y="25229"/>
                </a:cubicBezTo>
                <a:cubicBezTo>
                  <a:pt x="2443215" y="-5727"/>
                  <a:pt x="2598789" y="-171"/>
                  <a:pt x="2183658" y="1417"/>
                </a:cubicBezTo>
                <a:cubicBezTo>
                  <a:pt x="1768527" y="3004"/>
                  <a:pt x="396927" y="22054"/>
                  <a:pt x="31008" y="34754"/>
                </a:cubicBezTo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A5002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4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3" grpId="0" animBg="1"/>
      <p:bldP spid="164" grpId="0" animBg="1"/>
      <p:bldP spid="37" grpId="0" animBg="1"/>
      <p:bldP spid="38" grpId="0" animBg="1"/>
      <p:bldP spid="3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22" y="1055151"/>
            <a:ext cx="5527451" cy="548030"/>
          </a:xfrm>
        </p:spPr>
        <p:txBody>
          <a:bodyPr/>
          <a:lstStyle/>
          <a:p>
            <a:r>
              <a:rPr lang="en-US" dirty="0" smtClean="0"/>
              <a:t>Next, All Three Relation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59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63056" y="1792688"/>
            <a:ext cx="971826" cy="1107988"/>
            <a:chOff x="1982419" y="4144973"/>
            <a:chExt cx="812835" cy="1107988"/>
          </a:xfrm>
        </p:grpSpPr>
        <p:grpSp>
          <p:nvGrpSpPr>
            <p:cNvPr id="6" name="Group 5"/>
            <p:cNvGrpSpPr/>
            <p:nvPr/>
          </p:nvGrpSpPr>
          <p:grpSpPr>
            <a:xfrm>
              <a:off x="1982419" y="4511355"/>
              <a:ext cx="380390" cy="741606"/>
              <a:chOff x="1244686" y="2823147"/>
              <a:chExt cx="380390" cy="741606"/>
            </a:xfrm>
          </p:grpSpPr>
          <p:cxnSp>
            <p:nvCxnSpPr>
              <p:cNvPr id="16" name="Straight Connector 15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7" name="TextBox 16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Isosceles Triangle 17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409426" y="4529843"/>
              <a:ext cx="385828" cy="664796"/>
              <a:chOff x="523058" y="2899957"/>
              <a:chExt cx="385828" cy="664796"/>
            </a:xfrm>
            <a:solidFill>
              <a:srgbClr val="FFFF00"/>
            </a:solidFill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4" name="TextBox 13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15" name="Rectangle 14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124198" y="4144973"/>
              <a:ext cx="488605" cy="380448"/>
              <a:chOff x="974463" y="4179313"/>
              <a:chExt cx="488605" cy="380448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1" name="Straight Connector 10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2" name="Straight Connector 11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sp>
        <p:nvSpPr>
          <p:cNvPr id="48" name="TextBox 47"/>
          <p:cNvSpPr txBox="1"/>
          <p:nvPr/>
        </p:nvSpPr>
        <p:spPr>
          <a:xfrm>
            <a:off x="6280899" y="2055430"/>
            <a:ext cx="222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Fully pruned two relation plans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409890" y="1792688"/>
            <a:ext cx="961505" cy="1100109"/>
            <a:chOff x="6324979" y="3777356"/>
            <a:chExt cx="961505" cy="1100109"/>
          </a:xfrm>
        </p:grpSpPr>
        <p:grpSp>
          <p:nvGrpSpPr>
            <p:cNvPr id="50" name="Group 49"/>
            <p:cNvGrpSpPr/>
            <p:nvPr/>
          </p:nvGrpSpPr>
          <p:grpSpPr>
            <a:xfrm>
              <a:off x="6825188" y="4162726"/>
              <a:ext cx="461296" cy="664796"/>
              <a:chOff x="523058" y="2899957"/>
              <a:chExt cx="385828" cy="664796"/>
            </a:xfrm>
          </p:grpSpPr>
          <p:cxnSp>
            <p:nvCxnSpPr>
              <p:cNvPr id="60" name="Straight Connector 59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61" name="TextBox 60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62" name="Rectangle 61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505833" y="3777356"/>
              <a:ext cx="584176" cy="380448"/>
              <a:chOff x="974463" y="4179313"/>
              <a:chExt cx="488605" cy="380448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58" name="Straight Connector 57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59" name="Straight Connector 58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  <p:grpSp>
          <p:nvGrpSpPr>
            <p:cNvPr id="52" name="Group 51"/>
            <p:cNvGrpSpPr/>
            <p:nvPr/>
          </p:nvGrpSpPr>
          <p:grpSpPr>
            <a:xfrm>
              <a:off x="6324979" y="4157804"/>
              <a:ext cx="454795" cy="719661"/>
              <a:chOff x="1244686" y="2823147"/>
              <a:chExt cx="380390" cy="719661"/>
            </a:xfrm>
            <a:solidFill>
              <a:srgbClr val="FFFFCC"/>
            </a:solidFill>
          </p:grpSpPr>
          <p:cxnSp>
            <p:nvCxnSpPr>
              <p:cNvPr id="53" name="Straight Connector 52"/>
              <p:cNvCxnSpPr/>
              <p:nvPr/>
            </p:nvCxnSpPr>
            <p:spPr bwMode="auto">
              <a:xfrm>
                <a:off x="1434880" y="312673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54" name="TextBox 53"/>
              <p:cNvSpPr txBox="1">
                <a:spLocks noChangeAspect="1"/>
              </p:cNvSpPr>
              <p:nvPr/>
            </p:nvSpPr>
            <p:spPr>
              <a:xfrm>
                <a:off x="1318772" y="3296587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55" name="Isosceles Triangle 54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2689558" y="1792688"/>
            <a:ext cx="1092565" cy="1047373"/>
            <a:chOff x="761855" y="4179313"/>
            <a:chExt cx="913821" cy="1047373"/>
          </a:xfrm>
        </p:grpSpPr>
        <p:grpSp>
          <p:nvGrpSpPr>
            <p:cNvPr id="78" name="Group 77"/>
            <p:cNvGrpSpPr/>
            <p:nvPr/>
          </p:nvGrpSpPr>
          <p:grpSpPr>
            <a:xfrm>
              <a:off x="761855" y="4561890"/>
              <a:ext cx="913821" cy="664796"/>
              <a:chOff x="761855" y="4583835"/>
              <a:chExt cx="913821" cy="664796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761855" y="4583835"/>
                <a:ext cx="385828" cy="664796"/>
                <a:chOff x="523058" y="2899957"/>
                <a:chExt cx="385828" cy="664796"/>
              </a:xfrm>
            </p:grpSpPr>
            <p:cxnSp>
              <p:nvCxnSpPr>
                <p:cNvPr id="89" name="Straight Connector 88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90" name="TextBox 89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91" name="Rectangle 90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1289848" y="4583835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86" name="Straight Connector 85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87" name="TextBox 86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D</a:t>
                  </a:r>
                </a:p>
              </p:txBody>
            </p:sp>
            <p:sp>
              <p:nvSpPr>
                <p:cNvPr id="88" name="Rectangle 87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B8C1E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79" name="Group 78"/>
            <p:cNvGrpSpPr/>
            <p:nvPr/>
          </p:nvGrpSpPr>
          <p:grpSpPr>
            <a:xfrm>
              <a:off x="974463" y="4179313"/>
              <a:ext cx="488605" cy="380448"/>
              <a:chOff x="974463" y="4179313"/>
              <a:chExt cx="488605" cy="380448"/>
            </a:xfrm>
          </p:grpSpPr>
          <p:sp>
            <p:nvSpPr>
              <p:cNvPr id="80" name="Oval 79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82" name="Straight Connector 81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83" name="Straight Connector 82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grpSp>
        <p:nvGrpSpPr>
          <p:cNvPr id="120" name="Group 119"/>
          <p:cNvGrpSpPr>
            <a:grpSpLocks noChangeAspect="1"/>
          </p:cNvGrpSpPr>
          <p:nvPr/>
        </p:nvGrpSpPr>
        <p:grpSpPr>
          <a:xfrm>
            <a:off x="6500453" y="126241"/>
            <a:ext cx="2610725" cy="1409645"/>
            <a:chOff x="720080" y="2821043"/>
            <a:chExt cx="3098453" cy="1672990"/>
          </a:xfrm>
        </p:grpSpPr>
        <p:grpSp>
          <p:nvGrpSpPr>
            <p:cNvPr id="121" name="Group 120"/>
            <p:cNvGrpSpPr/>
            <p:nvPr/>
          </p:nvGrpSpPr>
          <p:grpSpPr>
            <a:xfrm>
              <a:off x="720080" y="2834054"/>
              <a:ext cx="548640" cy="749437"/>
              <a:chOff x="720080" y="2834054"/>
              <a:chExt cx="548640" cy="749437"/>
            </a:xfrm>
          </p:grpSpPr>
          <p:sp>
            <p:nvSpPr>
              <p:cNvPr id="141" name="TextBox 140"/>
              <p:cNvSpPr txBox="1">
                <a:spLocks noChangeAspect="1"/>
              </p:cNvSpPr>
              <p:nvPr/>
            </p:nvSpPr>
            <p:spPr>
              <a:xfrm>
                <a:off x="827077" y="3286717"/>
                <a:ext cx="334644" cy="296774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142" name="Oval 141"/>
              <p:cNvSpPr>
                <a:spLocks/>
              </p:cNvSpPr>
              <p:nvPr/>
            </p:nvSpPr>
            <p:spPr bwMode="auto">
              <a:xfrm>
                <a:off x="720080" y="2834054"/>
                <a:ext cx="548640" cy="274320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43" name="Straight Connector 142"/>
              <p:cNvCxnSpPr/>
              <p:nvPr/>
            </p:nvCxnSpPr>
            <p:spPr bwMode="auto">
              <a:xfrm>
                <a:off x="994400" y="311529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grpSp>
          <p:nvGrpSpPr>
            <p:cNvPr id="122" name="Group 121"/>
            <p:cNvGrpSpPr/>
            <p:nvPr/>
          </p:nvGrpSpPr>
          <p:grpSpPr>
            <a:xfrm>
              <a:off x="1268720" y="2821043"/>
              <a:ext cx="2549813" cy="757230"/>
              <a:chOff x="1268720" y="2821043"/>
              <a:chExt cx="2549813" cy="757230"/>
            </a:xfrm>
          </p:grpSpPr>
          <p:sp>
            <p:nvSpPr>
              <p:cNvPr id="133" name="Oval 132"/>
              <p:cNvSpPr/>
              <p:nvPr/>
            </p:nvSpPr>
            <p:spPr bwMode="auto">
              <a:xfrm>
                <a:off x="1444292" y="2821043"/>
                <a:ext cx="506138" cy="300343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34" name="Straight Connector 133"/>
              <p:cNvCxnSpPr/>
              <p:nvPr/>
            </p:nvCxnSpPr>
            <p:spPr bwMode="auto">
              <a:xfrm rot="5400000">
                <a:off x="1357309" y="288262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grpSp>
            <p:nvGrpSpPr>
              <p:cNvPr id="135" name="Group 134"/>
              <p:cNvGrpSpPr/>
              <p:nvPr/>
            </p:nvGrpSpPr>
            <p:grpSpPr>
              <a:xfrm>
                <a:off x="2589813" y="2821043"/>
                <a:ext cx="1228720" cy="757230"/>
                <a:chOff x="2589813" y="2821043"/>
                <a:chExt cx="1228720" cy="757230"/>
              </a:xfrm>
            </p:grpSpPr>
            <p:sp>
              <p:nvSpPr>
                <p:cNvPr id="136" name="Oval 135"/>
                <p:cNvSpPr/>
                <p:nvPr/>
              </p:nvSpPr>
              <p:spPr bwMode="auto">
                <a:xfrm>
                  <a:off x="2589813" y="2821043"/>
                  <a:ext cx="506138" cy="300343"/>
                </a:xfrm>
                <a:prstGeom prst="ellipse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7" name="TextBox 136"/>
                <p:cNvSpPr txBox="1">
                  <a:spLocks noChangeAspect="1"/>
                </p:cNvSpPr>
                <p:nvPr/>
              </p:nvSpPr>
              <p:spPr>
                <a:xfrm>
                  <a:off x="3376890" y="3281498"/>
                  <a:ext cx="334644" cy="296775"/>
                </a:xfrm>
                <a:prstGeom prst="rect">
                  <a:avLst/>
                </a:prstGeom>
                <a:solidFill>
                  <a:srgbClr val="FF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cxnSp>
              <p:nvCxnSpPr>
                <p:cNvPr id="138" name="Straight Connector 137"/>
                <p:cNvCxnSpPr/>
                <p:nvPr/>
              </p:nvCxnSpPr>
              <p:spPr bwMode="auto">
                <a:xfrm rot="5400000">
                  <a:off x="3182934" y="2882625"/>
                  <a:ext cx="0" cy="17717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39" name="Straight Connector 138"/>
                <p:cNvCxnSpPr/>
                <p:nvPr/>
              </p:nvCxnSpPr>
              <p:spPr bwMode="auto">
                <a:xfrm rot="10800000">
                  <a:off x="3537456" y="3117487"/>
                  <a:ext cx="0" cy="17717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40" name="Oval 139"/>
                <p:cNvSpPr>
                  <a:spLocks/>
                </p:cNvSpPr>
                <p:nvPr/>
              </p:nvSpPr>
              <p:spPr bwMode="auto">
                <a:xfrm>
                  <a:off x="3269893" y="2834054"/>
                  <a:ext cx="548640" cy="274320"/>
                </a:xfrm>
                <a:prstGeom prst="ellipse">
                  <a:avLst/>
                </a:prstGeom>
                <a:solidFill>
                  <a:srgbClr val="FF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Select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>
              <a:off x="1956139" y="2832715"/>
              <a:ext cx="635279" cy="1661318"/>
              <a:chOff x="1956139" y="2832715"/>
              <a:chExt cx="635279" cy="1661318"/>
            </a:xfrm>
          </p:grpSpPr>
          <p:sp>
            <p:nvSpPr>
              <p:cNvPr id="124" name="Oval 123"/>
              <p:cNvSpPr/>
              <p:nvPr/>
            </p:nvSpPr>
            <p:spPr bwMode="auto">
              <a:xfrm>
                <a:off x="2017957" y="3275554"/>
                <a:ext cx="506138" cy="300343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5" name="TextBox 124"/>
              <p:cNvSpPr txBox="1">
                <a:spLocks noChangeAspect="1"/>
              </p:cNvSpPr>
              <p:nvPr/>
            </p:nvSpPr>
            <p:spPr>
              <a:xfrm>
                <a:off x="2103704" y="4197258"/>
                <a:ext cx="334645" cy="296775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126" name="TextBox 125"/>
              <p:cNvSpPr txBox="1">
                <a:spLocks noChangeAspect="1"/>
              </p:cNvSpPr>
              <p:nvPr/>
            </p:nvSpPr>
            <p:spPr>
              <a:xfrm>
                <a:off x="2103704" y="2832715"/>
                <a:ext cx="334645" cy="296774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cxnSp>
            <p:nvCxnSpPr>
              <p:cNvPr id="127" name="Straight Connector 126"/>
              <p:cNvCxnSpPr/>
              <p:nvPr/>
            </p:nvCxnSpPr>
            <p:spPr bwMode="auto">
              <a:xfrm>
                <a:off x="2271026" y="3568582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28" name="Straight Connector 127"/>
              <p:cNvCxnSpPr>
                <a:stCxn id="126" idx="1"/>
              </p:cNvCxnSpPr>
              <p:nvPr/>
            </p:nvCxnSpPr>
            <p:spPr bwMode="auto">
              <a:xfrm flipH="1" flipV="1">
                <a:off x="1956139" y="2971214"/>
                <a:ext cx="147565" cy="988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 flipH="1">
                <a:off x="2438350" y="2971214"/>
                <a:ext cx="153068" cy="494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 flipH="1">
                <a:off x="2271026" y="3129489"/>
                <a:ext cx="1" cy="1566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31" name="Oval 130"/>
              <p:cNvSpPr>
                <a:spLocks/>
              </p:cNvSpPr>
              <p:nvPr/>
            </p:nvSpPr>
            <p:spPr bwMode="auto">
              <a:xfrm>
                <a:off x="1996706" y="3745760"/>
                <a:ext cx="548640" cy="274320"/>
              </a:xfrm>
              <a:prstGeom prst="ellipse">
                <a:avLst/>
              </a:prstGeom>
              <a:solidFill>
                <a:srgbClr val="B8C1E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32" name="Straight Connector 131"/>
              <p:cNvCxnSpPr/>
              <p:nvPr/>
            </p:nvCxnSpPr>
            <p:spPr bwMode="auto">
              <a:xfrm rot="10800000">
                <a:off x="2271027" y="4020080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</p:grpSp>
      <p:cxnSp>
        <p:nvCxnSpPr>
          <p:cNvPr id="144" name="Straight Connector 143"/>
          <p:cNvCxnSpPr/>
          <p:nvPr/>
        </p:nvCxnSpPr>
        <p:spPr bwMode="auto">
          <a:xfrm flipV="1">
            <a:off x="196423" y="3069246"/>
            <a:ext cx="6598399" cy="73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1020B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745390" y="3486668"/>
            <a:ext cx="1456391" cy="1467111"/>
            <a:chOff x="745390" y="3630614"/>
            <a:chExt cx="1456391" cy="1467111"/>
          </a:xfrm>
        </p:grpSpPr>
        <p:grpSp>
          <p:nvGrpSpPr>
            <p:cNvPr id="159" name="Group 158"/>
            <p:cNvGrpSpPr/>
            <p:nvPr/>
          </p:nvGrpSpPr>
          <p:grpSpPr>
            <a:xfrm>
              <a:off x="1413526" y="3630614"/>
              <a:ext cx="788255" cy="1116868"/>
              <a:chOff x="6994371" y="5053162"/>
              <a:chExt cx="788255" cy="1116868"/>
            </a:xfrm>
          </p:grpSpPr>
          <p:grpSp>
            <p:nvGrpSpPr>
              <p:cNvPr id="177" name="Group 176"/>
              <p:cNvGrpSpPr/>
              <p:nvPr/>
            </p:nvGrpSpPr>
            <p:grpSpPr>
              <a:xfrm>
                <a:off x="6994371" y="5053162"/>
                <a:ext cx="617104" cy="401584"/>
                <a:chOff x="946922" y="4179313"/>
                <a:chExt cx="516146" cy="401584"/>
              </a:xfrm>
            </p:grpSpPr>
            <p:sp>
              <p:nvSpPr>
                <p:cNvPr id="182" name="Oval 181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NLJ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83" name="Group 182"/>
                <p:cNvGrpSpPr/>
                <p:nvPr/>
              </p:nvGrpSpPr>
              <p:grpSpPr>
                <a:xfrm>
                  <a:off x="946922" y="4461820"/>
                  <a:ext cx="475220" cy="119077"/>
                  <a:chOff x="905996" y="4476450"/>
                  <a:chExt cx="475220" cy="119077"/>
                </a:xfrm>
              </p:grpSpPr>
              <p:cxnSp>
                <p:nvCxnSpPr>
                  <p:cNvPr id="184" name="Straight Connector 183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185" name="Straight Connector 184"/>
                  <p:cNvCxnSpPr>
                    <a:cxnSpLocks noChangeAspect="1"/>
                    <a:stCxn id="167" idx="7"/>
                  </p:cNvCxnSpPr>
                  <p:nvPr/>
                </p:nvCxnSpPr>
                <p:spPr bwMode="auto">
                  <a:xfrm flipV="1">
                    <a:off x="905996" y="4476451"/>
                    <a:ext cx="230917" cy="11907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  <p:grpSp>
            <p:nvGrpSpPr>
              <p:cNvPr id="178" name="Group 177"/>
              <p:cNvGrpSpPr/>
              <p:nvPr/>
            </p:nvGrpSpPr>
            <p:grpSpPr>
              <a:xfrm>
                <a:off x="7327831" y="5428424"/>
                <a:ext cx="454795" cy="741606"/>
                <a:chOff x="1244686" y="2823147"/>
                <a:chExt cx="380390" cy="741606"/>
              </a:xfrm>
              <a:solidFill>
                <a:srgbClr val="FFFFCC"/>
              </a:solidFill>
            </p:grpSpPr>
            <p:cxnSp>
              <p:nvCxnSpPr>
                <p:cNvPr id="179" name="Straight Connector 178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80" name="TextBox 179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sp>
              <p:nvSpPr>
                <p:cNvPr id="181" name="Isosceles Triangle 180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63" name="Group 162"/>
            <p:cNvGrpSpPr/>
            <p:nvPr/>
          </p:nvGrpSpPr>
          <p:grpSpPr>
            <a:xfrm>
              <a:off x="745390" y="3989737"/>
              <a:ext cx="971826" cy="1107988"/>
              <a:chOff x="1982419" y="4144973"/>
              <a:chExt cx="812835" cy="1107988"/>
            </a:xfrm>
          </p:grpSpPr>
          <p:grpSp>
            <p:nvGrpSpPr>
              <p:cNvPr id="164" name="Group 163"/>
              <p:cNvGrpSpPr/>
              <p:nvPr/>
            </p:nvGrpSpPr>
            <p:grpSpPr>
              <a:xfrm>
                <a:off x="1982419" y="4511355"/>
                <a:ext cx="380390" cy="741606"/>
                <a:chOff x="1244686" y="2823147"/>
                <a:chExt cx="380390" cy="741606"/>
              </a:xfrm>
            </p:grpSpPr>
            <p:cxnSp>
              <p:nvCxnSpPr>
                <p:cNvPr id="174" name="Straight Connector 173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75" name="TextBox 174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6" name="Isosceles Triangle 175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>
                <a:off x="2409426" y="4529843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171" name="Straight Connector 170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72" name="TextBox 171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173" name="Rectangle 172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66" name="Group 165"/>
              <p:cNvGrpSpPr/>
              <p:nvPr/>
            </p:nvGrpSpPr>
            <p:grpSpPr>
              <a:xfrm>
                <a:off x="2124198" y="4144973"/>
                <a:ext cx="488605" cy="380448"/>
                <a:chOff x="974463" y="4179313"/>
                <a:chExt cx="488605" cy="380448"/>
              </a:xfrm>
            </p:grpSpPr>
            <p:sp>
              <p:nvSpPr>
                <p:cNvPr id="167" name="Oval 166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68" name="Group 167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169" name="Straight Connector 168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170" name="Straight Connector 169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</p:grpSp>
      <p:grpSp>
        <p:nvGrpSpPr>
          <p:cNvPr id="28" name="Group 27"/>
          <p:cNvGrpSpPr/>
          <p:nvPr/>
        </p:nvGrpSpPr>
        <p:grpSpPr>
          <a:xfrm>
            <a:off x="753934" y="5208160"/>
            <a:ext cx="1439302" cy="1481741"/>
            <a:chOff x="753934" y="5208160"/>
            <a:chExt cx="1439302" cy="1481741"/>
          </a:xfrm>
        </p:grpSpPr>
        <p:grpSp>
          <p:nvGrpSpPr>
            <p:cNvPr id="187" name="Group 186"/>
            <p:cNvGrpSpPr/>
            <p:nvPr/>
          </p:nvGrpSpPr>
          <p:grpSpPr>
            <a:xfrm>
              <a:off x="1422070" y="5208160"/>
              <a:ext cx="771166" cy="1116868"/>
              <a:chOff x="8042380" y="5053162"/>
              <a:chExt cx="771166" cy="1116868"/>
            </a:xfrm>
          </p:grpSpPr>
          <p:grpSp>
            <p:nvGrpSpPr>
              <p:cNvPr id="202" name="Group 201"/>
              <p:cNvGrpSpPr/>
              <p:nvPr/>
            </p:nvGrpSpPr>
            <p:grpSpPr>
              <a:xfrm>
                <a:off x="8042380" y="5053162"/>
                <a:ext cx="590362" cy="416214"/>
                <a:chOff x="969289" y="4179313"/>
                <a:chExt cx="493779" cy="416214"/>
              </a:xfrm>
            </p:grpSpPr>
            <p:sp>
              <p:nvSpPr>
                <p:cNvPr id="207" name="Oval 206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08" name="Group 207"/>
                <p:cNvGrpSpPr/>
                <p:nvPr/>
              </p:nvGrpSpPr>
              <p:grpSpPr>
                <a:xfrm>
                  <a:off x="969289" y="4461820"/>
                  <a:ext cx="452853" cy="133707"/>
                  <a:chOff x="928363" y="4476450"/>
                  <a:chExt cx="452853" cy="133707"/>
                </a:xfrm>
              </p:grpSpPr>
              <p:cxnSp>
                <p:nvCxnSpPr>
                  <p:cNvPr id="209" name="Straight Connector 208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210" name="Straight Connector 209"/>
                  <p:cNvCxnSpPr>
                    <a:cxnSpLocks noChangeAspect="1"/>
                    <a:stCxn id="192" idx="7"/>
                  </p:cNvCxnSpPr>
                  <p:nvPr/>
                </p:nvCxnSpPr>
                <p:spPr bwMode="auto">
                  <a:xfrm flipV="1">
                    <a:off x="928363" y="4476451"/>
                    <a:ext cx="208550" cy="13370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  <p:grpSp>
            <p:nvGrpSpPr>
              <p:cNvPr id="203" name="Group 202"/>
              <p:cNvGrpSpPr/>
              <p:nvPr/>
            </p:nvGrpSpPr>
            <p:grpSpPr>
              <a:xfrm>
                <a:off x="8358751" y="5428424"/>
                <a:ext cx="454795" cy="741606"/>
                <a:chOff x="1244686" y="2823147"/>
                <a:chExt cx="380390" cy="741606"/>
              </a:xfrm>
              <a:solidFill>
                <a:srgbClr val="FFFFCC"/>
              </a:solidFill>
            </p:grpSpPr>
            <p:cxnSp>
              <p:nvCxnSpPr>
                <p:cNvPr id="204" name="Straight Connector 203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05" name="TextBox 204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sp>
              <p:nvSpPr>
                <p:cNvPr id="206" name="Isosceles Triangle 205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88" name="Group 187"/>
            <p:cNvGrpSpPr/>
            <p:nvPr/>
          </p:nvGrpSpPr>
          <p:grpSpPr>
            <a:xfrm>
              <a:off x="753934" y="5581913"/>
              <a:ext cx="971826" cy="1107988"/>
              <a:chOff x="1982419" y="4144973"/>
              <a:chExt cx="812835" cy="1107988"/>
            </a:xfrm>
          </p:grpSpPr>
          <p:grpSp>
            <p:nvGrpSpPr>
              <p:cNvPr id="189" name="Group 188"/>
              <p:cNvGrpSpPr/>
              <p:nvPr/>
            </p:nvGrpSpPr>
            <p:grpSpPr>
              <a:xfrm>
                <a:off x="1982419" y="4511355"/>
                <a:ext cx="380390" cy="741606"/>
                <a:chOff x="1244686" y="2823147"/>
                <a:chExt cx="380390" cy="741606"/>
              </a:xfrm>
            </p:grpSpPr>
            <p:cxnSp>
              <p:nvCxnSpPr>
                <p:cNvPr id="199" name="Straight Connector 198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00" name="TextBox 199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1" name="Isosceles Triangle 200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90" name="Group 189"/>
              <p:cNvGrpSpPr/>
              <p:nvPr/>
            </p:nvGrpSpPr>
            <p:grpSpPr>
              <a:xfrm>
                <a:off x="2409426" y="4529843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196" name="Straight Connector 195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97" name="TextBox 196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198" name="Rectangle 197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>
                <a:off x="2124198" y="4144973"/>
                <a:ext cx="488605" cy="380448"/>
                <a:chOff x="974463" y="4179313"/>
                <a:chExt cx="488605" cy="380448"/>
              </a:xfrm>
            </p:grpSpPr>
            <p:sp>
              <p:nvSpPr>
                <p:cNvPr id="192" name="Oval 191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93" name="Group 192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194" name="Straight Connector 193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195" name="Straight Connector 194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</p:grpSp>
      <p:grpSp>
        <p:nvGrpSpPr>
          <p:cNvPr id="27" name="Group 26"/>
          <p:cNvGrpSpPr/>
          <p:nvPr/>
        </p:nvGrpSpPr>
        <p:grpSpPr>
          <a:xfrm>
            <a:off x="3044776" y="3486668"/>
            <a:ext cx="1460318" cy="1473535"/>
            <a:chOff x="2603883" y="3618338"/>
            <a:chExt cx="1460318" cy="1473535"/>
          </a:xfrm>
        </p:grpSpPr>
        <p:grpSp>
          <p:nvGrpSpPr>
            <p:cNvPr id="19" name="Group 18"/>
            <p:cNvGrpSpPr/>
            <p:nvPr/>
          </p:nvGrpSpPr>
          <p:grpSpPr>
            <a:xfrm>
              <a:off x="3250889" y="3618338"/>
              <a:ext cx="813312" cy="1047373"/>
              <a:chOff x="3744600" y="4960460"/>
              <a:chExt cx="813312" cy="1047373"/>
            </a:xfrm>
          </p:grpSpPr>
          <p:grpSp>
            <p:nvGrpSpPr>
              <p:cNvPr id="308" name="Group 307"/>
              <p:cNvGrpSpPr/>
              <p:nvPr/>
            </p:nvGrpSpPr>
            <p:grpSpPr>
              <a:xfrm>
                <a:off x="4096616" y="5343037"/>
                <a:ext cx="461296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309" name="Straight Connector 308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310" name="TextBox 309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D</a:t>
                  </a:r>
                </a:p>
              </p:txBody>
            </p:sp>
            <p:sp>
              <p:nvSpPr>
                <p:cNvPr id="311" name="Rectangle 310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B8C1E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02" name="Group 301"/>
              <p:cNvGrpSpPr/>
              <p:nvPr/>
            </p:nvGrpSpPr>
            <p:grpSpPr>
              <a:xfrm>
                <a:off x="3744600" y="4960460"/>
                <a:ext cx="584176" cy="408008"/>
                <a:chOff x="995423" y="4179313"/>
                <a:chExt cx="488605" cy="408008"/>
              </a:xfrm>
            </p:grpSpPr>
            <p:sp>
              <p:nvSpPr>
                <p:cNvPr id="303" name="Oval 302"/>
                <p:cNvSpPr/>
                <p:nvPr/>
              </p:nvSpPr>
              <p:spPr bwMode="auto">
                <a:xfrm>
                  <a:off x="995423" y="4179313"/>
                  <a:ext cx="488605" cy="28993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NLJ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04" name="Group 303"/>
                <p:cNvGrpSpPr/>
                <p:nvPr/>
              </p:nvGrpSpPr>
              <p:grpSpPr>
                <a:xfrm>
                  <a:off x="1013096" y="4461820"/>
                  <a:ext cx="409046" cy="125501"/>
                  <a:chOff x="972170" y="4476450"/>
                  <a:chExt cx="409046" cy="125501"/>
                </a:xfrm>
              </p:grpSpPr>
              <p:cxnSp>
                <p:nvCxnSpPr>
                  <p:cNvPr id="305" name="Straight Connector 304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306" name="Straight Connector 305"/>
                  <p:cNvCxnSpPr>
                    <a:cxnSpLocks noChangeAspect="1"/>
                    <a:stCxn id="334" idx="7"/>
                  </p:cNvCxnSpPr>
                  <p:nvPr/>
                </p:nvCxnSpPr>
                <p:spPr bwMode="auto">
                  <a:xfrm flipV="1">
                    <a:off x="972170" y="4476451"/>
                    <a:ext cx="164744" cy="1255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  <p:grpSp>
          <p:nvGrpSpPr>
            <p:cNvPr id="330" name="Group 329"/>
            <p:cNvGrpSpPr/>
            <p:nvPr/>
          </p:nvGrpSpPr>
          <p:grpSpPr>
            <a:xfrm>
              <a:off x="2603883" y="3983885"/>
              <a:ext cx="971826" cy="1107988"/>
              <a:chOff x="1982419" y="4144973"/>
              <a:chExt cx="812835" cy="1107988"/>
            </a:xfrm>
          </p:grpSpPr>
          <p:grpSp>
            <p:nvGrpSpPr>
              <p:cNvPr id="331" name="Group 330"/>
              <p:cNvGrpSpPr/>
              <p:nvPr/>
            </p:nvGrpSpPr>
            <p:grpSpPr>
              <a:xfrm>
                <a:off x="1982419" y="4511355"/>
                <a:ext cx="380390" cy="741606"/>
                <a:chOff x="1244686" y="2823147"/>
                <a:chExt cx="380390" cy="741606"/>
              </a:xfrm>
            </p:grpSpPr>
            <p:cxnSp>
              <p:nvCxnSpPr>
                <p:cNvPr id="341" name="Straight Connector 340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342" name="TextBox 341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3" name="Isosceles Triangle 342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32" name="Group 331"/>
              <p:cNvGrpSpPr/>
              <p:nvPr/>
            </p:nvGrpSpPr>
            <p:grpSpPr>
              <a:xfrm>
                <a:off x="2409426" y="4529843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338" name="Straight Connector 337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339" name="TextBox 338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340" name="Rectangle 339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33" name="Group 332"/>
              <p:cNvGrpSpPr/>
              <p:nvPr/>
            </p:nvGrpSpPr>
            <p:grpSpPr>
              <a:xfrm>
                <a:off x="2124198" y="4144973"/>
                <a:ext cx="488605" cy="380448"/>
                <a:chOff x="974463" y="4179313"/>
                <a:chExt cx="488605" cy="380448"/>
              </a:xfrm>
            </p:grpSpPr>
            <p:sp>
              <p:nvSpPr>
                <p:cNvPr id="334" name="Oval 333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35" name="Group 334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336" name="Straight Connector 335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337" name="Straight Connector 336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</p:grpSp>
      <p:grpSp>
        <p:nvGrpSpPr>
          <p:cNvPr id="26" name="Group 25"/>
          <p:cNvGrpSpPr/>
          <p:nvPr/>
        </p:nvGrpSpPr>
        <p:grpSpPr>
          <a:xfrm>
            <a:off x="3042553" y="5208160"/>
            <a:ext cx="1464765" cy="1455799"/>
            <a:chOff x="2585925" y="5100687"/>
            <a:chExt cx="1464765" cy="1455799"/>
          </a:xfrm>
        </p:grpSpPr>
        <p:grpSp>
          <p:nvGrpSpPr>
            <p:cNvPr id="3" name="Group 2"/>
            <p:cNvGrpSpPr/>
            <p:nvPr/>
          </p:nvGrpSpPr>
          <p:grpSpPr>
            <a:xfrm>
              <a:off x="3212319" y="5100687"/>
              <a:ext cx="838371" cy="1047373"/>
              <a:chOff x="5183802" y="4269495"/>
              <a:chExt cx="838371" cy="1047373"/>
            </a:xfrm>
          </p:grpSpPr>
          <p:grpSp>
            <p:nvGrpSpPr>
              <p:cNvPr id="323" name="Group 322"/>
              <p:cNvGrpSpPr/>
              <p:nvPr/>
            </p:nvGrpSpPr>
            <p:grpSpPr>
              <a:xfrm>
                <a:off x="5560877" y="4652072"/>
                <a:ext cx="461296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324" name="Straight Connector 323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325" name="TextBox 324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D</a:t>
                  </a:r>
                </a:p>
              </p:txBody>
            </p:sp>
            <p:sp>
              <p:nvSpPr>
                <p:cNvPr id="326" name="Rectangle 325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B8C1E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17" name="Group 316"/>
              <p:cNvGrpSpPr/>
              <p:nvPr/>
            </p:nvGrpSpPr>
            <p:grpSpPr>
              <a:xfrm>
                <a:off x="5183802" y="4269495"/>
                <a:ext cx="584176" cy="380448"/>
                <a:chOff x="974463" y="4179313"/>
                <a:chExt cx="488605" cy="380448"/>
              </a:xfrm>
            </p:grpSpPr>
            <p:sp>
              <p:nvSpPr>
                <p:cNvPr id="318" name="Oval 317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19" name="Group 318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320" name="Straight Connector 319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321" name="Straight Connector 320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  <p:grpSp>
          <p:nvGrpSpPr>
            <p:cNvPr id="344" name="Group 343"/>
            <p:cNvGrpSpPr/>
            <p:nvPr/>
          </p:nvGrpSpPr>
          <p:grpSpPr>
            <a:xfrm>
              <a:off x="2585925" y="5448498"/>
              <a:ext cx="971826" cy="1107988"/>
              <a:chOff x="1982419" y="4144973"/>
              <a:chExt cx="812835" cy="1107988"/>
            </a:xfrm>
          </p:grpSpPr>
          <p:grpSp>
            <p:nvGrpSpPr>
              <p:cNvPr id="345" name="Group 344"/>
              <p:cNvGrpSpPr/>
              <p:nvPr/>
            </p:nvGrpSpPr>
            <p:grpSpPr>
              <a:xfrm>
                <a:off x="1982419" y="4511355"/>
                <a:ext cx="380390" cy="741606"/>
                <a:chOff x="1244686" y="2823147"/>
                <a:chExt cx="380390" cy="741606"/>
              </a:xfrm>
            </p:grpSpPr>
            <p:cxnSp>
              <p:nvCxnSpPr>
                <p:cNvPr id="355" name="Straight Connector 354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356" name="TextBox 355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7" name="Isosceles Triangle 356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46" name="Group 345"/>
              <p:cNvGrpSpPr/>
              <p:nvPr/>
            </p:nvGrpSpPr>
            <p:grpSpPr>
              <a:xfrm>
                <a:off x="2409426" y="4529843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352" name="Straight Connector 351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353" name="TextBox 352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354" name="Rectangle 353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47" name="Group 346"/>
              <p:cNvGrpSpPr/>
              <p:nvPr/>
            </p:nvGrpSpPr>
            <p:grpSpPr>
              <a:xfrm>
                <a:off x="2124198" y="4144973"/>
                <a:ext cx="488605" cy="380448"/>
                <a:chOff x="974463" y="4179313"/>
                <a:chExt cx="488605" cy="380448"/>
              </a:xfrm>
            </p:grpSpPr>
            <p:sp>
              <p:nvSpPr>
                <p:cNvPr id="348" name="Oval 347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49" name="Group 348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350" name="Straight Connector 349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351" name="Straight Connector 350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</p:grpSp>
      <p:sp>
        <p:nvSpPr>
          <p:cNvPr id="186" name="Rectangle 185"/>
          <p:cNvSpPr/>
          <p:nvPr/>
        </p:nvSpPr>
        <p:spPr>
          <a:xfrm>
            <a:off x="6402918" y="1"/>
            <a:ext cx="2741081" cy="167405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Multiply 210"/>
          <p:cNvSpPr/>
          <p:nvPr/>
        </p:nvSpPr>
        <p:spPr>
          <a:xfrm>
            <a:off x="929638" y="3607925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Multiply 211"/>
          <p:cNvSpPr/>
          <p:nvPr/>
        </p:nvSpPr>
        <p:spPr>
          <a:xfrm>
            <a:off x="3230441" y="5321891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6400161" y="45567"/>
            <a:ext cx="1655004" cy="1574604"/>
          </a:xfrm>
          <a:custGeom>
            <a:avLst/>
            <a:gdLst>
              <a:gd name="connsiteX0" fmla="*/ 524514 w 1655004"/>
              <a:gd name="connsiteY0" fmla="*/ 49683 h 1574604"/>
              <a:gd name="connsiteX1" fmla="*/ 314964 w 1655004"/>
              <a:gd name="connsiteY1" fmla="*/ 30633 h 1574604"/>
              <a:gd name="connsiteX2" fmla="*/ 105414 w 1655004"/>
              <a:gd name="connsiteY2" fmla="*/ 68733 h 1574604"/>
              <a:gd name="connsiteX3" fmla="*/ 10164 w 1655004"/>
              <a:gd name="connsiteY3" fmla="*/ 140171 h 1574604"/>
              <a:gd name="connsiteX4" fmla="*/ 5402 w 1655004"/>
              <a:gd name="connsiteY4" fmla="*/ 249708 h 1574604"/>
              <a:gd name="connsiteX5" fmla="*/ 33977 w 1655004"/>
              <a:gd name="connsiteY5" fmla="*/ 411633 h 1574604"/>
              <a:gd name="connsiteX6" fmla="*/ 53027 w 1655004"/>
              <a:gd name="connsiteY6" fmla="*/ 654521 h 1574604"/>
              <a:gd name="connsiteX7" fmla="*/ 91127 w 1655004"/>
              <a:gd name="connsiteY7" fmla="*/ 792633 h 1574604"/>
              <a:gd name="connsiteX8" fmla="*/ 248289 w 1655004"/>
              <a:gd name="connsiteY8" fmla="*/ 845021 h 1574604"/>
              <a:gd name="connsiteX9" fmla="*/ 491177 w 1655004"/>
              <a:gd name="connsiteY9" fmla="*/ 806921 h 1574604"/>
              <a:gd name="connsiteX10" fmla="*/ 572139 w 1655004"/>
              <a:gd name="connsiteY10" fmla="*/ 630708 h 1574604"/>
              <a:gd name="connsiteX11" fmla="*/ 581664 w 1655004"/>
              <a:gd name="connsiteY11" fmla="*/ 406871 h 1574604"/>
              <a:gd name="connsiteX12" fmla="*/ 743589 w 1655004"/>
              <a:gd name="connsiteY12" fmla="*/ 416396 h 1574604"/>
              <a:gd name="connsiteX13" fmla="*/ 957902 w 1655004"/>
              <a:gd name="connsiteY13" fmla="*/ 421158 h 1574604"/>
              <a:gd name="connsiteX14" fmla="*/ 1043627 w 1655004"/>
              <a:gd name="connsiteY14" fmla="*/ 454496 h 1574604"/>
              <a:gd name="connsiteX15" fmla="*/ 1048389 w 1655004"/>
              <a:gd name="connsiteY15" fmla="*/ 616421 h 1574604"/>
              <a:gd name="connsiteX16" fmla="*/ 1038864 w 1655004"/>
              <a:gd name="connsiteY16" fmla="*/ 840258 h 1574604"/>
              <a:gd name="connsiteX17" fmla="*/ 1038864 w 1655004"/>
              <a:gd name="connsiteY17" fmla="*/ 1054571 h 1574604"/>
              <a:gd name="connsiteX18" fmla="*/ 1076964 w 1655004"/>
              <a:gd name="connsiteY18" fmla="*/ 1345083 h 1574604"/>
              <a:gd name="connsiteX19" fmla="*/ 1115064 w 1655004"/>
              <a:gd name="connsiteY19" fmla="*/ 1492721 h 1574604"/>
              <a:gd name="connsiteX20" fmla="*/ 1300802 w 1655004"/>
              <a:gd name="connsiteY20" fmla="*/ 1573683 h 1574604"/>
              <a:gd name="connsiteX21" fmla="*/ 1496064 w 1655004"/>
              <a:gd name="connsiteY21" fmla="*/ 1530821 h 1574604"/>
              <a:gd name="connsiteX22" fmla="*/ 1581789 w 1655004"/>
              <a:gd name="connsiteY22" fmla="*/ 1445096 h 1574604"/>
              <a:gd name="connsiteX23" fmla="*/ 1653227 w 1655004"/>
              <a:gd name="connsiteY23" fmla="*/ 1045046 h 1574604"/>
              <a:gd name="connsiteX24" fmla="*/ 1634177 w 1655004"/>
              <a:gd name="connsiteY24" fmla="*/ 783108 h 1574604"/>
              <a:gd name="connsiteX25" fmla="*/ 1643702 w 1655004"/>
              <a:gd name="connsiteY25" fmla="*/ 530696 h 1574604"/>
              <a:gd name="connsiteX26" fmla="*/ 1581789 w 1655004"/>
              <a:gd name="connsiteY26" fmla="*/ 373533 h 1574604"/>
              <a:gd name="connsiteX27" fmla="*/ 1534164 w 1655004"/>
              <a:gd name="connsiteY27" fmla="*/ 144933 h 1574604"/>
              <a:gd name="connsiteX28" fmla="*/ 1434152 w 1655004"/>
              <a:gd name="connsiteY28" fmla="*/ 6821 h 1574604"/>
              <a:gd name="connsiteX29" fmla="*/ 1134114 w 1655004"/>
              <a:gd name="connsiteY29" fmla="*/ 21108 h 1574604"/>
              <a:gd name="connsiteX30" fmla="*/ 753114 w 1655004"/>
              <a:gd name="connsiteY30" fmla="*/ 21108 h 1574604"/>
              <a:gd name="connsiteX31" fmla="*/ 524514 w 1655004"/>
              <a:gd name="connsiteY31" fmla="*/ 49683 h 157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655004" h="1574604">
                <a:moveTo>
                  <a:pt x="524514" y="49683"/>
                </a:moveTo>
                <a:cubicBezTo>
                  <a:pt x="451489" y="51270"/>
                  <a:pt x="384814" y="27458"/>
                  <a:pt x="314964" y="30633"/>
                </a:cubicBezTo>
                <a:cubicBezTo>
                  <a:pt x="245114" y="33808"/>
                  <a:pt x="156214" y="50477"/>
                  <a:pt x="105414" y="68733"/>
                </a:cubicBezTo>
                <a:cubicBezTo>
                  <a:pt x="54614" y="86989"/>
                  <a:pt x="26833" y="110009"/>
                  <a:pt x="10164" y="140171"/>
                </a:cubicBezTo>
                <a:cubicBezTo>
                  <a:pt x="-6505" y="170334"/>
                  <a:pt x="1433" y="204464"/>
                  <a:pt x="5402" y="249708"/>
                </a:cubicBezTo>
                <a:cubicBezTo>
                  <a:pt x="9371" y="294952"/>
                  <a:pt x="26040" y="344164"/>
                  <a:pt x="33977" y="411633"/>
                </a:cubicBezTo>
                <a:cubicBezTo>
                  <a:pt x="41914" y="479102"/>
                  <a:pt x="43502" y="591021"/>
                  <a:pt x="53027" y="654521"/>
                </a:cubicBezTo>
                <a:cubicBezTo>
                  <a:pt x="62552" y="718021"/>
                  <a:pt x="58584" y="760883"/>
                  <a:pt x="91127" y="792633"/>
                </a:cubicBezTo>
                <a:cubicBezTo>
                  <a:pt x="123670" y="824383"/>
                  <a:pt x="181614" y="842640"/>
                  <a:pt x="248289" y="845021"/>
                </a:cubicBezTo>
                <a:cubicBezTo>
                  <a:pt x="314964" y="847402"/>
                  <a:pt x="437202" y="842640"/>
                  <a:pt x="491177" y="806921"/>
                </a:cubicBezTo>
                <a:cubicBezTo>
                  <a:pt x="545152" y="771202"/>
                  <a:pt x="557058" y="697383"/>
                  <a:pt x="572139" y="630708"/>
                </a:cubicBezTo>
                <a:cubicBezTo>
                  <a:pt x="587220" y="564033"/>
                  <a:pt x="553089" y="442590"/>
                  <a:pt x="581664" y="406871"/>
                </a:cubicBezTo>
                <a:cubicBezTo>
                  <a:pt x="610239" y="371152"/>
                  <a:pt x="680883" y="414015"/>
                  <a:pt x="743589" y="416396"/>
                </a:cubicBezTo>
                <a:cubicBezTo>
                  <a:pt x="806295" y="418777"/>
                  <a:pt x="907896" y="414808"/>
                  <a:pt x="957902" y="421158"/>
                </a:cubicBezTo>
                <a:cubicBezTo>
                  <a:pt x="1007908" y="427508"/>
                  <a:pt x="1028546" y="421952"/>
                  <a:pt x="1043627" y="454496"/>
                </a:cubicBezTo>
                <a:cubicBezTo>
                  <a:pt x="1058708" y="487040"/>
                  <a:pt x="1049183" y="552127"/>
                  <a:pt x="1048389" y="616421"/>
                </a:cubicBezTo>
                <a:cubicBezTo>
                  <a:pt x="1047595" y="680715"/>
                  <a:pt x="1040451" y="767233"/>
                  <a:pt x="1038864" y="840258"/>
                </a:cubicBezTo>
                <a:cubicBezTo>
                  <a:pt x="1037277" y="913283"/>
                  <a:pt x="1032514" y="970434"/>
                  <a:pt x="1038864" y="1054571"/>
                </a:cubicBezTo>
                <a:cubicBezTo>
                  <a:pt x="1045214" y="1138708"/>
                  <a:pt x="1064264" y="1272058"/>
                  <a:pt x="1076964" y="1345083"/>
                </a:cubicBezTo>
                <a:cubicBezTo>
                  <a:pt x="1089664" y="1418108"/>
                  <a:pt x="1077758" y="1454621"/>
                  <a:pt x="1115064" y="1492721"/>
                </a:cubicBezTo>
                <a:cubicBezTo>
                  <a:pt x="1152370" y="1530821"/>
                  <a:pt x="1237302" y="1567333"/>
                  <a:pt x="1300802" y="1573683"/>
                </a:cubicBezTo>
                <a:cubicBezTo>
                  <a:pt x="1364302" y="1580033"/>
                  <a:pt x="1449233" y="1552252"/>
                  <a:pt x="1496064" y="1530821"/>
                </a:cubicBezTo>
                <a:cubicBezTo>
                  <a:pt x="1542895" y="1509390"/>
                  <a:pt x="1555595" y="1526058"/>
                  <a:pt x="1581789" y="1445096"/>
                </a:cubicBezTo>
                <a:cubicBezTo>
                  <a:pt x="1607983" y="1364134"/>
                  <a:pt x="1644496" y="1155377"/>
                  <a:pt x="1653227" y="1045046"/>
                </a:cubicBezTo>
                <a:cubicBezTo>
                  <a:pt x="1661958" y="934715"/>
                  <a:pt x="1635765" y="868833"/>
                  <a:pt x="1634177" y="783108"/>
                </a:cubicBezTo>
                <a:cubicBezTo>
                  <a:pt x="1632590" y="697383"/>
                  <a:pt x="1652433" y="598959"/>
                  <a:pt x="1643702" y="530696"/>
                </a:cubicBezTo>
                <a:cubicBezTo>
                  <a:pt x="1634971" y="462434"/>
                  <a:pt x="1600045" y="437827"/>
                  <a:pt x="1581789" y="373533"/>
                </a:cubicBezTo>
                <a:cubicBezTo>
                  <a:pt x="1563533" y="309239"/>
                  <a:pt x="1558770" y="206052"/>
                  <a:pt x="1534164" y="144933"/>
                </a:cubicBezTo>
                <a:cubicBezTo>
                  <a:pt x="1509558" y="83814"/>
                  <a:pt x="1500827" y="27458"/>
                  <a:pt x="1434152" y="6821"/>
                </a:cubicBezTo>
                <a:cubicBezTo>
                  <a:pt x="1367477" y="-13816"/>
                  <a:pt x="1247620" y="18727"/>
                  <a:pt x="1134114" y="21108"/>
                </a:cubicBezTo>
                <a:cubicBezTo>
                  <a:pt x="1020608" y="23489"/>
                  <a:pt x="858683" y="17933"/>
                  <a:pt x="753114" y="21108"/>
                </a:cubicBezTo>
                <a:cubicBezTo>
                  <a:pt x="647545" y="24283"/>
                  <a:pt x="597539" y="48096"/>
                  <a:pt x="524514" y="49683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 w="1270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7435750" y="48615"/>
            <a:ext cx="1640716" cy="1605112"/>
          </a:xfrm>
          <a:custGeom>
            <a:avLst/>
            <a:gdLst>
              <a:gd name="connsiteX0" fmla="*/ 89000 w 1640716"/>
              <a:gd name="connsiteY0" fmla="*/ 23283 h 1605112"/>
              <a:gd name="connsiteX1" fmla="*/ 74713 w 1640716"/>
              <a:gd name="connsiteY1" fmla="*/ 337608 h 1605112"/>
              <a:gd name="connsiteX2" fmla="*/ 3275 w 1640716"/>
              <a:gd name="connsiteY2" fmla="*/ 732896 h 1605112"/>
              <a:gd name="connsiteX3" fmla="*/ 22325 w 1640716"/>
              <a:gd name="connsiteY3" fmla="*/ 1399646 h 1605112"/>
              <a:gd name="connsiteX4" fmla="*/ 112813 w 1640716"/>
              <a:gd name="connsiteY4" fmla="*/ 1523471 h 1605112"/>
              <a:gd name="connsiteX5" fmla="*/ 289025 w 1640716"/>
              <a:gd name="connsiteY5" fmla="*/ 1604433 h 1605112"/>
              <a:gd name="connsiteX6" fmla="*/ 474763 w 1640716"/>
              <a:gd name="connsiteY6" fmla="*/ 1547283 h 1605112"/>
              <a:gd name="connsiteX7" fmla="*/ 598588 w 1640716"/>
              <a:gd name="connsiteY7" fmla="*/ 1313921 h 1605112"/>
              <a:gd name="connsiteX8" fmla="*/ 627163 w 1640716"/>
              <a:gd name="connsiteY8" fmla="*/ 875771 h 1605112"/>
              <a:gd name="connsiteX9" fmla="*/ 608113 w 1640716"/>
              <a:gd name="connsiteY9" fmla="*/ 437621 h 1605112"/>
              <a:gd name="connsiteX10" fmla="*/ 812900 w 1640716"/>
              <a:gd name="connsiteY10" fmla="*/ 385233 h 1605112"/>
              <a:gd name="connsiteX11" fmla="*/ 984350 w 1640716"/>
              <a:gd name="connsiteY11" fmla="*/ 413808 h 1605112"/>
              <a:gd name="connsiteX12" fmla="*/ 1070075 w 1640716"/>
              <a:gd name="connsiteY12" fmla="*/ 532871 h 1605112"/>
              <a:gd name="connsiteX13" fmla="*/ 1122463 w 1640716"/>
              <a:gd name="connsiteY13" fmla="*/ 766233 h 1605112"/>
              <a:gd name="connsiteX14" fmla="*/ 1412975 w 1640716"/>
              <a:gd name="connsiteY14" fmla="*/ 866246 h 1605112"/>
              <a:gd name="connsiteX15" fmla="*/ 1555850 w 1640716"/>
              <a:gd name="connsiteY15" fmla="*/ 751946 h 1605112"/>
              <a:gd name="connsiteX16" fmla="*/ 1598713 w 1640716"/>
              <a:gd name="connsiteY16" fmla="*/ 375708 h 1605112"/>
              <a:gd name="connsiteX17" fmla="*/ 1636813 w 1640716"/>
              <a:gd name="connsiteY17" fmla="*/ 156633 h 1605112"/>
              <a:gd name="connsiteX18" fmla="*/ 1498700 w 1640716"/>
              <a:gd name="connsiteY18" fmla="*/ 42333 h 1605112"/>
              <a:gd name="connsiteX19" fmla="*/ 1127225 w 1640716"/>
              <a:gd name="connsiteY19" fmla="*/ 28046 h 1605112"/>
              <a:gd name="connsiteX20" fmla="*/ 722413 w 1640716"/>
              <a:gd name="connsiteY20" fmla="*/ 32808 h 1605112"/>
              <a:gd name="connsiteX21" fmla="*/ 422375 w 1640716"/>
              <a:gd name="connsiteY21" fmla="*/ 23283 h 1605112"/>
              <a:gd name="connsiteX22" fmla="*/ 89000 w 1640716"/>
              <a:gd name="connsiteY22" fmla="*/ 23283 h 160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40716" h="1605112">
                <a:moveTo>
                  <a:pt x="89000" y="23283"/>
                </a:moveTo>
                <a:cubicBezTo>
                  <a:pt x="31056" y="75670"/>
                  <a:pt x="89000" y="219339"/>
                  <a:pt x="74713" y="337608"/>
                </a:cubicBezTo>
                <a:cubicBezTo>
                  <a:pt x="60426" y="455877"/>
                  <a:pt x="12006" y="555890"/>
                  <a:pt x="3275" y="732896"/>
                </a:cubicBezTo>
                <a:cubicBezTo>
                  <a:pt x="-5456" y="909902"/>
                  <a:pt x="4069" y="1267883"/>
                  <a:pt x="22325" y="1399646"/>
                </a:cubicBezTo>
                <a:cubicBezTo>
                  <a:pt x="40581" y="1531409"/>
                  <a:pt x="68363" y="1489340"/>
                  <a:pt x="112813" y="1523471"/>
                </a:cubicBezTo>
                <a:cubicBezTo>
                  <a:pt x="157263" y="1557602"/>
                  <a:pt x="228700" y="1600464"/>
                  <a:pt x="289025" y="1604433"/>
                </a:cubicBezTo>
                <a:cubicBezTo>
                  <a:pt x="349350" y="1608402"/>
                  <a:pt x="423169" y="1595702"/>
                  <a:pt x="474763" y="1547283"/>
                </a:cubicBezTo>
                <a:cubicBezTo>
                  <a:pt x="526357" y="1498864"/>
                  <a:pt x="573188" y="1425840"/>
                  <a:pt x="598588" y="1313921"/>
                </a:cubicBezTo>
                <a:cubicBezTo>
                  <a:pt x="623988" y="1202002"/>
                  <a:pt x="625575" y="1021821"/>
                  <a:pt x="627163" y="875771"/>
                </a:cubicBezTo>
                <a:cubicBezTo>
                  <a:pt x="628751" y="729721"/>
                  <a:pt x="577157" y="519377"/>
                  <a:pt x="608113" y="437621"/>
                </a:cubicBezTo>
                <a:cubicBezTo>
                  <a:pt x="639069" y="355865"/>
                  <a:pt x="750194" y="389202"/>
                  <a:pt x="812900" y="385233"/>
                </a:cubicBezTo>
                <a:cubicBezTo>
                  <a:pt x="875606" y="381264"/>
                  <a:pt x="941487" y="389202"/>
                  <a:pt x="984350" y="413808"/>
                </a:cubicBezTo>
                <a:cubicBezTo>
                  <a:pt x="1027213" y="438414"/>
                  <a:pt x="1047056" y="474134"/>
                  <a:pt x="1070075" y="532871"/>
                </a:cubicBezTo>
                <a:cubicBezTo>
                  <a:pt x="1093094" y="591609"/>
                  <a:pt x="1065313" y="710671"/>
                  <a:pt x="1122463" y="766233"/>
                </a:cubicBezTo>
                <a:cubicBezTo>
                  <a:pt x="1179613" y="821795"/>
                  <a:pt x="1340744" y="868627"/>
                  <a:pt x="1412975" y="866246"/>
                </a:cubicBezTo>
                <a:cubicBezTo>
                  <a:pt x="1485206" y="863865"/>
                  <a:pt x="1524894" y="833702"/>
                  <a:pt x="1555850" y="751946"/>
                </a:cubicBezTo>
                <a:cubicBezTo>
                  <a:pt x="1586806" y="670190"/>
                  <a:pt x="1585219" y="474927"/>
                  <a:pt x="1598713" y="375708"/>
                </a:cubicBezTo>
                <a:cubicBezTo>
                  <a:pt x="1612207" y="276489"/>
                  <a:pt x="1653482" y="212196"/>
                  <a:pt x="1636813" y="156633"/>
                </a:cubicBezTo>
                <a:cubicBezTo>
                  <a:pt x="1620144" y="101071"/>
                  <a:pt x="1583631" y="63764"/>
                  <a:pt x="1498700" y="42333"/>
                </a:cubicBezTo>
                <a:cubicBezTo>
                  <a:pt x="1413769" y="20902"/>
                  <a:pt x="1127225" y="28046"/>
                  <a:pt x="1127225" y="28046"/>
                </a:cubicBezTo>
                <a:lnTo>
                  <a:pt x="722413" y="32808"/>
                </a:lnTo>
                <a:cubicBezTo>
                  <a:pt x="604938" y="32014"/>
                  <a:pt x="528737" y="23283"/>
                  <a:pt x="422375" y="23283"/>
                </a:cubicBezTo>
                <a:cubicBezTo>
                  <a:pt x="316013" y="23283"/>
                  <a:pt x="146944" y="-29104"/>
                  <a:pt x="89000" y="23283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 w="1270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6417417" y="60496"/>
            <a:ext cx="2659051" cy="830339"/>
          </a:xfrm>
          <a:custGeom>
            <a:avLst/>
            <a:gdLst>
              <a:gd name="connsiteX0" fmla="*/ 1116858 w 2659051"/>
              <a:gd name="connsiteY0" fmla="*/ 6179 h 830339"/>
              <a:gd name="connsiteX1" fmla="*/ 616796 w 2659051"/>
              <a:gd name="connsiteY1" fmla="*/ 10942 h 830339"/>
              <a:gd name="connsiteX2" fmla="*/ 107208 w 2659051"/>
              <a:gd name="connsiteY2" fmla="*/ 20467 h 830339"/>
              <a:gd name="connsiteX3" fmla="*/ 11958 w 2659051"/>
              <a:gd name="connsiteY3" fmla="*/ 106192 h 830339"/>
              <a:gd name="connsiteX4" fmla="*/ 2433 w 2659051"/>
              <a:gd name="connsiteY4" fmla="*/ 396704 h 830339"/>
              <a:gd name="connsiteX5" fmla="*/ 21483 w 2659051"/>
              <a:gd name="connsiteY5" fmla="*/ 687217 h 830339"/>
              <a:gd name="connsiteX6" fmla="*/ 73871 w 2659051"/>
              <a:gd name="connsiteY6" fmla="*/ 768179 h 830339"/>
              <a:gd name="connsiteX7" fmla="*/ 269133 w 2659051"/>
              <a:gd name="connsiteY7" fmla="*/ 830092 h 830339"/>
              <a:gd name="connsiteX8" fmla="*/ 459633 w 2659051"/>
              <a:gd name="connsiteY8" fmla="*/ 777704 h 830339"/>
              <a:gd name="connsiteX9" fmla="*/ 535833 w 2659051"/>
              <a:gd name="connsiteY9" fmla="*/ 534817 h 830339"/>
              <a:gd name="connsiteX10" fmla="*/ 554883 w 2659051"/>
              <a:gd name="connsiteY10" fmla="*/ 382417 h 830339"/>
              <a:gd name="connsiteX11" fmla="*/ 1045421 w 2659051"/>
              <a:gd name="connsiteY11" fmla="*/ 391942 h 830339"/>
              <a:gd name="connsiteX12" fmla="*/ 1502621 w 2659051"/>
              <a:gd name="connsiteY12" fmla="*/ 391942 h 830339"/>
              <a:gd name="connsiteX13" fmla="*/ 2021733 w 2659051"/>
              <a:gd name="connsiteY13" fmla="*/ 377654 h 830339"/>
              <a:gd name="connsiteX14" fmla="*/ 2102696 w 2659051"/>
              <a:gd name="connsiteY14" fmla="*/ 615779 h 830339"/>
              <a:gd name="connsiteX15" fmla="*/ 2245571 w 2659051"/>
              <a:gd name="connsiteY15" fmla="*/ 787229 h 830339"/>
              <a:gd name="connsiteX16" fmla="*/ 2550371 w 2659051"/>
              <a:gd name="connsiteY16" fmla="*/ 787229 h 830339"/>
              <a:gd name="connsiteX17" fmla="*/ 2617046 w 2659051"/>
              <a:gd name="connsiteY17" fmla="*/ 520529 h 830339"/>
              <a:gd name="connsiteX18" fmla="*/ 2655146 w 2659051"/>
              <a:gd name="connsiteY18" fmla="*/ 187154 h 830339"/>
              <a:gd name="connsiteX19" fmla="*/ 2521796 w 2659051"/>
              <a:gd name="connsiteY19" fmla="*/ 25229 h 830339"/>
              <a:gd name="connsiteX20" fmla="*/ 2183658 w 2659051"/>
              <a:gd name="connsiteY20" fmla="*/ 1417 h 830339"/>
              <a:gd name="connsiteX21" fmla="*/ 31008 w 2659051"/>
              <a:gd name="connsiteY21" fmla="*/ 34754 h 8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659051" h="830339">
                <a:moveTo>
                  <a:pt x="1116858" y="6179"/>
                </a:moveTo>
                <a:lnTo>
                  <a:pt x="616796" y="10942"/>
                </a:lnTo>
                <a:lnTo>
                  <a:pt x="107208" y="20467"/>
                </a:lnTo>
                <a:cubicBezTo>
                  <a:pt x="6402" y="36342"/>
                  <a:pt x="29420" y="43486"/>
                  <a:pt x="11958" y="106192"/>
                </a:cubicBezTo>
                <a:cubicBezTo>
                  <a:pt x="-5505" y="168898"/>
                  <a:pt x="846" y="299867"/>
                  <a:pt x="2433" y="396704"/>
                </a:cubicBezTo>
                <a:cubicBezTo>
                  <a:pt x="4020" y="493541"/>
                  <a:pt x="9577" y="625305"/>
                  <a:pt x="21483" y="687217"/>
                </a:cubicBezTo>
                <a:cubicBezTo>
                  <a:pt x="33389" y="749129"/>
                  <a:pt x="32596" y="744367"/>
                  <a:pt x="73871" y="768179"/>
                </a:cubicBezTo>
                <a:cubicBezTo>
                  <a:pt x="115146" y="791991"/>
                  <a:pt x="204839" y="828505"/>
                  <a:pt x="269133" y="830092"/>
                </a:cubicBezTo>
                <a:cubicBezTo>
                  <a:pt x="333427" y="831679"/>
                  <a:pt x="415183" y="826916"/>
                  <a:pt x="459633" y="777704"/>
                </a:cubicBezTo>
                <a:cubicBezTo>
                  <a:pt x="504083" y="728492"/>
                  <a:pt x="519958" y="600698"/>
                  <a:pt x="535833" y="534817"/>
                </a:cubicBezTo>
                <a:cubicBezTo>
                  <a:pt x="551708" y="468936"/>
                  <a:pt x="469952" y="406229"/>
                  <a:pt x="554883" y="382417"/>
                </a:cubicBezTo>
                <a:cubicBezTo>
                  <a:pt x="639814" y="358605"/>
                  <a:pt x="887465" y="390354"/>
                  <a:pt x="1045421" y="391942"/>
                </a:cubicBezTo>
                <a:cubicBezTo>
                  <a:pt x="1203377" y="393530"/>
                  <a:pt x="1339902" y="394323"/>
                  <a:pt x="1502621" y="391942"/>
                </a:cubicBezTo>
                <a:cubicBezTo>
                  <a:pt x="1665340" y="389561"/>
                  <a:pt x="1921721" y="340348"/>
                  <a:pt x="2021733" y="377654"/>
                </a:cubicBezTo>
                <a:cubicBezTo>
                  <a:pt x="2121746" y="414960"/>
                  <a:pt x="2065390" y="547517"/>
                  <a:pt x="2102696" y="615779"/>
                </a:cubicBezTo>
                <a:cubicBezTo>
                  <a:pt x="2140002" y="684042"/>
                  <a:pt x="2170959" y="758654"/>
                  <a:pt x="2245571" y="787229"/>
                </a:cubicBezTo>
                <a:cubicBezTo>
                  <a:pt x="2320183" y="815804"/>
                  <a:pt x="2488458" y="831679"/>
                  <a:pt x="2550371" y="787229"/>
                </a:cubicBezTo>
                <a:cubicBezTo>
                  <a:pt x="2612284" y="742779"/>
                  <a:pt x="2599584" y="620541"/>
                  <a:pt x="2617046" y="520529"/>
                </a:cubicBezTo>
                <a:cubicBezTo>
                  <a:pt x="2634508" y="420517"/>
                  <a:pt x="2671021" y="269704"/>
                  <a:pt x="2655146" y="187154"/>
                </a:cubicBezTo>
                <a:cubicBezTo>
                  <a:pt x="2639271" y="104604"/>
                  <a:pt x="2600377" y="56185"/>
                  <a:pt x="2521796" y="25229"/>
                </a:cubicBezTo>
                <a:cubicBezTo>
                  <a:pt x="2443215" y="-5727"/>
                  <a:pt x="2598789" y="-171"/>
                  <a:pt x="2183658" y="1417"/>
                </a:cubicBezTo>
                <a:cubicBezTo>
                  <a:pt x="1768527" y="3004"/>
                  <a:pt x="396927" y="22054"/>
                  <a:pt x="31008" y="34754"/>
                </a:cubicBezTo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A5002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736892" y="4095222"/>
            <a:ext cx="2600965" cy="923330"/>
          </a:xfrm>
          <a:prstGeom prst="rect">
            <a:avLst/>
          </a:prstGeom>
          <a:solidFill>
            <a:srgbClr val="FFE05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1800" b="0" dirty="0" smtClean="0">
                <a:latin typeface="Arial" pitchFamily="34" charset="0"/>
                <a:cs typeface="Arial" pitchFamily="34" charset="0"/>
              </a:rPr>
              <a:t>1) Considering the Two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Relation Plans </a:t>
            </a:r>
            <a:r>
              <a:rPr lang="en-US" sz="1800" b="0" dirty="0" smtClean="0">
                <a:latin typeface="Arial" pitchFamily="34" charset="0"/>
                <a:cs typeface="Arial" pitchFamily="34" charset="0"/>
              </a:rPr>
              <a:t>That Started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With </a:t>
            </a:r>
            <a:r>
              <a:rPr lang="en-US" sz="1800" b="0" u="sng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/>
      <p:bldP spid="211" grpId="1" animBg="1"/>
      <p:bldP spid="212" grpId="0" animBg="1"/>
      <p:bldP spid="212" grpId="1" animBg="1"/>
      <p:bldP spid="213" grpId="0" animBg="1"/>
      <p:bldP spid="214" grpId="0" animBg="1"/>
      <p:bldP spid="2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8" y="199532"/>
            <a:ext cx="8836856" cy="653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rc 13"/>
          <p:cNvSpPr/>
          <p:nvPr/>
        </p:nvSpPr>
        <p:spPr>
          <a:xfrm>
            <a:off x="-3429001" y="1"/>
            <a:ext cx="6858002" cy="68580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21676" y="1370363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06382" y="3140683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159572" y="4074326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 bwMode="auto">
          <a:xfrm>
            <a:off x="2951748" y="182917"/>
            <a:ext cx="5077326" cy="83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Today …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3069509" y="1238862"/>
            <a:ext cx="5382352" cy="9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 am going to talk about SQL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query optimization</a:t>
            </a:r>
            <a:endParaRPr kumimoji="0" lang="en-US" sz="2000" b="0" i="0" u="sng" strike="noStrike" kern="0" cap="none" spc="0" normalizeH="0" baseline="0" noProof="0" dirty="0" smtClean="0">
              <a:ln>
                <a:noFill/>
              </a:ln>
              <a:solidFill>
                <a:srgbClr val="040408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i="0" u="sng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voted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 this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topic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on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the PASS web site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Char char="n"/>
              <a:tabLst/>
              <a:defRPr/>
            </a:pP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Don’t blame me if you didn’t vote and wanted to hear about map-reduce and no-</a:t>
            </a:r>
            <a:r>
              <a:rPr lang="en-US" sz="1600" b="0" kern="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sql</a:t>
            </a:r>
            <a:r>
              <a:rPr lang="en-US" sz="16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database systems instead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3731343" y="3999535"/>
            <a:ext cx="4896464" cy="182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My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hope is </a:t>
            </a:r>
            <a:r>
              <a:rPr lang="en-US" sz="2000" b="0" kern="0" dirty="0" smtClean="0">
                <a:solidFill>
                  <a:srgbClr val="040408"/>
                </a:solidFill>
                <a:latin typeface="Arial" pitchFamily="34" charset="0"/>
                <a:cs typeface="Arial" pitchFamily="34" charset="0"/>
              </a:rPr>
              <a:t>that you will leave understanding why all database systems sometimes produce really bad plans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40408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690324" y="3063049"/>
            <a:ext cx="5117690" cy="8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charset="2"/>
              <a:buNone/>
              <a:tabLst/>
              <a:defRPr/>
            </a:pPr>
            <a:r>
              <a:rPr lang="en-US" sz="2000" b="0" kern="0" dirty="0" smtClean="0">
                <a:solidFill>
                  <a:srgbClr val="040408"/>
                </a:solidFill>
                <a:latin typeface="Arial" pitchFamily="34" charset="0"/>
                <a:cs typeface="Arial" pitchFamily="34" charset="0"/>
              </a:rPr>
              <a:t>Starting with the fundamental principals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40408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Group 44"/>
          <p:cNvGrpSpPr/>
          <p:nvPr/>
        </p:nvGrpSpPr>
        <p:grpSpPr>
          <a:xfrm>
            <a:off x="6185734" y="3206611"/>
            <a:ext cx="928331" cy="1179442"/>
            <a:chOff x="1779025" y="1676400"/>
            <a:chExt cx="1766455" cy="3051463"/>
          </a:xfrm>
        </p:grpSpPr>
        <p:cxnSp>
          <p:nvCxnSpPr>
            <p:cNvPr id="40" name="Straight Connector 39"/>
            <p:cNvCxnSpPr/>
            <p:nvPr/>
          </p:nvCxnSpPr>
          <p:spPr>
            <a:xfrm rot="16200000" flipH="1">
              <a:off x="1894332" y="2449068"/>
              <a:ext cx="2231136" cy="685800"/>
            </a:xfrm>
            <a:prstGeom prst="line">
              <a:avLst/>
            </a:prstGeom>
            <a:ln w="4762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1779025" y="2961408"/>
              <a:ext cx="1766455" cy="17664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isometricOffAxis1Top">
                <a:rot lat="17827249" lon="17266542" rev="4444445"/>
              </a:camera>
              <a:lightRig rig="threePt" dir="t"/>
            </a:scene3d>
            <a:sp3d extrusionH="44450">
              <a:bevelT w="69850" h="63500" prst="slope"/>
              <a:bevelB w="139700" h="63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rot="5400000">
              <a:off x="1208532" y="2449068"/>
              <a:ext cx="2231136" cy="685800"/>
            </a:xfrm>
            <a:prstGeom prst="line">
              <a:avLst/>
            </a:prstGeom>
            <a:ln w="4762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5"/>
          <p:cNvGrpSpPr/>
          <p:nvPr/>
        </p:nvGrpSpPr>
        <p:grpSpPr>
          <a:xfrm>
            <a:off x="8047769" y="3206611"/>
            <a:ext cx="928331" cy="1179442"/>
            <a:chOff x="1779025" y="1676400"/>
            <a:chExt cx="1766455" cy="3051463"/>
          </a:xfrm>
        </p:grpSpPr>
        <p:cxnSp>
          <p:nvCxnSpPr>
            <p:cNvPr id="44" name="Straight Connector 43"/>
            <p:cNvCxnSpPr/>
            <p:nvPr/>
          </p:nvCxnSpPr>
          <p:spPr>
            <a:xfrm rot="16200000" flipH="1">
              <a:off x="1894332" y="2449068"/>
              <a:ext cx="2231136" cy="685800"/>
            </a:xfrm>
            <a:prstGeom prst="line">
              <a:avLst/>
            </a:prstGeom>
            <a:ln w="4762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1779025" y="2961408"/>
              <a:ext cx="1766455" cy="17664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isometricOffAxis1Top">
                <a:rot lat="17827249" lon="17266542" rev="4444445"/>
              </a:camera>
              <a:lightRig rig="threePt" dir="t"/>
            </a:scene3d>
            <a:sp3d extrusionH="44450">
              <a:bevelT w="69850" h="63500" prst="slope"/>
              <a:bevelB w="139700" h="63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rot="5400000">
              <a:off x="1208532" y="2449068"/>
              <a:ext cx="2231136" cy="685800"/>
            </a:xfrm>
            <a:prstGeom prst="line">
              <a:avLst/>
            </a:prstGeom>
            <a:ln w="4762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Oval 46"/>
          <p:cNvSpPr/>
          <p:nvPr/>
        </p:nvSpPr>
        <p:spPr>
          <a:xfrm>
            <a:off x="7043454" y="4246571"/>
            <a:ext cx="1037032" cy="88162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114300" dir="7200000" sx="105000" sy="105000" algn="t" rotWithShape="0">
              <a:prstClr val="black">
                <a:alpha val="40000"/>
              </a:prstClr>
            </a:outerShdw>
          </a:effectLst>
          <a:scene3d>
            <a:camera prst="isometricOffAxis1Top">
              <a:rot lat="17931907" lon="17866408" rev="3914402"/>
            </a:camera>
            <a:lightRig rig="threePt" dir="t"/>
          </a:scene3d>
          <a:sp3d extrusionH="44450">
            <a:bevelT w="69850" h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7519390" y="2970500"/>
            <a:ext cx="85160" cy="171688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9" name="Group 33"/>
          <p:cNvGrpSpPr/>
          <p:nvPr/>
        </p:nvGrpSpPr>
        <p:grpSpPr>
          <a:xfrm>
            <a:off x="6528294" y="3124445"/>
            <a:ext cx="2090382" cy="130731"/>
            <a:chOff x="2583180" y="1554480"/>
            <a:chExt cx="3977640" cy="292608"/>
          </a:xfrm>
        </p:grpSpPr>
        <p:sp>
          <p:nvSpPr>
            <p:cNvPr id="50" name="Rounded Rectangle 49"/>
            <p:cNvSpPr/>
            <p:nvPr/>
          </p:nvSpPr>
          <p:spPr>
            <a:xfrm rot="16200000">
              <a:off x="4512564" y="-298704"/>
              <a:ext cx="118872" cy="39776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425696" y="1554480"/>
              <a:ext cx="292608" cy="2926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773597" y="3809286"/>
            <a:ext cx="1481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Query Optimization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909066" y="3414402"/>
            <a:ext cx="1481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Map-Reduce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-0.04468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1.11111E-6 0.04421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60000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60000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47" grpId="0" animBg="1"/>
      <p:bldP spid="47" grpId="1" animBg="1"/>
      <p:bldP spid="48" grpId="0" animBg="1"/>
      <p:bldP spid="48" grpId="1" animBg="1"/>
      <p:bldP spid="52" grpId="0"/>
      <p:bldP spid="52" grpId="1"/>
      <p:bldP spid="53" grpId="0"/>
      <p:bldP spid="53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407" y="1053496"/>
            <a:ext cx="5956012" cy="548030"/>
          </a:xfrm>
        </p:spPr>
        <p:txBody>
          <a:bodyPr/>
          <a:lstStyle/>
          <a:p>
            <a:r>
              <a:rPr lang="en-US" dirty="0" smtClean="0"/>
              <a:t>Next, All Three Relation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60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63056" y="1763428"/>
            <a:ext cx="971826" cy="1107988"/>
            <a:chOff x="1982419" y="4144973"/>
            <a:chExt cx="812835" cy="1107988"/>
          </a:xfrm>
        </p:grpSpPr>
        <p:grpSp>
          <p:nvGrpSpPr>
            <p:cNvPr id="6" name="Group 5"/>
            <p:cNvGrpSpPr/>
            <p:nvPr/>
          </p:nvGrpSpPr>
          <p:grpSpPr>
            <a:xfrm>
              <a:off x="1982419" y="4511355"/>
              <a:ext cx="380390" cy="741606"/>
              <a:chOff x="1244686" y="2823147"/>
              <a:chExt cx="380390" cy="741606"/>
            </a:xfrm>
          </p:grpSpPr>
          <p:cxnSp>
            <p:nvCxnSpPr>
              <p:cNvPr id="16" name="Straight Connector 15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7" name="TextBox 16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Isosceles Triangle 17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409426" y="4529843"/>
              <a:ext cx="385828" cy="664796"/>
              <a:chOff x="523058" y="2899957"/>
              <a:chExt cx="385828" cy="664796"/>
            </a:xfrm>
            <a:solidFill>
              <a:srgbClr val="FFFF00"/>
            </a:solidFill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4" name="TextBox 13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15" name="Rectangle 14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124198" y="4144973"/>
              <a:ext cx="488605" cy="380448"/>
              <a:chOff x="974463" y="4179313"/>
              <a:chExt cx="488605" cy="380448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1" name="Straight Connector 10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2" name="Straight Connector 11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sp>
        <p:nvSpPr>
          <p:cNvPr id="48" name="TextBox 47"/>
          <p:cNvSpPr txBox="1"/>
          <p:nvPr/>
        </p:nvSpPr>
        <p:spPr>
          <a:xfrm>
            <a:off x="5799773" y="1844806"/>
            <a:ext cx="1579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Fully pruned two relation plans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409890" y="1763428"/>
            <a:ext cx="961505" cy="1078164"/>
            <a:chOff x="6324979" y="3777356"/>
            <a:chExt cx="961505" cy="1078164"/>
          </a:xfrm>
        </p:grpSpPr>
        <p:grpSp>
          <p:nvGrpSpPr>
            <p:cNvPr id="50" name="Group 49"/>
            <p:cNvGrpSpPr/>
            <p:nvPr/>
          </p:nvGrpSpPr>
          <p:grpSpPr>
            <a:xfrm>
              <a:off x="6825188" y="4162726"/>
              <a:ext cx="461296" cy="664796"/>
              <a:chOff x="523058" y="2899957"/>
              <a:chExt cx="385828" cy="664796"/>
            </a:xfrm>
          </p:grpSpPr>
          <p:cxnSp>
            <p:nvCxnSpPr>
              <p:cNvPr id="60" name="Straight Connector 59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61" name="TextBox 60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62" name="Rectangle 61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505833" y="3777356"/>
              <a:ext cx="584176" cy="380448"/>
              <a:chOff x="974463" y="4179313"/>
              <a:chExt cx="488605" cy="380448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58" name="Straight Connector 57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59" name="Straight Connector 58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  <p:grpSp>
          <p:nvGrpSpPr>
            <p:cNvPr id="52" name="Group 51"/>
            <p:cNvGrpSpPr/>
            <p:nvPr/>
          </p:nvGrpSpPr>
          <p:grpSpPr>
            <a:xfrm>
              <a:off x="6324979" y="4157804"/>
              <a:ext cx="454795" cy="697716"/>
              <a:chOff x="1244686" y="2823147"/>
              <a:chExt cx="380390" cy="697716"/>
            </a:xfrm>
            <a:solidFill>
              <a:srgbClr val="FFFFCC"/>
            </a:solidFill>
          </p:grpSpPr>
          <p:cxnSp>
            <p:nvCxnSpPr>
              <p:cNvPr id="53" name="Straight Connector 52"/>
              <p:cNvCxnSpPr/>
              <p:nvPr/>
            </p:nvCxnSpPr>
            <p:spPr bwMode="auto">
              <a:xfrm>
                <a:off x="1434880" y="3119415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54" name="TextBox 53"/>
              <p:cNvSpPr txBox="1">
                <a:spLocks noChangeAspect="1"/>
              </p:cNvSpPr>
              <p:nvPr/>
            </p:nvSpPr>
            <p:spPr>
              <a:xfrm>
                <a:off x="1318772" y="3274642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55" name="Isosceles Triangle 54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2689558" y="1763428"/>
            <a:ext cx="1092565" cy="1047373"/>
            <a:chOff x="761855" y="4179313"/>
            <a:chExt cx="913821" cy="1047373"/>
          </a:xfrm>
        </p:grpSpPr>
        <p:grpSp>
          <p:nvGrpSpPr>
            <p:cNvPr id="78" name="Group 77"/>
            <p:cNvGrpSpPr/>
            <p:nvPr/>
          </p:nvGrpSpPr>
          <p:grpSpPr>
            <a:xfrm>
              <a:off x="761855" y="4561890"/>
              <a:ext cx="913821" cy="664796"/>
              <a:chOff x="761855" y="4583835"/>
              <a:chExt cx="913821" cy="664796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761855" y="4583835"/>
                <a:ext cx="385828" cy="664796"/>
                <a:chOff x="523058" y="2899957"/>
                <a:chExt cx="385828" cy="664796"/>
              </a:xfrm>
            </p:grpSpPr>
            <p:cxnSp>
              <p:nvCxnSpPr>
                <p:cNvPr id="89" name="Straight Connector 88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90" name="TextBox 89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91" name="Rectangle 90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1289848" y="4583835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86" name="Straight Connector 85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87" name="TextBox 86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D</a:t>
                  </a:r>
                </a:p>
              </p:txBody>
            </p:sp>
            <p:sp>
              <p:nvSpPr>
                <p:cNvPr id="88" name="Rectangle 87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B8C1E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79" name="Group 78"/>
            <p:cNvGrpSpPr/>
            <p:nvPr/>
          </p:nvGrpSpPr>
          <p:grpSpPr>
            <a:xfrm>
              <a:off x="974463" y="4179313"/>
              <a:ext cx="488605" cy="380448"/>
              <a:chOff x="974463" y="4179313"/>
              <a:chExt cx="488605" cy="380448"/>
            </a:xfrm>
          </p:grpSpPr>
          <p:sp>
            <p:nvSpPr>
              <p:cNvPr id="80" name="Oval 79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82" name="Straight Connector 81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83" name="Straight Connector 82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grpSp>
        <p:nvGrpSpPr>
          <p:cNvPr id="120" name="Group 119"/>
          <p:cNvGrpSpPr>
            <a:grpSpLocks noChangeAspect="1"/>
          </p:cNvGrpSpPr>
          <p:nvPr/>
        </p:nvGrpSpPr>
        <p:grpSpPr>
          <a:xfrm>
            <a:off x="6675025" y="199979"/>
            <a:ext cx="2292059" cy="1285991"/>
            <a:chOff x="659753" y="2821043"/>
            <a:chExt cx="3225811" cy="1809886"/>
          </a:xfrm>
        </p:grpSpPr>
        <p:grpSp>
          <p:nvGrpSpPr>
            <p:cNvPr id="121" name="Group 120"/>
            <p:cNvGrpSpPr/>
            <p:nvPr/>
          </p:nvGrpSpPr>
          <p:grpSpPr>
            <a:xfrm>
              <a:off x="659753" y="2834054"/>
              <a:ext cx="548640" cy="799191"/>
              <a:chOff x="659753" y="2834054"/>
              <a:chExt cx="548640" cy="799191"/>
            </a:xfrm>
          </p:grpSpPr>
          <p:sp>
            <p:nvSpPr>
              <p:cNvPr id="141" name="TextBox 140"/>
              <p:cNvSpPr txBox="1">
                <a:spLocks noChangeAspect="1"/>
              </p:cNvSpPr>
              <p:nvPr/>
            </p:nvSpPr>
            <p:spPr>
              <a:xfrm>
                <a:off x="738699" y="3286716"/>
                <a:ext cx="390748" cy="346529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142" name="Oval 141"/>
              <p:cNvSpPr>
                <a:spLocks/>
              </p:cNvSpPr>
              <p:nvPr/>
            </p:nvSpPr>
            <p:spPr bwMode="auto">
              <a:xfrm>
                <a:off x="659753" y="2834054"/>
                <a:ext cx="548640" cy="274320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43" name="Straight Connector 142"/>
              <p:cNvCxnSpPr/>
              <p:nvPr/>
            </p:nvCxnSpPr>
            <p:spPr bwMode="auto">
              <a:xfrm>
                <a:off x="934072" y="311529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grpSp>
          <p:nvGrpSpPr>
            <p:cNvPr id="122" name="Group 121"/>
            <p:cNvGrpSpPr/>
            <p:nvPr/>
          </p:nvGrpSpPr>
          <p:grpSpPr>
            <a:xfrm>
              <a:off x="1208396" y="2821043"/>
              <a:ext cx="2677168" cy="806984"/>
              <a:chOff x="1208396" y="2821043"/>
              <a:chExt cx="2677168" cy="806984"/>
            </a:xfrm>
          </p:grpSpPr>
          <p:sp>
            <p:nvSpPr>
              <p:cNvPr id="133" name="Oval 132"/>
              <p:cNvSpPr/>
              <p:nvPr/>
            </p:nvSpPr>
            <p:spPr bwMode="auto">
              <a:xfrm>
                <a:off x="1383967" y="2821043"/>
                <a:ext cx="506137" cy="300342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34" name="Straight Connector 133"/>
              <p:cNvCxnSpPr/>
              <p:nvPr/>
            </p:nvCxnSpPr>
            <p:spPr bwMode="auto">
              <a:xfrm rot="5400000">
                <a:off x="1296985" y="2882625"/>
                <a:ext cx="0" cy="17717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grpSp>
            <p:nvGrpSpPr>
              <p:cNvPr id="135" name="Group 134"/>
              <p:cNvGrpSpPr/>
              <p:nvPr/>
            </p:nvGrpSpPr>
            <p:grpSpPr>
              <a:xfrm>
                <a:off x="2656843" y="2821043"/>
                <a:ext cx="1228721" cy="806984"/>
                <a:chOff x="2656843" y="2821043"/>
                <a:chExt cx="1228721" cy="806984"/>
              </a:xfrm>
            </p:grpSpPr>
            <p:sp>
              <p:nvSpPr>
                <p:cNvPr id="136" name="Oval 135"/>
                <p:cNvSpPr/>
                <p:nvPr/>
              </p:nvSpPr>
              <p:spPr bwMode="auto">
                <a:xfrm>
                  <a:off x="2656843" y="2821043"/>
                  <a:ext cx="506138" cy="300343"/>
                </a:xfrm>
                <a:prstGeom prst="ellipse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7" name="TextBox 136"/>
                <p:cNvSpPr txBox="1">
                  <a:spLocks noChangeAspect="1"/>
                </p:cNvSpPr>
                <p:nvPr/>
              </p:nvSpPr>
              <p:spPr>
                <a:xfrm>
                  <a:off x="3415870" y="3281498"/>
                  <a:ext cx="390747" cy="346529"/>
                </a:xfrm>
                <a:prstGeom prst="rect">
                  <a:avLst/>
                </a:prstGeom>
                <a:solidFill>
                  <a:srgbClr val="FF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cxnSp>
              <p:nvCxnSpPr>
                <p:cNvPr id="138" name="Straight Connector 137"/>
                <p:cNvCxnSpPr/>
                <p:nvPr/>
              </p:nvCxnSpPr>
              <p:spPr bwMode="auto">
                <a:xfrm rot="5400000">
                  <a:off x="3249966" y="2882625"/>
                  <a:ext cx="0" cy="17717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39" name="Straight Connector 138"/>
                <p:cNvCxnSpPr/>
                <p:nvPr/>
              </p:nvCxnSpPr>
              <p:spPr bwMode="auto">
                <a:xfrm rot="10800000">
                  <a:off x="3604488" y="3117486"/>
                  <a:ext cx="0" cy="177179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40" name="Oval 139"/>
                <p:cNvSpPr>
                  <a:spLocks/>
                </p:cNvSpPr>
                <p:nvPr/>
              </p:nvSpPr>
              <p:spPr bwMode="auto">
                <a:xfrm>
                  <a:off x="3336924" y="2834054"/>
                  <a:ext cx="548640" cy="274321"/>
                </a:xfrm>
                <a:prstGeom prst="ellipse">
                  <a:avLst/>
                </a:prstGeom>
                <a:solidFill>
                  <a:srgbClr val="FF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Select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>
              <a:off x="1895815" y="2832715"/>
              <a:ext cx="762635" cy="1798214"/>
              <a:chOff x="1895815" y="2832715"/>
              <a:chExt cx="762635" cy="1798214"/>
            </a:xfrm>
          </p:grpSpPr>
          <p:sp>
            <p:nvSpPr>
              <p:cNvPr id="124" name="Oval 123"/>
              <p:cNvSpPr/>
              <p:nvPr/>
            </p:nvSpPr>
            <p:spPr bwMode="auto">
              <a:xfrm>
                <a:off x="2017957" y="3362697"/>
                <a:ext cx="506138" cy="300343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5" name="TextBox 124"/>
              <p:cNvSpPr txBox="1">
                <a:spLocks noChangeAspect="1"/>
              </p:cNvSpPr>
              <p:nvPr/>
            </p:nvSpPr>
            <p:spPr>
              <a:xfrm>
                <a:off x="2075652" y="4284401"/>
                <a:ext cx="390747" cy="346528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126" name="TextBox 125"/>
              <p:cNvSpPr txBox="1">
                <a:spLocks noChangeAspect="1"/>
              </p:cNvSpPr>
              <p:nvPr/>
            </p:nvSpPr>
            <p:spPr>
              <a:xfrm>
                <a:off x="2075653" y="2832715"/>
                <a:ext cx="390747" cy="346528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cxnSp>
            <p:nvCxnSpPr>
              <p:cNvPr id="127" name="Straight Connector 126"/>
              <p:cNvCxnSpPr/>
              <p:nvPr/>
            </p:nvCxnSpPr>
            <p:spPr bwMode="auto">
              <a:xfrm>
                <a:off x="2271026" y="3655724"/>
                <a:ext cx="0" cy="17717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28" name="Straight Connector 127"/>
              <p:cNvCxnSpPr/>
              <p:nvPr/>
            </p:nvCxnSpPr>
            <p:spPr bwMode="auto">
              <a:xfrm rot="5400000">
                <a:off x="1984404" y="2882625"/>
                <a:ext cx="0" cy="17717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 rot="5400000">
                <a:off x="2569862" y="2882625"/>
                <a:ext cx="0" cy="17717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>
                <a:off x="2271026" y="3196140"/>
                <a:ext cx="0" cy="17717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31" name="Oval 130"/>
              <p:cNvSpPr>
                <a:spLocks/>
              </p:cNvSpPr>
              <p:nvPr/>
            </p:nvSpPr>
            <p:spPr bwMode="auto">
              <a:xfrm>
                <a:off x="1996706" y="3832903"/>
                <a:ext cx="548639" cy="274319"/>
              </a:xfrm>
              <a:prstGeom prst="ellipse">
                <a:avLst/>
              </a:prstGeom>
              <a:solidFill>
                <a:srgbClr val="B8C1E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32" name="Straight Connector 131"/>
              <p:cNvCxnSpPr/>
              <p:nvPr/>
            </p:nvCxnSpPr>
            <p:spPr bwMode="auto">
              <a:xfrm rot="10800000">
                <a:off x="2271027" y="4107222"/>
                <a:ext cx="0" cy="17717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</p:grpSp>
      <p:cxnSp>
        <p:nvCxnSpPr>
          <p:cNvPr id="144" name="Straight Connector 143"/>
          <p:cNvCxnSpPr/>
          <p:nvPr/>
        </p:nvCxnSpPr>
        <p:spPr bwMode="auto">
          <a:xfrm flipV="1">
            <a:off x="196423" y="3039986"/>
            <a:ext cx="6598399" cy="73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1020B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86" name="Group 185"/>
          <p:cNvGrpSpPr/>
          <p:nvPr/>
        </p:nvGrpSpPr>
        <p:grpSpPr>
          <a:xfrm>
            <a:off x="664536" y="3328416"/>
            <a:ext cx="1555590" cy="1455148"/>
            <a:chOff x="3392133" y="3935212"/>
            <a:chExt cx="1555590" cy="1455148"/>
          </a:xfrm>
        </p:grpSpPr>
        <p:grpSp>
          <p:nvGrpSpPr>
            <p:cNvPr id="211" name="Group 210"/>
            <p:cNvGrpSpPr/>
            <p:nvPr/>
          </p:nvGrpSpPr>
          <p:grpSpPr>
            <a:xfrm>
              <a:off x="3392133" y="4342987"/>
              <a:ext cx="1092565" cy="1047373"/>
              <a:chOff x="761855" y="4179313"/>
              <a:chExt cx="913821" cy="1047373"/>
            </a:xfrm>
          </p:grpSpPr>
          <p:grpSp>
            <p:nvGrpSpPr>
              <p:cNvPr id="222" name="Group 221"/>
              <p:cNvGrpSpPr/>
              <p:nvPr/>
            </p:nvGrpSpPr>
            <p:grpSpPr>
              <a:xfrm>
                <a:off x="761855" y="4561890"/>
                <a:ext cx="913821" cy="664796"/>
                <a:chOff x="761855" y="4583835"/>
                <a:chExt cx="913821" cy="664796"/>
              </a:xfrm>
            </p:grpSpPr>
            <p:grpSp>
              <p:nvGrpSpPr>
                <p:cNvPr id="228" name="Group 227"/>
                <p:cNvGrpSpPr/>
                <p:nvPr/>
              </p:nvGrpSpPr>
              <p:grpSpPr>
                <a:xfrm>
                  <a:off x="761855" y="4583835"/>
                  <a:ext cx="385828" cy="664796"/>
                  <a:chOff x="523058" y="2899957"/>
                  <a:chExt cx="385828" cy="664796"/>
                </a:xfrm>
              </p:grpSpPr>
              <p:cxnSp>
                <p:nvCxnSpPr>
                  <p:cNvPr id="233" name="Straight Connector 232"/>
                  <p:cNvCxnSpPr/>
                  <p:nvPr/>
                </p:nvCxnSpPr>
                <p:spPr bwMode="auto">
                  <a:xfrm>
                    <a:off x="711055" y="3141360"/>
                    <a:ext cx="0" cy="169646"/>
                  </a:xfrm>
                  <a:prstGeom prst="line">
                    <a:avLst/>
                  </a:prstGeom>
                  <a:solidFill>
                    <a:srgbClr val="CCFFCC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sp>
                <p:nvSpPr>
                  <p:cNvPr id="234" name="TextBox 233"/>
                  <p:cNvSpPr txBox="1">
                    <a:spLocks noChangeAspect="1"/>
                  </p:cNvSpPr>
                  <p:nvPr/>
                </p:nvSpPr>
                <p:spPr>
                  <a:xfrm>
                    <a:off x="594947" y="3318532"/>
                    <a:ext cx="232218" cy="246221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 cmpd="sng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0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B</a:t>
                    </a:r>
                  </a:p>
                </p:txBody>
              </p:sp>
              <p:sp>
                <p:nvSpPr>
                  <p:cNvPr id="235" name="Rectangle 234"/>
                  <p:cNvSpPr>
                    <a:spLocks noChangeAspect="1"/>
                  </p:cNvSpPr>
                  <p:nvPr/>
                </p:nvSpPr>
                <p:spPr bwMode="auto">
                  <a:xfrm>
                    <a:off x="523058" y="2899957"/>
                    <a:ext cx="385828" cy="228600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SS</a:t>
                    </a:r>
                    <a:endPara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229" name="Group 228"/>
                <p:cNvGrpSpPr/>
                <p:nvPr/>
              </p:nvGrpSpPr>
              <p:grpSpPr>
                <a:xfrm>
                  <a:off x="1289848" y="4583835"/>
                  <a:ext cx="385828" cy="664796"/>
                  <a:chOff x="523058" y="2899957"/>
                  <a:chExt cx="385828" cy="664796"/>
                </a:xfrm>
                <a:solidFill>
                  <a:srgbClr val="FFFF00"/>
                </a:solidFill>
              </p:grpSpPr>
              <p:cxnSp>
                <p:nvCxnSpPr>
                  <p:cNvPr id="230" name="Straight Connector 229"/>
                  <p:cNvCxnSpPr/>
                  <p:nvPr/>
                </p:nvCxnSpPr>
                <p:spPr bwMode="auto">
                  <a:xfrm>
                    <a:off x="711055" y="3141360"/>
                    <a:ext cx="0" cy="169646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sp>
                <p:nvSpPr>
                  <p:cNvPr id="231" name="TextBox 230"/>
                  <p:cNvSpPr txBox="1">
                    <a:spLocks noChangeAspect="1"/>
                  </p:cNvSpPr>
                  <p:nvPr/>
                </p:nvSpPr>
                <p:spPr>
                  <a:xfrm>
                    <a:off x="594947" y="3318532"/>
                    <a:ext cx="232218" cy="246221"/>
                  </a:xfrm>
                  <a:prstGeom prst="rect">
                    <a:avLst/>
                  </a:prstGeom>
                  <a:solidFill>
                    <a:srgbClr val="B8C1EC"/>
                  </a:solidFill>
                  <a:ln w="19050" cmpd="sng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0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D</a:t>
                    </a:r>
                  </a:p>
                </p:txBody>
              </p:sp>
              <p:sp>
                <p:nvSpPr>
                  <p:cNvPr id="232" name="Rectangle 231"/>
                  <p:cNvSpPr>
                    <a:spLocks noChangeAspect="1"/>
                  </p:cNvSpPr>
                  <p:nvPr/>
                </p:nvSpPr>
                <p:spPr bwMode="auto">
                  <a:xfrm>
                    <a:off x="523058" y="2899957"/>
                    <a:ext cx="385828" cy="228600"/>
                  </a:xfrm>
                  <a:prstGeom prst="rect">
                    <a:avLst/>
                  </a:prstGeom>
                  <a:solidFill>
                    <a:srgbClr val="B8C1EC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SS</a:t>
                    </a:r>
                    <a:endPara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223" name="Group 222"/>
              <p:cNvGrpSpPr/>
              <p:nvPr/>
            </p:nvGrpSpPr>
            <p:grpSpPr>
              <a:xfrm>
                <a:off x="974463" y="4179313"/>
                <a:ext cx="488605" cy="380448"/>
                <a:chOff x="974463" y="4179313"/>
                <a:chExt cx="488605" cy="380448"/>
              </a:xfrm>
            </p:grpSpPr>
            <p:sp>
              <p:nvSpPr>
                <p:cNvPr id="224" name="Oval 223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25" name="Group 224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226" name="Straight Connector 225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227" name="Straight Connector 226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  <p:grpSp>
          <p:nvGrpSpPr>
            <p:cNvPr id="212" name="Group 211"/>
            <p:cNvGrpSpPr/>
            <p:nvPr/>
          </p:nvGrpSpPr>
          <p:grpSpPr>
            <a:xfrm>
              <a:off x="4109352" y="3935212"/>
              <a:ext cx="838371" cy="1047373"/>
              <a:chOff x="2792717" y="5654228"/>
              <a:chExt cx="838371" cy="1047373"/>
            </a:xfrm>
          </p:grpSpPr>
          <p:grpSp>
            <p:nvGrpSpPr>
              <p:cNvPr id="213" name="Group 212"/>
              <p:cNvGrpSpPr/>
              <p:nvPr/>
            </p:nvGrpSpPr>
            <p:grpSpPr>
              <a:xfrm>
                <a:off x="3169792" y="6036805"/>
                <a:ext cx="461296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219" name="Straight Connector 218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20" name="TextBox 219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</a:p>
              </p:txBody>
            </p:sp>
            <p:sp>
              <p:nvSpPr>
                <p:cNvPr id="221" name="Rectangle 220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14" name="Group 213"/>
              <p:cNvGrpSpPr/>
              <p:nvPr/>
            </p:nvGrpSpPr>
            <p:grpSpPr>
              <a:xfrm>
                <a:off x="2792717" y="5654228"/>
                <a:ext cx="584176" cy="450236"/>
                <a:chOff x="974463" y="4179313"/>
                <a:chExt cx="488605" cy="450236"/>
              </a:xfrm>
            </p:grpSpPr>
            <p:sp>
              <p:nvSpPr>
                <p:cNvPr id="215" name="Oval 214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NLJ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16" name="Group 215"/>
                <p:cNvGrpSpPr/>
                <p:nvPr/>
              </p:nvGrpSpPr>
              <p:grpSpPr>
                <a:xfrm>
                  <a:off x="1004239" y="4461820"/>
                  <a:ext cx="417903" cy="167729"/>
                  <a:chOff x="963313" y="4476450"/>
                  <a:chExt cx="417903" cy="167729"/>
                </a:xfrm>
              </p:grpSpPr>
              <p:cxnSp>
                <p:nvCxnSpPr>
                  <p:cNvPr id="217" name="Straight Connector 216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218" name="Straight Connector 217"/>
                  <p:cNvCxnSpPr>
                    <a:cxnSpLocks noChangeAspect="1"/>
                    <a:stCxn id="224" idx="7"/>
                  </p:cNvCxnSpPr>
                  <p:nvPr/>
                </p:nvCxnSpPr>
                <p:spPr bwMode="auto">
                  <a:xfrm flipV="1">
                    <a:off x="963313" y="4476451"/>
                    <a:ext cx="173601" cy="1677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</p:grpSp>
      <p:grpSp>
        <p:nvGrpSpPr>
          <p:cNvPr id="236" name="Group 235"/>
          <p:cNvGrpSpPr/>
          <p:nvPr/>
        </p:nvGrpSpPr>
        <p:grpSpPr>
          <a:xfrm>
            <a:off x="655497" y="5084171"/>
            <a:ext cx="1573669" cy="1464569"/>
            <a:chOff x="6728235" y="3198595"/>
            <a:chExt cx="1573669" cy="1464569"/>
          </a:xfrm>
        </p:grpSpPr>
        <p:grpSp>
          <p:nvGrpSpPr>
            <p:cNvPr id="237" name="Group 236"/>
            <p:cNvGrpSpPr/>
            <p:nvPr/>
          </p:nvGrpSpPr>
          <p:grpSpPr>
            <a:xfrm>
              <a:off x="6728235" y="3615791"/>
              <a:ext cx="1092565" cy="1047373"/>
              <a:chOff x="761855" y="4179313"/>
              <a:chExt cx="913821" cy="1047373"/>
            </a:xfrm>
          </p:grpSpPr>
          <p:grpSp>
            <p:nvGrpSpPr>
              <p:cNvPr id="248" name="Group 247"/>
              <p:cNvGrpSpPr/>
              <p:nvPr/>
            </p:nvGrpSpPr>
            <p:grpSpPr>
              <a:xfrm>
                <a:off x="761855" y="4561890"/>
                <a:ext cx="913821" cy="664796"/>
                <a:chOff x="761855" y="4583835"/>
                <a:chExt cx="913821" cy="664796"/>
              </a:xfrm>
            </p:grpSpPr>
            <p:grpSp>
              <p:nvGrpSpPr>
                <p:cNvPr id="254" name="Group 253"/>
                <p:cNvGrpSpPr/>
                <p:nvPr/>
              </p:nvGrpSpPr>
              <p:grpSpPr>
                <a:xfrm>
                  <a:off x="761855" y="4583835"/>
                  <a:ext cx="385828" cy="664796"/>
                  <a:chOff x="523058" y="2899957"/>
                  <a:chExt cx="385828" cy="664796"/>
                </a:xfrm>
              </p:grpSpPr>
              <p:cxnSp>
                <p:nvCxnSpPr>
                  <p:cNvPr id="259" name="Straight Connector 258"/>
                  <p:cNvCxnSpPr/>
                  <p:nvPr/>
                </p:nvCxnSpPr>
                <p:spPr bwMode="auto">
                  <a:xfrm>
                    <a:off x="711055" y="3141360"/>
                    <a:ext cx="0" cy="169646"/>
                  </a:xfrm>
                  <a:prstGeom prst="line">
                    <a:avLst/>
                  </a:prstGeom>
                  <a:solidFill>
                    <a:srgbClr val="CCFFCC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sp>
                <p:nvSpPr>
                  <p:cNvPr id="260" name="TextBox 259"/>
                  <p:cNvSpPr txBox="1">
                    <a:spLocks noChangeAspect="1"/>
                  </p:cNvSpPr>
                  <p:nvPr/>
                </p:nvSpPr>
                <p:spPr>
                  <a:xfrm>
                    <a:off x="594947" y="3318532"/>
                    <a:ext cx="232218" cy="246221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 cmpd="sng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0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B</a:t>
                    </a:r>
                  </a:p>
                </p:txBody>
              </p:sp>
              <p:sp>
                <p:nvSpPr>
                  <p:cNvPr id="261" name="Rectangle 260"/>
                  <p:cNvSpPr>
                    <a:spLocks noChangeAspect="1"/>
                  </p:cNvSpPr>
                  <p:nvPr/>
                </p:nvSpPr>
                <p:spPr bwMode="auto">
                  <a:xfrm>
                    <a:off x="523058" y="2899957"/>
                    <a:ext cx="385828" cy="228600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SS</a:t>
                    </a:r>
                    <a:endPara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255" name="Group 254"/>
                <p:cNvGrpSpPr/>
                <p:nvPr/>
              </p:nvGrpSpPr>
              <p:grpSpPr>
                <a:xfrm>
                  <a:off x="1289848" y="4583835"/>
                  <a:ext cx="385828" cy="664796"/>
                  <a:chOff x="523058" y="2899957"/>
                  <a:chExt cx="385828" cy="664796"/>
                </a:xfrm>
                <a:solidFill>
                  <a:srgbClr val="FFFF00"/>
                </a:solidFill>
              </p:grpSpPr>
              <p:cxnSp>
                <p:nvCxnSpPr>
                  <p:cNvPr id="256" name="Straight Connector 255"/>
                  <p:cNvCxnSpPr/>
                  <p:nvPr/>
                </p:nvCxnSpPr>
                <p:spPr bwMode="auto">
                  <a:xfrm>
                    <a:off x="711055" y="3141360"/>
                    <a:ext cx="0" cy="169646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sp>
                <p:nvSpPr>
                  <p:cNvPr id="257" name="TextBox 256"/>
                  <p:cNvSpPr txBox="1">
                    <a:spLocks noChangeAspect="1"/>
                  </p:cNvSpPr>
                  <p:nvPr/>
                </p:nvSpPr>
                <p:spPr>
                  <a:xfrm>
                    <a:off x="594947" y="3318532"/>
                    <a:ext cx="232218" cy="246221"/>
                  </a:xfrm>
                  <a:prstGeom prst="rect">
                    <a:avLst/>
                  </a:prstGeom>
                  <a:solidFill>
                    <a:srgbClr val="B8C1EC"/>
                  </a:solidFill>
                  <a:ln w="19050" cmpd="sng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0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D</a:t>
                    </a:r>
                  </a:p>
                </p:txBody>
              </p:sp>
              <p:sp>
                <p:nvSpPr>
                  <p:cNvPr id="258" name="Rectangle 257"/>
                  <p:cNvSpPr>
                    <a:spLocks noChangeAspect="1"/>
                  </p:cNvSpPr>
                  <p:nvPr/>
                </p:nvSpPr>
                <p:spPr bwMode="auto">
                  <a:xfrm>
                    <a:off x="523058" y="2899957"/>
                    <a:ext cx="385828" cy="228600"/>
                  </a:xfrm>
                  <a:prstGeom prst="rect">
                    <a:avLst/>
                  </a:prstGeom>
                  <a:solidFill>
                    <a:srgbClr val="B8C1EC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SS</a:t>
                    </a:r>
                    <a:endPara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249" name="Group 248"/>
              <p:cNvGrpSpPr/>
              <p:nvPr/>
            </p:nvGrpSpPr>
            <p:grpSpPr>
              <a:xfrm>
                <a:off x="974463" y="4179313"/>
                <a:ext cx="488605" cy="380448"/>
                <a:chOff x="974463" y="4179313"/>
                <a:chExt cx="488605" cy="380448"/>
              </a:xfrm>
            </p:grpSpPr>
            <p:sp>
              <p:nvSpPr>
                <p:cNvPr id="250" name="Oval 249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51" name="Group 250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252" name="Straight Connector 251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253" name="Straight Connector 252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  <p:grpSp>
          <p:nvGrpSpPr>
            <p:cNvPr id="238" name="Group 237"/>
            <p:cNvGrpSpPr/>
            <p:nvPr/>
          </p:nvGrpSpPr>
          <p:grpSpPr>
            <a:xfrm>
              <a:off x="7463533" y="3198595"/>
              <a:ext cx="838371" cy="1047373"/>
              <a:chOff x="5615782" y="5711288"/>
              <a:chExt cx="838371" cy="1047373"/>
            </a:xfrm>
          </p:grpSpPr>
          <p:grpSp>
            <p:nvGrpSpPr>
              <p:cNvPr id="239" name="Group 238"/>
              <p:cNvGrpSpPr/>
              <p:nvPr/>
            </p:nvGrpSpPr>
            <p:grpSpPr>
              <a:xfrm>
                <a:off x="5992857" y="6093865"/>
                <a:ext cx="461296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245" name="Straight Connector 244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46" name="TextBox 245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</a:p>
              </p:txBody>
            </p:sp>
            <p:sp>
              <p:nvSpPr>
                <p:cNvPr id="247" name="Rectangle 246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40" name="Group 239"/>
              <p:cNvGrpSpPr/>
              <p:nvPr/>
            </p:nvGrpSpPr>
            <p:grpSpPr>
              <a:xfrm>
                <a:off x="5615782" y="5711288"/>
                <a:ext cx="584176" cy="459657"/>
                <a:chOff x="974463" y="4179313"/>
                <a:chExt cx="488605" cy="459657"/>
              </a:xfrm>
            </p:grpSpPr>
            <p:sp>
              <p:nvSpPr>
                <p:cNvPr id="241" name="Oval 240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42" name="Group 241"/>
                <p:cNvGrpSpPr/>
                <p:nvPr/>
              </p:nvGrpSpPr>
              <p:grpSpPr>
                <a:xfrm>
                  <a:off x="989117" y="4461820"/>
                  <a:ext cx="433025" cy="177150"/>
                  <a:chOff x="948191" y="4476450"/>
                  <a:chExt cx="433025" cy="177150"/>
                </a:xfrm>
              </p:grpSpPr>
              <p:cxnSp>
                <p:nvCxnSpPr>
                  <p:cNvPr id="243" name="Straight Connector 242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244" name="Straight Connector 243"/>
                  <p:cNvCxnSpPr>
                    <a:cxnSpLocks noChangeAspect="1"/>
                    <a:stCxn id="250" idx="7"/>
                  </p:cNvCxnSpPr>
                  <p:nvPr/>
                </p:nvCxnSpPr>
                <p:spPr bwMode="auto">
                  <a:xfrm flipV="1">
                    <a:off x="948191" y="4476451"/>
                    <a:ext cx="188723" cy="17714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</p:grpSp>
      <p:grpSp>
        <p:nvGrpSpPr>
          <p:cNvPr id="262" name="Group 261"/>
          <p:cNvGrpSpPr/>
          <p:nvPr/>
        </p:nvGrpSpPr>
        <p:grpSpPr>
          <a:xfrm>
            <a:off x="3099902" y="3328416"/>
            <a:ext cx="1570815" cy="1545121"/>
            <a:chOff x="6762408" y="3466521"/>
            <a:chExt cx="1570815" cy="1545121"/>
          </a:xfrm>
        </p:grpSpPr>
        <p:grpSp>
          <p:nvGrpSpPr>
            <p:cNvPr id="263" name="Group 262"/>
            <p:cNvGrpSpPr/>
            <p:nvPr/>
          </p:nvGrpSpPr>
          <p:grpSpPr>
            <a:xfrm>
              <a:off x="7515228" y="3466521"/>
              <a:ext cx="817995" cy="1113424"/>
              <a:chOff x="6725078" y="5711288"/>
              <a:chExt cx="817995" cy="1113424"/>
            </a:xfrm>
          </p:grpSpPr>
          <p:grpSp>
            <p:nvGrpSpPr>
              <p:cNvPr id="279" name="Group 278"/>
              <p:cNvGrpSpPr/>
              <p:nvPr/>
            </p:nvGrpSpPr>
            <p:grpSpPr>
              <a:xfrm>
                <a:off x="6725078" y="5711288"/>
                <a:ext cx="639620" cy="540209"/>
                <a:chOff x="928090" y="4179313"/>
                <a:chExt cx="534978" cy="540209"/>
              </a:xfrm>
            </p:grpSpPr>
            <p:sp>
              <p:nvSpPr>
                <p:cNvPr id="284" name="Oval 283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NLJ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85" name="Group 284"/>
                <p:cNvGrpSpPr/>
                <p:nvPr/>
              </p:nvGrpSpPr>
              <p:grpSpPr>
                <a:xfrm>
                  <a:off x="928090" y="4461820"/>
                  <a:ext cx="494052" cy="257702"/>
                  <a:chOff x="887164" y="4476450"/>
                  <a:chExt cx="494052" cy="257702"/>
                </a:xfrm>
              </p:grpSpPr>
              <p:cxnSp>
                <p:nvCxnSpPr>
                  <p:cNvPr id="286" name="Straight Connector 285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287" name="Straight Connector 286"/>
                  <p:cNvCxnSpPr>
                    <a:cxnSpLocks noChangeAspect="1"/>
                    <a:stCxn id="267" idx="7"/>
                  </p:cNvCxnSpPr>
                  <p:nvPr/>
                </p:nvCxnSpPr>
                <p:spPr bwMode="auto">
                  <a:xfrm flipV="1">
                    <a:off x="887164" y="4476451"/>
                    <a:ext cx="249750" cy="25770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  <p:grpSp>
            <p:nvGrpSpPr>
              <p:cNvPr id="280" name="Group 279"/>
              <p:cNvGrpSpPr/>
              <p:nvPr/>
            </p:nvGrpSpPr>
            <p:grpSpPr>
              <a:xfrm>
                <a:off x="7088278" y="6083106"/>
                <a:ext cx="454795" cy="741606"/>
                <a:chOff x="1244686" y="2823147"/>
                <a:chExt cx="380390" cy="741606"/>
              </a:xfrm>
            </p:grpSpPr>
            <p:cxnSp>
              <p:nvCxnSpPr>
                <p:cNvPr id="281" name="Straight Connector 280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82" name="TextBox 281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83" name="Isosceles Triangle 282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264" name="Group 263"/>
            <p:cNvGrpSpPr/>
            <p:nvPr/>
          </p:nvGrpSpPr>
          <p:grpSpPr>
            <a:xfrm>
              <a:off x="6762408" y="3964269"/>
              <a:ext cx="1092565" cy="1047373"/>
              <a:chOff x="761855" y="4179313"/>
              <a:chExt cx="913821" cy="1047373"/>
            </a:xfrm>
          </p:grpSpPr>
          <p:grpSp>
            <p:nvGrpSpPr>
              <p:cNvPr id="265" name="Group 264"/>
              <p:cNvGrpSpPr/>
              <p:nvPr/>
            </p:nvGrpSpPr>
            <p:grpSpPr>
              <a:xfrm>
                <a:off x="761855" y="4561890"/>
                <a:ext cx="913821" cy="664796"/>
                <a:chOff x="761855" y="4583835"/>
                <a:chExt cx="913821" cy="664796"/>
              </a:xfrm>
            </p:grpSpPr>
            <p:grpSp>
              <p:nvGrpSpPr>
                <p:cNvPr id="271" name="Group 270"/>
                <p:cNvGrpSpPr/>
                <p:nvPr/>
              </p:nvGrpSpPr>
              <p:grpSpPr>
                <a:xfrm>
                  <a:off x="761855" y="4583835"/>
                  <a:ext cx="385828" cy="664796"/>
                  <a:chOff x="523058" y="2899957"/>
                  <a:chExt cx="385828" cy="664796"/>
                </a:xfrm>
              </p:grpSpPr>
              <p:cxnSp>
                <p:nvCxnSpPr>
                  <p:cNvPr id="276" name="Straight Connector 275"/>
                  <p:cNvCxnSpPr/>
                  <p:nvPr/>
                </p:nvCxnSpPr>
                <p:spPr bwMode="auto">
                  <a:xfrm>
                    <a:off x="711055" y="3141360"/>
                    <a:ext cx="0" cy="169646"/>
                  </a:xfrm>
                  <a:prstGeom prst="line">
                    <a:avLst/>
                  </a:prstGeom>
                  <a:solidFill>
                    <a:srgbClr val="CCFFCC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sp>
                <p:nvSpPr>
                  <p:cNvPr id="277" name="TextBox 276"/>
                  <p:cNvSpPr txBox="1">
                    <a:spLocks noChangeAspect="1"/>
                  </p:cNvSpPr>
                  <p:nvPr/>
                </p:nvSpPr>
                <p:spPr>
                  <a:xfrm>
                    <a:off x="594947" y="3318532"/>
                    <a:ext cx="232218" cy="246221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 cmpd="sng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0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B</a:t>
                    </a:r>
                  </a:p>
                </p:txBody>
              </p:sp>
              <p:sp>
                <p:nvSpPr>
                  <p:cNvPr id="278" name="Rectangle 277"/>
                  <p:cNvSpPr>
                    <a:spLocks noChangeAspect="1"/>
                  </p:cNvSpPr>
                  <p:nvPr/>
                </p:nvSpPr>
                <p:spPr bwMode="auto">
                  <a:xfrm>
                    <a:off x="523058" y="2899957"/>
                    <a:ext cx="385828" cy="228600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SS</a:t>
                    </a:r>
                    <a:endPara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272" name="Group 271"/>
                <p:cNvGrpSpPr/>
                <p:nvPr/>
              </p:nvGrpSpPr>
              <p:grpSpPr>
                <a:xfrm>
                  <a:off x="1289848" y="4583835"/>
                  <a:ext cx="385828" cy="664796"/>
                  <a:chOff x="523058" y="2899957"/>
                  <a:chExt cx="385828" cy="664796"/>
                </a:xfrm>
                <a:solidFill>
                  <a:srgbClr val="FFFF00"/>
                </a:solidFill>
              </p:grpSpPr>
              <p:cxnSp>
                <p:nvCxnSpPr>
                  <p:cNvPr id="273" name="Straight Connector 272"/>
                  <p:cNvCxnSpPr/>
                  <p:nvPr/>
                </p:nvCxnSpPr>
                <p:spPr bwMode="auto">
                  <a:xfrm>
                    <a:off x="711055" y="3141360"/>
                    <a:ext cx="0" cy="169646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sp>
                <p:nvSpPr>
                  <p:cNvPr id="274" name="TextBox 273"/>
                  <p:cNvSpPr txBox="1">
                    <a:spLocks noChangeAspect="1"/>
                  </p:cNvSpPr>
                  <p:nvPr/>
                </p:nvSpPr>
                <p:spPr>
                  <a:xfrm>
                    <a:off x="594947" y="3318532"/>
                    <a:ext cx="232218" cy="246221"/>
                  </a:xfrm>
                  <a:prstGeom prst="rect">
                    <a:avLst/>
                  </a:prstGeom>
                  <a:solidFill>
                    <a:srgbClr val="B8C1EC"/>
                  </a:solidFill>
                  <a:ln w="19050" cmpd="sng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0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D</a:t>
                    </a:r>
                  </a:p>
                </p:txBody>
              </p:sp>
              <p:sp>
                <p:nvSpPr>
                  <p:cNvPr id="275" name="Rectangle 274"/>
                  <p:cNvSpPr>
                    <a:spLocks noChangeAspect="1"/>
                  </p:cNvSpPr>
                  <p:nvPr/>
                </p:nvSpPr>
                <p:spPr bwMode="auto">
                  <a:xfrm>
                    <a:off x="523058" y="2899957"/>
                    <a:ext cx="385828" cy="228600"/>
                  </a:xfrm>
                  <a:prstGeom prst="rect">
                    <a:avLst/>
                  </a:prstGeom>
                  <a:solidFill>
                    <a:srgbClr val="B8C1EC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SS</a:t>
                    </a:r>
                    <a:endPara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974463" y="4179313"/>
                <a:ext cx="488605" cy="380448"/>
                <a:chOff x="974463" y="4179313"/>
                <a:chExt cx="488605" cy="380448"/>
              </a:xfrm>
            </p:grpSpPr>
            <p:sp>
              <p:nvSpPr>
                <p:cNvPr id="267" name="Oval 266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68" name="Group 267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269" name="Straight Connector 268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270" name="Straight Connector 269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</p:grpSp>
      <p:grpSp>
        <p:nvGrpSpPr>
          <p:cNvPr id="288" name="Group 287"/>
          <p:cNvGrpSpPr/>
          <p:nvPr/>
        </p:nvGrpSpPr>
        <p:grpSpPr>
          <a:xfrm>
            <a:off x="3099902" y="5084171"/>
            <a:ext cx="1570815" cy="1545121"/>
            <a:chOff x="6762408" y="3466521"/>
            <a:chExt cx="1570815" cy="1545121"/>
          </a:xfrm>
        </p:grpSpPr>
        <p:grpSp>
          <p:nvGrpSpPr>
            <p:cNvPr id="289" name="Group 288"/>
            <p:cNvGrpSpPr/>
            <p:nvPr/>
          </p:nvGrpSpPr>
          <p:grpSpPr>
            <a:xfrm>
              <a:off x="7515228" y="3466521"/>
              <a:ext cx="817995" cy="1113424"/>
              <a:chOff x="6725078" y="5711288"/>
              <a:chExt cx="817995" cy="1113424"/>
            </a:xfrm>
          </p:grpSpPr>
          <p:grpSp>
            <p:nvGrpSpPr>
              <p:cNvPr id="314" name="Group 313"/>
              <p:cNvGrpSpPr/>
              <p:nvPr/>
            </p:nvGrpSpPr>
            <p:grpSpPr>
              <a:xfrm>
                <a:off x="6725078" y="5711288"/>
                <a:ext cx="639620" cy="540209"/>
                <a:chOff x="928090" y="4179313"/>
                <a:chExt cx="534978" cy="540209"/>
              </a:xfrm>
            </p:grpSpPr>
            <p:sp>
              <p:nvSpPr>
                <p:cNvPr id="328" name="Oval 327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29" name="Group 328"/>
                <p:cNvGrpSpPr/>
                <p:nvPr/>
              </p:nvGrpSpPr>
              <p:grpSpPr>
                <a:xfrm>
                  <a:off x="928090" y="4461820"/>
                  <a:ext cx="494052" cy="257702"/>
                  <a:chOff x="887164" y="4476450"/>
                  <a:chExt cx="494052" cy="257702"/>
                </a:xfrm>
              </p:grpSpPr>
              <p:cxnSp>
                <p:nvCxnSpPr>
                  <p:cNvPr id="358" name="Straight Connector 357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359" name="Straight Connector 358"/>
                  <p:cNvCxnSpPr>
                    <a:cxnSpLocks noChangeAspect="1"/>
                    <a:stCxn id="293" idx="7"/>
                  </p:cNvCxnSpPr>
                  <p:nvPr/>
                </p:nvCxnSpPr>
                <p:spPr bwMode="auto">
                  <a:xfrm flipV="1">
                    <a:off x="887164" y="4476451"/>
                    <a:ext cx="249750" cy="25770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  <p:grpSp>
            <p:nvGrpSpPr>
              <p:cNvPr id="315" name="Group 314"/>
              <p:cNvGrpSpPr/>
              <p:nvPr/>
            </p:nvGrpSpPr>
            <p:grpSpPr>
              <a:xfrm>
                <a:off x="7088278" y="6083106"/>
                <a:ext cx="454795" cy="741606"/>
                <a:chOff x="1244686" y="2823147"/>
                <a:chExt cx="380390" cy="741606"/>
              </a:xfrm>
            </p:grpSpPr>
            <p:cxnSp>
              <p:nvCxnSpPr>
                <p:cNvPr id="316" name="Straight Connector 315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322" name="TextBox 321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7" name="Isosceles Triangle 326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6762408" y="3964269"/>
              <a:ext cx="1092565" cy="1047373"/>
              <a:chOff x="761855" y="4179313"/>
              <a:chExt cx="913821" cy="1047373"/>
            </a:xfrm>
          </p:grpSpPr>
          <p:grpSp>
            <p:nvGrpSpPr>
              <p:cNvPr id="291" name="Group 290"/>
              <p:cNvGrpSpPr/>
              <p:nvPr/>
            </p:nvGrpSpPr>
            <p:grpSpPr>
              <a:xfrm>
                <a:off x="761855" y="4561890"/>
                <a:ext cx="913821" cy="664796"/>
                <a:chOff x="761855" y="4583835"/>
                <a:chExt cx="913821" cy="664796"/>
              </a:xfrm>
            </p:grpSpPr>
            <p:grpSp>
              <p:nvGrpSpPr>
                <p:cNvPr id="297" name="Group 296"/>
                <p:cNvGrpSpPr/>
                <p:nvPr/>
              </p:nvGrpSpPr>
              <p:grpSpPr>
                <a:xfrm>
                  <a:off x="761855" y="4583835"/>
                  <a:ext cx="385828" cy="664796"/>
                  <a:chOff x="523058" y="2899957"/>
                  <a:chExt cx="385828" cy="664796"/>
                </a:xfrm>
              </p:grpSpPr>
              <p:cxnSp>
                <p:nvCxnSpPr>
                  <p:cNvPr id="307" name="Straight Connector 306"/>
                  <p:cNvCxnSpPr/>
                  <p:nvPr/>
                </p:nvCxnSpPr>
                <p:spPr bwMode="auto">
                  <a:xfrm>
                    <a:off x="711055" y="3141360"/>
                    <a:ext cx="0" cy="169646"/>
                  </a:xfrm>
                  <a:prstGeom prst="line">
                    <a:avLst/>
                  </a:prstGeom>
                  <a:solidFill>
                    <a:srgbClr val="CCFFCC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sp>
                <p:nvSpPr>
                  <p:cNvPr id="312" name="TextBox 311"/>
                  <p:cNvSpPr txBox="1">
                    <a:spLocks noChangeAspect="1"/>
                  </p:cNvSpPr>
                  <p:nvPr/>
                </p:nvSpPr>
                <p:spPr>
                  <a:xfrm>
                    <a:off x="594947" y="3318532"/>
                    <a:ext cx="232218" cy="246221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 cmpd="sng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0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B</a:t>
                    </a:r>
                  </a:p>
                </p:txBody>
              </p:sp>
              <p:sp>
                <p:nvSpPr>
                  <p:cNvPr id="313" name="Rectangle 312"/>
                  <p:cNvSpPr>
                    <a:spLocks noChangeAspect="1"/>
                  </p:cNvSpPr>
                  <p:nvPr/>
                </p:nvSpPr>
                <p:spPr bwMode="auto">
                  <a:xfrm>
                    <a:off x="523058" y="2899957"/>
                    <a:ext cx="385828" cy="228600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SS</a:t>
                    </a:r>
                    <a:endPara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298" name="Group 297"/>
                <p:cNvGrpSpPr/>
                <p:nvPr/>
              </p:nvGrpSpPr>
              <p:grpSpPr>
                <a:xfrm>
                  <a:off x="1289848" y="4583835"/>
                  <a:ext cx="385828" cy="664796"/>
                  <a:chOff x="523058" y="2899957"/>
                  <a:chExt cx="385828" cy="664796"/>
                </a:xfrm>
                <a:solidFill>
                  <a:srgbClr val="FFFF00"/>
                </a:solidFill>
              </p:grpSpPr>
              <p:cxnSp>
                <p:nvCxnSpPr>
                  <p:cNvPr id="299" name="Straight Connector 298"/>
                  <p:cNvCxnSpPr/>
                  <p:nvPr/>
                </p:nvCxnSpPr>
                <p:spPr bwMode="auto">
                  <a:xfrm>
                    <a:off x="711055" y="3141360"/>
                    <a:ext cx="0" cy="169646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sp>
                <p:nvSpPr>
                  <p:cNvPr id="300" name="TextBox 299"/>
                  <p:cNvSpPr txBox="1">
                    <a:spLocks noChangeAspect="1"/>
                  </p:cNvSpPr>
                  <p:nvPr/>
                </p:nvSpPr>
                <p:spPr>
                  <a:xfrm>
                    <a:off x="594947" y="3318532"/>
                    <a:ext cx="232218" cy="246221"/>
                  </a:xfrm>
                  <a:prstGeom prst="rect">
                    <a:avLst/>
                  </a:prstGeom>
                  <a:solidFill>
                    <a:srgbClr val="B8C1EC"/>
                  </a:solidFill>
                  <a:ln w="19050" cmpd="sng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0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D</a:t>
                    </a:r>
                  </a:p>
                </p:txBody>
              </p:sp>
              <p:sp>
                <p:nvSpPr>
                  <p:cNvPr id="301" name="Rectangle 300"/>
                  <p:cNvSpPr>
                    <a:spLocks noChangeAspect="1"/>
                  </p:cNvSpPr>
                  <p:nvPr/>
                </p:nvSpPr>
                <p:spPr bwMode="auto">
                  <a:xfrm>
                    <a:off x="523058" y="2899957"/>
                    <a:ext cx="385828" cy="228600"/>
                  </a:xfrm>
                  <a:prstGeom prst="rect">
                    <a:avLst/>
                  </a:prstGeom>
                  <a:solidFill>
                    <a:srgbClr val="B8C1EC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SS</a:t>
                    </a:r>
                    <a:endPara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292" name="Group 291"/>
              <p:cNvGrpSpPr/>
              <p:nvPr/>
            </p:nvGrpSpPr>
            <p:grpSpPr>
              <a:xfrm>
                <a:off x="974463" y="4179313"/>
                <a:ext cx="488605" cy="380448"/>
                <a:chOff x="974463" y="4179313"/>
                <a:chExt cx="488605" cy="380448"/>
              </a:xfrm>
            </p:grpSpPr>
            <p:sp>
              <p:nvSpPr>
                <p:cNvPr id="293" name="Oval 292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94" name="Group 293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295" name="Straight Connector 294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296" name="Straight Connector 295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</p:grpSp>
      <p:grpSp>
        <p:nvGrpSpPr>
          <p:cNvPr id="360" name="Group 359"/>
          <p:cNvGrpSpPr/>
          <p:nvPr/>
        </p:nvGrpSpPr>
        <p:grpSpPr>
          <a:xfrm>
            <a:off x="5658150" y="3328416"/>
            <a:ext cx="1570815" cy="1545121"/>
            <a:chOff x="6762408" y="3466521"/>
            <a:chExt cx="1570815" cy="1545121"/>
          </a:xfrm>
        </p:grpSpPr>
        <p:grpSp>
          <p:nvGrpSpPr>
            <p:cNvPr id="361" name="Group 360"/>
            <p:cNvGrpSpPr/>
            <p:nvPr/>
          </p:nvGrpSpPr>
          <p:grpSpPr>
            <a:xfrm>
              <a:off x="7515228" y="3466521"/>
              <a:ext cx="817995" cy="1113424"/>
              <a:chOff x="6725078" y="5711288"/>
              <a:chExt cx="817995" cy="1113424"/>
            </a:xfrm>
          </p:grpSpPr>
          <p:grpSp>
            <p:nvGrpSpPr>
              <p:cNvPr id="377" name="Group 376"/>
              <p:cNvGrpSpPr/>
              <p:nvPr/>
            </p:nvGrpSpPr>
            <p:grpSpPr>
              <a:xfrm>
                <a:off x="6725078" y="5711288"/>
                <a:ext cx="639620" cy="540209"/>
                <a:chOff x="928090" y="4179313"/>
                <a:chExt cx="534978" cy="540209"/>
              </a:xfrm>
            </p:grpSpPr>
            <p:sp>
              <p:nvSpPr>
                <p:cNvPr id="382" name="Oval 381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NLJ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83" name="Group 382"/>
                <p:cNvGrpSpPr/>
                <p:nvPr/>
              </p:nvGrpSpPr>
              <p:grpSpPr>
                <a:xfrm>
                  <a:off x="928090" y="4461820"/>
                  <a:ext cx="494052" cy="257702"/>
                  <a:chOff x="887164" y="4476450"/>
                  <a:chExt cx="494052" cy="257702"/>
                </a:xfrm>
              </p:grpSpPr>
              <p:cxnSp>
                <p:nvCxnSpPr>
                  <p:cNvPr id="384" name="Straight Connector 383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385" name="Straight Connector 384"/>
                  <p:cNvCxnSpPr>
                    <a:cxnSpLocks noChangeAspect="1"/>
                    <a:stCxn id="365" idx="7"/>
                  </p:cNvCxnSpPr>
                  <p:nvPr/>
                </p:nvCxnSpPr>
                <p:spPr bwMode="auto">
                  <a:xfrm flipV="1">
                    <a:off x="887164" y="4476451"/>
                    <a:ext cx="249750" cy="25770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  <p:grpSp>
            <p:nvGrpSpPr>
              <p:cNvPr id="378" name="Group 377"/>
              <p:cNvGrpSpPr/>
              <p:nvPr/>
            </p:nvGrpSpPr>
            <p:grpSpPr>
              <a:xfrm>
                <a:off x="7088278" y="6083106"/>
                <a:ext cx="454795" cy="741606"/>
                <a:chOff x="1244686" y="2823147"/>
                <a:chExt cx="380390" cy="741606"/>
              </a:xfrm>
            </p:grpSpPr>
            <p:cxnSp>
              <p:nvCxnSpPr>
                <p:cNvPr id="379" name="Straight Connector 378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380" name="TextBox 379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solidFill>
                  <a:srgbClr val="FF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sp>
              <p:nvSpPr>
                <p:cNvPr id="381" name="Isosceles Triangle 380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FF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362" name="Group 361"/>
            <p:cNvGrpSpPr/>
            <p:nvPr/>
          </p:nvGrpSpPr>
          <p:grpSpPr>
            <a:xfrm>
              <a:off x="6762408" y="3964269"/>
              <a:ext cx="1092565" cy="1047373"/>
              <a:chOff x="761855" y="4179313"/>
              <a:chExt cx="913821" cy="1047373"/>
            </a:xfrm>
          </p:grpSpPr>
          <p:grpSp>
            <p:nvGrpSpPr>
              <p:cNvPr id="363" name="Group 362"/>
              <p:cNvGrpSpPr/>
              <p:nvPr/>
            </p:nvGrpSpPr>
            <p:grpSpPr>
              <a:xfrm>
                <a:off x="761855" y="4561890"/>
                <a:ext cx="913821" cy="664796"/>
                <a:chOff x="761855" y="4583835"/>
                <a:chExt cx="913821" cy="664796"/>
              </a:xfrm>
            </p:grpSpPr>
            <p:grpSp>
              <p:nvGrpSpPr>
                <p:cNvPr id="369" name="Group 368"/>
                <p:cNvGrpSpPr/>
                <p:nvPr/>
              </p:nvGrpSpPr>
              <p:grpSpPr>
                <a:xfrm>
                  <a:off x="761855" y="4583835"/>
                  <a:ext cx="385828" cy="664796"/>
                  <a:chOff x="523058" y="2899957"/>
                  <a:chExt cx="385828" cy="664796"/>
                </a:xfrm>
              </p:grpSpPr>
              <p:cxnSp>
                <p:nvCxnSpPr>
                  <p:cNvPr id="374" name="Straight Connector 373"/>
                  <p:cNvCxnSpPr/>
                  <p:nvPr/>
                </p:nvCxnSpPr>
                <p:spPr bwMode="auto">
                  <a:xfrm>
                    <a:off x="711055" y="3141360"/>
                    <a:ext cx="0" cy="169646"/>
                  </a:xfrm>
                  <a:prstGeom prst="line">
                    <a:avLst/>
                  </a:prstGeom>
                  <a:solidFill>
                    <a:srgbClr val="CCFFCC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sp>
                <p:nvSpPr>
                  <p:cNvPr id="375" name="TextBox 374"/>
                  <p:cNvSpPr txBox="1">
                    <a:spLocks noChangeAspect="1"/>
                  </p:cNvSpPr>
                  <p:nvPr/>
                </p:nvSpPr>
                <p:spPr>
                  <a:xfrm>
                    <a:off x="594947" y="3318532"/>
                    <a:ext cx="232218" cy="246221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 cmpd="sng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0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B</a:t>
                    </a:r>
                  </a:p>
                </p:txBody>
              </p:sp>
              <p:sp>
                <p:nvSpPr>
                  <p:cNvPr id="376" name="Rectangle 375"/>
                  <p:cNvSpPr>
                    <a:spLocks noChangeAspect="1"/>
                  </p:cNvSpPr>
                  <p:nvPr/>
                </p:nvSpPr>
                <p:spPr bwMode="auto">
                  <a:xfrm>
                    <a:off x="523058" y="2899957"/>
                    <a:ext cx="385828" cy="228600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SS</a:t>
                    </a:r>
                    <a:endPara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370" name="Group 369"/>
                <p:cNvGrpSpPr/>
                <p:nvPr/>
              </p:nvGrpSpPr>
              <p:grpSpPr>
                <a:xfrm>
                  <a:off x="1289848" y="4583835"/>
                  <a:ext cx="385828" cy="664796"/>
                  <a:chOff x="523058" y="2899957"/>
                  <a:chExt cx="385828" cy="664796"/>
                </a:xfrm>
                <a:solidFill>
                  <a:srgbClr val="FFFF00"/>
                </a:solidFill>
              </p:grpSpPr>
              <p:cxnSp>
                <p:nvCxnSpPr>
                  <p:cNvPr id="371" name="Straight Connector 370"/>
                  <p:cNvCxnSpPr/>
                  <p:nvPr/>
                </p:nvCxnSpPr>
                <p:spPr bwMode="auto">
                  <a:xfrm>
                    <a:off x="711055" y="3141360"/>
                    <a:ext cx="0" cy="169646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sp>
                <p:nvSpPr>
                  <p:cNvPr id="372" name="TextBox 371"/>
                  <p:cNvSpPr txBox="1">
                    <a:spLocks noChangeAspect="1"/>
                  </p:cNvSpPr>
                  <p:nvPr/>
                </p:nvSpPr>
                <p:spPr>
                  <a:xfrm>
                    <a:off x="594947" y="3318532"/>
                    <a:ext cx="232218" cy="246221"/>
                  </a:xfrm>
                  <a:prstGeom prst="rect">
                    <a:avLst/>
                  </a:prstGeom>
                  <a:solidFill>
                    <a:srgbClr val="B8C1EC"/>
                  </a:solidFill>
                  <a:ln w="19050" cmpd="sng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0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D</a:t>
                    </a:r>
                  </a:p>
                </p:txBody>
              </p:sp>
              <p:sp>
                <p:nvSpPr>
                  <p:cNvPr id="373" name="Rectangle 372"/>
                  <p:cNvSpPr>
                    <a:spLocks noChangeAspect="1"/>
                  </p:cNvSpPr>
                  <p:nvPr/>
                </p:nvSpPr>
                <p:spPr bwMode="auto">
                  <a:xfrm>
                    <a:off x="523058" y="2899957"/>
                    <a:ext cx="385828" cy="228600"/>
                  </a:xfrm>
                  <a:prstGeom prst="rect">
                    <a:avLst/>
                  </a:prstGeom>
                  <a:solidFill>
                    <a:srgbClr val="B8C1EC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SS</a:t>
                    </a:r>
                    <a:endPara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364" name="Group 363"/>
              <p:cNvGrpSpPr/>
              <p:nvPr/>
            </p:nvGrpSpPr>
            <p:grpSpPr>
              <a:xfrm>
                <a:off x="974463" y="4179313"/>
                <a:ext cx="488605" cy="380448"/>
                <a:chOff x="974463" y="4179313"/>
                <a:chExt cx="488605" cy="380448"/>
              </a:xfrm>
            </p:grpSpPr>
            <p:sp>
              <p:nvSpPr>
                <p:cNvPr id="365" name="Oval 364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66" name="Group 365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367" name="Straight Connector 366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368" name="Straight Connector 367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</p:grpSp>
      <p:grpSp>
        <p:nvGrpSpPr>
          <p:cNvPr id="386" name="Group 385"/>
          <p:cNvGrpSpPr/>
          <p:nvPr/>
        </p:nvGrpSpPr>
        <p:grpSpPr>
          <a:xfrm>
            <a:off x="5658150" y="5084171"/>
            <a:ext cx="1570815" cy="1545121"/>
            <a:chOff x="6762408" y="3466521"/>
            <a:chExt cx="1570815" cy="1545121"/>
          </a:xfrm>
        </p:grpSpPr>
        <p:grpSp>
          <p:nvGrpSpPr>
            <p:cNvPr id="387" name="Group 386"/>
            <p:cNvGrpSpPr/>
            <p:nvPr/>
          </p:nvGrpSpPr>
          <p:grpSpPr>
            <a:xfrm>
              <a:off x="7515228" y="3466521"/>
              <a:ext cx="817995" cy="1113424"/>
              <a:chOff x="6725078" y="5711288"/>
              <a:chExt cx="817995" cy="1113424"/>
            </a:xfrm>
          </p:grpSpPr>
          <p:grpSp>
            <p:nvGrpSpPr>
              <p:cNvPr id="403" name="Group 402"/>
              <p:cNvGrpSpPr/>
              <p:nvPr/>
            </p:nvGrpSpPr>
            <p:grpSpPr>
              <a:xfrm>
                <a:off x="6725078" y="5711288"/>
                <a:ext cx="639620" cy="540209"/>
                <a:chOff x="928090" y="4179313"/>
                <a:chExt cx="534978" cy="540209"/>
              </a:xfrm>
            </p:grpSpPr>
            <p:sp>
              <p:nvSpPr>
                <p:cNvPr id="408" name="Oval 407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409" name="Group 408"/>
                <p:cNvGrpSpPr/>
                <p:nvPr/>
              </p:nvGrpSpPr>
              <p:grpSpPr>
                <a:xfrm>
                  <a:off x="928090" y="4461820"/>
                  <a:ext cx="494052" cy="257702"/>
                  <a:chOff x="887164" y="4476450"/>
                  <a:chExt cx="494052" cy="257702"/>
                </a:xfrm>
              </p:grpSpPr>
              <p:cxnSp>
                <p:nvCxnSpPr>
                  <p:cNvPr id="410" name="Straight Connector 409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411" name="Straight Connector 410"/>
                  <p:cNvCxnSpPr>
                    <a:cxnSpLocks noChangeAspect="1"/>
                    <a:stCxn id="391" idx="7"/>
                  </p:cNvCxnSpPr>
                  <p:nvPr/>
                </p:nvCxnSpPr>
                <p:spPr bwMode="auto">
                  <a:xfrm flipV="1">
                    <a:off x="887164" y="4476451"/>
                    <a:ext cx="249750" cy="25770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  <p:grpSp>
            <p:nvGrpSpPr>
              <p:cNvPr id="404" name="Group 403"/>
              <p:cNvGrpSpPr/>
              <p:nvPr/>
            </p:nvGrpSpPr>
            <p:grpSpPr>
              <a:xfrm>
                <a:off x="7088278" y="6083106"/>
                <a:ext cx="454795" cy="741606"/>
                <a:chOff x="1244686" y="2823147"/>
                <a:chExt cx="380390" cy="741606"/>
              </a:xfrm>
            </p:grpSpPr>
            <p:cxnSp>
              <p:nvCxnSpPr>
                <p:cNvPr id="405" name="Straight Connector 404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406" name="TextBox 405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solidFill>
                  <a:srgbClr val="FF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sp>
              <p:nvSpPr>
                <p:cNvPr id="407" name="Isosceles Triangle 406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FF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388" name="Group 387"/>
            <p:cNvGrpSpPr/>
            <p:nvPr/>
          </p:nvGrpSpPr>
          <p:grpSpPr>
            <a:xfrm>
              <a:off x="6762408" y="3964269"/>
              <a:ext cx="1092565" cy="1047373"/>
              <a:chOff x="761855" y="4179313"/>
              <a:chExt cx="913821" cy="1047373"/>
            </a:xfrm>
          </p:grpSpPr>
          <p:grpSp>
            <p:nvGrpSpPr>
              <p:cNvPr id="389" name="Group 388"/>
              <p:cNvGrpSpPr/>
              <p:nvPr/>
            </p:nvGrpSpPr>
            <p:grpSpPr>
              <a:xfrm>
                <a:off x="761855" y="4561890"/>
                <a:ext cx="913821" cy="664796"/>
                <a:chOff x="761855" y="4583835"/>
                <a:chExt cx="913821" cy="664796"/>
              </a:xfrm>
            </p:grpSpPr>
            <p:grpSp>
              <p:nvGrpSpPr>
                <p:cNvPr id="395" name="Group 394"/>
                <p:cNvGrpSpPr/>
                <p:nvPr/>
              </p:nvGrpSpPr>
              <p:grpSpPr>
                <a:xfrm>
                  <a:off x="761855" y="4583835"/>
                  <a:ext cx="385828" cy="664796"/>
                  <a:chOff x="523058" y="2899957"/>
                  <a:chExt cx="385828" cy="664796"/>
                </a:xfrm>
              </p:grpSpPr>
              <p:cxnSp>
                <p:nvCxnSpPr>
                  <p:cNvPr id="400" name="Straight Connector 399"/>
                  <p:cNvCxnSpPr/>
                  <p:nvPr/>
                </p:nvCxnSpPr>
                <p:spPr bwMode="auto">
                  <a:xfrm>
                    <a:off x="711055" y="3141360"/>
                    <a:ext cx="0" cy="169646"/>
                  </a:xfrm>
                  <a:prstGeom prst="line">
                    <a:avLst/>
                  </a:prstGeom>
                  <a:solidFill>
                    <a:srgbClr val="CCFFCC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sp>
                <p:nvSpPr>
                  <p:cNvPr id="401" name="TextBox 400"/>
                  <p:cNvSpPr txBox="1">
                    <a:spLocks noChangeAspect="1"/>
                  </p:cNvSpPr>
                  <p:nvPr/>
                </p:nvSpPr>
                <p:spPr>
                  <a:xfrm>
                    <a:off x="594947" y="3318532"/>
                    <a:ext cx="232218" cy="246221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 cmpd="sng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0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B</a:t>
                    </a:r>
                  </a:p>
                </p:txBody>
              </p:sp>
              <p:sp>
                <p:nvSpPr>
                  <p:cNvPr id="402" name="Rectangle 401"/>
                  <p:cNvSpPr>
                    <a:spLocks noChangeAspect="1"/>
                  </p:cNvSpPr>
                  <p:nvPr/>
                </p:nvSpPr>
                <p:spPr bwMode="auto">
                  <a:xfrm>
                    <a:off x="523058" y="2899957"/>
                    <a:ext cx="385828" cy="228600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SS</a:t>
                    </a:r>
                    <a:endPara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396" name="Group 395"/>
                <p:cNvGrpSpPr/>
                <p:nvPr/>
              </p:nvGrpSpPr>
              <p:grpSpPr>
                <a:xfrm>
                  <a:off x="1289848" y="4583835"/>
                  <a:ext cx="385828" cy="664796"/>
                  <a:chOff x="523058" y="2899957"/>
                  <a:chExt cx="385828" cy="664796"/>
                </a:xfrm>
                <a:solidFill>
                  <a:srgbClr val="FFFF00"/>
                </a:solidFill>
              </p:grpSpPr>
              <p:cxnSp>
                <p:nvCxnSpPr>
                  <p:cNvPr id="397" name="Straight Connector 396"/>
                  <p:cNvCxnSpPr/>
                  <p:nvPr/>
                </p:nvCxnSpPr>
                <p:spPr bwMode="auto">
                  <a:xfrm>
                    <a:off x="711055" y="3141360"/>
                    <a:ext cx="0" cy="169646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sp>
                <p:nvSpPr>
                  <p:cNvPr id="398" name="TextBox 397"/>
                  <p:cNvSpPr txBox="1">
                    <a:spLocks noChangeAspect="1"/>
                  </p:cNvSpPr>
                  <p:nvPr/>
                </p:nvSpPr>
                <p:spPr>
                  <a:xfrm>
                    <a:off x="594947" y="3318532"/>
                    <a:ext cx="232218" cy="246221"/>
                  </a:xfrm>
                  <a:prstGeom prst="rect">
                    <a:avLst/>
                  </a:prstGeom>
                  <a:solidFill>
                    <a:srgbClr val="B8C1EC"/>
                  </a:solidFill>
                  <a:ln w="19050" cmpd="sng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000" dirty="0" smtClean="0">
                        <a:solidFill>
                          <a:srgbClr val="01020B"/>
                        </a:solidFill>
                        <a:latin typeface="Arial" pitchFamily="34" charset="0"/>
                        <a:cs typeface="Arial" pitchFamily="34" charset="0"/>
                      </a:rPr>
                      <a:t>D</a:t>
                    </a:r>
                  </a:p>
                </p:txBody>
              </p:sp>
              <p:sp>
                <p:nvSpPr>
                  <p:cNvPr id="399" name="Rectangle 398"/>
                  <p:cNvSpPr>
                    <a:spLocks noChangeAspect="1"/>
                  </p:cNvSpPr>
                  <p:nvPr/>
                </p:nvSpPr>
                <p:spPr bwMode="auto">
                  <a:xfrm>
                    <a:off x="523058" y="2899957"/>
                    <a:ext cx="385828" cy="228600"/>
                  </a:xfrm>
                  <a:prstGeom prst="rect">
                    <a:avLst/>
                  </a:prstGeom>
                  <a:solidFill>
                    <a:srgbClr val="B8C1EC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B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SS</a:t>
                    </a:r>
                    <a:endPara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390" name="Group 389"/>
              <p:cNvGrpSpPr/>
              <p:nvPr/>
            </p:nvGrpSpPr>
            <p:grpSpPr>
              <a:xfrm>
                <a:off x="974463" y="4179313"/>
                <a:ext cx="488605" cy="380448"/>
                <a:chOff x="974463" y="4179313"/>
                <a:chExt cx="488605" cy="380448"/>
              </a:xfrm>
            </p:grpSpPr>
            <p:sp>
              <p:nvSpPr>
                <p:cNvPr id="391" name="Oval 390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92" name="Group 391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393" name="Straight Connector 392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394" name="Straight Connector 393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</p:grpSp>
      <p:sp>
        <p:nvSpPr>
          <p:cNvPr id="302" name="Rectangle 301"/>
          <p:cNvSpPr/>
          <p:nvPr/>
        </p:nvSpPr>
        <p:spPr>
          <a:xfrm>
            <a:off x="6402918" y="1"/>
            <a:ext cx="2741081" cy="167405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Multiply 302"/>
          <p:cNvSpPr/>
          <p:nvPr/>
        </p:nvSpPr>
        <p:spPr>
          <a:xfrm>
            <a:off x="943150" y="3366227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Multiply 303"/>
          <p:cNvSpPr/>
          <p:nvPr/>
        </p:nvSpPr>
        <p:spPr>
          <a:xfrm>
            <a:off x="3442590" y="3411506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Multiply 304"/>
          <p:cNvSpPr/>
          <p:nvPr/>
        </p:nvSpPr>
        <p:spPr>
          <a:xfrm>
            <a:off x="6003000" y="3428776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Multiply 305"/>
          <p:cNvSpPr/>
          <p:nvPr/>
        </p:nvSpPr>
        <p:spPr>
          <a:xfrm>
            <a:off x="3360136" y="5153658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Freeform 307"/>
          <p:cNvSpPr/>
          <p:nvPr/>
        </p:nvSpPr>
        <p:spPr>
          <a:xfrm>
            <a:off x="6400161" y="45567"/>
            <a:ext cx="1655004" cy="1574604"/>
          </a:xfrm>
          <a:custGeom>
            <a:avLst/>
            <a:gdLst>
              <a:gd name="connsiteX0" fmla="*/ 524514 w 1655004"/>
              <a:gd name="connsiteY0" fmla="*/ 49683 h 1574604"/>
              <a:gd name="connsiteX1" fmla="*/ 314964 w 1655004"/>
              <a:gd name="connsiteY1" fmla="*/ 30633 h 1574604"/>
              <a:gd name="connsiteX2" fmla="*/ 105414 w 1655004"/>
              <a:gd name="connsiteY2" fmla="*/ 68733 h 1574604"/>
              <a:gd name="connsiteX3" fmla="*/ 10164 w 1655004"/>
              <a:gd name="connsiteY3" fmla="*/ 140171 h 1574604"/>
              <a:gd name="connsiteX4" fmla="*/ 5402 w 1655004"/>
              <a:gd name="connsiteY4" fmla="*/ 249708 h 1574604"/>
              <a:gd name="connsiteX5" fmla="*/ 33977 w 1655004"/>
              <a:gd name="connsiteY5" fmla="*/ 411633 h 1574604"/>
              <a:gd name="connsiteX6" fmla="*/ 53027 w 1655004"/>
              <a:gd name="connsiteY6" fmla="*/ 654521 h 1574604"/>
              <a:gd name="connsiteX7" fmla="*/ 91127 w 1655004"/>
              <a:gd name="connsiteY7" fmla="*/ 792633 h 1574604"/>
              <a:gd name="connsiteX8" fmla="*/ 248289 w 1655004"/>
              <a:gd name="connsiteY8" fmla="*/ 845021 h 1574604"/>
              <a:gd name="connsiteX9" fmla="*/ 491177 w 1655004"/>
              <a:gd name="connsiteY9" fmla="*/ 806921 h 1574604"/>
              <a:gd name="connsiteX10" fmla="*/ 572139 w 1655004"/>
              <a:gd name="connsiteY10" fmla="*/ 630708 h 1574604"/>
              <a:gd name="connsiteX11" fmla="*/ 581664 w 1655004"/>
              <a:gd name="connsiteY11" fmla="*/ 406871 h 1574604"/>
              <a:gd name="connsiteX12" fmla="*/ 743589 w 1655004"/>
              <a:gd name="connsiteY12" fmla="*/ 416396 h 1574604"/>
              <a:gd name="connsiteX13" fmla="*/ 957902 w 1655004"/>
              <a:gd name="connsiteY13" fmla="*/ 421158 h 1574604"/>
              <a:gd name="connsiteX14" fmla="*/ 1043627 w 1655004"/>
              <a:gd name="connsiteY14" fmla="*/ 454496 h 1574604"/>
              <a:gd name="connsiteX15" fmla="*/ 1048389 w 1655004"/>
              <a:gd name="connsiteY15" fmla="*/ 616421 h 1574604"/>
              <a:gd name="connsiteX16" fmla="*/ 1038864 w 1655004"/>
              <a:gd name="connsiteY16" fmla="*/ 840258 h 1574604"/>
              <a:gd name="connsiteX17" fmla="*/ 1038864 w 1655004"/>
              <a:gd name="connsiteY17" fmla="*/ 1054571 h 1574604"/>
              <a:gd name="connsiteX18" fmla="*/ 1076964 w 1655004"/>
              <a:gd name="connsiteY18" fmla="*/ 1345083 h 1574604"/>
              <a:gd name="connsiteX19" fmla="*/ 1115064 w 1655004"/>
              <a:gd name="connsiteY19" fmla="*/ 1492721 h 1574604"/>
              <a:gd name="connsiteX20" fmla="*/ 1300802 w 1655004"/>
              <a:gd name="connsiteY20" fmla="*/ 1573683 h 1574604"/>
              <a:gd name="connsiteX21" fmla="*/ 1496064 w 1655004"/>
              <a:gd name="connsiteY21" fmla="*/ 1530821 h 1574604"/>
              <a:gd name="connsiteX22" fmla="*/ 1581789 w 1655004"/>
              <a:gd name="connsiteY22" fmla="*/ 1445096 h 1574604"/>
              <a:gd name="connsiteX23" fmla="*/ 1653227 w 1655004"/>
              <a:gd name="connsiteY23" fmla="*/ 1045046 h 1574604"/>
              <a:gd name="connsiteX24" fmla="*/ 1634177 w 1655004"/>
              <a:gd name="connsiteY24" fmla="*/ 783108 h 1574604"/>
              <a:gd name="connsiteX25" fmla="*/ 1643702 w 1655004"/>
              <a:gd name="connsiteY25" fmla="*/ 530696 h 1574604"/>
              <a:gd name="connsiteX26" fmla="*/ 1581789 w 1655004"/>
              <a:gd name="connsiteY26" fmla="*/ 373533 h 1574604"/>
              <a:gd name="connsiteX27" fmla="*/ 1534164 w 1655004"/>
              <a:gd name="connsiteY27" fmla="*/ 144933 h 1574604"/>
              <a:gd name="connsiteX28" fmla="*/ 1434152 w 1655004"/>
              <a:gd name="connsiteY28" fmla="*/ 6821 h 1574604"/>
              <a:gd name="connsiteX29" fmla="*/ 1134114 w 1655004"/>
              <a:gd name="connsiteY29" fmla="*/ 21108 h 1574604"/>
              <a:gd name="connsiteX30" fmla="*/ 753114 w 1655004"/>
              <a:gd name="connsiteY30" fmla="*/ 21108 h 1574604"/>
              <a:gd name="connsiteX31" fmla="*/ 524514 w 1655004"/>
              <a:gd name="connsiteY31" fmla="*/ 49683 h 157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655004" h="1574604">
                <a:moveTo>
                  <a:pt x="524514" y="49683"/>
                </a:moveTo>
                <a:cubicBezTo>
                  <a:pt x="451489" y="51270"/>
                  <a:pt x="384814" y="27458"/>
                  <a:pt x="314964" y="30633"/>
                </a:cubicBezTo>
                <a:cubicBezTo>
                  <a:pt x="245114" y="33808"/>
                  <a:pt x="156214" y="50477"/>
                  <a:pt x="105414" y="68733"/>
                </a:cubicBezTo>
                <a:cubicBezTo>
                  <a:pt x="54614" y="86989"/>
                  <a:pt x="26833" y="110009"/>
                  <a:pt x="10164" y="140171"/>
                </a:cubicBezTo>
                <a:cubicBezTo>
                  <a:pt x="-6505" y="170334"/>
                  <a:pt x="1433" y="204464"/>
                  <a:pt x="5402" y="249708"/>
                </a:cubicBezTo>
                <a:cubicBezTo>
                  <a:pt x="9371" y="294952"/>
                  <a:pt x="26040" y="344164"/>
                  <a:pt x="33977" y="411633"/>
                </a:cubicBezTo>
                <a:cubicBezTo>
                  <a:pt x="41914" y="479102"/>
                  <a:pt x="43502" y="591021"/>
                  <a:pt x="53027" y="654521"/>
                </a:cubicBezTo>
                <a:cubicBezTo>
                  <a:pt x="62552" y="718021"/>
                  <a:pt x="58584" y="760883"/>
                  <a:pt x="91127" y="792633"/>
                </a:cubicBezTo>
                <a:cubicBezTo>
                  <a:pt x="123670" y="824383"/>
                  <a:pt x="181614" y="842640"/>
                  <a:pt x="248289" y="845021"/>
                </a:cubicBezTo>
                <a:cubicBezTo>
                  <a:pt x="314964" y="847402"/>
                  <a:pt x="437202" y="842640"/>
                  <a:pt x="491177" y="806921"/>
                </a:cubicBezTo>
                <a:cubicBezTo>
                  <a:pt x="545152" y="771202"/>
                  <a:pt x="557058" y="697383"/>
                  <a:pt x="572139" y="630708"/>
                </a:cubicBezTo>
                <a:cubicBezTo>
                  <a:pt x="587220" y="564033"/>
                  <a:pt x="553089" y="442590"/>
                  <a:pt x="581664" y="406871"/>
                </a:cubicBezTo>
                <a:cubicBezTo>
                  <a:pt x="610239" y="371152"/>
                  <a:pt x="680883" y="414015"/>
                  <a:pt x="743589" y="416396"/>
                </a:cubicBezTo>
                <a:cubicBezTo>
                  <a:pt x="806295" y="418777"/>
                  <a:pt x="907896" y="414808"/>
                  <a:pt x="957902" y="421158"/>
                </a:cubicBezTo>
                <a:cubicBezTo>
                  <a:pt x="1007908" y="427508"/>
                  <a:pt x="1028546" y="421952"/>
                  <a:pt x="1043627" y="454496"/>
                </a:cubicBezTo>
                <a:cubicBezTo>
                  <a:pt x="1058708" y="487040"/>
                  <a:pt x="1049183" y="552127"/>
                  <a:pt x="1048389" y="616421"/>
                </a:cubicBezTo>
                <a:cubicBezTo>
                  <a:pt x="1047595" y="680715"/>
                  <a:pt x="1040451" y="767233"/>
                  <a:pt x="1038864" y="840258"/>
                </a:cubicBezTo>
                <a:cubicBezTo>
                  <a:pt x="1037277" y="913283"/>
                  <a:pt x="1032514" y="970434"/>
                  <a:pt x="1038864" y="1054571"/>
                </a:cubicBezTo>
                <a:cubicBezTo>
                  <a:pt x="1045214" y="1138708"/>
                  <a:pt x="1064264" y="1272058"/>
                  <a:pt x="1076964" y="1345083"/>
                </a:cubicBezTo>
                <a:cubicBezTo>
                  <a:pt x="1089664" y="1418108"/>
                  <a:pt x="1077758" y="1454621"/>
                  <a:pt x="1115064" y="1492721"/>
                </a:cubicBezTo>
                <a:cubicBezTo>
                  <a:pt x="1152370" y="1530821"/>
                  <a:pt x="1237302" y="1567333"/>
                  <a:pt x="1300802" y="1573683"/>
                </a:cubicBezTo>
                <a:cubicBezTo>
                  <a:pt x="1364302" y="1580033"/>
                  <a:pt x="1449233" y="1552252"/>
                  <a:pt x="1496064" y="1530821"/>
                </a:cubicBezTo>
                <a:cubicBezTo>
                  <a:pt x="1542895" y="1509390"/>
                  <a:pt x="1555595" y="1526058"/>
                  <a:pt x="1581789" y="1445096"/>
                </a:cubicBezTo>
                <a:cubicBezTo>
                  <a:pt x="1607983" y="1364134"/>
                  <a:pt x="1644496" y="1155377"/>
                  <a:pt x="1653227" y="1045046"/>
                </a:cubicBezTo>
                <a:cubicBezTo>
                  <a:pt x="1661958" y="934715"/>
                  <a:pt x="1635765" y="868833"/>
                  <a:pt x="1634177" y="783108"/>
                </a:cubicBezTo>
                <a:cubicBezTo>
                  <a:pt x="1632590" y="697383"/>
                  <a:pt x="1652433" y="598959"/>
                  <a:pt x="1643702" y="530696"/>
                </a:cubicBezTo>
                <a:cubicBezTo>
                  <a:pt x="1634971" y="462434"/>
                  <a:pt x="1600045" y="437827"/>
                  <a:pt x="1581789" y="373533"/>
                </a:cubicBezTo>
                <a:cubicBezTo>
                  <a:pt x="1563533" y="309239"/>
                  <a:pt x="1558770" y="206052"/>
                  <a:pt x="1534164" y="144933"/>
                </a:cubicBezTo>
                <a:cubicBezTo>
                  <a:pt x="1509558" y="83814"/>
                  <a:pt x="1500827" y="27458"/>
                  <a:pt x="1434152" y="6821"/>
                </a:cubicBezTo>
                <a:cubicBezTo>
                  <a:pt x="1367477" y="-13816"/>
                  <a:pt x="1247620" y="18727"/>
                  <a:pt x="1134114" y="21108"/>
                </a:cubicBezTo>
                <a:cubicBezTo>
                  <a:pt x="1020608" y="23489"/>
                  <a:pt x="858683" y="17933"/>
                  <a:pt x="753114" y="21108"/>
                </a:cubicBezTo>
                <a:cubicBezTo>
                  <a:pt x="647545" y="24283"/>
                  <a:pt x="597539" y="48096"/>
                  <a:pt x="524514" y="49683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 w="1270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Freeform 308"/>
          <p:cNvSpPr/>
          <p:nvPr/>
        </p:nvSpPr>
        <p:spPr>
          <a:xfrm>
            <a:off x="7435750" y="63363"/>
            <a:ext cx="1640716" cy="1605112"/>
          </a:xfrm>
          <a:custGeom>
            <a:avLst/>
            <a:gdLst>
              <a:gd name="connsiteX0" fmla="*/ 89000 w 1640716"/>
              <a:gd name="connsiteY0" fmla="*/ 23283 h 1605112"/>
              <a:gd name="connsiteX1" fmla="*/ 74713 w 1640716"/>
              <a:gd name="connsiteY1" fmla="*/ 337608 h 1605112"/>
              <a:gd name="connsiteX2" fmla="*/ 3275 w 1640716"/>
              <a:gd name="connsiteY2" fmla="*/ 732896 h 1605112"/>
              <a:gd name="connsiteX3" fmla="*/ 22325 w 1640716"/>
              <a:gd name="connsiteY3" fmla="*/ 1399646 h 1605112"/>
              <a:gd name="connsiteX4" fmla="*/ 112813 w 1640716"/>
              <a:gd name="connsiteY4" fmla="*/ 1523471 h 1605112"/>
              <a:gd name="connsiteX5" fmla="*/ 289025 w 1640716"/>
              <a:gd name="connsiteY5" fmla="*/ 1604433 h 1605112"/>
              <a:gd name="connsiteX6" fmla="*/ 474763 w 1640716"/>
              <a:gd name="connsiteY6" fmla="*/ 1547283 h 1605112"/>
              <a:gd name="connsiteX7" fmla="*/ 598588 w 1640716"/>
              <a:gd name="connsiteY7" fmla="*/ 1313921 h 1605112"/>
              <a:gd name="connsiteX8" fmla="*/ 627163 w 1640716"/>
              <a:gd name="connsiteY8" fmla="*/ 875771 h 1605112"/>
              <a:gd name="connsiteX9" fmla="*/ 608113 w 1640716"/>
              <a:gd name="connsiteY9" fmla="*/ 437621 h 1605112"/>
              <a:gd name="connsiteX10" fmla="*/ 812900 w 1640716"/>
              <a:gd name="connsiteY10" fmla="*/ 385233 h 1605112"/>
              <a:gd name="connsiteX11" fmla="*/ 984350 w 1640716"/>
              <a:gd name="connsiteY11" fmla="*/ 413808 h 1605112"/>
              <a:gd name="connsiteX12" fmla="*/ 1070075 w 1640716"/>
              <a:gd name="connsiteY12" fmla="*/ 532871 h 1605112"/>
              <a:gd name="connsiteX13" fmla="*/ 1122463 w 1640716"/>
              <a:gd name="connsiteY13" fmla="*/ 766233 h 1605112"/>
              <a:gd name="connsiteX14" fmla="*/ 1412975 w 1640716"/>
              <a:gd name="connsiteY14" fmla="*/ 866246 h 1605112"/>
              <a:gd name="connsiteX15" fmla="*/ 1555850 w 1640716"/>
              <a:gd name="connsiteY15" fmla="*/ 751946 h 1605112"/>
              <a:gd name="connsiteX16" fmla="*/ 1598713 w 1640716"/>
              <a:gd name="connsiteY16" fmla="*/ 375708 h 1605112"/>
              <a:gd name="connsiteX17" fmla="*/ 1636813 w 1640716"/>
              <a:gd name="connsiteY17" fmla="*/ 156633 h 1605112"/>
              <a:gd name="connsiteX18" fmla="*/ 1498700 w 1640716"/>
              <a:gd name="connsiteY18" fmla="*/ 42333 h 1605112"/>
              <a:gd name="connsiteX19" fmla="*/ 1127225 w 1640716"/>
              <a:gd name="connsiteY19" fmla="*/ 28046 h 1605112"/>
              <a:gd name="connsiteX20" fmla="*/ 722413 w 1640716"/>
              <a:gd name="connsiteY20" fmla="*/ 32808 h 1605112"/>
              <a:gd name="connsiteX21" fmla="*/ 422375 w 1640716"/>
              <a:gd name="connsiteY21" fmla="*/ 23283 h 1605112"/>
              <a:gd name="connsiteX22" fmla="*/ 89000 w 1640716"/>
              <a:gd name="connsiteY22" fmla="*/ 23283 h 160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40716" h="1605112">
                <a:moveTo>
                  <a:pt x="89000" y="23283"/>
                </a:moveTo>
                <a:cubicBezTo>
                  <a:pt x="31056" y="75670"/>
                  <a:pt x="89000" y="219339"/>
                  <a:pt x="74713" y="337608"/>
                </a:cubicBezTo>
                <a:cubicBezTo>
                  <a:pt x="60426" y="455877"/>
                  <a:pt x="12006" y="555890"/>
                  <a:pt x="3275" y="732896"/>
                </a:cubicBezTo>
                <a:cubicBezTo>
                  <a:pt x="-5456" y="909902"/>
                  <a:pt x="4069" y="1267883"/>
                  <a:pt x="22325" y="1399646"/>
                </a:cubicBezTo>
                <a:cubicBezTo>
                  <a:pt x="40581" y="1531409"/>
                  <a:pt x="68363" y="1489340"/>
                  <a:pt x="112813" y="1523471"/>
                </a:cubicBezTo>
                <a:cubicBezTo>
                  <a:pt x="157263" y="1557602"/>
                  <a:pt x="228700" y="1600464"/>
                  <a:pt x="289025" y="1604433"/>
                </a:cubicBezTo>
                <a:cubicBezTo>
                  <a:pt x="349350" y="1608402"/>
                  <a:pt x="423169" y="1595702"/>
                  <a:pt x="474763" y="1547283"/>
                </a:cubicBezTo>
                <a:cubicBezTo>
                  <a:pt x="526357" y="1498864"/>
                  <a:pt x="573188" y="1425840"/>
                  <a:pt x="598588" y="1313921"/>
                </a:cubicBezTo>
                <a:cubicBezTo>
                  <a:pt x="623988" y="1202002"/>
                  <a:pt x="625575" y="1021821"/>
                  <a:pt x="627163" y="875771"/>
                </a:cubicBezTo>
                <a:cubicBezTo>
                  <a:pt x="628751" y="729721"/>
                  <a:pt x="577157" y="519377"/>
                  <a:pt x="608113" y="437621"/>
                </a:cubicBezTo>
                <a:cubicBezTo>
                  <a:pt x="639069" y="355865"/>
                  <a:pt x="750194" y="389202"/>
                  <a:pt x="812900" y="385233"/>
                </a:cubicBezTo>
                <a:cubicBezTo>
                  <a:pt x="875606" y="381264"/>
                  <a:pt x="941487" y="389202"/>
                  <a:pt x="984350" y="413808"/>
                </a:cubicBezTo>
                <a:cubicBezTo>
                  <a:pt x="1027213" y="438414"/>
                  <a:pt x="1047056" y="474134"/>
                  <a:pt x="1070075" y="532871"/>
                </a:cubicBezTo>
                <a:cubicBezTo>
                  <a:pt x="1093094" y="591609"/>
                  <a:pt x="1065313" y="710671"/>
                  <a:pt x="1122463" y="766233"/>
                </a:cubicBezTo>
                <a:cubicBezTo>
                  <a:pt x="1179613" y="821795"/>
                  <a:pt x="1340744" y="868627"/>
                  <a:pt x="1412975" y="866246"/>
                </a:cubicBezTo>
                <a:cubicBezTo>
                  <a:pt x="1485206" y="863865"/>
                  <a:pt x="1524894" y="833702"/>
                  <a:pt x="1555850" y="751946"/>
                </a:cubicBezTo>
                <a:cubicBezTo>
                  <a:pt x="1586806" y="670190"/>
                  <a:pt x="1585219" y="474927"/>
                  <a:pt x="1598713" y="375708"/>
                </a:cubicBezTo>
                <a:cubicBezTo>
                  <a:pt x="1612207" y="276489"/>
                  <a:pt x="1653482" y="212196"/>
                  <a:pt x="1636813" y="156633"/>
                </a:cubicBezTo>
                <a:cubicBezTo>
                  <a:pt x="1620144" y="101071"/>
                  <a:pt x="1583631" y="63764"/>
                  <a:pt x="1498700" y="42333"/>
                </a:cubicBezTo>
                <a:cubicBezTo>
                  <a:pt x="1413769" y="20902"/>
                  <a:pt x="1127225" y="28046"/>
                  <a:pt x="1127225" y="28046"/>
                </a:cubicBezTo>
                <a:lnTo>
                  <a:pt x="722413" y="32808"/>
                </a:lnTo>
                <a:cubicBezTo>
                  <a:pt x="604938" y="32014"/>
                  <a:pt x="528737" y="23283"/>
                  <a:pt x="422375" y="23283"/>
                </a:cubicBezTo>
                <a:cubicBezTo>
                  <a:pt x="316013" y="23283"/>
                  <a:pt x="146944" y="-29104"/>
                  <a:pt x="89000" y="23283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 w="1270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Freeform 309"/>
          <p:cNvSpPr/>
          <p:nvPr/>
        </p:nvSpPr>
        <p:spPr>
          <a:xfrm>
            <a:off x="6417417" y="60496"/>
            <a:ext cx="2659051" cy="830339"/>
          </a:xfrm>
          <a:custGeom>
            <a:avLst/>
            <a:gdLst>
              <a:gd name="connsiteX0" fmla="*/ 1116858 w 2659051"/>
              <a:gd name="connsiteY0" fmla="*/ 6179 h 830339"/>
              <a:gd name="connsiteX1" fmla="*/ 616796 w 2659051"/>
              <a:gd name="connsiteY1" fmla="*/ 10942 h 830339"/>
              <a:gd name="connsiteX2" fmla="*/ 107208 w 2659051"/>
              <a:gd name="connsiteY2" fmla="*/ 20467 h 830339"/>
              <a:gd name="connsiteX3" fmla="*/ 11958 w 2659051"/>
              <a:gd name="connsiteY3" fmla="*/ 106192 h 830339"/>
              <a:gd name="connsiteX4" fmla="*/ 2433 w 2659051"/>
              <a:gd name="connsiteY4" fmla="*/ 396704 h 830339"/>
              <a:gd name="connsiteX5" fmla="*/ 21483 w 2659051"/>
              <a:gd name="connsiteY5" fmla="*/ 687217 h 830339"/>
              <a:gd name="connsiteX6" fmla="*/ 73871 w 2659051"/>
              <a:gd name="connsiteY6" fmla="*/ 768179 h 830339"/>
              <a:gd name="connsiteX7" fmla="*/ 269133 w 2659051"/>
              <a:gd name="connsiteY7" fmla="*/ 830092 h 830339"/>
              <a:gd name="connsiteX8" fmla="*/ 459633 w 2659051"/>
              <a:gd name="connsiteY8" fmla="*/ 777704 h 830339"/>
              <a:gd name="connsiteX9" fmla="*/ 535833 w 2659051"/>
              <a:gd name="connsiteY9" fmla="*/ 534817 h 830339"/>
              <a:gd name="connsiteX10" fmla="*/ 554883 w 2659051"/>
              <a:gd name="connsiteY10" fmla="*/ 382417 h 830339"/>
              <a:gd name="connsiteX11" fmla="*/ 1045421 w 2659051"/>
              <a:gd name="connsiteY11" fmla="*/ 391942 h 830339"/>
              <a:gd name="connsiteX12" fmla="*/ 1502621 w 2659051"/>
              <a:gd name="connsiteY12" fmla="*/ 391942 h 830339"/>
              <a:gd name="connsiteX13" fmla="*/ 2021733 w 2659051"/>
              <a:gd name="connsiteY13" fmla="*/ 377654 h 830339"/>
              <a:gd name="connsiteX14" fmla="*/ 2102696 w 2659051"/>
              <a:gd name="connsiteY14" fmla="*/ 615779 h 830339"/>
              <a:gd name="connsiteX15" fmla="*/ 2245571 w 2659051"/>
              <a:gd name="connsiteY15" fmla="*/ 787229 h 830339"/>
              <a:gd name="connsiteX16" fmla="*/ 2550371 w 2659051"/>
              <a:gd name="connsiteY16" fmla="*/ 787229 h 830339"/>
              <a:gd name="connsiteX17" fmla="*/ 2617046 w 2659051"/>
              <a:gd name="connsiteY17" fmla="*/ 520529 h 830339"/>
              <a:gd name="connsiteX18" fmla="*/ 2655146 w 2659051"/>
              <a:gd name="connsiteY18" fmla="*/ 187154 h 830339"/>
              <a:gd name="connsiteX19" fmla="*/ 2521796 w 2659051"/>
              <a:gd name="connsiteY19" fmla="*/ 25229 h 830339"/>
              <a:gd name="connsiteX20" fmla="*/ 2183658 w 2659051"/>
              <a:gd name="connsiteY20" fmla="*/ 1417 h 830339"/>
              <a:gd name="connsiteX21" fmla="*/ 31008 w 2659051"/>
              <a:gd name="connsiteY21" fmla="*/ 34754 h 8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659051" h="830339">
                <a:moveTo>
                  <a:pt x="1116858" y="6179"/>
                </a:moveTo>
                <a:lnTo>
                  <a:pt x="616796" y="10942"/>
                </a:lnTo>
                <a:lnTo>
                  <a:pt x="107208" y="20467"/>
                </a:lnTo>
                <a:cubicBezTo>
                  <a:pt x="6402" y="36342"/>
                  <a:pt x="29420" y="43486"/>
                  <a:pt x="11958" y="106192"/>
                </a:cubicBezTo>
                <a:cubicBezTo>
                  <a:pt x="-5505" y="168898"/>
                  <a:pt x="846" y="299867"/>
                  <a:pt x="2433" y="396704"/>
                </a:cubicBezTo>
                <a:cubicBezTo>
                  <a:pt x="4020" y="493541"/>
                  <a:pt x="9577" y="625305"/>
                  <a:pt x="21483" y="687217"/>
                </a:cubicBezTo>
                <a:cubicBezTo>
                  <a:pt x="33389" y="749129"/>
                  <a:pt x="32596" y="744367"/>
                  <a:pt x="73871" y="768179"/>
                </a:cubicBezTo>
                <a:cubicBezTo>
                  <a:pt x="115146" y="791991"/>
                  <a:pt x="204839" y="828505"/>
                  <a:pt x="269133" y="830092"/>
                </a:cubicBezTo>
                <a:cubicBezTo>
                  <a:pt x="333427" y="831679"/>
                  <a:pt x="415183" y="826916"/>
                  <a:pt x="459633" y="777704"/>
                </a:cubicBezTo>
                <a:cubicBezTo>
                  <a:pt x="504083" y="728492"/>
                  <a:pt x="519958" y="600698"/>
                  <a:pt x="535833" y="534817"/>
                </a:cubicBezTo>
                <a:cubicBezTo>
                  <a:pt x="551708" y="468936"/>
                  <a:pt x="469952" y="406229"/>
                  <a:pt x="554883" y="382417"/>
                </a:cubicBezTo>
                <a:cubicBezTo>
                  <a:pt x="639814" y="358605"/>
                  <a:pt x="887465" y="390354"/>
                  <a:pt x="1045421" y="391942"/>
                </a:cubicBezTo>
                <a:cubicBezTo>
                  <a:pt x="1203377" y="393530"/>
                  <a:pt x="1339902" y="394323"/>
                  <a:pt x="1502621" y="391942"/>
                </a:cubicBezTo>
                <a:cubicBezTo>
                  <a:pt x="1665340" y="389561"/>
                  <a:pt x="1921721" y="340348"/>
                  <a:pt x="2021733" y="377654"/>
                </a:cubicBezTo>
                <a:cubicBezTo>
                  <a:pt x="2121746" y="414960"/>
                  <a:pt x="2065390" y="547517"/>
                  <a:pt x="2102696" y="615779"/>
                </a:cubicBezTo>
                <a:cubicBezTo>
                  <a:pt x="2140002" y="684042"/>
                  <a:pt x="2170959" y="758654"/>
                  <a:pt x="2245571" y="787229"/>
                </a:cubicBezTo>
                <a:cubicBezTo>
                  <a:pt x="2320183" y="815804"/>
                  <a:pt x="2488458" y="831679"/>
                  <a:pt x="2550371" y="787229"/>
                </a:cubicBezTo>
                <a:cubicBezTo>
                  <a:pt x="2612284" y="742779"/>
                  <a:pt x="2599584" y="620541"/>
                  <a:pt x="2617046" y="520529"/>
                </a:cubicBezTo>
                <a:cubicBezTo>
                  <a:pt x="2634508" y="420517"/>
                  <a:pt x="2671021" y="269704"/>
                  <a:pt x="2655146" y="187154"/>
                </a:cubicBezTo>
                <a:cubicBezTo>
                  <a:pt x="2639271" y="104604"/>
                  <a:pt x="2600377" y="56185"/>
                  <a:pt x="2521796" y="25229"/>
                </a:cubicBezTo>
                <a:cubicBezTo>
                  <a:pt x="2443215" y="-5727"/>
                  <a:pt x="2598789" y="-171"/>
                  <a:pt x="2183658" y="1417"/>
                </a:cubicBezTo>
                <a:cubicBezTo>
                  <a:pt x="1768527" y="3004"/>
                  <a:pt x="396927" y="22054"/>
                  <a:pt x="31008" y="34754"/>
                </a:cubicBezTo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A5002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Rectangle 310"/>
          <p:cNvSpPr/>
          <p:nvPr/>
        </p:nvSpPr>
        <p:spPr>
          <a:xfrm>
            <a:off x="7359687" y="4204946"/>
            <a:ext cx="1716779" cy="1477328"/>
          </a:xfrm>
          <a:prstGeom prst="rect">
            <a:avLst/>
          </a:prstGeom>
          <a:solidFill>
            <a:srgbClr val="FFE05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1800" b="0" dirty="0" smtClean="0">
                <a:latin typeface="Arial" pitchFamily="34" charset="0"/>
                <a:cs typeface="Arial" pitchFamily="34" charset="0"/>
              </a:rPr>
              <a:t>2) Considering the Two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Relation Plans </a:t>
            </a:r>
            <a:r>
              <a:rPr lang="en-US" sz="1800" b="0" dirty="0" smtClean="0">
                <a:latin typeface="Arial" pitchFamily="34" charset="0"/>
                <a:cs typeface="Arial" pitchFamily="34" charset="0"/>
              </a:rPr>
              <a:t>That Started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With </a:t>
            </a:r>
            <a:r>
              <a:rPr lang="en-US" sz="1800" b="0" u="sng" dirty="0" smtClean="0">
                <a:latin typeface="Arial" pitchFamily="34" charset="0"/>
                <a:cs typeface="Arial" pitchFamily="34" charset="0"/>
              </a:rPr>
              <a:t>B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0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8" grpId="0" animBg="1"/>
      <p:bldP spid="309" grpId="0" animBg="1"/>
      <p:bldP spid="3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23" y="1051307"/>
            <a:ext cx="5937091" cy="548030"/>
          </a:xfrm>
        </p:spPr>
        <p:txBody>
          <a:bodyPr/>
          <a:lstStyle/>
          <a:p>
            <a:r>
              <a:rPr lang="en-US" dirty="0" smtClean="0"/>
              <a:t>Next, All Three Relation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61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63056" y="1968248"/>
            <a:ext cx="971826" cy="1107988"/>
            <a:chOff x="1982419" y="4144973"/>
            <a:chExt cx="812835" cy="1107988"/>
          </a:xfrm>
        </p:grpSpPr>
        <p:grpSp>
          <p:nvGrpSpPr>
            <p:cNvPr id="6" name="Group 5"/>
            <p:cNvGrpSpPr/>
            <p:nvPr/>
          </p:nvGrpSpPr>
          <p:grpSpPr>
            <a:xfrm>
              <a:off x="1982419" y="4511355"/>
              <a:ext cx="380390" cy="741606"/>
              <a:chOff x="1244686" y="2823147"/>
              <a:chExt cx="380390" cy="741606"/>
            </a:xfrm>
          </p:grpSpPr>
          <p:cxnSp>
            <p:nvCxnSpPr>
              <p:cNvPr id="16" name="Straight Connector 15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7" name="TextBox 16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endParaRPr lang="en-US" sz="100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Isosceles Triangle 17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409426" y="4529843"/>
              <a:ext cx="385828" cy="664796"/>
              <a:chOff x="523058" y="2899957"/>
              <a:chExt cx="385828" cy="664796"/>
            </a:xfrm>
            <a:solidFill>
              <a:srgbClr val="FFFF00"/>
            </a:solidFill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4" name="TextBox 13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15" name="Rectangle 14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124198" y="4144973"/>
              <a:ext cx="488605" cy="380448"/>
              <a:chOff x="974463" y="4179313"/>
              <a:chExt cx="488605" cy="380448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11" name="Straight Connector 10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2" name="Straight Connector 11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sp>
        <p:nvSpPr>
          <p:cNvPr id="48" name="TextBox 47"/>
          <p:cNvSpPr txBox="1"/>
          <p:nvPr/>
        </p:nvSpPr>
        <p:spPr>
          <a:xfrm>
            <a:off x="5975969" y="2368350"/>
            <a:ext cx="222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</a:rPr>
              <a:t>Fully pruned two relation plans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409890" y="1968248"/>
            <a:ext cx="961505" cy="1122054"/>
            <a:chOff x="6324979" y="3777356"/>
            <a:chExt cx="961505" cy="1122054"/>
          </a:xfrm>
        </p:grpSpPr>
        <p:grpSp>
          <p:nvGrpSpPr>
            <p:cNvPr id="50" name="Group 49"/>
            <p:cNvGrpSpPr/>
            <p:nvPr/>
          </p:nvGrpSpPr>
          <p:grpSpPr>
            <a:xfrm>
              <a:off x="6825188" y="4162726"/>
              <a:ext cx="461296" cy="664796"/>
              <a:chOff x="523058" y="2899957"/>
              <a:chExt cx="385828" cy="664796"/>
            </a:xfrm>
          </p:grpSpPr>
          <p:cxnSp>
            <p:nvCxnSpPr>
              <p:cNvPr id="60" name="Straight Connector 59"/>
              <p:cNvCxnSpPr/>
              <p:nvPr/>
            </p:nvCxnSpPr>
            <p:spPr bwMode="auto">
              <a:xfrm>
                <a:off x="711055" y="3141360"/>
                <a:ext cx="0" cy="169646"/>
              </a:xfrm>
              <a:prstGeom prst="lin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61" name="TextBox 60"/>
              <p:cNvSpPr txBox="1">
                <a:spLocks noChangeAspect="1"/>
              </p:cNvSpPr>
              <p:nvPr/>
            </p:nvSpPr>
            <p:spPr>
              <a:xfrm>
                <a:off x="594947" y="3318532"/>
                <a:ext cx="232218" cy="246221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62" name="Rectangle 61"/>
              <p:cNvSpPr>
                <a:spLocks noChangeAspect="1"/>
              </p:cNvSpPr>
              <p:nvPr/>
            </p:nvSpPr>
            <p:spPr bwMode="auto">
              <a:xfrm>
                <a:off x="523058" y="2899957"/>
                <a:ext cx="385828" cy="22860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505833" y="3777356"/>
              <a:ext cx="584176" cy="380448"/>
              <a:chOff x="974463" y="4179313"/>
              <a:chExt cx="488605" cy="380448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58" name="Straight Connector 57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59" name="Straight Connector 58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  <p:grpSp>
          <p:nvGrpSpPr>
            <p:cNvPr id="52" name="Group 51"/>
            <p:cNvGrpSpPr/>
            <p:nvPr/>
          </p:nvGrpSpPr>
          <p:grpSpPr>
            <a:xfrm>
              <a:off x="6324979" y="4157804"/>
              <a:ext cx="454795" cy="741606"/>
              <a:chOff x="1244686" y="2823147"/>
              <a:chExt cx="380390" cy="741606"/>
            </a:xfrm>
            <a:solidFill>
              <a:srgbClr val="FFFFCC"/>
            </a:solidFill>
          </p:grpSpPr>
          <p:cxnSp>
            <p:nvCxnSpPr>
              <p:cNvPr id="53" name="Straight Connector 52"/>
              <p:cNvCxnSpPr/>
              <p:nvPr/>
            </p:nvCxnSpPr>
            <p:spPr bwMode="auto">
              <a:xfrm>
                <a:off x="1434880" y="3141360"/>
                <a:ext cx="0" cy="169646"/>
              </a:xfrm>
              <a:prstGeom prst="lin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54" name="TextBox 53"/>
              <p:cNvSpPr txBox="1">
                <a:spLocks noChangeAspect="1"/>
              </p:cNvSpPr>
              <p:nvPr/>
            </p:nvSpPr>
            <p:spPr>
              <a:xfrm>
                <a:off x="1318772" y="3318532"/>
                <a:ext cx="232218" cy="246221"/>
              </a:xfrm>
              <a:prstGeom prst="rect">
                <a:avLst/>
              </a:prstGeom>
              <a:grpFill/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55" name="Isosceles Triangle 54"/>
              <p:cNvSpPr/>
              <p:nvPr/>
            </p:nvSpPr>
            <p:spPr bwMode="auto">
              <a:xfrm>
                <a:off x="1244686" y="2823147"/>
                <a:ext cx="380390" cy="30175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IS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2689558" y="1968248"/>
            <a:ext cx="1092565" cy="1047373"/>
            <a:chOff x="761855" y="4179313"/>
            <a:chExt cx="913821" cy="1047373"/>
          </a:xfrm>
        </p:grpSpPr>
        <p:grpSp>
          <p:nvGrpSpPr>
            <p:cNvPr id="78" name="Group 77"/>
            <p:cNvGrpSpPr/>
            <p:nvPr/>
          </p:nvGrpSpPr>
          <p:grpSpPr>
            <a:xfrm>
              <a:off x="761855" y="4561890"/>
              <a:ext cx="913821" cy="664796"/>
              <a:chOff x="761855" y="4583835"/>
              <a:chExt cx="913821" cy="664796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761855" y="4583835"/>
                <a:ext cx="385828" cy="664796"/>
                <a:chOff x="523058" y="2899957"/>
                <a:chExt cx="385828" cy="664796"/>
              </a:xfrm>
            </p:grpSpPr>
            <p:cxnSp>
              <p:nvCxnSpPr>
                <p:cNvPr id="89" name="Straight Connector 88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90" name="TextBox 89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91" name="Rectangle 90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1289848" y="4583835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86" name="Straight Connector 85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87" name="TextBox 86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D</a:t>
                  </a:r>
                </a:p>
              </p:txBody>
            </p:sp>
            <p:sp>
              <p:nvSpPr>
                <p:cNvPr id="88" name="Rectangle 87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B8C1E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79" name="Group 78"/>
            <p:cNvGrpSpPr/>
            <p:nvPr/>
          </p:nvGrpSpPr>
          <p:grpSpPr>
            <a:xfrm>
              <a:off x="974463" y="4179313"/>
              <a:ext cx="488605" cy="380448"/>
              <a:chOff x="974463" y="4179313"/>
              <a:chExt cx="488605" cy="380448"/>
            </a:xfrm>
          </p:grpSpPr>
          <p:sp>
            <p:nvSpPr>
              <p:cNvPr id="80" name="Oval 79"/>
              <p:cNvSpPr/>
              <p:nvPr/>
            </p:nvSpPr>
            <p:spPr bwMode="auto">
              <a:xfrm>
                <a:off x="974463" y="4179313"/>
                <a:ext cx="488605" cy="289939"/>
              </a:xfrm>
              <a:prstGeom prst="ellipse">
                <a:avLst/>
              </a:prstGeom>
              <a:solidFill>
                <a:srgbClr val="66FF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SMJ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1015389" y="4461820"/>
                <a:ext cx="406753" cy="97941"/>
                <a:chOff x="974463" y="4476450"/>
                <a:chExt cx="406753" cy="97941"/>
              </a:xfrm>
            </p:grpSpPr>
            <p:cxnSp>
              <p:nvCxnSpPr>
                <p:cNvPr id="82" name="Straight Connector 81"/>
                <p:cNvCxnSpPr>
                  <a:cxnSpLocks noChangeAspect="1"/>
                </p:cNvCxnSpPr>
                <p:nvPr/>
              </p:nvCxnSpPr>
              <p:spPr bwMode="auto">
                <a:xfrm flipH="1" flipV="1">
                  <a:off x="1218765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83" name="Straight Connector 82"/>
                <p:cNvCxnSpPr>
                  <a:cxnSpLocks noChangeAspect="1"/>
                </p:cNvCxnSpPr>
                <p:nvPr/>
              </p:nvCxnSpPr>
              <p:spPr bwMode="auto">
                <a:xfrm flipV="1">
                  <a:off x="974463" y="4476450"/>
                  <a:ext cx="162451" cy="9794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</p:grpSp>
      <p:grpSp>
        <p:nvGrpSpPr>
          <p:cNvPr id="120" name="Group 119"/>
          <p:cNvGrpSpPr>
            <a:grpSpLocks noChangeAspect="1"/>
          </p:cNvGrpSpPr>
          <p:nvPr/>
        </p:nvGrpSpPr>
        <p:grpSpPr>
          <a:xfrm>
            <a:off x="6588678" y="155381"/>
            <a:ext cx="2434012" cy="1327674"/>
            <a:chOff x="720080" y="2820589"/>
            <a:chExt cx="3098453" cy="1690104"/>
          </a:xfrm>
        </p:grpSpPr>
        <p:grpSp>
          <p:nvGrpSpPr>
            <p:cNvPr id="121" name="Group 120"/>
            <p:cNvGrpSpPr/>
            <p:nvPr/>
          </p:nvGrpSpPr>
          <p:grpSpPr>
            <a:xfrm>
              <a:off x="720080" y="2834054"/>
              <a:ext cx="548640" cy="766098"/>
              <a:chOff x="720080" y="2834054"/>
              <a:chExt cx="548640" cy="766098"/>
            </a:xfrm>
          </p:grpSpPr>
          <p:sp>
            <p:nvSpPr>
              <p:cNvPr id="141" name="TextBox 140"/>
              <p:cNvSpPr txBox="1">
                <a:spLocks noChangeAspect="1"/>
              </p:cNvSpPr>
              <p:nvPr/>
            </p:nvSpPr>
            <p:spPr>
              <a:xfrm>
                <a:off x="817683" y="3286717"/>
                <a:ext cx="353431" cy="313435"/>
              </a:xfrm>
              <a:prstGeom prst="rect">
                <a:avLst/>
              </a:prstGeom>
              <a:solidFill>
                <a:srgbClr val="CCFFC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142" name="Oval 141"/>
              <p:cNvSpPr>
                <a:spLocks/>
              </p:cNvSpPr>
              <p:nvPr/>
            </p:nvSpPr>
            <p:spPr bwMode="auto">
              <a:xfrm>
                <a:off x="720080" y="2834054"/>
                <a:ext cx="548640" cy="274320"/>
              </a:xfrm>
              <a:prstGeom prst="ellipse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43" name="Straight Connector 142"/>
              <p:cNvCxnSpPr/>
              <p:nvPr/>
            </p:nvCxnSpPr>
            <p:spPr bwMode="auto">
              <a:xfrm>
                <a:off x="994400" y="311529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grpSp>
          <p:nvGrpSpPr>
            <p:cNvPr id="122" name="Group 121"/>
            <p:cNvGrpSpPr/>
            <p:nvPr/>
          </p:nvGrpSpPr>
          <p:grpSpPr>
            <a:xfrm>
              <a:off x="1268720" y="2821043"/>
              <a:ext cx="2549813" cy="773890"/>
              <a:chOff x="1268720" y="2821043"/>
              <a:chExt cx="2549813" cy="773890"/>
            </a:xfrm>
          </p:grpSpPr>
          <p:sp>
            <p:nvSpPr>
              <p:cNvPr id="133" name="Oval 132"/>
              <p:cNvSpPr/>
              <p:nvPr/>
            </p:nvSpPr>
            <p:spPr bwMode="auto">
              <a:xfrm>
                <a:off x="1444292" y="2821043"/>
                <a:ext cx="506138" cy="300343"/>
              </a:xfrm>
              <a:prstGeom prst="ellipse">
                <a:avLst/>
              </a:prstGeom>
              <a:solidFill>
                <a:srgbClr val="F1C4FF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34" name="Straight Connector 133"/>
              <p:cNvCxnSpPr/>
              <p:nvPr/>
            </p:nvCxnSpPr>
            <p:spPr bwMode="auto">
              <a:xfrm rot="5400000">
                <a:off x="1357309" y="2882625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grpSp>
            <p:nvGrpSpPr>
              <p:cNvPr id="135" name="Group 134"/>
              <p:cNvGrpSpPr/>
              <p:nvPr/>
            </p:nvGrpSpPr>
            <p:grpSpPr>
              <a:xfrm>
                <a:off x="2589813" y="2821043"/>
                <a:ext cx="1228720" cy="773890"/>
                <a:chOff x="2589813" y="2821043"/>
                <a:chExt cx="1228720" cy="773890"/>
              </a:xfrm>
            </p:grpSpPr>
            <p:sp>
              <p:nvSpPr>
                <p:cNvPr id="136" name="Oval 135"/>
                <p:cNvSpPr/>
                <p:nvPr/>
              </p:nvSpPr>
              <p:spPr bwMode="auto">
                <a:xfrm>
                  <a:off x="2589813" y="2821043"/>
                  <a:ext cx="506138" cy="300343"/>
                </a:xfrm>
                <a:prstGeom prst="ellipse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Join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7" name="TextBox 136"/>
                <p:cNvSpPr txBox="1">
                  <a:spLocks noChangeAspect="1"/>
                </p:cNvSpPr>
                <p:nvPr/>
              </p:nvSpPr>
              <p:spPr>
                <a:xfrm>
                  <a:off x="3367497" y="3281498"/>
                  <a:ext cx="353431" cy="313435"/>
                </a:xfrm>
                <a:prstGeom prst="rect">
                  <a:avLst/>
                </a:prstGeom>
                <a:solidFill>
                  <a:srgbClr val="FF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cxnSp>
              <p:nvCxnSpPr>
                <p:cNvPr id="138" name="Straight Connector 137"/>
                <p:cNvCxnSpPr/>
                <p:nvPr/>
              </p:nvCxnSpPr>
              <p:spPr bwMode="auto">
                <a:xfrm rot="5400000">
                  <a:off x="3182934" y="2882625"/>
                  <a:ext cx="0" cy="17717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39" name="Straight Connector 138"/>
                <p:cNvCxnSpPr/>
                <p:nvPr/>
              </p:nvCxnSpPr>
              <p:spPr bwMode="auto">
                <a:xfrm rot="10800000">
                  <a:off x="3537456" y="3117487"/>
                  <a:ext cx="0" cy="17717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40" name="Oval 139"/>
                <p:cNvSpPr>
                  <a:spLocks/>
                </p:cNvSpPr>
                <p:nvPr/>
              </p:nvSpPr>
              <p:spPr bwMode="auto">
                <a:xfrm>
                  <a:off x="3269893" y="2834054"/>
                  <a:ext cx="548640" cy="274320"/>
                </a:xfrm>
                <a:prstGeom prst="ellipse">
                  <a:avLst/>
                </a:prstGeom>
                <a:solidFill>
                  <a:srgbClr val="FF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Select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>
              <a:off x="1956140" y="2820589"/>
              <a:ext cx="635278" cy="1690104"/>
              <a:chOff x="1956140" y="2820589"/>
              <a:chExt cx="635278" cy="1690104"/>
            </a:xfrm>
          </p:grpSpPr>
          <p:sp>
            <p:nvSpPr>
              <p:cNvPr id="124" name="Oval 123"/>
              <p:cNvSpPr/>
              <p:nvPr/>
            </p:nvSpPr>
            <p:spPr bwMode="auto">
              <a:xfrm>
                <a:off x="2017957" y="3275554"/>
                <a:ext cx="506138" cy="300343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Join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5" name="TextBox 124"/>
              <p:cNvSpPr txBox="1">
                <a:spLocks noChangeAspect="1"/>
              </p:cNvSpPr>
              <p:nvPr/>
            </p:nvSpPr>
            <p:spPr>
              <a:xfrm>
                <a:off x="2094312" y="4197258"/>
                <a:ext cx="353431" cy="313435"/>
              </a:xfrm>
              <a:prstGeom prst="rect">
                <a:avLst/>
              </a:prstGeom>
              <a:solidFill>
                <a:srgbClr val="B8C1EC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126" name="TextBox 125"/>
              <p:cNvSpPr txBox="1">
                <a:spLocks noChangeAspect="1"/>
              </p:cNvSpPr>
              <p:nvPr/>
            </p:nvSpPr>
            <p:spPr>
              <a:xfrm>
                <a:off x="2094312" y="2820589"/>
                <a:ext cx="353431" cy="313435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cxnSp>
            <p:nvCxnSpPr>
              <p:cNvPr id="127" name="Straight Connector 126"/>
              <p:cNvCxnSpPr/>
              <p:nvPr/>
            </p:nvCxnSpPr>
            <p:spPr bwMode="auto">
              <a:xfrm>
                <a:off x="2271026" y="3568582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28" name="Straight Connector 127"/>
              <p:cNvCxnSpPr>
                <a:stCxn id="126" idx="1"/>
              </p:cNvCxnSpPr>
              <p:nvPr/>
            </p:nvCxnSpPr>
            <p:spPr bwMode="auto">
              <a:xfrm flipH="1" flipV="1">
                <a:off x="1956140" y="2959088"/>
                <a:ext cx="138172" cy="1821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 flipH="1">
                <a:off x="2447743" y="2971214"/>
                <a:ext cx="143675" cy="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130" name="Straight Connector 129"/>
              <p:cNvCxnSpPr>
                <a:stCxn id="126" idx="2"/>
              </p:cNvCxnSpPr>
              <p:nvPr/>
            </p:nvCxnSpPr>
            <p:spPr bwMode="auto">
              <a:xfrm flipH="1">
                <a:off x="2271026" y="3134024"/>
                <a:ext cx="1" cy="14002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sp>
            <p:nvSpPr>
              <p:cNvPr id="131" name="Oval 130"/>
              <p:cNvSpPr>
                <a:spLocks/>
              </p:cNvSpPr>
              <p:nvPr/>
            </p:nvSpPr>
            <p:spPr bwMode="auto">
              <a:xfrm>
                <a:off x="1996706" y="3745760"/>
                <a:ext cx="548640" cy="274320"/>
              </a:xfrm>
              <a:prstGeom prst="ellipse">
                <a:avLst/>
              </a:prstGeom>
              <a:solidFill>
                <a:srgbClr val="B8C1EC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32" name="Straight Connector 131"/>
              <p:cNvCxnSpPr/>
              <p:nvPr/>
            </p:nvCxnSpPr>
            <p:spPr bwMode="auto">
              <a:xfrm rot="10800000">
                <a:off x="2271027" y="4020080"/>
                <a:ext cx="0" cy="1771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</p:grpSp>
      <p:cxnSp>
        <p:nvCxnSpPr>
          <p:cNvPr id="144" name="Straight Connector 143"/>
          <p:cNvCxnSpPr/>
          <p:nvPr/>
        </p:nvCxnSpPr>
        <p:spPr bwMode="auto">
          <a:xfrm flipV="1">
            <a:off x="196423" y="3244806"/>
            <a:ext cx="6598399" cy="73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1020B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22" name="Group 21"/>
          <p:cNvGrpSpPr/>
          <p:nvPr/>
        </p:nvGrpSpPr>
        <p:grpSpPr>
          <a:xfrm>
            <a:off x="1379154" y="3445274"/>
            <a:ext cx="1439348" cy="1486005"/>
            <a:chOff x="702743" y="3445274"/>
            <a:chExt cx="1439348" cy="1486005"/>
          </a:xfrm>
        </p:grpSpPr>
        <p:grpSp>
          <p:nvGrpSpPr>
            <p:cNvPr id="73" name="Group 72"/>
            <p:cNvGrpSpPr/>
            <p:nvPr/>
          </p:nvGrpSpPr>
          <p:grpSpPr>
            <a:xfrm>
              <a:off x="702743" y="3809225"/>
              <a:ext cx="961505" cy="1122054"/>
              <a:chOff x="6324979" y="3777356"/>
              <a:chExt cx="961505" cy="1122054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6825188" y="4162726"/>
                <a:ext cx="461296" cy="664796"/>
                <a:chOff x="523058" y="2899957"/>
                <a:chExt cx="385828" cy="664796"/>
              </a:xfrm>
            </p:grpSpPr>
            <p:cxnSp>
              <p:nvCxnSpPr>
                <p:cNvPr id="99" name="Straight Connector 98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00" name="TextBox 99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101" name="Rectangle 100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75" name="Group 74"/>
              <p:cNvGrpSpPr/>
              <p:nvPr/>
            </p:nvGrpSpPr>
            <p:grpSpPr>
              <a:xfrm>
                <a:off x="6505833" y="3777356"/>
                <a:ext cx="584176" cy="380448"/>
                <a:chOff x="974463" y="4179313"/>
                <a:chExt cx="488605" cy="380448"/>
              </a:xfrm>
            </p:grpSpPr>
            <p:sp>
              <p:nvSpPr>
                <p:cNvPr id="95" name="Oval 94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96" name="Group 95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97" name="Straight Connector 96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98" name="Straight Connector 97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  <p:grpSp>
            <p:nvGrpSpPr>
              <p:cNvPr id="76" name="Group 75"/>
              <p:cNvGrpSpPr/>
              <p:nvPr/>
            </p:nvGrpSpPr>
            <p:grpSpPr>
              <a:xfrm>
                <a:off x="6324979" y="4157804"/>
                <a:ext cx="454795" cy="741606"/>
                <a:chOff x="1244686" y="2823147"/>
                <a:chExt cx="380390" cy="741606"/>
              </a:xfrm>
              <a:solidFill>
                <a:srgbClr val="FFFFCC"/>
              </a:solidFill>
            </p:grpSpPr>
            <p:cxnSp>
              <p:nvCxnSpPr>
                <p:cNvPr id="92" name="Straight Connector 91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93" name="TextBox 92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sp>
              <p:nvSpPr>
                <p:cNvPr id="94" name="Isosceles Triangle 93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03" name="Group 102"/>
            <p:cNvGrpSpPr/>
            <p:nvPr/>
          </p:nvGrpSpPr>
          <p:grpSpPr>
            <a:xfrm>
              <a:off x="1379539" y="3445274"/>
              <a:ext cx="762552" cy="1113424"/>
              <a:chOff x="6780521" y="5711288"/>
              <a:chExt cx="762552" cy="1113424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6780521" y="5711288"/>
                <a:ext cx="584176" cy="406412"/>
                <a:chOff x="974463" y="4179313"/>
                <a:chExt cx="488605" cy="406412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NLJ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50" name="Group 149"/>
                <p:cNvGrpSpPr/>
                <p:nvPr/>
              </p:nvGrpSpPr>
              <p:grpSpPr>
                <a:xfrm>
                  <a:off x="976707" y="4461820"/>
                  <a:ext cx="445435" cy="123905"/>
                  <a:chOff x="935781" y="4476450"/>
                  <a:chExt cx="445435" cy="123905"/>
                </a:xfrm>
              </p:grpSpPr>
              <p:cxnSp>
                <p:nvCxnSpPr>
                  <p:cNvPr id="151" name="Straight Connector 150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152" name="Straight Connector 151"/>
                  <p:cNvCxnSpPr>
                    <a:cxnSpLocks noChangeAspect="1"/>
                    <a:stCxn id="95" idx="7"/>
                  </p:cNvCxnSpPr>
                  <p:nvPr/>
                </p:nvCxnSpPr>
                <p:spPr bwMode="auto">
                  <a:xfrm flipV="1">
                    <a:off x="935781" y="4476452"/>
                    <a:ext cx="201133" cy="12390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  <p:grpSp>
            <p:nvGrpSpPr>
              <p:cNvPr id="145" name="Group 144"/>
              <p:cNvGrpSpPr/>
              <p:nvPr/>
            </p:nvGrpSpPr>
            <p:grpSpPr>
              <a:xfrm>
                <a:off x="7088278" y="6083106"/>
                <a:ext cx="454795" cy="741606"/>
                <a:chOff x="1244686" y="2823147"/>
                <a:chExt cx="380390" cy="741606"/>
              </a:xfrm>
            </p:grpSpPr>
            <p:cxnSp>
              <p:nvCxnSpPr>
                <p:cNvPr id="146" name="Straight Connector 145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47" name="TextBox 146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8" name="Isosceles Triangle 147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21" name="Group 20"/>
          <p:cNvGrpSpPr/>
          <p:nvPr/>
        </p:nvGrpSpPr>
        <p:grpSpPr>
          <a:xfrm>
            <a:off x="1377350" y="5101396"/>
            <a:ext cx="1442957" cy="1509354"/>
            <a:chOff x="755238" y="4961060"/>
            <a:chExt cx="1442957" cy="1509354"/>
          </a:xfrm>
        </p:grpSpPr>
        <p:grpSp>
          <p:nvGrpSpPr>
            <p:cNvPr id="154" name="Group 153"/>
            <p:cNvGrpSpPr/>
            <p:nvPr/>
          </p:nvGrpSpPr>
          <p:grpSpPr>
            <a:xfrm>
              <a:off x="1434717" y="4961060"/>
              <a:ext cx="763478" cy="1113424"/>
              <a:chOff x="6779595" y="5711288"/>
              <a:chExt cx="763478" cy="1113424"/>
            </a:xfrm>
          </p:grpSpPr>
          <p:grpSp>
            <p:nvGrpSpPr>
              <p:cNvPr id="170" name="Group 169"/>
              <p:cNvGrpSpPr/>
              <p:nvPr/>
            </p:nvGrpSpPr>
            <p:grpSpPr>
              <a:xfrm>
                <a:off x="6779595" y="5711288"/>
                <a:ext cx="585103" cy="429761"/>
                <a:chOff x="973688" y="4179313"/>
                <a:chExt cx="489380" cy="4297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76" name="Group 175"/>
                <p:cNvGrpSpPr/>
                <p:nvPr/>
              </p:nvGrpSpPr>
              <p:grpSpPr>
                <a:xfrm>
                  <a:off x="973688" y="4461820"/>
                  <a:ext cx="448454" cy="147254"/>
                  <a:chOff x="932762" y="4476450"/>
                  <a:chExt cx="448454" cy="147254"/>
                </a:xfrm>
              </p:grpSpPr>
              <p:cxnSp>
                <p:nvCxnSpPr>
                  <p:cNvPr id="177" name="Straight Connector 176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178" name="Straight Connector 177"/>
                  <p:cNvCxnSpPr>
                    <a:cxnSpLocks noChangeAspect="1"/>
                    <a:stCxn id="200" idx="7"/>
                  </p:cNvCxnSpPr>
                  <p:nvPr/>
                </p:nvCxnSpPr>
                <p:spPr bwMode="auto">
                  <a:xfrm flipV="1">
                    <a:off x="932762" y="4476452"/>
                    <a:ext cx="204150" cy="14725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  <p:grpSp>
            <p:nvGrpSpPr>
              <p:cNvPr id="171" name="Group 170"/>
              <p:cNvGrpSpPr/>
              <p:nvPr/>
            </p:nvGrpSpPr>
            <p:grpSpPr>
              <a:xfrm>
                <a:off x="7088278" y="6083106"/>
                <a:ext cx="454795" cy="741606"/>
                <a:chOff x="1244686" y="2823147"/>
                <a:chExt cx="380390" cy="741606"/>
              </a:xfrm>
            </p:grpSpPr>
            <p:cxnSp>
              <p:nvCxnSpPr>
                <p:cNvPr id="172" name="Straight Connector 171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73" name="TextBox 172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4" name="Isosceles Triangle 173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93" name="Group 192"/>
            <p:cNvGrpSpPr/>
            <p:nvPr/>
          </p:nvGrpSpPr>
          <p:grpSpPr>
            <a:xfrm>
              <a:off x="755238" y="5348360"/>
              <a:ext cx="961505" cy="1122054"/>
              <a:chOff x="6324979" y="3777356"/>
              <a:chExt cx="961505" cy="1122054"/>
            </a:xfrm>
          </p:grpSpPr>
          <p:grpSp>
            <p:nvGrpSpPr>
              <p:cNvPr id="194" name="Group 193"/>
              <p:cNvGrpSpPr/>
              <p:nvPr/>
            </p:nvGrpSpPr>
            <p:grpSpPr>
              <a:xfrm>
                <a:off x="6825188" y="4162726"/>
                <a:ext cx="461296" cy="664796"/>
                <a:chOff x="523058" y="2899957"/>
                <a:chExt cx="385828" cy="664796"/>
              </a:xfrm>
            </p:grpSpPr>
            <p:cxnSp>
              <p:nvCxnSpPr>
                <p:cNvPr id="204" name="Straight Connector 203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05" name="TextBox 204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206" name="Rectangle 205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95" name="Group 194"/>
              <p:cNvGrpSpPr/>
              <p:nvPr/>
            </p:nvGrpSpPr>
            <p:grpSpPr>
              <a:xfrm>
                <a:off x="6505833" y="3777356"/>
                <a:ext cx="584176" cy="380448"/>
                <a:chOff x="974463" y="4179313"/>
                <a:chExt cx="488605" cy="380448"/>
              </a:xfrm>
            </p:grpSpPr>
            <p:sp>
              <p:nvSpPr>
                <p:cNvPr id="200" name="Oval 199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01" name="Group 200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202" name="Straight Connector 201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203" name="Straight Connector 202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  <p:grpSp>
            <p:nvGrpSpPr>
              <p:cNvPr id="196" name="Group 195"/>
              <p:cNvGrpSpPr/>
              <p:nvPr/>
            </p:nvGrpSpPr>
            <p:grpSpPr>
              <a:xfrm>
                <a:off x="6324979" y="4157804"/>
                <a:ext cx="454795" cy="741606"/>
                <a:chOff x="1244686" y="2823147"/>
                <a:chExt cx="380390" cy="741606"/>
              </a:xfrm>
              <a:solidFill>
                <a:srgbClr val="FFFFCC"/>
              </a:solidFill>
            </p:grpSpPr>
            <p:cxnSp>
              <p:nvCxnSpPr>
                <p:cNvPr id="197" name="Straight Connector 196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98" name="TextBox 197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sp>
              <p:nvSpPr>
                <p:cNvPr id="199" name="Isosceles Triangle 198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221" name="Group 220"/>
          <p:cNvGrpSpPr/>
          <p:nvPr/>
        </p:nvGrpSpPr>
        <p:grpSpPr>
          <a:xfrm>
            <a:off x="3527566" y="3445274"/>
            <a:ext cx="1460318" cy="1473535"/>
            <a:chOff x="2603883" y="3618338"/>
            <a:chExt cx="1460318" cy="1473535"/>
          </a:xfrm>
        </p:grpSpPr>
        <p:grpSp>
          <p:nvGrpSpPr>
            <p:cNvPr id="222" name="Group 221"/>
            <p:cNvGrpSpPr/>
            <p:nvPr/>
          </p:nvGrpSpPr>
          <p:grpSpPr>
            <a:xfrm>
              <a:off x="3250889" y="3618338"/>
              <a:ext cx="813312" cy="1047373"/>
              <a:chOff x="3744600" y="4960460"/>
              <a:chExt cx="813312" cy="1047373"/>
            </a:xfrm>
          </p:grpSpPr>
          <p:grpSp>
            <p:nvGrpSpPr>
              <p:cNvPr id="237" name="Group 236"/>
              <p:cNvGrpSpPr/>
              <p:nvPr/>
            </p:nvGrpSpPr>
            <p:grpSpPr>
              <a:xfrm>
                <a:off x="4096616" y="5343037"/>
                <a:ext cx="461296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243" name="Straight Connector 242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44" name="TextBox 243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D</a:t>
                  </a:r>
                </a:p>
              </p:txBody>
            </p:sp>
            <p:sp>
              <p:nvSpPr>
                <p:cNvPr id="245" name="Rectangle 244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B8C1E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8" name="Group 237"/>
              <p:cNvGrpSpPr/>
              <p:nvPr/>
            </p:nvGrpSpPr>
            <p:grpSpPr>
              <a:xfrm>
                <a:off x="3744600" y="4960460"/>
                <a:ext cx="584176" cy="408008"/>
                <a:chOff x="995423" y="4179313"/>
                <a:chExt cx="488605" cy="408008"/>
              </a:xfrm>
            </p:grpSpPr>
            <p:sp>
              <p:nvSpPr>
                <p:cNvPr id="239" name="Oval 238"/>
                <p:cNvSpPr/>
                <p:nvPr/>
              </p:nvSpPr>
              <p:spPr bwMode="auto">
                <a:xfrm>
                  <a:off x="995423" y="4179313"/>
                  <a:ext cx="488605" cy="28993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NLJ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40" name="Group 239"/>
                <p:cNvGrpSpPr/>
                <p:nvPr/>
              </p:nvGrpSpPr>
              <p:grpSpPr>
                <a:xfrm>
                  <a:off x="1013096" y="4461820"/>
                  <a:ext cx="409046" cy="125501"/>
                  <a:chOff x="972170" y="4476450"/>
                  <a:chExt cx="409046" cy="125501"/>
                </a:xfrm>
              </p:grpSpPr>
              <p:cxnSp>
                <p:nvCxnSpPr>
                  <p:cNvPr id="241" name="Straight Connector 240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242" name="Straight Connector 241"/>
                  <p:cNvCxnSpPr>
                    <a:cxnSpLocks noChangeAspect="1"/>
                    <a:stCxn id="227" idx="7"/>
                  </p:cNvCxnSpPr>
                  <p:nvPr/>
                </p:nvCxnSpPr>
                <p:spPr bwMode="auto">
                  <a:xfrm flipV="1">
                    <a:off x="972170" y="4476451"/>
                    <a:ext cx="164744" cy="1255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  <p:grpSp>
          <p:nvGrpSpPr>
            <p:cNvPr id="223" name="Group 222"/>
            <p:cNvGrpSpPr/>
            <p:nvPr/>
          </p:nvGrpSpPr>
          <p:grpSpPr>
            <a:xfrm>
              <a:off x="2603883" y="3983885"/>
              <a:ext cx="971826" cy="1107988"/>
              <a:chOff x="1982419" y="4144973"/>
              <a:chExt cx="812835" cy="1107988"/>
            </a:xfrm>
          </p:grpSpPr>
          <p:grpSp>
            <p:nvGrpSpPr>
              <p:cNvPr id="224" name="Group 223"/>
              <p:cNvGrpSpPr/>
              <p:nvPr/>
            </p:nvGrpSpPr>
            <p:grpSpPr>
              <a:xfrm>
                <a:off x="1982419" y="4511355"/>
                <a:ext cx="380390" cy="741606"/>
                <a:chOff x="1244686" y="2823147"/>
                <a:chExt cx="380390" cy="741606"/>
              </a:xfrm>
            </p:grpSpPr>
            <p:cxnSp>
              <p:nvCxnSpPr>
                <p:cNvPr id="234" name="Straight Connector 233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35" name="TextBox 234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solidFill>
                  <a:srgbClr val="FF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sp>
              <p:nvSpPr>
                <p:cNvPr id="236" name="Isosceles Triangle 235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FF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25" name="Group 224"/>
              <p:cNvGrpSpPr/>
              <p:nvPr/>
            </p:nvGrpSpPr>
            <p:grpSpPr>
              <a:xfrm>
                <a:off x="2409426" y="4529843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231" name="Straight Connector 230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32" name="TextBox 231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233" name="Rectangle 232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26" name="Group 225"/>
              <p:cNvGrpSpPr/>
              <p:nvPr/>
            </p:nvGrpSpPr>
            <p:grpSpPr>
              <a:xfrm>
                <a:off x="2124198" y="4144973"/>
                <a:ext cx="488605" cy="380448"/>
                <a:chOff x="974463" y="4179313"/>
                <a:chExt cx="488605" cy="380448"/>
              </a:xfrm>
            </p:grpSpPr>
            <p:sp>
              <p:nvSpPr>
                <p:cNvPr id="227" name="Oval 226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28" name="Group 227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229" name="Straight Connector 228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230" name="Straight Connector 229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</p:grpSp>
      <p:grpSp>
        <p:nvGrpSpPr>
          <p:cNvPr id="246" name="Group 245"/>
          <p:cNvGrpSpPr/>
          <p:nvPr/>
        </p:nvGrpSpPr>
        <p:grpSpPr>
          <a:xfrm>
            <a:off x="3525343" y="5101396"/>
            <a:ext cx="1464765" cy="1455799"/>
            <a:chOff x="2585925" y="5100687"/>
            <a:chExt cx="1464765" cy="1455799"/>
          </a:xfrm>
        </p:grpSpPr>
        <p:grpSp>
          <p:nvGrpSpPr>
            <p:cNvPr id="247" name="Group 246"/>
            <p:cNvGrpSpPr/>
            <p:nvPr/>
          </p:nvGrpSpPr>
          <p:grpSpPr>
            <a:xfrm>
              <a:off x="3212319" y="5100687"/>
              <a:ext cx="838371" cy="1047373"/>
              <a:chOff x="5183802" y="4269495"/>
              <a:chExt cx="838371" cy="1047373"/>
            </a:xfrm>
          </p:grpSpPr>
          <p:grpSp>
            <p:nvGrpSpPr>
              <p:cNvPr id="262" name="Group 261"/>
              <p:cNvGrpSpPr/>
              <p:nvPr/>
            </p:nvGrpSpPr>
            <p:grpSpPr>
              <a:xfrm>
                <a:off x="5560877" y="4652072"/>
                <a:ext cx="461296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268" name="Straight Connector 267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69" name="TextBox 268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solidFill>
                  <a:srgbClr val="B8C1E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D</a:t>
                  </a:r>
                </a:p>
              </p:txBody>
            </p:sp>
            <p:sp>
              <p:nvSpPr>
                <p:cNvPr id="270" name="Rectangle 269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B8C1E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63" name="Group 262"/>
              <p:cNvGrpSpPr/>
              <p:nvPr/>
            </p:nvGrpSpPr>
            <p:grpSpPr>
              <a:xfrm>
                <a:off x="5183802" y="4269495"/>
                <a:ext cx="584176" cy="380448"/>
                <a:chOff x="974463" y="4179313"/>
                <a:chExt cx="488605" cy="380448"/>
              </a:xfrm>
            </p:grpSpPr>
            <p:sp>
              <p:nvSpPr>
                <p:cNvPr id="264" name="Oval 263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65" name="Group 264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266" name="Straight Connector 265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267" name="Straight Connector 266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  <p:grpSp>
          <p:nvGrpSpPr>
            <p:cNvPr id="248" name="Group 247"/>
            <p:cNvGrpSpPr/>
            <p:nvPr/>
          </p:nvGrpSpPr>
          <p:grpSpPr>
            <a:xfrm>
              <a:off x="2585925" y="5448498"/>
              <a:ext cx="971826" cy="1107988"/>
              <a:chOff x="1982419" y="4144973"/>
              <a:chExt cx="812835" cy="1107988"/>
            </a:xfrm>
          </p:grpSpPr>
          <p:grpSp>
            <p:nvGrpSpPr>
              <p:cNvPr id="249" name="Group 248"/>
              <p:cNvGrpSpPr/>
              <p:nvPr/>
            </p:nvGrpSpPr>
            <p:grpSpPr>
              <a:xfrm>
                <a:off x="1982419" y="4511355"/>
                <a:ext cx="380390" cy="741606"/>
                <a:chOff x="1244686" y="2823147"/>
                <a:chExt cx="380390" cy="741606"/>
              </a:xfrm>
            </p:grpSpPr>
            <p:cxnSp>
              <p:nvCxnSpPr>
                <p:cNvPr id="259" name="Straight Connector 258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60" name="TextBox 259"/>
                <p:cNvSpPr txBox="1">
                  <a:spLocks noChangeAspect="1"/>
                </p:cNvSpPr>
                <p:nvPr/>
              </p:nvSpPr>
              <p:spPr>
                <a:xfrm>
                  <a:off x="1318772" y="3318532"/>
                  <a:ext cx="232218" cy="246221"/>
                </a:xfrm>
                <a:prstGeom prst="rect">
                  <a:avLst/>
                </a:prstGeom>
                <a:solidFill>
                  <a:srgbClr val="FF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sp>
              <p:nvSpPr>
                <p:cNvPr id="261" name="Isosceles Triangle 260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FF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50" name="Group 249"/>
              <p:cNvGrpSpPr/>
              <p:nvPr/>
            </p:nvGrpSpPr>
            <p:grpSpPr>
              <a:xfrm>
                <a:off x="2409426" y="4529843"/>
                <a:ext cx="385828" cy="664796"/>
                <a:chOff x="523058" y="2899957"/>
                <a:chExt cx="385828" cy="664796"/>
              </a:xfrm>
              <a:solidFill>
                <a:srgbClr val="FFFF00"/>
              </a:solidFill>
            </p:grpSpPr>
            <p:cxnSp>
              <p:nvCxnSpPr>
                <p:cNvPr id="256" name="Straight Connector 255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57" name="TextBox 256"/>
                <p:cNvSpPr txBox="1">
                  <a:spLocks noChangeAspect="1"/>
                </p:cNvSpPr>
                <p:nvPr/>
              </p:nvSpPr>
              <p:spPr>
                <a:xfrm>
                  <a:off x="594947" y="3318532"/>
                  <a:ext cx="232218" cy="246221"/>
                </a:xfrm>
                <a:prstGeom prst="rect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258" name="Rectangle 257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51" name="Group 250"/>
              <p:cNvGrpSpPr/>
              <p:nvPr/>
            </p:nvGrpSpPr>
            <p:grpSpPr>
              <a:xfrm>
                <a:off x="2124198" y="4144973"/>
                <a:ext cx="488605" cy="380448"/>
                <a:chOff x="974463" y="4179313"/>
                <a:chExt cx="488605" cy="380448"/>
              </a:xfrm>
            </p:grpSpPr>
            <p:sp>
              <p:nvSpPr>
                <p:cNvPr id="252" name="Oval 251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53" name="Group 252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254" name="Straight Connector 253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255" name="Straight Connector 254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</p:grpSp>
      <p:sp>
        <p:nvSpPr>
          <p:cNvPr id="179" name="Rectangle 178"/>
          <p:cNvSpPr/>
          <p:nvPr/>
        </p:nvSpPr>
        <p:spPr>
          <a:xfrm>
            <a:off x="6402918" y="1"/>
            <a:ext cx="2741081" cy="167405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Multiply 179"/>
          <p:cNvSpPr/>
          <p:nvPr/>
        </p:nvSpPr>
        <p:spPr>
          <a:xfrm>
            <a:off x="1655159" y="3500698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Multiply 180"/>
          <p:cNvSpPr/>
          <p:nvPr/>
        </p:nvSpPr>
        <p:spPr>
          <a:xfrm>
            <a:off x="3775798" y="3497308"/>
            <a:ext cx="1155965" cy="1359789"/>
          </a:xfrm>
          <a:prstGeom prst="mathMultiply">
            <a:avLst>
              <a:gd name="adj1" fmla="val 10761"/>
            </a:avLst>
          </a:prstGeom>
          <a:solidFill>
            <a:srgbClr val="FC2704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reeform 181"/>
          <p:cNvSpPr/>
          <p:nvPr/>
        </p:nvSpPr>
        <p:spPr>
          <a:xfrm>
            <a:off x="6400161" y="45567"/>
            <a:ext cx="1655004" cy="1574604"/>
          </a:xfrm>
          <a:custGeom>
            <a:avLst/>
            <a:gdLst>
              <a:gd name="connsiteX0" fmla="*/ 524514 w 1655004"/>
              <a:gd name="connsiteY0" fmla="*/ 49683 h 1574604"/>
              <a:gd name="connsiteX1" fmla="*/ 314964 w 1655004"/>
              <a:gd name="connsiteY1" fmla="*/ 30633 h 1574604"/>
              <a:gd name="connsiteX2" fmla="*/ 105414 w 1655004"/>
              <a:gd name="connsiteY2" fmla="*/ 68733 h 1574604"/>
              <a:gd name="connsiteX3" fmla="*/ 10164 w 1655004"/>
              <a:gd name="connsiteY3" fmla="*/ 140171 h 1574604"/>
              <a:gd name="connsiteX4" fmla="*/ 5402 w 1655004"/>
              <a:gd name="connsiteY4" fmla="*/ 249708 h 1574604"/>
              <a:gd name="connsiteX5" fmla="*/ 33977 w 1655004"/>
              <a:gd name="connsiteY5" fmla="*/ 411633 h 1574604"/>
              <a:gd name="connsiteX6" fmla="*/ 53027 w 1655004"/>
              <a:gd name="connsiteY6" fmla="*/ 654521 h 1574604"/>
              <a:gd name="connsiteX7" fmla="*/ 91127 w 1655004"/>
              <a:gd name="connsiteY7" fmla="*/ 792633 h 1574604"/>
              <a:gd name="connsiteX8" fmla="*/ 248289 w 1655004"/>
              <a:gd name="connsiteY8" fmla="*/ 845021 h 1574604"/>
              <a:gd name="connsiteX9" fmla="*/ 491177 w 1655004"/>
              <a:gd name="connsiteY9" fmla="*/ 806921 h 1574604"/>
              <a:gd name="connsiteX10" fmla="*/ 572139 w 1655004"/>
              <a:gd name="connsiteY10" fmla="*/ 630708 h 1574604"/>
              <a:gd name="connsiteX11" fmla="*/ 581664 w 1655004"/>
              <a:gd name="connsiteY11" fmla="*/ 406871 h 1574604"/>
              <a:gd name="connsiteX12" fmla="*/ 743589 w 1655004"/>
              <a:gd name="connsiteY12" fmla="*/ 416396 h 1574604"/>
              <a:gd name="connsiteX13" fmla="*/ 957902 w 1655004"/>
              <a:gd name="connsiteY13" fmla="*/ 421158 h 1574604"/>
              <a:gd name="connsiteX14" fmla="*/ 1043627 w 1655004"/>
              <a:gd name="connsiteY14" fmla="*/ 454496 h 1574604"/>
              <a:gd name="connsiteX15" fmla="*/ 1048389 w 1655004"/>
              <a:gd name="connsiteY15" fmla="*/ 616421 h 1574604"/>
              <a:gd name="connsiteX16" fmla="*/ 1038864 w 1655004"/>
              <a:gd name="connsiteY16" fmla="*/ 840258 h 1574604"/>
              <a:gd name="connsiteX17" fmla="*/ 1038864 w 1655004"/>
              <a:gd name="connsiteY17" fmla="*/ 1054571 h 1574604"/>
              <a:gd name="connsiteX18" fmla="*/ 1076964 w 1655004"/>
              <a:gd name="connsiteY18" fmla="*/ 1345083 h 1574604"/>
              <a:gd name="connsiteX19" fmla="*/ 1115064 w 1655004"/>
              <a:gd name="connsiteY19" fmla="*/ 1492721 h 1574604"/>
              <a:gd name="connsiteX20" fmla="*/ 1300802 w 1655004"/>
              <a:gd name="connsiteY20" fmla="*/ 1573683 h 1574604"/>
              <a:gd name="connsiteX21" fmla="*/ 1496064 w 1655004"/>
              <a:gd name="connsiteY21" fmla="*/ 1530821 h 1574604"/>
              <a:gd name="connsiteX22" fmla="*/ 1581789 w 1655004"/>
              <a:gd name="connsiteY22" fmla="*/ 1445096 h 1574604"/>
              <a:gd name="connsiteX23" fmla="*/ 1653227 w 1655004"/>
              <a:gd name="connsiteY23" fmla="*/ 1045046 h 1574604"/>
              <a:gd name="connsiteX24" fmla="*/ 1634177 w 1655004"/>
              <a:gd name="connsiteY24" fmla="*/ 783108 h 1574604"/>
              <a:gd name="connsiteX25" fmla="*/ 1643702 w 1655004"/>
              <a:gd name="connsiteY25" fmla="*/ 530696 h 1574604"/>
              <a:gd name="connsiteX26" fmla="*/ 1581789 w 1655004"/>
              <a:gd name="connsiteY26" fmla="*/ 373533 h 1574604"/>
              <a:gd name="connsiteX27" fmla="*/ 1534164 w 1655004"/>
              <a:gd name="connsiteY27" fmla="*/ 144933 h 1574604"/>
              <a:gd name="connsiteX28" fmla="*/ 1434152 w 1655004"/>
              <a:gd name="connsiteY28" fmla="*/ 6821 h 1574604"/>
              <a:gd name="connsiteX29" fmla="*/ 1134114 w 1655004"/>
              <a:gd name="connsiteY29" fmla="*/ 21108 h 1574604"/>
              <a:gd name="connsiteX30" fmla="*/ 753114 w 1655004"/>
              <a:gd name="connsiteY30" fmla="*/ 21108 h 1574604"/>
              <a:gd name="connsiteX31" fmla="*/ 524514 w 1655004"/>
              <a:gd name="connsiteY31" fmla="*/ 49683 h 157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655004" h="1574604">
                <a:moveTo>
                  <a:pt x="524514" y="49683"/>
                </a:moveTo>
                <a:cubicBezTo>
                  <a:pt x="451489" y="51270"/>
                  <a:pt x="384814" y="27458"/>
                  <a:pt x="314964" y="30633"/>
                </a:cubicBezTo>
                <a:cubicBezTo>
                  <a:pt x="245114" y="33808"/>
                  <a:pt x="156214" y="50477"/>
                  <a:pt x="105414" y="68733"/>
                </a:cubicBezTo>
                <a:cubicBezTo>
                  <a:pt x="54614" y="86989"/>
                  <a:pt x="26833" y="110009"/>
                  <a:pt x="10164" y="140171"/>
                </a:cubicBezTo>
                <a:cubicBezTo>
                  <a:pt x="-6505" y="170334"/>
                  <a:pt x="1433" y="204464"/>
                  <a:pt x="5402" y="249708"/>
                </a:cubicBezTo>
                <a:cubicBezTo>
                  <a:pt x="9371" y="294952"/>
                  <a:pt x="26040" y="344164"/>
                  <a:pt x="33977" y="411633"/>
                </a:cubicBezTo>
                <a:cubicBezTo>
                  <a:pt x="41914" y="479102"/>
                  <a:pt x="43502" y="591021"/>
                  <a:pt x="53027" y="654521"/>
                </a:cubicBezTo>
                <a:cubicBezTo>
                  <a:pt x="62552" y="718021"/>
                  <a:pt x="58584" y="760883"/>
                  <a:pt x="91127" y="792633"/>
                </a:cubicBezTo>
                <a:cubicBezTo>
                  <a:pt x="123670" y="824383"/>
                  <a:pt x="181614" y="842640"/>
                  <a:pt x="248289" y="845021"/>
                </a:cubicBezTo>
                <a:cubicBezTo>
                  <a:pt x="314964" y="847402"/>
                  <a:pt x="437202" y="842640"/>
                  <a:pt x="491177" y="806921"/>
                </a:cubicBezTo>
                <a:cubicBezTo>
                  <a:pt x="545152" y="771202"/>
                  <a:pt x="557058" y="697383"/>
                  <a:pt x="572139" y="630708"/>
                </a:cubicBezTo>
                <a:cubicBezTo>
                  <a:pt x="587220" y="564033"/>
                  <a:pt x="553089" y="442590"/>
                  <a:pt x="581664" y="406871"/>
                </a:cubicBezTo>
                <a:cubicBezTo>
                  <a:pt x="610239" y="371152"/>
                  <a:pt x="680883" y="414015"/>
                  <a:pt x="743589" y="416396"/>
                </a:cubicBezTo>
                <a:cubicBezTo>
                  <a:pt x="806295" y="418777"/>
                  <a:pt x="907896" y="414808"/>
                  <a:pt x="957902" y="421158"/>
                </a:cubicBezTo>
                <a:cubicBezTo>
                  <a:pt x="1007908" y="427508"/>
                  <a:pt x="1028546" y="421952"/>
                  <a:pt x="1043627" y="454496"/>
                </a:cubicBezTo>
                <a:cubicBezTo>
                  <a:pt x="1058708" y="487040"/>
                  <a:pt x="1049183" y="552127"/>
                  <a:pt x="1048389" y="616421"/>
                </a:cubicBezTo>
                <a:cubicBezTo>
                  <a:pt x="1047595" y="680715"/>
                  <a:pt x="1040451" y="767233"/>
                  <a:pt x="1038864" y="840258"/>
                </a:cubicBezTo>
                <a:cubicBezTo>
                  <a:pt x="1037277" y="913283"/>
                  <a:pt x="1032514" y="970434"/>
                  <a:pt x="1038864" y="1054571"/>
                </a:cubicBezTo>
                <a:cubicBezTo>
                  <a:pt x="1045214" y="1138708"/>
                  <a:pt x="1064264" y="1272058"/>
                  <a:pt x="1076964" y="1345083"/>
                </a:cubicBezTo>
                <a:cubicBezTo>
                  <a:pt x="1089664" y="1418108"/>
                  <a:pt x="1077758" y="1454621"/>
                  <a:pt x="1115064" y="1492721"/>
                </a:cubicBezTo>
                <a:cubicBezTo>
                  <a:pt x="1152370" y="1530821"/>
                  <a:pt x="1237302" y="1567333"/>
                  <a:pt x="1300802" y="1573683"/>
                </a:cubicBezTo>
                <a:cubicBezTo>
                  <a:pt x="1364302" y="1580033"/>
                  <a:pt x="1449233" y="1552252"/>
                  <a:pt x="1496064" y="1530821"/>
                </a:cubicBezTo>
                <a:cubicBezTo>
                  <a:pt x="1542895" y="1509390"/>
                  <a:pt x="1555595" y="1526058"/>
                  <a:pt x="1581789" y="1445096"/>
                </a:cubicBezTo>
                <a:cubicBezTo>
                  <a:pt x="1607983" y="1364134"/>
                  <a:pt x="1644496" y="1155377"/>
                  <a:pt x="1653227" y="1045046"/>
                </a:cubicBezTo>
                <a:cubicBezTo>
                  <a:pt x="1661958" y="934715"/>
                  <a:pt x="1635765" y="868833"/>
                  <a:pt x="1634177" y="783108"/>
                </a:cubicBezTo>
                <a:cubicBezTo>
                  <a:pt x="1632590" y="697383"/>
                  <a:pt x="1652433" y="598959"/>
                  <a:pt x="1643702" y="530696"/>
                </a:cubicBezTo>
                <a:cubicBezTo>
                  <a:pt x="1634971" y="462434"/>
                  <a:pt x="1600045" y="437827"/>
                  <a:pt x="1581789" y="373533"/>
                </a:cubicBezTo>
                <a:cubicBezTo>
                  <a:pt x="1563533" y="309239"/>
                  <a:pt x="1558770" y="206052"/>
                  <a:pt x="1534164" y="144933"/>
                </a:cubicBezTo>
                <a:cubicBezTo>
                  <a:pt x="1509558" y="83814"/>
                  <a:pt x="1500827" y="27458"/>
                  <a:pt x="1434152" y="6821"/>
                </a:cubicBezTo>
                <a:cubicBezTo>
                  <a:pt x="1367477" y="-13816"/>
                  <a:pt x="1247620" y="18727"/>
                  <a:pt x="1134114" y="21108"/>
                </a:cubicBezTo>
                <a:cubicBezTo>
                  <a:pt x="1020608" y="23489"/>
                  <a:pt x="858683" y="17933"/>
                  <a:pt x="753114" y="21108"/>
                </a:cubicBezTo>
                <a:cubicBezTo>
                  <a:pt x="647545" y="24283"/>
                  <a:pt x="597539" y="48096"/>
                  <a:pt x="524514" y="49683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 w="1270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2"/>
          <p:cNvSpPr/>
          <p:nvPr/>
        </p:nvSpPr>
        <p:spPr>
          <a:xfrm>
            <a:off x="7435750" y="33867"/>
            <a:ext cx="1640716" cy="1605112"/>
          </a:xfrm>
          <a:custGeom>
            <a:avLst/>
            <a:gdLst>
              <a:gd name="connsiteX0" fmla="*/ 89000 w 1640716"/>
              <a:gd name="connsiteY0" fmla="*/ 23283 h 1605112"/>
              <a:gd name="connsiteX1" fmla="*/ 74713 w 1640716"/>
              <a:gd name="connsiteY1" fmla="*/ 337608 h 1605112"/>
              <a:gd name="connsiteX2" fmla="*/ 3275 w 1640716"/>
              <a:gd name="connsiteY2" fmla="*/ 732896 h 1605112"/>
              <a:gd name="connsiteX3" fmla="*/ 22325 w 1640716"/>
              <a:gd name="connsiteY3" fmla="*/ 1399646 h 1605112"/>
              <a:gd name="connsiteX4" fmla="*/ 112813 w 1640716"/>
              <a:gd name="connsiteY4" fmla="*/ 1523471 h 1605112"/>
              <a:gd name="connsiteX5" fmla="*/ 289025 w 1640716"/>
              <a:gd name="connsiteY5" fmla="*/ 1604433 h 1605112"/>
              <a:gd name="connsiteX6" fmla="*/ 474763 w 1640716"/>
              <a:gd name="connsiteY6" fmla="*/ 1547283 h 1605112"/>
              <a:gd name="connsiteX7" fmla="*/ 598588 w 1640716"/>
              <a:gd name="connsiteY7" fmla="*/ 1313921 h 1605112"/>
              <a:gd name="connsiteX8" fmla="*/ 627163 w 1640716"/>
              <a:gd name="connsiteY8" fmla="*/ 875771 h 1605112"/>
              <a:gd name="connsiteX9" fmla="*/ 608113 w 1640716"/>
              <a:gd name="connsiteY9" fmla="*/ 437621 h 1605112"/>
              <a:gd name="connsiteX10" fmla="*/ 812900 w 1640716"/>
              <a:gd name="connsiteY10" fmla="*/ 385233 h 1605112"/>
              <a:gd name="connsiteX11" fmla="*/ 984350 w 1640716"/>
              <a:gd name="connsiteY11" fmla="*/ 413808 h 1605112"/>
              <a:gd name="connsiteX12" fmla="*/ 1070075 w 1640716"/>
              <a:gd name="connsiteY12" fmla="*/ 532871 h 1605112"/>
              <a:gd name="connsiteX13" fmla="*/ 1122463 w 1640716"/>
              <a:gd name="connsiteY13" fmla="*/ 766233 h 1605112"/>
              <a:gd name="connsiteX14" fmla="*/ 1412975 w 1640716"/>
              <a:gd name="connsiteY14" fmla="*/ 866246 h 1605112"/>
              <a:gd name="connsiteX15" fmla="*/ 1555850 w 1640716"/>
              <a:gd name="connsiteY15" fmla="*/ 751946 h 1605112"/>
              <a:gd name="connsiteX16" fmla="*/ 1598713 w 1640716"/>
              <a:gd name="connsiteY16" fmla="*/ 375708 h 1605112"/>
              <a:gd name="connsiteX17" fmla="*/ 1636813 w 1640716"/>
              <a:gd name="connsiteY17" fmla="*/ 156633 h 1605112"/>
              <a:gd name="connsiteX18" fmla="*/ 1498700 w 1640716"/>
              <a:gd name="connsiteY18" fmla="*/ 42333 h 1605112"/>
              <a:gd name="connsiteX19" fmla="*/ 1127225 w 1640716"/>
              <a:gd name="connsiteY19" fmla="*/ 28046 h 1605112"/>
              <a:gd name="connsiteX20" fmla="*/ 722413 w 1640716"/>
              <a:gd name="connsiteY20" fmla="*/ 32808 h 1605112"/>
              <a:gd name="connsiteX21" fmla="*/ 422375 w 1640716"/>
              <a:gd name="connsiteY21" fmla="*/ 23283 h 1605112"/>
              <a:gd name="connsiteX22" fmla="*/ 89000 w 1640716"/>
              <a:gd name="connsiteY22" fmla="*/ 23283 h 160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40716" h="1605112">
                <a:moveTo>
                  <a:pt x="89000" y="23283"/>
                </a:moveTo>
                <a:cubicBezTo>
                  <a:pt x="31056" y="75670"/>
                  <a:pt x="89000" y="219339"/>
                  <a:pt x="74713" y="337608"/>
                </a:cubicBezTo>
                <a:cubicBezTo>
                  <a:pt x="60426" y="455877"/>
                  <a:pt x="12006" y="555890"/>
                  <a:pt x="3275" y="732896"/>
                </a:cubicBezTo>
                <a:cubicBezTo>
                  <a:pt x="-5456" y="909902"/>
                  <a:pt x="4069" y="1267883"/>
                  <a:pt x="22325" y="1399646"/>
                </a:cubicBezTo>
                <a:cubicBezTo>
                  <a:pt x="40581" y="1531409"/>
                  <a:pt x="68363" y="1489340"/>
                  <a:pt x="112813" y="1523471"/>
                </a:cubicBezTo>
                <a:cubicBezTo>
                  <a:pt x="157263" y="1557602"/>
                  <a:pt x="228700" y="1600464"/>
                  <a:pt x="289025" y="1604433"/>
                </a:cubicBezTo>
                <a:cubicBezTo>
                  <a:pt x="349350" y="1608402"/>
                  <a:pt x="423169" y="1595702"/>
                  <a:pt x="474763" y="1547283"/>
                </a:cubicBezTo>
                <a:cubicBezTo>
                  <a:pt x="526357" y="1498864"/>
                  <a:pt x="573188" y="1425840"/>
                  <a:pt x="598588" y="1313921"/>
                </a:cubicBezTo>
                <a:cubicBezTo>
                  <a:pt x="623988" y="1202002"/>
                  <a:pt x="625575" y="1021821"/>
                  <a:pt x="627163" y="875771"/>
                </a:cubicBezTo>
                <a:cubicBezTo>
                  <a:pt x="628751" y="729721"/>
                  <a:pt x="577157" y="519377"/>
                  <a:pt x="608113" y="437621"/>
                </a:cubicBezTo>
                <a:cubicBezTo>
                  <a:pt x="639069" y="355865"/>
                  <a:pt x="750194" y="389202"/>
                  <a:pt x="812900" y="385233"/>
                </a:cubicBezTo>
                <a:cubicBezTo>
                  <a:pt x="875606" y="381264"/>
                  <a:pt x="941487" y="389202"/>
                  <a:pt x="984350" y="413808"/>
                </a:cubicBezTo>
                <a:cubicBezTo>
                  <a:pt x="1027213" y="438414"/>
                  <a:pt x="1047056" y="474134"/>
                  <a:pt x="1070075" y="532871"/>
                </a:cubicBezTo>
                <a:cubicBezTo>
                  <a:pt x="1093094" y="591609"/>
                  <a:pt x="1065313" y="710671"/>
                  <a:pt x="1122463" y="766233"/>
                </a:cubicBezTo>
                <a:cubicBezTo>
                  <a:pt x="1179613" y="821795"/>
                  <a:pt x="1340744" y="868627"/>
                  <a:pt x="1412975" y="866246"/>
                </a:cubicBezTo>
                <a:cubicBezTo>
                  <a:pt x="1485206" y="863865"/>
                  <a:pt x="1524894" y="833702"/>
                  <a:pt x="1555850" y="751946"/>
                </a:cubicBezTo>
                <a:cubicBezTo>
                  <a:pt x="1586806" y="670190"/>
                  <a:pt x="1585219" y="474927"/>
                  <a:pt x="1598713" y="375708"/>
                </a:cubicBezTo>
                <a:cubicBezTo>
                  <a:pt x="1612207" y="276489"/>
                  <a:pt x="1653482" y="212196"/>
                  <a:pt x="1636813" y="156633"/>
                </a:cubicBezTo>
                <a:cubicBezTo>
                  <a:pt x="1620144" y="101071"/>
                  <a:pt x="1583631" y="63764"/>
                  <a:pt x="1498700" y="42333"/>
                </a:cubicBezTo>
                <a:cubicBezTo>
                  <a:pt x="1413769" y="20902"/>
                  <a:pt x="1127225" y="28046"/>
                  <a:pt x="1127225" y="28046"/>
                </a:cubicBezTo>
                <a:lnTo>
                  <a:pt x="722413" y="32808"/>
                </a:lnTo>
                <a:cubicBezTo>
                  <a:pt x="604938" y="32014"/>
                  <a:pt x="528737" y="23283"/>
                  <a:pt x="422375" y="23283"/>
                </a:cubicBezTo>
                <a:cubicBezTo>
                  <a:pt x="316013" y="23283"/>
                  <a:pt x="146944" y="-29104"/>
                  <a:pt x="89000" y="23283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 w="1270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6417417" y="75244"/>
            <a:ext cx="2659051" cy="830339"/>
          </a:xfrm>
          <a:custGeom>
            <a:avLst/>
            <a:gdLst>
              <a:gd name="connsiteX0" fmla="*/ 1116858 w 2659051"/>
              <a:gd name="connsiteY0" fmla="*/ 6179 h 830339"/>
              <a:gd name="connsiteX1" fmla="*/ 616796 w 2659051"/>
              <a:gd name="connsiteY1" fmla="*/ 10942 h 830339"/>
              <a:gd name="connsiteX2" fmla="*/ 107208 w 2659051"/>
              <a:gd name="connsiteY2" fmla="*/ 20467 h 830339"/>
              <a:gd name="connsiteX3" fmla="*/ 11958 w 2659051"/>
              <a:gd name="connsiteY3" fmla="*/ 106192 h 830339"/>
              <a:gd name="connsiteX4" fmla="*/ 2433 w 2659051"/>
              <a:gd name="connsiteY4" fmla="*/ 396704 h 830339"/>
              <a:gd name="connsiteX5" fmla="*/ 21483 w 2659051"/>
              <a:gd name="connsiteY5" fmla="*/ 687217 h 830339"/>
              <a:gd name="connsiteX6" fmla="*/ 73871 w 2659051"/>
              <a:gd name="connsiteY6" fmla="*/ 768179 h 830339"/>
              <a:gd name="connsiteX7" fmla="*/ 269133 w 2659051"/>
              <a:gd name="connsiteY7" fmla="*/ 830092 h 830339"/>
              <a:gd name="connsiteX8" fmla="*/ 459633 w 2659051"/>
              <a:gd name="connsiteY8" fmla="*/ 777704 h 830339"/>
              <a:gd name="connsiteX9" fmla="*/ 535833 w 2659051"/>
              <a:gd name="connsiteY9" fmla="*/ 534817 h 830339"/>
              <a:gd name="connsiteX10" fmla="*/ 554883 w 2659051"/>
              <a:gd name="connsiteY10" fmla="*/ 382417 h 830339"/>
              <a:gd name="connsiteX11" fmla="*/ 1045421 w 2659051"/>
              <a:gd name="connsiteY11" fmla="*/ 391942 h 830339"/>
              <a:gd name="connsiteX12" fmla="*/ 1502621 w 2659051"/>
              <a:gd name="connsiteY12" fmla="*/ 391942 h 830339"/>
              <a:gd name="connsiteX13" fmla="*/ 2021733 w 2659051"/>
              <a:gd name="connsiteY13" fmla="*/ 377654 h 830339"/>
              <a:gd name="connsiteX14" fmla="*/ 2102696 w 2659051"/>
              <a:gd name="connsiteY14" fmla="*/ 615779 h 830339"/>
              <a:gd name="connsiteX15" fmla="*/ 2245571 w 2659051"/>
              <a:gd name="connsiteY15" fmla="*/ 787229 h 830339"/>
              <a:gd name="connsiteX16" fmla="*/ 2550371 w 2659051"/>
              <a:gd name="connsiteY16" fmla="*/ 787229 h 830339"/>
              <a:gd name="connsiteX17" fmla="*/ 2617046 w 2659051"/>
              <a:gd name="connsiteY17" fmla="*/ 520529 h 830339"/>
              <a:gd name="connsiteX18" fmla="*/ 2655146 w 2659051"/>
              <a:gd name="connsiteY18" fmla="*/ 187154 h 830339"/>
              <a:gd name="connsiteX19" fmla="*/ 2521796 w 2659051"/>
              <a:gd name="connsiteY19" fmla="*/ 25229 h 830339"/>
              <a:gd name="connsiteX20" fmla="*/ 2183658 w 2659051"/>
              <a:gd name="connsiteY20" fmla="*/ 1417 h 830339"/>
              <a:gd name="connsiteX21" fmla="*/ 31008 w 2659051"/>
              <a:gd name="connsiteY21" fmla="*/ 34754 h 8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659051" h="830339">
                <a:moveTo>
                  <a:pt x="1116858" y="6179"/>
                </a:moveTo>
                <a:lnTo>
                  <a:pt x="616796" y="10942"/>
                </a:lnTo>
                <a:lnTo>
                  <a:pt x="107208" y="20467"/>
                </a:lnTo>
                <a:cubicBezTo>
                  <a:pt x="6402" y="36342"/>
                  <a:pt x="29420" y="43486"/>
                  <a:pt x="11958" y="106192"/>
                </a:cubicBezTo>
                <a:cubicBezTo>
                  <a:pt x="-5505" y="168898"/>
                  <a:pt x="846" y="299867"/>
                  <a:pt x="2433" y="396704"/>
                </a:cubicBezTo>
                <a:cubicBezTo>
                  <a:pt x="4020" y="493541"/>
                  <a:pt x="9577" y="625305"/>
                  <a:pt x="21483" y="687217"/>
                </a:cubicBezTo>
                <a:cubicBezTo>
                  <a:pt x="33389" y="749129"/>
                  <a:pt x="32596" y="744367"/>
                  <a:pt x="73871" y="768179"/>
                </a:cubicBezTo>
                <a:cubicBezTo>
                  <a:pt x="115146" y="791991"/>
                  <a:pt x="204839" y="828505"/>
                  <a:pt x="269133" y="830092"/>
                </a:cubicBezTo>
                <a:cubicBezTo>
                  <a:pt x="333427" y="831679"/>
                  <a:pt x="415183" y="826916"/>
                  <a:pt x="459633" y="777704"/>
                </a:cubicBezTo>
                <a:cubicBezTo>
                  <a:pt x="504083" y="728492"/>
                  <a:pt x="519958" y="600698"/>
                  <a:pt x="535833" y="534817"/>
                </a:cubicBezTo>
                <a:cubicBezTo>
                  <a:pt x="551708" y="468936"/>
                  <a:pt x="469952" y="406229"/>
                  <a:pt x="554883" y="382417"/>
                </a:cubicBezTo>
                <a:cubicBezTo>
                  <a:pt x="639814" y="358605"/>
                  <a:pt x="887465" y="390354"/>
                  <a:pt x="1045421" y="391942"/>
                </a:cubicBezTo>
                <a:cubicBezTo>
                  <a:pt x="1203377" y="393530"/>
                  <a:pt x="1339902" y="394323"/>
                  <a:pt x="1502621" y="391942"/>
                </a:cubicBezTo>
                <a:cubicBezTo>
                  <a:pt x="1665340" y="389561"/>
                  <a:pt x="1921721" y="340348"/>
                  <a:pt x="2021733" y="377654"/>
                </a:cubicBezTo>
                <a:cubicBezTo>
                  <a:pt x="2121746" y="414960"/>
                  <a:pt x="2065390" y="547517"/>
                  <a:pt x="2102696" y="615779"/>
                </a:cubicBezTo>
                <a:cubicBezTo>
                  <a:pt x="2140002" y="684042"/>
                  <a:pt x="2170959" y="758654"/>
                  <a:pt x="2245571" y="787229"/>
                </a:cubicBezTo>
                <a:cubicBezTo>
                  <a:pt x="2320183" y="815804"/>
                  <a:pt x="2488458" y="831679"/>
                  <a:pt x="2550371" y="787229"/>
                </a:cubicBezTo>
                <a:cubicBezTo>
                  <a:pt x="2612284" y="742779"/>
                  <a:pt x="2599584" y="620541"/>
                  <a:pt x="2617046" y="520529"/>
                </a:cubicBezTo>
                <a:cubicBezTo>
                  <a:pt x="2634508" y="420517"/>
                  <a:pt x="2671021" y="269704"/>
                  <a:pt x="2655146" y="187154"/>
                </a:cubicBezTo>
                <a:cubicBezTo>
                  <a:pt x="2639271" y="104604"/>
                  <a:pt x="2600377" y="56185"/>
                  <a:pt x="2521796" y="25229"/>
                </a:cubicBezTo>
                <a:cubicBezTo>
                  <a:pt x="2443215" y="-5727"/>
                  <a:pt x="2598789" y="-171"/>
                  <a:pt x="2183658" y="1417"/>
                </a:cubicBezTo>
                <a:cubicBezTo>
                  <a:pt x="1768527" y="3004"/>
                  <a:pt x="396927" y="22054"/>
                  <a:pt x="31008" y="34754"/>
                </a:cubicBezTo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A5002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6174474" y="4397726"/>
            <a:ext cx="2281644" cy="923330"/>
          </a:xfrm>
          <a:prstGeom prst="rect">
            <a:avLst/>
          </a:prstGeom>
          <a:solidFill>
            <a:srgbClr val="FFE05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1800" b="0" dirty="0" smtClean="0">
                <a:latin typeface="Arial" pitchFamily="34" charset="0"/>
                <a:cs typeface="Arial" pitchFamily="34" charset="0"/>
              </a:rPr>
              <a:t>3) Considering the Two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Relation Plans </a:t>
            </a:r>
            <a:r>
              <a:rPr lang="en-US" sz="1800" b="0" dirty="0" smtClean="0">
                <a:latin typeface="Arial" pitchFamily="34" charset="0"/>
                <a:cs typeface="Arial" pitchFamily="34" charset="0"/>
              </a:rPr>
              <a:t>That Started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With </a:t>
            </a:r>
            <a:r>
              <a:rPr lang="en-US" sz="1800" b="0" u="sng" dirty="0" smtClean="0">
                <a:latin typeface="Arial" pitchFamily="34" charset="0"/>
                <a:cs typeface="Arial" pitchFamily="34" charset="0"/>
              </a:rPr>
              <a:t>C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80" grpId="1" animBg="1"/>
      <p:bldP spid="181" grpId="0" animBg="1"/>
      <p:bldP spid="181" grpId="1" animBg="1"/>
      <p:bldP spid="182" grpId="0" animBg="1"/>
      <p:bldP spid="183" grpId="0" animBg="1"/>
      <p:bldP spid="18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04" y="206732"/>
            <a:ext cx="8475173" cy="914400"/>
          </a:xfrm>
        </p:spPr>
        <p:txBody>
          <a:bodyPr>
            <a:normAutofit/>
          </a:bodyPr>
          <a:lstStyle/>
          <a:p>
            <a:pPr algn="l"/>
            <a:r>
              <a:rPr lang="en-US" sz="4600" dirty="0" smtClean="0"/>
              <a:t>You Have Now Seen the Theory</a:t>
            </a:r>
            <a:endParaRPr lang="en-US" sz="4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69" y="1378634"/>
            <a:ext cx="8103601" cy="37982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But the reality is:</a:t>
            </a:r>
          </a:p>
          <a:p>
            <a:pPr lvl="1"/>
            <a:r>
              <a:rPr lang="en-US" b="1" dirty="0" smtClean="0">
                <a:solidFill>
                  <a:srgbClr val="A50021"/>
                </a:solidFill>
              </a:rPr>
              <a:t>Optimizer still pick bad plans too frequently </a:t>
            </a:r>
            <a:r>
              <a:rPr lang="en-US" dirty="0" smtClean="0"/>
              <a:t>for a variety of reasons:</a:t>
            </a:r>
          </a:p>
          <a:p>
            <a:pPr lvl="2"/>
            <a:r>
              <a:rPr lang="en-US" u="sng" dirty="0" smtClean="0"/>
              <a:t>Statistics</a:t>
            </a:r>
            <a:r>
              <a:rPr lang="en-US" dirty="0" smtClean="0"/>
              <a:t> can be missing, out-of-date, incorrect</a:t>
            </a:r>
          </a:p>
          <a:p>
            <a:pPr lvl="2"/>
            <a:r>
              <a:rPr lang="en-US" u="sng" dirty="0" smtClean="0"/>
              <a:t>Cardinality estimates</a:t>
            </a:r>
            <a:r>
              <a:rPr lang="en-US" dirty="0" smtClean="0"/>
              <a:t> assume uniformly distributed values but data values are skewed</a:t>
            </a:r>
          </a:p>
          <a:p>
            <a:pPr lvl="2"/>
            <a:r>
              <a:rPr lang="en-US" dirty="0" smtClean="0"/>
              <a:t>Attribute </a:t>
            </a:r>
            <a:r>
              <a:rPr lang="en-US" u="sng" dirty="0" smtClean="0"/>
              <a:t>values</a:t>
            </a:r>
            <a:r>
              <a:rPr lang="en-US" dirty="0" smtClean="0"/>
              <a:t> are </a:t>
            </a:r>
            <a:r>
              <a:rPr lang="en-US" i="1" u="sng" dirty="0" smtClean="0"/>
              <a:t>correlated</a:t>
            </a:r>
            <a:r>
              <a:rPr lang="en-US" dirty="0" smtClean="0"/>
              <a:t> with one another:</a:t>
            </a:r>
          </a:p>
          <a:p>
            <a:pPr lvl="3"/>
            <a:r>
              <a:rPr lang="en-US" i="1" dirty="0" smtClean="0"/>
              <a:t>Make = “Honda”</a:t>
            </a:r>
            <a:r>
              <a:rPr lang="en-US" dirty="0" smtClean="0"/>
              <a:t> and </a:t>
            </a:r>
            <a:r>
              <a:rPr lang="en-US" i="1" dirty="0" smtClean="0"/>
              <a:t>Model = “Accord”</a:t>
            </a:r>
          </a:p>
          <a:p>
            <a:pPr lvl="2"/>
            <a:r>
              <a:rPr lang="en-US" dirty="0" smtClean="0">
                <a:solidFill>
                  <a:srgbClr val="A50021"/>
                </a:solidFill>
              </a:rPr>
              <a:t>Cost estimates are based on formulas that do not take into account the </a:t>
            </a:r>
            <a:r>
              <a:rPr lang="en-US" u="sng" dirty="0" smtClean="0">
                <a:solidFill>
                  <a:srgbClr val="A50021"/>
                </a:solidFill>
              </a:rPr>
              <a:t>characteristics of the machine</a:t>
            </a:r>
            <a:r>
              <a:rPr lang="en-US" dirty="0" smtClean="0">
                <a:solidFill>
                  <a:srgbClr val="A50021"/>
                </a:solidFill>
              </a:rPr>
              <a:t> on which the query will actually be run</a:t>
            </a:r>
          </a:p>
          <a:p>
            <a:pPr lvl="1"/>
            <a:r>
              <a:rPr lang="en-US" dirty="0" smtClean="0"/>
              <a:t>Regressions happen due </a:t>
            </a:r>
            <a:r>
              <a:rPr lang="en-US" u="sng" dirty="0" smtClean="0"/>
              <a:t>hardware</a:t>
            </a:r>
            <a:r>
              <a:rPr lang="en-US" dirty="0" smtClean="0"/>
              <a:t> and </a:t>
            </a:r>
            <a:r>
              <a:rPr lang="en-US" u="sng" dirty="0" smtClean="0"/>
              <a:t>software upgrades</a:t>
            </a:r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65828" y="5489416"/>
            <a:ext cx="4086665" cy="83099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What can be done to improve the situation?</a:t>
            </a:r>
          </a:p>
        </p:txBody>
      </p:sp>
      <p:pic>
        <p:nvPicPr>
          <p:cNvPr id="1026" name="Picture 2" descr="http://www.mtdsalestraining.com/mtdblog/wp-content/uploads/2009/04/a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92" y="5216020"/>
            <a:ext cx="1382395" cy="13777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5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16" y="243432"/>
            <a:ext cx="8806375" cy="914400"/>
          </a:xfrm>
        </p:spPr>
        <p:txBody>
          <a:bodyPr>
            <a:normAutofit/>
          </a:bodyPr>
          <a:lstStyle/>
          <a:p>
            <a:pPr algn="l"/>
            <a:r>
              <a:rPr lang="en-US" sz="4700" dirty="0" smtClean="0"/>
              <a:t>Opportunities for Improvement</a:t>
            </a:r>
            <a:endParaRPr lang="en-US" sz="4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05446" cy="4525963"/>
          </a:xfrm>
        </p:spPr>
        <p:txBody>
          <a:bodyPr/>
          <a:lstStyle/>
          <a:p>
            <a:r>
              <a:rPr lang="en-US" dirty="0" smtClean="0"/>
              <a:t>Develop tools that give us a better understanding of what goes wrong</a:t>
            </a:r>
          </a:p>
          <a:p>
            <a:r>
              <a:rPr lang="en-US" dirty="0" smtClean="0"/>
              <a:t>Improve plan stability</a:t>
            </a:r>
          </a:p>
          <a:p>
            <a:r>
              <a:rPr lang="en-US" dirty="0" smtClean="0"/>
              <a:t>Use of feedback from the QE to QO to improve statistics and cost estimates</a:t>
            </a:r>
          </a:p>
          <a:p>
            <a:r>
              <a:rPr lang="en-US" dirty="0" smtClean="0"/>
              <a:t>Dynamic re-optimization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32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83" y="140676"/>
            <a:ext cx="8229600" cy="13248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200" dirty="0" smtClean="0"/>
              <a:t>Towards a Better </a:t>
            </a:r>
            <a:br>
              <a:rPr lang="en-US" sz="4200" dirty="0" smtClean="0"/>
            </a:br>
            <a:r>
              <a:rPr lang="en-US" sz="4200" dirty="0" smtClean="0"/>
              <a:t>Understanding of QO Behavior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515" y="1678228"/>
            <a:ext cx="7772400" cy="4610029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Picasso Project </a:t>
            </a:r>
            <a:r>
              <a:rPr lang="en-US" sz="2000" dirty="0" smtClean="0"/>
              <a:t>– </a:t>
            </a:r>
            <a:r>
              <a:rPr lang="en-US" sz="2000" dirty="0" err="1" smtClean="0"/>
              <a:t>Jayant</a:t>
            </a:r>
            <a:r>
              <a:rPr lang="en-US" sz="2000" dirty="0" smtClean="0"/>
              <a:t> </a:t>
            </a:r>
            <a:r>
              <a:rPr lang="en-US" sz="2000" dirty="0" err="1" smtClean="0"/>
              <a:t>Haritsa</a:t>
            </a:r>
            <a:r>
              <a:rPr lang="en-US" sz="2000" dirty="0" smtClean="0"/>
              <a:t>, IIT Bangalore</a:t>
            </a:r>
          </a:p>
          <a:p>
            <a:pPr lvl="1"/>
            <a:r>
              <a:rPr lang="en-US" sz="1800" dirty="0" smtClean="0"/>
              <a:t>Bing “Picasso </a:t>
            </a:r>
            <a:r>
              <a:rPr lang="en-US" sz="1800" dirty="0" err="1" smtClean="0"/>
              <a:t>Haritsa</a:t>
            </a:r>
            <a:r>
              <a:rPr lang="en-US" sz="1800" dirty="0" smtClean="0"/>
              <a:t>” to find the project’s web site</a:t>
            </a:r>
          </a:p>
          <a:p>
            <a:pPr lvl="1"/>
            <a:r>
              <a:rPr lang="en-US" sz="1800" dirty="0" smtClean="0"/>
              <a:t>Tool is available for SQL Server, Oracle, </a:t>
            </a:r>
            <a:r>
              <a:rPr lang="en-US" sz="1800" dirty="0" err="1" smtClean="0"/>
              <a:t>PostgreSQL</a:t>
            </a:r>
            <a:r>
              <a:rPr lang="en-US" sz="1800" dirty="0" smtClean="0"/>
              <a:t>, DB2, Sybase</a:t>
            </a:r>
          </a:p>
          <a:p>
            <a:r>
              <a:rPr lang="en-US" sz="2000" dirty="0" smtClean="0"/>
              <a:t>Simple but powerful idea:</a:t>
            </a:r>
          </a:p>
          <a:p>
            <a:r>
              <a:rPr lang="en-US" sz="2000" dirty="0" smtClean="0"/>
              <a:t>For a given query such as </a:t>
            </a:r>
          </a:p>
          <a:p>
            <a:pPr marL="1771650" lvl="4" indent="0">
              <a:buNone/>
            </a:pPr>
            <a:r>
              <a:rPr lang="en-US" sz="18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SELECT * from A, B </a:t>
            </a:r>
          </a:p>
          <a:p>
            <a:pPr marL="1771650" lvl="4" indent="0">
              <a:buNone/>
            </a:pPr>
            <a:r>
              <a:rPr lang="en-US" sz="18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WHERE </a:t>
            </a:r>
            <a:r>
              <a:rPr lang="en-US" sz="18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A.a</a:t>
            </a:r>
            <a:r>
              <a:rPr lang="en-US" sz="18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8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B.b</a:t>
            </a:r>
            <a:r>
              <a:rPr lang="en-US" sz="18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and </a:t>
            </a:r>
          </a:p>
          <a:p>
            <a:pPr marL="1771650" lvl="4" indent="0">
              <a:buNone/>
            </a:pP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8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A.c</a:t>
            </a:r>
            <a:r>
              <a:rPr lang="en-US" sz="18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&lt;= </a:t>
            </a:r>
            <a:r>
              <a:rPr lang="en-US" sz="1800" b="1" i="1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constant-1</a:t>
            </a:r>
            <a:r>
              <a:rPr lang="en-US" sz="18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and </a:t>
            </a:r>
          </a:p>
          <a:p>
            <a:pPr marL="1771650" lvl="4" indent="0">
              <a:buNone/>
            </a:pP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8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B.d</a:t>
            </a:r>
            <a:r>
              <a:rPr lang="en-US" sz="18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&lt;= </a:t>
            </a:r>
            <a:r>
              <a:rPr lang="en-US" sz="1800" b="1" i="1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constant-2</a:t>
            </a:r>
            <a:r>
              <a:rPr lang="en-US" sz="18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Systematically vary </a:t>
            </a:r>
            <a:r>
              <a:rPr lang="en-US" sz="2000" i="1" dirty="0" smtClean="0">
                <a:solidFill>
                  <a:srgbClr val="A50021"/>
                </a:solidFill>
              </a:rPr>
              <a:t>constant-1</a:t>
            </a:r>
            <a:r>
              <a:rPr lang="en-US" sz="2000" dirty="0" smtClean="0">
                <a:solidFill>
                  <a:schemeClr val="tx1"/>
                </a:solidFill>
              </a:rPr>
              <a:t> and </a:t>
            </a:r>
            <a:r>
              <a:rPr lang="en-US" sz="2000" i="1" dirty="0" smtClean="0">
                <a:solidFill>
                  <a:srgbClr val="A50021"/>
                </a:solidFill>
              </a:rPr>
              <a:t>constant-2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Obtain query plan and estimated cost from the query optimizer for each combination of input parameters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Plot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66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28" y="166272"/>
            <a:ext cx="8229600" cy="914400"/>
          </a:xfrm>
        </p:spPr>
        <p:txBody>
          <a:bodyPr/>
          <a:lstStyle/>
          <a:p>
            <a:r>
              <a:rPr lang="en-US" sz="4500" dirty="0"/>
              <a:t>Example: TPC-H Query 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2458" y="1754056"/>
            <a:ext cx="8452955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select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200" dirty="0" err="1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o_year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,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sum(case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	when nation = 'BRAZIL' then volume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	else 0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end) / sum(volume)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from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(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  select YEAR(O_ORDERDATE) as </a:t>
            </a:r>
            <a:r>
              <a:rPr lang="en-US" sz="1200" dirty="0" err="1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o_year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,  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            </a:t>
            </a: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	  L_EXTENDEDPRICE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* (1 - L_DISCOUNT) as volume, n2.N_NAME as nation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  from PART, SUPPLIER, LINEITEM, ORDERS, CUSTOMER, NATION n1, NATION n2, REGION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         where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	P_PARTKEY = L_PARTKEY and S_SUPPKEY = L_SUPPKEY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	and L_ORDERKEY = O_ORDERKEY and O_CUSTKEY = C_CUSTKEY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	and C_NATIONKEY = n1.N_NATIONKEY and n1.N_REGIONKEY = R_REGIONKEY </a:t>
            </a: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	and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R_NAME = </a:t>
            </a: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'AMERICA‘ and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S_NATIONKEY = n2.N_NATIONKEY </a:t>
            </a: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	and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O_ORDERDATE between '1995-01-01' and '1996-12-31' 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	and P_TYPE = 'ECONOMY ANODIZED STEEL'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	and </a:t>
            </a:r>
            <a:r>
              <a:rPr lang="en-US" sz="1200" dirty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S_ACCTBAL </a:t>
            </a:r>
            <a:r>
              <a:rPr lang="en-US" sz="1200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&lt;= constant-1</a:t>
            </a:r>
            <a:endParaRPr lang="en-US" sz="1200" dirty="0">
              <a:solidFill>
                <a:srgbClr val="A5002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	and </a:t>
            </a:r>
            <a:r>
              <a:rPr lang="en-US" sz="1200" dirty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L_EXTENDEDPRICE </a:t>
            </a:r>
            <a:r>
              <a:rPr lang="en-US" sz="1200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&lt;= constant-2</a:t>
            </a:r>
            <a:endParaRPr lang="en-US" sz="1200" dirty="0">
              <a:solidFill>
                <a:srgbClr val="A5002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	) as </a:t>
            </a:r>
            <a:r>
              <a:rPr lang="en-US" sz="1200" dirty="0" err="1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all_nations</a:t>
            </a:r>
            <a:endParaRPr lang="en-US" sz="1200" dirty="0">
              <a:solidFill>
                <a:srgbClr val="01020B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group by </a:t>
            </a:r>
            <a:r>
              <a:rPr lang="en-US" sz="1200" dirty="0" err="1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o_year</a:t>
            </a:r>
            <a:endParaRPr lang="en-US" sz="1200" dirty="0">
              <a:solidFill>
                <a:srgbClr val="01020B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order by </a:t>
            </a:r>
            <a:r>
              <a:rPr lang="en-US" sz="1200" dirty="0" err="1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o_year</a:t>
            </a:r>
            <a:endParaRPr lang="en-US" sz="1200" dirty="0" smtClean="0">
              <a:solidFill>
                <a:srgbClr val="01020B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39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150" y="191884"/>
            <a:ext cx="7772400" cy="767486"/>
          </a:xfrm>
        </p:spPr>
        <p:txBody>
          <a:bodyPr/>
          <a:lstStyle/>
          <a:p>
            <a:r>
              <a:rPr lang="en-US" sz="4400" dirty="0" smtClean="0"/>
              <a:t>Resulting Plan Space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424" y="1274206"/>
            <a:ext cx="4439764" cy="2467800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 smtClean="0"/>
              <a:t>SQL Server 2008 R2</a:t>
            </a:r>
          </a:p>
          <a:p>
            <a:endParaRPr lang="en-US" sz="2000" b="1" dirty="0" smtClean="0"/>
          </a:p>
          <a:p>
            <a:r>
              <a:rPr lang="en-US" sz="2000" dirty="0" smtClean="0"/>
              <a:t>A total of 90,000 queries</a:t>
            </a:r>
            <a:endParaRPr lang="en-US" sz="1600" dirty="0" smtClean="0"/>
          </a:p>
          <a:p>
            <a:pPr lvl="1"/>
            <a:r>
              <a:rPr lang="en-US" sz="1600" dirty="0" smtClean="0"/>
              <a:t>300 different values for both </a:t>
            </a:r>
            <a:r>
              <a:rPr lang="en-US" sz="1600" i="1" dirty="0" err="1" smtClean="0">
                <a:solidFill>
                  <a:srgbClr val="A50021"/>
                </a:solidFill>
              </a:rPr>
              <a:t>L_ExtendedPrice</a:t>
            </a:r>
            <a:r>
              <a:rPr lang="en-US" sz="1600" dirty="0" smtClean="0">
                <a:solidFill>
                  <a:srgbClr val="A50021"/>
                </a:solidFill>
              </a:rPr>
              <a:t> </a:t>
            </a:r>
            <a:r>
              <a:rPr lang="en-US" sz="1600" dirty="0" smtClean="0"/>
              <a:t>and </a:t>
            </a:r>
            <a:r>
              <a:rPr lang="en-US" sz="1600" i="1" dirty="0" err="1" smtClean="0">
                <a:solidFill>
                  <a:srgbClr val="A50021"/>
                </a:solidFill>
              </a:rPr>
              <a:t>S_AcctBal</a:t>
            </a:r>
            <a:endParaRPr lang="en-US" sz="1600" i="1" dirty="0">
              <a:solidFill>
                <a:srgbClr val="A50021"/>
              </a:solidFill>
            </a:endParaRPr>
          </a:p>
          <a:p>
            <a:r>
              <a:rPr lang="en-US" sz="2000" dirty="0" smtClean="0"/>
              <a:t>204 different plans!!</a:t>
            </a:r>
          </a:p>
          <a:p>
            <a:pPr lvl="1"/>
            <a:r>
              <a:rPr lang="en-US" sz="1600" dirty="0" smtClean="0"/>
              <a:t>Each distinct plan is assigned a unique color</a:t>
            </a:r>
          </a:p>
          <a:p>
            <a:r>
              <a:rPr lang="en-US" sz="2000" dirty="0" smtClean="0"/>
              <a:t>Zooming in to the [0,20:0,20] region: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6" y="1162667"/>
            <a:ext cx="3760052" cy="3582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322363" y="3530991"/>
            <a:ext cx="1207149" cy="658421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22363" y="4201135"/>
            <a:ext cx="4054310" cy="242643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62219" y="3565727"/>
            <a:ext cx="4054310" cy="6354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29512" y="3530991"/>
            <a:ext cx="5822891" cy="6701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55300" y="4203907"/>
            <a:ext cx="5797103" cy="242366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288" r="-1452" b="13508"/>
          <a:stretch/>
        </p:blipFill>
        <p:spPr>
          <a:xfrm>
            <a:off x="5376673" y="4189412"/>
            <a:ext cx="3013223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376673" y="4201135"/>
            <a:ext cx="2975730" cy="2426437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6187" y="4902872"/>
            <a:ext cx="3664915" cy="1754326"/>
          </a:xfrm>
          <a:prstGeom prst="rect">
            <a:avLst/>
          </a:prstGeom>
          <a:solidFill>
            <a:srgbClr val="FFD03B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137160" bIns="137160" rtlCol="0">
            <a:spAutoFit/>
          </a:bodyPr>
          <a:lstStyle/>
          <a:p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Key takeaway: 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If </a:t>
            </a:r>
            <a:r>
              <a:rPr lang="en-US" sz="1600" b="0" u="sng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plan choice is so sensitive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to the constants used, it will undoubtedly be sensitive to errors in statistics and cardinality estimates </a:t>
            </a:r>
            <a:r>
              <a:rPr lang="en-US" sz="1600" b="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</a:t>
            </a:r>
            <a:endParaRPr lang="en-US" sz="1600" b="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Intuitively, this seems very bad!</a:t>
            </a:r>
          </a:p>
        </p:txBody>
      </p:sp>
    </p:spTree>
    <p:extLst>
      <p:ext uri="{BB962C8B-B14F-4D97-AF65-F5344CB8AC3E}">
        <p14:creationId xmlns:p14="http://schemas.microsoft.com/office/powerpoint/2010/main" val="20564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6" y="319275"/>
            <a:ext cx="9144000" cy="914400"/>
          </a:xfrm>
        </p:spPr>
        <p:txBody>
          <a:bodyPr/>
          <a:lstStyle/>
          <a:p>
            <a:r>
              <a:rPr lang="en-US" sz="5500" dirty="0" smtClean="0"/>
              <a:t>Estimated Execution Costs</a:t>
            </a:r>
            <a:endParaRPr lang="en-US" sz="5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6" name="Q8 Cost 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374" y="1686519"/>
            <a:ext cx="5272619" cy="421809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50993" y="1873057"/>
            <a:ext cx="3505224" cy="209403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Plan exhibits what is probably a “flaw” in the cost model:</a:t>
            </a:r>
          </a:p>
          <a:p>
            <a:pPr lvl="1"/>
            <a:r>
              <a:rPr lang="en-US" sz="1600" dirty="0" smtClean="0"/>
              <a:t>As </a:t>
            </a:r>
            <a:r>
              <a:rPr lang="en-US" sz="1600" i="1" dirty="0" err="1" smtClean="0"/>
              <a:t>L_Extended</a:t>
            </a:r>
            <a:r>
              <a:rPr lang="en-US" sz="1600" dirty="0" smtClean="0"/>
              <a:t> price is increased, estimated cost first increases sharply before decreasing</a:t>
            </a:r>
          </a:p>
          <a:p>
            <a:r>
              <a:rPr lang="en-US" sz="2000" dirty="0" smtClean="0"/>
              <a:t>Still a mystery why</a:t>
            </a:r>
          </a:p>
          <a:p>
            <a:pPr lv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14289" y="4039216"/>
            <a:ext cx="2940146" cy="646331"/>
          </a:xfrm>
          <a:prstGeom prst="rect">
            <a:avLst/>
          </a:prstGeom>
          <a:solidFill>
            <a:srgbClr val="FFD03B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QO is indeed harder than rocket science!!</a:t>
            </a:r>
          </a:p>
        </p:txBody>
      </p:sp>
    </p:spTree>
    <p:extLst>
      <p:ext uri="{BB962C8B-B14F-4D97-AF65-F5344CB8AC3E}">
        <p14:creationId xmlns:p14="http://schemas.microsoft.com/office/powerpoint/2010/main" val="259335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865"/>
            <a:ext cx="8229600" cy="509037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Recall this graph of join algorithm performance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While the two “nested loops” algorithms are faster at low selectivity factors,  they are not as </a:t>
            </a:r>
            <a:r>
              <a:rPr lang="en-US" dirty="0" smtClean="0">
                <a:solidFill>
                  <a:srgbClr val="A50021"/>
                </a:solidFill>
              </a:rPr>
              <a:t>“stable”</a:t>
            </a:r>
            <a:r>
              <a:rPr lang="en-US" dirty="0" smtClean="0"/>
              <a:t> across the entire range of selectivity factors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541" y="58997"/>
            <a:ext cx="8229600" cy="1049829"/>
          </a:xfrm>
        </p:spPr>
        <p:txBody>
          <a:bodyPr/>
          <a:lstStyle/>
          <a:p>
            <a:r>
              <a:rPr lang="en-US" sz="4800" dirty="0" smtClean="0"/>
              <a:t>How Might We Do Better?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68</a:t>
            </a:fld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01514827"/>
              </p:ext>
            </p:extLst>
          </p:nvPr>
        </p:nvGraphicFramePr>
        <p:xfrm>
          <a:off x="3844022" y="1849256"/>
          <a:ext cx="4981926" cy="3069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16922" y="2168719"/>
            <a:ext cx="4042737" cy="1828800"/>
            <a:chOff x="2053673" y="1693338"/>
            <a:chExt cx="4355593" cy="1970326"/>
          </a:xfrm>
        </p:grpSpPr>
        <p:sp>
          <p:nvSpPr>
            <p:cNvPr id="7" name="Oval 6"/>
            <p:cNvSpPr/>
            <p:nvPr/>
          </p:nvSpPr>
          <p:spPr bwMode="auto">
            <a:xfrm>
              <a:off x="4072462" y="2252138"/>
              <a:ext cx="770467" cy="457200"/>
            </a:xfrm>
            <a:prstGeom prst="ellipse">
              <a:avLst/>
            </a:prstGeom>
            <a:solidFill>
              <a:srgbClr val="66FFFF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Join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42933" y="2309917"/>
              <a:ext cx="1566333" cy="2769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R.MID = M.MID</a:t>
              </a:r>
            </a:p>
          </p:txBody>
        </p:sp>
        <p:grpSp>
          <p:nvGrpSpPr>
            <p:cNvPr id="9" name="Group 28"/>
            <p:cNvGrpSpPr/>
            <p:nvPr/>
          </p:nvGrpSpPr>
          <p:grpSpPr>
            <a:xfrm>
              <a:off x="3131744" y="2726265"/>
              <a:ext cx="771389" cy="937399"/>
              <a:chOff x="3792144" y="3513665"/>
              <a:chExt cx="771389" cy="937399"/>
            </a:xfrm>
          </p:grpSpPr>
          <p:sp>
            <p:nvSpPr>
              <p:cNvPr id="16" name="Oval 5"/>
              <p:cNvSpPr/>
              <p:nvPr/>
            </p:nvSpPr>
            <p:spPr bwMode="auto">
              <a:xfrm>
                <a:off x="3793066" y="3513665"/>
                <a:ext cx="770467" cy="457200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rPr>
                  <a:t>Select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792144" y="4174065"/>
                <a:ext cx="763349" cy="276999"/>
              </a:xfrm>
              <a:prstGeom prst="rect">
                <a:avLst/>
              </a:prstGeom>
              <a:solidFill>
                <a:srgbClr val="FFFF00"/>
              </a:solidFill>
              <a:ln w="19050" cmpd="sng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rPr>
                  <a:t>Reviews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 bwMode="auto">
              <a:xfrm rot="5400000" flipH="1" flipV="1">
                <a:off x="4076292" y="4072058"/>
                <a:ext cx="203200" cy="81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sp>
          <p:nvSpPr>
            <p:cNvPr id="10" name="Oval 9"/>
            <p:cNvSpPr/>
            <p:nvPr/>
          </p:nvSpPr>
          <p:spPr bwMode="auto">
            <a:xfrm>
              <a:off x="5054595" y="1693338"/>
              <a:ext cx="770467" cy="457200"/>
            </a:xfrm>
            <a:prstGeom prst="ellips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20B"/>
                  </a:solidFill>
                  <a:effectLst/>
                  <a:latin typeface="Arial" pitchFamily="34" charset="0"/>
                  <a:cs typeface="Arial" pitchFamily="34" charset="0"/>
                </a:rPr>
                <a:t>Project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32016" y="2870197"/>
              <a:ext cx="670376" cy="276999"/>
            </a:xfrm>
            <a:prstGeom prst="rect">
              <a:avLst/>
            </a:prstGeom>
            <a:solidFill>
              <a:srgbClr val="B8C1EC"/>
            </a:solidFill>
            <a:ln w="19050" cmpd="sng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Movies</a:t>
              </a:r>
            </a:p>
          </p:txBody>
        </p:sp>
        <p:cxnSp>
          <p:nvCxnSpPr>
            <p:cNvPr id="12" name="Straight Connector 11"/>
            <p:cNvCxnSpPr>
              <a:stCxn id="7" idx="5"/>
              <a:endCxn id="11" idx="0"/>
            </p:cNvCxnSpPr>
            <p:nvPr/>
          </p:nvCxnSpPr>
          <p:spPr bwMode="auto">
            <a:xfrm>
              <a:off x="4730097" y="2642383"/>
              <a:ext cx="337107" cy="2278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3" name="Straight Connector 12"/>
            <p:cNvCxnSpPr>
              <a:stCxn id="16" idx="7"/>
              <a:endCxn id="7" idx="3"/>
            </p:cNvCxnSpPr>
            <p:nvPr/>
          </p:nvCxnSpPr>
          <p:spPr bwMode="auto">
            <a:xfrm flipV="1">
              <a:off x="3790301" y="2642383"/>
              <a:ext cx="394993" cy="15083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4" name="Straight Connector 13"/>
            <p:cNvCxnSpPr>
              <a:stCxn id="7" idx="7"/>
              <a:endCxn id="10" idx="3"/>
            </p:cNvCxnSpPr>
            <p:nvPr/>
          </p:nvCxnSpPr>
          <p:spPr bwMode="auto">
            <a:xfrm rot="5400000" flipH="1" flipV="1">
              <a:off x="4831007" y="1982673"/>
              <a:ext cx="235510" cy="4373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15" name="TextBox 14"/>
            <p:cNvSpPr txBox="1"/>
            <p:nvPr/>
          </p:nvSpPr>
          <p:spPr>
            <a:xfrm>
              <a:off x="2053673" y="2201337"/>
              <a:ext cx="1659467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Rating &gt; 9 and </a:t>
              </a:r>
              <a:b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7/1 &lt; date &lt; 7/31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031661" y="2005781"/>
            <a:ext cx="1147913" cy="1391984"/>
          </a:xfrm>
          <a:prstGeom prst="rect">
            <a:avLst/>
          </a:prstGeom>
          <a:solidFill>
            <a:schemeClr val="accent1">
              <a:alpha val="40000"/>
            </a:schemeClr>
          </a:solidFill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INL</a:t>
            </a:r>
            <a:endParaRPr lang="en-US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79270" y="2005781"/>
            <a:ext cx="363415" cy="1391984"/>
          </a:xfrm>
          <a:prstGeom prst="rect">
            <a:avLst/>
          </a:prstGeom>
          <a:solidFill>
            <a:srgbClr val="A50021">
              <a:alpha val="40000"/>
            </a:srgbClr>
          </a:solidFill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</a:t>
            </a:r>
            <a:endParaRPr lang="en-US" sz="1600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42685" y="2005782"/>
            <a:ext cx="1839315" cy="1391984"/>
          </a:xfrm>
          <a:prstGeom prst="rect">
            <a:avLst/>
          </a:prstGeom>
          <a:solidFill>
            <a:srgbClr val="FF9900">
              <a:alpha val="40000"/>
            </a:srgbClr>
          </a:solidFill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</a:t>
            </a:r>
            <a:endParaRPr lang="en-US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416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0" grpId="0" animBg="1"/>
      <p:bldP spid="21" grpId="0" animBg="1"/>
      <p:bldP spid="2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89" y="219576"/>
            <a:ext cx="8229600" cy="914400"/>
          </a:xfrm>
        </p:spPr>
        <p:txBody>
          <a:bodyPr/>
          <a:lstStyle/>
          <a:p>
            <a:r>
              <a:rPr lang="en-US" sz="4400" dirty="0" smtClean="0"/>
              <a:t>“Reduced” Plan Diagrams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1" y="1626703"/>
            <a:ext cx="4213529" cy="481023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Robustness is somehow tied to the number of plans</a:t>
            </a:r>
          </a:p>
          <a:p>
            <a:pPr lvl="1"/>
            <a:r>
              <a:rPr lang="en-US" dirty="0" smtClean="0"/>
              <a:t>Fewer plans =&gt; more robust plans</a:t>
            </a:r>
          </a:p>
          <a:p>
            <a:r>
              <a:rPr lang="en-US" sz="2000" dirty="0" smtClean="0"/>
              <a:t>For TPC-H query 8,  it is possible to </a:t>
            </a:r>
            <a:r>
              <a:rPr lang="en-US" sz="2000" b="1" u="sng" dirty="0" smtClean="0">
                <a:solidFill>
                  <a:srgbClr val="A50021"/>
                </a:solidFill>
              </a:rPr>
              <a:t>use only 30 plans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smtClean="0"/>
              <a:t>(instead of 204) by picking more robust plans that are slightly slower (10% max, 2% </a:t>
            </a:r>
            <a:r>
              <a:rPr lang="en-US" sz="2000" dirty="0" err="1" smtClean="0"/>
              <a:t>avg</a:t>
            </a:r>
            <a:r>
              <a:rPr lang="en-US" sz="2000" dirty="0" smtClean="0"/>
              <a:t>) </a:t>
            </a:r>
          </a:p>
          <a:p>
            <a:r>
              <a:rPr lang="en-US" sz="2000" dirty="0" smtClean="0"/>
              <a:t>Since </a:t>
            </a:r>
            <a:r>
              <a:rPr lang="en-US" sz="2000" u="sng" dirty="0" smtClean="0"/>
              <a:t>each plan</a:t>
            </a:r>
            <a:r>
              <a:rPr lang="en-US" sz="2000" dirty="0" smtClean="0"/>
              <a:t> covers a larger region it </a:t>
            </a:r>
            <a:r>
              <a:rPr lang="en-US" sz="2000" u="sng" dirty="0" smtClean="0"/>
              <a:t>will be less sensitive</a:t>
            </a:r>
            <a:r>
              <a:rPr lang="en-US" sz="2000" dirty="0" smtClean="0"/>
              <a:t> to errors in estimating cardinalities and costs</a:t>
            </a: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11" y="1527231"/>
            <a:ext cx="4236057" cy="4059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43893" y="5681342"/>
            <a:ext cx="2520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Reduced plan space for TPC-H query 8</a:t>
            </a:r>
          </a:p>
        </p:txBody>
      </p:sp>
    </p:spTree>
    <p:extLst>
      <p:ext uri="{BB962C8B-B14F-4D97-AF65-F5344CB8AC3E}">
        <p14:creationId xmlns:p14="http://schemas.microsoft.com/office/powerpoint/2010/main" val="408502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4195" y="844182"/>
            <a:ext cx="9799169" cy="439108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6982"/>
            <a:ext cx="8229600" cy="914400"/>
          </a:xfrm>
        </p:spPr>
        <p:txBody>
          <a:bodyPr/>
          <a:lstStyle/>
          <a:p>
            <a:r>
              <a:rPr lang="en-US" dirty="0" smtClean="0"/>
              <a:t>Anonymous Quote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596184">
            <a:off x="1552241" y="2879734"/>
            <a:ext cx="6805297" cy="22139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i="1" dirty="0" smtClean="0"/>
              <a:t>	“Query optimization is not rocket  science. When you flunk out of query optimization, we make you go build rockets.”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733" y="278814"/>
            <a:ext cx="8229600" cy="914400"/>
          </a:xfrm>
        </p:spPr>
        <p:txBody>
          <a:bodyPr/>
          <a:lstStyle/>
          <a:p>
            <a:r>
              <a:rPr lang="en-US" dirty="0" smtClean="0"/>
              <a:t>How Might We Do Better?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90" y="1320986"/>
            <a:ext cx="8229600" cy="5070446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u="sng" dirty="0">
                <a:solidFill>
                  <a:srgbClr val="A50021"/>
                </a:solidFill>
              </a:rPr>
              <a:t>At QO time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/>
              <a:t>have the QO annotate compiled query plans with </a:t>
            </a:r>
            <a:r>
              <a:rPr lang="en-US" sz="2000" b="1" dirty="0">
                <a:solidFill>
                  <a:srgbClr val="A50021"/>
                </a:solidFill>
              </a:rPr>
              <a:t>statistics</a:t>
            </a: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dirty="0"/>
              <a:t>(e.g. </a:t>
            </a:r>
            <a:r>
              <a:rPr lang="en-US" sz="2000" dirty="0" smtClean="0"/>
              <a:t>expected </a:t>
            </a:r>
            <a:r>
              <a:rPr lang="en-US" sz="2000" dirty="0"/>
              <a:t>cardinalities) and </a:t>
            </a:r>
            <a:r>
              <a:rPr lang="en-US" sz="2000" b="1" dirty="0">
                <a:solidFill>
                  <a:srgbClr val="A50021"/>
                </a:solidFill>
              </a:rPr>
              <a:t>check</a:t>
            </a: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dirty="0" smtClean="0"/>
              <a:t>operators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b="1" u="sng" dirty="0">
                <a:solidFill>
                  <a:srgbClr val="A50021"/>
                </a:solidFill>
              </a:rPr>
              <a:t>At runtime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smtClean="0"/>
              <a:t>check </a:t>
            </a:r>
            <a:r>
              <a:rPr lang="en-US" sz="2000" dirty="0"/>
              <a:t>operators collect the actual statistics and compare actual vs. </a:t>
            </a:r>
            <a:r>
              <a:rPr lang="en-US" sz="2000" dirty="0" smtClean="0"/>
              <a:t>predicted </a:t>
            </a:r>
            <a:endParaRPr lang="en-US" sz="2000" dirty="0"/>
          </a:p>
          <a:p>
            <a:r>
              <a:rPr lang="en-US" sz="2000" dirty="0" smtClean="0"/>
              <a:t>Opens </a:t>
            </a:r>
            <a:r>
              <a:rPr lang="en-US" sz="2000" dirty="0"/>
              <a:t>up a number of avenues for improving QO </a:t>
            </a:r>
            <a:r>
              <a:rPr lang="en-US" sz="2000" dirty="0" smtClean="0"/>
              <a:t>performance</a:t>
            </a:r>
          </a:p>
          <a:p>
            <a:pPr lvl="1"/>
            <a:r>
              <a:rPr lang="en-US" sz="1600" b="1" dirty="0" smtClean="0">
                <a:solidFill>
                  <a:srgbClr val="A50021"/>
                </a:solidFill>
              </a:rPr>
              <a:t>Build an optimizer that learns</a:t>
            </a:r>
          </a:p>
          <a:p>
            <a:pPr lvl="1"/>
            <a:r>
              <a:rPr lang="en-US" sz="1600" b="1" dirty="0" smtClean="0">
                <a:solidFill>
                  <a:srgbClr val="A50021"/>
                </a:solidFill>
              </a:rPr>
              <a:t>Do dynamic </a:t>
            </a:r>
            <a:r>
              <a:rPr lang="en-US" sz="1600" b="1" dirty="0" err="1" smtClean="0">
                <a:solidFill>
                  <a:srgbClr val="A50021"/>
                </a:solidFill>
              </a:rPr>
              <a:t>reoptimization</a:t>
            </a:r>
            <a:r>
              <a:rPr lang="en-US" sz="1600" b="1" dirty="0" smtClean="0">
                <a:solidFill>
                  <a:srgbClr val="A50021"/>
                </a:solidFill>
              </a:rPr>
              <a:t> of “in flight” queries</a:t>
            </a:r>
            <a:endParaRPr lang="en-US" sz="1600" b="1" dirty="0">
              <a:solidFill>
                <a:srgbClr val="A50021"/>
              </a:solidFill>
            </a:endParaRPr>
          </a:p>
          <a:p>
            <a:endParaRPr lang="en-US" sz="20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652257" y="2358640"/>
            <a:ext cx="1486098" cy="1577896"/>
            <a:chOff x="3595601" y="571620"/>
            <a:chExt cx="1934533" cy="2054031"/>
          </a:xfrm>
        </p:grpSpPr>
        <p:grpSp>
          <p:nvGrpSpPr>
            <p:cNvPr id="5" name="Group 4"/>
            <p:cNvGrpSpPr/>
            <p:nvPr/>
          </p:nvGrpSpPr>
          <p:grpSpPr>
            <a:xfrm>
              <a:off x="4506560" y="571620"/>
              <a:ext cx="1023574" cy="1523220"/>
              <a:chOff x="6779595" y="5711288"/>
              <a:chExt cx="763478" cy="1136161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779595" y="5711288"/>
                <a:ext cx="585103" cy="429761"/>
                <a:chOff x="973688" y="4179313"/>
                <a:chExt cx="489380" cy="429761"/>
              </a:xfrm>
            </p:grpSpPr>
            <p:sp>
              <p:nvSpPr>
                <p:cNvPr id="25" name="Oval 24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B8C1E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200" b="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INL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973688" y="4461820"/>
                  <a:ext cx="448454" cy="147254"/>
                  <a:chOff x="932762" y="4476450"/>
                  <a:chExt cx="448454" cy="147254"/>
                </a:xfrm>
              </p:grpSpPr>
              <p:cxnSp>
                <p:nvCxnSpPr>
                  <p:cNvPr id="27" name="Straight Connector 26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28" name="Straight Connector 27"/>
                  <p:cNvCxnSpPr>
                    <a:cxnSpLocks noChangeAspect="1"/>
                    <a:stCxn id="13" idx="7"/>
                  </p:cNvCxnSpPr>
                  <p:nvPr/>
                </p:nvCxnSpPr>
                <p:spPr bwMode="auto">
                  <a:xfrm flipV="1">
                    <a:off x="932762" y="4476452"/>
                    <a:ext cx="204150" cy="14725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  <p:grpSp>
            <p:nvGrpSpPr>
              <p:cNvPr id="21" name="Group 20"/>
              <p:cNvGrpSpPr/>
              <p:nvPr/>
            </p:nvGrpSpPr>
            <p:grpSpPr>
              <a:xfrm>
                <a:off x="7088278" y="6083106"/>
                <a:ext cx="454795" cy="764343"/>
                <a:chOff x="1244686" y="2823147"/>
                <a:chExt cx="380390" cy="764343"/>
              </a:xfrm>
            </p:grpSpPr>
            <p:cxnSp>
              <p:nvCxnSpPr>
                <p:cNvPr id="22" name="Straight Connector 21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23" name="TextBox 22"/>
                <p:cNvSpPr txBox="1">
                  <a:spLocks noChangeAspect="1"/>
                </p:cNvSpPr>
                <p:nvPr/>
              </p:nvSpPr>
              <p:spPr>
                <a:xfrm>
                  <a:off x="1314981" y="3318532"/>
                  <a:ext cx="239798" cy="268958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Isosceles Triangle 23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3595601" y="1090861"/>
              <a:ext cx="1289063" cy="1534790"/>
              <a:chOff x="6324979" y="3777356"/>
              <a:chExt cx="961505" cy="114479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6825188" y="4162726"/>
                <a:ext cx="461296" cy="687533"/>
                <a:chOff x="523058" y="2899957"/>
                <a:chExt cx="385828" cy="687533"/>
              </a:xfrm>
            </p:grpSpPr>
            <p:cxnSp>
              <p:nvCxnSpPr>
                <p:cNvPr id="17" name="Straight Connector 16"/>
                <p:cNvCxnSpPr/>
                <p:nvPr/>
              </p:nvCxnSpPr>
              <p:spPr bwMode="auto">
                <a:xfrm>
                  <a:off x="711055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8" name="TextBox 17"/>
                <p:cNvSpPr txBox="1">
                  <a:spLocks noChangeAspect="1"/>
                </p:cNvSpPr>
                <p:nvPr/>
              </p:nvSpPr>
              <p:spPr>
                <a:xfrm>
                  <a:off x="591157" y="3318532"/>
                  <a:ext cx="239798" cy="268958"/>
                </a:xfrm>
                <a:prstGeom prst="rect">
                  <a:avLst/>
                </a:prstGeom>
                <a:solidFill>
                  <a:srgbClr val="FFFF00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19" name="Rectangle 18"/>
                <p:cNvSpPr>
                  <a:spLocks noChangeAspect="1"/>
                </p:cNvSpPr>
                <p:nvPr/>
              </p:nvSpPr>
              <p:spPr bwMode="auto">
                <a:xfrm>
                  <a:off x="523058" y="2899957"/>
                  <a:ext cx="385828" cy="22860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6505833" y="3777356"/>
                <a:ext cx="584176" cy="380448"/>
                <a:chOff x="974463" y="4179313"/>
                <a:chExt cx="488605" cy="380448"/>
              </a:xfrm>
            </p:grpSpPr>
            <p:sp>
              <p:nvSpPr>
                <p:cNvPr id="13" name="Oval 12"/>
                <p:cNvSpPr/>
                <p:nvPr/>
              </p:nvSpPr>
              <p:spPr bwMode="auto">
                <a:xfrm>
                  <a:off x="974463" y="4179313"/>
                  <a:ext cx="488605" cy="289939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1015389" y="4461820"/>
                  <a:ext cx="406753" cy="97941"/>
                  <a:chOff x="974463" y="4476450"/>
                  <a:chExt cx="406753" cy="97941"/>
                </a:xfrm>
              </p:grpSpPr>
              <p:cxnSp>
                <p:nvCxnSpPr>
                  <p:cNvPr id="15" name="Straight Connector 14"/>
                  <p:cNvCxnSpPr>
                    <a:cxnSpLocks noChangeAspect="1"/>
                  </p:cNvCxnSpPr>
                  <p:nvPr/>
                </p:nvCxnSpPr>
                <p:spPr bwMode="auto">
                  <a:xfrm flipH="1" flipV="1">
                    <a:off x="1218765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16" name="Straight Connector 15"/>
                  <p:cNvCxnSpPr>
                    <a:cxnSpLocks noChangeAspect="1"/>
                  </p:cNvCxnSpPr>
                  <p:nvPr/>
                </p:nvCxnSpPr>
                <p:spPr bwMode="auto">
                  <a:xfrm flipV="1">
                    <a:off x="974463" y="4476450"/>
                    <a:ext cx="162451" cy="9794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  <p:grpSp>
            <p:nvGrpSpPr>
              <p:cNvPr id="9" name="Group 8"/>
              <p:cNvGrpSpPr/>
              <p:nvPr/>
            </p:nvGrpSpPr>
            <p:grpSpPr>
              <a:xfrm>
                <a:off x="6324979" y="4157804"/>
                <a:ext cx="454795" cy="764343"/>
                <a:chOff x="1244686" y="2823147"/>
                <a:chExt cx="380390" cy="764343"/>
              </a:xfrm>
              <a:solidFill>
                <a:srgbClr val="FFFFCC"/>
              </a:solidFill>
            </p:grpSpPr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1" name="TextBox 10"/>
                <p:cNvSpPr txBox="1">
                  <a:spLocks noChangeAspect="1"/>
                </p:cNvSpPr>
                <p:nvPr/>
              </p:nvSpPr>
              <p:spPr>
                <a:xfrm>
                  <a:off x="1314983" y="3318532"/>
                  <a:ext cx="239798" cy="268958"/>
                </a:xfrm>
                <a:prstGeom prst="rect">
                  <a:avLst/>
                </a:prstGeom>
                <a:grpFill/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C</a:t>
                  </a:r>
                </a:p>
              </p:txBody>
            </p:sp>
            <p:sp>
              <p:nvSpPr>
                <p:cNvPr id="12" name="Isosceles Triangle 11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grpFill/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4387054" y="2012652"/>
            <a:ext cx="2388113" cy="2435761"/>
            <a:chOff x="382103" y="2545159"/>
            <a:chExt cx="3604949" cy="3676873"/>
          </a:xfrm>
        </p:grpSpPr>
        <p:grpSp>
          <p:nvGrpSpPr>
            <p:cNvPr id="30" name="Group 29"/>
            <p:cNvGrpSpPr/>
            <p:nvPr/>
          </p:nvGrpSpPr>
          <p:grpSpPr>
            <a:xfrm>
              <a:off x="1407932" y="3143585"/>
              <a:ext cx="1458166" cy="491679"/>
              <a:chOff x="316171" y="4215135"/>
              <a:chExt cx="1458166" cy="491679"/>
            </a:xfrm>
          </p:grpSpPr>
          <p:graphicFrame>
            <p:nvGraphicFramePr>
              <p:cNvPr id="67" name="Chart 6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97837848"/>
                  </p:ext>
                </p:extLst>
              </p:nvPr>
            </p:nvGraphicFramePr>
            <p:xfrm>
              <a:off x="316171" y="4215135"/>
              <a:ext cx="785102" cy="4916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68" name="Rounded Rectangle 67"/>
              <p:cNvSpPr/>
              <p:nvPr/>
            </p:nvSpPr>
            <p:spPr bwMode="auto">
              <a:xfrm>
                <a:off x="1101273" y="4240307"/>
                <a:ext cx="673064" cy="441334"/>
              </a:xfrm>
              <a:prstGeom prst="roundRect">
                <a:avLst/>
              </a:prstGeom>
              <a:solidFill>
                <a:srgbClr val="A5002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Check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82103" y="3848840"/>
              <a:ext cx="3289106" cy="2373192"/>
              <a:chOff x="382103" y="3848840"/>
              <a:chExt cx="3289106" cy="2373192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382103" y="4476333"/>
                <a:ext cx="3289106" cy="1745699"/>
                <a:chOff x="382103" y="4476333"/>
                <a:chExt cx="3289106" cy="1745699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82103" y="4476333"/>
                  <a:ext cx="1458166" cy="1745699"/>
                  <a:chOff x="316171" y="4215135"/>
                  <a:chExt cx="1458166" cy="1745699"/>
                </a:xfrm>
              </p:grpSpPr>
              <p:grpSp>
                <p:nvGrpSpPr>
                  <p:cNvPr id="58" name="Group 57"/>
                  <p:cNvGrpSpPr/>
                  <p:nvPr/>
                </p:nvGrpSpPr>
                <p:grpSpPr>
                  <a:xfrm>
                    <a:off x="316171" y="4215135"/>
                    <a:ext cx="1458166" cy="491679"/>
                    <a:chOff x="316171" y="4215135"/>
                    <a:chExt cx="1458166" cy="491679"/>
                  </a:xfrm>
                </p:grpSpPr>
                <p:graphicFrame>
                  <p:nvGraphicFramePr>
                    <p:cNvPr id="65" name="Chart 64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1959141741"/>
                        </p:ext>
                      </p:extLst>
                    </p:nvPr>
                  </p:nvGraphicFramePr>
                  <p:xfrm>
                    <a:off x="316171" y="4215135"/>
                    <a:ext cx="785102" cy="491679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3"/>
                    </a:graphicData>
                  </a:graphic>
                </p:graphicFrame>
                <p:sp>
                  <p:nvSpPr>
                    <p:cNvPr id="66" name="Rounded Rectangle 65"/>
                    <p:cNvSpPr/>
                    <p:nvPr/>
                  </p:nvSpPr>
                  <p:spPr bwMode="auto">
                    <a:xfrm>
                      <a:off x="1101273" y="4240307"/>
                      <a:ext cx="673064" cy="441334"/>
                    </a:xfrm>
                    <a:prstGeom prst="roundRect">
                      <a:avLst/>
                    </a:prstGeom>
                    <a:solidFill>
                      <a:srgbClr val="A50021"/>
                    </a:solidFill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1119137" y="4688605"/>
                    <a:ext cx="609731" cy="1272229"/>
                    <a:chOff x="4557815" y="5280701"/>
                    <a:chExt cx="609731" cy="1272229"/>
                  </a:xfrm>
                </p:grpSpPr>
                <p:grpSp>
                  <p:nvGrpSpPr>
                    <p:cNvPr id="60" name="Group 9"/>
                    <p:cNvGrpSpPr/>
                    <p:nvPr/>
                  </p:nvGrpSpPr>
                  <p:grpSpPr>
                    <a:xfrm>
                      <a:off x="4557815" y="5470643"/>
                      <a:ext cx="609731" cy="1082287"/>
                      <a:chOff x="1244686" y="2823147"/>
                      <a:chExt cx="380390" cy="807271"/>
                    </a:xfrm>
                    <a:solidFill>
                      <a:srgbClr val="FFFFCC"/>
                    </a:solidFill>
                  </p:grpSpPr>
                  <p:cxnSp>
                    <p:nvCxnSpPr>
                      <p:cNvPr id="62" name="Straight Connector 61"/>
                      <p:cNvCxnSpPr/>
                      <p:nvPr/>
                    </p:nvCxnSpPr>
                    <p:spPr bwMode="auto">
                      <a:xfrm>
                        <a:off x="1434880" y="3141357"/>
                        <a:ext cx="0" cy="169646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</p:cxnSp>
                  <p:sp>
                    <p:nvSpPr>
                      <p:cNvPr id="63" name="TextBox 62"/>
                      <p:cNvSpPr txBox="1">
                        <a:spLocks noChangeAspect="1"/>
                      </p:cNvSpPr>
                      <p:nvPr/>
                    </p:nvSpPr>
                    <p:spPr>
                      <a:xfrm>
                        <a:off x="1295846" y="3318530"/>
                        <a:ext cx="278074" cy="311888"/>
                      </a:xfrm>
                      <a:prstGeom prst="rect">
                        <a:avLst/>
                      </a:prstGeom>
                      <a:grpFill/>
                      <a:ln w="19050" cmpd="sng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1200" dirty="0" smtClean="0">
                            <a:solidFill>
                              <a:srgbClr val="01020B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C</a:t>
                        </a:r>
                      </a:p>
                    </p:txBody>
                  </p:sp>
                  <p:sp>
                    <p:nvSpPr>
                      <p:cNvPr id="64" name="Isosceles Triangle 63"/>
                      <p:cNvSpPr/>
                      <p:nvPr/>
                    </p:nvSpPr>
                    <p:spPr bwMode="auto">
                      <a:xfrm>
                        <a:off x="1244686" y="2823147"/>
                        <a:ext cx="380390" cy="301752"/>
                      </a:xfrm>
                      <a:prstGeom prst="triangl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IS</a:t>
                        </a:r>
                        <a:endPara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cxnSp>
                  <p:nvCxnSpPr>
                    <p:cNvPr id="61" name="Straight Connector 60"/>
                    <p:cNvCxnSpPr/>
                    <p:nvPr/>
                  </p:nvCxnSpPr>
                  <p:spPr bwMode="auto">
                    <a:xfrm flipV="1">
                      <a:off x="4862680" y="5280701"/>
                      <a:ext cx="0" cy="18994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cxnSp>
              </p:grp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2176606" y="4476333"/>
                  <a:ext cx="1494603" cy="1639194"/>
                  <a:chOff x="2877242" y="4358976"/>
                  <a:chExt cx="1494603" cy="1639194"/>
                </a:xfrm>
              </p:grpSpPr>
              <p:grpSp>
                <p:nvGrpSpPr>
                  <p:cNvPr id="49" name="Group 48"/>
                  <p:cNvGrpSpPr/>
                  <p:nvPr/>
                </p:nvGrpSpPr>
                <p:grpSpPr>
                  <a:xfrm>
                    <a:off x="2877242" y="4358976"/>
                    <a:ext cx="1494603" cy="491679"/>
                    <a:chOff x="2877242" y="4270822"/>
                    <a:chExt cx="1494603" cy="491679"/>
                  </a:xfrm>
                </p:grpSpPr>
                <p:graphicFrame>
                  <p:nvGraphicFramePr>
                    <p:cNvPr id="56" name="Chart 55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3684872923"/>
                        </p:ext>
                      </p:extLst>
                    </p:nvPr>
                  </p:nvGraphicFramePr>
                  <p:xfrm>
                    <a:off x="3586743" y="4270822"/>
                    <a:ext cx="785102" cy="491679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4"/>
                    </a:graphicData>
                  </a:graphic>
                </p:graphicFrame>
                <p:sp>
                  <p:nvSpPr>
                    <p:cNvPr id="57" name="Rounded Rectangle 56"/>
                    <p:cNvSpPr/>
                    <p:nvPr/>
                  </p:nvSpPr>
                  <p:spPr bwMode="auto">
                    <a:xfrm>
                      <a:off x="2877242" y="4295994"/>
                      <a:ext cx="673064" cy="441334"/>
                    </a:xfrm>
                    <a:prstGeom prst="roundRect">
                      <a:avLst/>
                    </a:prstGeom>
                    <a:solidFill>
                      <a:srgbClr val="A50021"/>
                    </a:solidFill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50" name="Group 49"/>
                  <p:cNvGrpSpPr/>
                  <p:nvPr/>
                </p:nvGrpSpPr>
                <p:grpSpPr>
                  <a:xfrm>
                    <a:off x="2931859" y="4816585"/>
                    <a:ext cx="618447" cy="1181585"/>
                    <a:chOff x="2931859" y="4816585"/>
                    <a:chExt cx="618447" cy="1181585"/>
                  </a:xfrm>
                </p:grpSpPr>
                <p:grpSp>
                  <p:nvGrpSpPr>
                    <p:cNvPr id="51" name="Group 7"/>
                    <p:cNvGrpSpPr/>
                    <p:nvPr/>
                  </p:nvGrpSpPr>
                  <p:grpSpPr>
                    <a:xfrm>
                      <a:off x="2931859" y="5018861"/>
                      <a:ext cx="618447" cy="979309"/>
                      <a:chOff x="523058" y="2899957"/>
                      <a:chExt cx="385828" cy="730460"/>
                    </a:xfrm>
                  </p:grpSpPr>
                  <p:cxnSp>
                    <p:nvCxnSpPr>
                      <p:cNvPr id="53" name="Straight Connector 52"/>
                      <p:cNvCxnSpPr/>
                      <p:nvPr/>
                    </p:nvCxnSpPr>
                    <p:spPr bwMode="auto">
                      <a:xfrm>
                        <a:off x="711055" y="3141357"/>
                        <a:ext cx="0" cy="169646"/>
                      </a:xfrm>
                      <a:prstGeom prst="line">
                        <a:avLst/>
                      </a:prstGeom>
                      <a:solidFill>
                        <a:srgbClr val="CCFFCC"/>
                      </a:solidFill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</p:cxnSp>
                  <p:sp>
                    <p:nvSpPr>
                      <p:cNvPr id="54" name="TextBox 53"/>
                      <p:cNvSpPr txBox="1">
                        <a:spLocks noChangeAspect="1"/>
                      </p:cNvSpPr>
                      <p:nvPr/>
                    </p:nvSpPr>
                    <p:spPr>
                      <a:xfrm>
                        <a:off x="572020" y="3318529"/>
                        <a:ext cx="278074" cy="3118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mpd="sng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1200" dirty="0" smtClean="0">
                            <a:solidFill>
                              <a:srgbClr val="01020B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B</a:t>
                        </a:r>
                      </a:p>
                    </p:txBody>
                  </p:sp>
                  <p:sp>
                    <p:nvSpPr>
                      <p:cNvPr id="55" name="Rectangle 5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23058" y="2899957"/>
                        <a:ext cx="385828" cy="228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2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SS</a:t>
                        </a:r>
                        <a:endPara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cxnSp>
                  <p:nvCxnSpPr>
                    <p:cNvPr id="52" name="Straight Connector 51"/>
                    <p:cNvCxnSpPr/>
                    <p:nvPr/>
                  </p:nvCxnSpPr>
                  <p:spPr bwMode="auto">
                    <a:xfrm flipV="1">
                      <a:off x="3219532" y="4816585"/>
                      <a:ext cx="0" cy="18994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cxnSp>
              </p:grpSp>
            </p:grpSp>
          </p:grpSp>
          <p:grpSp>
            <p:nvGrpSpPr>
              <p:cNvPr id="42" name="Group 41"/>
              <p:cNvGrpSpPr/>
              <p:nvPr/>
            </p:nvGrpSpPr>
            <p:grpSpPr>
              <a:xfrm>
                <a:off x="1503737" y="3848840"/>
                <a:ext cx="1009401" cy="652665"/>
                <a:chOff x="1503737" y="3848840"/>
                <a:chExt cx="1009401" cy="652665"/>
              </a:xfrm>
            </p:grpSpPr>
            <p:sp>
              <p:nvSpPr>
                <p:cNvPr id="43" name="Oval 42"/>
                <p:cNvSpPr/>
                <p:nvPr/>
              </p:nvSpPr>
              <p:spPr bwMode="auto">
                <a:xfrm>
                  <a:off x="1616843" y="3848840"/>
                  <a:ext cx="783189" cy="388713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44" name="Group 43"/>
                <p:cNvGrpSpPr/>
                <p:nvPr/>
              </p:nvGrpSpPr>
              <p:grpSpPr>
                <a:xfrm>
                  <a:off x="1503737" y="4180627"/>
                  <a:ext cx="1009401" cy="320878"/>
                  <a:chOff x="1503737" y="4180627"/>
                  <a:chExt cx="1009401" cy="320878"/>
                </a:xfrm>
              </p:grpSpPr>
              <p:cxnSp>
                <p:nvCxnSpPr>
                  <p:cNvPr id="45" name="Straight Connector 44"/>
                  <p:cNvCxnSpPr>
                    <a:stCxn id="43" idx="3"/>
                    <a:endCxn id="66" idx="0"/>
                  </p:cNvCxnSpPr>
                  <p:nvPr/>
                </p:nvCxnSpPr>
                <p:spPr bwMode="auto">
                  <a:xfrm flipH="1">
                    <a:off x="1503737" y="4180627"/>
                    <a:ext cx="227801" cy="32087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46" name="Straight Connector 45"/>
                  <p:cNvCxnSpPr>
                    <a:stCxn id="43" idx="5"/>
                    <a:endCxn id="57" idx="0"/>
                  </p:cNvCxnSpPr>
                  <p:nvPr/>
                </p:nvCxnSpPr>
                <p:spPr bwMode="auto">
                  <a:xfrm>
                    <a:off x="2285337" y="4180627"/>
                    <a:ext cx="227801" cy="32087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  <p:grpSp>
          <p:nvGrpSpPr>
            <p:cNvPr id="32" name="Group 31"/>
            <p:cNvGrpSpPr/>
            <p:nvPr/>
          </p:nvGrpSpPr>
          <p:grpSpPr>
            <a:xfrm>
              <a:off x="3358112" y="2876946"/>
              <a:ext cx="628940" cy="1407201"/>
              <a:chOff x="3623138" y="4168496"/>
              <a:chExt cx="628940" cy="1407201"/>
            </a:xfrm>
          </p:grpSpPr>
          <p:cxnSp>
            <p:nvCxnSpPr>
              <p:cNvPr id="36" name="Straight Connector 35"/>
              <p:cNvCxnSpPr>
                <a:endCxn id="33" idx="5"/>
              </p:cNvCxnSpPr>
              <p:nvPr/>
            </p:nvCxnSpPr>
            <p:spPr bwMode="auto">
              <a:xfrm flipH="1" flipV="1">
                <a:off x="3623138" y="4168496"/>
                <a:ext cx="320618" cy="33707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grpSp>
            <p:nvGrpSpPr>
              <p:cNvPr id="37" name="Group 21"/>
              <p:cNvGrpSpPr/>
              <p:nvPr/>
            </p:nvGrpSpPr>
            <p:grpSpPr>
              <a:xfrm>
                <a:off x="3642347" y="4493407"/>
                <a:ext cx="609731" cy="1082290"/>
                <a:chOff x="1244686" y="2823147"/>
                <a:chExt cx="380390" cy="807274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39" name="TextBox 38"/>
                <p:cNvSpPr txBox="1">
                  <a:spLocks noChangeAspect="1"/>
                </p:cNvSpPr>
                <p:nvPr/>
              </p:nvSpPr>
              <p:spPr>
                <a:xfrm>
                  <a:off x="1295844" y="3318532"/>
                  <a:ext cx="278074" cy="311889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2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Isosceles Triangle 39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33" name="Oval 32"/>
            <p:cNvSpPr/>
            <p:nvPr/>
          </p:nvSpPr>
          <p:spPr bwMode="auto">
            <a:xfrm>
              <a:off x="2689618" y="2545159"/>
              <a:ext cx="783190" cy="388713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INL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4" name="Straight Connector 33"/>
            <p:cNvCxnSpPr>
              <a:stCxn id="43" idx="0"/>
            </p:cNvCxnSpPr>
            <p:nvPr/>
          </p:nvCxnSpPr>
          <p:spPr bwMode="auto">
            <a:xfrm flipV="1">
              <a:off x="2008438" y="3592255"/>
              <a:ext cx="260564" cy="2565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35" name="Straight Connector 34"/>
            <p:cNvCxnSpPr>
              <a:stCxn id="68" idx="0"/>
            </p:cNvCxnSpPr>
            <p:nvPr/>
          </p:nvCxnSpPr>
          <p:spPr bwMode="auto">
            <a:xfrm flipV="1">
              <a:off x="2529566" y="2887689"/>
              <a:ext cx="320104" cy="28106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sp>
        <p:nvSpPr>
          <p:cNvPr id="69" name="Right Arrow 68"/>
          <p:cNvSpPr/>
          <p:nvPr/>
        </p:nvSpPr>
        <p:spPr bwMode="auto">
          <a:xfrm>
            <a:off x="3525565" y="2712651"/>
            <a:ext cx="850790" cy="366675"/>
          </a:xfrm>
          <a:prstGeom prst="rightArrow">
            <a:avLst/>
          </a:prstGeom>
          <a:solidFill>
            <a:schemeClr val="accent1"/>
          </a:solidFill>
          <a:ln w="19050" cap="flat" cmpd="sng" algn="ctr">
            <a:solidFill>
              <a:srgbClr val="0102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1020B"/>
              </a:solidFill>
              <a:effectLst/>
              <a:latin typeface="+mj-lt"/>
            </a:endParaRPr>
          </a:p>
        </p:txBody>
      </p:sp>
      <p:sp>
        <p:nvSpPr>
          <p:cNvPr id="70" name="Slide Number Placeholder 3"/>
          <p:cNvSpPr txBox="1">
            <a:spLocks/>
          </p:cNvSpPr>
          <p:nvPr/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9pPr>
          </a:lstStyle>
          <a:p>
            <a:fld id="{E98DCB10-97A4-405D-8E23-559299D9D189}" type="slidenum">
              <a:rPr lang="en-US" sz="1200" b="0" smtClean="0"/>
              <a:pPr/>
              <a:t>70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73227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08" y="360254"/>
            <a:ext cx="8242427" cy="684475"/>
          </a:xfrm>
        </p:spPr>
        <p:txBody>
          <a:bodyPr/>
          <a:lstStyle/>
          <a:p>
            <a:r>
              <a:rPr lang="en-US" sz="4800" dirty="0" smtClean="0"/>
              <a:t>Helping the Optimizer Learn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708576" y="1830202"/>
            <a:ext cx="1591669" cy="512404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Optimizer</a:t>
            </a:r>
            <a:endParaRPr lang="en-US" sz="1600" b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151043" y="2086404"/>
            <a:ext cx="46953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32952" y="1888761"/>
            <a:ext cx="10445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Query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43217" y="2602051"/>
            <a:ext cx="1322387" cy="1250950"/>
            <a:chOff x="5418579" y="3245380"/>
            <a:chExt cx="1322387" cy="1250950"/>
          </a:xfrm>
          <a:solidFill>
            <a:srgbClr val="FFCCFF"/>
          </a:solidFill>
        </p:grpSpPr>
        <p:sp>
          <p:nvSpPr>
            <p:cNvPr id="13" name="AutoShape 28"/>
            <p:cNvSpPr>
              <a:spLocks noChangeArrowheads="1"/>
            </p:cNvSpPr>
            <p:nvPr/>
          </p:nvSpPr>
          <p:spPr bwMode="auto">
            <a:xfrm>
              <a:off x="5418579" y="3245380"/>
              <a:ext cx="1322387" cy="1250950"/>
            </a:xfrm>
            <a:prstGeom prst="can">
              <a:avLst>
                <a:gd name="adj" fmla="val 250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5493247" y="3650039"/>
              <a:ext cx="1236662" cy="362068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Statistics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  <a:p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0" name="Straight Arrow Connector 9"/>
          <p:cNvCxnSpPr>
            <a:stCxn id="6" idx="2"/>
          </p:cNvCxnSpPr>
          <p:nvPr/>
        </p:nvCxnSpPr>
        <p:spPr bwMode="auto">
          <a:xfrm>
            <a:off x="2504411" y="2342606"/>
            <a:ext cx="0" cy="35845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1020B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1708574" y="4135022"/>
            <a:ext cx="1591669" cy="512404"/>
          </a:xfrm>
          <a:prstGeom prst="roundRect">
            <a:avLst>
              <a:gd name="adj" fmla="val 16667"/>
            </a:avLst>
          </a:prstGeom>
          <a:solidFill>
            <a:srgbClr val="FF9999"/>
          </a:solidFill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Statistics</a:t>
            </a:r>
            <a:b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Tracker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2495164" y="3797739"/>
            <a:ext cx="1" cy="35132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1020B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5820712" y="1828069"/>
            <a:ext cx="1591669" cy="512404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Executor</a:t>
            </a:r>
            <a:endParaRPr lang="en-US" sz="1600" b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694331" y="1458796"/>
            <a:ext cx="1322387" cy="1250950"/>
            <a:chOff x="5418578" y="3218816"/>
            <a:chExt cx="1322387" cy="1250950"/>
          </a:xfrm>
        </p:grpSpPr>
        <p:sp>
          <p:nvSpPr>
            <p:cNvPr id="19" name="AutoShape 28"/>
            <p:cNvSpPr>
              <a:spLocks noChangeArrowheads="1"/>
            </p:cNvSpPr>
            <p:nvPr/>
          </p:nvSpPr>
          <p:spPr bwMode="auto">
            <a:xfrm>
              <a:off x="5418578" y="3218816"/>
              <a:ext cx="1322387" cy="1250950"/>
            </a:xfrm>
            <a:prstGeom prst="can">
              <a:avLst>
                <a:gd name="adj" fmla="val 25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AutoShape 10"/>
            <p:cNvSpPr>
              <a:spLocks noChangeArrowheads="1"/>
            </p:cNvSpPr>
            <p:nvPr/>
          </p:nvSpPr>
          <p:spPr bwMode="auto">
            <a:xfrm>
              <a:off x="5461440" y="3420305"/>
              <a:ext cx="1236662" cy="102076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16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Database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 bwMode="auto">
          <a:xfrm flipH="1">
            <a:off x="7420334" y="2084271"/>
            <a:ext cx="281948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1020B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2" name="Straight Arrow Connector 21"/>
          <p:cNvCxnSpPr>
            <a:stCxn id="6" idx="3"/>
          </p:cNvCxnSpPr>
          <p:nvPr/>
        </p:nvCxnSpPr>
        <p:spPr bwMode="auto">
          <a:xfrm>
            <a:off x="3300245" y="2086404"/>
            <a:ext cx="460722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1020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359990" y="2084271"/>
            <a:ext cx="460722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1020B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3268980" y="1519439"/>
            <a:ext cx="2045816" cy="2103120"/>
            <a:chOff x="382103" y="2545159"/>
            <a:chExt cx="3604949" cy="3705923"/>
          </a:xfrm>
        </p:grpSpPr>
        <p:grpSp>
          <p:nvGrpSpPr>
            <p:cNvPr id="25" name="Group 24"/>
            <p:cNvGrpSpPr/>
            <p:nvPr/>
          </p:nvGrpSpPr>
          <p:grpSpPr>
            <a:xfrm>
              <a:off x="1407932" y="3143585"/>
              <a:ext cx="1458166" cy="491679"/>
              <a:chOff x="316171" y="4215135"/>
              <a:chExt cx="1458166" cy="491679"/>
            </a:xfrm>
          </p:grpSpPr>
          <p:graphicFrame>
            <p:nvGraphicFramePr>
              <p:cNvPr id="62" name="Chart 6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5299378"/>
                  </p:ext>
                </p:extLst>
              </p:nvPr>
            </p:nvGraphicFramePr>
            <p:xfrm>
              <a:off x="316171" y="4215135"/>
              <a:ext cx="785102" cy="4916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63" name="Rounded Rectangle 62"/>
              <p:cNvSpPr/>
              <p:nvPr/>
            </p:nvSpPr>
            <p:spPr bwMode="auto">
              <a:xfrm>
                <a:off x="1101273" y="4240307"/>
                <a:ext cx="673064" cy="441334"/>
              </a:xfrm>
              <a:prstGeom prst="roundRect">
                <a:avLst/>
              </a:prstGeom>
              <a:solidFill>
                <a:srgbClr val="A5002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Check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82103" y="3848840"/>
              <a:ext cx="3289106" cy="2402242"/>
              <a:chOff x="382103" y="3848840"/>
              <a:chExt cx="3289106" cy="2402242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382103" y="4476333"/>
                <a:ext cx="3289106" cy="1774749"/>
                <a:chOff x="382103" y="4476333"/>
                <a:chExt cx="3289106" cy="1774749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382103" y="4476333"/>
                  <a:ext cx="1458166" cy="1774749"/>
                  <a:chOff x="316171" y="4215135"/>
                  <a:chExt cx="1458166" cy="1774749"/>
                </a:xfrm>
              </p:grpSpPr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316171" y="4215135"/>
                    <a:ext cx="1458166" cy="491679"/>
                    <a:chOff x="316171" y="4215135"/>
                    <a:chExt cx="1458166" cy="491679"/>
                  </a:xfrm>
                </p:grpSpPr>
                <p:graphicFrame>
                  <p:nvGraphicFramePr>
                    <p:cNvPr id="60" name="Chart 59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4187325478"/>
                        </p:ext>
                      </p:extLst>
                    </p:nvPr>
                  </p:nvGraphicFramePr>
                  <p:xfrm>
                    <a:off x="316171" y="4215135"/>
                    <a:ext cx="785102" cy="491679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3"/>
                    </a:graphicData>
                  </a:graphic>
                </p:graphicFrame>
                <p:sp>
                  <p:nvSpPr>
                    <p:cNvPr id="61" name="Rounded Rectangle 60"/>
                    <p:cNvSpPr/>
                    <p:nvPr/>
                  </p:nvSpPr>
                  <p:spPr bwMode="auto">
                    <a:xfrm>
                      <a:off x="1101273" y="4240307"/>
                      <a:ext cx="673064" cy="441334"/>
                    </a:xfrm>
                    <a:prstGeom prst="roundRect">
                      <a:avLst/>
                    </a:prstGeom>
                    <a:solidFill>
                      <a:srgbClr val="A50021"/>
                    </a:solidFill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119137" y="4688605"/>
                    <a:ext cx="609731" cy="1301279"/>
                    <a:chOff x="4557815" y="5280701"/>
                    <a:chExt cx="609731" cy="1301279"/>
                  </a:xfrm>
                </p:grpSpPr>
                <p:grpSp>
                  <p:nvGrpSpPr>
                    <p:cNvPr id="55" name="Group 9"/>
                    <p:cNvGrpSpPr/>
                    <p:nvPr/>
                  </p:nvGrpSpPr>
                  <p:grpSpPr>
                    <a:xfrm>
                      <a:off x="4557815" y="5470644"/>
                      <a:ext cx="609731" cy="1111336"/>
                      <a:chOff x="1244686" y="2823147"/>
                      <a:chExt cx="380390" cy="828938"/>
                    </a:xfrm>
                    <a:solidFill>
                      <a:srgbClr val="FFFFCC"/>
                    </a:solidFill>
                  </p:grpSpPr>
                  <p:cxnSp>
                    <p:nvCxnSpPr>
                      <p:cNvPr id="57" name="Straight Connector 56"/>
                      <p:cNvCxnSpPr/>
                      <p:nvPr/>
                    </p:nvCxnSpPr>
                    <p:spPr bwMode="auto">
                      <a:xfrm>
                        <a:off x="1434880" y="3141357"/>
                        <a:ext cx="0" cy="169646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</p:cxnSp>
                  <p:sp>
                    <p:nvSpPr>
                      <p:cNvPr id="58" name="TextBox 57"/>
                      <p:cNvSpPr txBox="1">
                        <a:spLocks noChangeAspect="1"/>
                      </p:cNvSpPr>
                      <p:nvPr/>
                    </p:nvSpPr>
                    <p:spPr>
                      <a:xfrm>
                        <a:off x="1277587" y="3318529"/>
                        <a:ext cx="314588" cy="333556"/>
                      </a:xfrm>
                      <a:prstGeom prst="rect">
                        <a:avLst/>
                      </a:prstGeom>
                      <a:grpFill/>
                      <a:ln w="19050" cmpd="sng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dirty="0" smtClean="0">
                            <a:solidFill>
                              <a:srgbClr val="01020B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C</a:t>
                        </a:r>
                      </a:p>
                    </p:txBody>
                  </p:sp>
                  <p:sp>
                    <p:nvSpPr>
                      <p:cNvPr id="59" name="Isosceles Triangle 58"/>
                      <p:cNvSpPr/>
                      <p:nvPr/>
                    </p:nvSpPr>
                    <p:spPr bwMode="auto">
                      <a:xfrm>
                        <a:off x="1244686" y="2823147"/>
                        <a:ext cx="380390" cy="301752"/>
                      </a:xfrm>
                      <a:prstGeom prst="triangl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IS</a:t>
                        </a:r>
                        <a:endPara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cxnSp>
                  <p:nvCxnSpPr>
                    <p:cNvPr id="56" name="Straight Connector 55"/>
                    <p:cNvCxnSpPr/>
                    <p:nvPr/>
                  </p:nvCxnSpPr>
                  <p:spPr bwMode="auto">
                    <a:xfrm flipV="1">
                      <a:off x="4862680" y="5280701"/>
                      <a:ext cx="0" cy="18994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cxnSp>
              </p:grp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2176606" y="4476333"/>
                  <a:ext cx="1494603" cy="1668246"/>
                  <a:chOff x="2877242" y="4358976"/>
                  <a:chExt cx="1494603" cy="1668246"/>
                </a:xfrm>
              </p:grpSpPr>
              <p:grpSp>
                <p:nvGrpSpPr>
                  <p:cNvPr id="44" name="Group 43"/>
                  <p:cNvGrpSpPr/>
                  <p:nvPr/>
                </p:nvGrpSpPr>
                <p:grpSpPr>
                  <a:xfrm>
                    <a:off x="2877242" y="4358976"/>
                    <a:ext cx="1494603" cy="491679"/>
                    <a:chOff x="2877242" y="4270822"/>
                    <a:chExt cx="1494603" cy="491679"/>
                  </a:xfrm>
                </p:grpSpPr>
                <p:graphicFrame>
                  <p:nvGraphicFramePr>
                    <p:cNvPr id="51" name="Chart 50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2452327930"/>
                        </p:ext>
                      </p:extLst>
                    </p:nvPr>
                  </p:nvGraphicFramePr>
                  <p:xfrm>
                    <a:off x="3586743" y="4270822"/>
                    <a:ext cx="785102" cy="491679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4"/>
                    </a:graphicData>
                  </a:graphic>
                </p:graphicFrame>
                <p:sp>
                  <p:nvSpPr>
                    <p:cNvPr id="52" name="Rounded Rectangle 51"/>
                    <p:cNvSpPr/>
                    <p:nvPr/>
                  </p:nvSpPr>
                  <p:spPr bwMode="auto">
                    <a:xfrm>
                      <a:off x="2877242" y="4295994"/>
                      <a:ext cx="673064" cy="441334"/>
                    </a:xfrm>
                    <a:prstGeom prst="roundRect">
                      <a:avLst/>
                    </a:prstGeom>
                    <a:solidFill>
                      <a:srgbClr val="A50021"/>
                    </a:solidFill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2931859" y="4816585"/>
                    <a:ext cx="618447" cy="1210637"/>
                    <a:chOff x="2931859" y="4816585"/>
                    <a:chExt cx="618447" cy="1210637"/>
                  </a:xfrm>
                </p:grpSpPr>
                <p:grpSp>
                  <p:nvGrpSpPr>
                    <p:cNvPr id="46" name="Group 7"/>
                    <p:cNvGrpSpPr/>
                    <p:nvPr/>
                  </p:nvGrpSpPr>
                  <p:grpSpPr>
                    <a:xfrm>
                      <a:off x="2931859" y="5018863"/>
                      <a:ext cx="618447" cy="1008359"/>
                      <a:chOff x="523058" y="2899957"/>
                      <a:chExt cx="385828" cy="752128"/>
                    </a:xfrm>
                  </p:grpSpPr>
                  <p:cxnSp>
                    <p:nvCxnSpPr>
                      <p:cNvPr id="48" name="Straight Connector 47"/>
                      <p:cNvCxnSpPr/>
                      <p:nvPr/>
                    </p:nvCxnSpPr>
                    <p:spPr bwMode="auto">
                      <a:xfrm>
                        <a:off x="711055" y="3141357"/>
                        <a:ext cx="0" cy="169646"/>
                      </a:xfrm>
                      <a:prstGeom prst="line">
                        <a:avLst/>
                      </a:prstGeom>
                      <a:solidFill>
                        <a:srgbClr val="CCFFCC"/>
                      </a:solidFill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</p:cxnSp>
                  <p:sp>
                    <p:nvSpPr>
                      <p:cNvPr id="49" name="TextBox 48"/>
                      <p:cNvSpPr txBox="1">
                        <a:spLocks noChangeAspect="1"/>
                      </p:cNvSpPr>
                      <p:nvPr/>
                    </p:nvSpPr>
                    <p:spPr>
                      <a:xfrm>
                        <a:off x="553762" y="3318529"/>
                        <a:ext cx="314588" cy="3335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mpd="sng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dirty="0" smtClean="0">
                            <a:solidFill>
                              <a:srgbClr val="01020B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B</a:t>
                        </a:r>
                      </a:p>
                    </p:txBody>
                  </p:sp>
                  <p:sp>
                    <p:nvSpPr>
                      <p:cNvPr id="50" name="Rectangle 4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23058" y="2899957"/>
                        <a:ext cx="385828" cy="228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SS</a:t>
                        </a:r>
                        <a:endPara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cxnSp>
                  <p:nvCxnSpPr>
                    <p:cNvPr id="47" name="Straight Connector 46"/>
                    <p:cNvCxnSpPr/>
                    <p:nvPr/>
                  </p:nvCxnSpPr>
                  <p:spPr bwMode="auto">
                    <a:xfrm flipV="1">
                      <a:off x="3219532" y="4816585"/>
                      <a:ext cx="0" cy="18994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cxnSp>
              </p:grpSp>
            </p:grpSp>
          </p:grpSp>
          <p:grpSp>
            <p:nvGrpSpPr>
              <p:cNvPr id="37" name="Group 36"/>
              <p:cNvGrpSpPr/>
              <p:nvPr/>
            </p:nvGrpSpPr>
            <p:grpSpPr>
              <a:xfrm>
                <a:off x="1503737" y="3848840"/>
                <a:ext cx="1009401" cy="652665"/>
                <a:chOff x="1503737" y="3848840"/>
                <a:chExt cx="1009401" cy="652665"/>
              </a:xfrm>
            </p:grpSpPr>
            <p:sp>
              <p:nvSpPr>
                <p:cNvPr id="38" name="Oval 37"/>
                <p:cNvSpPr/>
                <p:nvPr/>
              </p:nvSpPr>
              <p:spPr bwMode="auto">
                <a:xfrm>
                  <a:off x="1616843" y="3848840"/>
                  <a:ext cx="783189" cy="388713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9" name="Group 38"/>
                <p:cNvGrpSpPr/>
                <p:nvPr/>
              </p:nvGrpSpPr>
              <p:grpSpPr>
                <a:xfrm>
                  <a:off x="1503737" y="4180627"/>
                  <a:ext cx="1009401" cy="320878"/>
                  <a:chOff x="1503737" y="4180627"/>
                  <a:chExt cx="1009401" cy="320878"/>
                </a:xfrm>
              </p:grpSpPr>
              <p:cxnSp>
                <p:nvCxnSpPr>
                  <p:cNvPr id="40" name="Straight Connector 39"/>
                  <p:cNvCxnSpPr>
                    <a:stCxn id="38" idx="3"/>
                    <a:endCxn id="61" idx="0"/>
                  </p:cNvCxnSpPr>
                  <p:nvPr/>
                </p:nvCxnSpPr>
                <p:spPr bwMode="auto">
                  <a:xfrm flipH="1">
                    <a:off x="1503737" y="4180627"/>
                    <a:ext cx="227801" cy="32087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  <p:cxnSp>
                <p:nvCxnSpPr>
                  <p:cNvPr id="41" name="Straight Connector 40"/>
                  <p:cNvCxnSpPr>
                    <a:stCxn id="38" idx="5"/>
                    <a:endCxn id="52" idx="0"/>
                  </p:cNvCxnSpPr>
                  <p:nvPr/>
                </p:nvCxnSpPr>
                <p:spPr bwMode="auto">
                  <a:xfrm>
                    <a:off x="2285337" y="4180627"/>
                    <a:ext cx="227801" cy="32087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</p:cxnSp>
            </p:grpSp>
          </p:grpSp>
        </p:grpSp>
        <p:grpSp>
          <p:nvGrpSpPr>
            <p:cNvPr id="27" name="Group 26"/>
            <p:cNvGrpSpPr/>
            <p:nvPr/>
          </p:nvGrpSpPr>
          <p:grpSpPr>
            <a:xfrm>
              <a:off x="3358114" y="2970419"/>
              <a:ext cx="628938" cy="1342780"/>
              <a:chOff x="3623140" y="4261969"/>
              <a:chExt cx="628938" cy="1342780"/>
            </a:xfrm>
          </p:grpSpPr>
          <p:cxnSp>
            <p:nvCxnSpPr>
              <p:cNvPr id="31" name="Straight Connector 30"/>
              <p:cNvCxnSpPr>
                <a:endCxn id="28" idx="5"/>
              </p:cNvCxnSpPr>
              <p:nvPr/>
            </p:nvCxnSpPr>
            <p:spPr bwMode="auto">
              <a:xfrm flipH="1" flipV="1">
                <a:off x="3623140" y="4261969"/>
                <a:ext cx="320618" cy="24359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grpSp>
            <p:nvGrpSpPr>
              <p:cNvPr id="32" name="Group 21"/>
              <p:cNvGrpSpPr/>
              <p:nvPr/>
            </p:nvGrpSpPr>
            <p:grpSpPr>
              <a:xfrm>
                <a:off x="3642347" y="4493410"/>
                <a:ext cx="609731" cy="1111339"/>
                <a:chOff x="1244686" y="2823147"/>
                <a:chExt cx="380390" cy="828941"/>
              </a:xfrm>
            </p:grpSpPr>
            <p:cxnSp>
              <p:nvCxnSpPr>
                <p:cNvPr id="33" name="Straight Connector 32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34" name="TextBox 33"/>
                <p:cNvSpPr txBox="1">
                  <a:spLocks noChangeAspect="1"/>
                </p:cNvSpPr>
                <p:nvPr/>
              </p:nvSpPr>
              <p:spPr>
                <a:xfrm>
                  <a:off x="1277588" y="3318532"/>
                  <a:ext cx="314587" cy="333556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Isosceles Triangle 34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28" name="Oval 27"/>
            <p:cNvSpPr/>
            <p:nvPr/>
          </p:nvSpPr>
          <p:spPr bwMode="auto">
            <a:xfrm>
              <a:off x="2689619" y="2545159"/>
              <a:ext cx="783190" cy="498224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INL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9" name="Straight Connector 28"/>
            <p:cNvCxnSpPr>
              <a:stCxn id="38" idx="0"/>
            </p:cNvCxnSpPr>
            <p:nvPr/>
          </p:nvCxnSpPr>
          <p:spPr bwMode="auto">
            <a:xfrm flipV="1">
              <a:off x="2008438" y="3592255"/>
              <a:ext cx="260564" cy="2565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30" name="Straight Connector 29"/>
            <p:cNvCxnSpPr>
              <a:stCxn id="63" idx="0"/>
              <a:endCxn id="28" idx="3"/>
            </p:cNvCxnSpPr>
            <p:nvPr/>
          </p:nvCxnSpPr>
          <p:spPr bwMode="auto">
            <a:xfrm flipV="1">
              <a:off x="2529567" y="2970419"/>
              <a:ext cx="274748" cy="19833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cxnSp>
        <p:nvCxnSpPr>
          <p:cNvPr id="68" name="Straight Arrow Connector 67"/>
          <p:cNvCxnSpPr/>
          <p:nvPr/>
        </p:nvCxnSpPr>
        <p:spPr bwMode="auto">
          <a:xfrm flipV="1">
            <a:off x="2647784" y="3826437"/>
            <a:ext cx="0" cy="3085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A50021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731499" y="2902878"/>
            <a:ext cx="1087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Catalogs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072265" y="3087543"/>
            <a:ext cx="1630017" cy="30777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Observed Stats</a:t>
            </a:r>
          </a:p>
        </p:txBody>
      </p:sp>
      <p:sp>
        <p:nvSpPr>
          <p:cNvPr id="69" name="AutoShape 10"/>
          <p:cNvSpPr>
            <a:spLocks noChangeArrowheads="1"/>
          </p:cNvSpPr>
          <p:nvPr/>
        </p:nvSpPr>
        <p:spPr bwMode="auto">
          <a:xfrm>
            <a:off x="2078847" y="3106665"/>
            <a:ext cx="832634" cy="38112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Original</a:t>
            </a:r>
          </a:p>
          <a:p>
            <a:endParaRPr lang="en-US" sz="1600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AutoShape 10"/>
          <p:cNvSpPr>
            <a:spLocks noChangeArrowheads="1"/>
          </p:cNvSpPr>
          <p:nvPr/>
        </p:nvSpPr>
        <p:spPr bwMode="auto">
          <a:xfrm>
            <a:off x="1917885" y="3370671"/>
            <a:ext cx="1034648" cy="38112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&amp; Observed</a:t>
            </a:r>
          </a:p>
          <a:p>
            <a:endParaRPr lang="en-US" sz="1600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80905" y="5424274"/>
            <a:ext cx="6688835" cy="830997"/>
          </a:xfrm>
          <a:prstGeom prst="rect">
            <a:avLst/>
          </a:prstGeom>
          <a:solidFill>
            <a:srgbClr val="FFD03B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Optimization of subsequent queries </a:t>
            </a:r>
          </a:p>
          <a:p>
            <a:pPr algn="ctr"/>
            <a:r>
              <a:rPr lang="en-US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benefits from the observed statistics </a:t>
            </a:r>
          </a:p>
        </p:txBody>
      </p:sp>
      <p:cxnSp>
        <p:nvCxnSpPr>
          <p:cNvPr id="71" name="Straight Arrow Connector 70"/>
          <p:cNvCxnSpPr/>
          <p:nvPr/>
        </p:nvCxnSpPr>
        <p:spPr bwMode="auto">
          <a:xfrm>
            <a:off x="4678652" y="2113668"/>
            <a:ext cx="1555171" cy="99299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A5002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75" name="Elbow Connector 74"/>
          <p:cNvCxnSpPr>
            <a:stCxn id="67" idx="2"/>
            <a:endCxn id="11" idx="3"/>
          </p:cNvCxnSpPr>
          <p:nvPr/>
        </p:nvCxnSpPr>
        <p:spPr bwMode="auto">
          <a:xfrm rot="5400000">
            <a:off x="4595807" y="2099757"/>
            <a:ext cx="995904" cy="3587031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rgbClr val="A5002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65" name="Rectangle 64"/>
          <p:cNvSpPr/>
          <p:nvPr/>
        </p:nvSpPr>
        <p:spPr>
          <a:xfrm>
            <a:off x="3878904" y="1901738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Query Plan</a:t>
            </a:r>
          </a:p>
        </p:txBody>
      </p:sp>
    </p:spTree>
    <p:extLst>
      <p:ext uri="{BB962C8B-B14F-4D97-AF65-F5344CB8AC3E}">
        <p14:creationId xmlns:p14="http://schemas.microsoft.com/office/powerpoint/2010/main" val="232910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67" grpId="0" animBg="1"/>
      <p:bldP spid="69" grpId="0"/>
      <p:bldP spid="64" grpId="0" animBg="1"/>
      <p:bldP spid="6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061" y="303979"/>
            <a:ext cx="8349753" cy="684475"/>
          </a:xfrm>
        </p:spPr>
        <p:txBody>
          <a:bodyPr/>
          <a:lstStyle/>
          <a:p>
            <a:r>
              <a:rPr lang="en-US" sz="5500" dirty="0" smtClean="0"/>
              <a:t>Dynamic </a:t>
            </a:r>
            <a:r>
              <a:rPr lang="en-US" sz="5500" dirty="0" err="1" smtClean="0"/>
              <a:t>Reoptimization</a:t>
            </a:r>
            <a:endParaRPr lang="en-US" sz="5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2025" y="6290237"/>
            <a:ext cx="561975" cy="365125"/>
          </a:xfrm>
        </p:spPr>
        <p:txBody>
          <a:bodyPr/>
          <a:lstStyle/>
          <a:p>
            <a:fld id="{E98DCB10-97A4-405D-8E23-559299D9D189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708576" y="2060781"/>
            <a:ext cx="1591669" cy="512404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Optimizer</a:t>
            </a:r>
            <a:endParaRPr lang="en-US" sz="1600" b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151043" y="2316983"/>
            <a:ext cx="46953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06468" y="2103610"/>
            <a:ext cx="10445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Query</a:t>
            </a: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5820712" y="2058648"/>
            <a:ext cx="1591669" cy="512404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Executor</a:t>
            </a:r>
            <a:endParaRPr lang="en-US" sz="1600" b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28"/>
          <p:cNvSpPr>
            <a:spLocks noChangeArrowheads="1"/>
          </p:cNvSpPr>
          <p:nvPr/>
        </p:nvSpPr>
        <p:spPr bwMode="auto">
          <a:xfrm>
            <a:off x="7694330" y="1689375"/>
            <a:ext cx="1322387" cy="1250950"/>
          </a:xfrm>
          <a:prstGeom prst="can">
            <a:avLst>
              <a:gd name="adj" fmla="val 25000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600"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7420334" y="2314850"/>
            <a:ext cx="281948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1020B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2" name="Straight Arrow Connector 21"/>
          <p:cNvCxnSpPr>
            <a:stCxn id="6" idx="3"/>
          </p:cNvCxnSpPr>
          <p:nvPr/>
        </p:nvCxnSpPr>
        <p:spPr bwMode="auto">
          <a:xfrm>
            <a:off x="3300245" y="2316983"/>
            <a:ext cx="460722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1020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359990" y="2314850"/>
            <a:ext cx="460722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1020B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3268980" y="1750018"/>
            <a:ext cx="2045816" cy="2103120"/>
            <a:chOff x="382103" y="2545159"/>
            <a:chExt cx="3604949" cy="3705923"/>
          </a:xfrm>
        </p:grpSpPr>
        <p:grpSp>
          <p:nvGrpSpPr>
            <p:cNvPr id="25" name="Group 24"/>
            <p:cNvGrpSpPr/>
            <p:nvPr/>
          </p:nvGrpSpPr>
          <p:grpSpPr>
            <a:xfrm>
              <a:off x="1407932" y="3143585"/>
              <a:ext cx="1458166" cy="491679"/>
              <a:chOff x="316171" y="4215135"/>
              <a:chExt cx="1458166" cy="491679"/>
            </a:xfrm>
          </p:grpSpPr>
          <p:graphicFrame>
            <p:nvGraphicFramePr>
              <p:cNvPr id="62" name="Chart 6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98603365"/>
                  </p:ext>
                </p:extLst>
              </p:nvPr>
            </p:nvGraphicFramePr>
            <p:xfrm>
              <a:off x="316171" y="4215135"/>
              <a:ext cx="785102" cy="4916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63" name="Rounded Rectangle 62"/>
              <p:cNvSpPr/>
              <p:nvPr/>
            </p:nvSpPr>
            <p:spPr bwMode="auto">
              <a:xfrm>
                <a:off x="1101273" y="4240307"/>
                <a:ext cx="673064" cy="441334"/>
              </a:xfrm>
              <a:prstGeom prst="roundRect">
                <a:avLst/>
              </a:prstGeom>
              <a:solidFill>
                <a:srgbClr val="A5002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Check</a:t>
                </a:r>
                <a:endParaRPr kumimoji="0" lang="en-US" sz="1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82103" y="3848840"/>
              <a:ext cx="3289106" cy="2402242"/>
              <a:chOff x="382103" y="3848840"/>
              <a:chExt cx="3289106" cy="2402242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382103" y="4476333"/>
                <a:ext cx="3289106" cy="1774749"/>
                <a:chOff x="382103" y="4476333"/>
                <a:chExt cx="3289106" cy="1774749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382103" y="4476333"/>
                  <a:ext cx="1458166" cy="1774749"/>
                  <a:chOff x="316171" y="4215135"/>
                  <a:chExt cx="1458166" cy="1774749"/>
                </a:xfrm>
              </p:grpSpPr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316171" y="4215135"/>
                    <a:ext cx="1458166" cy="491679"/>
                    <a:chOff x="316171" y="4215135"/>
                    <a:chExt cx="1458166" cy="491679"/>
                  </a:xfrm>
                </p:grpSpPr>
                <p:graphicFrame>
                  <p:nvGraphicFramePr>
                    <p:cNvPr id="60" name="Chart 59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1389441694"/>
                        </p:ext>
                      </p:extLst>
                    </p:nvPr>
                  </p:nvGraphicFramePr>
                  <p:xfrm>
                    <a:off x="316171" y="4215135"/>
                    <a:ext cx="785102" cy="491679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3"/>
                    </a:graphicData>
                  </a:graphic>
                </p:graphicFrame>
                <p:sp>
                  <p:nvSpPr>
                    <p:cNvPr id="61" name="Rounded Rectangle 60"/>
                    <p:cNvSpPr/>
                    <p:nvPr/>
                  </p:nvSpPr>
                  <p:spPr bwMode="auto">
                    <a:xfrm>
                      <a:off x="1101273" y="4240307"/>
                      <a:ext cx="673064" cy="441334"/>
                    </a:xfrm>
                    <a:prstGeom prst="roundRect">
                      <a:avLst/>
                    </a:prstGeom>
                    <a:solidFill>
                      <a:srgbClr val="A50021"/>
                    </a:solidFill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119137" y="4688605"/>
                    <a:ext cx="609731" cy="1301279"/>
                    <a:chOff x="4557815" y="5280701"/>
                    <a:chExt cx="609731" cy="1301279"/>
                  </a:xfrm>
                </p:grpSpPr>
                <p:grpSp>
                  <p:nvGrpSpPr>
                    <p:cNvPr id="55" name="Group 9"/>
                    <p:cNvGrpSpPr/>
                    <p:nvPr/>
                  </p:nvGrpSpPr>
                  <p:grpSpPr>
                    <a:xfrm>
                      <a:off x="4557815" y="5470644"/>
                      <a:ext cx="609731" cy="1111336"/>
                      <a:chOff x="1244686" y="2823147"/>
                      <a:chExt cx="380390" cy="828938"/>
                    </a:xfrm>
                    <a:solidFill>
                      <a:srgbClr val="FFFFCC"/>
                    </a:solidFill>
                  </p:grpSpPr>
                  <p:cxnSp>
                    <p:nvCxnSpPr>
                      <p:cNvPr id="57" name="Straight Connector 56"/>
                      <p:cNvCxnSpPr/>
                      <p:nvPr/>
                    </p:nvCxnSpPr>
                    <p:spPr bwMode="auto">
                      <a:xfrm>
                        <a:off x="1434880" y="3141357"/>
                        <a:ext cx="0" cy="169646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sp>
                    <p:nvSpPr>
                      <p:cNvPr id="58" name="TextBox 57"/>
                      <p:cNvSpPr txBox="1">
                        <a:spLocks noChangeAspect="1"/>
                      </p:cNvSpPr>
                      <p:nvPr/>
                    </p:nvSpPr>
                    <p:spPr>
                      <a:xfrm>
                        <a:off x="1277587" y="3318529"/>
                        <a:ext cx="314588" cy="333556"/>
                      </a:xfrm>
                      <a:prstGeom prst="rect">
                        <a:avLst/>
                      </a:prstGeom>
                      <a:grpFill/>
                      <a:ln w="19050" cmpd="sng">
                        <a:solidFill>
                          <a:schemeClr val="tx1"/>
                        </a:solidFill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dirty="0" smtClean="0">
                            <a:solidFill>
                              <a:srgbClr val="01020B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C</a:t>
                        </a:r>
                      </a:p>
                    </p:txBody>
                  </p:sp>
                  <p:sp>
                    <p:nvSpPr>
                      <p:cNvPr id="59" name="Isosceles Triangle 58"/>
                      <p:cNvSpPr/>
                      <p:nvPr/>
                    </p:nvSpPr>
                    <p:spPr bwMode="auto">
                      <a:xfrm>
                        <a:off x="1244686" y="2823147"/>
                        <a:ext cx="380390" cy="301752"/>
                      </a:xfrm>
                      <a:prstGeom prst="triangl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IS</a:t>
                        </a:r>
                        <a:endPara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cxnSp>
                  <p:nvCxnSpPr>
                    <p:cNvPr id="56" name="Straight Connector 55"/>
                    <p:cNvCxnSpPr/>
                    <p:nvPr/>
                  </p:nvCxnSpPr>
                  <p:spPr bwMode="auto">
                    <a:xfrm flipV="1">
                      <a:off x="4862680" y="5280701"/>
                      <a:ext cx="0" cy="18994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2176606" y="4476333"/>
                  <a:ext cx="1494603" cy="1668246"/>
                  <a:chOff x="2877242" y="4358976"/>
                  <a:chExt cx="1494603" cy="1668246"/>
                </a:xfrm>
              </p:grpSpPr>
              <p:grpSp>
                <p:nvGrpSpPr>
                  <p:cNvPr id="44" name="Group 43"/>
                  <p:cNvGrpSpPr/>
                  <p:nvPr/>
                </p:nvGrpSpPr>
                <p:grpSpPr>
                  <a:xfrm>
                    <a:off x="2877242" y="4358976"/>
                    <a:ext cx="1494603" cy="491679"/>
                    <a:chOff x="2877242" y="4270822"/>
                    <a:chExt cx="1494603" cy="491679"/>
                  </a:xfrm>
                </p:grpSpPr>
                <p:graphicFrame>
                  <p:nvGraphicFramePr>
                    <p:cNvPr id="51" name="Chart 50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1120316646"/>
                        </p:ext>
                      </p:extLst>
                    </p:nvPr>
                  </p:nvGraphicFramePr>
                  <p:xfrm>
                    <a:off x="3586743" y="4270822"/>
                    <a:ext cx="785102" cy="491679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4"/>
                    </a:graphicData>
                  </a:graphic>
                </p:graphicFrame>
                <p:sp>
                  <p:nvSpPr>
                    <p:cNvPr id="52" name="Rounded Rectangle 51"/>
                    <p:cNvSpPr/>
                    <p:nvPr/>
                  </p:nvSpPr>
                  <p:spPr bwMode="auto">
                    <a:xfrm>
                      <a:off x="2877242" y="4295994"/>
                      <a:ext cx="673064" cy="441334"/>
                    </a:xfrm>
                    <a:prstGeom prst="roundRect">
                      <a:avLst/>
                    </a:prstGeom>
                    <a:solidFill>
                      <a:srgbClr val="A50021"/>
                    </a:solidFill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2931859" y="4816585"/>
                    <a:ext cx="618447" cy="1210637"/>
                    <a:chOff x="2931859" y="4816585"/>
                    <a:chExt cx="618447" cy="1210637"/>
                  </a:xfrm>
                </p:grpSpPr>
                <p:grpSp>
                  <p:nvGrpSpPr>
                    <p:cNvPr id="46" name="Group 7"/>
                    <p:cNvGrpSpPr/>
                    <p:nvPr/>
                  </p:nvGrpSpPr>
                  <p:grpSpPr>
                    <a:xfrm>
                      <a:off x="2931859" y="5018863"/>
                      <a:ext cx="618447" cy="1008359"/>
                      <a:chOff x="523058" y="2899957"/>
                      <a:chExt cx="385828" cy="752128"/>
                    </a:xfrm>
                  </p:grpSpPr>
                  <p:cxnSp>
                    <p:nvCxnSpPr>
                      <p:cNvPr id="48" name="Straight Connector 47"/>
                      <p:cNvCxnSpPr/>
                      <p:nvPr/>
                    </p:nvCxnSpPr>
                    <p:spPr bwMode="auto">
                      <a:xfrm>
                        <a:off x="711055" y="3141357"/>
                        <a:ext cx="0" cy="169646"/>
                      </a:xfrm>
                      <a:prstGeom prst="line">
                        <a:avLst/>
                      </a:prstGeom>
                      <a:solidFill>
                        <a:srgbClr val="CCFFCC"/>
                      </a:solidFill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sp>
                    <p:nvSpPr>
                      <p:cNvPr id="49" name="TextBox 48"/>
                      <p:cNvSpPr txBox="1">
                        <a:spLocks noChangeAspect="1"/>
                      </p:cNvSpPr>
                      <p:nvPr/>
                    </p:nvSpPr>
                    <p:spPr>
                      <a:xfrm>
                        <a:off x="553762" y="3318529"/>
                        <a:ext cx="314588" cy="3335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mpd="sng">
                        <a:solidFill>
                          <a:schemeClr val="tx1"/>
                        </a:solidFill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dirty="0" smtClean="0">
                            <a:solidFill>
                              <a:srgbClr val="01020B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B</a:t>
                        </a:r>
                      </a:p>
                    </p:txBody>
                  </p:sp>
                  <p:sp>
                    <p:nvSpPr>
                      <p:cNvPr id="50" name="Rectangle 4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23058" y="2899957"/>
                        <a:ext cx="385828" cy="228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SS</a:t>
                        </a:r>
                        <a:endPara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cxnSp>
                  <p:nvCxnSpPr>
                    <p:cNvPr id="47" name="Straight Connector 46"/>
                    <p:cNvCxnSpPr/>
                    <p:nvPr/>
                  </p:nvCxnSpPr>
                  <p:spPr bwMode="auto">
                    <a:xfrm flipV="1">
                      <a:off x="3219532" y="4816585"/>
                      <a:ext cx="0" cy="18994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  <p:grpSp>
            <p:nvGrpSpPr>
              <p:cNvPr id="37" name="Group 36"/>
              <p:cNvGrpSpPr/>
              <p:nvPr/>
            </p:nvGrpSpPr>
            <p:grpSpPr>
              <a:xfrm>
                <a:off x="1503737" y="3848840"/>
                <a:ext cx="1009401" cy="652665"/>
                <a:chOff x="1503737" y="3848840"/>
                <a:chExt cx="1009401" cy="652665"/>
              </a:xfrm>
            </p:grpSpPr>
            <p:sp>
              <p:nvSpPr>
                <p:cNvPr id="38" name="Oval 37"/>
                <p:cNvSpPr/>
                <p:nvPr/>
              </p:nvSpPr>
              <p:spPr bwMode="auto">
                <a:xfrm>
                  <a:off x="1616843" y="3848840"/>
                  <a:ext cx="783189" cy="388713"/>
                </a:xfrm>
                <a:prstGeom prst="ellipse">
                  <a:avLst/>
                </a:prstGeom>
                <a:solidFill>
                  <a:srgbClr val="66FFFF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SMJ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9" name="Group 38"/>
                <p:cNvGrpSpPr/>
                <p:nvPr/>
              </p:nvGrpSpPr>
              <p:grpSpPr>
                <a:xfrm>
                  <a:off x="1503737" y="4180627"/>
                  <a:ext cx="1009401" cy="320878"/>
                  <a:chOff x="1503737" y="4180627"/>
                  <a:chExt cx="1009401" cy="320878"/>
                </a:xfrm>
              </p:grpSpPr>
              <p:cxnSp>
                <p:nvCxnSpPr>
                  <p:cNvPr id="40" name="Straight Connector 39"/>
                  <p:cNvCxnSpPr>
                    <a:stCxn id="38" idx="3"/>
                    <a:endCxn id="61" idx="0"/>
                  </p:cNvCxnSpPr>
                  <p:nvPr/>
                </p:nvCxnSpPr>
                <p:spPr bwMode="auto">
                  <a:xfrm flipH="1">
                    <a:off x="1503737" y="4180627"/>
                    <a:ext cx="227801" cy="32087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1" name="Straight Connector 40"/>
                  <p:cNvCxnSpPr>
                    <a:stCxn id="38" idx="5"/>
                    <a:endCxn id="52" idx="0"/>
                  </p:cNvCxnSpPr>
                  <p:nvPr/>
                </p:nvCxnSpPr>
                <p:spPr bwMode="auto">
                  <a:xfrm>
                    <a:off x="2285337" y="4180627"/>
                    <a:ext cx="227801" cy="32087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</p:grpSp>
        <p:grpSp>
          <p:nvGrpSpPr>
            <p:cNvPr id="27" name="Group 26"/>
            <p:cNvGrpSpPr/>
            <p:nvPr/>
          </p:nvGrpSpPr>
          <p:grpSpPr>
            <a:xfrm>
              <a:off x="3358114" y="2970419"/>
              <a:ext cx="628938" cy="1342780"/>
              <a:chOff x="3623140" y="4261969"/>
              <a:chExt cx="628938" cy="1342780"/>
            </a:xfrm>
          </p:grpSpPr>
          <p:cxnSp>
            <p:nvCxnSpPr>
              <p:cNvPr id="31" name="Straight Connector 30"/>
              <p:cNvCxnSpPr>
                <a:endCxn id="28" idx="5"/>
              </p:cNvCxnSpPr>
              <p:nvPr/>
            </p:nvCxnSpPr>
            <p:spPr bwMode="auto">
              <a:xfrm flipH="1" flipV="1">
                <a:off x="3623140" y="4261969"/>
                <a:ext cx="320618" cy="24359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32" name="Group 21"/>
              <p:cNvGrpSpPr/>
              <p:nvPr/>
            </p:nvGrpSpPr>
            <p:grpSpPr>
              <a:xfrm>
                <a:off x="3642347" y="4493410"/>
                <a:ext cx="609731" cy="1111339"/>
                <a:chOff x="1244686" y="2823147"/>
                <a:chExt cx="380390" cy="828941"/>
              </a:xfrm>
            </p:grpSpPr>
            <p:cxnSp>
              <p:nvCxnSpPr>
                <p:cNvPr id="33" name="Straight Connector 32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4" name="TextBox 33"/>
                <p:cNvSpPr txBox="1">
                  <a:spLocks noChangeAspect="1"/>
                </p:cNvSpPr>
                <p:nvPr/>
              </p:nvSpPr>
              <p:spPr>
                <a:xfrm>
                  <a:off x="1277588" y="3318532"/>
                  <a:ext cx="314587" cy="333556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Isosceles Triangle 34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28" name="Oval 27"/>
            <p:cNvSpPr/>
            <p:nvPr/>
          </p:nvSpPr>
          <p:spPr bwMode="auto">
            <a:xfrm>
              <a:off x="2689619" y="2545159"/>
              <a:ext cx="783190" cy="498224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INL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9" name="Straight Connector 28"/>
            <p:cNvCxnSpPr>
              <a:stCxn id="38" idx="0"/>
            </p:cNvCxnSpPr>
            <p:nvPr/>
          </p:nvCxnSpPr>
          <p:spPr bwMode="auto">
            <a:xfrm flipV="1">
              <a:off x="2008438" y="3592255"/>
              <a:ext cx="260564" cy="2565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63" idx="0"/>
            </p:cNvCxnSpPr>
            <p:nvPr/>
          </p:nvCxnSpPr>
          <p:spPr bwMode="auto">
            <a:xfrm flipV="1">
              <a:off x="2529566" y="2887689"/>
              <a:ext cx="320104" cy="28106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" name="TextBox 14"/>
          <p:cNvSpPr txBox="1"/>
          <p:nvPr/>
        </p:nvSpPr>
        <p:spPr>
          <a:xfrm>
            <a:off x="6600506" y="3337244"/>
            <a:ext cx="2155405" cy="83099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2) Output of SMJ is materialized  as </a:t>
            </a:r>
            <a:r>
              <a:rPr lang="en-US" sz="1600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Tmp1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sz="1600" dirty="0" err="1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tempdb</a:t>
            </a:r>
            <a:endParaRPr lang="en-US" sz="1600" dirty="0" smtClean="0">
              <a:solidFill>
                <a:srgbClr val="01020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952830" y="2524261"/>
            <a:ext cx="803081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Tmp1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785549" y="2020429"/>
            <a:ext cx="1165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Database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68749" y="1186346"/>
            <a:ext cx="3536760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1) Observed output size of SMJ is </a:t>
            </a:r>
            <a:r>
              <a:rPr lang="en-US" sz="16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5x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 larger than expected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778773" y="5459240"/>
            <a:ext cx="3043660" cy="83099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srgbClr val="01020B"/>
                </a:solidFill>
                <a:latin typeface="Arial" pitchFamily="34" charset="0"/>
                <a:cs typeface="Arial" pitchFamily="34" charset="0"/>
              </a:rPr>
              <a:t>) Remainder of query is returned to the optimizer for </a:t>
            </a:r>
            <a:r>
              <a:rPr lang="en-US" sz="1600" dirty="0" err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reoptimization</a:t>
            </a:r>
            <a:endParaRPr lang="en-US" sz="1600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038968" y="4602112"/>
            <a:ext cx="1811048" cy="1126976"/>
            <a:chOff x="1620578" y="3521178"/>
            <a:chExt cx="1811048" cy="1126976"/>
          </a:xfrm>
        </p:grpSpPr>
        <p:graphicFrame>
          <p:nvGraphicFramePr>
            <p:cNvPr id="114" name="Chart 1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9553919"/>
                </p:ext>
              </p:extLst>
            </p:nvPr>
          </p:nvGraphicFramePr>
          <p:xfrm>
            <a:off x="1856065" y="3915020"/>
            <a:ext cx="445547" cy="2790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79" name="Group 78"/>
            <p:cNvGrpSpPr/>
            <p:nvPr/>
          </p:nvGrpSpPr>
          <p:grpSpPr>
            <a:xfrm>
              <a:off x="3074702" y="3762514"/>
              <a:ext cx="356924" cy="762031"/>
              <a:chOff x="3623140" y="4261969"/>
              <a:chExt cx="628938" cy="1342780"/>
            </a:xfrm>
          </p:grpSpPr>
          <p:cxnSp>
            <p:nvCxnSpPr>
              <p:cNvPr id="83" name="Straight Connector 82"/>
              <p:cNvCxnSpPr>
                <a:endCxn id="80" idx="5"/>
              </p:cNvCxnSpPr>
              <p:nvPr/>
            </p:nvCxnSpPr>
            <p:spPr bwMode="auto">
              <a:xfrm flipH="1" flipV="1">
                <a:off x="3623140" y="4261969"/>
                <a:ext cx="320618" cy="24359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102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84" name="Group 21"/>
              <p:cNvGrpSpPr/>
              <p:nvPr/>
            </p:nvGrpSpPr>
            <p:grpSpPr>
              <a:xfrm>
                <a:off x="3642347" y="4493410"/>
                <a:ext cx="609731" cy="1111339"/>
                <a:chOff x="1244686" y="2823147"/>
                <a:chExt cx="380390" cy="828941"/>
              </a:xfrm>
            </p:grpSpPr>
            <p:cxnSp>
              <p:nvCxnSpPr>
                <p:cNvPr id="85" name="Straight Connector 84"/>
                <p:cNvCxnSpPr/>
                <p:nvPr/>
              </p:nvCxnSpPr>
              <p:spPr bwMode="auto">
                <a:xfrm>
                  <a:off x="1434880" y="3141360"/>
                  <a:ext cx="0" cy="169646"/>
                </a:xfrm>
                <a:prstGeom prst="lin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6" name="TextBox 85"/>
                <p:cNvSpPr txBox="1">
                  <a:spLocks noChangeAspect="1"/>
                </p:cNvSpPr>
                <p:nvPr/>
              </p:nvSpPr>
              <p:spPr>
                <a:xfrm>
                  <a:off x="1277588" y="3318532"/>
                  <a:ext cx="314587" cy="333556"/>
                </a:xfrm>
                <a:prstGeom prst="rect">
                  <a:avLst/>
                </a:prstGeom>
                <a:solidFill>
                  <a:srgbClr val="CCFFCC"/>
                </a:solidFill>
                <a:ln w="19050" cmpd="sng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1020B"/>
                      </a:solidFill>
                      <a:latin typeface="Arial" pitchFamily="34" charset="0"/>
                      <a:cs typeface="Arial" pitchFamily="34" charset="0"/>
                    </a:rPr>
                    <a:t>A</a:t>
                  </a:r>
                  <a:endParaRPr lang="en-US" sz="1000" dirty="0" smtClean="0">
                    <a:solidFill>
                      <a:srgbClr val="01020B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" name="Isosceles Triangle 86"/>
                <p:cNvSpPr/>
                <p:nvPr/>
              </p:nvSpPr>
              <p:spPr bwMode="auto">
                <a:xfrm>
                  <a:off x="1244686" y="2823147"/>
                  <a:ext cx="380390" cy="301752"/>
                </a:xfrm>
                <a:prstGeom prst="triangle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rgbClr val="01020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1020B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IS</a:t>
                  </a:r>
                  <a:endParaRPr kumimoji="0" lang="en-US" sz="1000" b="0" i="0" u="none" strike="noStrike" cap="none" normalizeH="0" baseline="0" dirty="0">
                    <a:ln>
                      <a:noFill/>
                    </a:ln>
                    <a:solidFill>
                      <a:srgbClr val="01020B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0" name="Oval 79"/>
            <p:cNvSpPr/>
            <p:nvPr/>
          </p:nvSpPr>
          <p:spPr bwMode="auto">
            <a:xfrm>
              <a:off x="2695330" y="3521178"/>
              <a:ext cx="444462" cy="282743"/>
            </a:xfrm>
            <a:prstGeom prst="ellipse">
              <a:avLst/>
            </a:prstGeom>
            <a:solidFill>
              <a:srgbClr val="B8C1E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INL</a:t>
              </a: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1020B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TextBox 115"/>
            <p:cNvSpPr txBox="1">
              <a:spLocks noChangeAspect="1"/>
            </p:cNvSpPr>
            <p:nvPr/>
          </p:nvSpPr>
          <p:spPr>
            <a:xfrm>
              <a:off x="2377291" y="3940268"/>
              <a:ext cx="526106" cy="246221"/>
            </a:xfrm>
            <a:prstGeom prst="rect">
              <a:avLst/>
            </a:prstGeom>
            <a:solidFill>
              <a:srgbClr val="7030A0"/>
            </a:solidFill>
            <a:ln w="1905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Tmp1</a:t>
              </a:r>
            </a:p>
          </p:txBody>
        </p:sp>
        <p:cxnSp>
          <p:nvCxnSpPr>
            <p:cNvPr id="117" name="Straight Connector 116"/>
            <p:cNvCxnSpPr>
              <a:stCxn id="80" idx="3"/>
            </p:cNvCxnSpPr>
            <p:nvPr/>
          </p:nvCxnSpPr>
          <p:spPr bwMode="auto">
            <a:xfrm flipH="1">
              <a:off x="2640344" y="3762514"/>
              <a:ext cx="120076" cy="198194"/>
            </a:xfrm>
            <a:prstGeom prst="line">
              <a:avLst/>
            </a:prstGeom>
            <a:solidFill>
              <a:srgbClr val="CCFFCC"/>
            </a:solidFill>
            <a:ln w="19050" cap="flat" cmpd="sng" algn="ctr">
              <a:solidFill>
                <a:srgbClr val="0102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8" name="TextBox 117"/>
            <p:cNvSpPr txBox="1"/>
            <p:nvPr/>
          </p:nvSpPr>
          <p:spPr>
            <a:xfrm>
              <a:off x="1620578" y="4186489"/>
              <a:ext cx="951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Actual</a:t>
              </a:r>
            </a:p>
            <a:p>
              <a:pPr algn="ctr"/>
              <a:r>
                <a:rPr lang="en-US" sz="1200" b="0" dirty="0" smtClean="0">
                  <a:solidFill>
                    <a:srgbClr val="01020B"/>
                  </a:solidFill>
                  <a:latin typeface="Arial" pitchFamily="34" charset="0"/>
                  <a:cs typeface="Arial" pitchFamily="34" charset="0"/>
                </a:rPr>
                <a:t>Stats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442040" y="2571052"/>
            <a:ext cx="3585049" cy="1865767"/>
            <a:chOff x="2442040" y="2340473"/>
            <a:chExt cx="3585049" cy="1865767"/>
          </a:xfrm>
        </p:grpSpPr>
        <p:cxnSp>
          <p:nvCxnSpPr>
            <p:cNvPr id="125" name="Straight Connector 124"/>
            <p:cNvCxnSpPr/>
            <p:nvPr/>
          </p:nvCxnSpPr>
          <p:spPr bwMode="auto">
            <a:xfrm>
              <a:off x="6027089" y="2342606"/>
              <a:ext cx="0" cy="186363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A5002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 flipH="1">
              <a:off x="2442040" y="4206240"/>
              <a:ext cx="3585049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A5002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Arrow Connector 128"/>
            <p:cNvCxnSpPr/>
            <p:nvPr/>
          </p:nvCxnSpPr>
          <p:spPr bwMode="auto">
            <a:xfrm flipV="1">
              <a:off x="2442040" y="2340473"/>
              <a:ext cx="0" cy="18657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A5002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77" name="Straight Arrow Connector 76"/>
          <p:cNvCxnSpPr/>
          <p:nvPr/>
        </p:nvCxnSpPr>
        <p:spPr>
          <a:xfrm flipH="1" flipV="1">
            <a:off x="4065073" y="5267423"/>
            <a:ext cx="629651" cy="37273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3688708" y="1660028"/>
            <a:ext cx="629651" cy="37273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7558387" y="2924340"/>
            <a:ext cx="528090" cy="3727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3864156" y="2167202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Query Plan</a:t>
            </a:r>
          </a:p>
        </p:txBody>
      </p:sp>
    </p:spTree>
    <p:extLst>
      <p:ext uri="{BB962C8B-B14F-4D97-AF65-F5344CB8AC3E}">
        <p14:creationId xmlns:p14="http://schemas.microsoft.com/office/powerpoint/2010/main" val="286771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5" grpId="0" animBg="1"/>
      <p:bldP spid="65" grpId="0" animBg="1"/>
      <p:bldP spid="73" grpId="0" animBg="1"/>
      <p:bldP spid="74" grpId="0" animBg="1"/>
      <p:bldP spid="7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roup 23"/>
          <p:cNvGrpSpPr>
            <a:grpSpLocks noChangeAspect="1"/>
          </p:cNvGrpSpPr>
          <p:nvPr/>
        </p:nvGrpSpPr>
        <p:grpSpPr bwMode="auto">
          <a:xfrm rot="20638448">
            <a:off x="419052" y="4412718"/>
            <a:ext cx="3340100" cy="2413000"/>
            <a:chOff x="329" y="1061"/>
            <a:chExt cx="2104" cy="1520"/>
          </a:xfrm>
        </p:grpSpPr>
        <p:sp>
          <p:nvSpPr>
            <p:cNvPr id="785" name="AutoShape 22"/>
            <p:cNvSpPr>
              <a:spLocks noChangeAspect="1" noChangeArrowheads="1" noTextEdit="1"/>
            </p:cNvSpPr>
            <p:nvPr/>
          </p:nvSpPr>
          <p:spPr bwMode="auto">
            <a:xfrm>
              <a:off x="329" y="1061"/>
              <a:ext cx="2104" cy="1520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6" name="Freeform 24"/>
            <p:cNvSpPr>
              <a:spLocks noEditPoints="1"/>
            </p:cNvSpPr>
            <p:nvPr/>
          </p:nvSpPr>
          <p:spPr bwMode="auto">
            <a:xfrm>
              <a:off x="333" y="1053"/>
              <a:ext cx="2116" cy="1548"/>
            </a:xfrm>
            <a:custGeom>
              <a:avLst/>
              <a:gdLst/>
              <a:ahLst/>
              <a:cxnLst>
                <a:cxn ang="0">
                  <a:pos x="495" y="275"/>
                </a:cxn>
                <a:cxn ang="0">
                  <a:pos x="281" y="387"/>
                </a:cxn>
                <a:cxn ang="0">
                  <a:pos x="63" y="361"/>
                </a:cxn>
                <a:cxn ang="0">
                  <a:pos x="114" y="61"/>
                </a:cxn>
                <a:cxn ang="0">
                  <a:pos x="398" y="34"/>
                </a:cxn>
                <a:cxn ang="0">
                  <a:pos x="243" y="29"/>
                </a:cxn>
                <a:cxn ang="0">
                  <a:pos x="324" y="26"/>
                </a:cxn>
                <a:cxn ang="0">
                  <a:pos x="224" y="35"/>
                </a:cxn>
                <a:cxn ang="0">
                  <a:pos x="185" y="79"/>
                </a:cxn>
                <a:cxn ang="0">
                  <a:pos x="208" y="63"/>
                </a:cxn>
                <a:cxn ang="0">
                  <a:pos x="144" y="55"/>
                </a:cxn>
                <a:cxn ang="0">
                  <a:pos x="271" y="52"/>
                </a:cxn>
                <a:cxn ang="0">
                  <a:pos x="208" y="83"/>
                </a:cxn>
                <a:cxn ang="0">
                  <a:pos x="175" y="196"/>
                </a:cxn>
                <a:cxn ang="0">
                  <a:pos x="209" y="142"/>
                </a:cxn>
                <a:cxn ang="0">
                  <a:pos x="227" y="106"/>
                </a:cxn>
                <a:cxn ang="0">
                  <a:pos x="317" y="159"/>
                </a:cxn>
                <a:cxn ang="0">
                  <a:pos x="242" y="256"/>
                </a:cxn>
                <a:cxn ang="0">
                  <a:pos x="336" y="182"/>
                </a:cxn>
                <a:cxn ang="0">
                  <a:pos x="309" y="83"/>
                </a:cxn>
                <a:cxn ang="0">
                  <a:pos x="231" y="144"/>
                </a:cxn>
                <a:cxn ang="0">
                  <a:pos x="197" y="54"/>
                </a:cxn>
                <a:cxn ang="0">
                  <a:pos x="461" y="87"/>
                </a:cxn>
                <a:cxn ang="0">
                  <a:pos x="126" y="63"/>
                </a:cxn>
                <a:cxn ang="0">
                  <a:pos x="382" y="160"/>
                </a:cxn>
                <a:cxn ang="0">
                  <a:pos x="401" y="133"/>
                </a:cxn>
                <a:cxn ang="0">
                  <a:pos x="422" y="121"/>
                </a:cxn>
                <a:cxn ang="0">
                  <a:pos x="69" y="120"/>
                </a:cxn>
                <a:cxn ang="0">
                  <a:pos x="152" y="77"/>
                </a:cxn>
                <a:cxn ang="0">
                  <a:pos x="168" y="129"/>
                </a:cxn>
                <a:cxn ang="0">
                  <a:pos x="113" y="178"/>
                </a:cxn>
                <a:cxn ang="0">
                  <a:pos x="21" y="207"/>
                </a:cxn>
                <a:cxn ang="0">
                  <a:pos x="55" y="135"/>
                </a:cxn>
                <a:cxn ang="0">
                  <a:pos x="434" y="142"/>
                </a:cxn>
                <a:cxn ang="0">
                  <a:pos x="507" y="151"/>
                </a:cxn>
                <a:cxn ang="0">
                  <a:pos x="93" y="257"/>
                </a:cxn>
                <a:cxn ang="0">
                  <a:pos x="40" y="284"/>
                </a:cxn>
                <a:cxn ang="0">
                  <a:pos x="99" y="302"/>
                </a:cxn>
                <a:cxn ang="0">
                  <a:pos x="129" y="274"/>
                </a:cxn>
                <a:cxn ang="0">
                  <a:pos x="159" y="266"/>
                </a:cxn>
                <a:cxn ang="0">
                  <a:pos x="89" y="278"/>
                </a:cxn>
                <a:cxn ang="0">
                  <a:pos x="506" y="167"/>
                </a:cxn>
                <a:cxn ang="0">
                  <a:pos x="36" y="249"/>
                </a:cxn>
                <a:cxn ang="0">
                  <a:pos x="445" y="228"/>
                </a:cxn>
                <a:cxn ang="0">
                  <a:pos x="519" y="238"/>
                </a:cxn>
                <a:cxn ang="0">
                  <a:pos x="446" y="226"/>
                </a:cxn>
                <a:cxn ang="0">
                  <a:pos x="460" y="206"/>
                </a:cxn>
                <a:cxn ang="0">
                  <a:pos x="367" y="269"/>
                </a:cxn>
                <a:cxn ang="0">
                  <a:pos x="329" y="270"/>
                </a:cxn>
                <a:cxn ang="0">
                  <a:pos x="400" y="253"/>
                </a:cxn>
                <a:cxn ang="0">
                  <a:pos x="382" y="320"/>
                </a:cxn>
                <a:cxn ang="0">
                  <a:pos x="262" y="323"/>
                </a:cxn>
                <a:cxn ang="0">
                  <a:pos x="311" y="339"/>
                </a:cxn>
                <a:cxn ang="0">
                  <a:pos x="169" y="365"/>
                </a:cxn>
                <a:cxn ang="0">
                  <a:pos x="238" y="361"/>
                </a:cxn>
                <a:cxn ang="0">
                  <a:pos x="344" y="288"/>
                </a:cxn>
                <a:cxn ang="0">
                  <a:pos x="365" y="294"/>
                </a:cxn>
                <a:cxn ang="0">
                  <a:pos x="20" y="279"/>
                </a:cxn>
                <a:cxn ang="0">
                  <a:pos x="455" y="336"/>
                </a:cxn>
                <a:cxn ang="0">
                  <a:pos x="477" y="325"/>
                </a:cxn>
                <a:cxn ang="0">
                  <a:pos x="501" y="287"/>
                </a:cxn>
              </a:cxnLst>
              <a:rect l="0" t="0" r="r" b="b"/>
              <a:pathLst>
                <a:path w="534" h="397">
                  <a:moveTo>
                    <a:pt x="431" y="47"/>
                  </a:moveTo>
                  <a:cubicBezTo>
                    <a:pt x="431" y="51"/>
                    <a:pt x="431" y="55"/>
                    <a:pt x="429" y="58"/>
                  </a:cubicBezTo>
                  <a:cubicBezTo>
                    <a:pt x="448" y="58"/>
                    <a:pt x="452" y="73"/>
                    <a:pt x="469" y="76"/>
                  </a:cubicBezTo>
                  <a:cubicBezTo>
                    <a:pt x="479" y="86"/>
                    <a:pt x="485" y="100"/>
                    <a:pt x="495" y="111"/>
                  </a:cubicBezTo>
                  <a:cubicBezTo>
                    <a:pt x="492" y="127"/>
                    <a:pt x="506" y="127"/>
                    <a:pt x="506" y="139"/>
                  </a:cubicBezTo>
                  <a:cubicBezTo>
                    <a:pt x="509" y="140"/>
                    <a:pt x="512" y="141"/>
                    <a:pt x="514" y="143"/>
                  </a:cubicBezTo>
                  <a:cubicBezTo>
                    <a:pt x="516" y="150"/>
                    <a:pt x="521" y="154"/>
                    <a:pt x="520" y="163"/>
                  </a:cubicBezTo>
                  <a:cubicBezTo>
                    <a:pt x="528" y="176"/>
                    <a:pt x="534" y="201"/>
                    <a:pt x="526" y="216"/>
                  </a:cubicBezTo>
                  <a:cubicBezTo>
                    <a:pt x="526" y="219"/>
                    <a:pt x="528" y="222"/>
                    <a:pt x="529" y="225"/>
                  </a:cubicBezTo>
                  <a:cubicBezTo>
                    <a:pt x="529" y="227"/>
                    <a:pt x="526" y="230"/>
                    <a:pt x="526" y="232"/>
                  </a:cubicBezTo>
                  <a:cubicBezTo>
                    <a:pt x="526" y="236"/>
                    <a:pt x="528" y="238"/>
                    <a:pt x="528" y="241"/>
                  </a:cubicBezTo>
                  <a:cubicBezTo>
                    <a:pt x="526" y="258"/>
                    <a:pt x="506" y="266"/>
                    <a:pt x="495" y="275"/>
                  </a:cubicBezTo>
                  <a:cubicBezTo>
                    <a:pt x="498" y="277"/>
                    <a:pt x="502" y="279"/>
                    <a:pt x="505" y="280"/>
                  </a:cubicBezTo>
                  <a:cubicBezTo>
                    <a:pt x="507" y="285"/>
                    <a:pt x="510" y="290"/>
                    <a:pt x="512" y="294"/>
                  </a:cubicBezTo>
                  <a:cubicBezTo>
                    <a:pt x="511" y="308"/>
                    <a:pt x="505" y="320"/>
                    <a:pt x="499" y="331"/>
                  </a:cubicBezTo>
                  <a:cubicBezTo>
                    <a:pt x="494" y="340"/>
                    <a:pt x="490" y="346"/>
                    <a:pt x="482" y="353"/>
                  </a:cubicBezTo>
                  <a:cubicBezTo>
                    <a:pt x="480" y="356"/>
                    <a:pt x="475" y="358"/>
                    <a:pt x="471" y="362"/>
                  </a:cubicBezTo>
                  <a:cubicBezTo>
                    <a:pt x="455" y="374"/>
                    <a:pt x="434" y="384"/>
                    <a:pt x="407" y="384"/>
                  </a:cubicBezTo>
                  <a:cubicBezTo>
                    <a:pt x="395" y="384"/>
                    <a:pt x="382" y="386"/>
                    <a:pt x="370" y="385"/>
                  </a:cubicBezTo>
                  <a:cubicBezTo>
                    <a:pt x="359" y="384"/>
                    <a:pt x="353" y="378"/>
                    <a:pt x="343" y="373"/>
                  </a:cubicBezTo>
                  <a:cubicBezTo>
                    <a:pt x="341" y="372"/>
                    <a:pt x="342" y="367"/>
                    <a:pt x="340" y="365"/>
                  </a:cubicBezTo>
                  <a:cubicBezTo>
                    <a:pt x="334" y="365"/>
                    <a:pt x="328" y="368"/>
                    <a:pt x="321" y="372"/>
                  </a:cubicBezTo>
                  <a:cubicBezTo>
                    <a:pt x="316" y="376"/>
                    <a:pt x="312" y="379"/>
                    <a:pt x="306" y="382"/>
                  </a:cubicBezTo>
                  <a:cubicBezTo>
                    <a:pt x="300" y="385"/>
                    <a:pt x="290" y="385"/>
                    <a:pt x="281" y="387"/>
                  </a:cubicBezTo>
                  <a:cubicBezTo>
                    <a:pt x="271" y="389"/>
                    <a:pt x="259" y="397"/>
                    <a:pt x="245" y="389"/>
                  </a:cubicBezTo>
                  <a:cubicBezTo>
                    <a:pt x="244" y="386"/>
                    <a:pt x="241" y="385"/>
                    <a:pt x="241" y="381"/>
                  </a:cubicBezTo>
                  <a:cubicBezTo>
                    <a:pt x="239" y="383"/>
                    <a:pt x="237" y="388"/>
                    <a:pt x="233" y="389"/>
                  </a:cubicBezTo>
                  <a:cubicBezTo>
                    <a:pt x="226" y="390"/>
                    <a:pt x="225" y="384"/>
                    <a:pt x="218" y="382"/>
                  </a:cubicBezTo>
                  <a:cubicBezTo>
                    <a:pt x="214" y="381"/>
                    <a:pt x="209" y="384"/>
                    <a:pt x="204" y="384"/>
                  </a:cubicBezTo>
                  <a:cubicBezTo>
                    <a:pt x="188" y="384"/>
                    <a:pt x="166" y="376"/>
                    <a:pt x="160" y="365"/>
                  </a:cubicBezTo>
                  <a:cubicBezTo>
                    <a:pt x="161" y="359"/>
                    <a:pt x="159" y="355"/>
                    <a:pt x="159" y="349"/>
                  </a:cubicBezTo>
                  <a:cubicBezTo>
                    <a:pt x="149" y="360"/>
                    <a:pt x="131" y="357"/>
                    <a:pt x="116" y="353"/>
                  </a:cubicBezTo>
                  <a:cubicBezTo>
                    <a:pt x="111" y="350"/>
                    <a:pt x="108" y="344"/>
                    <a:pt x="103" y="342"/>
                  </a:cubicBezTo>
                  <a:cubicBezTo>
                    <a:pt x="98" y="345"/>
                    <a:pt x="94" y="351"/>
                    <a:pt x="86" y="354"/>
                  </a:cubicBezTo>
                  <a:cubicBezTo>
                    <a:pt x="82" y="356"/>
                    <a:pt x="78" y="355"/>
                    <a:pt x="73" y="356"/>
                  </a:cubicBezTo>
                  <a:cubicBezTo>
                    <a:pt x="70" y="357"/>
                    <a:pt x="67" y="360"/>
                    <a:pt x="63" y="361"/>
                  </a:cubicBezTo>
                  <a:cubicBezTo>
                    <a:pt x="46" y="364"/>
                    <a:pt x="36" y="355"/>
                    <a:pt x="27" y="347"/>
                  </a:cubicBezTo>
                  <a:cubicBezTo>
                    <a:pt x="26" y="334"/>
                    <a:pt x="24" y="327"/>
                    <a:pt x="22" y="316"/>
                  </a:cubicBezTo>
                  <a:cubicBezTo>
                    <a:pt x="12" y="314"/>
                    <a:pt x="3" y="302"/>
                    <a:pt x="4" y="291"/>
                  </a:cubicBezTo>
                  <a:cubicBezTo>
                    <a:pt x="5" y="286"/>
                    <a:pt x="8" y="282"/>
                    <a:pt x="11" y="279"/>
                  </a:cubicBezTo>
                  <a:cubicBezTo>
                    <a:pt x="8" y="276"/>
                    <a:pt x="4" y="273"/>
                    <a:pt x="1" y="269"/>
                  </a:cubicBezTo>
                  <a:cubicBezTo>
                    <a:pt x="1" y="260"/>
                    <a:pt x="2" y="256"/>
                    <a:pt x="0" y="251"/>
                  </a:cubicBezTo>
                  <a:cubicBezTo>
                    <a:pt x="3" y="241"/>
                    <a:pt x="14" y="228"/>
                    <a:pt x="6" y="215"/>
                  </a:cubicBezTo>
                  <a:cubicBezTo>
                    <a:pt x="8" y="209"/>
                    <a:pt x="8" y="200"/>
                    <a:pt x="15" y="200"/>
                  </a:cubicBezTo>
                  <a:cubicBezTo>
                    <a:pt x="15" y="185"/>
                    <a:pt x="23" y="173"/>
                    <a:pt x="26" y="160"/>
                  </a:cubicBezTo>
                  <a:cubicBezTo>
                    <a:pt x="31" y="145"/>
                    <a:pt x="44" y="133"/>
                    <a:pt x="59" y="127"/>
                  </a:cubicBezTo>
                  <a:cubicBezTo>
                    <a:pt x="68" y="102"/>
                    <a:pt x="81" y="82"/>
                    <a:pt x="106" y="73"/>
                  </a:cubicBezTo>
                  <a:cubicBezTo>
                    <a:pt x="109" y="69"/>
                    <a:pt x="112" y="66"/>
                    <a:pt x="114" y="61"/>
                  </a:cubicBezTo>
                  <a:cubicBezTo>
                    <a:pt x="122" y="60"/>
                    <a:pt x="125" y="56"/>
                    <a:pt x="133" y="55"/>
                  </a:cubicBezTo>
                  <a:cubicBezTo>
                    <a:pt x="141" y="39"/>
                    <a:pt x="160" y="34"/>
                    <a:pt x="179" y="29"/>
                  </a:cubicBezTo>
                  <a:cubicBezTo>
                    <a:pt x="185" y="22"/>
                    <a:pt x="196" y="19"/>
                    <a:pt x="205" y="15"/>
                  </a:cubicBezTo>
                  <a:cubicBezTo>
                    <a:pt x="209" y="17"/>
                    <a:pt x="215" y="17"/>
                    <a:pt x="218" y="18"/>
                  </a:cubicBezTo>
                  <a:cubicBezTo>
                    <a:pt x="225" y="15"/>
                    <a:pt x="230" y="11"/>
                    <a:pt x="234" y="6"/>
                  </a:cubicBezTo>
                  <a:cubicBezTo>
                    <a:pt x="244" y="3"/>
                    <a:pt x="258" y="0"/>
                    <a:pt x="274" y="2"/>
                  </a:cubicBezTo>
                  <a:cubicBezTo>
                    <a:pt x="277" y="2"/>
                    <a:pt x="278" y="3"/>
                    <a:pt x="281" y="4"/>
                  </a:cubicBezTo>
                  <a:cubicBezTo>
                    <a:pt x="288" y="5"/>
                    <a:pt x="295" y="3"/>
                    <a:pt x="302" y="4"/>
                  </a:cubicBezTo>
                  <a:cubicBezTo>
                    <a:pt x="304" y="4"/>
                    <a:pt x="306" y="5"/>
                    <a:pt x="309" y="6"/>
                  </a:cubicBezTo>
                  <a:cubicBezTo>
                    <a:pt x="326" y="8"/>
                    <a:pt x="344" y="1"/>
                    <a:pt x="351" y="14"/>
                  </a:cubicBezTo>
                  <a:cubicBezTo>
                    <a:pt x="361" y="15"/>
                    <a:pt x="368" y="11"/>
                    <a:pt x="377" y="15"/>
                  </a:cubicBezTo>
                  <a:cubicBezTo>
                    <a:pt x="386" y="19"/>
                    <a:pt x="391" y="31"/>
                    <a:pt x="398" y="34"/>
                  </a:cubicBezTo>
                  <a:cubicBezTo>
                    <a:pt x="402" y="35"/>
                    <a:pt x="407" y="33"/>
                    <a:pt x="410" y="34"/>
                  </a:cubicBezTo>
                  <a:cubicBezTo>
                    <a:pt x="415" y="34"/>
                    <a:pt x="418" y="38"/>
                    <a:pt x="421" y="40"/>
                  </a:cubicBezTo>
                  <a:cubicBezTo>
                    <a:pt x="425" y="43"/>
                    <a:pt x="429" y="43"/>
                    <a:pt x="431" y="47"/>
                  </a:cubicBezTo>
                  <a:close/>
                  <a:moveTo>
                    <a:pt x="339" y="14"/>
                  </a:moveTo>
                  <a:cubicBezTo>
                    <a:pt x="306" y="12"/>
                    <a:pt x="274" y="6"/>
                    <a:pt x="241" y="10"/>
                  </a:cubicBezTo>
                  <a:cubicBezTo>
                    <a:pt x="236" y="15"/>
                    <a:pt x="229" y="19"/>
                    <a:pt x="222" y="23"/>
                  </a:cubicBezTo>
                  <a:cubicBezTo>
                    <a:pt x="225" y="24"/>
                    <a:pt x="227" y="26"/>
                    <a:pt x="230" y="27"/>
                  </a:cubicBezTo>
                  <a:cubicBezTo>
                    <a:pt x="246" y="20"/>
                    <a:pt x="267" y="5"/>
                    <a:pt x="285" y="17"/>
                  </a:cubicBezTo>
                  <a:cubicBezTo>
                    <a:pt x="297" y="12"/>
                    <a:pt x="313" y="17"/>
                    <a:pt x="329" y="15"/>
                  </a:cubicBezTo>
                  <a:cubicBezTo>
                    <a:pt x="334" y="21"/>
                    <a:pt x="340" y="25"/>
                    <a:pt x="348" y="27"/>
                  </a:cubicBezTo>
                  <a:cubicBezTo>
                    <a:pt x="347" y="21"/>
                    <a:pt x="342" y="19"/>
                    <a:pt x="339" y="14"/>
                  </a:cubicBezTo>
                  <a:close/>
                  <a:moveTo>
                    <a:pt x="243" y="29"/>
                  </a:moveTo>
                  <a:cubicBezTo>
                    <a:pt x="238" y="30"/>
                    <a:pt x="233" y="30"/>
                    <a:pt x="234" y="37"/>
                  </a:cubicBezTo>
                  <a:cubicBezTo>
                    <a:pt x="244" y="35"/>
                    <a:pt x="255" y="35"/>
                    <a:pt x="262" y="40"/>
                  </a:cubicBezTo>
                  <a:cubicBezTo>
                    <a:pt x="266" y="34"/>
                    <a:pt x="280" y="29"/>
                    <a:pt x="271" y="19"/>
                  </a:cubicBezTo>
                  <a:cubicBezTo>
                    <a:pt x="258" y="18"/>
                    <a:pt x="252" y="25"/>
                    <a:pt x="243" y="29"/>
                  </a:cubicBezTo>
                  <a:close/>
                  <a:moveTo>
                    <a:pt x="359" y="21"/>
                  </a:moveTo>
                  <a:cubicBezTo>
                    <a:pt x="359" y="26"/>
                    <a:pt x="356" y="27"/>
                    <a:pt x="357" y="33"/>
                  </a:cubicBezTo>
                  <a:cubicBezTo>
                    <a:pt x="366" y="39"/>
                    <a:pt x="374" y="29"/>
                    <a:pt x="382" y="31"/>
                  </a:cubicBezTo>
                  <a:cubicBezTo>
                    <a:pt x="378" y="24"/>
                    <a:pt x="369" y="19"/>
                    <a:pt x="359" y="21"/>
                  </a:cubicBezTo>
                  <a:close/>
                  <a:moveTo>
                    <a:pt x="283" y="26"/>
                  </a:moveTo>
                  <a:cubicBezTo>
                    <a:pt x="283" y="28"/>
                    <a:pt x="283" y="31"/>
                    <a:pt x="282" y="32"/>
                  </a:cubicBezTo>
                  <a:cubicBezTo>
                    <a:pt x="286" y="31"/>
                    <a:pt x="294" y="33"/>
                    <a:pt x="299" y="35"/>
                  </a:cubicBezTo>
                  <a:cubicBezTo>
                    <a:pt x="304" y="26"/>
                    <a:pt x="316" y="29"/>
                    <a:pt x="324" y="26"/>
                  </a:cubicBezTo>
                  <a:cubicBezTo>
                    <a:pt x="317" y="17"/>
                    <a:pt x="290" y="21"/>
                    <a:pt x="283" y="26"/>
                  </a:cubicBezTo>
                  <a:close/>
                  <a:moveTo>
                    <a:pt x="202" y="22"/>
                  </a:moveTo>
                  <a:cubicBezTo>
                    <a:pt x="199" y="26"/>
                    <a:pt x="188" y="26"/>
                    <a:pt x="190" y="32"/>
                  </a:cubicBezTo>
                  <a:cubicBezTo>
                    <a:pt x="192" y="34"/>
                    <a:pt x="198" y="32"/>
                    <a:pt x="201" y="33"/>
                  </a:cubicBezTo>
                  <a:cubicBezTo>
                    <a:pt x="202" y="26"/>
                    <a:pt x="209" y="26"/>
                    <a:pt x="214" y="23"/>
                  </a:cubicBezTo>
                  <a:cubicBezTo>
                    <a:pt x="209" y="24"/>
                    <a:pt x="206" y="22"/>
                    <a:pt x="202" y="22"/>
                  </a:cubicBezTo>
                  <a:close/>
                  <a:moveTo>
                    <a:pt x="324" y="32"/>
                  </a:moveTo>
                  <a:cubicBezTo>
                    <a:pt x="329" y="41"/>
                    <a:pt x="343" y="41"/>
                    <a:pt x="354" y="44"/>
                  </a:cubicBezTo>
                  <a:cubicBezTo>
                    <a:pt x="357" y="47"/>
                    <a:pt x="360" y="50"/>
                    <a:pt x="364" y="51"/>
                  </a:cubicBezTo>
                  <a:cubicBezTo>
                    <a:pt x="364" y="49"/>
                    <a:pt x="364" y="48"/>
                    <a:pt x="364" y="46"/>
                  </a:cubicBezTo>
                  <a:cubicBezTo>
                    <a:pt x="347" y="48"/>
                    <a:pt x="343" y="21"/>
                    <a:pt x="324" y="32"/>
                  </a:cubicBezTo>
                  <a:close/>
                  <a:moveTo>
                    <a:pt x="224" y="35"/>
                  </a:moveTo>
                  <a:cubicBezTo>
                    <a:pt x="221" y="33"/>
                    <a:pt x="219" y="30"/>
                    <a:pt x="216" y="30"/>
                  </a:cubicBezTo>
                  <a:cubicBezTo>
                    <a:pt x="210" y="30"/>
                    <a:pt x="207" y="38"/>
                    <a:pt x="203" y="39"/>
                  </a:cubicBezTo>
                  <a:cubicBezTo>
                    <a:pt x="199" y="41"/>
                    <a:pt x="192" y="39"/>
                    <a:pt x="188" y="40"/>
                  </a:cubicBezTo>
                  <a:cubicBezTo>
                    <a:pt x="188" y="40"/>
                    <a:pt x="185" y="42"/>
                    <a:pt x="184" y="43"/>
                  </a:cubicBezTo>
                  <a:cubicBezTo>
                    <a:pt x="178" y="46"/>
                    <a:pt x="176" y="48"/>
                    <a:pt x="171" y="52"/>
                  </a:cubicBezTo>
                  <a:cubicBezTo>
                    <a:pt x="163" y="59"/>
                    <a:pt x="161" y="62"/>
                    <a:pt x="158" y="72"/>
                  </a:cubicBezTo>
                  <a:cubicBezTo>
                    <a:pt x="166" y="70"/>
                    <a:pt x="165" y="59"/>
                    <a:pt x="175" y="59"/>
                  </a:cubicBezTo>
                  <a:cubicBezTo>
                    <a:pt x="175" y="61"/>
                    <a:pt x="176" y="62"/>
                    <a:pt x="176" y="62"/>
                  </a:cubicBezTo>
                  <a:cubicBezTo>
                    <a:pt x="173" y="75"/>
                    <a:pt x="158" y="75"/>
                    <a:pt x="155" y="87"/>
                  </a:cubicBezTo>
                  <a:cubicBezTo>
                    <a:pt x="159" y="84"/>
                    <a:pt x="166" y="86"/>
                    <a:pt x="169" y="89"/>
                  </a:cubicBezTo>
                  <a:cubicBezTo>
                    <a:pt x="172" y="88"/>
                    <a:pt x="175" y="87"/>
                    <a:pt x="178" y="86"/>
                  </a:cubicBezTo>
                  <a:cubicBezTo>
                    <a:pt x="179" y="83"/>
                    <a:pt x="182" y="81"/>
                    <a:pt x="185" y="79"/>
                  </a:cubicBezTo>
                  <a:cubicBezTo>
                    <a:pt x="186" y="74"/>
                    <a:pt x="187" y="69"/>
                    <a:pt x="193" y="70"/>
                  </a:cubicBezTo>
                  <a:cubicBezTo>
                    <a:pt x="193" y="71"/>
                    <a:pt x="194" y="71"/>
                    <a:pt x="194" y="72"/>
                  </a:cubicBezTo>
                  <a:cubicBezTo>
                    <a:pt x="191" y="87"/>
                    <a:pt x="175" y="101"/>
                    <a:pt x="157" y="93"/>
                  </a:cubicBezTo>
                  <a:cubicBezTo>
                    <a:pt x="155" y="95"/>
                    <a:pt x="152" y="95"/>
                    <a:pt x="151" y="98"/>
                  </a:cubicBezTo>
                  <a:cubicBezTo>
                    <a:pt x="152" y="105"/>
                    <a:pt x="160" y="107"/>
                    <a:pt x="163" y="112"/>
                  </a:cubicBezTo>
                  <a:cubicBezTo>
                    <a:pt x="165" y="116"/>
                    <a:pt x="164" y="121"/>
                    <a:pt x="168" y="126"/>
                  </a:cubicBezTo>
                  <a:cubicBezTo>
                    <a:pt x="168" y="123"/>
                    <a:pt x="166" y="123"/>
                    <a:pt x="167" y="120"/>
                  </a:cubicBezTo>
                  <a:cubicBezTo>
                    <a:pt x="172" y="112"/>
                    <a:pt x="182" y="107"/>
                    <a:pt x="189" y="100"/>
                  </a:cubicBezTo>
                  <a:cubicBezTo>
                    <a:pt x="188" y="96"/>
                    <a:pt x="184" y="95"/>
                    <a:pt x="184" y="90"/>
                  </a:cubicBezTo>
                  <a:cubicBezTo>
                    <a:pt x="186" y="89"/>
                    <a:pt x="187" y="87"/>
                    <a:pt x="190" y="87"/>
                  </a:cubicBezTo>
                  <a:cubicBezTo>
                    <a:pt x="194" y="86"/>
                    <a:pt x="193" y="90"/>
                    <a:pt x="196" y="90"/>
                  </a:cubicBezTo>
                  <a:cubicBezTo>
                    <a:pt x="201" y="82"/>
                    <a:pt x="208" y="77"/>
                    <a:pt x="208" y="63"/>
                  </a:cubicBezTo>
                  <a:cubicBezTo>
                    <a:pt x="203" y="55"/>
                    <a:pt x="177" y="70"/>
                    <a:pt x="179" y="51"/>
                  </a:cubicBezTo>
                  <a:cubicBezTo>
                    <a:pt x="192" y="45"/>
                    <a:pt x="205" y="48"/>
                    <a:pt x="218" y="49"/>
                  </a:cubicBezTo>
                  <a:cubicBezTo>
                    <a:pt x="223" y="46"/>
                    <a:pt x="226" y="41"/>
                    <a:pt x="224" y="35"/>
                  </a:cubicBezTo>
                  <a:close/>
                  <a:moveTo>
                    <a:pt x="305" y="38"/>
                  </a:moveTo>
                  <a:cubicBezTo>
                    <a:pt x="308" y="48"/>
                    <a:pt x="310" y="57"/>
                    <a:pt x="319" y="59"/>
                  </a:cubicBezTo>
                  <a:cubicBezTo>
                    <a:pt x="329" y="60"/>
                    <a:pt x="341" y="51"/>
                    <a:pt x="352" y="57"/>
                  </a:cubicBezTo>
                  <a:cubicBezTo>
                    <a:pt x="358" y="62"/>
                    <a:pt x="359" y="75"/>
                    <a:pt x="373" y="73"/>
                  </a:cubicBezTo>
                  <a:cubicBezTo>
                    <a:pt x="371" y="53"/>
                    <a:pt x="339" y="48"/>
                    <a:pt x="318" y="40"/>
                  </a:cubicBezTo>
                  <a:cubicBezTo>
                    <a:pt x="318" y="37"/>
                    <a:pt x="317" y="33"/>
                    <a:pt x="314" y="32"/>
                  </a:cubicBezTo>
                  <a:cubicBezTo>
                    <a:pt x="311" y="34"/>
                    <a:pt x="307" y="35"/>
                    <a:pt x="305" y="38"/>
                  </a:cubicBezTo>
                  <a:close/>
                  <a:moveTo>
                    <a:pt x="166" y="40"/>
                  </a:moveTo>
                  <a:cubicBezTo>
                    <a:pt x="159" y="42"/>
                    <a:pt x="145" y="45"/>
                    <a:pt x="144" y="55"/>
                  </a:cubicBezTo>
                  <a:cubicBezTo>
                    <a:pt x="149" y="60"/>
                    <a:pt x="152" y="55"/>
                    <a:pt x="158" y="52"/>
                  </a:cubicBezTo>
                  <a:cubicBezTo>
                    <a:pt x="165" y="48"/>
                    <a:pt x="172" y="42"/>
                    <a:pt x="176" y="39"/>
                  </a:cubicBezTo>
                  <a:cubicBezTo>
                    <a:pt x="179" y="38"/>
                    <a:pt x="182" y="40"/>
                    <a:pt x="181" y="35"/>
                  </a:cubicBezTo>
                  <a:cubicBezTo>
                    <a:pt x="175" y="37"/>
                    <a:pt x="170" y="39"/>
                    <a:pt x="166" y="40"/>
                  </a:cubicBezTo>
                  <a:close/>
                  <a:moveTo>
                    <a:pt x="394" y="48"/>
                  </a:moveTo>
                  <a:cubicBezTo>
                    <a:pt x="390" y="45"/>
                    <a:pt x="390" y="39"/>
                    <a:pt x="385" y="36"/>
                  </a:cubicBezTo>
                  <a:cubicBezTo>
                    <a:pt x="378" y="36"/>
                    <a:pt x="373" y="37"/>
                    <a:pt x="369" y="40"/>
                  </a:cubicBezTo>
                  <a:cubicBezTo>
                    <a:pt x="374" y="41"/>
                    <a:pt x="370" y="47"/>
                    <a:pt x="372" y="50"/>
                  </a:cubicBezTo>
                  <a:cubicBezTo>
                    <a:pt x="376" y="57"/>
                    <a:pt x="387" y="62"/>
                    <a:pt x="394" y="56"/>
                  </a:cubicBezTo>
                  <a:cubicBezTo>
                    <a:pt x="393" y="52"/>
                    <a:pt x="393" y="52"/>
                    <a:pt x="394" y="48"/>
                  </a:cubicBezTo>
                  <a:close/>
                  <a:moveTo>
                    <a:pt x="269" y="48"/>
                  </a:moveTo>
                  <a:cubicBezTo>
                    <a:pt x="269" y="50"/>
                    <a:pt x="272" y="49"/>
                    <a:pt x="271" y="52"/>
                  </a:cubicBezTo>
                  <a:cubicBezTo>
                    <a:pt x="276" y="54"/>
                    <a:pt x="281" y="56"/>
                    <a:pt x="283" y="59"/>
                  </a:cubicBezTo>
                  <a:cubicBezTo>
                    <a:pt x="288" y="54"/>
                    <a:pt x="293" y="49"/>
                    <a:pt x="296" y="42"/>
                  </a:cubicBezTo>
                  <a:cubicBezTo>
                    <a:pt x="289" y="35"/>
                    <a:pt x="272" y="37"/>
                    <a:pt x="269" y="48"/>
                  </a:cubicBezTo>
                  <a:close/>
                  <a:moveTo>
                    <a:pt x="423" y="56"/>
                  </a:moveTo>
                  <a:cubicBezTo>
                    <a:pt x="419" y="47"/>
                    <a:pt x="410" y="40"/>
                    <a:pt x="399" y="41"/>
                  </a:cubicBezTo>
                  <a:cubicBezTo>
                    <a:pt x="400" y="45"/>
                    <a:pt x="405" y="50"/>
                    <a:pt x="402" y="56"/>
                  </a:cubicBezTo>
                  <a:cubicBezTo>
                    <a:pt x="412" y="55"/>
                    <a:pt x="418" y="57"/>
                    <a:pt x="423" y="56"/>
                  </a:cubicBezTo>
                  <a:close/>
                  <a:moveTo>
                    <a:pt x="231" y="44"/>
                  </a:moveTo>
                  <a:cubicBezTo>
                    <a:pt x="229" y="52"/>
                    <a:pt x="223" y="56"/>
                    <a:pt x="213" y="56"/>
                  </a:cubicBezTo>
                  <a:cubicBezTo>
                    <a:pt x="214" y="60"/>
                    <a:pt x="216" y="63"/>
                    <a:pt x="216" y="66"/>
                  </a:cubicBezTo>
                  <a:cubicBezTo>
                    <a:pt x="216" y="69"/>
                    <a:pt x="213" y="77"/>
                    <a:pt x="211" y="82"/>
                  </a:cubicBezTo>
                  <a:cubicBezTo>
                    <a:pt x="211" y="82"/>
                    <a:pt x="208" y="82"/>
                    <a:pt x="208" y="83"/>
                  </a:cubicBezTo>
                  <a:cubicBezTo>
                    <a:pt x="207" y="84"/>
                    <a:pt x="207" y="88"/>
                    <a:pt x="206" y="89"/>
                  </a:cubicBezTo>
                  <a:cubicBezTo>
                    <a:pt x="204" y="93"/>
                    <a:pt x="199" y="96"/>
                    <a:pt x="198" y="99"/>
                  </a:cubicBezTo>
                  <a:cubicBezTo>
                    <a:pt x="198" y="98"/>
                    <a:pt x="201" y="103"/>
                    <a:pt x="201" y="104"/>
                  </a:cubicBezTo>
                  <a:cubicBezTo>
                    <a:pt x="206" y="123"/>
                    <a:pt x="188" y="134"/>
                    <a:pt x="181" y="144"/>
                  </a:cubicBezTo>
                  <a:cubicBezTo>
                    <a:pt x="177" y="149"/>
                    <a:pt x="174" y="162"/>
                    <a:pt x="174" y="170"/>
                  </a:cubicBezTo>
                  <a:cubicBezTo>
                    <a:pt x="174" y="185"/>
                    <a:pt x="181" y="191"/>
                    <a:pt x="190" y="198"/>
                  </a:cubicBezTo>
                  <a:cubicBezTo>
                    <a:pt x="198" y="205"/>
                    <a:pt x="205" y="209"/>
                    <a:pt x="212" y="218"/>
                  </a:cubicBezTo>
                  <a:cubicBezTo>
                    <a:pt x="214" y="220"/>
                    <a:pt x="217" y="225"/>
                    <a:pt x="217" y="227"/>
                  </a:cubicBezTo>
                  <a:cubicBezTo>
                    <a:pt x="219" y="234"/>
                    <a:pt x="212" y="246"/>
                    <a:pt x="205" y="247"/>
                  </a:cubicBezTo>
                  <a:cubicBezTo>
                    <a:pt x="206" y="239"/>
                    <a:pt x="210" y="235"/>
                    <a:pt x="209" y="228"/>
                  </a:cubicBezTo>
                  <a:cubicBezTo>
                    <a:pt x="207" y="223"/>
                    <a:pt x="199" y="216"/>
                    <a:pt x="193" y="211"/>
                  </a:cubicBezTo>
                  <a:cubicBezTo>
                    <a:pt x="187" y="205"/>
                    <a:pt x="180" y="200"/>
                    <a:pt x="175" y="196"/>
                  </a:cubicBezTo>
                  <a:cubicBezTo>
                    <a:pt x="181" y="201"/>
                    <a:pt x="181" y="210"/>
                    <a:pt x="176" y="216"/>
                  </a:cubicBezTo>
                  <a:cubicBezTo>
                    <a:pt x="186" y="217"/>
                    <a:pt x="187" y="226"/>
                    <a:pt x="191" y="233"/>
                  </a:cubicBezTo>
                  <a:cubicBezTo>
                    <a:pt x="186" y="243"/>
                    <a:pt x="194" y="254"/>
                    <a:pt x="198" y="261"/>
                  </a:cubicBezTo>
                  <a:cubicBezTo>
                    <a:pt x="207" y="254"/>
                    <a:pt x="221" y="263"/>
                    <a:pt x="232" y="260"/>
                  </a:cubicBezTo>
                  <a:cubicBezTo>
                    <a:pt x="234" y="250"/>
                    <a:pt x="238" y="241"/>
                    <a:pt x="241" y="232"/>
                  </a:cubicBezTo>
                  <a:cubicBezTo>
                    <a:pt x="239" y="232"/>
                    <a:pt x="239" y="235"/>
                    <a:pt x="235" y="234"/>
                  </a:cubicBezTo>
                  <a:cubicBezTo>
                    <a:pt x="233" y="233"/>
                    <a:pt x="231" y="232"/>
                    <a:pt x="230" y="229"/>
                  </a:cubicBezTo>
                  <a:cubicBezTo>
                    <a:pt x="228" y="226"/>
                    <a:pt x="226" y="217"/>
                    <a:pt x="226" y="215"/>
                  </a:cubicBezTo>
                  <a:cubicBezTo>
                    <a:pt x="226" y="212"/>
                    <a:pt x="227" y="209"/>
                    <a:pt x="227" y="205"/>
                  </a:cubicBezTo>
                  <a:cubicBezTo>
                    <a:pt x="226" y="199"/>
                    <a:pt x="222" y="194"/>
                    <a:pt x="221" y="188"/>
                  </a:cubicBezTo>
                  <a:cubicBezTo>
                    <a:pt x="211" y="181"/>
                    <a:pt x="209" y="167"/>
                    <a:pt x="205" y="155"/>
                  </a:cubicBezTo>
                  <a:cubicBezTo>
                    <a:pt x="206" y="150"/>
                    <a:pt x="208" y="146"/>
                    <a:pt x="209" y="142"/>
                  </a:cubicBezTo>
                  <a:cubicBezTo>
                    <a:pt x="214" y="141"/>
                    <a:pt x="215" y="136"/>
                    <a:pt x="218" y="133"/>
                  </a:cubicBezTo>
                  <a:cubicBezTo>
                    <a:pt x="225" y="128"/>
                    <a:pt x="237" y="127"/>
                    <a:pt x="239" y="116"/>
                  </a:cubicBezTo>
                  <a:cubicBezTo>
                    <a:pt x="225" y="111"/>
                    <a:pt x="212" y="109"/>
                    <a:pt x="212" y="94"/>
                  </a:cubicBezTo>
                  <a:cubicBezTo>
                    <a:pt x="212" y="92"/>
                    <a:pt x="212" y="88"/>
                    <a:pt x="213" y="86"/>
                  </a:cubicBezTo>
                  <a:cubicBezTo>
                    <a:pt x="219" y="70"/>
                    <a:pt x="246" y="58"/>
                    <a:pt x="265" y="59"/>
                  </a:cubicBezTo>
                  <a:cubicBezTo>
                    <a:pt x="267" y="57"/>
                    <a:pt x="261" y="53"/>
                    <a:pt x="262" y="48"/>
                  </a:cubicBezTo>
                  <a:cubicBezTo>
                    <a:pt x="252" y="45"/>
                    <a:pt x="243" y="40"/>
                    <a:pt x="231" y="44"/>
                  </a:cubicBezTo>
                  <a:close/>
                  <a:moveTo>
                    <a:pt x="276" y="67"/>
                  </a:moveTo>
                  <a:cubicBezTo>
                    <a:pt x="269" y="68"/>
                    <a:pt x="262" y="64"/>
                    <a:pt x="255" y="65"/>
                  </a:cubicBezTo>
                  <a:cubicBezTo>
                    <a:pt x="252" y="66"/>
                    <a:pt x="246" y="68"/>
                    <a:pt x="242" y="69"/>
                  </a:cubicBezTo>
                  <a:cubicBezTo>
                    <a:pt x="228" y="74"/>
                    <a:pt x="221" y="81"/>
                    <a:pt x="219" y="96"/>
                  </a:cubicBezTo>
                  <a:cubicBezTo>
                    <a:pt x="222" y="99"/>
                    <a:pt x="225" y="102"/>
                    <a:pt x="227" y="106"/>
                  </a:cubicBezTo>
                  <a:cubicBezTo>
                    <a:pt x="235" y="108"/>
                    <a:pt x="246" y="107"/>
                    <a:pt x="249" y="114"/>
                  </a:cubicBezTo>
                  <a:cubicBezTo>
                    <a:pt x="247" y="132"/>
                    <a:pt x="217" y="135"/>
                    <a:pt x="214" y="150"/>
                  </a:cubicBezTo>
                  <a:cubicBezTo>
                    <a:pt x="212" y="158"/>
                    <a:pt x="215" y="168"/>
                    <a:pt x="218" y="174"/>
                  </a:cubicBezTo>
                  <a:cubicBezTo>
                    <a:pt x="222" y="180"/>
                    <a:pt x="227" y="185"/>
                    <a:pt x="231" y="190"/>
                  </a:cubicBezTo>
                  <a:cubicBezTo>
                    <a:pt x="235" y="203"/>
                    <a:pt x="233" y="223"/>
                    <a:pt x="243" y="230"/>
                  </a:cubicBezTo>
                  <a:cubicBezTo>
                    <a:pt x="251" y="223"/>
                    <a:pt x="262" y="219"/>
                    <a:pt x="265" y="207"/>
                  </a:cubicBezTo>
                  <a:cubicBezTo>
                    <a:pt x="265" y="202"/>
                    <a:pt x="265" y="202"/>
                    <a:pt x="265" y="198"/>
                  </a:cubicBezTo>
                  <a:cubicBezTo>
                    <a:pt x="268" y="194"/>
                    <a:pt x="272" y="191"/>
                    <a:pt x="274" y="187"/>
                  </a:cubicBezTo>
                  <a:cubicBezTo>
                    <a:pt x="271" y="180"/>
                    <a:pt x="264" y="177"/>
                    <a:pt x="262" y="168"/>
                  </a:cubicBezTo>
                  <a:cubicBezTo>
                    <a:pt x="263" y="168"/>
                    <a:pt x="262" y="164"/>
                    <a:pt x="265" y="165"/>
                  </a:cubicBezTo>
                  <a:cubicBezTo>
                    <a:pt x="273" y="169"/>
                    <a:pt x="277" y="177"/>
                    <a:pt x="282" y="184"/>
                  </a:cubicBezTo>
                  <a:cubicBezTo>
                    <a:pt x="295" y="178"/>
                    <a:pt x="309" y="171"/>
                    <a:pt x="317" y="159"/>
                  </a:cubicBezTo>
                  <a:cubicBezTo>
                    <a:pt x="321" y="141"/>
                    <a:pt x="324" y="128"/>
                    <a:pt x="321" y="107"/>
                  </a:cubicBezTo>
                  <a:cubicBezTo>
                    <a:pt x="323" y="106"/>
                    <a:pt x="325" y="105"/>
                    <a:pt x="329" y="106"/>
                  </a:cubicBezTo>
                  <a:cubicBezTo>
                    <a:pt x="328" y="118"/>
                    <a:pt x="328" y="132"/>
                    <a:pt x="329" y="144"/>
                  </a:cubicBezTo>
                  <a:cubicBezTo>
                    <a:pt x="341" y="136"/>
                    <a:pt x="355" y="144"/>
                    <a:pt x="367" y="148"/>
                  </a:cubicBezTo>
                  <a:cubicBezTo>
                    <a:pt x="366" y="148"/>
                    <a:pt x="368" y="153"/>
                    <a:pt x="364" y="154"/>
                  </a:cubicBezTo>
                  <a:cubicBezTo>
                    <a:pt x="353" y="150"/>
                    <a:pt x="338" y="143"/>
                    <a:pt x="328" y="152"/>
                  </a:cubicBezTo>
                  <a:cubicBezTo>
                    <a:pt x="322" y="176"/>
                    <a:pt x="297" y="181"/>
                    <a:pt x="280" y="195"/>
                  </a:cubicBezTo>
                  <a:cubicBezTo>
                    <a:pt x="276" y="194"/>
                    <a:pt x="277" y="197"/>
                    <a:pt x="274" y="197"/>
                  </a:cubicBezTo>
                  <a:cubicBezTo>
                    <a:pt x="271" y="207"/>
                    <a:pt x="272" y="213"/>
                    <a:pt x="267" y="220"/>
                  </a:cubicBezTo>
                  <a:cubicBezTo>
                    <a:pt x="263" y="226"/>
                    <a:pt x="255" y="227"/>
                    <a:pt x="250" y="232"/>
                  </a:cubicBezTo>
                  <a:cubicBezTo>
                    <a:pt x="247" y="235"/>
                    <a:pt x="247" y="238"/>
                    <a:pt x="245" y="242"/>
                  </a:cubicBezTo>
                  <a:cubicBezTo>
                    <a:pt x="243" y="247"/>
                    <a:pt x="241" y="251"/>
                    <a:pt x="242" y="256"/>
                  </a:cubicBezTo>
                  <a:cubicBezTo>
                    <a:pt x="247" y="255"/>
                    <a:pt x="250" y="253"/>
                    <a:pt x="253" y="252"/>
                  </a:cubicBezTo>
                  <a:cubicBezTo>
                    <a:pt x="262" y="252"/>
                    <a:pt x="269" y="258"/>
                    <a:pt x="277" y="257"/>
                  </a:cubicBezTo>
                  <a:cubicBezTo>
                    <a:pt x="283" y="256"/>
                    <a:pt x="284" y="250"/>
                    <a:pt x="290" y="252"/>
                  </a:cubicBezTo>
                  <a:cubicBezTo>
                    <a:pt x="290" y="249"/>
                    <a:pt x="292" y="248"/>
                    <a:pt x="294" y="247"/>
                  </a:cubicBezTo>
                  <a:cubicBezTo>
                    <a:pt x="316" y="238"/>
                    <a:pt x="331" y="222"/>
                    <a:pt x="344" y="205"/>
                  </a:cubicBezTo>
                  <a:cubicBezTo>
                    <a:pt x="347" y="205"/>
                    <a:pt x="348" y="204"/>
                    <a:pt x="351" y="203"/>
                  </a:cubicBezTo>
                  <a:cubicBezTo>
                    <a:pt x="351" y="201"/>
                    <a:pt x="351" y="198"/>
                    <a:pt x="353" y="195"/>
                  </a:cubicBezTo>
                  <a:cubicBezTo>
                    <a:pt x="342" y="194"/>
                    <a:pt x="334" y="190"/>
                    <a:pt x="325" y="191"/>
                  </a:cubicBezTo>
                  <a:cubicBezTo>
                    <a:pt x="319" y="192"/>
                    <a:pt x="314" y="196"/>
                    <a:pt x="311" y="198"/>
                  </a:cubicBezTo>
                  <a:cubicBezTo>
                    <a:pt x="306" y="201"/>
                    <a:pt x="299" y="206"/>
                    <a:pt x="293" y="203"/>
                  </a:cubicBezTo>
                  <a:cubicBezTo>
                    <a:pt x="293" y="197"/>
                    <a:pt x="298" y="197"/>
                    <a:pt x="302" y="196"/>
                  </a:cubicBezTo>
                  <a:cubicBezTo>
                    <a:pt x="312" y="188"/>
                    <a:pt x="322" y="181"/>
                    <a:pt x="336" y="182"/>
                  </a:cubicBezTo>
                  <a:cubicBezTo>
                    <a:pt x="341" y="183"/>
                    <a:pt x="345" y="187"/>
                    <a:pt x="350" y="186"/>
                  </a:cubicBezTo>
                  <a:cubicBezTo>
                    <a:pt x="362" y="185"/>
                    <a:pt x="368" y="174"/>
                    <a:pt x="376" y="166"/>
                  </a:cubicBezTo>
                  <a:cubicBezTo>
                    <a:pt x="373" y="156"/>
                    <a:pt x="376" y="150"/>
                    <a:pt x="375" y="142"/>
                  </a:cubicBezTo>
                  <a:cubicBezTo>
                    <a:pt x="373" y="130"/>
                    <a:pt x="362" y="123"/>
                    <a:pt x="359" y="113"/>
                  </a:cubicBezTo>
                  <a:cubicBezTo>
                    <a:pt x="357" y="107"/>
                    <a:pt x="359" y="104"/>
                    <a:pt x="360" y="99"/>
                  </a:cubicBezTo>
                  <a:cubicBezTo>
                    <a:pt x="360" y="93"/>
                    <a:pt x="357" y="86"/>
                    <a:pt x="361" y="80"/>
                  </a:cubicBezTo>
                  <a:cubicBezTo>
                    <a:pt x="355" y="75"/>
                    <a:pt x="351" y="68"/>
                    <a:pt x="346" y="61"/>
                  </a:cubicBezTo>
                  <a:cubicBezTo>
                    <a:pt x="343" y="61"/>
                    <a:pt x="340" y="61"/>
                    <a:pt x="337" y="61"/>
                  </a:cubicBezTo>
                  <a:cubicBezTo>
                    <a:pt x="337" y="67"/>
                    <a:pt x="341" y="71"/>
                    <a:pt x="340" y="76"/>
                  </a:cubicBezTo>
                  <a:cubicBezTo>
                    <a:pt x="338" y="87"/>
                    <a:pt x="322" y="85"/>
                    <a:pt x="312" y="88"/>
                  </a:cubicBezTo>
                  <a:cubicBezTo>
                    <a:pt x="305" y="93"/>
                    <a:pt x="306" y="105"/>
                    <a:pt x="297" y="107"/>
                  </a:cubicBezTo>
                  <a:cubicBezTo>
                    <a:pt x="294" y="98"/>
                    <a:pt x="301" y="87"/>
                    <a:pt x="309" y="83"/>
                  </a:cubicBezTo>
                  <a:cubicBezTo>
                    <a:pt x="314" y="79"/>
                    <a:pt x="322" y="78"/>
                    <a:pt x="330" y="79"/>
                  </a:cubicBezTo>
                  <a:cubicBezTo>
                    <a:pt x="333" y="71"/>
                    <a:pt x="325" y="72"/>
                    <a:pt x="326" y="64"/>
                  </a:cubicBezTo>
                  <a:cubicBezTo>
                    <a:pt x="313" y="69"/>
                    <a:pt x="300" y="73"/>
                    <a:pt x="290" y="82"/>
                  </a:cubicBezTo>
                  <a:cubicBezTo>
                    <a:pt x="288" y="84"/>
                    <a:pt x="277" y="96"/>
                    <a:pt x="276" y="101"/>
                  </a:cubicBezTo>
                  <a:cubicBezTo>
                    <a:pt x="275" y="105"/>
                    <a:pt x="269" y="110"/>
                    <a:pt x="271" y="117"/>
                  </a:cubicBezTo>
                  <a:cubicBezTo>
                    <a:pt x="271" y="120"/>
                    <a:pt x="275" y="120"/>
                    <a:pt x="275" y="123"/>
                  </a:cubicBezTo>
                  <a:cubicBezTo>
                    <a:pt x="275" y="127"/>
                    <a:pt x="274" y="128"/>
                    <a:pt x="275" y="132"/>
                  </a:cubicBezTo>
                  <a:cubicBezTo>
                    <a:pt x="285" y="143"/>
                    <a:pt x="298" y="150"/>
                    <a:pt x="301" y="167"/>
                  </a:cubicBezTo>
                  <a:cubicBezTo>
                    <a:pt x="298" y="167"/>
                    <a:pt x="298" y="170"/>
                    <a:pt x="294" y="170"/>
                  </a:cubicBezTo>
                  <a:cubicBezTo>
                    <a:pt x="292" y="168"/>
                    <a:pt x="290" y="165"/>
                    <a:pt x="290" y="159"/>
                  </a:cubicBezTo>
                  <a:cubicBezTo>
                    <a:pt x="286" y="148"/>
                    <a:pt x="270" y="144"/>
                    <a:pt x="268" y="133"/>
                  </a:cubicBezTo>
                  <a:cubicBezTo>
                    <a:pt x="260" y="141"/>
                    <a:pt x="246" y="143"/>
                    <a:pt x="231" y="144"/>
                  </a:cubicBezTo>
                  <a:cubicBezTo>
                    <a:pt x="231" y="141"/>
                    <a:pt x="228" y="141"/>
                    <a:pt x="229" y="136"/>
                  </a:cubicBezTo>
                  <a:cubicBezTo>
                    <a:pt x="241" y="136"/>
                    <a:pt x="258" y="136"/>
                    <a:pt x="265" y="128"/>
                  </a:cubicBezTo>
                  <a:cubicBezTo>
                    <a:pt x="262" y="112"/>
                    <a:pt x="265" y="99"/>
                    <a:pt x="273" y="92"/>
                  </a:cubicBezTo>
                  <a:cubicBezTo>
                    <a:pt x="272" y="88"/>
                    <a:pt x="272" y="81"/>
                    <a:pt x="269" y="78"/>
                  </a:cubicBezTo>
                  <a:cubicBezTo>
                    <a:pt x="264" y="75"/>
                    <a:pt x="254" y="83"/>
                    <a:pt x="249" y="78"/>
                  </a:cubicBezTo>
                  <a:cubicBezTo>
                    <a:pt x="251" y="69"/>
                    <a:pt x="266" y="71"/>
                    <a:pt x="274" y="72"/>
                  </a:cubicBezTo>
                  <a:cubicBezTo>
                    <a:pt x="278" y="74"/>
                    <a:pt x="278" y="80"/>
                    <a:pt x="281" y="83"/>
                  </a:cubicBezTo>
                  <a:cubicBezTo>
                    <a:pt x="288" y="73"/>
                    <a:pt x="300" y="68"/>
                    <a:pt x="312" y="62"/>
                  </a:cubicBezTo>
                  <a:cubicBezTo>
                    <a:pt x="304" y="60"/>
                    <a:pt x="306" y="54"/>
                    <a:pt x="299" y="52"/>
                  </a:cubicBezTo>
                  <a:cubicBezTo>
                    <a:pt x="294" y="58"/>
                    <a:pt x="287" y="66"/>
                    <a:pt x="276" y="67"/>
                  </a:cubicBezTo>
                  <a:close/>
                  <a:moveTo>
                    <a:pt x="191" y="56"/>
                  </a:moveTo>
                  <a:cubicBezTo>
                    <a:pt x="193" y="55"/>
                    <a:pt x="196" y="55"/>
                    <a:pt x="197" y="54"/>
                  </a:cubicBezTo>
                  <a:cubicBezTo>
                    <a:pt x="195" y="52"/>
                    <a:pt x="191" y="53"/>
                    <a:pt x="191" y="56"/>
                  </a:cubicBezTo>
                  <a:close/>
                  <a:moveTo>
                    <a:pt x="491" y="159"/>
                  </a:moveTo>
                  <a:cubicBezTo>
                    <a:pt x="495" y="154"/>
                    <a:pt x="502" y="148"/>
                    <a:pt x="502" y="141"/>
                  </a:cubicBezTo>
                  <a:cubicBezTo>
                    <a:pt x="501" y="133"/>
                    <a:pt x="492" y="129"/>
                    <a:pt x="488" y="123"/>
                  </a:cubicBezTo>
                  <a:cubicBezTo>
                    <a:pt x="482" y="97"/>
                    <a:pt x="466" y="81"/>
                    <a:pt x="443" y="72"/>
                  </a:cubicBezTo>
                  <a:cubicBezTo>
                    <a:pt x="442" y="69"/>
                    <a:pt x="440" y="68"/>
                    <a:pt x="438" y="65"/>
                  </a:cubicBezTo>
                  <a:cubicBezTo>
                    <a:pt x="427" y="63"/>
                    <a:pt x="406" y="58"/>
                    <a:pt x="394" y="62"/>
                  </a:cubicBezTo>
                  <a:cubicBezTo>
                    <a:pt x="391" y="63"/>
                    <a:pt x="384" y="67"/>
                    <a:pt x="386" y="72"/>
                  </a:cubicBezTo>
                  <a:cubicBezTo>
                    <a:pt x="401" y="80"/>
                    <a:pt x="411" y="63"/>
                    <a:pt x="423" y="65"/>
                  </a:cubicBezTo>
                  <a:cubicBezTo>
                    <a:pt x="431" y="67"/>
                    <a:pt x="432" y="77"/>
                    <a:pt x="442" y="80"/>
                  </a:cubicBezTo>
                  <a:cubicBezTo>
                    <a:pt x="444" y="81"/>
                    <a:pt x="442" y="86"/>
                    <a:pt x="444" y="87"/>
                  </a:cubicBezTo>
                  <a:cubicBezTo>
                    <a:pt x="450" y="90"/>
                    <a:pt x="455" y="84"/>
                    <a:pt x="461" y="87"/>
                  </a:cubicBezTo>
                  <a:cubicBezTo>
                    <a:pt x="466" y="96"/>
                    <a:pt x="470" y="104"/>
                    <a:pt x="472" y="116"/>
                  </a:cubicBezTo>
                  <a:cubicBezTo>
                    <a:pt x="478" y="123"/>
                    <a:pt x="485" y="129"/>
                    <a:pt x="483" y="140"/>
                  </a:cubicBezTo>
                  <a:cubicBezTo>
                    <a:pt x="483" y="142"/>
                    <a:pt x="481" y="145"/>
                    <a:pt x="481" y="148"/>
                  </a:cubicBezTo>
                  <a:cubicBezTo>
                    <a:pt x="480" y="155"/>
                    <a:pt x="482" y="162"/>
                    <a:pt x="480" y="168"/>
                  </a:cubicBezTo>
                  <a:cubicBezTo>
                    <a:pt x="484" y="167"/>
                    <a:pt x="487" y="169"/>
                    <a:pt x="492" y="166"/>
                  </a:cubicBezTo>
                  <a:cubicBezTo>
                    <a:pt x="490" y="166"/>
                    <a:pt x="492" y="161"/>
                    <a:pt x="491" y="159"/>
                  </a:cubicBezTo>
                  <a:close/>
                  <a:moveTo>
                    <a:pt x="126" y="76"/>
                  </a:moveTo>
                  <a:cubicBezTo>
                    <a:pt x="135" y="75"/>
                    <a:pt x="140" y="70"/>
                    <a:pt x="150" y="71"/>
                  </a:cubicBezTo>
                  <a:cubicBezTo>
                    <a:pt x="150" y="67"/>
                    <a:pt x="152" y="65"/>
                    <a:pt x="153" y="62"/>
                  </a:cubicBezTo>
                  <a:cubicBezTo>
                    <a:pt x="145" y="64"/>
                    <a:pt x="133" y="69"/>
                    <a:pt x="126" y="76"/>
                  </a:cubicBezTo>
                  <a:close/>
                  <a:moveTo>
                    <a:pt x="118" y="69"/>
                  </a:moveTo>
                  <a:cubicBezTo>
                    <a:pt x="120" y="67"/>
                    <a:pt x="128" y="66"/>
                    <a:pt x="126" y="63"/>
                  </a:cubicBezTo>
                  <a:cubicBezTo>
                    <a:pt x="123" y="65"/>
                    <a:pt x="119" y="65"/>
                    <a:pt x="118" y="69"/>
                  </a:cubicBezTo>
                  <a:close/>
                  <a:moveTo>
                    <a:pt x="440" y="94"/>
                  </a:moveTo>
                  <a:cubicBezTo>
                    <a:pt x="439" y="91"/>
                    <a:pt x="436" y="91"/>
                    <a:pt x="434" y="87"/>
                  </a:cubicBezTo>
                  <a:cubicBezTo>
                    <a:pt x="434" y="86"/>
                    <a:pt x="434" y="83"/>
                    <a:pt x="433" y="82"/>
                  </a:cubicBezTo>
                  <a:cubicBezTo>
                    <a:pt x="431" y="78"/>
                    <a:pt x="424" y="71"/>
                    <a:pt x="420" y="70"/>
                  </a:cubicBezTo>
                  <a:cubicBezTo>
                    <a:pt x="414" y="69"/>
                    <a:pt x="408" y="77"/>
                    <a:pt x="399" y="79"/>
                  </a:cubicBezTo>
                  <a:cubicBezTo>
                    <a:pt x="396" y="79"/>
                    <a:pt x="392" y="79"/>
                    <a:pt x="388" y="79"/>
                  </a:cubicBezTo>
                  <a:cubicBezTo>
                    <a:pt x="386" y="78"/>
                    <a:pt x="382" y="75"/>
                    <a:pt x="381" y="75"/>
                  </a:cubicBezTo>
                  <a:cubicBezTo>
                    <a:pt x="380" y="75"/>
                    <a:pt x="377" y="79"/>
                    <a:pt x="374" y="80"/>
                  </a:cubicBezTo>
                  <a:cubicBezTo>
                    <a:pt x="370" y="81"/>
                    <a:pt x="369" y="80"/>
                    <a:pt x="366" y="81"/>
                  </a:cubicBezTo>
                  <a:cubicBezTo>
                    <a:pt x="365" y="90"/>
                    <a:pt x="362" y="104"/>
                    <a:pt x="363" y="111"/>
                  </a:cubicBezTo>
                  <a:cubicBezTo>
                    <a:pt x="366" y="128"/>
                    <a:pt x="389" y="136"/>
                    <a:pt x="382" y="160"/>
                  </a:cubicBezTo>
                  <a:cubicBezTo>
                    <a:pt x="394" y="171"/>
                    <a:pt x="431" y="164"/>
                    <a:pt x="427" y="144"/>
                  </a:cubicBezTo>
                  <a:cubicBezTo>
                    <a:pt x="429" y="142"/>
                    <a:pt x="429" y="138"/>
                    <a:pt x="432" y="136"/>
                  </a:cubicBezTo>
                  <a:cubicBezTo>
                    <a:pt x="437" y="131"/>
                    <a:pt x="448" y="137"/>
                    <a:pt x="452" y="136"/>
                  </a:cubicBezTo>
                  <a:cubicBezTo>
                    <a:pt x="437" y="131"/>
                    <a:pt x="441" y="107"/>
                    <a:pt x="430" y="99"/>
                  </a:cubicBezTo>
                  <a:cubicBezTo>
                    <a:pt x="426" y="99"/>
                    <a:pt x="425" y="102"/>
                    <a:pt x="423" y="104"/>
                  </a:cubicBezTo>
                  <a:cubicBezTo>
                    <a:pt x="426" y="113"/>
                    <a:pt x="433" y="125"/>
                    <a:pt x="424" y="133"/>
                  </a:cubicBezTo>
                  <a:cubicBezTo>
                    <a:pt x="428" y="138"/>
                    <a:pt x="425" y="148"/>
                    <a:pt x="418" y="148"/>
                  </a:cubicBezTo>
                  <a:cubicBezTo>
                    <a:pt x="413" y="145"/>
                    <a:pt x="418" y="142"/>
                    <a:pt x="416" y="138"/>
                  </a:cubicBezTo>
                  <a:cubicBezTo>
                    <a:pt x="413" y="139"/>
                    <a:pt x="411" y="139"/>
                    <a:pt x="409" y="137"/>
                  </a:cubicBezTo>
                  <a:cubicBezTo>
                    <a:pt x="408" y="142"/>
                    <a:pt x="406" y="148"/>
                    <a:pt x="401" y="150"/>
                  </a:cubicBezTo>
                  <a:cubicBezTo>
                    <a:pt x="402" y="147"/>
                    <a:pt x="396" y="150"/>
                    <a:pt x="397" y="148"/>
                  </a:cubicBezTo>
                  <a:cubicBezTo>
                    <a:pt x="395" y="143"/>
                    <a:pt x="403" y="141"/>
                    <a:pt x="401" y="133"/>
                  </a:cubicBezTo>
                  <a:cubicBezTo>
                    <a:pt x="397" y="130"/>
                    <a:pt x="394" y="127"/>
                    <a:pt x="392" y="123"/>
                  </a:cubicBezTo>
                  <a:cubicBezTo>
                    <a:pt x="386" y="122"/>
                    <a:pt x="379" y="122"/>
                    <a:pt x="380" y="114"/>
                  </a:cubicBezTo>
                  <a:cubicBezTo>
                    <a:pt x="384" y="111"/>
                    <a:pt x="388" y="115"/>
                    <a:pt x="392" y="116"/>
                  </a:cubicBezTo>
                  <a:cubicBezTo>
                    <a:pt x="392" y="112"/>
                    <a:pt x="394" y="111"/>
                    <a:pt x="393" y="107"/>
                  </a:cubicBezTo>
                  <a:cubicBezTo>
                    <a:pt x="384" y="106"/>
                    <a:pt x="376" y="104"/>
                    <a:pt x="376" y="94"/>
                  </a:cubicBezTo>
                  <a:cubicBezTo>
                    <a:pt x="378" y="94"/>
                    <a:pt x="378" y="92"/>
                    <a:pt x="381" y="92"/>
                  </a:cubicBezTo>
                  <a:cubicBezTo>
                    <a:pt x="385" y="95"/>
                    <a:pt x="387" y="101"/>
                    <a:pt x="395" y="101"/>
                  </a:cubicBezTo>
                  <a:cubicBezTo>
                    <a:pt x="399" y="97"/>
                    <a:pt x="406" y="87"/>
                    <a:pt x="412" y="92"/>
                  </a:cubicBezTo>
                  <a:cubicBezTo>
                    <a:pt x="410" y="101"/>
                    <a:pt x="400" y="101"/>
                    <a:pt x="400" y="112"/>
                  </a:cubicBezTo>
                  <a:cubicBezTo>
                    <a:pt x="403" y="116"/>
                    <a:pt x="404" y="118"/>
                    <a:pt x="402" y="123"/>
                  </a:cubicBezTo>
                  <a:cubicBezTo>
                    <a:pt x="405" y="127"/>
                    <a:pt x="409" y="131"/>
                    <a:pt x="415" y="131"/>
                  </a:cubicBezTo>
                  <a:cubicBezTo>
                    <a:pt x="417" y="129"/>
                    <a:pt x="422" y="126"/>
                    <a:pt x="422" y="121"/>
                  </a:cubicBezTo>
                  <a:cubicBezTo>
                    <a:pt x="422" y="116"/>
                    <a:pt x="415" y="112"/>
                    <a:pt x="415" y="106"/>
                  </a:cubicBezTo>
                  <a:cubicBezTo>
                    <a:pt x="416" y="95"/>
                    <a:pt x="430" y="89"/>
                    <a:pt x="439" y="95"/>
                  </a:cubicBezTo>
                  <a:cubicBezTo>
                    <a:pt x="442" y="105"/>
                    <a:pt x="448" y="113"/>
                    <a:pt x="449" y="125"/>
                  </a:cubicBezTo>
                  <a:cubicBezTo>
                    <a:pt x="454" y="128"/>
                    <a:pt x="458" y="132"/>
                    <a:pt x="463" y="135"/>
                  </a:cubicBezTo>
                  <a:cubicBezTo>
                    <a:pt x="461" y="138"/>
                    <a:pt x="457" y="142"/>
                    <a:pt x="453" y="138"/>
                  </a:cubicBezTo>
                  <a:cubicBezTo>
                    <a:pt x="459" y="144"/>
                    <a:pt x="450" y="152"/>
                    <a:pt x="451" y="158"/>
                  </a:cubicBezTo>
                  <a:cubicBezTo>
                    <a:pt x="452" y="172"/>
                    <a:pt x="468" y="174"/>
                    <a:pt x="474" y="164"/>
                  </a:cubicBezTo>
                  <a:cubicBezTo>
                    <a:pt x="473" y="152"/>
                    <a:pt x="473" y="145"/>
                    <a:pt x="477" y="136"/>
                  </a:cubicBezTo>
                  <a:cubicBezTo>
                    <a:pt x="474" y="128"/>
                    <a:pt x="467" y="124"/>
                    <a:pt x="464" y="116"/>
                  </a:cubicBezTo>
                  <a:cubicBezTo>
                    <a:pt x="461" y="109"/>
                    <a:pt x="463" y="98"/>
                    <a:pt x="455" y="94"/>
                  </a:cubicBezTo>
                  <a:cubicBezTo>
                    <a:pt x="449" y="95"/>
                    <a:pt x="445" y="95"/>
                    <a:pt x="440" y="94"/>
                  </a:cubicBezTo>
                  <a:close/>
                  <a:moveTo>
                    <a:pt x="69" y="120"/>
                  </a:moveTo>
                  <a:cubicBezTo>
                    <a:pt x="70" y="124"/>
                    <a:pt x="73" y="115"/>
                    <a:pt x="75" y="113"/>
                  </a:cubicBezTo>
                  <a:cubicBezTo>
                    <a:pt x="91" y="104"/>
                    <a:pt x="103" y="91"/>
                    <a:pt x="114" y="77"/>
                  </a:cubicBezTo>
                  <a:cubicBezTo>
                    <a:pt x="90" y="83"/>
                    <a:pt x="78" y="100"/>
                    <a:pt x="69" y="120"/>
                  </a:cubicBezTo>
                  <a:close/>
                  <a:moveTo>
                    <a:pt x="116" y="83"/>
                  </a:moveTo>
                  <a:cubicBezTo>
                    <a:pt x="105" y="98"/>
                    <a:pt x="92" y="109"/>
                    <a:pt x="77" y="120"/>
                  </a:cubicBezTo>
                  <a:cubicBezTo>
                    <a:pt x="77" y="124"/>
                    <a:pt x="76" y="128"/>
                    <a:pt x="76" y="132"/>
                  </a:cubicBezTo>
                  <a:cubicBezTo>
                    <a:pt x="75" y="137"/>
                    <a:pt x="67" y="141"/>
                    <a:pt x="70" y="146"/>
                  </a:cubicBezTo>
                  <a:cubicBezTo>
                    <a:pt x="73" y="140"/>
                    <a:pt x="81" y="146"/>
                    <a:pt x="85" y="148"/>
                  </a:cubicBezTo>
                  <a:cubicBezTo>
                    <a:pt x="85" y="143"/>
                    <a:pt x="86" y="144"/>
                    <a:pt x="85" y="140"/>
                  </a:cubicBezTo>
                  <a:cubicBezTo>
                    <a:pt x="95" y="126"/>
                    <a:pt x="107" y="115"/>
                    <a:pt x="123" y="107"/>
                  </a:cubicBezTo>
                  <a:cubicBezTo>
                    <a:pt x="125" y="103"/>
                    <a:pt x="129" y="101"/>
                    <a:pt x="130" y="96"/>
                  </a:cubicBezTo>
                  <a:cubicBezTo>
                    <a:pt x="139" y="91"/>
                    <a:pt x="148" y="87"/>
                    <a:pt x="152" y="77"/>
                  </a:cubicBezTo>
                  <a:cubicBezTo>
                    <a:pt x="140" y="77"/>
                    <a:pt x="132" y="85"/>
                    <a:pt x="116" y="83"/>
                  </a:cubicBezTo>
                  <a:close/>
                  <a:moveTo>
                    <a:pt x="131" y="109"/>
                  </a:moveTo>
                  <a:cubicBezTo>
                    <a:pt x="131" y="118"/>
                    <a:pt x="137" y="124"/>
                    <a:pt x="138" y="133"/>
                  </a:cubicBezTo>
                  <a:cubicBezTo>
                    <a:pt x="139" y="146"/>
                    <a:pt x="133" y="156"/>
                    <a:pt x="141" y="163"/>
                  </a:cubicBezTo>
                  <a:cubicBezTo>
                    <a:pt x="141" y="163"/>
                    <a:pt x="145" y="165"/>
                    <a:pt x="146" y="166"/>
                  </a:cubicBezTo>
                  <a:cubicBezTo>
                    <a:pt x="154" y="169"/>
                    <a:pt x="161" y="169"/>
                    <a:pt x="168" y="174"/>
                  </a:cubicBezTo>
                  <a:cubicBezTo>
                    <a:pt x="168" y="162"/>
                    <a:pt x="168" y="154"/>
                    <a:pt x="170" y="146"/>
                  </a:cubicBezTo>
                  <a:cubicBezTo>
                    <a:pt x="160" y="141"/>
                    <a:pt x="160" y="125"/>
                    <a:pt x="154" y="114"/>
                  </a:cubicBezTo>
                  <a:cubicBezTo>
                    <a:pt x="149" y="111"/>
                    <a:pt x="147" y="105"/>
                    <a:pt x="144" y="101"/>
                  </a:cubicBezTo>
                  <a:cubicBezTo>
                    <a:pt x="144" y="100"/>
                    <a:pt x="145" y="98"/>
                    <a:pt x="145" y="96"/>
                  </a:cubicBezTo>
                  <a:cubicBezTo>
                    <a:pt x="137" y="97"/>
                    <a:pt x="135" y="104"/>
                    <a:pt x="131" y="109"/>
                  </a:cubicBezTo>
                  <a:close/>
                  <a:moveTo>
                    <a:pt x="168" y="129"/>
                  </a:moveTo>
                  <a:cubicBezTo>
                    <a:pt x="170" y="131"/>
                    <a:pt x="170" y="135"/>
                    <a:pt x="172" y="137"/>
                  </a:cubicBezTo>
                  <a:cubicBezTo>
                    <a:pt x="176" y="137"/>
                    <a:pt x="182" y="134"/>
                    <a:pt x="185" y="131"/>
                  </a:cubicBezTo>
                  <a:cubicBezTo>
                    <a:pt x="186" y="129"/>
                    <a:pt x="186" y="127"/>
                    <a:pt x="187" y="125"/>
                  </a:cubicBezTo>
                  <a:cubicBezTo>
                    <a:pt x="188" y="124"/>
                    <a:pt x="190" y="123"/>
                    <a:pt x="191" y="122"/>
                  </a:cubicBezTo>
                  <a:cubicBezTo>
                    <a:pt x="194" y="118"/>
                    <a:pt x="194" y="107"/>
                    <a:pt x="193" y="106"/>
                  </a:cubicBezTo>
                  <a:cubicBezTo>
                    <a:pt x="183" y="112"/>
                    <a:pt x="180" y="125"/>
                    <a:pt x="168" y="129"/>
                  </a:cubicBezTo>
                  <a:close/>
                  <a:moveTo>
                    <a:pt x="94" y="153"/>
                  </a:moveTo>
                  <a:cubicBezTo>
                    <a:pt x="100" y="147"/>
                    <a:pt x="107" y="143"/>
                    <a:pt x="117" y="140"/>
                  </a:cubicBezTo>
                  <a:cubicBezTo>
                    <a:pt x="120" y="141"/>
                    <a:pt x="120" y="147"/>
                    <a:pt x="118" y="149"/>
                  </a:cubicBezTo>
                  <a:cubicBezTo>
                    <a:pt x="95" y="152"/>
                    <a:pt x="75" y="173"/>
                    <a:pt x="86" y="199"/>
                  </a:cubicBezTo>
                  <a:cubicBezTo>
                    <a:pt x="90" y="191"/>
                    <a:pt x="102" y="188"/>
                    <a:pt x="113" y="191"/>
                  </a:cubicBezTo>
                  <a:cubicBezTo>
                    <a:pt x="114" y="188"/>
                    <a:pt x="114" y="180"/>
                    <a:pt x="113" y="178"/>
                  </a:cubicBezTo>
                  <a:cubicBezTo>
                    <a:pt x="107" y="180"/>
                    <a:pt x="105" y="185"/>
                    <a:pt x="97" y="185"/>
                  </a:cubicBezTo>
                  <a:cubicBezTo>
                    <a:pt x="96" y="184"/>
                    <a:pt x="95" y="183"/>
                    <a:pt x="94" y="181"/>
                  </a:cubicBezTo>
                  <a:cubicBezTo>
                    <a:pt x="95" y="177"/>
                    <a:pt x="99" y="173"/>
                    <a:pt x="103" y="178"/>
                  </a:cubicBezTo>
                  <a:cubicBezTo>
                    <a:pt x="104" y="174"/>
                    <a:pt x="106" y="174"/>
                    <a:pt x="108" y="172"/>
                  </a:cubicBezTo>
                  <a:cubicBezTo>
                    <a:pt x="123" y="168"/>
                    <a:pt x="132" y="152"/>
                    <a:pt x="130" y="134"/>
                  </a:cubicBezTo>
                  <a:cubicBezTo>
                    <a:pt x="129" y="127"/>
                    <a:pt x="122" y="122"/>
                    <a:pt x="124" y="115"/>
                  </a:cubicBezTo>
                  <a:cubicBezTo>
                    <a:pt x="109" y="122"/>
                    <a:pt x="90" y="133"/>
                    <a:pt x="94" y="153"/>
                  </a:cubicBezTo>
                  <a:close/>
                  <a:moveTo>
                    <a:pt x="68" y="135"/>
                  </a:moveTo>
                  <a:cubicBezTo>
                    <a:pt x="68" y="135"/>
                    <a:pt x="70" y="130"/>
                    <a:pt x="68" y="130"/>
                  </a:cubicBezTo>
                  <a:cubicBezTo>
                    <a:pt x="67" y="130"/>
                    <a:pt x="66" y="135"/>
                    <a:pt x="68" y="135"/>
                  </a:cubicBezTo>
                  <a:close/>
                  <a:moveTo>
                    <a:pt x="55" y="135"/>
                  </a:moveTo>
                  <a:cubicBezTo>
                    <a:pt x="32" y="148"/>
                    <a:pt x="28" y="181"/>
                    <a:pt x="21" y="207"/>
                  </a:cubicBezTo>
                  <a:cubicBezTo>
                    <a:pt x="19" y="209"/>
                    <a:pt x="16" y="208"/>
                    <a:pt x="15" y="209"/>
                  </a:cubicBezTo>
                  <a:cubicBezTo>
                    <a:pt x="15" y="213"/>
                    <a:pt x="13" y="215"/>
                    <a:pt x="15" y="218"/>
                  </a:cubicBezTo>
                  <a:cubicBezTo>
                    <a:pt x="19" y="218"/>
                    <a:pt x="23" y="218"/>
                    <a:pt x="26" y="218"/>
                  </a:cubicBezTo>
                  <a:cubicBezTo>
                    <a:pt x="30" y="214"/>
                    <a:pt x="32" y="208"/>
                    <a:pt x="32" y="201"/>
                  </a:cubicBezTo>
                  <a:cubicBezTo>
                    <a:pt x="39" y="194"/>
                    <a:pt x="42" y="184"/>
                    <a:pt x="51" y="180"/>
                  </a:cubicBezTo>
                  <a:cubicBezTo>
                    <a:pt x="51" y="178"/>
                    <a:pt x="53" y="178"/>
                    <a:pt x="52" y="175"/>
                  </a:cubicBezTo>
                  <a:cubicBezTo>
                    <a:pt x="54" y="173"/>
                    <a:pt x="58" y="174"/>
                    <a:pt x="55" y="172"/>
                  </a:cubicBezTo>
                  <a:cubicBezTo>
                    <a:pt x="53" y="168"/>
                    <a:pt x="52" y="164"/>
                    <a:pt x="52" y="159"/>
                  </a:cubicBezTo>
                  <a:cubicBezTo>
                    <a:pt x="53" y="153"/>
                    <a:pt x="59" y="148"/>
                    <a:pt x="60" y="143"/>
                  </a:cubicBezTo>
                  <a:cubicBezTo>
                    <a:pt x="60" y="143"/>
                    <a:pt x="58" y="141"/>
                    <a:pt x="58" y="140"/>
                  </a:cubicBezTo>
                  <a:cubicBezTo>
                    <a:pt x="58" y="139"/>
                    <a:pt x="60" y="136"/>
                    <a:pt x="59" y="135"/>
                  </a:cubicBezTo>
                  <a:cubicBezTo>
                    <a:pt x="58" y="135"/>
                    <a:pt x="57" y="135"/>
                    <a:pt x="55" y="135"/>
                  </a:cubicBezTo>
                  <a:close/>
                  <a:moveTo>
                    <a:pt x="389" y="172"/>
                  </a:moveTo>
                  <a:cubicBezTo>
                    <a:pt x="390" y="182"/>
                    <a:pt x="384" y="193"/>
                    <a:pt x="381" y="203"/>
                  </a:cubicBezTo>
                  <a:cubicBezTo>
                    <a:pt x="386" y="206"/>
                    <a:pt x="391" y="210"/>
                    <a:pt x="392" y="218"/>
                  </a:cubicBezTo>
                  <a:cubicBezTo>
                    <a:pt x="402" y="209"/>
                    <a:pt x="416" y="206"/>
                    <a:pt x="433" y="211"/>
                  </a:cubicBezTo>
                  <a:cubicBezTo>
                    <a:pt x="433" y="198"/>
                    <a:pt x="438" y="188"/>
                    <a:pt x="447" y="183"/>
                  </a:cubicBezTo>
                  <a:cubicBezTo>
                    <a:pt x="454" y="184"/>
                    <a:pt x="459" y="190"/>
                    <a:pt x="457" y="198"/>
                  </a:cubicBezTo>
                  <a:cubicBezTo>
                    <a:pt x="461" y="197"/>
                    <a:pt x="457" y="188"/>
                    <a:pt x="458" y="184"/>
                  </a:cubicBezTo>
                  <a:cubicBezTo>
                    <a:pt x="460" y="181"/>
                    <a:pt x="464" y="179"/>
                    <a:pt x="466" y="176"/>
                  </a:cubicBezTo>
                  <a:cubicBezTo>
                    <a:pt x="462" y="176"/>
                    <a:pt x="457" y="178"/>
                    <a:pt x="454" y="177"/>
                  </a:cubicBezTo>
                  <a:cubicBezTo>
                    <a:pt x="452" y="176"/>
                    <a:pt x="444" y="163"/>
                    <a:pt x="444" y="162"/>
                  </a:cubicBezTo>
                  <a:cubicBezTo>
                    <a:pt x="443" y="155"/>
                    <a:pt x="450" y="149"/>
                    <a:pt x="447" y="142"/>
                  </a:cubicBezTo>
                  <a:cubicBezTo>
                    <a:pt x="444" y="139"/>
                    <a:pt x="437" y="139"/>
                    <a:pt x="434" y="142"/>
                  </a:cubicBezTo>
                  <a:cubicBezTo>
                    <a:pt x="433" y="147"/>
                    <a:pt x="433" y="149"/>
                    <a:pt x="433" y="155"/>
                  </a:cubicBezTo>
                  <a:cubicBezTo>
                    <a:pt x="424" y="166"/>
                    <a:pt x="409" y="171"/>
                    <a:pt x="389" y="172"/>
                  </a:cubicBezTo>
                  <a:close/>
                  <a:moveTo>
                    <a:pt x="61" y="165"/>
                  </a:moveTo>
                  <a:cubicBezTo>
                    <a:pt x="69" y="164"/>
                    <a:pt x="74" y="167"/>
                    <a:pt x="79" y="169"/>
                  </a:cubicBezTo>
                  <a:cubicBezTo>
                    <a:pt x="78" y="163"/>
                    <a:pt x="83" y="164"/>
                    <a:pt x="83" y="160"/>
                  </a:cubicBezTo>
                  <a:cubicBezTo>
                    <a:pt x="81" y="159"/>
                    <a:pt x="82" y="156"/>
                    <a:pt x="80" y="155"/>
                  </a:cubicBezTo>
                  <a:cubicBezTo>
                    <a:pt x="73" y="156"/>
                    <a:pt x="71" y="151"/>
                    <a:pt x="68" y="148"/>
                  </a:cubicBezTo>
                  <a:cubicBezTo>
                    <a:pt x="61" y="151"/>
                    <a:pt x="59" y="159"/>
                    <a:pt x="61" y="165"/>
                  </a:cubicBezTo>
                  <a:close/>
                  <a:moveTo>
                    <a:pt x="498" y="165"/>
                  </a:moveTo>
                  <a:cubicBezTo>
                    <a:pt x="501" y="164"/>
                    <a:pt x="501" y="161"/>
                    <a:pt x="505" y="160"/>
                  </a:cubicBezTo>
                  <a:cubicBezTo>
                    <a:pt x="507" y="160"/>
                    <a:pt x="509" y="163"/>
                    <a:pt x="511" y="160"/>
                  </a:cubicBezTo>
                  <a:cubicBezTo>
                    <a:pt x="511" y="156"/>
                    <a:pt x="508" y="155"/>
                    <a:pt x="507" y="151"/>
                  </a:cubicBezTo>
                  <a:cubicBezTo>
                    <a:pt x="501" y="152"/>
                    <a:pt x="497" y="160"/>
                    <a:pt x="498" y="165"/>
                  </a:cubicBezTo>
                  <a:close/>
                  <a:moveTo>
                    <a:pt x="123" y="195"/>
                  </a:moveTo>
                  <a:cubicBezTo>
                    <a:pt x="123" y="197"/>
                    <a:pt x="119" y="197"/>
                    <a:pt x="120" y="200"/>
                  </a:cubicBezTo>
                  <a:cubicBezTo>
                    <a:pt x="124" y="204"/>
                    <a:pt x="129" y="208"/>
                    <a:pt x="136" y="209"/>
                  </a:cubicBezTo>
                  <a:cubicBezTo>
                    <a:pt x="132" y="206"/>
                    <a:pt x="123" y="196"/>
                    <a:pt x="126" y="188"/>
                  </a:cubicBezTo>
                  <a:cubicBezTo>
                    <a:pt x="127" y="186"/>
                    <a:pt x="130" y="183"/>
                    <a:pt x="134" y="183"/>
                  </a:cubicBezTo>
                  <a:cubicBezTo>
                    <a:pt x="137" y="186"/>
                    <a:pt x="133" y="190"/>
                    <a:pt x="134" y="194"/>
                  </a:cubicBezTo>
                  <a:cubicBezTo>
                    <a:pt x="137" y="200"/>
                    <a:pt x="146" y="200"/>
                    <a:pt x="148" y="207"/>
                  </a:cubicBezTo>
                  <a:cubicBezTo>
                    <a:pt x="139" y="223"/>
                    <a:pt x="113" y="213"/>
                    <a:pt x="109" y="199"/>
                  </a:cubicBezTo>
                  <a:cubicBezTo>
                    <a:pt x="99" y="191"/>
                    <a:pt x="86" y="203"/>
                    <a:pt x="88" y="214"/>
                  </a:cubicBezTo>
                  <a:cubicBezTo>
                    <a:pt x="89" y="219"/>
                    <a:pt x="94" y="218"/>
                    <a:pt x="96" y="223"/>
                  </a:cubicBezTo>
                  <a:cubicBezTo>
                    <a:pt x="99" y="234"/>
                    <a:pt x="100" y="250"/>
                    <a:pt x="93" y="257"/>
                  </a:cubicBezTo>
                  <a:cubicBezTo>
                    <a:pt x="87" y="256"/>
                    <a:pt x="82" y="257"/>
                    <a:pt x="75" y="258"/>
                  </a:cubicBezTo>
                  <a:cubicBezTo>
                    <a:pt x="72" y="263"/>
                    <a:pt x="64" y="268"/>
                    <a:pt x="63" y="275"/>
                  </a:cubicBezTo>
                  <a:cubicBezTo>
                    <a:pt x="62" y="283"/>
                    <a:pt x="66" y="287"/>
                    <a:pt x="69" y="294"/>
                  </a:cubicBezTo>
                  <a:cubicBezTo>
                    <a:pt x="59" y="297"/>
                    <a:pt x="55" y="289"/>
                    <a:pt x="54" y="283"/>
                  </a:cubicBezTo>
                  <a:cubicBezTo>
                    <a:pt x="53" y="272"/>
                    <a:pt x="63" y="260"/>
                    <a:pt x="68" y="255"/>
                  </a:cubicBezTo>
                  <a:cubicBezTo>
                    <a:pt x="64" y="255"/>
                    <a:pt x="60" y="247"/>
                    <a:pt x="64" y="244"/>
                  </a:cubicBezTo>
                  <a:cubicBezTo>
                    <a:pt x="70" y="244"/>
                    <a:pt x="71" y="249"/>
                    <a:pt x="75" y="251"/>
                  </a:cubicBezTo>
                  <a:cubicBezTo>
                    <a:pt x="79" y="252"/>
                    <a:pt x="83" y="250"/>
                    <a:pt x="89" y="251"/>
                  </a:cubicBezTo>
                  <a:cubicBezTo>
                    <a:pt x="95" y="237"/>
                    <a:pt x="88" y="225"/>
                    <a:pt x="79" y="219"/>
                  </a:cubicBezTo>
                  <a:cubicBezTo>
                    <a:pt x="65" y="218"/>
                    <a:pt x="53" y="223"/>
                    <a:pt x="52" y="234"/>
                  </a:cubicBezTo>
                  <a:cubicBezTo>
                    <a:pt x="52" y="240"/>
                    <a:pt x="57" y="246"/>
                    <a:pt x="56" y="253"/>
                  </a:cubicBezTo>
                  <a:cubicBezTo>
                    <a:pt x="51" y="266"/>
                    <a:pt x="38" y="269"/>
                    <a:pt x="40" y="284"/>
                  </a:cubicBezTo>
                  <a:cubicBezTo>
                    <a:pt x="42" y="297"/>
                    <a:pt x="61" y="300"/>
                    <a:pt x="72" y="299"/>
                  </a:cubicBezTo>
                  <a:cubicBezTo>
                    <a:pt x="82" y="299"/>
                    <a:pt x="92" y="292"/>
                    <a:pt x="99" y="294"/>
                  </a:cubicBezTo>
                  <a:cubicBezTo>
                    <a:pt x="107" y="295"/>
                    <a:pt x="111" y="306"/>
                    <a:pt x="116" y="309"/>
                  </a:cubicBezTo>
                  <a:cubicBezTo>
                    <a:pt x="117" y="310"/>
                    <a:pt x="122" y="311"/>
                    <a:pt x="125" y="313"/>
                  </a:cubicBezTo>
                  <a:cubicBezTo>
                    <a:pt x="129" y="315"/>
                    <a:pt x="133" y="315"/>
                    <a:pt x="136" y="317"/>
                  </a:cubicBezTo>
                  <a:cubicBezTo>
                    <a:pt x="138" y="318"/>
                    <a:pt x="137" y="319"/>
                    <a:pt x="139" y="320"/>
                  </a:cubicBezTo>
                  <a:cubicBezTo>
                    <a:pt x="143" y="321"/>
                    <a:pt x="148" y="321"/>
                    <a:pt x="152" y="322"/>
                  </a:cubicBezTo>
                  <a:cubicBezTo>
                    <a:pt x="155" y="319"/>
                    <a:pt x="156" y="316"/>
                    <a:pt x="161" y="316"/>
                  </a:cubicBezTo>
                  <a:cubicBezTo>
                    <a:pt x="169" y="319"/>
                    <a:pt x="163" y="328"/>
                    <a:pt x="157" y="329"/>
                  </a:cubicBezTo>
                  <a:cubicBezTo>
                    <a:pt x="154" y="330"/>
                    <a:pt x="144" y="330"/>
                    <a:pt x="142" y="329"/>
                  </a:cubicBezTo>
                  <a:cubicBezTo>
                    <a:pt x="135" y="328"/>
                    <a:pt x="120" y="320"/>
                    <a:pt x="116" y="317"/>
                  </a:cubicBezTo>
                  <a:cubicBezTo>
                    <a:pt x="108" y="312"/>
                    <a:pt x="102" y="309"/>
                    <a:pt x="99" y="302"/>
                  </a:cubicBezTo>
                  <a:cubicBezTo>
                    <a:pt x="93" y="301"/>
                    <a:pt x="83" y="303"/>
                    <a:pt x="73" y="305"/>
                  </a:cubicBezTo>
                  <a:cubicBezTo>
                    <a:pt x="59" y="308"/>
                    <a:pt x="51" y="305"/>
                    <a:pt x="41" y="300"/>
                  </a:cubicBezTo>
                  <a:cubicBezTo>
                    <a:pt x="32" y="313"/>
                    <a:pt x="39" y="332"/>
                    <a:pt x="52" y="335"/>
                  </a:cubicBezTo>
                  <a:cubicBezTo>
                    <a:pt x="55" y="327"/>
                    <a:pt x="70" y="330"/>
                    <a:pt x="79" y="328"/>
                  </a:cubicBezTo>
                  <a:cubicBezTo>
                    <a:pt x="84" y="331"/>
                    <a:pt x="90" y="339"/>
                    <a:pt x="97" y="336"/>
                  </a:cubicBezTo>
                  <a:cubicBezTo>
                    <a:pt x="97" y="331"/>
                    <a:pt x="86" y="327"/>
                    <a:pt x="85" y="319"/>
                  </a:cubicBezTo>
                  <a:cubicBezTo>
                    <a:pt x="87" y="317"/>
                    <a:pt x="88" y="315"/>
                    <a:pt x="91" y="315"/>
                  </a:cubicBezTo>
                  <a:cubicBezTo>
                    <a:pt x="98" y="327"/>
                    <a:pt x="110" y="334"/>
                    <a:pt x="118" y="346"/>
                  </a:cubicBezTo>
                  <a:cubicBezTo>
                    <a:pt x="127" y="349"/>
                    <a:pt x="138" y="352"/>
                    <a:pt x="148" y="349"/>
                  </a:cubicBezTo>
                  <a:cubicBezTo>
                    <a:pt x="167" y="333"/>
                    <a:pt x="181" y="312"/>
                    <a:pt x="190" y="286"/>
                  </a:cubicBezTo>
                  <a:cubicBezTo>
                    <a:pt x="185" y="284"/>
                    <a:pt x="180" y="291"/>
                    <a:pt x="175" y="286"/>
                  </a:cubicBezTo>
                  <a:cubicBezTo>
                    <a:pt x="158" y="297"/>
                    <a:pt x="139" y="284"/>
                    <a:pt x="129" y="274"/>
                  </a:cubicBezTo>
                  <a:cubicBezTo>
                    <a:pt x="139" y="262"/>
                    <a:pt x="143" y="279"/>
                    <a:pt x="154" y="283"/>
                  </a:cubicBezTo>
                  <a:cubicBezTo>
                    <a:pt x="162" y="286"/>
                    <a:pt x="175" y="283"/>
                    <a:pt x="177" y="275"/>
                  </a:cubicBezTo>
                  <a:cubicBezTo>
                    <a:pt x="180" y="266"/>
                    <a:pt x="173" y="265"/>
                    <a:pt x="172" y="256"/>
                  </a:cubicBezTo>
                  <a:cubicBezTo>
                    <a:pt x="174" y="254"/>
                    <a:pt x="176" y="251"/>
                    <a:pt x="181" y="252"/>
                  </a:cubicBezTo>
                  <a:cubicBezTo>
                    <a:pt x="180" y="261"/>
                    <a:pt x="187" y="267"/>
                    <a:pt x="186" y="278"/>
                  </a:cubicBezTo>
                  <a:cubicBezTo>
                    <a:pt x="199" y="270"/>
                    <a:pt x="187" y="255"/>
                    <a:pt x="182" y="246"/>
                  </a:cubicBezTo>
                  <a:cubicBezTo>
                    <a:pt x="184" y="238"/>
                    <a:pt x="184" y="228"/>
                    <a:pt x="180" y="224"/>
                  </a:cubicBezTo>
                  <a:cubicBezTo>
                    <a:pt x="179" y="223"/>
                    <a:pt x="173" y="220"/>
                    <a:pt x="171" y="220"/>
                  </a:cubicBezTo>
                  <a:cubicBezTo>
                    <a:pt x="171" y="220"/>
                    <a:pt x="166" y="223"/>
                    <a:pt x="166" y="224"/>
                  </a:cubicBezTo>
                  <a:cubicBezTo>
                    <a:pt x="156" y="227"/>
                    <a:pt x="132" y="233"/>
                    <a:pt x="136" y="245"/>
                  </a:cubicBezTo>
                  <a:cubicBezTo>
                    <a:pt x="149" y="242"/>
                    <a:pt x="163" y="250"/>
                    <a:pt x="168" y="261"/>
                  </a:cubicBezTo>
                  <a:cubicBezTo>
                    <a:pt x="167" y="265"/>
                    <a:pt x="164" y="266"/>
                    <a:pt x="159" y="266"/>
                  </a:cubicBezTo>
                  <a:cubicBezTo>
                    <a:pt x="154" y="263"/>
                    <a:pt x="156" y="257"/>
                    <a:pt x="150" y="253"/>
                  </a:cubicBezTo>
                  <a:cubicBezTo>
                    <a:pt x="142" y="249"/>
                    <a:pt x="122" y="254"/>
                    <a:pt x="119" y="257"/>
                  </a:cubicBezTo>
                  <a:cubicBezTo>
                    <a:pt x="118" y="258"/>
                    <a:pt x="115" y="264"/>
                    <a:pt x="115" y="263"/>
                  </a:cubicBezTo>
                  <a:cubicBezTo>
                    <a:pt x="114" y="266"/>
                    <a:pt x="115" y="272"/>
                    <a:pt x="116" y="275"/>
                  </a:cubicBezTo>
                  <a:cubicBezTo>
                    <a:pt x="117" y="273"/>
                    <a:pt x="121" y="275"/>
                    <a:pt x="122" y="275"/>
                  </a:cubicBezTo>
                  <a:cubicBezTo>
                    <a:pt x="122" y="282"/>
                    <a:pt x="133" y="288"/>
                    <a:pt x="134" y="295"/>
                  </a:cubicBezTo>
                  <a:cubicBezTo>
                    <a:pt x="135" y="301"/>
                    <a:pt x="132" y="311"/>
                    <a:pt x="123" y="305"/>
                  </a:cubicBezTo>
                  <a:cubicBezTo>
                    <a:pt x="123" y="301"/>
                    <a:pt x="126" y="300"/>
                    <a:pt x="127" y="297"/>
                  </a:cubicBezTo>
                  <a:cubicBezTo>
                    <a:pt x="122" y="294"/>
                    <a:pt x="121" y="288"/>
                    <a:pt x="118" y="284"/>
                  </a:cubicBezTo>
                  <a:cubicBezTo>
                    <a:pt x="104" y="293"/>
                    <a:pt x="81" y="288"/>
                    <a:pt x="76" y="274"/>
                  </a:cubicBezTo>
                  <a:cubicBezTo>
                    <a:pt x="78" y="272"/>
                    <a:pt x="78" y="269"/>
                    <a:pt x="80" y="269"/>
                  </a:cubicBezTo>
                  <a:cubicBezTo>
                    <a:pt x="84" y="271"/>
                    <a:pt x="87" y="274"/>
                    <a:pt x="89" y="278"/>
                  </a:cubicBezTo>
                  <a:cubicBezTo>
                    <a:pt x="95" y="280"/>
                    <a:pt x="101" y="283"/>
                    <a:pt x="108" y="280"/>
                  </a:cubicBezTo>
                  <a:cubicBezTo>
                    <a:pt x="102" y="262"/>
                    <a:pt x="113" y="250"/>
                    <a:pt x="127" y="247"/>
                  </a:cubicBezTo>
                  <a:cubicBezTo>
                    <a:pt x="128" y="243"/>
                    <a:pt x="123" y="245"/>
                    <a:pt x="124" y="241"/>
                  </a:cubicBezTo>
                  <a:cubicBezTo>
                    <a:pt x="130" y="233"/>
                    <a:pt x="138" y="226"/>
                    <a:pt x="149" y="222"/>
                  </a:cubicBezTo>
                  <a:cubicBezTo>
                    <a:pt x="159" y="218"/>
                    <a:pt x="170" y="218"/>
                    <a:pt x="172" y="208"/>
                  </a:cubicBezTo>
                  <a:cubicBezTo>
                    <a:pt x="165" y="201"/>
                    <a:pt x="165" y="188"/>
                    <a:pt x="162" y="179"/>
                  </a:cubicBezTo>
                  <a:cubicBezTo>
                    <a:pt x="151" y="174"/>
                    <a:pt x="137" y="172"/>
                    <a:pt x="130" y="163"/>
                  </a:cubicBezTo>
                  <a:cubicBezTo>
                    <a:pt x="123" y="170"/>
                    <a:pt x="117" y="183"/>
                    <a:pt x="123" y="195"/>
                  </a:cubicBezTo>
                  <a:close/>
                  <a:moveTo>
                    <a:pt x="506" y="167"/>
                  </a:moveTo>
                  <a:cubicBezTo>
                    <a:pt x="506" y="171"/>
                    <a:pt x="504" y="175"/>
                    <a:pt x="501" y="177"/>
                  </a:cubicBezTo>
                  <a:cubicBezTo>
                    <a:pt x="506" y="181"/>
                    <a:pt x="510" y="190"/>
                    <a:pt x="520" y="186"/>
                  </a:cubicBezTo>
                  <a:cubicBezTo>
                    <a:pt x="522" y="177"/>
                    <a:pt x="518" y="163"/>
                    <a:pt x="506" y="167"/>
                  </a:cubicBezTo>
                  <a:close/>
                  <a:moveTo>
                    <a:pt x="65" y="173"/>
                  </a:moveTo>
                  <a:cubicBezTo>
                    <a:pt x="55" y="188"/>
                    <a:pt x="38" y="196"/>
                    <a:pt x="36" y="219"/>
                  </a:cubicBezTo>
                  <a:cubicBezTo>
                    <a:pt x="33" y="222"/>
                    <a:pt x="29" y="224"/>
                    <a:pt x="25" y="227"/>
                  </a:cubicBezTo>
                  <a:cubicBezTo>
                    <a:pt x="28" y="230"/>
                    <a:pt x="29" y="229"/>
                    <a:pt x="33" y="229"/>
                  </a:cubicBezTo>
                  <a:cubicBezTo>
                    <a:pt x="40" y="225"/>
                    <a:pt x="41" y="215"/>
                    <a:pt x="43" y="204"/>
                  </a:cubicBezTo>
                  <a:cubicBezTo>
                    <a:pt x="47" y="201"/>
                    <a:pt x="59" y="189"/>
                    <a:pt x="66" y="198"/>
                  </a:cubicBezTo>
                  <a:cubicBezTo>
                    <a:pt x="58" y="198"/>
                    <a:pt x="56" y="203"/>
                    <a:pt x="50" y="205"/>
                  </a:cubicBezTo>
                  <a:cubicBezTo>
                    <a:pt x="49" y="217"/>
                    <a:pt x="42" y="237"/>
                    <a:pt x="32" y="238"/>
                  </a:cubicBezTo>
                  <a:cubicBezTo>
                    <a:pt x="26" y="239"/>
                    <a:pt x="23" y="233"/>
                    <a:pt x="16" y="231"/>
                  </a:cubicBezTo>
                  <a:cubicBezTo>
                    <a:pt x="11" y="242"/>
                    <a:pt x="2" y="260"/>
                    <a:pt x="14" y="270"/>
                  </a:cubicBezTo>
                  <a:cubicBezTo>
                    <a:pt x="15" y="263"/>
                    <a:pt x="14" y="256"/>
                    <a:pt x="18" y="251"/>
                  </a:cubicBezTo>
                  <a:cubicBezTo>
                    <a:pt x="21" y="246"/>
                    <a:pt x="32" y="241"/>
                    <a:pt x="36" y="249"/>
                  </a:cubicBezTo>
                  <a:cubicBezTo>
                    <a:pt x="34" y="252"/>
                    <a:pt x="30" y="254"/>
                    <a:pt x="26" y="255"/>
                  </a:cubicBezTo>
                  <a:cubicBezTo>
                    <a:pt x="24" y="259"/>
                    <a:pt x="24" y="266"/>
                    <a:pt x="22" y="271"/>
                  </a:cubicBezTo>
                  <a:cubicBezTo>
                    <a:pt x="28" y="269"/>
                    <a:pt x="30" y="275"/>
                    <a:pt x="33" y="279"/>
                  </a:cubicBezTo>
                  <a:cubicBezTo>
                    <a:pt x="33" y="268"/>
                    <a:pt x="47" y="262"/>
                    <a:pt x="48" y="249"/>
                  </a:cubicBezTo>
                  <a:cubicBezTo>
                    <a:pt x="48" y="242"/>
                    <a:pt x="44" y="235"/>
                    <a:pt x="47" y="227"/>
                  </a:cubicBezTo>
                  <a:cubicBezTo>
                    <a:pt x="47" y="226"/>
                    <a:pt x="49" y="227"/>
                    <a:pt x="50" y="226"/>
                  </a:cubicBezTo>
                  <a:cubicBezTo>
                    <a:pt x="52" y="224"/>
                    <a:pt x="52" y="222"/>
                    <a:pt x="52" y="221"/>
                  </a:cubicBezTo>
                  <a:cubicBezTo>
                    <a:pt x="57" y="216"/>
                    <a:pt x="59" y="217"/>
                    <a:pt x="66" y="215"/>
                  </a:cubicBezTo>
                  <a:cubicBezTo>
                    <a:pt x="71" y="214"/>
                    <a:pt x="74" y="211"/>
                    <a:pt x="80" y="211"/>
                  </a:cubicBezTo>
                  <a:cubicBezTo>
                    <a:pt x="79" y="198"/>
                    <a:pt x="67" y="189"/>
                    <a:pt x="75" y="177"/>
                  </a:cubicBezTo>
                  <a:cubicBezTo>
                    <a:pt x="73" y="175"/>
                    <a:pt x="69" y="173"/>
                    <a:pt x="65" y="173"/>
                  </a:cubicBezTo>
                  <a:close/>
                  <a:moveTo>
                    <a:pt x="445" y="228"/>
                  </a:moveTo>
                  <a:cubicBezTo>
                    <a:pt x="445" y="240"/>
                    <a:pt x="430" y="246"/>
                    <a:pt x="435" y="259"/>
                  </a:cubicBezTo>
                  <a:cubicBezTo>
                    <a:pt x="432" y="265"/>
                    <a:pt x="430" y="272"/>
                    <a:pt x="426" y="276"/>
                  </a:cubicBezTo>
                  <a:cubicBezTo>
                    <a:pt x="426" y="277"/>
                    <a:pt x="426" y="279"/>
                    <a:pt x="427" y="277"/>
                  </a:cubicBezTo>
                  <a:cubicBezTo>
                    <a:pt x="432" y="274"/>
                    <a:pt x="440" y="272"/>
                    <a:pt x="447" y="273"/>
                  </a:cubicBezTo>
                  <a:cubicBezTo>
                    <a:pt x="447" y="266"/>
                    <a:pt x="451" y="264"/>
                    <a:pt x="454" y="260"/>
                  </a:cubicBezTo>
                  <a:cubicBezTo>
                    <a:pt x="457" y="260"/>
                    <a:pt x="461" y="259"/>
                    <a:pt x="461" y="262"/>
                  </a:cubicBezTo>
                  <a:cubicBezTo>
                    <a:pt x="457" y="266"/>
                    <a:pt x="455" y="272"/>
                    <a:pt x="452" y="277"/>
                  </a:cubicBezTo>
                  <a:cubicBezTo>
                    <a:pt x="443" y="280"/>
                    <a:pt x="425" y="279"/>
                    <a:pt x="430" y="293"/>
                  </a:cubicBezTo>
                  <a:cubicBezTo>
                    <a:pt x="439" y="289"/>
                    <a:pt x="450" y="283"/>
                    <a:pt x="460" y="287"/>
                  </a:cubicBezTo>
                  <a:cubicBezTo>
                    <a:pt x="466" y="282"/>
                    <a:pt x="471" y="278"/>
                    <a:pt x="481" y="277"/>
                  </a:cubicBezTo>
                  <a:cubicBezTo>
                    <a:pt x="481" y="275"/>
                    <a:pt x="483" y="274"/>
                    <a:pt x="484" y="273"/>
                  </a:cubicBezTo>
                  <a:cubicBezTo>
                    <a:pt x="499" y="267"/>
                    <a:pt x="519" y="255"/>
                    <a:pt x="519" y="238"/>
                  </a:cubicBezTo>
                  <a:cubicBezTo>
                    <a:pt x="516" y="237"/>
                    <a:pt x="516" y="234"/>
                    <a:pt x="512" y="233"/>
                  </a:cubicBezTo>
                  <a:cubicBezTo>
                    <a:pt x="495" y="238"/>
                    <a:pt x="486" y="251"/>
                    <a:pt x="464" y="251"/>
                  </a:cubicBezTo>
                  <a:cubicBezTo>
                    <a:pt x="461" y="248"/>
                    <a:pt x="457" y="247"/>
                    <a:pt x="457" y="241"/>
                  </a:cubicBezTo>
                  <a:cubicBezTo>
                    <a:pt x="459" y="241"/>
                    <a:pt x="459" y="240"/>
                    <a:pt x="460" y="239"/>
                  </a:cubicBezTo>
                  <a:cubicBezTo>
                    <a:pt x="466" y="238"/>
                    <a:pt x="466" y="243"/>
                    <a:pt x="469" y="245"/>
                  </a:cubicBezTo>
                  <a:cubicBezTo>
                    <a:pt x="488" y="242"/>
                    <a:pt x="500" y="227"/>
                    <a:pt x="519" y="227"/>
                  </a:cubicBezTo>
                  <a:cubicBezTo>
                    <a:pt x="520" y="221"/>
                    <a:pt x="519" y="218"/>
                    <a:pt x="516" y="216"/>
                  </a:cubicBezTo>
                  <a:cubicBezTo>
                    <a:pt x="510" y="216"/>
                    <a:pt x="508" y="217"/>
                    <a:pt x="502" y="216"/>
                  </a:cubicBezTo>
                  <a:cubicBezTo>
                    <a:pt x="496" y="207"/>
                    <a:pt x="498" y="190"/>
                    <a:pt x="483" y="190"/>
                  </a:cubicBezTo>
                  <a:cubicBezTo>
                    <a:pt x="479" y="197"/>
                    <a:pt x="482" y="204"/>
                    <a:pt x="483" y="212"/>
                  </a:cubicBezTo>
                  <a:cubicBezTo>
                    <a:pt x="480" y="219"/>
                    <a:pt x="470" y="219"/>
                    <a:pt x="463" y="222"/>
                  </a:cubicBezTo>
                  <a:cubicBezTo>
                    <a:pt x="458" y="224"/>
                    <a:pt x="451" y="231"/>
                    <a:pt x="446" y="226"/>
                  </a:cubicBezTo>
                  <a:cubicBezTo>
                    <a:pt x="446" y="224"/>
                    <a:pt x="446" y="222"/>
                    <a:pt x="446" y="221"/>
                  </a:cubicBezTo>
                  <a:cubicBezTo>
                    <a:pt x="449" y="220"/>
                    <a:pt x="451" y="220"/>
                    <a:pt x="454" y="221"/>
                  </a:cubicBezTo>
                  <a:cubicBezTo>
                    <a:pt x="457" y="215"/>
                    <a:pt x="468" y="216"/>
                    <a:pt x="474" y="212"/>
                  </a:cubicBezTo>
                  <a:cubicBezTo>
                    <a:pt x="474" y="211"/>
                    <a:pt x="474" y="210"/>
                    <a:pt x="475" y="210"/>
                  </a:cubicBezTo>
                  <a:cubicBezTo>
                    <a:pt x="475" y="206"/>
                    <a:pt x="472" y="194"/>
                    <a:pt x="476" y="188"/>
                  </a:cubicBezTo>
                  <a:cubicBezTo>
                    <a:pt x="486" y="179"/>
                    <a:pt x="497" y="188"/>
                    <a:pt x="504" y="196"/>
                  </a:cubicBezTo>
                  <a:cubicBezTo>
                    <a:pt x="504" y="202"/>
                    <a:pt x="505" y="206"/>
                    <a:pt x="508" y="209"/>
                  </a:cubicBezTo>
                  <a:cubicBezTo>
                    <a:pt x="513" y="211"/>
                    <a:pt x="515" y="209"/>
                    <a:pt x="521" y="209"/>
                  </a:cubicBezTo>
                  <a:cubicBezTo>
                    <a:pt x="521" y="203"/>
                    <a:pt x="523" y="197"/>
                    <a:pt x="520" y="193"/>
                  </a:cubicBezTo>
                  <a:cubicBezTo>
                    <a:pt x="501" y="197"/>
                    <a:pt x="497" y="178"/>
                    <a:pt x="484" y="173"/>
                  </a:cubicBezTo>
                  <a:cubicBezTo>
                    <a:pt x="478" y="178"/>
                    <a:pt x="470" y="175"/>
                    <a:pt x="466" y="185"/>
                  </a:cubicBezTo>
                  <a:cubicBezTo>
                    <a:pt x="463" y="192"/>
                    <a:pt x="467" y="204"/>
                    <a:pt x="460" y="206"/>
                  </a:cubicBezTo>
                  <a:cubicBezTo>
                    <a:pt x="457" y="208"/>
                    <a:pt x="452" y="206"/>
                    <a:pt x="450" y="203"/>
                  </a:cubicBezTo>
                  <a:cubicBezTo>
                    <a:pt x="451" y="200"/>
                    <a:pt x="449" y="196"/>
                    <a:pt x="450" y="191"/>
                  </a:cubicBezTo>
                  <a:cubicBezTo>
                    <a:pt x="446" y="192"/>
                    <a:pt x="443" y="194"/>
                    <a:pt x="441" y="199"/>
                  </a:cubicBezTo>
                  <a:cubicBezTo>
                    <a:pt x="440" y="203"/>
                    <a:pt x="442" y="210"/>
                    <a:pt x="438" y="212"/>
                  </a:cubicBezTo>
                  <a:cubicBezTo>
                    <a:pt x="442" y="219"/>
                    <a:pt x="445" y="222"/>
                    <a:pt x="445" y="228"/>
                  </a:cubicBezTo>
                  <a:close/>
                  <a:moveTo>
                    <a:pt x="361" y="188"/>
                  </a:moveTo>
                  <a:cubicBezTo>
                    <a:pt x="364" y="193"/>
                    <a:pt x="363" y="196"/>
                    <a:pt x="361" y="201"/>
                  </a:cubicBezTo>
                  <a:cubicBezTo>
                    <a:pt x="364" y="200"/>
                    <a:pt x="368" y="201"/>
                    <a:pt x="370" y="202"/>
                  </a:cubicBezTo>
                  <a:cubicBezTo>
                    <a:pt x="374" y="194"/>
                    <a:pt x="384" y="184"/>
                    <a:pt x="379" y="174"/>
                  </a:cubicBezTo>
                  <a:cubicBezTo>
                    <a:pt x="375" y="180"/>
                    <a:pt x="368" y="184"/>
                    <a:pt x="361" y="188"/>
                  </a:cubicBezTo>
                  <a:close/>
                  <a:moveTo>
                    <a:pt x="354" y="275"/>
                  </a:moveTo>
                  <a:cubicBezTo>
                    <a:pt x="359" y="274"/>
                    <a:pt x="361" y="270"/>
                    <a:pt x="367" y="269"/>
                  </a:cubicBezTo>
                  <a:cubicBezTo>
                    <a:pt x="375" y="257"/>
                    <a:pt x="378" y="240"/>
                    <a:pt x="385" y="227"/>
                  </a:cubicBezTo>
                  <a:cubicBezTo>
                    <a:pt x="383" y="224"/>
                    <a:pt x="385" y="222"/>
                    <a:pt x="385" y="217"/>
                  </a:cubicBezTo>
                  <a:cubicBezTo>
                    <a:pt x="378" y="204"/>
                    <a:pt x="356" y="204"/>
                    <a:pt x="345" y="212"/>
                  </a:cubicBezTo>
                  <a:cubicBezTo>
                    <a:pt x="338" y="226"/>
                    <a:pt x="326" y="235"/>
                    <a:pt x="313" y="243"/>
                  </a:cubicBezTo>
                  <a:cubicBezTo>
                    <a:pt x="305" y="247"/>
                    <a:pt x="294" y="254"/>
                    <a:pt x="293" y="259"/>
                  </a:cubicBezTo>
                  <a:cubicBezTo>
                    <a:pt x="293" y="267"/>
                    <a:pt x="303" y="273"/>
                    <a:pt x="312" y="269"/>
                  </a:cubicBezTo>
                  <a:cubicBezTo>
                    <a:pt x="313" y="271"/>
                    <a:pt x="315" y="272"/>
                    <a:pt x="315" y="275"/>
                  </a:cubicBezTo>
                  <a:cubicBezTo>
                    <a:pt x="303" y="291"/>
                    <a:pt x="313" y="310"/>
                    <a:pt x="315" y="331"/>
                  </a:cubicBezTo>
                  <a:cubicBezTo>
                    <a:pt x="327" y="324"/>
                    <a:pt x="315" y="307"/>
                    <a:pt x="320" y="293"/>
                  </a:cubicBezTo>
                  <a:cubicBezTo>
                    <a:pt x="325" y="286"/>
                    <a:pt x="332" y="282"/>
                    <a:pt x="342" y="280"/>
                  </a:cubicBezTo>
                  <a:cubicBezTo>
                    <a:pt x="340" y="279"/>
                    <a:pt x="338" y="280"/>
                    <a:pt x="336" y="278"/>
                  </a:cubicBezTo>
                  <a:cubicBezTo>
                    <a:pt x="333" y="277"/>
                    <a:pt x="331" y="271"/>
                    <a:pt x="329" y="270"/>
                  </a:cubicBezTo>
                  <a:cubicBezTo>
                    <a:pt x="324" y="267"/>
                    <a:pt x="320" y="268"/>
                    <a:pt x="315" y="266"/>
                  </a:cubicBezTo>
                  <a:cubicBezTo>
                    <a:pt x="315" y="261"/>
                    <a:pt x="316" y="258"/>
                    <a:pt x="320" y="257"/>
                  </a:cubicBezTo>
                  <a:cubicBezTo>
                    <a:pt x="332" y="260"/>
                    <a:pt x="340" y="276"/>
                    <a:pt x="354" y="275"/>
                  </a:cubicBezTo>
                  <a:close/>
                  <a:moveTo>
                    <a:pt x="411" y="294"/>
                  </a:moveTo>
                  <a:cubicBezTo>
                    <a:pt x="414" y="285"/>
                    <a:pt x="416" y="281"/>
                    <a:pt x="419" y="275"/>
                  </a:cubicBezTo>
                  <a:cubicBezTo>
                    <a:pt x="421" y="271"/>
                    <a:pt x="425" y="268"/>
                    <a:pt x="426" y="265"/>
                  </a:cubicBezTo>
                  <a:cubicBezTo>
                    <a:pt x="428" y="258"/>
                    <a:pt x="425" y="252"/>
                    <a:pt x="428" y="244"/>
                  </a:cubicBezTo>
                  <a:cubicBezTo>
                    <a:pt x="430" y="241"/>
                    <a:pt x="435" y="239"/>
                    <a:pt x="435" y="237"/>
                  </a:cubicBezTo>
                  <a:cubicBezTo>
                    <a:pt x="444" y="218"/>
                    <a:pt x="420" y="211"/>
                    <a:pt x="407" y="216"/>
                  </a:cubicBezTo>
                  <a:cubicBezTo>
                    <a:pt x="387" y="224"/>
                    <a:pt x="387" y="251"/>
                    <a:pt x="376" y="267"/>
                  </a:cubicBezTo>
                  <a:cubicBezTo>
                    <a:pt x="377" y="270"/>
                    <a:pt x="379" y="266"/>
                    <a:pt x="380" y="265"/>
                  </a:cubicBezTo>
                  <a:cubicBezTo>
                    <a:pt x="386" y="260"/>
                    <a:pt x="393" y="256"/>
                    <a:pt x="400" y="253"/>
                  </a:cubicBezTo>
                  <a:cubicBezTo>
                    <a:pt x="401" y="251"/>
                    <a:pt x="401" y="248"/>
                    <a:pt x="405" y="248"/>
                  </a:cubicBezTo>
                  <a:cubicBezTo>
                    <a:pt x="405" y="249"/>
                    <a:pt x="408" y="248"/>
                    <a:pt x="408" y="251"/>
                  </a:cubicBezTo>
                  <a:cubicBezTo>
                    <a:pt x="408" y="259"/>
                    <a:pt x="398" y="261"/>
                    <a:pt x="393" y="264"/>
                  </a:cubicBezTo>
                  <a:cubicBezTo>
                    <a:pt x="384" y="270"/>
                    <a:pt x="380" y="274"/>
                    <a:pt x="377" y="285"/>
                  </a:cubicBezTo>
                  <a:cubicBezTo>
                    <a:pt x="384" y="285"/>
                    <a:pt x="390" y="278"/>
                    <a:pt x="399" y="276"/>
                  </a:cubicBezTo>
                  <a:cubicBezTo>
                    <a:pt x="404" y="276"/>
                    <a:pt x="406" y="275"/>
                    <a:pt x="409" y="275"/>
                  </a:cubicBezTo>
                  <a:cubicBezTo>
                    <a:pt x="411" y="273"/>
                    <a:pt x="412" y="270"/>
                    <a:pt x="416" y="271"/>
                  </a:cubicBezTo>
                  <a:cubicBezTo>
                    <a:pt x="419" y="286"/>
                    <a:pt x="394" y="280"/>
                    <a:pt x="386" y="288"/>
                  </a:cubicBezTo>
                  <a:cubicBezTo>
                    <a:pt x="385" y="290"/>
                    <a:pt x="383" y="293"/>
                    <a:pt x="382" y="295"/>
                  </a:cubicBezTo>
                  <a:cubicBezTo>
                    <a:pt x="380" y="295"/>
                    <a:pt x="378" y="297"/>
                    <a:pt x="375" y="297"/>
                  </a:cubicBezTo>
                  <a:cubicBezTo>
                    <a:pt x="376" y="303"/>
                    <a:pt x="369" y="306"/>
                    <a:pt x="372" y="310"/>
                  </a:cubicBezTo>
                  <a:cubicBezTo>
                    <a:pt x="379" y="306"/>
                    <a:pt x="378" y="318"/>
                    <a:pt x="382" y="320"/>
                  </a:cubicBezTo>
                  <a:cubicBezTo>
                    <a:pt x="390" y="311"/>
                    <a:pt x="402" y="306"/>
                    <a:pt x="413" y="300"/>
                  </a:cubicBezTo>
                  <a:cubicBezTo>
                    <a:pt x="413" y="297"/>
                    <a:pt x="412" y="296"/>
                    <a:pt x="411" y="294"/>
                  </a:cubicBezTo>
                  <a:close/>
                  <a:moveTo>
                    <a:pt x="240" y="265"/>
                  </a:moveTo>
                  <a:cubicBezTo>
                    <a:pt x="241" y="265"/>
                    <a:pt x="242" y="265"/>
                    <a:pt x="242" y="266"/>
                  </a:cubicBezTo>
                  <a:cubicBezTo>
                    <a:pt x="234" y="282"/>
                    <a:pt x="241" y="307"/>
                    <a:pt x="254" y="313"/>
                  </a:cubicBezTo>
                  <a:cubicBezTo>
                    <a:pt x="256" y="310"/>
                    <a:pt x="258" y="307"/>
                    <a:pt x="259" y="302"/>
                  </a:cubicBezTo>
                  <a:cubicBezTo>
                    <a:pt x="260" y="297"/>
                    <a:pt x="256" y="289"/>
                    <a:pt x="263" y="288"/>
                  </a:cubicBezTo>
                  <a:cubicBezTo>
                    <a:pt x="269" y="295"/>
                    <a:pt x="265" y="309"/>
                    <a:pt x="262" y="316"/>
                  </a:cubicBezTo>
                  <a:cubicBezTo>
                    <a:pt x="269" y="315"/>
                    <a:pt x="274" y="312"/>
                    <a:pt x="281" y="311"/>
                  </a:cubicBezTo>
                  <a:cubicBezTo>
                    <a:pt x="282" y="308"/>
                    <a:pt x="284" y="305"/>
                    <a:pt x="289" y="305"/>
                  </a:cubicBezTo>
                  <a:cubicBezTo>
                    <a:pt x="290" y="307"/>
                    <a:pt x="293" y="306"/>
                    <a:pt x="292" y="308"/>
                  </a:cubicBezTo>
                  <a:cubicBezTo>
                    <a:pt x="287" y="318"/>
                    <a:pt x="276" y="322"/>
                    <a:pt x="262" y="323"/>
                  </a:cubicBezTo>
                  <a:cubicBezTo>
                    <a:pt x="258" y="341"/>
                    <a:pt x="246" y="350"/>
                    <a:pt x="243" y="370"/>
                  </a:cubicBezTo>
                  <a:cubicBezTo>
                    <a:pt x="247" y="372"/>
                    <a:pt x="249" y="377"/>
                    <a:pt x="250" y="382"/>
                  </a:cubicBezTo>
                  <a:cubicBezTo>
                    <a:pt x="258" y="388"/>
                    <a:pt x="276" y="384"/>
                    <a:pt x="284" y="378"/>
                  </a:cubicBezTo>
                  <a:cubicBezTo>
                    <a:pt x="300" y="382"/>
                    <a:pt x="308" y="369"/>
                    <a:pt x="320" y="367"/>
                  </a:cubicBezTo>
                  <a:cubicBezTo>
                    <a:pt x="322" y="364"/>
                    <a:pt x="326" y="362"/>
                    <a:pt x="327" y="359"/>
                  </a:cubicBezTo>
                  <a:cubicBezTo>
                    <a:pt x="319" y="358"/>
                    <a:pt x="314" y="353"/>
                    <a:pt x="312" y="347"/>
                  </a:cubicBezTo>
                  <a:cubicBezTo>
                    <a:pt x="306" y="352"/>
                    <a:pt x="295" y="353"/>
                    <a:pt x="285" y="351"/>
                  </a:cubicBezTo>
                  <a:cubicBezTo>
                    <a:pt x="279" y="354"/>
                    <a:pt x="272" y="360"/>
                    <a:pt x="265" y="358"/>
                  </a:cubicBezTo>
                  <a:cubicBezTo>
                    <a:pt x="265" y="357"/>
                    <a:pt x="265" y="357"/>
                    <a:pt x="265" y="356"/>
                  </a:cubicBezTo>
                  <a:cubicBezTo>
                    <a:pt x="267" y="350"/>
                    <a:pt x="275" y="350"/>
                    <a:pt x="281" y="347"/>
                  </a:cubicBezTo>
                  <a:cubicBezTo>
                    <a:pt x="283" y="346"/>
                    <a:pt x="284" y="344"/>
                    <a:pt x="287" y="344"/>
                  </a:cubicBezTo>
                  <a:cubicBezTo>
                    <a:pt x="295" y="342"/>
                    <a:pt x="306" y="348"/>
                    <a:pt x="311" y="339"/>
                  </a:cubicBezTo>
                  <a:cubicBezTo>
                    <a:pt x="309" y="338"/>
                    <a:pt x="307" y="336"/>
                    <a:pt x="307" y="333"/>
                  </a:cubicBezTo>
                  <a:cubicBezTo>
                    <a:pt x="309" y="317"/>
                    <a:pt x="298" y="304"/>
                    <a:pt x="301" y="287"/>
                  </a:cubicBezTo>
                  <a:cubicBezTo>
                    <a:pt x="304" y="285"/>
                    <a:pt x="305" y="281"/>
                    <a:pt x="306" y="277"/>
                  </a:cubicBezTo>
                  <a:cubicBezTo>
                    <a:pt x="295" y="278"/>
                    <a:pt x="289" y="272"/>
                    <a:pt x="287" y="261"/>
                  </a:cubicBezTo>
                  <a:cubicBezTo>
                    <a:pt x="271" y="268"/>
                    <a:pt x="251" y="254"/>
                    <a:pt x="240" y="265"/>
                  </a:cubicBezTo>
                  <a:close/>
                  <a:moveTo>
                    <a:pt x="203" y="269"/>
                  </a:moveTo>
                  <a:cubicBezTo>
                    <a:pt x="198" y="274"/>
                    <a:pt x="200" y="284"/>
                    <a:pt x="197" y="291"/>
                  </a:cubicBezTo>
                  <a:cubicBezTo>
                    <a:pt x="196" y="294"/>
                    <a:pt x="193" y="297"/>
                    <a:pt x="192" y="300"/>
                  </a:cubicBezTo>
                  <a:cubicBezTo>
                    <a:pt x="186" y="311"/>
                    <a:pt x="180" y="322"/>
                    <a:pt x="174" y="330"/>
                  </a:cubicBezTo>
                  <a:cubicBezTo>
                    <a:pt x="175" y="334"/>
                    <a:pt x="176" y="336"/>
                    <a:pt x="174" y="339"/>
                  </a:cubicBezTo>
                  <a:cubicBezTo>
                    <a:pt x="172" y="339"/>
                    <a:pt x="170" y="339"/>
                    <a:pt x="169" y="340"/>
                  </a:cubicBezTo>
                  <a:cubicBezTo>
                    <a:pt x="165" y="347"/>
                    <a:pt x="165" y="357"/>
                    <a:pt x="169" y="365"/>
                  </a:cubicBezTo>
                  <a:cubicBezTo>
                    <a:pt x="179" y="374"/>
                    <a:pt x="197" y="378"/>
                    <a:pt x="213" y="376"/>
                  </a:cubicBezTo>
                  <a:cubicBezTo>
                    <a:pt x="209" y="366"/>
                    <a:pt x="216" y="361"/>
                    <a:pt x="216" y="351"/>
                  </a:cubicBezTo>
                  <a:cubicBezTo>
                    <a:pt x="213" y="347"/>
                    <a:pt x="207" y="345"/>
                    <a:pt x="205" y="340"/>
                  </a:cubicBezTo>
                  <a:cubicBezTo>
                    <a:pt x="200" y="327"/>
                    <a:pt x="211" y="310"/>
                    <a:pt x="213" y="298"/>
                  </a:cubicBezTo>
                  <a:cubicBezTo>
                    <a:pt x="211" y="292"/>
                    <a:pt x="212" y="289"/>
                    <a:pt x="217" y="288"/>
                  </a:cubicBezTo>
                  <a:cubicBezTo>
                    <a:pt x="223" y="290"/>
                    <a:pt x="220" y="299"/>
                    <a:pt x="217" y="301"/>
                  </a:cubicBezTo>
                  <a:cubicBezTo>
                    <a:pt x="215" y="313"/>
                    <a:pt x="210" y="325"/>
                    <a:pt x="213" y="338"/>
                  </a:cubicBezTo>
                  <a:cubicBezTo>
                    <a:pt x="217" y="343"/>
                    <a:pt x="223" y="344"/>
                    <a:pt x="224" y="351"/>
                  </a:cubicBezTo>
                  <a:cubicBezTo>
                    <a:pt x="225" y="358"/>
                    <a:pt x="218" y="364"/>
                    <a:pt x="220" y="372"/>
                  </a:cubicBezTo>
                  <a:cubicBezTo>
                    <a:pt x="224" y="376"/>
                    <a:pt x="227" y="379"/>
                    <a:pt x="233" y="381"/>
                  </a:cubicBezTo>
                  <a:cubicBezTo>
                    <a:pt x="235" y="375"/>
                    <a:pt x="234" y="367"/>
                    <a:pt x="235" y="364"/>
                  </a:cubicBezTo>
                  <a:cubicBezTo>
                    <a:pt x="235" y="363"/>
                    <a:pt x="237" y="362"/>
                    <a:pt x="238" y="361"/>
                  </a:cubicBezTo>
                  <a:cubicBezTo>
                    <a:pt x="238" y="359"/>
                    <a:pt x="237" y="356"/>
                    <a:pt x="238" y="355"/>
                  </a:cubicBezTo>
                  <a:cubicBezTo>
                    <a:pt x="240" y="350"/>
                    <a:pt x="245" y="346"/>
                    <a:pt x="243" y="341"/>
                  </a:cubicBezTo>
                  <a:cubicBezTo>
                    <a:pt x="241" y="333"/>
                    <a:pt x="228" y="337"/>
                    <a:pt x="223" y="329"/>
                  </a:cubicBezTo>
                  <a:cubicBezTo>
                    <a:pt x="227" y="320"/>
                    <a:pt x="238" y="331"/>
                    <a:pt x="245" y="330"/>
                  </a:cubicBezTo>
                  <a:cubicBezTo>
                    <a:pt x="247" y="332"/>
                    <a:pt x="248" y="334"/>
                    <a:pt x="250" y="335"/>
                  </a:cubicBezTo>
                  <a:cubicBezTo>
                    <a:pt x="251" y="330"/>
                    <a:pt x="253" y="327"/>
                    <a:pt x="254" y="323"/>
                  </a:cubicBezTo>
                  <a:cubicBezTo>
                    <a:pt x="241" y="315"/>
                    <a:pt x="229" y="303"/>
                    <a:pt x="232" y="285"/>
                  </a:cubicBezTo>
                  <a:cubicBezTo>
                    <a:pt x="229" y="284"/>
                    <a:pt x="230" y="279"/>
                    <a:pt x="229" y="276"/>
                  </a:cubicBezTo>
                  <a:cubicBezTo>
                    <a:pt x="230" y="272"/>
                    <a:pt x="237" y="268"/>
                    <a:pt x="236" y="265"/>
                  </a:cubicBezTo>
                  <a:cubicBezTo>
                    <a:pt x="224" y="271"/>
                    <a:pt x="211" y="260"/>
                    <a:pt x="203" y="269"/>
                  </a:cubicBezTo>
                  <a:close/>
                  <a:moveTo>
                    <a:pt x="346" y="281"/>
                  </a:moveTo>
                  <a:cubicBezTo>
                    <a:pt x="345" y="282"/>
                    <a:pt x="349" y="287"/>
                    <a:pt x="344" y="288"/>
                  </a:cubicBezTo>
                  <a:cubicBezTo>
                    <a:pt x="322" y="283"/>
                    <a:pt x="325" y="309"/>
                    <a:pt x="329" y="325"/>
                  </a:cubicBezTo>
                  <a:cubicBezTo>
                    <a:pt x="325" y="332"/>
                    <a:pt x="319" y="339"/>
                    <a:pt x="321" y="348"/>
                  </a:cubicBezTo>
                  <a:cubicBezTo>
                    <a:pt x="328" y="351"/>
                    <a:pt x="332" y="356"/>
                    <a:pt x="340" y="357"/>
                  </a:cubicBezTo>
                  <a:cubicBezTo>
                    <a:pt x="347" y="342"/>
                    <a:pt x="361" y="335"/>
                    <a:pt x="372" y="324"/>
                  </a:cubicBezTo>
                  <a:cubicBezTo>
                    <a:pt x="371" y="322"/>
                    <a:pt x="372" y="318"/>
                    <a:pt x="370" y="316"/>
                  </a:cubicBezTo>
                  <a:cubicBezTo>
                    <a:pt x="367" y="316"/>
                    <a:pt x="365" y="317"/>
                    <a:pt x="361" y="316"/>
                  </a:cubicBezTo>
                  <a:cubicBezTo>
                    <a:pt x="352" y="321"/>
                    <a:pt x="359" y="337"/>
                    <a:pt x="347" y="338"/>
                  </a:cubicBezTo>
                  <a:cubicBezTo>
                    <a:pt x="337" y="338"/>
                    <a:pt x="339" y="327"/>
                    <a:pt x="336" y="318"/>
                  </a:cubicBezTo>
                  <a:cubicBezTo>
                    <a:pt x="337" y="314"/>
                    <a:pt x="344" y="313"/>
                    <a:pt x="346" y="317"/>
                  </a:cubicBezTo>
                  <a:cubicBezTo>
                    <a:pt x="346" y="321"/>
                    <a:pt x="344" y="327"/>
                    <a:pt x="348" y="329"/>
                  </a:cubicBezTo>
                  <a:cubicBezTo>
                    <a:pt x="347" y="322"/>
                    <a:pt x="350" y="320"/>
                    <a:pt x="351" y="315"/>
                  </a:cubicBezTo>
                  <a:cubicBezTo>
                    <a:pt x="360" y="312"/>
                    <a:pt x="369" y="306"/>
                    <a:pt x="365" y="294"/>
                  </a:cubicBezTo>
                  <a:cubicBezTo>
                    <a:pt x="362" y="292"/>
                    <a:pt x="358" y="292"/>
                    <a:pt x="356" y="289"/>
                  </a:cubicBezTo>
                  <a:cubicBezTo>
                    <a:pt x="356" y="285"/>
                    <a:pt x="358" y="283"/>
                    <a:pt x="361" y="282"/>
                  </a:cubicBezTo>
                  <a:cubicBezTo>
                    <a:pt x="364" y="284"/>
                    <a:pt x="367" y="286"/>
                    <a:pt x="369" y="288"/>
                  </a:cubicBezTo>
                  <a:cubicBezTo>
                    <a:pt x="369" y="280"/>
                    <a:pt x="374" y="273"/>
                    <a:pt x="374" y="269"/>
                  </a:cubicBezTo>
                  <a:cubicBezTo>
                    <a:pt x="370" y="278"/>
                    <a:pt x="359" y="281"/>
                    <a:pt x="346" y="281"/>
                  </a:cubicBezTo>
                  <a:close/>
                  <a:moveTo>
                    <a:pt x="13" y="286"/>
                  </a:moveTo>
                  <a:cubicBezTo>
                    <a:pt x="8" y="300"/>
                    <a:pt x="18" y="312"/>
                    <a:pt x="30" y="306"/>
                  </a:cubicBezTo>
                  <a:cubicBezTo>
                    <a:pt x="29" y="300"/>
                    <a:pt x="35" y="300"/>
                    <a:pt x="36" y="296"/>
                  </a:cubicBezTo>
                  <a:cubicBezTo>
                    <a:pt x="35" y="290"/>
                    <a:pt x="33" y="286"/>
                    <a:pt x="31" y="281"/>
                  </a:cubicBezTo>
                  <a:cubicBezTo>
                    <a:pt x="27" y="287"/>
                    <a:pt x="23" y="294"/>
                    <a:pt x="28" y="301"/>
                  </a:cubicBezTo>
                  <a:cubicBezTo>
                    <a:pt x="26" y="304"/>
                    <a:pt x="26" y="305"/>
                    <a:pt x="23" y="305"/>
                  </a:cubicBezTo>
                  <a:cubicBezTo>
                    <a:pt x="11" y="305"/>
                    <a:pt x="24" y="283"/>
                    <a:pt x="20" y="279"/>
                  </a:cubicBezTo>
                  <a:cubicBezTo>
                    <a:pt x="19" y="283"/>
                    <a:pt x="15" y="284"/>
                    <a:pt x="13" y="286"/>
                  </a:cubicBezTo>
                  <a:close/>
                  <a:moveTo>
                    <a:pt x="442" y="309"/>
                  </a:moveTo>
                  <a:cubicBezTo>
                    <a:pt x="446" y="307"/>
                    <a:pt x="460" y="300"/>
                    <a:pt x="459" y="296"/>
                  </a:cubicBezTo>
                  <a:cubicBezTo>
                    <a:pt x="459" y="292"/>
                    <a:pt x="451" y="292"/>
                    <a:pt x="446" y="293"/>
                  </a:cubicBezTo>
                  <a:cubicBezTo>
                    <a:pt x="431" y="295"/>
                    <a:pt x="420" y="307"/>
                    <a:pt x="408" y="309"/>
                  </a:cubicBezTo>
                  <a:cubicBezTo>
                    <a:pt x="395" y="318"/>
                    <a:pt x="382" y="325"/>
                    <a:pt x="370" y="335"/>
                  </a:cubicBezTo>
                  <a:cubicBezTo>
                    <a:pt x="368" y="342"/>
                    <a:pt x="367" y="344"/>
                    <a:pt x="369" y="351"/>
                  </a:cubicBezTo>
                  <a:cubicBezTo>
                    <a:pt x="381" y="360"/>
                    <a:pt x="404" y="354"/>
                    <a:pt x="415" y="350"/>
                  </a:cubicBezTo>
                  <a:cubicBezTo>
                    <a:pt x="418" y="350"/>
                    <a:pt x="421" y="350"/>
                    <a:pt x="423" y="349"/>
                  </a:cubicBezTo>
                  <a:cubicBezTo>
                    <a:pt x="425" y="349"/>
                    <a:pt x="427" y="346"/>
                    <a:pt x="430" y="346"/>
                  </a:cubicBezTo>
                  <a:cubicBezTo>
                    <a:pt x="439" y="342"/>
                    <a:pt x="445" y="343"/>
                    <a:pt x="449" y="337"/>
                  </a:cubicBezTo>
                  <a:cubicBezTo>
                    <a:pt x="452" y="338"/>
                    <a:pt x="452" y="336"/>
                    <a:pt x="455" y="336"/>
                  </a:cubicBezTo>
                  <a:cubicBezTo>
                    <a:pt x="465" y="328"/>
                    <a:pt x="487" y="309"/>
                    <a:pt x="491" y="295"/>
                  </a:cubicBezTo>
                  <a:cubicBezTo>
                    <a:pt x="491" y="295"/>
                    <a:pt x="491" y="292"/>
                    <a:pt x="491" y="292"/>
                  </a:cubicBezTo>
                  <a:cubicBezTo>
                    <a:pt x="489" y="279"/>
                    <a:pt x="475" y="285"/>
                    <a:pt x="466" y="291"/>
                  </a:cubicBezTo>
                  <a:cubicBezTo>
                    <a:pt x="469" y="291"/>
                    <a:pt x="471" y="293"/>
                    <a:pt x="471" y="296"/>
                  </a:cubicBezTo>
                  <a:cubicBezTo>
                    <a:pt x="463" y="306"/>
                    <a:pt x="448" y="311"/>
                    <a:pt x="437" y="320"/>
                  </a:cubicBezTo>
                  <a:cubicBezTo>
                    <a:pt x="428" y="320"/>
                    <a:pt x="416" y="337"/>
                    <a:pt x="409" y="327"/>
                  </a:cubicBezTo>
                  <a:cubicBezTo>
                    <a:pt x="410" y="321"/>
                    <a:pt x="418" y="321"/>
                    <a:pt x="423" y="320"/>
                  </a:cubicBezTo>
                  <a:cubicBezTo>
                    <a:pt x="428" y="314"/>
                    <a:pt x="434" y="313"/>
                    <a:pt x="442" y="309"/>
                  </a:cubicBezTo>
                  <a:close/>
                  <a:moveTo>
                    <a:pt x="501" y="292"/>
                  </a:moveTo>
                  <a:cubicBezTo>
                    <a:pt x="497" y="298"/>
                    <a:pt x="497" y="303"/>
                    <a:pt x="493" y="308"/>
                  </a:cubicBezTo>
                  <a:cubicBezTo>
                    <a:pt x="489" y="314"/>
                    <a:pt x="486" y="315"/>
                    <a:pt x="481" y="320"/>
                  </a:cubicBezTo>
                  <a:cubicBezTo>
                    <a:pt x="480" y="321"/>
                    <a:pt x="478" y="324"/>
                    <a:pt x="477" y="325"/>
                  </a:cubicBezTo>
                  <a:cubicBezTo>
                    <a:pt x="460" y="342"/>
                    <a:pt x="442" y="351"/>
                    <a:pt x="420" y="357"/>
                  </a:cubicBezTo>
                  <a:cubicBezTo>
                    <a:pt x="401" y="362"/>
                    <a:pt x="360" y="371"/>
                    <a:pt x="359" y="346"/>
                  </a:cubicBezTo>
                  <a:cubicBezTo>
                    <a:pt x="353" y="349"/>
                    <a:pt x="346" y="354"/>
                    <a:pt x="348" y="363"/>
                  </a:cubicBezTo>
                  <a:cubicBezTo>
                    <a:pt x="349" y="368"/>
                    <a:pt x="352" y="369"/>
                    <a:pt x="357" y="371"/>
                  </a:cubicBezTo>
                  <a:cubicBezTo>
                    <a:pt x="365" y="376"/>
                    <a:pt x="381" y="379"/>
                    <a:pt x="392" y="378"/>
                  </a:cubicBezTo>
                  <a:cubicBezTo>
                    <a:pt x="394" y="378"/>
                    <a:pt x="395" y="376"/>
                    <a:pt x="396" y="376"/>
                  </a:cubicBezTo>
                  <a:cubicBezTo>
                    <a:pt x="406" y="376"/>
                    <a:pt x="415" y="378"/>
                    <a:pt x="420" y="377"/>
                  </a:cubicBezTo>
                  <a:cubicBezTo>
                    <a:pt x="424" y="377"/>
                    <a:pt x="430" y="372"/>
                    <a:pt x="434" y="374"/>
                  </a:cubicBezTo>
                  <a:cubicBezTo>
                    <a:pt x="454" y="368"/>
                    <a:pt x="474" y="355"/>
                    <a:pt x="485" y="341"/>
                  </a:cubicBezTo>
                  <a:cubicBezTo>
                    <a:pt x="489" y="337"/>
                    <a:pt x="489" y="333"/>
                    <a:pt x="492" y="328"/>
                  </a:cubicBezTo>
                  <a:cubicBezTo>
                    <a:pt x="496" y="322"/>
                    <a:pt x="498" y="319"/>
                    <a:pt x="500" y="313"/>
                  </a:cubicBezTo>
                  <a:cubicBezTo>
                    <a:pt x="503" y="304"/>
                    <a:pt x="505" y="296"/>
                    <a:pt x="501" y="287"/>
                  </a:cubicBezTo>
                  <a:cubicBezTo>
                    <a:pt x="499" y="287"/>
                    <a:pt x="499" y="286"/>
                    <a:pt x="498" y="286"/>
                  </a:cubicBezTo>
                  <a:cubicBezTo>
                    <a:pt x="498" y="289"/>
                    <a:pt x="500" y="289"/>
                    <a:pt x="501" y="292"/>
                  </a:cubicBezTo>
                  <a:close/>
                  <a:moveTo>
                    <a:pt x="43" y="350"/>
                  </a:moveTo>
                  <a:cubicBezTo>
                    <a:pt x="49" y="351"/>
                    <a:pt x="57" y="358"/>
                    <a:pt x="63" y="353"/>
                  </a:cubicBezTo>
                  <a:cubicBezTo>
                    <a:pt x="51" y="349"/>
                    <a:pt x="46" y="338"/>
                    <a:pt x="35" y="334"/>
                  </a:cubicBezTo>
                  <a:cubicBezTo>
                    <a:pt x="34" y="343"/>
                    <a:pt x="40" y="345"/>
                    <a:pt x="43" y="350"/>
                  </a:cubicBezTo>
                  <a:close/>
                  <a:moveTo>
                    <a:pt x="55" y="339"/>
                  </a:moveTo>
                  <a:cubicBezTo>
                    <a:pt x="62" y="348"/>
                    <a:pt x="80" y="354"/>
                    <a:pt x="90" y="343"/>
                  </a:cubicBezTo>
                  <a:cubicBezTo>
                    <a:pt x="80" y="337"/>
                    <a:pt x="68" y="331"/>
                    <a:pt x="55" y="339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428299">
            <a:off x="-336702" y="4973859"/>
            <a:ext cx="5364285" cy="4933950"/>
          </a:xfrm>
          <a:prstGeom prst="rect">
            <a:avLst/>
          </a:prstGeom>
          <a:ln>
            <a:noFill/>
          </a:ln>
        </p:spPr>
      </p:pic>
      <p:grpSp>
        <p:nvGrpSpPr>
          <p:cNvPr id="796" name="Group 18"/>
          <p:cNvGrpSpPr>
            <a:grpSpLocks noChangeAspect="1"/>
          </p:cNvGrpSpPr>
          <p:nvPr/>
        </p:nvGrpSpPr>
        <p:grpSpPr bwMode="auto">
          <a:xfrm rot="2077881">
            <a:off x="3717462" y="3789051"/>
            <a:ext cx="708938" cy="1062155"/>
            <a:chOff x="2447" y="557"/>
            <a:chExt cx="566" cy="848"/>
          </a:xfrm>
        </p:grpSpPr>
        <p:sp>
          <p:nvSpPr>
            <p:cNvPr id="797" name="AutoShape 17"/>
            <p:cNvSpPr>
              <a:spLocks noChangeAspect="1" noChangeArrowheads="1" noTextEdit="1"/>
            </p:cNvSpPr>
            <p:nvPr/>
          </p:nvSpPr>
          <p:spPr bwMode="auto">
            <a:xfrm>
              <a:off x="2447" y="557"/>
              <a:ext cx="566" cy="848"/>
            </a:xfrm>
            <a:prstGeom prst="rect">
              <a:avLst/>
            </a:prstGeom>
            <a:ln>
              <a:solidFill>
                <a:schemeClr val="bg1"/>
              </a:solidFill>
            </a:ln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" name="Freeform 19"/>
            <p:cNvSpPr>
              <a:spLocks/>
            </p:cNvSpPr>
            <p:nvPr/>
          </p:nvSpPr>
          <p:spPr bwMode="auto">
            <a:xfrm>
              <a:off x="2506" y="557"/>
              <a:ext cx="516" cy="721"/>
            </a:xfrm>
            <a:custGeom>
              <a:avLst/>
              <a:gdLst/>
              <a:ahLst/>
              <a:cxnLst>
                <a:cxn ang="0">
                  <a:pos x="173" y="2"/>
                </a:cxn>
                <a:cxn ang="0">
                  <a:pos x="164" y="16"/>
                </a:cxn>
                <a:cxn ang="0">
                  <a:pos x="135" y="60"/>
                </a:cxn>
                <a:cxn ang="0">
                  <a:pos x="95" y="118"/>
                </a:cxn>
                <a:cxn ang="0">
                  <a:pos x="35" y="204"/>
                </a:cxn>
                <a:cxn ang="0">
                  <a:pos x="24" y="218"/>
                </a:cxn>
                <a:cxn ang="0">
                  <a:pos x="15" y="232"/>
                </a:cxn>
                <a:cxn ang="0">
                  <a:pos x="4" y="244"/>
                </a:cxn>
                <a:cxn ang="0">
                  <a:pos x="6" y="237"/>
                </a:cxn>
                <a:cxn ang="0">
                  <a:pos x="27" y="206"/>
                </a:cxn>
                <a:cxn ang="0">
                  <a:pos x="63" y="154"/>
                </a:cxn>
                <a:cxn ang="0">
                  <a:pos x="95" y="109"/>
                </a:cxn>
                <a:cxn ang="0">
                  <a:pos x="167" y="3"/>
                </a:cxn>
                <a:cxn ang="0">
                  <a:pos x="170" y="1"/>
                </a:cxn>
                <a:cxn ang="0">
                  <a:pos x="171" y="2"/>
                </a:cxn>
                <a:cxn ang="0">
                  <a:pos x="173" y="2"/>
                </a:cxn>
              </a:cxnLst>
              <a:rect l="0" t="0" r="r" b="b"/>
              <a:pathLst>
                <a:path w="175" h="245">
                  <a:moveTo>
                    <a:pt x="173" y="2"/>
                  </a:moveTo>
                  <a:cubicBezTo>
                    <a:pt x="175" y="8"/>
                    <a:pt x="167" y="12"/>
                    <a:pt x="164" y="16"/>
                  </a:cubicBezTo>
                  <a:cubicBezTo>
                    <a:pt x="154" y="29"/>
                    <a:pt x="145" y="45"/>
                    <a:pt x="135" y="60"/>
                  </a:cubicBezTo>
                  <a:cubicBezTo>
                    <a:pt x="123" y="80"/>
                    <a:pt x="109" y="99"/>
                    <a:pt x="95" y="118"/>
                  </a:cubicBezTo>
                  <a:cubicBezTo>
                    <a:pt x="75" y="146"/>
                    <a:pt x="56" y="176"/>
                    <a:pt x="35" y="204"/>
                  </a:cubicBezTo>
                  <a:cubicBezTo>
                    <a:pt x="31" y="209"/>
                    <a:pt x="27" y="213"/>
                    <a:pt x="24" y="218"/>
                  </a:cubicBezTo>
                  <a:cubicBezTo>
                    <a:pt x="21" y="222"/>
                    <a:pt x="17" y="227"/>
                    <a:pt x="15" y="232"/>
                  </a:cubicBezTo>
                  <a:cubicBezTo>
                    <a:pt x="12" y="237"/>
                    <a:pt x="13" y="245"/>
                    <a:pt x="4" y="244"/>
                  </a:cubicBezTo>
                  <a:cubicBezTo>
                    <a:pt x="0" y="241"/>
                    <a:pt x="4" y="239"/>
                    <a:pt x="6" y="237"/>
                  </a:cubicBezTo>
                  <a:cubicBezTo>
                    <a:pt x="12" y="227"/>
                    <a:pt x="20" y="216"/>
                    <a:pt x="27" y="206"/>
                  </a:cubicBezTo>
                  <a:cubicBezTo>
                    <a:pt x="38" y="190"/>
                    <a:pt x="51" y="172"/>
                    <a:pt x="63" y="154"/>
                  </a:cubicBezTo>
                  <a:cubicBezTo>
                    <a:pt x="74" y="139"/>
                    <a:pt x="84" y="123"/>
                    <a:pt x="95" y="109"/>
                  </a:cubicBezTo>
                  <a:cubicBezTo>
                    <a:pt x="120" y="77"/>
                    <a:pt x="141" y="37"/>
                    <a:pt x="167" y="3"/>
                  </a:cubicBezTo>
                  <a:cubicBezTo>
                    <a:pt x="168" y="2"/>
                    <a:pt x="170" y="2"/>
                    <a:pt x="170" y="1"/>
                  </a:cubicBezTo>
                  <a:cubicBezTo>
                    <a:pt x="171" y="0"/>
                    <a:pt x="171" y="1"/>
                    <a:pt x="171" y="2"/>
                  </a:cubicBezTo>
                  <a:cubicBezTo>
                    <a:pt x="172" y="2"/>
                    <a:pt x="172" y="2"/>
                    <a:pt x="17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9" name="Freeform 20"/>
            <p:cNvSpPr>
              <a:spLocks/>
            </p:cNvSpPr>
            <p:nvPr/>
          </p:nvSpPr>
          <p:spPr bwMode="auto">
            <a:xfrm>
              <a:off x="2438" y="1131"/>
              <a:ext cx="298" cy="280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9" y="11"/>
                </a:cxn>
                <a:cxn ang="0">
                  <a:pos x="13" y="47"/>
                </a:cxn>
                <a:cxn ang="0">
                  <a:pos x="9" y="84"/>
                </a:cxn>
                <a:cxn ang="0">
                  <a:pos x="67" y="48"/>
                </a:cxn>
                <a:cxn ang="0">
                  <a:pos x="87" y="37"/>
                </a:cxn>
                <a:cxn ang="0">
                  <a:pos x="100" y="31"/>
                </a:cxn>
                <a:cxn ang="0">
                  <a:pos x="89" y="41"/>
                </a:cxn>
                <a:cxn ang="0">
                  <a:pos x="28" y="79"/>
                </a:cxn>
                <a:cxn ang="0">
                  <a:pos x="16" y="88"/>
                </a:cxn>
                <a:cxn ang="0">
                  <a:pos x="11" y="92"/>
                </a:cxn>
                <a:cxn ang="0">
                  <a:pos x="4" y="93"/>
                </a:cxn>
                <a:cxn ang="0">
                  <a:pos x="3" y="82"/>
                </a:cxn>
                <a:cxn ang="0">
                  <a:pos x="12" y="2"/>
                </a:cxn>
                <a:cxn ang="0">
                  <a:pos x="14" y="0"/>
                </a:cxn>
                <a:cxn ang="0">
                  <a:pos x="17" y="0"/>
                </a:cxn>
              </a:cxnLst>
              <a:rect l="0" t="0" r="r" b="b"/>
              <a:pathLst>
                <a:path w="101" h="95">
                  <a:moveTo>
                    <a:pt x="17" y="0"/>
                  </a:moveTo>
                  <a:cubicBezTo>
                    <a:pt x="21" y="3"/>
                    <a:pt x="20" y="7"/>
                    <a:pt x="19" y="11"/>
                  </a:cubicBezTo>
                  <a:cubicBezTo>
                    <a:pt x="18" y="22"/>
                    <a:pt x="15" y="34"/>
                    <a:pt x="13" y="47"/>
                  </a:cubicBezTo>
                  <a:cubicBezTo>
                    <a:pt x="10" y="59"/>
                    <a:pt x="9" y="71"/>
                    <a:pt x="9" y="84"/>
                  </a:cubicBezTo>
                  <a:cubicBezTo>
                    <a:pt x="29" y="74"/>
                    <a:pt x="47" y="59"/>
                    <a:pt x="67" y="48"/>
                  </a:cubicBezTo>
                  <a:cubicBezTo>
                    <a:pt x="74" y="44"/>
                    <a:pt x="82" y="41"/>
                    <a:pt x="87" y="37"/>
                  </a:cubicBezTo>
                  <a:cubicBezTo>
                    <a:pt x="91" y="34"/>
                    <a:pt x="93" y="27"/>
                    <a:pt x="100" y="31"/>
                  </a:cubicBezTo>
                  <a:cubicBezTo>
                    <a:pt x="101" y="38"/>
                    <a:pt x="93" y="39"/>
                    <a:pt x="89" y="41"/>
                  </a:cubicBezTo>
                  <a:cubicBezTo>
                    <a:pt x="69" y="52"/>
                    <a:pt x="47" y="65"/>
                    <a:pt x="28" y="79"/>
                  </a:cubicBezTo>
                  <a:cubicBezTo>
                    <a:pt x="24" y="82"/>
                    <a:pt x="20" y="85"/>
                    <a:pt x="16" y="88"/>
                  </a:cubicBezTo>
                  <a:cubicBezTo>
                    <a:pt x="15" y="89"/>
                    <a:pt x="13" y="91"/>
                    <a:pt x="11" y="92"/>
                  </a:cubicBezTo>
                  <a:cubicBezTo>
                    <a:pt x="9" y="93"/>
                    <a:pt x="6" y="95"/>
                    <a:pt x="4" y="93"/>
                  </a:cubicBezTo>
                  <a:cubicBezTo>
                    <a:pt x="0" y="90"/>
                    <a:pt x="3" y="85"/>
                    <a:pt x="3" y="82"/>
                  </a:cubicBezTo>
                  <a:cubicBezTo>
                    <a:pt x="4" y="54"/>
                    <a:pt x="14" y="29"/>
                    <a:pt x="12" y="2"/>
                  </a:cubicBezTo>
                  <a:cubicBezTo>
                    <a:pt x="12" y="2"/>
                    <a:pt x="14" y="2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000">
            <a:off x="-112761" y="4280955"/>
            <a:ext cx="4895850" cy="5610225"/>
          </a:xfrm>
          <a:prstGeom prst="rect">
            <a:avLst/>
          </a:prstGeom>
          <a:ln>
            <a:noFill/>
          </a:ln>
        </p:spPr>
      </p:pic>
      <p:grpSp>
        <p:nvGrpSpPr>
          <p:cNvPr id="801" name="Group 800"/>
          <p:cNvGrpSpPr/>
          <p:nvPr/>
        </p:nvGrpSpPr>
        <p:grpSpPr>
          <a:xfrm>
            <a:off x="-3265535" y="4302502"/>
            <a:ext cx="7225769" cy="3683678"/>
            <a:chOff x="-3162299" y="1574122"/>
            <a:chExt cx="7225769" cy="3683678"/>
          </a:xfrm>
        </p:grpSpPr>
        <p:sp>
          <p:nvSpPr>
            <p:cNvPr id="802" name="Rectangle 801"/>
            <p:cNvSpPr/>
            <p:nvPr/>
          </p:nvSpPr>
          <p:spPr bwMode="auto">
            <a:xfrm>
              <a:off x="-3162299" y="2600326"/>
              <a:ext cx="4229100" cy="265747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effectLst/>
                <a:latin typeface="Arial" charset="0"/>
              </a:endParaRPr>
            </a:p>
          </p:txBody>
        </p:sp>
        <p:pic>
          <p:nvPicPr>
            <p:cNvPr id="80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0000">
              <a:off x="-108480" y="1574122"/>
              <a:ext cx="4171950" cy="18097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04" name="Title 1"/>
          <p:cNvSpPr>
            <a:spLocks noGrp="1"/>
          </p:cNvSpPr>
          <p:nvPr>
            <p:ph type="title"/>
          </p:nvPr>
        </p:nvSpPr>
        <p:spPr>
          <a:xfrm>
            <a:off x="154745" y="622647"/>
            <a:ext cx="8834510" cy="928315"/>
          </a:xfrm>
        </p:spPr>
        <p:txBody>
          <a:bodyPr/>
          <a:lstStyle/>
          <a:p>
            <a:r>
              <a:rPr lang="en-US" sz="5200" dirty="0" smtClean="0"/>
              <a:t>Key Points To Remember </a:t>
            </a:r>
            <a:br>
              <a:rPr lang="en-US" sz="5200" dirty="0" smtClean="0"/>
            </a:br>
            <a:r>
              <a:rPr lang="en-US" sz="5200" dirty="0" smtClean="0"/>
              <a:t>For The Quiz</a:t>
            </a:r>
            <a:endParaRPr lang="en-US" sz="5200" dirty="0"/>
          </a:p>
        </p:txBody>
      </p:sp>
      <p:sp>
        <p:nvSpPr>
          <p:cNvPr id="805" name="Content Placeholder 2"/>
          <p:cNvSpPr>
            <a:spLocks noGrp="1"/>
          </p:cNvSpPr>
          <p:nvPr>
            <p:ph idx="1"/>
          </p:nvPr>
        </p:nvSpPr>
        <p:spPr>
          <a:xfrm>
            <a:off x="4553559" y="1795709"/>
            <a:ext cx="4501948" cy="482644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Query optimization is harder than rocket science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The other components are trivial in comparison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Three key phases of QO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Enumeration of logical plan space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Enumeration of alternative physical plans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Selectivity estimation and costing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 QO team of every DB vendor lives in fear of regressions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How exactly do you expect them to make forward progress?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06" name="Left Brace 805"/>
          <p:cNvSpPr/>
          <p:nvPr/>
        </p:nvSpPr>
        <p:spPr>
          <a:xfrm>
            <a:off x="4719638" y="1736006"/>
            <a:ext cx="324889" cy="4689987"/>
          </a:xfrm>
          <a:prstGeom prst="leftBrace">
            <a:avLst>
              <a:gd name="adj1" fmla="val 5469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4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600" fill="hold"/>
                                        <p:tgtEl>
                                          <p:spTgt spid="80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" grpId="0" uiExpand="1" build="p"/>
      <p:bldP spid="80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88" y="363218"/>
            <a:ext cx="9045527" cy="914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700" dirty="0" smtClean="0"/>
              <a:t>And…If You’ve Spent My Entire Keynote Chatting on Facebook…</a:t>
            </a: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762" y="1370048"/>
            <a:ext cx="8417246" cy="5477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/>
              <a:t>At least, check out my lab </a:t>
            </a:r>
          </a:p>
          <a:p>
            <a:pPr marL="0" indent="0" algn="ctr">
              <a:buNone/>
            </a:pPr>
            <a:r>
              <a:rPr lang="en-US" dirty="0" smtClean="0"/>
              <a:t>“</a:t>
            </a:r>
            <a:r>
              <a:rPr lang="en-US" b="1" dirty="0" smtClean="0">
                <a:solidFill>
                  <a:srgbClr val="A50021"/>
                </a:solidFill>
              </a:rPr>
              <a:t>Microsoft Jim Gray Systems Lab</a:t>
            </a:r>
            <a:r>
              <a:rPr lang="en-US" dirty="0" smtClean="0"/>
              <a:t>”:</a:t>
            </a:r>
            <a:endParaRPr lang="en-US" dirty="0"/>
          </a:p>
        </p:txBody>
      </p:sp>
      <p:pic>
        <p:nvPicPr>
          <p:cNvPr id="1026" name="Picture 2" descr="C:\Users\rimman.NORTHAMERICA\AppData\Local\Microsoft\Windows\Temporary Internet Files\Content.Outlook\T0JISMQ4\F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29" y="2514601"/>
            <a:ext cx="6155263" cy="3916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09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43132" y="295421"/>
            <a:ext cx="8229600" cy="914400"/>
          </a:xfrm>
        </p:spPr>
        <p:txBody>
          <a:bodyPr/>
          <a:lstStyle/>
          <a:p>
            <a:r>
              <a:rPr lang="en-US" dirty="0" smtClean="0"/>
              <a:t>Many Thanks </a:t>
            </a:r>
            <a:r>
              <a:rPr lang="en-US" dirty="0"/>
              <a:t>T</a:t>
            </a:r>
            <a:r>
              <a:rPr lang="en-US" dirty="0" smtClean="0"/>
              <a:t>o:</a:t>
            </a:r>
            <a:r>
              <a:rPr lang="en-US" dirty="0"/>
              <a:t>	</a:t>
            </a:r>
          </a:p>
        </p:txBody>
      </p:sp>
      <p:sp>
        <p:nvSpPr>
          <p:cNvPr id="24678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422035" y="1600200"/>
            <a:ext cx="8461717" cy="4525963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dirty="0" smtClean="0"/>
              <a:t>	</a:t>
            </a:r>
            <a:r>
              <a:rPr lang="en-US" sz="7200" dirty="0" smtClean="0">
                <a:solidFill>
                  <a:srgbClr val="FF0000"/>
                </a:solidFill>
              </a:rPr>
              <a:t>Rimma Nehme</a:t>
            </a:r>
            <a:r>
              <a:rPr lang="en-US" dirty="0" smtClean="0"/>
              <a:t>, Pooja Darera, Il-Sung Lee, Jeff Naughton, Jignesh Patel, Jennifer </a:t>
            </a:r>
            <a:r>
              <a:rPr lang="en-US" dirty="0" err="1" smtClean="0"/>
              <a:t>Widom</a:t>
            </a:r>
            <a:r>
              <a:rPr lang="en-US" dirty="0" smtClean="0"/>
              <a:t> and Donghui Zhang for their many useful suggestions and their help in debugging these slides</a:t>
            </a:r>
          </a:p>
          <a:p>
            <a:pPr>
              <a:buFont typeface="Wingdings" charset="2"/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288" y="1555955"/>
            <a:ext cx="7359445" cy="102501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Thanks for inviting me to give a talk again</a:t>
            </a:r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CB10-97A4-405D-8E23-559299D9D189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5336" y="309489"/>
            <a:ext cx="8229600" cy="914400"/>
          </a:xfrm>
        </p:spPr>
        <p:txBody>
          <a:bodyPr/>
          <a:lstStyle/>
          <a:p>
            <a:r>
              <a:rPr lang="en-US" dirty="0" smtClean="0"/>
              <a:t>Finally…</a:t>
            </a:r>
            <a:endParaRPr lang="en-US" dirty="0"/>
          </a:p>
        </p:txBody>
      </p:sp>
      <p:pic>
        <p:nvPicPr>
          <p:cNvPr id="1026" name="Picture 2" descr="http://www.robcubbon.com/images/uncertain-fu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13" y="2890685"/>
            <a:ext cx="7192520" cy="350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98015" y="2967335"/>
            <a:ext cx="1947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2011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8614"/>
            <a:ext cx="9037983" cy="914400"/>
          </a:xfrm>
        </p:spPr>
        <p:txBody>
          <a:bodyPr>
            <a:normAutofit fontScale="90000"/>
          </a:bodyPr>
          <a:lstStyle/>
          <a:p>
            <a:r>
              <a:rPr lang="en-US" sz="5100" dirty="0"/>
              <a:t>The Role of the Query </a:t>
            </a:r>
            <a:r>
              <a:rPr lang="en-US" sz="5100" dirty="0" smtClean="0"/>
              <a:t>Optimizer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(100,000 </a:t>
            </a:r>
            <a:r>
              <a:rPr lang="en-US" sz="4000" dirty="0" err="1" smtClean="0"/>
              <a:t>ft</a:t>
            </a:r>
            <a:r>
              <a:rPr lang="en-US" sz="4000" dirty="0" smtClean="0"/>
              <a:t> view)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5813" y="4884256"/>
            <a:ext cx="3675227" cy="4865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</a:rPr>
              <a:t>Query Optimizer</a:t>
            </a:r>
            <a:endParaRPr lang="en-US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262" y="3427573"/>
            <a:ext cx="1673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SQL 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Statement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25726" y="3438539"/>
            <a:ext cx="1879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Awesome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Query Plan</a:t>
            </a: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1981118" y="3843072"/>
            <a:ext cx="917357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840082" y="3843071"/>
            <a:ext cx="885644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/>
          <p:cNvSpPr/>
          <p:nvPr/>
        </p:nvSpPr>
        <p:spPr>
          <a:xfrm>
            <a:off x="3014184" y="2926080"/>
            <a:ext cx="2825897" cy="1821754"/>
          </a:xfrm>
          <a:prstGeom prst="cloud">
            <a:avLst/>
          </a:prstGeom>
          <a:solidFill>
            <a:srgbClr val="FFC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Magic Happens</a:t>
            </a:r>
            <a:endParaRPr lang="en-US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4-Point Star 9"/>
          <p:cNvSpPr/>
          <p:nvPr/>
        </p:nvSpPr>
        <p:spPr>
          <a:xfrm rot="890656">
            <a:off x="3236756" y="4158078"/>
            <a:ext cx="564406" cy="564406"/>
          </a:xfrm>
          <a:prstGeom prst="star4">
            <a:avLst>
              <a:gd name="adj" fmla="val 6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4-Point Star 10"/>
          <p:cNvSpPr/>
          <p:nvPr/>
        </p:nvSpPr>
        <p:spPr>
          <a:xfrm rot="890656">
            <a:off x="3433280" y="2996743"/>
            <a:ext cx="634271" cy="634271"/>
          </a:xfrm>
          <a:prstGeom prst="star4">
            <a:avLst>
              <a:gd name="adj" fmla="val 6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4-Point Star 12"/>
          <p:cNvSpPr/>
          <p:nvPr/>
        </p:nvSpPr>
        <p:spPr>
          <a:xfrm rot="890656">
            <a:off x="4781814" y="3938888"/>
            <a:ext cx="761624" cy="761624"/>
          </a:xfrm>
          <a:prstGeom prst="star4">
            <a:avLst>
              <a:gd name="adj" fmla="val 6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4-Point Star 13"/>
          <p:cNvSpPr/>
          <p:nvPr/>
        </p:nvSpPr>
        <p:spPr>
          <a:xfrm rot="890656">
            <a:off x="5058125" y="2824901"/>
            <a:ext cx="703573" cy="703573"/>
          </a:xfrm>
          <a:prstGeom prst="star4">
            <a:avLst>
              <a:gd name="adj" fmla="val 6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4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/>
      <p:bldP spid="15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204"/>
            <a:ext cx="8229600" cy="914400"/>
          </a:xfrm>
        </p:spPr>
        <p:txBody>
          <a:bodyPr/>
          <a:lstStyle/>
          <a:p>
            <a:r>
              <a:rPr lang="en-US" dirty="0" smtClean="0"/>
              <a:t>What’s the Magic?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4470" y="1808770"/>
            <a:ext cx="698595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Select </a:t>
            </a:r>
            <a:r>
              <a:rPr lang="en-US" sz="1200" dirty="0" err="1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o_year</a:t>
            </a: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, </a:t>
            </a:r>
            <a:b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sum(case</a:t>
            </a:r>
            <a:endParaRPr lang="en-US" sz="1200" dirty="0">
              <a:solidFill>
                <a:srgbClr val="01020B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when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nation = 'BRAZIL' then volume</a:t>
            </a:r>
          </a:p>
          <a:p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else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0</a:t>
            </a:r>
          </a:p>
          <a:p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end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) / sum(volume)</a:t>
            </a: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from</a:t>
            </a:r>
          </a:p>
          <a:p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(</a:t>
            </a:r>
            <a:endParaRPr lang="en-US" sz="1200" dirty="0">
              <a:solidFill>
                <a:srgbClr val="01020B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select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YEAR(O_ORDERDATE) as </a:t>
            </a:r>
            <a:r>
              <a:rPr lang="en-US" sz="1200" dirty="0" err="1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o_year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,  </a:t>
            </a: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 L_EXTENDEDPRICE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* (1 - L_DISCOUNT) as volume, </a:t>
            </a: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 n2.N_NAME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as </a:t>
            </a: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nation</a:t>
            </a:r>
          </a:p>
          <a:p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from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PART, SUPPLIER, LINEITEM, ORDERS, CUSTOMER, NATION n1, </a:t>
            </a: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NATION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n2, REGION</a:t>
            </a:r>
          </a:p>
          <a:p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where</a:t>
            </a:r>
            <a:endParaRPr lang="en-US" sz="1200" dirty="0">
              <a:solidFill>
                <a:srgbClr val="01020B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   P_PARTKEY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= L_PARTKEY and S_SUPPKEY = L_SUPPKEY</a:t>
            </a:r>
          </a:p>
          <a:p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   and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L_ORDERKEY = O_ORDERKEY and O_CUSTKEY = C_CUSTKEY</a:t>
            </a:r>
          </a:p>
          <a:p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   and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C_NATIONKEY = n1.N_NATIONKEY and n1.N_REGIONKEY = R_REGIONKEY </a:t>
            </a: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   and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R_NAME = </a:t>
            </a: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'AMERICA‘ and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S_NATIONKEY = n2.N_NATIONKEY </a:t>
            </a: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   and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O_ORDERDATE between '1995-01-01' and '1996-12-31' </a:t>
            </a:r>
          </a:p>
          <a:p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   and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P_TYPE = 'ECONOMY ANODIZED STEEL'</a:t>
            </a:r>
          </a:p>
          <a:p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   and 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S_ACCTBAL 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&lt;= constant-1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and 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L_EXTENDEDPRICE 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&lt;= constant-2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as </a:t>
            </a:r>
            <a:r>
              <a:rPr lang="en-US" sz="1200" dirty="0" err="1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all_nations</a:t>
            </a:r>
            <a:endParaRPr lang="en-US" sz="1200" dirty="0">
              <a:solidFill>
                <a:srgbClr val="01020B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group by </a:t>
            </a:r>
            <a:r>
              <a:rPr lang="en-US" sz="1200" dirty="0" err="1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o_year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dirty="0" smtClean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 order </a:t>
            </a:r>
            <a:r>
              <a:rPr lang="en-US" sz="1200" dirty="0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by </a:t>
            </a:r>
            <a:r>
              <a:rPr lang="en-US" sz="1200" dirty="0" err="1">
                <a:solidFill>
                  <a:srgbClr val="01020B"/>
                </a:solidFill>
                <a:latin typeface="Courier New" pitchFamily="49" charset="0"/>
                <a:cs typeface="Courier New" pitchFamily="49" charset="0"/>
              </a:rPr>
              <a:t>o_year</a:t>
            </a:r>
            <a:endParaRPr lang="en-US" sz="1200" dirty="0" smtClean="0">
              <a:solidFill>
                <a:srgbClr val="01020B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4470" y="921501"/>
            <a:ext cx="4022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Consider Query 8 of the TPC-H benchmark: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3139" y="3469934"/>
            <a:ext cx="4698609" cy="3165231"/>
            <a:chOff x="928468" y="2982351"/>
            <a:chExt cx="4698609" cy="3165231"/>
          </a:xfrm>
        </p:grpSpPr>
        <p:sp>
          <p:nvSpPr>
            <p:cNvPr id="9" name="Rectangle 8"/>
            <p:cNvSpPr/>
            <p:nvPr/>
          </p:nvSpPr>
          <p:spPr>
            <a:xfrm>
              <a:off x="928468" y="2982351"/>
              <a:ext cx="4698609" cy="31652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364722" y="3032020"/>
              <a:ext cx="3981836" cy="2844074"/>
              <a:chOff x="1364722" y="3032020"/>
              <a:chExt cx="3981836" cy="284407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417284" y="3503065"/>
                <a:ext cx="3929274" cy="2373029"/>
                <a:chOff x="1417284" y="3503065"/>
                <a:chExt cx="3929274" cy="2373029"/>
              </a:xfrm>
            </p:grpSpPr>
            <p:grpSp>
              <p:nvGrpSpPr>
                <p:cNvPr id="15" name="Group 242"/>
                <p:cNvGrpSpPr>
                  <a:grpSpLocks noChangeAspect="1"/>
                </p:cNvGrpSpPr>
                <p:nvPr/>
              </p:nvGrpSpPr>
              <p:grpSpPr>
                <a:xfrm flipV="1">
                  <a:off x="2344696" y="3503065"/>
                  <a:ext cx="1731364" cy="269700"/>
                  <a:chOff x="267950" y="4876800"/>
                  <a:chExt cx="8644951" cy="1260950"/>
                </a:xfrm>
                <a:solidFill>
                  <a:srgbClr val="364176">
                    <a:alpha val="5000"/>
                  </a:srgbClr>
                </a:solidFill>
                <a:effectLst>
                  <a:reflection blurRad="6350" stA="52000" endA="300" endPos="35000" dir="5400000" sy="-100000" algn="bl" rotWithShape="0"/>
                </a:effectLst>
                <a:scene3d>
                  <a:camera prst="perspectiveBelow"/>
                  <a:lightRig rig="threePt" dir="t"/>
                </a:scene3d>
              </p:grpSpPr>
              <p:sp>
                <p:nvSpPr>
                  <p:cNvPr id="598" name="Rounded Rectangle 597"/>
                  <p:cNvSpPr/>
                  <p:nvPr/>
                </p:nvSpPr>
                <p:spPr>
                  <a:xfrm>
                    <a:off x="267950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12700" h="127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9" name="Rounded Rectangle 598"/>
                  <p:cNvSpPr/>
                  <p:nvPr/>
                </p:nvSpPr>
                <p:spPr>
                  <a:xfrm>
                    <a:off x="2029762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12700" h="127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00" name="Rounded Rectangle 599"/>
                  <p:cNvSpPr/>
                  <p:nvPr/>
                </p:nvSpPr>
                <p:spPr>
                  <a:xfrm>
                    <a:off x="3791574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12700" h="127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01" name="Rounded Rectangle 600"/>
                  <p:cNvSpPr/>
                  <p:nvPr/>
                </p:nvSpPr>
                <p:spPr>
                  <a:xfrm>
                    <a:off x="5553386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12700" h="127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02" name="Rounded Rectangle 601"/>
                  <p:cNvSpPr/>
                  <p:nvPr/>
                </p:nvSpPr>
                <p:spPr>
                  <a:xfrm>
                    <a:off x="7315200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12700" h="127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6" name="Group 236"/>
                <p:cNvGrpSpPr>
                  <a:grpSpLocks noChangeAspect="1"/>
                </p:cNvGrpSpPr>
                <p:nvPr/>
              </p:nvGrpSpPr>
              <p:grpSpPr>
                <a:xfrm flipV="1">
                  <a:off x="2212828" y="3685530"/>
                  <a:ext cx="2036899" cy="317294"/>
                  <a:chOff x="267950" y="4876800"/>
                  <a:chExt cx="8644951" cy="1260950"/>
                </a:xfrm>
                <a:solidFill>
                  <a:srgbClr val="364176">
                    <a:alpha val="15000"/>
                  </a:srgbClr>
                </a:solidFill>
                <a:effectLst>
                  <a:reflection blurRad="6350" stA="52000" endA="300" endPos="35000" dir="5400000" sy="-100000" algn="bl" rotWithShape="0"/>
                </a:effectLst>
                <a:scene3d>
                  <a:camera prst="perspectiveBelow"/>
                  <a:lightRig rig="threePt" dir="t"/>
                </a:scene3d>
              </p:grpSpPr>
              <p:sp>
                <p:nvSpPr>
                  <p:cNvPr id="593" name="Rounded Rectangle 592"/>
                  <p:cNvSpPr/>
                  <p:nvPr/>
                </p:nvSpPr>
                <p:spPr>
                  <a:xfrm>
                    <a:off x="267950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25400" h="254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4" name="Rounded Rectangle 593"/>
                  <p:cNvSpPr/>
                  <p:nvPr/>
                </p:nvSpPr>
                <p:spPr>
                  <a:xfrm>
                    <a:off x="2029762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25400" h="254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5" name="Rounded Rectangle 594"/>
                  <p:cNvSpPr/>
                  <p:nvPr/>
                </p:nvSpPr>
                <p:spPr>
                  <a:xfrm>
                    <a:off x="3791574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25400" h="254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6" name="Rounded Rectangle 595"/>
                  <p:cNvSpPr/>
                  <p:nvPr/>
                </p:nvSpPr>
                <p:spPr>
                  <a:xfrm>
                    <a:off x="5553386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25400" h="254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7" name="Rounded Rectangle 596"/>
                  <p:cNvSpPr/>
                  <p:nvPr/>
                </p:nvSpPr>
                <p:spPr>
                  <a:xfrm>
                    <a:off x="7315200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25400" h="254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" name="Group 230"/>
                <p:cNvGrpSpPr>
                  <a:grpSpLocks noChangeAspect="1"/>
                </p:cNvGrpSpPr>
                <p:nvPr/>
              </p:nvGrpSpPr>
              <p:grpSpPr>
                <a:xfrm flipV="1">
                  <a:off x="2057689" y="3913701"/>
                  <a:ext cx="2396352" cy="373288"/>
                  <a:chOff x="267950" y="4876800"/>
                  <a:chExt cx="8644951" cy="1260950"/>
                </a:xfrm>
                <a:solidFill>
                  <a:srgbClr val="364176">
                    <a:alpha val="25000"/>
                  </a:srgbClr>
                </a:solidFill>
                <a:effectLst>
                  <a:reflection blurRad="6350" stA="52000" endA="300" endPos="35000" dir="5400000" sy="-100000" algn="bl" rotWithShape="0"/>
                </a:effectLst>
                <a:scene3d>
                  <a:camera prst="perspectiveBelow"/>
                  <a:lightRig rig="threePt" dir="t"/>
                </a:scene3d>
              </p:grpSpPr>
              <p:sp>
                <p:nvSpPr>
                  <p:cNvPr id="588" name="Rounded Rectangle 587"/>
                  <p:cNvSpPr/>
                  <p:nvPr/>
                </p:nvSpPr>
                <p:spPr>
                  <a:xfrm>
                    <a:off x="267950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38100" h="381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9" name="Rounded Rectangle 588"/>
                  <p:cNvSpPr/>
                  <p:nvPr/>
                </p:nvSpPr>
                <p:spPr>
                  <a:xfrm>
                    <a:off x="2029762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38100" h="381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0" name="Rounded Rectangle 589"/>
                  <p:cNvSpPr/>
                  <p:nvPr/>
                </p:nvSpPr>
                <p:spPr>
                  <a:xfrm>
                    <a:off x="3791574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38100" h="381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1" name="Rounded Rectangle 590"/>
                  <p:cNvSpPr/>
                  <p:nvPr/>
                </p:nvSpPr>
                <p:spPr>
                  <a:xfrm>
                    <a:off x="5553386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38100" h="381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2" name="Rounded Rectangle 591"/>
                  <p:cNvSpPr/>
                  <p:nvPr/>
                </p:nvSpPr>
                <p:spPr>
                  <a:xfrm>
                    <a:off x="7315200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38100" h="381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0" name="Group 218"/>
                <p:cNvGrpSpPr>
                  <a:grpSpLocks noChangeAspect="1"/>
                </p:cNvGrpSpPr>
                <p:nvPr/>
              </p:nvGrpSpPr>
              <p:grpSpPr>
                <a:xfrm flipV="1">
                  <a:off x="1660447" y="4540850"/>
                  <a:ext cx="3316750" cy="516661"/>
                  <a:chOff x="267950" y="4876800"/>
                  <a:chExt cx="8644951" cy="1260950"/>
                </a:xfrm>
                <a:solidFill>
                  <a:srgbClr val="364176">
                    <a:alpha val="45000"/>
                  </a:srgbClr>
                </a:solidFill>
                <a:effectLst>
                  <a:reflection blurRad="6350" stA="52000" endA="300" endPos="35000" dir="5400000" sy="-100000" algn="bl" rotWithShape="0"/>
                </a:effectLst>
                <a:scene3d>
                  <a:camera prst="perspectiveBelow"/>
                  <a:lightRig rig="threePt" dir="t"/>
                </a:scene3d>
              </p:grpSpPr>
              <p:sp>
                <p:nvSpPr>
                  <p:cNvPr id="583" name="Rounded Rectangle 582"/>
                  <p:cNvSpPr/>
                  <p:nvPr/>
                </p:nvSpPr>
                <p:spPr>
                  <a:xfrm>
                    <a:off x="267950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63500" h="635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4" name="Rounded Rectangle 583"/>
                  <p:cNvSpPr/>
                  <p:nvPr/>
                </p:nvSpPr>
                <p:spPr>
                  <a:xfrm>
                    <a:off x="2029762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63500" h="635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5" name="Rounded Rectangle 584"/>
                  <p:cNvSpPr/>
                  <p:nvPr/>
                </p:nvSpPr>
                <p:spPr>
                  <a:xfrm>
                    <a:off x="3791574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63500" h="635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6" name="Rounded Rectangle 585"/>
                  <p:cNvSpPr/>
                  <p:nvPr/>
                </p:nvSpPr>
                <p:spPr>
                  <a:xfrm>
                    <a:off x="5553386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63500" h="635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7" name="Rounded Rectangle 586"/>
                  <p:cNvSpPr/>
                  <p:nvPr/>
                </p:nvSpPr>
                <p:spPr>
                  <a:xfrm>
                    <a:off x="7315200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63500" h="635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" name="Group 224"/>
                <p:cNvGrpSpPr>
                  <a:grpSpLocks noChangeAspect="1"/>
                </p:cNvGrpSpPr>
                <p:nvPr/>
              </p:nvGrpSpPr>
              <p:grpSpPr>
                <a:xfrm flipV="1">
                  <a:off x="1913651" y="4195645"/>
                  <a:ext cx="2819238" cy="439162"/>
                  <a:chOff x="267950" y="4876800"/>
                  <a:chExt cx="8644951" cy="1260950"/>
                </a:xfrm>
                <a:solidFill>
                  <a:srgbClr val="364176">
                    <a:alpha val="35000"/>
                  </a:srgbClr>
                </a:solidFill>
                <a:effectLst>
                  <a:reflection blurRad="6350" stA="52000" endA="300" endPos="35000" dir="5400000" sy="-100000" algn="bl" rotWithShape="0"/>
                </a:effectLst>
                <a:scene3d>
                  <a:camera prst="perspectiveBelow"/>
                  <a:lightRig rig="threePt" dir="t"/>
                </a:scene3d>
              </p:grpSpPr>
              <p:sp>
                <p:nvSpPr>
                  <p:cNvPr id="578" name="Rounded Rectangle 577"/>
                  <p:cNvSpPr/>
                  <p:nvPr/>
                </p:nvSpPr>
                <p:spPr>
                  <a:xfrm>
                    <a:off x="267950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50800" h="508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9" name="Rounded Rectangle 578"/>
                  <p:cNvSpPr/>
                  <p:nvPr/>
                </p:nvSpPr>
                <p:spPr>
                  <a:xfrm>
                    <a:off x="2029762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50800" h="508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0" name="Rounded Rectangle 579"/>
                  <p:cNvSpPr/>
                  <p:nvPr/>
                </p:nvSpPr>
                <p:spPr>
                  <a:xfrm>
                    <a:off x="3791574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50800" h="508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1" name="Rounded Rectangle 580"/>
                  <p:cNvSpPr/>
                  <p:nvPr/>
                </p:nvSpPr>
                <p:spPr>
                  <a:xfrm>
                    <a:off x="5553386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50800" h="508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2" name="Rounded Rectangle 581"/>
                  <p:cNvSpPr/>
                  <p:nvPr/>
                </p:nvSpPr>
                <p:spPr>
                  <a:xfrm>
                    <a:off x="7315200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w="50800" h="50800"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" name="Group 205"/>
                <p:cNvGrpSpPr/>
                <p:nvPr/>
              </p:nvGrpSpPr>
              <p:grpSpPr>
                <a:xfrm flipV="1">
                  <a:off x="1417284" y="5057511"/>
                  <a:ext cx="3902059" cy="510806"/>
                  <a:chOff x="267950" y="4876800"/>
                  <a:chExt cx="8644951" cy="1260950"/>
                </a:xfrm>
                <a:solidFill>
                  <a:srgbClr val="364176">
                    <a:alpha val="55000"/>
                  </a:srgbClr>
                </a:solidFill>
                <a:effectLst>
                  <a:reflection blurRad="6350" stA="52000" endA="300" endPos="35000" dir="5400000" sy="-100000" algn="bl" rotWithShape="0"/>
                </a:effectLst>
                <a:scene3d>
                  <a:camera prst="perspectiveBelow"/>
                  <a:lightRig rig="threePt" dir="t"/>
                </a:scene3d>
              </p:grpSpPr>
              <p:sp>
                <p:nvSpPr>
                  <p:cNvPr id="573" name="Rounded Rectangle 572"/>
                  <p:cNvSpPr/>
                  <p:nvPr/>
                </p:nvSpPr>
                <p:spPr>
                  <a:xfrm>
                    <a:off x="267950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4" name="Rounded Rectangle 573"/>
                  <p:cNvSpPr/>
                  <p:nvPr/>
                </p:nvSpPr>
                <p:spPr>
                  <a:xfrm>
                    <a:off x="2029762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5" name="Rounded Rectangle 574"/>
                  <p:cNvSpPr/>
                  <p:nvPr/>
                </p:nvSpPr>
                <p:spPr>
                  <a:xfrm>
                    <a:off x="3791574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6" name="Rounded Rectangle 575"/>
                  <p:cNvSpPr/>
                  <p:nvPr/>
                </p:nvSpPr>
                <p:spPr>
                  <a:xfrm>
                    <a:off x="5553386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7" name="Rounded Rectangle 576"/>
                  <p:cNvSpPr/>
                  <p:nvPr/>
                </p:nvSpPr>
                <p:spPr>
                  <a:xfrm>
                    <a:off x="7315200" y="4876800"/>
                    <a:ext cx="1597701" cy="1260950"/>
                  </a:xfrm>
                  <a:prstGeom prst="roundRect">
                    <a:avLst>
                      <a:gd name="adj" fmla="val 4363"/>
                    </a:avLst>
                  </a:prstGeom>
                  <a:grpFill/>
                  <a:ln w="63500">
                    <a:noFill/>
                  </a:ln>
                  <a:effectLst/>
                  <a:sp3d>
                    <a:bevelT prst="relaxedInset"/>
                  </a:sp3d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3" name="Group 22"/>
                <p:cNvGrpSpPr/>
                <p:nvPr/>
              </p:nvGrpSpPr>
              <p:grpSpPr>
                <a:xfrm>
                  <a:off x="1560298" y="5104852"/>
                  <a:ext cx="3533116" cy="401215"/>
                  <a:chOff x="1560298" y="5104852"/>
                  <a:chExt cx="3533116" cy="401215"/>
                </a:xfrm>
              </p:grpSpPr>
              <p:grpSp>
                <p:nvGrpSpPr>
                  <p:cNvPr id="483" name="Group 482"/>
                  <p:cNvGrpSpPr/>
                  <p:nvPr/>
                </p:nvGrpSpPr>
                <p:grpSpPr>
                  <a:xfrm>
                    <a:off x="1560298" y="5114926"/>
                    <a:ext cx="406638" cy="344716"/>
                    <a:chOff x="2937934" y="3920067"/>
                    <a:chExt cx="956733" cy="1100666"/>
                  </a:xfrm>
                  <a:solidFill>
                    <a:srgbClr val="FFCCFF"/>
                  </a:solidFill>
                </p:grpSpPr>
                <p:grpSp>
                  <p:nvGrpSpPr>
                    <p:cNvPr id="556" name="Group 555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566" name="Group 565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569" name="Oval 568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570" name="Group 569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571" name="Oval 570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2" name="Oval 571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567" name="Straight Connector 566"/>
                      <p:cNvCxnSpPr>
                        <a:stCxn id="569" idx="3"/>
                        <a:endCxn id="571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568" name="Straight Connector 567"/>
                      <p:cNvCxnSpPr>
                        <a:stCxn id="569" idx="5"/>
                        <a:endCxn id="572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557" name="Group 556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559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562" name="Oval 561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563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564" name="Oval 563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5" name="Oval 564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560" name="Straight Connector 559"/>
                      <p:cNvCxnSpPr>
                        <a:stCxn id="562" idx="3"/>
                        <a:endCxn id="564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561" name="Straight Connector 560"/>
                      <p:cNvCxnSpPr>
                        <a:stCxn id="562" idx="5"/>
                        <a:endCxn id="565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558" name="Straight Connector 557"/>
                    <p:cNvCxnSpPr>
                      <a:stCxn id="572" idx="4"/>
                      <a:endCxn id="562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484" name="Group 483"/>
                  <p:cNvGrpSpPr/>
                  <p:nvPr/>
                </p:nvGrpSpPr>
                <p:grpSpPr>
                  <a:xfrm>
                    <a:off x="2406969" y="5105867"/>
                    <a:ext cx="360525" cy="348810"/>
                    <a:chOff x="2937934" y="3920067"/>
                    <a:chExt cx="956733" cy="1100666"/>
                  </a:xfrm>
                  <a:solidFill>
                    <a:srgbClr val="FFFF00"/>
                  </a:solidFill>
                </p:grpSpPr>
                <p:grpSp>
                  <p:nvGrpSpPr>
                    <p:cNvPr id="539" name="Group 538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549" name="Group 548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552" name="Oval 551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553" name="Group 55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554" name="Oval 553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5" name="Oval 554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550" name="Straight Connector 549"/>
                      <p:cNvCxnSpPr>
                        <a:stCxn id="552" idx="3"/>
                        <a:endCxn id="554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551" name="Straight Connector 550"/>
                      <p:cNvCxnSpPr>
                        <a:stCxn id="552" idx="5"/>
                        <a:endCxn id="555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540" name="Group 539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542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545" name="Oval 544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546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547" name="Oval 546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8" name="Oval 547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543" name="Straight Connector 542"/>
                      <p:cNvCxnSpPr>
                        <a:stCxn id="545" idx="3"/>
                        <a:endCxn id="547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544" name="Straight Connector 543"/>
                      <p:cNvCxnSpPr>
                        <a:stCxn id="545" idx="5"/>
                        <a:endCxn id="548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541" name="Straight Connector 540"/>
                    <p:cNvCxnSpPr>
                      <a:stCxn id="555" idx="4"/>
                      <a:endCxn id="545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485" name="Group 484"/>
                  <p:cNvGrpSpPr/>
                  <p:nvPr/>
                </p:nvGrpSpPr>
                <p:grpSpPr>
                  <a:xfrm>
                    <a:off x="4732889" y="5104852"/>
                    <a:ext cx="360525" cy="348810"/>
                    <a:chOff x="2937934" y="3920067"/>
                    <a:chExt cx="956733" cy="1100666"/>
                  </a:xfrm>
                  <a:solidFill>
                    <a:srgbClr val="FE0030"/>
                  </a:solidFill>
                </p:grpSpPr>
                <p:grpSp>
                  <p:nvGrpSpPr>
                    <p:cNvPr id="522" name="Group 521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532" name="Group 531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535" name="Oval 534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536" name="Group 535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537" name="Oval 536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8" name="Oval 537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533" name="Straight Connector 532"/>
                      <p:cNvCxnSpPr>
                        <a:stCxn id="535" idx="3"/>
                        <a:endCxn id="537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534" name="Straight Connector 533"/>
                      <p:cNvCxnSpPr>
                        <a:stCxn id="535" idx="5"/>
                        <a:endCxn id="538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523" name="Group 522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525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528" name="Oval 527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529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530" name="Oval 529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1" name="Oval 530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526" name="Straight Connector 525"/>
                      <p:cNvCxnSpPr>
                        <a:stCxn id="528" idx="3"/>
                        <a:endCxn id="530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527" name="Straight Connector 526"/>
                      <p:cNvCxnSpPr>
                        <a:stCxn id="528" idx="5"/>
                        <a:endCxn id="531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524" name="Straight Connector 523"/>
                    <p:cNvCxnSpPr>
                      <a:stCxn id="538" idx="4"/>
                      <a:endCxn id="528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486" name="Group 485"/>
                  <p:cNvGrpSpPr/>
                  <p:nvPr/>
                </p:nvGrpSpPr>
                <p:grpSpPr>
                  <a:xfrm>
                    <a:off x="3971353" y="5128113"/>
                    <a:ext cx="406638" cy="344716"/>
                    <a:chOff x="2937934" y="3920067"/>
                    <a:chExt cx="956733" cy="1100666"/>
                  </a:xfrm>
                  <a:solidFill>
                    <a:srgbClr val="FF9900"/>
                  </a:solidFill>
                </p:grpSpPr>
                <p:grpSp>
                  <p:nvGrpSpPr>
                    <p:cNvPr id="505" name="Group 504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515" name="Group 514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518" name="Oval 517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519" name="Group 518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520" name="Oval 519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1" name="Oval 520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516" name="Straight Connector 515"/>
                      <p:cNvCxnSpPr>
                        <a:stCxn id="518" idx="3"/>
                        <a:endCxn id="520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517" name="Straight Connector 516"/>
                      <p:cNvCxnSpPr>
                        <a:stCxn id="518" idx="5"/>
                        <a:endCxn id="521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506" name="Group 505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508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511" name="Oval 510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512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513" name="Oval 512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4" name="Oval 513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509" name="Straight Connector 508"/>
                      <p:cNvCxnSpPr>
                        <a:stCxn id="511" idx="3"/>
                        <a:endCxn id="513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510" name="Straight Connector 509"/>
                      <p:cNvCxnSpPr>
                        <a:stCxn id="511" idx="5"/>
                        <a:endCxn id="514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507" name="Straight Connector 506"/>
                    <p:cNvCxnSpPr>
                      <a:stCxn id="521" idx="4"/>
                      <a:endCxn id="511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487" name="Group 486"/>
                  <p:cNvGrpSpPr/>
                  <p:nvPr/>
                </p:nvGrpSpPr>
                <p:grpSpPr>
                  <a:xfrm>
                    <a:off x="3220624" y="5157257"/>
                    <a:ext cx="360525" cy="348810"/>
                    <a:chOff x="2937934" y="3920067"/>
                    <a:chExt cx="956733" cy="1100666"/>
                  </a:xfrm>
                  <a:solidFill>
                    <a:schemeClr val="tx2"/>
                  </a:solidFill>
                </p:grpSpPr>
                <p:grpSp>
                  <p:nvGrpSpPr>
                    <p:cNvPr id="488" name="Group 487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498" name="Group 497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501" name="Oval 500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502" name="Group 501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503" name="Oval 502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4" name="Oval 503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499" name="Straight Connector 498"/>
                      <p:cNvCxnSpPr>
                        <a:stCxn id="501" idx="3"/>
                        <a:endCxn id="503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500" name="Straight Connector 499"/>
                      <p:cNvCxnSpPr>
                        <a:stCxn id="501" idx="5"/>
                        <a:endCxn id="504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489" name="Group 488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491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494" name="Oval 493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495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496" name="Oval 495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7" name="Oval 496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rgbClr val="01020B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492" name="Straight Connector 491"/>
                      <p:cNvCxnSpPr>
                        <a:stCxn id="494" idx="3"/>
                        <a:endCxn id="496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493" name="Straight Connector 492"/>
                      <p:cNvCxnSpPr>
                        <a:stCxn id="494" idx="5"/>
                        <a:endCxn id="497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490" name="Straight Connector 489"/>
                    <p:cNvCxnSpPr>
                      <a:stCxn id="504" idx="4"/>
                      <a:endCxn id="494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1432408" y="5568317"/>
                  <a:ext cx="3914150" cy="307777"/>
                  <a:chOff x="1432408" y="5568317"/>
                  <a:chExt cx="3914150" cy="307777"/>
                </a:xfrm>
              </p:grpSpPr>
              <p:sp>
                <p:nvSpPr>
                  <p:cNvPr id="478" name="TextBox 477"/>
                  <p:cNvSpPr txBox="1"/>
                  <p:nvPr/>
                </p:nvSpPr>
                <p:spPr>
                  <a:xfrm>
                    <a:off x="1432408" y="5568317"/>
                    <a:ext cx="71205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0" i="1" dirty="0" smtClean="0">
                        <a:latin typeface="Arial" pitchFamily="34" charset="0"/>
                        <a:cs typeface="Arial" pitchFamily="34" charset="0"/>
                      </a:rPr>
                      <a:t>Plan 1</a:t>
                    </a:r>
                    <a:endParaRPr lang="en-US" sz="1400" b="0" i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79" name="TextBox 478"/>
                  <p:cNvSpPr txBox="1"/>
                  <p:nvPr/>
                </p:nvSpPr>
                <p:spPr>
                  <a:xfrm>
                    <a:off x="2232799" y="5568317"/>
                    <a:ext cx="71205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0" i="1" dirty="0" smtClean="0">
                        <a:latin typeface="Arial" pitchFamily="34" charset="0"/>
                        <a:cs typeface="Arial" pitchFamily="34" charset="0"/>
                      </a:rPr>
                      <a:t>Plan 2</a:t>
                    </a:r>
                    <a:endParaRPr lang="en-US" sz="1400" b="0" i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80" name="TextBox 479"/>
                  <p:cNvSpPr txBox="1"/>
                  <p:nvPr/>
                </p:nvSpPr>
                <p:spPr>
                  <a:xfrm>
                    <a:off x="3063473" y="5568317"/>
                    <a:ext cx="71205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0" i="1" dirty="0" smtClean="0">
                        <a:latin typeface="Arial" pitchFamily="34" charset="0"/>
                        <a:cs typeface="Arial" pitchFamily="34" charset="0"/>
                      </a:rPr>
                      <a:t>Plan 3</a:t>
                    </a:r>
                    <a:endParaRPr lang="en-US" sz="1400" b="0" i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81" name="TextBox 480"/>
                  <p:cNvSpPr txBox="1"/>
                  <p:nvPr/>
                </p:nvSpPr>
                <p:spPr>
                  <a:xfrm>
                    <a:off x="3834614" y="5568317"/>
                    <a:ext cx="71205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0" i="1" dirty="0" smtClean="0">
                        <a:latin typeface="Arial" pitchFamily="34" charset="0"/>
                        <a:cs typeface="Arial" pitchFamily="34" charset="0"/>
                      </a:rPr>
                      <a:t>Plan 4</a:t>
                    </a:r>
                    <a:endParaRPr lang="en-US" sz="1400" b="0" i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82" name="TextBox 481"/>
                  <p:cNvSpPr txBox="1"/>
                  <p:nvPr/>
                </p:nvSpPr>
                <p:spPr>
                  <a:xfrm>
                    <a:off x="4634504" y="5568317"/>
                    <a:ext cx="71205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0" i="1" dirty="0" smtClean="0">
                        <a:latin typeface="Arial" pitchFamily="34" charset="0"/>
                        <a:cs typeface="Arial" pitchFamily="34" charset="0"/>
                      </a:rPr>
                      <a:t>Plan 5</a:t>
                    </a:r>
                    <a:endParaRPr lang="en-US" sz="1400" b="0" i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1730022" y="4605295"/>
                  <a:ext cx="357689" cy="316159"/>
                  <a:chOff x="2937934" y="3920067"/>
                  <a:chExt cx="956733" cy="1100666"/>
                </a:xfrm>
                <a:solidFill>
                  <a:srgbClr val="FF9900"/>
                </a:solidFill>
              </p:grpSpPr>
              <p:grpSp>
                <p:nvGrpSpPr>
                  <p:cNvPr id="461" name="Group 460"/>
                  <p:cNvGrpSpPr/>
                  <p:nvPr/>
                </p:nvGrpSpPr>
                <p:grpSpPr>
                  <a:xfrm>
                    <a:off x="2937934" y="3920067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471" name="Group 470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474" name="Oval 473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475" name="Group 474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476" name="Oval 475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477" name="Oval 476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472" name="Straight Connector 471"/>
                    <p:cNvCxnSpPr>
                      <a:stCxn id="474" idx="3"/>
                      <a:endCxn id="476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473" name="Straight Connector 472"/>
                    <p:cNvCxnSpPr>
                      <a:stCxn id="474" idx="5"/>
                      <a:endCxn id="477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462" name="Group 461"/>
                  <p:cNvGrpSpPr/>
                  <p:nvPr/>
                </p:nvGrpSpPr>
                <p:grpSpPr>
                  <a:xfrm>
                    <a:off x="3175000" y="4538134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464" name="Group 43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467" name="Oval 466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468" name="Group 42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469" name="Oval 468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470" name="Oval 469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465" name="Straight Connector 464"/>
                    <p:cNvCxnSpPr>
                      <a:stCxn id="467" idx="3"/>
                      <a:endCxn id="469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466" name="Straight Connector 465"/>
                    <p:cNvCxnSpPr>
                      <a:stCxn id="467" idx="5"/>
                      <a:endCxn id="470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cxnSp>
                <p:nvCxnSpPr>
                  <p:cNvPr id="463" name="Straight Connector 462"/>
                  <p:cNvCxnSpPr>
                    <a:stCxn id="477" idx="4"/>
                    <a:endCxn id="467" idx="0"/>
                  </p:cNvCxnSpPr>
                  <p:nvPr/>
                </p:nvCxnSpPr>
                <p:spPr bwMode="auto">
                  <a:xfrm rot="5400000">
                    <a:off x="3467101" y="4470400"/>
                    <a:ext cx="135468" cy="1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2474776" y="4596987"/>
                  <a:ext cx="317127" cy="319913"/>
                  <a:chOff x="2937934" y="3920067"/>
                  <a:chExt cx="956733" cy="1100666"/>
                </a:xfrm>
                <a:solidFill>
                  <a:schemeClr val="accent5">
                    <a:lumMod val="60000"/>
                    <a:lumOff val="40000"/>
                  </a:schemeClr>
                </a:solidFill>
              </p:grpSpPr>
              <p:grpSp>
                <p:nvGrpSpPr>
                  <p:cNvPr id="444" name="Group 443"/>
                  <p:cNvGrpSpPr/>
                  <p:nvPr/>
                </p:nvGrpSpPr>
                <p:grpSpPr>
                  <a:xfrm>
                    <a:off x="2937934" y="3920067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454" name="Group 453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457" name="Oval 456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458" name="Group 457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459" name="Oval 458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460" name="Oval 459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455" name="Straight Connector 454"/>
                    <p:cNvCxnSpPr>
                      <a:stCxn id="457" idx="3"/>
                      <a:endCxn id="459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456" name="Straight Connector 455"/>
                    <p:cNvCxnSpPr>
                      <a:stCxn id="457" idx="5"/>
                      <a:endCxn id="460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445" name="Group 444"/>
                  <p:cNvGrpSpPr/>
                  <p:nvPr/>
                </p:nvGrpSpPr>
                <p:grpSpPr>
                  <a:xfrm>
                    <a:off x="3175000" y="4538134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447" name="Group 43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450" name="Oval 449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451" name="Group 42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452" name="Oval 451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453" name="Oval 452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448" name="Straight Connector 447"/>
                    <p:cNvCxnSpPr>
                      <a:stCxn id="450" idx="3"/>
                      <a:endCxn id="452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449" name="Straight Connector 448"/>
                    <p:cNvCxnSpPr>
                      <a:stCxn id="450" idx="5"/>
                      <a:endCxn id="453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cxnSp>
                <p:nvCxnSpPr>
                  <p:cNvPr id="446" name="Straight Connector 445"/>
                  <p:cNvCxnSpPr>
                    <a:stCxn id="460" idx="4"/>
                    <a:endCxn id="450" idx="0"/>
                  </p:cNvCxnSpPr>
                  <p:nvPr/>
                </p:nvCxnSpPr>
                <p:spPr bwMode="auto">
                  <a:xfrm rot="5400000">
                    <a:off x="3467101" y="4470400"/>
                    <a:ext cx="135468" cy="1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4520715" y="4596056"/>
                  <a:ext cx="317127" cy="319913"/>
                  <a:chOff x="2937934" y="3920067"/>
                  <a:chExt cx="956733" cy="1100666"/>
                </a:xfrm>
                <a:solidFill>
                  <a:schemeClr val="accent2"/>
                </a:solidFill>
              </p:grpSpPr>
              <p:grpSp>
                <p:nvGrpSpPr>
                  <p:cNvPr id="427" name="Group 426"/>
                  <p:cNvGrpSpPr/>
                  <p:nvPr/>
                </p:nvGrpSpPr>
                <p:grpSpPr>
                  <a:xfrm>
                    <a:off x="2937934" y="3920067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437" name="Group 436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440" name="Oval 439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441" name="Group 440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442" name="Oval 441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443" name="Oval 442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438" name="Straight Connector 437"/>
                    <p:cNvCxnSpPr>
                      <a:stCxn id="440" idx="3"/>
                      <a:endCxn id="442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439" name="Straight Connector 438"/>
                    <p:cNvCxnSpPr>
                      <a:stCxn id="440" idx="5"/>
                      <a:endCxn id="443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428" name="Group 427"/>
                  <p:cNvGrpSpPr/>
                  <p:nvPr/>
                </p:nvGrpSpPr>
                <p:grpSpPr>
                  <a:xfrm>
                    <a:off x="3175000" y="4538134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430" name="Group 43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433" name="Oval 432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434" name="Group 42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435" name="Oval 434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436" name="Oval 435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431" name="Straight Connector 430"/>
                    <p:cNvCxnSpPr>
                      <a:stCxn id="433" idx="3"/>
                      <a:endCxn id="435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432" name="Straight Connector 431"/>
                    <p:cNvCxnSpPr>
                      <a:stCxn id="433" idx="5"/>
                      <a:endCxn id="436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cxnSp>
                <p:nvCxnSpPr>
                  <p:cNvPr id="429" name="Straight Connector 428"/>
                  <p:cNvCxnSpPr>
                    <a:stCxn id="443" idx="4"/>
                    <a:endCxn id="433" idx="0"/>
                  </p:cNvCxnSpPr>
                  <p:nvPr/>
                </p:nvCxnSpPr>
                <p:spPr bwMode="auto">
                  <a:xfrm rot="5400000">
                    <a:off x="3467101" y="4470400"/>
                    <a:ext cx="135468" cy="1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3850848" y="4617390"/>
                  <a:ext cx="357689" cy="316159"/>
                  <a:chOff x="2937934" y="3920067"/>
                  <a:chExt cx="956733" cy="1100666"/>
                </a:xfrm>
                <a:solidFill>
                  <a:schemeClr val="bg1">
                    <a:lumMod val="65000"/>
                  </a:schemeClr>
                </a:solidFill>
              </p:grpSpPr>
              <p:grpSp>
                <p:nvGrpSpPr>
                  <p:cNvPr id="410" name="Group 409"/>
                  <p:cNvGrpSpPr/>
                  <p:nvPr/>
                </p:nvGrpSpPr>
                <p:grpSpPr>
                  <a:xfrm>
                    <a:off x="2937934" y="3920067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420" name="Group 419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423" name="Oval 422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424" name="Group 423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425" name="Oval 424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426" name="Oval 425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421" name="Straight Connector 420"/>
                    <p:cNvCxnSpPr>
                      <a:stCxn id="423" idx="3"/>
                      <a:endCxn id="425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422" name="Straight Connector 421"/>
                    <p:cNvCxnSpPr>
                      <a:stCxn id="423" idx="5"/>
                      <a:endCxn id="426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411" name="Group 410"/>
                  <p:cNvGrpSpPr/>
                  <p:nvPr/>
                </p:nvGrpSpPr>
                <p:grpSpPr>
                  <a:xfrm>
                    <a:off x="3175000" y="4538134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413" name="Group 43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416" name="Oval 415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417" name="Group 42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418" name="Oval 417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419" name="Oval 418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414" name="Straight Connector 413"/>
                    <p:cNvCxnSpPr>
                      <a:stCxn id="416" idx="3"/>
                      <a:endCxn id="418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415" name="Straight Connector 414"/>
                    <p:cNvCxnSpPr>
                      <a:stCxn id="416" idx="5"/>
                      <a:endCxn id="419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cxnSp>
                <p:nvCxnSpPr>
                  <p:cNvPr id="412" name="Straight Connector 411"/>
                  <p:cNvCxnSpPr>
                    <a:stCxn id="426" idx="4"/>
                    <a:endCxn id="416" idx="0"/>
                  </p:cNvCxnSpPr>
                  <p:nvPr/>
                </p:nvCxnSpPr>
                <p:spPr bwMode="auto">
                  <a:xfrm rot="5400000">
                    <a:off x="3467101" y="4470400"/>
                    <a:ext cx="135468" cy="1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</p:grpSp>
            <p:grpSp>
              <p:nvGrpSpPr>
                <p:cNvPr id="29" name="Group 28"/>
                <p:cNvGrpSpPr/>
                <p:nvPr/>
              </p:nvGrpSpPr>
              <p:grpSpPr>
                <a:xfrm>
                  <a:off x="3190488" y="4644120"/>
                  <a:ext cx="317127" cy="319913"/>
                  <a:chOff x="2937934" y="3920067"/>
                  <a:chExt cx="956733" cy="1100666"/>
                </a:xfrm>
                <a:solidFill>
                  <a:srgbClr val="FF0000"/>
                </a:solidFill>
              </p:grpSpPr>
              <p:grpSp>
                <p:nvGrpSpPr>
                  <p:cNvPr id="393" name="Group 392"/>
                  <p:cNvGrpSpPr/>
                  <p:nvPr/>
                </p:nvGrpSpPr>
                <p:grpSpPr>
                  <a:xfrm>
                    <a:off x="2937934" y="3920067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403" name="Group 402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406" name="Oval 405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407" name="Group 406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408" name="Oval 407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409" name="Oval 408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404" name="Straight Connector 403"/>
                    <p:cNvCxnSpPr>
                      <a:stCxn id="406" idx="3"/>
                      <a:endCxn id="408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405" name="Straight Connector 404"/>
                    <p:cNvCxnSpPr>
                      <a:stCxn id="406" idx="5"/>
                      <a:endCxn id="409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394" name="Group 393"/>
                  <p:cNvGrpSpPr/>
                  <p:nvPr/>
                </p:nvGrpSpPr>
                <p:grpSpPr>
                  <a:xfrm>
                    <a:off x="3175000" y="4538134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396" name="Group 43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399" name="Oval 398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400" name="Group 42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401" name="Oval 400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402" name="Oval 401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397" name="Straight Connector 396"/>
                    <p:cNvCxnSpPr>
                      <a:stCxn id="399" idx="3"/>
                      <a:endCxn id="401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398" name="Straight Connector 397"/>
                    <p:cNvCxnSpPr>
                      <a:stCxn id="399" idx="5"/>
                      <a:endCxn id="402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cxnSp>
                <p:nvCxnSpPr>
                  <p:cNvPr id="395" name="Straight Connector 394"/>
                  <p:cNvCxnSpPr>
                    <a:stCxn id="409" idx="4"/>
                    <a:endCxn id="399" idx="0"/>
                  </p:cNvCxnSpPr>
                  <p:nvPr/>
                </p:nvCxnSpPr>
                <p:spPr bwMode="auto">
                  <a:xfrm rot="5400000">
                    <a:off x="3467101" y="4470400"/>
                    <a:ext cx="135468" cy="1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</p:grpSp>
            <p:grpSp>
              <p:nvGrpSpPr>
                <p:cNvPr id="30" name="Group 29"/>
                <p:cNvGrpSpPr/>
                <p:nvPr/>
              </p:nvGrpSpPr>
              <p:grpSpPr>
                <a:xfrm>
                  <a:off x="2011539" y="4258441"/>
                  <a:ext cx="296156" cy="197104"/>
                  <a:chOff x="2937934" y="3920067"/>
                  <a:chExt cx="956733" cy="1100666"/>
                </a:xfrm>
                <a:solidFill>
                  <a:srgbClr val="FFCCFF"/>
                </a:solidFill>
              </p:grpSpPr>
              <p:grpSp>
                <p:nvGrpSpPr>
                  <p:cNvPr id="376" name="Group 375"/>
                  <p:cNvGrpSpPr/>
                  <p:nvPr/>
                </p:nvGrpSpPr>
                <p:grpSpPr>
                  <a:xfrm>
                    <a:off x="2937934" y="3920067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386" name="Group 385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389" name="Oval 388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390" name="Group 389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391" name="Oval 390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92" name="Oval 391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387" name="Straight Connector 386"/>
                    <p:cNvCxnSpPr>
                      <a:stCxn id="389" idx="3"/>
                      <a:endCxn id="391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388" name="Straight Connector 387"/>
                    <p:cNvCxnSpPr>
                      <a:stCxn id="389" idx="5"/>
                      <a:endCxn id="392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377" name="Group 376"/>
                  <p:cNvGrpSpPr/>
                  <p:nvPr/>
                </p:nvGrpSpPr>
                <p:grpSpPr>
                  <a:xfrm>
                    <a:off x="3175000" y="4538134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379" name="Group 43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382" name="Oval 381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383" name="Group 42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384" name="Oval 383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85" name="Oval 384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380" name="Straight Connector 379"/>
                    <p:cNvCxnSpPr>
                      <a:stCxn id="382" idx="3"/>
                      <a:endCxn id="384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381" name="Straight Connector 380"/>
                    <p:cNvCxnSpPr>
                      <a:stCxn id="382" idx="5"/>
                      <a:endCxn id="385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cxnSp>
                <p:nvCxnSpPr>
                  <p:cNvPr id="378" name="Straight Connector 377"/>
                  <p:cNvCxnSpPr>
                    <a:stCxn id="392" idx="4"/>
                    <a:endCxn id="382" idx="0"/>
                  </p:cNvCxnSpPr>
                  <p:nvPr/>
                </p:nvCxnSpPr>
                <p:spPr bwMode="auto">
                  <a:xfrm rot="5400000">
                    <a:off x="3467101" y="4470400"/>
                    <a:ext cx="135468" cy="1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</p:grpSp>
            <p:grpSp>
              <p:nvGrpSpPr>
                <p:cNvPr id="31" name="Group 30"/>
                <p:cNvGrpSpPr/>
                <p:nvPr/>
              </p:nvGrpSpPr>
              <p:grpSpPr>
                <a:xfrm>
                  <a:off x="2628173" y="4253261"/>
                  <a:ext cx="262572" cy="199445"/>
                  <a:chOff x="2937934" y="3920067"/>
                  <a:chExt cx="956733" cy="1100666"/>
                </a:xfrm>
                <a:solidFill>
                  <a:srgbClr val="FF9900"/>
                </a:solidFill>
              </p:grpSpPr>
              <p:grpSp>
                <p:nvGrpSpPr>
                  <p:cNvPr id="359" name="Group 358"/>
                  <p:cNvGrpSpPr/>
                  <p:nvPr/>
                </p:nvGrpSpPr>
                <p:grpSpPr>
                  <a:xfrm>
                    <a:off x="2937934" y="3920067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369" name="Group 368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372" name="Oval 371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373" name="Group 372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374" name="Oval 373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75" name="Oval 374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370" name="Straight Connector 369"/>
                    <p:cNvCxnSpPr>
                      <a:stCxn id="372" idx="3"/>
                      <a:endCxn id="374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371" name="Straight Connector 370"/>
                    <p:cNvCxnSpPr>
                      <a:stCxn id="372" idx="5"/>
                      <a:endCxn id="375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360" name="Group 359"/>
                  <p:cNvGrpSpPr/>
                  <p:nvPr/>
                </p:nvGrpSpPr>
                <p:grpSpPr>
                  <a:xfrm>
                    <a:off x="3175000" y="4538134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362" name="Group 43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365" name="Oval 364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366" name="Group 42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367" name="Oval 366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68" name="Oval 367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363" name="Straight Connector 362"/>
                    <p:cNvCxnSpPr>
                      <a:stCxn id="365" idx="3"/>
                      <a:endCxn id="367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364" name="Straight Connector 363"/>
                    <p:cNvCxnSpPr>
                      <a:stCxn id="365" idx="5"/>
                      <a:endCxn id="368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cxnSp>
                <p:nvCxnSpPr>
                  <p:cNvPr id="361" name="Straight Connector 360"/>
                  <p:cNvCxnSpPr>
                    <a:stCxn id="375" idx="4"/>
                    <a:endCxn id="365" idx="0"/>
                  </p:cNvCxnSpPr>
                  <p:nvPr/>
                </p:nvCxnSpPr>
                <p:spPr bwMode="auto">
                  <a:xfrm rot="5400000">
                    <a:off x="3467101" y="4470400"/>
                    <a:ext cx="135468" cy="1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4322151" y="4252681"/>
                  <a:ext cx="262572" cy="199445"/>
                  <a:chOff x="2937934" y="3920067"/>
                  <a:chExt cx="956733" cy="1100666"/>
                </a:xfrm>
                <a:solidFill>
                  <a:srgbClr val="A50021"/>
                </a:solidFill>
              </p:grpSpPr>
              <p:grpSp>
                <p:nvGrpSpPr>
                  <p:cNvPr id="342" name="Group 341"/>
                  <p:cNvGrpSpPr/>
                  <p:nvPr/>
                </p:nvGrpSpPr>
                <p:grpSpPr>
                  <a:xfrm>
                    <a:off x="2937934" y="3920067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352" name="Group 351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355" name="Oval 354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356" name="Group 355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357" name="Oval 356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58" name="Oval 357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353" name="Straight Connector 352"/>
                    <p:cNvCxnSpPr>
                      <a:stCxn id="355" idx="3"/>
                      <a:endCxn id="357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354" name="Straight Connector 353"/>
                    <p:cNvCxnSpPr>
                      <a:stCxn id="355" idx="5"/>
                      <a:endCxn id="358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343" name="Group 342"/>
                  <p:cNvGrpSpPr/>
                  <p:nvPr/>
                </p:nvGrpSpPr>
                <p:grpSpPr>
                  <a:xfrm>
                    <a:off x="3175000" y="4538134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345" name="Group 43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348" name="Oval 347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349" name="Group 42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350" name="Oval 349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51" name="Oval 350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346" name="Straight Connector 345"/>
                    <p:cNvCxnSpPr>
                      <a:stCxn id="348" idx="3"/>
                      <a:endCxn id="350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347" name="Straight Connector 346"/>
                    <p:cNvCxnSpPr>
                      <a:stCxn id="348" idx="5"/>
                      <a:endCxn id="351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cxnSp>
                <p:nvCxnSpPr>
                  <p:cNvPr id="344" name="Straight Connector 343"/>
                  <p:cNvCxnSpPr>
                    <a:stCxn id="358" idx="4"/>
                    <a:endCxn id="348" idx="0"/>
                  </p:cNvCxnSpPr>
                  <p:nvPr/>
                </p:nvCxnSpPr>
                <p:spPr bwMode="auto">
                  <a:xfrm rot="5400000">
                    <a:off x="3467101" y="4470400"/>
                    <a:ext cx="135468" cy="1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3767521" y="4265981"/>
                  <a:ext cx="296156" cy="197104"/>
                  <a:chOff x="2937934" y="3920067"/>
                  <a:chExt cx="956733" cy="1100666"/>
                </a:xfrm>
                <a:solidFill>
                  <a:srgbClr val="FFCCFF"/>
                </a:solidFill>
              </p:grpSpPr>
              <p:grpSp>
                <p:nvGrpSpPr>
                  <p:cNvPr id="325" name="Group 324"/>
                  <p:cNvGrpSpPr/>
                  <p:nvPr/>
                </p:nvGrpSpPr>
                <p:grpSpPr>
                  <a:xfrm>
                    <a:off x="2937934" y="3920067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335" name="Group 334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338" name="Oval 337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339" name="Group 338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340" name="Oval 339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41" name="Oval 340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336" name="Straight Connector 335"/>
                    <p:cNvCxnSpPr>
                      <a:stCxn id="338" idx="3"/>
                      <a:endCxn id="340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337" name="Straight Connector 336"/>
                    <p:cNvCxnSpPr>
                      <a:stCxn id="338" idx="5"/>
                      <a:endCxn id="341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326" name="Group 325"/>
                  <p:cNvGrpSpPr/>
                  <p:nvPr/>
                </p:nvGrpSpPr>
                <p:grpSpPr>
                  <a:xfrm>
                    <a:off x="3175000" y="4538134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328" name="Group 43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331" name="Oval 330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332" name="Group 42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333" name="Oval 332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34" name="Oval 333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329" name="Straight Connector 328"/>
                    <p:cNvCxnSpPr>
                      <a:stCxn id="331" idx="3"/>
                      <a:endCxn id="333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330" name="Straight Connector 329"/>
                    <p:cNvCxnSpPr>
                      <a:stCxn id="331" idx="5"/>
                      <a:endCxn id="334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cxnSp>
                <p:nvCxnSpPr>
                  <p:cNvPr id="327" name="Straight Connector 326"/>
                  <p:cNvCxnSpPr>
                    <a:stCxn id="341" idx="4"/>
                    <a:endCxn id="331" idx="0"/>
                  </p:cNvCxnSpPr>
                  <p:nvPr/>
                </p:nvCxnSpPr>
                <p:spPr bwMode="auto">
                  <a:xfrm rot="5400000">
                    <a:off x="3467101" y="4470400"/>
                    <a:ext cx="135468" cy="1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</p:grpSp>
            <p:grpSp>
              <p:nvGrpSpPr>
                <p:cNvPr id="34" name="Group 33"/>
                <p:cNvGrpSpPr/>
                <p:nvPr/>
              </p:nvGrpSpPr>
              <p:grpSpPr>
                <a:xfrm>
                  <a:off x="3220762" y="4282645"/>
                  <a:ext cx="262572" cy="199445"/>
                  <a:chOff x="2937934" y="3920067"/>
                  <a:chExt cx="956733" cy="1100666"/>
                </a:xfrm>
                <a:solidFill>
                  <a:srgbClr val="99FF33"/>
                </a:solidFill>
              </p:grpSpPr>
              <p:grpSp>
                <p:nvGrpSpPr>
                  <p:cNvPr id="308" name="Group 307"/>
                  <p:cNvGrpSpPr/>
                  <p:nvPr/>
                </p:nvGrpSpPr>
                <p:grpSpPr>
                  <a:xfrm>
                    <a:off x="2937934" y="3920067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318" name="Group 317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321" name="Oval 320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322" name="Group 321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323" name="Oval 322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24" name="Oval 323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319" name="Straight Connector 318"/>
                    <p:cNvCxnSpPr>
                      <a:stCxn id="321" idx="3"/>
                      <a:endCxn id="323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320" name="Straight Connector 319"/>
                    <p:cNvCxnSpPr>
                      <a:stCxn id="321" idx="5"/>
                      <a:endCxn id="324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309" name="Group 308"/>
                  <p:cNvGrpSpPr/>
                  <p:nvPr/>
                </p:nvGrpSpPr>
                <p:grpSpPr>
                  <a:xfrm>
                    <a:off x="3175000" y="4538134"/>
                    <a:ext cx="719667" cy="482599"/>
                    <a:chOff x="2937934" y="3920067"/>
                    <a:chExt cx="719667" cy="482599"/>
                  </a:xfrm>
                  <a:grpFill/>
                </p:grpSpPr>
                <p:grpSp>
                  <p:nvGrpSpPr>
                    <p:cNvPr id="311" name="Group 43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sp>
                    <p:nvSpPr>
                      <p:cNvPr id="314" name="Oval 313"/>
                      <p:cNvSpPr/>
                      <p:nvPr/>
                    </p:nvSpPr>
                    <p:spPr bwMode="auto">
                      <a:xfrm>
                        <a:off x="3175001" y="3920067"/>
                        <a:ext cx="245533" cy="211666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solidFill>
                          <a:srgbClr val="01020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1020B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315" name="Group 42"/>
                      <p:cNvGrpSpPr/>
                      <p:nvPr/>
                    </p:nvGrpSpPr>
                    <p:grpSpPr>
                      <a:xfrm>
                        <a:off x="2937934" y="4191000"/>
                        <a:ext cx="719667" cy="211666"/>
                        <a:chOff x="2937934" y="4191000"/>
                        <a:chExt cx="719667" cy="211666"/>
                      </a:xfrm>
                      <a:grpFill/>
                    </p:grpSpPr>
                    <p:sp>
                      <p:nvSpPr>
                        <p:cNvPr id="316" name="Oval 315"/>
                        <p:cNvSpPr/>
                        <p:nvPr/>
                      </p:nvSpPr>
                      <p:spPr bwMode="auto">
                        <a:xfrm>
                          <a:off x="2937934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17" name="Oval 316"/>
                        <p:cNvSpPr/>
                        <p:nvPr/>
                      </p:nvSpPr>
                      <p:spPr bwMode="auto">
                        <a:xfrm>
                          <a:off x="3412068" y="4191000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rgbClr val="01020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312" name="Straight Connector 311"/>
                    <p:cNvCxnSpPr>
                      <a:stCxn id="314" idx="3"/>
                      <a:endCxn id="316" idx="0"/>
                    </p:cNvCxnSpPr>
                    <p:nvPr/>
                  </p:nvCxnSpPr>
                  <p:spPr bwMode="auto">
                    <a:xfrm rot="5400000">
                      <a:off x="3090698" y="4070739"/>
                      <a:ext cx="90265" cy="150257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  <p:cxnSp>
                  <p:nvCxnSpPr>
                    <p:cNvPr id="313" name="Straight Connector 312"/>
                    <p:cNvCxnSpPr>
                      <a:stCxn id="314" idx="5"/>
                      <a:endCxn id="317" idx="0"/>
                    </p:cNvCxnSpPr>
                    <p:nvPr/>
                  </p:nvCxnSpPr>
                  <p:spPr bwMode="auto">
                    <a:xfrm rot="16200000" flipH="1">
                      <a:off x="3414574" y="4070738"/>
                      <a:ext cx="90265" cy="150258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rgbClr val="0102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cxnSp>
                <p:nvCxnSpPr>
                  <p:cNvPr id="310" name="Straight Connector 309"/>
                  <p:cNvCxnSpPr>
                    <a:stCxn id="324" idx="4"/>
                    <a:endCxn id="314" idx="0"/>
                  </p:cNvCxnSpPr>
                  <p:nvPr/>
                </p:nvCxnSpPr>
                <p:spPr bwMode="auto">
                  <a:xfrm rot="5400000">
                    <a:off x="3467101" y="4470400"/>
                    <a:ext cx="135468" cy="1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rgbClr val="01020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</p:cxnSp>
            </p:grpSp>
            <p:grpSp>
              <p:nvGrpSpPr>
                <p:cNvPr id="35" name="Group 34"/>
                <p:cNvGrpSpPr/>
                <p:nvPr/>
              </p:nvGrpSpPr>
              <p:grpSpPr>
                <a:xfrm>
                  <a:off x="2135729" y="3987536"/>
                  <a:ext cx="2221653" cy="208084"/>
                  <a:chOff x="1560298" y="5104852"/>
                  <a:chExt cx="3533116" cy="401215"/>
                </a:xfrm>
              </p:grpSpPr>
              <p:grpSp>
                <p:nvGrpSpPr>
                  <p:cNvPr id="218" name="Group 217"/>
                  <p:cNvGrpSpPr/>
                  <p:nvPr/>
                </p:nvGrpSpPr>
                <p:grpSpPr>
                  <a:xfrm>
                    <a:off x="1560298" y="5114926"/>
                    <a:ext cx="406638" cy="344716"/>
                    <a:chOff x="2937934" y="3920067"/>
                    <a:chExt cx="956733" cy="1100666"/>
                  </a:xfrm>
                  <a:solidFill>
                    <a:srgbClr val="FFCCFF"/>
                  </a:solidFill>
                </p:grpSpPr>
                <p:grpSp>
                  <p:nvGrpSpPr>
                    <p:cNvPr id="291" name="Group 290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301" name="Group 300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304" name="Oval 303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305" name="Group 304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306" name="Oval 305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307" name="Oval 306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302" name="Straight Connector 301"/>
                      <p:cNvCxnSpPr>
                        <a:stCxn id="304" idx="3"/>
                        <a:endCxn id="306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303" name="Straight Connector 302"/>
                      <p:cNvCxnSpPr>
                        <a:stCxn id="304" idx="5"/>
                        <a:endCxn id="307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292" name="Group 291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294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297" name="Oval 296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298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299" name="Oval 298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300" name="Oval 299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295" name="Straight Connector 294"/>
                      <p:cNvCxnSpPr>
                        <a:stCxn id="297" idx="3"/>
                        <a:endCxn id="299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296" name="Straight Connector 295"/>
                      <p:cNvCxnSpPr>
                        <a:stCxn id="297" idx="5"/>
                        <a:endCxn id="300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293" name="Straight Connector 292"/>
                    <p:cNvCxnSpPr>
                      <a:stCxn id="307" idx="4"/>
                      <a:endCxn id="297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219" name="Group 218"/>
                  <p:cNvGrpSpPr/>
                  <p:nvPr/>
                </p:nvGrpSpPr>
                <p:grpSpPr>
                  <a:xfrm>
                    <a:off x="2406969" y="5105867"/>
                    <a:ext cx="360525" cy="348810"/>
                    <a:chOff x="2937934" y="3920067"/>
                    <a:chExt cx="956733" cy="1100666"/>
                  </a:xfrm>
                  <a:solidFill>
                    <a:srgbClr val="FFFF00"/>
                  </a:solidFill>
                </p:grpSpPr>
                <p:grpSp>
                  <p:nvGrpSpPr>
                    <p:cNvPr id="274" name="Group 273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284" name="Group 28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287" name="Oval 286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288" name="Group 287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289" name="Oval 288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90" name="Oval 289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285" name="Straight Connector 284"/>
                      <p:cNvCxnSpPr>
                        <a:stCxn id="287" idx="3"/>
                        <a:endCxn id="289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286" name="Straight Connector 285"/>
                      <p:cNvCxnSpPr>
                        <a:stCxn id="287" idx="5"/>
                        <a:endCxn id="290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275" name="Group 274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277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280" name="Oval 279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281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282" name="Oval 281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83" name="Oval 282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278" name="Straight Connector 277"/>
                      <p:cNvCxnSpPr>
                        <a:stCxn id="280" idx="3"/>
                        <a:endCxn id="282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279" name="Straight Connector 278"/>
                      <p:cNvCxnSpPr>
                        <a:stCxn id="280" idx="5"/>
                        <a:endCxn id="283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276" name="Straight Connector 275"/>
                    <p:cNvCxnSpPr>
                      <a:stCxn id="290" idx="4"/>
                      <a:endCxn id="280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220" name="Group 219"/>
                  <p:cNvGrpSpPr/>
                  <p:nvPr/>
                </p:nvGrpSpPr>
                <p:grpSpPr>
                  <a:xfrm>
                    <a:off x="4732889" y="5104852"/>
                    <a:ext cx="360525" cy="348810"/>
                    <a:chOff x="2937934" y="3920067"/>
                    <a:chExt cx="956733" cy="1100666"/>
                  </a:xfrm>
                  <a:solidFill>
                    <a:srgbClr val="FE0030"/>
                  </a:solidFill>
                </p:grpSpPr>
                <p:grpSp>
                  <p:nvGrpSpPr>
                    <p:cNvPr id="257" name="Group 256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267" name="Group 266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270" name="Oval 269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271" name="Group 270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272" name="Oval 271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73" name="Oval 272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268" name="Straight Connector 267"/>
                      <p:cNvCxnSpPr>
                        <a:stCxn id="270" idx="3"/>
                        <a:endCxn id="272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269" name="Straight Connector 268"/>
                      <p:cNvCxnSpPr>
                        <a:stCxn id="270" idx="5"/>
                        <a:endCxn id="273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258" name="Group 257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260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263" name="Oval 262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264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265" name="Oval 264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66" name="Oval 265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261" name="Straight Connector 260"/>
                      <p:cNvCxnSpPr>
                        <a:stCxn id="263" idx="3"/>
                        <a:endCxn id="265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262" name="Straight Connector 261"/>
                      <p:cNvCxnSpPr>
                        <a:stCxn id="263" idx="5"/>
                        <a:endCxn id="266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259" name="Straight Connector 258"/>
                    <p:cNvCxnSpPr>
                      <a:stCxn id="273" idx="4"/>
                      <a:endCxn id="263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221" name="Group 220"/>
                  <p:cNvGrpSpPr/>
                  <p:nvPr/>
                </p:nvGrpSpPr>
                <p:grpSpPr>
                  <a:xfrm>
                    <a:off x="3971353" y="5128113"/>
                    <a:ext cx="406638" cy="344716"/>
                    <a:chOff x="2937934" y="3920067"/>
                    <a:chExt cx="956733" cy="1100666"/>
                  </a:xfrm>
                  <a:solidFill>
                    <a:srgbClr val="FF9900"/>
                  </a:solidFill>
                </p:grpSpPr>
                <p:grpSp>
                  <p:nvGrpSpPr>
                    <p:cNvPr id="240" name="Group 239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250" name="Group 249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253" name="Oval 252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254" name="Group 253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255" name="Oval 254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56" name="Oval 255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251" name="Straight Connector 250"/>
                      <p:cNvCxnSpPr>
                        <a:stCxn id="253" idx="3"/>
                        <a:endCxn id="255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252" name="Straight Connector 251"/>
                      <p:cNvCxnSpPr>
                        <a:stCxn id="253" idx="5"/>
                        <a:endCxn id="256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241" name="Group 240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243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246" name="Oval 245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247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248" name="Oval 247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49" name="Oval 248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244" name="Straight Connector 243"/>
                      <p:cNvCxnSpPr>
                        <a:stCxn id="246" idx="3"/>
                        <a:endCxn id="248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245" name="Straight Connector 244"/>
                      <p:cNvCxnSpPr>
                        <a:stCxn id="246" idx="5"/>
                        <a:endCxn id="249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242" name="Straight Connector 241"/>
                    <p:cNvCxnSpPr>
                      <a:stCxn id="256" idx="4"/>
                      <a:endCxn id="246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222" name="Group 221"/>
                  <p:cNvGrpSpPr/>
                  <p:nvPr/>
                </p:nvGrpSpPr>
                <p:grpSpPr>
                  <a:xfrm>
                    <a:off x="3220624" y="5157257"/>
                    <a:ext cx="360525" cy="348810"/>
                    <a:chOff x="2937934" y="3920067"/>
                    <a:chExt cx="956733" cy="1100666"/>
                  </a:xfrm>
                  <a:solidFill>
                    <a:schemeClr val="tx2"/>
                  </a:solidFill>
                </p:grpSpPr>
                <p:grpSp>
                  <p:nvGrpSpPr>
                    <p:cNvPr id="223" name="Group 222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233" name="Group 232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236" name="Oval 235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237" name="Group 236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238" name="Oval 237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39" name="Oval 238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234" name="Straight Connector 233"/>
                      <p:cNvCxnSpPr>
                        <a:stCxn id="236" idx="3"/>
                        <a:endCxn id="238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235" name="Straight Connector 234"/>
                      <p:cNvCxnSpPr>
                        <a:stCxn id="236" idx="5"/>
                        <a:endCxn id="239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224" name="Group 223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226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229" name="Oval 228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6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230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231" name="Oval 230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32" name="Oval 231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6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227" name="Straight Connector 226"/>
                      <p:cNvCxnSpPr>
                        <a:stCxn id="229" idx="3"/>
                        <a:endCxn id="231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228" name="Straight Connector 227"/>
                      <p:cNvCxnSpPr>
                        <a:stCxn id="229" idx="5"/>
                        <a:endCxn id="232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225" name="Straight Connector 224"/>
                    <p:cNvCxnSpPr>
                      <a:stCxn id="239" idx="4"/>
                      <a:endCxn id="229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2277397" y="3716493"/>
                  <a:ext cx="1915057" cy="179827"/>
                  <a:chOff x="1560298" y="5104852"/>
                  <a:chExt cx="3533116" cy="401215"/>
                </a:xfrm>
              </p:grpSpPr>
              <p:grpSp>
                <p:nvGrpSpPr>
                  <p:cNvPr id="128" name="Group 127"/>
                  <p:cNvGrpSpPr/>
                  <p:nvPr/>
                </p:nvGrpSpPr>
                <p:grpSpPr>
                  <a:xfrm>
                    <a:off x="1560298" y="5114926"/>
                    <a:ext cx="406638" cy="344716"/>
                    <a:chOff x="2937934" y="3920067"/>
                    <a:chExt cx="956733" cy="1100666"/>
                  </a:xfrm>
                  <a:solidFill>
                    <a:srgbClr val="FFCCFF"/>
                  </a:solidFill>
                </p:grpSpPr>
                <p:grpSp>
                  <p:nvGrpSpPr>
                    <p:cNvPr id="201" name="Group 200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211" name="Group 210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214" name="Oval 213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215" name="Group 214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216" name="Oval 215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17" name="Oval 216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212" name="Straight Connector 211"/>
                      <p:cNvCxnSpPr>
                        <a:stCxn id="214" idx="3"/>
                        <a:endCxn id="216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213" name="Straight Connector 212"/>
                      <p:cNvCxnSpPr>
                        <a:stCxn id="214" idx="5"/>
                        <a:endCxn id="217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202" name="Group 201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204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207" name="Oval 206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208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209" name="Oval 208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10" name="Oval 209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205" name="Straight Connector 204"/>
                      <p:cNvCxnSpPr>
                        <a:stCxn id="207" idx="3"/>
                        <a:endCxn id="209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206" name="Straight Connector 205"/>
                      <p:cNvCxnSpPr>
                        <a:stCxn id="207" idx="5"/>
                        <a:endCxn id="210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203" name="Straight Connector 202"/>
                    <p:cNvCxnSpPr>
                      <a:stCxn id="217" idx="4"/>
                      <a:endCxn id="207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129" name="Group 128"/>
                  <p:cNvGrpSpPr/>
                  <p:nvPr/>
                </p:nvGrpSpPr>
                <p:grpSpPr>
                  <a:xfrm>
                    <a:off x="2406969" y="5105867"/>
                    <a:ext cx="360525" cy="348810"/>
                    <a:chOff x="2937934" y="3920067"/>
                    <a:chExt cx="956733" cy="1100666"/>
                  </a:xfrm>
                  <a:solidFill>
                    <a:srgbClr val="FFFF00"/>
                  </a:solidFill>
                </p:grpSpPr>
                <p:grpSp>
                  <p:nvGrpSpPr>
                    <p:cNvPr id="184" name="Group 183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194" name="Group 19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197" name="Oval 196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198" name="Group 197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199" name="Oval 198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00" name="Oval 199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195" name="Straight Connector 194"/>
                      <p:cNvCxnSpPr>
                        <a:stCxn id="197" idx="3"/>
                        <a:endCxn id="199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196" name="Straight Connector 195"/>
                      <p:cNvCxnSpPr>
                        <a:stCxn id="197" idx="5"/>
                        <a:endCxn id="200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185" name="Group 184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187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190" name="Oval 189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191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192" name="Oval 191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93" name="Oval 192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188" name="Straight Connector 187"/>
                      <p:cNvCxnSpPr>
                        <a:stCxn id="190" idx="3"/>
                        <a:endCxn id="192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189" name="Straight Connector 188"/>
                      <p:cNvCxnSpPr>
                        <a:stCxn id="190" idx="5"/>
                        <a:endCxn id="193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186" name="Straight Connector 185"/>
                    <p:cNvCxnSpPr>
                      <a:stCxn id="200" idx="4"/>
                      <a:endCxn id="190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130" name="Group 129"/>
                  <p:cNvGrpSpPr/>
                  <p:nvPr/>
                </p:nvGrpSpPr>
                <p:grpSpPr>
                  <a:xfrm>
                    <a:off x="4732889" y="5104852"/>
                    <a:ext cx="360525" cy="348810"/>
                    <a:chOff x="2937934" y="3920067"/>
                    <a:chExt cx="956733" cy="1100666"/>
                  </a:xfrm>
                  <a:solidFill>
                    <a:srgbClr val="FE0030"/>
                  </a:solidFill>
                </p:grpSpPr>
                <p:grpSp>
                  <p:nvGrpSpPr>
                    <p:cNvPr id="167" name="Group 166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177" name="Group 176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180" name="Oval 179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181" name="Group 180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182" name="Oval 181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83" name="Oval 182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178" name="Straight Connector 177"/>
                      <p:cNvCxnSpPr>
                        <a:stCxn id="180" idx="3"/>
                        <a:endCxn id="182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179" name="Straight Connector 178"/>
                      <p:cNvCxnSpPr>
                        <a:stCxn id="180" idx="5"/>
                        <a:endCxn id="183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168" name="Group 167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170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173" name="Oval 172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174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175" name="Oval 174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76" name="Oval 175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171" name="Straight Connector 170"/>
                      <p:cNvCxnSpPr>
                        <a:stCxn id="173" idx="3"/>
                        <a:endCxn id="175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172" name="Straight Connector 171"/>
                      <p:cNvCxnSpPr>
                        <a:stCxn id="173" idx="5"/>
                        <a:endCxn id="176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169" name="Straight Connector 168"/>
                    <p:cNvCxnSpPr>
                      <a:stCxn id="183" idx="4"/>
                      <a:endCxn id="173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131" name="Group 130"/>
                  <p:cNvGrpSpPr/>
                  <p:nvPr/>
                </p:nvGrpSpPr>
                <p:grpSpPr>
                  <a:xfrm>
                    <a:off x="3971353" y="5128113"/>
                    <a:ext cx="406638" cy="344716"/>
                    <a:chOff x="2937934" y="3920067"/>
                    <a:chExt cx="956733" cy="1100666"/>
                  </a:xfrm>
                  <a:solidFill>
                    <a:srgbClr val="FF9900"/>
                  </a:solidFill>
                </p:grpSpPr>
                <p:grpSp>
                  <p:nvGrpSpPr>
                    <p:cNvPr id="150" name="Group 149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160" name="Group 159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163" name="Oval 162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164" name="Group 163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165" name="Oval 164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66" name="Oval 165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161" name="Straight Connector 160"/>
                      <p:cNvCxnSpPr>
                        <a:stCxn id="163" idx="3"/>
                        <a:endCxn id="165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162" name="Straight Connector 161"/>
                      <p:cNvCxnSpPr>
                        <a:stCxn id="163" idx="5"/>
                        <a:endCxn id="166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151" name="Group 150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153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156" name="Oval 155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157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158" name="Oval 157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59" name="Oval 158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154" name="Straight Connector 153"/>
                      <p:cNvCxnSpPr>
                        <a:stCxn id="156" idx="3"/>
                        <a:endCxn id="158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155" name="Straight Connector 154"/>
                      <p:cNvCxnSpPr>
                        <a:stCxn id="156" idx="5"/>
                        <a:endCxn id="159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152" name="Straight Connector 151"/>
                    <p:cNvCxnSpPr>
                      <a:stCxn id="166" idx="4"/>
                      <a:endCxn id="156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132" name="Group 131"/>
                  <p:cNvGrpSpPr/>
                  <p:nvPr/>
                </p:nvGrpSpPr>
                <p:grpSpPr>
                  <a:xfrm>
                    <a:off x="3220624" y="5157257"/>
                    <a:ext cx="360525" cy="348810"/>
                    <a:chOff x="2937934" y="3920067"/>
                    <a:chExt cx="956733" cy="1100666"/>
                  </a:xfrm>
                  <a:solidFill>
                    <a:schemeClr val="tx2"/>
                  </a:solidFill>
                </p:grpSpPr>
                <p:grpSp>
                  <p:nvGrpSpPr>
                    <p:cNvPr id="133" name="Group 132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143" name="Group 142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146" name="Oval 145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147" name="Group 146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148" name="Oval 147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49" name="Oval 148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144" name="Straight Connector 143"/>
                      <p:cNvCxnSpPr>
                        <a:stCxn id="146" idx="3"/>
                        <a:endCxn id="148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145" name="Straight Connector 144"/>
                      <p:cNvCxnSpPr>
                        <a:stCxn id="146" idx="5"/>
                        <a:endCxn id="149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134" name="Group 133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136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139" name="Oval 138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140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141" name="Oval 140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42" name="Oval 141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7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137" name="Straight Connector 136"/>
                      <p:cNvCxnSpPr>
                        <a:stCxn id="139" idx="3"/>
                        <a:endCxn id="141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138" name="Straight Connector 137"/>
                      <p:cNvCxnSpPr>
                        <a:stCxn id="139" idx="5"/>
                        <a:endCxn id="142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135" name="Straight Connector 134"/>
                    <p:cNvCxnSpPr>
                      <a:stCxn id="149" idx="4"/>
                      <a:endCxn id="139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2345390" y="3560655"/>
                  <a:ext cx="1633880" cy="83432"/>
                  <a:chOff x="1560298" y="5104852"/>
                  <a:chExt cx="3533116" cy="401215"/>
                </a:xfrm>
              </p:grpSpPr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1560298" y="5114926"/>
                    <a:ext cx="406638" cy="344716"/>
                    <a:chOff x="2937934" y="3920067"/>
                    <a:chExt cx="956733" cy="1100666"/>
                  </a:xfrm>
                  <a:solidFill>
                    <a:srgbClr val="FFCCFF"/>
                  </a:solidFill>
                </p:grpSpPr>
                <p:grpSp>
                  <p:nvGrpSpPr>
                    <p:cNvPr id="111" name="Group 110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121" name="Group 120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124" name="Oval 123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9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125" name="Group 124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126" name="Oval 125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7" name="Oval 126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122" name="Straight Connector 121"/>
                      <p:cNvCxnSpPr>
                        <a:stCxn id="124" idx="3"/>
                        <a:endCxn id="126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123" name="Straight Connector 122"/>
                      <p:cNvCxnSpPr>
                        <a:stCxn id="124" idx="5"/>
                        <a:endCxn id="127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112" name="Group 111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114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117" name="Oval 116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9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118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119" name="Oval 118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0" name="Oval 119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115" name="Straight Connector 114"/>
                      <p:cNvCxnSpPr>
                        <a:stCxn id="117" idx="3"/>
                        <a:endCxn id="119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116" name="Straight Connector 115"/>
                      <p:cNvCxnSpPr>
                        <a:stCxn id="117" idx="5"/>
                        <a:endCxn id="120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113" name="Straight Connector 112"/>
                    <p:cNvCxnSpPr>
                      <a:stCxn id="127" idx="4"/>
                      <a:endCxn id="117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2406969" y="5105867"/>
                    <a:ext cx="360525" cy="348810"/>
                    <a:chOff x="2937934" y="3920067"/>
                    <a:chExt cx="956733" cy="1100666"/>
                  </a:xfrm>
                  <a:solidFill>
                    <a:srgbClr val="FFFF00"/>
                  </a:solidFill>
                </p:grpSpPr>
                <p:grpSp>
                  <p:nvGrpSpPr>
                    <p:cNvPr id="94" name="Group 93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104" name="Group 10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107" name="Oval 106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9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108" name="Group 107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109" name="Oval 108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" name="Oval 109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105" name="Straight Connector 104"/>
                      <p:cNvCxnSpPr>
                        <a:stCxn id="107" idx="3"/>
                        <a:endCxn id="109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106" name="Straight Connector 105"/>
                      <p:cNvCxnSpPr>
                        <a:stCxn id="107" idx="5"/>
                        <a:endCxn id="110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95" name="Group 94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97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100" name="Oval 99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9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101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102" name="Oval 101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3" name="Oval 102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98" name="Straight Connector 97"/>
                      <p:cNvCxnSpPr>
                        <a:stCxn id="100" idx="3"/>
                        <a:endCxn id="102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99" name="Straight Connector 98"/>
                      <p:cNvCxnSpPr>
                        <a:stCxn id="100" idx="5"/>
                        <a:endCxn id="103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96" name="Straight Connector 95"/>
                    <p:cNvCxnSpPr>
                      <a:stCxn id="110" idx="4"/>
                      <a:endCxn id="100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40" name="Group 39"/>
                  <p:cNvGrpSpPr/>
                  <p:nvPr/>
                </p:nvGrpSpPr>
                <p:grpSpPr>
                  <a:xfrm>
                    <a:off x="4732889" y="5104852"/>
                    <a:ext cx="360525" cy="348810"/>
                    <a:chOff x="2937934" y="3920067"/>
                    <a:chExt cx="956733" cy="1100666"/>
                  </a:xfrm>
                  <a:solidFill>
                    <a:srgbClr val="FE0030"/>
                  </a:solidFill>
                </p:grpSpPr>
                <p:grpSp>
                  <p:nvGrpSpPr>
                    <p:cNvPr id="77" name="Group 76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87" name="Group 86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90" name="Oval 89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9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91" name="Group 90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92" name="Oval 91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3" name="Oval 92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88" name="Straight Connector 87"/>
                      <p:cNvCxnSpPr>
                        <a:stCxn id="90" idx="3"/>
                        <a:endCxn id="92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89" name="Straight Connector 88"/>
                      <p:cNvCxnSpPr>
                        <a:stCxn id="90" idx="5"/>
                        <a:endCxn id="93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78" name="Group 77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80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83" name="Oval 82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9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84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85" name="Oval 84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6" name="Oval 85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81" name="Straight Connector 80"/>
                      <p:cNvCxnSpPr>
                        <a:stCxn id="83" idx="3"/>
                        <a:endCxn id="85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82" name="Straight Connector 81"/>
                      <p:cNvCxnSpPr>
                        <a:stCxn id="83" idx="5"/>
                        <a:endCxn id="86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79" name="Straight Connector 78"/>
                    <p:cNvCxnSpPr>
                      <a:stCxn id="93" idx="4"/>
                      <a:endCxn id="83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41" name="Group 40"/>
                  <p:cNvGrpSpPr/>
                  <p:nvPr/>
                </p:nvGrpSpPr>
                <p:grpSpPr>
                  <a:xfrm>
                    <a:off x="3971353" y="5128113"/>
                    <a:ext cx="406638" cy="344716"/>
                    <a:chOff x="2937934" y="3920067"/>
                    <a:chExt cx="956733" cy="1100666"/>
                  </a:xfrm>
                  <a:solidFill>
                    <a:srgbClr val="FF9900"/>
                  </a:solidFill>
                </p:grpSpPr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70" name="Group 69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73" name="Oval 72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9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74" name="Group 73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75" name="Oval 74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6" name="Oval 75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71" name="Straight Connector 70"/>
                      <p:cNvCxnSpPr>
                        <a:stCxn id="73" idx="3"/>
                        <a:endCxn id="75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72" name="Straight Connector 71"/>
                      <p:cNvCxnSpPr>
                        <a:stCxn id="73" idx="5"/>
                        <a:endCxn id="76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61" name="Group 60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63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66" name="Oval 65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9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67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68" name="Oval 67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9" name="Oval 68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64" name="Straight Connector 63"/>
                      <p:cNvCxnSpPr>
                        <a:stCxn id="66" idx="3"/>
                        <a:endCxn id="68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65" name="Straight Connector 64"/>
                      <p:cNvCxnSpPr>
                        <a:stCxn id="66" idx="5"/>
                        <a:endCxn id="69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62" name="Straight Connector 61"/>
                    <p:cNvCxnSpPr>
                      <a:stCxn id="76" idx="4"/>
                      <a:endCxn id="66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3220624" y="5157257"/>
                    <a:ext cx="360525" cy="348810"/>
                    <a:chOff x="2937934" y="3920067"/>
                    <a:chExt cx="956733" cy="1100666"/>
                  </a:xfrm>
                  <a:solidFill>
                    <a:schemeClr val="tx2"/>
                  </a:solidFill>
                </p:grpSpPr>
                <p:grpSp>
                  <p:nvGrpSpPr>
                    <p:cNvPr id="43" name="Group 42"/>
                    <p:cNvGrpSpPr/>
                    <p:nvPr/>
                  </p:nvGrpSpPr>
                  <p:grpSpPr>
                    <a:xfrm>
                      <a:off x="2937934" y="3920067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53" name="Group 52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56" name="Oval 55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9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57" name="Group 56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58" name="Oval 57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9" name="Oval 58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54" name="Straight Connector 53"/>
                      <p:cNvCxnSpPr>
                        <a:stCxn id="56" idx="3"/>
                        <a:endCxn id="58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55" name="Straight Connector 54"/>
                      <p:cNvCxnSpPr>
                        <a:stCxn id="56" idx="5"/>
                        <a:endCxn id="59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grpSp>
                  <p:nvGrpSpPr>
                    <p:cNvPr id="44" name="Group 43"/>
                    <p:cNvGrpSpPr/>
                    <p:nvPr/>
                  </p:nvGrpSpPr>
                  <p:grpSpPr>
                    <a:xfrm>
                      <a:off x="3175000" y="4538134"/>
                      <a:ext cx="719667" cy="482599"/>
                      <a:chOff x="2937934" y="3920067"/>
                      <a:chExt cx="719667" cy="482599"/>
                    </a:xfrm>
                    <a:grpFill/>
                  </p:grpSpPr>
                  <p:grpSp>
                    <p:nvGrpSpPr>
                      <p:cNvPr id="46" name="Group 43"/>
                      <p:cNvGrpSpPr/>
                      <p:nvPr/>
                    </p:nvGrpSpPr>
                    <p:grpSpPr>
                      <a:xfrm>
                        <a:off x="2937934" y="3920067"/>
                        <a:ext cx="719667" cy="482599"/>
                        <a:chOff x="2937934" y="3920067"/>
                        <a:chExt cx="719667" cy="482599"/>
                      </a:xfrm>
                      <a:grpFill/>
                    </p:grpSpPr>
                    <p:sp>
                      <p:nvSpPr>
                        <p:cNvPr id="49" name="Oval 48"/>
                        <p:cNvSpPr/>
                        <p:nvPr/>
                      </p:nvSpPr>
                      <p:spPr bwMode="auto">
                        <a:xfrm>
                          <a:off x="3175001" y="3920067"/>
                          <a:ext cx="245533" cy="211666"/>
                        </a:xfrm>
                        <a:prstGeom prst="ellipse">
                          <a:avLst/>
                        </a:prstGeom>
                        <a:grpFill/>
                        <a:ln w="19050" cap="flat" cmpd="sng" algn="ctr">
                          <a:solidFill>
                            <a:schemeClr val="bg1">
                              <a:lumMod val="9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w="165100" prst="coolSlant"/>
                        </a:sp3d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>
                            <a:ln>
                              <a:noFill/>
                            </a:ln>
                            <a:solidFill>
                              <a:srgbClr val="01020B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50" name="Group 42"/>
                        <p:cNvGrpSpPr/>
                        <p:nvPr/>
                      </p:nvGrpSpPr>
                      <p:grpSpPr>
                        <a:xfrm>
                          <a:off x="2937934" y="4191000"/>
                          <a:ext cx="719667" cy="211666"/>
                          <a:chOff x="2937934" y="4191000"/>
                          <a:chExt cx="719667" cy="211666"/>
                        </a:xfrm>
                        <a:grpFill/>
                      </p:grpSpPr>
                      <p:sp>
                        <p:nvSpPr>
                          <p:cNvPr id="51" name="Oval 50"/>
                          <p:cNvSpPr/>
                          <p:nvPr/>
                        </p:nvSpPr>
                        <p:spPr bwMode="auto">
                          <a:xfrm>
                            <a:off x="2937934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" name="Oval 51"/>
                          <p:cNvSpPr/>
                          <p:nvPr/>
                        </p:nvSpPr>
                        <p:spPr bwMode="auto">
                          <a:xfrm>
                            <a:off x="3412068" y="4191000"/>
                            <a:ext cx="245533" cy="211666"/>
                          </a:xfrm>
                          <a:prstGeom prst="ellipse">
                            <a:avLst/>
                          </a:prstGeom>
                          <a:grpFill/>
                          <a:ln w="19050" cap="flat" cmpd="sng" algn="ctr">
                            <a:solidFill>
                              <a:schemeClr val="bg1">
                                <a:lumMod val="9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 w="165100" prst="coolSlant"/>
                          </a:sp3d>
                        </p:spPr>
                        <p:txBody>
                          <a:bodyPr vert="horz" wrap="non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1020B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47" name="Straight Connector 46"/>
                      <p:cNvCxnSpPr>
                        <a:stCxn id="49" idx="3"/>
                        <a:endCxn id="51" idx="0"/>
                      </p:cNvCxnSpPr>
                      <p:nvPr/>
                    </p:nvCxnSpPr>
                    <p:spPr bwMode="auto">
                      <a:xfrm rot="5400000">
                        <a:off x="3090698" y="4070739"/>
                        <a:ext cx="90265" cy="150257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  <p:cxnSp>
                    <p:nvCxnSpPr>
                      <p:cNvPr id="48" name="Straight Connector 47"/>
                      <p:cNvCxnSpPr>
                        <a:stCxn id="49" idx="5"/>
                        <a:endCxn id="52" idx="0"/>
                      </p:cNvCxnSpPr>
                      <p:nvPr/>
                    </p:nvCxnSpPr>
                    <p:spPr bwMode="auto">
                      <a:xfrm rot="16200000" flipH="1">
                        <a:off x="3414574" y="4070738"/>
                        <a:ext cx="90265" cy="150258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cxnSp>
                </p:grpSp>
                <p:cxnSp>
                  <p:nvCxnSpPr>
                    <p:cNvPr id="45" name="Straight Connector 44"/>
                    <p:cNvCxnSpPr>
                      <a:stCxn id="59" idx="4"/>
                      <a:endCxn id="49" idx="0"/>
                    </p:cNvCxnSpPr>
                    <p:nvPr/>
                  </p:nvCxnSpPr>
                  <p:spPr bwMode="auto">
                    <a:xfrm rot="5400000">
                      <a:off x="3467101" y="4470400"/>
                      <a:ext cx="135468" cy="1"/>
                    </a:xfrm>
                    <a:prstGeom prst="line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</p:cxnSp>
              </p:grpSp>
            </p:grpSp>
          </p:grpSp>
          <p:sp>
            <p:nvSpPr>
              <p:cNvPr id="12" name="Left Brace 11"/>
              <p:cNvSpPr/>
              <p:nvPr/>
            </p:nvSpPr>
            <p:spPr>
              <a:xfrm rot="1658917">
                <a:off x="1638857" y="3032020"/>
                <a:ext cx="164638" cy="2465695"/>
              </a:xfrm>
              <a:prstGeom prst="leftBrace">
                <a:avLst>
                  <a:gd name="adj1" fmla="val 50736"/>
                  <a:gd name="adj2" fmla="val 50000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7934311">
                <a:off x="661965" y="3946736"/>
                <a:ext cx="17748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 i="1" dirty="0" smtClean="0">
                    <a:latin typeface="Arial" pitchFamily="34" charset="0"/>
                    <a:cs typeface="Arial" pitchFamily="34" charset="0"/>
                  </a:rPr>
                  <a:t>22 million plans</a:t>
                </a:r>
                <a:endParaRPr lang="en-US" sz="1800" b="0" i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033268" y="3134598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i="1" dirty="0" smtClean="0">
                    <a:latin typeface="Arial" pitchFamily="34" charset="0"/>
                    <a:cs typeface="Arial" pitchFamily="34" charset="0"/>
                  </a:rPr>
                  <a:t>…</a:t>
                </a:r>
                <a:endParaRPr lang="en-US" sz="1400" b="0" i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603" name="Content Placeholder 2"/>
          <p:cNvSpPr txBox="1">
            <a:spLocks/>
          </p:cNvSpPr>
          <p:nvPr/>
        </p:nvSpPr>
        <p:spPr>
          <a:xfrm>
            <a:off x="5400415" y="3594564"/>
            <a:ext cx="3420028" cy="988919"/>
          </a:xfrm>
          <a:prstGeom prst="rect">
            <a:avLst/>
          </a:prstGeom>
          <a:solidFill>
            <a:srgbClr val="FFD03B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/>
            <a:endParaRPr lang="en-US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 about </a:t>
            </a:r>
            <a:r>
              <a:rPr lang="en-US" sz="1800" u="sng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22 million</a:t>
            </a:r>
            <a:r>
              <a:rPr lang="en-US" sz="1800" b="0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alternative ways of executing this query!</a:t>
            </a:r>
          </a:p>
          <a:p>
            <a:pPr algn="ctr"/>
            <a:endParaRPr lang="en-US" sz="18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322004" y="1752498"/>
            <a:ext cx="2446564" cy="946326"/>
          </a:xfrm>
          <a:prstGeom prst="wedgeRoundRectCallout">
            <a:avLst>
              <a:gd name="adj1" fmla="val 1420"/>
              <a:gd name="adj2" fmla="val 16894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very big haystack to be searching through</a:t>
            </a:r>
          </a:p>
        </p:txBody>
      </p:sp>
      <p:sp>
        <p:nvSpPr>
          <p:cNvPr id="604" name="Content Placeholder 2"/>
          <p:cNvSpPr txBox="1">
            <a:spLocks/>
          </p:cNvSpPr>
          <p:nvPr/>
        </p:nvSpPr>
        <p:spPr>
          <a:xfrm>
            <a:off x="5400415" y="5031582"/>
            <a:ext cx="3448164" cy="1040047"/>
          </a:xfrm>
          <a:prstGeom prst="rect">
            <a:avLst/>
          </a:prstGeom>
          <a:solidFill>
            <a:srgbClr val="FFD03B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QO must select a plan that runs in seconds or minutes, not days or weeks!</a:t>
            </a:r>
          </a:p>
          <a:p>
            <a:pPr marL="0" indent="0">
              <a:buFont typeface="Arial" pitchFamily="34" charset="0"/>
              <a:buNone/>
            </a:pPr>
            <a:endParaRPr lang="en-US" sz="1800" b="0" dirty="0" smtClean="0">
              <a:latin typeface="Arial" pitchFamily="34" charset="0"/>
              <a:cs typeface="Arial" pitchFamily="34" charset="0"/>
            </a:endParaRPr>
          </a:p>
          <a:p>
            <a:endParaRPr lang="en-US" sz="18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5" name="Rounded Rectangular Callout 604"/>
          <p:cNvSpPr/>
          <p:nvPr/>
        </p:nvSpPr>
        <p:spPr>
          <a:xfrm>
            <a:off x="293060" y="2839504"/>
            <a:ext cx="2522088" cy="700770"/>
          </a:xfrm>
          <a:prstGeom prst="wedgeRoundRectCallout">
            <a:avLst>
              <a:gd name="adj1" fmla="val 62050"/>
              <a:gd name="adj2" fmla="val 251202"/>
              <a:gd name="adj3" fmla="val 16667"/>
            </a:avLst>
          </a:prstGeom>
          <a:solidFill>
            <a:srgbClr val="8ABE2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Should not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take hours or days to pick a plan!</a:t>
            </a:r>
          </a:p>
        </p:txBody>
      </p:sp>
    </p:spTree>
    <p:extLst>
      <p:ext uri="{BB962C8B-B14F-4D97-AF65-F5344CB8AC3E}">
        <p14:creationId xmlns:p14="http://schemas.microsoft.com/office/powerpoint/2010/main" val="308403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333E-6 L 0.37586 -0.2622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5" y="-13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03" grpId="0" uiExpand="1" build="p" animBg="1"/>
      <p:bldP spid="7" grpId="0" animBg="1"/>
      <p:bldP spid="604" grpId="0" uiExpand="1" build="p" animBg="1"/>
      <p:bldP spid="60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华文楷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outs:outSpaceData xmlns:outs="http://schemas.microsoft.com/office/2009/outspace/metadata">
  <outs:relatedDates>
    <outs:relatedDate>
      <outs:type>3</outs:type>
      <outs:displayName>Last Modified</outs:displayName>
      <outs:dateTime>2009-11-04T03:04:29Z</outs:dateTime>
      <outs:isPinned>true</outs:isPinned>
    </outs:relatedDate>
    <outs:relatedDate>
      <outs:type>2</outs:type>
      <outs:displayName>Created</outs:displayName>
      <outs:dateTime>2009-10-19T15:13:15Z</outs:dateTime>
      <outs:isPinned>true</outs:isPinned>
    </outs:relatedDate>
    <outs:relatedDate>
      <outs:type>4</outs:type>
      <outs:displayName>Last Printed</outs:displayName>
      <outs:dateTime>2008-01-29T15:43:03Z</outs:dateTime>
      <outs:isPinned>true</outs:isPinned>
    </outs:relatedDate>
  </outs:relatedDates>
  <outs:relatedDocuments>
    <outs:relatedDocument>
      <outs:type>2</outs:type>
      <outs:displayName>Other documents in current folder</outs:displayName>
      <outs:uri/>
      <outs:isPinned>true</outs:isPinned>
    </outs:relatedDocument>
  </outs:relatedDocuments>
  <outs:relatedPeople>
    <outs:relatedPeopleItem>
      <outs:category>Author</outs:category>
      <outs:people>
        <outs:relatedPerson>
          <outs:displayName>David DeWitt</outs:displayName>
          <outs:accountName/>
        </outs:relatedPerson>
      </outs:people>
      <outs:source>0</outs:source>
      <outs:isPinned>true</outs:isPinned>
    </outs:relatedPeopleItem>
    <outs:relatedPeopleItem>
      <outs:category>Last modified by</outs:category>
      <outs:people>
        <outs:relatedPerson>
          <outs:displayName>Rimma V. Nehme</outs:displayName>
          <outs:accountName/>
        </outs:relatedPerson>
      </outs:people>
      <outs:source>0</outs:source>
      <outs:isPinned>true</outs:isPinned>
    </outs:relatedPeopleItem>
    <outs:relatedPeopleItem>
      <outs:category>Manager</outs:category>
      <outs:people/>
      <outs:source>0</outs:source>
      <outs:isPinned>false</outs:isPinned>
    </outs:relatedPeopleItem>
  </outs:relatedPeople>
  <propertyMetadataList xmlns="http://schemas.microsoft.com/office/2009/outspace/metadata">
    <propertyMetadata>
      <type>0</type>
      <propertyId>2228224</propertyId>
      <propertyName/>
      <isPinned>true</isPinned>
    </propertyMetadata>
    <propertyMetadata>
      <type>0</type>
      <propertyId>1114115</propertyId>
      <propertyName/>
      <isPinned>true</isPinned>
    </propertyMetadata>
    <propertyMetadata>
      <type>0</type>
      <propertyId>1114117</propertyId>
      <propertyName/>
      <isPinned>true</isPinned>
    </propertyMetadata>
    <propertyMetadata>
      <type>0</type>
      <propertyId>589825</propertyId>
      <propertyName/>
      <isPinned>false</isPinned>
    </propertyMetadata>
    <propertyMetadata>
      <type>0</type>
      <propertyId>1114116</propertyId>
      <propertyName/>
      <isPinned>false</isPinned>
    </propertyMetadata>
    <propertyMetadata>
      <type>0</type>
      <propertyId>14</propertyId>
      <propertyName/>
      <isPinned>true</isPinned>
    </propertyMetadata>
    <propertyMetadata>
      <type>0</type>
      <propertyId>8</propertyId>
      <propertyName/>
      <isPinned>true</isPinned>
    </propertyMetadata>
    <propertyMetadata>
      <type>0</type>
      <propertyId>6</propertyId>
      <propertyName/>
      <isPinned>false</isPinned>
    </propertyMetadata>
    <propertyMetadata>
      <type>0</type>
      <propertyId>1114118</propertyId>
      <propertyName/>
      <isPinned>false</isPinned>
    </propertyMetadata>
    <propertyMetadata>
      <type>0</type>
      <propertyId>1179649</propertyId>
      <propertyName/>
      <isPinned>false</isPinned>
    </propertyMetadata>
    <propertyMetadata>
      <type>0</type>
      <propertyId>655365</propertyId>
      <propertyName/>
      <isPinned>false</isPinned>
    </propertyMetadata>
    <propertyMetadata>
      <type>0</type>
      <propertyId>1</propertyId>
      <propertyName/>
      <isPinned>false</isPinned>
    </propertyMetadata>
    <propertyMetadata>
      <type>0</type>
      <propertyId>0</propertyId>
      <propertyName/>
      <isPinned>true</isPinned>
    </propertyMetadata>
    <propertyMetadata>
      <type>0</type>
      <propertyId>13</propertyId>
      <propertyName/>
      <isPinned>false</isPinned>
    </propertyMetadata>
    <propertyMetadata>
      <type>0</type>
      <propertyId>1179653</propertyId>
      <propertyName/>
      <isPinned>false</isPinned>
    </propertyMetadata>
    <propertyMetadata>
      <type>0</type>
      <propertyId>22</propertyId>
      <propertyName/>
      <isPinned>false</isPinned>
    </propertyMetadata>
  </propertyMetadataList>
  <outs:corruptMetadataWasLost/>
</outs:outSpaceData>
</file>

<file path=customXml/itemProps1.xml><?xml version="1.0" encoding="utf-8"?>
<ds:datastoreItem xmlns:ds="http://schemas.openxmlformats.org/officeDocument/2006/customXml" ds:itemID="{460F293A-3948-4255-AE72-1466B6BE32F0}">
  <ds:schemaRefs>
    <ds:schemaRef ds:uri="http://schemas.microsoft.com/office/2009/outspace/meta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267552</TotalTime>
  <Words>13636</Words>
  <Application>Microsoft Office PowerPoint</Application>
  <PresentationFormat>On-screen Show (4:3)</PresentationFormat>
  <Paragraphs>2353</Paragraphs>
  <Slides>76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1_Executive</vt:lpstr>
      <vt:lpstr>PowerPoint Presentation</vt:lpstr>
      <vt:lpstr>A Third Keynote?</vt:lpstr>
      <vt:lpstr>A Third Keynote?</vt:lpstr>
      <vt:lpstr>How About a Quiz to Start!</vt:lpstr>
      <vt:lpstr>Who Is This Guy Again?</vt:lpstr>
      <vt:lpstr>PowerPoint Presentation</vt:lpstr>
      <vt:lpstr>Anonymous Quote</vt:lpstr>
      <vt:lpstr>The Role of the Query Optimizer  (100,000 ft view)</vt:lpstr>
      <vt:lpstr>What’s the Magic?</vt:lpstr>
      <vt:lpstr>Some Historical Background</vt:lpstr>
      <vt:lpstr>More Precisely:  The Role of the Query Optimizer</vt:lpstr>
      <vt:lpstr>A First Example</vt:lpstr>
      <vt:lpstr>Query Plan #1</vt:lpstr>
      <vt:lpstr>Query Plan #2</vt:lpstr>
      <vt:lpstr>Which Plan Will be Faster?</vt:lpstr>
      <vt:lpstr>A Slightly More Complex Query</vt:lpstr>
      <vt:lpstr>PowerPoint Presentation</vt:lpstr>
      <vt:lpstr>Equivalence Rules</vt:lpstr>
      <vt:lpstr>Equivalence Rules (cont.)</vt:lpstr>
      <vt:lpstr>Example of Equivalent Logical Plans</vt:lpstr>
      <vt:lpstr>Five Logically “Equivalent” Plans</vt:lpstr>
      <vt:lpstr>Four More!</vt:lpstr>
      <vt:lpstr>9 Logically Equivalent Plans,  In Total</vt:lpstr>
      <vt:lpstr>PowerPoint Presentation</vt:lpstr>
      <vt:lpstr>Physical Plan Example</vt:lpstr>
      <vt:lpstr>PowerPoint Presentation</vt:lpstr>
      <vt:lpstr>Selectivity Estimation</vt:lpstr>
      <vt:lpstr>Histogram Motivation</vt:lpstr>
      <vt:lpstr>Equi-Width Histogram Example</vt:lpstr>
      <vt:lpstr>Equi-Height Histograms</vt:lpstr>
      <vt:lpstr>Equi-width vs. Equi-Height</vt:lpstr>
      <vt:lpstr>Histogram Summary</vt:lpstr>
      <vt:lpstr>PowerPoint Presentation</vt:lpstr>
      <vt:lpstr>Estimating Costs</vt:lpstr>
      <vt:lpstr>An Example</vt:lpstr>
      <vt:lpstr>Plan #1</vt:lpstr>
      <vt:lpstr>Plan #2</vt:lpstr>
      <vt:lpstr>But …</vt:lpstr>
      <vt:lpstr>Estimating Join Costs</vt:lpstr>
      <vt:lpstr>Sort-Merge Join Algorithm</vt:lpstr>
      <vt:lpstr>Nested-Loops Join </vt:lpstr>
      <vt:lpstr>Index-Nested Loops</vt:lpstr>
      <vt:lpstr>Estimating Result Cardinalities</vt:lpstr>
      <vt:lpstr>This is Why!</vt:lpstr>
      <vt:lpstr>Multidimensional Histograms</vt:lpstr>
      <vt:lpstr>A Little Bit About Estimating Join Cardinalities</vt:lpstr>
      <vt:lpstr>Estimating Join Cardinality</vt:lpstr>
      <vt:lpstr>PowerPoint Presentation</vt:lpstr>
      <vt:lpstr>Two Common Query “Shapes”</vt:lpstr>
      <vt:lpstr>Pruning the Plan Space</vt:lpstr>
      <vt:lpstr>PowerPoint Presentation</vt:lpstr>
      <vt:lpstr>PowerPoint Presentation</vt:lpstr>
      <vt:lpstr>PowerPoint Presentation</vt:lpstr>
      <vt:lpstr>Two Relation Plans Starting With A</vt:lpstr>
      <vt:lpstr>Two Relation Plans Starting With B</vt:lpstr>
      <vt:lpstr>Two Relation Plans Starting With C</vt:lpstr>
      <vt:lpstr>Two Relation Plans Starting With D</vt:lpstr>
      <vt:lpstr>Next, All Three Relation Plans</vt:lpstr>
      <vt:lpstr>Next, All Three Relation Plans</vt:lpstr>
      <vt:lpstr>Next, All Three Relation Plans</vt:lpstr>
      <vt:lpstr>Next, All Three Relation Plans</vt:lpstr>
      <vt:lpstr>You Have Now Seen the Theory</vt:lpstr>
      <vt:lpstr>Opportunities for Improvement</vt:lpstr>
      <vt:lpstr>Towards a Better  Understanding of QO Behavior</vt:lpstr>
      <vt:lpstr>Example: TPC-H Query 8</vt:lpstr>
      <vt:lpstr>Resulting Plan Space</vt:lpstr>
      <vt:lpstr>Estimated Execution Costs</vt:lpstr>
      <vt:lpstr>How Might We Do Better?</vt:lpstr>
      <vt:lpstr>“Reduced” Plan Diagrams</vt:lpstr>
      <vt:lpstr>How Might We Do Better?</vt:lpstr>
      <vt:lpstr>Helping the Optimizer Learn</vt:lpstr>
      <vt:lpstr>Dynamic Reoptimization</vt:lpstr>
      <vt:lpstr>Key Points To Remember  For The Quiz</vt:lpstr>
      <vt:lpstr>And…If You’ve Spent My Entire Keynote Chatting on Facebook…</vt:lpstr>
      <vt:lpstr>Many Thanks To: </vt:lpstr>
      <vt:lpstr>Finally…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Parallel DB 101</dc:title>
  <dc:creator>David DeWitt</dc:creator>
  <cp:lastModifiedBy>David DeWitt</cp:lastModifiedBy>
  <cp:revision>1933</cp:revision>
  <cp:lastPrinted>2010-10-27T16:57:37Z</cp:lastPrinted>
  <dcterms:created xsi:type="dcterms:W3CDTF">2010-10-25T12:57:44Z</dcterms:created>
  <dcterms:modified xsi:type="dcterms:W3CDTF">2010-11-10T16:31:57Z</dcterms:modified>
</cp:coreProperties>
</file>