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20" y="-2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4C3CE79-4623-448A-86B1-F9CDA907E033}" type="datetimeFigureOut">
              <a:rPr lang="en-US"/>
              <a:pPr>
                <a:defRPr/>
              </a:pPr>
              <a:t>12/4/2008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D9D8F7-389C-48EB-AFED-2A6E66EE83D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338BE6-E5BC-4F30-B1C9-5618D96BFE0E}" type="datetimeFigureOut">
              <a:rPr lang="en-US"/>
              <a:pPr>
                <a:defRPr/>
              </a:pPr>
              <a:t>12/4/2008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F54C048-7CD5-4842-A2D3-A8294387D5E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036D661-AC2C-4A46-A9A6-A4A87827053C}" type="datetimeFigureOut">
              <a:rPr lang="en-US"/>
              <a:pPr>
                <a:defRPr/>
              </a:pPr>
              <a:t>12/4/2008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60BE96-C7F1-4F3E-B39F-0147B1583FA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1B5718E-8123-455A-9C58-C50935D4234D}" type="datetimeFigureOut">
              <a:rPr lang="en-US"/>
              <a:pPr>
                <a:defRPr/>
              </a:pPr>
              <a:t>12/4/2008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8A7BE0-6937-46A4-B871-F049182F3A9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C1AAB6A-4DCB-43E5-A829-8A0FF7FE8678}" type="datetimeFigureOut">
              <a:rPr lang="en-US"/>
              <a:pPr>
                <a:defRPr/>
              </a:pPr>
              <a:t>12/4/2008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D95D81-369A-46FB-9D35-51C6FE0ECA7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82CF519-B63A-4E68-90E5-343E42440CD9}" type="datetimeFigureOut">
              <a:rPr lang="en-US"/>
              <a:pPr>
                <a:defRPr/>
              </a:pPr>
              <a:t>12/4/2008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9DA02C-B66A-4326-9004-2C2C4ED39C7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6E79824-791A-486B-8435-235C413BDF0B}" type="datetimeFigureOut">
              <a:rPr lang="en-US"/>
              <a:pPr>
                <a:defRPr/>
              </a:pPr>
              <a:t>12/4/2008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D14C284-1677-413B-8E63-60A2D9B6D92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6586FAD-7C2A-43B6-AE21-9C8FAE5F61E8}" type="datetimeFigureOut">
              <a:rPr lang="en-US"/>
              <a:pPr>
                <a:defRPr/>
              </a:pPr>
              <a:t>12/4/2008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C9E329D-E486-435F-AA28-D05A5F68090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673284-FDB3-42A1-9AE8-C652D85DB44C}" type="datetimeFigureOut">
              <a:rPr lang="en-US"/>
              <a:pPr>
                <a:defRPr/>
              </a:pPr>
              <a:t>12/4/2008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97C6974-2F35-4FF9-B09F-7A8B208A892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81B9EB-8C99-459E-920E-04A9534FE7BC}" type="datetimeFigureOut">
              <a:rPr lang="en-US"/>
              <a:pPr>
                <a:defRPr/>
              </a:pPr>
              <a:t>12/4/2008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375AFA3-1301-4D77-A27E-640DDE834C0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D3CA942-6BF1-4E05-BBCC-3171F1ED8EDB}" type="datetimeFigureOut">
              <a:rPr lang="en-US"/>
              <a:pPr>
                <a:defRPr/>
              </a:pPr>
              <a:t>12/4/2008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0853427-94F8-419F-AE71-19FADE27158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1003365-19FB-4EE6-BC69-7884D836CA16}" type="datetimeFigureOut">
              <a:rPr lang="en-US"/>
              <a:pPr>
                <a:defRPr/>
              </a:pPr>
              <a:t>12/4/2008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95D78D9-F1DF-4046-B1E0-C22EFF0951A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en-US" smtClean="0"/>
              <a:t>Likelihood Scores</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t>Lecture XX</a:t>
            </a:r>
          </a:p>
          <a:p>
            <a:pPr fontAlgn="auto">
              <a:spcAft>
                <a:spcPts val="0"/>
              </a:spcAft>
              <a:buFont typeface="Arial" pitchFamily="34" charset="0"/>
              <a:buNone/>
              <a:defRPr/>
            </a:pPr>
            <a:endParaRPr 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smtClean="0"/>
              <a:t>Reminder from Information Theory</a:t>
            </a:r>
          </a:p>
        </p:txBody>
      </p:sp>
      <p:sp>
        <p:nvSpPr>
          <p:cNvPr id="14338" name="Content Placeholder 2"/>
          <p:cNvSpPr>
            <a:spLocks noGrp="1"/>
          </p:cNvSpPr>
          <p:nvPr>
            <p:ph idx="1"/>
          </p:nvPr>
        </p:nvSpPr>
        <p:spPr>
          <a:xfrm>
            <a:off x="457200" y="1447800"/>
            <a:ext cx="8229600" cy="4678363"/>
          </a:xfrm>
        </p:spPr>
        <p:txBody>
          <a:bodyPr/>
          <a:lstStyle/>
          <a:p>
            <a:r>
              <a:rPr lang="en-US" smtClean="0"/>
              <a:t>Mutual Information: </a:t>
            </a:r>
          </a:p>
          <a:p>
            <a:pPr>
              <a:buFont typeface="Arial" charset="0"/>
              <a:buNone/>
            </a:pPr>
            <a:r>
              <a:rPr lang="en-US" smtClean="0"/>
              <a:t> </a:t>
            </a:r>
          </a:p>
          <a:p>
            <a:endParaRPr lang="en-US" smtClean="0"/>
          </a:p>
          <a:p>
            <a:r>
              <a:rPr lang="en-US" smtClean="0"/>
              <a:t>Conditional Mutual Information: </a:t>
            </a:r>
          </a:p>
          <a:p>
            <a:pPr>
              <a:buFont typeface="Arial" charset="0"/>
              <a:buNone/>
            </a:pPr>
            <a:r>
              <a:rPr lang="en-US" smtClean="0"/>
              <a:t> 	</a:t>
            </a:r>
          </a:p>
          <a:p>
            <a:endParaRPr lang="en-US" smtClean="0"/>
          </a:p>
          <a:p>
            <a:r>
              <a:rPr lang="en-US" smtClean="0"/>
              <a:t>Entropy: Conditional Mutual Information:  </a:t>
            </a:r>
          </a:p>
          <a:p>
            <a:endParaRPr lang="en-US" smtClean="0"/>
          </a:p>
        </p:txBody>
      </p:sp>
      <p:sp>
        <p:nvSpPr>
          <p:cNvPr id="1433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4340"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4341"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4342"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4343"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4344"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4345"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4346"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14347" name="Picture 1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057400" y="2133600"/>
            <a:ext cx="5267325" cy="771525"/>
          </a:xfrm>
          <a:prstGeom prst="rect">
            <a:avLst/>
          </a:prstGeom>
          <a:noFill/>
          <a:ln w="9525">
            <a:noFill/>
            <a:miter lim="800000"/>
            <a:headEnd/>
            <a:tailEnd/>
          </a:ln>
        </p:spPr>
      </p:pic>
      <p:sp>
        <p:nvSpPr>
          <p:cNvPr id="14348"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4349" name="Rectangle 2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r>
              <a:rPr lang="en-US" sz="2200" b="1">
                <a:latin typeface="Calibri" pitchFamily="34" charset="0"/>
                <a:cs typeface="Times New Roman" pitchFamily="18" charset="0"/>
              </a:rPr>
              <a:t>  </a:t>
            </a:r>
            <a:endParaRPr lang="en-US"/>
          </a:p>
        </p:txBody>
      </p:sp>
      <p:sp>
        <p:nvSpPr>
          <p:cNvPr id="14350" name="Rectangle 21"/>
          <p:cNvSpPr>
            <a:spLocks noChangeArrowheads="1"/>
          </p:cNvSpPr>
          <p:nvPr/>
        </p:nvSpPr>
        <p:spPr bwMode="auto">
          <a:xfrm>
            <a:off x="0" y="1419225"/>
            <a:ext cx="9144000" cy="457200"/>
          </a:xfrm>
          <a:prstGeom prst="rect">
            <a:avLst/>
          </a:prstGeom>
          <a:noFill/>
          <a:ln w="9525">
            <a:noFill/>
            <a:miter lim="800000"/>
            <a:headEnd/>
            <a:tailEnd/>
          </a:ln>
        </p:spPr>
        <p:txBody>
          <a:bodyPr wrap="none" anchor="ctr">
            <a:spAutoFit/>
          </a:bodyPr>
          <a:lstStyle/>
          <a:p>
            <a:endParaRPr lang="en-US"/>
          </a:p>
        </p:txBody>
      </p:sp>
      <p:sp>
        <p:nvSpPr>
          <p:cNvPr id="14351" name="Rectangle 2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14352" name="Picture 2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057400" y="5715000"/>
            <a:ext cx="3228975" cy="790575"/>
          </a:xfrm>
          <a:prstGeom prst="rect">
            <a:avLst/>
          </a:prstGeom>
          <a:noFill/>
          <a:ln w="9525">
            <a:noFill/>
            <a:miter lim="800000"/>
            <a:headEnd/>
            <a:tailEnd/>
          </a:ln>
        </p:spPr>
      </p:pic>
      <p:sp>
        <p:nvSpPr>
          <p:cNvPr id="14353" name="Rectangle 2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4354" name="Rectangle 3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4355" name="Rectangle 3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14356" name="Picture 3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714625" y="3733800"/>
            <a:ext cx="5210175" cy="866775"/>
          </a:xfrm>
          <a:prstGeom prst="rect">
            <a:avLst/>
          </a:prstGeom>
          <a:noFill/>
          <a:ln w="9525">
            <a:noFill/>
            <a:miter lim="800000"/>
            <a:headEnd/>
            <a:tailEnd/>
          </a:ln>
        </p:spPr>
      </p:pic>
      <p:sp>
        <p:nvSpPr>
          <p:cNvPr id="14357" name="Rectangle 3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14358" name="Picture 3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219200" y="3962400"/>
            <a:ext cx="1390650" cy="381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Scoring Maximum Likelihood Function</a:t>
            </a:r>
            <a:endParaRPr lang="en-US" dirty="0"/>
          </a:p>
        </p:txBody>
      </p:sp>
      <p:sp>
        <p:nvSpPr>
          <p:cNvPr id="15362" name="Content Placeholder 2"/>
          <p:cNvSpPr>
            <a:spLocks noGrp="1"/>
          </p:cNvSpPr>
          <p:nvPr>
            <p:ph idx="1"/>
          </p:nvPr>
        </p:nvSpPr>
        <p:spPr/>
        <p:txBody>
          <a:bodyPr/>
          <a:lstStyle/>
          <a:p>
            <a:r>
              <a:rPr lang="en-US" sz="2800" smtClean="0"/>
              <a:t>When scoring function is the Maximum Likelihood, the model would make the data as probable as possible by choosing the graph structure that would produce the highest score for the MLE estimate of the parameter, we define:</a:t>
            </a:r>
          </a:p>
          <a:p>
            <a:endParaRPr lang="en-US" sz="2800" smtClean="0"/>
          </a:p>
          <a:p>
            <a:endParaRPr lang="en-US" sz="2800" smtClean="0"/>
          </a:p>
          <a:p>
            <a:pPr>
              <a:buFont typeface="Arial" charset="0"/>
              <a:buNone/>
            </a:pPr>
            <a:endParaRPr lang="en-US" sz="2800" b="1" smtClean="0"/>
          </a:p>
          <a:p>
            <a:pPr>
              <a:buFont typeface="Arial" charset="0"/>
              <a:buNone/>
            </a:pPr>
            <a:r>
              <a:rPr lang="en-US" b="1" smtClean="0"/>
              <a:t>			</a:t>
            </a:r>
          </a:p>
          <a:p>
            <a:endParaRPr lang="en-US" b="1" smtClean="0"/>
          </a:p>
          <a:p>
            <a:endParaRPr lang="en-US" b="1" smtClean="0"/>
          </a:p>
          <a:p>
            <a:endParaRPr lang="en-US" b="1" smtClean="0"/>
          </a:p>
          <a:p>
            <a:endParaRPr lang="en-US" b="1" smtClean="0"/>
          </a:p>
          <a:p>
            <a:endParaRPr lang="en-US" smtClean="0"/>
          </a:p>
        </p:txBody>
      </p:sp>
      <p:sp>
        <p:nvSpPr>
          <p:cNvPr id="1536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5364" name="Rectangle 3"/>
          <p:cNvSpPr>
            <a:spLocks noChangeArrowheads="1"/>
          </p:cNvSpPr>
          <p:nvPr/>
        </p:nvSpPr>
        <p:spPr bwMode="auto">
          <a:xfrm>
            <a:off x="0" y="647700"/>
            <a:ext cx="9144000" cy="457200"/>
          </a:xfrm>
          <a:prstGeom prst="rect">
            <a:avLst/>
          </a:prstGeom>
          <a:noFill/>
          <a:ln w="9525">
            <a:noFill/>
            <a:miter lim="800000"/>
            <a:headEnd/>
            <a:tailEnd/>
          </a:ln>
        </p:spPr>
        <p:txBody>
          <a:bodyPr wrap="none" anchor="ctr">
            <a:spAutoFit/>
          </a:bodyPr>
          <a:lstStyle/>
          <a:p>
            <a:endParaRPr lang="en-US"/>
          </a:p>
        </p:txBody>
      </p:sp>
      <p:sp>
        <p:nvSpPr>
          <p:cNvPr id="15365"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5366" name="Rectangle 6"/>
          <p:cNvSpPr>
            <a:spLocks noChangeArrowheads="1"/>
          </p:cNvSpPr>
          <p:nvPr/>
        </p:nvSpPr>
        <p:spPr bwMode="auto">
          <a:xfrm>
            <a:off x="0" y="733425"/>
            <a:ext cx="9144000" cy="457200"/>
          </a:xfrm>
          <a:prstGeom prst="rect">
            <a:avLst/>
          </a:prstGeom>
          <a:noFill/>
          <a:ln w="9525">
            <a:noFill/>
            <a:miter lim="800000"/>
            <a:headEnd/>
            <a:tailEnd/>
          </a:ln>
        </p:spPr>
        <p:txBody>
          <a:bodyPr wrap="none" anchor="ctr">
            <a:spAutoFit/>
          </a:bodyPr>
          <a:lstStyle/>
          <a:p>
            <a:endParaRPr lang="en-US"/>
          </a:p>
        </p:txBody>
      </p:sp>
      <p:sp>
        <p:nvSpPr>
          <p:cNvPr id="15367"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15368" name="Picture 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90800" y="4648200"/>
            <a:ext cx="3829050" cy="381000"/>
          </a:xfrm>
          <a:prstGeom prst="rect">
            <a:avLst/>
          </a:prstGeom>
          <a:noFill/>
          <a:ln w="9525">
            <a:noFill/>
            <a:miter lim="800000"/>
            <a:headEnd/>
            <a:tailEnd/>
          </a:ln>
        </p:spPr>
      </p:pic>
      <p:sp>
        <p:nvSpPr>
          <p:cNvPr id="15369" name="Rectangle 1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5370" name="Rectangle 27"/>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5371" name="Rectangle 3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5372" name="Rectangle 33"/>
          <p:cNvSpPr>
            <a:spLocks noChangeArrowheads="1"/>
          </p:cNvSpPr>
          <p:nvPr/>
        </p:nvSpPr>
        <p:spPr bwMode="auto">
          <a:xfrm>
            <a:off x="0" y="1247775"/>
            <a:ext cx="9144000" cy="457200"/>
          </a:xfrm>
          <a:prstGeom prst="rect">
            <a:avLst/>
          </a:prstGeom>
          <a:noFill/>
          <a:ln w="9525">
            <a:noFill/>
            <a:miter lim="800000"/>
            <a:headEnd/>
            <a:tailEnd/>
          </a:ln>
        </p:spPr>
        <p:txBody>
          <a:bodyPr wrap="none" anchor="ctr">
            <a:spAutoFit/>
          </a:bodyPr>
          <a:lstStyle/>
          <a:p>
            <a:endParaRPr lang="en-US"/>
          </a:p>
        </p:txBody>
      </p:sp>
      <p:sp>
        <p:nvSpPr>
          <p:cNvPr id="15373" name="Rectangle 34"/>
          <p:cNvSpPr>
            <a:spLocks noChangeArrowheads="1"/>
          </p:cNvSpPr>
          <p:nvPr/>
        </p:nvSpPr>
        <p:spPr bwMode="auto">
          <a:xfrm>
            <a:off x="0" y="2495550"/>
            <a:ext cx="9144000" cy="45720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Two Graph Structures</a:t>
            </a:r>
          </a:p>
        </p:txBody>
      </p:sp>
      <p:sp>
        <p:nvSpPr>
          <p:cNvPr id="16386" name="Content Placeholder 2"/>
          <p:cNvSpPr>
            <a:spLocks noGrp="1"/>
          </p:cNvSpPr>
          <p:nvPr>
            <p:ph idx="1"/>
          </p:nvPr>
        </p:nvSpPr>
        <p:spPr/>
        <p:txBody>
          <a:bodyPr/>
          <a:lstStyle/>
          <a:p>
            <a:r>
              <a:rPr lang="en-US" smtClean="0"/>
              <a:t>Consider two simple graph structures: </a:t>
            </a:r>
          </a:p>
          <a:p>
            <a:endParaRPr lang="en-US" smtClean="0"/>
          </a:p>
          <a:p>
            <a:endParaRPr lang="en-US" smtClean="0"/>
          </a:p>
          <a:p>
            <a:endParaRPr lang="en-US" smtClean="0"/>
          </a:p>
          <a:p>
            <a:r>
              <a:rPr lang="en-US" smtClean="0"/>
              <a:t>The difference is: </a:t>
            </a:r>
          </a:p>
        </p:txBody>
      </p:sp>
      <p:grpSp>
        <p:nvGrpSpPr>
          <p:cNvPr id="16387" name="Group 9"/>
          <p:cNvGrpSpPr>
            <a:grpSpLocks/>
          </p:cNvGrpSpPr>
          <p:nvPr/>
        </p:nvGrpSpPr>
        <p:grpSpPr bwMode="auto">
          <a:xfrm>
            <a:off x="1600200" y="3200400"/>
            <a:ext cx="1035050" cy="279400"/>
            <a:chOff x="2040" y="5960"/>
            <a:chExt cx="1630" cy="440"/>
          </a:xfrm>
        </p:grpSpPr>
        <p:sp>
          <p:nvSpPr>
            <p:cNvPr id="16398" name="AutoShape 10"/>
            <p:cNvSpPr>
              <a:spLocks noChangeArrowheads="1"/>
            </p:cNvSpPr>
            <p:nvPr/>
          </p:nvSpPr>
          <p:spPr bwMode="auto">
            <a:xfrm>
              <a:off x="2040" y="5960"/>
              <a:ext cx="440" cy="440"/>
            </a:xfrm>
            <a:prstGeom prst="flowChartConnector">
              <a:avLst/>
            </a:prstGeom>
            <a:solidFill>
              <a:srgbClr val="FFFFFF"/>
            </a:solidFill>
            <a:ln w="9525">
              <a:solidFill>
                <a:srgbClr val="000000"/>
              </a:solidFill>
              <a:round/>
              <a:headEnd/>
              <a:tailEnd/>
            </a:ln>
          </p:spPr>
          <p:txBody>
            <a:bodyPr/>
            <a:lstStyle/>
            <a:p>
              <a:pPr>
                <a:spcAft>
                  <a:spcPts val="1000"/>
                </a:spcAft>
              </a:pPr>
              <a:r>
                <a:rPr lang="en-US" sz="1100">
                  <a:latin typeface="Calibri" pitchFamily="34" charset="0"/>
                </a:rPr>
                <a:t>X</a:t>
              </a:r>
              <a:endParaRPr lang="en-US"/>
            </a:p>
          </p:txBody>
        </p:sp>
        <p:sp>
          <p:nvSpPr>
            <p:cNvPr id="16399" name="AutoShape 11"/>
            <p:cNvSpPr>
              <a:spLocks noChangeArrowheads="1"/>
            </p:cNvSpPr>
            <p:nvPr/>
          </p:nvSpPr>
          <p:spPr bwMode="auto">
            <a:xfrm>
              <a:off x="3230" y="5960"/>
              <a:ext cx="440" cy="440"/>
            </a:xfrm>
            <a:prstGeom prst="flowChartConnector">
              <a:avLst/>
            </a:prstGeom>
            <a:solidFill>
              <a:srgbClr val="FFFFFF"/>
            </a:solidFill>
            <a:ln w="9525">
              <a:solidFill>
                <a:srgbClr val="000000"/>
              </a:solidFill>
              <a:round/>
              <a:headEnd/>
              <a:tailEnd/>
            </a:ln>
          </p:spPr>
          <p:txBody>
            <a:bodyPr/>
            <a:lstStyle/>
            <a:p>
              <a:pPr>
                <a:spcAft>
                  <a:spcPts val="1000"/>
                </a:spcAft>
              </a:pPr>
              <a:r>
                <a:rPr lang="en-US" sz="1100">
                  <a:latin typeface="Calibri" pitchFamily="34" charset="0"/>
                </a:rPr>
                <a:t>Y</a:t>
              </a:r>
              <a:endParaRPr lang="en-US"/>
            </a:p>
          </p:txBody>
        </p:sp>
        <p:cxnSp>
          <p:nvCxnSpPr>
            <p:cNvPr id="16400" name="AutoShape 12"/>
            <p:cNvCxnSpPr>
              <a:cxnSpLocks noChangeShapeType="1"/>
            </p:cNvCxnSpPr>
            <p:nvPr/>
          </p:nvCxnSpPr>
          <p:spPr bwMode="auto">
            <a:xfrm>
              <a:off x="2480" y="6150"/>
              <a:ext cx="750" cy="0"/>
            </a:xfrm>
            <a:prstGeom prst="straightConnector1">
              <a:avLst/>
            </a:prstGeom>
            <a:noFill/>
            <a:ln w="9525">
              <a:solidFill>
                <a:srgbClr val="000000"/>
              </a:solidFill>
              <a:round/>
              <a:headEnd/>
              <a:tailEnd type="triangle" w="med" len="med"/>
            </a:ln>
          </p:spPr>
        </p:cxnSp>
      </p:grpSp>
      <p:grpSp>
        <p:nvGrpSpPr>
          <p:cNvPr id="16388" name="Group 13"/>
          <p:cNvGrpSpPr>
            <a:grpSpLocks/>
          </p:cNvGrpSpPr>
          <p:nvPr/>
        </p:nvGrpSpPr>
        <p:grpSpPr bwMode="auto">
          <a:xfrm>
            <a:off x="1600200" y="2590800"/>
            <a:ext cx="1035050" cy="279400"/>
            <a:chOff x="1960" y="5960"/>
            <a:chExt cx="1630" cy="440"/>
          </a:xfrm>
        </p:grpSpPr>
        <p:sp>
          <p:nvSpPr>
            <p:cNvPr id="16396" name="AutoShape 14"/>
            <p:cNvSpPr>
              <a:spLocks noChangeArrowheads="1"/>
            </p:cNvSpPr>
            <p:nvPr/>
          </p:nvSpPr>
          <p:spPr bwMode="auto">
            <a:xfrm>
              <a:off x="1960" y="5960"/>
              <a:ext cx="440" cy="440"/>
            </a:xfrm>
            <a:prstGeom prst="flowChartConnector">
              <a:avLst/>
            </a:prstGeom>
            <a:solidFill>
              <a:srgbClr val="FFFFFF"/>
            </a:solidFill>
            <a:ln w="9525">
              <a:solidFill>
                <a:srgbClr val="000000"/>
              </a:solidFill>
              <a:round/>
              <a:headEnd/>
              <a:tailEnd/>
            </a:ln>
          </p:spPr>
          <p:txBody>
            <a:bodyPr/>
            <a:lstStyle/>
            <a:p>
              <a:pPr>
                <a:spcAft>
                  <a:spcPts val="1000"/>
                </a:spcAft>
              </a:pPr>
              <a:r>
                <a:rPr lang="en-US" sz="1100">
                  <a:latin typeface="Calibri" pitchFamily="34" charset="0"/>
                </a:rPr>
                <a:t>X</a:t>
              </a:r>
              <a:endParaRPr lang="en-US"/>
            </a:p>
          </p:txBody>
        </p:sp>
        <p:sp>
          <p:nvSpPr>
            <p:cNvPr id="16397" name="AutoShape 15"/>
            <p:cNvSpPr>
              <a:spLocks noChangeArrowheads="1"/>
            </p:cNvSpPr>
            <p:nvPr/>
          </p:nvSpPr>
          <p:spPr bwMode="auto">
            <a:xfrm>
              <a:off x="3150" y="5960"/>
              <a:ext cx="440" cy="440"/>
            </a:xfrm>
            <a:prstGeom prst="flowChartConnector">
              <a:avLst/>
            </a:prstGeom>
            <a:solidFill>
              <a:srgbClr val="FFFFFF"/>
            </a:solidFill>
            <a:ln w="9525">
              <a:solidFill>
                <a:srgbClr val="000000"/>
              </a:solidFill>
              <a:round/>
              <a:headEnd/>
              <a:tailEnd/>
            </a:ln>
          </p:spPr>
          <p:txBody>
            <a:bodyPr/>
            <a:lstStyle/>
            <a:p>
              <a:pPr>
                <a:spcAft>
                  <a:spcPts val="1000"/>
                </a:spcAft>
              </a:pPr>
              <a:r>
                <a:rPr lang="en-US" sz="1100">
                  <a:latin typeface="Calibri" pitchFamily="34" charset="0"/>
                </a:rPr>
                <a:t>Y</a:t>
              </a:r>
              <a:endParaRPr lang="en-US"/>
            </a:p>
          </p:txBody>
        </p:sp>
      </p:grpSp>
      <p:pic>
        <p:nvPicPr>
          <p:cNvPr id="16389" name="Picture 20"/>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38200" y="2514600"/>
            <a:ext cx="323850" cy="381000"/>
          </a:xfrm>
          <a:prstGeom prst="rect">
            <a:avLst/>
          </a:prstGeom>
          <a:noFill/>
          <a:ln w="9525">
            <a:noFill/>
            <a:miter lim="800000"/>
            <a:headEnd/>
            <a:tailEnd/>
          </a:ln>
        </p:spPr>
      </p:pic>
      <p:pic>
        <p:nvPicPr>
          <p:cNvPr id="16390" name="Picture 19"/>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38200" y="3124200"/>
            <a:ext cx="304800" cy="381000"/>
          </a:xfrm>
          <a:prstGeom prst="rect">
            <a:avLst/>
          </a:prstGeom>
          <a:noFill/>
          <a:ln w="9525">
            <a:noFill/>
            <a:miter lim="800000"/>
            <a:headEnd/>
            <a:tailEnd/>
          </a:ln>
        </p:spPr>
      </p:pic>
      <p:pic>
        <p:nvPicPr>
          <p:cNvPr id="16391" name="Picture 3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200400" y="2333625"/>
            <a:ext cx="5010150" cy="790575"/>
          </a:xfrm>
          <a:prstGeom prst="rect">
            <a:avLst/>
          </a:prstGeom>
          <a:noFill/>
          <a:ln w="9525">
            <a:noFill/>
            <a:miter lim="800000"/>
            <a:headEnd/>
            <a:tailEnd/>
          </a:ln>
        </p:spPr>
      </p:pic>
      <p:pic>
        <p:nvPicPr>
          <p:cNvPr id="16392" name="Picture 3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200400" y="3124200"/>
            <a:ext cx="5524500" cy="790575"/>
          </a:xfrm>
          <a:prstGeom prst="rect">
            <a:avLst/>
          </a:prstGeom>
          <a:noFill/>
          <a:ln w="9525">
            <a:noFill/>
            <a:miter lim="800000"/>
            <a:headEnd/>
            <a:tailEnd/>
          </a:ln>
        </p:spPr>
      </p:pic>
      <p:sp>
        <p:nvSpPr>
          <p:cNvPr id="1639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16394" name="Picture 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057400" y="4648200"/>
            <a:ext cx="5943600" cy="1171575"/>
          </a:xfrm>
          <a:prstGeom prst="rect">
            <a:avLst/>
          </a:prstGeom>
          <a:noFill/>
          <a:ln w="9525">
            <a:noFill/>
            <a:miter lim="800000"/>
            <a:headEnd/>
            <a:tailEnd/>
          </a:ln>
        </p:spPr>
      </p:pic>
      <p:sp>
        <p:nvSpPr>
          <p:cNvPr id="16395" name="Rectangle 3"/>
          <p:cNvSpPr>
            <a:spLocks noChangeArrowheads="1"/>
          </p:cNvSpPr>
          <p:nvPr/>
        </p:nvSpPr>
        <p:spPr bwMode="auto">
          <a:xfrm>
            <a:off x="0" y="1628775"/>
            <a:ext cx="9144000" cy="45720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Ex Continued</a:t>
            </a:r>
          </a:p>
        </p:txBody>
      </p:sp>
      <p:sp>
        <p:nvSpPr>
          <p:cNvPr id="17410" name="Content Placeholder 2"/>
          <p:cNvSpPr>
            <a:spLocks noGrp="1"/>
          </p:cNvSpPr>
          <p:nvPr>
            <p:ph idx="1"/>
          </p:nvPr>
        </p:nvSpPr>
        <p:spPr>
          <a:xfrm>
            <a:off x="457200" y="1219200"/>
            <a:ext cx="8229600" cy="4906963"/>
          </a:xfrm>
        </p:spPr>
        <p:txBody>
          <a:bodyPr/>
          <a:lstStyle/>
          <a:p>
            <a:r>
              <a:rPr lang="en-US" sz="2200" b="1" smtClean="0"/>
              <a:t>By counting how many times each conditional probability parameter appears in this term:</a:t>
            </a:r>
          </a:p>
          <a:p>
            <a:endParaRPr lang="en-US" sz="2200" b="1" smtClean="0"/>
          </a:p>
          <a:p>
            <a:endParaRPr lang="en-US" sz="2200" smtClean="0"/>
          </a:p>
          <a:p>
            <a:r>
              <a:rPr lang="en-US" sz="2200" b="1" smtClean="0"/>
              <a:t>When     is empirical distribution observed in the data</a:t>
            </a:r>
          </a:p>
          <a:p>
            <a:endParaRPr lang="en-US" sz="2200" smtClean="0"/>
          </a:p>
          <a:p>
            <a:endParaRPr lang="en-US" sz="2200" smtClean="0"/>
          </a:p>
          <a:p>
            <a:endParaRPr lang="en-US" sz="2200" b="1" smtClean="0"/>
          </a:p>
          <a:p>
            <a:pPr>
              <a:buFont typeface="Arial" charset="0"/>
              <a:buNone/>
            </a:pPr>
            <a:r>
              <a:rPr lang="en-US" sz="2200" b="1" smtClean="0"/>
              <a:t>     </a:t>
            </a:r>
          </a:p>
          <a:p>
            <a:pPr>
              <a:buFont typeface="Arial" charset="0"/>
              <a:buNone/>
            </a:pPr>
            <a:r>
              <a:rPr lang="en-US" sz="2200" b="1" smtClean="0"/>
              <a:t>                where                   is the mutual information between X and Y in the distribution </a:t>
            </a:r>
          </a:p>
          <a:p>
            <a:pPr>
              <a:buFont typeface="Arial" charset="0"/>
              <a:buNone/>
            </a:pPr>
            <a:r>
              <a:rPr lang="en-US" sz="2200" b="1" smtClean="0">
                <a:solidFill>
                  <a:srgbClr val="FF0000"/>
                </a:solidFill>
              </a:rPr>
              <a:t>The goal is to maximize the mutual information</a:t>
            </a:r>
            <a:endParaRPr lang="en-US" sz="2200" smtClean="0">
              <a:solidFill>
                <a:srgbClr val="FF0000"/>
              </a:solidFill>
            </a:endParaRPr>
          </a:p>
          <a:p>
            <a:endParaRPr lang="en-US" smtClean="0"/>
          </a:p>
        </p:txBody>
      </p:sp>
      <p:sp>
        <p:nvSpPr>
          <p:cNvPr id="1741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7412"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7413" name="Rectangle 5"/>
          <p:cNvSpPr>
            <a:spLocks noChangeArrowheads="1"/>
          </p:cNvSpPr>
          <p:nvPr/>
        </p:nvSpPr>
        <p:spPr bwMode="auto">
          <a:xfrm>
            <a:off x="0" y="1295400"/>
            <a:ext cx="9144000" cy="457200"/>
          </a:xfrm>
          <a:prstGeom prst="rect">
            <a:avLst/>
          </a:prstGeom>
          <a:noFill/>
          <a:ln w="9525">
            <a:noFill/>
            <a:miter lim="800000"/>
            <a:headEnd/>
            <a:tailEnd/>
          </a:ln>
        </p:spPr>
        <p:txBody>
          <a:bodyPr wrap="none" anchor="ctr">
            <a:spAutoFit/>
          </a:bodyPr>
          <a:lstStyle/>
          <a:p>
            <a:endParaRPr lang="en-US"/>
          </a:p>
        </p:txBody>
      </p:sp>
      <p:sp>
        <p:nvSpPr>
          <p:cNvPr id="17414"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17415" name="Picture 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00200" y="2819400"/>
            <a:ext cx="190500" cy="390525"/>
          </a:xfrm>
          <a:prstGeom prst="rect">
            <a:avLst/>
          </a:prstGeom>
          <a:noFill/>
          <a:ln w="9525">
            <a:noFill/>
            <a:miter lim="800000"/>
            <a:headEnd/>
            <a:tailEnd/>
          </a:ln>
        </p:spPr>
      </p:pic>
      <p:sp>
        <p:nvSpPr>
          <p:cNvPr id="17416"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17417" name="Picture 8"/>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95400" y="3200400"/>
            <a:ext cx="5114925" cy="942975"/>
          </a:xfrm>
          <a:prstGeom prst="rect">
            <a:avLst/>
          </a:prstGeom>
          <a:noFill/>
          <a:ln w="9525">
            <a:noFill/>
            <a:miter lim="800000"/>
            <a:headEnd/>
            <a:tailEnd/>
          </a:ln>
        </p:spPr>
      </p:pic>
      <p:sp>
        <p:nvSpPr>
          <p:cNvPr id="17418"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17419" name="Picture 10"/>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295400" y="1981200"/>
            <a:ext cx="4238625" cy="838200"/>
          </a:xfrm>
          <a:prstGeom prst="rect">
            <a:avLst/>
          </a:prstGeom>
          <a:noFill/>
          <a:ln w="9525">
            <a:noFill/>
            <a:miter lim="800000"/>
            <a:headEnd/>
            <a:tailEnd/>
          </a:ln>
        </p:spPr>
      </p:pic>
      <p:sp>
        <p:nvSpPr>
          <p:cNvPr id="17420" name="Rectangle 12"/>
          <p:cNvSpPr>
            <a:spLocks noChangeArrowheads="1"/>
          </p:cNvSpPr>
          <p:nvPr/>
        </p:nvSpPr>
        <p:spPr bwMode="auto">
          <a:xfrm>
            <a:off x="0" y="1295400"/>
            <a:ext cx="9144000" cy="457200"/>
          </a:xfrm>
          <a:prstGeom prst="rect">
            <a:avLst/>
          </a:prstGeom>
          <a:noFill/>
          <a:ln w="9525">
            <a:noFill/>
            <a:miter lim="800000"/>
            <a:headEnd/>
            <a:tailEnd/>
          </a:ln>
        </p:spPr>
        <p:txBody>
          <a:bodyPr wrap="none" anchor="ctr">
            <a:spAutoFit/>
          </a:bodyPr>
          <a:lstStyle/>
          <a:p>
            <a:endParaRPr lang="en-US"/>
          </a:p>
        </p:txBody>
      </p:sp>
      <p:sp>
        <p:nvSpPr>
          <p:cNvPr id="17421"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7422"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17423" name="Picture 1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438400" y="4800600"/>
            <a:ext cx="962025" cy="409575"/>
          </a:xfrm>
          <a:prstGeom prst="rect">
            <a:avLst/>
          </a:prstGeom>
          <a:noFill/>
          <a:ln w="9525">
            <a:noFill/>
            <a:miter lim="800000"/>
            <a:headEnd/>
            <a:tailEnd/>
          </a:ln>
        </p:spPr>
      </p:pic>
      <p:sp>
        <p:nvSpPr>
          <p:cNvPr id="17424" name="Rectangle 1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17425" name="Picture 1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971800" y="5105400"/>
            <a:ext cx="190500" cy="390525"/>
          </a:xfrm>
          <a:prstGeom prst="rect">
            <a:avLst/>
          </a:prstGeom>
          <a:noFill/>
          <a:ln w="9525">
            <a:noFill/>
            <a:miter lim="800000"/>
            <a:headEnd/>
            <a:tailEnd/>
          </a:ln>
        </p:spPr>
      </p:pic>
      <p:sp>
        <p:nvSpPr>
          <p:cNvPr id="17426" name="Rectangle 19"/>
          <p:cNvSpPr>
            <a:spLocks noChangeArrowheads="1"/>
          </p:cNvSpPr>
          <p:nvPr/>
        </p:nvSpPr>
        <p:spPr bwMode="auto">
          <a:xfrm>
            <a:off x="0" y="847725"/>
            <a:ext cx="9144000" cy="45720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Likelihood Score: General Networks</a:t>
            </a:r>
            <a:endParaRPr lang="en-US" dirty="0"/>
          </a:p>
        </p:txBody>
      </p:sp>
      <p:sp>
        <p:nvSpPr>
          <p:cNvPr id="18434" name="Content Placeholder 2"/>
          <p:cNvSpPr>
            <a:spLocks noGrp="1"/>
          </p:cNvSpPr>
          <p:nvPr>
            <p:ph idx="1"/>
          </p:nvPr>
        </p:nvSpPr>
        <p:spPr/>
        <p:txBody>
          <a:bodyPr/>
          <a:lstStyle/>
          <a:p>
            <a:r>
              <a:rPr lang="en-US" smtClean="0"/>
              <a:t>Proposition:</a:t>
            </a:r>
          </a:p>
          <a:p>
            <a:endParaRPr lang="en-US" smtClean="0"/>
          </a:p>
          <a:p>
            <a:endParaRPr lang="en-US" smtClean="0"/>
          </a:p>
          <a:p>
            <a:endParaRPr lang="en-US" smtClean="0"/>
          </a:p>
          <a:p>
            <a:r>
              <a:rPr lang="en-US" smtClean="0"/>
              <a:t>Proof: </a:t>
            </a:r>
          </a:p>
          <a:p>
            <a:pPr lvl="1">
              <a:buFont typeface="Arial" charset="0"/>
              <a:buNone/>
            </a:pPr>
            <a:endParaRPr lang="en-US" smtClean="0"/>
          </a:p>
        </p:txBody>
      </p:sp>
      <p:sp>
        <p:nvSpPr>
          <p:cNvPr id="184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8436"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8437"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843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18439" name="Picture 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52600" y="2133600"/>
            <a:ext cx="5943600" cy="1343025"/>
          </a:xfrm>
          <a:prstGeom prst="rect">
            <a:avLst/>
          </a:prstGeom>
          <a:noFill/>
          <a:ln w="9525">
            <a:noFill/>
            <a:miter lim="800000"/>
            <a:headEnd/>
            <a:tailEnd/>
          </a:ln>
        </p:spPr>
      </p:pic>
      <p:sp>
        <p:nvSpPr>
          <p:cNvPr id="18440" name="Rectangle 9"/>
          <p:cNvSpPr>
            <a:spLocks noChangeArrowheads="1"/>
          </p:cNvSpPr>
          <p:nvPr/>
        </p:nvSpPr>
        <p:spPr bwMode="auto">
          <a:xfrm>
            <a:off x="0" y="1800225"/>
            <a:ext cx="9144000" cy="457200"/>
          </a:xfrm>
          <a:prstGeom prst="rect">
            <a:avLst/>
          </a:prstGeom>
          <a:noFill/>
          <a:ln w="9525">
            <a:noFill/>
            <a:miter lim="800000"/>
            <a:headEnd/>
            <a:tailEnd/>
          </a:ln>
        </p:spPr>
        <p:txBody>
          <a:bodyPr wrap="none" anchor="ctr">
            <a:spAutoFit/>
          </a:bodyPr>
          <a:lstStyle/>
          <a:p>
            <a:endParaRPr lang="en-US"/>
          </a:p>
        </p:txBody>
      </p:sp>
      <p:pic>
        <p:nvPicPr>
          <p:cNvPr id="18441" name="Picture 1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86000" y="3657600"/>
            <a:ext cx="4972050" cy="1285875"/>
          </a:xfrm>
          <a:prstGeom prst="rect">
            <a:avLst/>
          </a:prstGeom>
          <a:noFill/>
          <a:ln w="9525">
            <a:noFill/>
            <a:miter lim="800000"/>
            <a:headEnd/>
            <a:tailEnd/>
          </a:ln>
        </p:spPr>
      </p:pic>
      <p:pic>
        <p:nvPicPr>
          <p:cNvPr id="18442" name="Picture 10"/>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438400" y="5257800"/>
            <a:ext cx="3714750" cy="904875"/>
          </a:xfrm>
          <a:prstGeom prst="rect">
            <a:avLst/>
          </a:prstGeom>
          <a:noFill/>
          <a:ln w="9525">
            <a:noFill/>
            <a:miter lim="800000"/>
            <a:headEnd/>
            <a:tailEnd/>
          </a:ln>
        </p:spPr>
      </p:pic>
      <p:sp>
        <p:nvSpPr>
          <p:cNvPr id="18443"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8444" name="Rectangle 13"/>
          <p:cNvSpPr>
            <a:spLocks noChangeArrowheads="1"/>
          </p:cNvSpPr>
          <p:nvPr/>
        </p:nvSpPr>
        <p:spPr bwMode="auto">
          <a:xfrm>
            <a:off x="0" y="1743075"/>
            <a:ext cx="9144000" cy="457200"/>
          </a:xfrm>
          <a:prstGeom prst="rect">
            <a:avLst/>
          </a:prstGeom>
          <a:noFill/>
          <a:ln w="9525">
            <a:noFill/>
            <a:miter lim="800000"/>
            <a:headEnd/>
            <a:tailEnd/>
          </a:ln>
        </p:spPr>
        <p:txBody>
          <a:bodyPr wrap="none" anchor="ctr">
            <a:spAutoFit/>
          </a:bodyPr>
          <a:lstStyle/>
          <a:p>
            <a:endParaRPr lang="en-US"/>
          </a:p>
        </p:txBody>
      </p:sp>
      <p:sp>
        <p:nvSpPr>
          <p:cNvPr id="14" name="Line Callout 2 13"/>
          <p:cNvSpPr/>
          <p:nvPr/>
        </p:nvSpPr>
        <p:spPr>
          <a:xfrm>
            <a:off x="685800" y="3200400"/>
            <a:ext cx="1295400" cy="533400"/>
          </a:xfrm>
          <a:prstGeom prst="borderCallout2">
            <a:avLst>
              <a:gd name="adj1" fmla="val 50277"/>
              <a:gd name="adj2" fmla="val 102823"/>
              <a:gd name="adj3" fmla="val 81805"/>
              <a:gd name="adj4" fmla="val 125321"/>
              <a:gd name="adj5" fmla="val 167672"/>
              <a:gd name="adj6" fmla="val 164286"/>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fontAlgn="auto">
              <a:spcBef>
                <a:spcPts val="0"/>
              </a:spcBef>
              <a:spcAft>
                <a:spcPts val="0"/>
              </a:spcAft>
              <a:defRPr/>
            </a:pPr>
            <a:r>
              <a:rPr lang="en-US" sz="1400" dirty="0">
                <a:solidFill>
                  <a:schemeClr val="tx1"/>
                </a:solidFill>
              </a:rPr>
              <a:t>Looping over  all variables</a:t>
            </a:r>
            <a:endParaRPr lang="en-US" dirty="0">
              <a:solidFill>
                <a:schemeClr val="tx1"/>
              </a:solidFill>
            </a:endParaRPr>
          </a:p>
        </p:txBody>
      </p:sp>
      <p:sp>
        <p:nvSpPr>
          <p:cNvPr id="15" name="Line Callout 2 14"/>
          <p:cNvSpPr/>
          <p:nvPr/>
        </p:nvSpPr>
        <p:spPr>
          <a:xfrm>
            <a:off x="3733800" y="3581400"/>
            <a:ext cx="1524000" cy="228600"/>
          </a:xfrm>
          <a:prstGeom prst="borderCallout2">
            <a:avLst>
              <a:gd name="adj1" fmla="val 106106"/>
              <a:gd name="adj2" fmla="val 48908"/>
              <a:gd name="adj3" fmla="val 156681"/>
              <a:gd name="adj4" fmla="val 25402"/>
              <a:gd name="adj5" fmla="val 176868"/>
              <a:gd name="adj6" fmla="val 1343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47500" lnSpcReduction="20000"/>
          </a:bodyPr>
          <a:lstStyle/>
          <a:p>
            <a:pPr algn="ctr" fontAlgn="auto">
              <a:spcBef>
                <a:spcPts val="0"/>
              </a:spcBef>
              <a:spcAft>
                <a:spcPts val="0"/>
              </a:spcAft>
              <a:defRPr/>
            </a:pPr>
            <a:r>
              <a:rPr lang="en-US" dirty="0">
                <a:solidFill>
                  <a:schemeClr val="tx1"/>
                </a:solidFill>
              </a:rPr>
              <a:t>Looping over all rows of CPT</a:t>
            </a:r>
            <a:endParaRPr lang="en-US" dirty="0">
              <a:solidFill>
                <a:schemeClr val="tx1"/>
              </a:solidFill>
            </a:endParaRPr>
          </a:p>
        </p:txBody>
      </p:sp>
      <p:sp>
        <p:nvSpPr>
          <p:cNvPr id="16" name="Line Callout 2 15"/>
          <p:cNvSpPr/>
          <p:nvPr/>
        </p:nvSpPr>
        <p:spPr>
          <a:xfrm>
            <a:off x="5334000" y="4724400"/>
            <a:ext cx="1600200" cy="381000"/>
          </a:xfrm>
          <a:prstGeom prst="borderCallout2">
            <a:avLst>
              <a:gd name="adj1" fmla="val 49095"/>
              <a:gd name="adj2" fmla="val -1765"/>
              <a:gd name="adj3" fmla="val 18750"/>
              <a:gd name="adj4" fmla="val -16667"/>
              <a:gd name="adj5" fmla="val -14397"/>
              <a:gd name="adj6" fmla="val -26306"/>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62500" lnSpcReduction="20000"/>
          </a:bodyPr>
          <a:lstStyle/>
          <a:p>
            <a:pPr algn="ctr" fontAlgn="auto">
              <a:spcBef>
                <a:spcPts val="0"/>
              </a:spcBef>
              <a:spcAft>
                <a:spcPts val="0"/>
              </a:spcAft>
              <a:defRPr/>
            </a:pPr>
            <a:r>
              <a:rPr lang="en-US">
                <a:solidFill>
                  <a:schemeClr val="tx1"/>
                </a:solidFill>
              </a:rPr>
              <a:t>All settings of </a:t>
            </a:r>
            <a:r>
              <a:rPr lang="en-US" dirty="0">
                <a:solidFill>
                  <a:schemeClr val="tx1"/>
                </a:solidFill>
              </a:rPr>
              <a:t>this variable</a:t>
            </a:r>
            <a:endParaRPr lang="en-US" dirty="0">
              <a:solidFill>
                <a:schemeClr val="tx1"/>
              </a:solidFill>
            </a:endParaRPr>
          </a:p>
        </p:txBody>
      </p:sp>
      <p:sp>
        <p:nvSpPr>
          <p:cNvPr id="17" name="Oval 16"/>
          <p:cNvSpPr/>
          <p:nvPr/>
        </p:nvSpPr>
        <p:spPr>
          <a:xfrm>
            <a:off x="5334000" y="2286000"/>
            <a:ext cx="213360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Line Callout 2 17"/>
          <p:cNvSpPr/>
          <p:nvPr/>
        </p:nvSpPr>
        <p:spPr>
          <a:xfrm>
            <a:off x="6096000" y="1295400"/>
            <a:ext cx="2362200" cy="685800"/>
          </a:xfrm>
          <a:prstGeom prst="borderCallout2">
            <a:avLst>
              <a:gd name="adj1" fmla="val 101509"/>
              <a:gd name="adj2" fmla="val 49138"/>
              <a:gd name="adj3" fmla="val 145953"/>
              <a:gd name="adj4" fmla="val 58620"/>
              <a:gd name="adj5" fmla="val 196791"/>
              <a:gd name="adj6" fmla="val 5582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77500" lnSpcReduction="20000"/>
          </a:bodyPr>
          <a:lstStyle/>
          <a:p>
            <a:pPr algn="ctr" fontAlgn="auto">
              <a:spcBef>
                <a:spcPts val="0"/>
              </a:spcBef>
              <a:spcAft>
                <a:spcPts val="0"/>
              </a:spcAft>
              <a:defRPr/>
            </a:pPr>
            <a:r>
              <a:rPr lang="en-US" b="1" dirty="0">
                <a:solidFill>
                  <a:schemeClr val="tx1"/>
                </a:solidFill>
              </a:rPr>
              <a:t>Entropy</a:t>
            </a:r>
            <a:r>
              <a:rPr lang="en-US" dirty="0">
                <a:solidFill>
                  <a:schemeClr val="tx1"/>
                </a:solidFill>
              </a:rPr>
              <a:t>: to penalize addition of too many arcs between the nodes to prevent over fitting.</a:t>
            </a:r>
            <a:endParaRPr 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Proof Cont.</a:t>
            </a:r>
          </a:p>
        </p:txBody>
      </p:sp>
      <p:pic>
        <p:nvPicPr>
          <p:cNvPr id="19458"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33400" y="1447800"/>
            <a:ext cx="4076700" cy="847725"/>
          </a:xfrm>
          <a:prstGeom prst="rect">
            <a:avLst/>
          </a:prstGeom>
          <a:noFill/>
          <a:ln w="9525">
            <a:noFill/>
            <a:miter lim="800000"/>
            <a:headEnd/>
            <a:tailEnd/>
          </a:ln>
        </p:spPr>
      </p:pic>
      <p:pic>
        <p:nvPicPr>
          <p:cNvPr id="1945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33400" y="2209800"/>
            <a:ext cx="4857750" cy="952500"/>
          </a:xfrm>
          <a:prstGeom prst="rect">
            <a:avLst/>
          </a:prstGeom>
          <a:noFill/>
          <a:ln w="9525">
            <a:noFill/>
            <a:miter lim="800000"/>
            <a:headEnd/>
            <a:tailEnd/>
          </a:ln>
        </p:spPr>
      </p:pic>
      <p:sp>
        <p:nvSpPr>
          <p:cNvPr id="19460"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9461" name="Rectangle 4"/>
          <p:cNvSpPr>
            <a:spLocks noChangeArrowheads="1"/>
          </p:cNvSpPr>
          <p:nvPr/>
        </p:nvSpPr>
        <p:spPr bwMode="auto">
          <a:xfrm>
            <a:off x="0" y="1304925"/>
            <a:ext cx="9144000" cy="457200"/>
          </a:xfrm>
          <a:prstGeom prst="rect">
            <a:avLst/>
          </a:prstGeom>
          <a:noFill/>
          <a:ln w="9525">
            <a:noFill/>
            <a:miter lim="800000"/>
            <a:headEnd/>
            <a:tailEnd/>
          </a:ln>
        </p:spPr>
        <p:txBody>
          <a:bodyPr wrap="none" anchor="ctr">
            <a:spAutoFit/>
          </a:bodyPr>
          <a:lstStyle/>
          <a:p>
            <a:endParaRPr lang="en-US"/>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19463"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33400" y="3200400"/>
            <a:ext cx="4429125" cy="952500"/>
          </a:xfrm>
          <a:prstGeom prst="rect">
            <a:avLst/>
          </a:prstGeom>
          <a:noFill/>
          <a:ln w="9525">
            <a:noFill/>
            <a:miter lim="800000"/>
            <a:headEnd/>
            <a:tailEnd/>
          </a:ln>
        </p:spPr>
      </p:pic>
      <p:sp>
        <p:nvSpPr>
          <p:cNvPr id="19464"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19465"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953000" y="3048000"/>
            <a:ext cx="3562350" cy="1123950"/>
          </a:xfrm>
          <a:prstGeom prst="rect">
            <a:avLst/>
          </a:prstGeom>
          <a:noFill/>
          <a:ln w="9525">
            <a:noFill/>
            <a:miter lim="800000"/>
            <a:headEnd/>
            <a:tailEnd/>
          </a:ln>
        </p:spPr>
      </p:pic>
      <p:pic>
        <p:nvPicPr>
          <p:cNvPr id="19466"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33400" y="4419600"/>
            <a:ext cx="4238625" cy="885825"/>
          </a:xfrm>
          <a:prstGeom prst="rect">
            <a:avLst/>
          </a:prstGeom>
          <a:noFill/>
          <a:ln w="9525">
            <a:noFill/>
            <a:miter lim="800000"/>
            <a:headEnd/>
            <a:tailEnd/>
          </a:ln>
        </p:spPr>
      </p:pic>
      <p:pic>
        <p:nvPicPr>
          <p:cNvPr id="19467" name="Picture 9"/>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533400" y="5486400"/>
            <a:ext cx="2590800" cy="466725"/>
          </a:xfrm>
          <a:prstGeom prst="rect">
            <a:avLst/>
          </a:prstGeom>
          <a:noFill/>
          <a:ln w="9525">
            <a:noFill/>
            <a:miter lim="800000"/>
            <a:headEnd/>
            <a:tailEnd/>
          </a:ln>
        </p:spPr>
      </p:pic>
      <p:sp>
        <p:nvSpPr>
          <p:cNvPr id="19468"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9469" name="Rectangle 12"/>
          <p:cNvSpPr>
            <a:spLocks noChangeArrowheads="1"/>
          </p:cNvSpPr>
          <p:nvPr/>
        </p:nvSpPr>
        <p:spPr bwMode="auto">
          <a:xfrm>
            <a:off x="0" y="1343025"/>
            <a:ext cx="9144000" cy="457200"/>
          </a:xfrm>
          <a:prstGeom prst="rect">
            <a:avLst/>
          </a:prstGeom>
          <a:noFill/>
          <a:ln w="9525">
            <a:noFill/>
            <a:miter lim="800000"/>
            <a:headEnd/>
            <a:tailEnd/>
          </a:ln>
        </p:spPr>
        <p:txBody>
          <a:bodyPr wrap="none" anchor="ctr">
            <a:spAutoFit/>
          </a:bodyPr>
          <a:lstStyle/>
          <a:p>
            <a:endParaRPr lang="en-US"/>
          </a:p>
        </p:txBody>
      </p:sp>
      <p:sp>
        <p:nvSpPr>
          <p:cNvPr id="19470" name="Rectangle 13"/>
          <p:cNvSpPr>
            <a:spLocks noChangeArrowheads="1"/>
          </p:cNvSpPr>
          <p:nvPr/>
        </p:nvSpPr>
        <p:spPr bwMode="auto">
          <a:xfrm>
            <a:off x="0" y="2266950"/>
            <a:ext cx="9144000" cy="45720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r>
              <a:rPr lang="en-US" sz="4000" smtClean="0"/>
              <a:t>Tree-Augmented Naïve Bayes (TAN) Model</a:t>
            </a:r>
          </a:p>
        </p:txBody>
      </p:sp>
      <p:sp>
        <p:nvSpPr>
          <p:cNvPr id="20483" name="Rectangle 3"/>
          <p:cNvSpPr>
            <a:spLocks noGrp="1"/>
          </p:cNvSpPr>
          <p:nvPr>
            <p:ph type="body" idx="1"/>
          </p:nvPr>
        </p:nvSpPr>
        <p:spPr/>
        <p:txBody>
          <a:bodyPr/>
          <a:lstStyle/>
          <a:p>
            <a:r>
              <a:rPr lang="en-US" smtClean="0"/>
              <a:t>Bayesian network in which one node is distinguished as the Class node</a:t>
            </a:r>
          </a:p>
          <a:p>
            <a:r>
              <a:rPr lang="en-US" smtClean="0"/>
              <a:t>Arc from Class to every other node (feature node), as in naïve Bayes</a:t>
            </a:r>
          </a:p>
          <a:p>
            <a:r>
              <a:rPr lang="en-US" smtClean="0"/>
              <a:t>Remaining arcs form a directed tree among the feature nodes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r>
              <a:rPr lang="en-US" sz="4000" smtClean="0"/>
              <a:t>TAN Learning Algorithm (guarantees maximum likelihood TAN model)</a:t>
            </a:r>
          </a:p>
        </p:txBody>
      </p:sp>
      <p:sp>
        <p:nvSpPr>
          <p:cNvPr id="21507" name="Rectangle 3"/>
          <p:cNvSpPr>
            <a:spLocks noGrp="1"/>
          </p:cNvSpPr>
          <p:nvPr>
            <p:ph type="body" idx="1"/>
          </p:nvPr>
        </p:nvSpPr>
        <p:spPr/>
        <p:txBody>
          <a:bodyPr/>
          <a:lstStyle/>
          <a:p>
            <a:pPr>
              <a:lnSpc>
                <a:spcPct val="90000"/>
              </a:lnSpc>
            </a:pPr>
            <a:r>
              <a:rPr lang="en-US" sz="2400" smtClean="0"/>
              <a:t>Compute (based on data set) conditional mutual information between each pair of features, conditional on Class</a:t>
            </a:r>
          </a:p>
          <a:p>
            <a:pPr>
              <a:lnSpc>
                <a:spcPct val="90000"/>
              </a:lnSpc>
            </a:pPr>
            <a:r>
              <a:rPr lang="en-US" sz="2400" smtClean="0"/>
              <a:t>Compute the maximum weight spanning tree of the complete graph over features, with each edge weighted by conditional mutual information computed above</a:t>
            </a:r>
          </a:p>
          <a:p>
            <a:pPr>
              <a:lnSpc>
                <a:spcPct val="90000"/>
              </a:lnSpc>
            </a:pPr>
            <a:r>
              <a:rPr lang="en-US" sz="2400" smtClean="0"/>
              <a:t>Choose any feature as root and direct arcs from root, to get directed tree over features</a:t>
            </a:r>
          </a:p>
          <a:p>
            <a:pPr>
              <a:lnSpc>
                <a:spcPct val="90000"/>
              </a:lnSpc>
            </a:pPr>
            <a:r>
              <a:rPr lang="en-US" sz="2400" smtClean="0"/>
              <a:t>Add Class variable with arcs to all feature nodes, to get final network structure</a:t>
            </a:r>
          </a:p>
          <a:p>
            <a:pPr>
              <a:lnSpc>
                <a:spcPct val="90000"/>
              </a:lnSpc>
            </a:pPr>
            <a:r>
              <a:rPr lang="en-US" sz="2400" smtClean="0"/>
              <a:t>Learn parameters from data as for any other Bayes net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280</Words>
  <Application>Microsoft Office PowerPoint</Application>
  <PresentationFormat>On-screen Show (4:3)</PresentationFormat>
  <Paragraphs>62</Paragraphs>
  <Slides>9</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9</vt:i4>
      </vt:variant>
    </vt:vector>
  </HeadingPairs>
  <TitlesOfParts>
    <vt:vector size="13" baseType="lpstr">
      <vt:lpstr>Calibri</vt:lpstr>
      <vt:lpstr>Arial</vt:lpstr>
      <vt:lpstr>Times New Roman</vt:lpstr>
      <vt:lpstr>Office Theme</vt:lpstr>
      <vt:lpstr>Likelihood Scores</vt:lpstr>
      <vt:lpstr>Reminder from Information Theory</vt:lpstr>
      <vt:lpstr>Scoring Maximum Likelihood Function</vt:lpstr>
      <vt:lpstr>Two Graph Structures</vt:lpstr>
      <vt:lpstr>Ex Continued</vt:lpstr>
      <vt:lpstr>Likelihood Score: General Networks</vt:lpstr>
      <vt:lpstr>Proof Cont.</vt:lpstr>
      <vt:lpstr>Tree-Augmented Naïve Bayes (TAN) Model</vt:lpstr>
      <vt:lpstr>TAN Learning Algorithm (guarantees maximum likelihood TAN model)</vt:lpstr>
    </vt:vector>
  </TitlesOfParts>
  <Company>University of Wisconsin - College of Engineering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Likelihood Scores</dc:title>
  <dc:creator>mehmet.ayvaci</dc:creator>
  <cp:lastModifiedBy>page</cp:lastModifiedBy>
  <cp:revision>22</cp:revision>
  <dcterms:created xsi:type="dcterms:W3CDTF">2008-10-17T17:36:37Z</dcterms:created>
  <dcterms:modified xsi:type="dcterms:W3CDTF">2008-12-04T15:42:42Z</dcterms:modified>
</cp:coreProperties>
</file>