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52"/>
  </p:notesMasterIdLst>
  <p:handoutMasterIdLst>
    <p:handoutMasterId r:id="rId53"/>
  </p:handoutMasterIdLst>
  <p:sldIdLst>
    <p:sldId id="256" r:id="rId2"/>
    <p:sldId id="323" r:id="rId3"/>
    <p:sldId id="257" r:id="rId4"/>
    <p:sldId id="329" r:id="rId5"/>
    <p:sldId id="325" r:id="rId6"/>
    <p:sldId id="326" r:id="rId7"/>
    <p:sldId id="327" r:id="rId8"/>
    <p:sldId id="328" r:id="rId9"/>
    <p:sldId id="360" r:id="rId10"/>
    <p:sldId id="359" r:id="rId11"/>
    <p:sldId id="356" r:id="rId12"/>
    <p:sldId id="357" r:id="rId13"/>
    <p:sldId id="262" r:id="rId14"/>
    <p:sldId id="265" r:id="rId15"/>
    <p:sldId id="263" r:id="rId16"/>
    <p:sldId id="266" r:id="rId17"/>
    <p:sldId id="358" r:id="rId18"/>
    <p:sldId id="330" r:id="rId19"/>
    <p:sldId id="331" r:id="rId20"/>
    <p:sldId id="332" r:id="rId21"/>
    <p:sldId id="333" r:id="rId22"/>
    <p:sldId id="336" r:id="rId23"/>
    <p:sldId id="337" r:id="rId24"/>
    <p:sldId id="275" r:id="rId25"/>
    <p:sldId id="271" r:id="rId26"/>
    <p:sldId id="272" r:id="rId27"/>
    <p:sldId id="320" r:id="rId28"/>
    <p:sldId id="294" r:id="rId29"/>
    <p:sldId id="295" r:id="rId30"/>
    <p:sldId id="340" r:id="rId31"/>
    <p:sldId id="276" r:id="rId32"/>
    <p:sldId id="296" r:id="rId33"/>
    <p:sldId id="297" r:id="rId34"/>
    <p:sldId id="338" r:id="rId35"/>
    <p:sldId id="339" r:id="rId36"/>
    <p:sldId id="341" r:id="rId37"/>
    <p:sldId id="343" r:id="rId38"/>
    <p:sldId id="346" r:id="rId39"/>
    <p:sldId id="349" r:id="rId40"/>
    <p:sldId id="350" r:id="rId41"/>
    <p:sldId id="351" r:id="rId42"/>
    <p:sldId id="352" r:id="rId43"/>
    <p:sldId id="345" r:id="rId44"/>
    <p:sldId id="313" r:id="rId45"/>
    <p:sldId id="314" r:id="rId46"/>
    <p:sldId id="315" r:id="rId47"/>
    <p:sldId id="316" r:id="rId48"/>
    <p:sldId id="353" r:id="rId49"/>
    <p:sldId id="300" r:id="rId50"/>
    <p:sldId id="307" r:id="rId51"/>
  </p:sldIdLst>
  <p:sldSz cx="9144000" cy="6858000" type="screen4x3"/>
  <p:notesSz cx="71501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FF33"/>
    <a:srgbClr val="969696"/>
    <a:srgbClr val="A50021"/>
    <a:srgbClr val="003300"/>
    <a:srgbClr val="FFFF00"/>
    <a:srgbClr val="000000"/>
    <a:srgbClr val="99FFCC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94660"/>
  </p:normalViewPr>
  <p:slideViewPr>
    <p:cSldViewPr>
      <p:cViewPr varScale="1">
        <p:scale>
          <a:sx n="69" d="100"/>
          <a:sy n="69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FFAD0A-981C-4072-B6A8-935319F2A26D}" type="doc">
      <dgm:prSet loTypeId="urn:microsoft.com/office/officeart/2005/8/layout/pyramid1" loCatId="pyramid" qsTypeId="urn:microsoft.com/office/officeart/2005/8/quickstyle/3d4" qsCatId="3D" csTypeId="urn:microsoft.com/office/officeart/2005/8/colors/accent1_2" csCatId="accent1" phldr="1"/>
      <dgm:spPr/>
    </dgm:pt>
    <dgm:pt modelId="{C6FCFA94-886D-40D7-B6E7-46ECF5EF572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7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1" i="0" u="none" strike="noStrike" cap="none" normalizeH="0" baseline="0" dirty="0" smtClean="0">
              <a:ln/>
              <a:effectLst/>
              <a:latin typeface="Calibri" pitchFamily="34" charset="0"/>
            </a:rPr>
            <a:t>Full Clausal Logic</a:t>
          </a:r>
        </a:p>
        <a:p>
          <a:pPr marL="0" marR="0" lvl="0" indent="0" algn="ctr" defTabSz="914400" rtl="0" eaLnBrk="1" fontAlgn="base" latinLnBrk="0" hangingPunct="1">
            <a:lnSpc>
              <a:spcPct val="7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dirty="0" smtClean="0">
              <a:ln/>
              <a:effectLst/>
              <a:latin typeface="Calibri" pitchFamily="34" charset="0"/>
            </a:rPr>
            <a:t>Functors aggregate objects</a:t>
          </a:r>
          <a:endParaRPr kumimoji="0" lang="en-US" sz="2400" b="0" i="0" u="none" strike="noStrike" cap="none" normalizeH="0" baseline="0" dirty="0" smtClean="0">
            <a:ln/>
            <a:effectLst/>
            <a:latin typeface="Calibri" pitchFamily="34" charset="0"/>
          </a:endParaRPr>
        </a:p>
      </dgm:t>
    </dgm:pt>
    <dgm:pt modelId="{CD408754-F2EB-4DF3-A81B-4BDAEA776718}" type="parTrans" cxnId="{A958254F-87E8-489D-B4A9-63C0095A2ED0}">
      <dgm:prSet/>
      <dgm:spPr/>
      <dgm:t>
        <a:bodyPr/>
        <a:lstStyle/>
        <a:p>
          <a:endParaRPr lang="en-US"/>
        </a:p>
      </dgm:t>
    </dgm:pt>
    <dgm:pt modelId="{059B201E-5250-4683-8B2C-C1BE3ECBF1B7}" type="sibTrans" cxnId="{A958254F-87E8-489D-B4A9-63C0095A2ED0}">
      <dgm:prSet/>
      <dgm:spPr/>
      <dgm:t>
        <a:bodyPr/>
        <a:lstStyle/>
        <a:p>
          <a:endParaRPr lang="en-US"/>
        </a:p>
      </dgm:t>
    </dgm:pt>
    <dgm:pt modelId="{948C17B4-8F2B-4D4E-AD63-C00EC67C9F4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7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1" i="0" u="none" strike="noStrike" cap="none" normalizeH="0" baseline="0" smtClean="0">
              <a:ln/>
              <a:effectLst/>
              <a:latin typeface="Calibri" pitchFamily="34" charset="0"/>
            </a:rPr>
            <a:t>Relational Clausal Logic</a:t>
          </a:r>
        </a:p>
        <a:p>
          <a:pPr marL="0" marR="0" lvl="0" indent="0" algn="ctr" defTabSz="914400" rtl="0" eaLnBrk="1" fontAlgn="base" latinLnBrk="0" hangingPunct="1">
            <a:lnSpc>
              <a:spcPct val="7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smtClean="0">
              <a:ln/>
              <a:effectLst/>
              <a:latin typeface="Calibri" pitchFamily="34" charset="0"/>
            </a:rPr>
            <a:t>Constants and variables refer to objects</a:t>
          </a:r>
          <a:endParaRPr kumimoji="0" lang="en-US" sz="2400" b="0" i="0" u="none" strike="noStrike" cap="none" normalizeH="0" baseline="0" dirty="0" smtClean="0">
            <a:ln/>
            <a:effectLst/>
            <a:latin typeface="Calibri" pitchFamily="34" charset="0"/>
          </a:endParaRPr>
        </a:p>
      </dgm:t>
    </dgm:pt>
    <dgm:pt modelId="{FCDA4427-C3EC-4CEB-AAC5-FEF65AA9A1E3}" type="parTrans" cxnId="{60141052-CA30-41C4-8654-DA2EE90D27BA}">
      <dgm:prSet/>
      <dgm:spPr/>
      <dgm:t>
        <a:bodyPr/>
        <a:lstStyle/>
        <a:p>
          <a:endParaRPr lang="en-US"/>
        </a:p>
      </dgm:t>
    </dgm:pt>
    <dgm:pt modelId="{AEE8F8CB-C2C5-44CC-B78D-A39B58CF4236}" type="sibTrans" cxnId="{60141052-CA30-41C4-8654-DA2EE90D27BA}">
      <dgm:prSet/>
      <dgm:spPr/>
      <dgm:t>
        <a:bodyPr/>
        <a:lstStyle/>
        <a:p>
          <a:endParaRPr lang="en-US"/>
        </a:p>
      </dgm:t>
    </dgm:pt>
    <dgm:pt modelId="{1C929B0B-1F11-423D-8A93-7C48D8DEFFC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7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1" i="0" u="none" strike="noStrike" cap="none" normalizeH="0" baseline="0" smtClean="0">
              <a:ln/>
              <a:effectLst/>
              <a:latin typeface="Calibri" pitchFamily="34" charset="0"/>
            </a:rPr>
            <a:t>Propositional Clausal Logic</a:t>
          </a:r>
        </a:p>
        <a:p>
          <a:pPr marL="0" marR="0" lvl="0" indent="0" algn="ctr" defTabSz="914400" rtl="0" eaLnBrk="1" fontAlgn="base" latinLnBrk="0" hangingPunct="1">
            <a:lnSpc>
              <a:spcPct val="7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400" b="0" i="0" u="none" strike="noStrike" cap="none" normalizeH="0" baseline="0" smtClean="0">
              <a:ln/>
              <a:effectLst/>
              <a:latin typeface="Calibri" pitchFamily="34" charset="0"/>
            </a:rPr>
            <a:t>Expressions can be true or false</a:t>
          </a:r>
          <a:endParaRPr kumimoji="0" lang="en-US" sz="2400" b="0" i="0" u="none" strike="noStrike" cap="none" normalizeH="0" baseline="0" dirty="0" smtClean="0">
            <a:ln/>
            <a:effectLst/>
            <a:latin typeface="Calibri" pitchFamily="34" charset="0"/>
          </a:endParaRPr>
        </a:p>
      </dgm:t>
    </dgm:pt>
    <dgm:pt modelId="{EDB9EB6B-8AC0-4E3A-A053-192EE8EEE1E3}" type="parTrans" cxnId="{E90D9838-6075-4984-839C-A4103C845F3B}">
      <dgm:prSet/>
      <dgm:spPr/>
      <dgm:t>
        <a:bodyPr/>
        <a:lstStyle/>
        <a:p>
          <a:endParaRPr lang="en-US"/>
        </a:p>
      </dgm:t>
    </dgm:pt>
    <dgm:pt modelId="{EA091040-2B34-4833-9C2A-299637C79D6C}" type="sibTrans" cxnId="{E90D9838-6075-4984-839C-A4103C845F3B}">
      <dgm:prSet/>
      <dgm:spPr/>
      <dgm:t>
        <a:bodyPr/>
        <a:lstStyle/>
        <a:p>
          <a:endParaRPr lang="en-US"/>
        </a:p>
      </dgm:t>
    </dgm:pt>
    <dgm:pt modelId="{3E2DDAAE-1820-4C3A-B81D-19EABE114DE6}" type="pres">
      <dgm:prSet presAssocID="{4EFFAD0A-981C-4072-B6A8-935319F2A26D}" presName="Name0" presStyleCnt="0">
        <dgm:presLayoutVars>
          <dgm:dir/>
          <dgm:animLvl val="lvl"/>
          <dgm:resizeHandles val="exact"/>
        </dgm:presLayoutVars>
      </dgm:prSet>
      <dgm:spPr/>
    </dgm:pt>
    <dgm:pt modelId="{FF8E3D42-2268-4BB7-BEE7-BF88D533A527}" type="pres">
      <dgm:prSet presAssocID="{C6FCFA94-886D-40D7-B6E7-46ECF5EF572B}" presName="Name8" presStyleCnt="0"/>
      <dgm:spPr/>
    </dgm:pt>
    <dgm:pt modelId="{379D1B35-D31F-42E6-83CF-6100EEAF5095}" type="pres">
      <dgm:prSet presAssocID="{C6FCFA94-886D-40D7-B6E7-46ECF5EF572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C0D7D-C8DF-4E2C-B3E1-923334C432A4}" type="pres">
      <dgm:prSet presAssocID="{C6FCFA94-886D-40D7-B6E7-46ECF5EF572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E0E42-C2AC-42EB-8548-8B7AB2356955}" type="pres">
      <dgm:prSet presAssocID="{948C17B4-8F2B-4D4E-AD63-C00EC67C9F40}" presName="Name8" presStyleCnt="0"/>
      <dgm:spPr/>
    </dgm:pt>
    <dgm:pt modelId="{AAB8F85B-3732-4A7B-A2EA-F49D5E46C0CD}" type="pres">
      <dgm:prSet presAssocID="{948C17B4-8F2B-4D4E-AD63-C00EC67C9F4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465F6-AC8A-43E7-BF00-A4424D7C7678}" type="pres">
      <dgm:prSet presAssocID="{948C17B4-8F2B-4D4E-AD63-C00EC67C9F4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C3200-7339-4F65-87F0-057EB8178813}" type="pres">
      <dgm:prSet presAssocID="{1C929B0B-1F11-423D-8A93-7C48D8DEFFCB}" presName="Name8" presStyleCnt="0"/>
      <dgm:spPr/>
    </dgm:pt>
    <dgm:pt modelId="{05F53EDF-9145-486E-8D9D-02FA45ED6B61}" type="pres">
      <dgm:prSet presAssocID="{1C929B0B-1F11-423D-8A93-7C48D8DEFFCB}" presName="level" presStyleLbl="node1" presStyleIdx="2" presStyleCnt="3" custLinFactNeighborX="1149" custLinFactNeighborY="25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38C80-2522-449A-B3AC-2369973C534A}" type="pres">
      <dgm:prSet presAssocID="{1C929B0B-1F11-423D-8A93-7C48D8DEFF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2D8C61-C9E3-4396-B1E7-0BEB57363EB4}" type="presOf" srcId="{1C929B0B-1F11-423D-8A93-7C48D8DEFFCB}" destId="{05F53EDF-9145-486E-8D9D-02FA45ED6B61}" srcOrd="0" destOrd="0" presId="urn:microsoft.com/office/officeart/2005/8/layout/pyramid1"/>
    <dgm:cxn modelId="{A958254F-87E8-489D-B4A9-63C0095A2ED0}" srcId="{4EFFAD0A-981C-4072-B6A8-935319F2A26D}" destId="{C6FCFA94-886D-40D7-B6E7-46ECF5EF572B}" srcOrd="0" destOrd="0" parTransId="{CD408754-F2EB-4DF3-A81B-4BDAEA776718}" sibTransId="{059B201E-5250-4683-8B2C-C1BE3ECBF1B7}"/>
    <dgm:cxn modelId="{CB8E3941-5986-4065-9808-A2B99ACA6D71}" type="presOf" srcId="{948C17B4-8F2B-4D4E-AD63-C00EC67C9F40}" destId="{AAB8F85B-3732-4A7B-A2EA-F49D5E46C0CD}" srcOrd="0" destOrd="0" presId="urn:microsoft.com/office/officeart/2005/8/layout/pyramid1"/>
    <dgm:cxn modelId="{60141052-CA30-41C4-8654-DA2EE90D27BA}" srcId="{4EFFAD0A-981C-4072-B6A8-935319F2A26D}" destId="{948C17B4-8F2B-4D4E-AD63-C00EC67C9F40}" srcOrd="1" destOrd="0" parTransId="{FCDA4427-C3EC-4CEB-AAC5-FEF65AA9A1E3}" sibTransId="{AEE8F8CB-C2C5-44CC-B78D-A39B58CF4236}"/>
    <dgm:cxn modelId="{64DD2974-AEED-49A0-9F91-B9FA665094B3}" type="presOf" srcId="{1C929B0B-1F11-423D-8A93-7C48D8DEFFCB}" destId="{19B38C80-2522-449A-B3AC-2369973C534A}" srcOrd="1" destOrd="0" presId="urn:microsoft.com/office/officeart/2005/8/layout/pyramid1"/>
    <dgm:cxn modelId="{966A9592-C3CB-4451-A7A4-20339D07E5F0}" type="presOf" srcId="{C6FCFA94-886D-40D7-B6E7-46ECF5EF572B}" destId="{379D1B35-D31F-42E6-83CF-6100EEAF5095}" srcOrd="0" destOrd="0" presId="urn:microsoft.com/office/officeart/2005/8/layout/pyramid1"/>
    <dgm:cxn modelId="{8DBBD24E-92F0-4A2A-A0C5-41C27C943E77}" type="presOf" srcId="{4EFFAD0A-981C-4072-B6A8-935319F2A26D}" destId="{3E2DDAAE-1820-4C3A-B81D-19EABE114DE6}" srcOrd="0" destOrd="0" presId="urn:microsoft.com/office/officeart/2005/8/layout/pyramid1"/>
    <dgm:cxn modelId="{95D59923-E283-4514-BF56-55B5B5F116AB}" type="presOf" srcId="{C6FCFA94-886D-40D7-B6E7-46ECF5EF572B}" destId="{5E5C0D7D-C8DF-4E2C-B3E1-923334C432A4}" srcOrd="1" destOrd="0" presId="urn:microsoft.com/office/officeart/2005/8/layout/pyramid1"/>
    <dgm:cxn modelId="{2BB2D475-E43B-4EE2-AAFC-D12FBC01C88A}" type="presOf" srcId="{948C17B4-8F2B-4D4E-AD63-C00EC67C9F40}" destId="{309465F6-AC8A-43E7-BF00-A4424D7C7678}" srcOrd="1" destOrd="0" presId="urn:microsoft.com/office/officeart/2005/8/layout/pyramid1"/>
    <dgm:cxn modelId="{E90D9838-6075-4984-839C-A4103C845F3B}" srcId="{4EFFAD0A-981C-4072-B6A8-935319F2A26D}" destId="{1C929B0B-1F11-423D-8A93-7C48D8DEFFCB}" srcOrd="2" destOrd="0" parTransId="{EDB9EB6B-8AC0-4E3A-A053-192EE8EEE1E3}" sibTransId="{EA091040-2B34-4833-9C2A-299637C79D6C}"/>
    <dgm:cxn modelId="{5CE022BB-B83B-4EF8-9B87-9F4C512F7AC9}" type="presParOf" srcId="{3E2DDAAE-1820-4C3A-B81D-19EABE114DE6}" destId="{FF8E3D42-2268-4BB7-BEE7-BF88D533A527}" srcOrd="0" destOrd="0" presId="urn:microsoft.com/office/officeart/2005/8/layout/pyramid1"/>
    <dgm:cxn modelId="{A492949F-FCDF-4E68-A1F0-696D8D2749B2}" type="presParOf" srcId="{FF8E3D42-2268-4BB7-BEE7-BF88D533A527}" destId="{379D1B35-D31F-42E6-83CF-6100EEAF5095}" srcOrd="0" destOrd="0" presId="urn:microsoft.com/office/officeart/2005/8/layout/pyramid1"/>
    <dgm:cxn modelId="{0DA89530-DE65-449C-A558-2D8DF3BBA72A}" type="presParOf" srcId="{FF8E3D42-2268-4BB7-BEE7-BF88D533A527}" destId="{5E5C0D7D-C8DF-4E2C-B3E1-923334C432A4}" srcOrd="1" destOrd="0" presId="urn:microsoft.com/office/officeart/2005/8/layout/pyramid1"/>
    <dgm:cxn modelId="{6D7FB5FC-BB45-443B-89BA-1085D33D0C69}" type="presParOf" srcId="{3E2DDAAE-1820-4C3A-B81D-19EABE114DE6}" destId="{CC8E0E42-C2AC-42EB-8548-8B7AB2356955}" srcOrd="1" destOrd="0" presId="urn:microsoft.com/office/officeart/2005/8/layout/pyramid1"/>
    <dgm:cxn modelId="{DD089BB3-3F32-4C77-9A7A-C86D78230359}" type="presParOf" srcId="{CC8E0E42-C2AC-42EB-8548-8B7AB2356955}" destId="{AAB8F85B-3732-4A7B-A2EA-F49D5E46C0CD}" srcOrd="0" destOrd="0" presId="urn:microsoft.com/office/officeart/2005/8/layout/pyramid1"/>
    <dgm:cxn modelId="{C6C21F2D-B19E-4C66-BE52-4CAB22EEECD1}" type="presParOf" srcId="{CC8E0E42-C2AC-42EB-8548-8B7AB2356955}" destId="{309465F6-AC8A-43E7-BF00-A4424D7C7678}" srcOrd="1" destOrd="0" presId="urn:microsoft.com/office/officeart/2005/8/layout/pyramid1"/>
    <dgm:cxn modelId="{01E71FCF-3B29-47A9-973A-3A549BE3FA10}" type="presParOf" srcId="{3E2DDAAE-1820-4C3A-B81D-19EABE114DE6}" destId="{2CFC3200-7339-4F65-87F0-057EB8178813}" srcOrd="2" destOrd="0" presId="urn:microsoft.com/office/officeart/2005/8/layout/pyramid1"/>
    <dgm:cxn modelId="{59FAD228-468D-4418-A9F0-0A0E10BBCC68}" type="presParOf" srcId="{2CFC3200-7339-4F65-87F0-057EB8178813}" destId="{05F53EDF-9145-486E-8D9D-02FA45ED6B61}" srcOrd="0" destOrd="0" presId="urn:microsoft.com/office/officeart/2005/8/layout/pyramid1"/>
    <dgm:cxn modelId="{15D0779A-EEA2-4938-95BE-FD1973B49679}" type="presParOf" srcId="{2CFC3200-7339-4F65-87F0-057EB8178813}" destId="{19B38C80-2522-449A-B3AC-2369973C534A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4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39F8422-074F-4ED3-94CB-1FF6B1EE28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49713" y="0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C546-4505-418F-9FC8-E15AD54E910B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285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4375" y="4487863"/>
            <a:ext cx="5721350" cy="425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49713" y="8974138"/>
            <a:ext cx="3098800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91A4-3D80-4CC3-AB67-B30420B32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1F1A1-0B2D-4CFE-82A6-4CF395ED4B86}" type="slidenum">
              <a:rPr lang="en-US"/>
              <a:pPr/>
              <a:t>21</a:t>
            </a:fld>
            <a:endParaRPr lang="en-US"/>
          </a:p>
        </p:txBody>
      </p:sp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these are different from BNs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6BFB7-DB76-41F3-BB45-E307C170089C}" type="slidenum">
              <a:rPr lang="zh-CN" altLang="en-US" smtClean="0"/>
              <a:pPr/>
              <a:t>37</a:t>
            </a:fld>
            <a:endParaRPr lang="en-US" altLang="zh-CN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B5424-D75D-4DF4-81B4-7F47C95746D3}" type="slidenum">
              <a:rPr lang="en-US"/>
              <a:pPr/>
              <a:t>41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Remove Solution 1 and Solution 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277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7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277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713D5A-E5FD-460D-B012-52CB22269AD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0658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9055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1EF54-FD7A-408F-8CD1-5D0B9EF6B4D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71626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BFF70-1B0B-43D3-AD80-74B6D1CD669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47182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DB59937-00A5-467E-A521-4EAFA71A232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55808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433BC0-8ECA-4F09-8C38-8EC32DE92B6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64434" y="6468374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27D9B-FE38-4D65-BB3E-E1E95FED002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47182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C8707-4983-4ACD-8386-3CA7BFF7E44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0A453-7246-4DBA-B22E-4A7A147554A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4B120-CEB4-46A8-AE26-CA8CA02DAA8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7306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8B988-829C-4889-9E21-A6E879F6A46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A3724-3D4D-48D5-BAD0-A6DB0F01198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55808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21E70-AEA4-44DA-8A78-892CD2F0FF6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7306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37ECE-4599-4A58-B20E-9F03982F32D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 descr="UW-Madison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7306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4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17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7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19A9E54-69ED-4159-9736-933D961092A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" name="Picture 2" descr="UW-Madison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764434" y="6477000"/>
            <a:ext cx="381000" cy="3810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6400800" cy="3048000"/>
          </a:xfrm>
        </p:spPr>
        <p:txBody>
          <a:bodyPr/>
          <a:lstStyle/>
          <a:p>
            <a:pPr algn="ctr"/>
            <a:r>
              <a:rPr lang="en-US" sz="3600" dirty="0" err="1" smtClean="0"/>
              <a:t>Sriraam</a:t>
            </a:r>
            <a:r>
              <a:rPr lang="en-US" sz="3600" dirty="0" smtClean="0"/>
              <a:t> </a:t>
            </a:r>
            <a:r>
              <a:rPr lang="en-US" sz="3600" dirty="0" err="1" smtClean="0"/>
              <a:t>Natarajan</a:t>
            </a:r>
            <a:endParaRPr lang="en-US" sz="3600" dirty="0" smtClean="0"/>
          </a:p>
          <a:p>
            <a:pPr algn="ctr"/>
            <a:endParaRPr lang="en-US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1" y="533400"/>
            <a:ext cx="83058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Introduction to Probabilistic Logical Models</a:t>
            </a:r>
            <a:endParaRPr lang="en-US" sz="4400" dirty="0"/>
          </a:p>
        </p:txBody>
      </p:sp>
      <p:pic>
        <p:nvPicPr>
          <p:cNvPr id="4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61722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Slides based on tutorials by </a:t>
            </a:r>
            <a:r>
              <a:rPr lang="en-US" sz="2000" b="1" dirty="0" err="1" smtClean="0">
                <a:latin typeface="Calibri" pitchFamily="34" charset="0"/>
              </a:rPr>
              <a:t>Kristian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Kersting</a:t>
            </a:r>
            <a:r>
              <a:rPr lang="en-US" sz="2000" b="1" dirty="0" smtClean="0">
                <a:latin typeface="Calibri" pitchFamily="34" charset="0"/>
              </a:rPr>
              <a:t>, James </a:t>
            </a:r>
            <a:r>
              <a:rPr lang="en-US" sz="2000" b="1" dirty="0" err="1" smtClean="0">
                <a:latin typeface="Calibri" pitchFamily="34" charset="0"/>
              </a:rPr>
              <a:t>Cussens</a:t>
            </a:r>
            <a:r>
              <a:rPr lang="en-US" sz="2000" b="1" dirty="0" smtClean="0">
                <a:latin typeface="Calibri" pitchFamily="34" charset="0"/>
              </a:rPr>
              <a:t>, </a:t>
            </a:r>
            <a:r>
              <a:rPr lang="en-US" sz="2000" b="1" dirty="0" err="1" smtClean="0">
                <a:latin typeface="Calibri" pitchFamily="34" charset="0"/>
              </a:rPr>
              <a:t>Lise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Getoor</a:t>
            </a:r>
            <a:r>
              <a:rPr lang="en-US" sz="2000" b="1" dirty="0" smtClean="0">
                <a:latin typeface="Calibri" pitchFamily="34" charset="0"/>
              </a:rPr>
              <a:t> </a:t>
            </a:r>
          </a:p>
          <a:p>
            <a:r>
              <a:rPr lang="en-US" sz="2000" b="1" dirty="0" smtClean="0">
                <a:latin typeface="Calibri" pitchFamily="34" charset="0"/>
              </a:rPr>
              <a:t>&amp; Pedro </a:t>
            </a:r>
            <a:r>
              <a:rPr lang="en-US" sz="2000" b="1" dirty="0" err="1" smtClean="0">
                <a:latin typeface="Calibri" pitchFamily="34" charset="0"/>
              </a:rPr>
              <a:t>Domingos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Calibri" pitchFamily="34" charset="0"/>
              </a:rPr>
              <a:t>Several SRL formalisms =&gt; Endless Possibilities</a:t>
            </a:r>
            <a:endParaRPr lang="en-US" sz="40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676400"/>
            <a:ext cx="5715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data 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</a:rPr>
              <a:t>Biological data (</a:t>
            </a:r>
            <a:r>
              <a:rPr lang="en-US" sz="2000" b="1" dirty="0" smtClean="0">
                <a:solidFill>
                  <a:srgbClr val="FFC000"/>
                </a:solidFill>
              </a:rPr>
              <a:t>bio</a:t>
            </a:r>
            <a:r>
              <a:rPr lang="en-US" sz="2000" dirty="0" smtClean="0">
                <a:solidFill>
                  <a:srgbClr val="FFC000"/>
                </a:solidFill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Social Network Analysis 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Bibliographic data 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cite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Epidimiological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 data 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 networks 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Collaborative filtering problems 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Trust networks (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trust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 smtClean="0">
                <a:solidFill>
                  <a:srgbClr val="FFC000"/>
                </a:solidFill>
                <a:latin typeface="+mn-lt"/>
              </a:rPr>
              <a:t>Reinforcement Learning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Natural Language Processing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000" dirty="0" smtClean="0">
                <a:solidFill>
                  <a:srgbClr val="FFC000"/>
                </a:solidFill>
                <a:latin typeface="+mn-lt"/>
              </a:rPr>
              <a:t>SAT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…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212" name="Rectangle 20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077200" cy="1431925"/>
          </a:xfrm>
        </p:spPr>
        <p:txBody>
          <a:bodyPr/>
          <a:lstStyle/>
          <a:p>
            <a:r>
              <a:rPr lang="de-DE" sz="3200" dirty="0">
                <a:latin typeface="Calibri" pitchFamily="34" charset="0"/>
              </a:rPr>
              <a:t>(Propositional) </a:t>
            </a:r>
            <a:r>
              <a:rPr lang="de-DE" sz="3200" dirty="0" smtClean="0">
                <a:latin typeface="Calibri" pitchFamily="34" charset="0"/>
              </a:rPr>
              <a:t>Logic Program – 1-slide Intro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92214" name="Text Box 22"/>
          <p:cNvSpPr txBox="1">
            <a:spLocks noChangeArrowheads="1"/>
          </p:cNvSpPr>
          <p:nvPr/>
        </p:nvSpPr>
        <p:spPr bwMode="auto">
          <a:xfrm>
            <a:off x="398463" y="5229225"/>
            <a:ext cx="689541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Clauses: </a:t>
            </a:r>
            <a:r>
              <a:rPr lang="de-DE" sz="2000" b="1" dirty="0">
                <a:latin typeface="Calibri" pitchFamily="34" charset="0"/>
              </a:rPr>
              <a:t>IF</a:t>
            </a:r>
            <a:r>
              <a:rPr lang="de-DE" sz="2000" dirty="0">
                <a:latin typeface="Calibri" pitchFamily="34" charset="0"/>
              </a:rPr>
              <a:t> </a:t>
            </a:r>
            <a:r>
              <a:rPr lang="de-DE" sz="2000" b="1" dirty="0">
                <a:latin typeface="Calibri" pitchFamily="34" charset="0"/>
              </a:rPr>
              <a:t>burglary</a:t>
            </a:r>
            <a:r>
              <a:rPr lang="de-DE" sz="2000" dirty="0">
                <a:latin typeface="Calibri" pitchFamily="34" charset="0"/>
              </a:rPr>
              <a:t> and </a:t>
            </a:r>
            <a:r>
              <a:rPr lang="de-DE" sz="2000" b="1" dirty="0">
                <a:latin typeface="Calibri" pitchFamily="34" charset="0"/>
              </a:rPr>
              <a:t>earthquake</a:t>
            </a:r>
            <a:r>
              <a:rPr lang="de-DE" sz="2000" dirty="0">
                <a:latin typeface="Calibri" pitchFamily="34" charset="0"/>
              </a:rPr>
              <a:t> are true </a:t>
            </a:r>
            <a:r>
              <a:rPr lang="de-DE" sz="2000" b="1" dirty="0">
                <a:latin typeface="Calibri" pitchFamily="34" charset="0"/>
              </a:rPr>
              <a:t>THEN</a:t>
            </a:r>
            <a:r>
              <a:rPr lang="de-DE" sz="2000" dirty="0">
                <a:latin typeface="Calibri" pitchFamily="34" charset="0"/>
              </a:rPr>
              <a:t> </a:t>
            </a:r>
            <a:r>
              <a:rPr lang="de-DE" sz="2000" b="1" dirty="0">
                <a:latin typeface="Calibri" pitchFamily="34" charset="0"/>
              </a:rPr>
              <a:t>alarm</a:t>
            </a:r>
            <a:r>
              <a:rPr lang="de-DE" sz="2000" dirty="0">
                <a:latin typeface="Calibri" pitchFamily="34" charset="0"/>
              </a:rPr>
              <a:t> is true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92213" name="Text Box 21"/>
          <p:cNvSpPr txBox="1">
            <a:spLocks noChangeArrowheads="1"/>
          </p:cNvSpPr>
          <p:nvPr/>
        </p:nvSpPr>
        <p:spPr bwMode="auto">
          <a:xfrm>
            <a:off x="3924300" y="1716088"/>
            <a:ext cx="3353482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2000" b="1" dirty="0">
                <a:latin typeface="Calibri" pitchFamily="34" charset="0"/>
              </a:rPr>
              <a:t>burglary.</a:t>
            </a:r>
          </a:p>
          <a:p>
            <a:pPr algn="l"/>
            <a:r>
              <a:rPr lang="de-DE" sz="2000" b="1" dirty="0">
                <a:latin typeface="Calibri" pitchFamily="34" charset="0"/>
              </a:rPr>
              <a:t>earthquake.</a:t>
            </a:r>
          </a:p>
          <a:p>
            <a:pPr algn="l"/>
            <a:r>
              <a:rPr lang="de-DE" sz="2000" b="1" dirty="0">
                <a:latin typeface="Calibri" pitchFamily="34" charset="0"/>
              </a:rPr>
              <a:t>alarm :- burglary, earthquake.</a:t>
            </a:r>
          </a:p>
          <a:p>
            <a:pPr algn="l"/>
            <a:r>
              <a:rPr lang="de-DE" sz="2000" b="1" dirty="0">
                <a:latin typeface="Calibri" pitchFamily="34" charset="0"/>
              </a:rPr>
              <a:t>marycalls :- alarm.</a:t>
            </a:r>
          </a:p>
          <a:p>
            <a:pPr algn="l"/>
            <a:r>
              <a:rPr lang="de-DE" sz="2000" b="1" dirty="0">
                <a:latin typeface="Calibri" pitchFamily="34" charset="0"/>
              </a:rPr>
              <a:t>johncalls :- alarm.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392222" name="Text Box 30"/>
          <p:cNvSpPr txBox="1">
            <a:spLocks noChangeArrowheads="1"/>
          </p:cNvSpPr>
          <p:nvPr/>
        </p:nvSpPr>
        <p:spPr bwMode="auto">
          <a:xfrm>
            <a:off x="395288" y="4133850"/>
            <a:ext cx="602863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Herbrand Base (HB) = </a:t>
            </a:r>
            <a:r>
              <a:rPr lang="de-DE" sz="2000" b="1" dirty="0">
                <a:latin typeface="Calibri" pitchFamily="34" charset="0"/>
              </a:rPr>
              <a:t>all atoms in the program</a:t>
            </a:r>
          </a:p>
          <a:p>
            <a:pPr algn="l"/>
            <a:r>
              <a:rPr lang="de-DE" sz="2000" b="1" dirty="0">
                <a:latin typeface="Calibri" pitchFamily="34" charset="0"/>
              </a:rPr>
              <a:t>            burglary, earthquake, alarm, marycalls, johncalls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92224" name="Text Box 32"/>
          <p:cNvSpPr txBox="1">
            <a:spLocks noChangeArrowheads="1"/>
          </p:cNvSpPr>
          <p:nvPr/>
        </p:nvSpPr>
        <p:spPr bwMode="auto">
          <a:xfrm rot="-21600000">
            <a:off x="1397883" y="2475677"/>
            <a:ext cx="107138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>
                <a:latin typeface="Calibri" pitchFamily="34" charset="0"/>
              </a:rPr>
              <a:t>Program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392225" name="Line 33"/>
          <p:cNvSpPr>
            <a:spLocks noChangeShapeType="1"/>
          </p:cNvSpPr>
          <p:nvPr/>
        </p:nvSpPr>
        <p:spPr bwMode="auto">
          <a:xfrm flipH="1">
            <a:off x="6629400" y="1905000"/>
            <a:ext cx="287338" cy="504825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392226" name="Text Box 34"/>
          <p:cNvSpPr txBox="1">
            <a:spLocks noChangeArrowheads="1"/>
          </p:cNvSpPr>
          <p:nvPr/>
        </p:nvSpPr>
        <p:spPr bwMode="auto">
          <a:xfrm>
            <a:off x="6781800" y="1524000"/>
            <a:ext cx="74084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92D050"/>
                </a:solidFill>
                <a:latin typeface="Calibri" pitchFamily="34" charset="0"/>
              </a:rPr>
              <a:t>atom</a:t>
            </a:r>
            <a:endParaRPr lang="en-US" sz="2000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92228" name="Line 36"/>
          <p:cNvSpPr>
            <a:spLocks noChangeShapeType="1"/>
          </p:cNvSpPr>
          <p:nvPr/>
        </p:nvSpPr>
        <p:spPr bwMode="auto">
          <a:xfrm flipH="1" flipV="1">
            <a:off x="6095999" y="2743200"/>
            <a:ext cx="685800" cy="3810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392229" name="Text Box 37"/>
          <p:cNvSpPr txBox="1">
            <a:spLocks noChangeArrowheads="1"/>
          </p:cNvSpPr>
          <p:nvPr/>
        </p:nvSpPr>
        <p:spPr bwMode="auto">
          <a:xfrm>
            <a:off x="6858000" y="3200400"/>
            <a:ext cx="72006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92D050"/>
                </a:solidFill>
                <a:latin typeface="Calibri" pitchFamily="34" charset="0"/>
              </a:rPr>
              <a:t>body</a:t>
            </a:r>
            <a:endParaRPr lang="en-US" sz="2000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92230" name="Line 38"/>
          <p:cNvSpPr>
            <a:spLocks noChangeShapeType="1"/>
          </p:cNvSpPr>
          <p:nvPr/>
        </p:nvSpPr>
        <p:spPr bwMode="auto">
          <a:xfrm>
            <a:off x="3276600" y="2438400"/>
            <a:ext cx="609600" cy="3810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392231" name="Text Box 39"/>
          <p:cNvSpPr txBox="1">
            <a:spLocks noChangeArrowheads="1"/>
          </p:cNvSpPr>
          <p:nvPr/>
        </p:nvSpPr>
        <p:spPr bwMode="auto">
          <a:xfrm>
            <a:off x="2743200" y="2057400"/>
            <a:ext cx="71686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92D050"/>
                </a:solidFill>
                <a:latin typeface="Calibri" pitchFamily="34" charset="0"/>
              </a:rPr>
              <a:t>head</a:t>
            </a:r>
            <a:endParaRPr lang="en-US" sz="2000" b="1" dirty="0">
              <a:solidFill>
                <a:srgbClr val="92D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14" grpId="0"/>
      <p:bldP spid="392222" grpId="0"/>
      <p:bldP spid="392225" grpId="0" animBg="1"/>
      <p:bldP spid="392226" grpId="0"/>
      <p:bldP spid="392228" grpId="0" animBg="1"/>
      <p:bldP spid="392229" grpId="0"/>
      <p:bldP spid="392230" grpId="0" animBg="1"/>
      <p:bldP spid="3922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 Logic Programming (LP)</a:t>
            </a:r>
            <a:endParaRPr lang="en-US"/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/>
            <a:r>
              <a:rPr lang="en-US" dirty="0" smtClean="0"/>
              <a:t>2 views:</a:t>
            </a:r>
            <a:endParaRPr lang="en-US" dirty="0"/>
          </a:p>
          <a:p>
            <a:pPr marL="609600" indent="-609600">
              <a:lnSpc>
                <a:spcPct val="30000"/>
              </a:lnSpc>
              <a:buFontTx/>
              <a:buNone/>
            </a:pPr>
            <a:endParaRPr lang="en-US" dirty="0"/>
          </a:p>
          <a:p>
            <a:pPr marL="990600" lvl="1" indent="-533400">
              <a:buFontTx/>
              <a:buAutoNum type="arabicParenR"/>
            </a:pPr>
            <a:r>
              <a:rPr lang="en-US" dirty="0" smtClean="0"/>
              <a:t>Model-Theoretic</a:t>
            </a:r>
            <a:endParaRPr lang="en-US" dirty="0"/>
          </a:p>
          <a:p>
            <a:pPr marL="990600" lvl="1" indent="-533400">
              <a:buFontTx/>
              <a:buAutoNum type="arabicParenR"/>
            </a:pPr>
            <a:endParaRPr lang="en-US" dirty="0"/>
          </a:p>
          <a:p>
            <a:pPr marL="990600" lvl="1" indent="-533400">
              <a:buFontTx/>
              <a:buAutoNum type="arabicParenR"/>
            </a:pPr>
            <a:r>
              <a:rPr lang="en-US" dirty="0" smtClean="0"/>
              <a:t>Proof-Theoretic</a:t>
            </a:r>
            <a:endParaRPr lang="en-US" dirty="0"/>
          </a:p>
          <a:p>
            <a:pPr marL="990600" lvl="1" indent="-533400"/>
            <a:endParaRPr lang="de-DE" dirty="0"/>
          </a:p>
          <a:p>
            <a:pPr marL="990600" lvl="1" indent="-533400"/>
            <a:endParaRPr lang="en-US" dirty="0"/>
          </a:p>
          <a:p>
            <a:pPr marL="990600" lvl="1" indent="-533400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990600"/>
          </a:xfrm>
        </p:spPr>
        <p:txBody>
          <a:bodyPr/>
          <a:lstStyle/>
          <a:p>
            <a:pPr algn="ctr"/>
            <a:r>
              <a:rPr lang="en-US" sz="3600"/>
              <a:t>Model Theoretic View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876800"/>
            <a:ext cx="75438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000" dirty="0">
                <a:latin typeface="Calibri" pitchFamily="34" charset="0"/>
              </a:rPr>
              <a:t>Logic Program restricts the set of possible worlds</a:t>
            </a:r>
          </a:p>
          <a:p>
            <a:pPr>
              <a:lnSpc>
                <a:spcPct val="90000"/>
              </a:lnSpc>
            </a:pPr>
            <a:r>
              <a:rPr lang="de-DE" sz="2000" dirty="0">
                <a:latin typeface="Calibri" pitchFamily="34" charset="0"/>
              </a:rPr>
              <a:t>Five propositions – Herbrand base</a:t>
            </a:r>
          </a:p>
          <a:p>
            <a:pPr>
              <a:lnSpc>
                <a:spcPct val="90000"/>
              </a:lnSpc>
            </a:pPr>
            <a:r>
              <a:rPr lang="de-DE" sz="2000" dirty="0">
                <a:latin typeface="Calibri" pitchFamily="34" charset="0"/>
              </a:rPr>
              <a:t>Specifies the set of possible worlds </a:t>
            </a:r>
          </a:p>
          <a:p>
            <a:pPr>
              <a:lnSpc>
                <a:spcPct val="90000"/>
              </a:lnSpc>
            </a:pPr>
            <a:r>
              <a:rPr lang="de-DE" sz="2000" dirty="0" smtClean="0">
                <a:latin typeface="Calibri" pitchFamily="34" charset="0"/>
              </a:rPr>
              <a:t>An interpretation is a model of a clause C </a:t>
            </a:r>
            <a:r>
              <a:rPr lang="de-DE" sz="2000" dirty="0" smtClean="0">
                <a:latin typeface="Calibri" pitchFamily="34" charset="0"/>
                <a:sym typeface="Wingdings" pitchFamily="2" charset="2"/>
              </a:rPr>
              <a:t></a:t>
            </a:r>
            <a:r>
              <a:rPr lang="de-DE" sz="2000" dirty="0" smtClean="0">
                <a:latin typeface="Calibri" pitchFamily="34" charset="0"/>
              </a:rPr>
              <a:t> If the body of C holds then the head holds, too.</a:t>
            </a: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de-DE" sz="2000" dirty="0">
              <a:latin typeface="Calibri" pitchFamily="34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768975" y="2362200"/>
            <a:ext cx="3375025" cy="158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1400" b="1">
                <a:solidFill>
                  <a:srgbClr val="FFFF66"/>
                </a:solidFill>
                <a:latin typeface="Courier New" pitchFamily="49" charset="0"/>
              </a:rPr>
              <a:t>burglary.</a:t>
            </a:r>
          </a:p>
          <a:p>
            <a:pPr eaLnBrk="1" hangingPunct="1">
              <a:spcBef>
                <a:spcPct val="50000"/>
              </a:spcBef>
            </a:pPr>
            <a:r>
              <a:rPr lang="de-DE" sz="1400" b="1">
                <a:solidFill>
                  <a:srgbClr val="FFFF66"/>
                </a:solidFill>
                <a:latin typeface="Courier New" pitchFamily="49" charset="0"/>
              </a:rPr>
              <a:t>earthquake.</a:t>
            </a:r>
          </a:p>
          <a:p>
            <a:pPr eaLnBrk="1" hangingPunct="1">
              <a:spcBef>
                <a:spcPct val="50000"/>
              </a:spcBef>
            </a:pPr>
            <a:r>
              <a:rPr lang="de-DE" sz="1400" b="1">
                <a:solidFill>
                  <a:srgbClr val="FFFF66"/>
                </a:solidFill>
                <a:latin typeface="Courier New" pitchFamily="49" charset="0"/>
              </a:rPr>
              <a:t>alarm :- burglary, earthquake.</a:t>
            </a:r>
          </a:p>
          <a:p>
            <a:pPr eaLnBrk="1" hangingPunct="1">
              <a:spcBef>
                <a:spcPct val="50000"/>
              </a:spcBef>
            </a:pPr>
            <a:r>
              <a:rPr lang="de-DE" sz="1400" b="1">
                <a:solidFill>
                  <a:srgbClr val="FFFF66"/>
                </a:solidFill>
                <a:latin typeface="Courier New" pitchFamily="49" charset="0"/>
              </a:rPr>
              <a:t>marycalls :- alarm.</a:t>
            </a:r>
          </a:p>
          <a:p>
            <a:pPr eaLnBrk="1" hangingPunct="1">
              <a:spcBef>
                <a:spcPct val="50000"/>
              </a:spcBef>
            </a:pPr>
            <a:r>
              <a:rPr lang="de-DE" sz="1400" b="1">
                <a:solidFill>
                  <a:srgbClr val="FFFF66"/>
                </a:solidFill>
                <a:latin typeface="Courier New" pitchFamily="49" charset="0"/>
              </a:rPr>
              <a:t>johncalls :- alarm.</a:t>
            </a:r>
            <a:endParaRPr lang="en-US" sz="1400" b="1">
              <a:solidFill>
                <a:srgbClr val="FFFF66"/>
              </a:solidFill>
              <a:latin typeface="Courier New" pitchFamily="49" charset="0"/>
            </a:endParaRPr>
          </a:p>
        </p:txBody>
      </p:sp>
      <p:grpSp>
        <p:nvGrpSpPr>
          <p:cNvPr id="42009" name="Group 25"/>
          <p:cNvGrpSpPr>
            <a:grpSpLocks/>
          </p:cNvGrpSpPr>
          <p:nvPr/>
        </p:nvGrpSpPr>
        <p:grpSpPr bwMode="auto">
          <a:xfrm>
            <a:off x="584200" y="1697038"/>
            <a:ext cx="5892800" cy="2811462"/>
            <a:chOff x="384" y="2149"/>
            <a:chExt cx="4204" cy="1819"/>
          </a:xfrm>
        </p:grpSpPr>
        <p:sp>
          <p:nvSpPr>
            <p:cNvPr id="41989" name="Oval 5"/>
            <p:cNvSpPr>
              <a:spLocks noChangeArrowheads="1"/>
            </p:cNvSpPr>
            <p:nvPr/>
          </p:nvSpPr>
          <p:spPr bwMode="auto">
            <a:xfrm>
              <a:off x="1898" y="2881"/>
              <a:ext cx="1042" cy="272"/>
            </a:xfrm>
            <a:prstGeom prst="ellipse">
              <a:avLst/>
            </a:prstGeom>
            <a:gradFill rotWithShape="1">
              <a:gsLst>
                <a:gs pos="0">
                  <a:srgbClr val="D6D7FC">
                    <a:gamma/>
                    <a:shade val="46275"/>
                    <a:invGamma/>
                  </a:srgbClr>
                </a:gs>
                <a:gs pos="100000">
                  <a:srgbClr val="D6D7F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90" name="Oval 6"/>
            <p:cNvSpPr>
              <a:spLocks noChangeArrowheads="1"/>
            </p:cNvSpPr>
            <p:nvPr/>
          </p:nvSpPr>
          <p:spPr bwMode="auto">
            <a:xfrm>
              <a:off x="884" y="3632"/>
              <a:ext cx="1042" cy="272"/>
            </a:xfrm>
            <a:prstGeom prst="ellipse">
              <a:avLst/>
            </a:prstGeom>
            <a:gradFill rotWithShape="1">
              <a:gsLst>
                <a:gs pos="0">
                  <a:srgbClr val="D6D7FC">
                    <a:gamma/>
                    <a:shade val="46275"/>
                    <a:invGamma/>
                  </a:srgbClr>
                </a:gs>
                <a:gs pos="100000">
                  <a:srgbClr val="D6D7F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2950" y="2179"/>
              <a:ext cx="1043" cy="272"/>
            </a:xfrm>
            <a:prstGeom prst="ellipse">
              <a:avLst/>
            </a:prstGeom>
            <a:gradFill rotWithShape="1">
              <a:gsLst>
                <a:gs pos="0">
                  <a:srgbClr val="D6D7FC">
                    <a:gamma/>
                    <a:shade val="46275"/>
                    <a:invGamma/>
                  </a:srgbClr>
                </a:gs>
                <a:gs pos="100000">
                  <a:srgbClr val="D6D7F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auto">
            <a:xfrm>
              <a:off x="909" y="2160"/>
              <a:ext cx="1042" cy="272"/>
            </a:xfrm>
            <a:prstGeom prst="ellipse">
              <a:avLst/>
            </a:prstGeom>
            <a:gradFill rotWithShape="1">
              <a:gsLst>
                <a:gs pos="0">
                  <a:srgbClr val="D6D7FC">
                    <a:gamma/>
                    <a:shade val="46275"/>
                    <a:invGamma/>
                  </a:srgbClr>
                </a:gs>
                <a:gs pos="100000">
                  <a:srgbClr val="D6D7F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967" y="2160"/>
              <a:ext cx="911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 dirty="0">
                  <a:solidFill>
                    <a:schemeClr val="bg1"/>
                  </a:solidFill>
                  <a:latin typeface="Courier New" pitchFamily="49" charset="0"/>
                </a:rPr>
                <a:t>burglary</a:t>
              </a:r>
              <a:endParaRPr lang="en-US" sz="1800" b="1" dirty="0">
                <a:solidFill>
                  <a:schemeClr val="bg1"/>
                </a:solidFill>
                <a:latin typeface="Courier New" pitchFamily="49" charset="0"/>
              </a:endParaRP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2951" y="2205"/>
              <a:ext cx="1106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 dirty="0">
                  <a:solidFill>
                    <a:schemeClr val="bg1"/>
                  </a:solidFill>
                  <a:latin typeface="Courier New" pitchFamily="49" charset="0"/>
                </a:rPr>
                <a:t>earthquake</a:t>
              </a:r>
              <a:endParaRPr lang="en-US" sz="1800" b="1" dirty="0">
                <a:solidFill>
                  <a:schemeClr val="bg1"/>
                </a:solidFill>
                <a:latin typeface="Courier New" pitchFamily="49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2124" y="2880"/>
              <a:ext cx="618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 dirty="0">
                  <a:solidFill>
                    <a:schemeClr val="bg1"/>
                  </a:solidFill>
                  <a:latin typeface="Courier New" pitchFamily="49" charset="0"/>
                </a:rPr>
                <a:t>alarm</a:t>
              </a:r>
              <a:endParaRPr lang="en-US" sz="1800" b="1" dirty="0">
                <a:solidFill>
                  <a:schemeClr val="bg1"/>
                </a:solidFill>
                <a:latin typeface="Courier New" pitchFamily="49" charset="0"/>
              </a:endParaRPr>
            </a:p>
          </p:txBody>
        </p:sp>
        <p:sp>
          <p:nvSpPr>
            <p:cNvPr id="41997" name="Oval 13"/>
            <p:cNvSpPr>
              <a:spLocks noChangeArrowheads="1"/>
            </p:cNvSpPr>
            <p:nvPr/>
          </p:nvSpPr>
          <p:spPr bwMode="auto">
            <a:xfrm>
              <a:off x="2956" y="3657"/>
              <a:ext cx="1042" cy="272"/>
            </a:xfrm>
            <a:prstGeom prst="ellipse">
              <a:avLst/>
            </a:prstGeom>
            <a:gradFill rotWithShape="1">
              <a:gsLst>
                <a:gs pos="0">
                  <a:srgbClr val="D6D7FC">
                    <a:gamma/>
                    <a:shade val="46275"/>
                    <a:invGamma/>
                  </a:srgbClr>
                </a:gs>
                <a:gs pos="100000">
                  <a:srgbClr val="D6D7F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847" y="3648"/>
              <a:ext cx="1106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 dirty="0">
                  <a:solidFill>
                    <a:schemeClr val="bg1"/>
                  </a:solidFill>
                  <a:latin typeface="Courier New" pitchFamily="49" charset="0"/>
                </a:rPr>
                <a:t>marycalls</a:t>
              </a:r>
              <a:r>
                <a:rPr lang="de-DE" sz="1800" dirty="0">
                  <a:latin typeface="Courier New" pitchFamily="49" charset="0"/>
                </a:rPr>
                <a:t>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2964" y="3669"/>
              <a:ext cx="1105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>
                  <a:solidFill>
                    <a:schemeClr val="bg1"/>
                  </a:solidFill>
                  <a:latin typeface="Courier New" pitchFamily="49" charset="0"/>
                </a:rPr>
                <a:t>johncalls</a:t>
              </a:r>
              <a:r>
                <a:rPr lang="de-DE" sz="1800">
                  <a:solidFill>
                    <a:schemeClr val="bg1"/>
                  </a:solidFill>
                  <a:latin typeface="Courier New" pitchFamily="49" charset="0"/>
                </a:rPr>
                <a:t> </a:t>
              </a:r>
              <a:endParaRPr lang="en-US" sz="1800">
                <a:solidFill>
                  <a:schemeClr val="bg1"/>
                </a:solidFill>
                <a:latin typeface="Courier New" pitchFamily="49" charset="0"/>
              </a:endParaRPr>
            </a:p>
          </p:txBody>
        </p:sp>
        <p:cxnSp>
          <p:nvCxnSpPr>
            <p:cNvPr id="42000" name="AutoShape 16"/>
            <p:cNvCxnSpPr>
              <a:cxnSpLocks noChangeShapeType="1"/>
              <a:stCxn id="41991" idx="4"/>
              <a:endCxn id="41989" idx="7"/>
            </p:cNvCxnSpPr>
            <p:nvPr/>
          </p:nvCxnSpPr>
          <p:spPr bwMode="auto">
            <a:xfrm flipH="1">
              <a:off x="2787" y="2451"/>
              <a:ext cx="685" cy="47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001" name="AutoShape 17"/>
            <p:cNvCxnSpPr>
              <a:cxnSpLocks noChangeShapeType="1"/>
              <a:stCxn id="41989" idx="5"/>
            </p:cNvCxnSpPr>
            <p:nvPr/>
          </p:nvCxnSpPr>
          <p:spPr bwMode="auto">
            <a:xfrm>
              <a:off x="2787" y="3113"/>
              <a:ext cx="713" cy="5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002" name="AutoShape 18"/>
            <p:cNvCxnSpPr>
              <a:cxnSpLocks noChangeShapeType="1"/>
              <a:stCxn id="41989" idx="3"/>
              <a:endCxn id="41990" idx="0"/>
            </p:cNvCxnSpPr>
            <p:nvPr/>
          </p:nvCxnSpPr>
          <p:spPr bwMode="auto">
            <a:xfrm flipH="1">
              <a:off x="1405" y="3113"/>
              <a:ext cx="646" cy="5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003" name="AutoShape 19"/>
            <p:cNvCxnSpPr>
              <a:cxnSpLocks noChangeShapeType="1"/>
              <a:stCxn id="41992" idx="4"/>
              <a:endCxn id="41989" idx="1"/>
            </p:cNvCxnSpPr>
            <p:nvPr/>
          </p:nvCxnSpPr>
          <p:spPr bwMode="auto">
            <a:xfrm>
              <a:off x="1430" y="2432"/>
              <a:ext cx="621" cy="4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384" y="2149"/>
              <a:ext cx="61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true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false</a:t>
              </a:r>
              <a:endParaRPr lang="en-US" sz="1800" b="1">
                <a:solidFill>
                  <a:srgbClr val="99FF33"/>
                </a:solidFill>
                <a:latin typeface="Courier New" pitchFamily="49" charset="0"/>
              </a:endParaRPr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3969" y="2195"/>
              <a:ext cx="619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true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false</a:t>
              </a:r>
              <a:endParaRPr lang="en-US" sz="1800" b="1">
                <a:solidFill>
                  <a:srgbClr val="99FF33"/>
                </a:solidFill>
                <a:latin typeface="Courier New" pitchFamily="49" charset="0"/>
              </a:endParaRPr>
            </a:p>
          </p:txBody>
        </p:sp>
        <p:sp>
          <p:nvSpPr>
            <p:cNvPr id="42006" name="Text Box 22"/>
            <p:cNvSpPr txBox="1">
              <a:spLocks noChangeArrowheads="1"/>
            </p:cNvSpPr>
            <p:nvPr/>
          </p:nvSpPr>
          <p:spPr bwMode="auto">
            <a:xfrm>
              <a:off x="384" y="3612"/>
              <a:ext cx="618" cy="2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true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false</a:t>
              </a:r>
              <a:endParaRPr lang="en-US" sz="1800" b="1">
                <a:solidFill>
                  <a:srgbClr val="99FF33"/>
                </a:solidFill>
                <a:latin typeface="Courier New" pitchFamily="49" charset="0"/>
              </a:endParaRPr>
            </a:p>
          </p:txBody>
        </p:sp>
        <p:sp>
          <p:nvSpPr>
            <p:cNvPr id="42007" name="Text Box 23"/>
            <p:cNvSpPr txBox="1">
              <a:spLocks noChangeArrowheads="1"/>
            </p:cNvSpPr>
            <p:nvPr/>
          </p:nvSpPr>
          <p:spPr bwMode="auto">
            <a:xfrm>
              <a:off x="3954" y="3678"/>
              <a:ext cx="619" cy="2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true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false</a:t>
              </a:r>
              <a:endParaRPr lang="en-US" sz="1800" b="1">
                <a:solidFill>
                  <a:srgbClr val="99FF33"/>
                </a:solidFill>
                <a:latin typeface="Courier New" pitchFamily="49" charset="0"/>
              </a:endParaRPr>
            </a:p>
          </p:txBody>
        </p:sp>
        <p:sp>
          <p:nvSpPr>
            <p:cNvPr id="42008" name="Text Box 24"/>
            <p:cNvSpPr txBox="1">
              <a:spLocks noChangeArrowheads="1"/>
            </p:cNvSpPr>
            <p:nvPr/>
          </p:nvSpPr>
          <p:spPr bwMode="auto">
            <a:xfrm>
              <a:off x="2154" y="2568"/>
              <a:ext cx="61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true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false</a:t>
              </a:r>
              <a:endParaRPr lang="en-US" sz="1800" b="1">
                <a:solidFill>
                  <a:srgbClr val="99FF33"/>
                </a:solidFill>
                <a:latin typeface="Courier New" pitchFamily="49" charset="0"/>
              </a:endParaRPr>
            </a:p>
          </p:txBody>
        </p:sp>
      </p:grpSp>
      <p:pic>
        <p:nvPicPr>
          <p:cNvPr id="25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19200"/>
          </a:xfrm>
        </p:spPr>
        <p:txBody>
          <a:bodyPr/>
          <a:lstStyle/>
          <a:p>
            <a:pPr algn="ctr"/>
            <a:r>
              <a:rPr lang="en-US" sz="3200"/>
              <a:t>Probabilities on Possible worlds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953000"/>
            <a:ext cx="7543800" cy="1676400"/>
          </a:xfrm>
        </p:spPr>
        <p:txBody>
          <a:bodyPr/>
          <a:lstStyle/>
          <a:p>
            <a:r>
              <a:rPr lang="en-US" sz="2000"/>
              <a:t>Specifies a joint distribution </a:t>
            </a:r>
            <a:r>
              <a:rPr lang="en-US" sz="2000" b="1"/>
              <a:t>P</a:t>
            </a:r>
            <a:r>
              <a:rPr lang="en-US" sz="2000"/>
              <a:t>(X</a:t>
            </a:r>
            <a:r>
              <a:rPr lang="en-US" sz="2000" baseline="-25000"/>
              <a:t>1</a:t>
            </a:r>
            <a:r>
              <a:rPr lang="en-US" sz="2000"/>
              <a:t>,…,X</a:t>
            </a:r>
            <a:r>
              <a:rPr lang="en-US" sz="2000" baseline="-25000"/>
              <a:t>n</a:t>
            </a:r>
            <a:r>
              <a:rPr lang="en-US" sz="2000"/>
              <a:t>) over a fixed, finite set {X</a:t>
            </a:r>
            <a:r>
              <a:rPr lang="en-US" sz="2000" baseline="-25000"/>
              <a:t>1</a:t>
            </a:r>
            <a:r>
              <a:rPr lang="en-US" sz="2000"/>
              <a:t>,…,X</a:t>
            </a:r>
            <a:r>
              <a:rPr lang="en-US" sz="2000" baseline="-25000"/>
              <a:t>n</a:t>
            </a:r>
            <a:r>
              <a:rPr lang="en-US" sz="2000"/>
              <a:t>}</a:t>
            </a:r>
          </a:p>
          <a:p>
            <a:r>
              <a:rPr lang="en-US" sz="2000"/>
              <a:t>Each random variable takes a value from respective domain</a:t>
            </a:r>
          </a:p>
          <a:p>
            <a:r>
              <a:rPr lang="en-US" sz="2000"/>
              <a:t>Defines a probability distribution over all possible interpretations</a:t>
            </a:r>
          </a:p>
        </p:txBody>
      </p:sp>
      <p:grpSp>
        <p:nvGrpSpPr>
          <p:cNvPr id="45060" name="Group 4"/>
          <p:cNvGrpSpPr>
            <a:grpSpLocks/>
          </p:cNvGrpSpPr>
          <p:nvPr/>
        </p:nvGrpSpPr>
        <p:grpSpPr bwMode="auto">
          <a:xfrm>
            <a:off x="1752044" y="1912938"/>
            <a:ext cx="6020356" cy="2811462"/>
            <a:chOff x="293" y="2149"/>
            <a:chExt cx="4295" cy="1819"/>
          </a:xfrm>
        </p:grpSpPr>
        <p:sp>
          <p:nvSpPr>
            <p:cNvPr id="45061" name="Oval 5"/>
            <p:cNvSpPr>
              <a:spLocks noChangeArrowheads="1"/>
            </p:cNvSpPr>
            <p:nvPr/>
          </p:nvSpPr>
          <p:spPr bwMode="auto">
            <a:xfrm>
              <a:off x="1898" y="2881"/>
              <a:ext cx="1042" cy="272"/>
            </a:xfrm>
            <a:prstGeom prst="ellipse">
              <a:avLst/>
            </a:prstGeom>
            <a:gradFill rotWithShape="1">
              <a:gsLst>
                <a:gs pos="0">
                  <a:srgbClr val="D6D7FC">
                    <a:gamma/>
                    <a:shade val="46275"/>
                    <a:invGamma/>
                  </a:srgbClr>
                </a:gs>
                <a:gs pos="100000">
                  <a:srgbClr val="D6D7F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62" name="Oval 6"/>
            <p:cNvSpPr>
              <a:spLocks noChangeArrowheads="1"/>
            </p:cNvSpPr>
            <p:nvPr/>
          </p:nvSpPr>
          <p:spPr bwMode="auto">
            <a:xfrm>
              <a:off x="884" y="3632"/>
              <a:ext cx="1042" cy="272"/>
            </a:xfrm>
            <a:prstGeom prst="ellipse">
              <a:avLst/>
            </a:prstGeom>
            <a:gradFill rotWithShape="1">
              <a:gsLst>
                <a:gs pos="0">
                  <a:srgbClr val="D6D7FC">
                    <a:gamma/>
                    <a:shade val="46275"/>
                    <a:invGamma/>
                  </a:srgbClr>
                </a:gs>
                <a:gs pos="100000">
                  <a:srgbClr val="D6D7F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63" name="Oval 7"/>
            <p:cNvSpPr>
              <a:spLocks noChangeArrowheads="1"/>
            </p:cNvSpPr>
            <p:nvPr/>
          </p:nvSpPr>
          <p:spPr bwMode="auto">
            <a:xfrm>
              <a:off x="2950" y="2179"/>
              <a:ext cx="1043" cy="272"/>
            </a:xfrm>
            <a:prstGeom prst="ellipse">
              <a:avLst/>
            </a:prstGeom>
            <a:gradFill rotWithShape="1">
              <a:gsLst>
                <a:gs pos="0">
                  <a:srgbClr val="D6D7FC">
                    <a:gamma/>
                    <a:shade val="46275"/>
                    <a:invGamma/>
                  </a:srgbClr>
                </a:gs>
                <a:gs pos="100000">
                  <a:srgbClr val="D6D7F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64" name="Oval 8"/>
            <p:cNvSpPr>
              <a:spLocks noChangeArrowheads="1"/>
            </p:cNvSpPr>
            <p:nvPr/>
          </p:nvSpPr>
          <p:spPr bwMode="auto">
            <a:xfrm>
              <a:off x="909" y="2160"/>
              <a:ext cx="1042" cy="272"/>
            </a:xfrm>
            <a:prstGeom prst="ellipse">
              <a:avLst/>
            </a:prstGeom>
            <a:gradFill rotWithShape="1">
              <a:gsLst>
                <a:gs pos="0">
                  <a:srgbClr val="D6D7FC">
                    <a:gamma/>
                    <a:shade val="46275"/>
                    <a:invGamma/>
                  </a:srgbClr>
                </a:gs>
                <a:gs pos="100000">
                  <a:srgbClr val="D6D7F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967" y="2160"/>
              <a:ext cx="911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 dirty="0">
                  <a:solidFill>
                    <a:schemeClr val="bg1"/>
                  </a:solidFill>
                  <a:latin typeface="Courier New" pitchFamily="49" charset="0"/>
                </a:rPr>
                <a:t>burglary</a:t>
              </a:r>
              <a:endParaRPr lang="en-US" sz="1800" b="1" dirty="0">
                <a:solidFill>
                  <a:schemeClr val="bg1"/>
                </a:solidFill>
                <a:latin typeface="Courier New" pitchFamily="49" charset="0"/>
              </a:endParaRPr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2951" y="2205"/>
              <a:ext cx="1106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 dirty="0">
                  <a:solidFill>
                    <a:schemeClr val="bg1"/>
                  </a:solidFill>
                  <a:latin typeface="Courier New" pitchFamily="49" charset="0"/>
                </a:rPr>
                <a:t>earthquake</a:t>
              </a:r>
              <a:endParaRPr lang="en-US" sz="1800" b="1" dirty="0">
                <a:solidFill>
                  <a:schemeClr val="bg1"/>
                </a:solidFill>
                <a:latin typeface="Courier New" pitchFamily="49" charset="0"/>
              </a:endParaRPr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2124" y="2880"/>
              <a:ext cx="618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 dirty="0">
                  <a:solidFill>
                    <a:schemeClr val="bg1"/>
                  </a:solidFill>
                  <a:latin typeface="Courier New" pitchFamily="49" charset="0"/>
                </a:rPr>
                <a:t>alarm</a:t>
              </a:r>
              <a:endParaRPr lang="en-US" sz="1800" b="1" dirty="0">
                <a:solidFill>
                  <a:schemeClr val="bg1"/>
                </a:solidFill>
                <a:latin typeface="Courier New" pitchFamily="49" charset="0"/>
              </a:endParaRPr>
            </a:p>
          </p:txBody>
        </p:sp>
        <p:sp>
          <p:nvSpPr>
            <p:cNvPr id="45068" name="Oval 12"/>
            <p:cNvSpPr>
              <a:spLocks noChangeArrowheads="1"/>
            </p:cNvSpPr>
            <p:nvPr/>
          </p:nvSpPr>
          <p:spPr bwMode="auto">
            <a:xfrm>
              <a:off x="2956" y="3657"/>
              <a:ext cx="1042" cy="272"/>
            </a:xfrm>
            <a:prstGeom prst="ellipse">
              <a:avLst/>
            </a:prstGeom>
            <a:gradFill rotWithShape="1">
              <a:gsLst>
                <a:gs pos="0">
                  <a:srgbClr val="D6D7FC">
                    <a:gamma/>
                    <a:shade val="46275"/>
                    <a:invGamma/>
                  </a:srgbClr>
                </a:gs>
                <a:gs pos="100000">
                  <a:srgbClr val="D6D7FC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847" y="3648"/>
              <a:ext cx="1106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 dirty="0">
                  <a:solidFill>
                    <a:schemeClr val="bg1"/>
                  </a:solidFill>
                  <a:latin typeface="Courier New" pitchFamily="49" charset="0"/>
                </a:rPr>
                <a:t>marycalls</a:t>
              </a:r>
              <a:r>
                <a:rPr lang="de-DE" sz="1800" dirty="0">
                  <a:latin typeface="Courier New" pitchFamily="49" charset="0"/>
                </a:rPr>
                <a:t>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45070" name="Rectangle 14"/>
            <p:cNvSpPr>
              <a:spLocks noChangeArrowheads="1"/>
            </p:cNvSpPr>
            <p:nvPr/>
          </p:nvSpPr>
          <p:spPr bwMode="auto">
            <a:xfrm>
              <a:off x="2964" y="3669"/>
              <a:ext cx="1105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 dirty="0">
                  <a:solidFill>
                    <a:schemeClr val="bg1"/>
                  </a:solidFill>
                  <a:latin typeface="Courier New" pitchFamily="49" charset="0"/>
                </a:rPr>
                <a:t>johncalls</a:t>
              </a:r>
              <a:r>
                <a:rPr lang="de-DE" sz="1800" dirty="0">
                  <a:latin typeface="Courier New" pitchFamily="49" charset="0"/>
                </a:rPr>
                <a:t> </a:t>
              </a:r>
              <a:endParaRPr lang="en-US" sz="1800" dirty="0">
                <a:latin typeface="Courier New" pitchFamily="49" charset="0"/>
              </a:endParaRPr>
            </a:p>
          </p:txBody>
        </p:sp>
        <p:cxnSp>
          <p:nvCxnSpPr>
            <p:cNvPr id="45071" name="AutoShape 15"/>
            <p:cNvCxnSpPr>
              <a:cxnSpLocks noChangeShapeType="1"/>
              <a:stCxn id="45063" idx="4"/>
              <a:endCxn id="45061" idx="7"/>
            </p:cNvCxnSpPr>
            <p:nvPr/>
          </p:nvCxnSpPr>
          <p:spPr bwMode="auto">
            <a:xfrm flipH="1">
              <a:off x="2787" y="2451"/>
              <a:ext cx="685" cy="47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072" name="AutoShape 16"/>
            <p:cNvCxnSpPr>
              <a:cxnSpLocks noChangeShapeType="1"/>
              <a:stCxn id="45061" idx="5"/>
            </p:cNvCxnSpPr>
            <p:nvPr/>
          </p:nvCxnSpPr>
          <p:spPr bwMode="auto">
            <a:xfrm>
              <a:off x="2787" y="3113"/>
              <a:ext cx="713" cy="5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073" name="AutoShape 17"/>
            <p:cNvCxnSpPr>
              <a:cxnSpLocks noChangeShapeType="1"/>
              <a:stCxn id="45061" idx="3"/>
              <a:endCxn id="45062" idx="0"/>
            </p:cNvCxnSpPr>
            <p:nvPr/>
          </p:nvCxnSpPr>
          <p:spPr bwMode="auto">
            <a:xfrm flipH="1">
              <a:off x="1405" y="3113"/>
              <a:ext cx="646" cy="5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074" name="AutoShape 18"/>
            <p:cNvCxnSpPr>
              <a:cxnSpLocks noChangeShapeType="1"/>
              <a:stCxn id="45064" idx="4"/>
              <a:endCxn id="45061" idx="1"/>
            </p:cNvCxnSpPr>
            <p:nvPr/>
          </p:nvCxnSpPr>
          <p:spPr bwMode="auto">
            <a:xfrm>
              <a:off x="1430" y="2432"/>
              <a:ext cx="621" cy="4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384" y="2149"/>
              <a:ext cx="61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true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false</a:t>
              </a:r>
              <a:endParaRPr lang="en-US" sz="1800" b="1">
                <a:solidFill>
                  <a:srgbClr val="99FF33"/>
                </a:solidFill>
                <a:latin typeface="Courier New" pitchFamily="49" charset="0"/>
              </a:endParaRPr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3969" y="2195"/>
              <a:ext cx="619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true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false</a:t>
              </a:r>
              <a:endParaRPr lang="en-US" sz="1800" b="1">
                <a:solidFill>
                  <a:srgbClr val="99FF33"/>
                </a:solidFill>
                <a:latin typeface="Courier New" pitchFamily="49" charset="0"/>
              </a:endParaRPr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293" y="3623"/>
              <a:ext cx="618" cy="2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 dirty="0">
                  <a:solidFill>
                    <a:srgbClr val="99FF33"/>
                  </a:solidFill>
                  <a:latin typeface="Courier New" pitchFamily="49" charset="0"/>
                </a:rPr>
                <a:t>true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 dirty="0">
                  <a:solidFill>
                    <a:srgbClr val="99FF33"/>
                  </a:solidFill>
                  <a:latin typeface="Courier New" pitchFamily="49" charset="0"/>
                </a:rPr>
                <a:t>false</a:t>
              </a:r>
              <a:endParaRPr lang="en-US" sz="1800" b="1" dirty="0">
                <a:solidFill>
                  <a:srgbClr val="99FF33"/>
                </a:solidFill>
                <a:latin typeface="Courier New" pitchFamily="49" charset="0"/>
              </a:endParaRPr>
            </a:p>
          </p:txBody>
        </p:sp>
        <p:sp>
          <p:nvSpPr>
            <p:cNvPr id="45078" name="Text Box 22"/>
            <p:cNvSpPr txBox="1">
              <a:spLocks noChangeArrowheads="1"/>
            </p:cNvSpPr>
            <p:nvPr/>
          </p:nvSpPr>
          <p:spPr bwMode="auto">
            <a:xfrm>
              <a:off x="3954" y="3678"/>
              <a:ext cx="619" cy="2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true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false</a:t>
              </a:r>
              <a:endParaRPr lang="en-US" sz="1800" b="1">
                <a:solidFill>
                  <a:srgbClr val="99FF33"/>
                </a:solidFill>
                <a:latin typeface="Courier New" pitchFamily="49" charset="0"/>
              </a:endParaRPr>
            </a:p>
          </p:txBody>
        </p:sp>
        <p:sp>
          <p:nvSpPr>
            <p:cNvPr id="45079" name="Text Box 23"/>
            <p:cNvSpPr txBox="1">
              <a:spLocks noChangeArrowheads="1"/>
            </p:cNvSpPr>
            <p:nvPr/>
          </p:nvSpPr>
          <p:spPr bwMode="auto">
            <a:xfrm>
              <a:off x="2154" y="2568"/>
              <a:ext cx="61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true</a:t>
              </a:r>
            </a:p>
            <a:p>
              <a:pPr eaLnBrk="1" hangingPunct="1">
                <a:lnSpc>
                  <a:spcPct val="40000"/>
                </a:lnSpc>
                <a:spcBef>
                  <a:spcPct val="50000"/>
                </a:spcBef>
              </a:pPr>
              <a:r>
                <a:rPr lang="de-DE" sz="1800" b="1">
                  <a:solidFill>
                    <a:srgbClr val="99FF33"/>
                  </a:solidFill>
                  <a:latin typeface="Courier New" pitchFamily="49" charset="0"/>
                </a:rPr>
                <a:t>false</a:t>
              </a:r>
              <a:endParaRPr lang="en-US" sz="1800" b="1">
                <a:solidFill>
                  <a:srgbClr val="99FF33"/>
                </a:solidFill>
                <a:latin typeface="Courier New" pitchFamily="49" charset="0"/>
              </a:endParaRPr>
            </a:p>
          </p:txBody>
        </p:sp>
      </p:grpSp>
      <p:pic>
        <p:nvPicPr>
          <p:cNvPr id="24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914400"/>
          </a:xfrm>
        </p:spPr>
        <p:txBody>
          <a:bodyPr/>
          <a:lstStyle/>
          <a:p>
            <a:pPr algn="ctr"/>
            <a:r>
              <a:rPr lang="de-DE" sz="3200"/>
              <a:t>Proof Theoretic</a:t>
            </a:r>
            <a:endParaRPr lang="en-US" sz="3200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852863" y="3068638"/>
            <a:ext cx="4279900" cy="2017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1800" b="1">
                <a:latin typeface="Courier New" pitchFamily="49" charset="0"/>
              </a:rPr>
              <a:t>burglary.</a:t>
            </a:r>
          </a:p>
          <a:p>
            <a:pPr eaLnBrk="1" hangingPunct="1">
              <a:spcBef>
                <a:spcPct val="50000"/>
              </a:spcBef>
            </a:pPr>
            <a:r>
              <a:rPr lang="de-DE" sz="1800" b="1">
                <a:latin typeface="Courier New" pitchFamily="49" charset="0"/>
              </a:rPr>
              <a:t>earthquake.</a:t>
            </a:r>
          </a:p>
          <a:p>
            <a:pPr eaLnBrk="1" hangingPunct="1">
              <a:spcBef>
                <a:spcPct val="50000"/>
              </a:spcBef>
            </a:pPr>
            <a:r>
              <a:rPr lang="de-DE" sz="1800" b="1">
                <a:latin typeface="Courier New" pitchFamily="49" charset="0"/>
              </a:rPr>
              <a:t>alarm :- burglary, earthquake.</a:t>
            </a:r>
          </a:p>
          <a:p>
            <a:pPr eaLnBrk="1" hangingPunct="1">
              <a:spcBef>
                <a:spcPct val="50000"/>
              </a:spcBef>
            </a:pPr>
            <a:r>
              <a:rPr lang="de-DE" sz="1800" b="1">
                <a:latin typeface="Courier New" pitchFamily="49" charset="0"/>
              </a:rPr>
              <a:t>marycalls :- alarm.</a:t>
            </a:r>
          </a:p>
          <a:p>
            <a:pPr eaLnBrk="1" hangingPunct="1">
              <a:spcBef>
                <a:spcPct val="50000"/>
              </a:spcBef>
            </a:pPr>
            <a:r>
              <a:rPr lang="de-DE" sz="1800" b="1">
                <a:latin typeface="Courier New" pitchFamily="49" charset="0"/>
              </a:rPr>
              <a:t>johncalls :- alarm.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5422900" y="4725988"/>
            <a:ext cx="14128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sz="1800" b="1">
                <a:latin typeface="Courier New" pitchFamily="49" charset="0"/>
              </a:rPr>
              <a:t>:- alarm.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1547813" y="3429000"/>
            <a:ext cx="0" cy="360363"/>
          </a:xfrm>
          <a:prstGeom prst="line">
            <a:avLst/>
          </a:prstGeom>
          <a:noFill/>
          <a:ln w="38100">
            <a:solidFill>
              <a:srgbClr val="A9A1E7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084763" y="3886200"/>
            <a:ext cx="3460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1800" b="1">
                <a:latin typeface="Courier New" pitchFamily="49" charset="0"/>
              </a:rPr>
              <a:t>:- burglary, earthquake.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1531938" y="4181475"/>
            <a:ext cx="0" cy="360363"/>
          </a:xfrm>
          <a:prstGeom prst="line">
            <a:avLst/>
          </a:prstGeom>
          <a:noFill/>
          <a:ln w="38100">
            <a:solidFill>
              <a:srgbClr val="A9A1E7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859213" y="3068638"/>
            <a:ext cx="20955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1800" b="1">
                <a:latin typeface="Courier New" pitchFamily="49" charset="0"/>
              </a:rPr>
              <a:t>:- earthquake.</a:t>
            </a: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1524000" y="4843463"/>
            <a:ext cx="0" cy="360362"/>
          </a:xfrm>
          <a:prstGeom prst="line">
            <a:avLst/>
          </a:prstGeom>
          <a:noFill/>
          <a:ln w="38100">
            <a:solidFill>
              <a:srgbClr val="A9A1E7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4356100" y="3502025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1800" b="1">
                <a:solidFill>
                  <a:schemeClr val="tx2"/>
                </a:solidFill>
                <a:latin typeface="Courier New" pitchFamily="49" charset="0"/>
              </a:rPr>
              <a:t>{}</a:t>
            </a:r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1531938" y="5516563"/>
            <a:ext cx="0" cy="360362"/>
          </a:xfrm>
          <a:prstGeom prst="line">
            <a:avLst/>
          </a:prstGeom>
          <a:noFill/>
          <a:ln w="38100">
            <a:solidFill>
              <a:srgbClr val="A9A1E7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5068888"/>
          </a:xfrm>
        </p:spPr>
        <p:txBody>
          <a:bodyPr/>
          <a:lstStyle/>
          <a:p>
            <a:r>
              <a:rPr lang="de-DE" sz="2400" dirty="0"/>
              <a:t>A logic program can be used to prove some goals that are entailed by program</a:t>
            </a:r>
            <a:endParaRPr lang="en-US" sz="2400" dirty="0"/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04800" y="2803525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Goal   :- johncalls</a:t>
            </a:r>
          </a:p>
        </p:txBody>
      </p:sp>
      <p:pic>
        <p:nvPicPr>
          <p:cNvPr id="14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C -0.08142 0.04329 -0.16267 0.08704 -0.23368 0.09144 C -0.30503 0.0963 -0.38229 0.06505 -0.42691 0.02686 C -0.47153 -0.01134 -0.48646 -0.07476 -0.50104 -0.13796 " pathEditMode="relative" rAng="0" ptsTypes="aaaA">
                                      <p:cBhvr>
                                        <p:cTn id="16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" y="-2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116 C 0.02552 0.03449 0.04809 0.06806 0.05486 0.11528 C 0.06163 0.1625 0.06024 0.24329 0.04427 0.28449 C 0.0283 0.32569 0.01927 0.35394 -0.04184 0.36296 C -0.10226 0.37199 -0.2375 0.38356 -0.32014 0.33912 C -0.40278 0.29468 -0.50157 0.13681 -0.53785 0.0963 " pathEditMode="relative" rAng="0" ptsTypes="aaaaaA">
                                      <p:cBhvr>
                                        <p:cTn id="27" dur="500" fill="hold"/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19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6042 0.01736 -0.12066 0.03496 -0.1573 0.06436 C -0.19393 0.09375 -0.1915 0.13519 -0.2198 0.17616 C -0.24809 0.21713 -0.30938 0.28727 -0.32691 0.30949 " pathEditMode="relative" ptsTypes="aaaA">
                                      <p:cBhvr>
                                        <p:cTn id="38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C -0.06146 0.01945 -0.12274 0.03935 -0.1599 0.07269 C -0.19705 0.10602 -0.19462 0.15301 -0.22344 0.19954 C -0.25208 0.24607 -0.31441 0.3257 -0.33212 0.35116 " pathEditMode="relative" rAng="0" ptsTypes="aaaA">
                                      <p:cBhvr>
                                        <p:cTn id="49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17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  <p:bldP spid="43016" grpId="1"/>
      <p:bldP spid="43017" grpId="0" animBg="1"/>
      <p:bldP spid="43019" grpId="0" animBg="1"/>
      <p:bldP spid="43021" grpId="0" animBg="1"/>
      <p:bldP spid="43023" grpId="0" animBg="1"/>
      <p:bldP spid="430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Probabilities on Proofs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Stochastic grammars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Each time a rule is applied in a proof, the probability of the rule is multiplied with the overall probability</a:t>
            </a:r>
          </a:p>
          <a:p>
            <a:r>
              <a:rPr lang="en-US" sz="2400"/>
              <a:t>Useful in NLP – most likely parse tree or the total probability that a particular sentence is derived</a:t>
            </a:r>
          </a:p>
          <a:p>
            <a:r>
              <a:rPr lang="en-US" sz="2400"/>
              <a:t>Use SLD trees for resolution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286000" y="2514600"/>
            <a:ext cx="3962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1400" b="1"/>
              <a:t>1.0 : S </a:t>
            </a:r>
            <a:r>
              <a:rPr lang="de-DE" sz="1400" b="1">
                <a:sym typeface="Symbol" pitchFamily="18" charset="2"/>
              </a:rPr>
              <a:t> NP, VP</a:t>
            </a:r>
          </a:p>
          <a:p>
            <a:endParaRPr lang="de-DE" sz="1400" b="1"/>
          </a:p>
          <a:p>
            <a:r>
              <a:rPr lang="de-DE" sz="1400" b="1"/>
              <a:t> 1/3 : NP </a:t>
            </a:r>
            <a:r>
              <a:rPr lang="de-DE" sz="1400" b="1">
                <a:sym typeface="Symbol" pitchFamily="18" charset="2"/>
              </a:rPr>
              <a:t> i</a:t>
            </a:r>
            <a:r>
              <a:rPr lang="de-DE" sz="1400" b="1">
                <a:sym typeface="MS Reference 2" pitchFamily="2" charset="2"/>
              </a:rPr>
              <a:t/>
            </a:r>
            <a:br>
              <a:rPr lang="de-DE" sz="1400" b="1">
                <a:sym typeface="MS Reference 2" pitchFamily="2" charset="2"/>
              </a:rPr>
            </a:br>
            <a:r>
              <a:rPr lang="de-DE" sz="1400" b="1">
                <a:sym typeface="MS Reference 2" pitchFamily="2" charset="2"/>
              </a:rPr>
              <a:t> 1/3</a:t>
            </a:r>
            <a:r>
              <a:rPr lang="de-DE" sz="1400" b="1"/>
              <a:t> : NP </a:t>
            </a:r>
            <a:r>
              <a:rPr lang="de-DE" sz="1400" b="1">
                <a:sym typeface="Symbol" pitchFamily="18" charset="2"/>
              </a:rPr>
              <a:t> Det, N</a:t>
            </a:r>
            <a:r>
              <a:rPr lang="de-DE" sz="1400" b="1">
                <a:sym typeface="MS Reference 2" pitchFamily="2" charset="2"/>
              </a:rPr>
              <a:t/>
            </a:r>
            <a:br>
              <a:rPr lang="de-DE" sz="1400" b="1">
                <a:sym typeface="MS Reference 2" pitchFamily="2" charset="2"/>
              </a:rPr>
            </a:br>
            <a:r>
              <a:rPr lang="de-DE" sz="1400" b="1">
                <a:sym typeface="MS Reference 2" pitchFamily="2" charset="2"/>
              </a:rPr>
              <a:t> </a:t>
            </a:r>
            <a:r>
              <a:rPr lang="de-DE" sz="1400" b="1"/>
              <a:t>1/3 : NP </a:t>
            </a:r>
            <a:r>
              <a:rPr lang="de-DE" sz="1400" b="1">
                <a:sym typeface="Symbol" pitchFamily="18" charset="2"/>
              </a:rPr>
              <a:t> NP, PP</a:t>
            </a:r>
          </a:p>
          <a:p>
            <a:r>
              <a:rPr lang="de-DE" sz="1400" b="1"/>
              <a:t>.... </a:t>
            </a:r>
            <a:endParaRPr lang="de-DE" sz="1400" b="1">
              <a:sym typeface="Symbol" pitchFamily="18" charset="2"/>
            </a:endParaRPr>
          </a:p>
        </p:txBody>
      </p:sp>
      <p:pic>
        <p:nvPicPr>
          <p:cNvPr id="5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066800" y="228600"/>
          <a:ext cx="6629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F53EDF-9145-486E-8D9D-02FA45ED6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B8F85B-3732-4A7B-A2EA-F49D5E46C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AAB8F85B-3732-4A7B-A2EA-F49D5E46C0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9D1B35-D31F-42E6-83CF-6100EEAF5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379D1B35-D31F-42E6-83CF-6100EEAF50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Graphic spid="5" grpId="1" uiExpand="1">
        <p:bldSub>
          <a:bldDgm bld="one"/>
        </p:bldSub>
      </p:bldGraphic>
      <p:bldGraphic spid="5" grpId="2" uiExpand="1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pPr>
              <a:buClr>
                <a:schemeClr val="accent3"/>
              </a:buClr>
            </a:pPr>
            <a:r>
              <a:rPr lang="en-US" dirty="0" smtClean="0">
                <a:solidFill>
                  <a:srgbClr val="969696"/>
                </a:solidFill>
              </a:rPr>
              <a:t>Introduction</a:t>
            </a:r>
          </a:p>
          <a:p>
            <a:pPr>
              <a:buClr>
                <a:srgbClr val="FFFF00"/>
              </a:buClr>
            </a:pPr>
            <a:r>
              <a:rPr lang="en-US" dirty="0" smtClean="0"/>
              <a:t>Probabilistic Logic Models</a:t>
            </a:r>
          </a:p>
          <a:p>
            <a:pPr>
              <a:buClr>
                <a:srgbClr val="969696"/>
              </a:buClr>
            </a:pPr>
            <a:r>
              <a:rPr lang="en-US" dirty="0" smtClean="0">
                <a:solidFill>
                  <a:srgbClr val="969696"/>
                </a:solidFill>
              </a:rPr>
              <a:t>Directed </a:t>
            </a:r>
            <a:r>
              <a:rPr lang="en-US" dirty="0" err="1" smtClean="0">
                <a:solidFill>
                  <a:srgbClr val="969696"/>
                </a:solidFill>
              </a:rPr>
              <a:t>vs</a:t>
            </a:r>
            <a:r>
              <a:rPr lang="en-US" dirty="0" smtClean="0">
                <a:solidFill>
                  <a:srgbClr val="969696"/>
                </a:solidFill>
              </a:rPr>
              <a:t> Undirected Models</a:t>
            </a:r>
          </a:p>
          <a:p>
            <a:pPr>
              <a:buClr>
                <a:srgbClr val="969696"/>
              </a:buClr>
            </a:pPr>
            <a:r>
              <a:rPr lang="en-US" dirty="0" smtClean="0">
                <a:solidFill>
                  <a:srgbClr val="969696"/>
                </a:solidFill>
              </a:rPr>
              <a:t>Learning</a:t>
            </a:r>
          </a:p>
          <a:p>
            <a:pPr>
              <a:buClr>
                <a:srgbClr val="969696"/>
              </a:buClr>
            </a:pPr>
            <a:r>
              <a:rPr lang="en-US" dirty="0" smtClean="0">
                <a:solidFill>
                  <a:srgbClr val="969696"/>
                </a:solidFill>
              </a:rPr>
              <a:t>Conclusion</a:t>
            </a:r>
            <a:endParaRPr lang="en-US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431925"/>
          </a:xfrm>
        </p:spPr>
        <p:txBody>
          <a:bodyPr/>
          <a:lstStyle/>
          <a:p>
            <a:r>
              <a:rPr lang="en-US" dirty="0" smtClean="0"/>
              <a:t>First-Order/Relational Logic + Probability = PLM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543800" cy="4114800"/>
          </a:xfrm>
        </p:spPr>
        <p:txBody>
          <a:bodyPr/>
          <a:lstStyle/>
          <a:p>
            <a:r>
              <a:rPr lang="en-US" dirty="0" smtClean="0"/>
              <a:t>Model-Theoretic vs. Proof-Theoretic</a:t>
            </a:r>
          </a:p>
          <a:p>
            <a:r>
              <a:rPr lang="en-US" dirty="0" smtClean="0"/>
              <a:t>Directed vs. Undirected</a:t>
            </a:r>
          </a:p>
          <a:p>
            <a:r>
              <a:rPr lang="en-US" dirty="0" smtClean="0"/>
              <a:t>Aggregators vs. Combining Rules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1999-08-take_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325" y="1848507"/>
            <a:ext cx="4000337" cy="39303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de-DE" dirty="0" smtClean="0"/>
              <a:t>Take-Away Message </a:t>
            </a:r>
            <a:endParaRPr lang="de-DE" dirty="0"/>
          </a:p>
        </p:txBody>
      </p:sp>
      <p:sp>
        <p:nvSpPr>
          <p:cNvPr id="5" name="Wolkenförmige Legende 4"/>
          <p:cNvSpPr/>
          <p:nvPr/>
        </p:nvSpPr>
        <p:spPr bwMode="auto">
          <a:xfrm>
            <a:off x="0" y="1183556"/>
            <a:ext cx="5318918" cy="1788244"/>
          </a:xfrm>
          <a:prstGeom prst="cloudCallout">
            <a:avLst>
              <a:gd name="adj1" fmla="val 62488"/>
              <a:gd name="adj2" fmla="val 92714"/>
            </a:avLst>
          </a:prstGeom>
          <a:solidFill>
            <a:srgbClr val="92D050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8"/>
              </a:lnSpc>
            </a:pPr>
            <a:r>
              <a:rPr lang="en-US" sz="2100" b="1" dirty="0" smtClean="0">
                <a:solidFill>
                  <a:srgbClr val="7030A0"/>
                </a:solidFill>
              </a:rPr>
              <a:t>Learn from rich, highly structured data</a:t>
            </a:r>
            <a:endParaRPr lang="de-DE" sz="2100" b="1" dirty="0">
              <a:solidFill>
                <a:schemeClr val="tx2"/>
              </a:solidFill>
            </a:endParaRPr>
          </a:p>
        </p:txBody>
      </p:sp>
      <p:sp>
        <p:nvSpPr>
          <p:cNvPr id="7" name="Rechteck 6"/>
          <p:cNvSpPr/>
          <p:nvPr/>
        </p:nvSpPr>
        <p:spPr bwMode="auto">
          <a:xfrm rot="17655081">
            <a:off x="4772684" y="4234274"/>
            <a:ext cx="446076" cy="539615"/>
          </a:xfrm>
          <a:prstGeom prst="rect">
            <a:avLst/>
          </a:prstGeom>
          <a:solidFill>
            <a:srgbClr val="9999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00552" indent="-300552" algn="ctr" defTabSz="631715" eaLnBrk="0" fontAlgn="base" hangingPunct="0">
              <a:spcBef>
                <a:spcPct val="20000"/>
              </a:spcBef>
              <a:spcAft>
                <a:spcPct val="35000"/>
              </a:spcAft>
              <a:buSzPct val="60000"/>
              <a:buFont typeface="Wingdings" pitchFamily="2" charset="2"/>
              <a:buChar char="§"/>
              <a:tabLst>
                <a:tab pos="236545" algn="l"/>
                <a:tab pos="473091" algn="l"/>
                <a:tab pos="2679921" algn="l"/>
                <a:tab pos="2912292" algn="l"/>
                <a:tab pos="3148838" algn="l"/>
              </a:tabLst>
            </a:pPr>
            <a:endParaRPr lang="de-DE" sz="1600" dirty="0" smtClean="0">
              <a:latin typeface="Frutiger 55 Roman" pitchFamily="34" charset="0"/>
            </a:endParaRPr>
          </a:p>
        </p:txBody>
      </p:sp>
      <p:pic>
        <p:nvPicPr>
          <p:cNvPr id="11" name="Grafik 10" descr="building_blocks3.png"/>
          <p:cNvPicPr>
            <a:picLocks noChangeAspect="1"/>
          </p:cNvPicPr>
          <p:nvPr/>
        </p:nvPicPr>
        <p:blipFill>
          <a:blip r:embed="rId3" cstate="print"/>
          <a:srcRect t="14192" b="12312"/>
          <a:stretch>
            <a:fillRect/>
          </a:stretch>
        </p:blipFill>
        <p:spPr>
          <a:xfrm>
            <a:off x="7870539" y="5397510"/>
            <a:ext cx="672330" cy="5061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1" y="3505201"/>
            <a:ext cx="4038600" cy="290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alibri" pitchFamily="34" charset="0"/>
              </a:rPr>
              <a:t>Progress to date</a:t>
            </a:r>
          </a:p>
          <a:p>
            <a:pPr lvl="1" indent="-2270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Burgeoning research area</a:t>
            </a:r>
          </a:p>
          <a:p>
            <a:pPr lvl="1" indent="-2270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“Close enough” to goal</a:t>
            </a:r>
          </a:p>
          <a:p>
            <a:pPr lvl="1" indent="-2270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Easy-to-use open-source software available</a:t>
            </a:r>
          </a:p>
          <a:p>
            <a:pPr indent="-2270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Lots of Challenges/Problems in the future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458200" cy="1431925"/>
          </a:xfrm>
        </p:spPr>
        <p:txBody>
          <a:bodyPr/>
          <a:lstStyle/>
          <a:p>
            <a:r>
              <a:rPr lang="en-US" dirty="0" smtClean="0"/>
              <a:t>Model-Theoretic Approaches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762000"/>
          </a:xfrm>
        </p:spPr>
        <p:txBody>
          <a:bodyPr/>
          <a:lstStyle/>
          <a:p>
            <a:r>
              <a:rPr lang="en-US" sz="3200" dirty="0">
                <a:latin typeface="Calibri" pitchFamily="34" charset="0"/>
              </a:rPr>
              <a:t>Probabilistic Relational Models </a:t>
            </a:r>
            <a:r>
              <a:rPr lang="en-US" sz="3200" dirty="0" smtClean="0">
                <a:latin typeface="Calibri" pitchFamily="34" charset="0"/>
              </a:rPr>
              <a:t>– </a:t>
            </a:r>
            <a:r>
              <a:rPr lang="en-US" sz="3200" smtClean="0">
                <a:latin typeface="Calibri" pitchFamily="34" charset="0"/>
              </a:rPr>
              <a:t>Getoor</a:t>
            </a:r>
            <a:r>
              <a:rPr lang="en-US" sz="3200" dirty="0" smtClean="0">
                <a:latin typeface="Calibri" pitchFamily="34" charset="0"/>
              </a:rPr>
              <a:t> et al.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648200"/>
          </a:xfrm>
        </p:spPr>
        <p:txBody>
          <a:bodyPr/>
          <a:lstStyle/>
          <a:p>
            <a:r>
              <a:rPr lang="en-US" sz="2800" dirty="0">
                <a:solidFill>
                  <a:schemeClr val="accent1"/>
                </a:solidFill>
              </a:rPr>
              <a:t>Combine advantages of relational logic &amp; Bayesian networks</a:t>
            </a:r>
            <a:r>
              <a:rPr lang="en-US" sz="2800" dirty="0"/>
              <a:t>: </a:t>
            </a:r>
          </a:p>
          <a:p>
            <a:pPr lvl="1"/>
            <a:r>
              <a:rPr lang="en-US" sz="2400" dirty="0"/>
              <a:t>natural domain modeling: objects, properties, </a:t>
            </a:r>
            <a:r>
              <a:rPr lang="en-US" sz="2400" dirty="0" smtClean="0"/>
              <a:t>relations</a:t>
            </a:r>
            <a:endParaRPr lang="en-US" sz="2400" dirty="0"/>
          </a:p>
          <a:p>
            <a:pPr lvl="1"/>
            <a:r>
              <a:rPr lang="en-US" sz="2400" dirty="0"/>
              <a:t>generalization over a variety of </a:t>
            </a:r>
            <a:r>
              <a:rPr lang="en-US" sz="2400" dirty="0" smtClean="0"/>
              <a:t>situations</a:t>
            </a:r>
            <a:endParaRPr lang="en-US" sz="2400" dirty="0"/>
          </a:p>
          <a:p>
            <a:pPr lvl="1"/>
            <a:r>
              <a:rPr lang="en-US" sz="2400" dirty="0"/>
              <a:t>compact, natural probability </a:t>
            </a:r>
            <a:r>
              <a:rPr lang="en-US" sz="2400" dirty="0" smtClean="0"/>
              <a:t>models</a:t>
            </a:r>
            <a:endParaRPr lang="en-US" sz="2400" dirty="0"/>
          </a:p>
          <a:p>
            <a:pPr lvl="1"/>
            <a:endParaRPr lang="en-US" dirty="0"/>
          </a:p>
          <a:p>
            <a:r>
              <a:rPr lang="en-US" sz="2800" dirty="0">
                <a:solidFill>
                  <a:schemeClr val="accent1"/>
                </a:solidFill>
              </a:rPr>
              <a:t>Integrate uncertainty with relational model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properties of domain entities can depend on properties of related </a:t>
            </a:r>
            <a:r>
              <a:rPr lang="en-US" sz="2400" dirty="0" smtClean="0"/>
              <a:t>entities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6477000"/>
            <a:ext cx="1768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Lise </a:t>
            </a:r>
            <a:r>
              <a:rPr lang="en-US" sz="1200" dirty="0" err="1" smtClean="0"/>
              <a:t>Getoor’s</a:t>
            </a:r>
            <a:r>
              <a:rPr lang="en-US" sz="1200" dirty="0" smtClean="0"/>
              <a:t> talk LPRM</a:t>
            </a:r>
            <a:endParaRPr lang="en-US" sz="1200" dirty="0"/>
          </a:p>
        </p:txBody>
      </p:sp>
    </p:spTree>
  </p:cSld>
  <p:clrMapOvr>
    <a:masterClrMapping/>
  </p:clrMapOvr>
  <p:transition advTm="40592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1828800" y="4114800"/>
            <a:ext cx="2209800" cy="22098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209800" y="4114800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9FF33"/>
                </a:solidFill>
                <a:latin typeface="cmssbx10" pitchFamily="34" charset="0"/>
              </a:rPr>
              <a:t>Course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1884363" y="5005388"/>
            <a:ext cx="1317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latin typeface="cmssbx10" pitchFamily="34" charset="0"/>
              </a:rPr>
              <a:t>Instructor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905000" y="5384800"/>
            <a:ext cx="947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cmssbx10" pitchFamily="34" charset="0"/>
              </a:rPr>
              <a:t>Rating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905000" y="5784850"/>
            <a:ext cx="1249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cmssbx10" pitchFamily="34" charset="0"/>
              </a:rPr>
              <a:t>Difficulty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1905000" y="4627563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4800600" y="4038600"/>
            <a:ext cx="2209800" cy="247015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876800" y="40386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9FF33"/>
                </a:solidFill>
                <a:latin typeface="cmssbx10" pitchFamily="34" charset="0"/>
              </a:rPr>
              <a:t>Registration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4876800" y="4856163"/>
            <a:ext cx="976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latin typeface="cmssbx10" pitchFamily="34" charset="0"/>
              </a:rPr>
              <a:t>Course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4846638" y="5232400"/>
            <a:ext cx="1104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u="sng">
                <a:latin typeface="cmssbx10" pitchFamily="34" charset="0"/>
              </a:rPr>
              <a:t>Student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4878388" y="5629275"/>
            <a:ext cx="86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cmssbx10" pitchFamily="34" charset="0"/>
              </a:rPr>
              <a:t>Grade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4868863" y="6005513"/>
            <a:ext cx="1541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cmssbx10" pitchFamily="34" charset="0"/>
              </a:rPr>
              <a:t>Satisfaction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4876800" y="4495800"/>
            <a:ext cx="938213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mssbx10" pitchFamily="34" charset="0"/>
              </a:rPr>
              <a:t>RegID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4724400" y="2057400"/>
            <a:ext cx="2209800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876800" y="20574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9FF33"/>
                </a:solidFill>
                <a:latin typeface="cmssbx10" pitchFamily="34" charset="0"/>
              </a:rPr>
              <a:t>Student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779963" y="2897188"/>
            <a:ext cx="1506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cmssbx10" pitchFamily="34" charset="0"/>
              </a:rPr>
              <a:t>Intelligence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800600" y="3271838"/>
            <a:ext cx="1122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cmssbx10" pitchFamily="34" charset="0"/>
              </a:rPr>
              <a:t>Ranking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4800600" y="2514600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057400" y="2057400"/>
            <a:ext cx="2209800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543800" cy="1431925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</a:rPr>
              <a:t>Relational </a:t>
            </a:r>
            <a:r>
              <a:rPr lang="en-US" sz="3200" dirty="0">
                <a:latin typeface="Calibri" pitchFamily="34" charset="0"/>
              </a:rPr>
              <a:t>Schema</a:t>
            </a:r>
          </a:p>
        </p:txBody>
      </p:sp>
      <p:cxnSp>
        <p:nvCxnSpPr>
          <p:cNvPr id="35868" name="AutoShape 28"/>
          <p:cNvCxnSpPr>
            <a:cxnSpLocks noChangeShapeType="1"/>
            <a:stCxn id="35857" idx="3"/>
            <a:endCxn id="35864" idx="1"/>
          </p:cNvCxnSpPr>
          <p:nvPr/>
        </p:nvCxnSpPr>
        <p:spPr bwMode="auto">
          <a:xfrm>
            <a:off x="3657600" y="4376410"/>
            <a:ext cx="1219200" cy="678191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</p:cxnSp>
      <p:cxnSp>
        <p:nvCxnSpPr>
          <p:cNvPr id="35869" name="AutoShape 29"/>
          <p:cNvCxnSpPr>
            <a:cxnSpLocks noChangeShapeType="1"/>
            <a:stCxn id="35865" idx="3"/>
            <a:endCxn id="35852" idx="3"/>
          </p:cNvCxnSpPr>
          <p:nvPr/>
        </p:nvCxnSpPr>
        <p:spPr bwMode="auto">
          <a:xfrm flipV="1">
            <a:off x="5951538" y="2319010"/>
            <a:ext cx="982662" cy="3111828"/>
          </a:xfrm>
          <a:prstGeom prst="bentConnector3">
            <a:avLst>
              <a:gd name="adj1" fmla="val 123263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</p:cxnSp>
      <p:cxnSp>
        <p:nvCxnSpPr>
          <p:cNvPr id="35870" name="AutoShape 30"/>
          <p:cNvCxnSpPr>
            <a:cxnSpLocks noChangeShapeType="1"/>
            <a:stCxn id="35858" idx="1"/>
            <a:endCxn id="35847" idx="1"/>
          </p:cNvCxnSpPr>
          <p:nvPr/>
        </p:nvCxnSpPr>
        <p:spPr bwMode="auto">
          <a:xfrm rot="10800000" flipH="1">
            <a:off x="1884362" y="2319010"/>
            <a:ext cx="477837" cy="2884816"/>
          </a:xfrm>
          <a:prstGeom prst="bentConnector3">
            <a:avLst>
              <a:gd name="adj1" fmla="val -47841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</p:cxn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362200" y="20574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9FF33"/>
                </a:solidFill>
                <a:latin typeface="cmssbx10" pitchFamily="34" charset="0"/>
              </a:rPr>
              <a:t>Professor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133600" y="2895600"/>
            <a:ext cx="1376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cmssbx10" pitchFamily="34" charset="0"/>
              </a:rPr>
              <a:t>Popularity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078038" y="3276600"/>
            <a:ext cx="2095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latin typeface="cmssbx10" pitchFamily="34" charset="0"/>
              </a:rPr>
              <a:t>Teaching-Ability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2133600" y="2514600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mssbx10" pitchFamily="34" charset="0"/>
              </a:rPr>
              <a:t>Name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71438" y="1981200"/>
            <a:ext cx="2062162" cy="2514600"/>
            <a:chOff x="45" y="1248"/>
            <a:chExt cx="1299" cy="1584"/>
          </a:xfrm>
        </p:grpSpPr>
        <p:sp>
          <p:nvSpPr>
            <p:cNvPr id="35900" name="Text Box 60"/>
            <p:cNvSpPr txBox="1">
              <a:spLocks noChangeArrowheads="1"/>
            </p:cNvSpPr>
            <p:nvPr/>
          </p:nvSpPr>
          <p:spPr bwMode="auto">
            <a:xfrm>
              <a:off x="45" y="1248"/>
              <a:ext cx="1011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Primary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keys are 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indicated 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by a blue rectangle </a:t>
              </a:r>
            </a:p>
          </p:txBody>
        </p:sp>
        <p:sp>
          <p:nvSpPr>
            <p:cNvPr id="35901" name="Line 61"/>
            <p:cNvSpPr>
              <a:spLocks noChangeShapeType="1"/>
            </p:cNvSpPr>
            <p:nvPr/>
          </p:nvSpPr>
          <p:spPr bwMode="auto">
            <a:xfrm>
              <a:off x="912" y="1584"/>
              <a:ext cx="336" cy="9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02" name="Line 62"/>
            <p:cNvSpPr>
              <a:spLocks noChangeShapeType="1"/>
            </p:cNvSpPr>
            <p:nvPr/>
          </p:nvSpPr>
          <p:spPr bwMode="auto">
            <a:xfrm>
              <a:off x="912" y="1616"/>
              <a:ext cx="432" cy="121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956" name="Text Box 116"/>
          <p:cNvSpPr txBox="1">
            <a:spLocks noChangeArrowheads="1"/>
          </p:cNvSpPr>
          <p:nvPr/>
        </p:nvSpPr>
        <p:spPr bwMode="auto">
          <a:xfrm>
            <a:off x="1600200" y="1905000"/>
            <a:ext cx="376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M</a:t>
            </a:r>
          </a:p>
        </p:txBody>
      </p:sp>
      <p:sp>
        <p:nvSpPr>
          <p:cNvPr id="35957" name="Text Box 117"/>
          <p:cNvSpPr txBox="1">
            <a:spLocks noChangeArrowheads="1"/>
          </p:cNvSpPr>
          <p:nvPr/>
        </p:nvSpPr>
        <p:spPr bwMode="auto">
          <a:xfrm>
            <a:off x="1395413" y="5226050"/>
            <a:ext cx="376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M</a:t>
            </a:r>
          </a:p>
        </p:txBody>
      </p:sp>
      <p:sp>
        <p:nvSpPr>
          <p:cNvPr id="35958" name="Text Box 118"/>
          <p:cNvSpPr txBox="1">
            <a:spLocks noChangeArrowheads="1"/>
          </p:cNvSpPr>
          <p:nvPr/>
        </p:nvSpPr>
        <p:spPr bwMode="auto">
          <a:xfrm>
            <a:off x="4424363" y="5105400"/>
            <a:ext cx="376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M</a:t>
            </a:r>
          </a:p>
        </p:txBody>
      </p:sp>
      <p:sp>
        <p:nvSpPr>
          <p:cNvPr id="35959" name="Text Box 119"/>
          <p:cNvSpPr txBox="1">
            <a:spLocks noChangeArrowheads="1"/>
          </p:cNvSpPr>
          <p:nvPr/>
        </p:nvSpPr>
        <p:spPr bwMode="auto">
          <a:xfrm>
            <a:off x="4119563" y="3962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1</a:t>
            </a:r>
          </a:p>
        </p:txBody>
      </p:sp>
      <p:sp>
        <p:nvSpPr>
          <p:cNvPr id="35960" name="Text Box 120"/>
          <p:cNvSpPr txBox="1">
            <a:spLocks noChangeArrowheads="1"/>
          </p:cNvSpPr>
          <p:nvPr/>
        </p:nvSpPr>
        <p:spPr bwMode="auto">
          <a:xfrm>
            <a:off x="7050088" y="5454650"/>
            <a:ext cx="376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M</a:t>
            </a:r>
          </a:p>
        </p:txBody>
      </p:sp>
      <p:sp>
        <p:nvSpPr>
          <p:cNvPr id="35961" name="Text Box 121"/>
          <p:cNvSpPr txBox="1">
            <a:spLocks noChangeArrowheads="1"/>
          </p:cNvSpPr>
          <p:nvPr/>
        </p:nvSpPr>
        <p:spPr bwMode="auto">
          <a:xfrm>
            <a:off x="7015163" y="1905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1</a:t>
            </a:r>
          </a:p>
        </p:txBody>
      </p:sp>
      <p:grpSp>
        <p:nvGrpSpPr>
          <p:cNvPr id="4" name="Group 129"/>
          <p:cNvGrpSpPr>
            <a:grpSpLocks/>
          </p:cNvGrpSpPr>
          <p:nvPr/>
        </p:nvGrpSpPr>
        <p:grpSpPr bwMode="auto">
          <a:xfrm>
            <a:off x="7467600" y="1981200"/>
            <a:ext cx="1676400" cy="3810000"/>
            <a:chOff x="4704" y="1248"/>
            <a:chExt cx="1056" cy="2400"/>
          </a:xfrm>
        </p:grpSpPr>
        <p:sp>
          <p:nvSpPr>
            <p:cNvPr id="35967" name="Text Box 127"/>
            <p:cNvSpPr txBox="1">
              <a:spLocks noChangeArrowheads="1"/>
            </p:cNvSpPr>
            <p:nvPr/>
          </p:nvSpPr>
          <p:spPr bwMode="auto">
            <a:xfrm>
              <a:off x="4704" y="1872"/>
              <a:ext cx="1056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Indicates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one-to-many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relationship</a:t>
              </a:r>
            </a:p>
          </p:txBody>
        </p:sp>
        <p:sp>
          <p:nvSpPr>
            <p:cNvPr id="35968" name="AutoShape 128"/>
            <p:cNvSpPr>
              <a:spLocks/>
            </p:cNvSpPr>
            <p:nvPr/>
          </p:nvSpPr>
          <p:spPr bwMode="auto">
            <a:xfrm>
              <a:off x="4704" y="1248"/>
              <a:ext cx="48" cy="2400"/>
            </a:xfrm>
            <a:prstGeom prst="rightBrace">
              <a:avLst>
                <a:gd name="adj1" fmla="val 416667"/>
                <a:gd name="adj2" fmla="val 50000"/>
              </a:avLst>
            </a:prstGeom>
            <a:noFill/>
            <a:ln w="9525">
              <a:solidFill>
                <a:srgbClr val="FFFF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685800"/>
          </a:xfrm>
        </p:spPr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Probabilistic Relational Models</a:t>
            </a:r>
            <a:endParaRPr lang="en-US" sz="3600" dirty="0">
              <a:latin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629400" y="3086100"/>
            <a:ext cx="2286000" cy="1752600"/>
            <a:chOff x="3024" y="1296"/>
            <a:chExt cx="1440" cy="1104"/>
          </a:xfrm>
        </p:grpSpPr>
        <p:sp>
          <p:nvSpPr>
            <p:cNvPr id="58374" name="Rectangle 6"/>
            <p:cNvSpPr>
              <a:spLocks noChangeArrowheads="1"/>
            </p:cNvSpPr>
            <p:nvPr/>
          </p:nvSpPr>
          <p:spPr bwMode="auto">
            <a:xfrm>
              <a:off x="3024" y="1296"/>
              <a:ext cx="1440" cy="1104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5" name="Text Box 7"/>
            <p:cNvSpPr txBox="1">
              <a:spLocks noChangeArrowheads="1"/>
            </p:cNvSpPr>
            <p:nvPr/>
          </p:nvSpPr>
          <p:spPr bwMode="auto">
            <a:xfrm>
              <a:off x="3024" y="1296"/>
              <a:ext cx="89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99FF33"/>
                  </a:solidFill>
                  <a:latin typeface="cmssbx10" pitchFamily="34" charset="0"/>
                </a:rPr>
                <a:t>Student</a:t>
              </a:r>
            </a:p>
          </p:txBody>
        </p:sp>
        <p:sp>
          <p:nvSpPr>
            <p:cNvPr id="58376" name="Oval 8"/>
            <p:cNvSpPr>
              <a:spLocks noChangeArrowheads="1"/>
            </p:cNvSpPr>
            <p:nvPr/>
          </p:nvSpPr>
          <p:spPr bwMode="auto">
            <a:xfrm>
              <a:off x="3168" y="1584"/>
              <a:ext cx="960" cy="3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i="1">
                  <a:latin typeface="cmssbx10" pitchFamily="34" charset="0"/>
                </a:rPr>
                <a:t>Intelligence</a:t>
              </a:r>
            </a:p>
          </p:txBody>
        </p:sp>
        <p:sp>
          <p:nvSpPr>
            <p:cNvPr id="58377" name="Oval 9"/>
            <p:cNvSpPr>
              <a:spLocks noChangeArrowheads="1"/>
            </p:cNvSpPr>
            <p:nvPr/>
          </p:nvSpPr>
          <p:spPr bwMode="auto">
            <a:xfrm>
              <a:off x="3600" y="1968"/>
              <a:ext cx="768" cy="3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i="1">
                  <a:latin typeface="cmssbx10" pitchFamily="34" charset="0"/>
                </a:rPr>
                <a:t>Ranking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800" y="3543300"/>
            <a:ext cx="2209800" cy="1752600"/>
            <a:chOff x="912" y="2688"/>
            <a:chExt cx="1392" cy="1104"/>
          </a:xfrm>
        </p:grpSpPr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912" y="2688"/>
              <a:ext cx="1392" cy="1104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80" name="Text Box 12"/>
            <p:cNvSpPr txBox="1">
              <a:spLocks noChangeArrowheads="1"/>
            </p:cNvSpPr>
            <p:nvPr/>
          </p:nvSpPr>
          <p:spPr bwMode="auto">
            <a:xfrm>
              <a:off x="912" y="2688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99FF33"/>
                  </a:solidFill>
                  <a:latin typeface="cmssbx10" pitchFamily="34" charset="0"/>
                </a:rPr>
                <a:t>Course</a:t>
              </a:r>
            </a:p>
          </p:txBody>
        </p:sp>
        <p:sp>
          <p:nvSpPr>
            <p:cNvPr id="58381" name="Oval 13"/>
            <p:cNvSpPr>
              <a:spLocks noChangeArrowheads="1"/>
            </p:cNvSpPr>
            <p:nvPr/>
          </p:nvSpPr>
          <p:spPr bwMode="auto">
            <a:xfrm>
              <a:off x="1152" y="2976"/>
              <a:ext cx="672" cy="2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i="1">
                  <a:latin typeface="cmssbx10" pitchFamily="34" charset="0"/>
                </a:rPr>
                <a:t>Rating</a:t>
              </a:r>
            </a:p>
          </p:txBody>
        </p:sp>
        <p:sp>
          <p:nvSpPr>
            <p:cNvPr id="58382" name="Oval 14"/>
            <p:cNvSpPr>
              <a:spLocks noChangeArrowheads="1"/>
            </p:cNvSpPr>
            <p:nvPr/>
          </p:nvSpPr>
          <p:spPr bwMode="auto">
            <a:xfrm>
              <a:off x="1344" y="3408"/>
              <a:ext cx="864" cy="2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i="1">
                  <a:latin typeface="cmssbx10" pitchFamily="34" charset="0"/>
                </a:rPr>
                <a:t>Difficulty</a:t>
              </a:r>
            </a:p>
          </p:txBody>
        </p:sp>
      </p:grp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2667000" y="1714500"/>
            <a:ext cx="3581400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667000" y="1676400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9FF33"/>
                </a:solidFill>
                <a:latin typeface="cmssbx10" pitchFamily="34" charset="0"/>
              </a:rPr>
              <a:t>Professor</a:t>
            </a:r>
          </a:p>
        </p:txBody>
      </p:sp>
      <p:sp>
        <p:nvSpPr>
          <p:cNvPr id="58386" name="Oval 18"/>
          <p:cNvSpPr>
            <a:spLocks noChangeArrowheads="1"/>
          </p:cNvSpPr>
          <p:nvPr/>
        </p:nvSpPr>
        <p:spPr bwMode="auto">
          <a:xfrm>
            <a:off x="2971800" y="2857500"/>
            <a:ext cx="13716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i="1">
                <a:latin typeface="cmssbx10" pitchFamily="34" charset="0"/>
              </a:rPr>
              <a:t>Popularity</a:t>
            </a:r>
          </a:p>
        </p:txBody>
      </p:sp>
      <p:sp>
        <p:nvSpPr>
          <p:cNvPr id="58387" name="Oval 19"/>
          <p:cNvSpPr>
            <a:spLocks noChangeArrowheads="1"/>
          </p:cNvSpPr>
          <p:nvPr/>
        </p:nvSpPr>
        <p:spPr bwMode="auto">
          <a:xfrm>
            <a:off x="3810000" y="2095500"/>
            <a:ext cx="2205038" cy="517525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i="1">
                <a:latin typeface="cmssbx10" pitchFamily="34" charset="0"/>
              </a:rPr>
              <a:t>Teaching-Ability</a:t>
            </a:r>
          </a:p>
        </p:txBody>
      </p:sp>
      <p:cxnSp>
        <p:nvCxnSpPr>
          <p:cNvPr id="58388" name="AutoShape 20"/>
          <p:cNvCxnSpPr>
            <a:cxnSpLocks noChangeShapeType="1"/>
            <a:stCxn id="58387" idx="3"/>
            <a:endCxn id="58386" idx="0"/>
          </p:cNvCxnSpPr>
          <p:nvPr/>
        </p:nvCxnSpPr>
        <p:spPr bwMode="auto">
          <a:xfrm flipH="1">
            <a:off x="3657600" y="2555875"/>
            <a:ext cx="474663" cy="2825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3505200" y="4457700"/>
            <a:ext cx="2209800" cy="19050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505200" y="44577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9FF33"/>
                </a:solidFill>
                <a:latin typeface="cmssbx10" pitchFamily="34" charset="0"/>
              </a:rPr>
              <a:t>Registration</a:t>
            </a:r>
          </a:p>
        </p:txBody>
      </p:sp>
      <p:sp>
        <p:nvSpPr>
          <p:cNvPr id="58391" name="Oval 23"/>
          <p:cNvSpPr>
            <a:spLocks noChangeArrowheads="1"/>
          </p:cNvSpPr>
          <p:nvPr/>
        </p:nvSpPr>
        <p:spPr bwMode="auto">
          <a:xfrm>
            <a:off x="4343400" y="5753100"/>
            <a:ext cx="990600" cy="457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i="1">
                <a:latin typeface="cmssbx10" pitchFamily="34" charset="0"/>
              </a:rPr>
              <a:t>Grade</a:t>
            </a:r>
          </a:p>
        </p:txBody>
      </p:sp>
      <p:sp>
        <p:nvSpPr>
          <p:cNvPr id="58392" name="Oval 24"/>
          <p:cNvSpPr>
            <a:spLocks noChangeArrowheads="1"/>
          </p:cNvSpPr>
          <p:nvPr/>
        </p:nvSpPr>
        <p:spPr bwMode="auto">
          <a:xfrm>
            <a:off x="3795713" y="4935538"/>
            <a:ext cx="18288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i="1">
                <a:latin typeface="cmssbx10" pitchFamily="34" charset="0"/>
              </a:rPr>
              <a:t>Satisfaction</a:t>
            </a:r>
          </a:p>
        </p:txBody>
      </p:sp>
      <p:cxnSp>
        <p:nvCxnSpPr>
          <p:cNvPr id="58393" name="AutoShape 25"/>
          <p:cNvCxnSpPr>
            <a:cxnSpLocks noChangeShapeType="1"/>
            <a:stCxn id="58391" idx="0"/>
            <a:endCxn id="58392" idx="4"/>
          </p:cNvCxnSpPr>
          <p:nvPr/>
        </p:nvCxnSpPr>
        <p:spPr bwMode="auto">
          <a:xfrm flipH="1" flipV="1">
            <a:off x="4710113" y="5487988"/>
            <a:ext cx="128587" cy="246062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8394" name="AutoShape 26"/>
          <p:cNvCxnSpPr>
            <a:cxnSpLocks noChangeShapeType="1"/>
            <a:stCxn id="58387" idx="4"/>
            <a:endCxn id="58392" idx="7"/>
          </p:cNvCxnSpPr>
          <p:nvPr/>
        </p:nvCxnSpPr>
        <p:spPr bwMode="auto">
          <a:xfrm>
            <a:off x="4913313" y="2632075"/>
            <a:ext cx="442912" cy="23622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8395" name="AutoShape 27"/>
          <p:cNvCxnSpPr>
            <a:cxnSpLocks noChangeShapeType="1"/>
            <a:stCxn id="58392" idx="2"/>
            <a:endCxn id="58381" idx="6"/>
          </p:cNvCxnSpPr>
          <p:nvPr/>
        </p:nvCxnSpPr>
        <p:spPr bwMode="auto">
          <a:xfrm flipH="1" flipV="1">
            <a:off x="1771650" y="4229100"/>
            <a:ext cx="2005013" cy="973138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8396" name="AutoShape 28"/>
          <p:cNvCxnSpPr>
            <a:cxnSpLocks noChangeShapeType="1"/>
            <a:stCxn id="58382" idx="4"/>
            <a:endCxn id="58391" idx="2"/>
          </p:cNvCxnSpPr>
          <p:nvPr/>
        </p:nvCxnSpPr>
        <p:spPr bwMode="auto">
          <a:xfrm>
            <a:off x="1676400" y="5162550"/>
            <a:ext cx="2647950" cy="81915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8397" name="AutoShape 29"/>
          <p:cNvCxnSpPr>
            <a:cxnSpLocks noChangeShapeType="1"/>
            <a:stCxn id="58376" idx="3"/>
            <a:endCxn id="58391" idx="7"/>
          </p:cNvCxnSpPr>
          <p:nvPr/>
        </p:nvCxnSpPr>
        <p:spPr bwMode="auto">
          <a:xfrm flipH="1">
            <a:off x="5189538" y="4017963"/>
            <a:ext cx="1892300" cy="1782762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8398" name="AutoShape 30"/>
          <p:cNvCxnSpPr>
            <a:cxnSpLocks noChangeShapeType="1"/>
            <a:stCxn id="58391" idx="6"/>
            <a:endCxn id="58377" idx="3"/>
          </p:cNvCxnSpPr>
          <p:nvPr/>
        </p:nvCxnSpPr>
        <p:spPr bwMode="auto">
          <a:xfrm flipV="1">
            <a:off x="5353050" y="4627563"/>
            <a:ext cx="2368550" cy="1354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8399" name="AutoShape 31"/>
          <p:cNvCxnSpPr>
            <a:cxnSpLocks noChangeShapeType="1"/>
            <a:stCxn id="58380" idx="0"/>
            <a:endCxn id="58385" idx="1"/>
          </p:cNvCxnSpPr>
          <p:nvPr/>
        </p:nvCxnSpPr>
        <p:spPr bwMode="auto">
          <a:xfrm rot="5400000" flipH="1" flipV="1">
            <a:off x="1045205" y="1921505"/>
            <a:ext cx="1605290" cy="1638300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</p:cxnSp>
      <p:cxnSp>
        <p:nvCxnSpPr>
          <p:cNvPr id="58400" name="AutoShape 32"/>
          <p:cNvCxnSpPr>
            <a:cxnSpLocks noChangeShapeType="1"/>
            <a:stCxn id="58380" idx="3"/>
            <a:endCxn id="58390" idx="1"/>
          </p:cNvCxnSpPr>
          <p:nvPr/>
        </p:nvCxnSpPr>
        <p:spPr bwMode="auto">
          <a:xfrm>
            <a:off x="1752600" y="3805238"/>
            <a:ext cx="1752600" cy="91407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</p:cxnSp>
      <p:cxnSp>
        <p:nvCxnSpPr>
          <p:cNvPr id="58401" name="AutoShape 33"/>
          <p:cNvCxnSpPr>
            <a:cxnSpLocks noChangeShapeType="1"/>
            <a:stCxn id="58390" idx="3"/>
            <a:endCxn id="58375" idx="1"/>
          </p:cNvCxnSpPr>
          <p:nvPr/>
        </p:nvCxnSpPr>
        <p:spPr bwMode="auto">
          <a:xfrm flipV="1">
            <a:off x="5791200" y="3563154"/>
            <a:ext cx="838200" cy="1156156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</p:cxn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2286000" y="1524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M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533400" y="31623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M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3124200" y="43053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M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5715000" y="43053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M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2590800" y="37719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6324600" y="33147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6132513" y="5181600"/>
            <a:ext cx="6096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AVG</a:t>
            </a:r>
          </a:p>
        </p:txBody>
      </p:sp>
      <p:sp>
        <p:nvSpPr>
          <p:cNvPr id="58410" name="Rectangle 42"/>
          <p:cNvSpPr>
            <a:spLocks noChangeArrowheads="1"/>
          </p:cNvSpPr>
          <p:nvPr/>
        </p:nvSpPr>
        <p:spPr bwMode="auto">
          <a:xfrm>
            <a:off x="2728913" y="4724400"/>
            <a:ext cx="6096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AVG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858000" y="5029200"/>
            <a:ext cx="2209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99FF33"/>
                </a:solidFill>
                <a:latin typeface="Calibri" pitchFamily="34" charset="0"/>
              </a:rPr>
              <a:t>The student’s ranking depends on the average of his grades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228600" y="5257800"/>
            <a:ext cx="3124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99FF33"/>
                </a:solidFill>
                <a:latin typeface="Calibri" pitchFamily="34" charset="0"/>
              </a:rPr>
              <a:t>A course rating depends on the average satisfaction of students in the course</a:t>
            </a:r>
          </a:p>
        </p:txBody>
      </p:sp>
      <p:sp>
        <p:nvSpPr>
          <p:cNvPr id="93" name="Rounded Rectangular Callout 92"/>
          <p:cNvSpPr/>
          <p:nvPr/>
        </p:nvSpPr>
        <p:spPr bwMode="auto">
          <a:xfrm>
            <a:off x="381000" y="1066800"/>
            <a:ext cx="2667000" cy="1981200"/>
          </a:xfrm>
          <a:prstGeom prst="wedgeRoundRectCallout">
            <a:avLst>
              <a:gd name="adj1" fmla="val 73712"/>
              <a:gd name="adj2" fmla="val 3919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</a:rPr>
              <a:t>P(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</a:rPr>
              <a:t>pop|Ability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</a:rPr>
              <a:t>)</a:t>
            </a:r>
          </a:p>
        </p:txBody>
      </p:sp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990600" y="1600200"/>
          <a:ext cx="1676400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"/>
                <a:gridCol w="419100"/>
                <a:gridCol w="419100"/>
                <a:gridCol w="419100"/>
              </a:tblGrid>
              <a:tr h="34671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67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0.7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0.4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467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0.2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0.5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0.2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467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0.1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0.1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0.8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5" name="Rounded Rectangular Callout 94"/>
          <p:cNvSpPr/>
          <p:nvPr/>
        </p:nvSpPr>
        <p:spPr bwMode="auto">
          <a:xfrm>
            <a:off x="6324600" y="990600"/>
            <a:ext cx="2667000" cy="1981200"/>
          </a:xfrm>
          <a:prstGeom prst="wedgeRoundRectCallout">
            <a:avLst>
              <a:gd name="adj1" fmla="val -85249"/>
              <a:gd name="adj2" fmla="val 19396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</a:rPr>
              <a:t>P(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</a:rPr>
              <a:t>sat|Ability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</a:rPr>
              <a:t>)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/>
        </p:nvGraphicFramePr>
        <p:xfrm>
          <a:off x="6781800" y="1524000"/>
          <a:ext cx="1676400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"/>
                <a:gridCol w="419100"/>
                <a:gridCol w="419100"/>
                <a:gridCol w="419100"/>
              </a:tblGrid>
              <a:tr h="34671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67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0.8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0.3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467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0.2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0.6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0.1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467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0.1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0.9</a:t>
                      </a:r>
                      <a:endParaRPr lang="en-US" sz="1400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7" name="Rounded Rectangular Callout 96"/>
          <p:cNvSpPr/>
          <p:nvPr/>
        </p:nvSpPr>
        <p:spPr bwMode="auto">
          <a:xfrm>
            <a:off x="3657600" y="685800"/>
            <a:ext cx="2590800" cy="1295400"/>
          </a:xfrm>
          <a:prstGeom prst="wedgeRoundRectCallout">
            <a:avLst>
              <a:gd name="adj1" fmla="val -100055"/>
              <a:gd name="adj2" fmla="val -575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Calibri" pitchFamily="34" charset="0"/>
              </a:rPr>
              <a:t>Parameter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A50021"/>
                </a:solidFill>
                <a:effectLst/>
                <a:latin typeface="Calibri" pitchFamily="34" charset="0"/>
              </a:rPr>
              <a:t> are shared between all the Professors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5" grpId="0" animBg="1"/>
      <p:bldP spid="9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1431925"/>
          </a:xfrm>
        </p:spPr>
        <p:txBody>
          <a:bodyPr/>
          <a:lstStyle/>
          <a:p>
            <a:r>
              <a:rPr lang="en-US" sz="3200" dirty="0">
                <a:latin typeface="Calibri" pitchFamily="34" charset="0"/>
              </a:rPr>
              <a:t>Probabilistic Entity Relational </a:t>
            </a:r>
            <a:r>
              <a:rPr lang="en-US" sz="3200" dirty="0" smtClean="0">
                <a:latin typeface="Calibri" pitchFamily="34" charset="0"/>
              </a:rPr>
              <a:t>Models (</a:t>
            </a:r>
            <a:r>
              <a:rPr lang="en-US" sz="3200" dirty="0">
                <a:latin typeface="Calibri" pitchFamily="34" charset="0"/>
              </a:rPr>
              <a:t>PERMs</a:t>
            </a:r>
            <a:r>
              <a:rPr lang="en-US" sz="3200" dirty="0" smtClean="0">
                <a:latin typeface="Calibri" pitchFamily="34" charset="0"/>
              </a:rPr>
              <a:t>) – Heckerman et al.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57371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3695700" cy="3962400"/>
          </a:xfrm>
        </p:spPr>
        <p:txBody>
          <a:bodyPr/>
          <a:lstStyle/>
          <a:p>
            <a:r>
              <a:rPr lang="en-US" sz="2000"/>
              <a:t>Extend ER models to represent probabilistic relationships</a:t>
            </a:r>
          </a:p>
          <a:p>
            <a:r>
              <a:rPr lang="en-US" sz="2000"/>
              <a:t>ER model consists of Entity classes, relationships and attributes of the entities</a:t>
            </a:r>
          </a:p>
          <a:p>
            <a:r>
              <a:rPr lang="en-US" sz="2000"/>
              <a:t>DAPER model consists of:</a:t>
            </a:r>
          </a:p>
          <a:p>
            <a:pPr lvl="1"/>
            <a:r>
              <a:rPr lang="en-US" sz="1800"/>
              <a:t>Directed arcs between attributes</a:t>
            </a:r>
          </a:p>
          <a:p>
            <a:pPr lvl="1"/>
            <a:r>
              <a:rPr lang="en-US" sz="1800"/>
              <a:t>Local distributions</a:t>
            </a:r>
          </a:p>
          <a:p>
            <a:r>
              <a:rPr lang="en-US" sz="2000"/>
              <a:t>Conditions on arcs</a:t>
            </a:r>
          </a:p>
          <a:p>
            <a:endParaRPr lang="en-US" sz="2000"/>
          </a:p>
          <a:p>
            <a:pPr lvl="1">
              <a:buFontTx/>
              <a:buNone/>
            </a:pPr>
            <a:endParaRPr lang="en-US" sz="1800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8172450" y="2686050"/>
            <a:ext cx="158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V="1">
            <a:off x="8172450" y="3667125"/>
            <a:ext cx="158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7377" name="Group 33"/>
          <p:cNvGrpSpPr>
            <a:grpSpLocks/>
          </p:cNvGrpSpPr>
          <p:nvPr/>
        </p:nvGrpSpPr>
        <p:grpSpPr bwMode="auto">
          <a:xfrm>
            <a:off x="5210175" y="2362200"/>
            <a:ext cx="3457575" cy="2352675"/>
            <a:chOff x="3282" y="1488"/>
            <a:chExt cx="2178" cy="1482"/>
          </a:xfrm>
        </p:grpSpPr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3288" y="1488"/>
              <a:ext cx="72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3282" y="2730"/>
              <a:ext cx="72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3408" y="2016"/>
              <a:ext cx="480" cy="432"/>
            </a:xfrm>
            <a:prstGeom prst="flowChartDecision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2" name="Line 8"/>
            <p:cNvSpPr>
              <a:spLocks noChangeShapeType="1"/>
            </p:cNvSpPr>
            <p:nvPr/>
          </p:nvSpPr>
          <p:spPr bwMode="auto">
            <a:xfrm flipV="1">
              <a:off x="3648" y="17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53" name="Line 9"/>
            <p:cNvSpPr>
              <a:spLocks noChangeShapeType="1"/>
            </p:cNvSpPr>
            <p:nvPr/>
          </p:nvSpPr>
          <p:spPr bwMode="auto">
            <a:xfrm flipV="1">
              <a:off x="3648" y="244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56" name="Line 12"/>
            <p:cNvSpPr>
              <a:spLocks noChangeShapeType="1"/>
            </p:cNvSpPr>
            <p:nvPr/>
          </p:nvSpPr>
          <p:spPr bwMode="auto">
            <a:xfrm>
              <a:off x="3888" y="223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>
              <a:off x="4014" y="159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>
              <a:off x="4008" y="283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59" name="Oval 15"/>
            <p:cNvSpPr>
              <a:spLocks noChangeArrowheads="1"/>
            </p:cNvSpPr>
            <p:nvPr/>
          </p:nvSpPr>
          <p:spPr bwMode="auto">
            <a:xfrm>
              <a:off x="4884" y="1494"/>
              <a:ext cx="576" cy="19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0" name="Oval 16"/>
            <p:cNvSpPr>
              <a:spLocks noChangeArrowheads="1"/>
            </p:cNvSpPr>
            <p:nvPr/>
          </p:nvSpPr>
          <p:spPr bwMode="auto">
            <a:xfrm>
              <a:off x="4848" y="2130"/>
              <a:ext cx="576" cy="19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1" name="Oval 17"/>
            <p:cNvSpPr>
              <a:spLocks noChangeArrowheads="1"/>
            </p:cNvSpPr>
            <p:nvPr/>
          </p:nvSpPr>
          <p:spPr bwMode="auto">
            <a:xfrm>
              <a:off x="4866" y="2736"/>
              <a:ext cx="576" cy="19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Text Box 20"/>
            <p:cNvSpPr txBox="1">
              <a:spLocks noChangeArrowheads="1"/>
            </p:cNvSpPr>
            <p:nvPr/>
          </p:nvSpPr>
          <p:spPr bwMode="auto">
            <a:xfrm>
              <a:off x="3398" y="1508"/>
              <a:ext cx="4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Student</a:t>
              </a:r>
            </a:p>
          </p:txBody>
        </p:sp>
        <p:sp>
          <p:nvSpPr>
            <p:cNvPr id="57366" name="Text Box 22"/>
            <p:cNvSpPr txBox="1">
              <a:spLocks noChangeArrowheads="1"/>
            </p:cNvSpPr>
            <p:nvPr/>
          </p:nvSpPr>
          <p:spPr bwMode="auto">
            <a:xfrm>
              <a:off x="3408" y="2772"/>
              <a:ext cx="4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Course</a:t>
              </a:r>
            </a:p>
          </p:txBody>
        </p:sp>
        <p:sp>
          <p:nvSpPr>
            <p:cNvPr id="57367" name="Text Box 23"/>
            <p:cNvSpPr txBox="1">
              <a:spLocks noChangeArrowheads="1"/>
            </p:cNvSpPr>
            <p:nvPr/>
          </p:nvSpPr>
          <p:spPr bwMode="auto">
            <a:xfrm>
              <a:off x="3456" y="2131"/>
              <a:ext cx="3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Takes</a:t>
              </a:r>
            </a:p>
          </p:txBody>
        </p:sp>
        <p:sp>
          <p:nvSpPr>
            <p:cNvPr id="57368" name="Text Box 24"/>
            <p:cNvSpPr txBox="1">
              <a:spLocks noChangeArrowheads="1"/>
            </p:cNvSpPr>
            <p:nvPr/>
          </p:nvSpPr>
          <p:spPr bwMode="auto">
            <a:xfrm>
              <a:off x="4998" y="1507"/>
              <a:ext cx="37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Intell</a:t>
              </a:r>
            </a:p>
          </p:txBody>
        </p:sp>
        <p:sp>
          <p:nvSpPr>
            <p:cNvPr id="57369" name="Text Box 25"/>
            <p:cNvSpPr txBox="1">
              <a:spLocks noChangeArrowheads="1"/>
            </p:cNvSpPr>
            <p:nvPr/>
          </p:nvSpPr>
          <p:spPr bwMode="auto">
            <a:xfrm>
              <a:off x="5030" y="2743"/>
              <a:ext cx="2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Diff</a:t>
              </a:r>
            </a:p>
          </p:txBody>
        </p:sp>
        <p:sp>
          <p:nvSpPr>
            <p:cNvPr id="57370" name="Text Box 26"/>
            <p:cNvSpPr txBox="1">
              <a:spLocks noChangeArrowheads="1"/>
            </p:cNvSpPr>
            <p:nvPr/>
          </p:nvSpPr>
          <p:spPr bwMode="auto">
            <a:xfrm>
              <a:off x="4920" y="2136"/>
              <a:ext cx="4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Grade</a:t>
              </a:r>
            </a:p>
          </p:txBody>
        </p:sp>
      </p:grpSp>
      <p:sp>
        <p:nvSpPr>
          <p:cNvPr id="57378" name="AutoShape 34"/>
          <p:cNvSpPr>
            <a:spLocks noChangeArrowheads="1"/>
          </p:cNvSpPr>
          <p:nvPr/>
        </p:nvSpPr>
        <p:spPr bwMode="auto">
          <a:xfrm>
            <a:off x="6172200" y="2819400"/>
            <a:ext cx="1752600" cy="533400"/>
          </a:xfrm>
          <a:prstGeom prst="wedgeRoundRectCallout">
            <a:avLst>
              <a:gd name="adj1" fmla="val 62407"/>
              <a:gd name="adj2" fmla="val 13394"/>
              <a:gd name="adj3" fmla="val 16667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Student[Grade] = Student[Intell]</a:t>
            </a:r>
          </a:p>
        </p:txBody>
      </p:sp>
      <p:sp>
        <p:nvSpPr>
          <p:cNvPr id="57379" name="AutoShape 35"/>
          <p:cNvSpPr>
            <a:spLocks noChangeArrowheads="1"/>
          </p:cNvSpPr>
          <p:nvPr/>
        </p:nvSpPr>
        <p:spPr bwMode="auto">
          <a:xfrm>
            <a:off x="6172200" y="3733800"/>
            <a:ext cx="1752600" cy="533400"/>
          </a:xfrm>
          <a:prstGeom prst="wedgeRoundRectCallout">
            <a:avLst>
              <a:gd name="adj1" fmla="val 62407"/>
              <a:gd name="adj2" fmla="val 31546"/>
              <a:gd name="adj3" fmla="val 16667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Course[Grade] = </a:t>
            </a:r>
          </a:p>
          <a:p>
            <a:pPr algn="ctr"/>
            <a:r>
              <a:rPr lang="en-US" sz="1200" b="1">
                <a:solidFill>
                  <a:srgbClr val="000000"/>
                </a:solidFill>
              </a:rPr>
              <a:t>Course[Diff]</a:t>
            </a:r>
          </a:p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26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2" grpId="0" animBg="1"/>
      <p:bldP spid="57363" grpId="0" animBg="1"/>
      <p:bldP spid="57378" grpId="0" animBg="1"/>
      <p:bldP spid="5737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/>
          <p:cNvGrpSpPr/>
          <p:nvPr/>
        </p:nvGrpSpPr>
        <p:grpSpPr>
          <a:xfrm>
            <a:off x="0" y="4343400"/>
            <a:ext cx="9144000" cy="2209800"/>
            <a:chOff x="0" y="4343400"/>
            <a:chExt cx="9144000" cy="2209800"/>
          </a:xfrm>
        </p:grpSpPr>
        <p:sp>
          <p:nvSpPr>
            <p:cNvPr id="53251" name="AutoShape 3"/>
            <p:cNvSpPr>
              <a:spLocks noChangeArrowheads="1"/>
            </p:cNvSpPr>
            <p:nvPr/>
          </p:nvSpPr>
          <p:spPr bwMode="auto">
            <a:xfrm>
              <a:off x="0" y="4343400"/>
              <a:ext cx="9144000" cy="2209800"/>
            </a:xfrm>
            <a:prstGeom prst="wedgeRoundRectCallout">
              <a:avLst>
                <a:gd name="adj1" fmla="val -26773"/>
                <a:gd name="adj2" fmla="val -116199"/>
                <a:gd name="adj3" fmla="val 16667"/>
              </a:avLst>
            </a:prstGeom>
            <a:solidFill>
              <a:srgbClr val="DBDBFF"/>
            </a:solidFill>
            <a:ln w="12700">
              <a:noFill/>
              <a:miter lim="800000"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400" i="1">
                <a:latin typeface="Arial" charset="0"/>
              </a:endParaRPr>
            </a:p>
          </p:txBody>
        </p:sp>
        <p:sp>
          <p:nvSpPr>
            <p:cNvPr id="53252" name="Oval 4"/>
            <p:cNvSpPr>
              <a:spLocks noChangeArrowheads="1"/>
            </p:cNvSpPr>
            <p:nvPr/>
          </p:nvSpPr>
          <p:spPr bwMode="auto">
            <a:xfrm>
              <a:off x="1296181" y="5978425"/>
              <a:ext cx="1151178" cy="501711"/>
            </a:xfrm>
            <a:prstGeom prst="ellipse">
              <a:avLst/>
            </a:prstGeom>
            <a:gradFill rotWithShape="1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100000">
                  <a:srgbClr val="9999FF"/>
                </a:gs>
              </a:gsLst>
              <a:lin ang="2700000" scaled="1"/>
            </a:gradFill>
            <a:ln w="28575">
              <a:noFill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 smtClean="0">
                  <a:solidFill>
                    <a:srgbClr val="FFFF66"/>
                  </a:solidFill>
                  <a:latin typeface="Arial" charset="0"/>
                </a:rPr>
                <a:t>satisfaction</a:t>
              </a:r>
              <a:endParaRPr lang="en-US" sz="1800" b="1" dirty="0">
                <a:solidFill>
                  <a:srgbClr val="FFFF66"/>
                </a:solidFill>
                <a:latin typeface="Arial" charset="0"/>
              </a:endParaRPr>
            </a:p>
          </p:txBody>
        </p:sp>
        <p:sp>
          <p:nvSpPr>
            <p:cNvPr id="53253" name="Oval 5"/>
            <p:cNvSpPr>
              <a:spLocks noChangeArrowheads="1"/>
            </p:cNvSpPr>
            <p:nvPr/>
          </p:nvSpPr>
          <p:spPr bwMode="auto">
            <a:xfrm>
              <a:off x="723244" y="5096778"/>
              <a:ext cx="1473013" cy="500087"/>
            </a:xfrm>
            <a:prstGeom prst="ellipse">
              <a:avLst/>
            </a:prstGeom>
            <a:gradFill rotWithShape="1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100000">
                  <a:srgbClr val="9999FF"/>
                </a:gs>
              </a:gsLst>
              <a:lin ang="2700000" scaled="1"/>
            </a:gradFill>
            <a:ln w="28575">
              <a:noFill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 err="1" smtClean="0">
                  <a:solidFill>
                    <a:srgbClr val="FFFF66"/>
                  </a:solidFill>
                  <a:latin typeface="Arial" charset="0"/>
                </a:rPr>
                <a:t>teachingAbility</a:t>
              </a:r>
              <a:endParaRPr lang="en-US" sz="1800" b="1" dirty="0">
                <a:solidFill>
                  <a:srgbClr val="FFFF66"/>
                </a:solidFill>
                <a:latin typeface="Arial" charset="0"/>
              </a:endParaRPr>
            </a:p>
          </p:txBody>
        </p:sp>
        <p:sp>
          <p:nvSpPr>
            <p:cNvPr id="53254" name="Oval 6"/>
            <p:cNvSpPr>
              <a:spLocks noChangeArrowheads="1"/>
            </p:cNvSpPr>
            <p:nvPr/>
          </p:nvSpPr>
          <p:spPr bwMode="auto">
            <a:xfrm>
              <a:off x="2408456" y="5096778"/>
              <a:ext cx="1232521" cy="500087"/>
            </a:xfrm>
            <a:prstGeom prst="ellipse">
              <a:avLst/>
            </a:prstGeom>
            <a:gradFill rotWithShape="1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100000">
                  <a:srgbClr val="9999FF"/>
                </a:gs>
              </a:gsLst>
              <a:lin ang="2700000" scaled="1"/>
            </a:gradFill>
            <a:ln w="28575">
              <a:noFill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 smtClean="0">
                  <a:solidFill>
                    <a:srgbClr val="FFFF66"/>
                  </a:solidFill>
                  <a:latin typeface="Arial" charset="0"/>
                </a:rPr>
                <a:t>grade</a:t>
              </a:r>
              <a:endParaRPr lang="en-US" sz="1800" b="1" dirty="0">
                <a:solidFill>
                  <a:srgbClr val="FFFF66"/>
                </a:solidFill>
                <a:latin typeface="Arial" charset="0"/>
              </a:endParaRPr>
            </a:p>
          </p:txBody>
        </p:sp>
        <p:cxnSp>
          <p:nvCxnSpPr>
            <p:cNvPr id="53255" name="AutoShape 7"/>
            <p:cNvCxnSpPr>
              <a:cxnSpLocks noChangeShapeType="1"/>
              <a:stCxn id="53253" idx="4"/>
              <a:endCxn id="53252" idx="0"/>
            </p:cNvCxnSpPr>
            <p:nvPr/>
          </p:nvCxnSpPr>
          <p:spPr bwMode="auto">
            <a:xfrm rot="16200000" flipH="1">
              <a:off x="1474096" y="5581635"/>
              <a:ext cx="381560" cy="41201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256" name="AutoShape 8"/>
            <p:cNvCxnSpPr>
              <a:cxnSpLocks noChangeShapeType="1"/>
              <a:stCxn id="53254" idx="4"/>
              <a:endCxn id="53252" idx="0"/>
            </p:cNvCxnSpPr>
            <p:nvPr/>
          </p:nvCxnSpPr>
          <p:spPr bwMode="auto">
            <a:xfrm rot="5400000">
              <a:off x="2257464" y="5211172"/>
              <a:ext cx="381560" cy="115294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3257" name="Oval 9"/>
            <p:cNvSpPr>
              <a:spLocks noChangeArrowheads="1"/>
            </p:cNvSpPr>
            <p:nvPr/>
          </p:nvSpPr>
          <p:spPr bwMode="auto">
            <a:xfrm>
              <a:off x="914223" y="5080541"/>
              <a:ext cx="240492" cy="2208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A9A1E7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258" name="Oval 10"/>
            <p:cNvSpPr>
              <a:spLocks noChangeArrowheads="1"/>
            </p:cNvSpPr>
            <p:nvPr/>
          </p:nvSpPr>
          <p:spPr bwMode="auto">
            <a:xfrm>
              <a:off x="3200400" y="5494182"/>
              <a:ext cx="240492" cy="2208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A9A1E7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259" name="Oval 11"/>
            <p:cNvSpPr>
              <a:spLocks noChangeArrowheads="1"/>
            </p:cNvSpPr>
            <p:nvPr/>
          </p:nvSpPr>
          <p:spPr bwMode="auto">
            <a:xfrm>
              <a:off x="2362200" y="6096000"/>
              <a:ext cx="240492" cy="2208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A9A1E7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260" name="Oval 12"/>
            <p:cNvSpPr>
              <a:spLocks noChangeArrowheads="1"/>
            </p:cNvSpPr>
            <p:nvPr/>
          </p:nvSpPr>
          <p:spPr bwMode="auto">
            <a:xfrm>
              <a:off x="210430" y="4518755"/>
              <a:ext cx="1600333" cy="44325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A9A1E7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400" b="1" dirty="0" smtClean="0">
                  <a:latin typeface="Arial" charset="0"/>
                </a:rPr>
                <a:t>Professor</a:t>
              </a:r>
              <a:endParaRPr lang="en-US" sz="1400" b="1" dirty="0">
                <a:latin typeface="Arial" charset="0"/>
              </a:endParaRPr>
            </a:p>
          </p:txBody>
        </p:sp>
        <p:cxnSp>
          <p:nvCxnSpPr>
            <p:cNvPr id="53261" name="AutoShape 13"/>
            <p:cNvCxnSpPr>
              <a:cxnSpLocks noChangeShapeType="1"/>
              <a:stCxn id="53257" idx="1"/>
              <a:endCxn id="53260" idx="4"/>
            </p:cNvCxnSpPr>
            <p:nvPr/>
          </p:nvCxnSpPr>
          <p:spPr bwMode="auto">
            <a:xfrm rot="5400000" flipH="1" flipV="1">
              <a:off x="905035" y="5006641"/>
              <a:ext cx="151000" cy="60123"/>
            </a:xfrm>
            <a:prstGeom prst="straightConnector1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</p:cxnSp>
        <p:grpSp>
          <p:nvGrpSpPr>
            <p:cNvPr id="53264" name="Group 16"/>
            <p:cNvGrpSpPr>
              <a:grpSpLocks/>
            </p:cNvGrpSpPr>
            <p:nvPr/>
          </p:nvGrpSpPr>
          <p:grpSpPr bwMode="auto">
            <a:xfrm>
              <a:off x="3849640" y="5228294"/>
              <a:ext cx="4984904" cy="1117077"/>
              <a:chOff x="2245" y="3385"/>
              <a:chExt cx="2819" cy="688"/>
            </a:xfrm>
          </p:grpSpPr>
          <p:sp>
            <p:nvSpPr>
              <p:cNvPr id="53277" name="Line 29"/>
              <p:cNvSpPr>
                <a:spLocks noChangeShapeType="1"/>
              </p:cNvSpPr>
              <p:nvPr/>
            </p:nvSpPr>
            <p:spPr bwMode="auto">
              <a:xfrm>
                <a:off x="2245" y="3385"/>
                <a:ext cx="1161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0" name="Line 32"/>
              <p:cNvSpPr>
                <a:spLocks noChangeShapeType="1"/>
              </p:cNvSpPr>
              <p:nvPr/>
            </p:nvSpPr>
            <p:spPr bwMode="auto">
              <a:xfrm>
                <a:off x="2245" y="4073"/>
                <a:ext cx="1161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1" name="Line 33"/>
              <p:cNvSpPr>
                <a:spLocks noChangeShapeType="1"/>
              </p:cNvSpPr>
              <p:nvPr/>
            </p:nvSpPr>
            <p:spPr bwMode="auto">
              <a:xfrm>
                <a:off x="2245" y="3385"/>
                <a:ext cx="0" cy="172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4" name="Line 36"/>
              <p:cNvSpPr>
                <a:spLocks noChangeShapeType="1"/>
              </p:cNvSpPr>
              <p:nvPr/>
            </p:nvSpPr>
            <p:spPr bwMode="auto">
              <a:xfrm>
                <a:off x="5064" y="3385"/>
                <a:ext cx="0" cy="172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5" name="Line 37"/>
              <p:cNvSpPr>
                <a:spLocks noChangeShapeType="1"/>
              </p:cNvSpPr>
              <p:nvPr/>
            </p:nvSpPr>
            <p:spPr bwMode="auto">
              <a:xfrm>
                <a:off x="3406" y="3385"/>
                <a:ext cx="718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6" name="Line 38"/>
              <p:cNvSpPr>
                <a:spLocks noChangeShapeType="1"/>
              </p:cNvSpPr>
              <p:nvPr/>
            </p:nvSpPr>
            <p:spPr bwMode="auto">
              <a:xfrm>
                <a:off x="4124" y="3385"/>
                <a:ext cx="940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7" name="Line 39"/>
              <p:cNvSpPr>
                <a:spLocks noChangeShapeType="1"/>
              </p:cNvSpPr>
              <p:nvPr/>
            </p:nvSpPr>
            <p:spPr bwMode="auto">
              <a:xfrm>
                <a:off x="5064" y="3557"/>
                <a:ext cx="0" cy="172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8" name="Line 40"/>
              <p:cNvSpPr>
                <a:spLocks noChangeShapeType="1"/>
              </p:cNvSpPr>
              <p:nvPr/>
            </p:nvSpPr>
            <p:spPr bwMode="auto">
              <a:xfrm>
                <a:off x="2245" y="3557"/>
                <a:ext cx="0" cy="172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89" name="Line 41"/>
              <p:cNvSpPr>
                <a:spLocks noChangeShapeType="1"/>
              </p:cNvSpPr>
              <p:nvPr/>
            </p:nvSpPr>
            <p:spPr bwMode="auto">
              <a:xfrm>
                <a:off x="4124" y="4073"/>
                <a:ext cx="940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0" name="Line 42"/>
              <p:cNvSpPr>
                <a:spLocks noChangeShapeType="1"/>
              </p:cNvSpPr>
              <p:nvPr/>
            </p:nvSpPr>
            <p:spPr bwMode="auto">
              <a:xfrm>
                <a:off x="3406" y="4073"/>
                <a:ext cx="718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5" name="Line 47"/>
              <p:cNvSpPr>
                <a:spLocks noChangeShapeType="1"/>
              </p:cNvSpPr>
              <p:nvPr/>
            </p:nvSpPr>
            <p:spPr bwMode="auto">
              <a:xfrm>
                <a:off x="4124" y="3901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6" name="Line 48"/>
              <p:cNvSpPr>
                <a:spLocks noChangeShapeType="1"/>
              </p:cNvSpPr>
              <p:nvPr/>
            </p:nvSpPr>
            <p:spPr bwMode="auto">
              <a:xfrm>
                <a:off x="2245" y="3901"/>
                <a:ext cx="0" cy="172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7" name="Line 49"/>
              <p:cNvSpPr>
                <a:spLocks noChangeShapeType="1"/>
              </p:cNvSpPr>
              <p:nvPr/>
            </p:nvSpPr>
            <p:spPr bwMode="auto">
              <a:xfrm>
                <a:off x="2245" y="3729"/>
                <a:ext cx="0" cy="172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8" name="Line 50"/>
              <p:cNvSpPr>
                <a:spLocks noChangeShapeType="1"/>
              </p:cNvSpPr>
              <p:nvPr/>
            </p:nvSpPr>
            <p:spPr bwMode="auto">
              <a:xfrm>
                <a:off x="5064" y="3901"/>
                <a:ext cx="0" cy="172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299" name="Line 51"/>
              <p:cNvSpPr>
                <a:spLocks noChangeShapeType="1"/>
              </p:cNvSpPr>
              <p:nvPr/>
            </p:nvSpPr>
            <p:spPr bwMode="auto">
              <a:xfrm>
                <a:off x="5064" y="3729"/>
                <a:ext cx="0" cy="172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53300" name="Rectangle 5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77200" cy="1066800"/>
          </a:xfrm>
        </p:spPr>
        <p:txBody>
          <a:bodyPr/>
          <a:lstStyle/>
          <a:p>
            <a:r>
              <a:rPr lang="de-DE" sz="3600"/>
              <a:t>Bayesian Logic Programs (BLPs)</a:t>
            </a:r>
            <a:endParaRPr lang="en-US" sz="3600"/>
          </a:p>
        </p:txBody>
      </p:sp>
      <p:sp>
        <p:nvSpPr>
          <p:cNvPr id="53301" name="Oval 53"/>
          <p:cNvSpPr>
            <a:spLocks noChangeArrowheads="1"/>
          </p:cNvSpPr>
          <p:nvPr/>
        </p:nvSpPr>
        <p:spPr bwMode="auto">
          <a:xfrm>
            <a:off x="1219200" y="3290888"/>
            <a:ext cx="1905000" cy="490537"/>
          </a:xfrm>
          <a:prstGeom prst="ellipse">
            <a:avLst/>
          </a:prstGeom>
          <a:gradFill rotWithShape="1">
            <a:gsLst>
              <a:gs pos="0">
                <a:srgbClr val="9999FF">
                  <a:gamma/>
                  <a:shade val="46275"/>
                  <a:invGamma/>
                </a:srgbClr>
              </a:gs>
              <a:gs pos="100000">
                <a:srgbClr val="9999FF"/>
              </a:gs>
            </a:gsLst>
            <a:lin ang="2700000" scaled="1"/>
          </a:gradFill>
          <a:ln w="28575">
            <a:noFill/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FFFF66"/>
                </a:solidFill>
                <a:latin typeface="Arial" charset="0"/>
              </a:rPr>
              <a:t>s</a:t>
            </a:r>
            <a:r>
              <a:rPr lang="en-US" sz="1400" b="1" dirty="0" smtClean="0">
                <a:solidFill>
                  <a:srgbClr val="FFFF66"/>
                </a:solidFill>
                <a:latin typeface="Arial" charset="0"/>
              </a:rPr>
              <a:t>atisfaction(S,L)</a:t>
            </a:r>
            <a:endParaRPr lang="en-US" sz="18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53302" name="Oval 54"/>
          <p:cNvSpPr>
            <a:spLocks noChangeArrowheads="1"/>
          </p:cNvSpPr>
          <p:nvPr/>
        </p:nvSpPr>
        <p:spPr bwMode="auto">
          <a:xfrm>
            <a:off x="152400" y="2060575"/>
            <a:ext cx="1828799" cy="488950"/>
          </a:xfrm>
          <a:prstGeom prst="ellipse">
            <a:avLst/>
          </a:prstGeom>
          <a:gradFill rotWithShape="1">
            <a:gsLst>
              <a:gs pos="0">
                <a:srgbClr val="9999FF">
                  <a:gamma/>
                  <a:shade val="46275"/>
                  <a:invGamma/>
                </a:srgbClr>
              </a:gs>
              <a:gs pos="100000">
                <a:srgbClr val="9999FF"/>
              </a:gs>
            </a:gsLst>
            <a:lin ang="2700000" scaled="1"/>
          </a:gradFill>
          <a:ln w="28575">
            <a:noFill/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err="1" smtClean="0">
                <a:solidFill>
                  <a:srgbClr val="FFFF66"/>
                </a:solidFill>
                <a:latin typeface="Arial" charset="0"/>
              </a:rPr>
              <a:t>teachingAbility</a:t>
            </a:r>
            <a:r>
              <a:rPr lang="en-US" sz="1400" b="1" dirty="0" smtClean="0">
                <a:solidFill>
                  <a:srgbClr val="FFFF66"/>
                </a:solidFill>
                <a:latin typeface="Arial" charset="0"/>
              </a:rPr>
              <a:t>(P,A)</a:t>
            </a:r>
            <a:endParaRPr lang="en-US" sz="1800" b="1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53303" name="Oval 55"/>
          <p:cNvSpPr>
            <a:spLocks noChangeArrowheads="1"/>
          </p:cNvSpPr>
          <p:nvPr/>
        </p:nvSpPr>
        <p:spPr bwMode="auto">
          <a:xfrm>
            <a:off x="2195513" y="2060575"/>
            <a:ext cx="1462087" cy="488950"/>
          </a:xfrm>
          <a:prstGeom prst="ellipse">
            <a:avLst/>
          </a:prstGeom>
          <a:gradFill rotWithShape="1">
            <a:gsLst>
              <a:gs pos="0">
                <a:srgbClr val="9999FF">
                  <a:gamma/>
                  <a:shade val="46275"/>
                  <a:invGamma/>
                </a:srgbClr>
              </a:gs>
              <a:gs pos="100000">
                <a:srgbClr val="9999FF"/>
              </a:gs>
            </a:gsLst>
            <a:lin ang="2700000" scaled="1"/>
          </a:gradFill>
          <a:ln w="28575">
            <a:noFill/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FFFF66"/>
                </a:solidFill>
                <a:latin typeface="Arial" charset="0"/>
              </a:rPr>
              <a:t>g</a:t>
            </a:r>
            <a:r>
              <a:rPr lang="en-US" sz="1400" b="1" dirty="0" smtClean="0">
                <a:solidFill>
                  <a:srgbClr val="FFFF66"/>
                </a:solidFill>
                <a:latin typeface="Arial" charset="0"/>
              </a:rPr>
              <a:t>rade(C,S,G)</a:t>
            </a:r>
            <a:endParaRPr lang="en-US" sz="1800" b="1" dirty="0">
              <a:solidFill>
                <a:srgbClr val="FFFF66"/>
              </a:solidFill>
              <a:latin typeface="Arial" charset="0"/>
            </a:endParaRPr>
          </a:p>
        </p:txBody>
      </p:sp>
      <p:cxnSp>
        <p:nvCxnSpPr>
          <p:cNvPr id="53304" name="AutoShape 56"/>
          <p:cNvCxnSpPr>
            <a:cxnSpLocks noChangeShapeType="1"/>
            <a:stCxn id="53302" idx="4"/>
            <a:endCxn id="53306" idx="1"/>
          </p:cNvCxnSpPr>
          <p:nvPr/>
        </p:nvCxnSpPr>
        <p:spPr bwMode="auto">
          <a:xfrm rot="16200000" flipH="1">
            <a:off x="1271984" y="2344340"/>
            <a:ext cx="407194" cy="817563"/>
          </a:xfrm>
          <a:prstGeom prst="straightConnector1">
            <a:avLst/>
          </a:prstGeom>
          <a:noFill/>
          <a:ln w="38100">
            <a:solidFill>
              <a:srgbClr val="A9A1E7"/>
            </a:solidFill>
            <a:round/>
            <a:headEnd/>
            <a:tailEnd type="triangle" w="med" len="med"/>
          </a:ln>
          <a:effectLst/>
        </p:spPr>
      </p:cxnSp>
      <p:cxnSp>
        <p:nvCxnSpPr>
          <p:cNvPr id="53305" name="AutoShape 57"/>
          <p:cNvCxnSpPr>
            <a:cxnSpLocks noChangeShapeType="1"/>
            <a:stCxn id="53303" idx="4"/>
            <a:endCxn id="53306" idx="3"/>
          </p:cNvCxnSpPr>
          <p:nvPr/>
        </p:nvCxnSpPr>
        <p:spPr bwMode="auto">
          <a:xfrm rot="5400000">
            <a:off x="2273301" y="2303463"/>
            <a:ext cx="407194" cy="899319"/>
          </a:xfrm>
          <a:prstGeom prst="straightConnector1">
            <a:avLst/>
          </a:prstGeom>
          <a:noFill/>
          <a:ln w="38100">
            <a:solidFill>
              <a:srgbClr val="A9A1E7"/>
            </a:solidFill>
            <a:round/>
            <a:headEnd/>
            <a:tailEnd type="triangle" w="med" len="med"/>
          </a:ln>
          <a:effectLst/>
        </p:spPr>
      </p:cxnSp>
      <p:sp>
        <p:nvSpPr>
          <p:cNvPr id="53306" name="Rectangle 58"/>
          <p:cNvSpPr>
            <a:spLocks noChangeArrowheads="1"/>
          </p:cNvSpPr>
          <p:nvPr/>
        </p:nvSpPr>
        <p:spPr bwMode="auto">
          <a:xfrm>
            <a:off x="1884363" y="2884488"/>
            <a:ext cx="142875" cy="144462"/>
          </a:xfrm>
          <a:prstGeom prst="rect">
            <a:avLst/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53307" name="AutoShape 59"/>
          <p:cNvCxnSpPr>
            <a:cxnSpLocks noChangeShapeType="1"/>
            <a:stCxn id="53306" idx="2"/>
            <a:endCxn id="53301" idx="0"/>
          </p:cNvCxnSpPr>
          <p:nvPr/>
        </p:nvCxnSpPr>
        <p:spPr bwMode="auto">
          <a:xfrm rot="16200000" flipH="1">
            <a:off x="1932781" y="3051969"/>
            <a:ext cx="261938" cy="215899"/>
          </a:xfrm>
          <a:prstGeom prst="straightConnector1">
            <a:avLst/>
          </a:prstGeom>
          <a:noFill/>
          <a:ln w="38100">
            <a:solidFill>
              <a:srgbClr val="A9A1E7"/>
            </a:solidFill>
            <a:round/>
            <a:headEnd/>
            <a:tailEnd type="triangle" w="med" len="med"/>
          </a:ln>
          <a:effectLst/>
        </p:spPr>
      </p:cxnSp>
      <p:grpSp>
        <p:nvGrpSpPr>
          <p:cNvPr id="158" name="Group 157"/>
          <p:cNvGrpSpPr/>
          <p:nvPr/>
        </p:nvGrpSpPr>
        <p:grpSpPr>
          <a:xfrm>
            <a:off x="-76200" y="3860800"/>
            <a:ext cx="4188215" cy="2616200"/>
            <a:chOff x="-76200" y="3860800"/>
            <a:chExt cx="4188215" cy="2616200"/>
          </a:xfrm>
        </p:grpSpPr>
        <p:grpSp>
          <p:nvGrpSpPr>
            <p:cNvPr id="157" name="Group 156"/>
            <p:cNvGrpSpPr/>
            <p:nvPr/>
          </p:nvGrpSpPr>
          <p:grpSpPr>
            <a:xfrm>
              <a:off x="0" y="4005263"/>
              <a:ext cx="3429001" cy="2305051"/>
              <a:chOff x="0" y="4005263"/>
              <a:chExt cx="3429001" cy="2305051"/>
            </a:xfrm>
          </p:grpSpPr>
          <p:sp>
            <p:nvSpPr>
              <p:cNvPr id="53313" name="Text Box 65"/>
              <p:cNvSpPr txBox="1">
                <a:spLocks noChangeArrowheads="1"/>
              </p:cNvSpPr>
              <p:nvPr/>
            </p:nvSpPr>
            <p:spPr bwMode="auto">
              <a:xfrm>
                <a:off x="1603375" y="4005263"/>
                <a:ext cx="1225550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de-DE" sz="1800" b="1">
                    <a:solidFill>
                      <a:srgbClr val="CC0000"/>
                    </a:solidFill>
                    <a:latin typeface="Arial" charset="0"/>
                  </a:rPr>
                  <a:t>argument</a:t>
                </a:r>
                <a:endParaRPr lang="en-US" sz="1800" b="1">
                  <a:solidFill>
                    <a:srgbClr val="CC0000"/>
                  </a:solidFill>
                  <a:latin typeface="Arial" charset="0"/>
                </a:endParaRPr>
              </a:p>
            </p:txBody>
          </p:sp>
          <p:sp>
            <p:nvSpPr>
              <p:cNvPr id="53314" name="Line 66"/>
              <p:cNvSpPr>
                <a:spLocks noChangeShapeType="1"/>
              </p:cNvSpPr>
              <p:nvPr/>
            </p:nvSpPr>
            <p:spPr bwMode="auto">
              <a:xfrm flipH="1">
                <a:off x="1052513" y="4348163"/>
                <a:ext cx="879475" cy="881063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315" name="Text Box 67"/>
              <p:cNvSpPr txBox="1">
                <a:spLocks noChangeArrowheads="1"/>
              </p:cNvSpPr>
              <p:nvPr/>
            </p:nvSpPr>
            <p:spPr bwMode="auto">
              <a:xfrm>
                <a:off x="0" y="5943601"/>
                <a:ext cx="1200150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de-DE" sz="1800" b="1" dirty="0">
                    <a:solidFill>
                      <a:srgbClr val="CC0000"/>
                    </a:solidFill>
                    <a:latin typeface="Arial" charset="0"/>
                  </a:rPr>
                  <a:t>predicate</a:t>
                </a:r>
                <a:endParaRPr lang="en-US" sz="1800" b="1" dirty="0">
                  <a:solidFill>
                    <a:srgbClr val="CC0000"/>
                  </a:solidFill>
                  <a:latin typeface="Arial" charset="0"/>
                </a:endParaRPr>
              </a:p>
            </p:txBody>
          </p:sp>
          <p:sp>
            <p:nvSpPr>
              <p:cNvPr id="53316" name="Line 68"/>
              <p:cNvSpPr>
                <a:spLocks noChangeShapeType="1"/>
              </p:cNvSpPr>
              <p:nvPr/>
            </p:nvSpPr>
            <p:spPr bwMode="auto">
              <a:xfrm>
                <a:off x="1143000" y="6096001"/>
                <a:ext cx="228600" cy="7620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317" name="Rectangle 69"/>
              <p:cNvSpPr>
                <a:spLocks noChangeArrowheads="1"/>
              </p:cNvSpPr>
              <p:nvPr/>
            </p:nvSpPr>
            <p:spPr bwMode="auto">
              <a:xfrm>
                <a:off x="2132013" y="5084763"/>
                <a:ext cx="1296988" cy="792163"/>
              </a:xfrm>
              <a:prstGeom prst="rect">
                <a:avLst/>
              </a:prstGeom>
              <a:noFill/>
              <a:ln w="38100" algn="ctr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318" name="Text Box 70"/>
              <p:cNvSpPr txBox="1">
                <a:spLocks noChangeArrowheads="1"/>
              </p:cNvSpPr>
              <p:nvPr/>
            </p:nvSpPr>
            <p:spPr bwMode="auto">
              <a:xfrm>
                <a:off x="2363788" y="4652963"/>
                <a:ext cx="730250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de-DE" sz="1800" b="1" dirty="0">
                    <a:solidFill>
                      <a:srgbClr val="CC0000"/>
                    </a:solidFill>
                    <a:latin typeface="Arial" charset="0"/>
                  </a:rPr>
                  <a:t>atom</a:t>
                </a:r>
                <a:endParaRPr lang="en-US" sz="1800" b="1" dirty="0">
                  <a:solidFill>
                    <a:srgbClr val="CC0000"/>
                  </a:solidFill>
                  <a:latin typeface="Arial" charset="0"/>
                </a:endParaRPr>
              </a:p>
            </p:txBody>
          </p:sp>
        </p:grpSp>
        <p:sp>
          <p:nvSpPr>
            <p:cNvPr id="53320" name="Text Box 72"/>
            <p:cNvSpPr txBox="1">
              <a:spLocks noChangeArrowheads="1"/>
            </p:cNvSpPr>
            <p:nvPr/>
          </p:nvSpPr>
          <p:spPr bwMode="auto">
            <a:xfrm>
              <a:off x="-76200" y="3860800"/>
              <a:ext cx="104775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800" b="1" dirty="0">
                  <a:solidFill>
                    <a:srgbClr val="CC0000"/>
                  </a:solidFill>
                  <a:latin typeface="Arial" charset="0"/>
                </a:rPr>
                <a:t>variable</a:t>
              </a:r>
              <a:endParaRPr lang="en-US" sz="1800" b="1" dirty="0">
                <a:solidFill>
                  <a:srgbClr val="CC0000"/>
                </a:solidFill>
                <a:latin typeface="Arial" charset="0"/>
              </a:endParaRPr>
            </a:p>
          </p:txBody>
        </p:sp>
        <p:sp>
          <p:nvSpPr>
            <p:cNvPr id="53321" name="Line 73"/>
            <p:cNvSpPr>
              <a:spLocks noChangeShapeType="1"/>
            </p:cNvSpPr>
            <p:nvPr/>
          </p:nvSpPr>
          <p:spPr bwMode="auto">
            <a:xfrm>
              <a:off x="252413" y="4221163"/>
              <a:ext cx="142875" cy="43180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6" name="Oval 12"/>
            <p:cNvSpPr>
              <a:spLocks noChangeArrowheads="1"/>
            </p:cNvSpPr>
            <p:nvPr/>
          </p:nvSpPr>
          <p:spPr bwMode="auto">
            <a:xfrm>
              <a:off x="2819400" y="6044208"/>
              <a:ext cx="1195138" cy="43279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A9A1E7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400" b="1" dirty="0" smtClean="0">
                  <a:latin typeface="Arial" charset="0"/>
                </a:rPr>
                <a:t>Student</a:t>
              </a:r>
              <a:endParaRPr lang="en-US" sz="1400" b="1" dirty="0">
                <a:latin typeface="Arial" charset="0"/>
              </a:endParaRPr>
            </a:p>
          </p:txBody>
        </p:sp>
        <p:cxnSp>
          <p:nvCxnSpPr>
            <p:cNvPr id="137" name="AutoShape 13"/>
            <p:cNvCxnSpPr>
              <a:cxnSpLocks noChangeShapeType="1"/>
            </p:cNvCxnSpPr>
            <p:nvPr/>
          </p:nvCxnSpPr>
          <p:spPr bwMode="auto">
            <a:xfrm>
              <a:off x="2514600" y="6248400"/>
              <a:ext cx="457200" cy="65396"/>
            </a:xfrm>
            <a:prstGeom prst="straightConnector1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</p:cxnSp>
        <p:cxnSp>
          <p:nvCxnSpPr>
            <p:cNvPr id="139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3208140" y="5753441"/>
              <a:ext cx="410372" cy="181091"/>
            </a:xfrm>
            <a:prstGeom prst="straightConnector1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</p:cxnSp>
        <p:sp>
          <p:nvSpPr>
            <p:cNvPr id="146" name="Oval 12"/>
            <p:cNvSpPr>
              <a:spLocks noChangeArrowheads="1"/>
            </p:cNvSpPr>
            <p:nvPr/>
          </p:nvSpPr>
          <p:spPr bwMode="auto">
            <a:xfrm>
              <a:off x="2984500" y="4419600"/>
              <a:ext cx="1127515" cy="43279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A9A1E7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de-DE" sz="1400" b="1" dirty="0" smtClean="0">
                  <a:latin typeface="Arial" charset="0"/>
                </a:rPr>
                <a:t>Course</a:t>
              </a:r>
              <a:endParaRPr lang="en-US" sz="1400" b="1" dirty="0">
                <a:latin typeface="Arial" charset="0"/>
              </a:endParaRPr>
            </a:p>
          </p:txBody>
        </p:sp>
        <p:sp>
          <p:nvSpPr>
            <p:cNvPr id="147" name="Oval 10"/>
            <p:cNvSpPr>
              <a:spLocks noChangeArrowheads="1"/>
            </p:cNvSpPr>
            <p:nvPr/>
          </p:nvSpPr>
          <p:spPr bwMode="auto">
            <a:xfrm>
              <a:off x="2984500" y="5105400"/>
              <a:ext cx="224459" cy="2208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A9A1E7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148" name="AutoShape 13"/>
            <p:cNvCxnSpPr>
              <a:cxnSpLocks noChangeShapeType="1"/>
              <a:endCxn id="146" idx="4"/>
            </p:cNvCxnSpPr>
            <p:nvPr/>
          </p:nvCxnSpPr>
          <p:spPr bwMode="auto">
            <a:xfrm flipV="1">
              <a:off x="3136900" y="4852392"/>
              <a:ext cx="411358" cy="329208"/>
            </a:xfrm>
            <a:prstGeom prst="straightConnector1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graphicFrame>
        <p:nvGraphicFramePr>
          <p:cNvPr id="150" name="Table 149"/>
          <p:cNvGraphicFramePr>
            <a:graphicFrameLocks noGrp="1"/>
          </p:cNvGraphicFramePr>
          <p:nvPr/>
        </p:nvGraphicFramePr>
        <p:xfrm>
          <a:off x="4114799" y="4648200"/>
          <a:ext cx="5029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"/>
                <a:gridCol w="502920"/>
                <a:gridCol w="440055"/>
                <a:gridCol w="477033"/>
                <a:gridCol w="443753"/>
                <a:gridCol w="517712"/>
                <a:gridCol w="517712"/>
                <a:gridCol w="517712"/>
                <a:gridCol w="591670"/>
                <a:gridCol w="51771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50021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50021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50021"/>
                          </a:solidFill>
                        </a:rPr>
                        <a:t>H</a:t>
                      </a:r>
                      <a:endParaRPr lang="en-US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A50021"/>
                          </a:solidFill>
                        </a:rPr>
                        <a:t>L</a:t>
                      </a:r>
                      <a:endParaRPr lang="en-US" b="1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0.2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0.5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0.8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0.4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0.7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0.2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0.6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A50021"/>
                          </a:solidFill>
                        </a:rPr>
                        <a:t>M</a:t>
                      </a:r>
                      <a:endParaRPr lang="en-US" b="1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0.5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0.3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0.2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0.6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0.4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0.2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0.2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0.6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0.3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A50021"/>
                          </a:solidFill>
                        </a:rPr>
                        <a:t>H</a:t>
                      </a:r>
                      <a:endParaRPr lang="en-US" b="1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0.3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0.3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0.2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0.8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0.2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0.1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59" name="Text Box 19"/>
          <p:cNvSpPr txBox="1">
            <a:spLocks noChangeArrowheads="1"/>
          </p:cNvSpPr>
          <p:nvPr/>
        </p:nvSpPr>
        <p:spPr bwMode="auto">
          <a:xfrm>
            <a:off x="2667000" y="2858869"/>
            <a:ext cx="63246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e-DE" sz="1800" b="1" dirty="0" smtClean="0">
                <a:latin typeface="Calibri" pitchFamily="34" charset="0"/>
              </a:rPr>
              <a:t>sat(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,L)  | 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student</a:t>
            </a:r>
            <a:r>
              <a:rPr lang="de-DE" sz="1800" b="1" dirty="0" smtClean="0">
                <a:latin typeface="Calibri" pitchFamily="34" charset="0"/>
              </a:rPr>
              <a:t>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), </a:t>
            </a:r>
            <a:r>
              <a:rPr lang="de-DE" sz="1800" b="1" dirty="0" smtClean="0">
                <a:solidFill>
                  <a:srgbClr val="99FF33"/>
                </a:solidFill>
                <a:latin typeface="Calibri" pitchFamily="34" charset="0"/>
              </a:rPr>
              <a:t>professor</a:t>
            </a:r>
            <a:r>
              <a:rPr lang="de-DE" sz="1800" b="1" dirty="0" smtClean="0">
                <a:latin typeface="Calibri" pitchFamily="34" charset="0"/>
              </a:rPr>
              <a:t>(</a:t>
            </a:r>
            <a:r>
              <a:rPr lang="de-DE" sz="1800" b="1" dirty="0" smtClean="0">
                <a:solidFill>
                  <a:srgbClr val="99FF33"/>
                </a:solidFill>
                <a:latin typeface="Calibri" pitchFamily="34" charset="0"/>
              </a:rPr>
              <a:t>P</a:t>
            </a:r>
            <a:r>
              <a:rPr lang="de-DE" sz="1800" b="1" dirty="0" smtClean="0">
                <a:latin typeface="Calibri" pitchFamily="34" charset="0"/>
              </a:rPr>
              <a:t>), </a:t>
            </a:r>
            <a:r>
              <a:rPr lang="de-DE" sz="1800" b="1" dirty="0" smtClean="0">
                <a:solidFill>
                  <a:srgbClr val="FFFF00"/>
                </a:solidFill>
                <a:latin typeface="Calibri" pitchFamily="34" charset="0"/>
              </a:rPr>
              <a:t>course</a:t>
            </a:r>
            <a:r>
              <a:rPr lang="de-DE" sz="1800" b="1" dirty="0" smtClean="0">
                <a:latin typeface="Calibri" pitchFamily="34" charset="0"/>
              </a:rPr>
              <a:t>(</a:t>
            </a:r>
            <a:r>
              <a:rPr lang="de-DE" sz="1800" b="1" dirty="0" smtClean="0">
                <a:solidFill>
                  <a:srgbClr val="FFFF00"/>
                </a:solidFill>
                <a:latin typeface="Calibri" pitchFamily="34" charset="0"/>
              </a:rPr>
              <a:t>C</a:t>
            </a:r>
            <a:r>
              <a:rPr lang="de-DE" sz="1800" b="1" dirty="0" smtClean="0">
                <a:latin typeface="Calibri" pitchFamily="34" charset="0"/>
              </a:rPr>
              <a:t>), grade(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,</a:t>
            </a:r>
            <a:r>
              <a:rPr lang="de-DE" sz="1800" b="1" dirty="0" smtClean="0">
                <a:solidFill>
                  <a:srgbClr val="FFFF00"/>
                </a:solidFill>
                <a:latin typeface="Calibri" pitchFamily="34" charset="0"/>
              </a:rPr>
              <a:t>C</a:t>
            </a:r>
            <a:r>
              <a:rPr lang="de-DE" sz="1800" b="1" dirty="0" smtClean="0">
                <a:latin typeface="Calibri" pitchFamily="34" charset="0"/>
              </a:rPr>
              <a:t>,G), teachingAbility(</a:t>
            </a:r>
            <a:r>
              <a:rPr lang="de-DE" sz="1800" b="1" dirty="0" smtClean="0">
                <a:solidFill>
                  <a:srgbClr val="99FF33"/>
                </a:solidFill>
                <a:latin typeface="Calibri" pitchFamily="34" charset="0"/>
              </a:rPr>
              <a:t>P</a:t>
            </a:r>
            <a:r>
              <a:rPr lang="de-DE" sz="1800" b="1" dirty="0" smtClean="0">
                <a:latin typeface="Calibri" pitchFamily="34" charset="0"/>
              </a:rPr>
              <a:t>,A)</a:t>
            </a:r>
            <a:endParaRPr lang="en-US" sz="1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990600"/>
          </a:xfrm>
        </p:spPr>
        <p:txBody>
          <a:bodyPr/>
          <a:lstStyle/>
          <a:p>
            <a:r>
              <a:rPr lang="de-DE" sz="3200" dirty="0">
                <a:latin typeface="Calibri" pitchFamily="34" charset="0"/>
              </a:rPr>
              <a:t>Bayesian Logic Programs (BLPs</a:t>
            </a:r>
            <a:r>
              <a:rPr lang="de-DE" sz="3200" dirty="0" smtClean="0">
                <a:latin typeface="Calibri" pitchFamily="34" charset="0"/>
              </a:rPr>
              <a:t>) – Kersting &amp; De Raedt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80" name="Text Box 19"/>
          <p:cNvSpPr txBox="1">
            <a:spLocks noChangeArrowheads="1"/>
          </p:cNvSpPr>
          <p:nvPr/>
        </p:nvSpPr>
        <p:spPr bwMode="auto">
          <a:xfrm>
            <a:off x="304800" y="1981200"/>
            <a:ext cx="8458200" cy="24468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sz="1800" b="1" dirty="0" smtClean="0">
                <a:latin typeface="Calibri" pitchFamily="34" charset="0"/>
              </a:rPr>
              <a:t>sat(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,L)  | 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student</a:t>
            </a:r>
            <a:r>
              <a:rPr lang="de-DE" sz="1800" b="1" dirty="0" smtClean="0">
                <a:latin typeface="Calibri" pitchFamily="34" charset="0"/>
              </a:rPr>
              <a:t>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), </a:t>
            </a:r>
            <a:r>
              <a:rPr lang="de-DE" sz="1800" b="1" dirty="0" smtClean="0">
                <a:solidFill>
                  <a:srgbClr val="99FF33"/>
                </a:solidFill>
                <a:latin typeface="Calibri" pitchFamily="34" charset="0"/>
              </a:rPr>
              <a:t>professor</a:t>
            </a:r>
            <a:r>
              <a:rPr lang="de-DE" sz="1800" b="1" dirty="0" smtClean="0">
                <a:latin typeface="Calibri" pitchFamily="34" charset="0"/>
              </a:rPr>
              <a:t>(</a:t>
            </a:r>
            <a:r>
              <a:rPr lang="de-DE" sz="1800" b="1" dirty="0" smtClean="0">
                <a:solidFill>
                  <a:srgbClr val="99FF33"/>
                </a:solidFill>
                <a:latin typeface="Calibri" pitchFamily="34" charset="0"/>
              </a:rPr>
              <a:t>P</a:t>
            </a:r>
            <a:r>
              <a:rPr lang="de-DE" sz="1800" b="1" dirty="0" smtClean="0">
                <a:latin typeface="Calibri" pitchFamily="34" charset="0"/>
              </a:rPr>
              <a:t>), </a:t>
            </a:r>
            <a:r>
              <a:rPr lang="de-DE" sz="1800" b="1" dirty="0" smtClean="0">
                <a:solidFill>
                  <a:srgbClr val="FFFF00"/>
                </a:solidFill>
                <a:latin typeface="Calibri" pitchFamily="34" charset="0"/>
              </a:rPr>
              <a:t>course</a:t>
            </a:r>
            <a:r>
              <a:rPr lang="de-DE" sz="1800" b="1" dirty="0" smtClean="0">
                <a:latin typeface="Calibri" pitchFamily="34" charset="0"/>
              </a:rPr>
              <a:t>(</a:t>
            </a:r>
            <a:r>
              <a:rPr lang="de-DE" sz="1800" b="1" dirty="0" smtClean="0">
                <a:solidFill>
                  <a:srgbClr val="FFFF00"/>
                </a:solidFill>
                <a:latin typeface="Calibri" pitchFamily="34" charset="0"/>
              </a:rPr>
              <a:t>C</a:t>
            </a:r>
            <a:r>
              <a:rPr lang="de-DE" sz="1800" b="1" dirty="0" smtClean="0">
                <a:latin typeface="Calibri" pitchFamily="34" charset="0"/>
              </a:rPr>
              <a:t>), grade(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,</a:t>
            </a:r>
            <a:r>
              <a:rPr lang="de-DE" sz="1800" b="1" dirty="0" smtClean="0">
                <a:solidFill>
                  <a:srgbClr val="FFFF00"/>
                </a:solidFill>
                <a:latin typeface="Calibri" pitchFamily="34" charset="0"/>
              </a:rPr>
              <a:t>C</a:t>
            </a:r>
            <a:r>
              <a:rPr lang="de-DE" sz="1800" b="1" dirty="0" smtClean="0">
                <a:latin typeface="Calibri" pitchFamily="34" charset="0"/>
              </a:rPr>
              <a:t>,G), teachingAbility(</a:t>
            </a:r>
            <a:r>
              <a:rPr lang="de-DE" sz="1800" b="1" dirty="0" smtClean="0">
                <a:solidFill>
                  <a:srgbClr val="99FF33"/>
                </a:solidFill>
                <a:latin typeface="Calibri" pitchFamily="34" charset="0"/>
              </a:rPr>
              <a:t>P</a:t>
            </a:r>
            <a:r>
              <a:rPr lang="de-DE" sz="1800" b="1" dirty="0" smtClean="0">
                <a:latin typeface="Calibri" pitchFamily="34" charset="0"/>
              </a:rPr>
              <a:t>,A)</a:t>
            </a:r>
          </a:p>
          <a:p>
            <a:pPr eaLnBrk="1" hangingPunct="1">
              <a:spcBef>
                <a:spcPct val="50000"/>
              </a:spcBef>
            </a:pPr>
            <a:r>
              <a:rPr lang="de-DE" sz="1800" b="1" dirty="0" smtClean="0">
                <a:latin typeface="Calibri" pitchFamily="34" charset="0"/>
              </a:rPr>
              <a:t>popularity(</a:t>
            </a:r>
            <a:r>
              <a:rPr lang="de-DE" sz="1800" b="1" dirty="0" smtClean="0">
                <a:solidFill>
                  <a:srgbClr val="99FF33"/>
                </a:solidFill>
                <a:latin typeface="Calibri" pitchFamily="34" charset="0"/>
              </a:rPr>
              <a:t>P,L</a:t>
            </a:r>
            <a:r>
              <a:rPr lang="de-DE" sz="1800" b="1" dirty="0" smtClean="0">
                <a:latin typeface="Calibri" pitchFamily="34" charset="0"/>
              </a:rPr>
              <a:t>) | </a:t>
            </a:r>
            <a:r>
              <a:rPr lang="de-DE" sz="1800" b="1" dirty="0" smtClean="0">
                <a:solidFill>
                  <a:srgbClr val="99FF33"/>
                </a:solidFill>
                <a:latin typeface="Calibri" pitchFamily="34" charset="0"/>
              </a:rPr>
              <a:t>professor</a:t>
            </a:r>
            <a:r>
              <a:rPr lang="de-DE" sz="1800" b="1" dirty="0" smtClean="0">
                <a:latin typeface="Calibri" pitchFamily="34" charset="0"/>
              </a:rPr>
              <a:t>(</a:t>
            </a:r>
            <a:r>
              <a:rPr lang="de-DE" sz="1800" b="1" dirty="0" smtClean="0">
                <a:solidFill>
                  <a:srgbClr val="99FF33"/>
                </a:solidFill>
                <a:latin typeface="Calibri" pitchFamily="34" charset="0"/>
              </a:rPr>
              <a:t>P</a:t>
            </a:r>
            <a:r>
              <a:rPr lang="de-DE" sz="1800" b="1" dirty="0" smtClean="0">
                <a:latin typeface="Calibri" pitchFamily="34" charset="0"/>
              </a:rPr>
              <a:t>), teachingAbility(</a:t>
            </a:r>
            <a:r>
              <a:rPr lang="de-DE" sz="1800" b="1" dirty="0" smtClean="0">
                <a:solidFill>
                  <a:srgbClr val="99FF33"/>
                </a:solidFill>
                <a:latin typeface="Calibri" pitchFamily="34" charset="0"/>
              </a:rPr>
              <a:t>P</a:t>
            </a:r>
            <a:r>
              <a:rPr lang="de-DE" sz="1800" b="1" dirty="0" smtClean="0">
                <a:latin typeface="Calibri" pitchFamily="34" charset="0"/>
              </a:rPr>
              <a:t>,A)</a:t>
            </a:r>
          </a:p>
          <a:p>
            <a:pPr eaLnBrk="1" hangingPunct="1">
              <a:spcBef>
                <a:spcPct val="50000"/>
              </a:spcBef>
            </a:pPr>
            <a:r>
              <a:rPr lang="de-DE" sz="1800" b="1" dirty="0" smtClean="0">
                <a:latin typeface="Calibri" pitchFamily="34" charset="0"/>
              </a:rPr>
              <a:t>grade(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,</a:t>
            </a:r>
            <a:r>
              <a:rPr lang="de-DE" sz="1800" b="1" dirty="0" smtClean="0">
                <a:solidFill>
                  <a:srgbClr val="FFFF00"/>
                </a:solidFill>
                <a:latin typeface="Calibri" pitchFamily="34" charset="0"/>
              </a:rPr>
              <a:t>C</a:t>
            </a:r>
            <a:r>
              <a:rPr lang="de-DE" sz="1800" b="1" dirty="0" smtClean="0">
                <a:latin typeface="Calibri" pitchFamily="34" charset="0"/>
              </a:rPr>
              <a:t>,G) | </a:t>
            </a:r>
            <a:r>
              <a:rPr lang="de-DE" sz="1800" b="1" dirty="0" smtClean="0">
                <a:solidFill>
                  <a:srgbClr val="FFFF66"/>
                </a:solidFill>
                <a:latin typeface="Calibri" pitchFamily="34" charset="0"/>
              </a:rPr>
              <a:t>course</a:t>
            </a:r>
            <a:r>
              <a:rPr lang="de-DE" sz="1800" b="1" dirty="0" smtClean="0">
                <a:latin typeface="Calibri" pitchFamily="34" charset="0"/>
              </a:rPr>
              <a:t>(</a:t>
            </a:r>
            <a:r>
              <a:rPr lang="de-DE" sz="1800" b="1" dirty="0" smtClean="0">
                <a:solidFill>
                  <a:srgbClr val="FFFF66"/>
                </a:solidFill>
                <a:latin typeface="Calibri" pitchFamily="34" charset="0"/>
              </a:rPr>
              <a:t>C</a:t>
            </a:r>
            <a:r>
              <a:rPr lang="de-DE" sz="1800" b="1" dirty="0" smtClean="0">
                <a:latin typeface="Calibri" pitchFamily="34" charset="0"/>
              </a:rPr>
              <a:t>), 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student</a:t>
            </a:r>
            <a:r>
              <a:rPr lang="de-DE" sz="1800" b="1" dirty="0" smtClean="0">
                <a:latin typeface="Calibri" pitchFamily="34" charset="0"/>
              </a:rPr>
              <a:t>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), difficultyLevel(</a:t>
            </a:r>
            <a:r>
              <a:rPr lang="de-DE" sz="1800" b="1" dirty="0" smtClean="0">
                <a:solidFill>
                  <a:srgbClr val="FFFF66"/>
                </a:solidFill>
                <a:latin typeface="Calibri" pitchFamily="34" charset="0"/>
              </a:rPr>
              <a:t>C</a:t>
            </a:r>
            <a:r>
              <a:rPr lang="de-DE" sz="1800" b="1" dirty="0" smtClean="0">
                <a:latin typeface="Calibri" pitchFamily="34" charset="0"/>
              </a:rPr>
              <a:t>,D)</a:t>
            </a:r>
          </a:p>
          <a:p>
            <a:pPr eaLnBrk="1" hangingPunct="1">
              <a:spcBef>
                <a:spcPct val="50000"/>
              </a:spcBef>
            </a:pPr>
            <a:r>
              <a:rPr lang="de-DE" sz="1800" b="1" dirty="0" smtClean="0">
                <a:latin typeface="Calibri" pitchFamily="34" charset="0"/>
              </a:rPr>
              <a:t>grade(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,</a:t>
            </a:r>
            <a:r>
              <a:rPr lang="de-DE" sz="1800" b="1" dirty="0" smtClean="0">
                <a:solidFill>
                  <a:srgbClr val="FFFF00"/>
                </a:solidFill>
                <a:latin typeface="Calibri" pitchFamily="34" charset="0"/>
              </a:rPr>
              <a:t>C</a:t>
            </a:r>
            <a:r>
              <a:rPr lang="de-DE" sz="1800" b="1" dirty="0" smtClean="0">
                <a:latin typeface="Calibri" pitchFamily="34" charset="0"/>
              </a:rPr>
              <a:t>,G) | 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student</a:t>
            </a:r>
            <a:r>
              <a:rPr lang="de-DE" sz="1800" b="1" dirty="0" smtClean="0">
                <a:latin typeface="Calibri" pitchFamily="34" charset="0"/>
              </a:rPr>
              <a:t>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), IQ(</a:t>
            </a:r>
            <a:r>
              <a:rPr lang="de-DE" sz="1800" b="1" dirty="0" smtClean="0">
                <a:solidFill>
                  <a:srgbClr val="FFC000"/>
                </a:solidFill>
                <a:latin typeface="Calibri" pitchFamily="34" charset="0"/>
              </a:rPr>
              <a:t>S</a:t>
            </a:r>
            <a:r>
              <a:rPr lang="de-DE" sz="1800" b="1" dirty="0" smtClean="0">
                <a:latin typeface="Calibri" pitchFamily="34" charset="0"/>
              </a:rPr>
              <a:t>,I)</a:t>
            </a:r>
          </a:p>
          <a:p>
            <a:pPr eaLnBrk="1" hangingPunct="1">
              <a:spcBef>
                <a:spcPct val="50000"/>
              </a:spcBef>
            </a:pPr>
            <a:endParaRPr lang="de-DE" sz="1800" b="1" dirty="0" smtClean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 b="1" dirty="0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04800" y="3810000"/>
            <a:ext cx="5160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Associated with each clause is a CPT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82" name="Rounded Rectangular Callout 81"/>
          <p:cNvSpPr/>
          <p:nvPr/>
        </p:nvSpPr>
        <p:spPr bwMode="auto">
          <a:xfrm>
            <a:off x="6172200" y="2971800"/>
            <a:ext cx="2743200" cy="1752600"/>
          </a:xfrm>
          <a:prstGeom prst="wedgeRoundRectCallout">
            <a:avLst>
              <a:gd name="adj1" fmla="val -180429"/>
              <a:gd name="adj2" fmla="val -4522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7030A0"/>
                </a:solidFill>
                <a:latin typeface="Calibri" pitchFamily="34" charset="0"/>
              </a:rPr>
              <a:t>There could be multiple instances of the course - Combining Rules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</a:endParaRPr>
          </a:p>
        </p:txBody>
      </p:sp>
      <p:pic>
        <p:nvPicPr>
          <p:cNvPr id="6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19400"/>
            <a:ext cx="8229600" cy="1431925"/>
          </a:xfrm>
        </p:spPr>
        <p:txBody>
          <a:bodyPr/>
          <a:lstStyle/>
          <a:p>
            <a:pPr algn="ctr"/>
            <a:r>
              <a:rPr lang="en-US" sz="4000" dirty="0"/>
              <a:t>Proof theoretic Probabilistic Logic Methods</a:t>
            </a:r>
          </a:p>
        </p:txBody>
      </p:sp>
      <p:pic>
        <p:nvPicPr>
          <p:cNvPr id="3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Probabilistic Proofs -PRISM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Associate probability label to the facts</a:t>
            </a:r>
          </a:p>
          <a:p>
            <a:r>
              <a:rPr lang="en-US" sz="2800" dirty="0" err="1"/>
              <a:t>Labelled</a:t>
            </a:r>
            <a:r>
              <a:rPr lang="en-US" sz="2800" dirty="0"/>
              <a:t> fact  </a:t>
            </a:r>
            <a:r>
              <a:rPr lang="en-US" sz="2800" i="1" dirty="0">
                <a:solidFill>
                  <a:srgbClr val="99FF33"/>
                </a:solidFill>
                <a:latin typeface="Bookman" pitchFamily="18" charset="0"/>
              </a:rPr>
              <a:t>p:f</a:t>
            </a:r>
            <a:r>
              <a:rPr lang="en-US" sz="2800" i="1" dirty="0">
                <a:solidFill>
                  <a:srgbClr val="99FF33"/>
                </a:solidFill>
              </a:rPr>
              <a:t> </a:t>
            </a:r>
            <a:r>
              <a:rPr lang="en-US" sz="2800" i="1" dirty="0"/>
              <a:t> </a:t>
            </a:r>
            <a:r>
              <a:rPr lang="en-US" sz="2800" dirty="0"/>
              <a:t>– Probability is  p with which f is true</a:t>
            </a:r>
          </a:p>
          <a:p>
            <a:endParaRPr lang="en-US" sz="2800" dirty="0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066800" y="4267200"/>
            <a:ext cx="3276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P(Bloodtype = A)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P(Bloodtype = B)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P(Bloodtype = AB)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P(Bloodtype = O)</a:t>
            </a:r>
          </a:p>
        </p:txBody>
      </p:sp>
      <p:sp>
        <p:nvSpPr>
          <p:cNvPr id="79880" name="AutoShape 8"/>
          <p:cNvSpPr>
            <a:spLocks/>
          </p:cNvSpPr>
          <p:nvPr/>
        </p:nvSpPr>
        <p:spPr bwMode="auto">
          <a:xfrm>
            <a:off x="762000" y="44196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6705600" y="4495800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P(Gene = A)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P(Gene = B)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P(Gene = O)</a:t>
            </a:r>
          </a:p>
        </p:txBody>
      </p:sp>
      <p:sp>
        <p:nvSpPr>
          <p:cNvPr id="79882" name="AutoShape 10"/>
          <p:cNvSpPr>
            <a:spLocks/>
          </p:cNvSpPr>
          <p:nvPr/>
        </p:nvSpPr>
        <p:spPr bwMode="auto">
          <a:xfrm>
            <a:off x="6467475" y="46482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AutoShape 13"/>
          <p:cNvSpPr>
            <a:spLocks noChangeArrowheads="1"/>
          </p:cNvSpPr>
          <p:nvPr/>
        </p:nvSpPr>
        <p:spPr bwMode="auto">
          <a:xfrm>
            <a:off x="4343400" y="4953000"/>
            <a:ext cx="1752600" cy="457200"/>
          </a:xfrm>
          <a:prstGeom prst="leftArrow">
            <a:avLst>
              <a:gd name="adj1" fmla="val 50000"/>
              <a:gd name="adj2" fmla="val 9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/>
      <p:bldP spid="79880" grpId="0" animBg="1"/>
      <p:bldP spid="79881" grpId="0"/>
      <p:bldP spid="79882" grpId="0" animBg="1"/>
      <p:bldP spid="7988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rgbClr val="99FF33"/>
                </a:solidFill>
              </a:rPr>
              <a:t>bloodtype</a:t>
            </a:r>
            <a:r>
              <a:rPr lang="en-US" sz="2000" dirty="0">
                <a:solidFill>
                  <a:srgbClr val="99FF33"/>
                </a:solidFill>
              </a:rPr>
              <a:t>(a) :- (genotype(</a:t>
            </a:r>
            <a:r>
              <a:rPr lang="en-US" sz="2000" dirty="0" err="1">
                <a:solidFill>
                  <a:srgbClr val="99FF33"/>
                </a:solidFill>
              </a:rPr>
              <a:t>a,a</a:t>
            </a:r>
            <a:r>
              <a:rPr lang="en-US" sz="2000" dirty="0">
                <a:solidFill>
                  <a:srgbClr val="99FF33"/>
                </a:solidFill>
              </a:rPr>
              <a:t>) ; genotype(</a:t>
            </a:r>
            <a:r>
              <a:rPr lang="en-US" sz="2000" dirty="0" err="1">
                <a:solidFill>
                  <a:srgbClr val="99FF33"/>
                </a:solidFill>
              </a:rPr>
              <a:t>a,o</a:t>
            </a:r>
            <a:r>
              <a:rPr lang="en-US" sz="2000" dirty="0">
                <a:solidFill>
                  <a:srgbClr val="99FF33"/>
                </a:solidFill>
              </a:rPr>
              <a:t>) ; genotype(</a:t>
            </a:r>
            <a:r>
              <a:rPr lang="en-US" sz="2000" dirty="0" err="1">
                <a:solidFill>
                  <a:srgbClr val="99FF33"/>
                </a:solidFill>
              </a:rPr>
              <a:t>o,a</a:t>
            </a:r>
            <a:r>
              <a:rPr lang="en-US" sz="2000" dirty="0">
                <a:solidFill>
                  <a:srgbClr val="99FF33"/>
                </a:solidFill>
              </a:rPr>
              <a:t>)).</a:t>
            </a:r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rgbClr val="99FF33"/>
                </a:solidFill>
              </a:rPr>
              <a:t>bloodtype</a:t>
            </a:r>
            <a:r>
              <a:rPr lang="en-US" sz="2000" dirty="0">
                <a:solidFill>
                  <a:srgbClr val="99FF33"/>
                </a:solidFill>
              </a:rPr>
              <a:t>(b) :- (genotype(</a:t>
            </a:r>
            <a:r>
              <a:rPr lang="en-US" sz="2000" dirty="0" err="1">
                <a:solidFill>
                  <a:srgbClr val="99FF33"/>
                </a:solidFill>
              </a:rPr>
              <a:t>b,b</a:t>
            </a:r>
            <a:r>
              <a:rPr lang="en-US" sz="2000" dirty="0">
                <a:solidFill>
                  <a:srgbClr val="99FF33"/>
                </a:solidFill>
              </a:rPr>
              <a:t>) ; genotype(</a:t>
            </a:r>
            <a:r>
              <a:rPr lang="en-US" sz="2000" dirty="0" err="1">
                <a:solidFill>
                  <a:srgbClr val="99FF33"/>
                </a:solidFill>
              </a:rPr>
              <a:t>b,o</a:t>
            </a:r>
            <a:r>
              <a:rPr lang="en-US" sz="2000" dirty="0">
                <a:solidFill>
                  <a:srgbClr val="99FF33"/>
                </a:solidFill>
              </a:rPr>
              <a:t>) ; genotype(</a:t>
            </a:r>
            <a:r>
              <a:rPr lang="en-US" sz="2000" dirty="0" err="1">
                <a:solidFill>
                  <a:srgbClr val="99FF33"/>
                </a:solidFill>
              </a:rPr>
              <a:t>o,b</a:t>
            </a:r>
            <a:r>
              <a:rPr lang="en-US" sz="2000" dirty="0">
                <a:solidFill>
                  <a:srgbClr val="99FF33"/>
                </a:solidFill>
              </a:rPr>
              <a:t>)).</a:t>
            </a:r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rgbClr val="99FF33"/>
                </a:solidFill>
              </a:rPr>
              <a:t>bloodtype</a:t>
            </a:r>
            <a:r>
              <a:rPr lang="en-US" sz="2000" dirty="0">
                <a:solidFill>
                  <a:srgbClr val="99FF33"/>
                </a:solidFill>
              </a:rPr>
              <a:t>(o) :- genotype(</a:t>
            </a:r>
            <a:r>
              <a:rPr lang="en-US" sz="2000" dirty="0" err="1">
                <a:solidFill>
                  <a:srgbClr val="99FF33"/>
                </a:solidFill>
              </a:rPr>
              <a:t>o,o</a:t>
            </a:r>
            <a:r>
              <a:rPr lang="en-US" sz="2000" dirty="0">
                <a:solidFill>
                  <a:srgbClr val="99FF33"/>
                </a:solidFill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rgbClr val="99FF33"/>
                </a:solidFill>
              </a:rPr>
              <a:t>bloodtype</a:t>
            </a:r>
            <a:r>
              <a:rPr lang="en-US" sz="2000" dirty="0">
                <a:solidFill>
                  <a:srgbClr val="99FF33"/>
                </a:solidFill>
              </a:rPr>
              <a:t>(</a:t>
            </a:r>
            <a:r>
              <a:rPr lang="en-US" sz="2000" dirty="0" err="1">
                <a:solidFill>
                  <a:srgbClr val="99FF33"/>
                </a:solidFill>
              </a:rPr>
              <a:t>ab</a:t>
            </a:r>
            <a:r>
              <a:rPr lang="en-US" sz="2000" dirty="0">
                <a:solidFill>
                  <a:srgbClr val="99FF33"/>
                </a:solidFill>
              </a:rPr>
              <a:t>) :- (genotype(</a:t>
            </a:r>
            <a:r>
              <a:rPr lang="en-US" sz="2000" dirty="0" err="1">
                <a:solidFill>
                  <a:srgbClr val="99FF33"/>
                </a:solidFill>
              </a:rPr>
              <a:t>a,b</a:t>
            </a:r>
            <a:r>
              <a:rPr lang="en-US" sz="2000" dirty="0">
                <a:solidFill>
                  <a:srgbClr val="99FF33"/>
                </a:solidFill>
              </a:rPr>
              <a:t>) ; genotype(</a:t>
            </a:r>
            <a:r>
              <a:rPr lang="en-US" sz="2000" dirty="0" err="1">
                <a:solidFill>
                  <a:srgbClr val="99FF33"/>
                </a:solidFill>
              </a:rPr>
              <a:t>b,a</a:t>
            </a:r>
            <a:r>
              <a:rPr lang="en-US" sz="2000" dirty="0">
                <a:solidFill>
                  <a:srgbClr val="99FF33"/>
                </a:solidFill>
              </a:rPr>
              <a:t>)).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99FF33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99FF33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99FF33"/>
                </a:solidFill>
              </a:rPr>
              <a:t>genotype(X,Y) :- gene(</a:t>
            </a:r>
            <a:r>
              <a:rPr lang="en-US" sz="2000" dirty="0" err="1">
                <a:solidFill>
                  <a:srgbClr val="99FF33"/>
                </a:solidFill>
              </a:rPr>
              <a:t>father,X</a:t>
            </a:r>
            <a:r>
              <a:rPr lang="en-US" sz="2000" dirty="0">
                <a:solidFill>
                  <a:srgbClr val="99FF33"/>
                </a:solidFill>
              </a:rPr>
              <a:t>), gene(</a:t>
            </a:r>
            <a:r>
              <a:rPr lang="en-US" sz="2000" dirty="0" err="1">
                <a:solidFill>
                  <a:srgbClr val="99FF33"/>
                </a:solidFill>
              </a:rPr>
              <a:t>mother,Y</a:t>
            </a:r>
            <a:r>
              <a:rPr lang="en-US" sz="2000" dirty="0">
                <a:solidFill>
                  <a:srgbClr val="99FF33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99FF33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99FF33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99FF33"/>
                </a:solidFill>
              </a:rPr>
              <a:t>(0.4) gene(</a:t>
            </a:r>
            <a:r>
              <a:rPr lang="en-US" sz="2000" dirty="0" err="1">
                <a:solidFill>
                  <a:srgbClr val="99FF33"/>
                </a:solidFill>
              </a:rPr>
              <a:t>P,a</a:t>
            </a:r>
            <a:r>
              <a:rPr lang="en-US" sz="2000" dirty="0">
                <a:solidFill>
                  <a:srgbClr val="99FF33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99FF33"/>
                </a:solidFill>
              </a:rPr>
              <a:t>(0.4) gene(</a:t>
            </a:r>
            <a:r>
              <a:rPr lang="en-US" sz="2000" dirty="0" err="1">
                <a:solidFill>
                  <a:srgbClr val="99FF33"/>
                </a:solidFill>
              </a:rPr>
              <a:t>P,b</a:t>
            </a:r>
            <a:r>
              <a:rPr lang="en-US" sz="2000" dirty="0">
                <a:solidFill>
                  <a:srgbClr val="99FF33"/>
                </a:solidFill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99FF33"/>
                </a:solidFill>
              </a:rPr>
              <a:t>(0.2) gene(</a:t>
            </a:r>
            <a:r>
              <a:rPr lang="en-US" sz="2000" dirty="0" err="1">
                <a:solidFill>
                  <a:srgbClr val="99FF33"/>
                </a:solidFill>
              </a:rPr>
              <a:t>P,o</a:t>
            </a:r>
            <a:r>
              <a:rPr lang="en-US" sz="2000" dirty="0">
                <a:solidFill>
                  <a:srgbClr val="99FF33"/>
                </a:solidFill>
              </a:rPr>
              <a:t>)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sz="3600"/>
              <a:t>Probabilistic Proofs -PRISM</a:t>
            </a:r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>
            <a:off x="4419600" y="4800600"/>
            <a:ext cx="1600200" cy="914400"/>
          </a:xfrm>
          <a:prstGeom prst="wedgeRoundRectCallout">
            <a:avLst>
              <a:gd name="adj1" fmla="val -119245"/>
              <a:gd name="adj2" fmla="val -3697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gene a is inherited from P</a:t>
            </a:r>
          </a:p>
        </p:txBody>
      </p:sp>
      <p:sp>
        <p:nvSpPr>
          <p:cNvPr id="81929" name="AutoShape 9"/>
          <p:cNvSpPr>
            <a:spLocks noChangeArrowheads="1"/>
          </p:cNvSpPr>
          <p:nvPr/>
        </p:nvSpPr>
        <p:spPr bwMode="auto">
          <a:xfrm>
            <a:off x="2514600" y="3276600"/>
            <a:ext cx="3352800" cy="381000"/>
          </a:xfrm>
          <a:prstGeom prst="wedgeRoundRectCallout">
            <a:avLst>
              <a:gd name="adj1" fmla="val -43417"/>
              <a:gd name="adj2" fmla="val 103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A child has genotype &lt;X,Y&gt;</a:t>
            </a:r>
          </a:p>
        </p:txBody>
      </p:sp>
      <p:sp>
        <p:nvSpPr>
          <p:cNvPr id="81930" name="AutoShape 10"/>
          <p:cNvSpPr>
            <a:spLocks noChangeArrowheads="1"/>
          </p:cNvSpPr>
          <p:nvPr/>
        </p:nvSpPr>
        <p:spPr bwMode="auto">
          <a:xfrm flipV="1">
            <a:off x="685800" y="5867400"/>
            <a:ext cx="2133600" cy="838200"/>
          </a:xfrm>
          <a:prstGeom prst="wedgeRoundRectCallout">
            <a:avLst>
              <a:gd name="adj1" fmla="val -3648"/>
              <a:gd name="adj2" fmla="val 9261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Probabilities attached to facts</a:t>
            </a:r>
          </a:p>
        </p:txBody>
      </p:sp>
      <p:pic>
        <p:nvPicPr>
          <p:cNvPr id="7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Probabilistic Logic Models</a:t>
            </a:r>
            <a:endParaRPr lang="en-US" dirty="0"/>
          </a:p>
          <a:p>
            <a:r>
              <a:rPr lang="en-US" dirty="0" smtClean="0"/>
              <a:t>Directed </a:t>
            </a:r>
            <a:r>
              <a:rPr lang="en-US" dirty="0" err="1" smtClean="0"/>
              <a:t>vs</a:t>
            </a:r>
            <a:r>
              <a:rPr lang="en-US" dirty="0" smtClean="0"/>
              <a:t> Undirected Models</a:t>
            </a:r>
          </a:p>
          <a:p>
            <a:r>
              <a:rPr lang="en-US" dirty="0" smtClean="0"/>
              <a:t>Learning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Outline</a:t>
            </a:r>
          </a:p>
        </p:txBody>
      </p:sp>
      <p:pic>
        <p:nvPicPr>
          <p:cNvPr id="4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42216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 pitchFamily="34" charset="0"/>
              </a:rPr>
              <a:t>PRISM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543800" cy="4648200"/>
          </a:xfrm>
        </p:spPr>
        <p:txBody>
          <a:bodyPr/>
          <a:lstStyle/>
          <a:p>
            <a:r>
              <a:rPr lang="en-US" sz="2400" dirty="0" smtClean="0"/>
              <a:t>Logic programs with probabilities attached to facts</a:t>
            </a:r>
          </a:p>
          <a:p>
            <a:endParaRPr lang="en-US" sz="2400" dirty="0" smtClean="0"/>
          </a:p>
          <a:p>
            <a:r>
              <a:rPr lang="en-US" sz="2400" dirty="0" smtClean="0"/>
              <a:t>Clauses have no probability labels </a:t>
            </a:r>
            <a:r>
              <a:rPr lang="en-US" sz="2400" dirty="0" smtClean="0">
                <a:sym typeface="Wingdings" pitchFamily="2" charset="2"/>
              </a:rPr>
              <a:t> Always true with probability 1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/>
              <a:t>Switches are used to sample the facts i.e., the facts are generated at random during program execution</a:t>
            </a:r>
          </a:p>
          <a:p>
            <a:endParaRPr lang="en-US" sz="2400" dirty="0" smtClean="0"/>
          </a:p>
          <a:p>
            <a:r>
              <a:rPr lang="en-US" sz="2400" dirty="0" smtClean="0"/>
              <a:t>Probability distributions are defined on the proofs of the program given the switches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431925"/>
          </a:xfrm>
        </p:spPr>
        <p:txBody>
          <a:bodyPr/>
          <a:lstStyle/>
          <a:p>
            <a:r>
              <a:rPr lang="en-US" sz="3600"/>
              <a:t>Probabilistic Proofs –  Stochastic Logic Programs (SLPs)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696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Similar to Stochastic grammars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Attach probability labels to </a:t>
            </a:r>
            <a:r>
              <a:rPr lang="en-US" sz="2800" dirty="0" smtClean="0">
                <a:solidFill>
                  <a:srgbClr val="FFFF00"/>
                </a:solidFill>
              </a:rPr>
              <a:t>clauses</a:t>
            </a:r>
            <a:endParaRPr lang="en-US" sz="28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Some refutations fail at clause level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Use normalization to account for failures</a:t>
            </a:r>
          </a:p>
        </p:txBody>
      </p:sp>
      <p:pic>
        <p:nvPicPr>
          <p:cNvPr id="4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685800"/>
            <a:ext cx="2743200" cy="236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0.4:s(X) :- p(X), p(X).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0.6:s(X) :- q(X). 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0.3:p(a).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0.2:q(a).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0.7:p(b).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0.8:q(b).</a:t>
            </a:r>
            <a:endParaRPr lang="en-US" sz="2000">
              <a:solidFill>
                <a:srgbClr val="99FF33"/>
              </a:solidFill>
            </a:endParaRP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5830888" y="123825"/>
            <a:ext cx="950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</a:rPr>
              <a:t>:-s(X)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 flipH="1">
            <a:off x="5486400" y="504825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6302375" y="515938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4572000" y="1266825"/>
            <a:ext cx="174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</a:rPr>
              <a:t>:-p(X), p(X)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7018338" y="1190625"/>
            <a:ext cx="98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</a:rPr>
              <a:t>:-q(X)</a:t>
            </a: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 flipH="1">
            <a:off x="4572000" y="1724025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5410200" y="1724025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H="1">
            <a:off x="7239000" y="1647825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7620000" y="1647825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5715000" y="2638425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</a:rPr>
              <a:t>:-p(b)</a:t>
            </a:r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4038600" y="2638425"/>
            <a:ext cx="96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</a:rPr>
              <a:t>:-p(a)</a:t>
            </a:r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 flipH="1">
            <a:off x="4191000" y="3171825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4572000" y="3171825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 flipH="1">
            <a:off x="5943600" y="3171825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>
            <a:off x="6324600" y="3171825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8" name="AutoShape 24"/>
          <p:cNvSpPr>
            <a:spLocks noChangeArrowheads="1"/>
          </p:cNvSpPr>
          <p:nvPr/>
        </p:nvSpPr>
        <p:spPr bwMode="auto">
          <a:xfrm flipH="1">
            <a:off x="4953000" y="4010025"/>
            <a:ext cx="228600" cy="228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1" name="AutoShape 27"/>
          <p:cNvSpPr>
            <a:spLocks noChangeArrowheads="1"/>
          </p:cNvSpPr>
          <p:nvPr/>
        </p:nvSpPr>
        <p:spPr bwMode="auto">
          <a:xfrm flipH="1">
            <a:off x="5867400" y="4010025"/>
            <a:ext cx="228600" cy="228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4" name="AutoShape 30"/>
          <p:cNvSpPr>
            <a:spLocks noChangeArrowheads="1"/>
          </p:cNvSpPr>
          <p:nvPr/>
        </p:nvSpPr>
        <p:spPr bwMode="auto">
          <a:xfrm>
            <a:off x="4057650" y="40386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5" name="AutoShape 31"/>
          <p:cNvSpPr>
            <a:spLocks noChangeArrowheads="1"/>
          </p:cNvSpPr>
          <p:nvPr/>
        </p:nvSpPr>
        <p:spPr bwMode="auto">
          <a:xfrm>
            <a:off x="6657975" y="40005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6" name="AutoShape 32"/>
          <p:cNvSpPr>
            <a:spLocks noChangeArrowheads="1"/>
          </p:cNvSpPr>
          <p:nvPr/>
        </p:nvSpPr>
        <p:spPr bwMode="auto">
          <a:xfrm>
            <a:off x="8001000" y="24860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7" name="AutoShape 33"/>
          <p:cNvSpPr>
            <a:spLocks noChangeArrowheads="1"/>
          </p:cNvSpPr>
          <p:nvPr/>
        </p:nvSpPr>
        <p:spPr bwMode="auto">
          <a:xfrm>
            <a:off x="7124700" y="24860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8" name="Text Box 34"/>
          <p:cNvSpPr txBox="1">
            <a:spLocks noChangeArrowheads="1"/>
          </p:cNvSpPr>
          <p:nvPr/>
        </p:nvSpPr>
        <p:spPr bwMode="auto">
          <a:xfrm>
            <a:off x="5486400" y="6572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/>
          </a:p>
        </p:txBody>
      </p:sp>
      <p:sp>
        <p:nvSpPr>
          <p:cNvPr id="82979" name="Text Box 35"/>
          <p:cNvSpPr txBox="1">
            <a:spLocks noChangeArrowheads="1"/>
          </p:cNvSpPr>
          <p:nvPr/>
        </p:nvSpPr>
        <p:spPr bwMode="auto">
          <a:xfrm>
            <a:off x="4800600" y="671513"/>
            <a:ext cx="1157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0.4{X’/X}</a:t>
            </a:r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6843713" y="657225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0.6{X’’/X}</a:t>
            </a:r>
          </a:p>
        </p:txBody>
      </p:sp>
      <p:sp>
        <p:nvSpPr>
          <p:cNvPr id="82981" name="Text Box 37"/>
          <p:cNvSpPr txBox="1">
            <a:spLocks noChangeArrowheads="1"/>
          </p:cNvSpPr>
          <p:nvPr/>
        </p:nvSpPr>
        <p:spPr bwMode="auto">
          <a:xfrm>
            <a:off x="3962400" y="1952625"/>
            <a:ext cx="101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0.3{X/a}</a:t>
            </a:r>
          </a:p>
        </p:txBody>
      </p:sp>
      <p:sp>
        <p:nvSpPr>
          <p:cNvPr id="82983" name="Text Box 39"/>
          <p:cNvSpPr txBox="1">
            <a:spLocks noChangeArrowheads="1"/>
          </p:cNvSpPr>
          <p:nvPr/>
        </p:nvSpPr>
        <p:spPr bwMode="auto">
          <a:xfrm>
            <a:off x="5410200" y="2028825"/>
            <a:ext cx="1031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0.7{X/b}</a:t>
            </a:r>
          </a:p>
        </p:txBody>
      </p:sp>
      <p:sp>
        <p:nvSpPr>
          <p:cNvPr id="82984" name="Text Box 40"/>
          <p:cNvSpPr txBox="1">
            <a:spLocks noChangeArrowheads="1"/>
          </p:cNvSpPr>
          <p:nvPr/>
        </p:nvSpPr>
        <p:spPr bwMode="auto">
          <a:xfrm>
            <a:off x="6677025" y="1800225"/>
            <a:ext cx="101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0.2{X/a}</a:t>
            </a:r>
          </a:p>
        </p:txBody>
      </p:sp>
      <p:sp>
        <p:nvSpPr>
          <p:cNvPr id="82985" name="Text Box 41"/>
          <p:cNvSpPr txBox="1">
            <a:spLocks noChangeArrowheads="1"/>
          </p:cNvSpPr>
          <p:nvPr/>
        </p:nvSpPr>
        <p:spPr bwMode="auto">
          <a:xfrm>
            <a:off x="7820025" y="1800225"/>
            <a:ext cx="101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0.8{X/a}</a:t>
            </a:r>
          </a:p>
        </p:txBody>
      </p:sp>
      <p:sp>
        <p:nvSpPr>
          <p:cNvPr id="82986" name="Text Box 42"/>
          <p:cNvSpPr txBox="1">
            <a:spLocks noChangeArrowheads="1"/>
          </p:cNvSpPr>
          <p:nvPr/>
        </p:nvSpPr>
        <p:spPr bwMode="auto">
          <a:xfrm>
            <a:off x="3581400" y="3400425"/>
            <a:ext cx="68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0.3{}</a:t>
            </a:r>
          </a:p>
        </p:txBody>
      </p:sp>
      <p:sp>
        <p:nvSpPr>
          <p:cNvPr id="82988" name="Text Box 44"/>
          <p:cNvSpPr txBox="1">
            <a:spLocks noChangeArrowheads="1"/>
          </p:cNvSpPr>
          <p:nvPr/>
        </p:nvSpPr>
        <p:spPr bwMode="auto">
          <a:xfrm>
            <a:off x="6550025" y="3400425"/>
            <a:ext cx="68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0.7{}</a:t>
            </a:r>
          </a:p>
        </p:txBody>
      </p:sp>
      <p:sp>
        <p:nvSpPr>
          <p:cNvPr id="82989" name="Text Box 45"/>
          <p:cNvSpPr txBox="1">
            <a:spLocks noChangeArrowheads="1"/>
          </p:cNvSpPr>
          <p:nvPr/>
        </p:nvSpPr>
        <p:spPr bwMode="auto">
          <a:xfrm>
            <a:off x="5562600" y="3324225"/>
            <a:ext cx="993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0.3{fail}</a:t>
            </a:r>
          </a:p>
        </p:txBody>
      </p:sp>
      <p:sp>
        <p:nvSpPr>
          <p:cNvPr id="82990" name="Text Box 46"/>
          <p:cNvSpPr txBox="1">
            <a:spLocks noChangeArrowheads="1"/>
          </p:cNvSpPr>
          <p:nvPr/>
        </p:nvSpPr>
        <p:spPr bwMode="auto">
          <a:xfrm>
            <a:off x="4492625" y="3490913"/>
            <a:ext cx="993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0.7{fail}</a:t>
            </a:r>
          </a:p>
        </p:txBody>
      </p:sp>
      <p:sp>
        <p:nvSpPr>
          <p:cNvPr id="82992" name="Text Box 48"/>
          <p:cNvSpPr txBox="1">
            <a:spLocks noChangeArrowheads="1"/>
          </p:cNvSpPr>
          <p:nvPr/>
        </p:nvSpPr>
        <p:spPr bwMode="auto">
          <a:xfrm>
            <a:off x="974725" y="5086350"/>
            <a:ext cx="7483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6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9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 uiExpand="1" build="p"/>
      <p:bldP spid="82953" grpId="0"/>
      <p:bldP spid="82954" grpId="0" animBg="1"/>
      <p:bldP spid="82955" grpId="0" animBg="1"/>
      <p:bldP spid="82956" grpId="0"/>
      <p:bldP spid="82957" grpId="0"/>
      <p:bldP spid="82958" grpId="0" animBg="1"/>
      <p:bldP spid="82959" grpId="0" animBg="1"/>
      <p:bldP spid="82960" grpId="0" animBg="1"/>
      <p:bldP spid="82961" grpId="0" animBg="1"/>
      <p:bldP spid="82962" grpId="0"/>
      <p:bldP spid="82963" grpId="0"/>
      <p:bldP spid="82964" grpId="0" animBg="1"/>
      <p:bldP spid="82965" grpId="0" animBg="1"/>
      <p:bldP spid="82966" grpId="0" animBg="1"/>
      <p:bldP spid="82967" grpId="0" animBg="1"/>
      <p:bldP spid="82968" grpId="0" animBg="1"/>
      <p:bldP spid="82971" grpId="0" animBg="1"/>
      <p:bldP spid="82974" grpId="0" animBg="1"/>
      <p:bldP spid="82975" grpId="0" animBg="1"/>
      <p:bldP spid="82976" grpId="0" animBg="1"/>
      <p:bldP spid="82977" grpId="0" animBg="1"/>
      <p:bldP spid="82978" grpId="0"/>
      <p:bldP spid="82979" grpId="0"/>
      <p:bldP spid="82980" grpId="0"/>
      <p:bldP spid="82981" grpId="0"/>
      <p:bldP spid="82983" grpId="0"/>
      <p:bldP spid="82984" grpId="0"/>
      <p:bldP spid="82985" grpId="0"/>
      <p:bldP spid="82986" grpId="0"/>
      <p:bldP spid="82988" grpId="0"/>
      <p:bldP spid="82989" grpId="0"/>
      <p:bldP spid="8299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685800"/>
            <a:ext cx="2743200" cy="236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0.4:s(X) :- p(X), p(X).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0.6:s(X) :- q(X). 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0.3:p(a).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0.2:q(a).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0.7:p(b).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solidFill>
                  <a:srgbClr val="99FF33"/>
                </a:solidFill>
                <a:effectLst/>
              </a:rPr>
              <a:t>0.8:q(b).</a:t>
            </a:r>
            <a:endParaRPr lang="en-US" sz="2000">
              <a:solidFill>
                <a:srgbClr val="99FF33"/>
              </a:solidFill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830888" y="123825"/>
            <a:ext cx="950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</a:rPr>
              <a:t>:-s(X)</a:t>
            </a: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H="1">
            <a:off x="5486400" y="504825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6302375" y="515938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4572000" y="1266825"/>
            <a:ext cx="174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</a:rPr>
              <a:t>:-p(X), p(X)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7018338" y="1190625"/>
            <a:ext cx="98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</a:rPr>
              <a:t>:-q(X)</a:t>
            </a: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H="1">
            <a:off x="4572000" y="1724025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5410200" y="1724025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H="1">
            <a:off x="7239000" y="1647825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>
            <a:off x="7620000" y="1647825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5715000" y="2638425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</a:rPr>
              <a:t>:-p(b)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038600" y="2638425"/>
            <a:ext cx="96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66"/>
                </a:solidFill>
              </a:rPr>
              <a:t>:-p(a)</a:t>
            </a:r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H="1">
            <a:off x="4191000" y="3171825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4572000" y="3171825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 flipH="1">
            <a:off x="5943600" y="3171825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>
            <a:off x="6324600" y="3171825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 flipH="1">
            <a:off x="4953000" y="4010025"/>
            <a:ext cx="228600" cy="228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AutoShape 19"/>
          <p:cNvSpPr>
            <a:spLocks noChangeArrowheads="1"/>
          </p:cNvSpPr>
          <p:nvPr/>
        </p:nvSpPr>
        <p:spPr bwMode="auto">
          <a:xfrm flipH="1">
            <a:off x="5867400" y="4010025"/>
            <a:ext cx="228600" cy="228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AutoShape 20"/>
          <p:cNvSpPr>
            <a:spLocks noChangeArrowheads="1"/>
          </p:cNvSpPr>
          <p:nvPr/>
        </p:nvSpPr>
        <p:spPr bwMode="auto">
          <a:xfrm>
            <a:off x="4057650" y="40386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AutoShape 21"/>
          <p:cNvSpPr>
            <a:spLocks noChangeArrowheads="1"/>
          </p:cNvSpPr>
          <p:nvPr/>
        </p:nvSpPr>
        <p:spPr bwMode="auto">
          <a:xfrm>
            <a:off x="6657975" y="40005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AutoShape 22"/>
          <p:cNvSpPr>
            <a:spLocks noChangeArrowheads="1"/>
          </p:cNvSpPr>
          <p:nvPr/>
        </p:nvSpPr>
        <p:spPr bwMode="auto">
          <a:xfrm>
            <a:off x="8001000" y="24860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5" name="AutoShape 23"/>
          <p:cNvSpPr>
            <a:spLocks noChangeArrowheads="1"/>
          </p:cNvSpPr>
          <p:nvPr/>
        </p:nvSpPr>
        <p:spPr bwMode="auto">
          <a:xfrm>
            <a:off x="7124700" y="2486025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5486400" y="6572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/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4800600" y="671513"/>
            <a:ext cx="1157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0.4{X’/X}</a:t>
            </a:r>
          </a:p>
        </p:txBody>
      </p:sp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6843713" y="657225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0.6{X’’/X}</a:t>
            </a: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3962400" y="1952625"/>
            <a:ext cx="101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0.3{X/a}</a:t>
            </a: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5410200" y="2028825"/>
            <a:ext cx="1031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0.7{X/b}</a:t>
            </a:r>
          </a:p>
        </p:txBody>
      </p:sp>
      <p:sp>
        <p:nvSpPr>
          <p:cNvPr id="85021" name="Text Box 29"/>
          <p:cNvSpPr txBox="1">
            <a:spLocks noChangeArrowheads="1"/>
          </p:cNvSpPr>
          <p:nvPr/>
        </p:nvSpPr>
        <p:spPr bwMode="auto">
          <a:xfrm>
            <a:off x="6677025" y="1800225"/>
            <a:ext cx="101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0.2{X/a}</a:t>
            </a:r>
          </a:p>
        </p:txBody>
      </p:sp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7820025" y="1800225"/>
            <a:ext cx="101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0.8{X/a}</a:t>
            </a:r>
          </a:p>
        </p:txBody>
      </p:sp>
      <p:sp>
        <p:nvSpPr>
          <p:cNvPr id="85023" name="Text Box 31"/>
          <p:cNvSpPr txBox="1">
            <a:spLocks noChangeArrowheads="1"/>
          </p:cNvSpPr>
          <p:nvPr/>
        </p:nvSpPr>
        <p:spPr bwMode="auto">
          <a:xfrm>
            <a:off x="3581400" y="3400425"/>
            <a:ext cx="68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0.3{}</a:t>
            </a:r>
          </a:p>
        </p:txBody>
      </p:sp>
      <p:sp>
        <p:nvSpPr>
          <p:cNvPr id="85024" name="Text Box 32"/>
          <p:cNvSpPr txBox="1">
            <a:spLocks noChangeArrowheads="1"/>
          </p:cNvSpPr>
          <p:nvPr/>
        </p:nvSpPr>
        <p:spPr bwMode="auto">
          <a:xfrm>
            <a:off x="6550025" y="3400425"/>
            <a:ext cx="68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0.7{}</a:t>
            </a:r>
          </a:p>
        </p:txBody>
      </p:sp>
      <p:sp>
        <p:nvSpPr>
          <p:cNvPr id="85025" name="Text Box 33"/>
          <p:cNvSpPr txBox="1">
            <a:spLocks noChangeArrowheads="1"/>
          </p:cNvSpPr>
          <p:nvPr/>
        </p:nvSpPr>
        <p:spPr bwMode="auto">
          <a:xfrm>
            <a:off x="5562600" y="3324225"/>
            <a:ext cx="993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0.3{fail}</a:t>
            </a:r>
          </a:p>
        </p:txBody>
      </p:sp>
      <p:sp>
        <p:nvSpPr>
          <p:cNvPr id="85026" name="Text Box 34"/>
          <p:cNvSpPr txBox="1">
            <a:spLocks noChangeArrowheads="1"/>
          </p:cNvSpPr>
          <p:nvPr/>
        </p:nvSpPr>
        <p:spPr bwMode="auto">
          <a:xfrm>
            <a:off x="4492625" y="3490913"/>
            <a:ext cx="993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" pitchFamily="18" charset="0"/>
              </a:rPr>
              <a:t>0.7{fail}</a:t>
            </a:r>
          </a:p>
        </p:txBody>
      </p:sp>
      <p:sp>
        <p:nvSpPr>
          <p:cNvPr id="85027" name="Text Box 35"/>
          <p:cNvSpPr txBox="1">
            <a:spLocks noChangeArrowheads="1"/>
          </p:cNvSpPr>
          <p:nvPr/>
        </p:nvSpPr>
        <p:spPr bwMode="auto">
          <a:xfrm>
            <a:off x="974725" y="5086350"/>
            <a:ext cx="7483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28" name="Text Box 36"/>
          <p:cNvSpPr txBox="1">
            <a:spLocks noChangeArrowheads="1"/>
          </p:cNvSpPr>
          <p:nvPr/>
        </p:nvSpPr>
        <p:spPr bwMode="auto">
          <a:xfrm>
            <a:off x="990600" y="5181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Bookman" pitchFamily="18" charset="0"/>
              </a:rPr>
              <a:t>P(s(a)) = (0.4*0.3*0.3 + 0.6*0.2)/(0.832) = 0.1875</a:t>
            </a:r>
          </a:p>
        </p:txBody>
      </p: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990600" y="5638800"/>
            <a:ext cx="743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Bookman" pitchFamily="18" charset="0"/>
              </a:rPr>
              <a:t>P(s(b)) = (0.4*0.7*0.7 + 0.6*0.8)/(0.832) = 0.8125</a:t>
            </a:r>
          </a:p>
        </p:txBody>
      </p:sp>
      <p:pic>
        <p:nvPicPr>
          <p:cNvPr id="38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9" grpId="0"/>
      <p:bldP spid="85020" grpId="0"/>
      <p:bldP spid="85021" grpId="0"/>
      <p:bldP spid="85022" grpId="0"/>
      <p:bldP spid="85023" grpId="0"/>
      <p:bldP spid="85024" grpId="0"/>
      <p:bldP spid="85025" grpId="0"/>
      <p:bldP spid="85025" grpId="1"/>
      <p:bldP spid="85026" grpId="0"/>
      <p:bldP spid="85026" grpId="1"/>
      <p:bldP spid="85028" grpId="0"/>
      <p:bldP spid="8502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6957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Directed Models     vs.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295400"/>
            <a:ext cx="36957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Undirected Models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676400" y="2438400"/>
            <a:ext cx="22098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Parent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810000"/>
            <a:ext cx="22098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Child</a:t>
            </a:r>
          </a:p>
        </p:txBody>
      </p:sp>
      <p:cxnSp>
        <p:nvCxnSpPr>
          <p:cNvPr id="8" name="Straight Arrow Connector 7"/>
          <p:cNvCxnSpPr>
            <a:stCxn id="5" idx="4"/>
            <a:endCxn id="6" idx="0"/>
          </p:cNvCxnSpPr>
          <p:nvPr/>
        </p:nvCxnSpPr>
        <p:spPr bwMode="auto">
          <a:xfrm rot="5400000">
            <a:off x="2362200" y="3390900"/>
            <a:ext cx="8382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410200" y="2438400"/>
            <a:ext cx="22098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Calibri" pitchFamily="34" charset="0"/>
              </a:rPr>
              <a:t>Friend 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410200" y="3810000"/>
            <a:ext cx="2209800" cy="533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Calibri" pitchFamily="34" charset="0"/>
              </a:rPr>
              <a:t>Friend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" name="Straight Arrow Connector 13"/>
          <p:cNvCxnSpPr>
            <a:stCxn id="12" idx="4"/>
            <a:endCxn id="13" idx="0"/>
          </p:cNvCxnSpPr>
          <p:nvPr/>
        </p:nvCxnSpPr>
        <p:spPr bwMode="auto">
          <a:xfrm rot="5400000">
            <a:off x="6096000" y="3390900"/>
            <a:ext cx="8382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6" name="Rounded Rectangular Callout 15"/>
          <p:cNvSpPr/>
          <p:nvPr/>
        </p:nvSpPr>
        <p:spPr bwMode="auto">
          <a:xfrm>
            <a:off x="609600" y="4648200"/>
            <a:ext cx="2971800" cy="609600"/>
          </a:xfrm>
          <a:prstGeom prst="wedgeRoundRectCallout">
            <a:avLst>
              <a:gd name="adj1" fmla="val 24854"/>
              <a:gd name="adj2" fmla="val -9881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ahoma" pitchFamily="34" charset="0"/>
              </a:rPr>
              <a:t>P(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ahoma" pitchFamily="34" charset="0"/>
              </a:rPr>
              <a:t>Child|Parent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ahoma" pitchFamily="34" charset="0"/>
              </a:rPr>
              <a:t>)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4343400" y="4648200"/>
            <a:ext cx="2971800" cy="609600"/>
          </a:xfrm>
          <a:prstGeom prst="wedgeRoundRectCallout">
            <a:avLst>
              <a:gd name="adj1" fmla="val 24854"/>
              <a:gd name="adj2" fmla="val -9881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ahoma" pitchFamily="34" charset="0"/>
              </a:rPr>
              <a:t>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ahoma" pitchFamily="34" charset="0"/>
              </a:rPr>
              <a:t>(Friend1,Friend2)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431925"/>
          </a:xfrm>
        </p:spPr>
        <p:txBody>
          <a:bodyPr/>
          <a:lstStyle/>
          <a:p>
            <a:r>
              <a:rPr lang="en-US" sz="4000" dirty="0" smtClean="0">
                <a:latin typeface="Calibri" pitchFamily="34" charset="0"/>
              </a:rPr>
              <a:t>Undirected Probabilistic Logic Models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2020431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</a:rPr>
              <a:t>Upgrade undirected propositional models to relational setting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Markov Nets </a:t>
            </a:r>
            <a:r>
              <a:rPr lang="en-US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  <a:sym typeface="Wingdings" pitchFamily="2" charset="2"/>
              </a:rPr>
              <a:t>Markov Logic Networks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Calibri" pitchFamily="34" charset="0"/>
                <a:sym typeface="Wingdings" pitchFamily="2" charset="2"/>
              </a:rPr>
              <a:t>Markov Random Fields  Relational Markov Nets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Calibri" pitchFamily="34" charset="0"/>
                <a:sym typeface="Wingdings" pitchFamily="2" charset="2"/>
              </a:rPr>
              <a:t>Conditional Random Fields  Relational CRFs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431925"/>
          </a:xfrm>
        </p:spPr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Markov Logic Networks (Richardson &amp; Domingos)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Soften logical clauses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A first-order clause is a </a:t>
            </a:r>
            <a:r>
              <a:rPr lang="en-US" sz="2000" b="1" dirty="0" smtClean="0">
                <a:latin typeface="Calibri" pitchFamily="34" charset="0"/>
              </a:rPr>
              <a:t>hard</a:t>
            </a:r>
            <a:r>
              <a:rPr lang="en-US" sz="2000" dirty="0" smtClean="0">
                <a:latin typeface="Calibri" pitchFamily="34" charset="0"/>
              </a:rPr>
              <a:t> constraint on the world</a:t>
            </a:r>
          </a:p>
          <a:p>
            <a:pPr lvl="1"/>
            <a:endParaRPr lang="en-US" sz="2000" dirty="0" smtClean="0">
              <a:latin typeface="Calibri" pitchFamily="34" charset="0"/>
            </a:endParaRPr>
          </a:p>
          <a:p>
            <a:pPr lvl="1"/>
            <a:r>
              <a:rPr lang="en-US" sz="2000" dirty="0" smtClean="0">
                <a:solidFill>
                  <a:srgbClr val="FFC000"/>
                </a:solidFill>
                <a:latin typeface="Calibri" pitchFamily="34" charset="0"/>
              </a:rPr>
              <a:t>Soften</a:t>
            </a:r>
            <a:r>
              <a:rPr lang="en-US" sz="2000" dirty="0" smtClean="0">
                <a:latin typeface="Calibri" pitchFamily="34" charset="0"/>
              </a:rPr>
              <a:t> the constraints so that when a constraint is violated, the world is less probably, not impossible</a:t>
            </a:r>
          </a:p>
          <a:p>
            <a:pPr lvl="1"/>
            <a:endParaRPr lang="en-US" sz="2000" dirty="0" smtClean="0">
              <a:latin typeface="Calibri" pitchFamily="34" charset="0"/>
            </a:endParaRPr>
          </a:p>
          <a:p>
            <a:pPr lvl="1"/>
            <a:endParaRPr lang="en-US" sz="2000" dirty="0" smtClean="0">
              <a:latin typeface="Calibri" pitchFamily="34" charset="0"/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Higher</a:t>
            </a:r>
            <a:r>
              <a:rPr lang="en-US" sz="2000" dirty="0" smtClean="0">
                <a:latin typeface="Calibri" pitchFamily="34" charset="0"/>
              </a:rPr>
              <a:t> weight  </a:t>
            </a:r>
            <a:r>
              <a:rPr lang="en-US" sz="2000" b="1" dirty="0" smtClean="0">
                <a:solidFill>
                  <a:srgbClr val="FFC000"/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0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Stronger</a:t>
            </a:r>
            <a:r>
              <a:rPr lang="en-US" sz="2000" dirty="0" smtClean="0">
                <a:latin typeface="Calibri" pitchFamily="34" charset="0"/>
              </a:rPr>
              <a:t> constraint</a:t>
            </a:r>
          </a:p>
          <a:p>
            <a:pPr lvl="1"/>
            <a:r>
              <a:rPr lang="en-US" sz="2000" dirty="0" smtClean="0">
                <a:latin typeface="Calibri" pitchFamily="34" charset="0"/>
              </a:rPr>
              <a:t>Weight of        </a:t>
            </a:r>
            <a:r>
              <a:rPr lang="en-US" sz="2000" b="1" dirty="0" smtClean="0">
                <a:solidFill>
                  <a:srgbClr val="FFC000"/>
                </a:solidFill>
                <a:latin typeface="Calibri" pitchFamily="34" charset="0"/>
                <a:sym typeface="Symbol" pitchFamily="18" charset="2"/>
              </a:rPr>
              <a:t> 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first-order logic 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Calibri" pitchFamily="34" charset="0"/>
              </a:rPr>
              <a:t>Probability( World S ) = ( 1 / Z )  </a:t>
            </a:r>
            <a:r>
              <a:rPr lang="en-US" sz="2000" dirty="0" smtClean="0">
                <a:latin typeface="Calibri" pitchFamily="34" charset="0"/>
                <a:sym typeface="Symbol"/>
              </a:rPr>
              <a:t> </a:t>
            </a:r>
            <a:r>
              <a:rPr lang="en-US" sz="2000" dirty="0" smtClean="0">
                <a:latin typeface="Calibri" pitchFamily="34" charset="0"/>
              </a:rPr>
              <a:t>exp { </a:t>
            </a:r>
            <a:r>
              <a:rPr lang="en-US" sz="2000" dirty="0" smtClean="0">
                <a:latin typeface="Calibri" pitchFamily="34" charset="0"/>
                <a:sym typeface="Symbol"/>
              </a:rPr>
              <a:t> weight 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i</a:t>
            </a:r>
            <a:r>
              <a:rPr lang="en-US" sz="2000" dirty="0" smtClean="0">
                <a:latin typeface="Calibri" pitchFamily="34" charset="0"/>
                <a:sym typeface="Symbol"/>
              </a:rPr>
              <a:t> x </a:t>
            </a:r>
            <a:r>
              <a:rPr lang="en-US" sz="2000" b="1" dirty="0" err="1" smtClean="0">
                <a:solidFill>
                  <a:srgbClr val="FFFF66"/>
                </a:solidFill>
                <a:latin typeface="Calibri" pitchFamily="34" charset="0"/>
                <a:sym typeface="Symbol"/>
              </a:rPr>
              <a:t>numberTimesTrue</a:t>
            </a:r>
            <a:r>
              <a:rPr lang="en-US" sz="2000" b="1" dirty="0" smtClean="0">
                <a:solidFill>
                  <a:srgbClr val="FFFF66"/>
                </a:solidFill>
                <a:latin typeface="Calibri" pitchFamily="34" charset="0"/>
                <a:sym typeface="Symbol"/>
              </a:rPr>
              <a:t>(f </a:t>
            </a:r>
            <a:r>
              <a:rPr lang="en-US" sz="2000" b="1" baseline="-25000" dirty="0" err="1" smtClean="0">
                <a:solidFill>
                  <a:srgbClr val="FFFF66"/>
                </a:solidFill>
                <a:latin typeface="Calibri" pitchFamily="34" charset="0"/>
                <a:sym typeface="Symbol"/>
              </a:rPr>
              <a:t>i</a:t>
            </a:r>
            <a:r>
              <a:rPr lang="en-US" sz="2000" b="1" dirty="0" smtClean="0">
                <a:solidFill>
                  <a:srgbClr val="FFFF66"/>
                </a:solidFill>
                <a:latin typeface="Calibri" pitchFamily="34" charset="0"/>
                <a:sym typeface="Symbol"/>
              </a:rPr>
              <a:t>, S)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sym typeface="Symbol"/>
              </a:rPr>
              <a:t>  </a:t>
            </a:r>
            <a:r>
              <a:rPr lang="en-US" sz="2000" dirty="0" smtClean="0">
                <a:latin typeface="Calibri" pitchFamily="34" charset="0"/>
                <a:sym typeface="Symbol"/>
              </a:rPr>
              <a:t>}</a:t>
            </a:r>
            <a:endParaRPr lang="en-US" sz="20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2819400"/>
          <a:ext cx="4419600" cy="304800"/>
        </p:xfrm>
        <a:graphic>
          <a:graphicData uri="http://schemas.openxmlformats.org/presentationml/2006/ole">
            <p:oleObj spid="_x0000_s1026" name="Equation" r:id="rId3" imgW="2743200" imgH="203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900238" y="3886200"/>
          <a:ext cx="4251325" cy="304800"/>
        </p:xfrm>
        <a:graphic>
          <a:graphicData uri="http://schemas.openxmlformats.org/presentationml/2006/ole">
            <p:oleObj spid="_x0000_s1027" name="Equation" r:id="rId4" imgW="265428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47636" y="5001492"/>
          <a:ext cx="304800" cy="254000"/>
        </p:xfrm>
        <a:graphic>
          <a:graphicData uri="http://schemas.openxmlformats.org/presentationml/2006/ole">
            <p:oleObj spid="_x0000_s1028" name="Equation" r:id="rId5" imgW="1522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1327150" y="16764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Calibri" pitchFamily="34" charset="0"/>
              </a:rPr>
              <a:t>Example: Friends &amp; Smokers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1473200" y="1752600"/>
          <a:ext cx="5802313" cy="852488"/>
        </p:xfrm>
        <a:graphic>
          <a:graphicData uri="http://schemas.openxmlformats.org/presentationml/2006/ole">
            <p:oleObj spid="_x0000_s2050" name="Equation" r:id="rId4" imgW="3111480" imgH="457200" progId="">
              <p:embed/>
            </p:oleObj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609600" y="16764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749300" y="1743075"/>
          <a:ext cx="425450" cy="803275"/>
        </p:xfrm>
        <a:graphic>
          <a:graphicData uri="http://schemas.openxmlformats.org/presentationml/2006/ole">
            <p:oleObj spid="_x0000_s2051" name="Equation" r:id="rId5" imgW="215640" imgH="406080" progId="Equation.3">
              <p:embed/>
            </p:oleObj>
          </a:graphicData>
        </a:graphic>
      </p:graphicFrame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524000" y="53340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>
                <a:solidFill>
                  <a:srgbClr val="A50021"/>
                </a:solidFill>
                <a:latin typeface="Calibri" pitchFamily="34" charset="0"/>
              </a:rPr>
              <a:t>Cancer(A)</a:t>
            </a:r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2743200" y="43434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>
                <a:solidFill>
                  <a:srgbClr val="A50021"/>
                </a:solidFill>
                <a:latin typeface="Calibri" pitchFamily="34" charset="0"/>
              </a:rPr>
              <a:t>Smokes(A)</a:t>
            </a: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3400" y="43434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 dirty="0">
                <a:solidFill>
                  <a:srgbClr val="A50021"/>
                </a:solidFill>
                <a:latin typeface="Calibri" pitchFamily="34" charset="0"/>
              </a:rPr>
              <a:t>Friends(A,A)</a:t>
            </a: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3505200" y="56388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>
                <a:solidFill>
                  <a:srgbClr val="A50021"/>
                </a:solidFill>
                <a:latin typeface="Calibri" pitchFamily="34" charset="0"/>
              </a:rPr>
              <a:t>Friends(B,A)</a:t>
            </a:r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4572000" y="43434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>
                <a:solidFill>
                  <a:srgbClr val="A50021"/>
                </a:solidFill>
                <a:latin typeface="Calibri" pitchFamily="34" charset="0"/>
              </a:rPr>
              <a:t>Smokes(B)</a:t>
            </a:r>
          </a:p>
        </p:txBody>
      </p:sp>
      <p:cxnSp>
        <p:nvCxnSpPr>
          <p:cNvPr id="1036" name="AutoShape 12"/>
          <p:cNvCxnSpPr>
            <a:cxnSpLocks noChangeShapeType="1"/>
            <a:stCxn id="1034" idx="0"/>
            <a:endCxn id="1032" idx="4"/>
          </p:cNvCxnSpPr>
          <p:nvPr/>
        </p:nvCxnSpPr>
        <p:spPr bwMode="auto">
          <a:xfrm flipH="1" flipV="1">
            <a:off x="3429000" y="48768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7" name="AutoShape 13"/>
          <p:cNvCxnSpPr>
            <a:cxnSpLocks noChangeShapeType="1"/>
            <a:stCxn id="1032" idx="6"/>
            <a:endCxn id="1035" idx="2"/>
          </p:cNvCxnSpPr>
          <p:nvPr/>
        </p:nvCxnSpPr>
        <p:spPr bwMode="auto">
          <a:xfrm>
            <a:off x="4114800" y="46101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8" name="AutoShape 14"/>
          <p:cNvCxnSpPr>
            <a:cxnSpLocks noChangeShapeType="1"/>
            <a:stCxn id="1035" idx="4"/>
            <a:endCxn id="1034" idx="0"/>
          </p:cNvCxnSpPr>
          <p:nvPr/>
        </p:nvCxnSpPr>
        <p:spPr bwMode="auto">
          <a:xfrm flipH="1">
            <a:off x="4381500" y="48768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9" name="AutoShape 15"/>
          <p:cNvCxnSpPr>
            <a:cxnSpLocks noChangeShapeType="1"/>
            <a:stCxn id="1032" idx="3"/>
            <a:endCxn id="1031" idx="7"/>
          </p:cNvCxnSpPr>
          <p:nvPr/>
        </p:nvCxnSpPr>
        <p:spPr bwMode="auto">
          <a:xfrm flipH="1">
            <a:off x="2693988" y="47990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0" name="AutoShape 16"/>
          <p:cNvCxnSpPr>
            <a:cxnSpLocks noChangeShapeType="1"/>
            <a:stCxn id="1033" idx="6"/>
            <a:endCxn id="1032" idx="2"/>
          </p:cNvCxnSpPr>
          <p:nvPr/>
        </p:nvCxnSpPr>
        <p:spPr bwMode="auto">
          <a:xfrm>
            <a:off x="2133600" y="46101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41" name="Oval 17"/>
          <p:cNvSpPr>
            <a:spLocks noChangeArrowheads="1"/>
          </p:cNvSpPr>
          <p:nvPr/>
        </p:nvSpPr>
        <p:spPr bwMode="auto">
          <a:xfrm>
            <a:off x="3543300" y="32766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>
                <a:solidFill>
                  <a:srgbClr val="A50021"/>
                </a:solidFill>
                <a:latin typeface="Calibri" pitchFamily="34" charset="0"/>
              </a:rPr>
              <a:t>Friends(A,B)</a:t>
            </a:r>
          </a:p>
        </p:txBody>
      </p:sp>
      <p:cxnSp>
        <p:nvCxnSpPr>
          <p:cNvPr id="1042" name="AutoShape 18"/>
          <p:cNvCxnSpPr>
            <a:cxnSpLocks noChangeShapeType="1"/>
            <a:stCxn id="1041" idx="4"/>
            <a:endCxn id="1032" idx="0"/>
          </p:cNvCxnSpPr>
          <p:nvPr/>
        </p:nvCxnSpPr>
        <p:spPr bwMode="auto">
          <a:xfrm flipH="1">
            <a:off x="3429000" y="38100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3" name="AutoShape 19"/>
          <p:cNvCxnSpPr>
            <a:cxnSpLocks noChangeShapeType="1"/>
            <a:stCxn id="1035" idx="0"/>
            <a:endCxn id="1041" idx="4"/>
          </p:cNvCxnSpPr>
          <p:nvPr/>
        </p:nvCxnSpPr>
        <p:spPr bwMode="auto">
          <a:xfrm flipH="1" flipV="1">
            <a:off x="4381500" y="38100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44" name="Oval 20"/>
          <p:cNvSpPr>
            <a:spLocks noChangeArrowheads="1"/>
          </p:cNvSpPr>
          <p:nvPr/>
        </p:nvSpPr>
        <p:spPr bwMode="auto">
          <a:xfrm>
            <a:off x="5867400" y="53340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>
                <a:solidFill>
                  <a:srgbClr val="A50021"/>
                </a:solidFill>
                <a:latin typeface="Calibri" pitchFamily="34" charset="0"/>
              </a:rPr>
              <a:t>Cancer(B)</a:t>
            </a:r>
          </a:p>
        </p:txBody>
      </p:sp>
      <p:sp>
        <p:nvSpPr>
          <p:cNvPr id="1045" name="Oval 21"/>
          <p:cNvSpPr>
            <a:spLocks noChangeArrowheads="1"/>
          </p:cNvSpPr>
          <p:nvPr/>
        </p:nvSpPr>
        <p:spPr bwMode="auto">
          <a:xfrm>
            <a:off x="6400800" y="43434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 b="0">
                <a:solidFill>
                  <a:srgbClr val="A50021"/>
                </a:solidFill>
                <a:latin typeface="Calibri" pitchFamily="34" charset="0"/>
              </a:rPr>
              <a:t>Friends(B,B)</a:t>
            </a:r>
          </a:p>
        </p:txBody>
      </p:sp>
      <p:cxnSp>
        <p:nvCxnSpPr>
          <p:cNvPr id="1046" name="AutoShape 22"/>
          <p:cNvCxnSpPr>
            <a:cxnSpLocks noChangeShapeType="1"/>
            <a:stCxn id="1035" idx="5"/>
            <a:endCxn id="1044" idx="1"/>
          </p:cNvCxnSpPr>
          <p:nvPr/>
        </p:nvCxnSpPr>
        <p:spPr bwMode="auto">
          <a:xfrm>
            <a:off x="5741988" y="47990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7" name="AutoShape 23"/>
          <p:cNvCxnSpPr>
            <a:cxnSpLocks noChangeShapeType="1"/>
            <a:stCxn id="1045" idx="2"/>
            <a:endCxn id="1035" idx="6"/>
          </p:cNvCxnSpPr>
          <p:nvPr/>
        </p:nvCxnSpPr>
        <p:spPr bwMode="auto">
          <a:xfrm flipH="1">
            <a:off x="5943600" y="46101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533400" y="2706688"/>
            <a:ext cx="39761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0" dirty="0">
                <a:latin typeface="Calibri" pitchFamily="34" charset="0"/>
              </a:rPr>
              <a:t>Two constants: </a:t>
            </a:r>
            <a:r>
              <a:rPr lang="en-US" altLang="zh-CN" sz="2000" dirty="0">
                <a:latin typeface="Calibri" pitchFamily="34" charset="0"/>
              </a:rPr>
              <a:t>Anna</a:t>
            </a:r>
            <a:r>
              <a:rPr lang="en-US" altLang="zh-CN" sz="2000" b="0" dirty="0">
                <a:latin typeface="Calibri" pitchFamily="34" charset="0"/>
              </a:rPr>
              <a:t> (A) and </a:t>
            </a:r>
            <a:r>
              <a:rPr lang="en-US" altLang="zh-CN" sz="2000" dirty="0">
                <a:latin typeface="Calibri" pitchFamily="34" charset="0"/>
              </a:rPr>
              <a:t>Bob</a:t>
            </a:r>
            <a:r>
              <a:rPr lang="en-US" altLang="zh-CN" sz="2000" b="0" dirty="0">
                <a:latin typeface="Calibri" pitchFamily="34" charset="0"/>
              </a:rPr>
              <a:t>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43800" cy="1431925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Plethora of Approaches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029200"/>
          </a:xfrm>
        </p:spPr>
        <p:txBody>
          <a:bodyPr/>
          <a:lstStyle/>
          <a:p>
            <a:r>
              <a:rPr lang="en-US" sz="2400" dirty="0" smtClean="0"/>
              <a:t>Relational </a:t>
            </a:r>
            <a:r>
              <a:rPr lang="en-US" sz="2400" dirty="0" err="1" smtClean="0"/>
              <a:t>Bayes</a:t>
            </a:r>
            <a:r>
              <a:rPr lang="en-US" sz="2400" dirty="0" smtClean="0"/>
              <a:t> Nets</a:t>
            </a:r>
          </a:p>
          <a:p>
            <a:pPr lvl="1"/>
            <a:r>
              <a:rPr lang="en-US" sz="2000" dirty="0" smtClean="0"/>
              <a:t>Models the distribution over relationships</a:t>
            </a:r>
          </a:p>
          <a:p>
            <a:r>
              <a:rPr lang="en-US" sz="2400" dirty="0" smtClean="0"/>
              <a:t>Bayesian Logic</a:t>
            </a:r>
          </a:p>
          <a:p>
            <a:pPr lvl="1"/>
            <a:r>
              <a:rPr lang="en-US" sz="2000" dirty="0" smtClean="0"/>
              <a:t>Handle “identity” uncertainty</a:t>
            </a:r>
          </a:p>
          <a:p>
            <a:r>
              <a:rPr lang="en-US" sz="2400" dirty="0" smtClean="0"/>
              <a:t>Relational Probability trees</a:t>
            </a:r>
          </a:p>
          <a:p>
            <a:pPr lvl="1"/>
            <a:r>
              <a:rPr lang="en-US" sz="2000" dirty="0" smtClean="0"/>
              <a:t>Extend Decision-Trees to logical Setting</a:t>
            </a:r>
          </a:p>
          <a:p>
            <a:r>
              <a:rPr lang="en-US" sz="2400" dirty="0" smtClean="0"/>
              <a:t>Relational Dependency networks</a:t>
            </a:r>
          </a:p>
          <a:p>
            <a:pPr lvl="1"/>
            <a:r>
              <a:rPr lang="en-US" sz="2000" dirty="0" smtClean="0"/>
              <a:t>Extend DNs to logical setting</a:t>
            </a:r>
          </a:p>
          <a:p>
            <a:r>
              <a:rPr lang="en-US" sz="2400" dirty="0" smtClean="0"/>
              <a:t>CLP-BN</a:t>
            </a:r>
          </a:p>
          <a:p>
            <a:pPr lvl="1"/>
            <a:r>
              <a:rPr lang="en-US" sz="2000" dirty="0" smtClean="0"/>
              <a:t>Integrates Bayesian networks with constraint logic programming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Parents Problem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sz="2400" dirty="0">
                <a:latin typeface="Calibri" pitchFamily="34" charset="0"/>
              </a:rPr>
              <a:t>Often multiple objects are related to an object by the same relationship</a:t>
            </a:r>
          </a:p>
          <a:p>
            <a:pPr lvl="1"/>
            <a:r>
              <a:rPr lang="en-US" sz="2400" dirty="0">
                <a:latin typeface="Calibri" pitchFamily="34" charset="0"/>
              </a:rPr>
              <a:t>One’s friend’s drinking habits influence one’s own</a:t>
            </a:r>
          </a:p>
          <a:p>
            <a:pPr lvl="1"/>
            <a:r>
              <a:rPr lang="en-US" sz="2400" dirty="0">
                <a:latin typeface="Calibri" pitchFamily="34" charset="0"/>
              </a:rPr>
              <a:t>A </a:t>
            </a:r>
            <a:r>
              <a:rPr lang="en-US" sz="2400" dirty="0" err="1">
                <a:latin typeface="Calibri" pitchFamily="34" charset="0"/>
              </a:rPr>
              <a:t>students’s</a:t>
            </a:r>
            <a:r>
              <a:rPr lang="en-US" sz="2400" dirty="0">
                <a:latin typeface="Calibri" pitchFamily="34" charset="0"/>
              </a:rPr>
              <a:t> GPA depends on the grades in the courses he takes </a:t>
            </a:r>
          </a:p>
          <a:p>
            <a:pPr lvl="1"/>
            <a:r>
              <a:rPr lang="en-US" sz="2400" dirty="0">
                <a:latin typeface="Calibri" pitchFamily="34" charset="0"/>
              </a:rPr>
              <a:t>The size of a mosquito population depends on the temperature and the rainfall each day since the last freeze</a:t>
            </a:r>
          </a:p>
          <a:p>
            <a:r>
              <a:rPr lang="en-US" sz="2400" dirty="0">
                <a:latin typeface="Calibri" pitchFamily="34" charset="0"/>
              </a:rPr>
              <a:t>The resultant variable in each of these statements 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</a:rPr>
              <a:t>     has multiple influents (“parents” in </a:t>
            </a:r>
            <a:r>
              <a:rPr lang="en-US" sz="2400" dirty="0" err="1">
                <a:latin typeface="Calibri" pitchFamily="34" charset="0"/>
              </a:rPr>
              <a:t>Bayes</a:t>
            </a:r>
            <a:r>
              <a:rPr lang="en-US" sz="2400" dirty="0">
                <a:latin typeface="Calibri" pitchFamily="34" charset="0"/>
              </a:rPr>
              <a:t> net jargon)</a:t>
            </a: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pPr>
              <a:buClr>
                <a:srgbClr val="969696"/>
              </a:buClr>
            </a:pPr>
            <a:r>
              <a:rPr lang="en-US" dirty="0" smtClean="0">
                <a:solidFill>
                  <a:srgbClr val="969696"/>
                </a:solidFill>
              </a:rPr>
              <a:t>Probabilistic Logic Models</a:t>
            </a:r>
            <a:endParaRPr lang="en-US" dirty="0">
              <a:solidFill>
                <a:srgbClr val="969696"/>
              </a:solidFill>
            </a:endParaRPr>
          </a:p>
          <a:p>
            <a:pPr>
              <a:buClr>
                <a:srgbClr val="969696"/>
              </a:buClr>
            </a:pPr>
            <a:r>
              <a:rPr lang="en-US" dirty="0" smtClean="0">
                <a:solidFill>
                  <a:srgbClr val="969696"/>
                </a:solidFill>
              </a:rPr>
              <a:t>Directed </a:t>
            </a:r>
            <a:r>
              <a:rPr lang="en-US" dirty="0" err="1" smtClean="0">
                <a:solidFill>
                  <a:srgbClr val="969696"/>
                </a:solidFill>
              </a:rPr>
              <a:t>vs</a:t>
            </a:r>
            <a:r>
              <a:rPr lang="en-US" dirty="0" smtClean="0">
                <a:solidFill>
                  <a:srgbClr val="969696"/>
                </a:solidFill>
              </a:rPr>
              <a:t> Undirected Models</a:t>
            </a:r>
          </a:p>
          <a:p>
            <a:pPr>
              <a:buClr>
                <a:srgbClr val="969696"/>
              </a:buClr>
            </a:pPr>
            <a:r>
              <a:rPr lang="en-US" dirty="0" smtClean="0">
                <a:solidFill>
                  <a:srgbClr val="969696"/>
                </a:solidFill>
              </a:rPr>
              <a:t>Learning</a:t>
            </a:r>
          </a:p>
          <a:p>
            <a:pPr>
              <a:buClr>
                <a:srgbClr val="969696"/>
              </a:buClr>
            </a:pPr>
            <a:r>
              <a:rPr lang="en-US" dirty="0" smtClean="0">
                <a:solidFill>
                  <a:srgbClr val="969696"/>
                </a:solidFill>
              </a:rPr>
              <a:t>Conclusion</a:t>
            </a:r>
            <a:endParaRPr lang="en-US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04800" y="1905000"/>
            <a:ext cx="8305800" cy="2514600"/>
            <a:chOff x="192" y="1200"/>
            <a:chExt cx="5520" cy="2064"/>
          </a:xfrm>
        </p:grpSpPr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2448" y="2880"/>
              <a:ext cx="1008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/>
                <a:t>Population</a:t>
              </a:r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1104" y="1200"/>
              <a:ext cx="768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/>
                <a:t>Rain1</a:t>
              </a:r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192" y="1200"/>
              <a:ext cx="768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/>
                <a:t>Temp1</a:t>
              </a:r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3072" y="1200"/>
              <a:ext cx="768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/>
                <a:t>Rain2</a:t>
              </a:r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2160" y="1200"/>
              <a:ext cx="768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/>
                <a:t>Temp2</a:t>
              </a:r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4944" y="1200"/>
              <a:ext cx="768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/>
                <a:t>Rain3</a:t>
              </a:r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4032" y="1200"/>
              <a:ext cx="768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/>
                <a:t>Temp3</a:t>
              </a:r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576" y="1584"/>
              <a:ext cx="2352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1488" y="1584"/>
              <a:ext cx="144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2544" y="1584"/>
              <a:ext cx="384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H="1">
              <a:off x="2928" y="1584"/>
              <a:ext cx="528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H="1">
              <a:off x="2928" y="1584"/>
              <a:ext cx="1488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H="1">
              <a:off x="2928" y="1584"/>
              <a:ext cx="240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1" name="Rectangle 1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 pitchFamily="34" charset="0"/>
              </a:rPr>
              <a:t>Multiple Parents for “population”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09600" y="5073650"/>
            <a:ext cx="6553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Garamond" pitchFamily="18" charset="0"/>
              <a:buChar char="■"/>
            </a:pPr>
            <a:r>
              <a:rPr lang="en-US" sz="2400" dirty="0"/>
              <a:t> Variable number of parents</a:t>
            </a:r>
          </a:p>
          <a:p>
            <a:pPr>
              <a:buClr>
                <a:schemeClr val="hlink"/>
              </a:buClr>
              <a:buFont typeface="Garamond" pitchFamily="18" charset="0"/>
              <a:buChar char="■"/>
            </a:pPr>
            <a:r>
              <a:rPr lang="en-US" sz="2400" dirty="0"/>
              <a:t> Large number of parents</a:t>
            </a:r>
          </a:p>
          <a:p>
            <a:pPr>
              <a:buClr>
                <a:schemeClr val="hlink"/>
              </a:buClr>
              <a:buFont typeface="Garamond" pitchFamily="18" charset="0"/>
              <a:buChar char="■"/>
            </a:pPr>
            <a:r>
              <a:rPr lang="en-US" sz="2400" dirty="0"/>
              <a:t> Need for compact parameterization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r>
              <a:rPr lang="en-US" sz="3600" dirty="0">
                <a:latin typeface="Calibri" pitchFamily="34" charset="0"/>
              </a:rPr>
              <a:t>Solution 1: </a:t>
            </a:r>
            <a:r>
              <a:rPr lang="en-US" sz="3600" dirty="0" smtClean="0">
                <a:latin typeface="Calibri" pitchFamily="34" charset="0"/>
              </a:rPr>
              <a:t>Aggregators – PRM, RDN, PRL etc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886200" y="55626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Population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1752600" y="1524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Rain1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04800" y="1524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Temp1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876800" y="1524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Rain2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429000" y="1524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Temp2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848600" y="1524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Rain3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6400800" y="1524000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Temp3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914400" y="2133600"/>
            <a:ext cx="2133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971800" y="4267200"/>
            <a:ext cx="1752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2971800" y="2133600"/>
            <a:ext cx="106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4648200" y="4267200"/>
            <a:ext cx="2514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2971800" y="2133600"/>
            <a:ext cx="4038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7162800" y="21336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6324600" y="36576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AverageRain</a:t>
            </a:r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2209800" y="3657600"/>
            <a:ext cx="16764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AverageTemp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362200" y="2133600"/>
            <a:ext cx="487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5486400" y="21336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28600" y="32766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Deterministic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638800" y="5334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Stochastic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2346325" y="48847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>
                <a:latin typeface="Calibri" pitchFamily="34" charset="0"/>
              </a:rPr>
              <a:t>Solution 2: Combining </a:t>
            </a:r>
            <a:r>
              <a:rPr lang="en-US" sz="3600" dirty="0" smtClean="0">
                <a:latin typeface="Calibri" pitchFamily="34" charset="0"/>
              </a:rPr>
              <a:t>Rules – BLP, RBN,LBN etc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3962400" y="5789612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Population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828800" y="1751012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Rain1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81000" y="1751012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Temp1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953000" y="1751012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Rain2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505200" y="1751012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Temp2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7924800" y="1751012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Rain3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6477000" y="1751012"/>
            <a:ext cx="12192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Temp3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990600" y="2360612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905000" y="4494212"/>
            <a:ext cx="2895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114800" y="2360612"/>
            <a:ext cx="685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4724400" y="4494212"/>
            <a:ext cx="3200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7086600" y="2360612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7924800" y="2360612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7086600" y="3884612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Population3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1066800" y="3884612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Population1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1905000" y="2360612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4800600" y="2360612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3962400" y="3960812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Calibri" pitchFamily="34" charset="0"/>
              </a:rPr>
              <a:t>Population2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4746625" y="4570412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6096000" y="4265612"/>
          <a:ext cx="1093788" cy="685800"/>
        </p:xfrm>
        <a:graphic>
          <a:graphicData uri="http://schemas.openxmlformats.org/presentationml/2006/ole">
            <p:oleObj spid="_x0000_s4098" name="Chart" r:id="rId3" imgW="2609688" imgH="904891" progId="MSGraph.Chart.8">
              <p:embed followColorScheme="full"/>
            </p:oleObj>
          </a:graphicData>
        </a:graphic>
      </p:graphicFrame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3048000" y="4341812"/>
          <a:ext cx="1093788" cy="781050"/>
        </p:xfrm>
        <a:graphic>
          <a:graphicData uri="http://schemas.openxmlformats.org/presentationml/2006/ole">
            <p:oleObj spid="_x0000_s4099" name="Chart" r:id="rId4" imgW="2609688" imgH="904891" progId="MSGraph.Chart.8">
              <p:embed followColorScheme="full"/>
            </p:oleObj>
          </a:graphicData>
        </a:graphic>
      </p:graphicFrame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5562600" y="5713412"/>
          <a:ext cx="1092200" cy="763588"/>
        </p:xfrm>
        <a:graphic>
          <a:graphicData uri="http://schemas.openxmlformats.org/presentationml/2006/ole">
            <p:oleObj spid="_x0000_s4100" name="Chart" r:id="rId5" imgW="2609688" imgH="904891" progId="MSGraph.Chart.8">
              <p:embed followColorScheme="full"/>
            </p:oleObj>
          </a:graphicData>
        </a:graphic>
      </p:graphicFrame>
      <p:graphicFrame>
        <p:nvGraphicFramePr>
          <p:cNvPr id="11289" name="Object 25"/>
          <p:cNvGraphicFramePr>
            <a:graphicFrameLocks noChangeAspect="1"/>
          </p:cNvGraphicFramePr>
          <p:nvPr/>
        </p:nvGraphicFramePr>
        <p:xfrm>
          <a:off x="304800" y="4341812"/>
          <a:ext cx="990600" cy="641350"/>
        </p:xfrm>
        <a:graphic>
          <a:graphicData uri="http://schemas.openxmlformats.org/presentationml/2006/ole">
            <p:oleObj spid="_x0000_s4101" name="Chart" r:id="rId6" imgW="1609733" imgH="924006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pPr>
              <a:buClr>
                <a:schemeClr val="accent3"/>
              </a:buClr>
            </a:pPr>
            <a:r>
              <a:rPr lang="en-US" dirty="0" smtClean="0">
                <a:solidFill>
                  <a:srgbClr val="969696"/>
                </a:solidFill>
              </a:rPr>
              <a:t>Introduction</a:t>
            </a:r>
          </a:p>
          <a:p>
            <a:pPr>
              <a:buClr>
                <a:schemeClr val="tx1">
                  <a:lumMod val="50000"/>
                </a:schemeClr>
              </a:buClr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Probabilistic Logic Models</a:t>
            </a:r>
          </a:p>
          <a:p>
            <a:pPr>
              <a:buClr>
                <a:srgbClr val="969696"/>
              </a:buClr>
            </a:pPr>
            <a:r>
              <a:rPr lang="en-US" dirty="0" smtClean="0">
                <a:solidFill>
                  <a:srgbClr val="969696"/>
                </a:solidFill>
              </a:rPr>
              <a:t>Directed </a:t>
            </a:r>
            <a:r>
              <a:rPr lang="en-US" dirty="0" err="1" smtClean="0">
                <a:solidFill>
                  <a:srgbClr val="969696"/>
                </a:solidFill>
              </a:rPr>
              <a:t>vs</a:t>
            </a:r>
            <a:r>
              <a:rPr lang="en-US" dirty="0" smtClean="0">
                <a:solidFill>
                  <a:srgbClr val="969696"/>
                </a:solidFill>
              </a:rPr>
              <a:t> Undirected Models</a:t>
            </a:r>
          </a:p>
          <a:p>
            <a:pPr>
              <a:buClr>
                <a:srgbClr val="FFFF00"/>
              </a:buClr>
            </a:pPr>
            <a:r>
              <a:rPr lang="en-US" dirty="0" smtClean="0"/>
              <a:t>Learning</a:t>
            </a:r>
          </a:p>
          <a:p>
            <a:pPr>
              <a:buClr>
                <a:srgbClr val="969696"/>
              </a:buClr>
            </a:pPr>
            <a:r>
              <a:rPr lang="en-US" dirty="0" smtClean="0">
                <a:solidFill>
                  <a:srgbClr val="969696"/>
                </a:solidFill>
              </a:rPr>
              <a:t>Conclusion</a:t>
            </a:r>
            <a:endParaRPr lang="en-US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Learning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Parameter Learning – Where do the numbers come from</a:t>
            </a:r>
          </a:p>
          <a:p>
            <a:r>
              <a:rPr lang="en-US" sz="2800" dirty="0">
                <a:latin typeface="Calibri" pitchFamily="34" charset="0"/>
              </a:rPr>
              <a:t>Structure Learning – neither logic program nor models are fixed</a:t>
            </a:r>
          </a:p>
          <a:p>
            <a:r>
              <a:rPr lang="en-US" sz="2800" dirty="0">
                <a:latin typeface="Calibri" pitchFamily="34" charset="0"/>
              </a:rPr>
              <a:t>Evidence</a:t>
            </a:r>
          </a:p>
          <a:p>
            <a:pPr lvl="1"/>
            <a:r>
              <a:rPr lang="en-US" sz="2400" dirty="0">
                <a:latin typeface="Calibri" pitchFamily="34" charset="0"/>
              </a:rPr>
              <a:t>Model Theoretic: Learning from Interpretations {</a:t>
            </a:r>
            <a:r>
              <a:rPr lang="en-US" sz="2400" i="1" dirty="0">
                <a:latin typeface="Calibri" pitchFamily="34" charset="0"/>
              </a:rPr>
              <a:t>burglary = false, earthquake = true, alarm = ?,  </a:t>
            </a:r>
            <a:r>
              <a:rPr lang="en-US" sz="2400" i="1" dirty="0" err="1">
                <a:latin typeface="Calibri" pitchFamily="34" charset="0"/>
              </a:rPr>
              <a:t>johncalls</a:t>
            </a:r>
            <a:r>
              <a:rPr lang="en-US" sz="2400" i="1" dirty="0">
                <a:latin typeface="Calibri" pitchFamily="34" charset="0"/>
              </a:rPr>
              <a:t> = ?, </a:t>
            </a:r>
            <a:r>
              <a:rPr lang="en-US" sz="2400" i="1" dirty="0" err="1">
                <a:latin typeface="Calibri" pitchFamily="34" charset="0"/>
              </a:rPr>
              <a:t>marycalls</a:t>
            </a:r>
            <a:r>
              <a:rPr lang="en-US" sz="2400" i="1" dirty="0">
                <a:latin typeface="Calibri" pitchFamily="34" charset="0"/>
              </a:rPr>
              <a:t> = true</a:t>
            </a:r>
            <a:r>
              <a:rPr lang="en-US" sz="2400" dirty="0">
                <a:latin typeface="Calibri" pitchFamily="34" charset="0"/>
              </a:rPr>
              <a:t>}</a:t>
            </a:r>
          </a:p>
          <a:p>
            <a:pPr lvl="1"/>
            <a:r>
              <a:rPr lang="en-US" sz="2400" dirty="0">
                <a:latin typeface="Calibri" pitchFamily="34" charset="0"/>
              </a:rPr>
              <a:t>Proof Theoretic: Learning from entailment</a:t>
            </a:r>
          </a:p>
          <a:p>
            <a:pPr lvl="1"/>
            <a:endParaRPr lang="en-US" sz="2400" dirty="0">
              <a:latin typeface="Calibri" pitchFamily="34" charset="0"/>
            </a:endParaRPr>
          </a:p>
          <a:p>
            <a:pPr lvl="1"/>
            <a:endParaRPr lang="en-US" sz="2400" dirty="0">
              <a:latin typeface="Calibri" pitchFamily="34" charset="0"/>
            </a:endParaRPr>
          </a:p>
        </p:txBody>
      </p:sp>
      <p:pic>
        <p:nvPicPr>
          <p:cNvPr id="4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Parameter Estimation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543800" cy="4724400"/>
          </a:xfrm>
        </p:spPr>
        <p:txBody>
          <a:bodyPr/>
          <a:lstStyle/>
          <a:p>
            <a:r>
              <a:rPr lang="en-US" sz="2400" dirty="0"/>
              <a:t>Given: a set of examples E, and a logic program L</a:t>
            </a:r>
          </a:p>
          <a:p>
            <a:r>
              <a:rPr lang="en-US" sz="2400" dirty="0"/>
              <a:t>Goal: Compute the values of parameters </a:t>
            </a:r>
            <a:r>
              <a:rPr lang="el-GR" sz="2400" dirty="0"/>
              <a:t>λ</a:t>
            </a:r>
            <a:r>
              <a:rPr lang="en-US" sz="2400" baseline="30000" dirty="0"/>
              <a:t>*</a:t>
            </a:r>
            <a:r>
              <a:rPr lang="en-US" sz="2400" dirty="0"/>
              <a:t> that best explains the data</a:t>
            </a:r>
          </a:p>
          <a:p>
            <a:r>
              <a:rPr lang="en-US" sz="2400" dirty="0"/>
              <a:t>MLE: </a:t>
            </a:r>
            <a:r>
              <a:rPr lang="el-GR" sz="2400" dirty="0"/>
              <a:t>λ</a:t>
            </a:r>
            <a:r>
              <a:rPr lang="en-US" sz="2400" baseline="30000" dirty="0"/>
              <a:t>*</a:t>
            </a:r>
            <a:r>
              <a:rPr lang="en-US" sz="2400" dirty="0"/>
              <a:t> = </a:t>
            </a:r>
            <a:r>
              <a:rPr lang="en-US" sz="2400" dirty="0" err="1"/>
              <a:t>argmax</a:t>
            </a:r>
            <a:r>
              <a:rPr lang="el-GR" sz="2400" baseline="-25000" dirty="0"/>
              <a:t>λ</a:t>
            </a:r>
            <a:r>
              <a:rPr lang="en-US" sz="2400" baseline="-25000" dirty="0"/>
              <a:t> </a:t>
            </a:r>
            <a:r>
              <a:rPr lang="en-US" sz="2400" dirty="0"/>
              <a:t>P(E|L,</a:t>
            </a:r>
            <a:r>
              <a:rPr lang="el-GR" sz="2400" dirty="0"/>
              <a:t>λ</a:t>
            </a:r>
            <a:r>
              <a:rPr lang="en-US" sz="2400" dirty="0"/>
              <a:t>)</a:t>
            </a:r>
          </a:p>
          <a:p>
            <a:r>
              <a:rPr lang="en-US" sz="2400" dirty="0"/>
              <a:t>Log-likelihood </a:t>
            </a:r>
            <a:r>
              <a:rPr lang="en-US" sz="2400" dirty="0" err="1"/>
              <a:t>argmax</a:t>
            </a:r>
            <a:r>
              <a:rPr lang="el-GR" sz="2400" baseline="-25000" dirty="0"/>
              <a:t>λ</a:t>
            </a:r>
            <a:r>
              <a:rPr lang="en-US" sz="2400" dirty="0"/>
              <a:t>log [P(E|L,</a:t>
            </a:r>
            <a:r>
              <a:rPr lang="el-GR" sz="2400" dirty="0"/>
              <a:t>λ</a:t>
            </a:r>
            <a:r>
              <a:rPr lang="en-US" sz="2400" dirty="0"/>
              <a:t>)]</a:t>
            </a:r>
          </a:p>
          <a:p>
            <a:r>
              <a:rPr lang="en-US" sz="2400" dirty="0"/>
              <a:t>MLE = Frequency Counting</a:t>
            </a:r>
          </a:p>
          <a:p>
            <a:r>
              <a:rPr lang="en-US" sz="2400" dirty="0"/>
              <a:t>Expectation-Maximization (EM) algorithm</a:t>
            </a:r>
          </a:p>
          <a:p>
            <a:pPr lvl="1"/>
            <a:r>
              <a:rPr lang="en-US" sz="2000" dirty="0"/>
              <a:t>E-Step: Compute a distribution over all possible completions of each partially observed data case</a:t>
            </a:r>
          </a:p>
          <a:p>
            <a:pPr lvl="1"/>
            <a:r>
              <a:rPr lang="en-US" sz="2000" dirty="0"/>
              <a:t>M-Step: Compute the updated parameter values using frequency counting</a:t>
            </a:r>
            <a:endParaRPr lang="el-GR" sz="2000" dirty="0"/>
          </a:p>
        </p:txBody>
      </p:sp>
      <p:pic>
        <p:nvPicPr>
          <p:cNvPr id="4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371600"/>
          </a:xfrm>
        </p:spPr>
        <p:txBody>
          <a:bodyPr/>
          <a:lstStyle/>
          <a:p>
            <a:r>
              <a:rPr lang="en-US" sz="3600"/>
              <a:t>Parameter Estimation – Model Theoretic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543800" cy="4419600"/>
          </a:xfrm>
        </p:spPr>
        <p:txBody>
          <a:bodyPr/>
          <a:lstStyle/>
          <a:p>
            <a:r>
              <a:rPr lang="en-US" sz="2400"/>
              <a:t>The given data and current model induce a BN and then the parameters are estimated</a:t>
            </a:r>
          </a:p>
          <a:p>
            <a:r>
              <a:rPr lang="en-US" sz="2400"/>
              <a:t>E-step – Determines the distribution of values for unobserved states</a:t>
            </a:r>
          </a:p>
          <a:p>
            <a:r>
              <a:rPr lang="en-US" sz="2400"/>
              <a:t>M-step – Improved estimates of the parameters of a node</a:t>
            </a:r>
          </a:p>
          <a:p>
            <a:r>
              <a:rPr lang="en-US" sz="2400"/>
              <a:t>Parameters are identical for different ground instances of the same clause</a:t>
            </a:r>
          </a:p>
          <a:p>
            <a:r>
              <a:rPr lang="en-US" sz="2400"/>
              <a:t>Aggregators and combining rules</a:t>
            </a:r>
          </a:p>
          <a:p>
            <a:endParaRPr lang="en-US" sz="2400"/>
          </a:p>
        </p:txBody>
      </p:sp>
      <p:pic>
        <p:nvPicPr>
          <p:cNvPr id="4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Parameter Estimation – Proof Theoretic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Based on refutations and failures</a:t>
            </a:r>
          </a:p>
          <a:p>
            <a:r>
              <a:rPr lang="en-US" sz="2400"/>
              <a:t>Assumption: Examples are logically entailed by the program</a:t>
            </a:r>
          </a:p>
          <a:p>
            <a:r>
              <a:rPr lang="en-US" sz="2400"/>
              <a:t>Parameters are estimated by computing the SLD tree for each example</a:t>
            </a:r>
          </a:p>
          <a:p>
            <a:r>
              <a:rPr lang="en-US" sz="2400"/>
              <a:t>Each path from root to leaf is one possible computation</a:t>
            </a:r>
          </a:p>
          <a:p>
            <a:r>
              <a:rPr lang="en-US" sz="2400"/>
              <a:t>The completions are weighted with the product of probabilities associated with the clauses/facts</a:t>
            </a:r>
          </a:p>
          <a:p>
            <a:r>
              <a:rPr lang="en-US" sz="2400"/>
              <a:t>Improved estimated are obtained</a:t>
            </a:r>
          </a:p>
        </p:txBody>
      </p:sp>
      <p:pic>
        <p:nvPicPr>
          <p:cNvPr id="4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91000"/>
          </a:xfrm>
        </p:spPr>
        <p:txBody>
          <a:bodyPr/>
          <a:lstStyle/>
          <a:p>
            <a:pPr>
              <a:buClr>
                <a:schemeClr val="accent3"/>
              </a:buClr>
            </a:pPr>
            <a:r>
              <a:rPr lang="en-US" dirty="0" smtClean="0">
                <a:solidFill>
                  <a:srgbClr val="969696"/>
                </a:solidFill>
              </a:rPr>
              <a:t>Introduction</a:t>
            </a:r>
          </a:p>
          <a:p>
            <a:pPr>
              <a:buClr>
                <a:schemeClr val="tx1">
                  <a:lumMod val="50000"/>
                </a:schemeClr>
              </a:buClr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Probabilistic Logic Models</a:t>
            </a:r>
          </a:p>
          <a:p>
            <a:pPr>
              <a:buClr>
                <a:srgbClr val="969696"/>
              </a:buClr>
            </a:pPr>
            <a:r>
              <a:rPr lang="en-US" dirty="0" smtClean="0">
                <a:solidFill>
                  <a:srgbClr val="969696"/>
                </a:solidFill>
              </a:rPr>
              <a:t>Directed </a:t>
            </a:r>
            <a:r>
              <a:rPr lang="en-US" dirty="0" err="1" smtClean="0">
                <a:solidFill>
                  <a:srgbClr val="969696"/>
                </a:solidFill>
              </a:rPr>
              <a:t>vs</a:t>
            </a:r>
            <a:r>
              <a:rPr lang="en-US" dirty="0" smtClean="0">
                <a:solidFill>
                  <a:srgbClr val="969696"/>
                </a:solidFill>
              </a:rPr>
              <a:t> Undirected Models</a:t>
            </a:r>
          </a:p>
          <a:p>
            <a:pPr>
              <a:buClr>
                <a:schemeClr val="accent3"/>
              </a:buClr>
            </a:pPr>
            <a:r>
              <a:rPr lang="en-US" dirty="0" smtClean="0">
                <a:solidFill>
                  <a:srgbClr val="969696"/>
                </a:solidFill>
              </a:rPr>
              <a:t>Learning</a:t>
            </a:r>
          </a:p>
          <a:p>
            <a:pPr>
              <a:buClr>
                <a:srgbClr val="FFFF00"/>
              </a:buClr>
            </a:pPr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5407025" y="76200"/>
            <a:ext cx="1593850" cy="5334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Calibri" pitchFamily="34" charset="0"/>
              </a:rPr>
              <a:t>Probabilistic Logic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752725" y="1857375"/>
            <a:ext cx="1990725" cy="668338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>
                <a:latin typeface="Calibri" pitchFamily="34" charset="0"/>
              </a:rPr>
              <a:t>Distributional Semantics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7399338" y="1857375"/>
            <a:ext cx="1592262" cy="352425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Calibri" pitchFamily="34" charset="0"/>
              </a:rPr>
              <a:t>Constraint Based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826488" y="3276600"/>
            <a:ext cx="1676400" cy="3810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>
                <a:latin typeface="Calibri" pitchFamily="34" charset="0"/>
              </a:rPr>
              <a:t>Model Theoretic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4619046" y="3317457"/>
            <a:ext cx="1629353" cy="340143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Calibri" pitchFamily="34" charset="0"/>
              </a:rPr>
              <a:t>Proof  Theoretic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4264" y="5916617"/>
            <a:ext cx="663575" cy="382587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 smtClean="0">
                <a:latin typeface="Calibri" pitchFamily="34" charset="0"/>
              </a:rPr>
              <a:t>RBN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806739" y="5915030"/>
            <a:ext cx="663575" cy="382587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Calibri" pitchFamily="34" charset="0"/>
              </a:rPr>
              <a:t>BLP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536989" y="5934080"/>
            <a:ext cx="663575" cy="363537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Calibri" pitchFamily="34" charset="0"/>
              </a:rPr>
              <a:t>PRM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209472" y="4548188"/>
            <a:ext cx="663575" cy="363537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 smtClean="0">
                <a:latin typeface="Calibri" pitchFamily="34" charset="0"/>
              </a:rPr>
              <a:t>PHA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4955597" y="4548188"/>
            <a:ext cx="838200" cy="363537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Calibri" pitchFamily="34" charset="0"/>
              </a:rPr>
              <a:t>PRISM</a:t>
            </a: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5847772" y="4548188"/>
            <a:ext cx="663575" cy="363537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Calibri" pitchFamily="34" charset="0"/>
              </a:rPr>
              <a:t>SLP</a:t>
            </a:r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7862888" y="2514600"/>
            <a:ext cx="663575" cy="29845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Calibri" pitchFamily="34" charset="0"/>
              </a:rPr>
              <a:t>PL</a:t>
            </a:r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>
            <a:off x="6203950" y="744538"/>
            <a:ext cx="0" cy="446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3814763" y="1190625"/>
            <a:ext cx="437991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>
            <a:off x="3814763" y="1190625"/>
            <a:ext cx="0" cy="6667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8194675" y="1190625"/>
            <a:ext cx="0" cy="6667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>
            <a:off x="3681413" y="2525713"/>
            <a:ext cx="0" cy="4460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094" name="Line 30"/>
          <p:cNvSpPr>
            <a:spLocks noChangeShapeType="1"/>
          </p:cNvSpPr>
          <p:nvPr/>
        </p:nvSpPr>
        <p:spPr bwMode="auto">
          <a:xfrm>
            <a:off x="1971964" y="5487992"/>
            <a:ext cx="0" cy="4460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 flipH="1">
            <a:off x="1131452" y="5526381"/>
            <a:ext cx="6350" cy="3492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096" name="Line 32"/>
          <p:cNvSpPr>
            <a:spLocks noChangeShapeType="1"/>
          </p:cNvSpPr>
          <p:nvPr/>
        </p:nvSpPr>
        <p:spPr bwMode="auto">
          <a:xfrm>
            <a:off x="378692" y="5487992"/>
            <a:ext cx="0" cy="4460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>
            <a:off x="5360410" y="3657600"/>
            <a:ext cx="1587" cy="4445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>
            <a:off x="4563485" y="4102100"/>
            <a:ext cx="15938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099" name="Line 35"/>
          <p:cNvSpPr>
            <a:spLocks noChangeShapeType="1"/>
          </p:cNvSpPr>
          <p:nvPr/>
        </p:nvSpPr>
        <p:spPr bwMode="auto">
          <a:xfrm>
            <a:off x="6157335" y="4102100"/>
            <a:ext cx="0" cy="4460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100" name="Line 36"/>
          <p:cNvSpPr>
            <a:spLocks noChangeShapeType="1"/>
          </p:cNvSpPr>
          <p:nvPr/>
        </p:nvSpPr>
        <p:spPr bwMode="auto">
          <a:xfrm>
            <a:off x="5360410" y="4102100"/>
            <a:ext cx="0" cy="4460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8101" name="Line 37"/>
          <p:cNvSpPr>
            <a:spLocks noChangeShapeType="1"/>
          </p:cNvSpPr>
          <p:nvPr/>
        </p:nvSpPr>
        <p:spPr bwMode="auto">
          <a:xfrm>
            <a:off x="4563485" y="4102100"/>
            <a:ext cx="0" cy="4460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5186697" y="3132642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5400000">
            <a:off x="8041050" y="23614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2667000" y="2970212"/>
            <a:ext cx="2667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5400000">
            <a:off x="2515394" y="31234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2513806" y="38092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1143000" y="3962400"/>
            <a:ext cx="2438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5400000">
            <a:off x="3239294" y="4304506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800894" y="4304506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581892" y="4648200"/>
            <a:ext cx="1143000" cy="3810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 smtClean="0">
                <a:latin typeface="Calibri" pitchFamily="34" charset="0"/>
              </a:rPr>
              <a:t>Directed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3017980" y="4648200"/>
            <a:ext cx="1143000" cy="3810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 smtClean="0">
                <a:latin typeface="Calibri" pitchFamily="34" charset="0"/>
              </a:rPr>
              <a:t>Undirected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>
            <a:off x="371764" y="5488712"/>
            <a:ext cx="15938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Line 30"/>
          <p:cNvSpPr>
            <a:spLocks noChangeShapeType="1"/>
          </p:cNvSpPr>
          <p:nvPr/>
        </p:nvSpPr>
        <p:spPr bwMode="auto">
          <a:xfrm>
            <a:off x="1143000" y="5029200"/>
            <a:ext cx="0" cy="4460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2492664" y="5925853"/>
            <a:ext cx="663575" cy="382587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 smtClean="0">
                <a:latin typeface="Calibri" pitchFamily="34" charset="0"/>
              </a:rPr>
              <a:t>ML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3245139" y="5924266"/>
            <a:ext cx="663575" cy="382587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 smtClean="0">
                <a:latin typeface="Calibri" pitchFamily="34" charset="0"/>
              </a:rPr>
              <a:t>RPT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3975389" y="5943316"/>
            <a:ext cx="663575" cy="363537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 smtClean="0">
                <a:latin typeface="Calibri" pitchFamily="34" charset="0"/>
              </a:rPr>
              <a:t>MRF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4410364" y="5497228"/>
            <a:ext cx="0" cy="4460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H="1">
            <a:off x="3579088" y="5535617"/>
            <a:ext cx="6350" cy="3492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2817092" y="5497228"/>
            <a:ext cx="0" cy="4460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2810164" y="5497948"/>
            <a:ext cx="15938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2" name="Line 30"/>
          <p:cNvSpPr>
            <a:spLocks noChangeShapeType="1"/>
          </p:cNvSpPr>
          <p:nvPr/>
        </p:nvSpPr>
        <p:spPr bwMode="auto">
          <a:xfrm>
            <a:off x="3581400" y="5038436"/>
            <a:ext cx="0" cy="4460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52600" y="5181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Calibri" pitchFamily="34" charset="0"/>
              </a:rPr>
              <a:t>*</a:t>
            </a:r>
            <a:endParaRPr lang="en-US" sz="2400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5257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Calibri" pitchFamily="34" charset="0"/>
              </a:rPr>
              <a:t>*</a:t>
            </a:r>
            <a:endParaRPr lang="en-US" sz="2400" dirty="0">
              <a:solidFill>
                <a:srgbClr val="FFFF66"/>
              </a:solidFill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943600" y="3810000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Calibri" pitchFamily="34" charset="0"/>
              </a:rPr>
              <a:t>*</a:t>
            </a:r>
            <a:endParaRPr lang="en-US" sz="2400" dirty="0">
              <a:solidFill>
                <a:srgbClr val="FFFF66"/>
              </a:solidFill>
              <a:latin typeface="Calibri" pitchFamily="34" charset="0"/>
            </a:endParaRPr>
          </a:p>
        </p:txBody>
      </p:sp>
      <p:pic>
        <p:nvPicPr>
          <p:cNvPr id="76" name="Picture 2" descr="UW-Madiso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64770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2075"/>
            <a:ext cx="7543800" cy="1431925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00201"/>
            <a:ext cx="4267200" cy="2057400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Most learners assume </a:t>
            </a:r>
            <a:r>
              <a:rPr lang="en-US" sz="2800" dirty="0" err="1">
                <a:latin typeface="Calibri" pitchFamily="34" charset="0"/>
              </a:rPr>
              <a:t>i.i.d</a:t>
            </a:r>
            <a:r>
              <a:rPr lang="en-US" sz="2800" dirty="0">
                <a:latin typeface="Calibri" pitchFamily="34" charset="0"/>
              </a:rPr>
              <a:t>. data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(independent and identically distributed)</a:t>
            </a:r>
          </a:p>
          <a:p>
            <a:pPr lvl="1"/>
            <a:r>
              <a:rPr lang="en-US" sz="2400" dirty="0">
                <a:latin typeface="Calibri" pitchFamily="34" charset="0"/>
              </a:rPr>
              <a:t>One type of object</a:t>
            </a:r>
          </a:p>
          <a:p>
            <a:pPr lvl="1"/>
            <a:r>
              <a:rPr lang="en-US" sz="2400" dirty="0">
                <a:latin typeface="Calibri" pitchFamily="34" charset="0"/>
              </a:rPr>
              <a:t>Objects have no relation to each </a:t>
            </a:r>
            <a:r>
              <a:rPr lang="en-US" sz="2400" dirty="0" smtClean="0">
                <a:latin typeface="Calibri" pitchFamily="34" charset="0"/>
              </a:rPr>
              <a:t>other</a:t>
            </a:r>
          </a:p>
          <a:p>
            <a:r>
              <a:rPr lang="en-US" sz="2800" dirty="0" smtClean="0">
                <a:latin typeface="Calibri" pitchFamily="34" charset="0"/>
              </a:rPr>
              <a:t>To predict if the image is “eclipse”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371600"/>
            <a:ext cx="42576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657975" y="5830888"/>
            <a:ext cx="2333625" cy="87471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leanring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unexplored, simple models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5354638" y="5830888"/>
            <a:ext cx="1303337" cy="87471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SLD trees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054475" y="5830888"/>
            <a:ext cx="1300163" cy="87471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Multiple-paths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2754313" y="5830888"/>
            <a:ext cx="1300162" cy="87471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1452563" y="5830888"/>
            <a:ext cx="1301750" cy="87471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Proof Theoretic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152400" y="5830888"/>
            <a:ext cx="1300163" cy="87471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SLP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657975" y="5000625"/>
            <a:ext cx="2333625" cy="8302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Structure learning unexplored, simple models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5354638" y="5000625"/>
            <a:ext cx="1303337" cy="8302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Proof trees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4054475" y="5000625"/>
            <a:ext cx="1300163" cy="8302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Multiple-paths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2754313" y="5000625"/>
            <a:ext cx="1300162" cy="8302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1452563" y="5000625"/>
            <a:ext cx="1301750" cy="8302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Proof Theoretic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152400" y="5000625"/>
            <a:ext cx="1300163" cy="8302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PRISM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657975" y="3932238"/>
            <a:ext cx="2333625" cy="106838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Slot Chains are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binary, no </a:t>
            </a: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implmenetation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5354638" y="3932238"/>
            <a:ext cx="1303337" cy="106838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Unrolling to a BN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4054475" y="3932238"/>
            <a:ext cx="1300163" cy="106838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Aggregators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2754313" y="3932238"/>
            <a:ext cx="1300162" cy="106838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Directed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1452563" y="3932238"/>
            <a:ext cx="1301750" cy="106838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Model Theoretic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152400" y="3932238"/>
            <a:ext cx="1300163" cy="106838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PRM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7" name="Rectangle 21"/>
          <p:cNvSpPr>
            <a:spLocks noChangeArrowheads="1"/>
          </p:cNvSpPr>
          <p:nvPr/>
        </p:nvSpPr>
        <p:spPr bwMode="auto">
          <a:xfrm>
            <a:off x="6657975" y="2862263"/>
            <a:ext cx="2333625" cy="10699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Limitations of directed models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5354638" y="2862263"/>
            <a:ext cx="1303337" cy="10699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And/Or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tree (BN)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79" name="Rectangle 23"/>
          <p:cNvSpPr>
            <a:spLocks noChangeArrowheads="1"/>
          </p:cNvSpPr>
          <p:nvPr/>
        </p:nvSpPr>
        <p:spPr bwMode="auto">
          <a:xfrm>
            <a:off x="4054475" y="2862263"/>
            <a:ext cx="1300163" cy="10699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Combining Rules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0" name="Rectangle 24"/>
          <p:cNvSpPr>
            <a:spLocks noChangeArrowheads="1"/>
          </p:cNvSpPr>
          <p:nvPr/>
        </p:nvSpPr>
        <p:spPr bwMode="auto">
          <a:xfrm>
            <a:off x="2754313" y="2862263"/>
            <a:ext cx="1300162" cy="10699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Directed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1" name="Rectangle 25"/>
          <p:cNvSpPr>
            <a:spLocks noChangeArrowheads="1"/>
          </p:cNvSpPr>
          <p:nvPr/>
        </p:nvSpPr>
        <p:spPr bwMode="auto">
          <a:xfrm>
            <a:off x="1452563" y="2862263"/>
            <a:ext cx="1301750" cy="10699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Model Theoretic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2" name="Rectangle 26"/>
          <p:cNvSpPr>
            <a:spLocks noChangeArrowheads="1"/>
          </p:cNvSpPr>
          <p:nvPr/>
        </p:nvSpPr>
        <p:spPr bwMode="auto">
          <a:xfrm>
            <a:off x="152400" y="2862263"/>
            <a:ext cx="1300163" cy="10699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BLP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3" name="Rectangle 27"/>
          <p:cNvSpPr>
            <a:spLocks noChangeArrowheads="1"/>
          </p:cNvSpPr>
          <p:nvPr/>
        </p:nvSpPr>
        <p:spPr bwMode="auto">
          <a:xfrm>
            <a:off x="6657975" y="1366838"/>
            <a:ext cx="2333625" cy="14954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Inference is hard, representation is too general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4" name="Rectangle 28"/>
          <p:cNvSpPr>
            <a:spLocks noChangeArrowheads="1"/>
          </p:cNvSpPr>
          <p:nvPr/>
        </p:nvSpPr>
        <p:spPr bwMode="auto">
          <a:xfrm>
            <a:off x="5354638" y="1366838"/>
            <a:ext cx="1303337" cy="14954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Mainly Sampling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5" name="Rectangle 29"/>
          <p:cNvSpPr>
            <a:spLocks noChangeArrowheads="1"/>
          </p:cNvSpPr>
          <p:nvPr/>
        </p:nvSpPr>
        <p:spPr bwMode="auto">
          <a:xfrm>
            <a:off x="4054475" y="1366838"/>
            <a:ext cx="1300163" cy="14954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Counts of the </a:t>
            </a: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instantations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2754313" y="1366838"/>
            <a:ext cx="1300162" cy="14954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Undirected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7" name="Rectangle 31"/>
          <p:cNvSpPr>
            <a:spLocks noChangeArrowheads="1"/>
          </p:cNvSpPr>
          <p:nvPr/>
        </p:nvSpPr>
        <p:spPr bwMode="auto">
          <a:xfrm>
            <a:off x="1452563" y="1366838"/>
            <a:ext cx="1301750" cy="14954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Model Theoretic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8" name="Rectangle 32"/>
          <p:cNvSpPr>
            <a:spLocks noChangeArrowheads="1"/>
          </p:cNvSpPr>
          <p:nvPr/>
        </p:nvSpPr>
        <p:spPr bwMode="auto">
          <a:xfrm>
            <a:off x="152400" y="1366838"/>
            <a:ext cx="1300163" cy="14954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ML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89" name="Rectangle 33"/>
          <p:cNvSpPr>
            <a:spLocks noChangeArrowheads="1"/>
          </p:cNvSpPr>
          <p:nvPr/>
        </p:nvSpPr>
        <p:spPr bwMode="auto">
          <a:xfrm>
            <a:off x="6657975" y="152400"/>
            <a:ext cx="2333625" cy="12144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Pitfalls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90" name="Rectangle 34"/>
          <p:cNvSpPr>
            <a:spLocks noChangeArrowheads="1"/>
          </p:cNvSpPr>
          <p:nvPr/>
        </p:nvSpPr>
        <p:spPr bwMode="auto">
          <a:xfrm>
            <a:off x="5354638" y="152400"/>
            <a:ext cx="1303337" cy="12144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Inference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91" name="Rectangle 35"/>
          <p:cNvSpPr>
            <a:spLocks noChangeArrowheads="1"/>
          </p:cNvSpPr>
          <p:nvPr/>
        </p:nvSpPr>
        <p:spPr bwMode="auto">
          <a:xfrm>
            <a:off x="4054475" y="152400"/>
            <a:ext cx="1300163" cy="12144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Multiple-Parents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92" name="Rectangle 36"/>
          <p:cNvSpPr>
            <a:spLocks noChangeArrowheads="1"/>
          </p:cNvSpPr>
          <p:nvPr/>
        </p:nvSpPr>
        <p:spPr bwMode="auto">
          <a:xfrm>
            <a:off x="2754313" y="152400"/>
            <a:ext cx="1300162" cy="12144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Direction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93" name="Rectangle 37"/>
          <p:cNvSpPr>
            <a:spLocks noChangeArrowheads="1"/>
          </p:cNvSpPr>
          <p:nvPr/>
        </p:nvSpPr>
        <p:spPr bwMode="auto">
          <a:xfrm>
            <a:off x="1452563" y="152400"/>
            <a:ext cx="1301750" cy="12144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Type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94" name="Rectangle 38"/>
          <p:cNvSpPr>
            <a:spLocks noChangeArrowheads="1"/>
          </p:cNvSpPr>
          <p:nvPr/>
        </p:nvSpPr>
        <p:spPr bwMode="auto">
          <a:xfrm>
            <a:off x="152400" y="152400"/>
            <a:ext cx="1300163" cy="12144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95" name="Line 39"/>
          <p:cNvSpPr>
            <a:spLocks noChangeShapeType="1"/>
          </p:cNvSpPr>
          <p:nvPr/>
        </p:nvSpPr>
        <p:spPr bwMode="auto">
          <a:xfrm>
            <a:off x="152400" y="152400"/>
            <a:ext cx="8839200" cy="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96" name="Line 40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97" name="Line 41"/>
          <p:cNvSpPr>
            <a:spLocks noChangeShapeType="1"/>
          </p:cNvSpPr>
          <p:nvPr/>
        </p:nvSpPr>
        <p:spPr bwMode="auto">
          <a:xfrm>
            <a:off x="152400" y="152400"/>
            <a:ext cx="0" cy="655320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98" name="Line 42"/>
          <p:cNvSpPr>
            <a:spLocks noChangeShapeType="1"/>
          </p:cNvSpPr>
          <p:nvPr/>
        </p:nvSpPr>
        <p:spPr bwMode="auto">
          <a:xfrm>
            <a:off x="8991600" y="152400"/>
            <a:ext cx="0" cy="655320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99" name="Line 43"/>
          <p:cNvSpPr>
            <a:spLocks noChangeShapeType="1"/>
          </p:cNvSpPr>
          <p:nvPr/>
        </p:nvSpPr>
        <p:spPr bwMode="auto">
          <a:xfrm>
            <a:off x="152400" y="1366838"/>
            <a:ext cx="8839200" cy="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0" name="Line 44"/>
          <p:cNvSpPr>
            <a:spLocks noChangeShapeType="1"/>
          </p:cNvSpPr>
          <p:nvPr/>
        </p:nvSpPr>
        <p:spPr bwMode="auto">
          <a:xfrm>
            <a:off x="1452563" y="152400"/>
            <a:ext cx="0" cy="655320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1" name="Line 45"/>
          <p:cNvSpPr>
            <a:spLocks noChangeShapeType="1"/>
          </p:cNvSpPr>
          <p:nvPr/>
        </p:nvSpPr>
        <p:spPr bwMode="auto">
          <a:xfrm>
            <a:off x="2754313" y="152400"/>
            <a:ext cx="0" cy="655320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2" name="Line 46"/>
          <p:cNvSpPr>
            <a:spLocks noChangeShapeType="1"/>
          </p:cNvSpPr>
          <p:nvPr/>
        </p:nvSpPr>
        <p:spPr bwMode="auto">
          <a:xfrm>
            <a:off x="4054475" y="152400"/>
            <a:ext cx="0" cy="655320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3" name="Line 47"/>
          <p:cNvSpPr>
            <a:spLocks noChangeShapeType="1"/>
          </p:cNvSpPr>
          <p:nvPr/>
        </p:nvSpPr>
        <p:spPr bwMode="auto">
          <a:xfrm>
            <a:off x="5354638" y="152400"/>
            <a:ext cx="0" cy="655320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4" name="Line 48"/>
          <p:cNvSpPr>
            <a:spLocks noChangeShapeType="1"/>
          </p:cNvSpPr>
          <p:nvPr/>
        </p:nvSpPr>
        <p:spPr bwMode="auto">
          <a:xfrm>
            <a:off x="6657975" y="152400"/>
            <a:ext cx="0" cy="655320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5" name="Line 49"/>
          <p:cNvSpPr>
            <a:spLocks noChangeShapeType="1"/>
          </p:cNvSpPr>
          <p:nvPr/>
        </p:nvSpPr>
        <p:spPr bwMode="auto">
          <a:xfrm>
            <a:off x="152400" y="2862263"/>
            <a:ext cx="8839200" cy="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6" name="Line 50"/>
          <p:cNvSpPr>
            <a:spLocks noChangeShapeType="1"/>
          </p:cNvSpPr>
          <p:nvPr/>
        </p:nvSpPr>
        <p:spPr bwMode="auto">
          <a:xfrm>
            <a:off x="152400" y="3932238"/>
            <a:ext cx="8839200" cy="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7" name="Line 51"/>
          <p:cNvSpPr>
            <a:spLocks noChangeShapeType="1"/>
          </p:cNvSpPr>
          <p:nvPr/>
        </p:nvSpPr>
        <p:spPr bwMode="auto">
          <a:xfrm>
            <a:off x="152400" y="5000625"/>
            <a:ext cx="8839200" cy="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08" name="Line 52"/>
          <p:cNvSpPr>
            <a:spLocks noChangeShapeType="1"/>
          </p:cNvSpPr>
          <p:nvPr/>
        </p:nvSpPr>
        <p:spPr bwMode="auto">
          <a:xfrm>
            <a:off x="152400" y="5830888"/>
            <a:ext cx="8839200" cy="0"/>
          </a:xfrm>
          <a:prstGeom prst="line">
            <a:avLst/>
          </a:prstGeom>
          <a:noFill/>
          <a:ln w="12700" cap="rnd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nimBg="1"/>
      <p:bldP spid="96260" grpId="0" animBg="1"/>
      <p:bldP spid="96261" grpId="0" animBg="1"/>
      <p:bldP spid="96262" grpId="0" animBg="1"/>
      <p:bldP spid="96263" grpId="0" animBg="1"/>
      <p:bldP spid="96264" grpId="0" animBg="1"/>
      <p:bldP spid="96265" grpId="0" animBg="1"/>
      <p:bldP spid="96266" grpId="0" animBg="1"/>
      <p:bldP spid="96267" grpId="0" animBg="1"/>
      <p:bldP spid="96268" grpId="0" animBg="1"/>
      <p:bldP spid="96269" grpId="0" animBg="1"/>
      <p:bldP spid="96270" grpId="0" animBg="1"/>
      <p:bldP spid="96271" grpId="0" animBg="1"/>
      <p:bldP spid="96272" grpId="0" animBg="1"/>
      <p:bldP spid="96273" grpId="0" animBg="1"/>
      <p:bldP spid="96274" grpId="0" animBg="1"/>
      <p:bldP spid="96275" grpId="0" animBg="1"/>
      <p:bldP spid="96276" grpId="0" animBg="1"/>
      <p:bldP spid="96277" grpId="0" animBg="1"/>
      <p:bldP spid="96278" grpId="0" animBg="1"/>
      <p:bldP spid="96279" grpId="0" animBg="1"/>
      <p:bldP spid="96280" grpId="0" animBg="1"/>
      <p:bldP spid="96281" grpId="0" animBg="1"/>
      <p:bldP spid="96282" grpId="0" animBg="1"/>
      <p:bldP spid="96283" grpId="0" animBg="1"/>
      <p:bldP spid="96284" grpId="0" animBg="1"/>
      <p:bldP spid="96285" grpId="0" animBg="1"/>
      <p:bldP spid="96286" grpId="0" animBg="1"/>
      <p:bldP spid="96287" grpId="0" animBg="1"/>
      <p:bldP spid="962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9144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200" dirty="0" smtClean="0"/>
              <a:t>Real-World Data (Dramatically Simplified)</a:t>
            </a:r>
            <a:endParaRPr lang="en-US" sz="32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3400" y="1905000"/>
            <a:ext cx="2514600" cy="1371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33400" y="2362200"/>
            <a:ext cx="2514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2819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PatientID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Gender </a:t>
            </a: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Birthdate</a:t>
            </a: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P1          M       3/22/63</a:t>
            </a:r>
          </a:p>
          <a:p>
            <a:pPr>
              <a:spcBef>
                <a:spcPct val="0"/>
              </a:spcBef>
            </a:pP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447800" y="19050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209800" y="19050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505200" y="1905000"/>
            <a:ext cx="5257800" cy="160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 b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505200" y="2362200"/>
            <a:ext cx="5257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505200" y="1905000"/>
            <a:ext cx="5289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PatientID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Date    Physician  Symptoms      Diagnosis</a:t>
            </a:r>
          </a:p>
          <a:p>
            <a:pPr>
              <a:spcBef>
                <a:spcPct val="0"/>
              </a:spcBef>
            </a:pP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P1      1/1/01     Smith     palpitations  hypoglycemic</a:t>
            </a: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P1      2/1/03     Jones     fever, aches  influenza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495800" y="1905000"/>
            <a:ext cx="0" cy="1600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181600" y="1905000"/>
            <a:ext cx="0" cy="1600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6172200" y="1905000"/>
            <a:ext cx="0" cy="1600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315200" y="1905000"/>
            <a:ext cx="0" cy="1600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33400" y="3657600"/>
            <a:ext cx="4114800" cy="1447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 b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33400" y="4114800"/>
            <a:ext cx="4114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33400" y="3657600"/>
            <a:ext cx="396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PatientID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Date       Lab Test         Result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15240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22098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5814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93725" y="4152900"/>
            <a:ext cx="3771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>
                <a:solidFill>
                  <a:srgbClr val="FFFF00"/>
                </a:solidFill>
                <a:latin typeface="Times New Roman" pitchFamily="18" charset="0"/>
              </a:rPr>
              <a:t>    P1       1/1/01  blood glucose         42</a:t>
            </a:r>
          </a:p>
          <a:p>
            <a:pPr>
              <a:spcBef>
                <a:spcPct val="0"/>
              </a:spcBef>
            </a:pPr>
            <a:r>
              <a:rPr lang="en-US" sz="1800" b="0">
                <a:solidFill>
                  <a:srgbClr val="FFFF00"/>
                </a:solidFill>
                <a:latin typeface="Times New Roman" pitchFamily="18" charset="0"/>
              </a:rPr>
              <a:t>    P1       1/9/01  blood glucose         45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4876800" y="3657600"/>
            <a:ext cx="3810000" cy="1447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876800" y="4114800"/>
            <a:ext cx="3810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860925" y="3695700"/>
            <a:ext cx="3797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PatientID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SNP1  SNP2   …  SNP500K</a:t>
            </a:r>
          </a:p>
          <a:p>
            <a:pPr>
              <a:spcBef>
                <a:spcPct val="0"/>
              </a:spcBef>
            </a:pP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P1         AA      AB                BB</a:t>
            </a: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P2         AB      BB                AA</a:t>
            </a: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8674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65532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72390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7620000" y="3657600"/>
            <a:ext cx="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33400" y="5257800"/>
            <a:ext cx="8153400" cy="1371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 b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533400" y="5715000"/>
            <a:ext cx="8153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17525" y="5295900"/>
            <a:ext cx="81915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PatientID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Date Prescribed    Date Filled    Physician    Medication    Dose    Duration</a:t>
            </a:r>
          </a:p>
          <a:p>
            <a:pPr>
              <a:spcBef>
                <a:spcPct val="0"/>
              </a:spcBef>
            </a:pPr>
            <a:endParaRPr lang="en-US" sz="1800" b="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P1                  5/17/98            5/18/98         Jones          </a:t>
            </a:r>
            <a:r>
              <a:rPr lang="en-US" sz="1800" b="0" dirty="0" err="1">
                <a:solidFill>
                  <a:srgbClr val="FFFF00"/>
                </a:solidFill>
                <a:latin typeface="Times New Roman" pitchFamily="18" charset="0"/>
              </a:rPr>
              <a:t>prilosec</a:t>
            </a:r>
            <a:r>
              <a:rPr lang="en-US" sz="1800" b="0" dirty="0">
                <a:solidFill>
                  <a:srgbClr val="FFFF00"/>
                </a:solidFill>
                <a:latin typeface="Times New Roman" pitchFamily="18" charset="0"/>
              </a:rPr>
              <a:t>       10mg    3 months</a:t>
            </a: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16002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32766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45720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6388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69342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7620000" y="5257800"/>
            <a:ext cx="0" cy="1371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7315200" y="1143000"/>
            <a:ext cx="1447800" cy="609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Non- </a:t>
            </a:r>
            <a:r>
              <a:rPr lang="en-US" sz="2000" dirty="0" err="1" smtClean="0">
                <a:solidFill>
                  <a:srgbClr val="FF0000"/>
                </a:solidFill>
              </a:rPr>
              <a:t>i.i.d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1" name="Rounded Rectangular Callout 40"/>
          <p:cNvSpPr/>
          <p:nvPr/>
        </p:nvSpPr>
        <p:spPr>
          <a:xfrm>
            <a:off x="4191000" y="4572000"/>
            <a:ext cx="1447800" cy="609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Multi-Relational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828800" y="2895600"/>
            <a:ext cx="5715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Solution: First-Order Logic / Relational Databases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152400" y="2438400"/>
            <a:ext cx="1676400" cy="685800"/>
          </a:xfrm>
          <a:prstGeom prst="wedgeRoundRectCallout">
            <a:avLst>
              <a:gd name="adj1" fmla="val 49648"/>
              <a:gd name="adj2" fmla="val 1262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Shared Parameters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42" grpId="0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789" y="228600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World is inherently Uncertain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00"/>
                </a:solidFill>
                <a:latin typeface="Calibri" pitchFamily="34" charset="0"/>
              </a:rPr>
              <a:t>Graphical Models (here e.g. a Bayesian network) - Model uncertainty explicitly by representing the joint distribution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0" y="2667000"/>
            <a:ext cx="1600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Fever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00600" y="2667000"/>
            <a:ext cx="1600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Ache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81400" y="3810000"/>
            <a:ext cx="1600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Influenza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>
            <a:stCxn id="8" idx="4"/>
            <a:endCxn id="10" idx="0"/>
          </p:cNvCxnSpPr>
          <p:nvPr/>
        </p:nvCxnSpPr>
        <p:spPr>
          <a:xfrm rot="16200000" flipH="1">
            <a:off x="3429000" y="2857500"/>
            <a:ext cx="60960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4"/>
            <a:endCxn id="10" idx="0"/>
          </p:cNvCxnSpPr>
          <p:nvPr/>
        </p:nvCxnSpPr>
        <p:spPr>
          <a:xfrm rot="5400000">
            <a:off x="4686300" y="2895600"/>
            <a:ext cx="6096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3"/>
          </p:cNvCxnSpPr>
          <p:nvPr/>
        </p:nvCxnSpPr>
        <p:spPr>
          <a:xfrm flipV="1">
            <a:off x="1295400" y="3122285"/>
            <a:ext cx="1224944" cy="45911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28600" y="3581400"/>
            <a:ext cx="2133600" cy="381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w="190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2060"/>
                </a:solidFill>
              </a:rPr>
              <a:t>Random Variables</a:t>
            </a:r>
            <a:endParaRPr lang="en-US" sz="1800" dirty="0">
              <a:solidFill>
                <a:srgbClr val="00206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139015" y="3505200"/>
            <a:ext cx="1442385" cy="61151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072215" y="4116715"/>
            <a:ext cx="2133600" cy="381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w="190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2060"/>
                </a:solidFill>
              </a:rPr>
              <a:t>Direct Influences</a:t>
            </a: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931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819400"/>
            <a:ext cx="25050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953000"/>
            <a:ext cx="47434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ular Callout 6"/>
          <p:cNvSpPr/>
          <p:nvPr/>
        </p:nvSpPr>
        <p:spPr>
          <a:xfrm>
            <a:off x="1219200" y="4495800"/>
            <a:ext cx="5867400" cy="1066800"/>
          </a:xfrm>
          <a:prstGeom prst="wedgeRectCallout">
            <a:avLst>
              <a:gd name="adj1" fmla="val 8708"/>
              <a:gd name="adj2" fmla="val -74963"/>
            </a:avLst>
          </a:prstGeom>
          <a:solidFill>
            <a:srgbClr val="AF76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Propositional Model!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Logic + Probability = Probabilistic Logic aka Statistical Relational Learning Models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38200" y="2819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A50021"/>
                </a:solidFill>
                <a:latin typeface="Calibri" pitchFamily="34" charset="0"/>
              </a:rPr>
              <a:t>Logic</a:t>
            </a:r>
            <a:endParaRPr lang="en-US" sz="2400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724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Probabilities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971800" y="2895600"/>
            <a:ext cx="2590800" cy="457200"/>
          </a:xfrm>
          <a:prstGeom prst="rightArrow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Add Probabilities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971800" y="4724400"/>
            <a:ext cx="2590800" cy="457200"/>
          </a:xfrm>
          <a:prstGeom prst="rightArrow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A50021"/>
                </a:solidFill>
                <a:latin typeface="Calibri" pitchFamily="34" charset="0"/>
              </a:rPr>
              <a:t>Add Relations</a:t>
            </a:r>
            <a:endParaRPr lang="en-US" sz="2400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0" y="2819400"/>
            <a:ext cx="2286000" cy="2362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3300"/>
                </a:solidFill>
                <a:latin typeface="Calibri" pitchFamily="34" charset="0"/>
              </a:rPr>
              <a:t>Statistical Relational Learning (SRL)</a:t>
            </a:r>
            <a:endParaRPr lang="en-US" sz="2400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6019800"/>
            <a:ext cx="8000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</a:rPr>
              <a:t>Uncertainty in SRL Models is captured by probabilities, weights or potential functions</a:t>
            </a:r>
          </a:p>
        </p:txBody>
      </p:sp>
      <p:pic>
        <p:nvPicPr>
          <p:cNvPr id="33794" name="Picture 2" descr="http://www.cs.kuleuven.be/cs/alg-info/personeelslijst/images/Luc.DeRaed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92835"/>
            <a:ext cx="625475" cy="850365"/>
          </a:xfrm>
          <a:prstGeom prst="rect">
            <a:avLst/>
          </a:prstGeom>
          <a:noFill/>
        </p:spPr>
      </p:pic>
      <p:pic>
        <p:nvPicPr>
          <p:cNvPr id="33796" name="Picture 4" descr="http://intranet.stmarylebone.westminster.sch.uk/images/stephen_mugglet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8650" y="1905000"/>
            <a:ext cx="768350" cy="838200"/>
          </a:xfrm>
          <a:prstGeom prst="rect">
            <a:avLst/>
          </a:prstGeom>
          <a:noFill/>
        </p:spPr>
      </p:pic>
      <p:pic>
        <p:nvPicPr>
          <p:cNvPr id="33798" name="Picture 6" descr="http://ecoinformatics.oregonstate.edu/new/dietteri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810000"/>
            <a:ext cx="640556" cy="854075"/>
          </a:xfrm>
          <a:prstGeom prst="rect">
            <a:avLst/>
          </a:prstGeom>
          <a:noFill/>
        </p:spPr>
      </p:pic>
      <p:pic>
        <p:nvPicPr>
          <p:cNvPr id="33800" name="Picture 8" descr="http://news.stanford.edu/news/2004/september29/gifs/Koller-Ma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3810000"/>
            <a:ext cx="624745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543800" cy="1431925"/>
          </a:xfrm>
        </p:spPr>
        <p:txBody>
          <a:bodyPr/>
          <a:lstStyle/>
          <a:p>
            <a:r>
              <a:rPr lang="en-US" sz="3600" dirty="0" smtClean="0">
                <a:latin typeface="Calibri" pitchFamily="34" charset="0"/>
                <a:cs typeface="Calibri" pitchFamily="34" charset="0"/>
              </a:rPr>
              <a:t>A (very) Brief History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Probabilistic Logic term coined by Nilsson in 1986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Considered the “probabilistic entailment” i.e., the probabilities of all sentences between 0 and 1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Earlier work by 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Halpern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Bacchus and others)  focused on the representation and not learning</a:t>
            </a: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Niem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Haddawy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(1995) – one of the earlier approaches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Late 90’s: OOBN, PRM, PRISM, SLP etc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‘00- ‘05 : Plethora of approaches  (representation)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Learning methods (since ‘01)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Recent thrust – Inference (Lifted Inference techniques)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4407</TotalTime>
  <Words>2255</Words>
  <Application>Microsoft Office PowerPoint</Application>
  <PresentationFormat>On-screen Show (4:3)</PresentationFormat>
  <Paragraphs>641</Paragraphs>
  <Slides>50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Shimmer</vt:lpstr>
      <vt:lpstr>Equation</vt:lpstr>
      <vt:lpstr>Chart</vt:lpstr>
      <vt:lpstr>Slide 1</vt:lpstr>
      <vt:lpstr>Take-Away Message </vt:lpstr>
      <vt:lpstr>Outline</vt:lpstr>
      <vt:lpstr>Slide 4</vt:lpstr>
      <vt:lpstr>Motivation</vt:lpstr>
      <vt:lpstr>Real-World Data (Dramatically Simplified)</vt:lpstr>
      <vt:lpstr>Slide 7</vt:lpstr>
      <vt:lpstr>Logic + Probability = Probabilistic Logic aka Statistical Relational Learning Models</vt:lpstr>
      <vt:lpstr>A (very) Brief History</vt:lpstr>
      <vt:lpstr>Several SRL formalisms =&gt; Endless Possibilities</vt:lpstr>
      <vt:lpstr>(Propositional) Logic Program – 1-slide Intro</vt:lpstr>
      <vt:lpstr> Logic Programming (LP)</vt:lpstr>
      <vt:lpstr>Model Theoretic View</vt:lpstr>
      <vt:lpstr>Probabilities on Possible worlds</vt:lpstr>
      <vt:lpstr>Proof Theoretic</vt:lpstr>
      <vt:lpstr>Probabilities on Proofs</vt:lpstr>
      <vt:lpstr>Slide 17</vt:lpstr>
      <vt:lpstr>Slide 18</vt:lpstr>
      <vt:lpstr>First-Order/Relational Logic + Probability = PLM </vt:lpstr>
      <vt:lpstr>Model-Theoretic Approaches</vt:lpstr>
      <vt:lpstr>Probabilistic Relational Models – Getoor et al.</vt:lpstr>
      <vt:lpstr>Relational Schema</vt:lpstr>
      <vt:lpstr>Probabilistic Relational Models</vt:lpstr>
      <vt:lpstr>Probabilistic Entity Relational Models (PERMs) – Heckerman et al.</vt:lpstr>
      <vt:lpstr>Bayesian Logic Programs (BLPs)</vt:lpstr>
      <vt:lpstr>Bayesian Logic Programs (BLPs) – Kersting &amp; De Raedt</vt:lpstr>
      <vt:lpstr>Proof theoretic Probabilistic Logic Methods</vt:lpstr>
      <vt:lpstr>Probabilistic Proofs -PRISM</vt:lpstr>
      <vt:lpstr>Probabilistic Proofs -PRISM</vt:lpstr>
      <vt:lpstr>PRISM</vt:lpstr>
      <vt:lpstr>Probabilistic Proofs –  Stochastic Logic Programs (SLPs)</vt:lpstr>
      <vt:lpstr>Slide 32</vt:lpstr>
      <vt:lpstr>Slide 33</vt:lpstr>
      <vt:lpstr>Slide 34</vt:lpstr>
      <vt:lpstr>Undirected Probabilistic Logic Models</vt:lpstr>
      <vt:lpstr>Markov Logic Networks (Richardson &amp; Domingos)</vt:lpstr>
      <vt:lpstr>Example: Friends &amp; Smokers</vt:lpstr>
      <vt:lpstr>Plethora of Approaches</vt:lpstr>
      <vt:lpstr>Multiple Parents Problem</vt:lpstr>
      <vt:lpstr>Multiple Parents for “population”</vt:lpstr>
      <vt:lpstr>Solution 1: Aggregators – PRM, RDN, PRL etc</vt:lpstr>
      <vt:lpstr>Solution 2: Combining Rules – BLP, RBN,LBN etc</vt:lpstr>
      <vt:lpstr>Slide 43</vt:lpstr>
      <vt:lpstr>Learning</vt:lpstr>
      <vt:lpstr>Parameter Estimation</vt:lpstr>
      <vt:lpstr>Parameter Estimation – Model Theoretic</vt:lpstr>
      <vt:lpstr>Parameter Estimation – Proof Theoretic</vt:lpstr>
      <vt:lpstr>Slide 48</vt:lpstr>
      <vt:lpstr>Slide 49</vt:lpstr>
      <vt:lpstr>Slide 50</vt:lpstr>
    </vt:vector>
  </TitlesOfParts>
  <Company>Computer Science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Probabilistic Logic frameworks</dc:title>
  <dc:creator>Sriraam</dc:creator>
  <cp:lastModifiedBy>Sriraam</cp:lastModifiedBy>
  <cp:revision>564</cp:revision>
  <dcterms:created xsi:type="dcterms:W3CDTF">2004-07-11T05:13:27Z</dcterms:created>
  <dcterms:modified xsi:type="dcterms:W3CDTF">2009-11-16T18:55:29Z</dcterms:modified>
</cp:coreProperties>
</file>