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35"/>
  </p:notesMasterIdLst>
  <p:sldIdLst>
    <p:sldId id="256" r:id="rId2"/>
    <p:sldId id="262" r:id="rId3"/>
    <p:sldId id="261" r:id="rId4"/>
    <p:sldId id="263" r:id="rId5"/>
    <p:sldId id="277" r:id="rId6"/>
    <p:sldId id="265" r:id="rId7"/>
    <p:sldId id="266" r:id="rId8"/>
    <p:sldId id="257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98" r:id="rId17"/>
    <p:sldId id="275" r:id="rId18"/>
    <p:sldId id="273" r:id="rId19"/>
    <p:sldId id="281" r:id="rId20"/>
    <p:sldId id="280" r:id="rId21"/>
    <p:sldId id="282" r:id="rId22"/>
    <p:sldId id="297" r:id="rId23"/>
    <p:sldId id="283" r:id="rId24"/>
    <p:sldId id="284" r:id="rId25"/>
    <p:sldId id="289" r:id="rId26"/>
    <p:sldId id="287" r:id="rId27"/>
    <p:sldId id="302" r:id="rId28"/>
    <p:sldId id="291" r:id="rId29"/>
    <p:sldId id="292" r:id="rId30"/>
    <p:sldId id="300" r:id="rId31"/>
    <p:sldId id="301" r:id="rId32"/>
    <p:sldId id="295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1"/>
    <p:restoredTop sz="94677"/>
  </p:normalViewPr>
  <p:slideViewPr>
    <p:cSldViewPr snapToGrid="0" snapToObjects="1">
      <p:cViewPr>
        <p:scale>
          <a:sx n="99" d="100"/>
          <a:sy n="99" d="100"/>
        </p:scale>
        <p:origin x="14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573A-0ABD-994D-ACC2-019BE139FD3C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98876-3333-3D4B-853D-366F74B2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F40-8459-0C42-BB4C-30A608AB9557}" type="datetimeFigureOut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1943-485F-E944-8796-2434C6EE7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chinelearning.wustl.edu/mlpapers/paper_files/icml2013_sutskever13.pdf" TargetMode="Externa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3/#sgd" TargetMode="External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12.698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mlr.org/papers/v12/duchi11a.html" TargetMode="External"/><Relationship Id="rId4" Type="http://schemas.openxmlformats.org/officeDocument/2006/relationships/hyperlink" Target="http://www.cs.toronto.edu/~tijmen/csc321/slides/lecture_slides_lec6.pdf" TargetMode="External"/><Relationship Id="rId5" Type="http://schemas.openxmlformats.org/officeDocument/2006/relationships/hyperlink" Target="https://arxiv.org/abs/1412.6980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pdf/1212.0901v2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233" y="1116719"/>
            <a:ext cx="7611533" cy="2387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CS 760</a:t>
            </a:r>
            <a:br>
              <a:rPr lang="en-US" sz="5400" dirty="0" smtClean="0"/>
            </a:br>
            <a:r>
              <a:rPr lang="en-US" sz="5400" dirty="0" smtClean="0"/>
              <a:t>Methods for Weight Update in Neural Networks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047949"/>
            <a:ext cx="6858000" cy="10376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Yujia Bao</a:t>
            </a:r>
          </a:p>
          <a:p>
            <a:r>
              <a:rPr lang="en-US" sz="2400" dirty="0" smtClean="0"/>
              <a:t>Mar 1</a:t>
            </a:r>
            <a:r>
              <a:rPr lang="en-US" sz="2400" dirty="0" smtClean="0"/>
              <a:t>, </a:t>
            </a:r>
            <a:r>
              <a:rPr lang="en-US" sz="2400" dirty="0" smtClean="0"/>
              <a:t>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1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6028530" cy="5167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83956" y="2180254"/>
                <a:ext cx="3358707" cy="337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Objective: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+25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Gradient: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charset="0"/>
                        </a:rPr>
                        <m:t>𝛻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50</m:t>
                                </m:r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/>
                  <a:t>S</a:t>
                </a:r>
                <a:r>
                  <a:rPr lang="en-US" sz="2400" dirty="0" smtClean="0"/>
                  <a:t>mall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direction,</a:t>
                </a:r>
              </a:p>
              <a:p>
                <a:r>
                  <a:rPr lang="en-US" sz="2400" dirty="0" smtClean="0"/>
                  <a:t>large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direction!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956" y="2180254"/>
                <a:ext cx="3358707" cy="3374129"/>
              </a:xfrm>
              <a:prstGeom prst="rect">
                <a:avLst/>
              </a:prstGeom>
              <a:blipFill rotWithShape="0">
                <a:blip r:embed="rId3"/>
                <a:stretch>
                  <a:fillRect l="-2722" t="-1447" b="-3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57955" y="4684889"/>
            <a:ext cx="95956" cy="95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V="1">
            <a:off x="905933" y="4058356"/>
            <a:ext cx="0" cy="6265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</p:cNvCxnSpPr>
          <p:nvPr/>
        </p:nvCxnSpPr>
        <p:spPr>
          <a:xfrm>
            <a:off x="953911" y="4732867"/>
            <a:ext cx="169333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1659" y="4732867"/>
                <a:ext cx="803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m:rPr>
                          <m:brk m:alnAt="7"/>
                        </m:rPr>
                        <a:rPr lang="en-US" i="1">
                          <a:latin typeface="Cambria Math" charset="0"/>
                        </a:rPr>
                        <m:t>2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59" y="4732867"/>
                <a:ext cx="80316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2671" y="4202859"/>
                <a:ext cx="7812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50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1" y="4202859"/>
                <a:ext cx="78124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625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6028530" cy="5167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83956" y="2180254"/>
            <a:ext cx="3358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Zigzag behavior!</a:t>
            </a:r>
          </a:p>
          <a:p>
            <a:endParaRPr lang="en-US" sz="2400" dirty="0"/>
          </a:p>
          <a:p>
            <a:r>
              <a:rPr lang="en-US" sz="2400" dirty="0" smtClean="0"/>
              <a:t>Move very slowly on the flat direction, oscillate on the steep direction.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857955" y="4684889"/>
            <a:ext cx="95956" cy="959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939859" y="3833021"/>
            <a:ext cx="527696" cy="865920"/>
            <a:chOff x="939859" y="3833021"/>
            <a:chExt cx="527696" cy="865920"/>
          </a:xfrm>
        </p:grpSpPr>
        <p:cxnSp>
          <p:nvCxnSpPr>
            <p:cNvPr id="17" name="Straight Arrow Connector 16"/>
            <p:cNvCxnSpPr>
              <a:stCxn id="10" idx="7"/>
            </p:cNvCxnSpPr>
            <p:nvPr/>
          </p:nvCxnSpPr>
          <p:spPr>
            <a:xfrm flipV="1">
              <a:off x="939859" y="3833021"/>
              <a:ext cx="98718" cy="8659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049867" y="3833021"/>
              <a:ext cx="118533" cy="73897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1179690" y="3922889"/>
              <a:ext cx="73377" cy="6491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253067" y="3922889"/>
              <a:ext cx="107244" cy="5418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360311" y="4058356"/>
              <a:ext cx="73377" cy="406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33688" y="4071144"/>
              <a:ext cx="33867" cy="3004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7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Momentum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Algorithm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b="0" dirty="0" smtClean="0"/>
              </a:p>
              <a:p>
                <a:pPr marL="685800" lvl="2" indent="0">
                  <a:buNone/>
                </a:pPr>
                <a:r>
                  <a:rPr lang="en-US" sz="2100" i="1" u="sng" dirty="0"/>
                  <a:t>Interpret </a:t>
                </a: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100" i="1" u="sng" dirty="0"/>
                  <a:t> as velocity, </a:t>
                </a:r>
                <a14:m>
                  <m:oMath xmlns:m="http://schemas.openxmlformats.org/officeDocument/2006/math">
                    <m:r>
                      <a:rPr lang="en-US" sz="2100" b="0" i="1" u="sng" smtClean="0">
                        <a:latin typeface="Cambria Math" charset="0"/>
                      </a:rPr>
                      <m:t>1−</m:t>
                    </m:r>
                    <m:r>
                      <a:rPr lang="en-US" sz="2100" i="1" u="sng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100" i="1" u="sng" dirty="0"/>
                  <a:t> as </a:t>
                </a:r>
                <a:r>
                  <a:rPr lang="en-US" sz="2100" i="1" u="sng" dirty="0" smtClean="0"/>
                  <a:t>friction. </a:t>
                </a: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100" i="1" u="sng" dirty="0" smtClean="0"/>
                  <a:t> stores the moving average of the gradients. </a:t>
                </a:r>
                <a:endParaRPr lang="en-US" sz="2100" b="0" i="1" u="sng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/>
                  <a:t>A ball rolling down from the surface of the loss function</a:t>
                </a:r>
                <a:r>
                  <a:rPr lang="en-US" sz="2400" dirty="0" smtClean="0"/>
                  <a:t>.</a:t>
                </a:r>
                <a:endParaRPr lang="en-US" sz="2400" dirty="0"/>
              </a:p>
              <a:p>
                <a:r>
                  <a:rPr lang="en-US" sz="2400" dirty="0" smtClean="0"/>
                  <a:t>Initialize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2400" dirty="0" smtClean="0"/>
                  <a:t> to zero. </a:t>
                </a:r>
              </a:p>
              <a:p>
                <a:r>
                  <a:rPr lang="en-US" sz="2400" dirty="0" smtClean="0"/>
                  <a:t>Common settings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ranges between 0.5 to 0.99. 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3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Momentum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Accelerate </a:t>
                </a:r>
                <a:r>
                  <a:rPr lang="en-US" sz="2400" dirty="0"/>
                  <a:t>convergence on the direction that the gradient keeps the same sign over the past few iterations</a:t>
                </a:r>
                <a:r>
                  <a:rPr lang="en-US" sz="24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endParaRPr lang="en-US" sz="2400" dirty="0" smtClean="0"/>
              </a:p>
              <a:p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is large, momentum will overshoot the target, but the overall convergence is still faster than steepest descent in practice.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𝜇</m:t>
                    </m:r>
                  </m:oMath>
                </a14:m>
                <a:r>
                  <a:rPr lang="en-US" sz="2400" dirty="0" smtClean="0"/>
                  <a:t> goes smaller, momentum behaves more similar to steepest descent.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005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0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Nesterov Accelerated Gradient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908755" y="4583289"/>
            <a:ext cx="293512" cy="293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1159283" y="2906889"/>
            <a:ext cx="737250" cy="1719384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7"/>
          </p:cNvCxnSpPr>
          <p:nvPr/>
        </p:nvCxnSpPr>
        <p:spPr>
          <a:xfrm flipV="1">
            <a:off x="1159283" y="4526844"/>
            <a:ext cx="1352495" cy="9942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228" y="3272413"/>
                <a:ext cx="1637243" cy="65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Speed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irection: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8" y="3272413"/>
                <a:ext cx="1637243" cy="657809"/>
              </a:xfrm>
              <a:prstGeom prst="rect">
                <a:avLst/>
              </a:prstGeom>
              <a:blipFill rotWithShape="0">
                <a:blip r:embed="rId2"/>
                <a:stretch>
                  <a:fillRect l="-3358" t="-11111" b="-6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5511" y="4876801"/>
                <a:ext cx="22721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Negative gradient </a:t>
                </a:r>
              </a:p>
              <a:p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1" y="4876801"/>
                <a:ext cx="2272160" cy="819840"/>
              </a:xfrm>
              <a:prstGeom prst="rect">
                <a:avLst/>
              </a:prstGeom>
              <a:blipFill rotWithShape="0">
                <a:blip r:embed="rId3"/>
                <a:stretch>
                  <a:fillRect l="-2145" t="-73134" r="-13673" b="-151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40" y="4583289"/>
                <a:ext cx="650371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0" y="4583289"/>
                <a:ext cx="650371" cy="380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1159283" y="2514980"/>
            <a:ext cx="2913273" cy="2111293"/>
            <a:chOff x="1159283" y="2514980"/>
            <a:chExt cx="2913273" cy="2111293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896533" y="2784883"/>
              <a:ext cx="1352495" cy="99429"/>
            </a:xfrm>
            <a:prstGeom prst="straightConnector1">
              <a:avLst/>
            </a:prstGeom>
            <a:ln w="50800">
              <a:solidFill>
                <a:srgbClr val="FF0000">
                  <a:alpha val="41176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4" idx="7"/>
            </p:cNvCxnSpPr>
            <p:nvPr/>
          </p:nvCxnSpPr>
          <p:spPr>
            <a:xfrm flipV="1">
              <a:off x="1159283" y="2784883"/>
              <a:ext cx="2089745" cy="1841390"/>
            </a:xfrm>
            <a:prstGeom prst="straightConnector1">
              <a:avLst/>
            </a:prstGeom>
            <a:ln w="508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241987" y="3520912"/>
              <a:ext cx="14947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Actual update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3202574" y="2514980"/>
                  <a:ext cx="869982" cy="380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+1)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2574" y="2514980"/>
                  <a:ext cx="869982" cy="3808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/>
          <p:cNvSpPr txBox="1"/>
          <p:nvPr/>
        </p:nvSpPr>
        <p:spPr>
          <a:xfrm>
            <a:off x="918939" y="1852405"/>
            <a:ext cx="281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Momentum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58356" y="1606022"/>
            <a:ext cx="0" cy="4625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253" y="1854586"/>
            <a:ext cx="411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Nesterov</a:t>
            </a:r>
            <a:r>
              <a:rPr lang="en-US" sz="2400" dirty="0"/>
              <a:t> </a:t>
            </a:r>
            <a:r>
              <a:rPr lang="en-US" sz="2400" dirty="0" smtClean="0"/>
              <a:t>Accelerated Gradient</a:t>
            </a:r>
            <a:endParaRPr lang="en-US" sz="24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75869" y="2906889"/>
            <a:ext cx="1819305" cy="1979495"/>
            <a:chOff x="4920924" y="2906889"/>
            <a:chExt cx="1819305" cy="1979495"/>
          </a:xfrm>
        </p:grpSpPr>
        <p:sp>
          <p:nvSpPr>
            <p:cNvPr id="27" name="Oval 26"/>
            <p:cNvSpPr/>
            <p:nvPr/>
          </p:nvSpPr>
          <p:spPr>
            <a:xfrm>
              <a:off x="5752451" y="4583289"/>
              <a:ext cx="293512" cy="29351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>
              <a:stCxn id="29" idx="7"/>
            </p:cNvCxnSpPr>
            <p:nvPr/>
          </p:nvCxnSpPr>
          <p:spPr>
            <a:xfrm flipV="1">
              <a:off x="6002979" y="2906889"/>
              <a:ext cx="737250" cy="1719384"/>
            </a:xfrm>
            <a:prstGeom prst="straightConnector1">
              <a:avLst/>
            </a:prstGeom>
            <a:ln w="508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4920924" y="3272413"/>
                  <a:ext cx="1637243" cy="6578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Speed</a:t>
                  </a:r>
                </a:p>
                <a:p>
                  <a:r>
                    <a:rPr lang="en-US" dirty="0"/>
                    <a:t>d</a:t>
                  </a:r>
                  <a:r>
                    <a:rPr lang="en-US" dirty="0" smtClean="0"/>
                    <a:t>irection: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𝜇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0924" y="3272413"/>
                  <a:ext cx="1637243" cy="65780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974" t="-11111" b="-675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5247023" y="4505574"/>
                  <a:ext cx="650371" cy="380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023" y="4505574"/>
                  <a:ext cx="650371" cy="3808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2" name="Straight Arrow Connector 31"/>
          <p:cNvCxnSpPr/>
          <p:nvPr/>
        </p:nvCxnSpPr>
        <p:spPr>
          <a:xfrm>
            <a:off x="5995174" y="2906889"/>
            <a:ext cx="1082055" cy="44591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250748" y="2407781"/>
                <a:ext cx="2797754" cy="851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Negative gradient </a:t>
                </a:r>
              </a:p>
              <a:p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748" y="2407781"/>
                <a:ext cx="2797754" cy="851323"/>
              </a:xfrm>
              <a:prstGeom prst="rect">
                <a:avLst/>
              </a:prstGeom>
              <a:blipFill rotWithShape="0">
                <a:blip r:embed="rId8"/>
                <a:stretch>
                  <a:fillRect l="-1743" t="-70000" b="-14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27" idx="7"/>
          </p:cNvCxnSpPr>
          <p:nvPr/>
        </p:nvCxnSpPr>
        <p:spPr>
          <a:xfrm flipV="1">
            <a:off x="5257924" y="3333219"/>
            <a:ext cx="1819305" cy="129305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064735" y="4045845"/>
            <a:ext cx="149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Actual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979212" y="3185891"/>
                <a:ext cx="86998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212" y="3185891"/>
                <a:ext cx="869982" cy="380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70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An example</a:t>
            </a:r>
            <a:endParaRPr lang="en-US" sz="4400" dirty="0"/>
          </a:p>
        </p:txBody>
      </p:sp>
      <p:sp>
        <p:nvSpPr>
          <p:cNvPr id="4" name="Oval 3"/>
          <p:cNvSpPr/>
          <p:nvPr/>
        </p:nvSpPr>
        <p:spPr>
          <a:xfrm>
            <a:off x="908755" y="4893727"/>
            <a:ext cx="293512" cy="293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7"/>
          </p:cNvCxnSpPr>
          <p:nvPr/>
        </p:nvCxnSpPr>
        <p:spPr>
          <a:xfrm flipV="1">
            <a:off x="1159283" y="3217327"/>
            <a:ext cx="737250" cy="1719384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0452" y="3473381"/>
                <a:ext cx="1637243" cy="65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Speed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irection: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" y="3473381"/>
                <a:ext cx="1637243" cy="657809"/>
              </a:xfrm>
              <a:prstGeom prst="rect">
                <a:avLst/>
              </a:prstGeom>
              <a:blipFill rotWithShape="0">
                <a:blip r:embed="rId2"/>
                <a:stretch>
                  <a:fillRect l="-3358" t="-11111" b="-6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5511" y="5187239"/>
                <a:ext cx="189776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Negative gradient </a:t>
                </a:r>
              </a:p>
              <a:p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511" y="5187239"/>
                <a:ext cx="1897764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572" t="-5660" r="-192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6565" y="4887643"/>
                <a:ext cx="650371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5" y="4887643"/>
                <a:ext cx="650371" cy="3808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4" idx="7"/>
          </p:cNvCxnSpPr>
          <p:nvPr/>
        </p:nvCxnSpPr>
        <p:spPr>
          <a:xfrm flipV="1">
            <a:off x="1159283" y="3217327"/>
            <a:ext cx="737250" cy="1719384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64221" y="3986951"/>
            <a:ext cx="148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Actual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89164" y="2847995"/>
                <a:ext cx="704400" cy="392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164" y="2847995"/>
                <a:ext cx="704400" cy="392993"/>
              </a:xfrm>
              <a:prstGeom prst="rect">
                <a:avLst/>
              </a:prstGeom>
              <a:blipFill rotWithShape="0">
                <a:blip r:embed="rId5"/>
                <a:stretch>
                  <a:fillRect r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918939" y="2162843"/>
            <a:ext cx="2817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Momentum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058356" y="2348082"/>
            <a:ext cx="0" cy="4193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253" y="2165024"/>
            <a:ext cx="411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Nesterov</a:t>
            </a:r>
            <a:r>
              <a:rPr lang="en-US" sz="2400" dirty="0"/>
              <a:t> </a:t>
            </a:r>
            <a:r>
              <a:rPr lang="en-US" sz="2400" dirty="0" smtClean="0"/>
              <a:t>Accelerated Gradient</a:t>
            </a:r>
            <a:endParaRPr lang="en-US" sz="2400" dirty="0"/>
          </a:p>
        </p:txBody>
      </p:sp>
      <p:sp>
        <p:nvSpPr>
          <p:cNvPr id="27" name="Oval 26"/>
          <p:cNvSpPr/>
          <p:nvPr/>
        </p:nvSpPr>
        <p:spPr>
          <a:xfrm>
            <a:off x="5007396" y="4893727"/>
            <a:ext cx="293512" cy="2935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9" idx="7"/>
          </p:cNvCxnSpPr>
          <p:nvPr/>
        </p:nvCxnSpPr>
        <p:spPr>
          <a:xfrm flipV="1">
            <a:off x="5257924" y="3217327"/>
            <a:ext cx="737250" cy="1719384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75869" y="3582851"/>
                <a:ext cx="1637243" cy="657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Speed</a:t>
                </a:r>
              </a:p>
              <a:p>
                <a:r>
                  <a:rPr lang="en-US" dirty="0"/>
                  <a:t>d</a:t>
                </a:r>
                <a:r>
                  <a:rPr lang="en-US" dirty="0" smtClean="0"/>
                  <a:t>irection: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869" y="3582851"/>
                <a:ext cx="1637243" cy="657809"/>
              </a:xfrm>
              <a:prstGeom prst="rect">
                <a:avLst/>
              </a:prstGeom>
              <a:blipFill rotWithShape="0">
                <a:blip r:embed="rId6"/>
                <a:stretch>
                  <a:fillRect l="-2974" t="-11111" b="-6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50599" y="4842466"/>
                <a:ext cx="650371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599" y="4842466"/>
                <a:ext cx="650371" cy="3808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5607331" y="3217327"/>
            <a:ext cx="387843" cy="123897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250748" y="2718219"/>
                <a:ext cx="2797754" cy="851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Negative gradient </a:t>
                </a:r>
              </a:p>
              <a:p>
                <a:r>
                  <a:rPr lang="en-US" dirty="0" smtClean="0"/>
                  <a:t>direction: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−</m:t>
                    </m:r>
                    <m:r>
                      <a:rPr lang="en-US" i="1">
                        <a:latin typeface="Cambria Math" charset="0"/>
                      </a:rPr>
                      <m:t>𝜂</m:t>
                    </m:r>
                    <m:r>
                      <a:rPr lang="en-US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748" y="2718219"/>
                <a:ext cx="2797754" cy="851323"/>
              </a:xfrm>
              <a:prstGeom prst="rect">
                <a:avLst/>
              </a:prstGeom>
              <a:blipFill rotWithShape="0">
                <a:blip r:embed="rId8"/>
                <a:stretch>
                  <a:fillRect l="-1743" t="-70000" b="-14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27" idx="7"/>
          </p:cNvCxnSpPr>
          <p:nvPr/>
        </p:nvCxnSpPr>
        <p:spPr>
          <a:xfrm flipV="1">
            <a:off x="5257924" y="4444993"/>
            <a:ext cx="357698" cy="491718"/>
          </a:xfrm>
          <a:prstGeom prst="straightConnector1">
            <a:avLst/>
          </a:prstGeom>
          <a:ln w="508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375577" y="4672110"/>
            <a:ext cx="149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Actual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607331" y="4289399"/>
                <a:ext cx="869982" cy="380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331" y="4289399"/>
                <a:ext cx="869982" cy="3808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4307043" y="5710907"/>
            <a:ext cx="4458316" cy="830997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ook ahead!  The actual update is more reliable than Momentum.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572205"/>
                <a:ext cx="7821083" cy="493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is already optimal, 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≠0</m:t>
                    </m:r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72205"/>
                <a:ext cx="7821083" cy="493277"/>
              </a:xfrm>
              <a:prstGeom prst="rect">
                <a:avLst/>
              </a:prstGeom>
              <a:blipFill rotWithShape="0">
                <a:blip r:embed="rId10"/>
                <a:stretch>
                  <a:fillRect l="-1169" t="-6173" b="-24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5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20" grpId="0"/>
      <p:bldP spid="19" grpId="0"/>
      <p:bldP spid="21" grpId="0"/>
      <p:bldP spid="23" grpId="0"/>
      <p:bldP spid="26" grpId="0"/>
      <p:bldP spid="27" grpId="0" animBg="1"/>
      <p:bldP spid="29" grpId="0"/>
      <p:bldP spid="30" grpId="0"/>
      <p:bldP spid="35" grpId="0"/>
      <p:bldP spid="40" grpId="0"/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Nesterov Accelerated Gradient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</a:t>
                </a:r>
                <a:r>
                  <a:rPr lang="en-US" sz="2400" dirty="0" smtClean="0"/>
                  <a:t>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𝜇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𝜇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Step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700" dirty="0" err="1"/>
                  <a:t>Nesterov</a:t>
                </a:r>
                <a:r>
                  <a:rPr lang="en-US" sz="2700" dirty="0"/>
                  <a:t> Accelerated Gradient has better performance than momentum </a:t>
                </a:r>
                <a:r>
                  <a:rPr lang="en-US" sz="2700" dirty="0">
                    <a:hlinkClick r:id="rId2"/>
                  </a:rPr>
                  <a:t>[Ilya et al., 2013]</a:t>
                </a:r>
                <a:r>
                  <a:rPr lang="en-US" sz="2700" dirty="0"/>
                  <a:t>.</a:t>
                </a:r>
              </a:p>
              <a:p>
                <a:pPr marL="342900" lvl="1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3"/>
                <a:stretch>
                  <a:fillRect l="-1932" t="-2642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01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Element-wise adaptive learning rate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Weight Update Frameworks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235649"/>
                <a:ext cx="7886700" cy="1096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Goal: Minimize some loss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3200" dirty="0" smtClean="0"/>
                  <a:t> with respect to the weights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𝑊</m:t>
                    </m:r>
                  </m:oMath>
                </a14:m>
                <a:r>
                  <a:rPr lang="en-US" sz="32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235649"/>
                <a:ext cx="7886700" cy="1096963"/>
              </a:xfrm>
              <a:blipFill rotWithShape="0">
                <a:blip r:embed="rId2"/>
                <a:stretch>
                  <a:fillRect l="-1932" t="-11111" b="-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316657" y="1690689"/>
            <a:ext cx="6510686" cy="3138859"/>
            <a:chOff x="857693" y="1935386"/>
            <a:chExt cx="7428614" cy="3581400"/>
          </a:xfrm>
        </p:grpSpPr>
        <p:grpSp>
          <p:nvGrpSpPr>
            <p:cNvPr id="9" name="Group 8"/>
            <p:cNvGrpSpPr/>
            <p:nvPr/>
          </p:nvGrpSpPr>
          <p:grpSpPr>
            <a:xfrm>
              <a:off x="857693" y="1935386"/>
              <a:ext cx="7428614" cy="3581400"/>
              <a:chOff x="457200" y="914400"/>
              <a:chExt cx="7428614" cy="35814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1524000" y="1676400"/>
                <a:ext cx="4800600" cy="28194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477000" y="1676400"/>
                <a:ext cx="762000" cy="28194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09600" y="1676400"/>
                <a:ext cx="685800" cy="28194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62000" y="1905000"/>
                <a:ext cx="381000" cy="381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62000" y="2565400"/>
                <a:ext cx="381000" cy="381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62000" y="3225800"/>
                <a:ext cx="381000" cy="381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62000" y="3886200"/>
                <a:ext cx="381000" cy="381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752600" y="19050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752600" y="25654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52600" y="32258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752600" y="38862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Arrow Connector 27"/>
              <p:cNvCxnSpPr>
                <a:stCxn id="13" idx="6"/>
                <a:endCxn id="21" idx="2"/>
              </p:cNvCxnSpPr>
              <p:nvPr/>
            </p:nvCxnSpPr>
            <p:spPr>
              <a:xfrm>
                <a:off x="1143000" y="20955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>
                <a:stCxn id="13" idx="6"/>
                <a:endCxn id="22" idx="2"/>
              </p:cNvCxnSpPr>
              <p:nvPr/>
            </p:nvCxnSpPr>
            <p:spPr>
              <a:xfrm>
                <a:off x="1143000" y="20955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13" idx="6"/>
                <a:endCxn id="23" idx="2"/>
              </p:cNvCxnSpPr>
              <p:nvPr/>
            </p:nvCxnSpPr>
            <p:spPr>
              <a:xfrm>
                <a:off x="1143000" y="20955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3" idx="6"/>
                <a:endCxn id="24" idx="2"/>
              </p:cNvCxnSpPr>
              <p:nvPr/>
            </p:nvCxnSpPr>
            <p:spPr>
              <a:xfrm>
                <a:off x="1143000" y="2095500"/>
                <a:ext cx="609600" cy="1981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4" idx="6"/>
                <a:endCxn id="21" idx="2"/>
              </p:cNvCxnSpPr>
              <p:nvPr/>
            </p:nvCxnSpPr>
            <p:spPr>
              <a:xfrm flipV="1">
                <a:off x="1143000" y="20955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4" idx="6"/>
                <a:endCxn id="22" idx="2"/>
              </p:cNvCxnSpPr>
              <p:nvPr/>
            </p:nvCxnSpPr>
            <p:spPr>
              <a:xfrm>
                <a:off x="1143000" y="27559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5" idx="6"/>
              </p:cNvCxnSpPr>
              <p:nvPr/>
            </p:nvCxnSpPr>
            <p:spPr>
              <a:xfrm>
                <a:off x="1143000" y="34163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14" idx="6"/>
                <a:endCxn id="23" idx="2"/>
              </p:cNvCxnSpPr>
              <p:nvPr/>
            </p:nvCxnSpPr>
            <p:spPr>
              <a:xfrm>
                <a:off x="1143000" y="27559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4" idx="6"/>
                <a:endCxn id="24" idx="2"/>
              </p:cNvCxnSpPr>
              <p:nvPr/>
            </p:nvCxnSpPr>
            <p:spPr>
              <a:xfrm>
                <a:off x="1143000" y="27559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15" idx="6"/>
                <a:endCxn id="21" idx="2"/>
              </p:cNvCxnSpPr>
              <p:nvPr/>
            </p:nvCxnSpPr>
            <p:spPr>
              <a:xfrm flipV="1">
                <a:off x="1143000" y="20955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15" idx="6"/>
                <a:endCxn id="22" idx="2"/>
              </p:cNvCxnSpPr>
              <p:nvPr/>
            </p:nvCxnSpPr>
            <p:spPr>
              <a:xfrm flipV="1">
                <a:off x="1143000" y="27559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15" idx="6"/>
                <a:endCxn id="24" idx="2"/>
              </p:cNvCxnSpPr>
              <p:nvPr/>
            </p:nvCxnSpPr>
            <p:spPr>
              <a:xfrm>
                <a:off x="1143000" y="34163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stCxn id="16" idx="6"/>
                <a:endCxn id="21" idx="2"/>
              </p:cNvCxnSpPr>
              <p:nvPr/>
            </p:nvCxnSpPr>
            <p:spPr>
              <a:xfrm flipV="1">
                <a:off x="1143000" y="2095500"/>
                <a:ext cx="609600" cy="1981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16" idx="6"/>
                <a:endCxn id="22" idx="2"/>
              </p:cNvCxnSpPr>
              <p:nvPr/>
            </p:nvCxnSpPr>
            <p:spPr>
              <a:xfrm flipV="1">
                <a:off x="1143000" y="27559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16" idx="6"/>
                <a:endCxn id="23" idx="2"/>
              </p:cNvCxnSpPr>
              <p:nvPr/>
            </p:nvCxnSpPr>
            <p:spPr>
              <a:xfrm flipV="1">
                <a:off x="1143000" y="34163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>
                <a:stCxn id="16" idx="6"/>
                <a:endCxn id="24" idx="2"/>
              </p:cNvCxnSpPr>
              <p:nvPr/>
            </p:nvCxnSpPr>
            <p:spPr>
              <a:xfrm>
                <a:off x="1143000" y="40767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/>
              <p:cNvSpPr/>
              <p:nvPr/>
            </p:nvSpPr>
            <p:spPr>
              <a:xfrm>
                <a:off x="5715000" y="2260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15000" y="29210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15000" y="35814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105400" y="24511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5105400" y="31115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105400" y="24511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5105400" y="24511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/>
              <p:nvPr/>
            </p:nvCxnSpPr>
            <p:spPr>
              <a:xfrm flipV="1">
                <a:off x="5105400" y="24511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5105400" y="31115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5105400" y="24511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 flipV="1">
                <a:off x="5105400" y="31115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5105400" y="37719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/>
              <p:cNvSpPr/>
              <p:nvPr/>
            </p:nvSpPr>
            <p:spPr>
              <a:xfrm>
                <a:off x="2743200" y="22098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743200" y="2895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743200" y="35814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/>
              <p:cNvCxnSpPr>
                <a:stCxn id="21" idx="6"/>
              </p:cNvCxnSpPr>
              <p:nvPr/>
            </p:nvCxnSpPr>
            <p:spPr>
              <a:xfrm>
                <a:off x="2133600" y="2095500"/>
                <a:ext cx="609600" cy="304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22" idx="6"/>
              </p:cNvCxnSpPr>
              <p:nvPr/>
            </p:nvCxnSpPr>
            <p:spPr>
              <a:xfrm flipV="1">
                <a:off x="2133600" y="2400300"/>
                <a:ext cx="609600" cy="355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22" idx="6"/>
              </p:cNvCxnSpPr>
              <p:nvPr/>
            </p:nvCxnSpPr>
            <p:spPr>
              <a:xfrm>
                <a:off x="2133600" y="2755900"/>
                <a:ext cx="609600" cy="330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23" idx="6"/>
              </p:cNvCxnSpPr>
              <p:nvPr/>
            </p:nvCxnSpPr>
            <p:spPr>
              <a:xfrm flipV="1">
                <a:off x="2133600" y="3086100"/>
                <a:ext cx="609600" cy="330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23" idx="6"/>
              </p:cNvCxnSpPr>
              <p:nvPr/>
            </p:nvCxnSpPr>
            <p:spPr>
              <a:xfrm>
                <a:off x="2133600" y="3416300"/>
                <a:ext cx="609600" cy="3556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24" idx="6"/>
              </p:cNvCxnSpPr>
              <p:nvPr/>
            </p:nvCxnSpPr>
            <p:spPr>
              <a:xfrm flipV="1">
                <a:off x="2133600" y="3771900"/>
                <a:ext cx="609600" cy="304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6705600" y="35814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705600" y="2260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>
                <a:off x="6096000" y="24511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6096000" y="24511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6096000" y="31115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6096000" y="37719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6096000" y="24511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6096000" y="24511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72"/>
              <p:cNvSpPr/>
              <p:nvPr/>
            </p:nvSpPr>
            <p:spPr>
              <a:xfrm>
                <a:off x="6705600" y="2895600"/>
                <a:ext cx="3810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4" name="Straight Arrow Connector 73"/>
              <p:cNvCxnSpPr/>
              <p:nvPr/>
            </p:nvCxnSpPr>
            <p:spPr>
              <a:xfrm>
                <a:off x="6096000" y="2451100"/>
                <a:ext cx="609600" cy="635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6096000" y="3086100"/>
                <a:ext cx="609600" cy="25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3124200" y="24384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3124200" y="30988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>
                <a:off x="3124200" y="24384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124200" y="24384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3124200" y="24384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3124200" y="30988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V="1">
                <a:off x="3124200" y="2438400"/>
                <a:ext cx="609600" cy="1320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3124200" y="3098800"/>
                <a:ext cx="609600" cy="6604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3124200" y="3759200"/>
                <a:ext cx="6096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457200" y="914400"/>
                <a:ext cx="990600" cy="787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marL="91440">
                  <a:tabLst>
                    <a:tab pos="91440" algn="l"/>
                  </a:tabLst>
                </a:pPr>
                <a:r>
                  <a:rPr lang="en-US" dirty="0" smtClean="0"/>
                  <a:t>input</a:t>
                </a:r>
              </a:p>
              <a:p>
                <a:pPr marL="91440">
                  <a:tabLst>
                    <a:tab pos="91440" algn="l"/>
                  </a:tabLst>
                </a:pPr>
                <a:r>
                  <a:rPr lang="en-US" dirty="0" smtClean="0"/>
                  <a:t>layer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457074" y="945149"/>
                <a:ext cx="1485014" cy="584201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 lnSpcReduction="20000"/>
              </a:bodyPr>
              <a:lstStyle/>
              <a:p>
                <a:pPr marL="91440">
                  <a:tabLst>
                    <a:tab pos="91440" algn="l"/>
                  </a:tabLst>
                </a:pPr>
                <a:r>
                  <a:rPr lang="en-US" dirty="0"/>
                  <a:t>h</a:t>
                </a:r>
                <a:r>
                  <a:rPr lang="en-US" dirty="0" smtClean="0"/>
                  <a:t>idden </a:t>
                </a:r>
              </a:p>
              <a:p>
                <a:pPr marL="91440">
                  <a:tabLst>
                    <a:tab pos="91440" algn="l"/>
                  </a:tabLst>
                </a:pPr>
                <a:r>
                  <a:rPr lang="en-US" dirty="0" smtClean="0"/>
                  <a:t>layers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6400800" y="990600"/>
                <a:ext cx="1485014" cy="571500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85000" lnSpcReduction="20000"/>
              </a:bodyPr>
              <a:lstStyle/>
              <a:p>
                <a:pPr marL="91440">
                  <a:tabLst>
                    <a:tab pos="91440" algn="l"/>
                  </a:tabLst>
                </a:pPr>
                <a:r>
                  <a:rPr lang="en-US" smtClean="0"/>
                  <a:t>output </a:t>
                </a:r>
              </a:p>
              <a:p>
                <a:pPr marL="91440">
                  <a:tabLst>
                    <a:tab pos="91440" algn="l"/>
                  </a:tabLst>
                </a:pPr>
                <a:r>
                  <a:rPr lang="en-US" dirty="0" smtClean="0"/>
                  <a:t>layer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114800" y="2590800"/>
                <a:ext cx="914400" cy="914400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marL="91440">
                  <a:tabLst>
                    <a:tab pos="91440" algn="l"/>
                  </a:tabLst>
                </a:pPr>
                <a:r>
                  <a:rPr lang="is-IS" sz="4000" smtClean="0"/>
                  <a:t>…</a:t>
                </a:r>
                <a:endParaRPr lang="en-US" sz="4000" dirty="0" smtClean="0"/>
              </a:p>
            </p:txBody>
          </p:sp>
        </p:grpSp>
        <p:cxnSp>
          <p:nvCxnSpPr>
            <p:cNvPr id="10" name="Straight Arrow Connector 9"/>
            <p:cNvCxnSpPr>
              <a:endCxn id="67" idx="2"/>
            </p:cNvCxnSpPr>
            <p:nvPr/>
          </p:nvCxnSpPr>
          <p:spPr>
            <a:xfrm flipV="1">
              <a:off x="6496493" y="4107086"/>
              <a:ext cx="609600" cy="685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51" idx="2"/>
            </p:cNvCxnSpPr>
            <p:nvPr/>
          </p:nvCxnSpPr>
          <p:spPr>
            <a:xfrm flipV="1">
              <a:off x="2534093" y="4107086"/>
              <a:ext cx="6096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1" idx="6"/>
              <a:endCxn id="50" idx="2"/>
            </p:cNvCxnSpPr>
            <p:nvPr/>
          </p:nvCxnSpPr>
          <p:spPr>
            <a:xfrm flipV="1">
              <a:off x="2534093" y="3421286"/>
              <a:ext cx="609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20" idx="6"/>
              <a:endCxn id="50" idx="2"/>
            </p:cNvCxnSpPr>
            <p:nvPr/>
          </p:nvCxnSpPr>
          <p:spPr>
            <a:xfrm flipV="1">
              <a:off x="2534093" y="3421286"/>
              <a:ext cx="609600" cy="10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9" idx="6"/>
              <a:endCxn id="52" idx="2"/>
            </p:cNvCxnSpPr>
            <p:nvPr/>
          </p:nvCxnSpPr>
          <p:spPr>
            <a:xfrm>
              <a:off x="2534093" y="3776886"/>
              <a:ext cx="609600" cy="1016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8" idx="6"/>
              <a:endCxn id="52" idx="2"/>
            </p:cNvCxnSpPr>
            <p:nvPr/>
          </p:nvCxnSpPr>
          <p:spPr>
            <a:xfrm>
              <a:off x="2534093" y="3116486"/>
              <a:ext cx="609600" cy="167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8" idx="6"/>
              <a:endCxn id="51" idx="2"/>
            </p:cNvCxnSpPr>
            <p:nvPr/>
          </p:nvCxnSpPr>
          <p:spPr>
            <a:xfrm>
              <a:off x="2534093" y="3116486"/>
              <a:ext cx="609600" cy="990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88"/>
          <p:cNvSpPr txBox="1"/>
          <p:nvPr/>
        </p:nvSpPr>
        <p:spPr>
          <a:xfrm>
            <a:off x="6459043" y="4856940"/>
            <a:ext cx="1952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credit: Joe </a:t>
            </a:r>
            <a:r>
              <a:rPr lang="en-US" sz="1200" dirty="0" err="1" smtClean="0"/>
              <a:t>Bockhorst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5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>
                <a:solidFill>
                  <a:prstClr val="black"/>
                </a:solidFill>
              </a:rPr>
              <a:t>AdaGrad</a:t>
            </a:r>
            <a:r>
              <a:rPr lang="en-US" altLang="zh-CN" sz="4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(Adaptive Gradient)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Algorithm: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sz="2100" i="1" u="sng" dirty="0"/>
                  <a:t> is </a:t>
                </a:r>
                <a:r>
                  <a:rPr lang="en-US" sz="2100" i="1" u="sng" dirty="0" smtClean="0"/>
                  <a:t>the sum </a:t>
                </a:r>
                <a:r>
                  <a:rPr lang="en-US" sz="2100" i="1" u="sng" dirty="0"/>
                  <a:t>of the square gradient</a:t>
                </a:r>
                <a:r>
                  <a:rPr lang="en-US" sz="2100" i="1" u="sng" dirty="0" smtClean="0"/>
                  <a:t>.</a:t>
                </a:r>
              </a:p>
              <a:p>
                <a:pPr marL="685800" lvl="2" indent="0">
                  <a:buNone/>
                </a:pPr>
                <a:endParaRPr lang="en-US" sz="2100" i="1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−7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pPr marL="685800" lvl="2" indent="0">
                  <a:buNone/>
                </a:pPr>
                <a:r>
                  <a:rPr lang="en-US" sz="2100" i="1" u="sng" dirty="0"/>
                  <a:t>Scale the learning rate by </a:t>
                </a: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100" i="1" u="sng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100" i="1" u="sng">
                            <a:latin typeface="Cambria Math" charset="0"/>
                          </a:rPr>
                          <m:t>𝐺</m:t>
                        </m:r>
                      </m:e>
                    </m:rad>
                  </m:oMath>
                </a14:m>
                <a:r>
                  <a:rPr lang="en-US" sz="2100" i="1" u="sng" dirty="0"/>
                  <a:t> and follow the negative gradient direction.</a:t>
                </a:r>
              </a:p>
              <a:p>
                <a:pPr marL="685800" lvl="2" indent="0">
                  <a:buNone/>
                </a:pPr>
                <a:endParaRPr lang="en-US" sz="2100" dirty="0" smtClean="0"/>
              </a:p>
              <a:p>
                <a:pPr marL="0" indent="0">
                  <a:buNone/>
                </a:pPr>
                <a:r>
                  <a:rPr lang="en-US" sz="2700" dirty="0"/>
                  <a:t>Common settings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𝜂</m:t>
                    </m:r>
                  </m:oMath>
                </a14:m>
                <a:r>
                  <a:rPr lang="en-US" sz="2700" dirty="0"/>
                  <a:t> is 0.01. </a:t>
                </a: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Different learning rate for each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700" dirty="0" smtClean="0"/>
                  <a:t> (each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700" dirty="0" smtClean="0"/>
                  <a:t> has its own </a:t>
                </a:r>
                <a14:m>
                  <m:oMath xmlns:m="http://schemas.openxmlformats.org/officeDocument/2006/math">
                    <m:r>
                      <a:rPr lang="en-US" sz="2700" b="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sz="2700" dirty="0" smtClean="0"/>
                  <a:t>).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Increase the learning rate on the flat direction.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Decrease the learning rate on the steep direction.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777" t="-251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27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 smtClean="0"/>
              <a:t>AdaGrad</a:t>
            </a:r>
            <a:r>
              <a:rPr lang="en-US" altLang="zh-CN" sz="4400" dirty="0" smtClean="0"/>
              <a:t> </a:t>
            </a:r>
            <a:r>
              <a:rPr lang="en-US" altLang="zh-CN" sz="2400" dirty="0" smtClean="0"/>
              <a:t>(Adaptive Gradient)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Consider the previous example: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charset="0"/>
                        </a:rPr>
                        <m:t>+25</m:t>
                      </m:r>
                      <m:sSubSup>
                        <m:sSubSup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Gradient: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charset="0"/>
                        </a:rPr>
                        <m:t>𝛻</m:t>
                      </m:r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50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Initial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sz="2400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−1,−1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(1)</m:t>
                          </m:r>
                        </m:sup>
                      </m:sSup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b="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  <m:t>−2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charset="0"/>
                                          </a:rPr>
                                          <m:t>−7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⋅(−2)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𝜂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i="1">
                                            <a:latin typeface="Cambria Math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i="1">
                                                    <a:latin typeface="Cambria Math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2400" b="0" i="1" smtClean="0">
                                                    <a:latin typeface="Cambria Math" charset="0"/>
                                                  </a:rPr>
                                                  <m:t>50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400" i="1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−7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⋅(−50)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≈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𝜂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159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30710" y="3620713"/>
            <a:ext cx="3313290" cy="107721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Will follow the diagonal direction!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66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12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>
                <a:solidFill>
                  <a:prstClr val="black"/>
                </a:solidFill>
              </a:rPr>
              <a:t>AdaGrad</a:t>
            </a:r>
            <a:r>
              <a:rPr lang="en-US" altLang="zh-CN" sz="4400" dirty="0">
                <a:solidFill>
                  <a:prstClr val="black"/>
                </a:solidFill>
              </a:rPr>
              <a:t> </a:t>
            </a:r>
            <a:r>
              <a:rPr lang="en-US" altLang="zh-CN" sz="2400" dirty="0">
                <a:solidFill>
                  <a:prstClr val="black"/>
                </a:solidFill>
              </a:rPr>
              <a:t>(Adaptive Gradient)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marL="342900" lvl="1" indent="0">
                  <a:buNone/>
                </a:pPr>
                <a:endParaRPr lang="en-US" sz="2400" i="1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−7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700" dirty="0" smtClean="0"/>
                  <a:t>Why that slow?</a:t>
                </a:r>
                <a:endParaRPr lang="en-US" sz="2700" dirty="0"/>
              </a:p>
              <a:p>
                <a:pPr marL="0" indent="0">
                  <a:buNone/>
                </a:pPr>
                <a:r>
                  <a:rPr lang="en-US" sz="2700" dirty="0" smtClean="0"/>
                  <a:t>Learning rate goes down monotonically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sz="2700" dirty="0" smtClean="0"/>
                  <a:t> increases.</a:t>
                </a:r>
              </a:p>
              <a:p>
                <a:pPr marL="0" indent="0">
                  <a:buNone/>
                </a:pPr>
                <a:r>
                  <a:rPr lang="en-US" sz="2700" dirty="0" smtClean="0">
                    <a:solidFill>
                      <a:srgbClr val="FF0000"/>
                    </a:solidFill>
                  </a:rPr>
                  <a:t>Stop learning!!!</a:t>
                </a:r>
                <a:endParaRPr lang="en-US" sz="2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0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err="1" smtClean="0"/>
              <a:t>RMSProp</a:t>
            </a:r>
            <a:r>
              <a:rPr lang="en-US" altLang="zh-CN" sz="4400" dirty="0" smtClean="0"/>
              <a:t> </a:t>
            </a:r>
            <a:r>
              <a:rPr lang="en-US" altLang="zh-CN" sz="2400" dirty="0" smtClean="0"/>
              <a:t>(Root Mean Square Propagation)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𝛾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𝛾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i="1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𝐺</m:t>
                    </m:r>
                  </m:oMath>
                </a14:m>
                <a:r>
                  <a:rPr lang="en-US" sz="2100" i="1" u="sng" dirty="0" smtClean="0"/>
                  <a:t> is a moving exponential average of the square gradient.</a:t>
                </a:r>
              </a:p>
              <a:p>
                <a:pPr marL="685800" lvl="2" indent="0">
                  <a:buNone/>
                </a:pPr>
                <a:endParaRPr lang="en-US" sz="2100" i="1" u="sng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−7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pPr marL="685800" lvl="2" indent="0">
                  <a:buNone/>
                </a:pPr>
                <a:r>
                  <a:rPr lang="en-US" sz="2100" i="1" u="sng" dirty="0" smtClean="0"/>
                  <a:t>Scale the learning rate by </a:t>
                </a:r>
                <a14:m>
                  <m:oMath xmlns:m="http://schemas.openxmlformats.org/officeDocument/2006/math">
                    <m:r>
                      <a:rPr lang="en-US" sz="2100" b="0" i="1" u="sng" smtClean="0">
                        <a:latin typeface="Cambria Math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100" b="0" i="1" u="sng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2100" i="1" u="sng">
                            <a:latin typeface="Cambria Math" charset="0"/>
                          </a:rPr>
                          <m:t>𝐺</m:t>
                        </m:r>
                      </m:e>
                    </m:rad>
                  </m:oMath>
                </a14:m>
                <a:r>
                  <a:rPr lang="en-US" sz="2100" i="1" u="sng" dirty="0" smtClean="0"/>
                  <a:t> and follow the negative gradient direction.</a:t>
                </a:r>
              </a:p>
              <a:p>
                <a:pPr>
                  <a:buFont typeface="Arial" charset="0"/>
                  <a:buChar char="•"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Default settings: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𝛾</m:t>
                    </m:r>
                    <m:r>
                      <a:rPr lang="en-US" sz="2400" b="0" i="0" smtClean="0">
                        <a:latin typeface="Cambria Math" charset="0"/>
                      </a:rPr>
                      <m:t>=0.9, 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=0.001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 r="-1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5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917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Another example (saddle point)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Now consider minimizing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𝐿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𝑤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p>
                      </m:sSubSup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The problem is unbounded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(0,0)</m:t>
                    </m:r>
                  </m:oMath>
                </a14:m>
                <a:r>
                  <a:rPr lang="en-US" sz="2400" dirty="0" smtClean="0"/>
                  <a:t> is a saddle point.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−0.01,−1</m:t>
                        </m:r>
                      </m:e>
                    </m:d>
                  </m:oMath>
                </a14:m>
                <a:r>
                  <a:rPr lang="en-US" sz="2400" dirty="0" smtClean="0"/>
                  <a:t>, we have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𝛻</m:t>
                    </m:r>
                    <m:r>
                      <a:rPr lang="en-US" sz="2400" i="1">
                        <a:latin typeface="Cambria Math" charset="0"/>
                      </a:rPr>
                      <m:t>𝐿</m:t>
                    </m:r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0.0003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How will these methods behave if we start </a:t>
                </a:r>
                <a:r>
                  <a:rPr lang="en-US" sz="2400" dirty="0" smtClean="0"/>
                  <a:t>at this point?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159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Adam </a:t>
            </a:r>
            <a:r>
              <a:rPr lang="en-US" altLang="zh-CN" sz="2400" dirty="0" smtClean="0"/>
              <a:t>(Adaptive Moment Estimation)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3668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Algorithm [Simplified Version]:</a:t>
                </a: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i="1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100" i="1" u="sng" dirty="0"/>
                  <a:t> is </a:t>
                </a:r>
                <a:r>
                  <a:rPr lang="en-US" sz="2100" i="1" u="sng" dirty="0" smtClean="0"/>
                  <a:t>the exponential </a:t>
                </a:r>
                <a:r>
                  <a:rPr lang="en-US" sz="2100" i="1" u="sng" dirty="0"/>
                  <a:t>moving average of the </a:t>
                </a:r>
                <a:r>
                  <a:rPr lang="en-US" sz="2100" i="1" u="sng" dirty="0" smtClean="0"/>
                  <a:t>gradients (similar as the speed in the momentum method); </a:t>
                </a:r>
              </a:p>
              <a:p>
                <a:pPr marL="685800" lvl="2" indent="0">
                  <a:buNone/>
                </a:pPr>
                <a:endParaRPr lang="en-US" sz="2400" i="1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+(1−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685800" lvl="2" indent="0">
                  <a:buNone/>
                </a:pPr>
                <a14:m>
                  <m:oMath xmlns:m="http://schemas.openxmlformats.org/officeDocument/2006/math">
                    <m:r>
                      <a:rPr lang="en-US" sz="2100" i="1" u="sng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100" i="1" u="sng" dirty="0"/>
                  <a:t> is the </a:t>
                </a:r>
                <a:r>
                  <a:rPr lang="en-US" sz="2100" i="1" u="sng" dirty="0" smtClean="0"/>
                  <a:t>exponential moving </a:t>
                </a:r>
                <a:r>
                  <a:rPr lang="en-US" sz="2100" i="1" u="sng" dirty="0"/>
                  <a:t>average of the square gradients.</a:t>
                </a:r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𝑣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charset="0"/>
                                      </a:rPr>
                                      <m:t>+1</m:t>
                                    </m:r>
                                  </m:e>
                                </m:d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7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Default settings: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=0.9,  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=0.999,  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=0.001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36683"/>
              </a:xfrm>
              <a:blipFill rotWithShape="0">
                <a:blip r:embed="rId2"/>
                <a:stretch>
                  <a:fillRect l="-1932" t="-3333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Adam </a:t>
            </a:r>
            <a:r>
              <a:rPr lang="en-US" altLang="zh-CN" sz="2400" dirty="0" smtClean="0"/>
              <a:t>(Adaptive Moment Estimation)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Algorithm [Complete Version]: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/>
                  <a:t>Step 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i="1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2.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+(1−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"/>
                                    <m:endChr m:val="|"/>
                                    <m:ctrlPr>
                                      <a:rPr lang="hr-HR" sz="24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mr-IN" sz="2400" i="1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𝐿</m:t>
                                        </m:r>
                                      </m:num>
                                      <m:den>
                                        <m:r>
                                          <a:rPr lang="mr-IN" sz="2400" i="1">
                                            <a:latin typeface="Cambria Math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400" i="1">
                                            <a:latin typeface="Cambria Math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endParaRPr lang="en-US" sz="2400" dirty="0" smtClean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r>
                  <a:rPr lang="en-US" sz="2400" dirty="0"/>
                  <a:t>Step </a:t>
                </a:r>
                <a:r>
                  <a:rPr lang="en-US" sz="2400" dirty="0" smtClean="0"/>
                  <a:t>4.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𝑡</m:t>
                            </m:r>
                          </m:sup>
                        </m:sSubSup>
                      </m:den>
                    </m:f>
                    <m:r>
                      <a:rPr lang="en-US" sz="2400" i="1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342900" lvl="1" indent="0">
                  <a:buNone/>
                </a:pPr>
                <a:endParaRPr lang="en-US" sz="2400" dirty="0"/>
              </a:p>
              <a:p>
                <a:pPr marL="342900" lvl="1" indent="0">
                  <a:buNone/>
                </a:pPr>
                <a:r>
                  <a:rPr lang="en-US" sz="2400" dirty="0" smtClean="0"/>
                  <a:t>Step 5.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charset="0"/>
                          </a:rPr>
                          <m:t>𝜂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+1)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8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+1)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95867" y="4340578"/>
            <a:ext cx="8389163" cy="1484489"/>
            <a:chOff x="795867" y="4340578"/>
            <a:chExt cx="8389163" cy="1484489"/>
          </a:xfrm>
        </p:grpSpPr>
        <p:sp>
          <p:nvSpPr>
            <p:cNvPr id="5" name="Rectangle 4"/>
            <p:cNvSpPr/>
            <p:nvPr/>
          </p:nvSpPr>
          <p:spPr>
            <a:xfrm>
              <a:off x="795867" y="4340578"/>
              <a:ext cx="4442177" cy="148448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254978" y="4713111"/>
              <a:ext cx="1010355" cy="767645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321777" y="4790434"/>
                  <a:ext cx="2863253" cy="873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00B0F0"/>
                      </a:solidFill>
                    </a:rPr>
                    <a:t>Bias Correction 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(since we set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(0)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(0)</m:t>
                          </m:r>
                        </m:sup>
                      </m:sSup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to 0)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77" y="4790434"/>
                  <a:ext cx="2863253" cy="87325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319" t="-9091" r="-2553" b="-104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062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Weight Update Frameworks</a:t>
            </a:r>
            <a:endParaRPr lang="en-US" sz="4400" dirty="0"/>
          </a:p>
        </p:txBody>
      </p:sp>
      <p:sp>
        <p:nvSpPr>
          <p:cNvPr id="6" name="Rounded Rectangle 5"/>
          <p:cNvSpPr/>
          <p:nvPr/>
        </p:nvSpPr>
        <p:spPr>
          <a:xfrm>
            <a:off x="254002" y="1939041"/>
            <a:ext cx="4069644" cy="318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Batch Gradient Descent:</a:t>
            </a:r>
          </a:p>
          <a:p>
            <a:r>
              <a:rPr lang="en-US" sz="2400" dirty="0" smtClean="0"/>
              <a:t>1. Use all examples in each iteration.</a:t>
            </a:r>
          </a:p>
          <a:p>
            <a:r>
              <a:rPr lang="en-US" sz="2400" dirty="0" smtClean="0"/>
              <a:t>2. Exact gradient.</a:t>
            </a:r>
          </a:p>
          <a:p>
            <a:r>
              <a:rPr lang="en-US" sz="2400" dirty="0" smtClean="0"/>
              <a:t>3. Slow.</a:t>
            </a:r>
          </a:p>
          <a:p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820356" y="1939041"/>
            <a:ext cx="4069644" cy="3186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Stochastic Gradient Descent</a:t>
            </a:r>
            <a:r>
              <a:rPr lang="en-US" sz="2800" dirty="0" smtClean="0"/>
              <a:t>:</a:t>
            </a:r>
          </a:p>
          <a:p>
            <a:r>
              <a:rPr lang="en-US" sz="2400" dirty="0" smtClean="0"/>
              <a:t>1. Use one example in each iteration.</a:t>
            </a:r>
          </a:p>
          <a:p>
            <a:r>
              <a:rPr lang="en-US" sz="2400" dirty="0" smtClean="0"/>
              <a:t>2. </a:t>
            </a:r>
            <a:r>
              <a:rPr lang="en-US" altLang="zh-CN" sz="2400" dirty="0" smtClean="0"/>
              <a:t>Local gradient might be wrong.</a:t>
            </a:r>
          </a:p>
          <a:p>
            <a:r>
              <a:rPr lang="en-US" sz="2400" dirty="0" smtClean="0"/>
              <a:t>3. Fast.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096433" y="5373506"/>
            <a:ext cx="6941256" cy="711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Mini-batch gradient descent takes the best of both!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91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8336"/>
          </a:xfrm>
        </p:spPr>
      </p:pic>
    </p:spTree>
    <p:extLst>
      <p:ext uri="{BB962C8B-B14F-4D97-AF65-F5344CB8AC3E}">
        <p14:creationId xmlns:p14="http://schemas.microsoft.com/office/powerpoint/2010/main" val="1449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37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Adam </a:t>
            </a:r>
            <a:r>
              <a:rPr lang="en-US" altLang="zh-CN" sz="2400" dirty="0" smtClean="0"/>
              <a:t>(Adaptive Moment Estimation)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3360" y="1896532"/>
            <a:ext cx="3700640" cy="4334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Image credit: </a:t>
            </a:r>
            <a:r>
              <a:rPr lang="en-US" sz="2000" dirty="0" smtClean="0">
                <a:hlinkClick r:id="rId2"/>
              </a:rPr>
              <a:t>Kingma </a:t>
            </a:r>
            <a:r>
              <a:rPr lang="en-US" sz="2000" dirty="0">
                <a:hlinkClick r:id="rId2"/>
              </a:rPr>
              <a:t>&amp; Ba, </a:t>
            </a:r>
            <a:r>
              <a:rPr lang="en-US" sz="2000" dirty="0" smtClean="0">
                <a:hlinkClick r:id="rId2"/>
              </a:rPr>
              <a:t>2015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Network configurations:</a:t>
            </a:r>
          </a:p>
          <a:p>
            <a:pPr marL="342900" lvl="1" indent="0">
              <a:buNone/>
            </a:pPr>
            <a:r>
              <a:rPr lang="en-US" sz="1700" dirty="0" smtClean="0"/>
              <a:t>Input layer: 28x28</a:t>
            </a:r>
          </a:p>
          <a:p>
            <a:pPr marL="342900" lvl="1" indent="0">
              <a:buNone/>
            </a:pPr>
            <a:r>
              <a:rPr lang="en-US" sz="1700" dirty="0" smtClean="0"/>
              <a:t>2 hidden layers (1000 </a:t>
            </a:r>
            <a:r>
              <a:rPr lang="en-US" sz="1700" dirty="0" err="1" smtClean="0"/>
              <a:t>ReLUs</a:t>
            </a:r>
            <a:r>
              <a:rPr lang="en-US" sz="1700" dirty="0" smtClean="0"/>
              <a:t> each)</a:t>
            </a:r>
          </a:p>
          <a:p>
            <a:pPr marL="342900" lvl="1" indent="0">
              <a:buNone/>
            </a:pPr>
            <a:r>
              <a:rPr lang="en-US" sz="1700" dirty="0" smtClean="0"/>
              <a:t>Output: 10 </a:t>
            </a:r>
            <a:r>
              <a:rPr lang="en-US" sz="1700" dirty="0" err="1" smtClean="0"/>
              <a:t>SoftMax</a:t>
            </a:r>
            <a:endParaRPr lang="en-US" sz="1700" dirty="0" smtClean="0"/>
          </a:p>
          <a:p>
            <a:pPr marL="342900" lvl="1" indent="0">
              <a:buNone/>
            </a:pPr>
            <a:r>
              <a:rPr lang="en-US" sz="1700" dirty="0" smtClean="0"/>
              <a:t>Cross-entropy loss.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practice, </a:t>
            </a:r>
            <a:r>
              <a:rPr lang="en-US" sz="2400" dirty="0"/>
              <a:t>Adam is the default choice to </a:t>
            </a:r>
            <a:r>
              <a:rPr lang="en-US" sz="2400" dirty="0" smtClean="0"/>
              <a:t>use. </a:t>
            </a:r>
            <a:r>
              <a:rPr lang="en-US" sz="2400" dirty="0" smtClean="0">
                <a:hlinkClick r:id="rId3"/>
              </a:rPr>
              <a:t>[</a:t>
            </a:r>
            <a:r>
              <a:rPr lang="en-US" sz="2400" dirty="0">
                <a:hlinkClick r:id="rId3"/>
              </a:rPr>
              <a:t>Fei-Fei Li, Andrej Karpathy, Justin </a:t>
            </a:r>
            <a:r>
              <a:rPr lang="en-US" sz="2400" dirty="0" smtClean="0">
                <a:hlinkClick r:id="rId3"/>
              </a:rPr>
              <a:t>Johnson]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92" y="1761256"/>
            <a:ext cx="4803925" cy="46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Mini-batch gradient descent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87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Procedure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Pick a mini-batch of examples from the data</a:t>
            </a:r>
          </a:p>
          <a:p>
            <a:r>
              <a:rPr lang="en-US" sz="2400" dirty="0" smtClean="0"/>
              <a:t>For each example:</a:t>
            </a:r>
          </a:p>
          <a:p>
            <a:pPr lvl="1"/>
            <a:r>
              <a:rPr lang="en-US" sz="2400" dirty="0" smtClean="0"/>
              <a:t>Forward propagation to get the output;</a:t>
            </a:r>
          </a:p>
          <a:p>
            <a:pPr lvl="1"/>
            <a:r>
              <a:rPr lang="en-US" sz="2400" dirty="0" smtClean="0"/>
              <a:t>Backward propagation to get the gradient;</a:t>
            </a:r>
          </a:p>
          <a:p>
            <a:r>
              <a:rPr lang="en-US" sz="2400" dirty="0" smtClean="0"/>
              <a:t>Update the weights using the </a:t>
            </a:r>
            <a:r>
              <a:rPr lang="en-US" sz="2400" u="sng" dirty="0" smtClean="0"/>
              <a:t>average</a:t>
            </a:r>
            <a:r>
              <a:rPr lang="en-US" sz="2400" dirty="0" smtClean="0"/>
              <a:t> gradient.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Common mini-batch size: 32, 64, 128.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Note: Forward/Backward </a:t>
            </a:r>
            <a:r>
              <a:rPr lang="en-US" sz="2400" dirty="0"/>
              <a:t>propagation can both be done simultaneously for many examples using matrix multiplication, and this is fast on GPUs!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604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Mini-batch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0659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Recall the forward prop for a MLP: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</a:t>
                </a:r>
                <a:r>
                  <a:rPr lang="en-US" sz="2400" b="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  <m:r>
                          <a:rPr lang="en-US" sz="2400" i="1"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b="0" dirty="0" smtClean="0"/>
                  <a:t> is the activation function for the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𝑘</m:t>
                    </m:r>
                    <m:r>
                      <a:rPr lang="en-US" sz="2400" i="1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b="0" dirty="0" smtClean="0"/>
                  <a:t>)st layer,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[</m:t>
                    </m:r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  <m:r>
                      <a:rPr lang="en-US" sz="24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b="0" dirty="0" smtClean="0"/>
                  <a:t> is the weights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[</m:t>
                    </m:r>
                    <m:r>
                      <a:rPr lang="en-US" sz="2400" b="0" i="1" smtClean="0">
                        <a:latin typeface="Cambria Math" charset="0"/>
                      </a:rPr>
                      <m:t>𝑗</m:t>
                    </m:r>
                    <m:r>
                      <a:rPr lang="en-US" sz="2400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b="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[</m:t>
                    </m:r>
                    <m:r>
                      <a:rPr lang="en-US" sz="2400" b="0" i="1" smtClean="0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0" dirty="0" smtClean="0"/>
                  <a:t>If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400" b="0" dirty="0" smtClean="0"/>
                  <a:t> examples, we can define</a:t>
                </a:r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 express the forward prop as</a:t>
                </a:r>
              </a:p>
              <a:p>
                <a:pPr marL="0" indent="0">
                  <a:buNone/>
                </a:pPr>
                <a:endParaRPr lang="en-US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06597"/>
              </a:xfrm>
              <a:blipFill rotWithShape="0">
                <a:blip r:embed="rId2"/>
                <a:stretch>
                  <a:fillRect l="-1005" t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6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An example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5175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Minimize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𝐿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sz="24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charset="0"/>
                          </a:rPr>
                          <m:t>40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𝑤</m:t>
                                </m:r>
                                <m:r>
                                  <a:rPr lang="en-US" sz="2400" i="1">
                                    <a:latin typeface="Cambria Math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=−97.5, −92.5, …, 92.5, 97.5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We know that the optimal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  <m:r>
                      <a:rPr lang="en-US" sz="2400" b="0" i="1" smtClean="0">
                        <a:latin typeface="Cambria Math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Suppose our initial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is -100. Use the basic steepest descent method with fixed learning rate = 0.2.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What’s the performances of these three frameworks?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51753"/>
              </a:xfrm>
              <a:blipFill rotWithShape="0">
                <a:blip r:embed="rId2"/>
                <a:stretch>
                  <a:fillRect l="-1159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9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An example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4" y="1690689"/>
            <a:ext cx="6817812" cy="5167311"/>
          </a:xfrm>
        </p:spPr>
      </p:pic>
    </p:spTree>
    <p:extLst>
      <p:ext uri="{BB962C8B-B14F-4D97-AF65-F5344CB8AC3E}">
        <p14:creationId xmlns:p14="http://schemas.microsoft.com/office/powerpoint/2010/main" val="17404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Weight Update Methods</a:t>
            </a:r>
            <a:endParaRPr lang="en-US" sz="4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8490" y="3764844"/>
            <a:ext cx="8014051" cy="2692399"/>
            <a:chOff x="468490" y="3764844"/>
            <a:chExt cx="8014051" cy="2692399"/>
          </a:xfrm>
        </p:grpSpPr>
        <p:sp>
          <p:nvSpPr>
            <p:cNvPr id="4" name="Alternate Process 3"/>
            <p:cNvSpPr/>
            <p:nvPr/>
          </p:nvSpPr>
          <p:spPr>
            <a:xfrm>
              <a:off x="468490" y="3764844"/>
              <a:ext cx="6587066" cy="1919112"/>
            </a:xfrm>
            <a:prstGeom prst="flowChartAlternateProcess">
              <a:avLst/>
            </a:prstGeom>
            <a:ln w="635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Bent Arrow 4"/>
            <p:cNvSpPr/>
            <p:nvPr/>
          </p:nvSpPr>
          <p:spPr>
            <a:xfrm rot="10800000" flipH="1">
              <a:off x="1490133" y="5683953"/>
              <a:ext cx="699911" cy="705557"/>
            </a:xfrm>
            <a:prstGeom prst="bentArrow">
              <a:avLst>
                <a:gd name="adj1" fmla="val 25000"/>
                <a:gd name="adj2" fmla="val 29445"/>
                <a:gd name="adj3" fmla="val 25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2852" y="5872468"/>
              <a:ext cx="62596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Element-wise adaptive learning rate</a:t>
              </a:r>
              <a:endParaRPr lang="en-US" sz="3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161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Steepest Descent (Review)</a:t>
            </a:r>
          </a:p>
          <a:p>
            <a:r>
              <a:rPr lang="en-US" sz="3200" dirty="0" smtClean="0"/>
              <a:t>Momentum (Review)</a:t>
            </a:r>
          </a:p>
          <a:p>
            <a:r>
              <a:rPr lang="en-US" sz="3100" dirty="0" smtClean="0">
                <a:hlinkClick r:id="rId2"/>
              </a:rPr>
              <a:t>Nesterov Accelerated Gradient</a:t>
            </a:r>
            <a:endParaRPr lang="en-US" sz="3100" dirty="0" smtClean="0"/>
          </a:p>
          <a:p>
            <a:endParaRPr lang="en-US" sz="3100" dirty="0" smtClean="0"/>
          </a:p>
          <a:p>
            <a:r>
              <a:rPr lang="en-US" sz="3200" dirty="0" err="1" smtClean="0"/>
              <a:t>AdaGrad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3"/>
              </a:rPr>
              <a:t>[Duchi et al., 2011]</a:t>
            </a:r>
            <a:endParaRPr lang="en-US" sz="3200" dirty="0" smtClean="0"/>
          </a:p>
          <a:p>
            <a:r>
              <a:rPr lang="en-US" sz="3200" dirty="0" smtClean="0"/>
              <a:t>RMSprop </a:t>
            </a:r>
            <a:r>
              <a:rPr lang="en-US" sz="3200" dirty="0" smtClean="0">
                <a:hlinkClick r:id="rId4"/>
              </a:rPr>
              <a:t>[Tieleman</a:t>
            </a:r>
            <a:r>
              <a:rPr lang="en-US" sz="3200" dirty="0">
                <a:hlinkClick r:id="rId4"/>
              </a:rPr>
              <a:t> </a:t>
            </a:r>
            <a:r>
              <a:rPr lang="en-US" sz="3200" dirty="0" smtClean="0">
                <a:hlinkClick r:id="rId4"/>
              </a:rPr>
              <a:t>&amp; Hinton, 2012]</a:t>
            </a:r>
            <a:endParaRPr lang="en-US" sz="3200" dirty="0" smtClean="0"/>
          </a:p>
          <a:p>
            <a:r>
              <a:rPr lang="en-US" sz="3200" dirty="0" smtClean="0"/>
              <a:t>Adam </a:t>
            </a:r>
            <a:r>
              <a:rPr lang="en-US" sz="3200" dirty="0" smtClean="0">
                <a:hlinkClick r:id="rId5"/>
              </a:rPr>
              <a:t>[Kingma &amp; Ba, 2015]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89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Steepest Descent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Algorithm</a:t>
                </a:r>
                <a:r>
                  <a:rPr lang="en-US" sz="2400" dirty="0" smtClean="0"/>
                  <a:t>:</a:t>
                </a:r>
                <a:endParaRPr lang="en-US" sz="2400" b="0" dirty="0" smtClean="0"/>
              </a:p>
              <a:p>
                <a:pPr marL="342900" lvl="1" indent="0">
                  <a:buNone/>
                </a:pPr>
                <a:r>
                  <a:rPr lang="en-US" sz="2400" b="0" dirty="0" smtClean="0"/>
                  <a:t>Step 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𝑤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(</m:t>
                        </m:r>
                        <m:r>
                          <a:rPr lang="en-US" sz="2400" i="1">
                            <a:latin typeface="Cambria Math" charset="0"/>
                          </a:rPr>
                          <m:t>𝑡</m:t>
                        </m:r>
                        <m:r>
                          <a:rPr lang="en-US" sz="2400" i="1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−</m:t>
                    </m:r>
                    <m:r>
                      <a:rPr lang="en-US" sz="2400" b="0" i="1" smtClean="0">
                        <a:latin typeface="Cambria Math" charset="0"/>
                      </a:rPr>
                      <m:t>𝜂</m:t>
                    </m:r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hr-HR" sz="2400" i="1"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40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mr-IN" sz="2400" i="1" smtClean="0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mr-IN" sz="2400" i="1" smtClean="0">
                                    <a:latin typeface="Cambria Math" charset="0"/>
                                  </a:rPr>
                                  <m:t>𝜕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Very simple. Just one step.</a:t>
                </a:r>
              </a:p>
              <a:p>
                <a:r>
                  <a:rPr lang="en-US" sz="2400" dirty="0" smtClean="0"/>
                  <a:t>Poor convergence if the function surface is more steep in one dimension than in another. Let’s see an example!</a:t>
                </a: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846108"/>
              </a:xfrm>
              <a:blipFill rotWithShape="0">
                <a:blip r:embed="rId2"/>
                <a:stretch>
                  <a:fillRect l="-193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3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</TotalTime>
  <Words>2069</Words>
  <Application>Microsoft Macintosh PowerPoint</Application>
  <PresentationFormat>On-screen Show (4:3)</PresentationFormat>
  <Paragraphs>228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DengXian</vt:lpstr>
      <vt:lpstr>DengXian Light</vt:lpstr>
      <vt:lpstr>Mangal</vt:lpstr>
      <vt:lpstr>Office Theme</vt:lpstr>
      <vt:lpstr>CS 760 Methods for Weight Update in Neural Networks</vt:lpstr>
      <vt:lpstr>Weight Update Frameworks</vt:lpstr>
      <vt:lpstr>Weight Update Frameworks</vt:lpstr>
      <vt:lpstr>Mini-batch gradient descent</vt:lpstr>
      <vt:lpstr>Mini-batch gradient descent</vt:lpstr>
      <vt:lpstr>An example</vt:lpstr>
      <vt:lpstr>An example</vt:lpstr>
      <vt:lpstr>Weight Update Methods</vt:lpstr>
      <vt:lpstr>Steepest Descent</vt:lpstr>
      <vt:lpstr>Steepest Descent</vt:lpstr>
      <vt:lpstr>Steepest Descent</vt:lpstr>
      <vt:lpstr>Momentum</vt:lpstr>
      <vt:lpstr>Momentum</vt:lpstr>
      <vt:lpstr>PowerPoint Presentation</vt:lpstr>
      <vt:lpstr>Nesterov Accelerated Gradient</vt:lpstr>
      <vt:lpstr>An example</vt:lpstr>
      <vt:lpstr>Nesterov Accelerated Gradient</vt:lpstr>
      <vt:lpstr>PowerPoint Presentation</vt:lpstr>
      <vt:lpstr>Element-wise adaptive learning rate</vt:lpstr>
      <vt:lpstr>AdaGrad (Adaptive Gradient)</vt:lpstr>
      <vt:lpstr>AdaGrad (Adaptive Gradient)</vt:lpstr>
      <vt:lpstr>PowerPoint Presentation</vt:lpstr>
      <vt:lpstr>AdaGrad (Adaptive Gradient)</vt:lpstr>
      <vt:lpstr>RMSProp (Root Mean Square Propagation)</vt:lpstr>
      <vt:lpstr>PowerPoint Presentation</vt:lpstr>
      <vt:lpstr>Another example (saddle point)</vt:lpstr>
      <vt:lpstr>PowerPoint Presentation</vt:lpstr>
      <vt:lpstr>Adam (Adaptive Moment Estimation)</vt:lpstr>
      <vt:lpstr>Adam (Adaptive Moment Estimation)</vt:lpstr>
      <vt:lpstr>PowerPoint Presentation</vt:lpstr>
      <vt:lpstr>PowerPoint Presentation</vt:lpstr>
      <vt:lpstr>Adam (Adaptive Moment Estimation)</vt:lpstr>
      <vt:lpstr>Thanks!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636/838 Methods for Weight Update in Neural Networks</dc:title>
  <dc:creator>Yujia Bao</dc:creator>
  <cp:lastModifiedBy>Yujia Bao</cp:lastModifiedBy>
  <cp:revision>95</cp:revision>
  <dcterms:created xsi:type="dcterms:W3CDTF">2017-02-25T21:28:08Z</dcterms:created>
  <dcterms:modified xsi:type="dcterms:W3CDTF">2017-03-01T15:42:40Z</dcterms:modified>
</cp:coreProperties>
</file>