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tags/tag24.xml" ContentType="application/vnd.openxmlformats-officedocument.presentationml.tags+xml"/>
  <Override PartName="/ppt/notesSlides/notesSlide30.xml" ContentType="application/vnd.openxmlformats-officedocument.presentationml.notesSlide+xml"/>
  <Override PartName="/ppt/tags/tag25.xml" ContentType="application/vnd.openxmlformats-officedocument.presentationml.tags+xml"/>
  <Override PartName="/ppt/notesSlides/notesSlide3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7" r:id="rId2"/>
    <p:sldId id="818" r:id="rId3"/>
    <p:sldId id="847" r:id="rId4"/>
    <p:sldId id="848" r:id="rId5"/>
    <p:sldId id="833" r:id="rId6"/>
    <p:sldId id="837" r:id="rId7"/>
    <p:sldId id="821" r:id="rId8"/>
    <p:sldId id="845" r:id="rId9"/>
    <p:sldId id="846" r:id="rId10"/>
    <p:sldId id="827" r:id="rId11"/>
    <p:sldId id="853" r:id="rId12"/>
    <p:sldId id="823" r:id="rId13"/>
    <p:sldId id="834" r:id="rId14"/>
    <p:sldId id="838" r:id="rId15"/>
    <p:sldId id="830" r:id="rId16"/>
    <p:sldId id="854" r:id="rId17"/>
    <p:sldId id="836" r:id="rId18"/>
    <p:sldId id="855" r:id="rId19"/>
    <p:sldId id="856" r:id="rId20"/>
    <p:sldId id="825" r:id="rId21"/>
    <p:sldId id="842" r:id="rId22"/>
    <p:sldId id="841" r:id="rId23"/>
    <p:sldId id="857" r:id="rId24"/>
    <p:sldId id="858" r:id="rId25"/>
    <p:sldId id="859" r:id="rId26"/>
    <p:sldId id="860" r:id="rId27"/>
    <p:sldId id="861" r:id="rId28"/>
    <p:sldId id="835" r:id="rId29"/>
    <p:sldId id="831" r:id="rId30"/>
    <p:sldId id="840" r:id="rId31"/>
    <p:sldId id="828" r:id="rId32"/>
    <p:sldId id="851" r:id="rId33"/>
    <p:sldId id="843" r:id="rId34"/>
    <p:sldId id="824" r:id="rId35"/>
    <p:sldId id="822" r:id="rId36"/>
    <p:sldId id="849" r:id="rId37"/>
    <p:sldId id="832" r:id="rId38"/>
    <p:sldId id="850" r:id="rId39"/>
    <p:sldId id="829" r:id="rId40"/>
    <p:sldId id="839" r:id="rId41"/>
    <p:sldId id="844" r:id="rId42"/>
    <p:sldId id="820" r:id="rId43"/>
    <p:sldId id="82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  <a:srgbClr val="F44336"/>
    <a:srgbClr val="7F7A7A"/>
    <a:srgbClr val="181717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7"/>
    <p:restoredTop sz="63279"/>
  </p:normalViewPr>
  <p:slideViewPr>
    <p:cSldViewPr snapToGrid="0" showGuides="1">
      <p:cViewPr>
        <p:scale>
          <a:sx n="66" d="100"/>
          <a:sy n="66" d="100"/>
        </p:scale>
        <p:origin x="1736" y="120"/>
      </p:cViewPr>
      <p:guideLst>
        <p:guide orient="horz" pos="2183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27198-0B33-D041-BD75-08E05F9A2064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FAD08-4470-2E45-BC81-90AF3273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02B15-99FD-BF43-AB3E-E69DE7AA8F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38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achieve this, we conceptualize a novel space of generalized event cameras in terms of when events are generated and what flux information is captured.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generalized event cameras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produce a sparse spatiotemporal stream – but the key difference is that this stream inherently preserves scene intensity.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5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make use of rich flux descriptors that go beyond what existing event cameras capture.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flux descriptors can be motion adaptive,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span spatial extents,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 even utilize unconventional modalities such as coded exposures.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0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Generalized event cameras facilitate high-fidelity intensity imaging while retaining a low sensor readout.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makes it possible to image the slingshot at 3000 FPS, but with a readout of 495 Mbps for a 1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Mpixel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array, which for context, is an order of magnitude lower than a high-speed camera and would fit comfortably within the bandwidth of USB 3.0.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72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crucial detail in generalized events is how we implement them, since their enabling techniques may not be easy to implement in analog.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this reason, we turn to an emerging sensing technology, single-photon sensors,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 can provide digital access to photon detections  as a sequence of extremely high-speed binary frames.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63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design lightweight and efficient algorithms that transform photon detections into generalized event streams.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07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now demonstrate the capabilities of generalized event cameras.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image a stress ball that is hurled at a coffee cup, aiming to capture its non-rigid deformations.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30 FPS capture conveys the extent and speed of motion in this scene.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14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high-speed camera can capture the deformation dynamics at 500 FPS. However, each captured frame is SNR-limited in indoor conditions, and features prominent noise and compression artifacts arising from the camera’s ISP.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Meanwhile, reconstructions from an event camera lack scene information and do not capture the coffee mug placed on the table.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79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comparison, our generalized events provide high-quality reconstructions at 3000 FPS that successfully capture the extensive deformations of the stress ball. The readout cost of our events are quite low at 360 Mbps for a 1MPixel array.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64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Next, we consider an urban nighttime traffic scene.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frame-based cameras, low-light scenes force a choice between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(animate)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short exposures that preserve motion information but are too noisy,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long exposures that mitigate noise, but suffer from motion blur.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7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Nighttime sequences are also challenging for existing event cameras,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leading to significant blur in detecting events.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a result, the outputs of a technique such as E2VID are also of low quality.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4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Imagine trying to capture a ping-pong ball launched by a slingshot.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conventional, 30 FPS camera is unfortunately too slow for this purpose, and the ping-pong ball is a blur.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68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generalized events benefit from their single-photon implementation and offer good low-light performance.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Here, we show reconstructions at 3000 FPS and with a readout of 315 Mbps per megapixel.  </a:t>
            </a:r>
          </a:p>
          <a:p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 to recovering details of the motorcyclist and car, we recover the flicker of AC lights mounted just outside the glass building. </a:t>
            </a:r>
          </a:p>
          <a:p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indoor LED lights, in comparison, do not vary as conspicuously. </a:t>
            </a:r>
          </a:p>
          <a:p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Finally, we observe a few artifacts from our restoration techniques, which were trained solely on synthetic data.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8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2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70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22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11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52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a direct implication of preserving intensity information, we can run a variety of downstream algorithms in a plug-and-play manner.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show this on a tennis forehand sequence,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a 30 FPS capture that depicts the racket speed,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our reconstructions which capture the racket swing in extreme slow motion.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9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run a corner detector and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object detector. The latter succeeds in detecting the person, racket and tennis ball.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4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can also reliably estimate the player’s pose,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provide fine-grained segmentation of both static and dynamic regions of the scene.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89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key consideration in realizing generalized event cameras is the readout of single-photon data.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Single-photon sensors produce an exorbitant amount of data, as high as 100 Gbps for a 1MPixel array,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 easily overwhelm existing data peripherals.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realize the benefits provided by generalized events, it is critical to perform relevant computations close to the sensor, thereby preventing photon detection readout.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22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could resort to high-speed cameras, which captures the dynamics of the slingshot.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However, there are two problems here: one, the high-speed images are quite noisy, and two, we have to readout a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data, around 15 Gbps for a 1-megapixel sensor.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large data rate can easily saturate current data transfer protocols such as USB 3.0.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0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show that our proposed computations are lightweight and efficient enough to be carried out near sensor, using a recent single-photon compute platform called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UltraPhase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Across several instances of our generalized event cameras, which we mark in yellow, we demonstrate that on-chip implementations can reduce sensor readout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power costs by over two orders of magnitude.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70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summary, we design a novel class of generalized event streams that contain rich scene intensity information, by harnessing the outputs of single-photon sensors. 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generalized event cameras provide the exciting capability of high-fidelity imaging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an efficient readout,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 directly facilitates plug-and-play event vision without the need for any algorithmic re-engineering or retraining.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32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Event cameras---inspired by biological visual systems--were designed to address these fundamental challenges---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the goal of capturing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fast dynamics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maintaining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low sensor readout.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Event cameras achieve this by selectively transmitting data, rather than dense transmission.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5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Each pixel of an event camera transmits information only when the perceived brightness increases or decreases by a fixed threshold. 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transmitted information encodes the polarity of change. This produces a temporal series of blue and red spikes, corresponding to positive and negative changes respectively.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is another visualization of the event camera’s outputs, as a spatiotemporal grid of change polarities.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21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Unfortunately, the sparse spatiotemporal data captured by an event camera does not retain sufficient information to reconstruct high-quality scene intensities.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example, here are the outputs of a recent intensity-from-events technique. Details of the scene are hard to discern in dynamic regions, while being completely lost in static regions.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7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lossy nature of event camera outputs also limits their downstream performance.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instance, consider this tennis scene captured using a commercial event camera.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 it is possible to run certain tasks on events, such as corner detection…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other tasks, such as object detection, events do not provide sufficient contextual information. As a result, we fail to detect the tennis racket and the ball in this scene.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goal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to design a new class of event cameras that can be used in a plug-and-play manner with a gamut of computer vision algorithms, even in very challenging scenarios involving high-speed motion and low light.</a:t>
            </a:r>
          </a:p>
          <a:p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For example,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addition to detecting corners;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would like to detect the person, racket, and ball in this scene;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estimate human poses reliably;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(animate)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segment all portions of the scene---including static regions.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AD08-4470-2E45-BC81-90AF3273E5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7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21CC3-7FEA-8149-BB7B-0F847FF69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7457E-EA77-D242-95F1-30A0E290A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4614A-6D7E-5944-9383-258BDF3D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256E9-1A7B-2240-9C35-511C53AC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89062-1242-2544-A183-56C6E797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8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C224E-B42A-9640-AA4A-99F031E6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A4A3A-AC03-0841-8E53-DFBC323EB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87FF1-0574-2C45-AC85-6E684767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CB367-C780-754B-AF81-1AE40F69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8A185-D1BA-3A4A-B39C-5A192A2D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4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12740A-23E7-1E4A-9120-EAAA4D989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C6F7A-79C1-2A42-920B-C0F681CA3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50B76-7B0A-E849-9D23-3B2C3601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D00D1-4D43-6346-BE53-DA1571DD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249A5-BE87-574D-91AA-C5DDA122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879B-61E3-A845-B872-01D0B52A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6390F-D0D6-3748-8CC1-A2CE345A1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0EA13-EE58-A04C-B7F1-F5502B41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6710F-32A8-D541-BA95-090ECBDA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0CB06-CCDB-CF49-998A-1B7BCCC7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7D50-6C64-D045-8C96-0B51EF19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6B671-C4D2-ED4C-A8AF-38E1EB960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553E6-78C6-FC43-AADD-686EE2A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FEC36-28FB-0646-BCDC-F3A8B51FB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50BE7-A345-574A-989B-D2357775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1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3684-2E2C-114F-951A-B01A328B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01DB0-C43D-CE4D-8D37-C18687591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547EE-AEEE-844D-B277-6F11159CA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D42F6-D6B1-EF4E-AC32-C2A332B8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51FB3-B3BE-384F-8A39-682204C0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6F26B-6266-8A40-9DD7-5AFF9BBE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0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4D87-9968-144A-8ECB-E69E2F65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A0C68-A72A-884C-9D3E-2EB316A60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3D24A-1D64-7249-B635-8D9943ED3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0C2AF-574B-0148-A877-3E766878B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3856E-F1E0-064F-9199-7CB6CE258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0C37A-75E5-564A-8B38-55F4385B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C4113-04E3-6345-A842-B2A1FA0B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D9476-580A-834F-9AC7-4034D136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5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A154-041D-0848-B043-11D89F74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8E44D-CAE5-8E49-88AF-E0BCC2C0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4D76B3-F82B-1940-BB8E-ADF12D8B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11F37-F44B-6F42-AB4C-1402C2B3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3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DCE6F-F809-EC4B-BACC-0316FE91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48088-48AC-4949-BBEC-5AF35464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6953-852F-D843-AFB1-7A5B9074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9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56C4F-400D-9746-9498-789DBD514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17C8-43FA-8444-8E61-C7031897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B547E-BA16-B842-BE17-22D329146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44B7-348E-2B4B-877B-A24DF7C3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71A2B-C030-0946-BAD7-BABDEE54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E0F1E-FA1C-7947-8A74-D5192F62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4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EDF1-A100-7B46-9E31-4ADE94C1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5F43D-BFCC-0545-935D-6B4915C66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E9A9C-E662-3045-ACAB-2E6B73B26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2BE5A-BCC2-3849-AADB-AAAA8649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A8872-F594-644A-9505-511F4614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DA995-C238-7C41-AC86-4311DB5E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0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2A580-AFDD-4E4A-820B-19A137FC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FB298-95BE-BA47-A13E-A29623B4D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7A7B9-6FF8-AD43-879B-B9FA88103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7419-7ED9-5846-8778-01393867CEA5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3C873-9DEF-7748-864C-275FD8223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53724-BEC8-F048-A2C0-10C5848E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121F-6627-4E4E-B02F-DCB4A768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1.png"/><Relationship Id="rId9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41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emf"/><Relationship Id="rId3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44.emf"/><Relationship Id="rId32" Type="http://schemas.openxmlformats.org/officeDocument/2006/relationships/image" Target="../media/image52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8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12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14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9.m4v"/><Relationship Id="rId7" Type="http://schemas.openxmlformats.org/officeDocument/2006/relationships/notesSlide" Target="../notesSlides/notesSlide16.xml"/><Relationship Id="rId2" Type="http://schemas.microsoft.com/office/2007/relationships/media" Target="../media/media9.m4v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1.png"/><Relationship Id="rId5" Type="http://schemas.openxmlformats.org/officeDocument/2006/relationships/video" Target="../media/media10.mp4"/><Relationship Id="rId10" Type="http://schemas.openxmlformats.org/officeDocument/2006/relationships/image" Target="../media/image60.png"/><Relationship Id="rId4" Type="http://schemas.microsoft.com/office/2007/relationships/media" Target="../media/media10.mp4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16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6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mp4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5.mp4"/><Relationship Id="rId7" Type="http://schemas.openxmlformats.org/officeDocument/2006/relationships/image" Target="../media/image66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video" Target="../media/media16.mp4"/><Relationship Id="rId7" Type="http://schemas.openxmlformats.org/officeDocument/2006/relationships/notesSlide" Target="../notesSlides/notesSlide18.xml"/><Relationship Id="rId2" Type="http://schemas.microsoft.com/office/2007/relationships/media" Target="../media/media16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17.mp4"/><Relationship Id="rId4" Type="http://schemas.microsoft.com/office/2007/relationships/media" Target="../media/media17.mp4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video" Target="../media/media18.mp4"/><Relationship Id="rId7" Type="http://schemas.openxmlformats.org/officeDocument/2006/relationships/notesSlide" Target="../notesSlides/notesSlide19.xml"/><Relationship Id="rId2" Type="http://schemas.microsoft.com/office/2007/relationships/media" Target="../media/media18.mp4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19.mp4"/><Relationship Id="rId4" Type="http://schemas.microsoft.com/office/2007/relationships/media" Target="../media/media19.mp4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0.mp4"/><Relationship Id="rId2" Type="http://schemas.microsoft.com/office/2007/relationships/media" Target="../media/media20.mp4"/><Relationship Id="rId1" Type="http://schemas.openxmlformats.org/officeDocument/2006/relationships/tags" Target="../tags/tag19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22.mp4"/><Relationship Id="rId7" Type="http://schemas.openxmlformats.org/officeDocument/2006/relationships/image" Target="../media/image72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2.mp4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24.mp4"/><Relationship Id="rId7" Type="http://schemas.openxmlformats.org/officeDocument/2006/relationships/image" Target="../media/image74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4.mp4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26.mp4"/><Relationship Id="rId7" Type="http://schemas.openxmlformats.org/officeDocument/2006/relationships/image" Target="../media/image76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6.mp4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28.mp4"/><Relationship Id="rId7" Type="http://schemas.openxmlformats.org/officeDocument/2006/relationships/image" Target="../media/image78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8.mp4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media" Target="../media/media30.mp4"/><Relationship Id="rId7" Type="http://schemas.openxmlformats.org/officeDocument/2006/relationships/image" Target="../media/image80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0.mp4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media" Target="../media/media31.mp4"/><Relationship Id="rId7" Type="http://schemas.openxmlformats.org/officeDocument/2006/relationships/notesSlide" Target="../notesSlides/notesSlide26.xml"/><Relationship Id="rId2" Type="http://schemas.openxmlformats.org/officeDocument/2006/relationships/video" Target="NULL" TargetMode="Externa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2.mp4"/><Relationship Id="rId4" Type="http://schemas.microsoft.com/office/2007/relationships/media" Target="../media/media32.mp4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86.emf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3" Type="http://schemas.openxmlformats.org/officeDocument/2006/relationships/video" Target="../media/media33.mp4"/><Relationship Id="rId7" Type="http://schemas.openxmlformats.org/officeDocument/2006/relationships/video" Target="../media/media6.mp4"/><Relationship Id="rId12" Type="http://schemas.openxmlformats.org/officeDocument/2006/relationships/image" Target="../media/image56.png"/><Relationship Id="rId2" Type="http://schemas.microsoft.com/office/2007/relationships/media" Target="../media/media33.mp4"/><Relationship Id="rId1" Type="http://schemas.openxmlformats.org/officeDocument/2006/relationships/tags" Target="../tags/tag25.xml"/><Relationship Id="rId6" Type="http://schemas.microsoft.com/office/2007/relationships/media" Target="../media/media6.mp4"/><Relationship Id="rId11" Type="http://schemas.openxmlformats.org/officeDocument/2006/relationships/image" Target="../media/image93.png"/><Relationship Id="rId5" Type="http://schemas.openxmlformats.org/officeDocument/2006/relationships/video" Target="../media/media34.mp4"/><Relationship Id="rId10" Type="http://schemas.openxmlformats.org/officeDocument/2006/relationships/image" Target="../media/image92.png"/><Relationship Id="rId4" Type="http://schemas.microsoft.com/office/2007/relationships/media" Target="../media/media34.mp4"/><Relationship Id="rId9" Type="http://schemas.openxmlformats.org/officeDocument/2006/relationships/notesSlide" Target="../notesSlides/notesSlide31.xml"/><Relationship Id="rId1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video" Target="../media/media9.m4v"/><Relationship Id="rId7" Type="http://schemas.openxmlformats.org/officeDocument/2006/relationships/image" Target="../media/image58.png"/><Relationship Id="rId2" Type="http://schemas.microsoft.com/office/2007/relationships/media" Target="../media/media9.m4v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10.mp4"/><Relationship Id="rId4" Type="http://schemas.microsoft.com/office/2007/relationships/media" Target="../media/media10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50.png"/><Relationship Id="rId3" Type="http://schemas.openxmlformats.org/officeDocument/2006/relationships/image" Target="../media/image25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8.pn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5.mp4"/><Relationship Id="rId2" Type="http://schemas.microsoft.com/office/2007/relationships/media" Target="../media/media35.mp4"/><Relationship Id="rId1" Type="http://schemas.openxmlformats.org/officeDocument/2006/relationships/tags" Target="../tags/tag31.xml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5.mp4"/><Relationship Id="rId7" Type="http://schemas.openxmlformats.org/officeDocument/2006/relationships/image" Target="../media/image15.png"/><Relationship Id="rId2" Type="http://schemas.microsoft.com/office/2007/relationships/media" Target="../media/media5.mp4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130D-FD89-B64F-A8F2-1EED0361E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2926"/>
            <a:ext cx="9144000" cy="1532270"/>
          </a:xfrm>
        </p:spPr>
        <p:txBody>
          <a:bodyPr>
            <a:noAutofit/>
          </a:bodyPr>
          <a:lstStyle/>
          <a:p>
            <a:r>
              <a:rPr lang="en-IN" sz="4800" dirty="0">
                <a:solidFill>
                  <a:schemeClr val="accent4"/>
                </a:solidFill>
                <a:latin typeface="+mn-lt"/>
              </a:rPr>
              <a:t>Generalized Event Cameras</a:t>
            </a:r>
            <a:endParaRPr lang="en-US" sz="48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9D3C0-249C-E841-B38A-39BE5645234D}"/>
              </a:ext>
            </a:extLst>
          </p:cNvPr>
          <p:cNvSpPr/>
          <p:nvPr/>
        </p:nvSpPr>
        <p:spPr>
          <a:xfrm>
            <a:off x="5858434" y="291096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380A620-7DDA-FCC8-DFDC-4329D2B6A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3500438"/>
            <a:ext cx="10929257" cy="121285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Varun Sundar</a:t>
            </a:r>
            <a:r>
              <a:rPr lang="en-US" sz="2800" baseline="30000" dirty="0">
                <a:solidFill>
                  <a:schemeClr val="bg1"/>
                </a:solidFill>
              </a:rPr>
              <a:t>1*</a:t>
            </a:r>
            <a:r>
              <a:rPr lang="en-US" sz="2800" dirty="0">
                <a:solidFill>
                  <a:schemeClr val="bg1"/>
                </a:solidFill>
              </a:rPr>
              <a:t>, Matthew Dutson</a:t>
            </a:r>
            <a:r>
              <a:rPr lang="en-US" sz="2800" baseline="30000" dirty="0">
                <a:solidFill>
                  <a:schemeClr val="bg1"/>
                </a:solidFill>
              </a:rPr>
              <a:t>1*</a:t>
            </a:r>
            <a:r>
              <a:rPr lang="en-US" sz="2800" dirty="0">
                <a:solidFill>
                  <a:schemeClr val="bg1"/>
                </a:solidFill>
              </a:rPr>
              <a:t>, Andrei Ardelean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Claudio Bruschini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Edoardo</a:t>
            </a:r>
            <a:r>
              <a:rPr lang="en-US" sz="2800" dirty="0">
                <a:solidFill>
                  <a:schemeClr val="bg1"/>
                </a:solidFill>
              </a:rPr>
              <a:t> Charbon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Mohit Gupta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C62C5D-F4CB-CDBF-EAC1-197426498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183" y="4462050"/>
            <a:ext cx="3451123" cy="14379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F70760-A671-4D45-30C6-21C90938C12C}"/>
              </a:ext>
            </a:extLst>
          </p:cNvPr>
          <p:cNvSpPr/>
          <p:nvPr/>
        </p:nvSpPr>
        <p:spPr>
          <a:xfrm>
            <a:off x="7952844" y="462426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F5582D-9F4D-A61A-5081-A49FC098B976}"/>
              </a:ext>
            </a:extLst>
          </p:cNvPr>
          <p:cNvSpPr txBox="1"/>
          <p:nvPr/>
        </p:nvSpPr>
        <p:spPr>
          <a:xfrm>
            <a:off x="2819913" y="4695128"/>
            <a:ext cx="30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1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620985-0011-B7C7-A88E-7D2F691C05D2}"/>
              </a:ext>
            </a:extLst>
          </p:cNvPr>
          <p:cNvGrpSpPr/>
          <p:nvPr/>
        </p:nvGrpSpPr>
        <p:grpSpPr>
          <a:xfrm>
            <a:off x="6847491" y="4657814"/>
            <a:ext cx="2213584" cy="907353"/>
            <a:chOff x="5305037" y="3650071"/>
            <a:chExt cx="2213584" cy="907353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74A42A7D-B213-5834-C6B8-5DA8A8C12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605" y="3989066"/>
              <a:ext cx="1953016" cy="568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97E45F-DD34-49C5-66C6-E07E669EA13B}"/>
                </a:ext>
              </a:extLst>
            </p:cNvPr>
            <p:cNvSpPr txBox="1"/>
            <p:nvPr/>
          </p:nvSpPr>
          <p:spPr>
            <a:xfrm>
              <a:off x="5305037" y="3650071"/>
              <a:ext cx="306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aseline="30000" dirty="0">
                  <a:solidFill>
                    <a:schemeClr val="bg1"/>
                  </a:solidFill>
                  <a:latin typeface="+mj-lt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AC28283-2B70-064C-B5DD-8D1E0632DC43}"/>
              </a:ext>
            </a:extLst>
          </p:cNvPr>
          <p:cNvSpPr txBox="1"/>
          <p:nvPr/>
        </p:nvSpPr>
        <p:spPr>
          <a:xfrm>
            <a:off x="3637720" y="6338410"/>
            <a:ext cx="491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* denotes equal contribution</a:t>
            </a:r>
          </a:p>
        </p:txBody>
      </p:sp>
    </p:spTree>
    <p:extLst>
      <p:ext uri="{BB962C8B-B14F-4D97-AF65-F5344CB8AC3E}">
        <p14:creationId xmlns:p14="http://schemas.microsoft.com/office/powerpoint/2010/main" val="3920572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Generalized Event Streams</a:t>
            </a:r>
          </a:p>
        </p:txBody>
      </p:sp>
      <p:pic>
        <p:nvPicPr>
          <p:cNvPr id="25" name="Picture 24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1845120F-D622-6AA2-565D-2E69DE68C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62" t="24411" r="22690" b="23456"/>
          <a:stretch/>
        </p:blipFill>
        <p:spPr>
          <a:xfrm>
            <a:off x="3094358" y="1449000"/>
            <a:ext cx="5857660" cy="39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B36FDB-A45F-574E-90A8-A4A54DF131A3}"/>
              </a:ext>
            </a:extLst>
          </p:cNvPr>
          <p:cNvSpPr txBox="1"/>
          <p:nvPr/>
        </p:nvSpPr>
        <p:spPr>
          <a:xfrm>
            <a:off x="1047057" y="5612380"/>
            <a:ext cx="1009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Sparse spatiotemporal stream of flux descriptor values (     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280EE51-64D0-CA6A-7D1E-90B65B97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505" y="5142480"/>
            <a:ext cx="241300" cy="215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A93719-43B1-58D3-BA30-AE1335EFB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688" y="1723392"/>
            <a:ext cx="228600" cy="304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C98124-0D33-0B53-2686-CD34DDF7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288" y="4597016"/>
            <a:ext cx="152400" cy="304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142027-3A3B-131A-74CD-A9F9C92C3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8568" y="6141221"/>
            <a:ext cx="3302000" cy="469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57A6A5-DCB1-4854-EC31-2AA724CC5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8798" y="5715240"/>
            <a:ext cx="279400" cy="31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5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Rich Flux Descriptors</a:t>
            </a:r>
            <a:endParaRPr lang="en-US" sz="4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92518-DF1E-7590-57B3-CDDA15943C7E}"/>
              </a:ext>
            </a:extLst>
          </p:cNvPr>
          <p:cNvSpPr txBox="1"/>
          <p:nvPr/>
        </p:nvSpPr>
        <p:spPr>
          <a:xfrm>
            <a:off x="2918314" y="1066429"/>
            <a:ext cx="601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What flux information to capture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537B3A-D961-0D4E-97B7-FF6AD086672E}"/>
              </a:ext>
            </a:extLst>
          </p:cNvPr>
          <p:cNvSpPr txBox="1"/>
          <p:nvPr/>
        </p:nvSpPr>
        <p:spPr>
          <a:xfrm>
            <a:off x="3097601" y="5350475"/>
            <a:ext cx="1457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adaptive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77D3EC-6B20-C52E-D1EE-1BB93955209D}"/>
              </a:ext>
            </a:extLst>
          </p:cNvPr>
          <p:cNvSpPr txBox="1"/>
          <p:nvPr/>
        </p:nvSpPr>
        <p:spPr>
          <a:xfrm>
            <a:off x="4982845" y="5350475"/>
            <a:ext cx="1336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Spatial patches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0D2A38-5B50-63CA-AC15-C76996604920}"/>
              </a:ext>
            </a:extLst>
          </p:cNvPr>
          <p:cNvSpPr txBox="1"/>
          <p:nvPr/>
        </p:nvSpPr>
        <p:spPr>
          <a:xfrm>
            <a:off x="6319156" y="5328987"/>
            <a:ext cx="1783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Coded exposures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69542A-05FD-C2E3-3C8B-C6CEB3EA0AF8}"/>
              </a:ext>
            </a:extLst>
          </p:cNvPr>
          <p:cNvGrpSpPr>
            <a:grpSpLocks noChangeAspect="1"/>
          </p:cNvGrpSpPr>
          <p:nvPr/>
        </p:nvGrpSpPr>
        <p:grpSpPr>
          <a:xfrm>
            <a:off x="2918314" y="1927598"/>
            <a:ext cx="5915847" cy="3420000"/>
            <a:chOff x="8881342" y="4096446"/>
            <a:chExt cx="3682263" cy="2128746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D9186189-FD7E-27EF-4C9B-4AF12ADB04F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384766" y="4096446"/>
              <a:ext cx="3178839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7E02113F-08F4-EC73-E718-A9730A31831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339790" y="4152573"/>
              <a:ext cx="3154180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6A6F425-0495-8D63-FA06-82574B539F4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270154" y="4208700"/>
              <a:ext cx="3178839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8722A3D0-AD5F-FFB1-7858-489E806AAEEF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209268" y="4265179"/>
              <a:ext cx="3186000" cy="1622895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8A88D41A-41EC-D0CD-1080-16A2EE00FF49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9172100" y="4320954"/>
              <a:ext cx="3145724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4A5FDB16-C172-4B67-7C64-1B39917F1880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9094656" y="4377433"/>
              <a:ext cx="3186000" cy="1622895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6C3BBC34-8D66-04A1-07F4-BD71CE92FE58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9057488" y="4433208"/>
              <a:ext cx="3145724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B428F73B-9071-1F81-B775-6B150637C6AB}"/>
                </a:ext>
              </a:extLst>
            </p:cNvPr>
            <p:cNvPicPr>
              <a:picLocks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8995954" y="4489335"/>
              <a:ext cx="3154180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B3138980-3B1B-D9BB-00F8-D8735AC0972D}"/>
                </a:ext>
              </a:extLst>
            </p:cNvPr>
            <p:cNvPicPr>
              <a:picLocks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926318" y="4545462"/>
              <a:ext cx="3178839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4" name="Picture 19">
              <a:extLst>
                <a:ext uri="{FF2B5EF4-FFF2-40B4-BE49-F238E27FC236}">
                  <a16:creationId xmlns:a16="http://schemas.microsoft.com/office/drawing/2014/main" id="{9ADADD09-509A-4520-83B0-26F4BA681E08}"/>
                </a:ext>
              </a:extLst>
            </p:cNvPr>
            <p:cNvPicPr>
              <a:picLocks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8881342" y="4601593"/>
              <a:ext cx="3154180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AAC524D-FB94-21E3-0729-9F943681AF7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1020" y="1967907"/>
            <a:ext cx="1756888" cy="1756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CB9663-47D3-732C-D286-F73672479FD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00924" y="3156186"/>
            <a:ext cx="1363842" cy="136384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F7558A-AE10-87B8-5C62-0DF222B6B10C}"/>
              </a:ext>
            </a:extLst>
          </p:cNvPr>
          <p:cNvGrpSpPr/>
          <p:nvPr/>
        </p:nvGrpSpPr>
        <p:grpSpPr>
          <a:xfrm>
            <a:off x="6241560" y="3399565"/>
            <a:ext cx="1599143" cy="1614185"/>
            <a:chOff x="6241560" y="3399565"/>
            <a:chExt cx="1599143" cy="16141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55BC9C-1433-E6B2-8477-911B97314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r="50015" b="50015"/>
            <a:stretch/>
          </p:blipFill>
          <p:spPr>
            <a:xfrm>
              <a:off x="7267138" y="339956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1E5F89-7D64-E4DE-70F0-BB35A5816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5" r="50010" b="50015"/>
            <a:stretch/>
          </p:blipFill>
          <p:spPr>
            <a:xfrm>
              <a:off x="7120626" y="354822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028BA2-1FD1-7B8E-F90A-DE7A6F2D2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-45" r="50060" b="50015"/>
            <a:stretch/>
          </p:blipFill>
          <p:spPr>
            <a:xfrm>
              <a:off x="6974115" y="369688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F39374-E787-B1B3-FEBB-1B05F5741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r="50015" b="50015"/>
            <a:stretch/>
          </p:blipFill>
          <p:spPr>
            <a:xfrm>
              <a:off x="6827604" y="384554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C7A38A3-8500-DCD9-12AB-2F3726B6D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r="50015" b="50015"/>
            <a:stretch/>
          </p:blipFill>
          <p:spPr>
            <a:xfrm>
              <a:off x="6681093" y="399420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8C3B98-D198-5C46-1C58-6925AB04C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/>
            <a:srcRect r="50015" b="50015"/>
            <a:stretch/>
          </p:blipFill>
          <p:spPr>
            <a:xfrm>
              <a:off x="6534582" y="414286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648F93-8E58-9117-7873-61CD6769B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r="50015" b="50015"/>
            <a:stretch/>
          </p:blipFill>
          <p:spPr>
            <a:xfrm>
              <a:off x="6388071" y="429152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691B188-1487-3BAC-6494-DA1D4CA6A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l="-15" r="50015" b="50015"/>
            <a:stretch/>
          </p:blipFill>
          <p:spPr>
            <a:xfrm>
              <a:off x="6241560" y="4440185"/>
              <a:ext cx="573565" cy="573565"/>
            </a:xfrm>
            <a:prstGeom prst="rect">
              <a:avLst/>
            </a:prstGeom>
            <a:ln w="12700">
              <a:solidFill>
                <a:schemeClr val="tx1"/>
              </a:solidFill>
            </a:ln>
            <a:scene3d>
              <a:camera prst="obliqueTopRight"/>
              <a:lightRig rig="threePt" dir="t"/>
            </a:scene3d>
            <a:sp3d extrusionH="317500" contourW="12700" prstMaterial="flat">
              <a:extrusionClr>
                <a:srgbClr val="C07374"/>
              </a:extrusionClr>
              <a:contourClr>
                <a:srgbClr val="C07374"/>
              </a:contourClr>
            </a:sp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226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Intensity-Preserving Event Streams</a:t>
            </a:r>
          </a:p>
        </p:txBody>
      </p:sp>
      <p:pic>
        <p:nvPicPr>
          <p:cNvPr id="3" name="postprocess">
            <a:hlinkClick r:id="" action="ppaction://media"/>
            <a:extLst>
              <a:ext uri="{FF2B5EF4-FFF2-40B4-BE49-F238E27FC236}">
                <a16:creationId xmlns:a16="http://schemas.microsoft.com/office/drawing/2014/main" id="{E091E546-847F-0E31-EA7F-F20AE9C973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3143" y="1316772"/>
            <a:ext cx="7085714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88D82-1E4B-FA09-A063-B05C3319A577}"/>
              </a:ext>
            </a:extLst>
          </p:cNvPr>
          <p:cNvSpPr txBox="1"/>
          <p:nvPr/>
        </p:nvSpPr>
        <p:spPr>
          <a:xfrm>
            <a:off x="2553143" y="4956123"/>
            <a:ext cx="7085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Our reconstructions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3000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495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4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Implementing Generalized Events</a:t>
            </a:r>
          </a:p>
        </p:txBody>
      </p:sp>
      <p:pic>
        <p:nvPicPr>
          <p:cNvPr id="3" name="video_1bit">
            <a:hlinkClick r:id="" action="ppaction://media"/>
            <a:extLst>
              <a:ext uri="{FF2B5EF4-FFF2-40B4-BE49-F238E27FC236}">
                <a16:creationId xmlns:a16="http://schemas.microsoft.com/office/drawing/2014/main" id="{849C38A1-C48D-9031-3F76-95517ACA56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1039" y="1319907"/>
            <a:ext cx="7029921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EEB366-AC22-0889-1E6A-8D2C10DAC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039" y="4956420"/>
            <a:ext cx="7029921" cy="10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Single-photon response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Binary frames acquired @ 96.8 kHz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2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E41E983-8F96-7F1C-03CD-263DCB65E6F9}"/>
              </a:ext>
            </a:extLst>
          </p:cNvPr>
          <p:cNvGrpSpPr>
            <a:grpSpLocks noChangeAspect="1"/>
          </p:cNvGrpSpPr>
          <p:nvPr/>
        </p:nvGrpSpPr>
        <p:grpSpPr>
          <a:xfrm>
            <a:off x="322912" y="2192780"/>
            <a:ext cx="4287762" cy="2485316"/>
            <a:chOff x="170238" y="3686368"/>
            <a:chExt cx="2838362" cy="1645200"/>
          </a:xfrm>
        </p:grpSpPr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C03B4A77-8D8E-0166-02FA-EA13AE46D70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567883" y="3686368"/>
              <a:ext cx="2440717" cy="1255226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id="{1DAD6532-6E6E-3BF8-8E23-703E0B7FFE8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524670" y="3730321"/>
              <a:ext cx="2438536" cy="1254104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4D340609-5596-092C-7BE9-ACA524A71394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79275" y="3773153"/>
              <a:ext cx="2440717" cy="1255226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265AFCC2-C3D6-BDAF-8E08-4ECF9DB05B1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35501" y="3816818"/>
              <a:ext cx="2439657" cy="1254681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A29199C3-65C7-A8A2-C3D3-CA8E3666DFFD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395027" y="3862179"/>
              <a:ext cx="2431999" cy="1250742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C876C95F-B9B1-A096-7A16-D1CB9C460CC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346893" y="3903603"/>
              <a:ext cx="2439657" cy="1254681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4" name="Picture 16">
              <a:extLst>
                <a:ext uri="{FF2B5EF4-FFF2-40B4-BE49-F238E27FC236}">
                  <a16:creationId xmlns:a16="http://schemas.microsoft.com/office/drawing/2014/main" id="{26BE89D5-18CC-8C40-CC3C-579E5FC47F8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306419" y="3948964"/>
              <a:ext cx="2431999" cy="1250742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5" name="Picture 17">
              <a:extLst>
                <a:ext uri="{FF2B5EF4-FFF2-40B4-BE49-F238E27FC236}">
                  <a16:creationId xmlns:a16="http://schemas.microsoft.com/office/drawing/2014/main" id="{46031DF2-2751-21AA-10DD-FE80A775BE5D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258846" y="3990676"/>
              <a:ext cx="2438536" cy="1254104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C3700F57-6640-42FB-B1E4-56165EBC545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213451" y="4033508"/>
              <a:ext cx="2440717" cy="1255226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7" name="Picture 19">
              <a:extLst>
                <a:ext uri="{FF2B5EF4-FFF2-40B4-BE49-F238E27FC236}">
                  <a16:creationId xmlns:a16="http://schemas.microsoft.com/office/drawing/2014/main" id="{27E3987E-8202-F4CA-3F34-9335ED143B5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70238" y="4077464"/>
              <a:ext cx="2438536" cy="1254104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Single-Photon Generalized Event Cameras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DCAABC-05C5-DEE8-0540-59F1CDA41568}"/>
              </a:ext>
            </a:extLst>
          </p:cNvPr>
          <p:cNvCxnSpPr>
            <a:cxnSpLocks/>
          </p:cNvCxnSpPr>
          <p:nvPr/>
        </p:nvCxnSpPr>
        <p:spPr>
          <a:xfrm flipV="1">
            <a:off x="5016843" y="3441357"/>
            <a:ext cx="2252284" cy="9799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AC6AAC-A89B-174D-61FC-78B9642CE7EC}"/>
              </a:ext>
            </a:extLst>
          </p:cNvPr>
          <p:cNvSpPr txBox="1"/>
          <p:nvPr/>
        </p:nvSpPr>
        <p:spPr>
          <a:xfrm>
            <a:off x="4876468" y="2413744"/>
            <a:ext cx="2439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Roboto" panose="02000000000000000000" pitchFamily="2" charset="0"/>
              </a:rPr>
              <a:t>Proposed algorithms</a:t>
            </a:r>
          </a:p>
        </p:txBody>
      </p:sp>
      <p:pic>
        <p:nvPicPr>
          <p:cNvPr id="17" name="Picture 16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AAA85EDC-683A-28CB-BD78-DCD78B27D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62" t="24411" r="24007" b="26121"/>
          <a:stretch/>
        </p:blipFill>
        <p:spPr>
          <a:xfrm>
            <a:off x="7802058" y="2191156"/>
            <a:ext cx="3820272" cy="25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84732C-C2B1-E555-DFB2-97CBF58FAB61}"/>
              </a:ext>
            </a:extLst>
          </p:cNvPr>
          <p:cNvSpPr txBox="1"/>
          <p:nvPr/>
        </p:nvSpPr>
        <p:spPr>
          <a:xfrm>
            <a:off x="7802058" y="4715166"/>
            <a:ext cx="382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Roboto" panose="02000000000000000000" pitchFamily="2" charset="0"/>
              </a:rPr>
              <a:t>Generalized events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36305-2D94-1048-2672-EBC27B192046}"/>
              </a:ext>
            </a:extLst>
          </p:cNvPr>
          <p:cNvSpPr txBox="1"/>
          <p:nvPr/>
        </p:nvSpPr>
        <p:spPr>
          <a:xfrm>
            <a:off x="322912" y="4678096"/>
            <a:ext cx="363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Roboto" panose="02000000000000000000" pitchFamily="2" charset="0"/>
              </a:rPr>
              <a:t>Single-photon response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7B76D-57D2-20D9-4B27-661B59A477C2}"/>
              </a:ext>
            </a:extLst>
          </p:cNvPr>
          <p:cNvSpPr txBox="1"/>
          <p:nvPr/>
        </p:nvSpPr>
        <p:spPr>
          <a:xfrm>
            <a:off x="4830063" y="3524662"/>
            <a:ext cx="2439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a typeface="Roboto" panose="02000000000000000000" pitchFamily="2" charset="0"/>
              </a:rPr>
              <a:t>Lightweight and efficient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4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Imaging Non-rigid Deformations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9651F-8084-A434-95D2-7088979BE2CD}"/>
              </a:ext>
            </a:extLst>
          </p:cNvPr>
          <p:cNvSpPr txBox="1"/>
          <p:nvPr/>
        </p:nvSpPr>
        <p:spPr>
          <a:xfrm>
            <a:off x="3288984" y="5265513"/>
            <a:ext cx="538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Frame-based camera at 30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360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pic>
        <p:nvPicPr>
          <p:cNvPr id="5" name="trimmed_3fps">
            <a:hlinkClick r:id="" action="ppaction://media"/>
            <a:extLst>
              <a:ext uri="{FF2B5EF4-FFF2-40B4-BE49-F238E27FC236}">
                <a16:creationId xmlns:a16="http://schemas.microsoft.com/office/drawing/2014/main" id="{57928278-62E9-CE8D-81D6-671ED3E148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990" y="1665513"/>
            <a:ext cx="7029921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9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Existing Imaging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EEB3C-3117-A801-3B41-624ACDC2CE27}"/>
              </a:ext>
            </a:extLst>
          </p:cNvPr>
          <p:cNvSpPr txBox="1"/>
          <p:nvPr/>
        </p:nvSpPr>
        <p:spPr>
          <a:xfrm>
            <a:off x="349563" y="4792599"/>
            <a:ext cx="538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EFA00"/>
                </a:solidFill>
              </a:rPr>
              <a:t>3590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1CF63-94DB-9963-8EEB-5D9DFAB56612}"/>
              </a:ext>
            </a:extLst>
          </p:cNvPr>
          <p:cNvSpPr txBox="1"/>
          <p:nvPr/>
        </p:nvSpPr>
        <p:spPr>
          <a:xfrm>
            <a:off x="6456837" y="4802444"/>
            <a:ext cx="538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EFA00"/>
                </a:solidFill>
              </a:rPr>
              <a:t>236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pic>
        <p:nvPicPr>
          <p:cNvPr id="7" name="Untitled">
            <a:hlinkClick r:id="" action="ppaction://media"/>
            <a:extLst>
              <a:ext uri="{FF2B5EF4-FFF2-40B4-BE49-F238E27FC236}">
                <a16:creationId xmlns:a16="http://schemas.microsoft.com/office/drawing/2014/main" id="{84818F8F-0249-BCC6-6F8B-7A0A24BCA8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9177" t="20900" r="39146" b="47567"/>
          <a:stretch/>
        </p:blipFill>
        <p:spPr>
          <a:xfrm>
            <a:off x="349563" y="2092599"/>
            <a:ext cx="538492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stressball_prophesee_20fps">
            <a:hlinkClick r:id="" action="ppaction://media"/>
            <a:extLst>
              <a:ext uri="{FF2B5EF4-FFF2-40B4-BE49-F238E27FC236}">
                <a16:creationId xmlns:a16="http://schemas.microsoft.com/office/drawing/2014/main" id="{CFC6F062-81C9-5A58-9FD6-8D913170A07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9"/>
          <a:srcRect b="10873"/>
          <a:stretch/>
        </p:blipFill>
        <p:spPr>
          <a:xfrm>
            <a:off x="6456837" y="2092599"/>
            <a:ext cx="5385600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5D999-D073-8A04-3F23-0765ADC80398}"/>
              </a:ext>
            </a:extLst>
          </p:cNvPr>
          <p:cNvSpPr txBox="1"/>
          <p:nvPr/>
        </p:nvSpPr>
        <p:spPr>
          <a:xfrm>
            <a:off x="468182" y="4339734"/>
            <a:ext cx="2573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Quantization artifacts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5D5E5E-A3EB-67F9-6229-33F8A0460ACB}"/>
              </a:ext>
            </a:extLst>
          </p:cNvPr>
          <p:cNvSpPr txBox="1"/>
          <p:nvPr/>
        </p:nvSpPr>
        <p:spPr>
          <a:xfrm>
            <a:off x="4158356" y="4339734"/>
            <a:ext cx="1291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Noisy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9302C-8F7B-F308-2BBF-B51B4F8E910C}"/>
              </a:ext>
            </a:extLst>
          </p:cNvPr>
          <p:cNvSpPr txBox="1"/>
          <p:nvPr/>
        </p:nvSpPr>
        <p:spPr>
          <a:xfrm>
            <a:off x="6456158" y="4345463"/>
            <a:ext cx="538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Lacks scene information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CE6E1D-1524-DB0A-B356-5149A1E3A2BE}"/>
              </a:ext>
            </a:extLst>
          </p:cNvPr>
          <p:cNvGrpSpPr/>
          <p:nvPr/>
        </p:nvGrpSpPr>
        <p:grpSpPr>
          <a:xfrm>
            <a:off x="349563" y="1210289"/>
            <a:ext cx="5384921" cy="775420"/>
            <a:chOff x="7974260" y="1070448"/>
            <a:chExt cx="5384921" cy="7754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194293-4860-AAAC-F6F6-2C839F158459}"/>
                </a:ext>
              </a:extLst>
            </p:cNvPr>
            <p:cNvSpPr txBox="1"/>
            <p:nvPr/>
          </p:nvSpPr>
          <p:spPr>
            <a:xfrm>
              <a:off x="8854646" y="1263913"/>
              <a:ext cx="4504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Photron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Infinicam</a:t>
              </a:r>
              <a:r>
                <a:rPr lang="en-US" sz="2800" dirty="0">
                  <a:solidFill>
                    <a:schemeClr val="bg1"/>
                  </a:solidFill>
                </a:rPr>
                <a:t> at 500 FPS</a:t>
              </a: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CCDFC930-55CA-5B08-B4D7-BDF0AA2DD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t="6265" b="6265"/>
            <a:stretch/>
          </p:blipFill>
          <p:spPr bwMode="auto">
            <a:xfrm>
              <a:off x="7974260" y="1070448"/>
              <a:ext cx="880386" cy="775420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A2BC2B-3723-7098-332E-E28F05826BFA}"/>
              </a:ext>
            </a:extLst>
          </p:cNvPr>
          <p:cNvGrpSpPr/>
          <p:nvPr/>
        </p:nvGrpSpPr>
        <p:grpSpPr>
          <a:xfrm>
            <a:off x="6640027" y="1260308"/>
            <a:ext cx="4687724" cy="775420"/>
            <a:chOff x="8075105" y="1056676"/>
            <a:chExt cx="4687724" cy="7754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2DA709-0695-321D-E770-4E13DDFCAA38}"/>
                </a:ext>
              </a:extLst>
            </p:cNvPr>
            <p:cNvSpPr txBox="1"/>
            <p:nvPr/>
          </p:nvSpPr>
          <p:spPr>
            <a:xfrm>
              <a:off x="8771622" y="1265734"/>
              <a:ext cx="39912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E2VID+ on </a:t>
              </a:r>
              <a:r>
                <a:rPr lang="en-US" sz="2400" dirty="0" err="1">
                  <a:solidFill>
                    <a:schemeClr val="bg1"/>
                  </a:solidFill>
                </a:rPr>
                <a:t>Prophesee</a:t>
              </a:r>
              <a:r>
                <a:rPr lang="en-US" sz="2400" dirty="0">
                  <a:solidFill>
                    <a:schemeClr val="bg1"/>
                  </a:solidFill>
                </a:rPr>
                <a:t> EVK4</a:t>
              </a:r>
            </a:p>
          </p:txBody>
        </p:sp>
        <p:pic>
          <p:nvPicPr>
            <p:cNvPr id="15" name="Picture 8" descr="Event-Based Vision Evaluation Kits | PROPHESEE">
              <a:extLst>
                <a:ext uri="{FF2B5EF4-FFF2-40B4-BE49-F238E27FC236}">
                  <a16:creationId xmlns:a16="http://schemas.microsoft.com/office/drawing/2014/main" id="{5F300C46-D666-CD04-C74E-9529A7EBA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8" t="12672" r="11745" b="29985"/>
            <a:stretch/>
          </p:blipFill>
          <p:spPr bwMode="auto">
            <a:xfrm>
              <a:off x="8075105" y="1056676"/>
              <a:ext cx="880386" cy="775420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077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78732D-05BF-70F5-0AE8-6327B2D231F6}"/>
              </a:ext>
            </a:extLst>
          </p:cNvPr>
          <p:cNvSpPr txBox="1"/>
          <p:nvPr/>
        </p:nvSpPr>
        <p:spPr>
          <a:xfrm>
            <a:off x="2581039" y="5265513"/>
            <a:ext cx="7029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3000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360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B49129-63C6-A3C7-7008-3FA9954A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High-speed Videography with Generalized Events</a:t>
            </a:r>
          </a:p>
        </p:txBody>
      </p:sp>
      <p:pic>
        <p:nvPicPr>
          <p:cNvPr id="6" name="combined_87272_96272_3528F79E-9F14-4322-A547-056749A48DC3.mp4">
            <a:hlinkClick r:id="" action="ppaction://media"/>
            <a:extLst>
              <a:ext uri="{FF2B5EF4-FFF2-40B4-BE49-F238E27FC236}">
                <a16:creationId xmlns:a16="http://schemas.microsoft.com/office/drawing/2014/main" id="{A5D3846F-0498-1175-544A-374EDC83E3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1039" y="1629000"/>
            <a:ext cx="7029921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7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tprocess">
            <a:hlinkClick r:id="" action="ppaction://media"/>
            <a:extLst>
              <a:ext uri="{FF2B5EF4-FFF2-40B4-BE49-F238E27FC236}">
                <a16:creationId xmlns:a16="http://schemas.microsoft.com/office/drawing/2014/main" id="{5C31A71A-446B-2735-BF20-4A208DDBD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0472" y="1926539"/>
            <a:ext cx="5314286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FC5517-5F88-E49E-10EA-D6C6B1CB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More High-speed Videography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AE0EB-D370-3E79-FE55-B01D0B4B60EC}"/>
              </a:ext>
            </a:extLst>
          </p:cNvPr>
          <p:cNvSpPr txBox="1"/>
          <p:nvPr/>
        </p:nvSpPr>
        <p:spPr>
          <a:xfrm>
            <a:off x="6452317" y="4626539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3025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757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pic>
        <p:nvPicPr>
          <p:cNvPr id="8" name="dslr_shutter_3000_frames">
            <a:hlinkClick r:id="" action="ppaction://media"/>
            <a:extLst>
              <a:ext uri="{FF2B5EF4-FFF2-40B4-BE49-F238E27FC236}">
                <a16:creationId xmlns:a16="http://schemas.microsoft.com/office/drawing/2014/main" id="{CD4518BC-C485-C9A4-DCE4-B59BDECCEA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242" y="1926539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E13E21-CE13-7A88-69E2-34D4E3FF5D62}"/>
              </a:ext>
            </a:extLst>
          </p:cNvPr>
          <p:cNvSpPr txBox="1"/>
          <p:nvPr/>
        </p:nvSpPr>
        <p:spPr>
          <a:xfrm>
            <a:off x="355774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5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lender_3000_frames">
            <a:hlinkClick r:id="" action="ppaction://media"/>
            <a:extLst>
              <a:ext uri="{FF2B5EF4-FFF2-40B4-BE49-F238E27FC236}">
                <a16:creationId xmlns:a16="http://schemas.microsoft.com/office/drawing/2014/main" id="{73909251-781E-EECE-C665-EA130FE1CB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243" y="1926539"/>
            <a:ext cx="5272440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ostprocess">
            <a:hlinkClick r:id="" action="ppaction://media"/>
            <a:extLst>
              <a:ext uri="{FF2B5EF4-FFF2-40B4-BE49-F238E27FC236}">
                <a16:creationId xmlns:a16="http://schemas.microsoft.com/office/drawing/2014/main" id="{F1DFF1DE-665C-8F1B-F516-C5A722C340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1394" y="1926539"/>
            <a:ext cx="5314286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AE0EB-D370-3E79-FE55-B01D0B4B60EC}"/>
              </a:ext>
            </a:extLst>
          </p:cNvPr>
          <p:cNvSpPr txBox="1"/>
          <p:nvPr/>
        </p:nvSpPr>
        <p:spPr>
          <a:xfrm>
            <a:off x="6452317" y="4626539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3025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907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13E21-CE13-7A88-69E2-34D4E3FF5D62}"/>
              </a:ext>
            </a:extLst>
          </p:cNvPr>
          <p:cNvSpPr txBox="1"/>
          <p:nvPr/>
        </p:nvSpPr>
        <p:spPr>
          <a:xfrm>
            <a:off x="355774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ngshot_3000_frames_10fps">
            <a:hlinkClick r:id="" action="ppaction://media"/>
            <a:extLst>
              <a:ext uri="{FF2B5EF4-FFF2-40B4-BE49-F238E27FC236}">
                <a16:creationId xmlns:a16="http://schemas.microsoft.com/office/drawing/2014/main" id="{89D08BB3-EF75-EE3B-7925-F01C982A10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1039" y="1536116"/>
            <a:ext cx="7029921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slingshot_3000_frames_10fps">
            <a:hlinkClick r:id="" action="ppaction://media"/>
            <a:extLst>
              <a:ext uri="{FF2B5EF4-FFF2-40B4-BE49-F238E27FC236}">
                <a16:creationId xmlns:a16="http://schemas.microsoft.com/office/drawing/2014/main" id="{665E4F86-A342-3CEE-09E2-F830378635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2">
                  <p14:trim end="1712.8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1039" y="1536116"/>
            <a:ext cx="7029921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Imaging with Conventional Cameras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CAAA7-655E-79DC-F4B8-8A100E665655}"/>
              </a:ext>
            </a:extLst>
          </p:cNvPr>
          <p:cNvSpPr txBox="1"/>
          <p:nvPr/>
        </p:nvSpPr>
        <p:spPr>
          <a:xfrm>
            <a:off x="2581040" y="5136116"/>
            <a:ext cx="7029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8" repeatCount="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_avg_100_frames">
            <a:hlinkClick r:id="" action="ppaction://media"/>
            <a:extLst>
              <a:ext uri="{FF2B5EF4-FFF2-40B4-BE49-F238E27FC236}">
                <a16:creationId xmlns:a16="http://schemas.microsoft.com/office/drawing/2014/main" id="{F7960F21-8D1F-3F0E-CC39-AD3FF82D4E0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563" y="2047450"/>
            <a:ext cx="5391950" cy="2761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Nighttime Frame-based Imaging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4EFA2-FA0A-66A8-619F-1E7AEA719106}"/>
              </a:ext>
            </a:extLst>
          </p:cNvPr>
          <p:cNvSpPr txBox="1"/>
          <p:nvPr/>
        </p:nvSpPr>
        <p:spPr>
          <a:xfrm>
            <a:off x="349563" y="4808650"/>
            <a:ext cx="538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Short exposure: </a:t>
            </a:r>
            <a:r>
              <a:rPr lang="en-US" sz="2800" dirty="0">
                <a:solidFill>
                  <a:srgbClr val="FFFF00"/>
                </a:solidFill>
              </a:rPr>
              <a:t>too noisy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C61B9-F858-65E0-EBB3-7DB7F34E4F93}"/>
              </a:ext>
            </a:extLst>
          </p:cNvPr>
          <p:cNvSpPr txBox="1"/>
          <p:nvPr/>
        </p:nvSpPr>
        <p:spPr>
          <a:xfrm>
            <a:off x="6457517" y="4839164"/>
            <a:ext cx="538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Long exposure: </a:t>
            </a:r>
            <a:r>
              <a:rPr lang="en-US" sz="2800" dirty="0">
                <a:solidFill>
                  <a:srgbClr val="FFFF00"/>
                </a:solidFill>
              </a:rPr>
              <a:t>too blurred</a:t>
            </a:r>
          </a:p>
        </p:txBody>
      </p:sp>
      <p:pic>
        <p:nvPicPr>
          <p:cNvPr id="8" name="video_avg_3000_frames_trimmed">
            <a:hlinkClick r:id="" action="ppaction://media"/>
            <a:extLst>
              <a:ext uri="{FF2B5EF4-FFF2-40B4-BE49-F238E27FC236}">
                <a16:creationId xmlns:a16="http://schemas.microsoft.com/office/drawing/2014/main" id="{23DA965C-7C8F-A57E-9B98-ABC1BAFB923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7515" y="2057228"/>
            <a:ext cx="5384920" cy="27576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6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ffic_prophesee_binned">
            <a:hlinkClick r:id="" action="ppaction://media"/>
            <a:extLst>
              <a:ext uri="{FF2B5EF4-FFF2-40B4-BE49-F238E27FC236}">
                <a16:creationId xmlns:a16="http://schemas.microsoft.com/office/drawing/2014/main" id="{D3D7ABF9-2AF6-A0F4-4992-04984DB9D12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b="9028"/>
          <a:stretch/>
        </p:blipFill>
        <p:spPr>
          <a:xfrm>
            <a:off x="349223" y="2018836"/>
            <a:ext cx="5385600" cy="2755900"/>
          </a:xfrm>
          <a:prstGeom prst="rect">
            <a:avLst/>
          </a:prstGeom>
        </p:spPr>
      </p:pic>
      <p:pic>
        <p:nvPicPr>
          <p:cNvPr id="10" name="traffic_prophesee_e2vid_BDCD2B18-4135-497A-8FEF-BC5877EAE75E.mp4">
            <a:hlinkClick r:id="" action="ppaction://media"/>
            <a:extLst>
              <a:ext uri="{FF2B5EF4-FFF2-40B4-BE49-F238E27FC236}">
                <a16:creationId xmlns:a16="http://schemas.microsoft.com/office/drawing/2014/main" id="{09F16C96-0D54-FCD4-4321-4097487EAA3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9"/>
          <a:srcRect b="8972"/>
          <a:stretch/>
        </p:blipFill>
        <p:spPr>
          <a:xfrm>
            <a:off x="6456835" y="2018836"/>
            <a:ext cx="5385600" cy="27576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4EFA2-FA0A-66A8-619F-1E7AEA719106}"/>
              </a:ext>
            </a:extLst>
          </p:cNvPr>
          <p:cNvSpPr txBox="1"/>
          <p:nvPr/>
        </p:nvSpPr>
        <p:spPr>
          <a:xfrm>
            <a:off x="349563" y="4808650"/>
            <a:ext cx="538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Prophesee</a:t>
            </a:r>
            <a:r>
              <a:rPr lang="en-US" sz="2800" dirty="0">
                <a:solidFill>
                  <a:schemeClr val="bg1"/>
                </a:solidFill>
              </a:rPr>
              <a:t> EVK4 events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360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C61B9-F858-65E0-EBB3-7DB7F34E4F93}"/>
              </a:ext>
            </a:extLst>
          </p:cNvPr>
          <p:cNvSpPr txBox="1"/>
          <p:nvPr/>
        </p:nvSpPr>
        <p:spPr>
          <a:xfrm>
            <a:off x="6456156" y="4774736"/>
            <a:ext cx="538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E2VID+ on </a:t>
            </a:r>
            <a:r>
              <a:rPr lang="en-US" sz="2800" dirty="0" err="1">
                <a:solidFill>
                  <a:schemeClr val="bg1"/>
                </a:solidFill>
              </a:rPr>
              <a:t>Prophesee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360 Mbps for 1MPixel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3ABBBA-F095-1890-3142-DBD43598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Nighttime Event Imaging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75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mbined_0_8000_3D76751C-986F-45CF-B805-15208E96479F.mp4">
            <a:hlinkClick r:id="" action="ppaction://media"/>
            <a:extLst>
              <a:ext uri="{FF2B5EF4-FFF2-40B4-BE49-F238E27FC236}">
                <a16:creationId xmlns:a16="http://schemas.microsoft.com/office/drawing/2014/main" id="{3A0BF887-50FA-6B66-62B4-D68E66FA55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9214" y="1419120"/>
            <a:ext cx="7085714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4C61B9-F858-65E0-EBB3-7DB7F34E4F93}"/>
              </a:ext>
            </a:extLst>
          </p:cNvPr>
          <p:cNvSpPr txBox="1"/>
          <p:nvPr/>
        </p:nvSpPr>
        <p:spPr>
          <a:xfrm>
            <a:off x="2429214" y="5065685"/>
            <a:ext cx="7029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3000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315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29C65-F990-C41D-7047-FC4F60D5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Nighttime Generalized Event Imaging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E2DFE-ED98-CB38-DBDA-EB5B965D9B51}"/>
              </a:ext>
            </a:extLst>
          </p:cNvPr>
          <p:cNvSpPr txBox="1"/>
          <p:nvPr/>
        </p:nvSpPr>
        <p:spPr>
          <a:xfrm>
            <a:off x="9618158" y="1419120"/>
            <a:ext cx="2573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AC Flicker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179B3-34DA-4C83-14A3-C042342EC001}"/>
              </a:ext>
            </a:extLst>
          </p:cNvPr>
          <p:cNvSpPr txBox="1"/>
          <p:nvPr/>
        </p:nvSpPr>
        <p:spPr>
          <a:xfrm>
            <a:off x="9618157" y="3026959"/>
            <a:ext cx="2573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Indoor LED lights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85E7A-3169-82CC-39F2-DB900B4A21E7}"/>
              </a:ext>
            </a:extLst>
          </p:cNvPr>
          <p:cNvSpPr txBox="1"/>
          <p:nvPr/>
        </p:nvSpPr>
        <p:spPr>
          <a:xfrm>
            <a:off x="9514928" y="5065684"/>
            <a:ext cx="2677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Few restoration artifacts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5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rts_5lux_3000_frames">
            <a:hlinkClick r:id="" action="ppaction://media"/>
            <a:extLst>
              <a:ext uri="{FF2B5EF4-FFF2-40B4-BE49-F238E27FC236}">
                <a16:creationId xmlns:a16="http://schemas.microsoft.com/office/drawing/2014/main" id="{FBB8EBD6-1E80-8E6B-3FFD-182267EB6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241" y="1926539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" name="postprocess">
            <a:hlinkClick r:id="" action="ppaction://media"/>
            <a:extLst>
              <a:ext uri="{FF2B5EF4-FFF2-40B4-BE49-F238E27FC236}">
                <a16:creationId xmlns:a16="http://schemas.microsoft.com/office/drawing/2014/main" id="{17951679-BEA1-53AC-02DD-2047147F74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0472" y="1926539"/>
            <a:ext cx="5314286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FC5517-5F88-E49E-10EA-D6C6B1CB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Throwing Darts in the Dark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AE0EB-D370-3E79-FE55-B01D0B4B60EC}"/>
              </a:ext>
            </a:extLst>
          </p:cNvPr>
          <p:cNvSpPr txBox="1"/>
          <p:nvPr/>
        </p:nvSpPr>
        <p:spPr>
          <a:xfrm>
            <a:off x="6452317" y="4626539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2300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514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13E21-CE13-7A88-69E2-34D4E3FF5D62}"/>
              </a:ext>
            </a:extLst>
          </p:cNvPr>
          <p:cNvSpPr txBox="1"/>
          <p:nvPr/>
        </p:nvSpPr>
        <p:spPr>
          <a:xfrm>
            <a:off x="355774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8BBE-A15F-FF0A-59C3-7C5EAC6A8392}"/>
              </a:ext>
            </a:extLst>
          </p:cNvPr>
          <p:cNvSpPr txBox="1"/>
          <p:nvPr/>
        </p:nvSpPr>
        <p:spPr>
          <a:xfrm>
            <a:off x="2918314" y="1066429"/>
            <a:ext cx="601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At 5 lux, contrast stretched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9519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9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rts_2lux_3000_frames">
            <a:hlinkClick r:id="" action="ppaction://media"/>
            <a:extLst>
              <a:ext uri="{FF2B5EF4-FFF2-40B4-BE49-F238E27FC236}">
                <a16:creationId xmlns:a16="http://schemas.microsoft.com/office/drawing/2014/main" id="{6B1B6A3B-54F8-E479-B03C-375AF661F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242" y="1926539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ostprocess">
            <a:hlinkClick r:id="" action="ppaction://media"/>
            <a:extLst>
              <a:ext uri="{FF2B5EF4-FFF2-40B4-BE49-F238E27FC236}">
                <a16:creationId xmlns:a16="http://schemas.microsoft.com/office/drawing/2014/main" id="{0E064B0E-D306-E523-E469-D09E2AE6DA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0472" y="1926539"/>
            <a:ext cx="5314286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FC5517-5F88-E49E-10EA-D6C6B1CB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Throwing Darts in the Dark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AE0EB-D370-3E79-FE55-B01D0B4B60EC}"/>
              </a:ext>
            </a:extLst>
          </p:cNvPr>
          <p:cNvSpPr txBox="1"/>
          <p:nvPr/>
        </p:nvSpPr>
        <p:spPr>
          <a:xfrm>
            <a:off x="6452317" y="4626539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2300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1510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13E21-CE13-7A88-69E2-34D4E3FF5D62}"/>
              </a:ext>
            </a:extLst>
          </p:cNvPr>
          <p:cNvSpPr txBox="1"/>
          <p:nvPr/>
        </p:nvSpPr>
        <p:spPr>
          <a:xfrm>
            <a:off x="355774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8BBE-A15F-FF0A-59C3-7C5EAC6A8392}"/>
              </a:ext>
            </a:extLst>
          </p:cNvPr>
          <p:cNvSpPr txBox="1"/>
          <p:nvPr/>
        </p:nvSpPr>
        <p:spPr>
          <a:xfrm>
            <a:off x="2918314" y="1066429"/>
            <a:ext cx="601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At 2 lux</a:t>
            </a:r>
          </a:p>
        </p:txBody>
      </p:sp>
    </p:spTree>
    <p:extLst>
      <p:ext uri="{BB962C8B-B14F-4D97-AF65-F5344CB8AC3E}">
        <p14:creationId xmlns:p14="http://schemas.microsoft.com/office/powerpoint/2010/main" val="28809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9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stprocess">
            <a:hlinkClick r:id="" action="ppaction://media"/>
            <a:extLst>
              <a:ext uri="{FF2B5EF4-FFF2-40B4-BE49-F238E27FC236}">
                <a16:creationId xmlns:a16="http://schemas.microsoft.com/office/drawing/2014/main" id="{33ACEE50-C3DF-DDB4-263F-1A995C17E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0472" y="1926539"/>
            <a:ext cx="5314286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video_avg_3000_frames">
            <a:hlinkClick r:id="" action="ppaction://media"/>
            <a:extLst>
              <a:ext uri="{FF2B5EF4-FFF2-40B4-BE49-F238E27FC236}">
                <a16:creationId xmlns:a16="http://schemas.microsoft.com/office/drawing/2014/main" id="{50EB78D0-5E12-68E8-F326-5184C13151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242" y="1930285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FC5517-5F88-E49E-10EA-D6C6B1CB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Throwing Darts in the Dark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AE0EB-D370-3E79-FE55-B01D0B4B60EC}"/>
              </a:ext>
            </a:extLst>
          </p:cNvPr>
          <p:cNvSpPr txBox="1"/>
          <p:nvPr/>
        </p:nvSpPr>
        <p:spPr>
          <a:xfrm>
            <a:off x="6452317" y="4626539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2300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1730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13E21-CE13-7A88-69E2-34D4E3FF5D62}"/>
              </a:ext>
            </a:extLst>
          </p:cNvPr>
          <p:cNvSpPr txBox="1"/>
          <p:nvPr/>
        </p:nvSpPr>
        <p:spPr>
          <a:xfrm>
            <a:off x="467242" y="4667972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8BBE-A15F-FF0A-59C3-7C5EAC6A8392}"/>
              </a:ext>
            </a:extLst>
          </p:cNvPr>
          <p:cNvSpPr txBox="1"/>
          <p:nvPr/>
        </p:nvSpPr>
        <p:spPr>
          <a:xfrm>
            <a:off x="2918314" y="1066429"/>
            <a:ext cx="601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At 1 lux</a:t>
            </a:r>
          </a:p>
        </p:txBody>
      </p:sp>
    </p:spTree>
    <p:extLst>
      <p:ext uri="{BB962C8B-B14F-4D97-AF65-F5344CB8AC3E}">
        <p14:creationId xmlns:p14="http://schemas.microsoft.com/office/powerpoint/2010/main" val="14528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tprocess">
            <a:hlinkClick r:id="" action="ppaction://media"/>
            <a:extLst>
              <a:ext uri="{FF2B5EF4-FFF2-40B4-BE49-F238E27FC236}">
                <a16:creationId xmlns:a16="http://schemas.microsoft.com/office/drawing/2014/main" id="{46CE4517-EDE9-D8E5-5FDC-24E91AFDD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317" y="1926539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capitol_3000_frames_2x">
            <a:hlinkClick r:id="" action="ppaction://media"/>
            <a:extLst>
              <a:ext uri="{FF2B5EF4-FFF2-40B4-BE49-F238E27FC236}">
                <a16:creationId xmlns:a16="http://schemas.microsoft.com/office/drawing/2014/main" id="{5530483C-7E26-3F10-45C4-7C447202C3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241" y="1926539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FC5517-5F88-E49E-10EA-D6C6B1CB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Scenes with Camera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AE0EB-D370-3E79-FE55-B01D0B4B60EC}"/>
              </a:ext>
            </a:extLst>
          </p:cNvPr>
          <p:cNvSpPr txBox="1"/>
          <p:nvPr/>
        </p:nvSpPr>
        <p:spPr>
          <a:xfrm>
            <a:off x="6452317" y="4626539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3025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724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13E21-CE13-7A88-69E2-34D4E3FF5D62}"/>
              </a:ext>
            </a:extLst>
          </p:cNvPr>
          <p:cNvSpPr txBox="1"/>
          <p:nvPr/>
        </p:nvSpPr>
        <p:spPr>
          <a:xfrm>
            <a:off x="355774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8BBE-A15F-FF0A-59C3-7C5EAC6A8392}"/>
              </a:ext>
            </a:extLst>
          </p:cNvPr>
          <p:cNvSpPr txBox="1"/>
          <p:nvPr/>
        </p:nvSpPr>
        <p:spPr>
          <a:xfrm>
            <a:off x="2918314" y="1066429"/>
            <a:ext cx="601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Exaggerated 2x</a:t>
            </a:r>
          </a:p>
        </p:txBody>
      </p:sp>
    </p:spTree>
    <p:extLst>
      <p:ext uri="{BB962C8B-B14F-4D97-AF65-F5344CB8AC3E}">
        <p14:creationId xmlns:p14="http://schemas.microsoft.com/office/powerpoint/2010/main" val="17832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9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tprocess">
            <a:hlinkClick r:id="" action="ppaction://media"/>
            <a:extLst>
              <a:ext uri="{FF2B5EF4-FFF2-40B4-BE49-F238E27FC236}">
                <a16:creationId xmlns:a16="http://schemas.microsoft.com/office/drawing/2014/main" id="{1F0B1A77-3D20-754C-B6D6-C8A950332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1394" y="1926539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ramanujan_3000_frames_2x">
            <a:hlinkClick r:id="" action="ppaction://media"/>
            <a:extLst>
              <a:ext uri="{FF2B5EF4-FFF2-40B4-BE49-F238E27FC236}">
                <a16:creationId xmlns:a16="http://schemas.microsoft.com/office/drawing/2014/main" id="{B3933017-CA58-A16A-C45E-DFDEA022CF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242" y="1926539"/>
            <a:ext cx="527244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FC5517-5F88-E49E-10EA-D6C6B1CB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Scenes with Camera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AE0EB-D370-3E79-FE55-B01D0B4B60EC}"/>
              </a:ext>
            </a:extLst>
          </p:cNvPr>
          <p:cNvSpPr txBox="1"/>
          <p:nvPr/>
        </p:nvSpPr>
        <p:spPr>
          <a:xfrm>
            <a:off x="6452317" y="4626539"/>
            <a:ext cx="527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3025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498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13E21-CE13-7A88-69E2-34D4E3FF5D62}"/>
              </a:ext>
            </a:extLst>
          </p:cNvPr>
          <p:cNvSpPr txBox="1"/>
          <p:nvPr/>
        </p:nvSpPr>
        <p:spPr>
          <a:xfrm>
            <a:off x="355774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8BBE-A15F-FF0A-59C3-7C5EAC6A8392}"/>
              </a:ext>
            </a:extLst>
          </p:cNvPr>
          <p:cNvSpPr txBox="1"/>
          <p:nvPr/>
        </p:nvSpPr>
        <p:spPr>
          <a:xfrm>
            <a:off x="2918314" y="1066429"/>
            <a:ext cx="601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Exaggerated 2x</a:t>
            </a:r>
          </a:p>
        </p:txBody>
      </p:sp>
    </p:spTree>
    <p:extLst>
      <p:ext uri="{BB962C8B-B14F-4D97-AF65-F5344CB8AC3E}">
        <p14:creationId xmlns:p14="http://schemas.microsoft.com/office/powerpoint/2010/main" val="13819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ennis_ours_100mm_1080_anonymized">
            <a:hlinkClick r:id="" action="ppaction://media"/>
            <a:extLst>
              <a:ext uri="{FF2B5EF4-FFF2-40B4-BE49-F238E27FC236}">
                <a16:creationId xmlns:a16="http://schemas.microsoft.com/office/drawing/2014/main" id="{CE14DBFE-CFBA-E812-ED0B-CF034EEED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16.0992" end="2816.57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9876" y="1859972"/>
            <a:ext cx="5528182" cy="280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tennis_avg_3000_frames_5fps_1080_anonymized">
            <a:hlinkClick r:id="" action="ppaction://media"/>
            <a:extLst>
              <a:ext uri="{FF2B5EF4-FFF2-40B4-BE49-F238E27FC236}">
                <a16:creationId xmlns:a16="http://schemas.microsoft.com/office/drawing/2014/main" id="{0AF59C5F-EDC9-E355-2743-FC4436044DB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9745" y="1859972"/>
            <a:ext cx="5440323" cy="280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Plug-and-Play Event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4ECD7-20E7-8D4B-CFAD-53AF5D2A4E3D}"/>
              </a:ext>
            </a:extLst>
          </p:cNvPr>
          <p:cNvSpPr txBox="1"/>
          <p:nvPr/>
        </p:nvSpPr>
        <p:spPr>
          <a:xfrm>
            <a:off x="355774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Conventional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DE37C-EB09-082B-F414-8E4E8F741829}"/>
              </a:ext>
            </a:extLst>
          </p:cNvPr>
          <p:cNvSpPr txBox="1"/>
          <p:nvPr/>
        </p:nvSpPr>
        <p:spPr>
          <a:xfrm>
            <a:off x="6411933" y="4667972"/>
            <a:ext cx="543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Generalized events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3000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520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14F97F-9EA0-FE1A-0454-F88043F8E969}"/>
              </a:ext>
            </a:extLst>
          </p:cNvPr>
          <p:cNvSpPr txBox="1"/>
          <p:nvPr/>
        </p:nvSpPr>
        <p:spPr>
          <a:xfrm>
            <a:off x="0" y="6541536"/>
            <a:ext cx="4333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Faces have been blurred for anonymity reasons.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8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4" repeatCount="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/>
      <p:bldP spid="5" grpId="0"/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Plug-and-Play Event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40822-CAAD-77AF-B94F-B3C784B9A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2086" y="2169000"/>
            <a:ext cx="4960000" cy="252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573AA-0956-DB12-2095-5AD149F8A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29916" y="2169000"/>
            <a:ext cx="4960000" cy="252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8BE8D7-FE0D-3A5E-5DE9-269C84624E85}"/>
              </a:ext>
            </a:extLst>
          </p:cNvPr>
          <p:cNvSpPr txBox="1"/>
          <p:nvPr/>
        </p:nvSpPr>
        <p:spPr>
          <a:xfrm>
            <a:off x="602086" y="4709029"/>
            <a:ext cx="4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Corner detection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Harris corner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DD776-3548-EE35-20C0-9C58F51F7C53}"/>
              </a:ext>
            </a:extLst>
          </p:cNvPr>
          <p:cNvSpPr txBox="1"/>
          <p:nvPr/>
        </p:nvSpPr>
        <p:spPr>
          <a:xfrm>
            <a:off x="6629914" y="4689000"/>
            <a:ext cx="4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Object detection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DETR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A5ED6-140A-F2F9-68E6-AF41EBEF31AD}"/>
              </a:ext>
            </a:extLst>
          </p:cNvPr>
          <p:cNvSpPr txBox="1"/>
          <p:nvPr/>
        </p:nvSpPr>
        <p:spPr>
          <a:xfrm>
            <a:off x="8251774" y="4246185"/>
            <a:ext cx="1299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person 97%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39559-3ED2-B550-F98C-9453F024A0D2}"/>
              </a:ext>
            </a:extLst>
          </p:cNvPr>
          <p:cNvSpPr txBox="1"/>
          <p:nvPr/>
        </p:nvSpPr>
        <p:spPr>
          <a:xfrm>
            <a:off x="9981707" y="4159804"/>
            <a:ext cx="1299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racket &gt;99%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E3062-A3E5-4EDB-106A-12108AB5797A}"/>
              </a:ext>
            </a:extLst>
          </p:cNvPr>
          <p:cNvSpPr txBox="1"/>
          <p:nvPr/>
        </p:nvSpPr>
        <p:spPr>
          <a:xfrm>
            <a:off x="10631280" y="3417152"/>
            <a:ext cx="108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ball &gt;99%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C46DC0-88A5-43A2-0EE8-4A8295A35B91}"/>
              </a:ext>
            </a:extLst>
          </p:cNvPr>
          <p:cNvSpPr txBox="1"/>
          <p:nvPr/>
        </p:nvSpPr>
        <p:spPr>
          <a:xfrm>
            <a:off x="0" y="6328114"/>
            <a:ext cx="979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Harris et al. (1988).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DETR,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Carion</a:t>
            </a:r>
            <a:r>
              <a:rPr lang="en-US" sz="1400" dirty="0">
                <a:solidFill>
                  <a:schemeClr val="bg1"/>
                </a:solidFill>
              </a:rPr>
              <a:t> et al. (ECCV 2020).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F159C47-B5AE-CDEE-7716-D92C17D81798}"/>
              </a:ext>
            </a:extLst>
          </p:cNvPr>
          <p:cNvSpPr txBox="1"/>
          <p:nvPr/>
        </p:nvSpPr>
        <p:spPr>
          <a:xfrm>
            <a:off x="0" y="6081811"/>
            <a:ext cx="4333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Faces have been blurred for anonymity reasons.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Imaging with High-Speed Cameras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CAAA7-655E-79DC-F4B8-8A100E665655}"/>
              </a:ext>
            </a:extLst>
          </p:cNvPr>
          <p:cNvSpPr txBox="1"/>
          <p:nvPr/>
        </p:nvSpPr>
        <p:spPr>
          <a:xfrm>
            <a:off x="2701461" y="5030218"/>
            <a:ext cx="702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High-speed</a:t>
            </a:r>
            <a:r>
              <a:rPr lang="en-US" sz="2800" dirty="0">
                <a:solidFill>
                  <a:schemeClr val="bg1"/>
                </a:solidFill>
              </a:rPr>
              <a:t> camera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3025 FPS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15125 Mbps for a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r>
              <a:rPr lang="en-US" sz="2800" b="1" dirty="0">
                <a:solidFill>
                  <a:srgbClr val="8EFA00"/>
                </a:solidFill>
              </a:rPr>
              <a:t> array</a:t>
            </a:r>
          </a:p>
        </p:txBody>
      </p:sp>
      <p:pic>
        <p:nvPicPr>
          <p:cNvPr id="4" name="video_avg_32_frames">
            <a:hlinkClick r:id="" action="ppaction://media"/>
            <a:extLst>
              <a:ext uri="{FF2B5EF4-FFF2-40B4-BE49-F238E27FC236}">
                <a16:creationId xmlns:a16="http://schemas.microsoft.com/office/drawing/2014/main" id="{0F01703F-7660-98C1-9EEC-A3FCF5F4430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2701461" y="1430218"/>
            <a:ext cx="7029920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1C63CB0-9CA5-784C-ADBE-855B6300557F}"/>
              </a:ext>
            </a:extLst>
          </p:cNvPr>
          <p:cNvSpPr txBox="1"/>
          <p:nvPr/>
        </p:nvSpPr>
        <p:spPr>
          <a:xfrm>
            <a:off x="0" y="6541536"/>
            <a:ext cx="4333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SwissSPAD2 5-bit sum images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0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97ED2-A356-9F01-8D76-1FB8B14AB1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9914" y="2169000"/>
            <a:ext cx="4967482" cy="25199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icture 4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03FCC8DE-2A5E-EF3F-931D-C25FF39FBF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5" t="786" r="364" b="644"/>
          <a:stretch/>
        </p:blipFill>
        <p:spPr>
          <a:xfrm>
            <a:off x="602086" y="2189029"/>
            <a:ext cx="4968000" cy="252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Plug-and-Play Event 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BE8D7-FE0D-3A5E-5DE9-269C84624E85}"/>
              </a:ext>
            </a:extLst>
          </p:cNvPr>
          <p:cNvSpPr txBox="1"/>
          <p:nvPr/>
        </p:nvSpPr>
        <p:spPr>
          <a:xfrm>
            <a:off x="602086" y="4709029"/>
            <a:ext cx="4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Pose estimation</a:t>
            </a:r>
          </a:p>
          <a:p>
            <a:pPr algn="ctr"/>
            <a:r>
              <a:rPr lang="en-US" sz="2800" i="1" dirty="0" err="1">
                <a:solidFill>
                  <a:schemeClr val="bg1"/>
                </a:solidFill>
              </a:rPr>
              <a:t>HRNet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DD776-3548-EE35-20C0-9C58F51F7C53}"/>
              </a:ext>
            </a:extLst>
          </p:cNvPr>
          <p:cNvSpPr txBox="1"/>
          <p:nvPr/>
        </p:nvSpPr>
        <p:spPr>
          <a:xfrm>
            <a:off x="6629914" y="4689000"/>
            <a:ext cx="4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Semantic segmentation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Segment Anything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A0ABD-632D-75DD-C4EC-7223682FED82}"/>
              </a:ext>
            </a:extLst>
          </p:cNvPr>
          <p:cNvSpPr txBox="1"/>
          <p:nvPr/>
        </p:nvSpPr>
        <p:spPr>
          <a:xfrm>
            <a:off x="0" y="6328114"/>
            <a:ext cx="979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HRNet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Sun et al. (CVPR 2019).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Segment Anything,</a:t>
            </a:r>
            <a:r>
              <a:rPr lang="en-US" sz="1400" dirty="0">
                <a:solidFill>
                  <a:schemeClr val="bg1"/>
                </a:solidFill>
              </a:rPr>
              <a:t> Kirillov et al. (ICCV 2023).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C9592B-6098-ED9C-69F2-2A343968C25F}"/>
              </a:ext>
            </a:extLst>
          </p:cNvPr>
          <p:cNvSpPr txBox="1"/>
          <p:nvPr/>
        </p:nvSpPr>
        <p:spPr>
          <a:xfrm>
            <a:off x="0" y="6081811"/>
            <a:ext cx="4333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Faces have been blurred for anonymity reasons.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9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C905A7-760D-439B-4973-322FAB311F61}"/>
              </a:ext>
            </a:extLst>
          </p:cNvPr>
          <p:cNvSpPr/>
          <p:nvPr/>
        </p:nvSpPr>
        <p:spPr>
          <a:xfrm>
            <a:off x="1569378" y="2198623"/>
            <a:ext cx="4054052" cy="2519852"/>
          </a:xfrm>
          <a:prstGeom prst="roundRect">
            <a:avLst>
              <a:gd name="adj" fmla="val 842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Deluge of Single-Photon Data</a:t>
            </a:r>
            <a:endParaRPr lang="en-US" sz="4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rapezium 4">
            <a:extLst>
              <a:ext uri="{FF2B5EF4-FFF2-40B4-BE49-F238E27FC236}">
                <a16:creationId xmlns:a16="http://schemas.microsoft.com/office/drawing/2014/main" id="{D6281FE4-E97B-CAC6-3255-710018034395}"/>
              </a:ext>
            </a:extLst>
          </p:cNvPr>
          <p:cNvSpPr/>
          <p:nvPr/>
        </p:nvSpPr>
        <p:spPr>
          <a:xfrm rot="5400000">
            <a:off x="205734" y="2974156"/>
            <a:ext cx="1795582" cy="931705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47FD2B-9869-471D-5DB4-F9C91209CCC4}"/>
              </a:ext>
            </a:extLst>
          </p:cNvPr>
          <p:cNvCxnSpPr>
            <a:cxnSpLocks/>
          </p:cNvCxnSpPr>
          <p:nvPr/>
        </p:nvCxnSpPr>
        <p:spPr>
          <a:xfrm>
            <a:off x="6338938" y="3420285"/>
            <a:ext cx="2171137" cy="0"/>
          </a:xfrm>
          <a:prstGeom prst="straightConnector1">
            <a:avLst/>
          </a:prstGeom>
          <a:ln w="127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USB with solid fill">
            <a:extLst>
              <a:ext uri="{FF2B5EF4-FFF2-40B4-BE49-F238E27FC236}">
                <a16:creationId xmlns:a16="http://schemas.microsoft.com/office/drawing/2014/main" id="{16F2FE5D-7BF7-80EE-7737-53996D24F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6139" y="2231685"/>
            <a:ext cx="1137685" cy="11376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D71016-16A2-32DB-C211-AB4FC573D362}"/>
              </a:ext>
            </a:extLst>
          </p:cNvPr>
          <p:cNvSpPr txBox="1"/>
          <p:nvPr/>
        </p:nvSpPr>
        <p:spPr>
          <a:xfrm>
            <a:off x="6091553" y="3471201"/>
            <a:ext cx="2583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Data  bottleneck (5 Gbps)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DEE30-5C84-1AC0-0A5A-F29CC7CA65F0}"/>
              </a:ext>
            </a:extLst>
          </p:cNvPr>
          <p:cNvSpPr txBox="1"/>
          <p:nvPr/>
        </p:nvSpPr>
        <p:spPr>
          <a:xfrm>
            <a:off x="964211" y="4743779"/>
            <a:ext cx="3091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Photon-detections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(100 Gbps)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C1DD80-BC39-E890-565E-17C38EAF8A3A}"/>
              </a:ext>
            </a:extLst>
          </p:cNvPr>
          <p:cNvSpPr/>
          <p:nvPr/>
        </p:nvSpPr>
        <p:spPr>
          <a:xfrm>
            <a:off x="3468709" y="2344995"/>
            <a:ext cx="1969400" cy="22524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Proposed algorithms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2BD47-FA66-488E-7534-F5AE340788AE}"/>
              </a:ext>
            </a:extLst>
          </p:cNvPr>
          <p:cNvSpPr txBox="1"/>
          <p:nvPr/>
        </p:nvSpPr>
        <p:spPr>
          <a:xfrm>
            <a:off x="9225583" y="4239369"/>
            <a:ext cx="2102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Downstream inference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B4BB44-965F-C6A1-9DE0-B57AA3CF4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756" y="2319149"/>
            <a:ext cx="358790" cy="227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58C723-C9FC-DA24-56D9-474BEAE85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583" y="2547401"/>
            <a:ext cx="2102168" cy="15620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9A3398-DF6A-2957-3334-90ABC905D8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045" t="50229" r="9909" b="4335"/>
          <a:stretch/>
        </p:blipFill>
        <p:spPr>
          <a:xfrm rot="16200000">
            <a:off x="1644789" y="2970360"/>
            <a:ext cx="2252411" cy="94998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01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/>
      <p:bldP spid="18" grpId="0"/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6AF8F5-E9AF-45D5-CC38-E114A7CE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33" y="2205513"/>
            <a:ext cx="4795000" cy="25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FE1CEA-E4FC-DB50-4759-C2CC7094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384" y="2116800"/>
            <a:ext cx="2801724" cy="262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On-Chip Compatibility</a:t>
            </a:r>
            <a:endParaRPr lang="en-US" sz="4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8085E-569F-A90B-D6B5-26CB3D9D60B5}"/>
              </a:ext>
            </a:extLst>
          </p:cNvPr>
          <p:cNvSpPr txBox="1"/>
          <p:nvPr/>
        </p:nvSpPr>
        <p:spPr>
          <a:xfrm>
            <a:off x="9568" y="6537244"/>
            <a:ext cx="979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UltraPhase</a:t>
            </a:r>
            <a:r>
              <a:rPr lang="en-US" sz="1400" b="1" dirty="0">
                <a:solidFill>
                  <a:schemeClr val="bg1"/>
                </a:solidFill>
              </a:rPr>
              <a:t>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Ardelean</a:t>
            </a:r>
            <a:r>
              <a:rPr lang="en-US" sz="1400" dirty="0">
                <a:solidFill>
                  <a:schemeClr val="bg1"/>
                </a:solidFill>
              </a:rPr>
              <a:t> et al. (2023), “</a:t>
            </a:r>
            <a:r>
              <a:rPr lang="en-IN" sz="1400" dirty="0">
                <a:solidFill>
                  <a:schemeClr val="bg1"/>
                </a:solidFill>
              </a:rPr>
              <a:t>Computational Imaging SPAD Cameras.”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4639C-BA75-517B-9CF5-56C2E6D72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67" y="1727200"/>
            <a:ext cx="2637782" cy="327998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CEA7E-BE10-7C63-5561-CACE2E0ACDF1}"/>
              </a:ext>
            </a:extLst>
          </p:cNvPr>
          <p:cNvSpPr txBox="1"/>
          <p:nvPr/>
        </p:nvSpPr>
        <p:spPr>
          <a:xfrm>
            <a:off x="19136" y="5791571"/>
            <a:ext cx="12172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Generalized events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reduce readout costs by around 2 orders of magnitude.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662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lingshot_cotracker">
            <a:hlinkClick r:id="" action="ppaction://media"/>
            <a:extLst>
              <a:ext uri="{FF2B5EF4-FFF2-40B4-BE49-F238E27FC236}">
                <a16:creationId xmlns:a16="http://schemas.microsoft.com/office/drawing/2014/main" id="{2B49626E-EC55-3EC6-4D51-D7C3B2636C5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8331" t="14518" r="8301" b="14561"/>
          <a:stretch/>
        </p:blipFill>
        <p:spPr>
          <a:xfrm>
            <a:off x="8469120" y="4307925"/>
            <a:ext cx="3542400" cy="18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2" name="plasma_event_levels">
            <a:hlinkClick r:id="" action="ppaction://media"/>
            <a:extLst>
              <a:ext uri="{FF2B5EF4-FFF2-40B4-BE49-F238E27FC236}">
                <a16:creationId xmlns:a16="http://schemas.microsoft.com/office/drawing/2014/main" id="{456696A2-1A4B-BAC7-D2B7-377F5F7F0AE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6040" y="4300399"/>
            <a:ext cx="3514961" cy="18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6BA750-B190-CE54-F4EF-FBA7E74C5A0A}"/>
              </a:ext>
            </a:extLst>
          </p:cNvPr>
          <p:cNvSpPr txBox="1"/>
          <p:nvPr/>
        </p:nvSpPr>
        <p:spPr>
          <a:xfrm>
            <a:off x="4926712" y="981883"/>
            <a:ext cx="2439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a typeface="Roboto" panose="02000000000000000000" pitchFamily="2" charset="0"/>
              </a:rPr>
              <a:t>Lightweight and efficient algorithms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Summary: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Extreme Bandwidth-Efficient Vision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F8F9DB-C727-D4EF-673B-930AF6E21998}"/>
              </a:ext>
            </a:extLst>
          </p:cNvPr>
          <p:cNvGrpSpPr>
            <a:grpSpLocks noChangeAspect="1"/>
          </p:cNvGrpSpPr>
          <p:nvPr/>
        </p:nvGrpSpPr>
        <p:grpSpPr>
          <a:xfrm>
            <a:off x="973000" y="1075891"/>
            <a:ext cx="3415972" cy="1980000"/>
            <a:chOff x="170238" y="3686368"/>
            <a:chExt cx="2838362" cy="1645200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DCF86889-EA9E-F4D9-9703-2783C24C8535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567883" y="3686368"/>
              <a:ext cx="2440717" cy="1255226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B89A1279-ED28-534E-D590-6B44BC94366F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524670" y="3730321"/>
              <a:ext cx="2438536" cy="1254104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2B052458-D00B-AC7E-7E40-F3CE9E651EF0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479275" y="3773153"/>
              <a:ext cx="2440717" cy="1255226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78A48BE8-8E08-5C8A-ECF1-E4AB73E90682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435501" y="3816818"/>
              <a:ext cx="2439657" cy="1254681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4265B903-3DAB-8B1B-262B-78B79B767D66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395027" y="3862179"/>
              <a:ext cx="2431999" cy="1250742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1392F70A-9889-00ED-F270-89726BBD9FBC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346893" y="3903603"/>
              <a:ext cx="2439657" cy="1254681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3765DA98-7155-1732-EC1C-C74FE69FB781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306419" y="3948964"/>
              <a:ext cx="2431999" cy="1250742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4B19181F-CAFD-C64B-1435-79F1598223B7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258846" y="3990676"/>
              <a:ext cx="2438536" cy="1254104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1F2D0BD6-CD33-6566-A85F-26560AD56FEF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213451" y="4033508"/>
              <a:ext cx="2440717" cy="1255226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BB5C2894-577D-385C-E68A-AD4F3EA2C3D7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rcRect/>
            <a:stretch/>
          </p:blipFill>
          <p:spPr>
            <a:xfrm>
              <a:off x="170238" y="4077464"/>
              <a:ext cx="2438536" cy="1254104"/>
            </a:xfrm>
            <a:prstGeom prst="rect">
              <a:avLst/>
            </a:prstGeom>
            <a:ln>
              <a:noFill/>
            </a:ln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438EBA-8142-4564-F38C-3467E5B34894}"/>
              </a:ext>
            </a:extLst>
          </p:cNvPr>
          <p:cNvCxnSpPr>
            <a:cxnSpLocks/>
          </p:cNvCxnSpPr>
          <p:nvPr/>
        </p:nvCxnSpPr>
        <p:spPr>
          <a:xfrm flipV="1">
            <a:off x="5047418" y="2191884"/>
            <a:ext cx="2252284" cy="9799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AB429D1F-301F-3B93-0179-0785BDE5D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462" t="24411" r="24007" b="26121"/>
          <a:stretch/>
        </p:blipFill>
        <p:spPr>
          <a:xfrm>
            <a:off x="7958148" y="1083237"/>
            <a:ext cx="3001642" cy="198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CA37B7-17C3-3A57-FE91-13D630339FFD}"/>
              </a:ext>
            </a:extLst>
          </p:cNvPr>
          <p:cNvSpPr txBox="1"/>
          <p:nvPr/>
        </p:nvSpPr>
        <p:spPr>
          <a:xfrm>
            <a:off x="7958148" y="3055891"/>
            <a:ext cx="300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Roboto" panose="02000000000000000000" pitchFamily="2" charset="0"/>
              </a:rPr>
              <a:t>Generalized events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A169C9-BB4B-4EFA-1068-10917D5D35E7}"/>
              </a:ext>
            </a:extLst>
          </p:cNvPr>
          <p:cNvSpPr txBox="1"/>
          <p:nvPr/>
        </p:nvSpPr>
        <p:spPr>
          <a:xfrm>
            <a:off x="1027632" y="3070901"/>
            <a:ext cx="293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Roboto" panose="02000000000000000000" pitchFamily="2" charset="0"/>
              </a:rPr>
              <a:t>Single-photon sensors</a:t>
            </a:r>
          </a:p>
        </p:txBody>
      </p:sp>
      <p:pic>
        <p:nvPicPr>
          <p:cNvPr id="21" name="postprocess">
            <a:hlinkClick r:id="" action="ppaction://media"/>
            <a:extLst>
              <a:ext uri="{FF2B5EF4-FFF2-40B4-BE49-F238E27FC236}">
                <a16:creationId xmlns:a16="http://schemas.microsoft.com/office/drawing/2014/main" id="{B21D60AA-0FEF-446E-4E30-7A3C06030899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7185" y="4291117"/>
            <a:ext cx="3542857" cy="18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8DD71F-D446-70C9-C961-D556BF3EFAC6}"/>
              </a:ext>
            </a:extLst>
          </p:cNvPr>
          <p:cNvSpPr txBox="1"/>
          <p:nvPr/>
        </p:nvSpPr>
        <p:spPr>
          <a:xfrm>
            <a:off x="194043" y="6107925"/>
            <a:ext cx="351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3000 FPS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64E75C-27F3-F84A-CECF-BED45F9748B2}"/>
              </a:ext>
            </a:extLst>
          </p:cNvPr>
          <p:cNvSpPr txBox="1"/>
          <p:nvPr/>
        </p:nvSpPr>
        <p:spPr>
          <a:xfrm>
            <a:off x="4366243" y="6124733"/>
            <a:ext cx="354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EFA00"/>
                </a:solidFill>
              </a:rPr>
              <a:t>495 Mbps for 1MPixel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8EC39F-012F-6739-D327-88D96A965665}"/>
              </a:ext>
            </a:extLst>
          </p:cNvPr>
          <p:cNvSpPr txBox="1"/>
          <p:nvPr/>
        </p:nvSpPr>
        <p:spPr>
          <a:xfrm>
            <a:off x="8371958" y="6124733"/>
            <a:ext cx="351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bg1"/>
                </a:solidFill>
              </a:rPr>
              <a:t>CoTracker</a:t>
            </a:r>
            <a:endParaRPr lang="en-US" sz="2400" i="1" dirty="0">
              <a:highlight>
                <a:srgbClr val="FFFF00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EA4546-A952-88FF-64E8-559FA75E156F}"/>
              </a:ext>
            </a:extLst>
          </p:cNvPr>
          <p:cNvSpPr txBox="1"/>
          <p:nvPr/>
        </p:nvSpPr>
        <p:spPr>
          <a:xfrm>
            <a:off x="263622" y="3829452"/>
            <a:ext cx="351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High-fidelity imaging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C58516-9E4A-63A4-FE55-30737E9E1717}"/>
              </a:ext>
            </a:extLst>
          </p:cNvPr>
          <p:cNvSpPr txBox="1"/>
          <p:nvPr/>
        </p:nvSpPr>
        <p:spPr>
          <a:xfrm>
            <a:off x="4366244" y="3856972"/>
            <a:ext cx="354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Low-sensor readout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BF6499-8ABC-6C1E-4092-849A35425284}"/>
              </a:ext>
            </a:extLst>
          </p:cNvPr>
          <p:cNvSpPr txBox="1"/>
          <p:nvPr/>
        </p:nvSpPr>
        <p:spPr>
          <a:xfrm>
            <a:off x="8469120" y="3829452"/>
            <a:ext cx="35428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Plug-and-play event vision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E5F3A7-77F0-6B87-24F9-B1E0B492579B}"/>
              </a:ext>
            </a:extLst>
          </p:cNvPr>
          <p:cNvSpPr txBox="1"/>
          <p:nvPr/>
        </p:nvSpPr>
        <p:spPr>
          <a:xfrm>
            <a:off x="9568" y="6537244"/>
            <a:ext cx="286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CoTracker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Karaev</a:t>
            </a:r>
            <a:r>
              <a:rPr lang="en-US" sz="1400" dirty="0">
                <a:solidFill>
                  <a:schemeClr val="bg1"/>
                </a:solidFill>
              </a:rPr>
              <a:t> et al. (</a:t>
            </a:r>
            <a:r>
              <a:rPr lang="en-US" sz="1400" dirty="0" err="1">
                <a:solidFill>
                  <a:schemeClr val="bg1"/>
                </a:solidFill>
              </a:rPr>
              <a:t>arXiv</a:t>
            </a:r>
            <a:r>
              <a:rPr lang="en-US" sz="1400" dirty="0">
                <a:solidFill>
                  <a:schemeClr val="bg1"/>
                </a:solidFill>
              </a:rPr>
              <a:t> 2023).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7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19" grpId="0"/>
      <p:bldP spid="17" grpId="0"/>
      <p:bldP spid="18" grpId="0"/>
      <p:bldP spid="22" grpId="0"/>
      <p:bldP spid="24" grpId="0"/>
      <p:bldP spid="26" grpId="0"/>
      <p:bldP spid="28" grpId="0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Existing Imaging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EEB3C-3117-A801-3B41-624ACDC2CE27}"/>
              </a:ext>
            </a:extLst>
          </p:cNvPr>
          <p:cNvSpPr txBox="1"/>
          <p:nvPr/>
        </p:nvSpPr>
        <p:spPr>
          <a:xfrm>
            <a:off x="349563" y="4579933"/>
            <a:ext cx="538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High-speed camera at 500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3590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1CF63-94DB-9963-8EEB-5D9DFAB56612}"/>
              </a:ext>
            </a:extLst>
          </p:cNvPr>
          <p:cNvSpPr txBox="1"/>
          <p:nvPr/>
        </p:nvSpPr>
        <p:spPr>
          <a:xfrm>
            <a:off x="6457517" y="4610447"/>
            <a:ext cx="538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E2VID+ on </a:t>
            </a:r>
            <a:r>
              <a:rPr lang="en-US" sz="2800" dirty="0" err="1">
                <a:solidFill>
                  <a:schemeClr val="bg1"/>
                </a:solidFill>
              </a:rPr>
              <a:t>Prophesee</a:t>
            </a:r>
            <a:r>
              <a:rPr lang="en-US" sz="2800" dirty="0">
                <a:solidFill>
                  <a:schemeClr val="bg1"/>
                </a:solidFill>
              </a:rPr>
              <a:t> EVK4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236 Mbps for 1 </a:t>
            </a:r>
            <a:r>
              <a:rPr lang="en-US" sz="2800" dirty="0" err="1">
                <a:solidFill>
                  <a:schemeClr val="bg1"/>
                </a:solidFill>
              </a:rPr>
              <a:t>MPixel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Untitled">
            <a:hlinkClick r:id="" action="ppaction://media"/>
            <a:extLst>
              <a:ext uri="{FF2B5EF4-FFF2-40B4-BE49-F238E27FC236}">
                <a16:creationId xmlns:a16="http://schemas.microsoft.com/office/drawing/2014/main" id="{84818F8F-0249-BCC6-6F8B-7A0A24BCA8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9177" t="20900" r="39146" b="47567"/>
          <a:stretch/>
        </p:blipFill>
        <p:spPr>
          <a:xfrm>
            <a:off x="349563" y="1879933"/>
            <a:ext cx="5384921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stressball_prophesee_20fps">
            <a:hlinkClick r:id="" action="ppaction://media"/>
            <a:extLst>
              <a:ext uri="{FF2B5EF4-FFF2-40B4-BE49-F238E27FC236}">
                <a16:creationId xmlns:a16="http://schemas.microsoft.com/office/drawing/2014/main" id="{CFC6F062-81C9-5A58-9FD6-8D913170A07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8"/>
          <a:srcRect b="10873"/>
          <a:stretch/>
        </p:blipFill>
        <p:spPr>
          <a:xfrm>
            <a:off x="6457517" y="1879933"/>
            <a:ext cx="5385600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5D999-D073-8A04-3F23-0765ADC80398}"/>
              </a:ext>
            </a:extLst>
          </p:cNvPr>
          <p:cNvSpPr txBox="1"/>
          <p:nvPr/>
        </p:nvSpPr>
        <p:spPr>
          <a:xfrm>
            <a:off x="468182" y="4039386"/>
            <a:ext cx="2573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Quantization artifacts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5D5E5E-A3EB-67F9-6229-33F8A0460ACB}"/>
              </a:ext>
            </a:extLst>
          </p:cNvPr>
          <p:cNvSpPr txBox="1"/>
          <p:nvPr/>
        </p:nvSpPr>
        <p:spPr>
          <a:xfrm>
            <a:off x="4158356" y="4039386"/>
            <a:ext cx="1291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Noisy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9302C-8F7B-F308-2BBF-B51B4F8E910C}"/>
              </a:ext>
            </a:extLst>
          </p:cNvPr>
          <p:cNvSpPr txBox="1"/>
          <p:nvPr/>
        </p:nvSpPr>
        <p:spPr>
          <a:xfrm>
            <a:off x="6456837" y="4039386"/>
            <a:ext cx="538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Lacks scene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6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E8E454E1-B366-6733-AA5A-82B2F4AA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896" y="1934342"/>
            <a:ext cx="5744164" cy="341613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ECD244F-EE26-BC8E-820B-890994EF2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897" y="1934342"/>
            <a:ext cx="5744165" cy="339082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E720A6C-F39D-82EF-E369-F84E4A1F5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898" y="1934342"/>
            <a:ext cx="5744164" cy="3416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Rich Flux Descriptors</a:t>
            </a:r>
            <a:endParaRPr lang="en-US" sz="4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92518-DF1E-7590-57B3-CDDA15943C7E}"/>
              </a:ext>
            </a:extLst>
          </p:cNvPr>
          <p:cNvSpPr txBox="1"/>
          <p:nvPr/>
        </p:nvSpPr>
        <p:spPr>
          <a:xfrm>
            <a:off x="3826355" y="1066429"/>
            <a:ext cx="456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What information to transmit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537B3A-D961-0D4E-97B7-FF6AD086672E}"/>
              </a:ext>
            </a:extLst>
          </p:cNvPr>
          <p:cNvSpPr txBox="1"/>
          <p:nvPr/>
        </p:nvSpPr>
        <p:spPr>
          <a:xfrm>
            <a:off x="3097601" y="5350475"/>
            <a:ext cx="1457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adaptive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77D3EC-6B20-C52E-D1EE-1BB93955209D}"/>
              </a:ext>
            </a:extLst>
          </p:cNvPr>
          <p:cNvSpPr txBox="1"/>
          <p:nvPr/>
        </p:nvSpPr>
        <p:spPr>
          <a:xfrm>
            <a:off x="4982845" y="5350475"/>
            <a:ext cx="1336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Spatial patches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0D2A38-5B50-63CA-AC15-C76996604920}"/>
              </a:ext>
            </a:extLst>
          </p:cNvPr>
          <p:cNvSpPr txBox="1"/>
          <p:nvPr/>
        </p:nvSpPr>
        <p:spPr>
          <a:xfrm>
            <a:off x="6319156" y="5328987"/>
            <a:ext cx="1783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Coded exposures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  <p:bldP spid="56" grpId="0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792E2B-A966-D895-2685-EFEEA6CA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Comparison to Existing Event Cameras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EE94983-68E6-4EE3-A7FF-2416BE3E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 ctx = document.getElementById("canvas").getContext("2d"); // #g1 ctx.save(); ctx.transform(3.779530, 0.000000, 0.000000, 3.779530, -3.968090, -14.865400); // #g21 ctx.save(); ctx.transform(1.000000, 0.000000, 0.000000, 1.000000, -0.859468, -0.052497); // #path7 ctx.beginPath(); ctx.strokeStyle = 'rgb(0, 0, 0)'; ctx.lineWidth = 0.264583; ctx.moveTo(2.041650, 4.117930); ctx.lineTo(28.977269, 4.117930); ctx.lineTo(28.977269, 20.602529); ctx.lineTo(2.041650, 20.602529); ctx.closePath(); ctx.stroke(); ctx.restore(); ctx.restore(); </a:t>
            </a:r>
          </a:p>
        </p:txBody>
      </p:sp>
    </p:spTree>
    <p:extLst>
      <p:ext uri="{BB962C8B-B14F-4D97-AF65-F5344CB8AC3E}">
        <p14:creationId xmlns:p14="http://schemas.microsoft.com/office/powerpoint/2010/main" val="439483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…plus What Information to Encode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B1042-250E-C754-083B-3AC04A9C5C35}"/>
              </a:ext>
            </a:extLst>
          </p:cNvPr>
          <p:cNvSpPr txBox="1"/>
          <p:nvPr/>
        </p:nvSpPr>
        <p:spPr>
          <a:xfrm>
            <a:off x="3577790" y="1066429"/>
            <a:ext cx="503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Characterized by an “Integrator”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CD194A-7B98-5340-4483-60676D4D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553" y="1996870"/>
            <a:ext cx="5521656" cy="32451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0A9B8C-D7F3-D59F-4EAE-561ECE5005DB}"/>
              </a:ext>
            </a:extLst>
          </p:cNvPr>
          <p:cNvSpPr txBox="1"/>
          <p:nvPr/>
        </p:nvSpPr>
        <p:spPr>
          <a:xfrm>
            <a:off x="3435171" y="5268351"/>
            <a:ext cx="503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Low-pass filtered brightness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89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112D135B-D204-612E-A4D0-748DD69BF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003533"/>
              </p:ext>
            </p:extLst>
          </p:nvPr>
        </p:nvGraphicFramePr>
        <p:xfrm>
          <a:off x="1749334" y="2356768"/>
          <a:ext cx="407712" cy="29260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07712">
                  <a:extLst>
                    <a:ext uri="{9D8B030D-6E8A-4147-A177-3AD203B41FA5}">
                      <a16:colId xmlns:a16="http://schemas.microsoft.com/office/drawing/2014/main" val="3003679976"/>
                    </a:ext>
                  </a:extLst>
                </a:gridCol>
              </a:tblGrid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94328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01680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08588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872070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49144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562775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445447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51176"/>
                  </a:ext>
                </a:extLst>
              </a:tr>
            </a:tbl>
          </a:graphicData>
        </a:graphic>
      </p:graphicFrame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77513760-4FA2-68B8-1D9B-1FCCBE888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960854"/>
              </p:ext>
            </p:extLst>
          </p:nvPr>
        </p:nvGraphicFramePr>
        <p:xfrm>
          <a:off x="4406395" y="2485314"/>
          <a:ext cx="407712" cy="29260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07712">
                  <a:extLst>
                    <a:ext uri="{9D8B030D-6E8A-4147-A177-3AD203B41FA5}">
                      <a16:colId xmlns:a16="http://schemas.microsoft.com/office/drawing/2014/main" val="3003679976"/>
                    </a:ext>
                  </a:extLst>
                </a:gridCol>
              </a:tblGrid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94328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01680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08588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872070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49144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562775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445447"/>
                  </a:ext>
                </a:extLst>
              </a:tr>
              <a:tr h="346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51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3995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tprocess">
            <a:hlinkClick r:id="" action="ppaction://media"/>
            <a:extLst>
              <a:ext uri="{FF2B5EF4-FFF2-40B4-BE49-F238E27FC236}">
                <a16:creationId xmlns:a16="http://schemas.microsoft.com/office/drawing/2014/main" id="{DB89AA9E-04E2-68FF-E6C2-373B2EF7B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400" y="1828800"/>
            <a:ext cx="6299200" cy="32004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AF8ECC-B9F2-E489-00CC-73459D4E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Throwing Darts at 5 lux</a:t>
            </a:r>
          </a:p>
        </p:txBody>
      </p:sp>
    </p:spTree>
    <p:extLst>
      <p:ext uri="{BB962C8B-B14F-4D97-AF65-F5344CB8AC3E}">
        <p14:creationId xmlns:p14="http://schemas.microsoft.com/office/powerpoint/2010/main" val="24192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Event Cameras enable Resource-efficient Vision</a:t>
            </a:r>
          </a:p>
        </p:txBody>
      </p:sp>
      <p:pic>
        <p:nvPicPr>
          <p:cNvPr id="9" name="955e252813ec6cdb5e6cc5a01cdd69961bdc73b1dce83370853ab5d8">
            <a:hlinkClick r:id="" action="ppaction://media"/>
            <a:extLst>
              <a:ext uri="{FF2B5EF4-FFF2-40B4-BE49-F238E27FC236}">
                <a16:creationId xmlns:a16="http://schemas.microsoft.com/office/drawing/2014/main" id="{975A82E0-9B14-EBEE-D80B-092FAA7A850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6000" y="1403644"/>
            <a:ext cx="7200000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7EE4D0-FBE4-2739-9DC1-C8A0C0187F12}"/>
              </a:ext>
            </a:extLst>
          </p:cNvPr>
          <p:cNvSpPr txBox="1"/>
          <p:nvPr/>
        </p:nvSpPr>
        <p:spPr>
          <a:xfrm>
            <a:off x="2496000" y="5039061"/>
            <a:ext cx="72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Event-based camera</a:t>
            </a:r>
          </a:p>
          <a:p>
            <a:pPr algn="ctr"/>
            <a:r>
              <a:rPr lang="en-US" sz="2800" b="1" dirty="0">
                <a:solidFill>
                  <a:srgbClr val="8EFA00"/>
                </a:solidFill>
              </a:rPr>
              <a:t>290 Mbps for 1 </a:t>
            </a:r>
            <a:r>
              <a:rPr lang="en-US" sz="2800" b="1" dirty="0" err="1">
                <a:solidFill>
                  <a:srgbClr val="8EFA00"/>
                </a:solidFill>
              </a:rPr>
              <a:t>MPixel</a:t>
            </a:r>
            <a:endParaRPr lang="en-US" sz="2800" b="1" dirty="0">
              <a:solidFill>
                <a:srgbClr val="8EFA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12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Axes of Generalized Event Cameras</a:t>
            </a:r>
            <a:endParaRPr lang="en-US" sz="4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92518-DF1E-7590-57B3-CDDA15943C7E}"/>
              </a:ext>
            </a:extLst>
          </p:cNvPr>
          <p:cNvSpPr txBox="1"/>
          <p:nvPr/>
        </p:nvSpPr>
        <p:spPr>
          <a:xfrm>
            <a:off x="3826355" y="1066429"/>
            <a:ext cx="456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When to transmit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5658F-1246-BC93-0BC3-410F2E988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01" r="1" b="-11156"/>
          <a:stretch/>
        </p:blipFill>
        <p:spPr>
          <a:xfrm>
            <a:off x="2884322" y="1982868"/>
            <a:ext cx="6742620" cy="334068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2A675-EA2C-9D7C-78E3-0ABFF28CC2FD}"/>
              </a:ext>
            </a:extLst>
          </p:cNvPr>
          <p:cNvSpPr txBox="1"/>
          <p:nvPr/>
        </p:nvSpPr>
        <p:spPr>
          <a:xfrm rot="16200000">
            <a:off x="1751126" y="3232535"/>
            <a:ext cx="278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Integrator 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1B3E8-D915-0589-2267-FE78582E0F6E}"/>
              </a:ext>
            </a:extLst>
          </p:cNvPr>
          <p:cNvSpPr txBox="1"/>
          <p:nvPr/>
        </p:nvSpPr>
        <p:spPr>
          <a:xfrm>
            <a:off x="8396935" y="4800336"/>
            <a:ext cx="100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D625B-9999-7C4D-DD2C-2C403331C8E6}"/>
              </a:ext>
            </a:extLst>
          </p:cNvPr>
          <p:cNvSpPr txBox="1"/>
          <p:nvPr/>
        </p:nvSpPr>
        <p:spPr>
          <a:xfrm>
            <a:off x="1047057" y="5612380"/>
            <a:ext cx="10097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Enhanced spatiotemporal contexts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Noise-aware thresholding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96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9F1A9D-5ADE-EC84-88BF-088AA79E193C}"/>
              </a:ext>
            </a:extLst>
          </p:cNvPr>
          <p:cNvGrpSpPr>
            <a:grpSpLocks noChangeAspect="1"/>
          </p:cNvGrpSpPr>
          <p:nvPr/>
        </p:nvGrpSpPr>
        <p:grpSpPr>
          <a:xfrm>
            <a:off x="585156" y="640954"/>
            <a:ext cx="2826271" cy="1645200"/>
            <a:chOff x="8881342" y="4096446"/>
            <a:chExt cx="3656950" cy="2128746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80212BCB-F3ED-D459-793A-08AF695FC389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384766" y="4096446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B8746C4C-9DE0-08F8-14D7-93D1C8C4AD0B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328398" y="4152422"/>
              <a:ext cx="3154179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D79DC966-9CE8-B32A-4E78-C7651BF56C59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272680" y="4208397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232EEB01-3A33-8C32-4EED-F3B52657A96C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216961" y="4264373"/>
              <a:ext cx="3153526" cy="1622895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F7731761-0D39-9125-E7A7-73850E21B6C1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161243" y="4319643"/>
              <a:ext cx="3153526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4C2138CF-2161-0B89-1BD0-11AC9157BC4F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9105524" y="4375618"/>
              <a:ext cx="3153526" cy="1625673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21E8699B-BCA3-38F0-DDD0-33B08DBEC9D1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9049806" y="4433667"/>
              <a:ext cx="3153526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5E7EB424-8596-55F3-0685-F1CF9B531649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8993434" y="4489642"/>
              <a:ext cx="3154179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167CA277-C90A-205C-3340-8D87A406D976}"/>
                </a:ext>
              </a:extLst>
            </p:cNvPr>
            <p:cNvPicPr>
              <a:picLocks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8937715" y="4545616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14" name="Picture 19">
              <a:extLst>
                <a:ext uri="{FF2B5EF4-FFF2-40B4-BE49-F238E27FC236}">
                  <a16:creationId xmlns:a16="http://schemas.microsoft.com/office/drawing/2014/main" id="{91664229-751A-E49F-BFD9-C7EFBAA06814}"/>
                </a:ext>
              </a:extLst>
            </p:cNvPr>
            <p:cNvPicPr>
              <a:picLocks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881342" y="4601593"/>
              <a:ext cx="3154180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</p:grpSp>
      <p:sp>
        <p:nvSpPr>
          <p:cNvPr id="16" name="Cube 15">
            <a:extLst>
              <a:ext uri="{FF2B5EF4-FFF2-40B4-BE49-F238E27FC236}">
                <a16:creationId xmlns:a16="http://schemas.microsoft.com/office/drawing/2014/main" id="{B38AF370-3015-F046-A9C4-D8ADAC2CFBA6}"/>
              </a:ext>
            </a:extLst>
          </p:cNvPr>
          <p:cNvSpPr/>
          <p:nvPr/>
        </p:nvSpPr>
        <p:spPr>
          <a:xfrm>
            <a:off x="1246477" y="661253"/>
            <a:ext cx="277986" cy="283594"/>
          </a:xfrm>
          <a:prstGeom prst="cube">
            <a:avLst>
              <a:gd name="adj" fmla="val 50432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85A5BC5A-0337-7984-4189-384A19063001}"/>
              </a:ext>
            </a:extLst>
          </p:cNvPr>
          <p:cNvSpPr/>
          <p:nvPr/>
        </p:nvSpPr>
        <p:spPr>
          <a:xfrm>
            <a:off x="1065236" y="875825"/>
            <a:ext cx="222053" cy="220604"/>
          </a:xfrm>
          <a:prstGeom prst="cube">
            <a:avLst>
              <a:gd name="adj" fmla="val 38368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586245C6-66B1-4BFE-33BE-D5D16C64EDB0}"/>
              </a:ext>
            </a:extLst>
          </p:cNvPr>
          <p:cNvSpPr/>
          <p:nvPr/>
        </p:nvSpPr>
        <p:spPr>
          <a:xfrm>
            <a:off x="647108" y="1118514"/>
            <a:ext cx="433762" cy="417107"/>
          </a:xfrm>
          <a:prstGeom prst="cube">
            <a:avLst>
              <a:gd name="adj" fmla="val 67077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A21054-0CA0-0F84-8D79-89A3AF307EAA}"/>
              </a:ext>
            </a:extLst>
          </p:cNvPr>
          <p:cNvGrpSpPr>
            <a:grpSpLocks noChangeAspect="1"/>
          </p:cNvGrpSpPr>
          <p:nvPr/>
        </p:nvGrpSpPr>
        <p:grpSpPr>
          <a:xfrm>
            <a:off x="542097" y="3595921"/>
            <a:ext cx="2826271" cy="1645200"/>
            <a:chOff x="8881342" y="4096446"/>
            <a:chExt cx="3656950" cy="2128746"/>
          </a:xfrm>
        </p:grpSpPr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63D0B3D7-05A3-7F9F-B12A-5346C890C56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384766" y="4096446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id="{EE2297BE-1D8F-4907-9C74-9870C1497905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328398" y="4152422"/>
              <a:ext cx="3154179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13DF119B-0F37-44BD-7876-E340D98B9117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272680" y="4208397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3BF87F90-56C5-A321-4F9B-8B3A0DDDE03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216961" y="4264373"/>
              <a:ext cx="3153526" cy="1622895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42970EBA-F8E9-C6E3-D567-46266D901993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161243" y="4319643"/>
              <a:ext cx="3153526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F9EBB424-3247-54D4-42FD-4C8F8C25C6E4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9105524" y="4375618"/>
              <a:ext cx="3153526" cy="1625673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4" name="Picture 16">
              <a:extLst>
                <a:ext uri="{FF2B5EF4-FFF2-40B4-BE49-F238E27FC236}">
                  <a16:creationId xmlns:a16="http://schemas.microsoft.com/office/drawing/2014/main" id="{269D03C8-EA89-16D0-E78B-9AEC90E4A0A3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9049806" y="4433667"/>
              <a:ext cx="3153526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5" name="Picture 17">
              <a:extLst>
                <a:ext uri="{FF2B5EF4-FFF2-40B4-BE49-F238E27FC236}">
                  <a16:creationId xmlns:a16="http://schemas.microsoft.com/office/drawing/2014/main" id="{AE24D3C1-FE08-A1CC-E37E-3B5EA3CC1274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8993434" y="4489642"/>
              <a:ext cx="3154179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F82124B0-9392-1F20-4219-0AADEA0A8D9D}"/>
                </a:ext>
              </a:extLst>
            </p:cNvPr>
            <p:cNvPicPr>
              <a:picLocks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8937715" y="4545616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37" name="Picture 19">
              <a:extLst>
                <a:ext uri="{FF2B5EF4-FFF2-40B4-BE49-F238E27FC236}">
                  <a16:creationId xmlns:a16="http://schemas.microsoft.com/office/drawing/2014/main" id="{8184E9D1-DB50-02CE-3068-AC123EE47555}"/>
                </a:ext>
              </a:extLst>
            </p:cNvPr>
            <p:cNvPicPr>
              <a:picLocks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881342" y="4601593"/>
              <a:ext cx="3154180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</p:grpSp>
      <p:sp>
        <p:nvSpPr>
          <p:cNvPr id="38" name="Cube 37">
            <a:extLst>
              <a:ext uri="{FF2B5EF4-FFF2-40B4-BE49-F238E27FC236}">
                <a16:creationId xmlns:a16="http://schemas.microsoft.com/office/drawing/2014/main" id="{E8B61205-8DFB-5420-1DB2-C2FD0AD0D1E4}"/>
              </a:ext>
            </a:extLst>
          </p:cNvPr>
          <p:cNvSpPr/>
          <p:nvPr/>
        </p:nvSpPr>
        <p:spPr>
          <a:xfrm>
            <a:off x="1203661" y="4212824"/>
            <a:ext cx="559006" cy="558504"/>
          </a:xfrm>
          <a:prstGeom prst="cube">
            <a:avLst>
              <a:gd name="adj" fmla="val 23915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C0910BF7-5DDD-8438-BB88-ADCD5949DB57}"/>
              </a:ext>
            </a:extLst>
          </p:cNvPr>
          <p:cNvSpPr/>
          <p:nvPr/>
        </p:nvSpPr>
        <p:spPr>
          <a:xfrm>
            <a:off x="1203418" y="3616220"/>
            <a:ext cx="277986" cy="283594"/>
          </a:xfrm>
          <a:prstGeom prst="cube">
            <a:avLst>
              <a:gd name="adj" fmla="val 50432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1CD25FF-2D31-9E18-CB2B-68794912A0A0}"/>
              </a:ext>
            </a:extLst>
          </p:cNvPr>
          <p:cNvSpPr/>
          <p:nvPr/>
        </p:nvSpPr>
        <p:spPr>
          <a:xfrm>
            <a:off x="1022177" y="3830792"/>
            <a:ext cx="222053" cy="220604"/>
          </a:xfrm>
          <a:prstGeom prst="cube">
            <a:avLst>
              <a:gd name="adj" fmla="val 38368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BF9C70DA-73E8-F40A-74D4-6A313AECE032}"/>
              </a:ext>
            </a:extLst>
          </p:cNvPr>
          <p:cNvSpPr/>
          <p:nvPr/>
        </p:nvSpPr>
        <p:spPr>
          <a:xfrm>
            <a:off x="604049" y="4073481"/>
            <a:ext cx="433762" cy="417107"/>
          </a:xfrm>
          <a:prstGeom prst="cube">
            <a:avLst>
              <a:gd name="adj" fmla="val 67077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017A02-9FF1-F003-95E3-C09141A87DFE}"/>
              </a:ext>
            </a:extLst>
          </p:cNvPr>
          <p:cNvGrpSpPr>
            <a:grpSpLocks noChangeAspect="1"/>
          </p:cNvGrpSpPr>
          <p:nvPr/>
        </p:nvGrpSpPr>
        <p:grpSpPr>
          <a:xfrm>
            <a:off x="6689311" y="1073152"/>
            <a:ext cx="2826271" cy="1645200"/>
            <a:chOff x="8881342" y="4096446"/>
            <a:chExt cx="3656950" cy="2128746"/>
          </a:xfrm>
        </p:grpSpPr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FAAE5C3D-E6D8-3B16-3204-F5E69562068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384766" y="4096446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2" name="Picture 11">
              <a:extLst>
                <a:ext uri="{FF2B5EF4-FFF2-40B4-BE49-F238E27FC236}">
                  <a16:creationId xmlns:a16="http://schemas.microsoft.com/office/drawing/2014/main" id="{CD4E8657-5FDB-5C8E-9E83-D7889E57B3F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328398" y="4152422"/>
              <a:ext cx="3154179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E3D13013-1CF9-2FDA-D268-CE423C17C3E5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272680" y="4208397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B8ED2846-F187-9998-15FB-F491DFDEED1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216961" y="4264373"/>
              <a:ext cx="3153526" cy="1622895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F0725B8F-1FC5-7204-B711-377E8E03D9F5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161243" y="4319643"/>
              <a:ext cx="3153526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E1328F8D-8666-8D9E-0687-94537B3BCAB0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9105524" y="4375618"/>
              <a:ext cx="3153526" cy="1625673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7" name="Picture 16">
              <a:extLst>
                <a:ext uri="{FF2B5EF4-FFF2-40B4-BE49-F238E27FC236}">
                  <a16:creationId xmlns:a16="http://schemas.microsoft.com/office/drawing/2014/main" id="{D84DAC12-37E8-92B3-7B44-2EBC630EE242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9049806" y="4433667"/>
              <a:ext cx="3153526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8" name="Picture 17">
              <a:extLst>
                <a:ext uri="{FF2B5EF4-FFF2-40B4-BE49-F238E27FC236}">
                  <a16:creationId xmlns:a16="http://schemas.microsoft.com/office/drawing/2014/main" id="{5F48B30D-B093-3A5A-A532-FC2BD05AD24B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8993434" y="4489642"/>
              <a:ext cx="3154179" cy="1623598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59" name="Picture 18">
              <a:extLst>
                <a:ext uri="{FF2B5EF4-FFF2-40B4-BE49-F238E27FC236}">
                  <a16:creationId xmlns:a16="http://schemas.microsoft.com/office/drawing/2014/main" id="{ADB7B030-C71B-FA61-B6C3-A27FD7179A61}"/>
                </a:ext>
              </a:extLst>
            </p:cNvPr>
            <p:cNvPicPr>
              <a:picLocks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8937715" y="4545616"/>
              <a:ext cx="3153526" cy="1623600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  <p:pic>
          <p:nvPicPr>
            <p:cNvPr id="60" name="Picture 19">
              <a:extLst>
                <a:ext uri="{FF2B5EF4-FFF2-40B4-BE49-F238E27FC236}">
                  <a16:creationId xmlns:a16="http://schemas.microsoft.com/office/drawing/2014/main" id="{03948D8E-79B1-6134-789E-64626A167E5A}"/>
                </a:ext>
              </a:extLst>
            </p:cNvPr>
            <p:cNvPicPr>
              <a:picLocks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881342" y="4601593"/>
              <a:ext cx="3154180" cy="1623599"/>
            </a:xfrm>
            <a:prstGeom prst="rect">
              <a:avLst/>
            </a:prstGeom>
            <a:scene3d>
              <a:camera prst="obliqueTopRight"/>
              <a:lightRig rig="threePt" dir="t"/>
            </a:scene3d>
            <a:sp3d extrusionH="101600">
              <a:extrusionClr>
                <a:schemeClr val="bg1">
                  <a:lumMod val="75000"/>
                </a:schemeClr>
              </a:extrusionClr>
            </a:sp3d>
          </p:spPr>
        </p:pic>
      </p:grpSp>
      <p:sp>
        <p:nvSpPr>
          <p:cNvPr id="61" name="Cube 60">
            <a:extLst>
              <a:ext uri="{FF2B5EF4-FFF2-40B4-BE49-F238E27FC236}">
                <a16:creationId xmlns:a16="http://schemas.microsoft.com/office/drawing/2014/main" id="{46E112B5-7E30-02BD-43EC-45B31E4616F8}"/>
              </a:ext>
            </a:extLst>
          </p:cNvPr>
          <p:cNvSpPr>
            <a:spLocks noChangeAspect="1"/>
          </p:cNvSpPr>
          <p:nvPr/>
        </p:nvSpPr>
        <p:spPr>
          <a:xfrm>
            <a:off x="7350875" y="1690055"/>
            <a:ext cx="559006" cy="558504"/>
          </a:xfrm>
          <a:prstGeom prst="cube">
            <a:avLst>
              <a:gd name="adj" fmla="val 23915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AEA8D59C-586E-08E1-CF96-6B7A3FA3686C}"/>
              </a:ext>
            </a:extLst>
          </p:cNvPr>
          <p:cNvSpPr>
            <a:spLocks noChangeAspect="1"/>
          </p:cNvSpPr>
          <p:nvPr/>
        </p:nvSpPr>
        <p:spPr>
          <a:xfrm>
            <a:off x="7350632" y="1093451"/>
            <a:ext cx="277986" cy="283594"/>
          </a:xfrm>
          <a:prstGeom prst="cube">
            <a:avLst>
              <a:gd name="adj" fmla="val 50432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4ABE0CB6-3B9F-6901-B5CB-95E9C44D3FA9}"/>
              </a:ext>
            </a:extLst>
          </p:cNvPr>
          <p:cNvSpPr>
            <a:spLocks noChangeAspect="1"/>
          </p:cNvSpPr>
          <p:nvPr/>
        </p:nvSpPr>
        <p:spPr>
          <a:xfrm>
            <a:off x="7169391" y="1308023"/>
            <a:ext cx="222053" cy="220604"/>
          </a:xfrm>
          <a:prstGeom prst="cube">
            <a:avLst>
              <a:gd name="adj" fmla="val 38368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F0949DB7-81C9-3C80-513B-9320570E4F88}"/>
              </a:ext>
            </a:extLst>
          </p:cNvPr>
          <p:cNvSpPr>
            <a:spLocks noChangeAspect="1"/>
          </p:cNvSpPr>
          <p:nvPr/>
        </p:nvSpPr>
        <p:spPr>
          <a:xfrm>
            <a:off x="6751263" y="1550712"/>
            <a:ext cx="433762" cy="417107"/>
          </a:xfrm>
          <a:prstGeom prst="cube">
            <a:avLst>
              <a:gd name="adj" fmla="val 67077"/>
            </a:avLst>
          </a:prstGeom>
          <a:solidFill>
            <a:srgbClr val="C073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4E2FA61-505A-48DA-F223-D886B02162B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50015" b="50015"/>
          <a:stretch/>
        </p:blipFill>
        <p:spPr>
          <a:xfrm>
            <a:off x="8755540" y="1716851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9524BFD-319F-F21E-51D3-82D1FAE7C19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" r="50010" b="50015"/>
          <a:stretch/>
        </p:blipFill>
        <p:spPr>
          <a:xfrm>
            <a:off x="8674936" y="1795514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10C1278-0240-3914-65F4-F01A13ACD38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-45" r="50060" b="50015"/>
          <a:stretch/>
        </p:blipFill>
        <p:spPr>
          <a:xfrm>
            <a:off x="8594332" y="1874177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0E84944-97E2-389E-0261-1116AC6927A0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50015" b="50015"/>
          <a:stretch/>
        </p:blipFill>
        <p:spPr>
          <a:xfrm>
            <a:off x="8513728" y="1952840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902102F-7C85-0B71-563C-937F512D6626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50015" b="50015"/>
          <a:stretch/>
        </p:blipFill>
        <p:spPr>
          <a:xfrm>
            <a:off x="8433124" y="2031503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50C594D-175B-E505-D096-83E33C1E663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50015" b="50015"/>
          <a:stretch/>
        </p:blipFill>
        <p:spPr>
          <a:xfrm>
            <a:off x="8352520" y="2110166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81D80E0-E16F-72A0-4F48-CE5103072C38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50015" b="50015"/>
          <a:stretch/>
        </p:blipFill>
        <p:spPr>
          <a:xfrm>
            <a:off x="8271916" y="2188829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7955BA9-A8E0-880E-3398-331C3A179C1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-15" r="50015" b="50015"/>
          <a:stretch/>
        </p:blipFill>
        <p:spPr>
          <a:xfrm>
            <a:off x="8191312" y="2267494"/>
            <a:ext cx="239777" cy="23977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90500" contourW="12700" prstMaterial="flat">
            <a:extrusionClr>
              <a:srgbClr val="C07374"/>
            </a:extrusionClr>
            <a:contourClr>
              <a:srgbClr val="C07374"/>
            </a:contourClr>
          </a:sp3d>
        </p:spPr>
      </p:pic>
    </p:spTree>
    <p:extLst>
      <p:ext uri="{BB962C8B-B14F-4D97-AF65-F5344CB8AC3E}">
        <p14:creationId xmlns:p14="http://schemas.microsoft.com/office/powerpoint/2010/main" val="2396173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Event Camera: Change Detection plus…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F37ED-4167-3004-9D2A-ED40931EA325}"/>
              </a:ext>
            </a:extLst>
          </p:cNvPr>
          <p:cNvSpPr txBox="1"/>
          <p:nvPr/>
        </p:nvSpPr>
        <p:spPr>
          <a:xfrm>
            <a:off x="4099445" y="1100855"/>
            <a:ext cx="361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When to transmit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6F9F42-B93E-7F4C-A379-24B11766C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69" y="1808077"/>
            <a:ext cx="7526462" cy="3908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Plug-and-Play Event Vision</a:t>
            </a:r>
          </a:p>
        </p:txBody>
      </p:sp>
      <p:pic>
        <p:nvPicPr>
          <p:cNvPr id="3" name="trimmed">
            <a:hlinkClick r:id="" action="ppaction://media"/>
            <a:extLst>
              <a:ext uri="{FF2B5EF4-FFF2-40B4-BE49-F238E27FC236}">
                <a16:creationId xmlns:a16="http://schemas.microsoft.com/office/drawing/2014/main" id="{18F5944E-805A-1731-CBB5-19C9FF95C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540" y="1869329"/>
            <a:ext cx="5384919" cy="27576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4ECD7-20E7-8D4B-CFAD-53AF5D2A4E3D}"/>
              </a:ext>
            </a:extLst>
          </p:cNvPr>
          <p:cNvSpPr txBox="1"/>
          <p:nvPr/>
        </p:nvSpPr>
        <p:spPr>
          <a:xfrm>
            <a:off x="3368091" y="4627779"/>
            <a:ext cx="5384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Frame-based camera at 30 FPS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360 bps/sec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8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Sel</a:t>
            </a:r>
            <a:r>
              <a:rPr lang="en-US" sz="4000" dirty="0"/>
              <a:t>ective Transmission</a:t>
            </a:r>
            <a:endParaRPr lang="en-US" sz="4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EF37ED-4167-3004-9D2A-ED40931EA325}"/>
                  </a:ext>
                </a:extLst>
              </p:cNvPr>
              <p:cNvSpPr txBox="1"/>
              <p:nvPr/>
            </p:nvSpPr>
            <p:spPr>
              <a:xfrm>
                <a:off x="0" y="1100855"/>
                <a:ext cx="1219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</a:rPr>
                  <a:t>When, |Brightness deviations|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EF37ED-4167-3004-9D2A-ED40931EA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00855"/>
                <a:ext cx="12192000" cy="523220"/>
              </a:xfrm>
              <a:prstGeom prst="rect">
                <a:avLst/>
              </a:prstGeom>
              <a:blipFill>
                <a:blip r:embed="rId6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33D417D-862B-404B-78AA-5F4F4A2B9D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788"/>
          <a:stretch/>
        </p:blipFill>
        <p:spPr>
          <a:xfrm>
            <a:off x="2832267" y="2124053"/>
            <a:ext cx="6475367" cy="32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3DBEB-9E38-7FB9-9CDB-86425C6F43C4}"/>
              </a:ext>
            </a:extLst>
          </p:cNvPr>
          <p:cNvSpPr txBox="1"/>
          <p:nvPr/>
        </p:nvSpPr>
        <p:spPr>
          <a:xfrm rot="16200000">
            <a:off x="1751170" y="3257248"/>
            <a:ext cx="278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Brightness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27CDC-B6BC-98C5-50A3-26BBBBF90B15}"/>
              </a:ext>
            </a:extLst>
          </p:cNvPr>
          <p:cNvSpPr txBox="1"/>
          <p:nvPr/>
        </p:nvSpPr>
        <p:spPr>
          <a:xfrm>
            <a:off x="8125086" y="4652054"/>
            <a:ext cx="100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6D9FD-20A5-595E-FE3A-C9C6056DD64B}"/>
              </a:ext>
            </a:extLst>
          </p:cNvPr>
          <p:cNvSpPr txBox="1"/>
          <p:nvPr/>
        </p:nvSpPr>
        <p:spPr>
          <a:xfrm>
            <a:off x="1092200" y="6022268"/>
            <a:ext cx="1009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Blue denotes +</a:t>
            </a:r>
            <a:r>
              <a:rPr lang="en-US" sz="2800" dirty="0" err="1">
                <a:solidFill>
                  <a:schemeClr val="bg1"/>
                </a:solidFill>
              </a:rPr>
              <a:t>ve</a:t>
            </a:r>
            <a:r>
              <a:rPr lang="en-US" sz="2800" dirty="0">
                <a:solidFill>
                  <a:schemeClr val="bg1"/>
                </a:solidFill>
              </a:rPr>
              <a:t> changes, red denotes –</a:t>
            </a:r>
            <a:r>
              <a:rPr lang="en-US" sz="2800" dirty="0" err="1">
                <a:solidFill>
                  <a:schemeClr val="bg1"/>
                </a:solidFill>
              </a:rPr>
              <a:t>ve</a:t>
            </a:r>
            <a:r>
              <a:rPr lang="en-US" sz="2800" dirty="0">
                <a:solidFill>
                  <a:schemeClr val="bg1"/>
                </a:solidFill>
              </a:rPr>
              <a:t> changes</a:t>
            </a: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4F3D2EB7-ECB5-91F3-B45D-EBEF4C78F7CF}"/>
              </a:ext>
            </a:extLst>
          </p:cNvPr>
          <p:cNvCxnSpPr>
            <a:cxnSpLocks/>
          </p:cNvCxnSpPr>
          <p:nvPr/>
        </p:nvCxnSpPr>
        <p:spPr>
          <a:xfrm flipV="1">
            <a:off x="5846988" y="3758155"/>
            <a:ext cx="764157" cy="20174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F0C7346-3423-AD79-A4E7-ACEDF8347A93}"/>
              </a:ext>
            </a:extLst>
          </p:cNvPr>
          <p:cNvSpPr/>
          <p:nvPr/>
        </p:nvSpPr>
        <p:spPr>
          <a:xfrm>
            <a:off x="5759846" y="3880178"/>
            <a:ext cx="109058" cy="158617"/>
          </a:xfrm>
          <a:prstGeom prst="rightBrace">
            <a:avLst>
              <a:gd name="adj1" fmla="val 24336"/>
              <a:gd name="adj2" fmla="val 50000"/>
            </a:avLst>
          </a:prstGeom>
          <a:ln w="19050">
            <a:solidFill>
              <a:srgbClr val="7C7C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2A282-091E-DD5F-502E-C07B95284783}"/>
                  </a:ext>
                </a:extLst>
              </p:cNvPr>
              <p:cNvSpPr txBox="1"/>
              <p:nvPr/>
            </p:nvSpPr>
            <p:spPr>
              <a:xfrm>
                <a:off x="3644900" y="3387981"/>
                <a:ext cx="62534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7F7A7A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2800" dirty="0">
                  <a:solidFill>
                    <a:srgbClr val="7F7A7A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2A282-091E-DD5F-502E-C07B9528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900" y="3387981"/>
                <a:ext cx="625348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402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CF9BE9-0C25-0508-AE43-4826A586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Spatiotemporal Change Plot</a:t>
            </a:r>
          </a:p>
        </p:txBody>
      </p:sp>
      <p:pic>
        <p:nvPicPr>
          <p:cNvPr id="5" name="Picture 4" descr="A red and blue object with dots&#10;&#10;Description automatically generated">
            <a:extLst>
              <a:ext uri="{FF2B5EF4-FFF2-40B4-BE49-F238E27FC236}">
                <a16:creationId xmlns:a16="http://schemas.microsoft.com/office/drawing/2014/main" id="{16AC5090-022B-A98D-F439-DEF888FAD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43" t="24553" r="22424" b="22898"/>
          <a:stretch/>
        </p:blipFill>
        <p:spPr>
          <a:xfrm>
            <a:off x="3145983" y="1390297"/>
            <a:ext cx="5847936" cy="39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9BA7F-29DE-1175-41A2-349E15342555}"/>
              </a:ext>
            </a:extLst>
          </p:cNvPr>
          <p:cNvSpPr txBox="1"/>
          <p:nvPr/>
        </p:nvSpPr>
        <p:spPr>
          <a:xfrm>
            <a:off x="1047057" y="5612380"/>
            <a:ext cx="1009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Sparse spatiotemporal stream of change polarities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2F32A-B104-C081-F11C-417EDBACF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717" y="5013925"/>
            <a:ext cx="241300" cy="21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B95D56-9CF8-84EE-F5D2-0C148F84B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116" y="1612179"/>
            <a:ext cx="2286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72CEA-471B-24DF-0C6F-85FA52924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0716" y="4485803"/>
            <a:ext cx="152400" cy="30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50525-396C-C3AB-8A9D-9050D13E6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698" y="6135600"/>
            <a:ext cx="2133600" cy="469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71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Lack of Sufficient Intensity Information</a:t>
            </a:r>
          </a:p>
        </p:txBody>
      </p:sp>
      <p:pic>
        <p:nvPicPr>
          <p:cNvPr id="5" name="slingshot_nov_take_6_1ms_windows_trimmed_018305F8-F7C2-4FA5-8E12-F5922BCB376C.mp4">
            <a:hlinkClick r:id="" action="ppaction://media"/>
            <a:extLst>
              <a:ext uri="{FF2B5EF4-FFF2-40B4-BE49-F238E27FC236}">
                <a16:creationId xmlns:a16="http://schemas.microsoft.com/office/drawing/2014/main" id="{3A9F51B4-3759-9A04-AFD9-5F3F4CC5A1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5263" t="27545" r="17600" b="11753"/>
          <a:stretch/>
        </p:blipFill>
        <p:spPr>
          <a:xfrm>
            <a:off x="2556741" y="1629000"/>
            <a:ext cx="7078517" cy="36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F1AEC-4520-C0FB-B3BF-226915F19FA8}"/>
              </a:ext>
            </a:extLst>
          </p:cNvPr>
          <p:cNvSpPr txBox="1"/>
          <p:nvPr/>
        </p:nvSpPr>
        <p:spPr>
          <a:xfrm>
            <a:off x="3435171" y="5268351"/>
            <a:ext cx="503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Prophesee</a:t>
            </a:r>
            <a:r>
              <a:rPr lang="en-US" sz="2800" dirty="0">
                <a:solidFill>
                  <a:schemeClr val="bg1"/>
                </a:solidFill>
              </a:rPr>
              <a:t> EVK4 using E2VID+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E6AE3-FCFA-89E7-F96D-65B380639610}"/>
              </a:ext>
            </a:extLst>
          </p:cNvPr>
          <p:cNvSpPr txBox="1"/>
          <p:nvPr/>
        </p:nvSpPr>
        <p:spPr>
          <a:xfrm>
            <a:off x="0" y="6550223"/>
            <a:ext cx="979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E2VID+,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Stoffregen</a:t>
            </a:r>
            <a:r>
              <a:rPr lang="en-US" sz="1400" dirty="0">
                <a:solidFill>
                  <a:schemeClr val="bg1"/>
                </a:solidFill>
              </a:rPr>
              <a:t> et al. (ECCV 2020).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1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Impact on Downstream Inference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57E4B-4109-2104-7D09-70596BC2C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336" y="1066429"/>
            <a:ext cx="3520001" cy="198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A person throwing a baseball&#10;&#10;Description automatically generated">
            <a:extLst>
              <a:ext uri="{FF2B5EF4-FFF2-40B4-BE49-F238E27FC236}">
                <a16:creationId xmlns:a16="http://schemas.microsoft.com/office/drawing/2014/main" id="{FA29FD31-5469-A544-7632-3B255F749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536337" y="4019834"/>
            <a:ext cx="3520000" cy="198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63F412-54D2-845B-1053-FD039D27F1FC}"/>
              </a:ext>
            </a:extLst>
          </p:cNvPr>
          <p:cNvSpPr txBox="1"/>
          <p:nvPr/>
        </p:nvSpPr>
        <p:spPr>
          <a:xfrm>
            <a:off x="7536337" y="3046429"/>
            <a:ext cx="3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Corner detection works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Arc*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95429-A87A-E70E-3653-90445C604BEE}"/>
              </a:ext>
            </a:extLst>
          </p:cNvPr>
          <p:cNvSpPr txBox="1"/>
          <p:nvPr/>
        </p:nvSpPr>
        <p:spPr>
          <a:xfrm>
            <a:off x="7536336" y="5999834"/>
            <a:ext cx="3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Ball, racket not detected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DETR on E2VID outputs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E81EFA-45F9-3603-9BA1-218D68A90C10}"/>
              </a:ext>
            </a:extLst>
          </p:cNvPr>
          <p:cNvSpPr txBox="1"/>
          <p:nvPr/>
        </p:nvSpPr>
        <p:spPr>
          <a:xfrm>
            <a:off x="9757189" y="4502003"/>
            <a:ext cx="1299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person 85%</a:t>
            </a:r>
          </a:p>
        </p:txBody>
      </p:sp>
      <p:pic>
        <p:nvPicPr>
          <p:cNvPr id="12" name="tennis_prophesee_e2vid_30fps">
            <a:hlinkClick r:id="" action="ppaction://media"/>
            <a:extLst>
              <a:ext uri="{FF2B5EF4-FFF2-40B4-BE49-F238E27FC236}">
                <a16:creationId xmlns:a16="http://schemas.microsoft.com/office/drawing/2014/main" id="{56869841-8E55-5E85-652E-D41DAE3FBB1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910" y="1769834"/>
            <a:ext cx="5760000" cy="324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639B2-C5CB-78E1-BECE-E8FADABA7F79}"/>
              </a:ext>
            </a:extLst>
          </p:cNvPr>
          <p:cNvSpPr txBox="1"/>
          <p:nvPr/>
        </p:nvSpPr>
        <p:spPr>
          <a:xfrm>
            <a:off x="665910" y="5009834"/>
            <a:ext cx="57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Forehand contact point in tennis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Prophesee</a:t>
            </a:r>
            <a:r>
              <a:rPr lang="en-US" sz="2400" dirty="0">
                <a:solidFill>
                  <a:schemeClr val="bg1"/>
                </a:solidFill>
              </a:rPr>
              <a:t> EVK4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A8982-D1B1-00E4-F9BB-85E27F3B6211}"/>
              </a:ext>
            </a:extLst>
          </p:cNvPr>
          <p:cNvSpPr txBox="1"/>
          <p:nvPr/>
        </p:nvSpPr>
        <p:spPr>
          <a:xfrm>
            <a:off x="0" y="6328114"/>
            <a:ext cx="979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Arc*, </a:t>
            </a:r>
            <a:r>
              <a:rPr lang="en-US" sz="1400" dirty="0" err="1">
                <a:solidFill>
                  <a:schemeClr val="bg1"/>
                </a:solidFill>
              </a:rPr>
              <a:t>Alzugaray</a:t>
            </a:r>
            <a:r>
              <a:rPr lang="en-US" sz="1400" dirty="0">
                <a:solidFill>
                  <a:schemeClr val="bg1"/>
                </a:solidFill>
              </a:rPr>
              <a:t> et al. (IRAL 2018).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DETR,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Carion</a:t>
            </a:r>
            <a:r>
              <a:rPr lang="en-US" sz="1400" dirty="0">
                <a:solidFill>
                  <a:schemeClr val="bg1"/>
                </a:solidFill>
              </a:rPr>
              <a:t> et al. (ECCV 2020).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31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664A-7EAD-A248-91F9-3844223C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1" y="0"/>
            <a:ext cx="10515600" cy="10664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+mn-lt"/>
              </a:rPr>
              <a:t>What We would Like to Achieve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7CE8A-EE9A-00A6-BA30-5CF12D4B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48496" y="1269000"/>
            <a:ext cx="3542857" cy="17999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3001B-3AC6-305B-72E0-28A45A18A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76326" y="1269000"/>
            <a:ext cx="3542857" cy="17999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C651F-FE86-7473-5B6F-0CBEE6F23EEB}"/>
              </a:ext>
            </a:extLst>
          </p:cNvPr>
          <p:cNvSpPr txBox="1"/>
          <p:nvPr/>
        </p:nvSpPr>
        <p:spPr>
          <a:xfrm>
            <a:off x="1148496" y="3085639"/>
            <a:ext cx="354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Corner detection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962B7-A265-896E-333C-01994B2AA198}"/>
              </a:ext>
            </a:extLst>
          </p:cNvPr>
          <p:cNvSpPr txBox="1"/>
          <p:nvPr/>
        </p:nvSpPr>
        <p:spPr>
          <a:xfrm>
            <a:off x="7176326" y="3085639"/>
            <a:ext cx="354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Object detection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86EC95-593E-274D-A912-9293ACF1F2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70982" y="4142766"/>
            <a:ext cx="3548201" cy="17999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2E6808BC-0C20-F34B-5321-466B8000CD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5" t="786" r="364" b="644"/>
          <a:stretch/>
        </p:blipFill>
        <p:spPr>
          <a:xfrm>
            <a:off x="1143154" y="4162795"/>
            <a:ext cx="3548571" cy="18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11DDD0-2F20-8F69-267A-DC0E34382C4A}"/>
              </a:ext>
            </a:extLst>
          </p:cNvPr>
          <p:cNvSpPr txBox="1"/>
          <p:nvPr/>
        </p:nvSpPr>
        <p:spPr>
          <a:xfrm>
            <a:off x="1142781" y="6003828"/>
            <a:ext cx="35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Pose estimation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A35F0-BB78-0634-C8D8-7BE2F2E768E4}"/>
              </a:ext>
            </a:extLst>
          </p:cNvPr>
          <p:cNvSpPr txBox="1"/>
          <p:nvPr/>
        </p:nvSpPr>
        <p:spPr>
          <a:xfrm>
            <a:off x="7078680" y="5953453"/>
            <a:ext cx="373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Semantic segmentation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EB528-1C0B-FF1B-4C2A-2A16F57BD344}"/>
              </a:ext>
            </a:extLst>
          </p:cNvPr>
          <p:cNvSpPr txBox="1"/>
          <p:nvPr/>
        </p:nvSpPr>
        <p:spPr>
          <a:xfrm>
            <a:off x="7259316" y="2566513"/>
            <a:ext cx="1299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person 97%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5B42A-9E65-57A9-5569-A1EFA56E80C3}"/>
              </a:ext>
            </a:extLst>
          </p:cNvPr>
          <p:cNvSpPr txBox="1"/>
          <p:nvPr/>
        </p:nvSpPr>
        <p:spPr>
          <a:xfrm>
            <a:off x="8989249" y="2480132"/>
            <a:ext cx="1299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racket &gt;99%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0B9E5-456D-EDEF-F325-7CBD390B0CD9}"/>
              </a:ext>
            </a:extLst>
          </p:cNvPr>
          <p:cNvSpPr txBox="1"/>
          <p:nvPr/>
        </p:nvSpPr>
        <p:spPr>
          <a:xfrm>
            <a:off x="9638822" y="1737480"/>
            <a:ext cx="108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ball &gt;99%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BA2DF7-303C-303A-8826-80298AAA061A}"/>
              </a:ext>
            </a:extLst>
          </p:cNvPr>
          <p:cNvSpPr txBox="1"/>
          <p:nvPr/>
        </p:nvSpPr>
        <p:spPr>
          <a:xfrm>
            <a:off x="0" y="6541536"/>
            <a:ext cx="4333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Faces have been blurred for anonymity reasons.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96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9" grpId="1"/>
      <p:bldP spid="10" grpId="0"/>
      <p:bldP spid="11" grpId="0"/>
      <p:bldP spid="12" grpId="0"/>
      <p:bldP spid="13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3|3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8.2|8.8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9|4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1|3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4|9.3|3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|6.1|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4|5.8|12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4|5.8|12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4|5.8|12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4|5.8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4|5.8|12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4|5.8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5.7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3.6|3.8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6169</TotalTime>
  <Words>2447</Words>
  <Application>Microsoft Macintosh PowerPoint</Application>
  <PresentationFormat>Widescreen</PresentationFormat>
  <Paragraphs>340</Paragraphs>
  <Slides>43</Slides>
  <Notes>31</Notes>
  <HiddenSlides>10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Roboto</vt:lpstr>
      <vt:lpstr>1_Office Theme</vt:lpstr>
      <vt:lpstr>Generalized Event Cameras</vt:lpstr>
      <vt:lpstr>Imaging with Conventional Cameras</vt:lpstr>
      <vt:lpstr>Imaging with High-Speed Cameras</vt:lpstr>
      <vt:lpstr>Event Cameras enable Resource-efficient Vision</vt:lpstr>
      <vt:lpstr>Selective Transmission</vt:lpstr>
      <vt:lpstr>Spatiotemporal Change Plot</vt:lpstr>
      <vt:lpstr>Lack of Sufficient Intensity Information</vt:lpstr>
      <vt:lpstr>Impact on Downstream Inference</vt:lpstr>
      <vt:lpstr>What We would Like to Achieve</vt:lpstr>
      <vt:lpstr>Generalized Event Streams</vt:lpstr>
      <vt:lpstr>Rich Flux Descriptors</vt:lpstr>
      <vt:lpstr>Intensity-Preserving Event Streams</vt:lpstr>
      <vt:lpstr>Implementing Generalized Events</vt:lpstr>
      <vt:lpstr>Single-Photon Generalized Event Cameras</vt:lpstr>
      <vt:lpstr>Imaging Non-rigid Deformations</vt:lpstr>
      <vt:lpstr>Existing Imaging Solutions</vt:lpstr>
      <vt:lpstr>High-speed Videography with Generalized Events</vt:lpstr>
      <vt:lpstr>More High-speed Videography</vt:lpstr>
      <vt:lpstr>PowerPoint Presentation</vt:lpstr>
      <vt:lpstr>Nighttime Frame-based Imaging</vt:lpstr>
      <vt:lpstr>Nighttime Event Imaging</vt:lpstr>
      <vt:lpstr>Nighttime Generalized Event Imaging</vt:lpstr>
      <vt:lpstr>Throwing Darts in the Dark</vt:lpstr>
      <vt:lpstr>Throwing Darts in the Dark</vt:lpstr>
      <vt:lpstr>Throwing Darts in the Dark</vt:lpstr>
      <vt:lpstr>Scenes with Camera Motion</vt:lpstr>
      <vt:lpstr>Scenes with Camera Motion</vt:lpstr>
      <vt:lpstr>Plug-and-Play Event Vision</vt:lpstr>
      <vt:lpstr>Plug-and-Play Event Vision</vt:lpstr>
      <vt:lpstr>Plug-and-Play Event Vision</vt:lpstr>
      <vt:lpstr>Deluge of Single-Photon Data</vt:lpstr>
      <vt:lpstr>On-Chip Compatibility</vt:lpstr>
      <vt:lpstr>Summary: Extreme Bandwidth-Efficient Vision</vt:lpstr>
      <vt:lpstr>Existing Imaging Solutions</vt:lpstr>
      <vt:lpstr>Rich Flux Descriptors</vt:lpstr>
      <vt:lpstr>Comparison to Existing Event Cameras</vt:lpstr>
      <vt:lpstr>…plus What Information to Encode</vt:lpstr>
      <vt:lpstr>PowerPoint Presentation</vt:lpstr>
      <vt:lpstr>Throwing Darts at 5 lux</vt:lpstr>
      <vt:lpstr>Axes of Generalized Event Cameras</vt:lpstr>
      <vt:lpstr>PowerPoint Presentation</vt:lpstr>
      <vt:lpstr>Event Camera: Change Detection plus…</vt:lpstr>
      <vt:lpstr>Plug-and-Play Event Vision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SoDaCam: Software-defined Cameras via Single-Photon Imaging </dc:title>
  <dc:creator>Varun Sundar</dc:creator>
  <cp:lastModifiedBy>Varun Sundar</cp:lastModifiedBy>
  <cp:revision>46</cp:revision>
  <dcterms:created xsi:type="dcterms:W3CDTF">2023-11-22T03:19:36Z</dcterms:created>
  <dcterms:modified xsi:type="dcterms:W3CDTF">2024-04-22T20:06:55Z</dcterms:modified>
</cp:coreProperties>
</file>