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embeddings/oleObject1.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embeddings/oleObject2.bin" ContentType="application/vnd.openxmlformats-officedocument.oleObject"/>
  <Override PartName="/ppt/notesSlides/notesSlide90.xml" ContentType="application/vnd.openxmlformats-officedocument.presentationml.notesSlide+xml"/>
  <Override PartName="/ppt/embeddings/oleObject3.bin" ContentType="application/vnd.openxmlformats-officedocument.oleObject"/>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597" r:id="rId2"/>
    <p:sldId id="599" r:id="rId3"/>
    <p:sldId id="598" r:id="rId4"/>
    <p:sldId id="600" r:id="rId5"/>
    <p:sldId id="520" r:id="rId6"/>
    <p:sldId id="521" r:id="rId7"/>
    <p:sldId id="522" r:id="rId8"/>
    <p:sldId id="550" r:id="rId9"/>
    <p:sldId id="551" r:id="rId10"/>
    <p:sldId id="554" r:id="rId11"/>
    <p:sldId id="555" r:id="rId12"/>
    <p:sldId id="556" r:id="rId13"/>
    <p:sldId id="557" r:id="rId14"/>
    <p:sldId id="558" r:id="rId15"/>
    <p:sldId id="559" r:id="rId16"/>
    <p:sldId id="587" r:id="rId17"/>
    <p:sldId id="525" r:id="rId18"/>
    <p:sldId id="523" r:id="rId19"/>
    <p:sldId id="526" r:id="rId20"/>
    <p:sldId id="549" r:id="rId21"/>
    <p:sldId id="548" r:id="rId22"/>
    <p:sldId id="524" r:id="rId23"/>
    <p:sldId id="527" r:id="rId24"/>
    <p:sldId id="528" r:id="rId25"/>
    <p:sldId id="529" r:id="rId26"/>
    <p:sldId id="532" r:id="rId27"/>
    <p:sldId id="477"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508" r:id="rId59"/>
    <p:sldId id="509" r:id="rId60"/>
    <p:sldId id="540" r:id="rId61"/>
    <p:sldId id="539" r:id="rId62"/>
    <p:sldId id="541" r:id="rId63"/>
    <p:sldId id="543" r:id="rId64"/>
    <p:sldId id="512" r:id="rId65"/>
    <p:sldId id="514" r:id="rId66"/>
    <p:sldId id="513" r:id="rId67"/>
    <p:sldId id="510" r:id="rId68"/>
    <p:sldId id="544" r:id="rId69"/>
    <p:sldId id="561" r:id="rId70"/>
    <p:sldId id="562" r:id="rId71"/>
    <p:sldId id="563" r:id="rId72"/>
    <p:sldId id="564" r:id="rId73"/>
    <p:sldId id="565" r:id="rId74"/>
    <p:sldId id="566" r:id="rId75"/>
    <p:sldId id="567" r:id="rId76"/>
    <p:sldId id="568" r:id="rId77"/>
    <p:sldId id="569" r:id="rId78"/>
    <p:sldId id="601" r:id="rId79"/>
    <p:sldId id="602" r:id="rId80"/>
    <p:sldId id="603" r:id="rId81"/>
    <p:sldId id="604" r:id="rId82"/>
    <p:sldId id="570" r:id="rId83"/>
    <p:sldId id="571" r:id="rId84"/>
    <p:sldId id="572" r:id="rId85"/>
    <p:sldId id="573" r:id="rId86"/>
    <p:sldId id="574" r:id="rId87"/>
    <p:sldId id="575" r:id="rId88"/>
    <p:sldId id="576" r:id="rId89"/>
    <p:sldId id="577" r:id="rId90"/>
    <p:sldId id="578" r:id="rId91"/>
    <p:sldId id="579" r:id="rId92"/>
    <p:sldId id="580" r:id="rId93"/>
    <p:sldId id="581" r:id="rId94"/>
    <p:sldId id="582" r:id="rId95"/>
    <p:sldId id="583" r:id="rId96"/>
    <p:sldId id="584" r:id="rId97"/>
    <p:sldId id="585" r:id="rId98"/>
    <p:sldId id="586" r:id="rId99"/>
    <p:sldId id="588" r:id="rId100"/>
    <p:sldId id="589" r:id="rId101"/>
    <p:sldId id="590" r:id="rId102"/>
    <p:sldId id="591" r:id="rId103"/>
    <p:sldId id="592" r:id="rId104"/>
    <p:sldId id="593" r:id="rId105"/>
    <p:sldId id="594" r:id="rId106"/>
    <p:sldId id="595" r:id="rId107"/>
    <p:sldId id="596"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969" autoAdjust="0"/>
    <p:restoredTop sz="89381" autoAdjust="0"/>
  </p:normalViewPr>
  <p:slideViewPr>
    <p:cSldViewPr>
      <p:cViewPr varScale="1">
        <p:scale>
          <a:sx n="72" d="100"/>
          <a:sy n="72" d="100"/>
        </p:scale>
        <p:origin x="-27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3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4/28/16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767054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38645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CA8BB-E883-42E1-8B02-4B8E848013CB}" type="slidenum">
              <a:rPr lang="en-US" altLang="zh-CN"/>
              <a:pPr/>
              <a:t>100</a:t>
            </a:fld>
            <a:endParaRPr lang="en-US" altLang="zh-CN"/>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D56582-F6A7-4565-A61E-BC544F9A38C3}" type="slidenum">
              <a:rPr lang="en-US" altLang="zh-CN"/>
              <a:pPr/>
              <a:t>101</a:t>
            </a:fld>
            <a:endParaRPr lang="en-US" altLang="zh-CN"/>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FDECAD7-7BC0-4DF8-8769-7DE8FE9FA967}" type="slidenum">
              <a:rPr lang="en-US"/>
              <a:pPr/>
              <a:t>102</a:t>
            </a:fld>
            <a:endParaRPr lang="en-US"/>
          </a:p>
        </p:txBody>
      </p:sp>
      <p:sp>
        <p:nvSpPr>
          <p:cNvPr id="28673" name="Rectangle 1"/>
          <p:cNvSpPr txBox="1">
            <a:spLocks noGrp="1" noRot="1" noChangeAspect="1" noChangeArrowheads="1"/>
          </p:cNvSpPr>
          <p:nvPr>
            <p:ph type="sldImg"/>
          </p:nvPr>
        </p:nvSpPr>
        <p:spPr bwMode="auto">
          <a:xfrm>
            <a:off x="2134928" y="685387"/>
            <a:ext cx="2579947" cy="3420717"/>
          </a:xfrm>
          <a:prstGeom prst="rect">
            <a:avLst/>
          </a:prstGeom>
          <a:solidFill>
            <a:srgbClr val="FFFFFF"/>
          </a:solidFill>
          <a:ln>
            <a:solidFill>
              <a:srgbClr val="000000"/>
            </a:solidFill>
            <a:miter lim="800000"/>
            <a:headEnd/>
            <a:tailEnd/>
          </a:ln>
        </p:spPr>
      </p:sp>
      <p:sp>
        <p:nvSpPr>
          <p:cNvPr id="28674" name="Rectangle 2"/>
          <p:cNvSpPr txBox="1">
            <a:spLocks noGrp="1" noChangeArrowheads="1"/>
          </p:cNvSpPr>
          <p:nvPr>
            <p:ph type="body" idx="1"/>
          </p:nvPr>
        </p:nvSpPr>
        <p:spPr bwMode="auto">
          <a:xfrm>
            <a:off x="685801" y="4343400"/>
            <a:ext cx="5478463" cy="4111625"/>
          </a:xfrm>
          <a:prstGeom prst="rect">
            <a:avLst/>
          </a:prstGeom>
          <a:noFill/>
          <a:ln>
            <a:round/>
            <a:headEnd/>
            <a:tailEnd/>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B58FEEF-2CFD-40CA-BD18-58FF3184DA69}" type="slidenum">
              <a:rPr lang="en-US"/>
              <a:pPr/>
              <a:t>103</a:t>
            </a:fld>
            <a:endParaRPr lang="en-US"/>
          </a:p>
        </p:txBody>
      </p:sp>
      <p:sp>
        <p:nvSpPr>
          <p:cNvPr id="29697" name="Rectangle 1"/>
          <p:cNvSpPr txBox="1">
            <a:spLocks noGrp="1" noRot="1" noChangeAspect="1" noChangeArrowheads="1"/>
          </p:cNvSpPr>
          <p:nvPr>
            <p:ph type="sldImg"/>
          </p:nvPr>
        </p:nvSpPr>
        <p:spPr bwMode="auto">
          <a:xfrm>
            <a:off x="1144588" y="685801"/>
            <a:ext cx="4560887" cy="3421063"/>
          </a:xfrm>
          <a:prstGeom prst="rect">
            <a:avLst/>
          </a:prstGeom>
          <a:solidFill>
            <a:srgbClr val="FFFFFF"/>
          </a:solidFill>
          <a:ln>
            <a:solidFill>
              <a:srgbClr val="000000"/>
            </a:solidFill>
            <a:miter lim="800000"/>
            <a:headEnd/>
            <a:tailEnd/>
          </a:ln>
        </p:spPr>
      </p:sp>
      <p:sp>
        <p:nvSpPr>
          <p:cNvPr id="29698" name="Rectangle 2"/>
          <p:cNvSpPr txBox="1">
            <a:spLocks noGrp="1" noChangeArrowheads="1"/>
          </p:cNvSpPr>
          <p:nvPr>
            <p:ph type="body" idx="1"/>
          </p:nvPr>
        </p:nvSpPr>
        <p:spPr bwMode="auto">
          <a:xfrm>
            <a:off x="685801" y="4343400"/>
            <a:ext cx="5478463" cy="4111625"/>
          </a:xfrm>
          <a:prstGeom prst="rect">
            <a:avLst/>
          </a:prstGeom>
          <a:noFill/>
          <a:ln>
            <a:round/>
            <a:headEnd/>
            <a:tailEnd/>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2E71A549-6EB9-4701-AAEF-AF066B731EF9}" type="slidenum">
              <a:rPr lang="en-US"/>
              <a:pPr/>
              <a:t>104</a:t>
            </a:fld>
            <a:endParaRPr lang="en-US"/>
          </a:p>
        </p:txBody>
      </p:sp>
      <p:sp>
        <p:nvSpPr>
          <p:cNvPr id="30721" name="Rectangle 1"/>
          <p:cNvSpPr txBox="1">
            <a:spLocks noGrp="1" noRot="1" noChangeAspect="1" noChangeArrowheads="1"/>
          </p:cNvSpPr>
          <p:nvPr>
            <p:ph type="sldImg"/>
          </p:nvPr>
        </p:nvSpPr>
        <p:spPr bwMode="auto">
          <a:xfrm>
            <a:off x="1144588" y="685801"/>
            <a:ext cx="4560887" cy="3421063"/>
          </a:xfrm>
          <a:prstGeom prst="rect">
            <a:avLst/>
          </a:prstGeom>
          <a:solidFill>
            <a:srgbClr val="FFFFFF"/>
          </a:solidFill>
          <a:ln>
            <a:solidFill>
              <a:srgbClr val="000000"/>
            </a:solidFill>
            <a:miter lim="800000"/>
            <a:headEnd/>
            <a:tailEnd/>
          </a:ln>
        </p:spPr>
      </p:sp>
      <p:sp>
        <p:nvSpPr>
          <p:cNvPr id="30722" name="Rectangle 2"/>
          <p:cNvSpPr txBox="1">
            <a:spLocks noGrp="1" noChangeArrowheads="1"/>
          </p:cNvSpPr>
          <p:nvPr>
            <p:ph type="body" idx="1"/>
          </p:nvPr>
        </p:nvSpPr>
        <p:spPr bwMode="auto">
          <a:xfrm>
            <a:off x="685801" y="4343400"/>
            <a:ext cx="5478463" cy="4111625"/>
          </a:xfrm>
          <a:prstGeom prst="rect">
            <a:avLst/>
          </a:prstGeom>
          <a:noFill/>
          <a:ln>
            <a:round/>
            <a:headEnd/>
            <a:tailEnd/>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2C0BA-8601-444A-B8C5-09BF2DC9715B}" type="slidenum">
              <a:rPr lang="en-US" altLang="zh-CN"/>
              <a:pPr/>
              <a:t>105</a:t>
            </a:fld>
            <a:endParaRPr lang="en-US" altLang="zh-CN"/>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03CDCE9-5D0B-4767-A7AA-EBDCF3DBE43E}" type="slidenum">
              <a:rPr lang="en-US"/>
              <a:pPr/>
              <a:t>106</a:t>
            </a:fld>
            <a:endParaRPr lang="en-US"/>
          </a:p>
        </p:txBody>
      </p:sp>
      <p:sp>
        <p:nvSpPr>
          <p:cNvPr id="2560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25602" name="Rectangle 2"/>
          <p:cNvSpPr txBox="1">
            <a:spLocks noGrp="1" noChangeArrowheads="1"/>
          </p:cNvSpPr>
          <p:nvPr>
            <p:ph type="body"/>
          </p:nvPr>
        </p:nvSpPr>
        <p:spPr bwMode="auto">
          <a:xfrm>
            <a:off x="685801" y="4343400"/>
            <a:ext cx="5478463" cy="4200526"/>
          </a:xfrm>
          <a:prstGeom prst="rect">
            <a:avLst/>
          </a:prstGeom>
          <a:noFill/>
          <a:ln>
            <a:round/>
            <a:headEnd/>
            <a:tailEnd/>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76E3B-E771-41CB-B771-DC090EEA0528}" type="slidenum">
              <a:rPr lang="en-US" altLang="zh-CN"/>
              <a:pPr/>
              <a:t>107</a:t>
            </a:fld>
            <a:endParaRPr lang="en-US" altLang="zh-CN"/>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Next, we match features across each pair of photos using approximate nearest neighbor matching.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78180" name="Slide Number Placeholder 3"/>
          <p:cNvSpPr>
            <a:spLocks noGrp="1"/>
          </p:cNvSpPr>
          <p:nvPr>
            <p:ph type="sldNum" sz="quarter" idx="5"/>
          </p:nvPr>
        </p:nvSpPr>
        <p:spPr bwMode="auto">
          <a:noFill/>
          <a:ln>
            <a:miter lim="800000"/>
            <a:headEnd/>
            <a:tailEnd/>
          </a:ln>
        </p:spPr>
        <p:txBody>
          <a:bodyPr/>
          <a:lstStyle/>
          <a:p>
            <a:fld id="{1FC52722-E406-4388-A86A-070C5F728ADA}" type="slidenum">
              <a:rPr lang="en-US" smtClean="0">
                <a:latin typeface="Calibri" pitchFamily="34" charset="0"/>
                <a:ea typeface="ＭＳ Ｐゴシック" pitchFamily="34" charset="-128"/>
              </a:rPr>
              <a:pPr/>
              <a:t>12</a:t>
            </a:fld>
            <a:endParaRPr 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80228" name="Slide Number Placeholder 3"/>
          <p:cNvSpPr>
            <a:spLocks noGrp="1"/>
          </p:cNvSpPr>
          <p:nvPr>
            <p:ph type="sldNum" sz="quarter" idx="5"/>
          </p:nvPr>
        </p:nvSpPr>
        <p:spPr bwMode="auto">
          <a:noFill/>
          <a:ln>
            <a:miter lim="800000"/>
            <a:headEnd/>
            <a:tailEnd/>
          </a:ln>
        </p:spPr>
        <p:txBody>
          <a:bodyPr/>
          <a:lstStyle/>
          <a:p>
            <a:fld id="{2EE6085A-BA84-42B0-BC2E-8EFE574C2671}" type="slidenum">
              <a:rPr lang="en-US" smtClean="0">
                <a:latin typeface="Calibri" pitchFamily="34" charset="0"/>
                <a:ea typeface="ＭＳ Ｐゴシック" pitchFamily="34" charset="-128"/>
              </a:rPr>
              <a:pPr/>
              <a:t>13</a:t>
            </a:fld>
            <a:endParaRPr lang="en-US" smtClean="0">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a:lstStyle/>
          <a:p>
            <a:endParaRPr lang="en-US" smtClean="0">
              <a:ea typeface="ＭＳ Ｐゴシック" pitchFamily="34" charset="-128"/>
            </a:endParaRPr>
          </a:p>
        </p:txBody>
      </p:sp>
      <p:sp>
        <p:nvSpPr>
          <p:cNvPr id="186372" name="Slide Number Placeholder 3"/>
          <p:cNvSpPr>
            <a:spLocks noGrp="1"/>
          </p:cNvSpPr>
          <p:nvPr>
            <p:ph type="sldNum" sz="quarter" idx="5"/>
          </p:nvPr>
        </p:nvSpPr>
        <p:spPr bwMode="auto">
          <a:noFill/>
          <a:ln>
            <a:miter lim="800000"/>
            <a:headEnd/>
            <a:tailEnd/>
          </a:ln>
        </p:spPr>
        <p:txBody>
          <a:bodyPr/>
          <a:lstStyle/>
          <a:p>
            <a:fld id="{09230DF6-A4E7-4966-B805-DF521EF60F4D}" type="slidenum">
              <a:rPr lang="en-US" smtClean="0">
                <a:latin typeface="Calibri" pitchFamily="34" charset="0"/>
                <a:ea typeface="ＭＳ Ｐゴシック" pitchFamily="34" charset="-128"/>
              </a:rPr>
              <a:pPr/>
              <a:t>15</a:t>
            </a:fld>
            <a:endParaRPr lang="en-US" smtClean="0">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7D875B-23AF-4EE6-AD47-8661AD0F90A0}" type="slidenum">
              <a:rPr lang="en-US" altLang="zh-CN"/>
              <a:pPr/>
              <a:t>16</a:t>
            </a:fld>
            <a:endParaRPr lang="en-US" altLang="zh-CN"/>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17</a:t>
            </a:fld>
            <a:endParaRPr lang="en-US"/>
          </a:p>
        </p:txBody>
      </p:sp>
    </p:spTree>
    <p:extLst>
      <p:ext uri="{BB962C8B-B14F-4D97-AF65-F5344CB8AC3E}">
        <p14:creationId xmlns:p14="http://schemas.microsoft.com/office/powerpoint/2010/main" val="4245940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18</a:t>
            </a:fld>
            <a:endParaRPr lang="en-US"/>
          </a:p>
        </p:txBody>
      </p:sp>
    </p:spTree>
    <p:extLst>
      <p:ext uri="{BB962C8B-B14F-4D97-AF65-F5344CB8AC3E}">
        <p14:creationId xmlns:p14="http://schemas.microsoft.com/office/powerpoint/2010/main" val="286366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19</a:t>
            </a:fld>
            <a:endParaRPr lang="en-US"/>
          </a:p>
        </p:txBody>
      </p:sp>
    </p:spTree>
    <p:extLst>
      <p:ext uri="{BB962C8B-B14F-4D97-AF65-F5344CB8AC3E}">
        <p14:creationId xmlns:p14="http://schemas.microsoft.com/office/powerpoint/2010/main" val="10143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523EC-CC0A-4E84-8AA2-F76B7D8EC932}" type="slidenum">
              <a:rPr lang="en-US" altLang="zh-CN"/>
              <a:pPr/>
              <a:t>2</a:t>
            </a:fld>
            <a:endParaRPr lang="en-US" altLang="zh-CN"/>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20</a:t>
            </a:fld>
            <a:endParaRPr lang="en-US"/>
          </a:p>
        </p:txBody>
      </p:sp>
    </p:spTree>
    <p:extLst>
      <p:ext uri="{BB962C8B-B14F-4D97-AF65-F5344CB8AC3E}">
        <p14:creationId xmlns:p14="http://schemas.microsoft.com/office/powerpoint/2010/main" val="1877692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21</a:t>
            </a:fld>
            <a:endParaRPr lang="en-US"/>
          </a:p>
        </p:txBody>
      </p:sp>
    </p:spTree>
    <p:extLst>
      <p:ext uri="{BB962C8B-B14F-4D97-AF65-F5344CB8AC3E}">
        <p14:creationId xmlns:p14="http://schemas.microsoft.com/office/powerpoint/2010/main" val="967239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22</a:t>
            </a:fld>
            <a:endParaRPr lang="en-US"/>
          </a:p>
        </p:txBody>
      </p:sp>
    </p:spTree>
    <p:extLst>
      <p:ext uri="{BB962C8B-B14F-4D97-AF65-F5344CB8AC3E}">
        <p14:creationId xmlns:p14="http://schemas.microsoft.com/office/powerpoint/2010/main" val="151271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23</a:t>
            </a:fld>
            <a:endParaRPr lang="en-US"/>
          </a:p>
        </p:txBody>
      </p:sp>
    </p:spTree>
    <p:extLst>
      <p:ext uri="{BB962C8B-B14F-4D97-AF65-F5344CB8AC3E}">
        <p14:creationId xmlns:p14="http://schemas.microsoft.com/office/powerpoint/2010/main" val="2419865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24</a:t>
            </a:fld>
            <a:endParaRPr lang="en-US"/>
          </a:p>
        </p:txBody>
      </p:sp>
    </p:spTree>
    <p:extLst>
      <p:ext uri="{BB962C8B-B14F-4D97-AF65-F5344CB8AC3E}">
        <p14:creationId xmlns:p14="http://schemas.microsoft.com/office/powerpoint/2010/main" val="4239289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25</a:t>
            </a:fld>
            <a:endParaRPr lang="en-US"/>
          </a:p>
        </p:txBody>
      </p:sp>
    </p:spTree>
    <p:extLst>
      <p:ext uri="{BB962C8B-B14F-4D97-AF65-F5344CB8AC3E}">
        <p14:creationId xmlns:p14="http://schemas.microsoft.com/office/powerpoint/2010/main" val="3794264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26</a:t>
            </a:fld>
            <a:endParaRPr lang="en-US"/>
          </a:p>
        </p:txBody>
      </p:sp>
    </p:spTree>
    <p:extLst>
      <p:ext uri="{BB962C8B-B14F-4D97-AF65-F5344CB8AC3E}">
        <p14:creationId xmlns:p14="http://schemas.microsoft.com/office/powerpoint/2010/main" val="291761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27</a:t>
            </a:fld>
            <a:endParaRPr lang="en-US"/>
          </a:p>
        </p:txBody>
      </p:sp>
    </p:spTree>
    <p:extLst>
      <p:ext uri="{BB962C8B-B14F-4D97-AF65-F5344CB8AC3E}">
        <p14:creationId xmlns:p14="http://schemas.microsoft.com/office/powerpoint/2010/main" val="55771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28</a:t>
            </a:fld>
            <a:endParaRPr 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Very recently, we have scaled the system even further.</a:t>
            </a:r>
          </a:p>
          <a:p>
            <a:r>
              <a:rPr lang="en-US" dirty="0" smtClean="0"/>
              <a:t>The system we just </a:t>
            </a:r>
            <a:r>
              <a:rPr lang="en-US" dirty="0" err="1" smtClean="0"/>
              <a:t>demo’d</a:t>
            </a:r>
            <a:r>
              <a:rPr lang="en-US" dirty="0" smtClean="0"/>
              <a:t> searches a 50 thousand image index in the RAM of this laptop at real-time rates.</a:t>
            </a:r>
          </a:p>
          <a:p>
            <a:r>
              <a:rPr lang="en-US" dirty="0" smtClean="0"/>
              <a:t>We have built and programmed a desktop system at home in which we currently have 12 hard drives. We bypass the operating system and </a:t>
            </a:r>
          </a:p>
          <a:p>
            <a:r>
              <a:rPr lang="en-US" dirty="0" smtClean="0"/>
              <a:t>read and write the disk surfaces directly.  </a:t>
            </a:r>
          </a:p>
          <a:p>
            <a:r>
              <a:rPr lang="en-US" dirty="0" smtClean="0"/>
              <a:t>Last week this system clocked in on 110 Million images in 5.8 seconds, so roughly 20Million images per second and machine.</a:t>
            </a:r>
          </a:p>
          <a:p>
            <a:r>
              <a:rPr lang="en-US" dirty="0" smtClean="0"/>
              <a:t>The images consist of around 10 days of four TV channels, so more than a month of TV.</a:t>
            </a:r>
          </a:p>
          <a:p>
            <a:r>
              <a:rPr lang="en-US" dirty="0" smtClean="0"/>
              <a:t>Soon we don’t have to watch TV, because we’ll have machines doing it for us.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29</a:t>
            </a:fld>
            <a:endParaRPr lang="en-US"/>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To continue the analogy, if we printed all these images on paper, and stacked them,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1523405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30</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pile would stack, as high as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31</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Mount Everest.</a:t>
            </a:r>
          </a:p>
          <a:p>
            <a:r>
              <a:rPr lang="en-US" dirty="0" smtClean="0"/>
              <a:t>Another way to put perspective on this is, Google image search not too long ago claimed to index 2 billion images,</a:t>
            </a:r>
          </a:p>
          <a:p>
            <a:r>
              <a:rPr lang="en-US" dirty="0" smtClean="0"/>
              <a:t>although based on meta-data, while we do it based on image content.</a:t>
            </a:r>
          </a:p>
          <a:p>
            <a:r>
              <a:rPr lang="en-US" dirty="0" smtClean="0"/>
              <a:t>So, with about 20 desktop systems like the one I just showed, it seems that it may be possible to build a web-scale content-based image search engine,</a:t>
            </a:r>
          </a:p>
          <a:p>
            <a:r>
              <a:rPr lang="en-US" dirty="0" smtClean="0"/>
              <a:t>and we are sort of hoping that this paper will fuel the race for the first such search engine. </a:t>
            </a:r>
          </a:p>
          <a:p>
            <a:endParaRPr lang="en-US" dirty="0" smtClean="0"/>
          </a:p>
          <a:p>
            <a:r>
              <a:rPr lang="en-US" dirty="0" smtClean="0"/>
              <a:t>So, that is some motivation. </a:t>
            </a:r>
          </a:p>
          <a:p>
            <a:r>
              <a:rPr lang="en-US" dirty="0" smtClean="0"/>
              <a:t>Let me now move to the contribution of the paper.</a:t>
            </a:r>
          </a:p>
          <a:p>
            <a:r>
              <a:rPr lang="en-US" dirty="0" smtClean="0"/>
              <a:t>As you can guess by now, it is about scalability of recognition and retrieval.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32</a:t>
            </a:fld>
            <a:endParaRPr lang="en-US"/>
          </a:p>
        </p:txBody>
      </p:sp>
    </p:spTree>
    <p:extLst>
      <p:ext uri="{BB962C8B-B14F-4D97-AF65-F5344CB8AC3E}">
        <p14:creationId xmlns:p14="http://schemas.microsoft.com/office/powerpoint/2010/main" val="415575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33</a:t>
            </a:fld>
            <a:endParaRPr lang="en-US"/>
          </a:p>
        </p:txBody>
      </p:sp>
    </p:spTree>
    <p:extLst>
      <p:ext uri="{BB962C8B-B14F-4D97-AF65-F5344CB8AC3E}">
        <p14:creationId xmlns:p14="http://schemas.microsoft.com/office/powerpoint/2010/main" val="1048155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34</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I will now try to describe the approach with an animation.</a:t>
            </a:r>
          </a:p>
          <a:p>
            <a:endParaRPr lang="en-US" dirty="0" smtClean="0"/>
          </a:p>
          <a:p>
            <a:r>
              <a:rPr lang="en-US" dirty="0" smtClean="0"/>
              <a:t>The first, offline phase, is to train the vocabulary tree.</a:t>
            </a:r>
          </a:p>
          <a:p>
            <a:r>
              <a:rPr lang="en-US" dirty="0" smtClean="0"/>
              <a:t>We use Maximally Stable </a:t>
            </a:r>
            <a:r>
              <a:rPr lang="en-US" dirty="0" err="1" smtClean="0"/>
              <a:t>Extremal</a:t>
            </a:r>
            <a:r>
              <a:rPr lang="en-US" dirty="0" smtClean="0"/>
              <a:t> Regions by </a:t>
            </a:r>
            <a:r>
              <a:rPr lang="en-US" dirty="0" err="1" smtClean="0"/>
              <a:t>Matas</a:t>
            </a:r>
            <a:r>
              <a:rPr lang="en-US" dirty="0" smtClean="0"/>
              <a:t> et al. and then we extract SIFT descriptors from the MSER regions. </a:t>
            </a:r>
          </a:p>
          <a:p>
            <a:r>
              <a:rPr lang="en-US" dirty="0"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smtClean="0"/>
              <a:t>We believe that the vocabulary tree approach will work well on any of your favorite descriptors.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35</a:t>
            </a:fld>
            <a:endParaRPr 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All the descriptor vectors are thrown into a common space.</a:t>
            </a:r>
          </a:p>
          <a:p>
            <a:r>
              <a:rPr lang="en-US" dirty="0" smtClean="0"/>
              <a:t>This is done for many images, the goal being to acquire enough statistics on how natural images distribute points in the descriptor space. </a:t>
            </a:r>
          </a:p>
          <a:p>
            <a:endParaRPr lang="en-US" dirty="0" smtClean="0"/>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36</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B96B-E42D-493B-8758-CE82BEC75AE0}" type="slidenum">
              <a:rPr lang="en-US"/>
              <a:pPr>
                <a:defRPr/>
              </a:pPr>
              <a:t>37</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38</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39</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a:t>
            </a:fld>
            <a:endParaRPr lang="en-US"/>
          </a:p>
        </p:txBody>
      </p:sp>
    </p:spTree>
    <p:extLst>
      <p:ext uri="{BB962C8B-B14F-4D97-AF65-F5344CB8AC3E}">
        <p14:creationId xmlns:p14="http://schemas.microsoft.com/office/powerpoint/2010/main" val="4201323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40</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41</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then run k-means on the descriptor space. In this setting, k defines what we call the branch-factor of the tree, which indicates how fast the tree branches.</a:t>
            </a:r>
          </a:p>
          <a:p>
            <a:r>
              <a:rPr lang="en-US" dirty="0" smtClean="0"/>
              <a:t>In this illustration, k is three. We then run k-means again, recursively on each of the resulting quantization cells.</a:t>
            </a:r>
          </a:p>
          <a:p>
            <a:r>
              <a:rPr lang="en-US" dirty="0" smtClean="0"/>
              <a:t>This defines the vocabulary tree, which is essentially a hierarchical set of cluster centers and their corresponding </a:t>
            </a:r>
            <a:r>
              <a:rPr lang="en-US" dirty="0" err="1" smtClean="0"/>
              <a:t>Voronoi</a:t>
            </a:r>
            <a:r>
              <a:rPr lang="en-US" dirty="0" smtClean="0"/>
              <a:t> regions.</a:t>
            </a:r>
          </a:p>
          <a:p>
            <a:r>
              <a:rPr lang="en-US" dirty="0" smtClean="0"/>
              <a:t>We typically use a branch-factor of 10 and six levels, resulting in a million leaf nodes. We lovingly call this the Mega-Voc.</a:t>
            </a:r>
          </a:p>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42</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43</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44</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45</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46</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47</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48</a:t>
            </a:fld>
            <a:endParaRPr 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49</a:t>
            </a:fld>
            <a:endParaRPr lang="en-US"/>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a:t>
            </a:fld>
            <a:endParaRPr lang="en-US"/>
          </a:p>
        </p:txBody>
      </p:sp>
    </p:spTree>
    <p:extLst>
      <p:ext uri="{BB962C8B-B14F-4D97-AF65-F5344CB8AC3E}">
        <p14:creationId xmlns:p14="http://schemas.microsoft.com/office/powerpoint/2010/main" val="444992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50</a:t>
            </a:fld>
            <a:endParaRPr lang="en-US"/>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51</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now have the vocabulary tree, and the online phase can begin.</a:t>
            </a:r>
          </a:p>
          <a:p>
            <a:r>
              <a:rPr lang="en-US" dirty="0" smtClean="0"/>
              <a:t>In order to add an image to the database, we perform feature extraction. Each descriptor vector is now dropped down from the root of the tree and quantized very efficiently into a path down the tree, encoded by a single integer.</a:t>
            </a:r>
          </a:p>
          <a:p>
            <a:r>
              <a:rPr lang="en-US" dirty="0" smtClean="0"/>
              <a:t>Each node in the vocabulary tree has an associated inverted file index.</a:t>
            </a:r>
          </a:p>
          <a:p>
            <a:r>
              <a:rPr lang="en-US" dirty="0" err="1" smtClean="0"/>
              <a:t>Indicies</a:t>
            </a:r>
            <a:r>
              <a:rPr lang="en-US" dirty="0" smtClean="0"/>
              <a:t> back to the new image are then added to the relevant inverted files.  </a:t>
            </a:r>
          </a:p>
          <a:p>
            <a:r>
              <a:rPr lang="en-US" dirty="0" smtClean="0"/>
              <a:t>This is a very efficient operation that is carried out whenever we want to add an image.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52</a:t>
            </a:fld>
            <a:endParaRPr lang="en-US"/>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53</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54</a:t>
            </a:fld>
            <a:endParaRPr 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55</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56</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When we then wish to query on an input image, we quantize the descriptor vectors of the input image in a similar way, and accumulate scores for the images in the database with so called term frequency inverse document frequency (</a:t>
            </a:r>
            <a:r>
              <a:rPr lang="en-US" dirty="0" err="1" smtClean="0"/>
              <a:t>tf-idf</a:t>
            </a:r>
            <a:r>
              <a:rPr lang="en-US" dirty="0" smtClean="0"/>
              <a:t>). This is effectively an entropy weighting of the information. The winner is the image in the database with the most common information with the input image.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57</a:t>
            </a:fld>
            <a:endParaRPr lang="en-US"/>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One of the reasons we managed to take the system this far is that we have worked with rigorous performance testing against a database with ground truth.</a:t>
            </a:r>
          </a:p>
          <a:p>
            <a:r>
              <a:rPr 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smtClean="0"/>
              <a:t>In the paper, we have tested this up to a million images, by embedding the ground truth database into a database encompassing all the frames of 10 feature length movies.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58</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have used the performance testing to explore various settings for the algorithm.</a:t>
            </a:r>
          </a:p>
          <a:p>
            <a:r>
              <a:rPr lang="en-US" dirty="0" smtClean="0"/>
              <a:t>The most important finding is that the number of leaf nodes in the vocabulary tree is very important. </a:t>
            </a:r>
          </a:p>
          <a:p>
            <a:r>
              <a:rPr lang="en-US" dirty="0" smtClean="0"/>
              <a:t>In principle, there is a trade-off, because we wish to have discriminative </a:t>
            </a:r>
            <a:r>
              <a:rPr lang="en-US" dirty="0" err="1" smtClean="0"/>
              <a:t>quantizations</a:t>
            </a:r>
            <a:r>
              <a:rPr lang="en-US" dirty="0" smtClean="0"/>
              <a:t>, which implies many leaf-nodes, while we also wish to have repeatable </a:t>
            </a:r>
            <a:r>
              <a:rPr lang="en-US" dirty="0" err="1" smtClean="0"/>
              <a:t>quantizations</a:t>
            </a:r>
            <a:r>
              <a:rPr lang="en-US" dirty="0" smtClean="0"/>
              <a:t>, which implies few leaf nodes.</a:t>
            </a:r>
          </a:p>
          <a:p>
            <a:r>
              <a:rPr lang="en-US" dirty="0" smtClean="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smtClean="0"/>
              <a:t>This is a very useful finding, because it means that we are in a win-win situation: </a:t>
            </a:r>
          </a:p>
          <a:p>
            <a:r>
              <a:rPr lang="en-US" dirty="0" smtClean="0"/>
              <a:t>a larger vocabulary improves retrieval performance. It turns out that it also improves the retrieval speed, because our inverted file index becomes much sparser, so we exploit the true power of inverted files better with a larger vocabulary.</a:t>
            </a:r>
          </a:p>
          <a:p>
            <a:r>
              <a:rPr lang="en-US" dirty="0" smtClean="0"/>
              <a:t>We also use a hierarchical scoring scheme, which has the nice property that the performance will only level out, not actually go down.</a:t>
            </a:r>
          </a:p>
          <a:p>
            <a:endParaRPr lang="en-US" dirty="0" smtClean="0"/>
          </a:p>
          <a:p>
            <a:endParaRPr lang="en-US" dirty="0" smtClean="0"/>
          </a:p>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59</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We also find that performance improves with the branch factor.</a:t>
            </a:r>
          </a:p>
          <a:p>
            <a:r>
              <a:rPr lang="en-US" smtClean="0"/>
              <a:t>This improvement is not dramatic, but it is interesting to note that very low branch factors are somewhat weak, and a branch factor of two results in partitioning the space with planes. </a:t>
            </a:r>
          </a:p>
          <a:p>
            <a:endParaRPr lang="en-US" smtClean="0"/>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a:t>
            </a:fld>
            <a:endParaRPr lang="en-US"/>
          </a:p>
        </p:txBody>
      </p:sp>
    </p:spTree>
    <p:extLst>
      <p:ext uri="{BB962C8B-B14F-4D97-AF65-F5344CB8AC3E}">
        <p14:creationId xmlns:p14="http://schemas.microsoft.com/office/powerpoint/2010/main" val="13839776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60</a:t>
            </a:fld>
            <a:endParaRPr lang="en-US"/>
          </a:p>
        </p:txBody>
      </p:sp>
    </p:spTree>
    <p:extLst>
      <p:ext uri="{BB962C8B-B14F-4D97-AF65-F5344CB8AC3E}">
        <p14:creationId xmlns:p14="http://schemas.microsoft.com/office/powerpoint/2010/main" val="291952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61</a:t>
            </a:fld>
            <a:endParaRPr lang="en-US"/>
          </a:p>
        </p:txBody>
      </p:sp>
    </p:spTree>
    <p:extLst>
      <p:ext uri="{BB962C8B-B14F-4D97-AF65-F5344CB8AC3E}">
        <p14:creationId xmlns:p14="http://schemas.microsoft.com/office/powerpoint/2010/main" val="14352385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62</a:t>
            </a:fld>
            <a:endParaRPr lang="en-US"/>
          </a:p>
        </p:txBody>
      </p:sp>
    </p:spTree>
    <p:extLst>
      <p:ext uri="{BB962C8B-B14F-4D97-AF65-F5344CB8AC3E}">
        <p14:creationId xmlns:p14="http://schemas.microsoft.com/office/powerpoint/2010/main" val="20820181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63</a:t>
            </a:fld>
            <a:endParaRPr lang="en-US"/>
          </a:p>
        </p:txBody>
      </p:sp>
    </p:spTree>
    <p:extLst>
      <p:ext uri="{BB962C8B-B14F-4D97-AF65-F5344CB8AC3E}">
        <p14:creationId xmlns:p14="http://schemas.microsoft.com/office/powerpoint/2010/main" val="32407045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64</a:t>
            </a:fld>
            <a:endParaRPr lang="en-US"/>
          </a:p>
        </p:txBody>
      </p:sp>
    </p:spTree>
    <p:extLst>
      <p:ext uri="{BB962C8B-B14F-4D97-AF65-F5344CB8AC3E}">
        <p14:creationId xmlns:p14="http://schemas.microsoft.com/office/powerpoint/2010/main" val="3331567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65</a:t>
            </a:fld>
            <a:endParaRPr lang="en-US"/>
          </a:p>
        </p:txBody>
      </p:sp>
    </p:spTree>
    <p:extLst>
      <p:ext uri="{BB962C8B-B14F-4D97-AF65-F5344CB8AC3E}">
        <p14:creationId xmlns:p14="http://schemas.microsoft.com/office/powerpoint/2010/main" val="390530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67</a:t>
            </a:fld>
            <a:endParaRPr lang="de-CH"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68</a:t>
            </a:fld>
            <a:endParaRPr lang="en-US"/>
          </a:p>
        </p:txBody>
      </p:sp>
    </p:spTree>
    <p:extLst>
      <p:ext uri="{BB962C8B-B14F-4D97-AF65-F5344CB8AC3E}">
        <p14:creationId xmlns:p14="http://schemas.microsoft.com/office/powerpoint/2010/main" val="5768881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7</a:t>
            </a:fld>
            <a:endParaRPr lang="en-US"/>
          </a:p>
        </p:txBody>
      </p:sp>
    </p:spTree>
    <p:extLst>
      <p:ext uri="{BB962C8B-B14F-4D97-AF65-F5344CB8AC3E}">
        <p14:creationId xmlns:p14="http://schemas.microsoft.com/office/powerpoint/2010/main" val="39772166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85348" name="Slide Number Placeholder 3"/>
          <p:cNvSpPr>
            <a:spLocks noGrp="1"/>
          </p:cNvSpPr>
          <p:nvPr>
            <p:ph type="sldNum" sz="quarter" idx="5"/>
          </p:nvPr>
        </p:nvSpPr>
        <p:spPr bwMode="auto">
          <a:noFill/>
          <a:ln>
            <a:miter lim="800000"/>
            <a:headEnd/>
            <a:tailEnd/>
          </a:ln>
        </p:spPr>
        <p:txBody>
          <a:bodyPr/>
          <a:lstStyle/>
          <a:p>
            <a:fld id="{50871CCD-F3B6-46EE-BB27-F32E4803F0C5}" type="slidenum">
              <a:rPr lang="en-US" smtClean="0">
                <a:latin typeface="Calibri" pitchFamily="34" charset="0"/>
                <a:ea typeface="ＭＳ Ｐゴシック" pitchFamily="34" charset="-128"/>
              </a:rPr>
              <a:pPr/>
              <a:t>71</a:t>
            </a:fld>
            <a:endParaRPr lang="en-US" smtClean="0">
              <a:latin typeface="Calibri" pitchFamily="34" charset="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A51FA6D6-8617-4175-BE32-03A509E6A940}" type="slidenum">
              <a:rPr lang="en-US" altLang="zh-TW" smtClean="0"/>
              <a:pPr/>
              <a:t>74</a:t>
            </a:fld>
            <a:endParaRPr lang="en-US" altLang="zh-TW" smtClean="0"/>
          </a:p>
        </p:txBody>
      </p:sp>
      <p:sp>
        <p:nvSpPr>
          <p:cNvPr id="134147" name="Rectangle 2"/>
          <p:cNvSpPr>
            <a:spLocks noGrp="1" noRot="1" noChangeAspect="1" noChangeArrowheads="1" noTextEdit="1"/>
          </p:cNvSpPr>
          <p:nvPr>
            <p:ph type="sldImg"/>
          </p:nvPr>
        </p:nvSpPr>
        <p:spPr>
          <a:xfrm>
            <a:off x="2136099" y="685387"/>
            <a:ext cx="2585803" cy="3429000"/>
          </a:xfrm>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1C76CA19-64A5-47A7-9F6E-AACFFCF62710}" type="slidenum">
              <a:rPr lang="en-US" altLang="zh-TW" smtClean="0"/>
              <a:pPr/>
              <a:t>75</a:t>
            </a:fld>
            <a:endParaRPr lang="en-US" altLang="zh-TW" smtClean="0"/>
          </a:p>
        </p:txBody>
      </p:sp>
      <p:sp>
        <p:nvSpPr>
          <p:cNvPr id="135171" name="Rectangle 2"/>
          <p:cNvSpPr>
            <a:spLocks noGrp="1" noRot="1" noChangeAspect="1" noChangeArrowheads="1" noTextEdit="1"/>
          </p:cNvSpPr>
          <p:nvPr>
            <p:ph type="sldImg"/>
          </p:nvPr>
        </p:nvSpPr>
        <p:spPr>
          <a:xfrm>
            <a:off x="2136099" y="685387"/>
            <a:ext cx="2585803" cy="3429000"/>
          </a:xfrm>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45BC1E-9665-4443-BAE7-87BF6313B434}"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ln>
            <a:miter lim="800000"/>
            <a:headEnd/>
            <a:tailEnd/>
          </a:ln>
        </p:spPr>
        <p:txBody>
          <a:bodyPr/>
          <a:lstStyle/>
          <a:p>
            <a:fld id="{9A4823FC-5020-47F9-8D81-5827FA2222E9}" type="slidenum">
              <a:rPr lang="en-US" smtClean="0">
                <a:latin typeface="Calibri" pitchFamily="34" charset="0"/>
                <a:ea typeface="ＭＳ Ｐゴシック" pitchFamily="34" charset="-128"/>
              </a:rPr>
              <a:pPr/>
              <a:t>79</a:t>
            </a:fld>
            <a:endParaRPr lang="en-US" smtClean="0">
              <a:latin typeface="Calibri" pitchFamily="34" charset="0"/>
              <a:ea typeface="ＭＳ Ｐゴシック" pitchFamily="34" charset="-128"/>
            </a:endParaRPr>
          </a:p>
        </p:txBody>
      </p:sp>
      <p:sp>
        <p:nvSpPr>
          <p:cNvPr id="188419" name="Rectangle 2"/>
          <p:cNvSpPr>
            <a:spLocks noGrp="1" noRot="1" noChangeAspect="1" noChangeArrowheads="1" noTextEdit="1"/>
          </p:cNvSpPr>
          <p:nvPr>
            <p:ph type="sldImg"/>
          </p:nvPr>
        </p:nvSpPr>
        <p:spPr bwMode="auto">
          <a:xfrm>
            <a:off x="1139825" y="682625"/>
            <a:ext cx="4548188" cy="3413125"/>
          </a:xfrm>
          <a:noFill/>
          <a:ln>
            <a:solidFill>
              <a:srgbClr val="000000"/>
            </a:solidFill>
            <a:miter lim="800000"/>
            <a:headEnd/>
            <a:tailEnd/>
          </a:ln>
        </p:spPr>
      </p:sp>
      <p:sp>
        <p:nvSpPr>
          <p:cNvPr id="188420" name="Rectangle 3"/>
          <p:cNvSpPr>
            <a:spLocks noGrp="1" noChangeArrowheads="1"/>
          </p:cNvSpPr>
          <p:nvPr>
            <p:ph type="body" idx="1"/>
          </p:nvPr>
        </p:nvSpPr>
        <p:spPr bwMode="auto">
          <a:xfrm>
            <a:off x="890041" y="4323522"/>
            <a:ext cx="5048641" cy="4172365"/>
          </a:xfrm>
          <a:noFill/>
        </p:spPr>
        <p:txBody>
          <a:bodyPr/>
          <a:lstStyle/>
          <a:p>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75108" name="Slide Number Placeholder 3"/>
          <p:cNvSpPr>
            <a:spLocks noGrp="1"/>
          </p:cNvSpPr>
          <p:nvPr>
            <p:ph type="sldNum" sz="quarter" idx="5"/>
          </p:nvPr>
        </p:nvSpPr>
        <p:spPr bwMode="auto">
          <a:noFill/>
          <a:ln>
            <a:miter lim="800000"/>
            <a:headEnd/>
            <a:tailEnd/>
          </a:ln>
        </p:spPr>
        <p:txBody>
          <a:bodyPr/>
          <a:lstStyle/>
          <a:p>
            <a:fld id="{0D706499-30CF-4391-AE96-D89E3EECF51A}" type="slidenum">
              <a:rPr lang="en-US" smtClean="0">
                <a:latin typeface="Calibri" pitchFamily="34" charset="0"/>
                <a:ea typeface="ＭＳ Ｐゴシック" pitchFamily="34" charset="-128"/>
              </a:rPr>
              <a:pPr/>
              <a:t>8</a:t>
            </a:fld>
            <a:endParaRPr lang="en-US" smtClean="0">
              <a:latin typeface="Calibri"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87396" name="Slide Number Placeholder 3"/>
          <p:cNvSpPr>
            <a:spLocks noGrp="1"/>
          </p:cNvSpPr>
          <p:nvPr>
            <p:ph type="sldNum" sz="quarter" idx="5"/>
          </p:nvPr>
        </p:nvSpPr>
        <p:spPr bwMode="auto">
          <a:noFill/>
          <a:ln>
            <a:miter lim="800000"/>
            <a:headEnd/>
            <a:tailEnd/>
          </a:ln>
        </p:spPr>
        <p:txBody>
          <a:bodyPr/>
          <a:lstStyle/>
          <a:p>
            <a:fld id="{2D5941E6-C011-4E45-9589-C8BFA37525C9}" type="slidenum">
              <a:rPr lang="en-US" smtClean="0">
                <a:latin typeface="Calibri" pitchFamily="34" charset="0"/>
                <a:ea typeface="ＭＳ Ｐゴシック" pitchFamily="34" charset="-128"/>
              </a:rPr>
              <a:pPr/>
              <a:t>80</a:t>
            </a:fld>
            <a:endParaRPr lang="en-US" smtClean="0">
              <a:latin typeface="Calibri"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C65490A-22D3-45F9-A6A9-93FC6AC17069}"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73D2DEF-C214-466C-9758-B4D67EDA43F3}" type="slidenum">
              <a:rPr lang="en-US" altLang="zh-CN"/>
              <a:pPr/>
              <a:t>82</a:t>
            </a:fld>
            <a:endParaRPr lang="en-US" altLang="zh-CN"/>
          </a:p>
        </p:txBody>
      </p:sp>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p:txBody>
          <a:bodyPr/>
          <a:lstStyle/>
          <a:p>
            <a:endParaRPr lang="en-US"/>
          </a:p>
        </p:txBody>
      </p:sp>
      <p:sp>
        <p:nvSpPr>
          <p:cNvPr id="829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3C2760A-1EF4-43A8-8D98-78ED0ECC08B5}" type="slidenum">
              <a:rPr lang="en-US" altLang="zh-CN" sz="1200" b="0"/>
              <a:pPr algn="r"/>
              <a:t>82</a:t>
            </a:fld>
            <a:endParaRPr lang="en-US" altLang="zh-CN" sz="1200" b="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523EC-CC0A-4E84-8AA2-F76B7D8EC932}" type="slidenum">
              <a:rPr lang="en-US" altLang="zh-CN"/>
              <a:pPr/>
              <a:t>83</a:t>
            </a:fld>
            <a:endParaRPr lang="en-US" altLang="zh-CN"/>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882CA-0EE7-4DCD-B76C-87DFC8DB9B21}" type="slidenum">
              <a:rPr lang="en-US" altLang="zh-CN"/>
              <a:pPr/>
              <a:t>84</a:t>
            </a:fld>
            <a:endParaRPr lang="en-US" altLang="zh-CN"/>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F12FC-F282-4A51-B06C-08679CDDF389}" type="slidenum">
              <a:rPr lang="en-US" altLang="zh-CN"/>
              <a:pPr/>
              <a:t>85</a:t>
            </a:fld>
            <a:endParaRPr lang="en-US" altLang="zh-CN"/>
          </a:p>
        </p:txBody>
      </p:sp>
      <p:sp>
        <p:nvSpPr>
          <p:cNvPr id="9218" name="Rectangle 2"/>
          <p:cNvSpPr txBox="1">
            <a:spLocks noGrp="1" noRot="1" noChangeAspect="1" noChangeArrowheads="1" noTextEdit="1"/>
          </p:cNvSpPr>
          <p:nvPr>
            <p:ph type="sldImg"/>
          </p:nvPr>
        </p:nvSpPr>
        <p:spPr>
          <a:xfrm>
            <a:off x="2136099" y="695740"/>
            <a:ext cx="2584633" cy="3426930"/>
          </a:xfrm>
          <a:ln/>
        </p:spPr>
      </p:sp>
      <p:sp>
        <p:nvSpPr>
          <p:cNvPr id="9219"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FB88B-8325-4219-A7A4-168495C91FEA}" type="slidenum">
              <a:rPr lang="en-US" altLang="zh-CN"/>
              <a:pPr/>
              <a:t>86</a:t>
            </a:fld>
            <a:endParaRPr lang="en-US" altLang="zh-CN"/>
          </a:p>
        </p:txBody>
      </p:sp>
      <p:sp>
        <p:nvSpPr>
          <p:cNvPr id="11266" name="Rectangle 2"/>
          <p:cNvSpPr txBox="1">
            <a:spLocks noGrp="1" noRot="1" noChangeAspect="1" noChangeArrowheads="1" noTextEdit="1"/>
          </p:cNvSpPr>
          <p:nvPr>
            <p:ph type="sldImg"/>
          </p:nvPr>
        </p:nvSpPr>
        <p:spPr>
          <a:xfrm>
            <a:off x="2136099" y="695740"/>
            <a:ext cx="2584633" cy="3426930"/>
          </a:xfrm>
          <a:ln/>
        </p:spPr>
      </p:sp>
      <p:sp>
        <p:nvSpPr>
          <p:cNvPr id="11267"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F4CB8-D9B2-43BD-8632-B17EB3DD49B2}" type="slidenum">
              <a:rPr lang="en-US" altLang="zh-CN"/>
              <a:pPr/>
              <a:t>87</a:t>
            </a:fld>
            <a:endParaRPr lang="en-US" altLang="zh-CN"/>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C1A46-8840-4162-9348-8D213194571B}" type="slidenum">
              <a:rPr lang="en-US" altLang="zh-CN"/>
              <a:pPr/>
              <a:t>88</a:t>
            </a:fld>
            <a:endParaRPr lang="en-US" altLang="zh-CN"/>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9C9F1B-5F8C-409C-AC11-208F666B2C91}" type="slidenum">
              <a:rPr lang="en-US" altLang="zh-CN"/>
              <a:pPr/>
              <a:t>89</a:t>
            </a:fld>
            <a:endParaRPr lang="en-US" altLang="zh-CN"/>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a:lstStyle/>
          <a:p>
            <a:pPr eaLnBrk="1" hangingPunct="1"/>
            <a:endParaRPr lang="en-US" smtClean="0">
              <a:ea typeface="ＭＳ Ｐゴシック" pitchFamily="34" charset="-128"/>
            </a:endParaRPr>
          </a:p>
        </p:txBody>
      </p:sp>
      <p:sp>
        <p:nvSpPr>
          <p:cNvPr id="176132" name="Slide Number Placeholder 3"/>
          <p:cNvSpPr>
            <a:spLocks noGrp="1"/>
          </p:cNvSpPr>
          <p:nvPr>
            <p:ph type="sldNum" sz="quarter" idx="5"/>
          </p:nvPr>
        </p:nvSpPr>
        <p:spPr bwMode="auto">
          <a:noFill/>
          <a:ln>
            <a:miter lim="800000"/>
            <a:headEnd/>
            <a:tailEnd/>
          </a:ln>
        </p:spPr>
        <p:txBody>
          <a:bodyPr/>
          <a:lstStyle/>
          <a:p>
            <a:fld id="{D329F812-A083-4C4F-8CD1-493CABCBBECB}" type="slidenum">
              <a:rPr lang="en-US" smtClean="0">
                <a:latin typeface="Calibri" pitchFamily="34" charset="0"/>
                <a:ea typeface="ＭＳ Ｐゴシック" pitchFamily="34" charset="-128"/>
              </a:rPr>
              <a:pPr/>
              <a:t>9</a:t>
            </a:fld>
            <a:endParaRPr lang="en-US" smtClean="0">
              <a:latin typeface="Calibri" pitchFamily="34" charset="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27FF-BBE7-4DBA-9BCD-1CF24C5D1951}" type="slidenum">
              <a:rPr lang="en-US" altLang="zh-CN"/>
              <a:pPr/>
              <a:t>90</a:t>
            </a:fld>
            <a:endParaRPr lang="en-US" altLang="zh-CN"/>
          </a:p>
        </p:txBody>
      </p:sp>
      <p:sp>
        <p:nvSpPr>
          <p:cNvPr id="35842" name="Rectangle 2"/>
          <p:cNvSpPr txBox="1">
            <a:spLocks noGrp="1" noRot="1" noChangeAspect="1" noChangeArrowheads="1" noTextEdit="1"/>
          </p:cNvSpPr>
          <p:nvPr>
            <p:ph type="sldImg"/>
          </p:nvPr>
        </p:nvSpPr>
        <p:spPr>
          <a:xfrm>
            <a:off x="2136099" y="695740"/>
            <a:ext cx="2584633" cy="3426930"/>
          </a:xfrm>
          <a:ln/>
        </p:spPr>
      </p:sp>
      <p:sp>
        <p:nvSpPr>
          <p:cNvPr id="35843"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D0791-AD15-44F7-9DB9-A9B1E05E8DE6}" type="slidenum">
              <a:rPr lang="en-US" altLang="zh-CN"/>
              <a:pPr/>
              <a:t>91</a:t>
            </a:fld>
            <a:endParaRPr lang="en-US" altLang="zh-CN"/>
          </a:p>
        </p:txBody>
      </p:sp>
      <p:sp>
        <p:nvSpPr>
          <p:cNvPr id="37890" name="Rectangle 2"/>
          <p:cNvSpPr txBox="1">
            <a:spLocks noGrp="1" noRot="1" noChangeAspect="1" noChangeArrowheads="1" noTextEdit="1"/>
          </p:cNvSpPr>
          <p:nvPr>
            <p:ph type="sldImg"/>
          </p:nvPr>
        </p:nvSpPr>
        <p:spPr>
          <a:xfrm>
            <a:off x="2136099" y="695740"/>
            <a:ext cx="2584633" cy="3426930"/>
          </a:xfrm>
          <a:ln/>
        </p:spPr>
      </p:sp>
      <p:sp>
        <p:nvSpPr>
          <p:cNvPr id="37891"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EE938-B431-4FE6-8A98-DFA2520E3ABD}" type="slidenum">
              <a:rPr lang="en-US" altLang="zh-CN"/>
              <a:pPr/>
              <a:t>92</a:t>
            </a:fld>
            <a:endParaRPr lang="en-US" altLang="zh-CN"/>
          </a:p>
        </p:txBody>
      </p:sp>
      <p:sp>
        <p:nvSpPr>
          <p:cNvPr id="41986" name="Rectangle 2"/>
          <p:cNvSpPr txBox="1">
            <a:spLocks noGrp="1" noRot="1" noChangeAspect="1" noChangeArrowheads="1" noTextEdit="1"/>
          </p:cNvSpPr>
          <p:nvPr>
            <p:ph type="sldImg"/>
          </p:nvPr>
        </p:nvSpPr>
        <p:spPr>
          <a:xfrm>
            <a:off x="2136099" y="695740"/>
            <a:ext cx="2584633" cy="3426930"/>
          </a:xfrm>
          <a:ln/>
        </p:spPr>
      </p:sp>
      <p:sp>
        <p:nvSpPr>
          <p:cNvPr id="41987"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C5C67-FF33-4FCA-A88D-401009B42047}" type="slidenum">
              <a:rPr lang="en-US" altLang="zh-CN"/>
              <a:pPr/>
              <a:t>93</a:t>
            </a:fld>
            <a:endParaRPr lang="en-US" altLang="zh-CN"/>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D4B5A-82EB-4FD5-87BF-89966325FE41}" type="slidenum">
              <a:rPr lang="en-US" altLang="zh-CN"/>
              <a:pPr/>
              <a:t>94</a:t>
            </a:fld>
            <a:endParaRPr lang="en-US" altLang="zh-CN"/>
          </a:p>
        </p:txBody>
      </p:sp>
      <p:sp>
        <p:nvSpPr>
          <p:cNvPr id="46082" name="Rectangle 2"/>
          <p:cNvSpPr txBox="1">
            <a:spLocks noGrp="1" noRot="1" noChangeAspect="1" noChangeArrowheads="1" noTextEdit="1"/>
          </p:cNvSpPr>
          <p:nvPr>
            <p:ph type="sldImg"/>
          </p:nvPr>
        </p:nvSpPr>
        <p:spPr>
          <a:xfrm>
            <a:off x="2136099" y="695740"/>
            <a:ext cx="2584633" cy="3426930"/>
          </a:xfrm>
          <a:ln/>
        </p:spPr>
      </p:sp>
      <p:sp>
        <p:nvSpPr>
          <p:cNvPr id="46083"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D7F76-64FB-40C4-B5EF-5014879C7FBE}" type="slidenum">
              <a:rPr lang="en-US" altLang="zh-CN"/>
              <a:pPr/>
              <a:t>95</a:t>
            </a:fld>
            <a:endParaRPr lang="en-US" altLang="zh-CN"/>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26C07-D688-4DFE-A8CB-F115D00BF50D}" type="slidenum">
              <a:rPr lang="en-US" altLang="zh-CN"/>
              <a:pPr/>
              <a:t>96</a:t>
            </a:fld>
            <a:endParaRPr lang="en-US" altLang="zh-CN"/>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C115A-D617-441D-AC77-DF92C42BCBB0}" type="slidenum">
              <a:rPr lang="en-US" altLang="zh-CN"/>
              <a:pPr/>
              <a:t>97</a:t>
            </a:fld>
            <a:endParaRPr lang="en-US" altLang="zh-CN"/>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8ECDA-6E6E-4C35-9911-400898F9AEE2}" type="slidenum">
              <a:rPr lang="en-US" altLang="zh-CN"/>
              <a:pPr/>
              <a:t>98</a:t>
            </a:fld>
            <a:endParaRPr lang="en-US" altLang="zh-CN"/>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EC713-8B33-493A-B714-11F4F64B48F9}" type="slidenum">
              <a:rPr lang="en-US" altLang="zh-CN"/>
              <a:pPr/>
              <a:t>99</a:t>
            </a:fld>
            <a:endParaRPr lang="en-US" altLang="zh-CN"/>
          </a:p>
        </p:txBody>
      </p:sp>
      <p:sp>
        <p:nvSpPr>
          <p:cNvPr id="54274" name="Rectangle 2"/>
          <p:cNvSpPr txBox="1">
            <a:spLocks noGrp="1" noRot="1" noChangeAspect="1" noChangeArrowheads="1" noTextEdit="1"/>
          </p:cNvSpPr>
          <p:nvPr>
            <p:ph type="sldImg"/>
          </p:nvPr>
        </p:nvSpPr>
        <p:spPr>
          <a:xfrm>
            <a:off x="2136099" y="695740"/>
            <a:ext cx="2584633" cy="3426930"/>
          </a:xfrm>
          <a:ln/>
        </p:spPr>
      </p:sp>
      <p:sp>
        <p:nvSpPr>
          <p:cNvPr id="54275" name="Rectangle 3"/>
          <p:cNvSpPr txBox="1">
            <a:spLocks noGrp="1" noChangeArrowheads="1"/>
          </p:cNvSpPr>
          <p:nvPr>
            <p:ph type="body" idx="1"/>
          </p:nvPr>
        </p:nvSpPr>
        <p:spPr>
          <a:xfrm>
            <a:off x="685801" y="4343402"/>
            <a:ext cx="5484813" cy="4037013"/>
          </a:xfrm>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4/28/16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4/28/16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4/28/16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9D40669-44AC-4C2F-81E5-E62E21400127}" type="slidenum">
              <a:rPr lang="en-US" altLang="zh-CN"/>
              <a:pPr/>
              <a:t>‹#›</a:t>
            </a:fld>
            <a:endParaRPr lang="en-US" altLang="zh-CN"/>
          </a:p>
        </p:txBody>
      </p:sp>
    </p:spTree>
    <p:extLst>
      <p:ext uri="{BB962C8B-B14F-4D97-AF65-F5344CB8AC3E}">
        <p14:creationId xmlns:p14="http://schemas.microsoft.com/office/powerpoint/2010/main" val="57070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4/28/16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4/28/16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4/28/16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4/28/16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4/28/16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4/28/16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4/28/16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4/28/16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4/28/16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jpeg"/><Relationship Id="rId14" Type="http://schemas.openxmlformats.org/officeDocument/2006/relationships/image" Target="../media/image38.png"/><Relationship Id="rId15" Type="http://schemas.openxmlformats.org/officeDocument/2006/relationships/image" Target="../media/image57.jpe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28.png"/><Relationship Id="rId7" Type="http://schemas.openxmlformats.org/officeDocument/2006/relationships/image" Target="../media/image50.jpeg"/><Relationship Id="rId8" Type="http://schemas.openxmlformats.org/officeDocument/2006/relationships/image" Target="../media/image51.png"/><Relationship Id="rId9" Type="http://schemas.openxmlformats.org/officeDocument/2006/relationships/image" Target="../media/image52.jpeg"/><Relationship Id="rId10" Type="http://schemas.openxmlformats.org/officeDocument/2006/relationships/image" Target="../media/image5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6.jpeg"/><Relationship Id="rId4" Type="http://schemas.openxmlformats.org/officeDocument/2006/relationships/image" Target="../media/image179.png"/><Relationship Id="rId5" Type="http://schemas.openxmlformats.org/officeDocument/2006/relationships/image" Target="../media/image207.jpeg"/><Relationship Id="rId6" Type="http://schemas.openxmlformats.org/officeDocument/2006/relationships/image" Target="../media/image201.wmf"/><Relationship Id="rId7"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210.wmf"/><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86.png"/><Relationship Id="rId5" Type="http://schemas.openxmlformats.org/officeDocument/2006/relationships/image" Target="../media/image2.wmf"/><Relationship Id="rId6" Type="http://schemas.openxmlformats.org/officeDocument/2006/relationships/image" Target="../media/image71.png"/><Relationship Id="rId7"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jpeg"/><Relationship Id="rId14" Type="http://schemas.openxmlformats.org/officeDocument/2006/relationships/image" Target="../media/image38.png"/><Relationship Id="rId15" Type="http://schemas.openxmlformats.org/officeDocument/2006/relationships/image" Target="../media/image57.jpe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jpeg"/><Relationship Id="rId19"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28.png"/><Relationship Id="rId7" Type="http://schemas.openxmlformats.org/officeDocument/2006/relationships/image" Target="../media/image50.jpeg"/><Relationship Id="rId8" Type="http://schemas.openxmlformats.org/officeDocument/2006/relationships/image" Target="../media/image51.png"/><Relationship Id="rId9" Type="http://schemas.openxmlformats.org/officeDocument/2006/relationships/image" Target="../media/image64.jpeg"/><Relationship Id="rId10" Type="http://schemas.openxmlformats.org/officeDocument/2006/relationships/image" Target="../media/image53.jpeg"/></Relationships>
</file>

<file path=ppt/slides/_rels/slide12.xml.rels><?xml version="1.0" encoding="UTF-8" standalone="yes"?>
<Relationships xmlns="http://schemas.openxmlformats.org/package/2006/relationships"><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0.png"/><Relationship Id="rId2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30" Type="http://schemas.openxmlformats.org/officeDocument/2006/relationships/image" Target="../media/image42.png"/><Relationship Id="rId31" Type="http://schemas.openxmlformats.org/officeDocument/2006/relationships/image" Target="../media/image43.png"/><Relationship Id="rId32" Type="http://schemas.openxmlformats.org/officeDocument/2006/relationships/image" Target="../media/image44.png"/><Relationship Id="rId9"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33" Type="http://schemas.openxmlformats.org/officeDocument/2006/relationships/image" Target="../media/image45.png"/><Relationship Id="rId34" Type="http://schemas.openxmlformats.org/officeDocument/2006/relationships/image" Target="../media/image46.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s>
</file>

<file path=ppt/slides/_rels/slide13.xml.rels><?xml version="1.0" encoding="UTF-8" standalone="yes"?>
<Relationships xmlns="http://schemas.openxmlformats.org/package/2006/relationships"><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0.png"/><Relationship Id="rId2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30" Type="http://schemas.openxmlformats.org/officeDocument/2006/relationships/image" Target="../media/image42.png"/><Relationship Id="rId31" Type="http://schemas.openxmlformats.org/officeDocument/2006/relationships/image" Target="../media/image43.png"/><Relationship Id="rId32" Type="http://schemas.openxmlformats.org/officeDocument/2006/relationships/image" Target="../media/image44.png"/><Relationship Id="rId9"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33" Type="http://schemas.openxmlformats.org/officeDocument/2006/relationships/image" Target="../media/image45.png"/><Relationship Id="rId34" Type="http://schemas.openxmlformats.org/officeDocument/2006/relationships/image" Target="../media/image46.png"/><Relationship Id="rId35" Type="http://schemas.openxmlformats.org/officeDocument/2006/relationships/image" Target="../media/image66.png"/><Relationship Id="rId36" Type="http://schemas.openxmlformats.org/officeDocument/2006/relationships/image" Target="../media/image67.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hyperlink" Target="http://en.wikipedia.org/wiki/K-means_clustering"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hyperlink" Target="http://en.wikipedia.org/wiki/K-means_clustering" TargetMode="External"/><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home.dei.polimi.it/matteucc/Clustering/tutorial_html/AppletKM.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wmf"/><Relationship Id="rId6"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2.png"/><Relationship Id="rId5"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8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2.jpeg"/><Relationship Id="rId5" Type="http://schemas.openxmlformats.org/officeDocument/2006/relationships/image" Target="../media/image91.jpeg"/><Relationship Id="rId6" Type="http://schemas.openxmlformats.org/officeDocument/2006/relationships/image" Target="../media/image93.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4.jpeg"/><Relationship Id="rId5" Type="http://schemas.openxmlformats.org/officeDocument/2006/relationships/image" Target="../media/image92.jpeg"/><Relationship Id="rId6" Type="http://schemas.openxmlformats.org/officeDocument/2006/relationships/image" Target="../media/image91.jpeg"/><Relationship Id="rId7" Type="http://schemas.openxmlformats.org/officeDocument/2006/relationships/image" Target="../media/image93.jpeg"/><Relationship Id="rId8" Type="http://schemas.openxmlformats.org/officeDocument/2006/relationships/image" Target="../media/image95.jpe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4.jpeg"/><Relationship Id="rId7" Type="http://schemas.openxmlformats.org/officeDocument/2006/relationships/image" Target="../media/image92.jpeg"/><Relationship Id="rId8" Type="http://schemas.openxmlformats.org/officeDocument/2006/relationships/image" Target="../media/image91.jpeg"/><Relationship Id="rId9" Type="http://schemas.openxmlformats.org/officeDocument/2006/relationships/image" Target="../media/image93.jpeg"/><Relationship Id="rId10" Type="http://schemas.openxmlformats.org/officeDocument/2006/relationships/image" Target="../media/image97.jpe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4.jpeg"/><Relationship Id="rId7" Type="http://schemas.openxmlformats.org/officeDocument/2006/relationships/image" Target="../media/image92.jpeg"/><Relationship Id="rId8" Type="http://schemas.openxmlformats.org/officeDocument/2006/relationships/image" Target="../media/image91.jpeg"/><Relationship Id="rId9" Type="http://schemas.openxmlformats.org/officeDocument/2006/relationships/image" Target="../media/image93.jpeg"/><Relationship Id="rId10" Type="http://schemas.openxmlformats.org/officeDocument/2006/relationships/image" Target="../media/image97.jpeg"/><Relationship Id="rId11" Type="http://schemas.openxmlformats.org/officeDocument/2006/relationships/image" Target="../media/image98.jpe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0" Type="http://schemas.openxmlformats.org/officeDocument/2006/relationships/image" Target="../media/image116.jpeg"/><Relationship Id="rId21" Type="http://schemas.openxmlformats.org/officeDocument/2006/relationships/image" Target="../media/image117.jpeg"/><Relationship Id="rId22" Type="http://schemas.openxmlformats.org/officeDocument/2006/relationships/image" Target="../media/image118.jpeg"/><Relationship Id="rId23" Type="http://schemas.openxmlformats.org/officeDocument/2006/relationships/image" Target="../media/image119.jpeg"/><Relationship Id="rId24" Type="http://schemas.openxmlformats.org/officeDocument/2006/relationships/image" Target="../media/image120.jpeg"/><Relationship Id="rId25" Type="http://schemas.openxmlformats.org/officeDocument/2006/relationships/image" Target="../media/image121.jpeg"/><Relationship Id="rId26" Type="http://schemas.openxmlformats.org/officeDocument/2006/relationships/image" Target="../media/image122.jpeg"/><Relationship Id="rId27" Type="http://schemas.openxmlformats.org/officeDocument/2006/relationships/image" Target="../media/image123.jpeg"/><Relationship Id="rId28" Type="http://schemas.openxmlformats.org/officeDocument/2006/relationships/image" Target="../media/image124.jpeg"/><Relationship Id="rId29" Type="http://schemas.openxmlformats.org/officeDocument/2006/relationships/image" Target="../media/image125.jpeg"/><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30" Type="http://schemas.openxmlformats.org/officeDocument/2006/relationships/image" Target="../media/image126.jpeg"/><Relationship Id="rId31" Type="http://schemas.openxmlformats.org/officeDocument/2006/relationships/image" Target="../media/image127.jpeg"/><Relationship Id="rId32" Type="http://schemas.openxmlformats.org/officeDocument/2006/relationships/image" Target="../media/image128.png"/><Relationship Id="rId9" Type="http://schemas.openxmlformats.org/officeDocument/2006/relationships/image" Target="../media/image105.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jpeg"/><Relationship Id="rId33" Type="http://schemas.openxmlformats.org/officeDocument/2006/relationships/image" Target="../media/image129.png"/><Relationship Id="rId10" Type="http://schemas.openxmlformats.org/officeDocument/2006/relationships/image" Target="../media/image106.jpeg"/><Relationship Id="rId11" Type="http://schemas.openxmlformats.org/officeDocument/2006/relationships/image" Target="../media/image107.jpeg"/><Relationship Id="rId12" Type="http://schemas.openxmlformats.org/officeDocument/2006/relationships/image" Target="../media/image108.jpeg"/><Relationship Id="rId13" Type="http://schemas.openxmlformats.org/officeDocument/2006/relationships/image" Target="../media/image109.jpeg"/><Relationship Id="rId14" Type="http://schemas.openxmlformats.org/officeDocument/2006/relationships/image" Target="../media/image110.jpeg"/><Relationship Id="rId15" Type="http://schemas.openxmlformats.org/officeDocument/2006/relationships/image" Target="../media/image111.jpeg"/><Relationship Id="rId16" Type="http://schemas.openxmlformats.org/officeDocument/2006/relationships/image" Target="../media/image112.jpeg"/><Relationship Id="rId17" Type="http://schemas.openxmlformats.org/officeDocument/2006/relationships/image" Target="../media/image113.jpeg"/><Relationship Id="rId18" Type="http://schemas.openxmlformats.org/officeDocument/2006/relationships/image" Target="../media/image114.jpeg"/><Relationship Id="rId19" Type="http://schemas.openxmlformats.org/officeDocument/2006/relationships/image" Target="../media/image11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jpeg"/></Relationships>
</file>

<file path=ppt/slides/_rels/slide6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1" Type="http://schemas.openxmlformats.org/officeDocument/2006/relationships/image" Target="../media/image146.jpeg"/><Relationship Id="rId12" Type="http://schemas.openxmlformats.org/officeDocument/2006/relationships/image" Target="../media/image147.jpeg"/><Relationship Id="rId13" Type="http://schemas.openxmlformats.org/officeDocument/2006/relationships/image" Target="../media/image148.jpeg"/><Relationship Id="rId14" Type="http://schemas.openxmlformats.org/officeDocument/2006/relationships/image" Target="../media/image149.jpeg"/><Relationship Id="rId15" Type="http://schemas.openxmlformats.org/officeDocument/2006/relationships/image" Target="../media/image150.jpeg"/><Relationship Id="rId16" Type="http://schemas.openxmlformats.org/officeDocument/2006/relationships/image" Target="../media/image151.jpeg"/><Relationship Id="rId17"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robots.ox.ac.uk/~vgg/research/vgoogle/index.html" TargetMode="External"/><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7" Type="http://schemas.openxmlformats.org/officeDocument/2006/relationships/image" Target="../media/image142.jpeg"/><Relationship Id="rId8" Type="http://schemas.openxmlformats.org/officeDocument/2006/relationships/image" Target="../media/image143.jpeg"/><Relationship Id="rId9" Type="http://schemas.openxmlformats.org/officeDocument/2006/relationships/image" Target="../media/image144.jpeg"/><Relationship Id="rId10" Type="http://schemas.openxmlformats.org/officeDocument/2006/relationships/image" Target="../media/image14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5"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5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6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1.bin"/><Relationship Id="rId5" Type="http://schemas.openxmlformats.org/officeDocument/2006/relationships/image" Target="../media/image16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0.png"/><Relationship Id="rId2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30" Type="http://schemas.openxmlformats.org/officeDocument/2006/relationships/image" Target="../media/image42.png"/><Relationship Id="rId31" Type="http://schemas.openxmlformats.org/officeDocument/2006/relationships/image" Target="../media/image43.png"/><Relationship Id="rId32" Type="http://schemas.openxmlformats.org/officeDocument/2006/relationships/image" Target="../media/image44.png"/><Relationship Id="rId9"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33" Type="http://schemas.openxmlformats.org/officeDocument/2006/relationships/image" Target="../media/image45.png"/><Relationship Id="rId34" Type="http://schemas.openxmlformats.org/officeDocument/2006/relationships/image" Target="../media/image46.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1.xml"/><Relationship Id="rId5" Type="http://schemas.openxmlformats.org/officeDocument/2006/relationships/image" Target="../media/image164.png"/><Relationship Id="rId1" Type="http://schemas.microsoft.com/office/2007/relationships/media" Target="file://localhost/Users/Chuck/Courses/CS%20766/766%20slides/Pollefeys/medusa.mpg" TargetMode="External"/><Relationship Id="rId2" Type="http://schemas.openxmlformats.org/officeDocument/2006/relationships/video" Target="file://localhost/Users/Chuck/Courses/CS%20766/766%20slides/Pollefeys/medusa.mp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jpeg"/><Relationship Id="rId5" Type="http://schemas.openxmlformats.org/officeDocument/2006/relationships/image" Target="../media/image168.png"/><Relationship Id="rId6"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0.png"/><Relationship Id="rId5" Type="http://schemas.openxmlformats.org/officeDocument/2006/relationships/image" Target="../media/image172.png"/><Relationship Id="rId6" Type="http://schemas.openxmlformats.org/officeDocument/2006/relationships/image" Target="../media/image176.png"/><Relationship Id="rId7"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2.bin"/><Relationship Id="rId5" Type="http://schemas.openxmlformats.org/officeDocument/2006/relationships/image" Target="../media/image178.emf"/><Relationship Id="rId6" Type="http://schemas.openxmlformats.org/officeDocument/2006/relationships/image" Target="../media/image173.png"/><Relationship Id="rId7" Type="http://schemas.openxmlformats.org/officeDocument/2006/relationships/image" Target="../media/image4.png"/><Relationship Id="rId8" Type="http://schemas.openxmlformats.org/officeDocument/2006/relationships/image" Target="../media/image17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0.png"/><Relationship Id="rId2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30" Type="http://schemas.openxmlformats.org/officeDocument/2006/relationships/image" Target="../media/image42.png"/><Relationship Id="rId31" Type="http://schemas.openxmlformats.org/officeDocument/2006/relationships/image" Target="../media/image43.png"/><Relationship Id="rId32" Type="http://schemas.openxmlformats.org/officeDocument/2006/relationships/image" Target="../media/image44.png"/><Relationship Id="rId9"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33" Type="http://schemas.openxmlformats.org/officeDocument/2006/relationships/image" Target="../media/image45.png"/><Relationship Id="rId34" Type="http://schemas.openxmlformats.org/officeDocument/2006/relationships/image" Target="../media/image46.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3.bin"/><Relationship Id="rId5" Type="http://schemas.openxmlformats.org/officeDocument/2006/relationships/image" Target="../media/image180.emf"/><Relationship Id="rId6" Type="http://schemas.openxmlformats.org/officeDocument/2006/relationships/image" Target="../media/image181.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2.wmf"/><Relationship Id="rId4" Type="http://schemas.openxmlformats.org/officeDocument/2006/relationships/image" Target="../media/image183.png"/><Relationship Id="rId5"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85.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88.png"/></Relationships>
</file>

<file path=ppt/slides/_rels/slide95.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1" Type="http://schemas.openxmlformats.org/officeDocument/2006/relationships/image" Target="../media/image198.wmf"/><Relationship Id="rId12" Type="http://schemas.openxmlformats.org/officeDocument/2006/relationships/image" Target="../media/image199.wmf"/><Relationship Id="rId13"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wmf"/><Relationship Id="rId6" Type="http://schemas.openxmlformats.org/officeDocument/2006/relationships/image" Target="../media/image193.png"/><Relationship Id="rId7" Type="http://schemas.openxmlformats.org/officeDocument/2006/relationships/image" Target="../media/image194.wmf"/><Relationship Id="rId8" Type="http://schemas.openxmlformats.org/officeDocument/2006/relationships/image" Target="../media/image195.wmf"/><Relationship Id="rId9" Type="http://schemas.openxmlformats.org/officeDocument/2006/relationships/image" Target="../media/image196.png"/><Relationship Id="rId10" Type="http://schemas.openxmlformats.org/officeDocument/2006/relationships/image" Target="../media/image197.png"/></Relationships>
</file>

<file path=ppt/slides/_rels/slide97.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201.wmf"/><Relationship Id="rId5" Type="http://schemas.openxmlformats.org/officeDocument/2006/relationships/image" Target="../media/image202.wmf"/><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201.wmf"/><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10494335" cy="6400800"/>
          </a:xfrm>
          <a:prstGeom prst="rect">
            <a:avLst/>
          </a:prstGeom>
          <a:solidFill>
            <a:schemeClr val="bg1"/>
          </a:solidFill>
          <a:ln>
            <a:noFill/>
          </a:ln>
          <a:effectLst/>
        </p:spPr>
      </p:pic>
      <p:sp>
        <p:nvSpPr>
          <p:cNvPr id="4" name="TextBox 3"/>
          <p:cNvSpPr txBox="1"/>
          <p:nvPr/>
        </p:nvSpPr>
        <p:spPr>
          <a:xfrm>
            <a:off x="432961" y="914400"/>
            <a:ext cx="8412880" cy="1446550"/>
          </a:xfrm>
          <a:prstGeom prst="rect">
            <a:avLst/>
          </a:prstGeom>
          <a:solidFill>
            <a:schemeClr val="bg1"/>
          </a:solidFill>
        </p:spPr>
        <p:txBody>
          <a:bodyPr wrap="none" rtlCol="0">
            <a:spAutoFit/>
          </a:bodyPr>
          <a:lstStyle/>
          <a:p>
            <a:r>
              <a:rPr lang="en-US" sz="2800" dirty="0" smtClean="0"/>
              <a:t>      </a:t>
            </a:r>
          </a:p>
          <a:p>
            <a:r>
              <a:rPr lang="en-US" sz="3200" dirty="0" smtClean="0"/>
              <a:t>Google Goggles</a:t>
            </a:r>
            <a:r>
              <a:rPr lang="en-US" sz="2800" dirty="0" smtClean="0"/>
              <a:t>                                                     </a:t>
            </a:r>
          </a:p>
          <a:p>
            <a:endParaRPr lang="en-US" sz="2800" dirty="0" smtClean="0"/>
          </a:p>
        </p:txBody>
      </p:sp>
      <p:sp>
        <p:nvSpPr>
          <p:cNvPr id="2" name="Title 1"/>
          <p:cNvSpPr>
            <a:spLocks noGrp="1"/>
          </p:cNvSpPr>
          <p:nvPr>
            <p:ph type="title"/>
          </p:nvPr>
        </p:nvSpPr>
        <p:spPr>
          <a:xfrm>
            <a:off x="457200" y="0"/>
            <a:ext cx="8229600" cy="1219200"/>
          </a:xfrm>
        </p:spPr>
        <p:txBody>
          <a:bodyPr>
            <a:normAutofit fontScale="90000"/>
          </a:bodyPr>
          <a:lstStyle/>
          <a:p>
            <a:r>
              <a:rPr lang="en-US" b="1" dirty="0" smtClean="0"/>
              <a:t>Image Search for Object Recognition and 3D Scene Reconstruction</a:t>
            </a:r>
            <a:endParaRPr lang="en-US" b="1" dirty="0"/>
          </a:p>
        </p:txBody>
      </p:sp>
    </p:spTree>
    <p:extLst>
      <p:ext uri="{BB962C8B-B14F-4D97-AF65-F5344CB8AC3E}">
        <p14:creationId xmlns:p14="http://schemas.microsoft.com/office/powerpoint/2010/main" val="14262781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849312"/>
          </a:xfrm>
        </p:spPr>
        <p:txBody>
          <a:bodyPr/>
          <a:lstStyle/>
          <a:p>
            <a:pPr eaLnBrk="1" hangingPunct="1"/>
            <a:r>
              <a:rPr lang="en-US" sz="4000" b="1" dirty="0" smtClean="0"/>
              <a:t>Feature  Detection</a:t>
            </a:r>
          </a:p>
        </p:txBody>
      </p:sp>
      <p:grpSp>
        <p:nvGrpSpPr>
          <p:cNvPr id="2" name="Group 4"/>
          <p:cNvGrpSpPr>
            <a:grpSpLocks/>
          </p:cNvGrpSpPr>
          <p:nvPr/>
        </p:nvGrpSpPr>
        <p:grpSpPr bwMode="auto">
          <a:xfrm>
            <a:off x="2413000" y="2392363"/>
            <a:ext cx="4232275" cy="3711575"/>
            <a:chOff x="1300" y="1670"/>
            <a:chExt cx="2049" cy="1800"/>
          </a:xfrm>
        </p:grpSpPr>
        <p:pic>
          <p:nvPicPr>
            <p:cNvPr id="24582" name="Picture 5"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24583" name="Picture 6"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24584" name="Picture 7"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24585" name="Picture 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24586" name="Picture 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24587" name="Picture 1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24588" name="Picture 11"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24589" name="Picture 12"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24590" name="Picture 13"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24591" name="Picture 14"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24592" name="Picture 15"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24593" name="Picture 16"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24594" name="Picture 17"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24595" name="Picture 18"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24596" name="Picture 19"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24597" name="Picture 20"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24598" name="Oval 21"/>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599" name="Oval 22"/>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0" name="Oval 23"/>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1" name="Oval 24"/>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2" name="Oval 25"/>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3" name="Oval 26"/>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24604" name="Oval 27"/>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5" name="Oval 28"/>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6" name="Oval 29"/>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7" name="Oval 30"/>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8" name="Oval 31"/>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09" name="Oval 32"/>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0" name="Oval 33"/>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1" name="Oval 34"/>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2" name="Oval 35"/>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3" name="Oval 36"/>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4" name="Oval 3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5" name="Oval 38"/>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6" name="Oval 39"/>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7" name="Oval 40"/>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8" name="Oval 41"/>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19" name="Oval 42"/>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0" name="Oval 43"/>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1" name="Oval 44"/>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2" name="Oval 45"/>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3" name="Oval 46"/>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4" name="Oval 47"/>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5" name="Oval 48"/>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6" name="Oval 49"/>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7" name="Oval 50"/>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8" name="Oval 51"/>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29" name="Oval 52"/>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0" name="Oval 53"/>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1" name="Oval 54"/>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2" name="Oval 55"/>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3" name="Oval 56"/>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4" name="Oval 57"/>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5" name="Oval 58"/>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6" name="Oval 59"/>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7" name="Oval 60"/>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8" name="Oval 61"/>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4639" name="Oval 62"/>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0" name="Oval 63"/>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1" name="Oval 64"/>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2" name="Oval 65"/>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3" name="Oval 66"/>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4" name="Oval 67"/>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5" name="Oval 68"/>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6" name="Oval 69"/>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7" name="Oval 70"/>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8" name="Oval 71"/>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49" name="Oval 72"/>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0" name="Oval 73"/>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1" name="Oval 74"/>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2" name="Oval 75"/>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3" name="Oval 76"/>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4" name="Oval 77"/>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5" name="Oval 78"/>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6" name="Oval 79"/>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7" name="Oval 80"/>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8" name="Oval 81"/>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59" name="Oval 82"/>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0" name="Oval 83"/>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1" name="Oval 84"/>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2" name="Oval 85"/>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3" name="Oval 86"/>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4" name="Oval 87"/>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5" name="Oval 88"/>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6" name="Oval 89"/>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7" name="Oval 90"/>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8" name="Oval 91"/>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69" name="Oval 92"/>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0" name="Oval 93"/>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1" name="Oval 94"/>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2" name="Oval 95"/>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3" name="Oval 96"/>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4" name="Oval 97"/>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675" name="Oval 98"/>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76" name="Oval 99"/>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77" name="Oval 100"/>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78" name="Oval 101"/>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79" name="Oval 102"/>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0" name="Oval 103"/>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1" name="Oval 104"/>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2" name="Oval 105"/>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3" name="Oval 106"/>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4" name="Oval 107"/>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5" name="Oval 108"/>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6" name="Oval 109"/>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7" name="Oval 110"/>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8" name="Oval 111"/>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89" name="Oval 112"/>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0" name="Oval 113"/>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1" name="Oval 114"/>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2" name="Oval 115"/>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3" name="Oval 116"/>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4" name="Oval 117"/>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5" name="Oval 118"/>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6" name="Oval 119"/>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7" name="Oval 120"/>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8" name="Oval 121"/>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699" name="Oval 122"/>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700" name="Oval 123"/>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701" name="Oval 124"/>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702" name="Oval 125"/>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4703" name="Oval 126"/>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704" name="Oval 127"/>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705" name="Oval 128"/>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4706" name="Oval 129"/>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581" name="Rectangle 20"/>
          <p:cNvSpPr>
            <a:spLocks noChangeArrowheads="1"/>
          </p:cNvSpPr>
          <p:nvPr/>
        </p:nvSpPr>
        <p:spPr bwMode="auto">
          <a:xfrm>
            <a:off x="-33568" y="1219200"/>
            <a:ext cx="9144000" cy="550863"/>
          </a:xfrm>
          <a:prstGeom prst="rect">
            <a:avLst/>
          </a:prstGeom>
          <a:noFill/>
          <a:ln w="9525">
            <a:noFill/>
            <a:miter lim="800000"/>
            <a:headEnd/>
            <a:tailEnd/>
          </a:ln>
        </p:spPr>
        <p:txBody>
          <a:bodyPr/>
          <a:lstStyle/>
          <a:p>
            <a:pPr marL="342900" indent="-342900" algn="ctr">
              <a:lnSpc>
                <a:spcPct val="110000"/>
              </a:lnSpc>
              <a:spcBef>
                <a:spcPts val="600"/>
              </a:spcBef>
              <a:spcAft>
                <a:spcPts val="600"/>
              </a:spcAft>
              <a:buClr>
                <a:schemeClr val="accent2"/>
              </a:buClr>
              <a:buSzPct val="110000"/>
            </a:pPr>
            <a:r>
              <a:rPr lang="en-US" sz="2800" dirty="0">
                <a:solidFill>
                  <a:srgbClr val="000000"/>
                </a:solidFill>
                <a:latin typeface="Calibri" pitchFamily="34" charset="0"/>
              </a:rPr>
              <a:t>Detect </a:t>
            </a:r>
            <a:r>
              <a:rPr lang="en-US" sz="2800" dirty="0" smtClean="0">
                <a:solidFill>
                  <a:srgbClr val="000000"/>
                </a:solidFill>
                <a:latin typeface="Calibri" pitchFamily="34" charset="0"/>
              </a:rPr>
              <a:t>features</a:t>
            </a:r>
            <a:endParaRPr lang="en-US" sz="2800" dirty="0">
              <a:solidFill>
                <a:srgbClr val="000000"/>
              </a:solidFill>
              <a:latin typeface="Calibri" pitchFamily="34" charset="0"/>
            </a:endParaRPr>
          </a:p>
        </p:txBody>
      </p:sp>
    </p:spTree>
    <p:extLst>
      <p:ext uri="{BB962C8B-B14F-4D97-AF65-F5344CB8AC3E}">
        <p14:creationId xmlns:p14="http://schemas.microsoft.com/office/powerpoint/2010/main" val="2945365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321" name="Picture 25" descr="2827175831_328b7995e2"/>
          <p:cNvPicPr>
            <a:picLocks noChangeAspect="1" noChangeArrowheads="1"/>
          </p:cNvPicPr>
          <p:nvPr/>
        </p:nvPicPr>
        <p:blipFill>
          <a:blip r:embed="rId3"/>
          <a:srcRect/>
          <a:stretch>
            <a:fillRect/>
          </a:stretch>
        </p:blipFill>
        <p:spPr bwMode="auto">
          <a:xfrm>
            <a:off x="5943600" y="2652713"/>
            <a:ext cx="2438400" cy="2071687"/>
          </a:xfrm>
          <a:prstGeom prst="rect">
            <a:avLst/>
          </a:prstGeom>
          <a:noFill/>
        </p:spPr>
      </p:pic>
      <p:sp>
        <p:nvSpPr>
          <p:cNvPr id="55298" name="Rectangle 2"/>
          <p:cNvSpPr>
            <a:spLocks noGrp="1" noChangeArrowheads="1"/>
          </p:cNvSpPr>
          <p:nvPr>
            <p:ph type="title"/>
          </p:nvPr>
        </p:nvSpPr>
        <p:spPr>
          <a:xfrm>
            <a:off x="457200" y="0"/>
            <a:ext cx="8229600" cy="1143000"/>
          </a:xfrm>
        </p:spPr>
        <p:txBody>
          <a:bodyPr/>
          <a:lstStyle/>
          <a:p>
            <a:r>
              <a:rPr lang="en-US" altLang="zh-CN" sz="4000" dirty="0"/>
              <a:t>Efficiency </a:t>
            </a:r>
            <a:r>
              <a:rPr lang="en-US" altLang="zh-CN" sz="4000" dirty="0" smtClean="0"/>
              <a:t>Issues</a:t>
            </a:r>
            <a:endParaRPr lang="en-US" altLang="zh-CN" sz="4000" dirty="0"/>
          </a:p>
        </p:txBody>
      </p:sp>
      <p:sp>
        <p:nvSpPr>
          <p:cNvPr id="55300" name="Text Box 4"/>
          <p:cNvSpPr txBox="1">
            <a:spLocks noChangeArrowheads="1"/>
          </p:cNvSpPr>
          <p:nvPr/>
        </p:nvSpPr>
        <p:spPr bwMode="auto">
          <a:xfrm>
            <a:off x="914400" y="1676400"/>
            <a:ext cx="184150" cy="366713"/>
          </a:xfrm>
          <a:prstGeom prst="rect">
            <a:avLst/>
          </a:prstGeom>
          <a:noFill/>
          <a:ln w="9525">
            <a:noFill/>
            <a:miter lim="800000"/>
            <a:headEnd/>
            <a:tailEnd/>
          </a:ln>
          <a:effectLst/>
        </p:spPr>
        <p:txBody>
          <a:bodyPr wrap="none">
            <a:spAutoFit/>
          </a:bodyPr>
          <a:lstStyle/>
          <a:p>
            <a:endParaRPr lang="en-US"/>
          </a:p>
        </p:txBody>
      </p:sp>
      <p:sp>
        <p:nvSpPr>
          <p:cNvPr id="55301" name="Text Box 5"/>
          <p:cNvSpPr txBox="1">
            <a:spLocks noChangeArrowheads="1"/>
          </p:cNvSpPr>
          <p:nvPr/>
        </p:nvSpPr>
        <p:spPr bwMode="auto">
          <a:xfrm>
            <a:off x="2743200" y="2330450"/>
            <a:ext cx="2133600" cy="641350"/>
          </a:xfrm>
          <a:prstGeom prst="rect">
            <a:avLst/>
          </a:prstGeom>
          <a:noFill/>
          <a:ln w="9525">
            <a:noFill/>
            <a:miter lim="800000"/>
            <a:headEnd/>
            <a:tailEnd/>
          </a:ln>
          <a:effectLst/>
        </p:spPr>
        <p:txBody>
          <a:bodyPr>
            <a:spAutoFit/>
          </a:bodyPr>
          <a:lstStyle/>
          <a:p>
            <a:r>
              <a:rPr lang="en-US" altLang="zh-CN" b="0"/>
              <a:t>Issue 1: learning landmark image</a:t>
            </a:r>
          </a:p>
        </p:txBody>
      </p:sp>
      <p:grpSp>
        <p:nvGrpSpPr>
          <p:cNvPr id="2" name="Group 10"/>
          <p:cNvGrpSpPr>
            <a:grpSpLocks/>
          </p:cNvGrpSpPr>
          <p:nvPr/>
        </p:nvGrpSpPr>
        <p:grpSpPr bwMode="auto">
          <a:xfrm>
            <a:off x="381000" y="1295400"/>
            <a:ext cx="2667000" cy="1524000"/>
            <a:chOff x="3840" y="528"/>
            <a:chExt cx="2064" cy="1104"/>
          </a:xfrm>
        </p:grpSpPr>
        <p:sp>
          <p:nvSpPr>
            <p:cNvPr id="55303" name="AutoShape 7"/>
            <p:cNvSpPr>
              <a:spLocks noChangeArrowheads="1"/>
            </p:cNvSpPr>
            <p:nvPr/>
          </p:nvSpPr>
          <p:spPr bwMode="auto">
            <a:xfrm>
              <a:off x="3840" y="528"/>
              <a:ext cx="2064" cy="1104"/>
            </a:xfrm>
            <a:prstGeom prst="cloudCallout">
              <a:avLst>
                <a:gd name="adj1" fmla="val -41810"/>
                <a:gd name="adj2" fmla="val 30255"/>
              </a:avLst>
            </a:prstGeom>
            <a:noFill/>
            <a:ln w="9525">
              <a:solidFill>
                <a:schemeClr val="tx1"/>
              </a:solidFill>
              <a:round/>
              <a:headEnd/>
              <a:tailEnd/>
            </a:ln>
            <a:effectLst/>
          </p:spPr>
          <p:txBody>
            <a:bodyPr/>
            <a:lstStyle/>
            <a:p>
              <a:pPr algn="ctr"/>
              <a:endParaRPr lang="en-US"/>
            </a:p>
          </p:txBody>
        </p:sp>
        <p:pic>
          <p:nvPicPr>
            <p:cNvPr id="55304" name="Picture 8"/>
            <p:cNvPicPr>
              <a:picLocks noChangeAspect="1" noChangeArrowheads="1"/>
            </p:cNvPicPr>
            <p:nvPr/>
          </p:nvPicPr>
          <p:blipFill>
            <a:blip r:embed="rId4"/>
            <a:srcRect/>
            <a:stretch>
              <a:fillRect/>
            </a:stretch>
          </p:blipFill>
          <p:spPr bwMode="auto">
            <a:xfrm>
              <a:off x="4224" y="720"/>
              <a:ext cx="1152" cy="624"/>
            </a:xfrm>
            <a:prstGeom prst="rect">
              <a:avLst/>
            </a:prstGeom>
            <a:noFill/>
          </p:spPr>
        </p:pic>
        <p:sp>
          <p:nvSpPr>
            <p:cNvPr id="55305" name="Text Box 9"/>
            <p:cNvSpPr txBox="1">
              <a:spLocks noChangeArrowheads="1"/>
            </p:cNvSpPr>
            <p:nvPr/>
          </p:nvSpPr>
          <p:spPr bwMode="auto">
            <a:xfrm>
              <a:off x="4225" y="1305"/>
              <a:ext cx="1272" cy="266"/>
            </a:xfrm>
            <a:prstGeom prst="rect">
              <a:avLst/>
            </a:prstGeom>
            <a:noFill/>
            <a:ln w="9525">
              <a:noFill/>
              <a:miter lim="800000"/>
              <a:headEnd/>
              <a:tailEnd/>
            </a:ln>
            <a:effectLst/>
          </p:spPr>
          <p:txBody>
            <a:bodyPr wrap="none">
              <a:spAutoFit/>
            </a:bodyPr>
            <a:lstStyle/>
            <a:p>
              <a:r>
                <a:rPr lang="en-US" altLang="zh-CN"/>
                <a:t>21.4M photos</a:t>
              </a:r>
            </a:p>
          </p:txBody>
        </p:sp>
      </p:grpSp>
      <p:sp>
        <p:nvSpPr>
          <p:cNvPr id="55307" name="AutoShape 11"/>
          <p:cNvSpPr>
            <a:spLocks noChangeArrowheads="1"/>
          </p:cNvSpPr>
          <p:nvPr/>
        </p:nvSpPr>
        <p:spPr bwMode="auto">
          <a:xfrm>
            <a:off x="4572000" y="1524000"/>
            <a:ext cx="2133600" cy="990600"/>
          </a:xfrm>
          <a:prstGeom prst="wedgeRoundRectCallout">
            <a:avLst>
              <a:gd name="adj1" fmla="val -14435"/>
              <a:gd name="adj2" fmla="val 34296"/>
              <a:gd name="adj3" fmla="val 16667"/>
            </a:avLst>
          </a:prstGeom>
          <a:solidFill>
            <a:schemeClr val="accent1"/>
          </a:solidFill>
          <a:ln w="9525">
            <a:solidFill>
              <a:schemeClr val="tx1"/>
            </a:solidFill>
            <a:miter lim="800000"/>
            <a:headEnd/>
            <a:tailEnd/>
          </a:ln>
          <a:effectLst/>
        </p:spPr>
        <p:txBody>
          <a:bodyPr/>
          <a:lstStyle/>
          <a:p>
            <a:pPr algn="ctr"/>
            <a:r>
              <a:rPr lang="en-US" altLang="zh-CN" dirty="0"/>
              <a:t>Recognition engine: ~</a:t>
            </a:r>
            <a:r>
              <a:rPr lang="en-US" altLang="zh-CN" dirty="0" smtClean="0"/>
              <a:t>5,000 </a:t>
            </a:r>
            <a:r>
              <a:rPr lang="en-US" altLang="zh-CN" dirty="0"/>
              <a:t>landmarks</a:t>
            </a:r>
          </a:p>
        </p:txBody>
      </p:sp>
      <p:sp>
        <p:nvSpPr>
          <p:cNvPr id="55308" name="Rectangle 12"/>
          <p:cNvSpPr>
            <a:spLocks noChangeArrowheads="1"/>
          </p:cNvSpPr>
          <p:nvPr/>
        </p:nvSpPr>
        <p:spPr bwMode="auto">
          <a:xfrm>
            <a:off x="6705600" y="2330450"/>
            <a:ext cx="2525713" cy="641350"/>
          </a:xfrm>
          <a:prstGeom prst="rect">
            <a:avLst/>
          </a:prstGeom>
          <a:noFill/>
          <a:ln w="9525">
            <a:noFill/>
            <a:miter lim="800000"/>
            <a:headEnd/>
            <a:tailEnd/>
          </a:ln>
          <a:effectLst/>
        </p:spPr>
        <p:txBody>
          <a:bodyPr>
            <a:spAutoFit/>
          </a:bodyPr>
          <a:lstStyle/>
          <a:p>
            <a:pPr>
              <a:spcBef>
                <a:spcPct val="20000"/>
              </a:spcBef>
            </a:pPr>
            <a:r>
              <a:rPr lang="en-US" altLang="zh-CN" b="0"/>
              <a:t>Issue 2: recognizing landmark</a:t>
            </a:r>
          </a:p>
        </p:txBody>
      </p:sp>
      <p:sp>
        <p:nvSpPr>
          <p:cNvPr id="55310" name="Text Box 14"/>
          <p:cNvSpPr txBox="1">
            <a:spLocks noChangeArrowheads="1"/>
          </p:cNvSpPr>
          <p:nvPr/>
        </p:nvSpPr>
        <p:spPr bwMode="auto">
          <a:xfrm>
            <a:off x="6384925" y="1470025"/>
            <a:ext cx="184150" cy="366713"/>
          </a:xfrm>
          <a:prstGeom prst="rect">
            <a:avLst/>
          </a:prstGeom>
          <a:noFill/>
          <a:ln w="9525">
            <a:noFill/>
            <a:miter lim="800000"/>
            <a:headEnd/>
            <a:tailEnd/>
          </a:ln>
          <a:effectLst/>
        </p:spPr>
        <p:txBody>
          <a:bodyPr wrap="none">
            <a:spAutoFit/>
          </a:bodyPr>
          <a:lstStyle/>
          <a:p>
            <a:endParaRPr lang="en-US"/>
          </a:p>
        </p:txBody>
      </p:sp>
      <p:pic>
        <p:nvPicPr>
          <p:cNvPr id="55314" name="Picture 18" descr="Satue_of_Liberty_3"/>
          <p:cNvPicPr>
            <a:picLocks noChangeAspect="1" noChangeArrowheads="1"/>
          </p:cNvPicPr>
          <p:nvPr/>
        </p:nvPicPr>
        <p:blipFill>
          <a:blip r:embed="rId5"/>
          <a:srcRect/>
          <a:stretch>
            <a:fillRect/>
          </a:stretch>
        </p:blipFill>
        <p:spPr bwMode="auto">
          <a:xfrm>
            <a:off x="8153400" y="1524000"/>
            <a:ext cx="533400" cy="838200"/>
          </a:xfrm>
          <a:prstGeom prst="rect">
            <a:avLst/>
          </a:prstGeom>
          <a:noFill/>
        </p:spPr>
      </p:pic>
      <p:sp>
        <p:nvSpPr>
          <p:cNvPr id="55315" name="AutoShape 19"/>
          <p:cNvSpPr>
            <a:spLocks noChangeArrowheads="1"/>
          </p:cNvSpPr>
          <p:nvPr/>
        </p:nvSpPr>
        <p:spPr bwMode="auto">
          <a:xfrm>
            <a:off x="3276600" y="1905000"/>
            <a:ext cx="1143000" cy="228600"/>
          </a:xfrm>
          <a:prstGeom prst="rightArrow">
            <a:avLst>
              <a:gd name="adj1" fmla="val 50000"/>
              <a:gd name="adj2" fmla="val 125000"/>
            </a:avLst>
          </a:prstGeom>
          <a:solidFill>
            <a:srgbClr val="C0C0C0"/>
          </a:solidFill>
          <a:ln w="9525">
            <a:solidFill>
              <a:schemeClr val="tx1"/>
            </a:solidFill>
            <a:miter lim="800000"/>
            <a:headEnd/>
            <a:tailEnd/>
          </a:ln>
          <a:effectLst/>
        </p:spPr>
        <p:txBody>
          <a:bodyPr wrap="none" anchor="ctr"/>
          <a:lstStyle/>
          <a:p>
            <a:endParaRPr lang="en-US"/>
          </a:p>
        </p:txBody>
      </p:sp>
      <p:sp>
        <p:nvSpPr>
          <p:cNvPr id="55316" name="AutoShape 20"/>
          <p:cNvSpPr>
            <a:spLocks noChangeArrowheads="1"/>
          </p:cNvSpPr>
          <p:nvPr/>
        </p:nvSpPr>
        <p:spPr bwMode="auto">
          <a:xfrm rot="10800000">
            <a:off x="6858000" y="1828800"/>
            <a:ext cx="1143000" cy="228600"/>
          </a:xfrm>
          <a:prstGeom prst="rightArrow">
            <a:avLst>
              <a:gd name="adj1" fmla="val 50000"/>
              <a:gd name="adj2" fmla="val 125000"/>
            </a:avLst>
          </a:prstGeom>
          <a:solidFill>
            <a:srgbClr val="C0C0C0"/>
          </a:solidFill>
          <a:ln w="9525">
            <a:solidFill>
              <a:schemeClr val="tx1"/>
            </a:solidFill>
            <a:miter lim="800000"/>
            <a:headEnd/>
            <a:tailEnd/>
          </a:ln>
          <a:effectLst/>
        </p:spPr>
        <p:txBody>
          <a:bodyPr wrap="none" anchor="ctr"/>
          <a:lstStyle/>
          <a:p>
            <a:endParaRPr lang="en-US"/>
          </a:p>
        </p:txBody>
      </p:sp>
      <p:sp>
        <p:nvSpPr>
          <p:cNvPr id="55317" name="Text Box 21"/>
          <p:cNvSpPr txBox="1">
            <a:spLocks noChangeArrowheads="1"/>
          </p:cNvSpPr>
          <p:nvPr/>
        </p:nvSpPr>
        <p:spPr bwMode="auto">
          <a:xfrm>
            <a:off x="7620000" y="1143000"/>
            <a:ext cx="1492250" cy="366713"/>
          </a:xfrm>
          <a:prstGeom prst="rect">
            <a:avLst/>
          </a:prstGeom>
          <a:noFill/>
          <a:ln w="9525">
            <a:noFill/>
            <a:miter lim="800000"/>
            <a:headEnd/>
            <a:tailEnd/>
          </a:ln>
          <a:effectLst/>
        </p:spPr>
        <p:txBody>
          <a:bodyPr wrap="none">
            <a:spAutoFit/>
          </a:bodyPr>
          <a:lstStyle/>
          <a:p>
            <a:r>
              <a:rPr lang="en-US" altLang="zh-CN" b="0">
                <a:solidFill>
                  <a:schemeClr val="bg2"/>
                </a:solidFill>
              </a:rPr>
              <a:t>Query image</a:t>
            </a:r>
          </a:p>
        </p:txBody>
      </p:sp>
      <p:sp>
        <p:nvSpPr>
          <p:cNvPr id="55318" name="Rectangle 22"/>
          <p:cNvSpPr>
            <a:spLocks noChangeArrowheads="1"/>
          </p:cNvSpPr>
          <p:nvPr/>
        </p:nvSpPr>
        <p:spPr bwMode="auto">
          <a:xfrm>
            <a:off x="609600" y="3429000"/>
            <a:ext cx="5149850" cy="3113088"/>
          </a:xfrm>
          <a:prstGeom prst="rect">
            <a:avLst/>
          </a:prstGeom>
          <a:noFill/>
          <a:ln w="9525">
            <a:noFill/>
            <a:miter lim="800000"/>
            <a:headEnd/>
            <a:tailEnd/>
          </a:ln>
          <a:effectLst/>
        </p:spPr>
        <p:txBody>
          <a:bodyPr wrap="none">
            <a:spAutoFit/>
          </a:bodyPr>
          <a:lstStyle/>
          <a:p>
            <a:r>
              <a:rPr lang="en-US" altLang="zh-CN" b="0"/>
              <a:t>Parallel computing to learn true landmark images</a:t>
            </a:r>
          </a:p>
          <a:p>
            <a:endParaRPr lang="en-US" altLang="zh-CN" b="0"/>
          </a:p>
          <a:p>
            <a:endParaRPr lang="en-US" altLang="zh-CN" b="0"/>
          </a:p>
          <a:p>
            <a:endParaRPr lang="en-US" altLang="zh-CN" b="0"/>
          </a:p>
          <a:p>
            <a:r>
              <a:rPr lang="en-US" altLang="zh-CN" b="0"/>
              <a:t>Efficient hierarchical clustering</a:t>
            </a:r>
          </a:p>
          <a:p>
            <a:endParaRPr lang="en-US" altLang="zh-CN" b="0"/>
          </a:p>
          <a:p>
            <a:endParaRPr lang="en-US" altLang="zh-CN" b="0"/>
          </a:p>
          <a:p>
            <a:endParaRPr lang="en-US" altLang="zh-CN" b="0"/>
          </a:p>
          <a:p>
            <a:endParaRPr lang="en-US" altLang="zh-CN" b="0"/>
          </a:p>
          <a:p>
            <a:r>
              <a:rPr lang="en-US" altLang="zh-CN" b="0"/>
              <a:t>Indexing local feature for matching</a:t>
            </a:r>
          </a:p>
          <a:p>
            <a:r>
              <a:rPr lang="en-US" altLang="zh-CN" b="0"/>
              <a:t>   Query time: </a:t>
            </a:r>
            <a:r>
              <a:rPr lang="en-US" altLang="zh-CN" b="0" i="1"/>
              <a:t>~</a:t>
            </a:r>
            <a:r>
              <a:rPr lang="en-US" altLang="zh-CN" b="0"/>
              <a:t>0.2 sec in a P4 computer</a:t>
            </a:r>
          </a:p>
        </p:txBody>
      </p:sp>
      <p:pic>
        <p:nvPicPr>
          <p:cNvPr id="55322" name="Picture 26"/>
          <p:cNvPicPr>
            <a:picLocks noChangeAspect="1" noChangeArrowheads="1"/>
          </p:cNvPicPr>
          <p:nvPr/>
        </p:nvPicPr>
        <p:blipFill>
          <a:blip r:embed="rId6"/>
          <a:srcRect/>
          <a:stretch>
            <a:fillRect/>
          </a:stretch>
        </p:blipFill>
        <p:spPr bwMode="auto">
          <a:xfrm>
            <a:off x="3962400" y="4114800"/>
            <a:ext cx="3048000" cy="1374775"/>
          </a:xfrm>
          <a:prstGeom prst="rect">
            <a:avLst/>
          </a:prstGeom>
          <a:noFill/>
          <a:ln w="9525">
            <a:noFill/>
            <a:miter lim="800000"/>
            <a:headEnd/>
            <a:tailEnd/>
          </a:ln>
          <a:effectLst/>
        </p:spPr>
      </p:pic>
      <p:pic>
        <p:nvPicPr>
          <p:cNvPr id="55324" name="Picture 28" descr="300px-Kdtree"/>
          <p:cNvPicPr>
            <a:picLocks noChangeAspect="1" noChangeArrowheads="1"/>
          </p:cNvPicPr>
          <p:nvPr/>
        </p:nvPicPr>
        <p:blipFill>
          <a:blip r:embed="rId7"/>
          <a:srcRect/>
          <a:stretch>
            <a:fillRect/>
          </a:stretch>
        </p:blipFill>
        <p:spPr bwMode="auto">
          <a:xfrm>
            <a:off x="5791200" y="5408613"/>
            <a:ext cx="1524000" cy="1449387"/>
          </a:xfrm>
          <a:prstGeom prst="rect">
            <a:avLst/>
          </a:prstGeom>
          <a:noFill/>
        </p:spPr>
      </p:pic>
      <p:sp>
        <p:nvSpPr>
          <p:cNvPr id="55325" name="Text Box 29"/>
          <p:cNvSpPr txBox="1">
            <a:spLocks noChangeArrowheads="1"/>
          </p:cNvSpPr>
          <p:nvPr/>
        </p:nvSpPr>
        <p:spPr bwMode="auto">
          <a:xfrm>
            <a:off x="7239000" y="5653088"/>
            <a:ext cx="1809750" cy="366712"/>
          </a:xfrm>
          <a:prstGeom prst="rect">
            <a:avLst/>
          </a:prstGeom>
          <a:noFill/>
          <a:ln w="9525">
            <a:noFill/>
            <a:miter lim="800000"/>
            <a:headEnd/>
            <a:tailEnd/>
          </a:ln>
          <a:effectLst/>
        </p:spPr>
        <p:txBody>
          <a:bodyPr wrap="none">
            <a:spAutoFit/>
          </a:bodyPr>
          <a:lstStyle/>
          <a:p>
            <a:r>
              <a:rPr lang="en-US" altLang="zh-CN" b="0">
                <a:solidFill>
                  <a:schemeClr val="bg2"/>
                </a:solidFill>
              </a:rPr>
              <a:t>kd-tree indexing</a:t>
            </a:r>
          </a:p>
        </p:txBody>
      </p:sp>
    </p:spTree>
    <p:extLst>
      <p:ext uri="{BB962C8B-B14F-4D97-AF65-F5344CB8AC3E}">
        <p14:creationId xmlns:p14="http://schemas.microsoft.com/office/powerpoint/2010/main" val="2250068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linds(horizontal)">
                                      <p:cBhvr>
                                        <p:cTn id="7" dur="500"/>
                                        <p:tgtEl>
                                          <p:spTgt spid="553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314"/>
                                        </p:tgtEl>
                                        <p:attrNameLst>
                                          <p:attrName>style.visibility</p:attrName>
                                        </p:attrNameLst>
                                      </p:cBhvr>
                                      <p:to>
                                        <p:strVal val="visible"/>
                                      </p:to>
                                    </p:set>
                                    <p:animEffect transition="in" filter="blinds(horizontal)">
                                      <p:cBhvr>
                                        <p:cTn id="12" dur="500"/>
                                        <p:tgtEl>
                                          <p:spTgt spid="553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5317"/>
                                        </p:tgtEl>
                                        <p:attrNameLst>
                                          <p:attrName>style.visibility</p:attrName>
                                        </p:attrNameLst>
                                      </p:cBhvr>
                                      <p:to>
                                        <p:strVal val="visible"/>
                                      </p:to>
                                    </p:set>
                                    <p:animEffect transition="in" filter="blinds(horizontal)">
                                      <p:cBhvr>
                                        <p:cTn id="15" dur="500"/>
                                        <p:tgtEl>
                                          <p:spTgt spid="553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5308"/>
                                        </p:tgtEl>
                                        <p:attrNameLst>
                                          <p:attrName>style.visibility</p:attrName>
                                        </p:attrNameLst>
                                      </p:cBhvr>
                                      <p:to>
                                        <p:strVal val="visible"/>
                                      </p:to>
                                    </p:set>
                                    <p:animEffect transition="in" filter="blinds(horizontal)">
                                      <p:cBhvr>
                                        <p:cTn id="18" dur="500"/>
                                        <p:tgtEl>
                                          <p:spTgt spid="5530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5316"/>
                                        </p:tgtEl>
                                        <p:attrNameLst>
                                          <p:attrName>style.visibility</p:attrName>
                                        </p:attrNameLst>
                                      </p:cBhvr>
                                      <p:to>
                                        <p:strVal val="visible"/>
                                      </p:to>
                                    </p:set>
                                    <p:animEffect transition="in" filter="blinds(horizontal)">
                                      <p:cBhvr>
                                        <p:cTn id="21" dur="500"/>
                                        <p:tgtEl>
                                          <p:spTgt spid="553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5318">
                                            <p:txEl>
                                              <p:pRg st="0" end="0"/>
                                            </p:txEl>
                                          </p:spTgt>
                                        </p:tgtEl>
                                        <p:attrNameLst>
                                          <p:attrName>style.visibility</p:attrName>
                                        </p:attrNameLst>
                                      </p:cBhvr>
                                      <p:to>
                                        <p:strVal val="visible"/>
                                      </p:to>
                                    </p:set>
                                    <p:animEffect transition="in" filter="blinds(horizontal)">
                                      <p:cBhvr>
                                        <p:cTn id="26" dur="500"/>
                                        <p:tgtEl>
                                          <p:spTgt spid="55318">
                                            <p:txEl>
                                              <p:pRg st="0" end="0"/>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5321"/>
                                        </p:tgtEl>
                                        <p:attrNameLst>
                                          <p:attrName>style.visibility</p:attrName>
                                        </p:attrNameLst>
                                      </p:cBhvr>
                                      <p:to>
                                        <p:strVal val="visible"/>
                                      </p:to>
                                    </p:set>
                                    <p:animEffect transition="in" filter="blinds(horizontal)">
                                      <p:cBhvr>
                                        <p:cTn id="29" dur="500"/>
                                        <p:tgtEl>
                                          <p:spTgt spid="5532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5318">
                                            <p:txEl>
                                              <p:pRg st="4" end="4"/>
                                            </p:txEl>
                                          </p:spTgt>
                                        </p:tgtEl>
                                        <p:attrNameLst>
                                          <p:attrName>style.visibility</p:attrName>
                                        </p:attrNameLst>
                                      </p:cBhvr>
                                      <p:to>
                                        <p:strVal val="visible"/>
                                      </p:to>
                                    </p:set>
                                    <p:animEffect transition="in" filter="blinds(horizontal)">
                                      <p:cBhvr>
                                        <p:cTn id="34" dur="500"/>
                                        <p:tgtEl>
                                          <p:spTgt spid="55318">
                                            <p:txEl>
                                              <p:pRg st="4" end="4"/>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55322"/>
                                        </p:tgtEl>
                                        <p:attrNameLst>
                                          <p:attrName>style.visibility</p:attrName>
                                        </p:attrNameLst>
                                      </p:cBhvr>
                                      <p:to>
                                        <p:strVal val="visible"/>
                                      </p:to>
                                    </p:set>
                                    <p:animEffect transition="in" filter="blinds(horizontal)">
                                      <p:cBhvr>
                                        <p:cTn id="37" dur="500"/>
                                        <p:tgtEl>
                                          <p:spTgt spid="553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5318">
                                            <p:txEl>
                                              <p:pRg st="9" end="9"/>
                                            </p:txEl>
                                          </p:spTgt>
                                        </p:tgtEl>
                                        <p:attrNameLst>
                                          <p:attrName>style.visibility</p:attrName>
                                        </p:attrNameLst>
                                      </p:cBhvr>
                                      <p:to>
                                        <p:strVal val="visible"/>
                                      </p:to>
                                    </p:set>
                                    <p:animEffect transition="in" filter="blinds(horizontal)">
                                      <p:cBhvr>
                                        <p:cTn id="42" dur="500"/>
                                        <p:tgtEl>
                                          <p:spTgt spid="55318">
                                            <p:txEl>
                                              <p:pRg st="9" end="9"/>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5318">
                                            <p:txEl>
                                              <p:pRg st="10" end="10"/>
                                            </p:txEl>
                                          </p:spTgt>
                                        </p:tgtEl>
                                        <p:attrNameLst>
                                          <p:attrName>style.visibility</p:attrName>
                                        </p:attrNameLst>
                                      </p:cBhvr>
                                      <p:to>
                                        <p:strVal val="visible"/>
                                      </p:to>
                                    </p:set>
                                    <p:animEffect transition="in" filter="blinds(horizontal)">
                                      <p:cBhvr>
                                        <p:cTn id="45" dur="500"/>
                                        <p:tgtEl>
                                          <p:spTgt spid="55318">
                                            <p:txEl>
                                              <p:pRg st="10" end="10"/>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55324"/>
                                        </p:tgtEl>
                                        <p:attrNameLst>
                                          <p:attrName>style.visibility</p:attrName>
                                        </p:attrNameLst>
                                      </p:cBhvr>
                                      <p:to>
                                        <p:strVal val="visible"/>
                                      </p:to>
                                    </p:set>
                                    <p:animEffect transition="in" filter="blinds(horizontal)">
                                      <p:cBhvr>
                                        <p:cTn id="48" dur="500"/>
                                        <p:tgtEl>
                                          <p:spTgt spid="5532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55325"/>
                                        </p:tgtEl>
                                        <p:attrNameLst>
                                          <p:attrName>style.visibility</p:attrName>
                                        </p:attrNameLst>
                                      </p:cBhvr>
                                      <p:to>
                                        <p:strVal val="visible"/>
                                      </p:to>
                                    </p:set>
                                    <p:animEffect transition="in" filter="blinds(horizontal)">
                                      <p:cBhvr>
                                        <p:cTn id="51" dur="500"/>
                                        <p:tgtEl>
                                          <p:spTgt spid="55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55308" grpId="0"/>
      <p:bldP spid="55316" grpId="0" animBg="1"/>
      <p:bldP spid="55317" grpId="0"/>
      <p:bldP spid="55325"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1371600"/>
          </a:xfrm>
        </p:spPr>
        <p:txBody>
          <a:bodyPr/>
          <a:lstStyle/>
          <a:p>
            <a:r>
              <a:rPr lang="en-US" altLang="zh-CN" sz="4000" dirty="0"/>
              <a:t>Evaluation of </a:t>
            </a:r>
            <a:r>
              <a:rPr lang="en-US" altLang="zh-CN" sz="4000" dirty="0" smtClean="0"/>
              <a:t>Landmark Image Learning</a:t>
            </a:r>
            <a:endParaRPr lang="en-US" altLang="zh-CN" sz="4800" dirty="0"/>
          </a:p>
        </p:txBody>
      </p:sp>
      <p:pic>
        <p:nvPicPr>
          <p:cNvPr id="58372" name="Picture 4"/>
          <p:cNvPicPr>
            <a:picLocks noChangeAspect="1" noChangeArrowheads="1"/>
          </p:cNvPicPr>
          <p:nvPr/>
        </p:nvPicPr>
        <p:blipFill>
          <a:blip r:embed="rId3"/>
          <a:srcRect/>
          <a:stretch>
            <a:fillRect/>
          </a:stretch>
        </p:blipFill>
        <p:spPr bwMode="auto">
          <a:xfrm>
            <a:off x="7924800" y="1981200"/>
            <a:ext cx="781050" cy="552450"/>
          </a:xfrm>
          <a:prstGeom prst="rect">
            <a:avLst/>
          </a:prstGeom>
          <a:noFill/>
          <a:ln w="9525">
            <a:noFill/>
            <a:miter lim="800000"/>
            <a:headEnd/>
            <a:tailEnd/>
          </a:ln>
          <a:effectLst/>
        </p:spPr>
      </p:pic>
      <p:pic>
        <p:nvPicPr>
          <p:cNvPr id="58373" name="Picture 5"/>
          <p:cNvPicPr>
            <a:picLocks noChangeAspect="1" noChangeArrowheads="1"/>
          </p:cNvPicPr>
          <p:nvPr/>
        </p:nvPicPr>
        <p:blipFill>
          <a:blip r:embed="rId4"/>
          <a:srcRect/>
          <a:stretch>
            <a:fillRect/>
          </a:stretch>
        </p:blipFill>
        <p:spPr bwMode="auto">
          <a:xfrm>
            <a:off x="7924800" y="1371600"/>
            <a:ext cx="838200" cy="506413"/>
          </a:xfrm>
          <a:prstGeom prst="rect">
            <a:avLst/>
          </a:prstGeom>
          <a:noFill/>
          <a:ln w="9525">
            <a:noFill/>
            <a:miter lim="800000"/>
            <a:headEnd/>
            <a:tailEnd/>
          </a:ln>
          <a:effectLst/>
        </p:spPr>
      </p:pic>
      <p:pic>
        <p:nvPicPr>
          <p:cNvPr id="58374" name="Picture 6"/>
          <p:cNvPicPr>
            <a:picLocks noChangeAspect="1" noChangeArrowheads="1"/>
          </p:cNvPicPr>
          <p:nvPr/>
        </p:nvPicPr>
        <p:blipFill>
          <a:blip r:embed="rId5"/>
          <a:srcRect/>
          <a:stretch>
            <a:fillRect/>
          </a:stretch>
        </p:blipFill>
        <p:spPr bwMode="auto">
          <a:xfrm>
            <a:off x="3962400" y="2895600"/>
            <a:ext cx="4343400" cy="890588"/>
          </a:xfrm>
          <a:prstGeom prst="rect">
            <a:avLst/>
          </a:prstGeom>
          <a:noFill/>
          <a:ln w="9525">
            <a:noFill/>
            <a:miter lim="800000"/>
            <a:headEnd/>
            <a:tailEnd/>
          </a:ln>
          <a:effectLst/>
        </p:spPr>
      </p:pic>
      <p:sp>
        <p:nvSpPr>
          <p:cNvPr id="58371" name="Rectangle 3"/>
          <p:cNvSpPr>
            <a:spLocks noGrp="1" noChangeArrowheads="1"/>
          </p:cNvSpPr>
          <p:nvPr>
            <p:ph type="body" idx="1"/>
          </p:nvPr>
        </p:nvSpPr>
        <p:spPr/>
        <p:txBody>
          <a:bodyPr/>
          <a:lstStyle/>
          <a:p>
            <a:r>
              <a:rPr lang="en-US" altLang="zh-CN" dirty="0"/>
              <a:t>Randomly select </a:t>
            </a:r>
            <a:r>
              <a:rPr lang="en-US" altLang="zh-CN" dirty="0" smtClean="0"/>
              <a:t>1,000 </a:t>
            </a:r>
            <a:r>
              <a:rPr lang="en-US" altLang="zh-CN" dirty="0"/>
              <a:t>visual clusters</a:t>
            </a:r>
          </a:p>
          <a:p>
            <a:r>
              <a:rPr lang="en-US" altLang="zh-CN" dirty="0"/>
              <a:t>68 (0.68%) </a:t>
            </a:r>
            <a:r>
              <a:rPr lang="en-US" altLang="zh-CN" dirty="0" smtClean="0"/>
              <a:t>were </a:t>
            </a:r>
            <a:r>
              <a:rPr lang="en-US" altLang="zh-CN" dirty="0"/>
              <a:t>outliers: maps, logos, human photos</a:t>
            </a:r>
          </a:p>
          <a:p>
            <a:endParaRPr lang="en-US" altLang="zh-CN" dirty="0"/>
          </a:p>
          <a:p>
            <a:r>
              <a:rPr lang="en-US" altLang="zh-CN" dirty="0"/>
              <a:t>Apply photographic </a:t>
            </a:r>
            <a:r>
              <a:rPr lang="en-US" altLang="zh-CN" dirty="0" smtClean="0"/>
              <a:t>vs</a:t>
            </a:r>
            <a:r>
              <a:rPr lang="en-US" altLang="zh-CN" dirty="0"/>
              <a:t>. non-photographic classifier</a:t>
            </a:r>
          </a:p>
          <a:p>
            <a:r>
              <a:rPr lang="en-US" altLang="zh-CN" dirty="0"/>
              <a:t>37 </a:t>
            </a:r>
            <a:r>
              <a:rPr lang="en-US" altLang="zh-CN" dirty="0" smtClean="0"/>
              <a:t>outliers:  </a:t>
            </a:r>
            <a:r>
              <a:rPr lang="en-US" altLang="zh-CN" dirty="0"/>
              <a:t>0.68</a:t>
            </a:r>
            <a:r>
              <a:rPr lang="en-US" altLang="zh-CN" dirty="0" smtClean="0"/>
              <a:t>% </a:t>
            </a:r>
            <a:r>
              <a:rPr lang="en-US" altLang="zh-CN" dirty="0" smtClean="0">
                <a:sym typeface="Symbol"/>
              </a:rPr>
              <a:t> </a:t>
            </a:r>
            <a:r>
              <a:rPr lang="en-US" altLang="zh-CN" dirty="0" smtClean="0"/>
              <a:t>0.37</a:t>
            </a:r>
            <a:r>
              <a:rPr lang="en-US" altLang="zh-CN" dirty="0"/>
              <a:t>%</a:t>
            </a:r>
          </a:p>
          <a:p>
            <a:endParaRPr lang="en-US" altLang="zh-CN" dirty="0"/>
          </a:p>
        </p:txBody>
      </p:sp>
    </p:spTree>
    <p:extLst>
      <p:ext uri="{BB962C8B-B14F-4D97-AF65-F5344CB8AC3E}">
        <p14:creationId xmlns:p14="http://schemas.microsoft.com/office/powerpoint/2010/main" val="1253311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srcRect/>
          <a:stretch>
            <a:fillRect/>
          </a:stretch>
        </p:blipFill>
        <p:spPr bwMode="auto">
          <a:xfrm>
            <a:off x="4356100" y="4805363"/>
            <a:ext cx="3886200" cy="2052637"/>
          </a:xfrm>
          <a:prstGeom prst="rect">
            <a:avLst/>
          </a:prstGeom>
          <a:noFill/>
          <a:ln w="9525">
            <a:noFill/>
            <a:round/>
            <a:headEnd/>
            <a:tailEnd/>
          </a:ln>
          <a:effectLst/>
        </p:spPr>
      </p:pic>
      <p:sp>
        <p:nvSpPr>
          <p:cNvPr id="12290" name="Rectangle 2"/>
          <p:cNvSpPr>
            <a:spLocks noGrp="1" noChangeArrowheads="1"/>
          </p:cNvSpPr>
          <p:nvPr>
            <p:ph type="title"/>
          </p:nvPr>
        </p:nvSpPr>
        <p:spPr>
          <a:xfrm>
            <a:off x="457200" y="273050"/>
            <a:ext cx="8221663" cy="1139825"/>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Landmark Recognition</a:t>
            </a:r>
          </a:p>
        </p:txBody>
      </p:sp>
      <p:sp>
        <p:nvSpPr>
          <p:cNvPr id="12291" name="Rectangle 3"/>
          <p:cNvSpPr>
            <a:spLocks noGrp="1" noChangeArrowheads="1"/>
          </p:cNvSpPr>
          <p:nvPr>
            <p:ph type="body" idx="1"/>
          </p:nvPr>
        </p:nvSpPr>
        <p:spPr>
          <a:xfrm>
            <a:off x="457200" y="1412875"/>
            <a:ext cx="8221663" cy="4708525"/>
          </a:xfrm>
          <a:ln/>
        </p:spPr>
        <p:txBody>
          <a:bodyPr/>
          <a:lstStyle/>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Detect features </a:t>
            </a:r>
            <a:r>
              <a:rPr lang="en-US" dirty="0" smtClean="0"/>
              <a:t>in </a:t>
            </a:r>
            <a:r>
              <a:rPr lang="en-US" dirty="0"/>
              <a:t>query image</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For each feature in query image</a:t>
            </a:r>
          </a:p>
          <a:p>
            <a:pPr marL="1484313" lvl="1" indent="-5683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Find NN features using k-d tree</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NN features link to their model image</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Score match regions between query and model images</a:t>
            </a:r>
          </a:p>
        </p:txBody>
      </p:sp>
      <p:pic>
        <p:nvPicPr>
          <p:cNvPr id="12292" name="Picture 4"/>
          <p:cNvPicPr>
            <a:picLocks noChangeAspect="1" noChangeArrowheads="1"/>
          </p:cNvPicPr>
          <p:nvPr/>
        </p:nvPicPr>
        <p:blipFill>
          <a:blip r:embed="rId4"/>
          <a:srcRect/>
          <a:stretch>
            <a:fillRect/>
          </a:stretch>
        </p:blipFill>
        <p:spPr bwMode="auto">
          <a:xfrm>
            <a:off x="457200" y="5257800"/>
            <a:ext cx="1828800" cy="1293813"/>
          </a:xfrm>
          <a:prstGeom prst="rect">
            <a:avLst/>
          </a:prstGeom>
          <a:noFill/>
          <a:ln w="9525">
            <a:noFill/>
            <a:round/>
            <a:headEnd/>
            <a:tailEnd/>
          </a:ln>
          <a:effectLst/>
        </p:spPr>
      </p:pic>
    </p:spTree>
    <p:extLst>
      <p:ext uri="{BB962C8B-B14F-4D97-AF65-F5344CB8AC3E}">
        <p14:creationId xmlns:p14="http://schemas.microsoft.com/office/powerpoint/2010/main" val="23565760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srcRect/>
          <a:stretch>
            <a:fillRect/>
          </a:stretch>
        </p:blipFill>
        <p:spPr bwMode="auto">
          <a:xfrm>
            <a:off x="1371600" y="3429000"/>
            <a:ext cx="7027863" cy="3429000"/>
          </a:xfrm>
          <a:prstGeom prst="rect">
            <a:avLst/>
          </a:prstGeom>
          <a:noFill/>
          <a:ln w="9525">
            <a:noFill/>
            <a:round/>
            <a:headEnd/>
            <a:tailEnd/>
          </a:ln>
          <a:effectLst/>
        </p:spPr>
      </p:pic>
      <p:sp>
        <p:nvSpPr>
          <p:cNvPr id="13314" name="Rectangle 2"/>
          <p:cNvSpPr>
            <a:spLocks noGrp="1" noChangeArrowheads="1"/>
          </p:cNvSpPr>
          <p:nvPr>
            <p:ph type="title"/>
          </p:nvPr>
        </p:nvSpPr>
        <p:spPr>
          <a:xfrm>
            <a:off x="457200" y="128588"/>
            <a:ext cx="8221663" cy="1139825"/>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Scoring Match Regions</a:t>
            </a:r>
          </a:p>
        </p:txBody>
      </p:sp>
      <p:sp>
        <p:nvSpPr>
          <p:cNvPr id="13315" name="Rectangle 3"/>
          <p:cNvSpPr>
            <a:spLocks noGrp="1" noChangeArrowheads="1"/>
          </p:cNvSpPr>
          <p:nvPr>
            <p:ph type="body" idx="1"/>
          </p:nvPr>
        </p:nvSpPr>
        <p:spPr>
          <a:xfrm>
            <a:off x="457200" y="1168400"/>
            <a:ext cx="8221663" cy="4521200"/>
          </a:xfrm>
          <a:ln/>
        </p:spPr>
        <p:txBody>
          <a:bodyPr/>
          <a:lstStyle/>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600" dirty="0"/>
              <a:t>Query image interest points matching points in model image determined through NN search</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600" dirty="0"/>
              <a:t>Match score = </a:t>
            </a:r>
            <a:r>
              <a:rPr lang="en-US" sz="2000" dirty="0"/>
              <a:t>1-P</a:t>
            </a:r>
            <a:r>
              <a:rPr lang="en-US" sz="2000" baseline="-33000" dirty="0"/>
              <a:t>FPij</a:t>
            </a:r>
            <a:r>
              <a:rPr lang="en-US" sz="2000" dirty="0"/>
              <a:t> </a:t>
            </a:r>
            <a:r>
              <a:rPr lang="en-US" sz="1800" dirty="0"/>
              <a:t>(probability match b/w regions is false positive)</a:t>
            </a:r>
          </a:p>
          <a:p>
            <a:pPr marL="1484313" lvl="1" indent="-5683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000" dirty="0" err="1"/>
              <a:t>P</a:t>
            </a:r>
            <a:r>
              <a:rPr lang="en-US" sz="2000" baseline="-33000" dirty="0" err="1"/>
              <a:t>FPij</a:t>
            </a:r>
            <a:r>
              <a:rPr lang="en-US" sz="2000" dirty="0"/>
              <a:t> is based on the number of matched points</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600" dirty="0"/>
              <a:t>Match threshold = total score &gt; 5</a:t>
            </a:r>
          </a:p>
        </p:txBody>
      </p:sp>
    </p:spTree>
    <p:extLst>
      <p:ext uri="{BB962C8B-B14F-4D97-AF65-F5344CB8AC3E}">
        <p14:creationId xmlns:p14="http://schemas.microsoft.com/office/powerpoint/2010/main" val="26761453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srcRect/>
          <a:stretch>
            <a:fillRect/>
          </a:stretch>
        </p:blipFill>
        <p:spPr bwMode="auto">
          <a:xfrm>
            <a:off x="457200" y="2514600"/>
            <a:ext cx="7942263" cy="4343400"/>
          </a:xfrm>
          <a:prstGeom prst="rect">
            <a:avLst/>
          </a:prstGeom>
          <a:noFill/>
          <a:ln w="9525">
            <a:noFill/>
            <a:round/>
            <a:headEnd/>
            <a:tailEnd/>
          </a:ln>
          <a:effectLst/>
        </p:spPr>
      </p:pic>
      <p:sp>
        <p:nvSpPr>
          <p:cNvPr id="14338" name="Rectangle 2"/>
          <p:cNvSpPr>
            <a:spLocks noGrp="1" noChangeArrowheads="1"/>
          </p:cNvSpPr>
          <p:nvPr>
            <p:ph type="title"/>
          </p:nvPr>
        </p:nvSpPr>
        <p:spPr>
          <a:xfrm>
            <a:off x="457200" y="92075"/>
            <a:ext cx="8221663" cy="1139825"/>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Intuition</a:t>
            </a:r>
          </a:p>
        </p:txBody>
      </p:sp>
      <p:sp>
        <p:nvSpPr>
          <p:cNvPr id="14339" name="Rectangle 3"/>
          <p:cNvSpPr>
            <a:spLocks noGrp="1" noChangeArrowheads="1"/>
          </p:cNvSpPr>
          <p:nvPr>
            <p:ph type="body" idx="1"/>
          </p:nvPr>
        </p:nvSpPr>
        <p:spPr>
          <a:xfrm>
            <a:off x="457200" y="1131888"/>
            <a:ext cx="8221663" cy="1828800"/>
          </a:xfrm>
          <a:ln/>
        </p:spPr>
        <p:txBody>
          <a:bodyPr/>
          <a:lstStyle/>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a:t>Query image should have many interest points with matches in match region = high match score</a:t>
            </a:r>
          </a:p>
          <a:p>
            <a:pPr marL="684213" indent="-682625">
              <a:buFont typeface="Times New Roman" pitchFamily="18"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a:t>Points should have matches in multiple regions (images) -  threshold</a:t>
            </a:r>
          </a:p>
        </p:txBody>
      </p:sp>
    </p:spTree>
    <p:extLst>
      <p:ext uri="{BB962C8B-B14F-4D97-AF65-F5344CB8AC3E}">
        <p14:creationId xmlns:p14="http://schemas.microsoft.com/office/powerpoint/2010/main" val="26000649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0"/>
            <a:ext cx="8229600" cy="1219200"/>
          </a:xfrm>
        </p:spPr>
        <p:txBody>
          <a:bodyPr/>
          <a:lstStyle/>
          <a:p>
            <a:r>
              <a:rPr lang="en-US" altLang="zh-CN" sz="4000" dirty="0"/>
              <a:t>Evaluation of </a:t>
            </a:r>
            <a:r>
              <a:rPr lang="en-US" altLang="zh-CN" sz="4000" dirty="0" smtClean="0"/>
              <a:t>Landmark Recognition</a:t>
            </a:r>
            <a:endParaRPr lang="en-US" altLang="zh-CN" sz="4000" dirty="0"/>
          </a:p>
        </p:txBody>
      </p:sp>
      <p:sp>
        <p:nvSpPr>
          <p:cNvPr id="59395" name="Rectangle 3"/>
          <p:cNvSpPr>
            <a:spLocks noGrp="1" noChangeArrowheads="1"/>
          </p:cNvSpPr>
          <p:nvPr>
            <p:ph type="body" idx="1"/>
          </p:nvPr>
        </p:nvSpPr>
        <p:spPr>
          <a:xfrm>
            <a:off x="457200" y="1600200"/>
            <a:ext cx="4648200" cy="838200"/>
          </a:xfrm>
        </p:spPr>
        <p:txBody>
          <a:bodyPr/>
          <a:lstStyle/>
          <a:p>
            <a:r>
              <a:rPr lang="en-US" altLang="zh-CN" sz="2400"/>
              <a:t>Positive testing images: </a:t>
            </a:r>
          </a:p>
          <a:p>
            <a:pPr lvl="1"/>
            <a:r>
              <a:rPr lang="en-US" altLang="zh-CN" sz="2000"/>
              <a:t>728 images from 124 landmarks</a:t>
            </a:r>
          </a:p>
        </p:txBody>
      </p:sp>
      <p:pic>
        <p:nvPicPr>
          <p:cNvPr id="59398" name="Picture 6"/>
          <p:cNvPicPr>
            <a:picLocks noChangeAspect="1" noChangeArrowheads="1"/>
          </p:cNvPicPr>
          <p:nvPr/>
        </p:nvPicPr>
        <p:blipFill>
          <a:blip r:embed="rId3"/>
          <a:srcRect/>
          <a:stretch>
            <a:fillRect/>
          </a:stretch>
        </p:blipFill>
        <p:spPr bwMode="auto">
          <a:xfrm>
            <a:off x="990600" y="2460625"/>
            <a:ext cx="3352800" cy="1431925"/>
          </a:xfrm>
          <a:prstGeom prst="rect">
            <a:avLst/>
          </a:prstGeom>
          <a:noFill/>
          <a:ln w="9525">
            <a:noFill/>
            <a:miter lim="800000"/>
            <a:headEnd/>
            <a:tailEnd/>
          </a:ln>
          <a:effectLst/>
        </p:spPr>
      </p:pic>
      <p:sp>
        <p:nvSpPr>
          <p:cNvPr id="59399" name="Rectangle 7"/>
          <p:cNvSpPr>
            <a:spLocks noChangeArrowheads="1"/>
          </p:cNvSpPr>
          <p:nvPr/>
        </p:nvSpPr>
        <p:spPr bwMode="auto">
          <a:xfrm>
            <a:off x="5105400" y="1587500"/>
            <a:ext cx="4267200" cy="1143000"/>
          </a:xfrm>
          <a:prstGeom prst="rect">
            <a:avLst/>
          </a:prstGeom>
          <a:noFill/>
          <a:ln w="9525">
            <a:noFill/>
            <a:miter lim="800000"/>
            <a:headEnd/>
            <a:tailEnd/>
          </a:ln>
          <a:effectLst/>
        </p:spPr>
        <p:txBody>
          <a:bodyPr/>
          <a:lstStyle/>
          <a:p>
            <a:pPr marL="342900" indent="-342900">
              <a:spcBef>
                <a:spcPct val="20000"/>
              </a:spcBef>
              <a:buFontTx/>
              <a:buChar char="•"/>
            </a:pPr>
            <a:r>
              <a:rPr lang="en-US" altLang="zh-CN" sz="2400" b="0" dirty="0">
                <a:latin typeface="Helvetica" pitchFamily="34" charset="0"/>
              </a:rPr>
              <a:t>Negative testing images: </a:t>
            </a:r>
          </a:p>
          <a:p>
            <a:pPr marL="342900" indent="-342900">
              <a:spcBef>
                <a:spcPct val="20000"/>
              </a:spcBef>
              <a:buFontTx/>
              <a:buChar char="•"/>
            </a:pPr>
            <a:r>
              <a:rPr lang="en-US" altLang="zh-CN" sz="2400" b="0" dirty="0">
                <a:latin typeface="Helvetica" pitchFamily="34" charset="0"/>
              </a:rPr>
              <a:t>Caltech-256 (</a:t>
            </a:r>
            <a:r>
              <a:rPr lang="en-US" altLang="zh-CN" sz="2400" b="0" dirty="0" smtClean="0">
                <a:latin typeface="Helvetica" pitchFamily="34" charset="0"/>
              </a:rPr>
              <a:t>30,524 </a:t>
            </a:r>
            <a:r>
              <a:rPr lang="en-US" altLang="zh-CN" sz="2400" b="0" dirty="0">
                <a:latin typeface="Helvetica" pitchFamily="34" charset="0"/>
              </a:rPr>
              <a:t>) + Pascal VOC 07 (</a:t>
            </a:r>
            <a:r>
              <a:rPr lang="en-US" altLang="zh-CN" sz="2400" b="0" dirty="0" smtClean="0">
                <a:latin typeface="Helvetica" pitchFamily="34" charset="0"/>
              </a:rPr>
              <a:t>9,986 </a:t>
            </a:r>
            <a:r>
              <a:rPr lang="en-US" altLang="zh-CN" sz="2400" b="0" dirty="0">
                <a:latin typeface="Helvetica" pitchFamily="34" charset="0"/>
              </a:rPr>
              <a:t>) = 40,510 </a:t>
            </a:r>
            <a:r>
              <a:rPr lang="en-US" altLang="zh-CN" sz="2400" b="0" dirty="0" smtClean="0">
                <a:latin typeface="Helvetica" pitchFamily="34" charset="0"/>
              </a:rPr>
              <a:t>images</a:t>
            </a:r>
            <a:endParaRPr lang="en-US" altLang="zh-CN" sz="2400" b="0" dirty="0">
              <a:latin typeface="Helvetica" pitchFamily="34" charset="0"/>
            </a:endParaRPr>
          </a:p>
        </p:txBody>
      </p:sp>
      <p:sp>
        <p:nvSpPr>
          <p:cNvPr id="59401" name="Rectangle 9"/>
          <p:cNvSpPr>
            <a:spLocks noChangeArrowheads="1"/>
          </p:cNvSpPr>
          <p:nvPr/>
        </p:nvSpPr>
        <p:spPr bwMode="auto">
          <a:xfrm>
            <a:off x="457200" y="3886200"/>
            <a:ext cx="4648200" cy="838200"/>
          </a:xfrm>
          <a:prstGeom prst="rect">
            <a:avLst/>
          </a:prstGeom>
          <a:noFill/>
          <a:ln w="9525">
            <a:noFill/>
            <a:miter lim="800000"/>
            <a:headEnd/>
            <a:tailEnd/>
          </a:ln>
          <a:effectLst/>
        </p:spPr>
        <p:txBody>
          <a:bodyPr/>
          <a:lstStyle/>
          <a:p>
            <a:pPr marL="342900" indent="-342900">
              <a:spcBef>
                <a:spcPct val="20000"/>
              </a:spcBef>
              <a:buFontTx/>
              <a:buChar char="•"/>
            </a:pPr>
            <a:r>
              <a:rPr lang="en-US" altLang="zh-CN" sz="2400" b="0" dirty="0">
                <a:latin typeface="Helvetica" pitchFamily="34" charset="0"/>
              </a:rPr>
              <a:t>For positive images: </a:t>
            </a:r>
          </a:p>
          <a:p>
            <a:pPr marL="742950" lvl="1" indent="-285750">
              <a:spcBef>
                <a:spcPct val="20000"/>
              </a:spcBef>
              <a:buFontTx/>
              <a:buChar char="–"/>
            </a:pPr>
            <a:r>
              <a:rPr lang="en-US" altLang="zh-CN" sz="2000" b="0" dirty="0">
                <a:latin typeface="Helvetica" pitchFamily="34" charset="0"/>
              </a:rPr>
              <a:t>417 images detected to be landmarks</a:t>
            </a:r>
          </a:p>
          <a:p>
            <a:pPr marL="742950" lvl="1" indent="-285750">
              <a:spcBef>
                <a:spcPct val="20000"/>
              </a:spcBef>
              <a:buFontTx/>
              <a:buChar char="–"/>
            </a:pPr>
            <a:r>
              <a:rPr lang="en-US" altLang="zh-CN" sz="2000" b="0" dirty="0">
                <a:latin typeface="Helvetica" pitchFamily="34" charset="0"/>
              </a:rPr>
              <a:t>337/417 (80.8%) are correct</a:t>
            </a:r>
          </a:p>
          <a:p>
            <a:pPr marL="742950" lvl="1" indent="-285750">
              <a:spcBef>
                <a:spcPct val="20000"/>
              </a:spcBef>
              <a:buFontTx/>
              <a:buChar char="–"/>
            </a:pPr>
            <a:r>
              <a:rPr lang="en-US" altLang="zh-CN" sz="2000" b="0" dirty="0">
                <a:latin typeface="Helvetica" pitchFamily="34" charset="0"/>
              </a:rPr>
              <a:t>Identification rate: 337/728 (</a:t>
            </a:r>
            <a:r>
              <a:rPr lang="en-US" altLang="zh-CN" sz="2000" b="1" dirty="0">
                <a:solidFill>
                  <a:srgbClr val="FF0000"/>
                </a:solidFill>
                <a:latin typeface="Helvetica" pitchFamily="34" charset="0"/>
              </a:rPr>
              <a:t>46.3%</a:t>
            </a:r>
            <a:r>
              <a:rPr lang="en-US" altLang="zh-CN" sz="2000" b="0" dirty="0">
                <a:latin typeface="Helvetica" pitchFamily="34" charset="0"/>
              </a:rPr>
              <a:t>)</a:t>
            </a:r>
          </a:p>
        </p:txBody>
      </p:sp>
      <p:sp>
        <p:nvSpPr>
          <p:cNvPr id="59402" name="Rectangle 10"/>
          <p:cNvSpPr>
            <a:spLocks noChangeArrowheads="1"/>
          </p:cNvSpPr>
          <p:nvPr/>
        </p:nvSpPr>
        <p:spPr bwMode="auto">
          <a:xfrm>
            <a:off x="5181600" y="3886200"/>
            <a:ext cx="3962400" cy="838200"/>
          </a:xfrm>
          <a:prstGeom prst="rect">
            <a:avLst/>
          </a:prstGeom>
          <a:noFill/>
          <a:ln w="9525">
            <a:noFill/>
            <a:miter lim="800000"/>
            <a:headEnd/>
            <a:tailEnd/>
          </a:ln>
          <a:effectLst/>
        </p:spPr>
        <p:txBody>
          <a:bodyPr/>
          <a:lstStyle/>
          <a:p>
            <a:pPr marL="342900" indent="-342900">
              <a:spcBef>
                <a:spcPct val="20000"/>
              </a:spcBef>
              <a:buFontTx/>
              <a:buChar char="•"/>
            </a:pPr>
            <a:r>
              <a:rPr lang="en-US" altLang="zh-CN" sz="2400" b="0" dirty="0">
                <a:latin typeface="Helvetica" pitchFamily="34" charset="0"/>
              </a:rPr>
              <a:t>For negative images: </a:t>
            </a:r>
          </a:p>
          <a:p>
            <a:pPr marL="742950" lvl="1" indent="-285750">
              <a:spcBef>
                <a:spcPct val="20000"/>
              </a:spcBef>
              <a:buFontTx/>
              <a:buChar char="–"/>
            </a:pPr>
            <a:r>
              <a:rPr lang="en-US" altLang="zh-CN" sz="2000" b="0" dirty="0">
                <a:latin typeface="Helvetica" pitchFamily="34" charset="0"/>
              </a:rPr>
              <a:t>463 images detected to be landmarks</a:t>
            </a:r>
          </a:p>
          <a:p>
            <a:pPr marL="742950" lvl="1" indent="-285750">
              <a:spcBef>
                <a:spcPct val="20000"/>
              </a:spcBef>
              <a:buFontTx/>
              <a:buChar char="–"/>
            </a:pPr>
            <a:r>
              <a:rPr lang="en-US" altLang="zh-CN" sz="2000" b="0" dirty="0">
                <a:latin typeface="Helvetica" pitchFamily="34" charset="0"/>
              </a:rPr>
              <a:t>False acceptance rate: </a:t>
            </a:r>
            <a:r>
              <a:rPr lang="en-US" altLang="zh-CN" sz="2000" b="1" dirty="0">
                <a:solidFill>
                  <a:srgbClr val="FF0000"/>
                </a:solidFill>
                <a:latin typeface="Helvetica" pitchFamily="34" charset="0"/>
              </a:rPr>
              <a:t>1.1%</a:t>
            </a:r>
          </a:p>
        </p:txBody>
      </p:sp>
      <p:pic>
        <p:nvPicPr>
          <p:cNvPr id="59403" name="Picture 11"/>
          <p:cNvPicPr>
            <a:picLocks noChangeAspect="1" noChangeArrowheads="1"/>
          </p:cNvPicPr>
          <p:nvPr/>
        </p:nvPicPr>
        <p:blipFill>
          <a:blip r:embed="rId4"/>
          <a:srcRect/>
          <a:stretch>
            <a:fillRect/>
          </a:stretch>
        </p:blipFill>
        <p:spPr bwMode="auto">
          <a:xfrm>
            <a:off x="1295400" y="6019800"/>
            <a:ext cx="3048000" cy="838200"/>
          </a:xfrm>
          <a:prstGeom prst="rect">
            <a:avLst/>
          </a:prstGeom>
          <a:noFill/>
          <a:ln w="9525">
            <a:noFill/>
            <a:miter lim="800000"/>
            <a:headEnd/>
            <a:tailEnd/>
          </a:ln>
          <a:effectLst/>
        </p:spPr>
      </p:pic>
      <p:sp>
        <p:nvSpPr>
          <p:cNvPr id="59404" name="Text Box 12"/>
          <p:cNvSpPr txBox="1">
            <a:spLocks noChangeArrowheads="1"/>
          </p:cNvSpPr>
          <p:nvPr/>
        </p:nvSpPr>
        <p:spPr bwMode="auto">
          <a:xfrm>
            <a:off x="4343400" y="6276975"/>
            <a:ext cx="1673225" cy="581025"/>
          </a:xfrm>
          <a:prstGeom prst="rect">
            <a:avLst/>
          </a:prstGeom>
          <a:noFill/>
          <a:ln w="9525">
            <a:noFill/>
            <a:miter lim="800000"/>
            <a:headEnd/>
            <a:tailEnd/>
          </a:ln>
          <a:effectLst/>
        </p:spPr>
        <p:txBody>
          <a:bodyPr wrap="none">
            <a:spAutoFit/>
          </a:bodyPr>
          <a:lstStyle/>
          <a:p>
            <a:r>
              <a:rPr lang="en-US" altLang="zh-CN" sz="1600">
                <a:solidFill>
                  <a:schemeClr val="bg2"/>
                </a:solidFill>
              </a:rPr>
              <a:t>Landmarks can</a:t>
            </a:r>
          </a:p>
          <a:p>
            <a:r>
              <a:rPr lang="en-US" altLang="zh-CN" sz="1600">
                <a:solidFill>
                  <a:schemeClr val="bg2"/>
                </a:solidFill>
              </a:rPr>
              <a:t>be similar!</a:t>
            </a:r>
          </a:p>
        </p:txBody>
      </p:sp>
    </p:spTree>
    <p:extLst>
      <p:ext uri="{BB962C8B-B14F-4D97-AF65-F5344CB8AC3E}">
        <p14:creationId xmlns:p14="http://schemas.microsoft.com/office/powerpoint/2010/main" val="3921699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blinds(horizontal)">
                                      <p:cBhvr>
                                        <p:cTn id="7" dur="500"/>
                                        <p:tgtEl>
                                          <p:spTgt spid="593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01"/>
                                        </p:tgtEl>
                                        <p:attrNameLst>
                                          <p:attrName>style.visibility</p:attrName>
                                        </p:attrNameLst>
                                      </p:cBhvr>
                                      <p:to>
                                        <p:strVal val="visible"/>
                                      </p:to>
                                    </p:set>
                                    <p:animEffect transition="in" filter="blinds(horizontal)">
                                      <p:cBhvr>
                                        <p:cTn id="12" dur="500"/>
                                        <p:tgtEl>
                                          <p:spTgt spid="594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403"/>
                                        </p:tgtEl>
                                        <p:attrNameLst>
                                          <p:attrName>style.visibility</p:attrName>
                                        </p:attrNameLst>
                                      </p:cBhvr>
                                      <p:to>
                                        <p:strVal val="visible"/>
                                      </p:to>
                                    </p:set>
                                    <p:animEffect transition="in" filter="blinds(horizontal)">
                                      <p:cBhvr>
                                        <p:cTn id="17" dur="500"/>
                                        <p:tgtEl>
                                          <p:spTgt spid="5940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9404"/>
                                        </p:tgtEl>
                                        <p:attrNameLst>
                                          <p:attrName>style.visibility</p:attrName>
                                        </p:attrNameLst>
                                      </p:cBhvr>
                                      <p:to>
                                        <p:strVal val="visible"/>
                                      </p:to>
                                    </p:set>
                                    <p:animEffect transition="in" filter="blinds(horizontal)">
                                      <p:cBhvr>
                                        <p:cTn id="20" dur="500"/>
                                        <p:tgtEl>
                                          <p:spTgt spid="5940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Effect transition="in" filter="blinds(horizontal)">
                                      <p:cBhvr>
                                        <p:cTn id="25"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59401" grpId="0"/>
      <p:bldP spid="59402" grpId="0"/>
      <p:bldP spid="59404"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0"/>
            <a:ext cx="8229600" cy="12763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dirty="0"/>
              <a:t>False </a:t>
            </a:r>
            <a:r>
              <a:rPr lang="en-US" sz="4000" dirty="0" smtClean="0"/>
              <a:t>Alarms</a:t>
            </a:r>
            <a:endParaRPr lang="en-US" sz="4000" dirty="0"/>
          </a:p>
        </p:txBody>
      </p:sp>
      <p:sp>
        <p:nvSpPr>
          <p:cNvPr id="9218" name="Rectangle 2"/>
          <p:cNvSpPr>
            <a:spLocks noChangeArrowheads="1"/>
          </p:cNvSpPr>
          <p:nvPr/>
        </p:nvSpPr>
        <p:spPr bwMode="auto">
          <a:xfrm>
            <a:off x="990600" y="1276350"/>
            <a:ext cx="7086600" cy="398463"/>
          </a:xfrm>
          <a:prstGeom prst="rect">
            <a:avLst/>
          </a:prstGeom>
          <a:noFill/>
          <a:ln w="9525">
            <a:noFill/>
            <a:round/>
            <a:headEnd/>
            <a:tailEnd/>
          </a:ln>
          <a:effec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Match is technically correct, but match region is not landmark</a:t>
            </a:r>
          </a:p>
        </p:txBody>
      </p:sp>
      <p:pic>
        <p:nvPicPr>
          <p:cNvPr id="9219" name="Picture 3"/>
          <p:cNvPicPr>
            <a:picLocks noChangeAspect="1" noChangeArrowheads="1"/>
          </p:cNvPicPr>
          <p:nvPr/>
        </p:nvPicPr>
        <p:blipFill>
          <a:blip r:embed="rId3"/>
          <a:srcRect/>
          <a:stretch>
            <a:fillRect/>
          </a:stretch>
        </p:blipFill>
        <p:spPr bwMode="auto">
          <a:xfrm>
            <a:off x="1447800" y="1733550"/>
            <a:ext cx="5867400" cy="1295400"/>
          </a:xfrm>
          <a:prstGeom prst="rect">
            <a:avLst/>
          </a:prstGeom>
          <a:noFill/>
          <a:ln w="9525">
            <a:noFill/>
            <a:round/>
            <a:headEnd/>
            <a:tailEnd/>
          </a:ln>
          <a:effectLst/>
        </p:spPr>
      </p:pic>
      <p:sp>
        <p:nvSpPr>
          <p:cNvPr id="9220" name="Rectangle 4"/>
          <p:cNvSpPr>
            <a:spLocks noChangeArrowheads="1"/>
          </p:cNvSpPr>
          <p:nvPr/>
        </p:nvSpPr>
        <p:spPr bwMode="auto">
          <a:xfrm>
            <a:off x="990600" y="3552825"/>
            <a:ext cx="7086600" cy="398463"/>
          </a:xfrm>
          <a:prstGeom prst="rect">
            <a:avLst/>
          </a:prstGeom>
          <a:noFill/>
          <a:ln w="9525">
            <a:noFill/>
            <a:round/>
            <a:headEnd/>
            <a:tailEnd/>
          </a:ln>
          <a:effec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Match is technically false, due to visual similarity</a:t>
            </a:r>
          </a:p>
        </p:txBody>
      </p:sp>
      <p:pic>
        <p:nvPicPr>
          <p:cNvPr id="9221" name="Picture 5"/>
          <p:cNvPicPr>
            <a:picLocks noChangeAspect="1" noChangeArrowheads="1"/>
          </p:cNvPicPr>
          <p:nvPr/>
        </p:nvPicPr>
        <p:blipFill>
          <a:blip r:embed="rId4"/>
          <a:srcRect/>
          <a:stretch>
            <a:fillRect/>
          </a:stretch>
        </p:blipFill>
        <p:spPr bwMode="auto">
          <a:xfrm>
            <a:off x="1957388" y="3948113"/>
            <a:ext cx="4976812" cy="1338262"/>
          </a:xfrm>
          <a:prstGeom prst="rect">
            <a:avLst/>
          </a:prstGeom>
          <a:noFill/>
          <a:ln w="9525">
            <a:noFill/>
            <a:round/>
            <a:headEnd/>
            <a:tailEnd/>
          </a:ln>
          <a:effectLst/>
        </p:spPr>
      </p:pic>
      <p:sp>
        <p:nvSpPr>
          <p:cNvPr id="9222" name="Rectangle 6"/>
          <p:cNvSpPr>
            <a:spLocks noChangeArrowheads="1"/>
          </p:cNvSpPr>
          <p:nvPr/>
        </p:nvSpPr>
        <p:spPr bwMode="auto">
          <a:xfrm>
            <a:off x="2287588" y="3068638"/>
            <a:ext cx="3305175" cy="368300"/>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rPr>
              <a:t>A problem of model generation</a:t>
            </a:r>
          </a:p>
        </p:txBody>
      </p:sp>
      <p:sp>
        <p:nvSpPr>
          <p:cNvPr id="9223" name="Rectangle 7"/>
          <p:cNvSpPr>
            <a:spLocks noChangeArrowheads="1"/>
          </p:cNvSpPr>
          <p:nvPr/>
        </p:nvSpPr>
        <p:spPr bwMode="auto">
          <a:xfrm>
            <a:off x="1828800" y="5268913"/>
            <a:ext cx="5715000" cy="368300"/>
          </a:xfrm>
          <a:prstGeom prst="rect">
            <a:avLst/>
          </a:prstGeom>
          <a:noFill/>
          <a:ln w="9525">
            <a:noFill/>
            <a:round/>
            <a:headEnd/>
            <a:tailEnd/>
          </a:ln>
          <a:effec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rPr>
              <a:t>A problem of image feature and matching mechanism</a:t>
            </a:r>
          </a:p>
        </p:txBody>
      </p:sp>
      <p:sp>
        <p:nvSpPr>
          <p:cNvPr id="9224" name="Text Box 8"/>
          <p:cNvSpPr txBox="1">
            <a:spLocks noChangeArrowheads="1"/>
          </p:cNvSpPr>
          <p:nvPr/>
        </p:nvSpPr>
        <p:spPr bwMode="auto">
          <a:xfrm>
            <a:off x="38100" y="5630863"/>
            <a:ext cx="4424363" cy="1143000"/>
          </a:xfrm>
          <a:prstGeom prst="rect">
            <a:avLst/>
          </a:prstGeom>
          <a:noFill/>
          <a:ln w="9525">
            <a:noFill/>
            <a:round/>
            <a:headEnd/>
            <a:tailEnd/>
          </a:ln>
          <a:effectLst/>
        </p:spPr>
        <p:txBody>
          <a:bodyPr lIns="90000" tIns="45000" rIns="90000" bIns="45000"/>
          <a:lstStyle/>
          <a:p>
            <a: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rPr>
              <a:t>For positive images: </a:t>
            </a:r>
          </a:p>
          <a:p>
            <a:pPr>
              <a:spcBef>
                <a:spcPts val="500"/>
              </a:spcBef>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337/417 (80.8%) are correct</a:t>
            </a:r>
          </a:p>
          <a:p>
            <a:pPr>
              <a:spcBef>
                <a:spcPts val="500"/>
              </a:spcBef>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Identification rate: 337/728 (46.3%)</a:t>
            </a:r>
          </a:p>
        </p:txBody>
      </p:sp>
      <p:sp>
        <p:nvSpPr>
          <p:cNvPr id="9225" name="Text Box 9"/>
          <p:cNvSpPr txBox="1">
            <a:spLocks noChangeArrowheads="1"/>
          </p:cNvSpPr>
          <p:nvPr/>
        </p:nvSpPr>
        <p:spPr bwMode="auto">
          <a:xfrm>
            <a:off x="5268913" y="5808663"/>
            <a:ext cx="3706812" cy="771525"/>
          </a:xfrm>
          <a:prstGeom prst="rect">
            <a:avLst/>
          </a:prstGeom>
          <a:noFill/>
          <a:ln w="9525">
            <a:noFill/>
            <a:round/>
            <a:headEnd/>
            <a:tailEnd/>
          </a:ln>
          <a:effectLst/>
        </p:spPr>
        <p:txBody>
          <a:bodyPr lIns="90000" tIns="45000" rIns="90000" bIns="45000"/>
          <a:lstStyle/>
          <a:p>
            <a:pPr marL="33338">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rPr>
              <a:t>For negative images: </a:t>
            </a:r>
          </a:p>
          <a:p>
            <a:pPr marL="33338">
              <a:spcBef>
                <a:spcPts val="500"/>
              </a:spcBef>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False acceptance rate: 1.1%</a:t>
            </a:r>
          </a:p>
        </p:txBody>
      </p:sp>
    </p:spTree>
    <p:extLst>
      <p:ext uri="{BB962C8B-B14F-4D97-AF65-F5344CB8AC3E}">
        <p14:creationId xmlns:p14="http://schemas.microsoft.com/office/powerpoint/2010/main" val="7741859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7" name="Picture 7"/>
          <p:cNvPicPr>
            <a:picLocks noChangeAspect="1" noChangeArrowheads="1"/>
          </p:cNvPicPr>
          <p:nvPr/>
        </p:nvPicPr>
        <p:blipFill>
          <a:blip r:embed="rId3"/>
          <a:srcRect/>
          <a:stretch>
            <a:fillRect/>
          </a:stretch>
        </p:blipFill>
        <p:spPr bwMode="auto">
          <a:xfrm>
            <a:off x="5334000" y="5562600"/>
            <a:ext cx="1905000" cy="1150938"/>
          </a:xfrm>
          <a:prstGeom prst="rect">
            <a:avLst/>
          </a:prstGeom>
          <a:noFill/>
          <a:ln w="9525">
            <a:noFill/>
            <a:miter lim="800000"/>
            <a:headEnd/>
            <a:tailEnd/>
          </a:ln>
          <a:effectLst/>
        </p:spPr>
      </p:pic>
      <p:sp>
        <p:nvSpPr>
          <p:cNvPr id="61442" name="Rectangle 2"/>
          <p:cNvSpPr>
            <a:spLocks noGrp="1" noChangeArrowheads="1"/>
          </p:cNvSpPr>
          <p:nvPr>
            <p:ph type="title"/>
          </p:nvPr>
        </p:nvSpPr>
        <p:spPr>
          <a:xfrm>
            <a:off x="457200" y="0"/>
            <a:ext cx="8229600" cy="1219200"/>
          </a:xfrm>
        </p:spPr>
        <p:txBody>
          <a:bodyPr/>
          <a:lstStyle/>
          <a:p>
            <a:r>
              <a:rPr lang="en-US" altLang="zh-CN" sz="4000" dirty="0"/>
              <a:t>Conclusion</a:t>
            </a:r>
          </a:p>
        </p:txBody>
      </p:sp>
      <p:sp>
        <p:nvSpPr>
          <p:cNvPr id="61443" name="Rectangle 3"/>
          <p:cNvSpPr>
            <a:spLocks noGrp="1" noChangeArrowheads="1"/>
          </p:cNvSpPr>
          <p:nvPr>
            <p:ph type="body" idx="1"/>
          </p:nvPr>
        </p:nvSpPr>
        <p:spPr>
          <a:xfrm>
            <a:off x="457200" y="1600200"/>
            <a:ext cx="4953000" cy="4525963"/>
          </a:xfrm>
        </p:spPr>
        <p:txBody>
          <a:bodyPr/>
          <a:lstStyle/>
          <a:p>
            <a:r>
              <a:rPr lang="en-US" altLang="zh-CN" sz="2400" dirty="0" smtClean="0"/>
              <a:t>A world-scale </a:t>
            </a:r>
            <a:r>
              <a:rPr lang="en-US" altLang="zh-CN" sz="2400" dirty="0"/>
              <a:t>landmark recognition engine</a:t>
            </a:r>
          </a:p>
          <a:p>
            <a:r>
              <a:rPr lang="en-US" altLang="zh-CN" sz="2400" dirty="0"/>
              <a:t>Cast it </a:t>
            </a:r>
            <a:r>
              <a:rPr lang="en-US" altLang="zh-CN" sz="2400" dirty="0" smtClean="0"/>
              <a:t>as a </a:t>
            </a:r>
            <a:r>
              <a:rPr lang="en-US" altLang="zh-CN" sz="2400" dirty="0"/>
              <a:t>multi-source and multi-modal data mining task</a:t>
            </a:r>
          </a:p>
          <a:p>
            <a:r>
              <a:rPr lang="en-US" altLang="zh-CN" sz="2400" dirty="0"/>
              <a:t>21.4M images </a:t>
            </a:r>
            <a:r>
              <a:rPr lang="en-US" altLang="zh-CN" sz="2400" dirty="0" smtClean="0"/>
              <a:t>processed</a:t>
            </a:r>
            <a:endParaRPr lang="en-US" altLang="zh-CN" sz="2400" dirty="0"/>
          </a:p>
          <a:p>
            <a:r>
              <a:rPr lang="en-US" altLang="zh-CN" sz="2400" dirty="0" smtClean="0"/>
              <a:t>5,486 </a:t>
            </a:r>
            <a:r>
              <a:rPr lang="en-US" altLang="zh-CN" sz="2400" dirty="0"/>
              <a:t>landmarks from </a:t>
            </a:r>
            <a:r>
              <a:rPr lang="en-US" altLang="zh-CN" sz="2400" dirty="0" smtClean="0"/>
              <a:t>1,259 </a:t>
            </a:r>
            <a:r>
              <a:rPr lang="en-US" altLang="zh-CN" sz="2400" dirty="0"/>
              <a:t>cities in 144 countries </a:t>
            </a:r>
            <a:r>
              <a:rPr lang="en-US" altLang="zh-CN" sz="2400" dirty="0" smtClean="0"/>
              <a:t>were </a:t>
            </a:r>
            <a:r>
              <a:rPr lang="en-US" altLang="zh-CN" sz="2400" dirty="0"/>
              <a:t>incorporated</a:t>
            </a:r>
          </a:p>
          <a:p>
            <a:endParaRPr lang="en-US" altLang="zh-CN" sz="2400" dirty="0"/>
          </a:p>
          <a:p>
            <a:r>
              <a:rPr lang="en-US" altLang="zh-CN" sz="2400" dirty="0"/>
              <a:t>Future work: </a:t>
            </a:r>
          </a:p>
          <a:p>
            <a:pPr lvl="1"/>
            <a:r>
              <a:rPr lang="en-US" altLang="zh-CN" sz="2000" dirty="0"/>
              <a:t>Multi-lingual aspect of landmark engine</a:t>
            </a:r>
          </a:p>
        </p:txBody>
      </p:sp>
      <p:pic>
        <p:nvPicPr>
          <p:cNvPr id="61444" name="Picture 4"/>
          <p:cNvPicPr>
            <a:picLocks noChangeAspect="1" noChangeArrowheads="1"/>
          </p:cNvPicPr>
          <p:nvPr/>
        </p:nvPicPr>
        <p:blipFill>
          <a:blip r:embed="rId4"/>
          <a:srcRect/>
          <a:stretch>
            <a:fillRect/>
          </a:stretch>
        </p:blipFill>
        <p:spPr bwMode="auto">
          <a:xfrm>
            <a:off x="5410200" y="3276600"/>
            <a:ext cx="3733800" cy="1244600"/>
          </a:xfrm>
          <a:prstGeom prst="rect">
            <a:avLst/>
          </a:prstGeom>
          <a:noFill/>
          <a:ln w="9525">
            <a:noFill/>
            <a:miter lim="800000"/>
            <a:headEnd/>
            <a:tailEnd/>
          </a:ln>
          <a:effectLst/>
        </p:spPr>
      </p:pic>
      <p:pic>
        <p:nvPicPr>
          <p:cNvPr id="61445" name="Picture 5"/>
          <p:cNvPicPr>
            <a:picLocks noChangeAspect="1" noChangeArrowheads="1"/>
          </p:cNvPicPr>
          <p:nvPr/>
        </p:nvPicPr>
        <p:blipFill>
          <a:blip r:embed="rId5"/>
          <a:srcRect/>
          <a:stretch>
            <a:fillRect/>
          </a:stretch>
        </p:blipFill>
        <p:spPr bwMode="auto">
          <a:xfrm>
            <a:off x="6172200" y="1600200"/>
            <a:ext cx="2590800" cy="1485900"/>
          </a:xfrm>
          <a:prstGeom prst="rect">
            <a:avLst/>
          </a:prstGeom>
          <a:noFill/>
          <a:ln w="9525">
            <a:noFill/>
            <a:miter lim="800000"/>
            <a:headEnd/>
            <a:tailEnd/>
          </a:ln>
          <a:effectLst/>
        </p:spPr>
      </p:pic>
      <p:pic>
        <p:nvPicPr>
          <p:cNvPr id="61446" name="Picture 6"/>
          <p:cNvPicPr>
            <a:picLocks noChangeAspect="1" noChangeArrowheads="1"/>
          </p:cNvPicPr>
          <p:nvPr/>
        </p:nvPicPr>
        <p:blipFill>
          <a:blip r:embed="rId6"/>
          <a:srcRect/>
          <a:stretch>
            <a:fillRect/>
          </a:stretch>
        </p:blipFill>
        <p:spPr bwMode="auto">
          <a:xfrm>
            <a:off x="7315200" y="5562600"/>
            <a:ext cx="1828800" cy="1293813"/>
          </a:xfrm>
          <a:prstGeom prst="rect">
            <a:avLst/>
          </a:prstGeom>
          <a:noFill/>
          <a:ln w="9525">
            <a:noFill/>
            <a:miter lim="800000"/>
            <a:headEnd/>
            <a:tailEnd/>
          </a:ln>
          <a:effectLst/>
        </p:spPr>
      </p:pic>
      <p:grpSp>
        <p:nvGrpSpPr>
          <p:cNvPr id="2" name="Group 8"/>
          <p:cNvGrpSpPr>
            <a:grpSpLocks/>
          </p:cNvGrpSpPr>
          <p:nvPr/>
        </p:nvGrpSpPr>
        <p:grpSpPr bwMode="auto">
          <a:xfrm>
            <a:off x="6400800" y="4495800"/>
            <a:ext cx="2133600" cy="1219200"/>
            <a:chOff x="528" y="912"/>
            <a:chExt cx="2064" cy="1104"/>
          </a:xfrm>
        </p:grpSpPr>
        <p:sp>
          <p:nvSpPr>
            <p:cNvPr id="61449" name="AutoShape 9"/>
            <p:cNvSpPr>
              <a:spLocks noChangeArrowheads="1"/>
            </p:cNvSpPr>
            <p:nvPr/>
          </p:nvSpPr>
          <p:spPr bwMode="auto">
            <a:xfrm>
              <a:off x="528" y="912"/>
              <a:ext cx="2064" cy="1104"/>
            </a:xfrm>
            <a:prstGeom prst="cloudCallout">
              <a:avLst>
                <a:gd name="adj1" fmla="val -41810"/>
                <a:gd name="adj2" fmla="val 30255"/>
              </a:avLst>
            </a:prstGeom>
            <a:noFill/>
            <a:ln w="9525">
              <a:solidFill>
                <a:schemeClr val="tx1"/>
              </a:solidFill>
              <a:round/>
              <a:headEnd/>
              <a:tailEnd/>
            </a:ln>
            <a:effectLst/>
          </p:spPr>
          <p:txBody>
            <a:bodyPr/>
            <a:lstStyle/>
            <a:p>
              <a:pPr algn="ctr"/>
              <a:endParaRPr lang="en-US"/>
            </a:p>
          </p:txBody>
        </p:sp>
        <p:pic>
          <p:nvPicPr>
            <p:cNvPr id="61450" name="Picture 10"/>
            <p:cNvPicPr>
              <a:picLocks noChangeAspect="1" noChangeArrowheads="1"/>
            </p:cNvPicPr>
            <p:nvPr/>
          </p:nvPicPr>
          <p:blipFill>
            <a:blip r:embed="rId7"/>
            <a:srcRect/>
            <a:stretch>
              <a:fillRect/>
            </a:stretch>
          </p:blipFill>
          <p:spPr bwMode="auto">
            <a:xfrm>
              <a:off x="1008" y="1056"/>
              <a:ext cx="1104" cy="830"/>
            </a:xfrm>
            <a:prstGeom prst="rect">
              <a:avLst/>
            </a:prstGeom>
            <a:noFill/>
          </p:spPr>
        </p:pic>
      </p:grpSp>
    </p:spTree>
    <p:extLst>
      <p:ext uri="{BB962C8B-B14F-4D97-AF65-F5344CB8AC3E}">
        <p14:creationId xmlns:p14="http://schemas.microsoft.com/office/powerpoint/2010/main" val="1731951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978" name="Line 2"/>
          <p:cNvSpPr>
            <a:spLocks noChangeShapeType="1"/>
          </p:cNvSpPr>
          <p:nvPr/>
        </p:nvSpPr>
        <p:spPr bwMode="auto">
          <a:xfrm flipH="1" flipV="1">
            <a:off x="3035300" y="4465638"/>
            <a:ext cx="3332163" cy="1295400"/>
          </a:xfrm>
          <a:prstGeom prst="line">
            <a:avLst/>
          </a:prstGeom>
          <a:noFill/>
          <a:ln w="34925">
            <a:solidFill>
              <a:schemeClr val="tx1"/>
            </a:solidFill>
            <a:round/>
            <a:headEnd/>
            <a:tailEnd/>
          </a:ln>
        </p:spPr>
        <p:txBody>
          <a:bodyPr/>
          <a:lstStyle/>
          <a:p>
            <a:endParaRPr lang="en-US"/>
          </a:p>
        </p:txBody>
      </p:sp>
      <p:sp>
        <p:nvSpPr>
          <p:cNvPr id="25603" name="Rectangle 3"/>
          <p:cNvSpPr>
            <a:spLocks noGrp="1" noChangeArrowheads="1"/>
          </p:cNvSpPr>
          <p:nvPr>
            <p:ph type="title"/>
          </p:nvPr>
        </p:nvSpPr>
        <p:spPr/>
        <p:txBody>
          <a:bodyPr/>
          <a:lstStyle/>
          <a:p>
            <a:pPr eaLnBrk="1" hangingPunct="1"/>
            <a:r>
              <a:rPr lang="en-US" sz="4000" b="1" dirty="0" smtClean="0"/>
              <a:t>Wide-Baseline Feature Matching</a:t>
            </a:r>
          </a:p>
        </p:txBody>
      </p:sp>
      <p:sp>
        <p:nvSpPr>
          <p:cNvPr id="25604" name="Rectangle 4"/>
          <p:cNvSpPr>
            <a:spLocks noGrp="1" noChangeArrowheads="1"/>
          </p:cNvSpPr>
          <p:nvPr>
            <p:ph type="body" idx="1"/>
          </p:nvPr>
        </p:nvSpPr>
        <p:spPr>
          <a:xfrm>
            <a:off x="1219200" y="1355725"/>
            <a:ext cx="6858000" cy="614363"/>
          </a:xfrm>
        </p:spPr>
        <p:txBody>
          <a:bodyPr/>
          <a:lstStyle/>
          <a:p>
            <a:pPr eaLnBrk="1" hangingPunct="1">
              <a:buFontTx/>
              <a:buNone/>
            </a:pPr>
            <a:r>
              <a:rPr lang="en-US" sz="2800" dirty="0" smtClean="0"/>
              <a:t>Match features between each pair of images</a:t>
            </a:r>
          </a:p>
        </p:txBody>
      </p:sp>
      <p:grpSp>
        <p:nvGrpSpPr>
          <p:cNvPr id="2" name="Group 5"/>
          <p:cNvGrpSpPr>
            <a:grpSpLocks/>
          </p:cNvGrpSpPr>
          <p:nvPr/>
        </p:nvGrpSpPr>
        <p:grpSpPr bwMode="auto">
          <a:xfrm>
            <a:off x="2413000" y="2395538"/>
            <a:ext cx="4232275" cy="3711575"/>
            <a:chOff x="1300" y="1670"/>
            <a:chExt cx="2049" cy="1800"/>
          </a:xfrm>
        </p:grpSpPr>
        <p:sp>
          <p:nvSpPr>
            <p:cNvPr id="25732" name="Line 6"/>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25733" name="Line 7"/>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25734" name="Line 8"/>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25735" name="Line 9"/>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25736" name="Line 10"/>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25737" name="Line 11"/>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25738" name="Line 12"/>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25739" name="Line 13"/>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25740" name="Line 14"/>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25741"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25742"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25743" name="Line 17"/>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25744" name="Line 18"/>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25745" name="Line 19"/>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25746" name="Line 20"/>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25747" name="Line 2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25748" name="Line 22"/>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25749" name="Picture 23"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25750" name="Picture 24"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25751" name="Picture 25"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25752" name="Picture 26"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25753" name="Picture 27"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25754" name="Picture 28"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25755" name="Picture 29"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25756" name="Picture 30"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25757" name="Picture 31"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25758" name="Picture 32"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25759" name="Picture 33"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25760" name="Picture 34"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25761" name="Picture 35"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25762" name="Picture 36"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25763" name="Picture 37"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25764" name="Picture 38"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25765" name="Picture 39"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25766" name="Picture 40"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25767" name="Picture 4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25768" name="Oval 4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69" name="Oval 4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0" name="Oval 4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1" name="Oval 4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2" name="Oval 4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3" name="Oval 4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25774" name="Oval 4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5" name="Oval 4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6" name="Oval 5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7" name="Oval 5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8" name="Oval 5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79" name="Oval 5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0" name="Oval 5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1" name="Oval 5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2" name="Oval 5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3" name="Oval 5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4" name="Oval 5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5" name="Oval 5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6" name="Oval 6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7" name="Oval 6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8" name="Oval 6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89" name="Oval 6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0" name="Oval 6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1" name="Oval 6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2" name="Oval 6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3" name="Oval 6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4" name="Oval 6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5" name="Oval 6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6" name="Oval 7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7" name="Oval 7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8" name="Oval 7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799" name="Oval 7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0" name="Oval 7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1" name="Oval 7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2" name="Oval 7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3" name="Oval 7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4" name="Oval 7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5" name="Oval 79"/>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6" name="Oval 80"/>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7" name="Oval 81"/>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8" name="Oval 82"/>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809" name="Oval 8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0" name="Oval 8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1" name="Oval 8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2" name="Oval 8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3" name="Oval 8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4" name="Oval 8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5" name="Oval 8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6" name="Oval 9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7" name="Oval 9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8" name="Oval 9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19" name="Oval 9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0" name="Oval 9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1" name="Oval 9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2" name="Oval 9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3" name="Oval 9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4" name="Oval 9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5" name="Oval 9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6" name="Oval 10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7" name="Oval 10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8" name="Oval 10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29" name="Oval 10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0" name="Oval 10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1" name="Oval 10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2" name="Oval 10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3" name="Oval 10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4" name="Oval 10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5" name="Oval 10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6" name="Oval 11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7" name="Oval 11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8" name="Oval 11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39" name="Oval 11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0" name="Oval 114"/>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1" name="Oval 115"/>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2" name="Oval 116"/>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3" name="Oval 117"/>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4" name="Oval 118"/>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45" name="Oval 119"/>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46" name="Oval 120"/>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47" name="Oval 121"/>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48" name="Oval 122"/>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49" name="Oval 123"/>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0" name="Oval 124"/>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1" name="Oval 12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2" name="Oval 12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3" name="Oval 12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4" name="Oval 12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5" name="Oval 12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6" name="Oval 13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7" name="Oval 13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8" name="Oval 13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59" name="Oval 1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0" name="Oval 1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1" name="Oval 1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2" name="Oval 1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3" name="Oval 1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4" name="Oval 1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5" name="Oval 1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6" name="Oval 1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7" name="Oval 1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8" name="Oval 1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69" name="Oval 1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70" name="Oval 1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71" name="Oval 1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72" name="Oval 1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873" name="Oval 1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74" name="Oval 1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75" name="Oval 1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876" name="Oval 1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nvGrpSpPr>
          <p:cNvPr id="3" name="Group 151"/>
          <p:cNvGrpSpPr>
            <a:grpSpLocks/>
          </p:cNvGrpSpPr>
          <p:nvPr/>
        </p:nvGrpSpPr>
        <p:grpSpPr bwMode="auto">
          <a:xfrm>
            <a:off x="2413000" y="2392363"/>
            <a:ext cx="4232275" cy="3711575"/>
            <a:chOff x="1300" y="1670"/>
            <a:chExt cx="2049" cy="1800"/>
          </a:xfrm>
        </p:grpSpPr>
        <p:pic>
          <p:nvPicPr>
            <p:cNvPr id="25607" name="Picture 152"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25608" name="Picture 153"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25609" name="Picture 154"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25610" name="Picture 155"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25611" name="Picture 156" descr="antmoose_35893232"/>
            <p:cNvPicPr>
              <a:picLocks noChangeAspect="1" noChangeArrowheads="1"/>
            </p:cNvPicPr>
            <p:nvPr/>
          </p:nvPicPr>
          <p:blipFill>
            <a:blip r:embed="rId19" cstate="print"/>
            <a:srcRect/>
            <a:stretch>
              <a:fillRect/>
            </a:stretch>
          </p:blipFill>
          <p:spPr bwMode="auto">
            <a:xfrm>
              <a:off x="1355" y="2059"/>
              <a:ext cx="362" cy="271"/>
            </a:xfrm>
            <a:prstGeom prst="rect">
              <a:avLst/>
            </a:prstGeom>
            <a:noFill/>
            <a:ln w="9525">
              <a:noFill/>
              <a:miter lim="800000"/>
              <a:headEnd/>
              <a:tailEnd/>
            </a:ln>
          </p:spPr>
        </p:pic>
        <p:pic>
          <p:nvPicPr>
            <p:cNvPr id="25612" name="Picture 157"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25613" name="Picture 158"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25614" name="Picture 159"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25615" name="Picture 160"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25616" name="Picture 16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25617" name="Picture 162"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25618" name="Picture 163"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25619" name="Picture 164"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25620" name="Picture 1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25621" name="Picture 1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25622" name="Picture 1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25623" name="Oval 168"/>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24" name="Oval 169"/>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25" name="Oval 170"/>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26" name="Oval 171"/>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27" name="Oval 172"/>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28" name="Oval 173"/>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25629" name="Oval 174"/>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0" name="Oval 175"/>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1" name="Oval 176"/>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2" name="Oval 177"/>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3" name="Oval 178"/>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4" name="Oval 179"/>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5" name="Oval 180"/>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6" name="Oval 181"/>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7" name="Oval 182"/>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8" name="Oval 183"/>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39" name="Oval 184"/>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0" name="Oval 185"/>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1" name="Oval 186"/>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2" name="Oval 187"/>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3" name="Oval 188"/>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4" name="Oval 189"/>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5" name="Oval 190"/>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6" name="Oval 191"/>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7" name="Oval 192"/>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8" name="Oval 19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49" name="Oval 194"/>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0" name="Oval 195"/>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1" name="Oval 196"/>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2" name="Oval 197"/>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3" name="Oval 198"/>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4" name="Oval 199"/>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5" name="Oval 200"/>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6" name="Oval 201"/>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7" name="Oval 202"/>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8" name="Oval 203"/>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59" name="Oval 204"/>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60" name="Oval 20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61" name="Oval 206"/>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62" name="Oval 207"/>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63" name="Oval 208"/>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25664" name="Oval 209"/>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65" name="Oval 210"/>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66" name="Oval 211"/>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67" name="Oval 212"/>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68" name="Oval 213"/>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69" name="Oval 214"/>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0" name="Oval 215"/>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1" name="Oval 216"/>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2" name="Oval 217"/>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3" name="Oval 218"/>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4" name="Oval 219"/>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5" name="Oval 220"/>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6" name="Oval 221"/>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7" name="Oval 222"/>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8" name="Oval 223"/>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79" name="Oval 224"/>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0" name="Oval 225"/>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1" name="Oval 226"/>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2" name="Oval 227"/>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3" name="Oval 228"/>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4" name="Oval 229"/>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5" name="Oval 230"/>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6" name="Oval 231"/>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7" name="Oval 232"/>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8" name="Oval 233"/>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89" name="Oval 234"/>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0" name="Oval 235"/>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1" name="Oval 236"/>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2" name="Oval 237"/>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3" name="Oval 238"/>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4" name="Oval 239"/>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5" name="Oval 240"/>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6" name="Oval 241"/>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7" name="Oval 242"/>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8" name="Oval 243"/>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699" name="Oval 244"/>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700" name="Oval 245"/>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1" name="Oval 246"/>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2" name="Oval 247"/>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3" name="Oval 248"/>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4" name="Oval 249"/>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5" name="Oval 250"/>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6" name="Oval 251"/>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7" name="Oval 252"/>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8" name="Oval 253"/>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09" name="Oval 254"/>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0" name="Oval 255"/>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1" name="Oval 256"/>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2" name="Oval 257"/>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3" name="Oval 258"/>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4" name="Oval 259"/>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5" name="Oval 260"/>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6" name="Oval 261"/>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7" name="Oval 262"/>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8" name="Oval 263"/>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19" name="Oval 264"/>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0" name="Oval 265"/>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1" name="Oval 266"/>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2" name="Oval 267"/>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3" name="Oval 268"/>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4" name="Oval 269"/>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5" name="Oval 270"/>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726" name="Oval 271"/>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727" name="Oval 272"/>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25728" name="Oval 273"/>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29" name="Oval 274"/>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30" name="Oval 275"/>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25731" name="Oval 276"/>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extLst>
      <p:ext uri="{BB962C8B-B14F-4D97-AF65-F5344CB8AC3E}">
        <p14:creationId xmlns:p14="http://schemas.microsoft.com/office/powerpoint/2010/main" val="34344440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8978"/>
                                        </p:tgtEl>
                                        <p:attrNameLst>
                                          <p:attrName>style.visibility</p:attrName>
                                        </p:attrNameLst>
                                      </p:cBhvr>
                                      <p:to>
                                        <p:strVal val="visible"/>
                                      </p:to>
                                    </p:set>
                                    <p:animEffect transition="in" filter="fade">
                                      <p:cBhvr>
                                        <p:cTn id="10" dur="500"/>
                                        <p:tgtEl>
                                          <p:spTgt spid="638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0"/>
            <a:ext cx="8458200" cy="1066800"/>
          </a:xfrm>
        </p:spPr>
        <p:txBody>
          <a:bodyPr/>
          <a:lstStyle/>
          <a:p>
            <a:pPr eaLnBrk="1" hangingPunct="1"/>
            <a:r>
              <a:rPr lang="en-US" sz="4000" b="1" dirty="0" smtClean="0">
                <a:ea typeface="ＭＳ Ｐゴシック" pitchFamily="34" charset="-128"/>
              </a:rPr>
              <a:t>Pairwise Feature Matching</a:t>
            </a:r>
          </a:p>
        </p:txBody>
      </p:sp>
      <p:sp>
        <p:nvSpPr>
          <p:cNvPr id="39939" name="Rectangle 3"/>
          <p:cNvSpPr txBox="1">
            <a:spLocks noChangeArrowheads="1"/>
          </p:cNvSpPr>
          <p:nvPr/>
        </p:nvSpPr>
        <p:spPr bwMode="auto">
          <a:xfrm>
            <a:off x="457200" y="914400"/>
            <a:ext cx="8415338" cy="2538412"/>
          </a:xfrm>
          <a:prstGeom prst="rect">
            <a:avLst/>
          </a:prstGeom>
          <a:noFill/>
          <a:ln w="9525">
            <a:noFill/>
            <a:miter lim="800000"/>
            <a:headEnd/>
            <a:tailEnd/>
          </a:ln>
        </p:spPr>
        <p:txBody>
          <a:bodyPr/>
          <a:lstStyle/>
          <a:p>
            <a:pPr marL="342900" indent="-342900" defTabSz="914400" eaLnBrk="0">
              <a:lnSpc>
                <a:spcPct val="110000"/>
              </a:lnSpc>
              <a:spcBef>
                <a:spcPts val="600"/>
              </a:spcBef>
              <a:spcAft>
                <a:spcPts val="600"/>
              </a:spcAft>
              <a:buClr>
                <a:schemeClr val="accent2"/>
              </a:buClr>
              <a:buSzPct val="110000"/>
              <a:buFontTx/>
              <a:buChar char="•"/>
            </a:pPr>
            <a:r>
              <a:rPr lang="en-US" sz="2800" dirty="0">
                <a:latin typeface="Calibri" pitchFamily="34" charset="0"/>
              </a:rPr>
              <a:t>Match features between each pair of images</a:t>
            </a:r>
          </a:p>
          <a:p>
            <a:pPr marL="800100" lvl="1" indent="-342900" defTabSz="914400" eaLnBrk="0">
              <a:lnSpc>
                <a:spcPct val="110000"/>
              </a:lnSpc>
              <a:spcBef>
                <a:spcPts val="600"/>
              </a:spcBef>
              <a:spcAft>
                <a:spcPts val="600"/>
              </a:spcAft>
              <a:buClr>
                <a:schemeClr val="accent2"/>
              </a:buClr>
              <a:buSzPct val="110000"/>
              <a:buFontTx/>
              <a:buChar char="•"/>
            </a:pPr>
            <a:r>
              <a:rPr lang="en-US" sz="2400" dirty="0">
                <a:latin typeface="Calibri" pitchFamily="34" charset="0"/>
              </a:rPr>
              <a:t>Use </a:t>
            </a:r>
            <a:r>
              <a:rPr lang="en-US" sz="2400" dirty="0" smtClean="0">
                <a:latin typeface="Calibri" pitchFamily="34" charset="0"/>
              </a:rPr>
              <a:t>a “descriptor” (i.e., a feature vector) </a:t>
            </a:r>
            <a:r>
              <a:rPr lang="en-US" sz="2400" dirty="0" smtClean="0">
                <a:latin typeface="Calibri" pitchFamily="34" charset="0"/>
              </a:rPr>
              <a:t>for each feature point</a:t>
            </a:r>
            <a:endParaRPr lang="en-US" sz="2400" dirty="0">
              <a:latin typeface="Calibri" pitchFamily="34" charset="0"/>
            </a:endParaRPr>
          </a:p>
          <a:p>
            <a:pPr marL="800100" lvl="1" indent="-342900" defTabSz="914400" eaLnBrk="0">
              <a:lnSpc>
                <a:spcPct val="110000"/>
              </a:lnSpc>
              <a:spcBef>
                <a:spcPts val="600"/>
              </a:spcBef>
              <a:spcAft>
                <a:spcPts val="600"/>
              </a:spcAft>
              <a:buClr>
                <a:schemeClr val="accent2"/>
              </a:buClr>
              <a:buSzPct val="110000"/>
              <a:buFontTx/>
              <a:buChar char="•"/>
            </a:pPr>
            <a:r>
              <a:rPr lang="en-US" sz="2400" dirty="0" smtClean="0">
                <a:latin typeface="Calibri" pitchFamily="34" charset="0"/>
              </a:rPr>
              <a:t>For each </a:t>
            </a:r>
            <a:r>
              <a:rPr lang="en-US" sz="2400" dirty="0">
                <a:latin typeface="Calibri" pitchFamily="34" charset="0"/>
              </a:rPr>
              <a:t>feature point in image </a:t>
            </a:r>
            <a:r>
              <a:rPr lang="en-US" sz="2400" i="1" dirty="0">
                <a:latin typeface="Calibri" pitchFamily="34" charset="0"/>
              </a:rPr>
              <a:t>I</a:t>
            </a:r>
            <a:r>
              <a:rPr lang="en-US" sz="2400" dirty="0">
                <a:latin typeface="Calibri" pitchFamily="34" charset="0"/>
              </a:rPr>
              <a:t>, find 2 closest points in each other image, </a:t>
            </a:r>
            <a:r>
              <a:rPr lang="en-US" sz="2400" i="1" dirty="0">
                <a:latin typeface="Calibri" pitchFamily="34" charset="0"/>
              </a:rPr>
              <a:t>J</a:t>
            </a:r>
            <a:r>
              <a:rPr lang="en-US" sz="2400" dirty="0">
                <a:latin typeface="Calibri" pitchFamily="34" charset="0"/>
              </a:rPr>
              <a:t>, and accept if </a:t>
            </a:r>
            <a:r>
              <a:rPr lang="en-US" sz="2400" i="1" dirty="0" smtClean="0">
                <a:latin typeface="Calibri" pitchFamily="34" charset="0"/>
              </a:rPr>
              <a:t>d1</a:t>
            </a:r>
            <a:r>
              <a:rPr lang="en-US" sz="2400" dirty="0" smtClean="0">
                <a:latin typeface="Calibri" pitchFamily="34" charset="0"/>
              </a:rPr>
              <a:t>/</a:t>
            </a:r>
            <a:r>
              <a:rPr lang="en-US" sz="2400" i="1" dirty="0" smtClean="0">
                <a:latin typeface="Calibri" pitchFamily="34" charset="0"/>
              </a:rPr>
              <a:t>d2</a:t>
            </a:r>
            <a:r>
              <a:rPr lang="en-US" sz="2400" dirty="0" smtClean="0">
                <a:latin typeface="Calibri" pitchFamily="34" charset="0"/>
              </a:rPr>
              <a:t> </a:t>
            </a:r>
            <a:r>
              <a:rPr lang="en-US" sz="2400" dirty="0">
                <a:latin typeface="Calibri" pitchFamily="34" charset="0"/>
              </a:rPr>
              <a:t>&lt; 0.6</a:t>
            </a:r>
          </a:p>
        </p:txBody>
      </p:sp>
      <p:grpSp>
        <p:nvGrpSpPr>
          <p:cNvPr id="39940" name="Group 542"/>
          <p:cNvGrpSpPr>
            <a:grpSpLocks/>
          </p:cNvGrpSpPr>
          <p:nvPr/>
        </p:nvGrpSpPr>
        <p:grpSpPr bwMode="auto">
          <a:xfrm>
            <a:off x="2286000" y="3657600"/>
            <a:ext cx="4800600" cy="2882900"/>
            <a:chOff x="2019300" y="2651125"/>
            <a:chExt cx="5110163" cy="3619500"/>
          </a:xfrm>
        </p:grpSpPr>
        <p:grpSp>
          <p:nvGrpSpPr>
            <p:cNvPr id="39941" name="Group 4"/>
            <p:cNvGrpSpPr>
              <a:grpSpLocks/>
            </p:cNvGrpSpPr>
            <p:nvPr/>
          </p:nvGrpSpPr>
          <p:grpSpPr bwMode="auto">
            <a:xfrm>
              <a:off x="2019300" y="2651125"/>
              <a:ext cx="5110163" cy="3619500"/>
              <a:chOff x="96" y="144"/>
              <a:chExt cx="5556" cy="3936"/>
            </a:xfrm>
          </p:grpSpPr>
          <p:sp>
            <p:nvSpPr>
              <p:cNvPr id="40189" name="Line 5"/>
              <p:cNvSpPr>
                <a:spLocks noChangeShapeType="1"/>
              </p:cNvSpPr>
              <p:nvPr/>
            </p:nvSpPr>
            <p:spPr bwMode="auto">
              <a:xfrm>
                <a:off x="1200" y="384"/>
                <a:ext cx="288" cy="816"/>
              </a:xfrm>
              <a:prstGeom prst="line">
                <a:avLst/>
              </a:prstGeom>
              <a:noFill/>
              <a:ln w="34925">
                <a:solidFill>
                  <a:schemeClr val="tx1"/>
                </a:solidFill>
                <a:round/>
                <a:headEnd/>
                <a:tailEnd/>
              </a:ln>
            </p:spPr>
            <p:txBody>
              <a:bodyPr/>
              <a:lstStyle/>
              <a:p>
                <a:endParaRPr lang="en-US"/>
              </a:p>
            </p:txBody>
          </p:sp>
          <p:sp>
            <p:nvSpPr>
              <p:cNvPr id="40190" name="Line 6"/>
              <p:cNvSpPr>
                <a:spLocks noChangeShapeType="1"/>
              </p:cNvSpPr>
              <p:nvPr/>
            </p:nvSpPr>
            <p:spPr bwMode="auto">
              <a:xfrm>
                <a:off x="1200" y="384"/>
                <a:ext cx="240" cy="1680"/>
              </a:xfrm>
              <a:prstGeom prst="line">
                <a:avLst/>
              </a:prstGeom>
              <a:noFill/>
              <a:ln w="34925">
                <a:solidFill>
                  <a:schemeClr val="tx1"/>
                </a:solidFill>
                <a:round/>
                <a:headEnd/>
                <a:tailEnd/>
              </a:ln>
            </p:spPr>
            <p:txBody>
              <a:bodyPr/>
              <a:lstStyle/>
              <a:p>
                <a:endParaRPr lang="en-US"/>
              </a:p>
            </p:txBody>
          </p:sp>
          <p:sp>
            <p:nvSpPr>
              <p:cNvPr id="40191" name="Line 7"/>
              <p:cNvSpPr>
                <a:spLocks noChangeShapeType="1"/>
              </p:cNvSpPr>
              <p:nvPr/>
            </p:nvSpPr>
            <p:spPr bwMode="auto">
              <a:xfrm flipH="1">
                <a:off x="1440" y="1200"/>
                <a:ext cx="48" cy="864"/>
              </a:xfrm>
              <a:prstGeom prst="line">
                <a:avLst/>
              </a:prstGeom>
              <a:noFill/>
              <a:ln w="34925">
                <a:solidFill>
                  <a:schemeClr val="tx1"/>
                </a:solidFill>
                <a:round/>
                <a:headEnd/>
                <a:tailEnd/>
              </a:ln>
            </p:spPr>
            <p:txBody>
              <a:bodyPr/>
              <a:lstStyle/>
              <a:p>
                <a:endParaRPr lang="en-US"/>
              </a:p>
            </p:txBody>
          </p:sp>
          <p:sp>
            <p:nvSpPr>
              <p:cNvPr id="40192" name="Line 8"/>
              <p:cNvSpPr>
                <a:spLocks noChangeShapeType="1"/>
              </p:cNvSpPr>
              <p:nvPr/>
            </p:nvSpPr>
            <p:spPr bwMode="auto">
              <a:xfrm>
                <a:off x="528" y="1776"/>
                <a:ext cx="912" cy="288"/>
              </a:xfrm>
              <a:prstGeom prst="line">
                <a:avLst/>
              </a:prstGeom>
              <a:noFill/>
              <a:ln w="34925">
                <a:solidFill>
                  <a:schemeClr val="tx1"/>
                </a:solidFill>
                <a:round/>
                <a:headEnd/>
                <a:tailEnd/>
              </a:ln>
            </p:spPr>
            <p:txBody>
              <a:bodyPr/>
              <a:lstStyle/>
              <a:p>
                <a:endParaRPr lang="en-US"/>
              </a:p>
            </p:txBody>
          </p:sp>
          <p:sp>
            <p:nvSpPr>
              <p:cNvPr id="40193" name="Line 9"/>
              <p:cNvSpPr>
                <a:spLocks noChangeShapeType="1"/>
              </p:cNvSpPr>
              <p:nvPr/>
            </p:nvSpPr>
            <p:spPr bwMode="auto">
              <a:xfrm flipH="1">
                <a:off x="384" y="2688"/>
                <a:ext cx="96" cy="912"/>
              </a:xfrm>
              <a:prstGeom prst="line">
                <a:avLst/>
              </a:prstGeom>
              <a:noFill/>
              <a:ln w="34925">
                <a:solidFill>
                  <a:schemeClr val="tx1"/>
                </a:solidFill>
                <a:round/>
                <a:headEnd/>
                <a:tailEnd/>
              </a:ln>
            </p:spPr>
            <p:txBody>
              <a:bodyPr/>
              <a:lstStyle/>
              <a:p>
                <a:endParaRPr lang="en-US"/>
              </a:p>
            </p:txBody>
          </p:sp>
          <p:sp>
            <p:nvSpPr>
              <p:cNvPr id="40194" name="Line 10"/>
              <p:cNvSpPr>
                <a:spLocks noChangeShapeType="1"/>
              </p:cNvSpPr>
              <p:nvPr/>
            </p:nvSpPr>
            <p:spPr bwMode="auto">
              <a:xfrm>
                <a:off x="528" y="2688"/>
                <a:ext cx="816" cy="336"/>
              </a:xfrm>
              <a:prstGeom prst="line">
                <a:avLst/>
              </a:prstGeom>
              <a:noFill/>
              <a:ln w="34925">
                <a:solidFill>
                  <a:schemeClr val="tx1"/>
                </a:solidFill>
                <a:round/>
                <a:headEnd/>
                <a:tailEnd/>
              </a:ln>
            </p:spPr>
            <p:txBody>
              <a:bodyPr/>
              <a:lstStyle/>
              <a:p>
                <a:endParaRPr lang="en-US"/>
              </a:p>
            </p:txBody>
          </p:sp>
          <p:sp>
            <p:nvSpPr>
              <p:cNvPr id="40195" name="Line 11"/>
              <p:cNvSpPr>
                <a:spLocks noChangeShapeType="1"/>
              </p:cNvSpPr>
              <p:nvPr/>
            </p:nvSpPr>
            <p:spPr bwMode="auto">
              <a:xfrm>
                <a:off x="432" y="3552"/>
                <a:ext cx="720" cy="144"/>
              </a:xfrm>
              <a:prstGeom prst="line">
                <a:avLst/>
              </a:prstGeom>
              <a:noFill/>
              <a:ln w="34925">
                <a:solidFill>
                  <a:schemeClr val="tx1"/>
                </a:solidFill>
                <a:round/>
                <a:headEnd/>
                <a:tailEnd/>
              </a:ln>
            </p:spPr>
            <p:txBody>
              <a:bodyPr/>
              <a:lstStyle/>
              <a:p>
                <a:endParaRPr lang="en-US"/>
              </a:p>
            </p:txBody>
          </p:sp>
          <p:sp>
            <p:nvSpPr>
              <p:cNvPr id="40196" name="Line 12"/>
              <p:cNvSpPr>
                <a:spLocks noChangeShapeType="1"/>
              </p:cNvSpPr>
              <p:nvPr/>
            </p:nvSpPr>
            <p:spPr bwMode="auto">
              <a:xfrm flipV="1">
                <a:off x="384" y="2880"/>
                <a:ext cx="1680" cy="672"/>
              </a:xfrm>
              <a:prstGeom prst="line">
                <a:avLst/>
              </a:prstGeom>
              <a:noFill/>
              <a:ln w="34925">
                <a:solidFill>
                  <a:schemeClr val="tx1"/>
                </a:solidFill>
                <a:round/>
                <a:headEnd/>
                <a:tailEnd/>
              </a:ln>
            </p:spPr>
            <p:txBody>
              <a:bodyPr/>
              <a:lstStyle/>
              <a:p>
                <a:endParaRPr lang="en-US"/>
              </a:p>
            </p:txBody>
          </p:sp>
          <p:sp>
            <p:nvSpPr>
              <p:cNvPr id="40197" name="Line 13"/>
              <p:cNvSpPr>
                <a:spLocks noChangeShapeType="1"/>
              </p:cNvSpPr>
              <p:nvPr/>
            </p:nvSpPr>
            <p:spPr bwMode="auto">
              <a:xfrm flipV="1">
                <a:off x="1200" y="2880"/>
                <a:ext cx="912" cy="816"/>
              </a:xfrm>
              <a:prstGeom prst="line">
                <a:avLst/>
              </a:prstGeom>
              <a:noFill/>
              <a:ln w="34925">
                <a:solidFill>
                  <a:schemeClr val="tx1"/>
                </a:solidFill>
                <a:round/>
                <a:headEnd/>
                <a:tailEnd/>
              </a:ln>
            </p:spPr>
            <p:txBody>
              <a:bodyPr/>
              <a:lstStyle/>
              <a:p>
                <a:endParaRPr lang="en-US"/>
              </a:p>
            </p:txBody>
          </p:sp>
          <p:sp>
            <p:nvSpPr>
              <p:cNvPr id="40198" name="Line 14"/>
              <p:cNvSpPr>
                <a:spLocks noChangeShapeType="1"/>
              </p:cNvSpPr>
              <p:nvPr/>
            </p:nvSpPr>
            <p:spPr bwMode="auto">
              <a:xfrm flipV="1">
                <a:off x="1248" y="2016"/>
                <a:ext cx="192" cy="1680"/>
              </a:xfrm>
              <a:prstGeom prst="line">
                <a:avLst/>
              </a:prstGeom>
              <a:noFill/>
              <a:ln w="34925">
                <a:solidFill>
                  <a:schemeClr val="tx1"/>
                </a:solidFill>
                <a:round/>
                <a:headEnd/>
                <a:tailEnd/>
              </a:ln>
            </p:spPr>
            <p:txBody>
              <a:bodyPr/>
              <a:lstStyle/>
              <a:p>
                <a:endParaRPr lang="en-US"/>
              </a:p>
            </p:txBody>
          </p:sp>
          <p:sp>
            <p:nvSpPr>
              <p:cNvPr id="40199" name="Line 15"/>
              <p:cNvSpPr>
                <a:spLocks noChangeShapeType="1"/>
              </p:cNvSpPr>
              <p:nvPr/>
            </p:nvSpPr>
            <p:spPr bwMode="auto">
              <a:xfrm flipH="1">
                <a:off x="672" y="528"/>
                <a:ext cx="1776" cy="1296"/>
              </a:xfrm>
              <a:prstGeom prst="line">
                <a:avLst/>
              </a:prstGeom>
              <a:noFill/>
              <a:ln w="34925">
                <a:solidFill>
                  <a:schemeClr val="tx1"/>
                </a:solidFill>
                <a:round/>
                <a:headEnd/>
                <a:tailEnd/>
              </a:ln>
            </p:spPr>
            <p:txBody>
              <a:bodyPr/>
              <a:lstStyle/>
              <a:p>
                <a:endParaRPr lang="en-US"/>
              </a:p>
            </p:txBody>
          </p:sp>
          <p:sp>
            <p:nvSpPr>
              <p:cNvPr id="40200" name="Line 16"/>
              <p:cNvSpPr>
                <a:spLocks noChangeShapeType="1"/>
              </p:cNvSpPr>
              <p:nvPr/>
            </p:nvSpPr>
            <p:spPr bwMode="auto">
              <a:xfrm>
                <a:off x="2112" y="2880"/>
                <a:ext cx="528" cy="864"/>
              </a:xfrm>
              <a:prstGeom prst="line">
                <a:avLst/>
              </a:prstGeom>
              <a:noFill/>
              <a:ln w="34925">
                <a:solidFill>
                  <a:schemeClr val="tx1"/>
                </a:solidFill>
                <a:round/>
                <a:headEnd/>
                <a:tailEnd/>
              </a:ln>
            </p:spPr>
            <p:txBody>
              <a:bodyPr/>
              <a:lstStyle/>
              <a:p>
                <a:endParaRPr lang="en-US"/>
              </a:p>
            </p:txBody>
          </p:sp>
          <p:sp>
            <p:nvSpPr>
              <p:cNvPr id="40201" name="Line 17"/>
              <p:cNvSpPr>
                <a:spLocks noChangeShapeType="1"/>
              </p:cNvSpPr>
              <p:nvPr/>
            </p:nvSpPr>
            <p:spPr bwMode="auto">
              <a:xfrm>
                <a:off x="2112" y="2832"/>
                <a:ext cx="816" cy="96"/>
              </a:xfrm>
              <a:prstGeom prst="line">
                <a:avLst/>
              </a:prstGeom>
              <a:noFill/>
              <a:ln w="34925">
                <a:solidFill>
                  <a:schemeClr val="tx1"/>
                </a:solidFill>
                <a:round/>
                <a:headEnd/>
                <a:tailEnd/>
              </a:ln>
            </p:spPr>
            <p:txBody>
              <a:bodyPr/>
              <a:lstStyle/>
              <a:p>
                <a:endParaRPr lang="en-US"/>
              </a:p>
            </p:txBody>
          </p:sp>
          <p:sp>
            <p:nvSpPr>
              <p:cNvPr id="40202" name="Line 18"/>
              <p:cNvSpPr>
                <a:spLocks noChangeShapeType="1"/>
              </p:cNvSpPr>
              <p:nvPr/>
            </p:nvSpPr>
            <p:spPr bwMode="auto">
              <a:xfrm>
                <a:off x="576" y="1920"/>
                <a:ext cx="2352" cy="1008"/>
              </a:xfrm>
              <a:prstGeom prst="line">
                <a:avLst/>
              </a:prstGeom>
              <a:noFill/>
              <a:ln w="34925">
                <a:solidFill>
                  <a:schemeClr val="tx1"/>
                </a:solidFill>
                <a:round/>
                <a:headEnd/>
                <a:tailEnd/>
              </a:ln>
            </p:spPr>
            <p:txBody>
              <a:bodyPr/>
              <a:lstStyle/>
              <a:p>
                <a:endParaRPr lang="en-US"/>
              </a:p>
            </p:txBody>
          </p:sp>
          <p:sp>
            <p:nvSpPr>
              <p:cNvPr id="40203" name="Line 19"/>
              <p:cNvSpPr>
                <a:spLocks noChangeShapeType="1"/>
              </p:cNvSpPr>
              <p:nvPr/>
            </p:nvSpPr>
            <p:spPr bwMode="auto">
              <a:xfrm flipV="1">
                <a:off x="432" y="2064"/>
                <a:ext cx="960" cy="528"/>
              </a:xfrm>
              <a:prstGeom prst="line">
                <a:avLst/>
              </a:prstGeom>
              <a:noFill/>
              <a:ln w="34925">
                <a:solidFill>
                  <a:schemeClr val="tx1"/>
                </a:solidFill>
                <a:round/>
                <a:headEnd/>
                <a:tailEnd/>
              </a:ln>
            </p:spPr>
            <p:txBody>
              <a:bodyPr/>
              <a:lstStyle/>
              <a:p>
                <a:endParaRPr lang="en-US"/>
              </a:p>
            </p:txBody>
          </p:sp>
          <p:sp>
            <p:nvSpPr>
              <p:cNvPr id="40204" name="Line 20"/>
              <p:cNvSpPr>
                <a:spLocks noChangeShapeType="1"/>
              </p:cNvSpPr>
              <p:nvPr/>
            </p:nvSpPr>
            <p:spPr bwMode="auto">
              <a:xfrm flipV="1">
                <a:off x="2736" y="3024"/>
                <a:ext cx="672" cy="720"/>
              </a:xfrm>
              <a:prstGeom prst="line">
                <a:avLst/>
              </a:prstGeom>
              <a:noFill/>
              <a:ln w="34925">
                <a:solidFill>
                  <a:schemeClr val="tx1"/>
                </a:solidFill>
                <a:round/>
                <a:headEnd/>
                <a:tailEnd/>
              </a:ln>
            </p:spPr>
            <p:txBody>
              <a:bodyPr/>
              <a:lstStyle/>
              <a:p>
                <a:endParaRPr lang="en-US"/>
              </a:p>
            </p:txBody>
          </p:sp>
          <p:sp>
            <p:nvSpPr>
              <p:cNvPr id="40205" name="Line 21"/>
              <p:cNvSpPr>
                <a:spLocks noChangeShapeType="1"/>
              </p:cNvSpPr>
              <p:nvPr/>
            </p:nvSpPr>
            <p:spPr bwMode="auto">
              <a:xfrm>
                <a:off x="4080" y="576"/>
                <a:ext cx="288" cy="864"/>
              </a:xfrm>
              <a:prstGeom prst="line">
                <a:avLst/>
              </a:prstGeom>
              <a:noFill/>
              <a:ln w="34925">
                <a:solidFill>
                  <a:schemeClr val="tx1"/>
                </a:solidFill>
                <a:round/>
                <a:headEnd/>
                <a:tailEnd/>
              </a:ln>
            </p:spPr>
            <p:txBody>
              <a:bodyPr/>
              <a:lstStyle/>
              <a:p>
                <a:endParaRPr lang="en-US"/>
              </a:p>
            </p:txBody>
          </p:sp>
          <p:sp>
            <p:nvSpPr>
              <p:cNvPr id="40206" name="Line 22"/>
              <p:cNvSpPr>
                <a:spLocks noChangeShapeType="1"/>
              </p:cNvSpPr>
              <p:nvPr/>
            </p:nvSpPr>
            <p:spPr bwMode="auto">
              <a:xfrm flipH="1">
                <a:off x="4416" y="720"/>
                <a:ext cx="288" cy="720"/>
              </a:xfrm>
              <a:prstGeom prst="line">
                <a:avLst/>
              </a:prstGeom>
              <a:noFill/>
              <a:ln w="34925">
                <a:solidFill>
                  <a:schemeClr val="tx1"/>
                </a:solidFill>
                <a:round/>
                <a:headEnd/>
                <a:tailEnd/>
              </a:ln>
            </p:spPr>
            <p:txBody>
              <a:bodyPr/>
              <a:lstStyle/>
              <a:p>
                <a:endParaRPr lang="en-US"/>
              </a:p>
            </p:txBody>
          </p:sp>
          <p:sp>
            <p:nvSpPr>
              <p:cNvPr id="40207" name="Line 23"/>
              <p:cNvSpPr>
                <a:spLocks noChangeShapeType="1"/>
              </p:cNvSpPr>
              <p:nvPr/>
            </p:nvSpPr>
            <p:spPr bwMode="auto">
              <a:xfrm flipH="1">
                <a:off x="5040" y="1056"/>
                <a:ext cx="384" cy="912"/>
              </a:xfrm>
              <a:prstGeom prst="line">
                <a:avLst/>
              </a:prstGeom>
              <a:noFill/>
              <a:ln w="34925">
                <a:solidFill>
                  <a:schemeClr val="tx1"/>
                </a:solidFill>
                <a:round/>
                <a:headEnd/>
                <a:tailEnd/>
              </a:ln>
            </p:spPr>
            <p:txBody>
              <a:bodyPr/>
              <a:lstStyle/>
              <a:p>
                <a:endParaRPr lang="en-US"/>
              </a:p>
            </p:txBody>
          </p:sp>
          <p:sp>
            <p:nvSpPr>
              <p:cNvPr id="40208" name="Line 24"/>
              <p:cNvSpPr>
                <a:spLocks noChangeShapeType="1"/>
              </p:cNvSpPr>
              <p:nvPr/>
            </p:nvSpPr>
            <p:spPr bwMode="auto">
              <a:xfrm flipH="1">
                <a:off x="4080" y="1008"/>
                <a:ext cx="1296" cy="960"/>
              </a:xfrm>
              <a:prstGeom prst="line">
                <a:avLst/>
              </a:prstGeom>
              <a:noFill/>
              <a:ln w="34925">
                <a:solidFill>
                  <a:schemeClr val="tx1"/>
                </a:solidFill>
                <a:round/>
                <a:headEnd/>
                <a:tailEnd/>
              </a:ln>
            </p:spPr>
            <p:txBody>
              <a:bodyPr/>
              <a:lstStyle/>
              <a:p>
                <a:endParaRPr lang="en-US"/>
              </a:p>
            </p:txBody>
          </p:sp>
          <p:sp>
            <p:nvSpPr>
              <p:cNvPr id="40209" name="Line 25"/>
              <p:cNvSpPr>
                <a:spLocks noChangeShapeType="1"/>
              </p:cNvSpPr>
              <p:nvPr/>
            </p:nvSpPr>
            <p:spPr bwMode="auto">
              <a:xfrm>
                <a:off x="4080" y="2016"/>
                <a:ext cx="384" cy="624"/>
              </a:xfrm>
              <a:prstGeom prst="line">
                <a:avLst/>
              </a:prstGeom>
              <a:noFill/>
              <a:ln w="34925">
                <a:solidFill>
                  <a:schemeClr val="tx1"/>
                </a:solidFill>
                <a:round/>
                <a:headEnd/>
                <a:tailEnd/>
              </a:ln>
            </p:spPr>
            <p:txBody>
              <a:bodyPr/>
              <a:lstStyle/>
              <a:p>
                <a:endParaRPr lang="en-US"/>
              </a:p>
            </p:txBody>
          </p:sp>
          <p:sp>
            <p:nvSpPr>
              <p:cNvPr id="40210" name="Line 26"/>
              <p:cNvSpPr>
                <a:spLocks noChangeShapeType="1"/>
              </p:cNvSpPr>
              <p:nvPr/>
            </p:nvSpPr>
            <p:spPr bwMode="auto">
              <a:xfrm flipH="1">
                <a:off x="4416" y="2112"/>
                <a:ext cx="576" cy="576"/>
              </a:xfrm>
              <a:prstGeom prst="line">
                <a:avLst/>
              </a:prstGeom>
              <a:noFill/>
              <a:ln w="34925">
                <a:solidFill>
                  <a:schemeClr val="tx1"/>
                </a:solidFill>
                <a:round/>
                <a:headEnd/>
                <a:tailEnd/>
              </a:ln>
            </p:spPr>
            <p:txBody>
              <a:bodyPr/>
              <a:lstStyle/>
              <a:p>
                <a:endParaRPr lang="en-US"/>
              </a:p>
            </p:txBody>
          </p:sp>
          <p:sp>
            <p:nvSpPr>
              <p:cNvPr id="40211" name="Line 27"/>
              <p:cNvSpPr>
                <a:spLocks noChangeShapeType="1"/>
              </p:cNvSpPr>
              <p:nvPr/>
            </p:nvSpPr>
            <p:spPr bwMode="auto">
              <a:xfrm flipV="1">
                <a:off x="2112" y="2064"/>
                <a:ext cx="1104" cy="768"/>
              </a:xfrm>
              <a:prstGeom prst="line">
                <a:avLst/>
              </a:prstGeom>
              <a:noFill/>
              <a:ln w="34925">
                <a:solidFill>
                  <a:schemeClr val="tx1"/>
                </a:solidFill>
                <a:round/>
                <a:headEnd/>
                <a:tailEnd/>
              </a:ln>
            </p:spPr>
            <p:txBody>
              <a:bodyPr/>
              <a:lstStyle/>
              <a:p>
                <a:endParaRPr lang="en-US"/>
              </a:p>
            </p:txBody>
          </p:sp>
          <p:sp>
            <p:nvSpPr>
              <p:cNvPr id="40212" name="Line 28"/>
              <p:cNvSpPr>
                <a:spLocks noChangeShapeType="1"/>
              </p:cNvSpPr>
              <p:nvPr/>
            </p:nvSpPr>
            <p:spPr bwMode="auto">
              <a:xfrm flipV="1">
                <a:off x="3456" y="1968"/>
                <a:ext cx="672" cy="912"/>
              </a:xfrm>
              <a:prstGeom prst="line">
                <a:avLst/>
              </a:prstGeom>
              <a:noFill/>
              <a:ln w="34925">
                <a:solidFill>
                  <a:schemeClr val="tx1"/>
                </a:solidFill>
                <a:round/>
                <a:headEnd/>
                <a:tailEnd/>
              </a:ln>
            </p:spPr>
            <p:txBody>
              <a:bodyPr/>
              <a:lstStyle/>
              <a:p>
                <a:endParaRPr lang="en-US"/>
              </a:p>
            </p:txBody>
          </p:sp>
          <p:sp>
            <p:nvSpPr>
              <p:cNvPr id="40213" name="Line 29"/>
              <p:cNvSpPr>
                <a:spLocks noChangeShapeType="1"/>
              </p:cNvSpPr>
              <p:nvPr/>
            </p:nvSpPr>
            <p:spPr bwMode="auto">
              <a:xfrm flipH="1" flipV="1">
                <a:off x="3456" y="2832"/>
                <a:ext cx="144" cy="816"/>
              </a:xfrm>
              <a:prstGeom prst="line">
                <a:avLst/>
              </a:prstGeom>
              <a:noFill/>
              <a:ln w="34925">
                <a:solidFill>
                  <a:schemeClr val="tx1"/>
                </a:solidFill>
                <a:round/>
                <a:headEnd/>
                <a:tailEnd/>
              </a:ln>
            </p:spPr>
            <p:txBody>
              <a:bodyPr/>
              <a:lstStyle/>
              <a:p>
                <a:endParaRPr lang="en-US"/>
              </a:p>
            </p:txBody>
          </p:sp>
          <p:sp>
            <p:nvSpPr>
              <p:cNvPr id="40214" name="Line 30"/>
              <p:cNvSpPr>
                <a:spLocks noChangeShapeType="1"/>
              </p:cNvSpPr>
              <p:nvPr/>
            </p:nvSpPr>
            <p:spPr bwMode="auto">
              <a:xfrm flipH="1" flipV="1">
                <a:off x="2400" y="2016"/>
                <a:ext cx="1104" cy="1776"/>
              </a:xfrm>
              <a:prstGeom prst="line">
                <a:avLst/>
              </a:prstGeom>
              <a:noFill/>
              <a:ln w="34925">
                <a:solidFill>
                  <a:schemeClr val="tx1"/>
                </a:solidFill>
                <a:round/>
                <a:headEnd/>
                <a:tailEnd/>
              </a:ln>
            </p:spPr>
            <p:txBody>
              <a:bodyPr/>
              <a:lstStyle/>
              <a:p>
                <a:endParaRPr lang="en-US"/>
              </a:p>
            </p:txBody>
          </p:sp>
          <p:sp>
            <p:nvSpPr>
              <p:cNvPr id="40215" name="Line 31"/>
              <p:cNvSpPr>
                <a:spLocks noChangeShapeType="1"/>
              </p:cNvSpPr>
              <p:nvPr/>
            </p:nvSpPr>
            <p:spPr bwMode="auto">
              <a:xfrm flipH="1" flipV="1">
                <a:off x="480" y="3552"/>
                <a:ext cx="3120" cy="144"/>
              </a:xfrm>
              <a:prstGeom prst="line">
                <a:avLst/>
              </a:prstGeom>
              <a:noFill/>
              <a:ln w="34925">
                <a:solidFill>
                  <a:schemeClr val="tx1"/>
                </a:solidFill>
                <a:round/>
                <a:headEnd/>
                <a:tailEnd/>
              </a:ln>
            </p:spPr>
            <p:txBody>
              <a:bodyPr/>
              <a:lstStyle/>
              <a:p>
                <a:endParaRPr lang="en-US"/>
              </a:p>
            </p:txBody>
          </p:sp>
          <p:sp>
            <p:nvSpPr>
              <p:cNvPr id="40216" name="Line 32"/>
              <p:cNvSpPr>
                <a:spLocks noChangeShapeType="1"/>
              </p:cNvSpPr>
              <p:nvPr/>
            </p:nvSpPr>
            <p:spPr bwMode="auto">
              <a:xfrm flipH="1" flipV="1">
                <a:off x="3264" y="672"/>
                <a:ext cx="1056" cy="2448"/>
              </a:xfrm>
              <a:prstGeom prst="line">
                <a:avLst/>
              </a:prstGeom>
              <a:noFill/>
              <a:ln w="34925">
                <a:solidFill>
                  <a:schemeClr val="tx1"/>
                </a:solidFill>
                <a:round/>
                <a:headEnd/>
                <a:tailEnd/>
              </a:ln>
            </p:spPr>
            <p:txBody>
              <a:bodyPr/>
              <a:lstStyle/>
              <a:p>
                <a:endParaRPr lang="en-US"/>
              </a:p>
            </p:txBody>
          </p:sp>
          <p:sp>
            <p:nvSpPr>
              <p:cNvPr id="40217" name="Line 33"/>
              <p:cNvSpPr>
                <a:spLocks noChangeShapeType="1"/>
              </p:cNvSpPr>
              <p:nvPr/>
            </p:nvSpPr>
            <p:spPr bwMode="auto">
              <a:xfrm flipH="1" flipV="1">
                <a:off x="4128" y="1968"/>
                <a:ext cx="960" cy="864"/>
              </a:xfrm>
              <a:prstGeom prst="line">
                <a:avLst/>
              </a:prstGeom>
              <a:noFill/>
              <a:ln w="34925">
                <a:solidFill>
                  <a:schemeClr val="tx1"/>
                </a:solidFill>
                <a:round/>
                <a:headEnd/>
                <a:tailEnd/>
              </a:ln>
            </p:spPr>
            <p:txBody>
              <a:bodyPr/>
              <a:lstStyle/>
              <a:p>
                <a:endParaRPr lang="en-US"/>
              </a:p>
            </p:txBody>
          </p:sp>
          <p:sp>
            <p:nvSpPr>
              <p:cNvPr id="40218" name="Line 34"/>
              <p:cNvSpPr>
                <a:spLocks noChangeShapeType="1"/>
              </p:cNvSpPr>
              <p:nvPr/>
            </p:nvSpPr>
            <p:spPr bwMode="auto">
              <a:xfrm flipH="1">
                <a:off x="4416" y="3696"/>
                <a:ext cx="720" cy="96"/>
              </a:xfrm>
              <a:prstGeom prst="line">
                <a:avLst/>
              </a:prstGeom>
              <a:noFill/>
              <a:ln w="34925">
                <a:solidFill>
                  <a:schemeClr val="tx1"/>
                </a:solidFill>
                <a:round/>
                <a:headEnd/>
                <a:tailEnd/>
              </a:ln>
            </p:spPr>
            <p:txBody>
              <a:bodyPr/>
              <a:lstStyle/>
              <a:p>
                <a:endParaRPr lang="en-US"/>
              </a:p>
            </p:txBody>
          </p:sp>
          <p:sp>
            <p:nvSpPr>
              <p:cNvPr id="40219" name="Line 35"/>
              <p:cNvSpPr>
                <a:spLocks noChangeShapeType="1"/>
              </p:cNvSpPr>
              <p:nvPr/>
            </p:nvSpPr>
            <p:spPr bwMode="auto">
              <a:xfrm flipH="1" flipV="1">
                <a:off x="4368" y="2544"/>
                <a:ext cx="768" cy="1104"/>
              </a:xfrm>
              <a:prstGeom prst="line">
                <a:avLst/>
              </a:prstGeom>
              <a:noFill/>
              <a:ln w="34925">
                <a:solidFill>
                  <a:schemeClr val="tx1"/>
                </a:solidFill>
                <a:round/>
                <a:headEnd/>
                <a:tailEnd/>
              </a:ln>
            </p:spPr>
            <p:txBody>
              <a:bodyPr/>
              <a:lstStyle/>
              <a:p>
                <a:endParaRPr lang="en-US"/>
              </a:p>
            </p:txBody>
          </p:sp>
          <p:sp>
            <p:nvSpPr>
              <p:cNvPr id="40220" name="Line 36"/>
              <p:cNvSpPr>
                <a:spLocks noChangeShapeType="1"/>
              </p:cNvSpPr>
              <p:nvPr/>
            </p:nvSpPr>
            <p:spPr bwMode="auto">
              <a:xfrm flipH="1" flipV="1">
                <a:off x="3216" y="2112"/>
                <a:ext cx="1152" cy="432"/>
              </a:xfrm>
              <a:prstGeom prst="line">
                <a:avLst/>
              </a:prstGeom>
              <a:noFill/>
              <a:ln w="34925">
                <a:solidFill>
                  <a:schemeClr val="tx1"/>
                </a:solidFill>
                <a:round/>
                <a:headEnd/>
                <a:tailEnd/>
              </a:ln>
            </p:spPr>
            <p:txBody>
              <a:bodyPr/>
              <a:lstStyle/>
              <a:p>
                <a:endParaRPr lang="en-US"/>
              </a:p>
            </p:txBody>
          </p:sp>
          <p:sp>
            <p:nvSpPr>
              <p:cNvPr id="40221" name="Line 37"/>
              <p:cNvSpPr>
                <a:spLocks noChangeShapeType="1"/>
              </p:cNvSpPr>
              <p:nvPr/>
            </p:nvSpPr>
            <p:spPr bwMode="auto">
              <a:xfrm flipV="1">
                <a:off x="432" y="1440"/>
                <a:ext cx="3936" cy="2112"/>
              </a:xfrm>
              <a:prstGeom prst="line">
                <a:avLst/>
              </a:prstGeom>
              <a:noFill/>
              <a:ln w="34925">
                <a:solidFill>
                  <a:schemeClr val="tx1"/>
                </a:solidFill>
                <a:round/>
                <a:headEnd/>
                <a:tailEnd/>
              </a:ln>
            </p:spPr>
            <p:txBody>
              <a:bodyPr/>
              <a:lstStyle/>
              <a:p>
                <a:endParaRPr lang="en-US"/>
              </a:p>
            </p:txBody>
          </p:sp>
          <p:sp>
            <p:nvSpPr>
              <p:cNvPr id="40222" name="Line 38"/>
              <p:cNvSpPr>
                <a:spLocks noChangeShapeType="1"/>
              </p:cNvSpPr>
              <p:nvPr/>
            </p:nvSpPr>
            <p:spPr bwMode="auto">
              <a:xfrm flipV="1">
                <a:off x="2352" y="720"/>
                <a:ext cx="768" cy="432"/>
              </a:xfrm>
              <a:prstGeom prst="line">
                <a:avLst/>
              </a:prstGeom>
              <a:noFill/>
              <a:ln w="34925">
                <a:solidFill>
                  <a:schemeClr val="tx1"/>
                </a:solidFill>
                <a:round/>
                <a:headEnd/>
                <a:tailEnd/>
              </a:ln>
            </p:spPr>
            <p:txBody>
              <a:bodyPr/>
              <a:lstStyle/>
              <a:p>
                <a:endParaRPr lang="en-US"/>
              </a:p>
            </p:txBody>
          </p:sp>
          <p:sp>
            <p:nvSpPr>
              <p:cNvPr id="40223" name="Line 39"/>
              <p:cNvSpPr>
                <a:spLocks noChangeShapeType="1"/>
              </p:cNvSpPr>
              <p:nvPr/>
            </p:nvSpPr>
            <p:spPr bwMode="auto">
              <a:xfrm>
                <a:off x="2352" y="1200"/>
                <a:ext cx="1968" cy="1920"/>
              </a:xfrm>
              <a:prstGeom prst="line">
                <a:avLst/>
              </a:prstGeom>
              <a:noFill/>
              <a:ln w="34925">
                <a:solidFill>
                  <a:schemeClr val="tx1"/>
                </a:solidFill>
                <a:round/>
                <a:headEnd/>
                <a:tailEnd/>
              </a:ln>
            </p:spPr>
            <p:txBody>
              <a:bodyPr/>
              <a:lstStyle/>
              <a:p>
                <a:endParaRPr lang="en-US"/>
              </a:p>
            </p:txBody>
          </p:sp>
          <p:sp>
            <p:nvSpPr>
              <p:cNvPr id="40224" name="Line 40"/>
              <p:cNvSpPr>
                <a:spLocks noChangeShapeType="1"/>
              </p:cNvSpPr>
              <p:nvPr/>
            </p:nvSpPr>
            <p:spPr bwMode="auto">
              <a:xfrm flipH="1" flipV="1">
                <a:off x="1248" y="384"/>
                <a:ext cx="3888" cy="2448"/>
              </a:xfrm>
              <a:prstGeom prst="line">
                <a:avLst/>
              </a:prstGeom>
              <a:noFill/>
              <a:ln w="34925">
                <a:solidFill>
                  <a:schemeClr val="tx1"/>
                </a:solidFill>
                <a:round/>
                <a:headEnd/>
                <a:tailEnd/>
              </a:ln>
            </p:spPr>
            <p:txBody>
              <a:bodyPr/>
              <a:lstStyle/>
              <a:p>
                <a:endParaRPr lang="en-US"/>
              </a:p>
            </p:txBody>
          </p:sp>
          <p:sp>
            <p:nvSpPr>
              <p:cNvPr id="40225" name="Line 41"/>
              <p:cNvSpPr>
                <a:spLocks noChangeShapeType="1"/>
              </p:cNvSpPr>
              <p:nvPr/>
            </p:nvSpPr>
            <p:spPr bwMode="auto">
              <a:xfrm flipH="1" flipV="1">
                <a:off x="1488" y="1968"/>
                <a:ext cx="912" cy="48"/>
              </a:xfrm>
              <a:prstGeom prst="line">
                <a:avLst/>
              </a:prstGeom>
              <a:noFill/>
              <a:ln w="34925">
                <a:solidFill>
                  <a:schemeClr val="tx1"/>
                </a:solidFill>
                <a:round/>
                <a:headEnd/>
                <a:tailEnd/>
              </a:ln>
            </p:spPr>
            <p:txBody>
              <a:bodyPr/>
              <a:lstStyle/>
              <a:p>
                <a:endParaRPr lang="en-US"/>
              </a:p>
            </p:txBody>
          </p:sp>
          <p:sp>
            <p:nvSpPr>
              <p:cNvPr id="40226" name="Line 42"/>
              <p:cNvSpPr>
                <a:spLocks noChangeShapeType="1"/>
              </p:cNvSpPr>
              <p:nvPr/>
            </p:nvSpPr>
            <p:spPr bwMode="auto">
              <a:xfrm>
                <a:off x="3312" y="1392"/>
                <a:ext cx="1104" cy="0"/>
              </a:xfrm>
              <a:prstGeom prst="line">
                <a:avLst/>
              </a:prstGeom>
              <a:noFill/>
              <a:ln w="34925">
                <a:solidFill>
                  <a:schemeClr val="tx1"/>
                </a:solidFill>
                <a:round/>
                <a:headEnd/>
                <a:tailEnd/>
              </a:ln>
            </p:spPr>
            <p:txBody>
              <a:bodyPr/>
              <a:lstStyle/>
              <a:p>
                <a:endParaRPr lang="en-US"/>
              </a:p>
            </p:txBody>
          </p:sp>
          <p:sp>
            <p:nvSpPr>
              <p:cNvPr id="40227" name="Line 43"/>
              <p:cNvSpPr>
                <a:spLocks noChangeShapeType="1"/>
              </p:cNvSpPr>
              <p:nvPr/>
            </p:nvSpPr>
            <p:spPr bwMode="auto">
              <a:xfrm flipH="1">
                <a:off x="1296" y="1344"/>
                <a:ext cx="1968" cy="1680"/>
              </a:xfrm>
              <a:prstGeom prst="line">
                <a:avLst/>
              </a:prstGeom>
              <a:noFill/>
              <a:ln w="34925">
                <a:solidFill>
                  <a:schemeClr val="tx1"/>
                </a:solidFill>
                <a:round/>
                <a:headEnd/>
                <a:tailEnd/>
              </a:ln>
            </p:spPr>
            <p:txBody>
              <a:bodyPr/>
              <a:lstStyle/>
              <a:p>
                <a:endParaRPr lang="en-US"/>
              </a:p>
            </p:txBody>
          </p:sp>
          <p:pic>
            <p:nvPicPr>
              <p:cNvPr id="40228" name="Picture 44"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40229" name="Picture 45"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40230" name="Picture 46"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40231" name="Picture 47"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40232" name="Picture 48"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40233" name="Picture 49"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40234" name="Picture 50"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40235" name="Picture 51"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40236" name="Picture 52"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40237" name="Picture 53"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40238" name="Picture 54"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40239" name="Picture 55"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40240" name="Picture 56"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0241" name="Picture 57"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40242" name="Picture 58"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40243" name="Picture 59"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40244" name="Picture 60"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40245" name="Picture 61"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0246" name="Picture 62"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0247" name="Picture 63"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40248" name="Picture 64"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40249" name="Picture 65"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0250" name="Picture 66"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40251" name="Picture 67"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40252" name="Picture 68"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40253" name="Picture 69"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40254" name="Picture 70"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0255" name="Picture 71"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40256" name="Picture 72"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40257" name="Picture 73"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40258" name="Picture 74"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40259" name="Picture 75"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pic>
            <p:nvPicPr>
              <p:cNvPr id="40260" name="Picture 76"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0261" name="Picture 77"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0262" name="Picture 78"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0263" name="Picture 79"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0264" name="Picture 80"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0265" name="Picture 81"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sp>
            <p:nvSpPr>
              <p:cNvPr id="40266" name="Oval 82"/>
              <p:cNvSpPr>
                <a:spLocks noChangeArrowheads="1"/>
              </p:cNvSpPr>
              <p:nvPr/>
            </p:nvSpPr>
            <p:spPr bwMode="auto">
              <a:xfrm flipH="1">
                <a:off x="1056" y="3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67" name="Oval 83"/>
              <p:cNvSpPr>
                <a:spLocks noChangeArrowheads="1"/>
              </p:cNvSpPr>
              <p:nvPr/>
            </p:nvSpPr>
            <p:spPr bwMode="auto">
              <a:xfrm flipH="1">
                <a:off x="1238" y="4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68" name="Oval 84"/>
              <p:cNvSpPr>
                <a:spLocks noChangeArrowheads="1"/>
              </p:cNvSpPr>
              <p:nvPr/>
            </p:nvSpPr>
            <p:spPr bwMode="auto">
              <a:xfrm flipH="1">
                <a:off x="1430" y="2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69" name="Oval 85"/>
              <p:cNvSpPr>
                <a:spLocks noChangeArrowheads="1"/>
              </p:cNvSpPr>
              <p:nvPr/>
            </p:nvSpPr>
            <p:spPr bwMode="auto">
              <a:xfrm flipH="1">
                <a:off x="1296" y="90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0" name="Oval 86"/>
              <p:cNvSpPr>
                <a:spLocks noChangeArrowheads="1"/>
              </p:cNvSpPr>
              <p:nvPr/>
            </p:nvSpPr>
            <p:spPr bwMode="auto">
              <a:xfrm flipH="1">
                <a:off x="1488"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1" name="Oval 87"/>
              <p:cNvSpPr>
                <a:spLocks noChangeArrowheads="1"/>
              </p:cNvSpPr>
              <p:nvPr/>
            </p:nvSpPr>
            <p:spPr bwMode="auto">
              <a:xfrm flipH="1">
                <a:off x="960" y="480"/>
                <a:ext cx="58" cy="58"/>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40272" name="Oval 88"/>
              <p:cNvSpPr>
                <a:spLocks noChangeArrowheads="1"/>
              </p:cNvSpPr>
              <p:nvPr/>
            </p:nvSpPr>
            <p:spPr bwMode="auto">
              <a:xfrm flipH="1">
                <a:off x="2160"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3" name="Oval 89"/>
              <p:cNvSpPr>
                <a:spLocks noChangeArrowheads="1"/>
              </p:cNvSpPr>
              <p:nvPr/>
            </p:nvSpPr>
            <p:spPr bwMode="auto">
              <a:xfrm flipH="1">
                <a:off x="1296" y="12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4" name="Oval 90"/>
              <p:cNvSpPr>
                <a:spLocks noChangeArrowheads="1"/>
              </p:cNvSpPr>
              <p:nvPr/>
            </p:nvSpPr>
            <p:spPr bwMode="auto">
              <a:xfrm flipH="1">
                <a:off x="2592" y="5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5" name="Oval 91"/>
              <p:cNvSpPr>
                <a:spLocks noChangeArrowheads="1"/>
              </p:cNvSpPr>
              <p:nvPr/>
            </p:nvSpPr>
            <p:spPr bwMode="auto">
              <a:xfrm flipH="1">
                <a:off x="2304" y="7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6" name="Oval 92"/>
              <p:cNvSpPr>
                <a:spLocks noChangeArrowheads="1"/>
              </p:cNvSpPr>
              <p:nvPr/>
            </p:nvSpPr>
            <p:spPr bwMode="auto">
              <a:xfrm flipH="1">
                <a:off x="2112"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7" name="Oval 93"/>
              <p:cNvSpPr>
                <a:spLocks noChangeArrowheads="1"/>
              </p:cNvSpPr>
              <p:nvPr/>
            </p:nvSpPr>
            <p:spPr bwMode="auto">
              <a:xfrm flipH="1">
                <a:off x="2592"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8" name="Oval 94"/>
              <p:cNvSpPr>
                <a:spLocks noChangeArrowheads="1"/>
              </p:cNvSpPr>
              <p:nvPr/>
            </p:nvSpPr>
            <p:spPr bwMode="auto">
              <a:xfrm flipH="1">
                <a:off x="2304" y="19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79" name="Oval 95"/>
              <p:cNvSpPr>
                <a:spLocks noChangeArrowheads="1"/>
              </p:cNvSpPr>
              <p:nvPr/>
            </p:nvSpPr>
            <p:spPr bwMode="auto">
              <a:xfrm flipH="1">
                <a:off x="2496"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0" name="Oval 96"/>
              <p:cNvSpPr>
                <a:spLocks noChangeArrowheads="1"/>
              </p:cNvSpPr>
              <p:nvPr/>
            </p:nvSpPr>
            <p:spPr bwMode="auto">
              <a:xfrm flipH="1">
                <a:off x="1680" y="18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1" name="Oval 97"/>
              <p:cNvSpPr>
                <a:spLocks noChangeArrowheads="1"/>
              </p:cNvSpPr>
              <p:nvPr/>
            </p:nvSpPr>
            <p:spPr bwMode="auto">
              <a:xfrm flipH="1">
                <a:off x="2208" y="22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2" name="Oval 98"/>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3" name="Oval 99"/>
              <p:cNvSpPr>
                <a:spLocks noChangeArrowheads="1"/>
              </p:cNvSpPr>
              <p:nvPr/>
            </p:nvSpPr>
            <p:spPr bwMode="auto">
              <a:xfrm flipH="1">
                <a:off x="576" y="16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4" name="Oval 100"/>
              <p:cNvSpPr>
                <a:spLocks noChangeArrowheads="1"/>
              </p:cNvSpPr>
              <p:nvPr/>
            </p:nvSpPr>
            <p:spPr bwMode="auto">
              <a:xfrm flipH="1">
                <a:off x="480" y="18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5" name="Oval 101"/>
              <p:cNvSpPr>
                <a:spLocks noChangeArrowheads="1"/>
              </p:cNvSpPr>
              <p:nvPr/>
            </p:nvSpPr>
            <p:spPr bwMode="auto">
              <a:xfrm flipH="1">
                <a:off x="384"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6" name="Oval 102"/>
              <p:cNvSpPr>
                <a:spLocks noChangeArrowheads="1"/>
              </p:cNvSpPr>
              <p:nvPr/>
            </p:nvSpPr>
            <p:spPr bwMode="auto">
              <a:xfrm flipH="1">
                <a:off x="672" y="10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7" name="Oval 103"/>
              <p:cNvSpPr>
                <a:spLocks noChangeArrowheads="1"/>
              </p:cNvSpPr>
              <p:nvPr/>
            </p:nvSpPr>
            <p:spPr bwMode="auto">
              <a:xfrm flipH="1">
                <a:off x="67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8" name="Oval 104"/>
              <p:cNvSpPr>
                <a:spLocks noChangeArrowheads="1"/>
              </p:cNvSpPr>
              <p:nvPr/>
            </p:nvSpPr>
            <p:spPr bwMode="auto">
              <a:xfrm flipH="1">
                <a:off x="57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89" name="Oval 105"/>
              <p:cNvSpPr>
                <a:spLocks noChangeArrowheads="1"/>
              </p:cNvSpPr>
              <p:nvPr/>
            </p:nvSpPr>
            <p:spPr bwMode="auto">
              <a:xfrm flipH="1">
                <a:off x="3408"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0" name="Oval 106"/>
              <p:cNvSpPr>
                <a:spLocks noChangeArrowheads="1"/>
              </p:cNvSpPr>
              <p:nvPr/>
            </p:nvSpPr>
            <p:spPr bwMode="auto">
              <a:xfrm flipH="1">
                <a:off x="1296"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1" name="Oval 107"/>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2" name="Oval 108"/>
              <p:cNvSpPr>
                <a:spLocks noChangeArrowheads="1"/>
              </p:cNvSpPr>
              <p:nvPr/>
            </p:nvSpPr>
            <p:spPr bwMode="auto">
              <a:xfrm flipH="1">
                <a:off x="1056"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3" name="Oval 109"/>
              <p:cNvSpPr>
                <a:spLocks noChangeArrowheads="1"/>
              </p:cNvSpPr>
              <p:nvPr/>
            </p:nvSpPr>
            <p:spPr bwMode="auto">
              <a:xfrm flipH="1">
                <a:off x="12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4" name="Oval 110"/>
              <p:cNvSpPr>
                <a:spLocks noChangeArrowheads="1"/>
              </p:cNvSpPr>
              <p:nvPr/>
            </p:nvSpPr>
            <p:spPr bwMode="auto">
              <a:xfrm flipH="1">
                <a:off x="120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5" name="Oval 111"/>
              <p:cNvSpPr>
                <a:spLocks noChangeArrowheads="1"/>
              </p:cNvSpPr>
              <p:nvPr/>
            </p:nvSpPr>
            <p:spPr bwMode="auto">
              <a:xfrm flipH="1">
                <a:off x="1440"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6" name="Oval 112"/>
              <p:cNvSpPr>
                <a:spLocks noChangeArrowheads="1"/>
              </p:cNvSpPr>
              <p:nvPr/>
            </p:nvSpPr>
            <p:spPr bwMode="auto">
              <a:xfrm flipH="1">
                <a:off x="1920"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7" name="Oval 113"/>
              <p:cNvSpPr>
                <a:spLocks noChangeArrowheads="1"/>
              </p:cNvSpPr>
              <p:nvPr/>
            </p:nvSpPr>
            <p:spPr bwMode="auto">
              <a:xfrm flipH="1">
                <a:off x="3600"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8" name="Oval 114"/>
              <p:cNvSpPr>
                <a:spLocks noChangeArrowheads="1"/>
              </p:cNvSpPr>
              <p:nvPr/>
            </p:nvSpPr>
            <p:spPr bwMode="auto">
              <a:xfrm flipH="1">
                <a:off x="273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299" name="Oval 115"/>
              <p:cNvSpPr>
                <a:spLocks noChangeArrowheads="1"/>
              </p:cNvSpPr>
              <p:nvPr/>
            </p:nvSpPr>
            <p:spPr bwMode="auto">
              <a:xfrm flipH="1">
                <a:off x="3312"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0" name="Oval 116"/>
              <p:cNvSpPr>
                <a:spLocks noChangeArrowheads="1"/>
              </p:cNvSpPr>
              <p:nvPr/>
            </p:nvSpPr>
            <p:spPr bwMode="auto">
              <a:xfrm flipH="1">
                <a:off x="288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1" name="Oval 117"/>
              <p:cNvSpPr>
                <a:spLocks noChangeArrowheads="1"/>
              </p:cNvSpPr>
              <p:nvPr/>
            </p:nvSpPr>
            <p:spPr bwMode="auto">
              <a:xfrm flipH="1">
                <a:off x="3072"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2" name="Oval 118"/>
              <p:cNvSpPr>
                <a:spLocks noChangeArrowheads="1"/>
              </p:cNvSpPr>
              <p:nvPr/>
            </p:nvSpPr>
            <p:spPr bwMode="auto">
              <a:xfrm flipH="1">
                <a:off x="3024"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3" name="Oval 119"/>
              <p:cNvSpPr>
                <a:spLocks noChangeArrowheads="1"/>
              </p:cNvSpPr>
              <p:nvPr/>
            </p:nvSpPr>
            <p:spPr bwMode="auto">
              <a:xfrm flipH="1">
                <a:off x="4032" y="29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4" name="Oval 120"/>
              <p:cNvSpPr>
                <a:spLocks noChangeArrowheads="1"/>
              </p:cNvSpPr>
              <p:nvPr/>
            </p:nvSpPr>
            <p:spPr bwMode="auto">
              <a:xfrm flipH="1">
                <a:off x="3312"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5" name="Oval 121"/>
              <p:cNvSpPr>
                <a:spLocks noChangeArrowheads="1"/>
              </p:cNvSpPr>
              <p:nvPr/>
            </p:nvSpPr>
            <p:spPr bwMode="auto">
              <a:xfrm flipH="1">
                <a:off x="4320" y="31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6" name="Oval 122"/>
              <p:cNvSpPr>
                <a:spLocks noChangeArrowheads="1"/>
              </p:cNvSpPr>
              <p:nvPr/>
            </p:nvSpPr>
            <p:spPr bwMode="auto">
              <a:xfrm flipH="1">
                <a:off x="4080"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7" name="Oval 123"/>
              <p:cNvSpPr>
                <a:spLocks noChangeArrowheads="1"/>
              </p:cNvSpPr>
              <p:nvPr/>
            </p:nvSpPr>
            <p:spPr bwMode="auto">
              <a:xfrm flipH="1">
                <a:off x="5088" y="29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8" name="Oval 124"/>
              <p:cNvSpPr>
                <a:spLocks noChangeArrowheads="1"/>
              </p:cNvSpPr>
              <p:nvPr/>
            </p:nvSpPr>
            <p:spPr bwMode="auto">
              <a:xfrm flipH="1">
                <a:off x="3936"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09" name="Oval 125"/>
              <p:cNvSpPr>
                <a:spLocks noChangeArrowheads="1"/>
              </p:cNvSpPr>
              <p:nvPr/>
            </p:nvSpPr>
            <p:spPr bwMode="auto">
              <a:xfrm flipH="1">
                <a:off x="499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0" name="Oval 126"/>
              <p:cNvSpPr>
                <a:spLocks noChangeArrowheads="1"/>
              </p:cNvSpPr>
              <p:nvPr/>
            </p:nvSpPr>
            <p:spPr bwMode="auto">
              <a:xfrm flipH="1">
                <a:off x="4608" y="6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1" name="Oval 127"/>
              <p:cNvSpPr>
                <a:spLocks noChangeArrowheads="1"/>
              </p:cNvSpPr>
              <p:nvPr/>
            </p:nvSpPr>
            <p:spPr bwMode="auto">
              <a:xfrm flipH="1">
                <a:off x="254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2" name="Oval 128"/>
              <p:cNvSpPr>
                <a:spLocks noChangeArrowheads="1"/>
              </p:cNvSpPr>
              <p:nvPr/>
            </p:nvSpPr>
            <p:spPr bwMode="auto">
              <a:xfrm flipH="1">
                <a:off x="4608"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3" name="Oval 129"/>
              <p:cNvSpPr>
                <a:spLocks noChangeArrowheads="1"/>
              </p:cNvSpPr>
              <p:nvPr/>
            </p:nvSpPr>
            <p:spPr bwMode="auto">
              <a:xfrm flipH="1">
                <a:off x="1968" y="35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4" name="Oval 130"/>
              <p:cNvSpPr>
                <a:spLocks noChangeArrowheads="1"/>
              </p:cNvSpPr>
              <p:nvPr/>
            </p:nvSpPr>
            <p:spPr bwMode="auto">
              <a:xfrm flipH="1">
                <a:off x="4752" y="91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5" name="Oval 131"/>
              <p:cNvSpPr>
                <a:spLocks noChangeArrowheads="1"/>
              </p:cNvSpPr>
              <p:nvPr/>
            </p:nvSpPr>
            <p:spPr bwMode="auto">
              <a:xfrm flipH="1">
                <a:off x="2832" y="36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6" name="Oval 132"/>
              <p:cNvSpPr>
                <a:spLocks noChangeArrowheads="1"/>
              </p:cNvSpPr>
              <p:nvPr/>
            </p:nvSpPr>
            <p:spPr bwMode="auto">
              <a:xfrm flipH="1">
                <a:off x="5280"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7" name="Oval 133"/>
              <p:cNvSpPr>
                <a:spLocks noChangeArrowheads="1"/>
              </p:cNvSpPr>
              <p:nvPr/>
            </p:nvSpPr>
            <p:spPr bwMode="auto">
              <a:xfrm flipH="1">
                <a:off x="3600"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8" name="Oval 134"/>
              <p:cNvSpPr>
                <a:spLocks noChangeArrowheads="1"/>
              </p:cNvSpPr>
              <p:nvPr/>
            </p:nvSpPr>
            <p:spPr bwMode="auto">
              <a:xfrm flipH="1">
                <a:off x="5472"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19" name="Oval 135"/>
              <p:cNvSpPr>
                <a:spLocks noChangeArrowheads="1"/>
              </p:cNvSpPr>
              <p:nvPr/>
            </p:nvSpPr>
            <p:spPr bwMode="auto">
              <a:xfrm flipH="1">
                <a:off x="139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0" name="Oval 136"/>
              <p:cNvSpPr>
                <a:spLocks noChangeArrowheads="1"/>
              </p:cNvSpPr>
              <p:nvPr/>
            </p:nvSpPr>
            <p:spPr bwMode="auto">
              <a:xfrm flipH="1">
                <a:off x="5280"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1" name="Oval 137"/>
              <p:cNvSpPr>
                <a:spLocks noChangeArrowheads="1"/>
              </p:cNvSpPr>
              <p:nvPr/>
            </p:nvSpPr>
            <p:spPr bwMode="auto">
              <a:xfrm flipH="1">
                <a:off x="91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2" name="Oval 138"/>
              <p:cNvSpPr>
                <a:spLocks noChangeArrowheads="1"/>
              </p:cNvSpPr>
              <p:nvPr/>
            </p:nvSpPr>
            <p:spPr bwMode="auto">
              <a:xfrm flipH="1">
                <a:off x="4272" y="13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3" name="Oval 139"/>
              <p:cNvSpPr>
                <a:spLocks noChangeArrowheads="1"/>
              </p:cNvSpPr>
              <p:nvPr/>
            </p:nvSpPr>
            <p:spPr bwMode="auto">
              <a:xfrm flipH="1">
                <a:off x="5280"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4" name="Oval 140"/>
              <p:cNvSpPr>
                <a:spLocks noChangeArrowheads="1"/>
              </p:cNvSpPr>
              <p:nvPr/>
            </p:nvSpPr>
            <p:spPr bwMode="auto">
              <a:xfrm flipH="1">
                <a:off x="4512" y="13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5" name="Oval 141"/>
              <p:cNvSpPr>
                <a:spLocks noChangeArrowheads="1"/>
              </p:cNvSpPr>
              <p:nvPr/>
            </p:nvSpPr>
            <p:spPr bwMode="auto">
              <a:xfrm flipH="1">
                <a:off x="4944" y="36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6" name="Oval 142"/>
              <p:cNvSpPr>
                <a:spLocks noChangeArrowheads="1"/>
              </p:cNvSpPr>
              <p:nvPr/>
            </p:nvSpPr>
            <p:spPr bwMode="auto">
              <a:xfrm flipH="1">
                <a:off x="3456"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7" name="Oval 143"/>
              <p:cNvSpPr>
                <a:spLocks noChangeArrowheads="1"/>
              </p:cNvSpPr>
              <p:nvPr/>
            </p:nvSpPr>
            <p:spPr bwMode="auto">
              <a:xfrm flipH="1">
                <a:off x="446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8" name="Oval 144"/>
              <p:cNvSpPr>
                <a:spLocks noChangeArrowheads="1"/>
              </p:cNvSpPr>
              <p:nvPr/>
            </p:nvSpPr>
            <p:spPr bwMode="auto">
              <a:xfrm flipH="1">
                <a:off x="3456" y="11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29" name="Oval 145"/>
              <p:cNvSpPr>
                <a:spLocks noChangeArrowheads="1"/>
              </p:cNvSpPr>
              <p:nvPr/>
            </p:nvSpPr>
            <p:spPr bwMode="auto">
              <a:xfrm flipH="1">
                <a:off x="4272"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0" name="Oval 146"/>
              <p:cNvSpPr>
                <a:spLocks noChangeArrowheads="1"/>
              </p:cNvSpPr>
              <p:nvPr/>
            </p:nvSpPr>
            <p:spPr bwMode="auto">
              <a:xfrm flipH="1">
                <a:off x="3936"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1" name="Oval 147"/>
              <p:cNvSpPr>
                <a:spLocks noChangeArrowheads="1"/>
              </p:cNvSpPr>
              <p:nvPr/>
            </p:nvSpPr>
            <p:spPr bwMode="auto">
              <a:xfrm flipH="1">
                <a:off x="3408"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2" name="Oval 148"/>
              <p:cNvSpPr>
                <a:spLocks noChangeArrowheads="1"/>
              </p:cNvSpPr>
              <p:nvPr/>
            </p:nvSpPr>
            <p:spPr bwMode="auto">
              <a:xfrm flipH="1">
                <a:off x="4272" y="19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3" name="Oval 149"/>
              <p:cNvSpPr>
                <a:spLocks noChangeArrowheads="1"/>
              </p:cNvSpPr>
              <p:nvPr/>
            </p:nvSpPr>
            <p:spPr bwMode="auto">
              <a:xfrm flipH="1">
                <a:off x="1296"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4" name="Oval 150"/>
              <p:cNvSpPr>
                <a:spLocks noChangeArrowheads="1"/>
              </p:cNvSpPr>
              <p:nvPr/>
            </p:nvSpPr>
            <p:spPr bwMode="auto">
              <a:xfrm flipH="1">
                <a:off x="3840"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5" name="Oval 151"/>
              <p:cNvSpPr>
                <a:spLocks noChangeArrowheads="1"/>
              </p:cNvSpPr>
              <p:nvPr/>
            </p:nvSpPr>
            <p:spPr bwMode="auto">
              <a:xfrm flipH="1">
                <a:off x="3600"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6" name="Oval 152"/>
              <p:cNvSpPr>
                <a:spLocks noChangeArrowheads="1"/>
              </p:cNvSpPr>
              <p:nvPr/>
            </p:nvSpPr>
            <p:spPr bwMode="auto">
              <a:xfrm flipH="1">
                <a:off x="4848"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7" name="Oval 153"/>
              <p:cNvSpPr>
                <a:spLocks noChangeArrowheads="1"/>
              </p:cNvSpPr>
              <p:nvPr/>
            </p:nvSpPr>
            <p:spPr bwMode="auto">
              <a:xfrm flipH="1">
                <a:off x="62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8" name="Oval 154"/>
              <p:cNvSpPr>
                <a:spLocks noChangeArrowheads="1"/>
              </p:cNvSpPr>
              <p:nvPr/>
            </p:nvSpPr>
            <p:spPr bwMode="auto">
              <a:xfrm flipH="1">
                <a:off x="5136"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39" name="Oval 155"/>
              <p:cNvSpPr>
                <a:spLocks noChangeArrowheads="1"/>
              </p:cNvSpPr>
              <p:nvPr/>
            </p:nvSpPr>
            <p:spPr bwMode="auto">
              <a:xfrm flipH="1">
                <a:off x="192" y="24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40" name="Oval 156"/>
              <p:cNvSpPr>
                <a:spLocks noChangeArrowheads="1"/>
              </p:cNvSpPr>
              <p:nvPr/>
            </p:nvSpPr>
            <p:spPr bwMode="auto">
              <a:xfrm flipH="1">
                <a:off x="48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41" name="Oval 157"/>
              <p:cNvSpPr>
                <a:spLocks noChangeArrowheads="1"/>
              </p:cNvSpPr>
              <p:nvPr/>
            </p:nvSpPr>
            <p:spPr bwMode="auto">
              <a:xfrm flipH="1">
                <a:off x="192" y="34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342" name="Oval 158"/>
              <p:cNvSpPr>
                <a:spLocks noChangeArrowheads="1"/>
              </p:cNvSpPr>
              <p:nvPr/>
            </p:nvSpPr>
            <p:spPr bwMode="auto">
              <a:xfrm flipH="1">
                <a:off x="1200" y="2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3" name="Oval 159"/>
              <p:cNvSpPr>
                <a:spLocks noChangeArrowheads="1"/>
              </p:cNvSpPr>
              <p:nvPr/>
            </p:nvSpPr>
            <p:spPr bwMode="auto">
              <a:xfrm flipH="1">
                <a:off x="1392" y="3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4" name="Oval 160"/>
              <p:cNvSpPr>
                <a:spLocks noChangeArrowheads="1"/>
              </p:cNvSpPr>
              <p:nvPr/>
            </p:nvSpPr>
            <p:spPr bwMode="auto">
              <a:xfrm flipH="1">
                <a:off x="22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5" name="Oval 161"/>
              <p:cNvSpPr>
                <a:spLocks noChangeArrowheads="1"/>
              </p:cNvSpPr>
              <p:nvPr/>
            </p:nvSpPr>
            <p:spPr bwMode="auto">
              <a:xfrm flipH="1">
                <a:off x="2448"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6" name="Oval 162"/>
              <p:cNvSpPr>
                <a:spLocks noChangeArrowheads="1"/>
              </p:cNvSpPr>
              <p:nvPr/>
            </p:nvSpPr>
            <p:spPr bwMode="auto">
              <a:xfrm flipH="1">
                <a:off x="2496" y="4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7" name="Oval 163"/>
              <p:cNvSpPr>
                <a:spLocks noChangeArrowheads="1"/>
              </p:cNvSpPr>
              <p:nvPr/>
            </p:nvSpPr>
            <p:spPr bwMode="auto">
              <a:xfrm flipH="1">
                <a:off x="34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8" name="Oval 164"/>
              <p:cNvSpPr>
                <a:spLocks noChangeArrowheads="1"/>
              </p:cNvSpPr>
              <p:nvPr/>
            </p:nvSpPr>
            <p:spPr bwMode="auto">
              <a:xfrm flipH="1">
                <a:off x="3216"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49" name="Oval 165"/>
              <p:cNvSpPr>
                <a:spLocks noChangeArrowheads="1"/>
              </p:cNvSpPr>
              <p:nvPr/>
            </p:nvSpPr>
            <p:spPr bwMode="auto">
              <a:xfrm flipH="1">
                <a:off x="307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0" name="Oval 166"/>
              <p:cNvSpPr>
                <a:spLocks noChangeArrowheads="1"/>
              </p:cNvSpPr>
              <p:nvPr/>
            </p:nvSpPr>
            <p:spPr bwMode="auto">
              <a:xfrm flipH="1">
                <a:off x="3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1" name="Oval 167"/>
              <p:cNvSpPr>
                <a:spLocks noChangeArrowheads="1"/>
              </p:cNvSpPr>
              <p:nvPr/>
            </p:nvSpPr>
            <p:spPr bwMode="auto">
              <a:xfrm flipH="1">
                <a:off x="720"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2" name="Oval 168"/>
              <p:cNvSpPr>
                <a:spLocks noChangeArrowheads="1"/>
              </p:cNvSpPr>
              <p:nvPr/>
            </p:nvSpPr>
            <p:spPr bwMode="auto">
              <a:xfrm flipH="1">
                <a:off x="2256" y="105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3" name="Oval 169"/>
              <p:cNvSpPr>
                <a:spLocks noChangeArrowheads="1"/>
              </p:cNvSpPr>
              <p:nvPr/>
            </p:nvSpPr>
            <p:spPr bwMode="auto">
              <a:xfrm flipH="1">
                <a:off x="2160" y="13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4" name="Oval 170"/>
              <p:cNvSpPr>
                <a:spLocks noChangeArrowheads="1"/>
              </p:cNvSpPr>
              <p:nvPr/>
            </p:nvSpPr>
            <p:spPr bwMode="auto">
              <a:xfrm flipH="1">
                <a:off x="244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5" name="Oval 171"/>
              <p:cNvSpPr>
                <a:spLocks noChangeArrowheads="1"/>
              </p:cNvSpPr>
              <p:nvPr/>
            </p:nvSpPr>
            <p:spPr bwMode="auto">
              <a:xfrm flipH="1">
                <a:off x="148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6" name="Oval 172"/>
              <p:cNvSpPr>
                <a:spLocks noChangeArrowheads="1"/>
              </p:cNvSpPr>
              <p:nvPr/>
            </p:nvSpPr>
            <p:spPr bwMode="auto">
              <a:xfrm flipH="1">
                <a:off x="1536"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7" name="Oval 173"/>
              <p:cNvSpPr>
                <a:spLocks noChangeArrowheads="1"/>
              </p:cNvSpPr>
              <p:nvPr/>
            </p:nvSpPr>
            <p:spPr bwMode="auto">
              <a:xfrm flipH="1">
                <a:off x="129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8" name="Oval 174"/>
              <p:cNvSpPr>
                <a:spLocks noChangeArrowheads="1"/>
              </p:cNvSpPr>
              <p:nvPr/>
            </p:nvSpPr>
            <p:spPr bwMode="auto">
              <a:xfrm flipH="1">
                <a:off x="2448" y="216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59" name="Oval 175"/>
              <p:cNvSpPr>
                <a:spLocks noChangeArrowheads="1"/>
              </p:cNvSpPr>
              <p:nvPr/>
            </p:nvSpPr>
            <p:spPr bwMode="auto">
              <a:xfrm flipH="1">
                <a:off x="2496" y="18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0" name="Oval 176"/>
              <p:cNvSpPr>
                <a:spLocks noChangeArrowheads="1"/>
              </p:cNvSpPr>
              <p:nvPr/>
            </p:nvSpPr>
            <p:spPr bwMode="auto">
              <a:xfrm flipH="1">
                <a:off x="3168"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1" name="Oval 177"/>
              <p:cNvSpPr>
                <a:spLocks noChangeArrowheads="1"/>
              </p:cNvSpPr>
              <p:nvPr/>
            </p:nvSpPr>
            <p:spPr bwMode="auto">
              <a:xfrm flipH="1">
                <a:off x="321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2" name="Oval 178"/>
              <p:cNvSpPr>
                <a:spLocks noChangeArrowheads="1"/>
              </p:cNvSpPr>
              <p:nvPr/>
            </p:nvSpPr>
            <p:spPr bwMode="auto">
              <a:xfrm flipH="1">
                <a:off x="2976"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3" name="Oval 179"/>
              <p:cNvSpPr>
                <a:spLocks noChangeArrowheads="1"/>
              </p:cNvSpPr>
              <p:nvPr/>
            </p:nvSpPr>
            <p:spPr bwMode="auto">
              <a:xfrm flipH="1">
                <a:off x="4080"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4" name="Oval 180"/>
              <p:cNvSpPr>
                <a:spLocks noChangeArrowheads="1"/>
              </p:cNvSpPr>
              <p:nvPr/>
            </p:nvSpPr>
            <p:spPr bwMode="auto">
              <a:xfrm flipH="1">
                <a:off x="4416" y="14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5" name="Oval 181"/>
              <p:cNvSpPr>
                <a:spLocks noChangeArrowheads="1"/>
              </p:cNvSpPr>
              <p:nvPr/>
            </p:nvSpPr>
            <p:spPr bwMode="auto">
              <a:xfrm flipH="1">
                <a:off x="4224"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6" name="Oval 182"/>
              <p:cNvSpPr>
                <a:spLocks noChangeArrowheads="1"/>
              </p:cNvSpPr>
              <p:nvPr/>
            </p:nvSpPr>
            <p:spPr bwMode="auto">
              <a:xfrm flipH="1">
                <a:off x="475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7" name="Oval 183"/>
              <p:cNvSpPr>
                <a:spLocks noChangeArrowheads="1"/>
              </p:cNvSpPr>
              <p:nvPr/>
            </p:nvSpPr>
            <p:spPr bwMode="auto">
              <a:xfrm flipH="1">
                <a:off x="4512"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8" name="Oval 184"/>
              <p:cNvSpPr>
                <a:spLocks noChangeArrowheads="1"/>
              </p:cNvSpPr>
              <p:nvPr/>
            </p:nvSpPr>
            <p:spPr bwMode="auto">
              <a:xfrm flipH="1">
                <a:off x="3984" y="3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69" name="Oval 185"/>
              <p:cNvSpPr>
                <a:spLocks noChangeArrowheads="1"/>
              </p:cNvSpPr>
              <p:nvPr/>
            </p:nvSpPr>
            <p:spPr bwMode="auto">
              <a:xfrm flipH="1">
                <a:off x="4128"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0" name="Oval 186"/>
              <p:cNvSpPr>
                <a:spLocks noChangeArrowheads="1"/>
              </p:cNvSpPr>
              <p:nvPr/>
            </p:nvSpPr>
            <p:spPr bwMode="auto">
              <a:xfrm flipH="1">
                <a:off x="5424"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1" name="Oval 187"/>
              <p:cNvSpPr>
                <a:spLocks noChangeArrowheads="1"/>
              </p:cNvSpPr>
              <p:nvPr/>
            </p:nvSpPr>
            <p:spPr bwMode="auto">
              <a:xfrm flipH="1">
                <a:off x="51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2" name="Oval 188"/>
              <p:cNvSpPr>
                <a:spLocks noChangeArrowheads="1"/>
              </p:cNvSpPr>
              <p:nvPr/>
            </p:nvSpPr>
            <p:spPr bwMode="auto">
              <a:xfrm flipH="1">
                <a:off x="499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3" name="Oval 189"/>
              <p:cNvSpPr>
                <a:spLocks noChangeArrowheads="1"/>
              </p:cNvSpPr>
              <p:nvPr/>
            </p:nvSpPr>
            <p:spPr bwMode="auto">
              <a:xfrm flipH="1">
                <a:off x="5088"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4" name="Oval 190"/>
              <p:cNvSpPr>
                <a:spLocks noChangeArrowheads="1"/>
              </p:cNvSpPr>
              <p:nvPr/>
            </p:nvSpPr>
            <p:spPr bwMode="auto">
              <a:xfrm flipH="1">
                <a:off x="5136"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5" name="Oval 191"/>
              <p:cNvSpPr>
                <a:spLocks noChangeArrowheads="1"/>
              </p:cNvSpPr>
              <p:nvPr/>
            </p:nvSpPr>
            <p:spPr bwMode="auto">
              <a:xfrm flipH="1">
                <a:off x="5184" y="27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6" name="Oval 192"/>
              <p:cNvSpPr>
                <a:spLocks noChangeArrowheads="1"/>
              </p:cNvSpPr>
              <p:nvPr/>
            </p:nvSpPr>
            <p:spPr bwMode="auto">
              <a:xfrm flipH="1">
                <a:off x="4896"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7" name="Oval 193"/>
              <p:cNvSpPr>
                <a:spLocks noChangeArrowheads="1"/>
              </p:cNvSpPr>
              <p:nvPr/>
            </p:nvSpPr>
            <p:spPr bwMode="auto">
              <a:xfrm flipH="1">
                <a:off x="4464" y="26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8" name="Oval 194"/>
              <p:cNvSpPr>
                <a:spLocks noChangeArrowheads="1"/>
              </p:cNvSpPr>
              <p:nvPr/>
            </p:nvSpPr>
            <p:spPr bwMode="auto">
              <a:xfrm flipH="1">
                <a:off x="4272" y="24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79" name="Oval 195"/>
              <p:cNvSpPr>
                <a:spLocks noChangeArrowheads="1"/>
              </p:cNvSpPr>
              <p:nvPr/>
            </p:nvSpPr>
            <p:spPr bwMode="auto">
              <a:xfrm flipH="1">
                <a:off x="4176"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0" name="Oval 196"/>
              <p:cNvSpPr>
                <a:spLocks noChangeArrowheads="1"/>
              </p:cNvSpPr>
              <p:nvPr/>
            </p:nvSpPr>
            <p:spPr bwMode="auto">
              <a:xfrm flipH="1">
                <a:off x="4464"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1" name="Oval 197"/>
              <p:cNvSpPr>
                <a:spLocks noChangeArrowheads="1"/>
              </p:cNvSpPr>
              <p:nvPr/>
            </p:nvSpPr>
            <p:spPr bwMode="auto">
              <a:xfrm flipH="1">
                <a:off x="4464" y="331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2" name="Oval 198"/>
              <p:cNvSpPr>
                <a:spLocks noChangeArrowheads="1"/>
              </p:cNvSpPr>
              <p:nvPr/>
            </p:nvSpPr>
            <p:spPr bwMode="auto">
              <a:xfrm flipH="1">
                <a:off x="4992"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3" name="Oval 199"/>
              <p:cNvSpPr>
                <a:spLocks noChangeArrowheads="1"/>
              </p:cNvSpPr>
              <p:nvPr/>
            </p:nvSpPr>
            <p:spPr bwMode="auto">
              <a:xfrm flipH="1">
                <a:off x="5184"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4" name="Oval 200"/>
              <p:cNvSpPr>
                <a:spLocks noChangeArrowheads="1"/>
              </p:cNvSpPr>
              <p:nvPr/>
            </p:nvSpPr>
            <p:spPr bwMode="auto">
              <a:xfrm flipH="1">
                <a:off x="5376"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5" name="Oval 201"/>
              <p:cNvSpPr>
                <a:spLocks noChangeArrowheads="1"/>
              </p:cNvSpPr>
              <p:nvPr/>
            </p:nvSpPr>
            <p:spPr bwMode="auto">
              <a:xfrm flipH="1">
                <a:off x="45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6" name="Oval 202"/>
              <p:cNvSpPr>
                <a:spLocks noChangeArrowheads="1"/>
              </p:cNvSpPr>
              <p:nvPr/>
            </p:nvSpPr>
            <p:spPr bwMode="auto">
              <a:xfrm flipH="1">
                <a:off x="4128"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7" name="Oval 203"/>
              <p:cNvSpPr>
                <a:spLocks noChangeArrowheads="1"/>
              </p:cNvSpPr>
              <p:nvPr/>
            </p:nvSpPr>
            <p:spPr bwMode="auto">
              <a:xfrm flipH="1">
                <a:off x="4176" y="39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8" name="Oval 204"/>
              <p:cNvSpPr>
                <a:spLocks noChangeArrowheads="1"/>
              </p:cNvSpPr>
              <p:nvPr/>
            </p:nvSpPr>
            <p:spPr bwMode="auto">
              <a:xfrm flipH="1">
                <a:off x="3408" y="39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89" name="Oval 205"/>
              <p:cNvSpPr>
                <a:spLocks noChangeArrowheads="1"/>
              </p:cNvSpPr>
              <p:nvPr/>
            </p:nvSpPr>
            <p:spPr bwMode="auto">
              <a:xfrm flipH="1">
                <a:off x="3360" y="36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0" name="Oval 206"/>
              <p:cNvSpPr>
                <a:spLocks noChangeArrowheads="1"/>
              </p:cNvSpPr>
              <p:nvPr/>
            </p:nvSpPr>
            <p:spPr bwMode="auto">
              <a:xfrm flipH="1">
                <a:off x="278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1" name="Oval 207"/>
              <p:cNvSpPr>
                <a:spLocks noChangeArrowheads="1"/>
              </p:cNvSpPr>
              <p:nvPr/>
            </p:nvSpPr>
            <p:spPr bwMode="auto">
              <a:xfrm flipH="1">
                <a:off x="2688" y="36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2" name="Oval 208"/>
              <p:cNvSpPr>
                <a:spLocks noChangeArrowheads="1"/>
              </p:cNvSpPr>
              <p:nvPr/>
            </p:nvSpPr>
            <p:spPr bwMode="auto">
              <a:xfrm flipH="1">
                <a:off x="2448"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3" name="Oval 209"/>
              <p:cNvSpPr>
                <a:spLocks noChangeArrowheads="1"/>
              </p:cNvSpPr>
              <p:nvPr/>
            </p:nvSpPr>
            <p:spPr bwMode="auto">
              <a:xfrm flipH="1">
                <a:off x="3456"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4" name="Oval 210"/>
              <p:cNvSpPr>
                <a:spLocks noChangeArrowheads="1"/>
              </p:cNvSpPr>
              <p:nvPr/>
            </p:nvSpPr>
            <p:spPr bwMode="auto">
              <a:xfrm flipH="1">
                <a:off x="3312"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5" name="Oval 211"/>
              <p:cNvSpPr>
                <a:spLocks noChangeArrowheads="1"/>
              </p:cNvSpPr>
              <p:nvPr/>
            </p:nvSpPr>
            <p:spPr bwMode="auto">
              <a:xfrm flipH="1">
                <a:off x="288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6" name="Oval 212"/>
              <p:cNvSpPr>
                <a:spLocks noChangeArrowheads="1"/>
              </p:cNvSpPr>
              <p:nvPr/>
            </p:nvSpPr>
            <p:spPr bwMode="auto">
              <a:xfrm flipH="1">
                <a:off x="2928" y="26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7" name="Oval 213"/>
              <p:cNvSpPr>
                <a:spLocks noChangeArrowheads="1"/>
              </p:cNvSpPr>
              <p:nvPr/>
            </p:nvSpPr>
            <p:spPr bwMode="auto">
              <a:xfrm flipH="1">
                <a:off x="216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8" name="Oval 214"/>
              <p:cNvSpPr>
                <a:spLocks noChangeArrowheads="1"/>
              </p:cNvSpPr>
              <p:nvPr/>
            </p:nvSpPr>
            <p:spPr bwMode="auto">
              <a:xfrm flipH="1">
                <a:off x="1824"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399" name="Oval 215"/>
              <p:cNvSpPr>
                <a:spLocks noChangeArrowheads="1"/>
              </p:cNvSpPr>
              <p:nvPr/>
            </p:nvSpPr>
            <p:spPr bwMode="auto">
              <a:xfrm flipH="1">
                <a:off x="2304"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0" name="Oval 216"/>
              <p:cNvSpPr>
                <a:spLocks noChangeArrowheads="1"/>
              </p:cNvSpPr>
              <p:nvPr/>
            </p:nvSpPr>
            <p:spPr bwMode="auto">
              <a:xfrm flipH="1">
                <a:off x="182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1" name="Oval 217"/>
              <p:cNvSpPr>
                <a:spLocks noChangeArrowheads="1"/>
              </p:cNvSpPr>
              <p:nvPr/>
            </p:nvSpPr>
            <p:spPr bwMode="auto">
              <a:xfrm flipH="1">
                <a:off x="2016"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2" name="Oval 218"/>
              <p:cNvSpPr>
                <a:spLocks noChangeArrowheads="1"/>
              </p:cNvSpPr>
              <p:nvPr/>
            </p:nvSpPr>
            <p:spPr bwMode="auto">
              <a:xfrm flipH="1">
                <a:off x="1152"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3" name="Oval 219"/>
              <p:cNvSpPr>
                <a:spLocks noChangeArrowheads="1"/>
              </p:cNvSpPr>
              <p:nvPr/>
            </p:nvSpPr>
            <p:spPr bwMode="auto">
              <a:xfrm flipH="1">
                <a:off x="9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4" name="Oval 220"/>
              <p:cNvSpPr>
                <a:spLocks noChangeArrowheads="1"/>
              </p:cNvSpPr>
              <p:nvPr/>
            </p:nvSpPr>
            <p:spPr bwMode="auto">
              <a:xfrm flipH="1">
                <a:off x="1104"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5" name="Oval 221"/>
              <p:cNvSpPr>
                <a:spLocks noChangeArrowheads="1"/>
              </p:cNvSpPr>
              <p:nvPr/>
            </p:nvSpPr>
            <p:spPr bwMode="auto">
              <a:xfrm flipH="1">
                <a:off x="1440"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6" name="Oval 222"/>
              <p:cNvSpPr>
                <a:spLocks noChangeArrowheads="1"/>
              </p:cNvSpPr>
              <p:nvPr/>
            </p:nvSpPr>
            <p:spPr bwMode="auto">
              <a:xfrm flipH="1">
                <a:off x="1056"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7" name="Oval 223"/>
              <p:cNvSpPr>
                <a:spLocks noChangeArrowheads="1"/>
              </p:cNvSpPr>
              <p:nvPr/>
            </p:nvSpPr>
            <p:spPr bwMode="auto">
              <a:xfrm flipH="1">
                <a:off x="1152" y="31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8" name="Oval 224"/>
              <p:cNvSpPr>
                <a:spLocks noChangeArrowheads="1"/>
              </p:cNvSpPr>
              <p:nvPr/>
            </p:nvSpPr>
            <p:spPr bwMode="auto">
              <a:xfrm flipH="1">
                <a:off x="528" y="340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09" name="Oval 225"/>
              <p:cNvSpPr>
                <a:spLocks noChangeArrowheads="1"/>
              </p:cNvSpPr>
              <p:nvPr/>
            </p:nvSpPr>
            <p:spPr bwMode="auto">
              <a:xfrm flipH="1">
                <a:off x="144"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0" name="Oval 226"/>
              <p:cNvSpPr>
                <a:spLocks noChangeArrowheads="1"/>
              </p:cNvSpPr>
              <p:nvPr/>
            </p:nvSpPr>
            <p:spPr bwMode="auto">
              <a:xfrm flipH="1">
                <a:off x="384"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1" name="Oval 227"/>
              <p:cNvSpPr>
                <a:spLocks noChangeArrowheads="1"/>
              </p:cNvSpPr>
              <p:nvPr/>
            </p:nvSpPr>
            <p:spPr bwMode="auto">
              <a:xfrm flipH="1">
                <a:off x="192" y="27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2" name="Oval 228"/>
              <p:cNvSpPr>
                <a:spLocks noChangeArrowheads="1"/>
              </p:cNvSpPr>
              <p:nvPr/>
            </p:nvSpPr>
            <p:spPr bwMode="auto">
              <a:xfrm flipH="1">
                <a:off x="384"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3" name="Oval 229"/>
              <p:cNvSpPr>
                <a:spLocks noChangeArrowheads="1"/>
              </p:cNvSpPr>
              <p:nvPr/>
            </p:nvSpPr>
            <p:spPr bwMode="auto">
              <a:xfrm flipH="1">
                <a:off x="624" y="19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4" name="Oval 230"/>
              <p:cNvSpPr>
                <a:spLocks noChangeArrowheads="1"/>
              </p:cNvSpPr>
              <p:nvPr/>
            </p:nvSpPr>
            <p:spPr bwMode="auto">
              <a:xfrm flipH="1">
                <a:off x="67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5" name="Oval 231"/>
              <p:cNvSpPr>
                <a:spLocks noChangeArrowheads="1"/>
              </p:cNvSpPr>
              <p:nvPr/>
            </p:nvSpPr>
            <p:spPr bwMode="auto">
              <a:xfrm flipH="1">
                <a:off x="432"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16" name="Oval 232"/>
              <p:cNvSpPr>
                <a:spLocks noChangeArrowheads="1"/>
              </p:cNvSpPr>
              <p:nvPr/>
            </p:nvSpPr>
            <p:spPr bwMode="auto">
              <a:xfrm flipH="1">
                <a:off x="960" y="2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17" name="Oval 233"/>
              <p:cNvSpPr>
                <a:spLocks noChangeArrowheads="1"/>
              </p:cNvSpPr>
              <p:nvPr/>
            </p:nvSpPr>
            <p:spPr bwMode="auto">
              <a:xfrm flipH="1">
                <a:off x="1104" y="4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18" name="Oval 234"/>
              <p:cNvSpPr>
                <a:spLocks noChangeArrowheads="1"/>
              </p:cNvSpPr>
              <p:nvPr/>
            </p:nvSpPr>
            <p:spPr bwMode="auto">
              <a:xfrm flipH="1">
                <a:off x="2448" y="6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19" name="Oval 235"/>
              <p:cNvSpPr>
                <a:spLocks noChangeArrowheads="1"/>
              </p:cNvSpPr>
              <p:nvPr/>
            </p:nvSpPr>
            <p:spPr bwMode="auto">
              <a:xfrm flipH="1">
                <a:off x="2304"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0" name="Oval 236"/>
              <p:cNvSpPr>
                <a:spLocks noChangeArrowheads="1"/>
              </p:cNvSpPr>
              <p:nvPr/>
            </p:nvSpPr>
            <p:spPr bwMode="auto">
              <a:xfrm flipH="1">
                <a:off x="3216" y="6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1" name="Oval 237"/>
              <p:cNvSpPr>
                <a:spLocks noChangeArrowheads="1"/>
              </p:cNvSpPr>
              <p:nvPr/>
            </p:nvSpPr>
            <p:spPr bwMode="auto">
              <a:xfrm flipH="1">
                <a:off x="3504" y="8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2" name="Oval 238"/>
              <p:cNvSpPr>
                <a:spLocks noChangeArrowheads="1"/>
              </p:cNvSpPr>
              <p:nvPr/>
            </p:nvSpPr>
            <p:spPr bwMode="auto">
              <a:xfrm flipH="1">
                <a:off x="3888"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3" name="Oval 239"/>
              <p:cNvSpPr>
                <a:spLocks noChangeArrowheads="1"/>
              </p:cNvSpPr>
              <p:nvPr/>
            </p:nvSpPr>
            <p:spPr bwMode="auto">
              <a:xfrm flipH="1">
                <a:off x="4128" y="3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4" name="Oval 240"/>
              <p:cNvSpPr>
                <a:spLocks noChangeArrowheads="1"/>
              </p:cNvSpPr>
              <p:nvPr/>
            </p:nvSpPr>
            <p:spPr bwMode="auto">
              <a:xfrm flipH="1">
                <a:off x="4752"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5" name="Oval 241"/>
              <p:cNvSpPr>
                <a:spLocks noChangeArrowheads="1"/>
              </p:cNvSpPr>
              <p:nvPr/>
            </p:nvSpPr>
            <p:spPr bwMode="auto">
              <a:xfrm flipH="1">
                <a:off x="4800"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6" name="Oval 242"/>
              <p:cNvSpPr>
                <a:spLocks noChangeArrowheads="1"/>
              </p:cNvSpPr>
              <p:nvPr/>
            </p:nvSpPr>
            <p:spPr bwMode="auto">
              <a:xfrm flipH="1">
                <a:off x="5472"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7" name="Oval 243"/>
              <p:cNvSpPr>
                <a:spLocks noChangeArrowheads="1"/>
              </p:cNvSpPr>
              <p:nvPr/>
            </p:nvSpPr>
            <p:spPr bwMode="auto">
              <a:xfrm flipH="1">
                <a:off x="5232" y="8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8" name="Oval 244"/>
              <p:cNvSpPr>
                <a:spLocks noChangeArrowheads="1"/>
              </p:cNvSpPr>
              <p:nvPr/>
            </p:nvSpPr>
            <p:spPr bwMode="auto">
              <a:xfrm flipH="1">
                <a:off x="4464" y="12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29" name="Oval 245"/>
              <p:cNvSpPr>
                <a:spLocks noChangeArrowheads="1"/>
              </p:cNvSpPr>
              <p:nvPr/>
            </p:nvSpPr>
            <p:spPr bwMode="auto">
              <a:xfrm flipH="1">
                <a:off x="4176" y="14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0" name="Oval 246"/>
              <p:cNvSpPr>
                <a:spLocks noChangeArrowheads="1"/>
              </p:cNvSpPr>
              <p:nvPr/>
            </p:nvSpPr>
            <p:spPr bwMode="auto">
              <a:xfrm flipH="1">
                <a:off x="504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1" name="Oval 247"/>
              <p:cNvSpPr>
                <a:spLocks noChangeArrowheads="1"/>
              </p:cNvSpPr>
              <p:nvPr/>
            </p:nvSpPr>
            <p:spPr bwMode="auto">
              <a:xfrm flipH="1">
                <a:off x="4992" y="22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2" name="Oval 248"/>
              <p:cNvSpPr>
                <a:spLocks noChangeArrowheads="1"/>
              </p:cNvSpPr>
              <p:nvPr/>
            </p:nvSpPr>
            <p:spPr bwMode="auto">
              <a:xfrm flipH="1">
                <a:off x="4464" y="24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3" name="Oval 249"/>
              <p:cNvSpPr>
                <a:spLocks noChangeArrowheads="1"/>
              </p:cNvSpPr>
              <p:nvPr/>
            </p:nvSpPr>
            <p:spPr bwMode="auto">
              <a:xfrm flipH="1">
                <a:off x="412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4" name="Oval 250"/>
              <p:cNvSpPr>
                <a:spLocks noChangeArrowheads="1"/>
              </p:cNvSpPr>
              <p:nvPr/>
            </p:nvSpPr>
            <p:spPr bwMode="auto">
              <a:xfrm flipH="1">
                <a:off x="4560" y="25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5" name="Oval 251"/>
              <p:cNvSpPr>
                <a:spLocks noChangeArrowheads="1"/>
              </p:cNvSpPr>
              <p:nvPr/>
            </p:nvSpPr>
            <p:spPr bwMode="auto">
              <a:xfrm flipH="1">
                <a:off x="5184"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6" name="Oval 252"/>
              <p:cNvSpPr>
                <a:spLocks noChangeArrowheads="1"/>
              </p:cNvSpPr>
              <p:nvPr/>
            </p:nvSpPr>
            <p:spPr bwMode="auto">
              <a:xfrm flipH="1">
                <a:off x="4032" y="32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7" name="Oval 253"/>
              <p:cNvSpPr>
                <a:spLocks noChangeArrowheads="1"/>
              </p:cNvSpPr>
              <p:nvPr/>
            </p:nvSpPr>
            <p:spPr bwMode="auto">
              <a:xfrm flipH="1">
                <a:off x="4896"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8" name="Oval 254"/>
              <p:cNvSpPr>
                <a:spLocks noChangeArrowheads="1"/>
              </p:cNvSpPr>
              <p:nvPr/>
            </p:nvSpPr>
            <p:spPr bwMode="auto">
              <a:xfrm flipH="1">
                <a:off x="5328"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39" name="Oval 255"/>
              <p:cNvSpPr>
                <a:spLocks noChangeArrowheads="1"/>
              </p:cNvSpPr>
              <p:nvPr/>
            </p:nvSpPr>
            <p:spPr bwMode="auto">
              <a:xfrm flipH="1">
                <a:off x="4272" y="36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0" name="Oval 256"/>
              <p:cNvSpPr>
                <a:spLocks noChangeArrowheads="1"/>
              </p:cNvSpPr>
              <p:nvPr/>
            </p:nvSpPr>
            <p:spPr bwMode="auto">
              <a:xfrm flipH="1">
                <a:off x="3648"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1" name="Oval 257"/>
              <p:cNvSpPr>
                <a:spLocks noChangeArrowheads="1"/>
              </p:cNvSpPr>
              <p:nvPr/>
            </p:nvSpPr>
            <p:spPr bwMode="auto">
              <a:xfrm flipH="1">
                <a:off x="3552"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2" name="Oval 258"/>
              <p:cNvSpPr>
                <a:spLocks noChangeArrowheads="1"/>
              </p:cNvSpPr>
              <p:nvPr/>
            </p:nvSpPr>
            <p:spPr bwMode="auto">
              <a:xfrm flipH="1">
                <a:off x="355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3" name="Oval 259"/>
              <p:cNvSpPr>
                <a:spLocks noChangeArrowheads="1"/>
              </p:cNvSpPr>
              <p:nvPr/>
            </p:nvSpPr>
            <p:spPr bwMode="auto">
              <a:xfrm flipH="1">
                <a:off x="2400"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4" name="Oval 260"/>
              <p:cNvSpPr>
                <a:spLocks noChangeArrowheads="1"/>
              </p:cNvSpPr>
              <p:nvPr/>
            </p:nvSpPr>
            <p:spPr bwMode="auto">
              <a:xfrm flipH="1">
                <a:off x="2592" y="37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5" name="Oval 261"/>
              <p:cNvSpPr>
                <a:spLocks noChangeArrowheads="1"/>
              </p:cNvSpPr>
              <p:nvPr/>
            </p:nvSpPr>
            <p:spPr bwMode="auto">
              <a:xfrm flipH="1">
                <a:off x="2880"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6" name="Oval 262"/>
              <p:cNvSpPr>
                <a:spLocks noChangeArrowheads="1"/>
              </p:cNvSpPr>
              <p:nvPr/>
            </p:nvSpPr>
            <p:spPr bwMode="auto">
              <a:xfrm flipH="1">
                <a:off x="1776"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7" name="Oval 263"/>
              <p:cNvSpPr>
                <a:spLocks noChangeArrowheads="1"/>
              </p:cNvSpPr>
              <p:nvPr/>
            </p:nvSpPr>
            <p:spPr bwMode="auto">
              <a:xfrm flipH="1">
                <a:off x="2064"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8" name="Oval 264"/>
              <p:cNvSpPr>
                <a:spLocks noChangeArrowheads="1"/>
              </p:cNvSpPr>
              <p:nvPr/>
            </p:nvSpPr>
            <p:spPr bwMode="auto">
              <a:xfrm flipH="1">
                <a:off x="187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49" name="Oval 265"/>
              <p:cNvSpPr>
                <a:spLocks noChangeArrowheads="1"/>
              </p:cNvSpPr>
              <p:nvPr/>
            </p:nvSpPr>
            <p:spPr bwMode="auto">
              <a:xfrm flipH="1">
                <a:off x="2976" y="30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0" name="Oval 266"/>
              <p:cNvSpPr>
                <a:spLocks noChangeArrowheads="1"/>
              </p:cNvSpPr>
              <p:nvPr/>
            </p:nvSpPr>
            <p:spPr bwMode="auto">
              <a:xfrm flipH="1">
                <a:off x="2736"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1" name="Oval 267"/>
              <p:cNvSpPr>
                <a:spLocks noChangeArrowheads="1"/>
              </p:cNvSpPr>
              <p:nvPr/>
            </p:nvSpPr>
            <p:spPr bwMode="auto">
              <a:xfrm flipH="1">
                <a:off x="268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2" name="Oval 268"/>
              <p:cNvSpPr>
                <a:spLocks noChangeArrowheads="1"/>
              </p:cNvSpPr>
              <p:nvPr/>
            </p:nvSpPr>
            <p:spPr bwMode="auto">
              <a:xfrm flipH="1">
                <a:off x="2064" y="26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3" name="Oval 269"/>
              <p:cNvSpPr>
                <a:spLocks noChangeArrowheads="1"/>
              </p:cNvSpPr>
              <p:nvPr/>
            </p:nvSpPr>
            <p:spPr bwMode="auto">
              <a:xfrm flipH="1">
                <a:off x="2256" y="273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4" name="Oval 270"/>
              <p:cNvSpPr>
                <a:spLocks noChangeArrowheads="1"/>
              </p:cNvSpPr>
              <p:nvPr/>
            </p:nvSpPr>
            <p:spPr bwMode="auto">
              <a:xfrm flipH="1">
                <a:off x="1968" y="28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5" name="Oval 271"/>
              <p:cNvSpPr>
                <a:spLocks noChangeArrowheads="1"/>
              </p:cNvSpPr>
              <p:nvPr/>
            </p:nvSpPr>
            <p:spPr bwMode="auto">
              <a:xfrm flipH="1">
                <a:off x="1440" y="292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6" name="Oval 272"/>
              <p:cNvSpPr>
                <a:spLocks noChangeArrowheads="1"/>
              </p:cNvSpPr>
              <p:nvPr/>
            </p:nvSpPr>
            <p:spPr bwMode="auto">
              <a:xfrm flipH="1">
                <a:off x="1296" y="312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7" name="Oval 273"/>
              <p:cNvSpPr>
                <a:spLocks noChangeArrowheads="1"/>
              </p:cNvSpPr>
              <p:nvPr/>
            </p:nvSpPr>
            <p:spPr bwMode="auto">
              <a:xfrm flipH="1">
                <a:off x="100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8" name="Oval 274"/>
              <p:cNvSpPr>
                <a:spLocks noChangeArrowheads="1"/>
              </p:cNvSpPr>
              <p:nvPr/>
            </p:nvSpPr>
            <p:spPr bwMode="auto">
              <a:xfrm flipH="1">
                <a:off x="124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59" name="Oval 275"/>
              <p:cNvSpPr>
                <a:spLocks noChangeArrowheads="1"/>
              </p:cNvSpPr>
              <p:nvPr/>
            </p:nvSpPr>
            <p:spPr bwMode="auto">
              <a:xfrm flipH="1">
                <a:off x="480"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0" name="Oval 276"/>
              <p:cNvSpPr>
                <a:spLocks noChangeArrowheads="1"/>
              </p:cNvSpPr>
              <p:nvPr/>
            </p:nvSpPr>
            <p:spPr bwMode="auto">
              <a:xfrm flipH="1">
                <a:off x="288" y="336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1" name="Oval 277"/>
              <p:cNvSpPr>
                <a:spLocks noChangeArrowheads="1"/>
              </p:cNvSpPr>
              <p:nvPr/>
            </p:nvSpPr>
            <p:spPr bwMode="auto">
              <a:xfrm flipH="1">
                <a:off x="336"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2" name="Oval 278"/>
              <p:cNvSpPr>
                <a:spLocks noChangeArrowheads="1"/>
              </p:cNvSpPr>
              <p:nvPr/>
            </p:nvSpPr>
            <p:spPr bwMode="auto">
              <a:xfrm flipH="1">
                <a:off x="384" y="27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3" name="Oval 279"/>
              <p:cNvSpPr>
                <a:spLocks noChangeArrowheads="1"/>
              </p:cNvSpPr>
              <p:nvPr/>
            </p:nvSpPr>
            <p:spPr bwMode="auto">
              <a:xfrm flipH="1">
                <a:off x="528" y="25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4" name="Oval 280"/>
              <p:cNvSpPr>
                <a:spLocks noChangeArrowheads="1"/>
              </p:cNvSpPr>
              <p:nvPr/>
            </p:nvSpPr>
            <p:spPr bwMode="auto">
              <a:xfrm flipH="1">
                <a:off x="192"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5" name="Oval 281"/>
              <p:cNvSpPr>
                <a:spLocks noChangeArrowheads="1"/>
              </p:cNvSpPr>
              <p:nvPr/>
            </p:nvSpPr>
            <p:spPr bwMode="auto">
              <a:xfrm flipH="1">
                <a:off x="576" y="20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6" name="Oval 282"/>
              <p:cNvSpPr>
                <a:spLocks noChangeArrowheads="1"/>
              </p:cNvSpPr>
              <p:nvPr/>
            </p:nvSpPr>
            <p:spPr bwMode="auto">
              <a:xfrm flipH="1">
                <a:off x="720" y="20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7" name="Oval 283"/>
              <p:cNvSpPr>
                <a:spLocks noChangeArrowheads="1"/>
              </p:cNvSpPr>
              <p:nvPr/>
            </p:nvSpPr>
            <p:spPr bwMode="auto">
              <a:xfrm flipH="1">
                <a:off x="1440" y="18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8" name="Oval 284"/>
              <p:cNvSpPr>
                <a:spLocks noChangeArrowheads="1"/>
              </p:cNvSpPr>
              <p:nvPr/>
            </p:nvSpPr>
            <p:spPr bwMode="auto">
              <a:xfrm flipH="1">
                <a:off x="1632"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69" name="Oval 285"/>
              <p:cNvSpPr>
                <a:spLocks noChangeArrowheads="1"/>
              </p:cNvSpPr>
              <p:nvPr/>
            </p:nvSpPr>
            <p:spPr bwMode="auto">
              <a:xfrm flipH="1">
                <a:off x="1536" y="13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0" name="Oval 286"/>
              <p:cNvSpPr>
                <a:spLocks noChangeArrowheads="1"/>
              </p:cNvSpPr>
              <p:nvPr/>
            </p:nvSpPr>
            <p:spPr bwMode="auto">
              <a:xfrm flipH="1">
                <a:off x="1248"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1" name="Oval 287"/>
              <p:cNvSpPr>
                <a:spLocks noChangeArrowheads="1"/>
              </p:cNvSpPr>
              <p:nvPr/>
            </p:nvSpPr>
            <p:spPr bwMode="auto">
              <a:xfrm flipH="1">
                <a:off x="2208" y="12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2" name="Oval 288"/>
              <p:cNvSpPr>
                <a:spLocks noChangeArrowheads="1"/>
              </p:cNvSpPr>
              <p:nvPr/>
            </p:nvSpPr>
            <p:spPr bwMode="auto">
              <a:xfrm flipH="1">
                <a:off x="2544"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3" name="Oval 289"/>
              <p:cNvSpPr>
                <a:spLocks noChangeArrowheads="1"/>
              </p:cNvSpPr>
              <p:nvPr/>
            </p:nvSpPr>
            <p:spPr bwMode="auto">
              <a:xfrm flipH="1">
                <a:off x="3312" y="12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74" name="Oval 290"/>
              <p:cNvSpPr>
                <a:spLocks noChangeArrowheads="1"/>
              </p:cNvSpPr>
              <p:nvPr/>
            </p:nvSpPr>
            <p:spPr bwMode="auto">
              <a:xfrm flipH="1">
                <a:off x="3168" y="11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75" name="Oval 291"/>
              <p:cNvSpPr>
                <a:spLocks noChangeArrowheads="1"/>
              </p:cNvSpPr>
              <p:nvPr/>
            </p:nvSpPr>
            <p:spPr bwMode="auto">
              <a:xfrm flipH="1">
                <a:off x="3552" y="14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476" name="Oval 292"/>
              <p:cNvSpPr>
                <a:spLocks noChangeArrowheads="1"/>
              </p:cNvSpPr>
              <p:nvPr/>
            </p:nvSpPr>
            <p:spPr bwMode="auto">
              <a:xfrm flipH="1">
                <a:off x="240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7" name="Oval 293"/>
              <p:cNvSpPr>
                <a:spLocks noChangeArrowheads="1"/>
              </p:cNvSpPr>
              <p:nvPr/>
            </p:nvSpPr>
            <p:spPr bwMode="auto">
              <a:xfrm flipH="1">
                <a:off x="2208" y="17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8" name="Oval 294"/>
              <p:cNvSpPr>
                <a:spLocks noChangeArrowheads="1"/>
              </p:cNvSpPr>
              <p:nvPr/>
            </p:nvSpPr>
            <p:spPr bwMode="auto">
              <a:xfrm flipH="1">
                <a:off x="2304" y="225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479" name="Oval 295"/>
              <p:cNvSpPr>
                <a:spLocks noChangeArrowheads="1"/>
              </p:cNvSpPr>
              <p:nvPr/>
            </p:nvSpPr>
            <p:spPr bwMode="auto">
              <a:xfrm flipH="1">
                <a:off x="3408"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nvGrpSpPr>
            <p:cNvPr id="39942" name="Group 588"/>
            <p:cNvGrpSpPr>
              <a:grpSpLocks/>
            </p:cNvGrpSpPr>
            <p:nvPr/>
          </p:nvGrpSpPr>
          <p:grpSpPr bwMode="auto">
            <a:xfrm>
              <a:off x="2019300" y="2651125"/>
              <a:ext cx="5110163" cy="3619500"/>
              <a:chOff x="96" y="144"/>
              <a:chExt cx="5556" cy="3936"/>
            </a:xfrm>
          </p:grpSpPr>
          <p:pic>
            <p:nvPicPr>
              <p:cNvPr id="39943" name="Picture 589"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39944" name="Picture 590"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39945" name="Picture 591"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39946" name="Picture 592"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39947" name="Picture 593"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39948" name="Picture 594"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39949" name="Picture 595"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39950" name="Picture 596"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39951" name="Picture 597"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39952" name="Picture 598"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39953" name="Picture 599"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39954" name="Picture 600"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39955" name="Picture 601"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39956" name="Picture 602"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39957" name="Picture 603"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39958" name="Picture 604"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39959" name="Picture 605"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39960" name="Picture 606"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39961" name="Picture 607"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39962" name="Picture 608"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39963" name="Picture 609"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39964" name="Picture 610"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39965" name="Picture 611"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39966" name="Picture 612"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39967" name="Picture 613"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39968" name="Picture 614"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39969" name="Picture 615"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39970" name="Picture 616"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39971" name="Picture 617"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39972" name="Picture 618"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39973" name="Picture 619"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39974" name="Picture 620"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sp>
            <p:nvSpPr>
              <p:cNvPr id="39975" name="Oval 621"/>
              <p:cNvSpPr>
                <a:spLocks noChangeArrowheads="1"/>
              </p:cNvSpPr>
              <p:nvPr/>
            </p:nvSpPr>
            <p:spPr bwMode="auto">
              <a:xfrm flipH="1">
                <a:off x="1056" y="3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76" name="Oval 622"/>
              <p:cNvSpPr>
                <a:spLocks noChangeArrowheads="1"/>
              </p:cNvSpPr>
              <p:nvPr/>
            </p:nvSpPr>
            <p:spPr bwMode="auto">
              <a:xfrm flipH="1">
                <a:off x="1238" y="4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77" name="Oval 623"/>
              <p:cNvSpPr>
                <a:spLocks noChangeArrowheads="1"/>
              </p:cNvSpPr>
              <p:nvPr/>
            </p:nvSpPr>
            <p:spPr bwMode="auto">
              <a:xfrm flipH="1">
                <a:off x="1430" y="2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78" name="Oval 624"/>
              <p:cNvSpPr>
                <a:spLocks noChangeArrowheads="1"/>
              </p:cNvSpPr>
              <p:nvPr/>
            </p:nvSpPr>
            <p:spPr bwMode="auto">
              <a:xfrm flipH="1">
                <a:off x="1296" y="90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79" name="Oval 625"/>
              <p:cNvSpPr>
                <a:spLocks noChangeArrowheads="1"/>
              </p:cNvSpPr>
              <p:nvPr/>
            </p:nvSpPr>
            <p:spPr bwMode="auto">
              <a:xfrm flipH="1">
                <a:off x="1488"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0" name="Oval 626"/>
              <p:cNvSpPr>
                <a:spLocks noChangeArrowheads="1"/>
              </p:cNvSpPr>
              <p:nvPr/>
            </p:nvSpPr>
            <p:spPr bwMode="auto">
              <a:xfrm flipH="1">
                <a:off x="960" y="480"/>
                <a:ext cx="58" cy="58"/>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9981" name="Oval 627"/>
              <p:cNvSpPr>
                <a:spLocks noChangeArrowheads="1"/>
              </p:cNvSpPr>
              <p:nvPr/>
            </p:nvSpPr>
            <p:spPr bwMode="auto">
              <a:xfrm flipH="1">
                <a:off x="2160"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2" name="Oval 628"/>
              <p:cNvSpPr>
                <a:spLocks noChangeArrowheads="1"/>
              </p:cNvSpPr>
              <p:nvPr/>
            </p:nvSpPr>
            <p:spPr bwMode="auto">
              <a:xfrm flipH="1">
                <a:off x="1296" y="12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3" name="Oval 629"/>
              <p:cNvSpPr>
                <a:spLocks noChangeArrowheads="1"/>
              </p:cNvSpPr>
              <p:nvPr/>
            </p:nvSpPr>
            <p:spPr bwMode="auto">
              <a:xfrm flipH="1">
                <a:off x="2592" y="5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4" name="Oval 630"/>
              <p:cNvSpPr>
                <a:spLocks noChangeArrowheads="1"/>
              </p:cNvSpPr>
              <p:nvPr/>
            </p:nvSpPr>
            <p:spPr bwMode="auto">
              <a:xfrm flipH="1">
                <a:off x="2304" y="7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5" name="Oval 631"/>
              <p:cNvSpPr>
                <a:spLocks noChangeArrowheads="1"/>
              </p:cNvSpPr>
              <p:nvPr/>
            </p:nvSpPr>
            <p:spPr bwMode="auto">
              <a:xfrm flipH="1">
                <a:off x="2112"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6" name="Oval 632"/>
              <p:cNvSpPr>
                <a:spLocks noChangeArrowheads="1"/>
              </p:cNvSpPr>
              <p:nvPr/>
            </p:nvSpPr>
            <p:spPr bwMode="auto">
              <a:xfrm flipH="1">
                <a:off x="2592"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7" name="Oval 633"/>
              <p:cNvSpPr>
                <a:spLocks noChangeArrowheads="1"/>
              </p:cNvSpPr>
              <p:nvPr/>
            </p:nvSpPr>
            <p:spPr bwMode="auto">
              <a:xfrm flipH="1">
                <a:off x="2304" y="19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8" name="Oval 634"/>
              <p:cNvSpPr>
                <a:spLocks noChangeArrowheads="1"/>
              </p:cNvSpPr>
              <p:nvPr/>
            </p:nvSpPr>
            <p:spPr bwMode="auto">
              <a:xfrm flipH="1">
                <a:off x="2496"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89" name="Oval 635"/>
              <p:cNvSpPr>
                <a:spLocks noChangeArrowheads="1"/>
              </p:cNvSpPr>
              <p:nvPr/>
            </p:nvSpPr>
            <p:spPr bwMode="auto">
              <a:xfrm flipH="1">
                <a:off x="1680" y="18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0" name="Oval 636"/>
              <p:cNvSpPr>
                <a:spLocks noChangeArrowheads="1"/>
              </p:cNvSpPr>
              <p:nvPr/>
            </p:nvSpPr>
            <p:spPr bwMode="auto">
              <a:xfrm flipH="1">
                <a:off x="2208" y="22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1" name="Oval 637"/>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2" name="Oval 638"/>
              <p:cNvSpPr>
                <a:spLocks noChangeArrowheads="1"/>
              </p:cNvSpPr>
              <p:nvPr/>
            </p:nvSpPr>
            <p:spPr bwMode="auto">
              <a:xfrm flipH="1">
                <a:off x="576" y="16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3" name="Oval 639"/>
              <p:cNvSpPr>
                <a:spLocks noChangeArrowheads="1"/>
              </p:cNvSpPr>
              <p:nvPr/>
            </p:nvSpPr>
            <p:spPr bwMode="auto">
              <a:xfrm flipH="1">
                <a:off x="480" y="18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4" name="Oval 640"/>
              <p:cNvSpPr>
                <a:spLocks noChangeArrowheads="1"/>
              </p:cNvSpPr>
              <p:nvPr/>
            </p:nvSpPr>
            <p:spPr bwMode="auto">
              <a:xfrm flipH="1">
                <a:off x="384"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5" name="Oval 641"/>
              <p:cNvSpPr>
                <a:spLocks noChangeArrowheads="1"/>
              </p:cNvSpPr>
              <p:nvPr/>
            </p:nvSpPr>
            <p:spPr bwMode="auto">
              <a:xfrm flipH="1">
                <a:off x="672" y="10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6" name="Oval 642"/>
              <p:cNvSpPr>
                <a:spLocks noChangeArrowheads="1"/>
              </p:cNvSpPr>
              <p:nvPr/>
            </p:nvSpPr>
            <p:spPr bwMode="auto">
              <a:xfrm flipH="1">
                <a:off x="67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7" name="Oval 643"/>
              <p:cNvSpPr>
                <a:spLocks noChangeArrowheads="1"/>
              </p:cNvSpPr>
              <p:nvPr/>
            </p:nvSpPr>
            <p:spPr bwMode="auto">
              <a:xfrm flipH="1">
                <a:off x="57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8" name="Oval 644"/>
              <p:cNvSpPr>
                <a:spLocks noChangeArrowheads="1"/>
              </p:cNvSpPr>
              <p:nvPr/>
            </p:nvSpPr>
            <p:spPr bwMode="auto">
              <a:xfrm flipH="1">
                <a:off x="3408"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999" name="Oval 645"/>
              <p:cNvSpPr>
                <a:spLocks noChangeArrowheads="1"/>
              </p:cNvSpPr>
              <p:nvPr/>
            </p:nvSpPr>
            <p:spPr bwMode="auto">
              <a:xfrm flipH="1">
                <a:off x="1296"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0" name="Oval 646"/>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1" name="Oval 647"/>
              <p:cNvSpPr>
                <a:spLocks noChangeArrowheads="1"/>
              </p:cNvSpPr>
              <p:nvPr/>
            </p:nvSpPr>
            <p:spPr bwMode="auto">
              <a:xfrm flipH="1">
                <a:off x="1056"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2" name="Oval 648"/>
              <p:cNvSpPr>
                <a:spLocks noChangeArrowheads="1"/>
              </p:cNvSpPr>
              <p:nvPr/>
            </p:nvSpPr>
            <p:spPr bwMode="auto">
              <a:xfrm flipH="1">
                <a:off x="12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3" name="Oval 649"/>
              <p:cNvSpPr>
                <a:spLocks noChangeArrowheads="1"/>
              </p:cNvSpPr>
              <p:nvPr/>
            </p:nvSpPr>
            <p:spPr bwMode="auto">
              <a:xfrm flipH="1">
                <a:off x="120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4" name="Oval 650"/>
              <p:cNvSpPr>
                <a:spLocks noChangeArrowheads="1"/>
              </p:cNvSpPr>
              <p:nvPr/>
            </p:nvSpPr>
            <p:spPr bwMode="auto">
              <a:xfrm flipH="1">
                <a:off x="1440"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5" name="Oval 651"/>
              <p:cNvSpPr>
                <a:spLocks noChangeArrowheads="1"/>
              </p:cNvSpPr>
              <p:nvPr/>
            </p:nvSpPr>
            <p:spPr bwMode="auto">
              <a:xfrm flipH="1">
                <a:off x="1920"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6" name="Oval 652"/>
              <p:cNvSpPr>
                <a:spLocks noChangeArrowheads="1"/>
              </p:cNvSpPr>
              <p:nvPr/>
            </p:nvSpPr>
            <p:spPr bwMode="auto">
              <a:xfrm flipH="1">
                <a:off x="3600"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7" name="Oval 653"/>
              <p:cNvSpPr>
                <a:spLocks noChangeArrowheads="1"/>
              </p:cNvSpPr>
              <p:nvPr/>
            </p:nvSpPr>
            <p:spPr bwMode="auto">
              <a:xfrm flipH="1">
                <a:off x="273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8" name="Oval 654"/>
              <p:cNvSpPr>
                <a:spLocks noChangeArrowheads="1"/>
              </p:cNvSpPr>
              <p:nvPr/>
            </p:nvSpPr>
            <p:spPr bwMode="auto">
              <a:xfrm flipH="1">
                <a:off x="3312"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09" name="Oval 655"/>
              <p:cNvSpPr>
                <a:spLocks noChangeArrowheads="1"/>
              </p:cNvSpPr>
              <p:nvPr/>
            </p:nvSpPr>
            <p:spPr bwMode="auto">
              <a:xfrm flipH="1">
                <a:off x="288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0" name="Oval 656"/>
              <p:cNvSpPr>
                <a:spLocks noChangeArrowheads="1"/>
              </p:cNvSpPr>
              <p:nvPr/>
            </p:nvSpPr>
            <p:spPr bwMode="auto">
              <a:xfrm flipH="1">
                <a:off x="3072"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1" name="Oval 657"/>
              <p:cNvSpPr>
                <a:spLocks noChangeArrowheads="1"/>
              </p:cNvSpPr>
              <p:nvPr/>
            </p:nvSpPr>
            <p:spPr bwMode="auto">
              <a:xfrm flipH="1">
                <a:off x="3024"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2" name="Oval 658"/>
              <p:cNvSpPr>
                <a:spLocks noChangeArrowheads="1"/>
              </p:cNvSpPr>
              <p:nvPr/>
            </p:nvSpPr>
            <p:spPr bwMode="auto">
              <a:xfrm flipH="1">
                <a:off x="4032" y="29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3" name="Oval 659"/>
              <p:cNvSpPr>
                <a:spLocks noChangeArrowheads="1"/>
              </p:cNvSpPr>
              <p:nvPr/>
            </p:nvSpPr>
            <p:spPr bwMode="auto">
              <a:xfrm flipH="1">
                <a:off x="3312"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4" name="Oval 660"/>
              <p:cNvSpPr>
                <a:spLocks noChangeArrowheads="1"/>
              </p:cNvSpPr>
              <p:nvPr/>
            </p:nvSpPr>
            <p:spPr bwMode="auto">
              <a:xfrm flipH="1">
                <a:off x="4320" y="31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5" name="Oval 661"/>
              <p:cNvSpPr>
                <a:spLocks noChangeArrowheads="1"/>
              </p:cNvSpPr>
              <p:nvPr/>
            </p:nvSpPr>
            <p:spPr bwMode="auto">
              <a:xfrm flipH="1">
                <a:off x="4080"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6" name="Oval 662"/>
              <p:cNvSpPr>
                <a:spLocks noChangeArrowheads="1"/>
              </p:cNvSpPr>
              <p:nvPr/>
            </p:nvSpPr>
            <p:spPr bwMode="auto">
              <a:xfrm flipH="1">
                <a:off x="5088" y="29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7" name="Oval 663"/>
              <p:cNvSpPr>
                <a:spLocks noChangeArrowheads="1"/>
              </p:cNvSpPr>
              <p:nvPr/>
            </p:nvSpPr>
            <p:spPr bwMode="auto">
              <a:xfrm flipH="1">
                <a:off x="3936"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8" name="Oval 664"/>
              <p:cNvSpPr>
                <a:spLocks noChangeArrowheads="1"/>
              </p:cNvSpPr>
              <p:nvPr/>
            </p:nvSpPr>
            <p:spPr bwMode="auto">
              <a:xfrm flipH="1">
                <a:off x="499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19" name="Oval 665"/>
              <p:cNvSpPr>
                <a:spLocks noChangeArrowheads="1"/>
              </p:cNvSpPr>
              <p:nvPr/>
            </p:nvSpPr>
            <p:spPr bwMode="auto">
              <a:xfrm flipH="1">
                <a:off x="4608" y="6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0" name="Oval 666"/>
              <p:cNvSpPr>
                <a:spLocks noChangeArrowheads="1"/>
              </p:cNvSpPr>
              <p:nvPr/>
            </p:nvSpPr>
            <p:spPr bwMode="auto">
              <a:xfrm flipH="1">
                <a:off x="254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1" name="Oval 667"/>
              <p:cNvSpPr>
                <a:spLocks noChangeArrowheads="1"/>
              </p:cNvSpPr>
              <p:nvPr/>
            </p:nvSpPr>
            <p:spPr bwMode="auto">
              <a:xfrm flipH="1">
                <a:off x="4608"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2" name="Oval 668"/>
              <p:cNvSpPr>
                <a:spLocks noChangeArrowheads="1"/>
              </p:cNvSpPr>
              <p:nvPr/>
            </p:nvSpPr>
            <p:spPr bwMode="auto">
              <a:xfrm flipH="1">
                <a:off x="1968" y="35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3" name="Oval 669"/>
              <p:cNvSpPr>
                <a:spLocks noChangeArrowheads="1"/>
              </p:cNvSpPr>
              <p:nvPr/>
            </p:nvSpPr>
            <p:spPr bwMode="auto">
              <a:xfrm flipH="1">
                <a:off x="4752" y="91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4" name="Oval 670"/>
              <p:cNvSpPr>
                <a:spLocks noChangeArrowheads="1"/>
              </p:cNvSpPr>
              <p:nvPr/>
            </p:nvSpPr>
            <p:spPr bwMode="auto">
              <a:xfrm flipH="1">
                <a:off x="2832" y="36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5" name="Oval 671"/>
              <p:cNvSpPr>
                <a:spLocks noChangeArrowheads="1"/>
              </p:cNvSpPr>
              <p:nvPr/>
            </p:nvSpPr>
            <p:spPr bwMode="auto">
              <a:xfrm flipH="1">
                <a:off x="5280"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6" name="Oval 672"/>
              <p:cNvSpPr>
                <a:spLocks noChangeArrowheads="1"/>
              </p:cNvSpPr>
              <p:nvPr/>
            </p:nvSpPr>
            <p:spPr bwMode="auto">
              <a:xfrm flipH="1">
                <a:off x="3600"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7" name="Oval 673"/>
              <p:cNvSpPr>
                <a:spLocks noChangeArrowheads="1"/>
              </p:cNvSpPr>
              <p:nvPr/>
            </p:nvSpPr>
            <p:spPr bwMode="auto">
              <a:xfrm flipH="1">
                <a:off x="5472"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8" name="Oval 674"/>
              <p:cNvSpPr>
                <a:spLocks noChangeArrowheads="1"/>
              </p:cNvSpPr>
              <p:nvPr/>
            </p:nvSpPr>
            <p:spPr bwMode="auto">
              <a:xfrm flipH="1">
                <a:off x="139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29" name="Oval 675"/>
              <p:cNvSpPr>
                <a:spLocks noChangeArrowheads="1"/>
              </p:cNvSpPr>
              <p:nvPr/>
            </p:nvSpPr>
            <p:spPr bwMode="auto">
              <a:xfrm flipH="1">
                <a:off x="5280"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0" name="Oval 676"/>
              <p:cNvSpPr>
                <a:spLocks noChangeArrowheads="1"/>
              </p:cNvSpPr>
              <p:nvPr/>
            </p:nvSpPr>
            <p:spPr bwMode="auto">
              <a:xfrm flipH="1">
                <a:off x="91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1" name="Oval 677"/>
              <p:cNvSpPr>
                <a:spLocks noChangeArrowheads="1"/>
              </p:cNvSpPr>
              <p:nvPr/>
            </p:nvSpPr>
            <p:spPr bwMode="auto">
              <a:xfrm flipH="1">
                <a:off x="4272" y="13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2" name="Oval 678"/>
              <p:cNvSpPr>
                <a:spLocks noChangeArrowheads="1"/>
              </p:cNvSpPr>
              <p:nvPr/>
            </p:nvSpPr>
            <p:spPr bwMode="auto">
              <a:xfrm flipH="1">
                <a:off x="5280"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3" name="Oval 679"/>
              <p:cNvSpPr>
                <a:spLocks noChangeArrowheads="1"/>
              </p:cNvSpPr>
              <p:nvPr/>
            </p:nvSpPr>
            <p:spPr bwMode="auto">
              <a:xfrm flipH="1">
                <a:off x="4512" y="13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4" name="Oval 680"/>
              <p:cNvSpPr>
                <a:spLocks noChangeArrowheads="1"/>
              </p:cNvSpPr>
              <p:nvPr/>
            </p:nvSpPr>
            <p:spPr bwMode="auto">
              <a:xfrm flipH="1">
                <a:off x="4944" y="36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5" name="Oval 681"/>
              <p:cNvSpPr>
                <a:spLocks noChangeArrowheads="1"/>
              </p:cNvSpPr>
              <p:nvPr/>
            </p:nvSpPr>
            <p:spPr bwMode="auto">
              <a:xfrm flipH="1">
                <a:off x="3456"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6" name="Oval 682"/>
              <p:cNvSpPr>
                <a:spLocks noChangeArrowheads="1"/>
              </p:cNvSpPr>
              <p:nvPr/>
            </p:nvSpPr>
            <p:spPr bwMode="auto">
              <a:xfrm flipH="1">
                <a:off x="446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7" name="Oval 683"/>
              <p:cNvSpPr>
                <a:spLocks noChangeArrowheads="1"/>
              </p:cNvSpPr>
              <p:nvPr/>
            </p:nvSpPr>
            <p:spPr bwMode="auto">
              <a:xfrm flipH="1">
                <a:off x="3456" y="11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8" name="Oval 684"/>
              <p:cNvSpPr>
                <a:spLocks noChangeArrowheads="1"/>
              </p:cNvSpPr>
              <p:nvPr/>
            </p:nvSpPr>
            <p:spPr bwMode="auto">
              <a:xfrm flipH="1">
                <a:off x="4272"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39" name="Oval 685"/>
              <p:cNvSpPr>
                <a:spLocks noChangeArrowheads="1"/>
              </p:cNvSpPr>
              <p:nvPr/>
            </p:nvSpPr>
            <p:spPr bwMode="auto">
              <a:xfrm flipH="1">
                <a:off x="3936"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0" name="Oval 686"/>
              <p:cNvSpPr>
                <a:spLocks noChangeArrowheads="1"/>
              </p:cNvSpPr>
              <p:nvPr/>
            </p:nvSpPr>
            <p:spPr bwMode="auto">
              <a:xfrm flipH="1">
                <a:off x="3408"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1" name="Oval 687"/>
              <p:cNvSpPr>
                <a:spLocks noChangeArrowheads="1"/>
              </p:cNvSpPr>
              <p:nvPr/>
            </p:nvSpPr>
            <p:spPr bwMode="auto">
              <a:xfrm flipH="1">
                <a:off x="4272" y="19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2" name="Oval 688"/>
              <p:cNvSpPr>
                <a:spLocks noChangeArrowheads="1"/>
              </p:cNvSpPr>
              <p:nvPr/>
            </p:nvSpPr>
            <p:spPr bwMode="auto">
              <a:xfrm flipH="1">
                <a:off x="1296"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3" name="Oval 689"/>
              <p:cNvSpPr>
                <a:spLocks noChangeArrowheads="1"/>
              </p:cNvSpPr>
              <p:nvPr/>
            </p:nvSpPr>
            <p:spPr bwMode="auto">
              <a:xfrm flipH="1">
                <a:off x="3840"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4" name="Oval 690"/>
              <p:cNvSpPr>
                <a:spLocks noChangeArrowheads="1"/>
              </p:cNvSpPr>
              <p:nvPr/>
            </p:nvSpPr>
            <p:spPr bwMode="auto">
              <a:xfrm flipH="1">
                <a:off x="3600"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5" name="Oval 691"/>
              <p:cNvSpPr>
                <a:spLocks noChangeArrowheads="1"/>
              </p:cNvSpPr>
              <p:nvPr/>
            </p:nvSpPr>
            <p:spPr bwMode="auto">
              <a:xfrm flipH="1">
                <a:off x="4848"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6" name="Oval 692"/>
              <p:cNvSpPr>
                <a:spLocks noChangeArrowheads="1"/>
              </p:cNvSpPr>
              <p:nvPr/>
            </p:nvSpPr>
            <p:spPr bwMode="auto">
              <a:xfrm flipH="1">
                <a:off x="62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7" name="Oval 693"/>
              <p:cNvSpPr>
                <a:spLocks noChangeArrowheads="1"/>
              </p:cNvSpPr>
              <p:nvPr/>
            </p:nvSpPr>
            <p:spPr bwMode="auto">
              <a:xfrm flipH="1">
                <a:off x="5136"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8" name="Oval 694"/>
              <p:cNvSpPr>
                <a:spLocks noChangeArrowheads="1"/>
              </p:cNvSpPr>
              <p:nvPr/>
            </p:nvSpPr>
            <p:spPr bwMode="auto">
              <a:xfrm flipH="1">
                <a:off x="192" y="24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49" name="Oval 695"/>
              <p:cNvSpPr>
                <a:spLocks noChangeArrowheads="1"/>
              </p:cNvSpPr>
              <p:nvPr/>
            </p:nvSpPr>
            <p:spPr bwMode="auto">
              <a:xfrm flipH="1">
                <a:off x="48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50" name="Oval 696"/>
              <p:cNvSpPr>
                <a:spLocks noChangeArrowheads="1"/>
              </p:cNvSpPr>
              <p:nvPr/>
            </p:nvSpPr>
            <p:spPr bwMode="auto">
              <a:xfrm flipH="1">
                <a:off x="192" y="34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0051" name="Oval 697"/>
              <p:cNvSpPr>
                <a:spLocks noChangeArrowheads="1"/>
              </p:cNvSpPr>
              <p:nvPr/>
            </p:nvSpPr>
            <p:spPr bwMode="auto">
              <a:xfrm flipH="1">
                <a:off x="1200" y="2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2" name="Oval 698"/>
              <p:cNvSpPr>
                <a:spLocks noChangeArrowheads="1"/>
              </p:cNvSpPr>
              <p:nvPr/>
            </p:nvSpPr>
            <p:spPr bwMode="auto">
              <a:xfrm flipH="1">
                <a:off x="1392" y="3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3" name="Oval 699"/>
              <p:cNvSpPr>
                <a:spLocks noChangeArrowheads="1"/>
              </p:cNvSpPr>
              <p:nvPr/>
            </p:nvSpPr>
            <p:spPr bwMode="auto">
              <a:xfrm flipH="1">
                <a:off x="22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4" name="Oval 700"/>
              <p:cNvSpPr>
                <a:spLocks noChangeArrowheads="1"/>
              </p:cNvSpPr>
              <p:nvPr/>
            </p:nvSpPr>
            <p:spPr bwMode="auto">
              <a:xfrm flipH="1">
                <a:off x="2448"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5" name="Oval 701"/>
              <p:cNvSpPr>
                <a:spLocks noChangeArrowheads="1"/>
              </p:cNvSpPr>
              <p:nvPr/>
            </p:nvSpPr>
            <p:spPr bwMode="auto">
              <a:xfrm flipH="1">
                <a:off x="2496" y="4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6" name="Oval 702"/>
              <p:cNvSpPr>
                <a:spLocks noChangeArrowheads="1"/>
              </p:cNvSpPr>
              <p:nvPr/>
            </p:nvSpPr>
            <p:spPr bwMode="auto">
              <a:xfrm flipH="1">
                <a:off x="34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7" name="Oval 703"/>
              <p:cNvSpPr>
                <a:spLocks noChangeArrowheads="1"/>
              </p:cNvSpPr>
              <p:nvPr/>
            </p:nvSpPr>
            <p:spPr bwMode="auto">
              <a:xfrm flipH="1">
                <a:off x="3216"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8" name="Oval 704"/>
              <p:cNvSpPr>
                <a:spLocks noChangeArrowheads="1"/>
              </p:cNvSpPr>
              <p:nvPr/>
            </p:nvSpPr>
            <p:spPr bwMode="auto">
              <a:xfrm flipH="1">
                <a:off x="307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59" name="Oval 705"/>
              <p:cNvSpPr>
                <a:spLocks noChangeArrowheads="1"/>
              </p:cNvSpPr>
              <p:nvPr/>
            </p:nvSpPr>
            <p:spPr bwMode="auto">
              <a:xfrm flipH="1">
                <a:off x="3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0" name="Oval 706"/>
              <p:cNvSpPr>
                <a:spLocks noChangeArrowheads="1"/>
              </p:cNvSpPr>
              <p:nvPr/>
            </p:nvSpPr>
            <p:spPr bwMode="auto">
              <a:xfrm flipH="1">
                <a:off x="720"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1" name="Oval 707"/>
              <p:cNvSpPr>
                <a:spLocks noChangeArrowheads="1"/>
              </p:cNvSpPr>
              <p:nvPr/>
            </p:nvSpPr>
            <p:spPr bwMode="auto">
              <a:xfrm flipH="1">
                <a:off x="2256" y="105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2" name="Oval 708"/>
              <p:cNvSpPr>
                <a:spLocks noChangeArrowheads="1"/>
              </p:cNvSpPr>
              <p:nvPr/>
            </p:nvSpPr>
            <p:spPr bwMode="auto">
              <a:xfrm flipH="1">
                <a:off x="2160" y="13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3" name="Oval 709"/>
              <p:cNvSpPr>
                <a:spLocks noChangeArrowheads="1"/>
              </p:cNvSpPr>
              <p:nvPr/>
            </p:nvSpPr>
            <p:spPr bwMode="auto">
              <a:xfrm flipH="1">
                <a:off x="244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4" name="Oval 710"/>
              <p:cNvSpPr>
                <a:spLocks noChangeArrowheads="1"/>
              </p:cNvSpPr>
              <p:nvPr/>
            </p:nvSpPr>
            <p:spPr bwMode="auto">
              <a:xfrm flipH="1">
                <a:off x="148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5" name="Oval 711"/>
              <p:cNvSpPr>
                <a:spLocks noChangeArrowheads="1"/>
              </p:cNvSpPr>
              <p:nvPr/>
            </p:nvSpPr>
            <p:spPr bwMode="auto">
              <a:xfrm flipH="1">
                <a:off x="1536"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6" name="Oval 712"/>
              <p:cNvSpPr>
                <a:spLocks noChangeArrowheads="1"/>
              </p:cNvSpPr>
              <p:nvPr/>
            </p:nvSpPr>
            <p:spPr bwMode="auto">
              <a:xfrm flipH="1">
                <a:off x="129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7" name="Oval 713"/>
              <p:cNvSpPr>
                <a:spLocks noChangeArrowheads="1"/>
              </p:cNvSpPr>
              <p:nvPr/>
            </p:nvSpPr>
            <p:spPr bwMode="auto">
              <a:xfrm flipH="1">
                <a:off x="2448" y="216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8" name="Oval 714"/>
              <p:cNvSpPr>
                <a:spLocks noChangeArrowheads="1"/>
              </p:cNvSpPr>
              <p:nvPr/>
            </p:nvSpPr>
            <p:spPr bwMode="auto">
              <a:xfrm flipH="1">
                <a:off x="2496" y="18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69" name="Oval 715"/>
              <p:cNvSpPr>
                <a:spLocks noChangeArrowheads="1"/>
              </p:cNvSpPr>
              <p:nvPr/>
            </p:nvSpPr>
            <p:spPr bwMode="auto">
              <a:xfrm flipH="1">
                <a:off x="3168"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0" name="Oval 716"/>
              <p:cNvSpPr>
                <a:spLocks noChangeArrowheads="1"/>
              </p:cNvSpPr>
              <p:nvPr/>
            </p:nvSpPr>
            <p:spPr bwMode="auto">
              <a:xfrm flipH="1">
                <a:off x="321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1" name="Oval 717"/>
              <p:cNvSpPr>
                <a:spLocks noChangeArrowheads="1"/>
              </p:cNvSpPr>
              <p:nvPr/>
            </p:nvSpPr>
            <p:spPr bwMode="auto">
              <a:xfrm flipH="1">
                <a:off x="2976"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2" name="Oval 718"/>
              <p:cNvSpPr>
                <a:spLocks noChangeArrowheads="1"/>
              </p:cNvSpPr>
              <p:nvPr/>
            </p:nvSpPr>
            <p:spPr bwMode="auto">
              <a:xfrm flipH="1">
                <a:off x="4080"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3" name="Oval 719"/>
              <p:cNvSpPr>
                <a:spLocks noChangeArrowheads="1"/>
              </p:cNvSpPr>
              <p:nvPr/>
            </p:nvSpPr>
            <p:spPr bwMode="auto">
              <a:xfrm flipH="1">
                <a:off x="4416" y="14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4" name="Oval 720"/>
              <p:cNvSpPr>
                <a:spLocks noChangeArrowheads="1"/>
              </p:cNvSpPr>
              <p:nvPr/>
            </p:nvSpPr>
            <p:spPr bwMode="auto">
              <a:xfrm flipH="1">
                <a:off x="4224"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5" name="Oval 721"/>
              <p:cNvSpPr>
                <a:spLocks noChangeArrowheads="1"/>
              </p:cNvSpPr>
              <p:nvPr/>
            </p:nvSpPr>
            <p:spPr bwMode="auto">
              <a:xfrm flipH="1">
                <a:off x="475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6" name="Oval 722"/>
              <p:cNvSpPr>
                <a:spLocks noChangeArrowheads="1"/>
              </p:cNvSpPr>
              <p:nvPr/>
            </p:nvSpPr>
            <p:spPr bwMode="auto">
              <a:xfrm flipH="1">
                <a:off x="4512"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7" name="Oval 723"/>
              <p:cNvSpPr>
                <a:spLocks noChangeArrowheads="1"/>
              </p:cNvSpPr>
              <p:nvPr/>
            </p:nvSpPr>
            <p:spPr bwMode="auto">
              <a:xfrm flipH="1">
                <a:off x="3984" y="3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8" name="Oval 724"/>
              <p:cNvSpPr>
                <a:spLocks noChangeArrowheads="1"/>
              </p:cNvSpPr>
              <p:nvPr/>
            </p:nvSpPr>
            <p:spPr bwMode="auto">
              <a:xfrm flipH="1">
                <a:off x="4128"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79" name="Oval 725"/>
              <p:cNvSpPr>
                <a:spLocks noChangeArrowheads="1"/>
              </p:cNvSpPr>
              <p:nvPr/>
            </p:nvSpPr>
            <p:spPr bwMode="auto">
              <a:xfrm flipH="1">
                <a:off x="5424"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0" name="Oval 726"/>
              <p:cNvSpPr>
                <a:spLocks noChangeArrowheads="1"/>
              </p:cNvSpPr>
              <p:nvPr/>
            </p:nvSpPr>
            <p:spPr bwMode="auto">
              <a:xfrm flipH="1">
                <a:off x="51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1" name="Oval 727"/>
              <p:cNvSpPr>
                <a:spLocks noChangeArrowheads="1"/>
              </p:cNvSpPr>
              <p:nvPr/>
            </p:nvSpPr>
            <p:spPr bwMode="auto">
              <a:xfrm flipH="1">
                <a:off x="499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2" name="Oval 728"/>
              <p:cNvSpPr>
                <a:spLocks noChangeArrowheads="1"/>
              </p:cNvSpPr>
              <p:nvPr/>
            </p:nvSpPr>
            <p:spPr bwMode="auto">
              <a:xfrm flipH="1">
                <a:off x="5088"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3" name="Oval 729"/>
              <p:cNvSpPr>
                <a:spLocks noChangeArrowheads="1"/>
              </p:cNvSpPr>
              <p:nvPr/>
            </p:nvSpPr>
            <p:spPr bwMode="auto">
              <a:xfrm flipH="1">
                <a:off x="5136"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4" name="Oval 730"/>
              <p:cNvSpPr>
                <a:spLocks noChangeArrowheads="1"/>
              </p:cNvSpPr>
              <p:nvPr/>
            </p:nvSpPr>
            <p:spPr bwMode="auto">
              <a:xfrm flipH="1">
                <a:off x="5184" y="27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5" name="Oval 731"/>
              <p:cNvSpPr>
                <a:spLocks noChangeArrowheads="1"/>
              </p:cNvSpPr>
              <p:nvPr/>
            </p:nvSpPr>
            <p:spPr bwMode="auto">
              <a:xfrm flipH="1">
                <a:off x="4896"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6" name="Oval 732"/>
              <p:cNvSpPr>
                <a:spLocks noChangeArrowheads="1"/>
              </p:cNvSpPr>
              <p:nvPr/>
            </p:nvSpPr>
            <p:spPr bwMode="auto">
              <a:xfrm flipH="1">
                <a:off x="4464" y="26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7" name="Oval 733"/>
              <p:cNvSpPr>
                <a:spLocks noChangeArrowheads="1"/>
              </p:cNvSpPr>
              <p:nvPr/>
            </p:nvSpPr>
            <p:spPr bwMode="auto">
              <a:xfrm flipH="1">
                <a:off x="4272" y="24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8" name="Oval 734"/>
              <p:cNvSpPr>
                <a:spLocks noChangeArrowheads="1"/>
              </p:cNvSpPr>
              <p:nvPr/>
            </p:nvSpPr>
            <p:spPr bwMode="auto">
              <a:xfrm flipH="1">
                <a:off x="4176"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89" name="Oval 735"/>
              <p:cNvSpPr>
                <a:spLocks noChangeArrowheads="1"/>
              </p:cNvSpPr>
              <p:nvPr/>
            </p:nvSpPr>
            <p:spPr bwMode="auto">
              <a:xfrm flipH="1">
                <a:off x="4464"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0" name="Oval 736"/>
              <p:cNvSpPr>
                <a:spLocks noChangeArrowheads="1"/>
              </p:cNvSpPr>
              <p:nvPr/>
            </p:nvSpPr>
            <p:spPr bwMode="auto">
              <a:xfrm flipH="1">
                <a:off x="4464" y="331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1" name="Oval 737"/>
              <p:cNvSpPr>
                <a:spLocks noChangeArrowheads="1"/>
              </p:cNvSpPr>
              <p:nvPr/>
            </p:nvSpPr>
            <p:spPr bwMode="auto">
              <a:xfrm flipH="1">
                <a:off x="4992"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2" name="Oval 738"/>
              <p:cNvSpPr>
                <a:spLocks noChangeArrowheads="1"/>
              </p:cNvSpPr>
              <p:nvPr/>
            </p:nvSpPr>
            <p:spPr bwMode="auto">
              <a:xfrm flipH="1">
                <a:off x="5184"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3" name="Oval 739"/>
              <p:cNvSpPr>
                <a:spLocks noChangeArrowheads="1"/>
              </p:cNvSpPr>
              <p:nvPr/>
            </p:nvSpPr>
            <p:spPr bwMode="auto">
              <a:xfrm flipH="1">
                <a:off x="5376"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4" name="Oval 740"/>
              <p:cNvSpPr>
                <a:spLocks noChangeArrowheads="1"/>
              </p:cNvSpPr>
              <p:nvPr/>
            </p:nvSpPr>
            <p:spPr bwMode="auto">
              <a:xfrm flipH="1">
                <a:off x="45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5" name="Oval 741"/>
              <p:cNvSpPr>
                <a:spLocks noChangeArrowheads="1"/>
              </p:cNvSpPr>
              <p:nvPr/>
            </p:nvSpPr>
            <p:spPr bwMode="auto">
              <a:xfrm flipH="1">
                <a:off x="4128"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6" name="Oval 742"/>
              <p:cNvSpPr>
                <a:spLocks noChangeArrowheads="1"/>
              </p:cNvSpPr>
              <p:nvPr/>
            </p:nvSpPr>
            <p:spPr bwMode="auto">
              <a:xfrm flipH="1">
                <a:off x="4176" y="39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7" name="Oval 743"/>
              <p:cNvSpPr>
                <a:spLocks noChangeArrowheads="1"/>
              </p:cNvSpPr>
              <p:nvPr/>
            </p:nvSpPr>
            <p:spPr bwMode="auto">
              <a:xfrm flipH="1">
                <a:off x="3408" y="39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8" name="Oval 744"/>
              <p:cNvSpPr>
                <a:spLocks noChangeArrowheads="1"/>
              </p:cNvSpPr>
              <p:nvPr/>
            </p:nvSpPr>
            <p:spPr bwMode="auto">
              <a:xfrm flipH="1">
                <a:off x="3360" y="36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099" name="Oval 745"/>
              <p:cNvSpPr>
                <a:spLocks noChangeArrowheads="1"/>
              </p:cNvSpPr>
              <p:nvPr/>
            </p:nvSpPr>
            <p:spPr bwMode="auto">
              <a:xfrm flipH="1">
                <a:off x="278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0" name="Oval 746"/>
              <p:cNvSpPr>
                <a:spLocks noChangeArrowheads="1"/>
              </p:cNvSpPr>
              <p:nvPr/>
            </p:nvSpPr>
            <p:spPr bwMode="auto">
              <a:xfrm flipH="1">
                <a:off x="2688" y="36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1" name="Oval 747"/>
              <p:cNvSpPr>
                <a:spLocks noChangeArrowheads="1"/>
              </p:cNvSpPr>
              <p:nvPr/>
            </p:nvSpPr>
            <p:spPr bwMode="auto">
              <a:xfrm flipH="1">
                <a:off x="2448"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2" name="Oval 748"/>
              <p:cNvSpPr>
                <a:spLocks noChangeArrowheads="1"/>
              </p:cNvSpPr>
              <p:nvPr/>
            </p:nvSpPr>
            <p:spPr bwMode="auto">
              <a:xfrm flipH="1">
                <a:off x="3456"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3" name="Oval 749"/>
              <p:cNvSpPr>
                <a:spLocks noChangeArrowheads="1"/>
              </p:cNvSpPr>
              <p:nvPr/>
            </p:nvSpPr>
            <p:spPr bwMode="auto">
              <a:xfrm flipH="1">
                <a:off x="3312"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4" name="Oval 750"/>
              <p:cNvSpPr>
                <a:spLocks noChangeArrowheads="1"/>
              </p:cNvSpPr>
              <p:nvPr/>
            </p:nvSpPr>
            <p:spPr bwMode="auto">
              <a:xfrm flipH="1">
                <a:off x="288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5" name="Oval 751"/>
              <p:cNvSpPr>
                <a:spLocks noChangeArrowheads="1"/>
              </p:cNvSpPr>
              <p:nvPr/>
            </p:nvSpPr>
            <p:spPr bwMode="auto">
              <a:xfrm flipH="1">
                <a:off x="2928" y="26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6" name="Oval 752"/>
              <p:cNvSpPr>
                <a:spLocks noChangeArrowheads="1"/>
              </p:cNvSpPr>
              <p:nvPr/>
            </p:nvSpPr>
            <p:spPr bwMode="auto">
              <a:xfrm flipH="1">
                <a:off x="216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7" name="Oval 753"/>
              <p:cNvSpPr>
                <a:spLocks noChangeArrowheads="1"/>
              </p:cNvSpPr>
              <p:nvPr/>
            </p:nvSpPr>
            <p:spPr bwMode="auto">
              <a:xfrm flipH="1">
                <a:off x="1824"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8" name="Oval 754"/>
              <p:cNvSpPr>
                <a:spLocks noChangeArrowheads="1"/>
              </p:cNvSpPr>
              <p:nvPr/>
            </p:nvSpPr>
            <p:spPr bwMode="auto">
              <a:xfrm flipH="1">
                <a:off x="2304"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09" name="Oval 755"/>
              <p:cNvSpPr>
                <a:spLocks noChangeArrowheads="1"/>
              </p:cNvSpPr>
              <p:nvPr/>
            </p:nvSpPr>
            <p:spPr bwMode="auto">
              <a:xfrm flipH="1">
                <a:off x="182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0" name="Oval 756"/>
              <p:cNvSpPr>
                <a:spLocks noChangeArrowheads="1"/>
              </p:cNvSpPr>
              <p:nvPr/>
            </p:nvSpPr>
            <p:spPr bwMode="auto">
              <a:xfrm flipH="1">
                <a:off x="2016"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1" name="Oval 757"/>
              <p:cNvSpPr>
                <a:spLocks noChangeArrowheads="1"/>
              </p:cNvSpPr>
              <p:nvPr/>
            </p:nvSpPr>
            <p:spPr bwMode="auto">
              <a:xfrm flipH="1">
                <a:off x="1152"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2" name="Oval 758"/>
              <p:cNvSpPr>
                <a:spLocks noChangeArrowheads="1"/>
              </p:cNvSpPr>
              <p:nvPr/>
            </p:nvSpPr>
            <p:spPr bwMode="auto">
              <a:xfrm flipH="1">
                <a:off x="9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3" name="Oval 759"/>
              <p:cNvSpPr>
                <a:spLocks noChangeArrowheads="1"/>
              </p:cNvSpPr>
              <p:nvPr/>
            </p:nvSpPr>
            <p:spPr bwMode="auto">
              <a:xfrm flipH="1">
                <a:off x="1104"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4" name="Oval 760"/>
              <p:cNvSpPr>
                <a:spLocks noChangeArrowheads="1"/>
              </p:cNvSpPr>
              <p:nvPr/>
            </p:nvSpPr>
            <p:spPr bwMode="auto">
              <a:xfrm flipH="1">
                <a:off x="1440"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5" name="Oval 761"/>
              <p:cNvSpPr>
                <a:spLocks noChangeArrowheads="1"/>
              </p:cNvSpPr>
              <p:nvPr/>
            </p:nvSpPr>
            <p:spPr bwMode="auto">
              <a:xfrm flipH="1">
                <a:off x="1056"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6" name="Oval 762"/>
              <p:cNvSpPr>
                <a:spLocks noChangeArrowheads="1"/>
              </p:cNvSpPr>
              <p:nvPr/>
            </p:nvSpPr>
            <p:spPr bwMode="auto">
              <a:xfrm flipH="1">
                <a:off x="1152" y="31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7" name="Oval 763"/>
              <p:cNvSpPr>
                <a:spLocks noChangeArrowheads="1"/>
              </p:cNvSpPr>
              <p:nvPr/>
            </p:nvSpPr>
            <p:spPr bwMode="auto">
              <a:xfrm flipH="1">
                <a:off x="528" y="340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8" name="Oval 764"/>
              <p:cNvSpPr>
                <a:spLocks noChangeArrowheads="1"/>
              </p:cNvSpPr>
              <p:nvPr/>
            </p:nvSpPr>
            <p:spPr bwMode="auto">
              <a:xfrm flipH="1">
                <a:off x="144"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19" name="Oval 765"/>
              <p:cNvSpPr>
                <a:spLocks noChangeArrowheads="1"/>
              </p:cNvSpPr>
              <p:nvPr/>
            </p:nvSpPr>
            <p:spPr bwMode="auto">
              <a:xfrm flipH="1">
                <a:off x="384"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0" name="Oval 766"/>
              <p:cNvSpPr>
                <a:spLocks noChangeArrowheads="1"/>
              </p:cNvSpPr>
              <p:nvPr/>
            </p:nvSpPr>
            <p:spPr bwMode="auto">
              <a:xfrm flipH="1">
                <a:off x="192" y="27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1" name="Oval 767"/>
              <p:cNvSpPr>
                <a:spLocks noChangeArrowheads="1"/>
              </p:cNvSpPr>
              <p:nvPr/>
            </p:nvSpPr>
            <p:spPr bwMode="auto">
              <a:xfrm flipH="1">
                <a:off x="384"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2" name="Oval 768"/>
              <p:cNvSpPr>
                <a:spLocks noChangeArrowheads="1"/>
              </p:cNvSpPr>
              <p:nvPr/>
            </p:nvSpPr>
            <p:spPr bwMode="auto">
              <a:xfrm flipH="1">
                <a:off x="624" y="19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3" name="Oval 769"/>
              <p:cNvSpPr>
                <a:spLocks noChangeArrowheads="1"/>
              </p:cNvSpPr>
              <p:nvPr/>
            </p:nvSpPr>
            <p:spPr bwMode="auto">
              <a:xfrm flipH="1">
                <a:off x="67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4" name="Oval 770"/>
              <p:cNvSpPr>
                <a:spLocks noChangeArrowheads="1"/>
              </p:cNvSpPr>
              <p:nvPr/>
            </p:nvSpPr>
            <p:spPr bwMode="auto">
              <a:xfrm flipH="1">
                <a:off x="432"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25" name="Oval 771"/>
              <p:cNvSpPr>
                <a:spLocks noChangeArrowheads="1"/>
              </p:cNvSpPr>
              <p:nvPr/>
            </p:nvSpPr>
            <p:spPr bwMode="auto">
              <a:xfrm flipH="1">
                <a:off x="960" y="2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26" name="Oval 772"/>
              <p:cNvSpPr>
                <a:spLocks noChangeArrowheads="1"/>
              </p:cNvSpPr>
              <p:nvPr/>
            </p:nvSpPr>
            <p:spPr bwMode="auto">
              <a:xfrm flipH="1">
                <a:off x="1104" y="4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27" name="Oval 773"/>
              <p:cNvSpPr>
                <a:spLocks noChangeArrowheads="1"/>
              </p:cNvSpPr>
              <p:nvPr/>
            </p:nvSpPr>
            <p:spPr bwMode="auto">
              <a:xfrm flipH="1">
                <a:off x="2448" y="6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28" name="Oval 774"/>
              <p:cNvSpPr>
                <a:spLocks noChangeArrowheads="1"/>
              </p:cNvSpPr>
              <p:nvPr/>
            </p:nvSpPr>
            <p:spPr bwMode="auto">
              <a:xfrm flipH="1">
                <a:off x="2304"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29" name="Oval 775"/>
              <p:cNvSpPr>
                <a:spLocks noChangeArrowheads="1"/>
              </p:cNvSpPr>
              <p:nvPr/>
            </p:nvSpPr>
            <p:spPr bwMode="auto">
              <a:xfrm flipH="1">
                <a:off x="3216" y="6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0" name="Oval 776"/>
              <p:cNvSpPr>
                <a:spLocks noChangeArrowheads="1"/>
              </p:cNvSpPr>
              <p:nvPr/>
            </p:nvSpPr>
            <p:spPr bwMode="auto">
              <a:xfrm flipH="1">
                <a:off x="3504" y="8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1" name="Oval 777"/>
              <p:cNvSpPr>
                <a:spLocks noChangeArrowheads="1"/>
              </p:cNvSpPr>
              <p:nvPr/>
            </p:nvSpPr>
            <p:spPr bwMode="auto">
              <a:xfrm flipH="1">
                <a:off x="3888"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2" name="Oval 778"/>
              <p:cNvSpPr>
                <a:spLocks noChangeArrowheads="1"/>
              </p:cNvSpPr>
              <p:nvPr/>
            </p:nvSpPr>
            <p:spPr bwMode="auto">
              <a:xfrm flipH="1">
                <a:off x="4128" y="3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3" name="Oval 779"/>
              <p:cNvSpPr>
                <a:spLocks noChangeArrowheads="1"/>
              </p:cNvSpPr>
              <p:nvPr/>
            </p:nvSpPr>
            <p:spPr bwMode="auto">
              <a:xfrm flipH="1">
                <a:off x="4752"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4" name="Oval 780"/>
              <p:cNvSpPr>
                <a:spLocks noChangeArrowheads="1"/>
              </p:cNvSpPr>
              <p:nvPr/>
            </p:nvSpPr>
            <p:spPr bwMode="auto">
              <a:xfrm flipH="1">
                <a:off x="4800"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5" name="Oval 781"/>
              <p:cNvSpPr>
                <a:spLocks noChangeArrowheads="1"/>
              </p:cNvSpPr>
              <p:nvPr/>
            </p:nvSpPr>
            <p:spPr bwMode="auto">
              <a:xfrm flipH="1">
                <a:off x="5472"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6" name="Oval 782"/>
              <p:cNvSpPr>
                <a:spLocks noChangeArrowheads="1"/>
              </p:cNvSpPr>
              <p:nvPr/>
            </p:nvSpPr>
            <p:spPr bwMode="auto">
              <a:xfrm flipH="1">
                <a:off x="5232" y="8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7" name="Oval 783"/>
              <p:cNvSpPr>
                <a:spLocks noChangeArrowheads="1"/>
              </p:cNvSpPr>
              <p:nvPr/>
            </p:nvSpPr>
            <p:spPr bwMode="auto">
              <a:xfrm flipH="1">
                <a:off x="4464" y="12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8" name="Oval 784"/>
              <p:cNvSpPr>
                <a:spLocks noChangeArrowheads="1"/>
              </p:cNvSpPr>
              <p:nvPr/>
            </p:nvSpPr>
            <p:spPr bwMode="auto">
              <a:xfrm flipH="1">
                <a:off x="4176" y="14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39" name="Oval 785"/>
              <p:cNvSpPr>
                <a:spLocks noChangeArrowheads="1"/>
              </p:cNvSpPr>
              <p:nvPr/>
            </p:nvSpPr>
            <p:spPr bwMode="auto">
              <a:xfrm flipH="1">
                <a:off x="504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0" name="Oval 786"/>
              <p:cNvSpPr>
                <a:spLocks noChangeArrowheads="1"/>
              </p:cNvSpPr>
              <p:nvPr/>
            </p:nvSpPr>
            <p:spPr bwMode="auto">
              <a:xfrm flipH="1">
                <a:off x="4992" y="22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1" name="Oval 787"/>
              <p:cNvSpPr>
                <a:spLocks noChangeArrowheads="1"/>
              </p:cNvSpPr>
              <p:nvPr/>
            </p:nvSpPr>
            <p:spPr bwMode="auto">
              <a:xfrm flipH="1">
                <a:off x="4464" y="24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2" name="Oval 788"/>
              <p:cNvSpPr>
                <a:spLocks noChangeArrowheads="1"/>
              </p:cNvSpPr>
              <p:nvPr/>
            </p:nvSpPr>
            <p:spPr bwMode="auto">
              <a:xfrm flipH="1">
                <a:off x="412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3" name="Oval 789"/>
              <p:cNvSpPr>
                <a:spLocks noChangeArrowheads="1"/>
              </p:cNvSpPr>
              <p:nvPr/>
            </p:nvSpPr>
            <p:spPr bwMode="auto">
              <a:xfrm flipH="1">
                <a:off x="4560" y="25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4" name="Oval 790"/>
              <p:cNvSpPr>
                <a:spLocks noChangeArrowheads="1"/>
              </p:cNvSpPr>
              <p:nvPr/>
            </p:nvSpPr>
            <p:spPr bwMode="auto">
              <a:xfrm flipH="1">
                <a:off x="5184"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5" name="Oval 791"/>
              <p:cNvSpPr>
                <a:spLocks noChangeArrowheads="1"/>
              </p:cNvSpPr>
              <p:nvPr/>
            </p:nvSpPr>
            <p:spPr bwMode="auto">
              <a:xfrm flipH="1">
                <a:off x="4032" y="32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6" name="Oval 792"/>
              <p:cNvSpPr>
                <a:spLocks noChangeArrowheads="1"/>
              </p:cNvSpPr>
              <p:nvPr/>
            </p:nvSpPr>
            <p:spPr bwMode="auto">
              <a:xfrm flipH="1">
                <a:off x="4896"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7" name="Oval 793"/>
              <p:cNvSpPr>
                <a:spLocks noChangeArrowheads="1"/>
              </p:cNvSpPr>
              <p:nvPr/>
            </p:nvSpPr>
            <p:spPr bwMode="auto">
              <a:xfrm flipH="1">
                <a:off x="5328"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8" name="Oval 794"/>
              <p:cNvSpPr>
                <a:spLocks noChangeArrowheads="1"/>
              </p:cNvSpPr>
              <p:nvPr/>
            </p:nvSpPr>
            <p:spPr bwMode="auto">
              <a:xfrm flipH="1">
                <a:off x="4272" y="36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49" name="Oval 795"/>
              <p:cNvSpPr>
                <a:spLocks noChangeArrowheads="1"/>
              </p:cNvSpPr>
              <p:nvPr/>
            </p:nvSpPr>
            <p:spPr bwMode="auto">
              <a:xfrm flipH="1">
                <a:off x="3648"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0" name="Oval 796"/>
              <p:cNvSpPr>
                <a:spLocks noChangeArrowheads="1"/>
              </p:cNvSpPr>
              <p:nvPr/>
            </p:nvSpPr>
            <p:spPr bwMode="auto">
              <a:xfrm flipH="1">
                <a:off x="3552"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1" name="Oval 797"/>
              <p:cNvSpPr>
                <a:spLocks noChangeArrowheads="1"/>
              </p:cNvSpPr>
              <p:nvPr/>
            </p:nvSpPr>
            <p:spPr bwMode="auto">
              <a:xfrm flipH="1">
                <a:off x="355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2" name="Oval 798"/>
              <p:cNvSpPr>
                <a:spLocks noChangeArrowheads="1"/>
              </p:cNvSpPr>
              <p:nvPr/>
            </p:nvSpPr>
            <p:spPr bwMode="auto">
              <a:xfrm flipH="1">
                <a:off x="2400"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3" name="Oval 799"/>
              <p:cNvSpPr>
                <a:spLocks noChangeArrowheads="1"/>
              </p:cNvSpPr>
              <p:nvPr/>
            </p:nvSpPr>
            <p:spPr bwMode="auto">
              <a:xfrm flipH="1">
                <a:off x="2592" y="37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4" name="Oval 800"/>
              <p:cNvSpPr>
                <a:spLocks noChangeArrowheads="1"/>
              </p:cNvSpPr>
              <p:nvPr/>
            </p:nvSpPr>
            <p:spPr bwMode="auto">
              <a:xfrm flipH="1">
                <a:off x="2880"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5" name="Oval 801"/>
              <p:cNvSpPr>
                <a:spLocks noChangeArrowheads="1"/>
              </p:cNvSpPr>
              <p:nvPr/>
            </p:nvSpPr>
            <p:spPr bwMode="auto">
              <a:xfrm flipH="1">
                <a:off x="1776"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6" name="Oval 802"/>
              <p:cNvSpPr>
                <a:spLocks noChangeArrowheads="1"/>
              </p:cNvSpPr>
              <p:nvPr/>
            </p:nvSpPr>
            <p:spPr bwMode="auto">
              <a:xfrm flipH="1">
                <a:off x="2064"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7" name="Oval 803"/>
              <p:cNvSpPr>
                <a:spLocks noChangeArrowheads="1"/>
              </p:cNvSpPr>
              <p:nvPr/>
            </p:nvSpPr>
            <p:spPr bwMode="auto">
              <a:xfrm flipH="1">
                <a:off x="187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8" name="Oval 804"/>
              <p:cNvSpPr>
                <a:spLocks noChangeArrowheads="1"/>
              </p:cNvSpPr>
              <p:nvPr/>
            </p:nvSpPr>
            <p:spPr bwMode="auto">
              <a:xfrm flipH="1">
                <a:off x="2976" y="30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59" name="Oval 805"/>
              <p:cNvSpPr>
                <a:spLocks noChangeArrowheads="1"/>
              </p:cNvSpPr>
              <p:nvPr/>
            </p:nvSpPr>
            <p:spPr bwMode="auto">
              <a:xfrm flipH="1">
                <a:off x="2736"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0" name="Oval 806"/>
              <p:cNvSpPr>
                <a:spLocks noChangeArrowheads="1"/>
              </p:cNvSpPr>
              <p:nvPr/>
            </p:nvSpPr>
            <p:spPr bwMode="auto">
              <a:xfrm flipH="1">
                <a:off x="268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1" name="Oval 807"/>
              <p:cNvSpPr>
                <a:spLocks noChangeArrowheads="1"/>
              </p:cNvSpPr>
              <p:nvPr/>
            </p:nvSpPr>
            <p:spPr bwMode="auto">
              <a:xfrm flipH="1">
                <a:off x="2064" y="26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2" name="Oval 808"/>
              <p:cNvSpPr>
                <a:spLocks noChangeArrowheads="1"/>
              </p:cNvSpPr>
              <p:nvPr/>
            </p:nvSpPr>
            <p:spPr bwMode="auto">
              <a:xfrm flipH="1">
                <a:off x="2256" y="273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3" name="Oval 809"/>
              <p:cNvSpPr>
                <a:spLocks noChangeArrowheads="1"/>
              </p:cNvSpPr>
              <p:nvPr/>
            </p:nvSpPr>
            <p:spPr bwMode="auto">
              <a:xfrm flipH="1">
                <a:off x="1968" y="28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4" name="Oval 810"/>
              <p:cNvSpPr>
                <a:spLocks noChangeArrowheads="1"/>
              </p:cNvSpPr>
              <p:nvPr/>
            </p:nvSpPr>
            <p:spPr bwMode="auto">
              <a:xfrm flipH="1">
                <a:off x="1440" y="292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5" name="Oval 811"/>
              <p:cNvSpPr>
                <a:spLocks noChangeArrowheads="1"/>
              </p:cNvSpPr>
              <p:nvPr/>
            </p:nvSpPr>
            <p:spPr bwMode="auto">
              <a:xfrm flipH="1">
                <a:off x="1296" y="312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6" name="Oval 812"/>
              <p:cNvSpPr>
                <a:spLocks noChangeArrowheads="1"/>
              </p:cNvSpPr>
              <p:nvPr/>
            </p:nvSpPr>
            <p:spPr bwMode="auto">
              <a:xfrm flipH="1">
                <a:off x="100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7" name="Oval 813"/>
              <p:cNvSpPr>
                <a:spLocks noChangeArrowheads="1"/>
              </p:cNvSpPr>
              <p:nvPr/>
            </p:nvSpPr>
            <p:spPr bwMode="auto">
              <a:xfrm flipH="1">
                <a:off x="124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8" name="Oval 814"/>
              <p:cNvSpPr>
                <a:spLocks noChangeArrowheads="1"/>
              </p:cNvSpPr>
              <p:nvPr/>
            </p:nvSpPr>
            <p:spPr bwMode="auto">
              <a:xfrm flipH="1">
                <a:off x="480"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69" name="Oval 815"/>
              <p:cNvSpPr>
                <a:spLocks noChangeArrowheads="1"/>
              </p:cNvSpPr>
              <p:nvPr/>
            </p:nvSpPr>
            <p:spPr bwMode="auto">
              <a:xfrm flipH="1">
                <a:off x="288" y="336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0" name="Oval 816"/>
              <p:cNvSpPr>
                <a:spLocks noChangeArrowheads="1"/>
              </p:cNvSpPr>
              <p:nvPr/>
            </p:nvSpPr>
            <p:spPr bwMode="auto">
              <a:xfrm flipH="1">
                <a:off x="336"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1" name="Oval 817"/>
              <p:cNvSpPr>
                <a:spLocks noChangeArrowheads="1"/>
              </p:cNvSpPr>
              <p:nvPr/>
            </p:nvSpPr>
            <p:spPr bwMode="auto">
              <a:xfrm flipH="1">
                <a:off x="384" y="27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2" name="Oval 818"/>
              <p:cNvSpPr>
                <a:spLocks noChangeArrowheads="1"/>
              </p:cNvSpPr>
              <p:nvPr/>
            </p:nvSpPr>
            <p:spPr bwMode="auto">
              <a:xfrm flipH="1">
                <a:off x="528" y="25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3" name="Oval 819"/>
              <p:cNvSpPr>
                <a:spLocks noChangeArrowheads="1"/>
              </p:cNvSpPr>
              <p:nvPr/>
            </p:nvSpPr>
            <p:spPr bwMode="auto">
              <a:xfrm flipH="1">
                <a:off x="192"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4" name="Oval 820"/>
              <p:cNvSpPr>
                <a:spLocks noChangeArrowheads="1"/>
              </p:cNvSpPr>
              <p:nvPr/>
            </p:nvSpPr>
            <p:spPr bwMode="auto">
              <a:xfrm flipH="1">
                <a:off x="576" y="20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5" name="Oval 821"/>
              <p:cNvSpPr>
                <a:spLocks noChangeArrowheads="1"/>
              </p:cNvSpPr>
              <p:nvPr/>
            </p:nvSpPr>
            <p:spPr bwMode="auto">
              <a:xfrm flipH="1">
                <a:off x="720" y="20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6" name="Oval 822"/>
              <p:cNvSpPr>
                <a:spLocks noChangeArrowheads="1"/>
              </p:cNvSpPr>
              <p:nvPr/>
            </p:nvSpPr>
            <p:spPr bwMode="auto">
              <a:xfrm flipH="1">
                <a:off x="1440" y="18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7" name="Oval 823"/>
              <p:cNvSpPr>
                <a:spLocks noChangeArrowheads="1"/>
              </p:cNvSpPr>
              <p:nvPr/>
            </p:nvSpPr>
            <p:spPr bwMode="auto">
              <a:xfrm flipH="1">
                <a:off x="1632"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8" name="Oval 824"/>
              <p:cNvSpPr>
                <a:spLocks noChangeArrowheads="1"/>
              </p:cNvSpPr>
              <p:nvPr/>
            </p:nvSpPr>
            <p:spPr bwMode="auto">
              <a:xfrm flipH="1">
                <a:off x="1536" y="13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79" name="Oval 825"/>
              <p:cNvSpPr>
                <a:spLocks noChangeArrowheads="1"/>
              </p:cNvSpPr>
              <p:nvPr/>
            </p:nvSpPr>
            <p:spPr bwMode="auto">
              <a:xfrm flipH="1">
                <a:off x="1248"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0" name="Oval 826"/>
              <p:cNvSpPr>
                <a:spLocks noChangeArrowheads="1"/>
              </p:cNvSpPr>
              <p:nvPr/>
            </p:nvSpPr>
            <p:spPr bwMode="auto">
              <a:xfrm flipH="1">
                <a:off x="2208" y="12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1" name="Oval 827"/>
              <p:cNvSpPr>
                <a:spLocks noChangeArrowheads="1"/>
              </p:cNvSpPr>
              <p:nvPr/>
            </p:nvSpPr>
            <p:spPr bwMode="auto">
              <a:xfrm flipH="1">
                <a:off x="2544"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2" name="Oval 828"/>
              <p:cNvSpPr>
                <a:spLocks noChangeArrowheads="1"/>
              </p:cNvSpPr>
              <p:nvPr/>
            </p:nvSpPr>
            <p:spPr bwMode="auto">
              <a:xfrm flipH="1">
                <a:off x="3312" y="12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83" name="Oval 829"/>
              <p:cNvSpPr>
                <a:spLocks noChangeArrowheads="1"/>
              </p:cNvSpPr>
              <p:nvPr/>
            </p:nvSpPr>
            <p:spPr bwMode="auto">
              <a:xfrm flipH="1">
                <a:off x="3168" y="11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84" name="Oval 830"/>
              <p:cNvSpPr>
                <a:spLocks noChangeArrowheads="1"/>
              </p:cNvSpPr>
              <p:nvPr/>
            </p:nvSpPr>
            <p:spPr bwMode="auto">
              <a:xfrm flipH="1">
                <a:off x="3552" y="14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0185" name="Oval 831"/>
              <p:cNvSpPr>
                <a:spLocks noChangeArrowheads="1"/>
              </p:cNvSpPr>
              <p:nvPr/>
            </p:nvSpPr>
            <p:spPr bwMode="auto">
              <a:xfrm flipH="1">
                <a:off x="240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6" name="Oval 832"/>
              <p:cNvSpPr>
                <a:spLocks noChangeArrowheads="1"/>
              </p:cNvSpPr>
              <p:nvPr/>
            </p:nvSpPr>
            <p:spPr bwMode="auto">
              <a:xfrm flipH="1">
                <a:off x="2208" y="17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7" name="Oval 833"/>
              <p:cNvSpPr>
                <a:spLocks noChangeArrowheads="1"/>
              </p:cNvSpPr>
              <p:nvPr/>
            </p:nvSpPr>
            <p:spPr bwMode="auto">
              <a:xfrm flipH="1">
                <a:off x="2304" y="225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0188" name="Oval 834"/>
              <p:cNvSpPr>
                <a:spLocks noChangeArrowheads="1"/>
              </p:cNvSpPr>
              <p:nvPr/>
            </p:nvSpPr>
            <p:spPr bwMode="auto">
              <a:xfrm flipH="1">
                <a:off x="3408"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spTree>
    <p:extLst>
      <p:ext uri="{BB962C8B-B14F-4D97-AF65-F5344CB8AC3E}">
        <p14:creationId xmlns:p14="http://schemas.microsoft.com/office/powerpoint/2010/main" val="3359370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179388"/>
            <a:ext cx="8458200" cy="1098550"/>
          </a:xfrm>
        </p:spPr>
        <p:txBody>
          <a:bodyPr/>
          <a:lstStyle/>
          <a:p>
            <a:pPr eaLnBrk="1" hangingPunct="1"/>
            <a:r>
              <a:rPr lang="en-US" sz="4000" b="1" dirty="0" smtClean="0">
                <a:ea typeface="ＭＳ Ｐゴシック" pitchFamily="34" charset="-128"/>
              </a:rPr>
              <a:t>Pairwise Feature Matching</a:t>
            </a:r>
          </a:p>
        </p:txBody>
      </p:sp>
      <p:sp>
        <p:nvSpPr>
          <p:cNvPr id="41987" name="Rectangle 3"/>
          <p:cNvSpPr txBox="1">
            <a:spLocks noChangeArrowheads="1"/>
          </p:cNvSpPr>
          <p:nvPr/>
        </p:nvSpPr>
        <p:spPr bwMode="auto">
          <a:xfrm>
            <a:off x="347663" y="1277938"/>
            <a:ext cx="8415337" cy="1084262"/>
          </a:xfrm>
          <a:prstGeom prst="rect">
            <a:avLst/>
          </a:prstGeom>
          <a:noFill/>
          <a:ln w="9525">
            <a:noFill/>
            <a:miter lim="800000"/>
            <a:headEnd/>
            <a:tailEnd/>
          </a:ln>
        </p:spPr>
        <p:txBody>
          <a:bodyPr/>
          <a:lstStyle/>
          <a:p>
            <a:pPr marL="342900" indent="-342900" defTabSz="914400" eaLnBrk="0">
              <a:spcBef>
                <a:spcPts val="600"/>
              </a:spcBef>
              <a:spcAft>
                <a:spcPts val="600"/>
              </a:spcAft>
              <a:buClr>
                <a:schemeClr val="accent2"/>
              </a:buClr>
              <a:buSzPct val="110000"/>
              <a:buFontTx/>
              <a:buChar char="•"/>
            </a:pPr>
            <a:r>
              <a:rPr lang="en-US" sz="2800">
                <a:latin typeface="Calibri" pitchFamily="34" charset="0"/>
              </a:rPr>
              <a:t>Refine matching using RANSAC to estimate “fundamental matrices” between pairs of images</a:t>
            </a:r>
          </a:p>
        </p:txBody>
      </p:sp>
      <p:grpSp>
        <p:nvGrpSpPr>
          <p:cNvPr id="41988" name="Group 4"/>
          <p:cNvGrpSpPr>
            <a:grpSpLocks/>
          </p:cNvGrpSpPr>
          <p:nvPr/>
        </p:nvGrpSpPr>
        <p:grpSpPr bwMode="auto">
          <a:xfrm>
            <a:off x="3181350" y="2730500"/>
            <a:ext cx="5110163" cy="3619500"/>
            <a:chOff x="96" y="144"/>
            <a:chExt cx="5556" cy="3936"/>
          </a:xfrm>
        </p:grpSpPr>
        <p:sp>
          <p:nvSpPr>
            <p:cNvPr id="42285" name="Line 5"/>
            <p:cNvSpPr>
              <a:spLocks noChangeShapeType="1"/>
            </p:cNvSpPr>
            <p:nvPr/>
          </p:nvSpPr>
          <p:spPr bwMode="auto">
            <a:xfrm>
              <a:off x="1200" y="384"/>
              <a:ext cx="288" cy="816"/>
            </a:xfrm>
            <a:prstGeom prst="line">
              <a:avLst/>
            </a:prstGeom>
            <a:noFill/>
            <a:ln w="34925">
              <a:solidFill>
                <a:schemeClr val="tx1"/>
              </a:solidFill>
              <a:round/>
              <a:headEnd/>
              <a:tailEnd/>
            </a:ln>
          </p:spPr>
          <p:txBody>
            <a:bodyPr/>
            <a:lstStyle/>
            <a:p>
              <a:endParaRPr lang="en-US"/>
            </a:p>
          </p:txBody>
        </p:sp>
        <p:sp>
          <p:nvSpPr>
            <p:cNvPr id="42286" name="Line 6"/>
            <p:cNvSpPr>
              <a:spLocks noChangeShapeType="1"/>
            </p:cNvSpPr>
            <p:nvPr/>
          </p:nvSpPr>
          <p:spPr bwMode="auto">
            <a:xfrm>
              <a:off x="1200" y="384"/>
              <a:ext cx="240" cy="1680"/>
            </a:xfrm>
            <a:prstGeom prst="line">
              <a:avLst/>
            </a:prstGeom>
            <a:noFill/>
            <a:ln w="34925">
              <a:solidFill>
                <a:schemeClr val="tx1"/>
              </a:solidFill>
              <a:round/>
              <a:headEnd/>
              <a:tailEnd/>
            </a:ln>
          </p:spPr>
          <p:txBody>
            <a:bodyPr/>
            <a:lstStyle/>
            <a:p>
              <a:endParaRPr lang="en-US"/>
            </a:p>
          </p:txBody>
        </p:sp>
        <p:sp>
          <p:nvSpPr>
            <p:cNvPr id="42287" name="Line 7"/>
            <p:cNvSpPr>
              <a:spLocks noChangeShapeType="1"/>
            </p:cNvSpPr>
            <p:nvPr/>
          </p:nvSpPr>
          <p:spPr bwMode="auto">
            <a:xfrm flipH="1">
              <a:off x="1440" y="1200"/>
              <a:ext cx="48" cy="864"/>
            </a:xfrm>
            <a:prstGeom prst="line">
              <a:avLst/>
            </a:prstGeom>
            <a:noFill/>
            <a:ln w="34925">
              <a:solidFill>
                <a:schemeClr val="tx1"/>
              </a:solidFill>
              <a:round/>
              <a:headEnd/>
              <a:tailEnd/>
            </a:ln>
          </p:spPr>
          <p:txBody>
            <a:bodyPr/>
            <a:lstStyle/>
            <a:p>
              <a:endParaRPr lang="en-US"/>
            </a:p>
          </p:txBody>
        </p:sp>
        <p:sp>
          <p:nvSpPr>
            <p:cNvPr id="42288" name="Line 8"/>
            <p:cNvSpPr>
              <a:spLocks noChangeShapeType="1"/>
            </p:cNvSpPr>
            <p:nvPr/>
          </p:nvSpPr>
          <p:spPr bwMode="auto">
            <a:xfrm>
              <a:off x="528" y="1776"/>
              <a:ext cx="912" cy="288"/>
            </a:xfrm>
            <a:prstGeom prst="line">
              <a:avLst/>
            </a:prstGeom>
            <a:noFill/>
            <a:ln w="34925">
              <a:solidFill>
                <a:schemeClr val="tx1"/>
              </a:solidFill>
              <a:round/>
              <a:headEnd/>
              <a:tailEnd/>
            </a:ln>
          </p:spPr>
          <p:txBody>
            <a:bodyPr/>
            <a:lstStyle/>
            <a:p>
              <a:endParaRPr lang="en-US"/>
            </a:p>
          </p:txBody>
        </p:sp>
        <p:sp>
          <p:nvSpPr>
            <p:cNvPr id="42289" name="Line 9"/>
            <p:cNvSpPr>
              <a:spLocks noChangeShapeType="1"/>
            </p:cNvSpPr>
            <p:nvPr/>
          </p:nvSpPr>
          <p:spPr bwMode="auto">
            <a:xfrm flipH="1">
              <a:off x="384" y="2688"/>
              <a:ext cx="96" cy="912"/>
            </a:xfrm>
            <a:prstGeom prst="line">
              <a:avLst/>
            </a:prstGeom>
            <a:noFill/>
            <a:ln w="34925">
              <a:solidFill>
                <a:schemeClr val="tx1"/>
              </a:solidFill>
              <a:round/>
              <a:headEnd/>
              <a:tailEnd/>
            </a:ln>
          </p:spPr>
          <p:txBody>
            <a:bodyPr/>
            <a:lstStyle/>
            <a:p>
              <a:endParaRPr lang="en-US"/>
            </a:p>
          </p:txBody>
        </p:sp>
        <p:sp>
          <p:nvSpPr>
            <p:cNvPr id="42290" name="Line 10"/>
            <p:cNvSpPr>
              <a:spLocks noChangeShapeType="1"/>
            </p:cNvSpPr>
            <p:nvPr/>
          </p:nvSpPr>
          <p:spPr bwMode="auto">
            <a:xfrm>
              <a:off x="528" y="2688"/>
              <a:ext cx="816" cy="336"/>
            </a:xfrm>
            <a:prstGeom prst="line">
              <a:avLst/>
            </a:prstGeom>
            <a:noFill/>
            <a:ln w="34925">
              <a:solidFill>
                <a:schemeClr val="tx1"/>
              </a:solidFill>
              <a:round/>
              <a:headEnd/>
              <a:tailEnd/>
            </a:ln>
          </p:spPr>
          <p:txBody>
            <a:bodyPr/>
            <a:lstStyle/>
            <a:p>
              <a:endParaRPr lang="en-US"/>
            </a:p>
          </p:txBody>
        </p:sp>
        <p:sp>
          <p:nvSpPr>
            <p:cNvPr id="42291" name="Line 11"/>
            <p:cNvSpPr>
              <a:spLocks noChangeShapeType="1"/>
            </p:cNvSpPr>
            <p:nvPr/>
          </p:nvSpPr>
          <p:spPr bwMode="auto">
            <a:xfrm>
              <a:off x="432" y="3552"/>
              <a:ext cx="720" cy="144"/>
            </a:xfrm>
            <a:prstGeom prst="line">
              <a:avLst/>
            </a:prstGeom>
            <a:noFill/>
            <a:ln w="34925">
              <a:solidFill>
                <a:schemeClr val="tx1"/>
              </a:solidFill>
              <a:round/>
              <a:headEnd/>
              <a:tailEnd/>
            </a:ln>
          </p:spPr>
          <p:txBody>
            <a:bodyPr/>
            <a:lstStyle/>
            <a:p>
              <a:endParaRPr lang="en-US"/>
            </a:p>
          </p:txBody>
        </p:sp>
        <p:sp>
          <p:nvSpPr>
            <p:cNvPr id="42292" name="Line 12"/>
            <p:cNvSpPr>
              <a:spLocks noChangeShapeType="1"/>
            </p:cNvSpPr>
            <p:nvPr/>
          </p:nvSpPr>
          <p:spPr bwMode="auto">
            <a:xfrm flipV="1">
              <a:off x="384" y="2880"/>
              <a:ext cx="1680" cy="672"/>
            </a:xfrm>
            <a:prstGeom prst="line">
              <a:avLst/>
            </a:prstGeom>
            <a:noFill/>
            <a:ln w="34925">
              <a:solidFill>
                <a:schemeClr val="tx1"/>
              </a:solidFill>
              <a:round/>
              <a:headEnd/>
              <a:tailEnd/>
            </a:ln>
          </p:spPr>
          <p:txBody>
            <a:bodyPr/>
            <a:lstStyle/>
            <a:p>
              <a:endParaRPr lang="en-US"/>
            </a:p>
          </p:txBody>
        </p:sp>
        <p:sp>
          <p:nvSpPr>
            <p:cNvPr id="42293" name="Line 13"/>
            <p:cNvSpPr>
              <a:spLocks noChangeShapeType="1"/>
            </p:cNvSpPr>
            <p:nvPr/>
          </p:nvSpPr>
          <p:spPr bwMode="auto">
            <a:xfrm flipV="1">
              <a:off x="1200" y="2880"/>
              <a:ext cx="912" cy="816"/>
            </a:xfrm>
            <a:prstGeom prst="line">
              <a:avLst/>
            </a:prstGeom>
            <a:noFill/>
            <a:ln w="34925">
              <a:solidFill>
                <a:schemeClr val="tx1"/>
              </a:solidFill>
              <a:round/>
              <a:headEnd/>
              <a:tailEnd/>
            </a:ln>
          </p:spPr>
          <p:txBody>
            <a:bodyPr/>
            <a:lstStyle/>
            <a:p>
              <a:endParaRPr lang="en-US"/>
            </a:p>
          </p:txBody>
        </p:sp>
        <p:sp>
          <p:nvSpPr>
            <p:cNvPr id="42294" name="Line 14"/>
            <p:cNvSpPr>
              <a:spLocks noChangeShapeType="1"/>
            </p:cNvSpPr>
            <p:nvPr/>
          </p:nvSpPr>
          <p:spPr bwMode="auto">
            <a:xfrm flipV="1">
              <a:off x="1248" y="2016"/>
              <a:ext cx="192" cy="1680"/>
            </a:xfrm>
            <a:prstGeom prst="line">
              <a:avLst/>
            </a:prstGeom>
            <a:noFill/>
            <a:ln w="34925">
              <a:solidFill>
                <a:schemeClr val="tx1"/>
              </a:solidFill>
              <a:round/>
              <a:headEnd/>
              <a:tailEnd/>
            </a:ln>
          </p:spPr>
          <p:txBody>
            <a:bodyPr/>
            <a:lstStyle/>
            <a:p>
              <a:endParaRPr lang="en-US"/>
            </a:p>
          </p:txBody>
        </p:sp>
        <p:sp>
          <p:nvSpPr>
            <p:cNvPr id="42295" name="Line 15"/>
            <p:cNvSpPr>
              <a:spLocks noChangeShapeType="1"/>
            </p:cNvSpPr>
            <p:nvPr/>
          </p:nvSpPr>
          <p:spPr bwMode="auto">
            <a:xfrm>
              <a:off x="2112" y="2880"/>
              <a:ext cx="528" cy="864"/>
            </a:xfrm>
            <a:prstGeom prst="line">
              <a:avLst/>
            </a:prstGeom>
            <a:noFill/>
            <a:ln w="34925">
              <a:solidFill>
                <a:schemeClr val="tx1"/>
              </a:solidFill>
              <a:round/>
              <a:headEnd/>
              <a:tailEnd/>
            </a:ln>
          </p:spPr>
          <p:txBody>
            <a:bodyPr/>
            <a:lstStyle/>
            <a:p>
              <a:endParaRPr lang="en-US"/>
            </a:p>
          </p:txBody>
        </p:sp>
        <p:sp>
          <p:nvSpPr>
            <p:cNvPr id="42296" name="Line 16"/>
            <p:cNvSpPr>
              <a:spLocks noChangeShapeType="1"/>
            </p:cNvSpPr>
            <p:nvPr/>
          </p:nvSpPr>
          <p:spPr bwMode="auto">
            <a:xfrm>
              <a:off x="2112" y="2832"/>
              <a:ext cx="816" cy="96"/>
            </a:xfrm>
            <a:prstGeom prst="line">
              <a:avLst/>
            </a:prstGeom>
            <a:noFill/>
            <a:ln w="34925">
              <a:solidFill>
                <a:schemeClr val="tx1"/>
              </a:solidFill>
              <a:round/>
              <a:headEnd/>
              <a:tailEnd/>
            </a:ln>
          </p:spPr>
          <p:txBody>
            <a:bodyPr/>
            <a:lstStyle/>
            <a:p>
              <a:endParaRPr lang="en-US"/>
            </a:p>
          </p:txBody>
        </p:sp>
        <p:sp>
          <p:nvSpPr>
            <p:cNvPr id="42297" name="Line 17"/>
            <p:cNvSpPr>
              <a:spLocks noChangeShapeType="1"/>
            </p:cNvSpPr>
            <p:nvPr/>
          </p:nvSpPr>
          <p:spPr bwMode="auto">
            <a:xfrm flipV="1">
              <a:off x="432" y="2064"/>
              <a:ext cx="960" cy="528"/>
            </a:xfrm>
            <a:prstGeom prst="line">
              <a:avLst/>
            </a:prstGeom>
            <a:noFill/>
            <a:ln w="34925">
              <a:solidFill>
                <a:schemeClr val="tx1"/>
              </a:solidFill>
              <a:round/>
              <a:headEnd/>
              <a:tailEnd/>
            </a:ln>
          </p:spPr>
          <p:txBody>
            <a:bodyPr/>
            <a:lstStyle/>
            <a:p>
              <a:endParaRPr lang="en-US"/>
            </a:p>
          </p:txBody>
        </p:sp>
        <p:sp>
          <p:nvSpPr>
            <p:cNvPr id="42298" name="Line 18"/>
            <p:cNvSpPr>
              <a:spLocks noChangeShapeType="1"/>
            </p:cNvSpPr>
            <p:nvPr/>
          </p:nvSpPr>
          <p:spPr bwMode="auto">
            <a:xfrm flipV="1">
              <a:off x="2736" y="3024"/>
              <a:ext cx="672" cy="720"/>
            </a:xfrm>
            <a:prstGeom prst="line">
              <a:avLst/>
            </a:prstGeom>
            <a:noFill/>
            <a:ln w="34925">
              <a:solidFill>
                <a:schemeClr val="tx1"/>
              </a:solidFill>
              <a:round/>
              <a:headEnd/>
              <a:tailEnd/>
            </a:ln>
          </p:spPr>
          <p:txBody>
            <a:bodyPr/>
            <a:lstStyle/>
            <a:p>
              <a:endParaRPr lang="en-US"/>
            </a:p>
          </p:txBody>
        </p:sp>
        <p:sp>
          <p:nvSpPr>
            <p:cNvPr id="42299" name="Line 19"/>
            <p:cNvSpPr>
              <a:spLocks noChangeShapeType="1"/>
            </p:cNvSpPr>
            <p:nvPr/>
          </p:nvSpPr>
          <p:spPr bwMode="auto">
            <a:xfrm>
              <a:off x="4080" y="576"/>
              <a:ext cx="288" cy="864"/>
            </a:xfrm>
            <a:prstGeom prst="line">
              <a:avLst/>
            </a:prstGeom>
            <a:noFill/>
            <a:ln w="34925">
              <a:solidFill>
                <a:schemeClr val="tx1"/>
              </a:solidFill>
              <a:round/>
              <a:headEnd/>
              <a:tailEnd/>
            </a:ln>
          </p:spPr>
          <p:txBody>
            <a:bodyPr/>
            <a:lstStyle/>
            <a:p>
              <a:endParaRPr lang="en-US"/>
            </a:p>
          </p:txBody>
        </p:sp>
        <p:sp>
          <p:nvSpPr>
            <p:cNvPr id="42300" name="Line 20"/>
            <p:cNvSpPr>
              <a:spLocks noChangeShapeType="1"/>
            </p:cNvSpPr>
            <p:nvPr/>
          </p:nvSpPr>
          <p:spPr bwMode="auto">
            <a:xfrm flipH="1">
              <a:off x="5040" y="1056"/>
              <a:ext cx="384" cy="912"/>
            </a:xfrm>
            <a:prstGeom prst="line">
              <a:avLst/>
            </a:prstGeom>
            <a:noFill/>
            <a:ln w="34925">
              <a:solidFill>
                <a:schemeClr val="tx1"/>
              </a:solidFill>
              <a:round/>
              <a:headEnd/>
              <a:tailEnd/>
            </a:ln>
          </p:spPr>
          <p:txBody>
            <a:bodyPr/>
            <a:lstStyle/>
            <a:p>
              <a:endParaRPr lang="en-US"/>
            </a:p>
          </p:txBody>
        </p:sp>
        <p:sp>
          <p:nvSpPr>
            <p:cNvPr id="42301" name="Line 21"/>
            <p:cNvSpPr>
              <a:spLocks noChangeShapeType="1"/>
            </p:cNvSpPr>
            <p:nvPr/>
          </p:nvSpPr>
          <p:spPr bwMode="auto">
            <a:xfrm flipH="1">
              <a:off x="4080" y="1008"/>
              <a:ext cx="1296" cy="960"/>
            </a:xfrm>
            <a:prstGeom prst="line">
              <a:avLst/>
            </a:prstGeom>
            <a:noFill/>
            <a:ln w="34925">
              <a:solidFill>
                <a:schemeClr val="tx1"/>
              </a:solidFill>
              <a:round/>
              <a:headEnd/>
              <a:tailEnd/>
            </a:ln>
          </p:spPr>
          <p:txBody>
            <a:bodyPr/>
            <a:lstStyle/>
            <a:p>
              <a:endParaRPr lang="en-US"/>
            </a:p>
          </p:txBody>
        </p:sp>
        <p:sp>
          <p:nvSpPr>
            <p:cNvPr id="42302" name="Line 22"/>
            <p:cNvSpPr>
              <a:spLocks noChangeShapeType="1"/>
            </p:cNvSpPr>
            <p:nvPr/>
          </p:nvSpPr>
          <p:spPr bwMode="auto">
            <a:xfrm>
              <a:off x="4080" y="2016"/>
              <a:ext cx="384" cy="624"/>
            </a:xfrm>
            <a:prstGeom prst="line">
              <a:avLst/>
            </a:prstGeom>
            <a:noFill/>
            <a:ln w="34925">
              <a:solidFill>
                <a:schemeClr val="tx1"/>
              </a:solidFill>
              <a:round/>
              <a:headEnd/>
              <a:tailEnd/>
            </a:ln>
          </p:spPr>
          <p:txBody>
            <a:bodyPr/>
            <a:lstStyle/>
            <a:p>
              <a:endParaRPr lang="en-US"/>
            </a:p>
          </p:txBody>
        </p:sp>
        <p:sp>
          <p:nvSpPr>
            <p:cNvPr id="42303" name="Line 23"/>
            <p:cNvSpPr>
              <a:spLocks noChangeShapeType="1"/>
            </p:cNvSpPr>
            <p:nvPr/>
          </p:nvSpPr>
          <p:spPr bwMode="auto">
            <a:xfrm flipH="1">
              <a:off x="4416" y="2112"/>
              <a:ext cx="576" cy="576"/>
            </a:xfrm>
            <a:prstGeom prst="line">
              <a:avLst/>
            </a:prstGeom>
            <a:noFill/>
            <a:ln w="34925">
              <a:solidFill>
                <a:schemeClr val="tx1"/>
              </a:solidFill>
              <a:round/>
              <a:headEnd/>
              <a:tailEnd/>
            </a:ln>
          </p:spPr>
          <p:txBody>
            <a:bodyPr/>
            <a:lstStyle/>
            <a:p>
              <a:endParaRPr lang="en-US"/>
            </a:p>
          </p:txBody>
        </p:sp>
        <p:sp>
          <p:nvSpPr>
            <p:cNvPr id="42304" name="Line 24"/>
            <p:cNvSpPr>
              <a:spLocks noChangeShapeType="1"/>
            </p:cNvSpPr>
            <p:nvPr/>
          </p:nvSpPr>
          <p:spPr bwMode="auto">
            <a:xfrm flipV="1">
              <a:off x="2112" y="2064"/>
              <a:ext cx="1104" cy="768"/>
            </a:xfrm>
            <a:prstGeom prst="line">
              <a:avLst/>
            </a:prstGeom>
            <a:noFill/>
            <a:ln w="34925">
              <a:solidFill>
                <a:schemeClr val="tx1"/>
              </a:solidFill>
              <a:round/>
              <a:headEnd/>
              <a:tailEnd/>
            </a:ln>
          </p:spPr>
          <p:txBody>
            <a:bodyPr/>
            <a:lstStyle/>
            <a:p>
              <a:endParaRPr lang="en-US"/>
            </a:p>
          </p:txBody>
        </p:sp>
        <p:sp>
          <p:nvSpPr>
            <p:cNvPr id="42305" name="Line 25"/>
            <p:cNvSpPr>
              <a:spLocks noChangeShapeType="1"/>
            </p:cNvSpPr>
            <p:nvPr/>
          </p:nvSpPr>
          <p:spPr bwMode="auto">
            <a:xfrm flipV="1">
              <a:off x="3456" y="1968"/>
              <a:ext cx="672" cy="912"/>
            </a:xfrm>
            <a:prstGeom prst="line">
              <a:avLst/>
            </a:prstGeom>
            <a:noFill/>
            <a:ln w="34925">
              <a:solidFill>
                <a:schemeClr val="tx1"/>
              </a:solidFill>
              <a:round/>
              <a:headEnd/>
              <a:tailEnd/>
            </a:ln>
          </p:spPr>
          <p:txBody>
            <a:bodyPr/>
            <a:lstStyle/>
            <a:p>
              <a:endParaRPr lang="en-US"/>
            </a:p>
          </p:txBody>
        </p:sp>
        <p:sp>
          <p:nvSpPr>
            <p:cNvPr id="42306" name="Line 26"/>
            <p:cNvSpPr>
              <a:spLocks noChangeShapeType="1"/>
            </p:cNvSpPr>
            <p:nvPr/>
          </p:nvSpPr>
          <p:spPr bwMode="auto">
            <a:xfrm flipH="1" flipV="1">
              <a:off x="3456" y="2832"/>
              <a:ext cx="144" cy="816"/>
            </a:xfrm>
            <a:prstGeom prst="line">
              <a:avLst/>
            </a:prstGeom>
            <a:noFill/>
            <a:ln w="34925">
              <a:solidFill>
                <a:schemeClr val="tx1"/>
              </a:solidFill>
              <a:round/>
              <a:headEnd/>
              <a:tailEnd/>
            </a:ln>
          </p:spPr>
          <p:txBody>
            <a:bodyPr/>
            <a:lstStyle/>
            <a:p>
              <a:endParaRPr lang="en-US"/>
            </a:p>
          </p:txBody>
        </p:sp>
        <p:sp>
          <p:nvSpPr>
            <p:cNvPr id="42307" name="Line 27"/>
            <p:cNvSpPr>
              <a:spLocks noChangeShapeType="1"/>
            </p:cNvSpPr>
            <p:nvPr/>
          </p:nvSpPr>
          <p:spPr bwMode="auto">
            <a:xfrm flipH="1" flipV="1">
              <a:off x="2400" y="2016"/>
              <a:ext cx="1104" cy="1776"/>
            </a:xfrm>
            <a:prstGeom prst="line">
              <a:avLst/>
            </a:prstGeom>
            <a:noFill/>
            <a:ln w="34925">
              <a:solidFill>
                <a:schemeClr val="tx1"/>
              </a:solidFill>
              <a:round/>
              <a:headEnd/>
              <a:tailEnd/>
            </a:ln>
          </p:spPr>
          <p:txBody>
            <a:bodyPr/>
            <a:lstStyle/>
            <a:p>
              <a:endParaRPr lang="en-US"/>
            </a:p>
          </p:txBody>
        </p:sp>
        <p:sp>
          <p:nvSpPr>
            <p:cNvPr id="42308" name="Line 28"/>
            <p:cNvSpPr>
              <a:spLocks noChangeShapeType="1"/>
            </p:cNvSpPr>
            <p:nvPr/>
          </p:nvSpPr>
          <p:spPr bwMode="auto">
            <a:xfrm flipH="1" flipV="1">
              <a:off x="480" y="3552"/>
              <a:ext cx="3120" cy="144"/>
            </a:xfrm>
            <a:prstGeom prst="line">
              <a:avLst/>
            </a:prstGeom>
            <a:noFill/>
            <a:ln w="34925">
              <a:solidFill>
                <a:schemeClr val="tx1"/>
              </a:solidFill>
              <a:round/>
              <a:headEnd/>
              <a:tailEnd/>
            </a:ln>
          </p:spPr>
          <p:txBody>
            <a:bodyPr/>
            <a:lstStyle/>
            <a:p>
              <a:endParaRPr lang="en-US"/>
            </a:p>
          </p:txBody>
        </p:sp>
        <p:sp>
          <p:nvSpPr>
            <p:cNvPr id="42309" name="Line 29"/>
            <p:cNvSpPr>
              <a:spLocks noChangeShapeType="1"/>
            </p:cNvSpPr>
            <p:nvPr/>
          </p:nvSpPr>
          <p:spPr bwMode="auto">
            <a:xfrm flipH="1" flipV="1">
              <a:off x="4128" y="1968"/>
              <a:ext cx="960" cy="864"/>
            </a:xfrm>
            <a:prstGeom prst="line">
              <a:avLst/>
            </a:prstGeom>
            <a:noFill/>
            <a:ln w="34925">
              <a:solidFill>
                <a:schemeClr val="tx1"/>
              </a:solidFill>
              <a:round/>
              <a:headEnd/>
              <a:tailEnd/>
            </a:ln>
          </p:spPr>
          <p:txBody>
            <a:bodyPr/>
            <a:lstStyle/>
            <a:p>
              <a:endParaRPr lang="en-US"/>
            </a:p>
          </p:txBody>
        </p:sp>
        <p:sp>
          <p:nvSpPr>
            <p:cNvPr id="42310" name="Line 30"/>
            <p:cNvSpPr>
              <a:spLocks noChangeShapeType="1"/>
            </p:cNvSpPr>
            <p:nvPr/>
          </p:nvSpPr>
          <p:spPr bwMode="auto">
            <a:xfrm flipH="1">
              <a:off x="4416" y="3696"/>
              <a:ext cx="720" cy="96"/>
            </a:xfrm>
            <a:prstGeom prst="line">
              <a:avLst/>
            </a:prstGeom>
            <a:noFill/>
            <a:ln w="34925">
              <a:solidFill>
                <a:schemeClr val="tx1"/>
              </a:solidFill>
              <a:round/>
              <a:headEnd/>
              <a:tailEnd/>
            </a:ln>
          </p:spPr>
          <p:txBody>
            <a:bodyPr/>
            <a:lstStyle/>
            <a:p>
              <a:endParaRPr lang="en-US"/>
            </a:p>
          </p:txBody>
        </p:sp>
        <p:sp>
          <p:nvSpPr>
            <p:cNvPr id="42311" name="Line 31"/>
            <p:cNvSpPr>
              <a:spLocks noChangeShapeType="1"/>
            </p:cNvSpPr>
            <p:nvPr/>
          </p:nvSpPr>
          <p:spPr bwMode="auto">
            <a:xfrm flipH="1" flipV="1">
              <a:off x="4368" y="2544"/>
              <a:ext cx="768" cy="1104"/>
            </a:xfrm>
            <a:prstGeom prst="line">
              <a:avLst/>
            </a:prstGeom>
            <a:noFill/>
            <a:ln w="34925">
              <a:solidFill>
                <a:schemeClr val="tx1"/>
              </a:solidFill>
              <a:round/>
              <a:headEnd/>
              <a:tailEnd/>
            </a:ln>
          </p:spPr>
          <p:txBody>
            <a:bodyPr/>
            <a:lstStyle/>
            <a:p>
              <a:endParaRPr lang="en-US"/>
            </a:p>
          </p:txBody>
        </p:sp>
        <p:sp>
          <p:nvSpPr>
            <p:cNvPr id="42312" name="Line 32"/>
            <p:cNvSpPr>
              <a:spLocks noChangeShapeType="1"/>
            </p:cNvSpPr>
            <p:nvPr/>
          </p:nvSpPr>
          <p:spPr bwMode="auto">
            <a:xfrm flipV="1">
              <a:off x="2352" y="720"/>
              <a:ext cx="768" cy="432"/>
            </a:xfrm>
            <a:prstGeom prst="line">
              <a:avLst/>
            </a:prstGeom>
            <a:noFill/>
            <a:ln w="34925">
              <a:solidFill>
                <a:schemeClr val="tx1"/>
              </a:solidFill>
              <a:round/>
              <a:headEnd/>
              <a:tailEnd/>
            </a:ln>
          </p:spPr>
          <p:txBody>
            <a:bodyPr/>
            <a:lstStyle/>
            <a:p>
              <a:endParaRPr lang="en-US"/>
            </a:p>
          </p:txBody>
        </p:sp>
        <p:sp>
          <p:nvSpPr>
            <p:cNvPr id="42313" name="Line 33"/>
            <p:cNvSpPr>
              <a:spLocks noChangeShapeType="1"/>
            </p:cNvSpPr>
            <p:nvPr/>
          </p:nvSpPr>
          <p:spPr bwMode="auto">
            <a:xfrm>
              <a:off x="2352" y="1200"/>
              <a:ext cx="1968" cy="1920"/>
            </a:xfrm>
            <a:prstGeom prst="line">
              <a:avLst/>
            </a:prstGeom>
            <a:noFill/>
            <a:ln w="34925">
              <a:solidFill>
                <a:schemeClr val="tx1"/>
              </a:solidFill>
              <a:round/>
              <a:headEnd/>
              <a:tailEnd/>
            </a:ln>
          </p:spPr>
          <p:txBody>
            <a:bodyPr/>
            <a:lstStyle/>
            <a:p>
              <a:endParaRPr lang="en-US"/>
            </a:p>
          </p:txBody>
        </p:sp>
        <p:sp>
          <p:nvSpPr>
            <p:cNvPr id="42314" name="Line 34"/>
            <p:cNvSpPr>
              <a:spLocks noChangeShapeType="1"/>
            </p:cNvSpPr>
            <p:nvPr/>
          </p:nvSpPr>
          <p:spPr bwMode="auto">
            <a:xfrm flipH="1" flipV="1">
              <a:off x="1488" y="1968"/>
              <a:ext cx="912" cy="48"/>
            </a:xfrm>
            <a:prstGeom prst="line">
              <a:avLst/>
            </a:prstGeom>
            <a:noFill/>
            <a:ln w="34925">
              <a:solidFill>
                <a:schemeClr val="tx1"/>
              </a:solidFill>
              <a:round/>
              <a:headEnd/>
              <a:tailEnd/>
            </a:ln>
          </p:spPr>
          <p:txBody>
            <a:bodyPr/>
            <a:lstStyle/>
            <a:p>
              <a:endParaRPr lang="en-US"/>
            </a:p>
          </p:txBody>
        </p:sp>
        <p:sp>
          <p:nvSpPr>
            <p:cNvPr id="42315" name="Line 35"/>
            <p:cNvSpPr>
              <a:spLocks noChangeShapeType="1"/>
            </p:cNvSpPr>
            <p:nvPr/>
          </p:nvSpPr>
          <p:spPr bwMode="auto">
            <a:xfrm>
              <a:off x="3312" y="1392"/>
              <a:ext cx="1104" cy="0"/>
            </a:xfrm>
            <a:prstGeom prst="line">
              <a:avLst/>
            </a:prstGeom>
            <a:noFill/>
            <a:ln w="34925">
              <a:solidFill>
                <a:schemeClr val="tx1"/>
              </a:solidFill>
              <a:round/>
              <a:headEnd/>
              <a:tailEnd/>
            </a:ln>
          </p:spPr>
          <p:txBody>
            <a:bodyPr/>
            <a:lstStyle/>
            <a:p>
              <a:endParaRPr lang="en-US"/>
            </a:p>
          </p:txBody>
        </p:sp>
        <p:pic>
          <p:nvPicPr>
            <p:cNvPr id="42316" name="Picture 36"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42317" name="Picture 37"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42318" name="Picture 38"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42319" name="Picture 39"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42320" name="Picture 40"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42321" name="Picture 41"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42322" name="Picture 42"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42323" name="Picture 43"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42324" name="Picture 44"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42325" name="Picture 45"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42326" name="Picture 46"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42327" name="Picture 47"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42328" name="Picture 48"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2329" name="Picture 49"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42330" name="Picture 50"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42331" name="Picture 51"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42332" name="Picture 52"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42333" name="Picture 53"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2334" name="Picture 54"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2335" name="Picture 55"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42336" name="Picture 56"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42337" name="Picture 57"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2338" name="Picture 58"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42339" name="Picture 59"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42340" name="Picture 60"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42341" name="Picture 61"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42342" name="Picture 62"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2343" name="Picture 63"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42344" name="Picture 64"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42345" name="Picture 65"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42346" name="Picture 66"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42347" name="Picture 67"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pic>
          <p:nvPicPr>
            <p:cNvPr id="42348" name="Picture 68"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2349" name="Picture 69"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2350" name="Picture 70"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2351" name="Picture 71"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2352" name="Picture 72"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2353" name="Picture 73"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sp>
          <p:nvSpPr>
            <p:cNvPr id="42354" name="Oval 74"/>
            <p:cNvSpPr>
              <a:spLocks noChangeArrowheads="1"/>
            </p:cNvSpPr>
            <p:nvPr/>
          </p:nvSpPr>
          <p:spPr bwMode="auto">
            <a:xfrm flipH="1">
              <a:off x="1056" y="3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55" name="Oval 75"/>
            <p:cNvSpPr>
              <a:spLocks noChangeArrowheads="1"/>
            </p:cNvSpPr>
            <p:nvPr/>
          </p:nvSpPr>
          <p:spPr bwMode="auto">
            <a:xfrm flipH="1">
              <a:off x="1238" y="4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56" name="Oval 76"/>
            <p:cNvSpPr>
              <a:spLocks noChangeArrowheads="1"/>
            </p:cNvSpPr>
            <p:nvPr/>
          </p:nvSpPr>
          <p:spPr bwMode="auto">
            <a:xfrm flipH="1">
              <a:off x="1430" y="2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57" name="Oval 77"/>
            <p:cNvSpPr>
              <a:spLocks noChangeArrowheads="1"/>
            </p:cNvSpPr>
            <p:nvPr/>
          </p:nvSpPr>
          <p:spPr bwMode="auto">
            <a:xfrm flipH="1">
              <a:off x="1296" y="90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58" name="Oval 78"/>
            <p:cNvSpPr>
              <a:spLocks noChangeArrowheads="1"/>
            </p:cNvSpPr>
            <p:nvPr/>
          </p:nvSpPr>
          <p:spPr bwMode="auto">
            <a:xfrm flipH="1">
              <a:off x="1488"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59" name="Oval 79"/>
            <p:cNvSpPr>
              <a:spLocks noChangeArrowheads="1"/>
            </p:cNvSpPr>
            <p:nvPr/>
          </p:nvSpPr>
          <p:spPr bwMode="auto">
            <a:xfrm flipH="1">
              <a:off x="960" y="480"/>
              <a:ext cx="58" cy="58"/>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42360" name="Oval 80"/>
            <p:cNvSpPr>
              <a:spLocks noChangeArrowheads="1"/>
            </p:cNvSpPr>
            <p:nvPr/>
          </p:nvSpPr>
          <p:spPr bwMode="auto">
            <a:xfrm flipH="1">
              <a:off x="2160"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1" name="Oval 81"/>
            <p:cNvSpPr>
              <a:spLocks noChangeArrowheads="1"/>
            </p:cNvSpPr>
            <p:nvPr/>
          </p:nvSpPr>
          <p:spPr bwMode="auto">
            <a:xfrm flipH="1">
              <a:off x="1296" y="12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2" name="Oval 82"/>
            <p:cNvSpPr>
              <a:spLocks noChangeArrowheads="1"/>
            </p:cNvSpPr>
            <p:nvPr/>
          </p:nvSpPr>
          <p:spPr bwMode="auto">
            <a:xfrm flipH="1">
              <a:off x="2592" y="5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3" name="Oval 83"/>
            <p:cNvSpPr>
              <a:spLocks noChangeArrowheads="1"/>
            </p:cNvSpPr>
            <p:nvPr/>
          </p:nvSpPr>
          <p:spPr bwMode="auto">
            <a:xfrm flipH="1">
              <a:off x="2304" y="7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4" name="Oval 84"/>
            <p:cNvSpPr>
              <a:spLocks noChangeArrowheads="1"/>
            </p:cNvSpPr>
            <p:nvPr/>
          </p:nvSpPr>
          <p:spPr bwMode="auto">
            <a:xfrm flipH="1">
              <a:off x="2112"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5" name="Oval 85"/>
            <p:cNvSpPr>
              <a:spLocks noChangeArrowheads="1"/>
            </p:cNvSpPr>
            <p:nvPr/>
          </p:nvSpPr>
          <p:spPr bwMode="auto">
            <a:xfrm flipH="1">
              <a:off x="2592"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6" name="Oval 86"/>
            <p:cNvSpPr>
              <a:spLocks noChangeArrowheads="1"/>
            </p:cNvSpPr>
            <p:nvPr/>
          </p:nvSpPr>
          <p:spPr bwMode="auto">
            <a:xfrm flipH="1">
              <a:off x="2304" y="19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7" name="Oval 87"/>
            <p:cNvSpPr>
              <a:spLocks noChangeArrowheads="1"/>
            </p:cNvSpPr>
            <p:nvPr/>
          </p:nvSpPr>
          <p:spPr bwMode="auto">
            <a:xfrm flipH="1">
              <a:off x="2496"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8" name="Oval 88"/>
            <p:cNvSpPr>
              <a:spLocks noChangeArrowheads="1"/>
            </p:cNvSpPr>
            <p:nvPr/>
          </p:nvSpPr>
          <p:spPr bwMode="auto">
            <a:xfrm flipH="1">
              <a:off x="1680" y="18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69" name="Oval 89"/>
            <p:cNvSpPr>
              <a:spLocks noChangeArrowheads="1"/>
            </p:cNvSpPr>
            <p:nvPr/>
          </p:nvSpPr>
          <p:spPr bwMode="auto">
            <a:xfrm flipH="1">
              <a:off x="2208" y="22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0" name="Oval 90"/>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1" name="Oval 91"/>
            <p:cNvSpPr>
              <a:spLocks noChangeArrowheads="1"/>
            </p:cNvSpPr>
            <p:nvPr/>
          </p:nvSpPr>
          <p:spPr bwMode="auto">
            <a:xfrm flipH="1">
              <a:off x="576" y="16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2" name="Oval 92"/>
            <p:cNvSpPr>
              <a:spLocks noChangeArrowheads="1"/>
            </p:cNvSpPr>
            <p:nvPr/>
          </p:nvSpPr>
          <p:spPr bwMode="auto">
            <a:xfrm flipH="1">
              <a:off x="480" y="18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3" name="Oval 93"/>
            <p:cNvSpPr>
              <a:spLocks noChangeArrowheads="1"/>
            </p:cNvSpPr>
            <p:nvPr/>
          </p:nvSpPr>
          <p:spPr bwMode="auto">
            <a:xfrm flipH="1">
              <a:off x="384"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4" name="Oval 94"/>
            <p:cNvSpPr>
              <a:spLocks noChangeArrowheads="1"/>
            </p:cNvSpPr>
            <p:nvPr/>
          </p:nvSpPr>
          <p:spPr bwMode="auto">
            <a:xfrm flipH="1">
              <a:off x="672" y="10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5" name="Oval 95"/>
            <p:cNvSpPr>
              <a:spLocks noChangeArrowheads="1"/>
            </p:cNvSpPr>
            <p:nvPr/>
          </p:nvSpPr>
          <p:spPr bwMode="auto">
            <a:xfrm flipH="1">
              <a:off x="67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6" name="Oval 96"/>
            <p:cNvSpPr>
              <a:spLocks noChangeArrowheads="1"/>
            </p:cNvSpPr>
            <p:nvPr/>
          </p:nvSpPr>
          <p:spPr bwMode="auto">
            <a:xfrm flipH="1">
              <a:off x="57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7" name="Oval 97"/>
            <p:cNvSpPr>
              <a:spLocks noChangeArrowheads="1"/>
            </p:cNvSpPr>
            <p:nvPr/>
          </p:nvSpPr>
          <p:spPr bwMode="auto">
            <a:xfrm flipH="1">
              <a:off x="3408"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8" name="Oval 98"/>
            <p:cNvSpPr>
              <a:spLocks noChangeArrowheads="1"/>
            </p:cNvSpPr>
            <p:nvPr/>
          </p:nvSpPr>
          <p:spPr bwMode="auto">
            <a:xfrm flipH="1">
              <a:off x="1296"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79" name="Oval 99"/>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0" name="Oval 100"/>
            <p:cNvSpPr>
              <a:spLocks noChangeArrowheads="1"/>
            </p:cNvSpPr>
            <p:nvPr/>
          </p:nvSpPr>
          <p:spPr bwMode="auto">
            <a:xfrm flipH="1">
              <a:off x="1056"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1" name="Oval 101"/>
            <p:cNvSpPr>
              <a:spLocks noChangeArrowheads="1"/>
            </p:cNvSpPr>
            <p:nvPr/>
          </p:nvSpPr>
          <p:spPr bwMode="auto">
            <a:xfrm flipH="1">
              <a:off x="12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2" name="Oval 102"/>
            <p:cNvSpPr>
              <a:spLocks noChangeArrowheads="1"/>
            </p:cNvSpPr>
            <p:nvPr/>
          </p:nvSpPr>
          <p:spPr bwMode="auto">
            <a:xfrm flipH="1">
              <a:off x="120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3" name="Oval 103"/>
            <p:cNvSpPr>
              <a:spLocks noChangeArrowheads="1"/>
            </p:cNvSpPr>
            <p:nvPr/>
          </p:nvSpPr>
          <p:spPr bwMode="auto">
            <a:xfrm flipH="1">
              <a:off x="1440"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4" name="Oval 104"/>
            <p:cNvSpPr>
              <a:spLocks noChangeArrowheads="1"/>
            </p:cNvSpPr>
            <p:nvPr/>
          </p:nvSpPr>
          <p:spPr bwMode="auto">
            <a:xfrm flipH="1">
              <a:off x="1920"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5" name="Oval 105"/>
            <p:cNvSpPr>
              <a:spLocks noChangeArrowheads="1"/>
            </p:cNvSpPr>
            <p:nvPr/>
          </p:nvSpPr>
          <p:spPr bwMode="auto">
            <a:xfrm flipH="1">
              <a:off x="3600"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6" name="Oval 106"/>
            <p:cNvSpPr>
              <a:spLocks noChangeArrowheads="1"/>
            </p:cNvSpPr>
            <p:nvPr/>
          </p:nvSpPr>
          <p:spPr bwMode="auto">
            <a:xfrm flipH="1">
              <a:off x="273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7" name="Oval 107"/>
            <p:cNvSpPr>
              <a:spLocks noChangeArrowheads="1"/>
            </p:cNvSpPr>
            <p:nvPr/>
          </p:nvSpPr>
          <p:spPr bwMode="auto">
            <a:xfrm flipH="1">
              <a:off x="3312"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8" name="Oval 108"/>
            <p:cNvSpPr>
              <a:spLocks noChangeArrowheads="1"/>
            </p:cNvSpPr>
            <p:nvPr/>
          </p:nvSpPr>
          <p:spPr bwMode="auto">
            <a:xfrm flipH="1">
              <a:off x="288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89" name="Oval 109"/>
            <p:cNvSpPr>
              <a:spLocks noChangeArrowheads="1"/>
            </p:cNvSpPr>
            <p:nvPr/>
          </p:nvSpPr>
          <p:spPr bwMode="auto">
            <a:xfrm flipH="1">
              <a:off x="3072"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0" name="Oval 110"/>
            <p:cNvSpPr>
              <a:spLocks noChangeArrowheads="1"/>
            </p:cNvSpPr>
            <p:nvPr/>
          </p:nvSpPr>
          <p:spPr bwMode="auto">
            <a:xfrm flipH="1">
              <a:off x="3024"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1" name="Oval 111"/>
            <p:cNvSpPr>
              <a:spLocks noChangeArrowheads="1"/>
            </p:cNvSpPr>
            <p:nvPr/>
          </p:nvSpPr>
          <p:spPr bwMode="auto">
            <a:xfrm flipH="1">
              <a:off x="4032" y="29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2" name="Oval 112"/>
            <p:cNvSpPr>
              <a:spLocks noChangeArrowheads="1"/>
            </p:cNvSpPr>
            <p:nvPr/>
          </p:nvSpPr>
          <p:spPr bwMode="auto">
            <a:xfrm flipH="1">
              <a:off x="3312"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3" name="Oval 113"/>
            <p:cNvSpPr>
              <a:spLocks noChangeArrowheads="1"/>
            </p:cNvSpPr>
            <p:nvPr/>
          </p:nvSpPr>
          <p:spPr bwMode="auto">
            <a:xfrm flipH="1">
              <a:off x="4320" y="31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4" name="Oval 114"/>
            <p:cNvSpPr>
              <a:spLocks noChangeArrowheads="1"/>
            </p:cNvSpPr>
            <p:nvPr/>
          </p:nvSpPr>
          <p:spPr bwMode="auto">
            <a:xfrm flipH="1">
              <a:off x="4080"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5" name="Oval 115"/>
            <p:cNvSpPr>
              <a:spLocks noChangeArrowheads="1"/>
            </p:cNvSpPr>
            <p:nvPr/>
          </p:nvSpPr>
          <p:spPr bwMode="auto">
            <a:xfrm flipH="1">
              <a:off x="5088" y="29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6" name="Oval 116"/>
            <p:cNvSpPr>
              <a:spLocks noChangeArrowheads="1"/>
            </p:cNvSpPr>
            <p:nvPr/>
          </p:nvSpPr>
          <p:spPr bwMode="auto">
            <a:xfrm flipH="1">
              <a:off x="3936"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7" name="Oval 117"/>
            <p:cNvSpPr>
              <a:spLocks noChangeArrowheads="1"/>
            </p:cNvSpPr>
            <p:nvPr/>
          </p:nvSpPr>
          <p:spPr bwMode="auto">
            <a:xfrm flipH="1">
              <a:off x="499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8" name="Oval 118"/>
            <p:cNvSpPr>
              <a:spLocks noChangeArrowheads="1"/>
            </p:cNvSpPr>
            <p:nvPr/>
          </p:nvSpPr>
          <p:spPr bwMode="auto">
            <a:xfrm flipH="1">
              <a:off x="4608" y="6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399" name="Oval 119"/>
            <p:cNvSpPr>
              <a:spLocks noChangeArrowheads="1"/>
            </p:cNvSpPr>
            <p:nvPr/>
          </p:nvSpPr>
          <p:spPr bwMode="auto">
            <a:xfrm flipH="1">
              <a:off x="254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0" name="Oval 120"/>
            <p:cNvSpPr>
              <a:spLocks noChangeArrowheads="1"/>
            </p:cNvSpPr>
            <p:nvPr/>
          </p:nvSpPr>
          <p:spPr bwMode="auto">
            <a:xfrm flipH="1">
              <a:off x="4608"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1" name="Oval 121"/>
            <p:cNvSpPr>
              <a:spLocks noChangeArrowheads="1"/>
            </p:cNvSpPr>
            <p:nvPr/>
          </p:nvSpPr>
          <p:spPr bwMode="auto">
            <a:xfrm flipH="1">
              <a:off x="1968" y="35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2" name="Oval 122"/>
            <p:cNvSpPr>
              <a:spLocks noChangeArrowheads="1"/>
            </p:cNvSpPr>
            <p:nvPr/>
          </p:nvSpPr>
          <p:spPr bwMode="auto">
            <a:xfrm flipH="1">
              <a:off x="4752" y="91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3" name="Oval 123"/>
            <p:cNvSpPr>
              <a:spLocks noChangeArrowheads="1"/>
            </p:cNvSpPr>
            <p:nvPr/>
          </p:nvSpPr>
          <p:spPr bwMode="auto">
            <a:xfrm flipH="1">
              <a:off x="2832" y="36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4" name="Oval 124"/>
            <p:cNvSpPr>
              <a:spLocks noChangeArrowheads="1"/>
            </p:cNvSpPr>
            <p:nvPr/>
          </p:nvSpPr>
          <p:spPr bwMode="auto">
            <a:xfrm flipH="1">
              <a:off x="5280"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5" name="Oval 125"/>
            <p:cNvSpPr>
              <a:spLocks noChangeArrowheads="1"/>
            </p:cNvSpPr>
            <p:nvPr/>
          </p:nvSpPr>
          <p:spPr bwMode="auto">
            <a:xfrm flipH="1">
              <a:off x="3600"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6" name="Oval 126"/>
            <p:cNvSpPr>
              <a:spLocks noChangeArrowheads="1"/>
            </p:cNvSpPr>
            <p:nvPr/>
          </p:nvSpPr>
          <p:spPr bwMode="auto">
            <a:xfrm flipH="1">
              <a:off x="5472"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7" name="Oval 127"/>
            <p:cNvSpPr>
              <a:spLocks noChangeArrowheads="1"/>
            </p:cNvSpPr>
            <p:nvPr/>
          </p:nvSpPr>
          <p:spPr bwMode="auto">
            <a:xfrm flipH="1">
              <a:off x="139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8" name="Oval 128"/>
            <p:cNvSpPr>
              <a:spLocks noChangeArrowheads="1"/>
            </p:cNvSpPr>
            <p:nvPr/>
          </p:nvSpPr>
          <p:spPr bwMode="auto">
            <a:xfrm flipH="1">
              <a:off x="5280"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09" name="Oval 129"/>
            <p:cNvSpPr>
              <a:spLocks noChangeArrowheads="1"/>
            </p:cNvSpPr>
            <p:nvPr/>
          </p:nvSpPr>
          <p:spPr bwMode="auto">
            <a:xfrm flipH="1">
              <a:off x="91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0" name="Oval 130"/>
            <p:cNvSpPr>
              <a:spLocks noChangeArrowheads="1"/>
            </p:cNvSpPr>
            <p:nvPr/>
          </p:nvSpPr>
          <p:spPr bwMode="auto">
            <a:xfrm flipH="1">
              <a:off x="4272" y="13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1" name="Oval 131"/>
            <p:cNvSpPr>
              <a:spLocks noChangeArrowheads="1"/>
            </p:cNvSpPr>
            <p:nvPr/>
          </p:nvSpPr>
          <p:spPr bwMode="auto">
            <a:xfrm flipH="1">
              <a:off x="5280"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2" name="Oval 132"/>
            <p:cNvSpPr>
              <a:spLocks noChangeArrowheads="1"/>
            </p:cNvSpPr>
            <p:nvPr/>
          </p:nvSpPr>
          <p:spPr bwMode="auto">
            <a:xfrm flipH="1">
              <a:off x="4512" y="13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3" name="Oval 133"/>
            <p:cNvSpPr>
              <a:spLocks noChangeArrowheads="1"/>
            </p:cNvSpPr>
            <p:nvPr/>
          </p:nvSpPr>
          <p:spPr bwMode="auto">
            <a:xfrm flipH="1">
              <a:off x="4944" y="36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4" name="Oval 134"/>
            <p:cNvSpPr>
              <a:spLocks noChangeArrowheads="1"/>
            </p:cNvSpPr>
            <p:nvPr/>
          </p:nvSpPr>
          <p:spPr bwMode="auto">
            <a:xfrm flipH="1">
              <a:off x="3456"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5" name="Oval 135"/>
            <p:cNvSpPr>
              <a:spLocks noChangeArrowheads="1"/>
            </p:cNvSpPr>
            <p:nvPr/>
          </p:nvSpPr>
          <p:spPr bwMode="auto">
            <a:xfrm flipH="1">
              <a:off x="446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6" name="Oval 136"/>
            <p:cNvSpPr>
              <a:spLocks noChangeArrowheads="1"/>
            </p:cNvSpPr>
            <p:nvPr/>
          </p:nvSpPr>
          <p:spPr bwMode="auto">
            <a:xfrm flipH="1">
              <a:off x="3456" y="11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7" name="Oval 137"/>
            <p:cNvSpPr>
              <a:spLocks noChangeArrowheads="1"/>
            </p:cNvSpPr>
            <p:nvPr/>
          </p:nvSpPr>
          <p:spPr bwMode="auto">
            <a:xfrm flipH="1">
              <a:off x="4272"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8" name="Oval 138"/>
            <p:cNvSpPr>
              <a:spLocks noChangeArrowheads="1"/>
            </p:cNvSpPr>
            <p:nvPr/>
          </p:nvSpPr>
          <p:spPr bwMode="auto">
            <a:xfrm flipH="1">
              <a:off x="3936"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19" name="Oval 139"/>
            <p:cNvSpPr>
              <a:spLocks noChangeArrowheads="1"/>
            </p:cNvSpPr>
            <p:nvPr/>
          </p:nvSpPr>
          <p:spPr bwMode="auto">
            <a:xfrm flipH="1">
              <a:off x="3408"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0" name="Oval 140"/>
            <p:cNvSpPr>
              <a:spLocks noChangeArrowheads="1"/>
            </p:cNvSpPr>
            <p:nvPr/>
          </p:nvSpPr>
          <p:spPr bwMode="auto">
            <a:xfrm flipH="1">
              <a:off x="4272" y="19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1" name="Oval 141"/>
            <p:cNvSpPr>
              <a:spLocks noChangeArrowheads="1"/>
            </p:cNvSpPr>
            <p:nvPr/>
          </p:nvSpPr>
          <p:spPr bwMode="auto">
            <a:xfrm flipH="1">
              <a:off x="1296"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2" name="Oval 142"/>
            <p:cNvSpPr>
              <a:spLocks noChangeArrowheads="1"/>
            </p:cNvSpPr>
            <p:nvPr/>
          </p:nvSpPr>
          <p:spPr bwMode="auto">
            <a:xfrm flipH="1">
              <a:off x="3840"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3" name="Oval 143"/>
            <p:cNvSpPr>
              <a:spLocks noChangeArrowheads="1"/>
            </p:cNvSpPr>
            <p:nvPr/>
          </p:nvSpPr>
          <p:spPr bwMode="auto">
            <a:xfrm flipH="1">
              <a:off x="3600"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4" name="Oval 144"/>
            <p:cNvSpPr>
              <a:spLocks noChangeArrowheads="1"/>
            </p:cNvSpPr>
            <p:nvPr/>
          </p:nvSpPr>
          <p:spPr bwMode="auto">
            <a:xfrm flipH="1">
              <a:off x="4848"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5" name="Oval 145"/>
            <p:cNvSpPr>
              <a:spLocks noChangeArrowheads="1"/>
            </p:cNvSpPr>
            <p:nvPr/>
          </p:nvSpPr>
          <p:spPr bwMode="auto">
            <a:xfrm flipH="1">
              <a:off x="62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6" name="Oval 146"/>
            <p:cNvSpPr>
              <a:spLocks noChangeArrowheads="1"/>
            </p:cNvSpPr>
            <p:nvPr/>
          </p:nvSpPr>
          <p:spPr bwMode="auto">
            <a:xfrm flipH="1">
              <a:off x="5136"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7" name="Oval 147"/>
            <p:cNvSpPr>
              <a:spLocks noChangeArrowheads="1"/>
            </p:cNvSpPr>
            <p:nvPr/>
          </p:nvSpPr>
          <p:spPr bwMode="auto">
            <a:xfrm flipH="1">
              <a:off x="192" y="24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8" name="Oval 148"/>
            <p:cNvSpPr>
              <a:spLocks noChangeArrowheads="1"/>
            </p:cNvSpPr>
            <p:nvPr/>
          </p:nvSpPr>
          <p:spPr bwMode="auto">
            <a:xfrm flipH="1">
              <a:off x="48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29" name="Oval 149"/>
            <p:cNvSpPr>
              <a:spLocks noChangeArrowheads="1"/>
            </p:cNvSpPr>
            <p:nvPr/>
          </p:nvSpPr>
          <p:spPr bwMode="auto">
            <a:xfrm flipH="1">
              <a:off x="192" y="34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430" name="Oval 150"/>
            <p:cNvSpPr>
              <a:spLocks noChangeArrowheads="1"/>
            </p:cNvSpPr>
            <p:nvPr/>
          </p:nvSpPr>
          <p:spPr bwMode="auto">
            <a:xfrm flipH="1">
              <a:off x="1200" y="2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1" name="Oval 151"/>
            <p:cNvSpPr>
              <a:spLocks noChangeArrowheads="1"/>
            </p:cNvSpPr>
            <p:nvPr/>
          </p:nvSpPr>
          <p:spPr bwMode="auto">
            <a:xfrm flipH="1">
              <a:off x="1392" y="3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2" name="Oval 152"/>
            <p:cNvSpPr>
              <a:spLocks noChangeArrowheads="1"/>
            </p:cNvSpPr>
            <p:nvPr/>
          </p:nvSpPr>
          <p:spPr bwMode="auto">
            <a:xfrm flipH="1">
              <a:off x="22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3" name="Oval 153"/>
            <p:cNvSpPr>
              <a:spLocks noChangeArrowheads="1"/>
            </p:cNvSpPr>
            <p:nvPr/>
          </p:nvSpPr>
          <p:spPr bwMode="auto">
            <a:xfrm flipH="1">
              <a:off x="2448"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4" name="Oval 154"/>
            <p:cNvSpPr>
              <a:spLocks noChangeArrowheads="1"/>
            </p:cNvSpPr>
            <p:nvPr/>
          </p:nvSpPr>
          <p:spPr bwMode="auto">
            <a:xfrm flipH="1">
              <a:off x="2496" y="4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5" name="Oval 155"/>
            <p:cNvSpPr>
              <a:spLocks noChangeArrowheads="1"/>
            </p:cNvSpPr>
            <p:nvPr/>
          </p:nvSpPr>
          <p:spPr bwMode="auto">
            <a:xfrm flipH="1">
              <a:off x="34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6" name="Oval 156"/>
            <p:cNvSpPr>
              <a:spLocks noChangeArrowheads="1"/>
            </p:cNvSpPr>
            <p:nvPr/>
          </p:nvSpPr>
          <p:spPr bwMode="auto">
            <a:xfrm flipH="1">
              <a:off x="3216"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7" name="Oval 157"/>
            <p:cNvSpPr>
              <a:spLocks noChangeArrowheads="1"/>
            </p:cNvSpPr>
            <p:nvPr/>
          </p:nvSpPr>
          <p:spPr bwMode="auto">
            <a:xfrm flipH="1">
              <a:off x="307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8" name="Oval 158"/>
            <p:cNvSpPr>
              <a:spLocks noChangeArrowheads="1"/>
            </p:cNvSpPr>
            <p:nvPr/>
          </p:nvSpPr>
          <p:spPr bwMode="auto">
            <a:xfrm flipH="1">
              <a:off x="3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39" name="Oval 159"/>
            <p:cNvSpPr>
              <a:spLocks noChangeArrowheads="1"/>
            </p:cNvSpPr>
            <p:nvPr/>
          </p:nvSpPr>
          <p:spPr bwMode="auto">
            <a:xfrm flipH="1">
              <a:off x="720"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0" name="Oval 160"/>
            <p:cNvSpPr>
              <a:spLocks noChangeArrowheads="1"/>
            </p:cNvSpPr>
            <p:nvPr/>
          </p:nvSpPr>
          <p:spPr bwMode="auto">
            <a:xfrm flipH="1">
              <a:off x="2256" y="105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1" name="Oval 161"/>
            <p:cNvSpPr>
              <a:spLocks noChangeArrowheads="1"/>
            </p:cNvSpPr>
            <p:nvPr/>
          </p:nvSpPr>
          <p:spPr bwMode="auto">
            <a:xfrm flipH="1">
              <a:off x="2160" y="13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2" name="Oval 162"/>
            <p:cNvSpPr>
              <a:spLocks noChangeArrowheads="1"/>
            </p:cNvSpPr>
            <p:nvPr/>
          </p:nvSpPr>
          <p:spPr bwMode="auto">
            <a:xfrm flipH="1">
              <a:off x="244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3" name="Oval 163"/>
            <p:cNvSpPr>
              <a:spLocks noChangeArrowheads="1"/>
            </p:cNvSpPr>
            <p:nvPr/>
          </p:nvSpPr>
          <p:spPr bwMode="auto">
            <a:xfrm flipH="1">
              <a:off x="148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4" name="Oval 164"/>
            <p:cNvSpPr>
              <a:spLocks noChangeArrowheads="1"/>
            </p:cNvSpPr>
            <p:nvPr/>
          </p:nvSpPr>
          <p:spPr bwMode="auto">
            <a:xfrm flipH="1">
              <a:off x="1536"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5" name="Oval 165"/>
            <p:cNvSpPr>
              <a:spLocks noChangeArrowheads="1"/>
            </p:cNvSpPr>
            <p:nvPr/>
          </p:nvSpPr>
          <p:spPr bwMode="auto">
            <a:xfrm flipH="1">
              <a:off x="129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6" name="Oval 166"/>
            <p:cNvSpPr>
              <a:spLocks noChangeArrowheads="1"/>
            </p:cNvSpPr>
            <p:nvPr/>
          </p:nvSpPr>
          <p:spPr bwMode="auto">
            <a:xfrm flipH="1">
              <a:off x="2448" y="216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7" name="Oval 167"/>
            <p:cNvSpPr>
              <a:spLocks noChangeArrowheads="1"/>
            </p:cNvSpPr>
            <p:nvPr/>
          </p:nvSpPr>
          <p:spPr bwMode="auto">
            <a:xfrm flipH="1">
              <a:off x="2496" y="18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8" name="Oval 168"/>
            <p:cNvSpPr>
              <a:spLocks noChangeArrowheads="1"/>
            </p:cNvSpPr>
            <p:nvPr/>
          </p:nvSpPr>
          <p:spPr bwMode="auto">
            <a:xfrm flipH="1">
              <a:off x="3168"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49" name="Oval 169"/>
            <p:cNvSpPr>
              <a:spLocks noChangeArrowheads="1"/>
            </p:cNvSpPr>
            <p:nvPr/>
          </p:nvSpPr>
          <p:spPr bwMode="auto">
            <a:xfrm flipH="1">
              <a:off x="321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0" name="Oval 170"/>
            <p:cNvSpPr>
              <a:spLocks noChangeArrowheads="1"/>
            </p:cNvSpPr>
            <p:nvPr/>
          </p:nvSpPr>
          <p:spPr bwMode="auto">
            <a:xfrm flipH="1">
              <a:off x="2976"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1" name="Oval 171"/>
            <p:cNvSpPr>
              <a:spLocks noChangeArrowheads="1"/>
            </p:cNvSpPr>
            <p:nvPr/>
          </p:nvSpPr>
          <p:spPr bwMode="auto">
            <a:xfrm flipH="1">
              <a:off x="4080"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2" name="Oval 172"/>
            <p:cNvSpPr>
              <a:spLocks noChangeArrowheads="1"/>
            </p:cNvSpPr>
            <p:nvPr/>
          </p:nvSpPr>
          <p:spPr bwMode="auto">
            <a:xfrm flipH="1">
              <a:off x="4416" y="14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3" name="Oval 173"/>
            <p:cNvSpPr>
              <a:spLocks noChangeArrowheads="1"/>
            </p:cNvSpPr>
            <p:nvPr/>
          </p:nvSpPr>
          <p:spPr bwMode="auto">
            <a:xfrm flipH="1">
              <a:off x="4224"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4" name="Oval 174"/>
            <p:cNvSpPr>
              <a:spLocks noChangeArrowheads="1"/>
            </p:cNvSpPr>
            <p:nvPr/>
          </p:nvSpPr>
          <p:spPr bwMode="auto">
            <a:xfrm flipH="1">
              <a:off x="475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5" name="Oval 175"/>
            <p:cNvSpPr>
              <a:spLocks noChangeArrowheads="1"/>
            </p:cNvSpPr>
            <p:nvPr/>
          </p:nvSpPr>
          <p:spPr bwMode="auto">
            <a:xfrm flipH="1">
              <a:off x="4512"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6" name="Oval 176"/>
            <p:cNvSpPr>
              <a:spLocks noChangeArrowheads="1"/>
            </p:cNvSpPr>
            <p:nvPr/>
          </p:nvSpPr>
          <p:spPr bwMode="auto">
            <a:xfrm flipH="1">
              <a:off x="3984" y="3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7" name="Oval 177"/>
            <p:cNvSpPr>
              <a:spLocks noChangeArrowheads="1"/>
            </p:cNvSpPr>
            <p:nvPr/>
          </p:nvSpPr>
          <p:spPr bwMode="auto">
            <a:xfrm flipH="1">
              <a:off x="4128"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8" name="Oval 178"/>
            <p:cNvSpPr>
              <a:spLocks noChangeArrowheads="1"/>
            </p:cNvSpPr>
            <p:nvPr/>
          </p:nvSpPr>
          <p:spPr bwMode="auto">
            <a:xfrm flipH="1">
              <a:off x="5424"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59" name="Oval 179"/>
            <p:cNvSpPr>
              <a:spLocks noChangeArrowheads="1"/>
            </p:cNvSpPr>
            <p:nvPr/>
          </p:nvSpPr>
          <p:spPr bwMode="auto">
            <a:xfrm flipH="1">
              <a:off x="51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0" name="Oval 180"/>
            <p:cNvSpPr>
              <a:spLocks noChangeArrowheads="1"/>
            </p:cNvSpPr>
            <p:nvPr/>
          </p:nvSpPr>
          <p:spPr bwMode="auto">
            <a:xfrm flipH="1">
              <a:off x="499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1" name="Oval 181"/>
            <p:cNvSpPr>
              <a:spLocks noChangeArrowheads="1"/>
            </p:cNvSpPr>
            <p:nvPr/>
          </p:nvSpPr>
          <p:spPr bwMode="auto">
            <a:xfrm flipH="1">
              <a:off x="5088"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2" name="Oval 182"/>
            <p:cNvSpPr>
              <a:spLocks noChangeArrowheads="1"/>
            </p:cNvSpPr>
            <p:nvPr/>
          </p:nvSpPr>
          <p:spPr bwMode="auto">
            <a:xfrm flipH="1">
              <a:off x="5136"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3" name="Oval 183"/>
            <p:cNvSpPr>
              <a:spLocks noChangeArrowheads="1"/>
            </p:cNvSpPr>
            <p:nvPr/>
          </p:nvSpPr>
          <p:spPr bwMode="auto">
            <a:xfrm flipH="1">
              <a:off x="5184" y="27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4" name="Oval 184"/>
            <p:cNvSpPr>
              <a:spLocks noChangeArrowheads="1"/>
            </p:cNvSpPr>
            <p:nvPr/>
          </p:nvSpPr>
          <p:spPr bwMode="auto">
            <a:xfrm flipH="1">
              <a:off x="4896"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5" name="Oval 185"/>
            <p:cNvSpPr>
              <a:spLocks noChangeArrowheads="1"/>
            </p:cNvSpPr>
            <p:nvPr/>
          </p:nvSpPr>
          <p:spPr bwMode="auto">
            <a:xfrm flipH="1">
              <a:off x="4464" y="26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6" name="Oval 186"/>
            <p:cNvSpPr>
              <a:spLocks noChangeArrowheads="1"/>
            </p:cNvSpPr>
            <p:nvPr/>
          </p:nvSpPr>
          <p:spPr bwMode="auto">
            <a:xfrm flipH="1">
              <a:off x="4272" y="24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7" name="Oval 187"/>
            <p:cNvSpPr>
              <a:spLocks noChangeArrowheads="1"/>
            </p:cNvSpPr>
            <p:nvPr/>
          </p:nvSpPr>
          <p:spPr bwMode="auto">
            <a:xfrm flipH="1">
              <a:off x="4176"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8" name="Oval 188"/>
            <p:cNvSpPr>
              <a:spLocks noChangeArrowheads="1"/>
            </p:cNvSpPr>
            <p:nvPr/>
          </p:nvSpPr>
          <p:spPr bwMode="auto">
            <a:xfrm flipH="1">
              <a:off x="4464"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69" name="Oval 189"/>
            <p:cNvSpPr>
              <a:spLocks noChangeArrowheads="1"/>
            </p:cNvSpPr>
            <p:nvPr/>
          </p:nvSpPr>
          <p:spPr bwMode="auto">
            <a:xfrm flipH="1">
              <a:off x="4464" y="331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0" name="Oval 190"/>
            <p:cNvSpPr>
              <a:spLocks noChangeArrowheads="1"/>
            </p:cNvSpPr>
            <p:nvPr/>
          </p:nvSpPr>
          <p:spPr bwMode="auto">
            <a:xfrm flipH="1">
              <a:off x="4992"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1" name="Oval 191"/>
            <p:cNvSpPr>
              <a:spLocks noChangeArrowheads="1"/>
            </p:cNvSpPr>
            <p:nvPr/>
          </p:nvSpPr>
          <p:spPr bwMode="auto">
            <a:xfrm flipH="1">
              <a:off x="5184"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2" name="Oval 192"/>
            <p:cNvSpPr>
              <a:spLocks noChangeArrowheads="1"/>
            </p:cNvSpPr>
            <p:nvPr/>
          </p:nvSpPr>
          <p:spPr bwMode="auto">
            <a:xfrm flipH="1">
              <a:off x="5376"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3" name="Oval 193"/>
            <p:cNvSpPr>
              <a:spLocks noChangeArrowheads="1"/>
            </p:cNvSpPr>
            <p:nvPr/>
          </p:nvSpPr>
          <p:spPr bwMode="auto">
            <a:xfrm flipH="1">
              <a:off x="45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4" name="Oval 194"/>
            <p:cNvSpPr>
              <a:spLocks noChangeArrowheads="1"/>
            </p:cNvSpPr>
            <p:nvPr/>
          </p:nvSpPr>
          <p:spPr bwMode="auto">
            <a:xfrm flipH="1">
              <a:off x="4128"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5" name="Oval 195"/>
            <p:cNvSpPr>
              <a:spLocks noChangeArrowheads="1"/>
            </p:cNvSpPr>
            <p:nvPr/>
          </p:nvSpPr>
          <p:spPr bwMode="auto">
            <a:xfrm flipH="1">
              <a:off x="4176" y="39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6" name="Oval 196"/>
            <p:cNvSpPr>
              <a:spLocks noChangeArrowheads="1"/>
            </p:cNvSpPr>
            <p:nvPr/>
          </p:nvSpPr>
          <p:spPr bwMode="auto">
            <a:xfrm flipH="1">
              <a:off x="3408" y="39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7" name="Oval 197"/>
            <p:cNvSpPr>
              <a:spLocks noChangeArrowheads="1"/>
            </p:cNvSpPr>
            <p:nvPr/>
          </p:nvSpPr>
          <p:spPr bwMode="auto">
            <a:xfrm flipH="1">
              <a:off x="3360" y="36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8" name="Oval 198"/>
            <p:cNvSpPr>
              <a:spLocks noChangeArrowheads="1"/>
            </p:cNvSpPr>
            <p:nvPr/>
          </p:nvSpPr>
          <p:spPr bwMode="auto">
            <a:xfrm flipH="1">
              <a:off x="278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79" name="Oval 199"/>
            <p:cNvSpPr>
              <a:spLocks noChangeArrowheads="1"/>
            </p:cNvSpPr>
            <p:nvPr/>
          </p:nvSpPr>
          <p:spPr bwMode="auto">
            <a:xfrm flipH="1">
              <a:off x="2688" y="36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0" name="Oval 200"/>
            <p:cNvSpPr>
              <a:spLocks noChangeArrowheads="1"/>
            </p:cNvSpPr>
            <p:nvPr/>
          </p:nvSpPr>
          <p:spPr bwMode="auto">
            <a:xfrm flipH="1">
              <a:off x="2448"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1" name="Oval 201"/>
            <p:cNvSpPr>
              <a:spLocks noChangeArrowheads="1"/>
            </p:cNvSpPr>
            <p:nvPr/>
          </p:nvSpPr>
          <p:spPr bwMode="auto">
            <a:xfrm flipH="1">
              <a:off x="3456"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2" name="Oval 202"/>
            <p:cNvSpPr>
              <a:spLocks noChangeArrowheads="1"/>
            </p:cNvSpPr>
            <p:nvPr/>
          </p:nvSpPr>
          <p:spPr bwMode="auto">
            <a:xfrm flipH="1">
              <a:off x="3312"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3" name="Oval 203"/>
            <p:cNvSpPr>
              <a:spLocks noChangeArrowheads="1"/>
            </p:cNvSpPr>
            <p:nvPr/>
          </p:nvSpPr>
          <p:spPr bwMode="auto">
            <a:xfrm flipH="1">
              <a:off x="288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4" name="Oval 204"/>
            <p:cNvSpPr>
              <a:spLocks noChangeArrowheads="1"/>
            </p:cNvSpPr>
            <p:nvPr/>
          </p:nvSpPr>
          <p:spPr bwMode="auto">
            <a:xfrm flipH="1">
              <a:off x="2928" y="26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5" name="Oval 205"/>
            <p:cNvSpPr>
              <a:spLocks noChangeArrowheads="1"/>
            </p:cNvSpPr>
            <p:nvPr/>
          </p:nvSpPr>
          <p:spPr bwMode="auto">
            <a:xfrm flipH="1">
              <a:off x="216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6" name="Oval 206"/>
            <p:cNvSpPr>
              <a:spLocks noChangeArrowheads="1"/>
            </p:cNvSpPr>
            <p:nvPr/>
          </p:nvSpPr>
          <p:spPr bwMode="auto">
            <a:xfrm flipH="1">
              <a:off x="1824"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7" name="Oval 207"/>
            <p:cNvSpPr>
              <a:spLocks noChangeArrowheads="1"/>
            </p:cNvSpPr>
            <p:nvPr/>
          </p:nvSpPr>
          <p:spPr bwMode="auto">
            <a:xfrm flipH="1">
              <a:off x="2304"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8" name="Oval 208"/>
            <p:cNvSpPr>
              <a:spLocks noChangeArrowheads="1"/>
            </p:cNvSpPr>
            <p:nvPr/>
          </p:nvSpPr>
          <p:spPr bwMode="auto">
            <a:xfrm flipH="1">
              <a:off x="182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89" name="Oval 209"/>
            <p:cNvSpPr>
              <a:spLocks noChangeArrowheads="1"/>
            </p:cNvSpPr>
            <p:nvPr/>
          </p:nvSpPr>
          <p:spPr bwMode="auto">
            <a:xfrm flipH="1">
              <a:off x="2016"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0" name="Oval 210"/>
            <p:cNvSpPr>
              <a:spLocks noChangeArrowheads="1"/>
            </p:cNvSpPr>
            <p:nvPr/>
          </p:nvSpPr>
          <p:spPr bwMode="auto">
            <a:xfrm flipH="1">
              <a:off x="1152"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1" name="Oval 211"/>
            <p:cNvSpPr>
              <a:spLocks noChangeArrowheads="1"/>
            </p:cNvSpPr>
            <p:nvPr/>
          </p:nvSpPr>
          <p:spPr bwMode="auto">
            <a:xfrm flipH="1">
              <a:off x="9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2" name="Oval 212"/>
            <p:cNvSpPr>
              <a:spLocks noChangeArrowheads="1"/>
            </p:cNvSpPr>
            <p:nvPr/>
          </p:nvSpPr>
          <p:spPr bwMode="auto">
            <a:xfrm flipH="1">
              <a:off x="1104"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3" name="Oval 213"/>
            <p:cNvSpPr>
              <a:spLocks noChangeArrowheads="1"/>
            </p:cNvSpPr>
            <p:nvPr/>
          </p:nvSpPr>
          <p:spPr bwMode="auto">
            <a:xfrm flipH="1">
              <a:off x="1440"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4" name="Oval 214"/>
            <p:cNvSpPr>
              <a:spLocks noChangeArrowheads="1"/>
            </p:cNvSpPr>
            <p:nvPr/>
          </p:nvSpPr>
          <p:spPr bwMode="auto">
            <a:xfrm flipH="1">
              <a:off x="1056"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5" name="Oval 215"/>
            <p:cNvSpPr>
              <a:spLocks noChangeArrowheads="1"/>
            </p:cNvSpPr>
            <p:nvPr/>
          </p:nvSpPr>
          <p:spPr bwMode="auto">
            <a:xfrm flipH="1">
              <a:off x="1152" y="31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6" name="Oval 216"/>
            <p:cNvSpPr>
              <a:spLocks noChangeArrowheads="1"/>
            </p:cNvSpPr>
            <p:nvPr/>
          </p:nvSpPr>
          <p:spPr bwMode="auto">
            <a:xfrm flipH="1">
              <a:off x="528" y="340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7" name="Oval 217"/>
            <p:cNvSpPr>
              <a:spLocks noChangeArrowheads="1"/>
            </p:cNvSpPr>
            <p:nvPr/>
          </p:nvSpPr>
          <p:spPr bwMode="auto">
            <a:xfrm flipH="1">
              <a:off x="144"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8" name="Oval 218"/>
            <p:cNvSpPr>
              <a:spLocks noChangeArrowheads="1"/>
            </p:cNvSpPr>
            <p:nvPr/>
          </p:nvSpPr>
          <p:spPr bwMode="auto">
            <a:xfrm flipH="1">
              <a:off x="384"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499" name="Oval 219"/>
            <p:cNvSpPr>
              <a:spLocks noChangeArrowheads="1"/>
            </p:cNvSpPr>
            <p:nvPr/>
          </p:nvSpPr>
          <p:spPr bwMode="auto">
            <a:xfrm flipH="1">
              <a:off x="192" y="27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00" name="Oval 220"/>
            <p:cNvSpPr>
              <a:spLocks noChangeArrowheads="1"/>
            </p:cNvSpPr>
            <p:nvPr/>
          </p:nvSpPr>
          <p:spPr bwMode="auto">
            <a:xfrm flipH="1">
              <a:off x="384"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01" name="Oval 221"/>
            <p:cNvSpPr>
              <a:spLocks noChangeArrowheads="1"/>
            </p:cNvSpPr>
            <p:nvPr/>
          </p:nvSpPr>
          <p:spPr bwMode="auto">
            <a:xfrm flipH="1">
              <a:off x="624" y="19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02" name="Oval 222"/>
            <p:cNvSpPr>
              <a:spLocks noChangeArrowheads="1"/>
            </p:cNvSpPr>
            <p:nvPr/>
          </p:nvSpPr>
          <p:spPr bwMode="auto">
            <a:xfrm flipH="1">
              <a:off x="67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03" name="Oval 223"/>
            <p:cNvSpPr>
              <a:spLocks noChangeArrowheads="1"/>
            </p:cNvSpPr>
            <p:nvPr/>
          </p:nvSpPr>
          <p:spPr bwMode="auto">
            <a:xfrm flipH="1">
              <a:off x="432"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04" name="Oval 224"/>
            <p:cNvSpPr>
              <a:spLocks noChangeArrowheads="1"/>
            </p:cNvSpPr>
            <p:nvPr/>
          </p:nvSpPr>
          <p:spPr bwMode="auto">
            <a:xfrm flipH="1">
              <a:off x="960" y="2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05" name="Oval 225"/>
            <p:cNvSpPr>
              <a:spLocks noChangeArrowheads="1"/>
            </p:cNvSpPr>
            <p:nvPr/>
          </p:nvSpPr>
          <p:spPr bwMode="auto">
            <a:xfrm flipH="1">
              <a:off x="1104" y="4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06" name="Oval 226"/>
            <p:cNvSpPr>
              <a:spLocks noChangeArrowheads="1"/>
            </p:cNvSpPr>
            <p:nvPr/>
          </p:nvSpPr>
          <p:spPr bwMode="auto">
            <a:xfrm flipH="1">
              <a:off x="2448" y="6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07" name="Oval 227"/>
            <p:cNvSpPr>
              <a:spLocks noChangeArrowheads="1"/>
            </p:cNvSpPr>
            <p:nvPr/>
          </p:nvSpPr>
          <p:spPr bwMode="auto">
            <a:xfrm flipH="1">
              <a:off x="2304"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08" name="Oval 228"/>
            <p:cNvSpPr>
              <a:spLocks noChangeArrowheads="1"/>
            </p:cNvSpPr>
            <p:nvPr/>
          </p:nvSpPr>
          <p:spPr bwMode="auto">
            <a:xfrm flipH="1">
              <a:off x="3216" y="6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09" name="Oval 229"/>
            <p:cNvSpPr>
              <a:spLocks noChangeArrowheads="1"/>
            </p:cNvSpPr>
            <p:nvPr/>
          </p:nvSpPr>
          <p:spPr bwMode="auto">
            <a:xfrm flipH="1">
              <a:off x="3504" y="8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0" name="Oval 230"/>
            <p:cNvSpPr>
              <a:spLocks noChangeArrowheads="1"/>
            </p:cNvSpPr>
            <p:nvPr/>
          </p:nvSpPr>
          <p:spPr bwMode="auto">
            <a:xfrm flipH="1">
              <a:off x="3888"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1" name="Oval 231"/>
            <p:cNvSpPr>
              <a:spLocks noChangeArrowheads="1"/>
            </p:cNvSpPr>
            <p:nvPr/>
          </p:nvSpPr>
          <p:spPr bwMode="auto">
            <a:xfrm flipH="1">
              <a:off x="4128" y="3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2" name="Oval 232"/>
            <p:cNvSpPr>
              <a:spLocks noChangeArrowheads="1"/>
            </p:cNvSpPr>
            <p:nvPr/>
          </p:nvSpPr>
          <p:spPr bwMode="auto">
            <a:xfrm flipH="1">
              <a:off x="4752"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3" name="Oval 233"/>
            <p:cNvSpPr>
              <a:spLocks noChangeArrowheads="1"/>
            </p:cNvSpPr>
            <p:nvPr/>
          </p:nvSpPr>
          <p:spPr bwMode="auto">
            <a:xfrm flipH="1">
              <a:off x="4800"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4" name="Oval 234"/>
            <p:cNvSpPr>
              <a:spLocks noChangeArrowheads="1"/>
            </p:cNvSpPr>
            <p:nvPr/>
          </p:nvSpPr>
          <p:spPr bwMode="auto">
            <a:xfrm flipH="1">
              <a:off x="5472"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5" name="Oval 235"/>
            <p:cNvSpPr>
              <a:spLocks noChangeArrowheads="1"/>
            </p:cNvSpPr>
            <p:nvPr/>
          </p:nvSpPr>
          <p:spPr bwMode="auto">
            <a:xfrm flipH="1">
              <a:off x="5232" y="8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6" name="Oval 236"/>
            <p:cNvSpPr>
              <a:spLocks noChangeArrowheads="1"/>
            </p:cNvSpPr>
            <p:nvPr/>
          </p:nvSpPr>
          <p:spPr bwMode="auto">
            <a:xfrm flipH="1">
              <a:off x="4464" y="12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7" name="Oval 237"/>
            <p:cNvSpPr>
              <a:spLocks noChangeArrowheads="1"/>
            </p:cNvSpPr>
            <p:nvPr/>
          </p:nvSpPr>
          <p:spPr bwMode="auto">
            <a:xfrm flipH="1">
              <a:off x="4176" y="14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8" name="Oval 238"/>
            <p:cNvSpPr>
              <a:spLocks noChangeArrowheads="1"/>
            </p:cNvSpPr>
            <p:nvPr/>
          </p:nvSpPr>
          <p:spPr bwMode="auto">
            <a:xfrm flipH="1">
              <a:off x="504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19" name="Oval 239"/>
            <p:cNvSpPr>
              <a:spLocks noChangeArrowheads="1"/>
            </p:cNvSpPr>
            <p:nvPr/>
          </p:nvSpPr>
          <p:spPr bwMode="auto">
            <a:xfrm flipH="1">
              <a:off x="4992" y="22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0" name="Oval 240"/>
            <p:cNvSpPr>
              <a:spLocks noChangeArrowheads="1"/>
            </p:cNvSpPr>
            <p:nvPr/>
          </p:nvSpPr>
          <p:spPr bwMode="auto">
            <a:xfrm flipH="1">
              <a:off x="4464" y="24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1" name="Oval 241"/>
            <p:cNvSpPr>
              <a:spLocks noChangeArrowheads="1"/>
            </p:cNvSpPr>
            <p:nvPr/>
          </p:nvSpPr>
          <p:spPr bwMode="auto">
            <a:xfrm flipH="1">
              <a:off x="412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2" name="Oval 242"/>
            <p:cNvSpPr>
              <a:spLocks noChangeArrowheads="1"/>
            </p:cNvSpPr>
            <p:nvPr/>
          </p:nvSpPr>
          <p:spPr bwMode="auto">
            <a:xfrm flipH="1">
              <a:off x="4560" y="25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3" name="Oval 243"/>
            <p:cNvSpPr>
              <a:spLocks noChangeArrowheads="1"/>
            </p:cNvSpPr>
            <p:nvPr/>
          </p:nvSpPr>
          <p:spPr bwMode="auto">
            <a:xfrm flipH="1">
              <a:off x="5184"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4" name="Oval 244"/>
            <p:cNvSpPr>
              <a:spLocks noChangeArrowheads="1"/>
            </p:cNvSpPr>
            <p:nvPr/>
          </p:nvSpPr>
          <p:spPr bwMode="auto">
            <a:xfrm flipH="1">
              <a:off x="4032" y="32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5" name="Oval 245"/>
            <p:cNvSpPr>
              <a:spLocks noChangeArrowheads="1"/>
            </p:cNvSpPr>
            <p:nvPr/>
          </p:nvSpPr>
          <p:spPr bwMode="auto">
            <a:xfrm flipH="1">
              <a:off x="4896"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6" name="Oval 246"/>
            <p:cNvSpPr>
              <a:spLocks noChangeArrowheads="1"/>
            </p:cNvSpPr>
            <p:nvPr/>
          </p:nvSpPr>
          <p:spPr bwMode="auto">
            <a:xfrm flipH="1">
              <a:off x="5328"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7" name="Oval 247"/>
            <p:cNvSpPr>
              <a:spLocks noChangeArrowheads="1"/>
            </p:cNvSpPr>
            <p:nvPr/>
          </p:nvSpPr>
          <p:spPr bwMode="auto">
            <a:xfrm flipH="1">
              <a:off x="4272" y="36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8" name="Oval 248"/>
            <p:cNvSpPr>
              <a:spLocks noChangeArrowheads="1"/>
            </p:cNvSpPr>
            <p:nvPr/>
          </p:nvSpPr>
          <p:spPr bwMode="auto">
            <a:xfrm flipH="1">
              <a:off x="3648"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29" name="Oval 249"/>
            <p:cNvSpPr>
              <a:spLocks noChangeArrowheads="1"/>
            </p:cNvSpPr>
            <p:nvPr/>
          </p:nvSpPr>
          <p:spPr bwMode="auto">
            <a:xfrm flipH="1">
              <a:off x="3552"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0" name="Oval 250"/>
            <p:cNvSpPr>
              <a:spLocks noChangeArrowheads="1"/>
            </p:cNvSpPr>
            <p:nvPr/>
          </p:nvSpPr>
          <p:spPr bwMode="auto">
            <a:xfrm flipH="1">
              <a:off x="355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1" name="Oval 251"/>
            <p:cNvSpPr>
              <a:spLocks noChangeArrowheads="1"/>
            </p:cNvSpPr>
            <p:nvPr/>
          </p:nvSpPr>
          <p:spPr bwMode="auto">
            <a:xfrm flipH="1">
              <a:off x="2400"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2" name="Oval 252"/>
            <p:cNvSpPr>
              <a:spLocks noChangeArrowheads="1"/>
            </p:cNvSpPr>
            <p:nvPr/>
          </p:nvSpPr>
          <p:spPr bwMode="auto">
            <a:xfrm flipH="1">
              <a:off x="2592" y="37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3" name="Oval 253"/>
            <p:cNvSpPr>
              <a:spLocks noChangeArrowheads="1"/>
            </p:cNvSpPr>
            <p:nvPr/>
          </p:nvSpPr>
          <p:spPr bwMode="auto">
            <a:xfrm flipH="1">
              <a:off x="2880"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4" name="Oval 254"/>
            <p:cNvSpPr>
              <a:spLocks noChangeArrowheads="1"/>
            </p:cNvSpPr>
            <p:nvPr/>
          </p:nvSpPr>
          <p:spPr bwMode="auto">
            <a:xfrm flipH="1">
              <a:off x="1776"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5" name="Oval 255"/>
            <p:cNvSpPr>
              <a:spLocks noChangeArrowheads="1"/>
            </p:cNvSpPr>
            <p:nvPr/>
          </p:nvSpPr>
          <p:spPr bwMode="auto">
            <a:xfrm flipH="1">
              <a:off x="2064"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6" name="Oval 256"/>
            <p:cNvSpPr>
              <a:spLocks noChangeArrowheads="1"/>
            </p:cNvSpPr>
            <p:nvPr/>
          </p:nvSpPr>
          <p:spPr bwMode="auto">
            <a:xfrm flipH="1">
              <a:off x="187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7" name="Oval 257"/>
            <p:cNvSpPr>
              <a:spLocks noChangeArrowheads="1"/>
            </p:cNvSpPr>
            <p:nvPr/>
          </p:nvSpPr>
          <p:spPr bwMode="auto">
            <a:xfrm flipH="1">
              <a:off x="2976" y="30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8" name="Oval 258"/>
            <p:cNvSpPr>
              <a:spLocks noChangeArrowheads="1"/>
            </p:cNvSpPr>
            <p:nvPr/>
          </p:nvSpPr>
          <p:spPr bwMode="auto">
            <a:xfrm flipH="1">
              <a:off x="2736"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39" name="Oval 259"/>
            <p:cNvSpPr>
              <a:spLocks noChangeArrowheads="1"/>
            </p:cNvSpPr>
            <p:nvPr/>
          </p:nvSpPr>
          <p:spPr bwMode="auto">
            <a:xfrm flipH="1">
              <a:off x="268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0" name="Oval 260"/>
            <p:cNvSpPr>
              <a:spLocks noChangeArrowheads="1"/>
            </p:cNvSpPr>
            <p:nvPr/>
          </p:nvSpPr>
          <p:spPr bwMode="auto">
            <a:xfrm flipH="1">
              <a:off x="2064" y="26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1" name="Oval 261"/>
            <p:cNvSpPr>
              <a:spLocks noChangeArrowheads="1"/>
            </p:cNvSpPr>
            <p:nvPr/>
          </p:nvSpPr>
          <p:spPr bwMode="auto">
            <a:xfrm flipH="1">
              <a:off x="2256" y="273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2" name="Oval 262"/>
            <p:cNvSpPr>
              <a:spLocks noChangeArrowheads="1"/>
            </p:cNvSpPr>
            <p:nvPr/>
          </p:nvSpPr>
          <p:spPr bwMode="auto">
            <a:xfrm flipH="1">
              <a:off x="1968" y="28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3" name="Oval 263"/>
            <p:cNvSpPr>
              <a:spLocks noChangeArrowheads="1"/>
            </p:cNvSpPr>
            <p:nvPr/>
          </p:nvSpPr>
          <p:spPr bwMode="auto">
            <a:xfrm flipH="1">
              <a:off x="1440" y="292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4" name="Oval 264"/>
            <p:cNvSpPr>
              <a:spLocks noChangeArrowheads="1"/>
            </p:cNvSpPr>
            <p:nvPr/>
          </p:nvSpPr>
          <p:spPr bwMode="auto">
            <a:xfrm flipH="1">
              <a:off x="1296" y="312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5" name="Oval 265"/>
            <p:cNvSpPr>
              <a:spLocks noChangeArrowheads="1"/>
            </p:cNvSpPr>
            <p:nvPr/>
          </p:nvSpPr>
          <p:spPr bwMode="auto">
            <a:xfrm flipH="1">
              <a:off x="100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6" name="Oval 266"/>
            <p:cNvSpPr>
              <a:spLocks noChangeArrowheads="1"/>
            </p:cNvSpPr>
            <p:nvPr/>
          </p:nvSpPr>
          <p:spPr bwMode="auto">
            <a:xfrm flipH="1">
              <a:off x="124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7" name="Oval 267"/>
            <p:cNvSpPr>
              <a:spLocks noChangeArrowheads="1"/>
            </p:cNvSpPr>
            <p:nvPr/>
          </p:nvSpPr>
          <p:spPr bwMode="auto">
            <a:xfrm flipH="1">
              <a:off x="480"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8" name="Oval 268"/>
            <p:cNvSpPr>
              <a:spLocks noChangeArrowheads="1"/>
            </p:cNvSpPr>
            <p:nvPr/>
          </p:nvSpPr>
          <p:spPr bwMode="auto">
            <a:xfrm flipH="1">
              <a:off x="288" y="336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49" name="Oval 269"/>
            <p:cNvSpPr>
              <a:spLocks noChangeArrowheads="1"/>
            </p:cNvSpPr>
            <p:nvPr/>
          </p:nvSpPr>
          <p:spPr bwMode="auto">
            <a:xfrm flipH="1">
              <a:off x="336"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0" name="Oval 270"/>
            <p:cNvSpPr>
              <a:spLocks noChangeArrowheads="1"/>
            </p:cNvSpPr>
            <p:nvPr/>
          </p:nvSpPr>
          <p:spPr bwMode="auto">
            <a:xfrm flipH="1">
              <a:off x="384" y="27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1" name="Oval 271"/>
            <p:cNvSpPr>
              <a:spLocks noChangeArrowheads="1"/>
            </p:cNvSpPr>
            <p:nvPr/>
          </p:nvSpPr>
          <p:spPr bwMode="auto">
            <a:xfrm flipH="1">
              <a:off x="528" y="25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2" name="Oval 272"/>
            <p:cNvSpPr>
              <a:spLocks noChangeArrowheads="1"/>
            </p:cNvSpPr>
            <p:nvPr/>
          </p:nvSpPr>
          <p:spPr bwMode="auto">
            <a:xfrm flipH="1">
              <a:off x="192"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3" name="Oval 273"/>
            <p:cNvSpPr>
              <a:spLocks noChangeArrowheads="1"/>
            </p:cNvSpPr>
            <p:nvPr/>
          </p:nvSpPr>
          <p:spPr bwMode="auto">
            <a:xfrm flipH="1">
              <a:off x="576" y="20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4" name="Oval 274"/>
            <p:cNvSpPr>
              <a:spLocks noChangeArrowheads="1"/>
            </p:cNvSpPr>
            <p:nvPr/>
          </p:nvSpPr>
          <p:spPr bwMode="auto">
            <a:xfrm flipH="1">
              <a:off x="720" y="20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5" name="Oval 275"/>
            <p:cNvSpPr>
              <a:spLocks noChangeArrowheads="1"/>
            </p:cNvSpPr>
            <p:nvPr/>
          </p:nvSpPr>
          <p:spPr bwMode="auto">
            <a:xfrm flipH="1">
              <a:off x="1440" y="18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6" name="Oval 276"/>
            <p:cNvSpPr>
              <a:spLocks noChangeArrowheads="1"/>
            </p:cNvSpPr>
            <p:nvPr/>
          </p:nvSpPr>
          <p:spPr bwMode="auto">
            <a:xfrm flipH="1">
              <a:off x="1632"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7" name="Oval 277"/>
            <p:cNvSpPr>
              <a:spLocks noChangeArrowheads="1"/>
            </p:cNvSpPr>
            <p:nvPr/>
          </p:nvSpPr>
          <p:spPr bwMode="auto">
            <a:xfrm flipH="1">
              <a:off x="1536" y="13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8" name="Oval 278"/>
            <p:cNvSpPr>
              <a:spLocks noChangeArrowheads="1"/>
            </p:cNvSpPr>
            <p:nvPr/>
          </p:nvSpPr>
          <p:spPr bwMode="auto">
            <a:xfrm flipH="1">
              <a:off x="1248"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59" name="Oval 279"/>
            <p:cNvSpPr>
              <a:spLocks noChangeArrowheads="1"/>
            </p:cNvSpPr>
            <p:nvPr/>
          </p:nvSpPr>
          <p:spPr bwMode="auto">
            <a:xfrm flipH="1">
              <a:off x="2208" y="12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60" name="Oval 280"/>
            <p:cNvSpPr>
              <a:spLocks noChangeArrowheads="1"/>
            </p:cNvSpPr>
            <p:nvPr/>
          </p:nvSpPr>
          <p:spPr bwMode="auto">
            <a:xfrm flipH="1">
              <a:off x="2544"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61" name="Oval 281"/>
            <p:cNvSpPr>
              <a:spLocks noChangeArrowheads="1"/>
            </p:cNvSpPr>
            <p:nvPr/>
          </p:nvSpPr>
          <p:spPr bwMode="auto">
            <a:xfrm flipH="1">
              <a:off x="3312" y="12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62" name="Oval 282"/>
            <p:cNvSpPr>
              <a:spLocks noChangeArrowheads="1"/>
            </p:cNvSpPr>
            <p:nvPr/>
          </p:nvSpPr>
          <p:spPr bwMode="auto">
            <a:xfrm flipH="1">
              <a:off x="3168" y="11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63" name="Oval 283"/>
            <p:cNvSpPr>
              <a:spLocks noChangeArrowheads="1"/>
            </p:cNvSpPr>
            <p:nvPr/>
          </p:nvSpPr>
          <p:spPr bwMode="auto">
            <a:xfrm flipH="1">
              <a:off x="3552" y="14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564" name="Oval 284"/>
            <p:cNvSpPr>
              <a:spLocks noChangeArrowheads="1"/>
            </p:cNvSpPr>
            <p:nvPr/>
          </p:nvSpPr>
          <p:spPr bwMode="auto">
            <a:xfrm flipH="1">
              <a:off x="240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65" name="Oval 285"/>
            <p:cNvSpPr>
              <a:spLocks noChangeArrowheads="1"/>
            </p:cNvSpPr>
            <p:nvPr/>
          </p:nvSpPr>
          <p:spPr bwMode="auto">
            <a:xfrm flipH="1">
              <a:off x="2208" y="17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66" name="Oval 286"/>
            <p:cNvSpPr>
              <a:spLocks noChangeArrowheads="1"/>
            </p:cNvSpPr>
            <p:nvPr/>
          </p:nvSpPr>
          <p:spPr bwMode="auto">
            <a:xfrm flipH="1">
              <a:off x="2304" y="225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567" name="Oval 287"/>
            <p:cNvSpPr>
              <a:spLocks noChangeArrowheads="1"/>
            </p:cNvSpPr>
            <p:nvPr/>
          </p:nvSpPr>
          <p:spPr bwMode="auto">
            <a:xfrm flipH="1">
              <a:off x="3408"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nvGrpSpPr>
          <p:cNvPr id="3" name="Group 872"/>
          <p:cNvGrpSpPr>
            <a:grpSpLocks/>
          </p:cNvGrpSpPr>
          <p:nvPr/>
        </p:nvGrpSpPr>
        <p:grpSpPr bwMode="auto">
          <a:xfrm>
            <a:off x="3181350" y="2730500"/>
            <a:ext cx="5110163" cy="3619500"/>
            <a:chOff x="96" y="144"/>
            <a:chExt cx="5556" cy="3936"/>
          </a:xfrm>
        </p:grpSpPr>
        <p:sp>
          <p:nvSpPr>
            <p:cNvPr id="41994" name="Line 873"/>
            <p:cNvSpPr>
              <a:spLocks noChangeShapeType="1"/>
            </p:cNvSpPr>
            <p:nvPr/>
          </p:nvSpPr>
          <p:spPr bwMode="auto">
            <a:xfrm>
              <a:off x="1200" y="384"/>
              <a:ext cx="288" cy="816"/>
            </a:xfrm>
            <a:prstGeom prst="line">
              <a:avLst/>
            </a:prstGeom>
            <a:noFill/>
            <a:ln w="34925">
              <a:solidFill>
                <a:schemeClr val="tx1"/>
              </a:solidFill>
              <a:round/>
              <a:headEnd/>
              <a:tailEnd/>
            </a:ln>
          </p:spPr>
          <p:txBody>
            <a:bodyPr/>
            <a:lstStyle/>
            <a:p>
              <a:endParaRPr lang="en-US"/>
            </a:p>
          </p:txBody>
        </p:sp>
        <p:sp>
          <p:nvSpPr>
            <p:cNvPr id="41995" name="Line 874"/>
            <p:cNvSpPr>
              <a:spLocks noChangeShapeType="1"/>
            </p:cNvSpPr>
            <p:nvPr/>
          </p:nvSpPr>
          <p:spPr bwMode="auto">
            <a:xfrm>
              <a:off x="1200" y="384"/>
              <a:ext cx="240" cy="1680"/>
            </a:xfrm>
            <a:prstGeom prst="line">
              <a:avLst/>
            </a:prstGeom>
            <a:noFill/>
            <a:ln w="34925">
              <a:solidFill>
                <a:schemeClr val="tx1"/>
              </a:solidFill>
              <a:round/>
              <a:headEnd/>
              <a:tailEnd/>
            </a:ln>
          </p:spPr>
          <p:txBody>
            <a:bodyPr/>
            <a:lstStyle/>
            <a:p>
              <a:endParaRPr lang="en-US"/>
            </a:p>
          </p:txBody>
        </p:sp>
        <p:sp>
          <p:nvSpPr>
            <p:cNvPr id="41996" name="Line 875"/>
            <p:cNvSpPr>
              <a:spLocks noChangeShapeType="1"/>
            </p:cNvSpPr>
            <p:nvPr/>
          </p:nvSpPr>
          <p:spPr bwMode="auto">
            <a:xfrm flipH="1">
              <a:off x="1440" y="1200"/>
              <a:ext cx="48" cy="864"/>
            </a:xfrm>
            <a:prstGeom prst="line">
              <a:avLst/>
            </a:prstGeom>
            <a:noFill/>
            <a:ln w="34925">
              <a:solidFill>
                <a:schemeClr val="tx1"/>
              </a:solidFill>
              <a:round/>
              <a:headEnd/>
              <a:tailEnd/>
            </a:ln>
          </p:spPr>
          <p:txBody>
            <a:bodyPr/>
            <a:lstStyle/>
            <a:p>
              <a:endParaRPr lang="en-US"/>
            </a:p>
          </p:txBody>
        </p:sp>
        <p:sp>
          <p:nvSpPr>
            <p:cNvPr id="41997" name="Line 876"/>
            <p:cNvSpPr>
              <a:spLocks noChangeShapeType="1"/>
            </p:cNvSpPr>
            <p:nvPr/>
          </p:nvSpPr>
          <p:spPr bwMode="auto">
            <a:xfrm>
              <a:off x="528" y="1776"/>
              <a:ext cx="912" cy="288"/>
            </a:xfrm>
            <a:prstGeom prst="line">
              <a:avLst/>
            </a:prstGeom>
            <a:noFill/>
            <a:ln w="34925">
              <a:solidFill>
                <a:schemeClr val="tx1"/>
              </a:solidFill>
              <a:round/>
              <a:headEnd/>
              <a:tailEnd/>
            </a:ln>
          </p:spPr>
          <p:txBody>
            <a:bodyPr/>
            <a:lstStyle/>
            <a:p>
              <a:endParaRPr lang="en-US"/>
            </a:p>
          </p:txBody>
        </p:sp>
        <p:sp>
          <p:nvSpPr>
            <p:cNvPr id="41998" name="Line 877"/>
            <p:cNvSpPr>
              <a:spLocks noChangeShapeType="1"/>
            </p:cNvSpPr>
            <p:nvPr/>
          </p:nvSpPr>
          <p:spPr bwMode="auto">
            <a:xfrm flipH="1">
              <a:off x="384" y="2688"/>
              <a:ext cx="96" cy="912"/>
            </a:xfrm>
            <a:prstGeom prst="line">
              <a:avLst/>
            </a:prstGeom>
            <a:noFill/>
            <a:ln w="34925">
              <a:solidFill>
                <a:schemeClr val="tx1"/>
              </a:solidFill>
              <a:round/>
              <a:headEnd/>
              <a:tailEnd/>
            </a:ln>
          </p:spPr>
          <p:txBody>
            <a:bodyPr/>
            <a:lstStyle/>
            <a:p>
              <a:endParaRPr lang="en-US"/>
            </a:p>
          </p:txBody>
        </p:sp>
        <p:sp>
          <p:nvSpPr>
            <p:cNvPr id="41999" name="Line 878"/>
            <p:cNvSpPr>
              <a:spLocks noChangeShapeType="1"/>
            </p:cNvSpPr>
            <p:nvPr/>
          </p:nvSpPr>
          <p:spPr bwMode="auto">
            <a:xfrm>
              <a:off x="528" y="2688"/>
              <a:ext cx="816" cy="336"/>
            </a:xfrm>
            <a:prstGeom prst="line">
              <a:avLst/>
            </a:prstGeom>
            <a:noFill/>
            <a:ln w="34925">
              <a:solidFill>
                <a:schemeClr val="tx1"/>
              </a:solidFill>
              <a:round/>
              <a:headEnd/>
              <a:tailEnd/>
            </a:ln>
          </p:spPr>
          <p:txBody>
            <a:bodyPr/>
            <a:lstStyle/>
            <a:p>
              <a:endParaRPr lang="en-US"/>
            </a:p>
          </p:txBody>
        </p:sp>
        <p:sp>
          <p:nvSpPr>
            <p:cNvPr id="42000" name="Line 879"/>
            <p:cNvSpPr>
              <a:spLocks noChangeShapeType="1"/>
            </p:cNvSpPr>
            <p:nvPr/>
          </p:nvSpPr>
          <p:spPr bwMode="auto">
            <a:xfrm>
              <a:off x="432" y="3552"/>
              <a:ext cx="720" cy="144"/>
            </a:xfrm>
            <a:prstGeom prst="line">
              <a:avLst/>
            </a:prstGeom>
            <a:noFill/>
            <a:ln w="34925">
              <a:solidFill>
                <a:schemeClr val="tx1"/>
              </a:solidFill>
              <a:round/>
              <a:headEnd/>
              <a:tailEnd/>
            </a:ln>
          </p:spPr>
          <p:txBody>
            <a:bodyPr/>
            <a:lstStyle/>
            <a:p>
              <a:endParaRPr lang="en-US"/>
            </a:p>
          </p:txBody>
        </p:sp>
        <p:sp>
          <p:nvSpPr>
            <p:cNvPr id="42001" name="Line 880"/>
            <p:cNvSpPr>
              <a:spLocks noChangeShapeType="1"/>
            </p:cNvSpPr>
            <p:nvPr/>
          </p:nvSpPr>
          <p:spPr bwMode="auto">
            <a:xfrm flipV="1">
              <a:off x="384" y="2880"/>
              <a:ext cx="1680" cy="672"/>
            </a:xfrm>
            <a:prstGeom prst="line">
              <a:avLst/>
            </a:prstGeom>
            <a:noFill/>
            <a:ln w="34925">
              <a:solidFill>
                <a:schemeClr val="tx1"/>
              </a:solidFill>
              <a:round/>
              <a:headEnd/>
              <a:tailEnd/>
            </a:ln>
          </p:spPr>
          <p:txBody>
            <a:bodyPr/>
            <a:lstStyle/>
            <a:p>
              <a:endParaRPr lang="en-US"/>
            </a:p>
          </p:txBody>
        </p:sp>
        <p:sp>
          <p:nvSpPr>
            <p:cNvPr id="42002" name="Line 881"/>
            <p:cNvSpPr>
              <a:spLocks noChangeShapeType="1"/>
            </p:cNvSpPr>
            <p:nvPr/>
          </p:nvSpPr>
          <p:spPr bwMode="auto">
            <a:xfrm flipV="1">
              <a:off x="1200" y="2880"/>
              <a:ext cx="912" cy="816"/>
            </a:xfrm>
            <a:prstGeom prst="line">
              <a:avLst/>
            </a:prstGeom>
            <a:noFill/>
            <a:ln w="34925">
              <a:solidFill>
                <a:schemeClr val="tx1"/>
              </a:solidFill>
              <a:round/>
              <a:headEnd/>
              <a:tailEnd/>
            </a:ln>
          </p:spPr>
          <p:txBody>
            <a:bodyPr/>
            <a:lstStyle/>
            <a:p>
              <a:endParaRPr lang="en-US"/>
            </a:p>
          </p:txBody>
        </p:sp>
        <p:sp>
          <p:nvSpPr>
            <p:cNvPr id="42003" name="Line 882"/>
            <p:cNvSpPr>
              <a:spLocks noChangeShapeType="1"/>
            </p:cNvSpPr>
            <p:nvPr/>
          </p:nvSpPr>
          <p:spPr bwMode="auto">
            <a:xfrm flipV="1">
              <a:off x="1248" y="2016"/>
              <a:ext cx="192" cy="1680"/>
            </a:xfrm>
            <a:prstGeom prst="line">
              <a:avLst/>
            </a:prstGeom>
            <a:noFill/>
            <a:ln w="34925">
              <a:solidFill>
                <a:schemeClr val="tx1"/>
              </a:solidFill>
              <a:round/>
              <a:headEnd/>
              <a:tailEnd/>
            </a:ln>
          </p:spPr>
          <p:txBody>
            <a:bodyPr/>
            <a:lstStyle/>
            <a:p>
              <a:endParaRPr lang="en-US"/>
            </a:p>
          </p:txBody>
        </p:sp>
        <p:sp>
          <p:nvSpPr>
            <p:cNvPr id="42004" name="Line 883"/>
            <p:cNvSpPr>
              <a:spLocks noChangeShapeType="1"/>
            </p:cNvSpPr>
            <p:nvPr/>
          </p:nvSpPr>
          <p:spPr bwMode="auto">
            <a:xfrm flipH="1">
              <a:off x="672" y="528"/>
              <a:ext cx="1776" cy="1296"/>
            </a:xfrm>
            <a:prstGeom prst="line">
              <a:avLst/>
            </a:prstGeom>
            <a:noFill/>
            <a:ln w="34925">
              <a:solidFill>
                <a:schemeClr val="tx1"/>
              </a:solidFill>
              <a:round/>
              <a:headEnd/>
              <a:tailEnd/>
            </a:ln>
          </p:spPr>
          <p:txBody>
            <a:bodyPr/>
            <a:lstStyle/>
            <a:p>
              <a:endParaRPr lang="en-US"/>
            </a:p>
          </p:txBody>
        </p:sp>
        <p:sp>
          <p:nvSpPr>
            <p:cNvPr id="42005" name="Line 884"/>
            <p:cNvSpPr>
              <a:spLocks noChangeShapeType="1"/>
            </p:cNvSpPr>
            <p:nvPr/>
          </p:nvSpPr>
          <p:spPr bwMode="auto">
            <a:xfrm>
              <a:off x="2112" y="2880"/>
              <a:ext cx="528" cy="864"/>
            </a:xfrm>
            <a:prstGeom prst="line">
              <a:avLst/>
            </a:prstGeom>
            <a:noFill/>
            <a:ln w="34925">
              <a:solidFill>
                <a:schemeClr val="tx1"/>
              </a:solidFill>
              <a:round/>
              <a:headEnd/>
              <a:tailEnd/>
            </a:ln>
          </p:spPr>
          <p:txBody>
            <a:bodyPr/>
            <a:lstStyle/>
            <a:p>
              <a:endParaRPr lang="en-US"/>
            </a:p>
          </p:txBody>
        </p:sp>
        <p:sp>
          <p:nvSpPr>
            <p:cNvPr id="42006" name="Line 885"/>
            <p:cNvSpPr>
              <a:spLocks noChangeShapeType="1"/>
            </p:cNvSpPr>
            <p:nvPr/>
          </p:nvSpPr>
          <p:spPr bwMode="auto">
            <a:xfrm>
              <a:off x="2112" y="2832"/>
              <a:ext cx="816" cy="96"/>
            </a:xfrm>
            <a:prstGeom prst="line">
              <a:avLst/>
            </a:prstGeom>
            <a:noFill/>
            <a:ln w="34925">
              <a:solidFill>
                <a:schemeClr val="tx1"/>
              </a:solidFill>
              <a:round/>
              <a:headEnd/>
              <a:tailEnd/>
            </a:ln>
          </p:spPr>
          <p:txBody>
            <a:bodyPr/>
            <a:lstStyle/>
            <a:p>
              <a:endParaRPr lang="en-US"/>
            </a:p>
          </p:txBody>
        </p:sp>
        <p:sp>
          <p:nvSpPr>
            <p:cNvPr id="42007" name="Line 886"/>
            <p:cNvSpPr>
              <a:spLocks noChangeShapeType="1"/>
            </p:cNvSpPr>
            <p:nvPr/>
          </p:nvSpPr>
          <p:spPr bwMode="auto">
            <a:xfrm>
              <a:off x="576" y="1920"/>
              <a:ext cx="2352" cy="1008"/>
            </a:xfrm>
            <a:prstGeom prst="line">
              <a:avLst/>
            </a:prstGeom>
            <a:noFill/>
            <a:ln w="34925">
              <a:solidFill>
                <a:schemeClr val="tx1"/>
              </a:solidFill>
              <a:round/>
              <a:headEnd/>
              <a:tailEnd/>
            </a:ln>
          </p:spPr>
          <p:txBody>
            <a:bodyPr/>
            <a:lstStyle/>
            <a:p>
              <a:endParaRPr lang="en-US"/>
            </a:p>
          </p:txBody>
        </p:sp>
        <p:sp>
          <p:nvSpPr>
            <p:cNvPr id="42008" name="Line 887"/>
            <p:cNvSpPr>
              <a:spLocks noChangeShapeType="1"/>
            </p:cNvSpPr>
            <p:nvPr/>
          </p:nvSpPr>
          <p:spPr bwMode="auto">
            <a:xfrm flipV="1">
              <a:off x="432" y="2064"/>
              <a:ext cx="960" cy="528"/>
            </a:xfrm>
            <a:prstGeom prst="line">
              <a:avLst/>
            </a:prstGeom>
            <a:noFill/>
            <a:ln w="34925">
              <a:solidFill>
                <a:schemeClr val="tx1"/>
              </a:solidFill>
              <a:round/>
              <a:headEnd/>
              <a:tailEnd/>
            </a:ln>
          </p:spPr>
          <p:txBody>
            <a:bodyPr/>
            <a:lstStyle/>
            <a:p>
              <a:endParaRPr lang="en-US"/>
            </a:p>
          </p:txBody>
        </p:sp>
        <p:sp>
          <p:nvSpPr>
            <p:cNvPr id="42009" name="Line 888"/>
            <p:cNvSpPr>
              <a:spLocks noChangeShapeType="1"/>
            </p:cNvSpPr>
            <p:nvPr/>
          </p:nvSpPr>
          <p:spPr bwMode="auto">
            <a:xfrm flipV="1">
              <a:off x="2736" y="3024"/>
              <a:ext cx="672" cy="720"/>
            </a:xfrm>
            <a:prstGeom prst="line">
              <a:avLst/>
            </a:prstGeom>
            <a:noFill/>
            <a:ln w="34925">
              <a:solidFill>
                <a:schemeClr val="tx1"/>
              </a:solidFill>
              <a:round/>
              <a:headEnd/>
              <a:tailEnd/>
            </a:ln>
          </p:spPr>
          <p:txBody>
            <a:bodyPr/>
            <a:lstStyle/>
            <a:p>
              <a:endParaRPr lang="en-US"/>
            </a:p>
          </p:txBody>
        </p:sp>
        <p:sp>
          <p:nvSpPr>
            <p:cNvPr id="42010" name="Line 889"/>
            <p:cNvSpPr>
              <a:spLocks noChangeShapeType="1"/>
            </p:cNvSpPr>
            <p:nvPr/>
          </p:nvSpPr>
          <p:spPr bwMode="auto">
            <a:xfrm>
              <a:off x="4080" y="576"/>
              <a:ext cx="288" cy="864"/>
            </a:xfrm>
            <a:prstGeom prst="line">
              <a:avLst/>
            </a:prstGeom>
            <a:noFill/>
            <a:ln w="34925">
              <a:solidFill>
                <a:schemeClr val="tx1"/>
              </a:solidFill>
              <a:round/>
              <a:headEnd/>
              <a:tailEnd/>
            </a:ln>
          </p:spPr>
          <p:txBody>
            <a:bodyPr/>
            <a:lstStyle/>
            <a:p>
              <a:endParaRPr lang="en-US"/>
            </a:p>
          </p:txBody>
        </p:sp>
        <p:sp>
          <p:nvSpPr>
            <p:cNvPr id="42011" name="Line 890"/>
            <p:cNvSpPr>
              <a:spLocks noChangeShapeType="1"/>
            </p:cNvSpPr>
            <p:nvPr/>
          </p:nvSpPr>
          <p:spPr bwMode="auto">
            <a:xfrm flipH="1">
              <a:off x="4416" y="720"/>
              <a:ext cx="288" cy="720"/>
            </a:xfrm>
            <a:prstGeom prst="line">
              <a:avLst/>
            </a:prstGeom>
            <a:noFill/>
            <a:ln w="34925">
              <a:solidFill>
                <a:schemeClr val="tx1"/>
              </a:solidFill>
              <a:round/>
              <a:headEnd/>
              <a:tailEnd/>
            </a:ln>
          </p:spPr>
          <p:txBody>
            <a:bodyPr/>
            <a:lstStyle/>
            <a:p>
              <a:endParaRPr lang="en-US"/>
            </a:p>
          </p:txBody>
        </p:sp>
        <p:sp>
          <p:nvSpPr>
            <p:cNvPr id="42012" name="Line 891"/>
            <p:cNvSpPr>
              <a:spLocks noChangeShapeType="1"/>
            </p:cNvSpPr>
            <p:nvPr/>
          </p:nvSpPr>
          <p:spPr bwMode="auto">
            <a:xfrm flipH="1">
              <a:off x="5040" y="1056"/>
              <a:ext cx="384" cy="912"/>
            </a:xfrm>
            <a:prstGeom prst="line">
              <a:avLst/>
            </a:prstGeom>
            <a:noFill/>
            <a:ln w="34925">
              <a:solidFill>
                <a:schemeClr val="tx1"/>
              </a:solidFill>
              <a:round/>
              <a:headEnd/>
              <a:tailEnd/>
            </a:ln>
          </p:spPr>
          <p:txBody>
            <a:bodyPr/>
            <a:lstStyle/>
            <a:p>
              <a:endParaRPr lang="en-US"/>
            </a:p>
          </p:txBody>
        </p:sp>
        <p:sp>
          <p:nvSpPr>
            <p:cNvPr id="42013" name="Line 892"/>
            <p:cNvSpPr>
              <a:spLocks noChangeShapeType="1"/>
            </p:cNvSpPr>
            <p:nvPr/>
          </p:nvSpPr>
          <p:spPr bwMode="auto">
            <a:xfrm flipH="1">
              <a:off x="4080" y="1008"/>
              <a:ext cx="1296" cy="960"/>
            </a:xfrm>
            <a:prstGeom prst="line">
              <a:avLst/>
            </a:prstGeom>
            <a:noFill/>
            <a:ln w="34925">
              <a:solidFill>
                <a:schemeClr val="tx1"/>
              </a:solidFill>
              <a:round/>
              <a:headEnd/>
              <a:tailEnd/>
            </a:ln>
          </p:spPr>
          <p:txBody>
            <a:bodyPr/>
            <a:lstStyle/>
            <a:p>
              <a:endParaRPr lang="en-US"/>
            </a:p>
          </p:txBody>
        </p:sp>
        <p:sp>
          <p:nvSpPr>
            <p:cNvPr id="42014" name="Line 893"/>
            <p:cNvSpPr>
              <a:spLocks noChangeShapeType="1"/>
            </p:cNvSpPr>
            <p:nvPr/>
          </p:nvSpPr>
          <p:spPr bwMode="auto">
            <a:xfrm>
              <a:off x="4080" y="2016"/>
              <a:ext cx="384" cy="624"/>
            </a:xfrm>
            <a:prstGeom prst="line">
              <a:avLst/>
            </a:prstGeom>
            <a:noFill/>
            <a:ln w="34925">
              <a:solidFill>
                <a:schemeClr val="tx1"/>
              </a:solidFill>
              <a:round/>
              <a:headEnd/>
              <a:tailEnd/>
            </a:ln>
          </p:spPr>
          <p:txBody>
            <a:bodyPr/>
            <a:lstStyle/>
            <a:p>
              <a:endParaRPr lang="en-US"/>
            </a:p>
          </p:txBody>
        </p:sp>
        <p:sp>
          <p:nvSpPr>
            <p:cNvPr id="42015" name="Line 894"/>
            <p:cNvSpPr>
              <a:spLocks noChangeShapeType="1"/>
            </p:cNvSpPr>
            <p:nvPr/>
          </p:nvSpPr>
          <p:spPr bwMode="auto">
            <a:xfrm flipH="1">
              <a:off x="4416" y="2112"/>
              <a:ext cx="576" cy="576"/>
            </a:xfrm>
            <a:prstGeom prst="line">
              <a:avLst/>
            </a:prstGeom>
            <a:noFill/>
            <a:ln w="34925">
              <a:solidFill>
                <a:schemeClr val="tx1"/>
              </a:solidFill>
              <a:round/>
              <a:headEnd/>
              <a:tailEnd/>
            </a:ln>
          </p:spPr>
          <p:txBody>
            <a:bodyPr/>
            <a:lstStyle/>
            <a:p>
              <a:endParaRPr lang="en-US"/>
            </a:p>
          </p:txBody>
        </p:sp>
        <p:sp>
          <p:nvSpPr>
            <p:cNvPr id="42016" name="Line 895"/>
            <p:cNvSpPr>
              <a:spLocks noChangeShapeType="1"/>
            </p:cNvSpPr>
            <p:nvPr/>
          </p:nvSpPr>
          <p:spPr bwMode="auto">
            <a:xfrm flipV="1">
              <a:off x="2112" y="2064"/>
              <a:ext cx="1104" cy="768"/>
            </a:xfrm>
            <a:prstGeom prst="line">
              <a:avLst/>
            </a:prstGeom>
            <a:noFill/>
            <a:ln w="34925">
              <a:solidFill>
                <a:schemeClr val="tx1"/>
              </a:solidFill>
              <a:round/>
              <a:headEnd/>
              <a:tailEnd/>
            </a:ln>
          </p:spPr>
          <p:txBody>
            <a:bodyPr/>
            <a:lstStyle/>
            <a:p>
              <a:endParaRPr lang="en-US"/>
            </a:p>
          </p:txBody>
        </p:sp>
        <p:sp>
          <p:nvSpPr>
            <p:cNvPr id="42017" name="Line 896"/>
            <p:cNvSpPr>
              <a:spLocks noChangeShapeType="1"/>
            </p:cNvSpPr>
            <p:nvPr/>
          </p:nvSpPr>
          <p:spPr bwMode="auto">
            <a:xfrm flipV="1">
              <a:off x="3456" y="1968"/>
              <a:ext cx="672" cy="912"/>
            </a:xfrm>
            <a:prstGeom prst="line">
              <a:avLst/>
            </a:prstGeom>
            <a:noFill/>
            <a:ln w="34925">
              <a:solidFill>
                <a:schemeClr val="tx1"/>
              </a:solidFill>
              <a:round/>
              <a:headEnd/>
              <a:tailEnd/>
            </a:ln>
          </p:spPr>
          <p:txBody>
            <a:bodyPr/>
            <a:lstStyle/>
            <a:p>
              <a:endParaRPr lang="en-US"/>
            </a:p>
          </p:txBody>
        </p:sp>
        <p:sp>
          <p:nvSpPr>
            <p:cNvPr id="42018" name="Line 897"/>
            <p:cNvSpPr>
              <a:spLocks noChangeShapeType="1"/>
            </p:cNvSpPr>
            <p:nvPr/>
          </p:nvSpPr>
          <p:spPr bwMode="auto">
            <a:xfrm flipH="1" flipV="1">
              <a:off x="3456" y="2832"/>
              <a:ext cx="144" cy="816"/>
            </a:xfrm>
            <a:prstGeom prst="line">
              <a:avLst/>
            </a:prstGeom>
            <a:noFill/>
            <a:ln w="34925">
              <a:solidFill>
                <a:schemeClr val="tx1"/>
              </a:solidFill>
              <a:round/>
              <a:headEnd/>
              <a:tailEnd/>
            </a:ln>
          </p:spPr>
          <p:txBody>
            <a:bodyPr/>
            <a:lstStyle/>
            <a:p>
              <a:endParaRPr lang="en-US"/>
            </a:p>
          </p:txBody>
        </p:sp>
        <p:sp>
          <p:nvSpPr>
            <p:cNvPr id="42019" name="Line 898"/>
            <p:cNvSpPr>
              <a:spLocks noChangeShapeType="1"/>
            </p:cNvSpPr>
            <p:nvPr/>
          </p:nvSpPr>
          <p:spPr bwMode="auto">
            <a:xfrm flipH="1" flipV="1">
              <a:off x="2400" y="2016"/>
              <a:ext cx="1104" cy="1776"/>
            </a:xfrm>
            <a:prstGeom prst="line">
              <a:avLst/>
            </a:prstGeom>
            <a:noFill/>
            <a:ln w="34925">
              <a:solidFill>
                <a:schemeClr val="tx1"/>
              </a:solidFill>
              <a:round/>
              <a:headEnd/>
              <a:tailEnd/>
            </a:ln>
          </p:spPr>
          <p:txBody>
            <a:bodyPr/>
            <a:lstStyle/>
            <a:p>
              <a:endParaRPr lang="en-US"/>
            </a:p>
          </p:txBody>
        </p:sp>
        <p:sp>
          <p:nvSpPr>
            <p:cNvPr id="42020" name="Line 899"/>
            <p:cNvSpPr>
              <a:spLocks noChangeShapeType="1"/>
            </p:cNvSpPr>
            <p:nvPr/>
          </p:nvSpPr>
          <p:spPr bwMode="auto">
            <a:xfrm flipH="1" flipV="1">
              <a:off x="480" y="3552"/>
              <a:ext cx="3120" cy="144"/>
            </a:xfrm>
            <a:prstGeom prst="line">
              <a:avLst/>
            </a:prstGeom>
            <a:noFill/>
            <a:ln w="34925">
              <a:solidFill>
                <a:schemeClr val="tx1"/>
              </a:solidFill>
              <a:round/>
              <a:headEnd/>
              <a:tailEnd/>
            </a:ln>
          </p:spPr>
          <p:txBody>
            <a:bodyPr/>
            <a:lstStyle/>
            <a:p>
              <a:endParaRPr lang="en-US"/>
            </a:p>
          </p:txBody>
        </p:sp>
        <p:sp>
          <p:nvSpPr>
            <p:cNvPr id="42021" name="Line 900"/>
            <p:cNvSpPr>
              <a:spLocks noChangeShapeType="1"/>
            </p:cNvSpPr>
            <p:nvPr/>
          </p:nvSpPr>
          <p:spPr bwMode="auto">
            <a:xfrm flipH="1" flipV="1">
              <a:off x="3264" y="672"/>
              <a:ext cx="1056" cy="2448"/>
            </a:xfrm>
            <a:prstGeom prst="line">
              <a:avLst/>
            </a:prstGeom>
            <a:noFill/>
            <a:ln w="34925">
              <a:solidFill>
                <a:schemeClr val="tx1"/>
              </a:solidFill>
              <a:round/>
              <a:headEnd/>
              <a:tailEnd/>
            </a:ln>
          </p:spPr>
          <p:txBody>
            <a:bodyPr/>
            <a:lstStyle/>
            <a:p>
              <a:endParaRPr lang="en-US"/>
            </a:p>
          </p:txBody>
        </p:sp>
        <p:sp>
          <p:nvSpPr>
            <p:cNvPr id="42022" name="Line 901"/>
            <p:cNvSpPr>
              <a:spLocks noChangeShapeType="1"/>
            </p:cNvSpPr>
            <p:nvPr/>
          </p:nvSpPr>
          <p:spPr bwMode="auto">
            <a:xfrm flipH="1" flipV="1">
              <a:off x="4128" y="1968"/>
              <a:ext cx="960" cy="864"/>
            </a:xfrm>
            <a:prstGeom prst="line">
              <a:avLst/>
            </a:prstGeom>
            <a:noFill/>
            <a:ln w="34925">
              <a:solidFill>
                <a:schemeClr val="tx1"/>
              </a:solidFill>
              <a:round/>
              <a:headEnd/>
              <a:tailEnd/>
            </a:ln>
          </p:spPr>
          <p:txBody>
            <a:bodyPr/>
            <a:lstStyle/>
            <a:p>
              <a:endParaRPr lang="en-US"/>
            </a:p>
          </p:txBody>
        </p:sp>
        <p:sp>
          <p:nvSpPr>
            <p:cNvPr id="42023" name="Line 902"/>
            <p:cNvSpPr>
              <a:spLocks noChangeShapeType="1"/>
            </p:cNvSpPr>
            <p:nvPr/>
          </p:nvSpPr>
          <p:spPr bwMode="auto">
            <a:xfrm flipH="1">
              <a:off x="4416" y="3696"/>
              <a:ext cx="720" cy="96"/>
            </a:xfrm>
            <a:prstGeom prst="line">
              <a:avLst/>
            </a:prstGeom>
            <a:noFill/>
            <a:ln w="34925">
              <a:solidFill>
                <a:schemeClr val="tx1"/>
              </a:solidFill>
              <a:round/>
              <a:headEnd/>
              <a:tailEnd/>
            </a:ln>
          </p:spPr>
          <p:txBody>
            <a:bodyPr/>
            <a:lstStyle/>
            <a:p>
              <a:endParaRPr lang="en-US"/>
            </a:p>
          </p:txBody>
        </p:sp>
        <p:sp>
          <p:nvSpPr>
            <p:cNvPr id="42024" name="Line 903"/>
            <p:cNvSpPr>
              <a:spLocks noChangeShapeType="1"/>
            </p:cNvSpPr>
            <p:nvPr/>
          </p:nvSpPr>
          <p:spPr bwMode="auto">
            <a:xfrm flipH="1" flipV="1">
              <a:off x="4368" y="2544"/>
              <a:ext cx="768" cy="1104"/>
            </a:xfrm>
            <a:prstGeom prst="line">
              <a:avLst/>
            </a:prstGeom>
            <a:noFill/>
            <a:ln w="34925">
              <a:solidFill>
                <a:schemeClr val="tx1"/>
              </a:solidFill>
              <a:round/>
              <a:headEnd/>
              <a:tailEnd/>
            </a:ln>
          </p:spPr>
          <p:txBody>
            <a:bodyPr/>
            <a:lstStyle/>
            <a:p>
              <a:endParaRPr lang="en-US"/>
            </a:p>
          </p:txBody>
        </p:sp>
        <p:sp>
          <p:nvSpPr>
            <p:cNvPr id="42025" name="Line 904"/>
            <p:cNvSpPr>
              <a:spLocks noChangeShapeType="1"/>
            </p:cNvSpPr>
            <p:nvPr/>
          </p:nvSpPr>
          <p:spPr bwMode="auto">
            <a:xfrm flipH="1" flipV="1">
              <a:off x="3216" y="2112"/>
              <a:ext cx="1152" cy="432"/>
            </a:xfrm>
            <a:prstGeom prst="line">
              <a:avLst/>
            </a:prstGeom>
            <a:noFill/>
            <a:ln w="34925">
              <a:solidFill>
                <a:schemeClr val="tx1"/>
              </a:solidFill>
              <a:round/>
              <a:headEnd/>
              <a:tailEnd/>
            </a:ln>
          </p:spPr>
          <p:txBody>
            <a:bodyPr/>
            <a:lstStyle/>
            <a:p>
              <a:endParaRPr lang="en-US"/>
            </a:p>
          </p:txBody>
        </p:sp>
        <p:sp>
          <p:nvSpPr>
            <p:cNvPr id="42026" name="Line 905"/>
            <p:cNvSpPr>
              <a:spLocks noChangeShapeType="1"/>
            </p:cNvSpPr>
            <p:nvPr/>
          </p:nvSpPr>
          <p:spPr bwMode="auto">
            <a:xfrm flipV="1">
              <a:off x="432" y="1440"/>
              <a:ext cx="3936" cy="2112"/>
            </a:xfrm>
            <a:prstGeom prst="line">
              <a:avLst/>
            </a:prstGeom>
            <a:noFill/>
            <a:ln w="34925">
              <a:solidFill>
                <a:schemeClr val="tx1"/>
              </a:solidFill>
              <a:round/>
              <a:headEnd/>
              <a:tailEnd/>
            </a:ln>
          </p:spPr>
          <p:txBody>
            <a:bodyPr/>
            <a:lstStyle/>
            <a:p>
              <a:endParaRPr lang="en-US"/>
            </a:p>
          </p:txBody>
        </p:sp>
        <p:sp>
          <p:nvSpPr>
            <p:cNvPr id="42027" name="Line 906"/>
            <p:cNvSpPr>
              <a:spLocks noChangeShapeType="1"/>
            </p:cNvSpPr>
            <p:nvPr/>
          </p:nvSpPr>
          <p:spPr bwMode="auto">
            <a:xfrm flipV="1">
              <a:off x="2352" y="720"/>
              <a:ext cx="768" cy="432"/>
            </a:xfrm>
            <a:prstGeom prst="line">
              <a:avLst/>
            </a:prstGeom>
            <a:noFill/>
            <a:ln w="34925">
              <a:solidFill>
                <a:schemeClr val="tx1"/>
              </a:solidFill>
              <a:round/>
              <a:headEnd/>
              <a:tailEnd/>
            </a:ln>
          </p:spPr>
          <p:txBody>
            <a:bodyPr/>
            <a:lstStyle/>
            <a:p>
              <a:endParaRPr lang="en-US"/>
            </a:p>
          </p:txBody>
        </p:sp>
        <p:sp>
          <p:nvSpPr>
            <p:cNvPr id="42028" name="Line 907"/>
            <p:cNvSpPr>
              <a:spLocks noChangeShapeType="1"/>
            </p:cNvSpPr>
            <p:nvPr/>
          </p:nvSpPr>
          <p:spPr bwMode="auto">
            <a:xfrm>
              <a:off x="2352" y="1200"/>
              <a:ext cx="1968" cy="1920"/>
            </a:xfrm>
            <a:prstGeom prst="line">
              <a:avLst/>
            </a:prstGeom>
            <a:noFill/>
            <a:ln w="34925">
              <a:solidFill>
                <a:schemeClr val="tx1"/>
              </a:solidFill>
              <a:round/>
              <a:headEnd/>
              <a:tailEnd/>
            </a:ln>
          </p:spPr>
          <p:txBody>
            <a:bodyPr/>
            <a:lstStyle/>
            <a:p>
              <a:endParaRPr lang="en-US"/>
            </a:p>
          </p:txBody>
        </p:sp>
        <p:sp>
          <p:nvSpPr>
            <p:cNvPr id="42029" name="Line 908"/>
            <p:cNvSpPr>
              <a:spLocks noChangeShapeType="1"/>
            </p:cNvSpPr>
            <p:nvPr/>
          </p:nvSpPr>
          <p:spPr bwMode="auto">
            <a:xfrm flipH="1" flipV="1">
              <a:off x="1248" y="384"/>
              <a:ext cx="3888" cy="2448"/>
            </a:xfrm>
            <a:prstGeom prst="line">
              <a:avLst/>
            </a:prstGeom>
            <a:noFill/>
            <a:ln w="34925">
              <a:solidFill>
                <a:schemeClr val="tx1"/>
              </a:solidFill>
              <a:round/>
              <a:headEnd/>
              <a:tailEnd/>
            </a:ln>
          </p:spPr>
          <p:txBody>
            <a:bodyPr/>
            <a:lstStyle/>
            <a:p>
              <a:endParaRPr lang="en-US"/>
            </a:p>
          </p:txBody>
        </p:sp>
        <p:sp>
          <p:nvSpPr>
            <p:cNvPr id="42030" name="Line 909"/>
            <p:cNvSpPr>
              <a:spLocks noChangeShapeType="1"/>
            </p:cNvSpPr>
            <p:nvPr/>
          </p:nvSpPr>
          <p:spPr bwMode="auto">
            <a:xfrm flipH="1" flipV="1">
              <a:off x="1488" y="1968"/>
              <a:ext cx="912" cy="48"/>
            </a:xfrm>
            <a:prstGeom prst="line">
              <a:avLst/>
            </a:prstGeom>
            <a:noFill/>
            <a:ln w="34925">
              <a:solidFill>
                <a:schemeClr val="tx1"/>
              </a:solidFill>
              <a:round/>
              <a:headEnd/>
              <a:tailEnd/>
            </a:ln>
          </p:spPr>
          <p:txBody>
            <a:bodyPr/>
            <a:lstStyle/>
            <a:p>
              <a:endParaRPr lang="en-US"/>
            </a:p>
          </p:txBody>
        </p:sp>
        <p:sp>
          <p:nvSpPr>
            <p:cNvPr id="42031" name="Line 910"/>
            <p:cNvSpPr>
              <a:spLocks noChangeShapeType="1"/>
            </p:cNvSpPr>
            <p:nvPr/>
          </p:nvSpPr>
          <p:spPr bwMode="auto">
            <a:xfrm>
              <a:off x="3312" y="1392"/>
              <a:ext cx="1104" cy="0"/>
            </a:xfrm>
            <a:prstGeom prst="line">
              <a:avLst/>
            </a:prstGeom>
            <a:noFill/>
            <a:ln w="34925">
              <a:solidFill>
                <a:schemeClr val="tx1"/>
              </a:solidFill>
              <a:round/>
              <a:headEnd/>
              <a:tailEnd/>
            </a:ln>
          </p:spPr>
          <p:txBody>
            <a:bodyPr/>
            <a:lstStyle/>
            <a:p>
              <a:endParaRPr lang="en-US"/>
            </a:p>
          </p:txBody>
        </p:sp>
        <p:sp>
          <p:nvSpPr>
            <p:cNvPr id="42032" name="Line 911"/>
            <p:cNvSpPr>
              <a:spLocks noChangeShapeType="1"/>
            </p:cNvSpPr>
            <p:nvPr/>
          </p:nvSpPr>
          <p:spPr bwMode="auto">
            <a:xfrm flipH="1">
              <a:off x="1296" y="1344"/>
              <a:ext cx="1968" cy="1680"/>
            </a:xfrm>
            <a:prstGeom prst="line">
              <a:avLst/>
            </a:prstGeom>
            <a:noFill/>
            <a:ln w="34925">
              <a:solidFill>
                <a:schemeClr val="tx1"/>
              </a:solidFill>
              <a:round/>
              <a:headEnd/>
              <a:tailEnd/>
            </a:ln>
          </p:spPr>
          <p:txBody>
            <a:bodyPr/>
            <a:lstStyle/>
            <a:p>
              <a:endParaRPr lang="en-US"/>
            </a:p>
          </p:txBody>
        </p:sp>
        <p:pic>
          <p:nvPicPr>
            <p:cNvPr id="42033" name="Picture 912"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42034" name="Picture 913"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42035" name="Picture 914"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42036" name="Picture 915"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42037" name="Picture 916"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42038" name="Picture 917"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42039" name="Picture 918"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42040" name="Picture 919"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42041" name="Picture 920"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42042" name="Picture 921"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42043" name="Picture 922"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42044" name="Picture 923"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42045" name="Picture 924"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2046" name="Picture 925"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42047" name="Picture 926"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42048" name="Picture 927"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42049" name="Picture 928"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42050" name="Picture 929"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2051" name="Picture 930"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2052" name="Picture 931"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42053" name="Picture 932"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42054" name="Picture 933"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2055" name="Picture 934"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42056" name="Picture 935"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42057" name="Picture 936"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42058" name="Picture 937"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42059" name="Picture 938"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2060" name="Picture 939"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42061" name="Picture 940"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42062" name="Picture 941"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42063" name="Picture 942"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42064" name="Picture 943"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pic>
          <p:nvPicPr>
            <p:cNvPr id="42065" name="Picture 944"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42066" name="Picture 945"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42067" name="Picture 946"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42068" name="Picture 947"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42069" name="Picture 948"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42070" name="Picture 949"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sp>
          <p:nvSpPr>
            <p:cNvPr id="42071" name="Oval 950"/>
            <p:cNvSpPr>
              <a:spLocks noChangeArrowheads="1"/>
            </p:cNvSpPr>
            <p:nvPr/>
          </p:nvSpPr>
          <p:spPr bwMode="auto">
            <a:xfrm flipH="1">
              <a:off x="1056" y="3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2" name="Oval 951"/>
            <p:cNvSpPr>
              <a:spLocks noChangeArrowheads="1"/>
            </p:cNvSpPr>
            <p:nvPr/>
          </p:nvSpPr>
          <p:spPr bwMode="auto">
            <a:xfrm flipH="1">
              <a:off x="1238" y="4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3" name="Oval 952"/>
            <p:cNvSpPr>
              <a:spLocks noChangeArrowheads="1"/>
            </p:cNvSpPr>
            <p:nvPr/>
          </p:nvSpPr>
          <p:spPr bwMode="auto">
            <a:xfrm flipH="1">
              <a:off x="1430" y="2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4" name="Oval 953"/>
            <p:cNvSpPr>
              <a:spLocks noChangeArrowheads="1"/>
            </p:cNvSpPr>
            <p:nvPr/>
          </p:nvSpPr>
          <p:spPr bwMode="auto">
            <a:xfrm flipH="1">
              <a:off x="1296" y="90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5" name="Oval 954"/>
            <p:cNvSpPr>
              <a:spLocks noChangeArrowheads="1"/>
            </p:cNvSpPr>
            <p:nvPr/>
          </p:nvSpPr>
          <p:spPr bwMode="auto">
            <a:xfrm flipH="1">
              <a:off x="1488"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6" name="Oval 955"/>
            <p:cNvSpPr>
              <a:spLocks noChangeArrowheads="1"/>
            </p:cNvSpPr>
            <p:nvPr/>
          </p:nvSpPr>
          <p:spPr bwMode="auto">
            <a:xfrm flipH="1">
              <a:off x="960" y="480"/>
              <a:ext cx="58" cy="58"/>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42077" name="Oval 956"/>
            <p:cNvSpPr>
              <a:spLocks noChangeArrowheads="1"/>
            </p:cNvSpPr>
            <p:nvPr/>
          </p:nvSpPr>
          <p:spPr bwMode="auto">
            <a:xfrm flipH="1">
              <a:off x="2160"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8" name="Oval 957"/>
            <p:cNvSpPr>
              <a:spLocks noChangeArrowheads="1"/>
            </p:cNvSpPr>
            <p:nvPr/>
          </p:nvSpPr>
          <p:spPr bwMode="auto">
            <a:xfrm flipH="1">
              <a:off x="1296" y="12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79" name="Oval 958"/>
            <p:cNvSpPr>
              <a:spLocks noChangeArrowheads="1"/>
            </p:cNvSpPr>
            <p:nvPr/>
          </p:nvSpPr>
          <p:spPr bwMode="auto">
            <a:xfrm flipH="1">
              <a:off x="2592" y="5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0" name="Oval 959"/>
            <p:cNvSpPr>
              <a:spLocks noChangeArrowheads="1"/>
            </p:cNvSpPr>
            <p:nvPr/>
          </p:nvSpPr>
          <p:spPr bwMode="auto">
            <a:xfrm flipH="1">
              <a:off x="2304" y="7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1" name="Oval 960"/>
            <p:cNvSpPr>
              <a:spLocks noChangeArrowheads="1"/>
            </p:cNvSpPr>
            <p:nvPr/>
          </p:nvSpPr>
          <p:spPr bwMode="auto">
            <a:xfrm flipH="1">
              <a:off x="2112"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2" name="Oval 961"/>
            <p:cNvSpPr>
              <a:spLocks noChangeArrowheads="1"/>
            </p:cNvSpPr>
            <p:nvPr/>
          </p:nvSpPr>
          <p:spPr bwMode="auto">
            <a:xfrm flipH="1">
              <a:off x="2592"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3" name="Oval 962"/>
            <p:cNvSpPr>
              <a:spLocks noChangeArrowheads="1"/>
            </p:cNvSpPr>
            <p:nvPr/>
          </p:nvSpPr>
          <p:spPr bwMode="auto">
            <a:xfrm flipH="1">
              <a:off x="2304" y="19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4" name="Oval 963"/>
            <p:cNvSpPr>
              <a:spLocks noChangeArrowheads="1"/>
            </p:cNvSpPr>
            <p:nvPr/>
          </p:nvSpPr>
          <p:spPr bwMode="auto">
            <a:xfrm flipH="1">
              <a:off x="2496"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5" name="Oval 964"/>
            <p:cNvSpPr>
              <a:spLocks noChangeArrowheads="1"/>
            </p:cNvSpPr>
            <p:nvPr/>
          </p:nvSpPr>
          <p:spPr bwMode="auto">
            <a:xfrm flipH="1">
              <a:off x="1680" y="18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6" name="Oval 965"/>
            <p:cNvSpPr>
              <a:spLocks noChangeArrowheads="1"/>
            </p:cNvSpPr>
            <p:nvPr/>
          </p:nvSpPr>
          <p:spPr bwMode="auto">
            <a:xfrm flipH="1">
              <a:off x="2208" y="22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7" name="Oval 966"/>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8" name="Oval 967"/>
            <p:cNvSpPr>
              <a:spLocks noChangeArrowheads="1"/>
            </p:cNvSpPr>
            <p:nvPr/>
          </p:nvSpPr>
          <p:spPr bwMode="auto">
            <a:xfrm flipH="1">
              <a:off x="576" y="16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89" name="Oval 968"/>
            <p:cNvSpPr>
              <a:spLocks noChangeArrowheads="1"/>
            </p:cNvSpPr>
            <p:nvPr/>
          </p:nvSpPr>
          <p:spPr bwMode="auto">
            <a:xfrm flipH="1">
              <a:off x="480" y="18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0" name="Oval 969"/>
            <p:cNvSpPr>
              <a:spLocks noChangeArrowheads="1"/>
            </p:cNvSpPr>
            <p:nvPr/>
          </p:nvSpPr>
          <p:spPr bwMode="auto">
            <a:xfrm flipH="1">
              <a:off x="384"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1" name="Oval 970"/>
            <p:cNvSpPr>
              <a:spLocks noChangeArrowheads="1"/>
            </p:cNvSpPr>
            <p:nvPr/>
          </p:nvSpPr>
          <p:spPr bwMode="auto">
            <a:xfrm flipH="1">
              <a:off x="672" y="10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2" name="Oval 971"/>
            <p:cNvSpPr>
              <a:spLocks noChangeArrowheads="1"/>
            </p:cNvSpPr>
            <p:nvPr/>
          </p:nvSpPr>
          <p:spPr bwMode="auto">
            <a:xfrm flipH="1">
              <a:off x="67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3" name="Oval 972"/>
            <p:cNvSpPr>
              <a:spLocks noChangeArrowheads="1"/>
            </p:cNvSpPr>
            <p:nvPr/>
          </p:nvSpPr>
          <p:spPr bwMode="auto">
            <a:xfrm flipH="1">
              <a:off x="57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4" name="Oval 973"/>
            <p:cNvSpPr>
              <a:spLocks noChangeArrowheads="1"/>
            </p:cNvSpPr>
            <p:nvPr/>
          </p:nvSpPr>
          <p:spPr bwMode="auto">
            <a:xfrm flipH="1">
              <a:off x="3408"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5" name="Oval 974"/>
            <p:cNvSpPr>
              <a:spLocks noChangeArrowheads="1"/>
            </p:cNvSpPr>
            <p:nvPr/>
          </p:nvSpPr>
          <p:spPr bwMode="auto">
            <a:xfrm flipH="1">
              <a:off x="1296"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6" name="Oval 975"/>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7" name="Oval 976"/>
            <p:cNvSpPr>
              <a:spLocks noChangeArrowheads="1"/>
            </p:cNvSpPr>
            <p:nvPr/>
          </p:nvSpPr>
          <p:spPr bwMode="auto">
            <a:xfrm flipH="1">
              <a:off x="1056"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8" name="Oval 977"/>
            <p:cNvSpPr>
              <a:spLocks noChangeArrowheads="1"/>
            </p:cNvSpPr>
            <p:nvPr/>
          </p:nvSpPr>
          <p:spPr bwMode="auto">
            <a:xfrm flipH="1">
              <a:off x="12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099" name="Oval 978"/>
            <p:cNvSpPr>
              <a:spLocks noChangeArrowheads="1"/>
            </p:cNvSpPr>
            <p:nvPr/>
          </p:nvSpPr>
          <p:spPr bwMode="auto">
            <a:xfrm flipH="1">
              <a:off x="120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0" name="Oval 979"/>
            <p:cNvSpPr>
              <a:spLocks noChangeArrowheads="1"/>
            </p:cNvSpPr>
            <p:nvPr/>
          </p:nvSpPr>
          <p:spPr bwMode="auto">
            <a:xfrm flipH="1">
              <a:off x="1440"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1" name="Oval 980"/>
            <p:cNvSpPr>
              <a:spLocks noChangeArrowheads="1"/>
            </p:cNvSpPr>
            <p:nvPr/>
          </p:nvSpPr>
          <p:spPr bwMode="auto">
            <a:xfrm flipH="1">
              <a:off x="1920"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2" name="Oval 981"/>
            <p:cNvSpPr>
              <a:spLocks noChangeArrowheads="1"/>
            </p:cNvSpPr>
            <p:nvPr/>
          </p:nvSpPr>
          <p:spPr bwMode="auto">
            <a:xfrm flipH="1">
              <a:off x="3600"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3" name="Oval 982"/>
            <p:cNvSpPr>
              <a:spLocks noChangeArrowheads="1"/>
            </p:cNvSpPr>
            <p:nvPr/>
          </p:nvSpPr>
          <p:spPr bwMode="auto">
            <a:xfrm flipH="1">
              <a:off x="273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4" name="Oval 983"/>
            <p:cNvSpPr>
              <a:spLocks noChangeArrowheads="1"/>
            </p:cNvSpPr>
            <p:nvPr/>
          </p:nvSpPr>
          <p:spPr bwMode="auto">
            <a:xfrm flipH="1">
              <a:off x="3312"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5" name="Oval 984"/>
            <p:cNvSpPr>
              <a:spLocks noChangeArrowheads="1"/>
            </p:cNvSpPr>
            <p:nvPr/>
          </p:nvSpPr>
          <p:spPr bwMode="auto">
            <a:xfrm flipH="1">
              <a:off x="288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6" name="Oval 985"/>
            <p:cNvSpPr>
              <a:spLocks noChangeArrowheads="1"/>
            </p:cNvSpPr>
            <p:nvPr/>
          </p:nvSpPr>
          <p:spPr bwMode="auto">
            <a:xfrm flipH="1">
              <a:off x="3072"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7" name="Oval 986"/>
            <p:cNvSpPr>
              <a:spLocks noChangeArrowheads="1"/>
            </p:cNvSpPr>
            <p:nvPr/>
          </p:nvSpPr>
          <p:spPr bwMode="auto">
            <a:xfrm flipH="1">
              <a:off x="3024"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8" name="Oval 987"/>
            <p:cNvSpPr>
              <a:spLocks noChangeArrowheads="1"/>
            </p:cNvSpPr>
            <p:nvPr/>
          </p:nvSpPr>
          <p:spPr bwMode="auto">
            <a:xfrm flipH="1">
              <a:off x="4032" y="29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09" name="Oval 988"/>
            <p:cNvSpPr>
              <a:spLocks noChangeArrowheads="1"/>
            </p:cNvSpPr>
            <p:nvPr/>
          </p:nvSpPr>
          <p:spPr bwMode="auto">
            <a:xfrm flipH="1">
              <a:off x="3312"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0" name="Oval 989"/>
            <p:cNvSpPr>
              <a:spLocks noChangeArrowheads="1"/>
            </p:cNvSpPr>
            <p:nvPr/>
          </p:nvSpPr>
          <p:spPr bwMode="auto">
            <a:xfrm flipH="1">
              <a:off x="4320" y="31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1" name="Oval 990"/>
            <p:cNvSpPr>
              <a:spLocks noChangeArrowheads="1"/>
            </p:cNvSpPr>
            <p:nvPr/>
          </p:nvSpPr>
          <p:spPr bwMode="auto">
            <a:xfrm flipH="1">
              <a:off x="4080"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2" name="Oval 991"/>
            <p:cNvSpPr>
              <a:spLocks noChangeArrowheads="1"/>
            </p:cNvSpPr>
            <p:nvPr/>
          </p:nvSpPr>
          <p:spPr bwMode="auto">
            <a:xfrm flipH="1">
              <a:off x="5088" y="29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3" name="Oval 992"/>
            <p:cNvSpPr>
              <a:spLocks noChangeArrowheads="1"/>
            </p:cNvSpPr>
            <p:nvPr/>
          </p:nvSpPr>
          <p:spPr bwMode="auto">
            <a:xfrm flipH="1">
              <a:off x="3936"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4" name="Oval 993"/>
            <p:cNvSpPr>
              <a:spLocks noChangeArrowheads="1"/>
            </p:cNvSpPr>
            <p:nvPr/>
          </p:nvSpPr>
          <p:spPr bwMode="auto">
            <a:xfrm flipH="1">
              <a:off x="499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5" name="Oval 994"/>
            <p:cNvSpPr>
              <a:spLocks noChangeArrowheads="1"/>
            </p:cNvSpPr>
            <p:nvPr/>
          </p:nvSpPr>
          <p:spPr bwMode="auto">
            <a:xfrm flipH="1">
              <a:off x="4608" y="6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6" name="Oval 995"/>
            <p:cNvSpPr>
              <a:spLocks noChangeArrowheads="1"/>
            </p:cNvSpPr>
            <p:nvPr/>
          </p:nvSpPr>
          <p:spPr bwMode="auto">
            <a:xfrm flipH="1">
              <a:off x="254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7" name="Oval 996"/>
            <p:cNvSpPr>
              <a:spLocks noChangeArrowheads="1"/>
            </p:cNvSpPr>
            <p:nvPr/>
          </p:nvSpPr>
          <p:spPr bwMode="auto">
            <a:xfrm flipH="1">
              <a:off x="4608"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8" name="Oval 997"/>
            <p:cNvSpPr>
              <a:spLocks noChangeArrowheads="1"/>
            </p:cNvSpPr>
            <p:nvPr/>
          </p:nvSpPr>
          <p:spPr bwMode="auto">
            <a:xfrm flipH="1">
              <a:off x="1968" y="35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19" name="Oval 998"/>
            <p:cNvSpPr>
              <a:spLocks noChangeArrowheads="1"/>
            </p:cNvSpPr>
            <p:nvPr/>
          </p:nvSpPr>
          <p:spPr bwMode="auto">
            <a:xfrm flipH="1">
              <a:off x="4752" y="91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0" name="Oval 999"/>
            <p:cNvSpPr>
              <a:spLocks noChangeArrowheads="1"/>
            </p:cNvSpPr>
            <p:nvPr/>
          </p:nvSpPr>
          <p:spPr bwMode="auto">
            <a:xfrm flipH="1">
              <a:off x="2832" y="36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1" name="Oval 1000"/>
            <p:cNvSpPr>
              <a:spLocks noChangeArrowheads="1"/>
            </p:cNvSpPr>
            <p:nvPr/>
          </p:nvSpPr>
          <p:spPr bwMode="auto">
            <a:xfrm flipH="1">
              <a:off x="5280"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2" name="Oval 1001"/>
            <p:cNvSpPr>
              <a:spLocks noChangeArrowheads="1"/>
            </p:cNvSpPr>
            <p:nvPr/>
          </p:nvSpPr>
          <p:spPr bwMode="auto">
            <a:xfrm flipH="1">
              <a:off x="3600"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3" name="Oval 1002"/>
            <p:cNvSpPr>
              <a:spLocks noChangeArrowheads="1"/>
            </p:cNvSpPr>
            <p:nvPr/>
          </p:nvSpPr>
          <p:spPr bwMode="auto">
            <a:xfrm flipH="1">
              <a:off x="5472"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4" name="Oval 1003"/>
            <p:cNvSpPr>
              <a:spLocks noChangeArrowheads="1"/>
            </p:cNvSpPr>
            <p:nvPr/>
          </p:nvSpPr>
          <p:spPr bwMode="auto">
            <a:xfrm flipH="1">
              <a:off x="139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5" name="Oval 1004"/>
            <p:cNvSpPr>
              <a:spLocks noChangeArrowheads="1"/>
            </p:cNvSpPr>
            <p:nvPr/>
          </p:nvSpPr>
          <p:spPr bwMode="auto">
            <a:xfrm flipH="1">
              <a:off x="5280"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6" name="Oval 1005"/>
            <p:cNvSpPr>
              <a:spLocks noChangeArrowheads="1"/>
            </p:cNvSpPr>
            <p:nvPr/>
          </p:nvSpPr>
          <p:spPr bwMode="auto">
            <a:xfrm flipH="1">
              <a:off x="91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7" name="Oval 1006"/>
            <p:cNvSpPr>
              <a:spLocks noChangeArrowheads="1"/>
            </p:cNvSpPr>
            <p:nvPr/>
          </p:nvSpPr>
          <p:spPr bwMode="auto">
            <a:xfrm flipH="1">
              <a:off x="4272" y="13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8" name="Oval 1007"/>
            <p:cNvSpPr>
              <a:spLocks noChangeArrowheads="1"/>
            </p:cNvSpPr>
            <p:nvPr/>
          </p:nvSpPr>
          <p:spPr bwMode="auto">
            <a:xfrm flipH="1">
              <a:off x="5280"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29" name="Oval 1008"/>
            <p:cNvSpPr>
              <a:spLocks noChangeArrowheads="1"/>
            </p:cNvSpPr>
            <p:nvPr/>
          </p:nvSpPr>
          <p:spPr bwMode="auto">
            <a:xfrm flipH="1">
              <a:off x="4512" y="13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0" name="Oval 1009"/>
            <p:cNvSpPr>
              <a:spLocks noChangeArrowheads="1"/>
            </p:cNvSpPr>
            <p:nvPr/>
          </p:nvSpPr>
          <p:spPr bwMode="auto">
            <a:xfrm flipH="1">
              <a:off x="4944" y="36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1" name="Oval 1010"/>
            <p:cNvSpPr>
              <a:spLocks noChangeArrowheads="1"/>
            </p:cNvSpPr>
            <p:nvPr/>
          </p:nvSpPr>
          <p:spPr bwMode="auto">
            <a:xfrm flipH="1">
              <a:off x="3456"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2" name="Oval 1011"/>
            <p:cNvSpPr>
              <a:spLocks noChangeArrowheads="1"/>
            </p:cNvSpPr>
            <p:nvPr/>
          </p:nvSpPr>
          <p:spPr bwMode="auto">
            <a:xfrm flipH="1">
              <a:off x="446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3" name="Oval 1012"/>
            <p:cNvSpPr>
              <a:spLocks noChangeArrowheads="1"/>
            </p:cNvSpPr>
            <p:nvPr/>
          </p:nvSpPr>
          <p:spPr bwMode="auto">
            <a:xfrm flipH="1">
              <a:off x="3456" y="11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4" name="Oval 1013"/>
            <p:cNvSpPr>
              <a:spLocks noChangeArrowheads="1"/>
            </p:cNvSpPr>
            <p:nvPr/>
          </p:nvSpPr>
          <p:spPr bwMode="auto">
            <a:xfrm flipH="1">
              <a:off x="4272"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5" name="Oval 1014"/>
            <p:cNvSpPr>
              <a:spLocks noChangeArrowheads="1"/>
            </p:cNvSpPr>
            <p:nvPr/>
          </p:nvSpPr>
          <p:spPr bwMode="auto">
            <a:xfrm flipH="1">
              <a:off x="3936"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6" name="Oval 1015"/>
            <p:cNvSpPr>
              <a:spLocks noChangeArrowheads="1"/>
            </p:cNvSpPr>
            <p:nvPr/>
          </p:nvSpPr>
          <p:spPr bwMode="auto">
            <a:xfrm flipH="1">
              <a:off x="3408"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7" name="Oval 1016"/>
            <p:cNvSpPr>
              <a:spLocks noChangeArrowheads="1"/>
            </p:cNvSpPr>
            <p:nvPr/>
          </p:nvSpPr>
          <p:spPr bwMode="auto">
            <a:xfrm flipH="1">
              <a:off x="4272" y="19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8" name="Oval 1017"/>
            <p:cNvSpPr>
              <a:spLocks noChangeArrowheads="1"/>
            </p:cNvSpPr>
            <p:nvPr/>
          </p:nvSpPr>
          <p:spPr bwMode="auto">
            <a:xfrm flipH="1">
              <a:off x="1296"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39" name="Oval 1018"/>
            <p:cNvSpPr>
              <a:spLocks noChangeArrowheads="1"/>
            </p:cNvSpPr>
            <p:nvPr/>
          </p:nvSpPr>
          <p:spPr bwMode="auto">
            <a:xfrm flipH="1">
              <a:off x="3840"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0" name="Oval 1019"/>
            <p:cNvSpPr>
              <a:spLocks noChangeArrowheads="1"/>
            </p:cNvSpPr>
            <p:nvPr/>
          </p:nvSpPr>
          <p:spPr bwMode="auto">
            <a:xfrm flipH="1">
              <a:off x="3600"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1" name="Oval 1020"/>
            <p:cNvSpPr>
              <a:spLocks noChangeArrowheads="1"/>
            </p:cNvSpPr>
            <p:nvPr/>
          </p:nvSpPr>
          <p:spPr bwMode="auto">
            <a:xfrm flipH="1">
              <a:off x="4848"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2" name="Oval 1021"/>
            <p:cNvSpPr>
              <a:spLocks noChangeArrowheads="1"/>
            </p:cNvSpPr>
            <p:nvPr/>
          </p:nvSpPr>
          <p:spPr bwMode="auto">
            <a:xfrm flipH="1">
              <a:off x="62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3" name="Oval 1022"/>
            <p:cNvSpPr>
              <a:spLocks noChangeArrowheads="1"/>
            </p:cNvSpPr>
            <p:nvPr/>
          </p:nvSpPr>
          <p:spPr bwMode="auto">
            <a:xfrm flipH="1">
              <a:off x="5136"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4" name="Oval 1023"/>
            <p:cNvSpPr>
              <a:spLocks noChangeArrowheads="1"/>
            </p:cNvSpPr>
            <p:nvPr/>
          </p:nvSpPr>
          <p:spPr bwMode="auto">
            <a:xfrm flipH="1">
              <a:off x="192" y="24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5" name="Oval 1024"/>
            <p:cNvSpPr>
              <a:spLocks noChangeArrowheads="1"/>
            </p:cNvSpPr>
            <p:nvPr/>
          </p:nvSpPr>
          <p:spPr bwMode="auto">
            <a:xfrm flipH="1">
              <a:off x="48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6" name="Oval 1025"/>
            <p:cNvSpPr>
              <a:spLocks noChangeArrowheads="1"/>
            </p:cNvSpPr>
            <p:nvPr/>
          </p:nvSpPr>
          <p:spPr bwMode="auto">
            <a:xfrm flipH="1">
              <a:off x="192" y="34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42147" name="Oval 1026"/>
            <p:cNvSpPr>
              <a:spLocks noChangeArrowheads="1"/>
            </p:cNvSpPr>
            <p:nvPr/>
          </p:nvSpPr>
          <p:spPr bwMode="auto">
            <a:xfrm flipH="1">
              <a:off x="1200" y="2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48" name="Oval 1027"/>
            <p:cNvSpPr>
              <a:spLocks noChangeArrowheads="1"/>
            </p:cNvSpPr>
            <p:nvPr/>
          </p:nvSpPr>
          <p:spPr bwMode="auto">
            <a:xfrm flipH="1">
              <a:off x="1392" y="3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49" name="Oval 1028"/>
            <p:cNvSpPr>
              <a:spLocks noChangeArrowheads="1"/>
            </p:cNvSpPr>
            <p:nvPr/>
          </p:nvSpPr>
          <p:spPr bwMode="auto">
            <a:xfrm flipH="1">
              <a:off x="22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0" name="Oval 1029"/>
            <p:cNvSpPr>
              <a:spLocks noChangeArrowheads="1"/>
            </p:cNvSpPr>
            <p:nvPr/>
          </p:nvSpPr>
          <p:spPr bwMode="auto">
            <a:xfrm flipH="1">
              <a:off x="2448"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1" name="Oval 1030"/>
            <p:cNvSpPr>
              <a:spLocks noChangeArrowheads="1"/>
            </p:cNvSpPr>
            <p:nvPr/>
          </p:nvSpPr>
          <p:spPr bwMode="auto">
            <a:xfrm flipH="1">
              <a:off x="2496" y="4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2" name="Oval 1031"/>
            <p:cNvSpPr>
              <a:spLocks noChangeArrowheads="1"/>
            </p:cNvSpPr>
            <p:nvPr/>
          </p:nvSpPr>
          <p:spPr bwMode="auto">
            <a:xfrm flipH="1">
              <a:off x="34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3" name="Oval 1032"/>
            <p:cNvSpPr>
              <a:spLocks noChangeArrowheads="1"/>
            </p:cNvSpPr>
            <p:nvPr/>
          </p:nvSpPr>
          <p:spPr bwMode="auto">
            <a:xfrm flipH="1">
              <a:off x="3216"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4" name="Oval 1033"/>
            <p:cNvSpPr>
              <a:spLocks noChangeArrowheads="1"/>
            </p:cNvSpPr>
            <p:nvPr/>
          </p:nvSpPr>
          <p:spPr bwMode="auto">
            <a:xfrm flipH="1">
              <a:off x="307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5" name="Oval 1034"/>
            <p:cNvSpPr>
              <a:spLocks noChangeArrowheads="1"/>
            </p:cNvSpPr>
            <p:nvPr/>
          </p:nvSpPr>
          <p:spPr bwMode="auto">
            <a:xfrm flipH="1">
              <a:off x="3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6" name="Oval 1035"/>
            <p:cNvSpPr>
              <a:spLocks noChangeArrowheads="1"/>
            </p:cNvSpPr>
            <p:nvPr/>
          </p:nvSpPr>
          <p:spPr bwMode="auto">
            <a:xfrm flipH="1">
              <a:off x="720"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7" name="Oval 1036"/>
            <p:cNvSpPr>
              <a:spLocks noChangeArrowheads="1"/>
            </p:cNvSpPr>
            <p:nvPr/>
          </p:nvSpPr>
          <p:spPr bwMode="auto">
            <a:xfrm flipH="1">
              <a:off x="2256" y="105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8" name="Oval 1037"/>
            <p:cNvSpPr>
              <a:spLocks noChangeArrowheads="1"/>
            </p:cNvSpPr>
            <p:nvPr/>
          </p:nvSpPr>
          <p:spPr bwMode="auto">
            <a:xfrm flipH="1">
              <a:off x="2160" y="13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59" name="Oval 1038"/>
            <p:cNvSpPr>
              <a:spLocks noChangeArrowheads="1"/>
            </p:cNvSpPr>
            <p:nvPr/>
          </p:nvSpPr>
          <p:spPr bwMode="auto">
            <a:xfrm flipH="1">
              <a:off x="244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0" name="Oval 1039"/>
            <p:cNvSpPr>
              <a:spLocks noChangeArrowheads="1"/>
            </p:cNvSpPr>
            <p:nvPr/>
          </p:nvSpPr>
          <p:spPr bwMode="auto">
            <a:xfrm flipH="1">
              <a:off x="148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1" name="Oval 1040"/>
            <p:cNvSpPr>
              <a:spLocks noChangeArrowheads="1"/>
            </p:cNvSpPr>
            <p:nvPr/>
          </p:nvSpPr>
          <p:spPr bwMode="auto">
            <a:xfrm flipH="1">
              <a:off x="1536"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2" name="Oval 1041"/>
            <p:cNvSpPr>
              <a:spLocks noChangeArrowheads="1"/>
            </p:cNvSpPr>
            <p:nvPr/>
          </p:nvSpPr>
          <p:spPr bwMode="auto">
            <a:xfrm flipH="1">
              <a:off x="129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3" name="Oval 1042"/>
            <p:cNvSpPr>
              <a:spLocks noChangeArrowheads="1"/>
            </p:cNvSpPr>
            <p:nvPr/>
          </p:nvSpPr>
          <p:spPr bwMode="auto">
            <a:xfrm flipH="1">
              <a:off x="2448" y="216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4" name="Oval 1043"/>
            <p:cNvSpPr>
              <a:spLocks noChangeArrowheads="1"/>
            </p:cNvSpPr>
            <p:nvPr/>
          </p:nvSpPr>
          <p:spPr bwMode="auto">
            <a:xfrm flipH="1">
              <a:off x="2496" y="18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5" name="Oval 1044"/>
            <p:cNvSpPr>
              <a:spLocks noChangeArrowheads="1"/>
            </p:cNvSpPr>
            <p:nvPr/>
          </p:nvSpPr>
          <p:spPr bwMode="auto">
            <a:xfrm flipH="1">
              <a:off x="3168"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6" name="Oval 1045"/>
            <p:cNvSpPr>
              <a:spLocks noChangeArrowheads="1"/>
            </p:cNvSpPr>
            <p:nvPr/>
          </p:nvSpPr>
          <p:spPr bwMode="auto">
            <a:xfrm flipH="1">
              <a:off x="321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7" name="Oval 1046"/>
            <p:cNvSpPr>
              <a:spLocks noChangeArrowheads="1"/>
            </p:cNvSpPr>
            <p:nvPr/>
          </p:nvSpPr>
          <p:spPr bwMode="auto">
            <a:xfrm flipH="1">
              <a:off x="2976"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8" name="Oval 1047"/>
            <p:cNvSpPr>
              <a:spLocks noChangeArrowheads="1"/>
            </p:cNvSpPr>
            <p:nvPr/>
          </p:nvSpPr>
          <p:spPr bwMode="auto">
            <a:xfrm flipH="1">
              <a:off x="4080"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69" name="Oval 1048"/>
            <p:cNvSpPr>
              <a:spLocks noChangeArrowheads="1"/>
            </p:cNvSpPr>
            <p:nvPr/>
          </p:nvSpPr>
          <p:spPr bwMode="auto">
            <a:xfrm flipH="1">
              <a:off x="4416" y="14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0" name="Oval 1049"/>
            <p:cNvSpPr>
              <a:spLocks noChangeArrowheads="1"/>
            </p:cNvSpPr>
            <p:nvPr/>
          </p:nvSpPr>
          <p:spPr bwMode="auto">
            <a:xfrm flipH="1">
              <a:off x="4224"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1" name="Oval 1050"/>
            <p:cNvSpPr>
              <a:spLocks noChangeArrowheads="1"/>
            </p:cNvSpPr>
            <p:nvPr/>
          </p:nvSpPr>
          <p:spPr bwMode="auto">
            <a:xfrm flipH="1">
              <a:off x="475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2" name="Oval 1051"/>
            <p:cNvSpPr>
              <a:spLocks noChangeArrowheads="1"/>
            </p:cNvSpPr>
            <p:nvPr/>
          </p:nvSpPr>
          <p:spPr bwMode="auto">
            <a:xfrm flipH="1">
              <a:off x="4512"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3" name="Oval 1052"/>
            <p:cNvSpPr>
              <a:spLocks noChangeArrowheads="1"/>
            </p:cNvSpPr>
            <p:nvPr/>
          </p:nvSpPr>
          <p:spPr bwMode="auto">
            <a:xfrm flipH="1">
              <a:off x="3984" y="3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4" name="Oval 1053"/>
            <p:cNvSpPr>
              <a:spLocks noChangeArrowheads="1"/>
            </p:cNvSpPr>
            <p:nvPr/>
          </p:nvSpPr>
          <p:spPr bwMode="auto">
            <a:xfrm flipH="1">
              <a:off x="4128"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5" name="Oval 1054"/>
            <p:cNvSpPr>
              <a:spLocks noChangeArrowheads="1"/>
            </p:cNvSpPr>
            <p:nvPr/>
          </p:nvSpPr>
          <p:spPr bwMode="auto">
            <a:xfrm flipH="1">
              <a:off x="5424"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6" name="Oval 1055"/>
            <p:cNvSpPr>
              <a:spLocks noChangeArrowheads="1"/>
            </p:cNvSpPr>
            <p:nvPr/>
          </p:nvSpPr>
          <p:spPr bwMode="auto">
            <a:xfrm flipH="1">
              <a:off x="51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7" name="Oval 1056"/>
            <p:cNvSpPr>
              <a:spLocks noChangeArrowheads="1"/>
            </p:cNvSpPr>
            <p:nvPr/>
          </p:nvSpPr>
          <p:spPr bwMode="auto">
            <a:xfrm flipH="1">
              <a:off x="499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8" name="Oval 1057"/>
            <p:cNvSpPr>
              <a:spLocks noChangeArrowheads="1"/>
            </p:cNvSpPr>
            <p:nvPr/>
          </p:nvSpPr>
          <p:spPr bwMode="auto">
            <a:xfrm flipH="1">
              <a:off x="5088"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79" name="Oval 1058"/>
            <p:cNvSpPr>
              <a:spLocks noChangeArrowheads="1"/>
            </p:cNvSpPr>
            <p:nvPr/>
          </p:nvSpPr>
          <p:spPr bwMode="auto">
            <a:xfrm flipH="1">
              <a:off x="5136"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0" name="Oval 1059"/>
            <p:cNvSpPr>
              <a:spLocks noChangeArrowheads="1"/>
            </p:cNvSpPr>
            <p:nvPr/>
          </p:nvSpPr>
          <p:spPr bwMode="auto">
            <a:xfrm flipH="1">
              <a:off x="5184" y="27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1" name="Oval 1060"/>
            <p:cNvSpPr>
              <a:spLocks noChangeArrowheads="1"/>
            </p:cNvSpPr>
            <p:nvPr/>
          </p:nvSpPr>
          <p:spPr bwMode="auto">
            <a:xfrm flipH="1">
              <a:off x="4896"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2" name="Oval 1061"/>
            <p:cNvSpPr>
              <a:spLocks noChangeArrowheads="1"/>
            </p:cNvSpPr>
            <p:nvPr/>
          </p:nvSpPr>
          <p:spPr bwMode="auto">
            <a:xfrm flipH="1">
              <a:off x="4464" y="26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3" name="Oval 1062"/>
            <p:cNvSpPr>
              <a:spLocks noChangeArrowheads="1"/>
            </p:cNvSpPr>
            <p:nvPr/>
          </p:nvSpPr>
          <p:spPr bwMode="auto">
            <a:xfrm flipH="1">
              <a:off x="4272" y="24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4" name="Oval 1063"/>
            <p:cNvSpPr>
              <a:spLocks noChangeArrowheads="1"/>
            </p:cNvSpPr>
            <p:nvPr/>
          </p:nvSpPr>
          <p:spPr bwMode="auto">
            <a:xfrm flipH="1">
              <a:off x="4176"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5" name="Oval 1064"/>
            <p:cNvSpPr>
              <a:spLocks noChangeArrowheads="1"/>
            </p:cNvSpPr>
            <p:nvPr/>
          </p:nvSpPr>
          <p:spPr bwMode="auto">
            <a:xfrm flipH="1">
              <a:off x="4464"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6" name="Oval 1065"/>
            <p:cNvSpPr>
              <a:spLocks noChangeArrowheads="1"/>
            </p:cNvSpPr>
            <p:nvPr/>
          </p:nvSpPr>
          <p:spPr bwMode="auto">
            <a:xfrm flipH="1">
              <a:off x="4464" y="331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7" name="Oval 1066"/>
            <p:cNvSpPr>
              <a:spLocks noChangeArrowheads="1"/>
            </p:cNvSpPr>
            <p:nvPr/>
          </p:nvSpPr>
          <p:spPr bwMode="auto">
            <a:xfrm flipH="1">
              <a:off x="4992"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8" name="Oval 1067"/>
            <p:cNvSpPr>
              <a:spLocks noChangeArrowheads="1"/>
            </p:cNvSpPr>
            <p:nvPr/>
          </p:nvSpPr>
          <p:spPr bwMode="auto">
            <a:xfrm flipH="1">
              <a:off x="5184"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89" name="Oval 1068"/>
            <p:cNvSpPr>
              <a:spLocks noChangeArrowheads="1"/>
            </p:cNvSpPr>
            <p:nvPr/>
          </p:nvSpPr>
          <p:spPr bwMode="auto">
            <a:xfrm flipH="1">
              <a:off x="5376"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0" name="Oval 1069"/>
            <p:cNvSpPr>
              <a:spLocks noChangeArrowheads="1"/>
            </p:cNvSpPr>
            <p:nvPr/>
          </p:nvSpPr>
          <p:spPr bwMode="auto">
            <a:xfrm flipH="1">
              <a:off x="45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1" name="Oval 1070"/>
            <p:cNvSpPr>
              <a:spLocks noChangeArrowheads="1"/>
            </p:cNvSpPr>
            <p:nvPr/>
          </p:nvSpPr>
          <p:spPr bwMode="auto">
            <a:xfrm flipH="1">
              <a:off x="4128"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2" name="Oval 1071"/>
            <p:cNvSpPr>
              <a:spLocks noChangeArrowheads="1"/>
            </p:cNvSpPr>
            <p:nvPr/>
          </p:nvSpPr>
          <p:spPr bwMode="auto">
            <a:xfrm flipH="1">
              <a:off x="4176" y="39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3" name="Oval 1072"/>
            <p:cNvSpPr>
              <a:spLocks noChangeArrowheads="1"/>
            </p:cNvSpPr>
            <p:nvPr/>
          </p:nvSpPr>
          <p:spPr bwMode="auto">
            <a:xfrm flipH="1">
              <a:off x="3408" y="39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4" name="Oval 1073"/>
            <p:cNvSpPr>
              <a:spLocks noChangeArrowheads="1"/>
            </p:cNvSpPr>
            <p:nvPr/>
          </p:nvSpPr>
          <p:spPr bwMode="auto">
            <a:xfrm flipH="1">
              <a:off x="3360" y="36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5" name="Oval 1074"/>
            <p:cNvSpPr>
              <a:spLocks noChangeArrowheads="1"/>
            </p:cNvSpPr>
            <p:nvPr/>
          </p:nvSpPr>
          <p:spPr bwMode="auto">
            <a:xfrm flipH="1">
              <a:off x="278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6" name="Oval 1075"/>
            <p:cNvSpPr>
              <a:spLocks noChangeArrowheads="1"/>
            </p:cNvSpPr>
            <p:nvPr/>
          </p:nvSpPr>
          <p:spPr bwMode="auto">
            <a:xfrm flipH="1">
              <a:off x="2688" y="36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7" name="Oval 1076"/>
            <p:cNvSpPr>
              <a:spLocks noChangeArrowheads="1"/>
            </p:cNvSpPr>
            <p:nvPr/>
          </p:nvSpPr>
          <p:spPr bwMode="auto">
            <a:xfrm flipH="1">
              <a:off x="2448"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8" name="Oval 1077"/>
            <p:cNvSpPr>
              <a:spLocks noChangeArrowheads="1"/>
            </p:cNvSpPr>
            <p:nvPr/>
          </p:nvSpPr>
          <p:spPr bwMode="auto">
            <a:xfrm flipH="1">
              <a:off x="3456"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199" name="Oval 1078"/>
            <p:cNvSpPr>
              <a:spLocks noChangeArrowheads="1"/>
            </p:cNvSpPr>
            <p:nvPr/>
          </p:nvSpPr>
          <p:spPr bwMode="auto">
            <a:xfrm flipH="1">
              <a:off x="3312"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0" name="Oval 1079"/>
            <p:cNvSpPr>
              <a:spLocks noChangeArrowheads="1"/>
            </p:cNvSpPr>
            <p:nvPr/>
          </p:nvSpPr>
          <p:spPr bwMode="auto">
            <a:xfrm flipH="1">
              <a:off x="288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1" name="Oval 1080"/>
            <p:cNvSpPr>
              <a:spLocks noChangeArrowheads="1"/>
            </p:cNvSpPr>
            <p:nvPr/>
          </p:nvSpPr>
          <p:spPr bwMode="auto">
            <a:xfrm flipH="1">
              <a:off x="2928" y="26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2" name="Oval 1081"/>
            <p:cNvSpPr>
              <a:spLocks noChangeArrowheads="1"/>
            </p:cNvSpPr>
            <p:nvPr/>
          </p:nvSpPr>
          <p:spPr bwMode="auto">
            <a:xfrm flipH="1">
              <a:off x="216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3" name="Oval 1082"/>
            <p:cNvSpPr>
              <a:spLocks noChangeArrowheads="1"/>
            </p:cNvSpPr>
            <p:nvPr/>
          </p:nvSpPr>
          <p:spPr bwMode="auto">
            <a:xfrm flipH="1">
              <a:off x="1824"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4" name="Oval 1083"/>
            <p:cNvSpPr>
              <a:spLocks noChangeArrowheads="1"/>
            </p:cNvSpPr>
            <p:nvPr/>
          </p:nvSpPr>
          <p:spPr bwMode="auto">
            <a:xfrm flipH="1">
              <a:off x="2304"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5" name="Oval 1084"/>
            <p:cNvSpPr>
              <a:spLocks noChangeArrowheads="1"/>
            </p:cNvSpPr>
            <p:nvPr/>
          </p:nvSpPr>
          <p:spPr bwMode="auto">
            <a:xfrm flipH="1">
              <a:off x="182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6" name="Oval 1085"/>
            <p:cNvSpPr>
              <a:spLocks noChangeArrowheads="1"/>
            </p:cNvSpPr>
            <p:nvPr/>
          </p:nvSpPr>
          <p:spPr bwMode="auto">
            <a:xfrm flipH="1">
              <a:off x="2016"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7" name="Oval 1086"/>
            <p:cNvSpPr>
              <a:spLocks noChangeArrowheads="1"/>
            </p:cNvSpPr>
            <p:nvPr/>
          </p:nvSpPr>
          <p:spPr bwMode="auto">
            <a:xfrm flipH="1">
              <a:off x="1152"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8" name="Oval 1087"/>
            <p:cNvSpPr>
              <a:spLocks noChangeArrowheads="1"/>
            </p:cNvSpPr>
            <p:nvPr/>
          </p:nvSpPr>
          <p:spPr bwMode="auto">
            <a:xfrm flipH="1">
              <a:off x="9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09" name="Oval 1088"/>
            <p:cNvSpPr>
              <a:spLocks noChangeArrowheads="1"/>
            </p:cNvSpPr>
            <p:nvPr/>
          </p:nvSpPr>
          <p:spPr bwMode="auto">
            <a:xfrm flipH="1">
              <a:off x="1104"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0" name="Oval 1089"/>
            <p:cNvSpPr>
              <a:spLocks noChangeArrowheads="1"/>
            </p:cNvSpPr>
            <p:nvPr/>
          </p:nvSpPr>
          <p:spPr bwMode="auto">
            <a:xfrm flipH="1">
              <a:off x="1440"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1" name="Oval 1090"/>
            <p:cNvSpPr>
              <a:spLocks noChangeArrowheads="1"/>
            </p:cNvSpPr>
            <p:nvPr/>
          </p:nvSpPr>
          <p:spPr bwMode="auto">
            <a:xfrm flipH="1">
              <a:off x="1056"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2" name="Oval 1091"/>
            <p:cNvSpPr>
              <a:spLocks noChangeArrowheads="1"/>
            </p:cNvSpPr>
            <p:nvPr/>
          </p:nvSpPr>
          <p:spPr bwMode="auto">
            <a:xfrm flipH="1">
              <a:off x="1152" y="31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3" name="Oval 1092"/>
            <p:cNvSpPr>
              <a:spLocks noChangeArrowheads="1"/>
            </p:cNvSpPr>
            <p:nvPr/>
          </p:nvSpPr>
          <p:spPr bwMode="auto">
            <a:xfrm flipH="1">
              <a:off x="528" y="340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4" name="Oval 1093"/>
            <p:cNvSpPr>
              <a:spLocks noChangeArrowheads="1"/>
            </p:cNvSpPr>
            <p:nvPr/>
          </p:nvSpPr>
          <p:spPr bwMode="auto">
            <a:xfrm flipH="1">
              <a:off x="144"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5" name="Oval 1094"/>
            <p:cNvSpPr>
              <a:spLocks noChangeArrowheads="1"/>
            </p:cNvSpPr>
            <p:nvPr/>
          </p:nvSpPr>
          <p:spPr bwMode="auto">
            <a:xfrm flipH="1">
              <a:off x="384"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6" name="Oval 1095"/>
            <p:cNvSpPr>
              <a:spLocks noChangeArrowheads="1"/>
            </p:cNvSpPr>
            <p:nvPr/>
          </p:nvSpPr>
          <p:spPr bwMode="auto">
            <a:xfrm flipH="1">
              <a:off x="192" y="27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7" name="Oval 1096"/>
            <p:cNvSpPr>
              <a:spLocks noChangeArrowheads="1"/>
            </p:cNvSpPr>
            <p:nvPr/>
          </p:nvSpPr>
          <p:spPr bwMode="auto">
            <a:xfrm flipH="1">
              <a:off x="384"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8" name="Oval 1097"/>
            <p:cNvSpPr>
              <a:spLocks noChangeArrowheads="1"/>
            </p:cNvSpPr>
            <p:nvPr/>
          </p:nvSpPr>
          <p:spPr bwMode="auto">
            <a:xfrm flipH="1">
              <a:off x="624" y="19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19" name="Oval 1098"/>
            <p:cNvSpPr>
              <a:spLocks noChangeArrowheads="1"/>
            </p:cNvSpPr>
            <p:nvPr/>
          </p:nvSpPr>
          <p:spPr bwMode="auto">
            <a:xfrm flipH="1">
              <a:off x="67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20" name="Oval 1099"/>
            <p:cNvSpPr>
              <a:spLocks noChangeArrowheads="1"/>
            </p:cNvSpPr>
            <p:nvPr/>
          </p:nvSpPr>
          <p:spPr bwMode="auto">
            <a:xfrm flipH="1">
              <a:off x="432"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21" name="Oval 1100"/>
            <p:cNvSpPr>
              <a:spLocks noChangeArrowheads="1"/>
            </p:cNvSpPr>
            <p:nvPr/>
          </p:nvSpPr>
          <p:spPr bwMode="auto">
            <a:xfrm flipH="1">
              <a:off x="960" y="2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2" name="Oval 1101"/>
            <p:cNvSpPr>
              <a:spLocks noChangeArrowheads="1"/>
            </p:cNvSpPr>
            <p:nvPr/>
          </p:nvSpPr>
          <p:spPr bwMode="auto">
            <a:xfrm flipH="1">
              <a:off x="1104" y="4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3" name="Oval 1102"/>
            <p:cNvSpPr>
              <a:spLocks noChangeArrowheads="1"/>
            </p:cNvSpPr>
            <p:nvPr/>
          </p:nvSpPr>
          <p:spPr bwMode="auto">
            <a:xfrm flipH="1">
              <a:off x="2448" y="6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4" name="Oval 1103"/>
            <p:cNvSpPr>
              <a:spLocks noChangeArrowheads="1"/>
            </p:cNvSpPr>
            <p:nvPr/>
          </p:nvSpPr>
          <p:spPr bwMode="auto">
            <a:xfrm flipH="1">
              <a:off x="2304"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5" name="Oval 1104"/>
            <p:cNvSpPr>
              <a:spLocks noChangeArrowheads="1"/>
            </p:cNvSpPr>
            <p:nvPr/>
          </p:nvSpPr>
          <p:spPr bwMode="auto">
            <a:xfrm flipH="1">
              <a:off x="3216" y="6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6" name="Oval 1105"/>
            <p:cNvSpPr>
              <a:spLocks noChangeArrowheads="1"/>
            </p:cNvSpPr>
            <p:nvPr/>
          </p:nvSpPr>
          <p:spPr bwMode="auto">
            <a:xfrm flipH="1">
              <a:off x="3504" y="8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7" name="Oval 1106"/>
            <p:cNvSpPr>
              <a:spLocks noChangeArrowheads="1"/>
            </p:cNvSpPr>
            <p:nvPr/>
          </p:nvSpPr>
          <p:spPr bwMode="auto">
            <a:xfrm flipH="1">
              <a:off x="3888"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8" name="Oval 1107"/>
            <p:cNvSpPr>
              <a:spLocks noChangeArrowheads="1"/>
            </p:cNvSpPr>
            <p:nvPr/>
          </p:nvSpPr>
          <p:spPr bwMode="auto">
            <a:xfrm flipH="1">
              <a:off x="4128" y="3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29" name="Oval 1108"/>
            <p:cNvSpPr>
              <a:spLocks noChangeArrowheads="1"/>
            </p:cNvSpPr>
            <p:nvPr/>
          </p:nvSpPr>
          <p:spPr bwMode="auto">
            <a:xfrm flipH="1">
              <a:off x="4752"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0" name="Oval 1109"/>
            <p:cNvSpPr>
              <a:spLocks noChangeArrowheads="1"/>
            </p:cNvSpPr>
            <p:nvPr/>
          </p:nvSpPr>
          <p:spPr bwMode="auto">
            <a:xfrm flipH="1">
              <a:off x="4800"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1" name="Oval 1110"/>
            <p:cNvSpPr>
              <a:spLocks noChangeArrowheads="1"/>
            </p:cNvSpPr>
            <p:nvPr/>
          </p:nvSpPr>
          <p:spPr bwMode="auto">
            <a:xfrm flipH="1">
              <a:off x="5472"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2" name="Oval 1111"/>
            <p:cNvSpPr>
              <a:spLocks noChangeArrowheads="1"/>
            </p:cNvSpPr>
            <p:nvPr/>
          </p:nvSpPr>
          <p:spPr bwMode="auto">
            <a:xfrm flipH="1">
              <a:off x="5232" y="8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3" name="Oval 1112"/>
            <p:cNvSpPr>
              <a:spLocks noChangeArrowheads="1"/>
            </p:cNvSpPr>
            <p:nvPr/>
          </p:nvSpPr>
          <p:spPr bwMode="auto">
            <a:xfrm flipH="1">
              <a:off x="4464" y="12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4" name="Oval 1113"/>
            <p:cNvSpPr>
              <a:spLocks noChangeArrowheads="1"/>
            </p:cNvSpPr>
            <p:nvPr/>
          </p:nvSpPr>
          <p:spPr bwMode="auto">
            <a:xfrm flipH="1">
              <a:off x="4176" y="14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5" name="Oval 1114"/>
            <p:cNvSpPr>
              <a:spLocks noChangeArrowheads="1"/>
            </p:cNvSpPr>
            <p:nvPr/>
          </p:nvSpPr>
          <p:spPr bwMode="auto">
            <a:xfrm flipH="1">
              <a:off x="504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6" name="Oval 1115"/>
            <p:cNvSpPr>
              <a:spLocks noChangeArrowheads="1"/>
            </p:cNvSpPr>
            <p:nvPr/>
          </p:nvSpPr>
          <p:spPr bwMode="auto">
            <a:xfrm flipH="1">
              <a:off x="4992" y="22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7" name="Oval 1116"/>
            <p:cNvSpPr>
              <a:spLocks noChangeArrowheads="1"/>
            </p:cNvSpPr>
            <p:nvPr/>
          </p:nvSpPr>
          <p:spPr bwMode="auto">
            <a:xfrm flipH="1">
              <a:off x="4464" y="24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8" name="Oval 1117"/>
            <p:cNvSpPr>
              <a:spLocks noChangeArrowheads="1"/>
            </p:cNvSpPr>
            <p:nvPr/>
          </p:nvSpPr>
          <p:spPr bwMode="auto">
            <a:xfrm flipH="1">
              <a:off x="412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39" name="Oval 1118"/>
            <p:cNvSpPr>
              <a:spLocks noChangeArrowheads="1"/>
            </p:cNvSpPr>
            <p:nvPr/>
          </p:nvSpPr>
          <p:spPr bwMode="auto">
            <a:xfrm flipH="1">
              <a:off x="4560" y="25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0" name="Oval 1119"/>
            <p:cNvSpPr>
              <a:spLocks noChangeArrowheads="1"/>
            </p:cNvSpPr>
            <p:nvPr/>
          </p:nvSpPr>
          <p:spPr bwMode="auto">
            <a:xfrm flipH="1">
              <a:off x="5184"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1" name="Oval 1120"/>
            <p:cNvSpPr>
              <a:spLocks noChangeArrowheads="1"/>
            </p:cNvSpPr>
            <p:nvPr/>
          </p:nvSpPr>
          <p:spPr bwMode="auto">
            <a:xfrm flipH="1">
              <a:off x="4032" y="32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2" name="Oval 1121"/>
            <p:cNvSpPr>
              <a:spLocks noChangeArrowheads="1"/>
            </p:cNvSpPr>
            <p:nvPr/>
          </p:nvSpPr>
          <p:spPr bwMode="auto">
            <a:xfrm flipH="1">
              <a:off x="4896"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3" name="Oval 1122"/>
            <p:cNvSpPr>
              <a:spLocks noChangeArrowheads="1"/>
            </p:cNvSpPr>
            <p:nvPr/>
          </p:nvSpPr>
          <p:spPr bwMode="auto">
            <a:xfrm flipH="1">
              <a:off x="5328"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4" name="Oval 1123"/>
            <p:cNvSpPr>
              <a:spLocks noChangeArrowheads="1"/>
            </p:cNvSpPr>
            <p:nvPr/>
          </p:nvSpPr>
          <p:spPr bwMode="auto">
            <a:xfrm flipH="1">
              <a:off x="4272" y="36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5" name="Oval 1124"/>
            <p:cNvSpPr>
              <a:spLocks noChangeArrowheads="1"/>
            </p:cNvSpPr>
            <p:nvPr/>
          </p:nvSpPr>
          <p:spPr bwMode="auto">
            <a:xfrm flipH="1">
              <a:off x="3648"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6" name="Oval 1125"/>
            <p:cNvSpPr>
              <a:spLocks noChangeArrowheads="1"/>
            </p:cNvSpPr>
            <p:nvPr/>
          </p:nvSpPr>
          <p:spPr bwMode="auto">
            <a:xfrm flipH="1">
              <a:off x="3552"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7" name="Oval 1126"/>
            <p:cNvSpPr>
              <a:spLocks noChangeArrowheads="1"/>
            </p:cNvSpPr>
            <p:nvPr/>
          </p:nvSpPr>
          <p:spPr bwMode="auto">
            <a:xfrm flipH="1">
              <a:off x="355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8" name="Oval 1127"/>
            <p:cNvSpPr>
              <a:spLocks noChangeArrowheads="1"/>
            </p:cNvSpPr>
            <p:nvPr/>
          </p:nvSpPr>
          <p:spPr bwMode="auto">
            <a:xfrm flipH="1">
              <a:off x="2400"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49" name="Oval 1128"/>
            <p:cNvSpPr>
              <a:spLocks noChangeArrowheads="1"/>
            </p:cNvSpPr>
            <p:nvPr/>
          </p:nvSpPr>
          <p:spPr bwMode="auto">
            <a:xfrm flipH="1">
              <a:off x="2592" y="37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0" name="Oval 1129"/>
            <p:cNvSpPr>
              <a:spLocks noChangeArrowheads="1"/>
            </p:cNvSpPr>
            <p:nvPr/>
          </p:nvSpPr>
          <p:spPr bwMode="auto">
            <a:xfrm flipH="1">
              <a:off x="2880"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1" name="Oval 1130"/>
            <p:cNvSpPr>
              <a:spLocks noChangeArrowheads="1"/>
            </p:cNvSpPr>
            <p:nvPr/>
          </p:nvSpPr>
          <p:spPr bwMode="auto">
            <a:xfrm flipH="1">
              <a:off x="1776"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2" name="Oval 1131"/>
            <p:cNvSpPr>
              <a:spLocks noChangeArrowheads="1"/>
            </p:cNvSpPr>
            <p:nvPr/>
          </p:nvSpPr>
          <p:spPr bwMode="auto">
            <a:xfrm flipH="1">
              <a:off x="2064"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3" name="Oval 1132"/>
            <p:cNvSpPr>
              <a:spLocks noChangeArrowheads="1"/>
            </p:cNvSpPr>
            <p:nvPr/>
          </p:nvSpPr>
          <p:spPr bwMode="auto">
            <a:xfrm flipH="1">
              <a:off x="187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4" name="Oval 1133"/>
            <p:cNvSpPr>
              <a:spLocks noChangeArrowheads="1"/>
            </p:cNvSpPr>
            <p:nvPr/>
          </p:nvSpPr>
          <p:spPr bwMode="auto">
            <a:xfrm flipH="1">
              <a:off x="2976" y="30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5" name="Oval 1134"/>
            <p:cNvSpPr>
              <a:spLocks noChangeArrowheads="1"/>
            </p:cNvSpPr>
            <p:nvPr/>
          </p:nvSpPr>
          <p:spPr bwMode="auto">
            <a:xfrm flipH="1">
              <a:off x="2736"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6" name="Oval 1135"/>
            <p:cNvSpPr>
              <a:spLocks noChangeArrowheads="1"/>
            </p:cNvSpPr>
            <p:nvPr/>
          </p:nvSpPr>
          <p:spPr bwMode="auto">
            <a:xfrm flipH="1">
              <a:off x="268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7" name="Oval 1136"/>
            <p:cNvSpPr>
              <a:spLocks noChangeArrowheads="1"/>
            </p:cNvSpPr>
            <p:nvPr/>
          </p:nvSpPr>
          <p:spPr bwMode="auto">
            <a:xfrm flipH="1">
              <a:off x="2064" y="26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8" name="Oval 1137"/>
            <p:cNvSpPr>
              <a:spLocks noChangeArrowheads="1"/>
            </p:cNvSpPr>
            <p:nvPr/>
          </p:nvSpPr>
          <p:spPr bwMode="auto">
            <a:xfrm flipH="1">
              <a:off x="2256" y="273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59" name="Oval 1138"/>
            <p:cNvSpPr>
              <a:spLocks noChangeArrowheads="1"/>
            </p:cNvSpPr>
            <p:nvPr/>
          </p:nvSpPr>
          <p:spPr bwMode="auto">
            <a:xfrm flipH="1">
              <a:off x="1968" y="28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0" name="Oval 1139"/>
            <p:cNvSpPr>
              <a:spLocks noChangeArrowheads="1"/>
            </p:cNvSpPr>
            <p:nvPr/>
          </p:nvSpPr>
          <p:spPr bwMode="auto">
            <a:xfrm flipH="1">
              <a:off x="1440" y="292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1" name="Oval 1140"/>
            <p:cNvSpPr>
              <a:spLocks noChangeArrowheads="1"/>
            </p:cNvSpPr>
            <p:nvPr/>
          </p:nvSpPr>
          <p:spPr bwMode="auto">
            <a:xfrm flipH="1">
              <a:off x="1296" y="312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2" name="Oval 1141"/>
            <p:cNvSpPr>
              <a:spLocks noChangeArrowheads="1"/>
            </p:cNvSpPr>
            <p:nvPr/>
          </p:nvSpPr>
          <p:spPr bwMode="auto">
            <a:xfrm flipH="1">
              <a:off x="100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3" name="Oval 1142"/>
            <p:cNvSpPr>
              <a:spLocks noChangeArrowheads="1"/>
            </p:cNvSpPr>
            <p:nvPr/>
          </p:nvSpPr>
          <p:spPr bwMode="auto">
            <a:xfrm flipH="1">
              <a:off x="124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4" name="Oval 1143"/>
            <p:cNvSpPr>
              <a:spLocks noChangeArrowheads="1"/>
            </p:cNvSpPr>
            <p:nvPr/>
          </p:nvSpPr>
          <p:spPr bwMode="auto">
            <a:xfrm flipH="1">
              <a:off x="480"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5" name="Oval 1144"/>
            <p:cNvSpPr>
              <a:spLocks noChangeArrowheads="1"/>
            </p:cNvSpPr>
            <p:nvPr/>
          </p:nvSpPr>
          <p:spPr bwMode="auto">
            <a:xfrm flipH="1">
              <a:off x="288" y="336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6" name="Oval 1145"/>
            <p:cNvSpPr>
              <a:spLocks noChangeArrowheads="1"/>
            </p:cNvSpPr>
            <p:nvPr/>
          </p:nvSpPr>
          <p:spPr bwMode="auto">
            <a:xfrm flipH="1">
              <a:off x="336"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7" name="Oval 1146"/>
            <p:cNvSpPr>
              <a:spLocks noChangeArrowheads="1"/>
            </p:cNvSpPr>
            <p:nvPr/>
          </p:nvSpPr>
          <p:spPr bwMode="auto">
            <a:xfrm flipH="1">
              <a:off x="384" y="27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8" name="Oval 1147"/>
            <p:cNvSpPr>
              <a:spLocks noChangeArrowheads="1"/>
            </p:cNvSpPr>
            <p:nvPr/>
          </p:nvSpPr>
          <p:spPr bwMode="auto">
            <a:xfrm flipH="1">
              <a:off x="528" y="25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69" name="Oval 1148"/>
            <p:cNvSpPr>
              <a:spLocks noChangeArrowheads="1"/>
            </p:cNvSpPr>
            <p:nvPr/>
          </p:nvSpPr>
          <p:spPr bwMode="auto">
            <a:xfrm flipH="1">
              <a:off x="192"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0" name="Oval 1149"/>
            <p:cNvSpPr>
              <a:spLocks noChangeArrowheads="1"/>
            </p:cNvSpPr>
            <p:nvPr/>
          </p:nvSpPr>
          <p:spPr bwMode="auto">
            <a:xfrm flipH="1">
              <a:off x="576" y="20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1" name="Oval 1150"/>
            <p:cNvSpPr>
              <a:spLocks noChangeArrowheads="1"/>
            </p:cNvSpPr>
            <p:nvPr/>
          </p:nvSpPr>
          <p:spPr bwMode="auto">
            <a:xfrm flipH="1">
              <a:off x="720" y="20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2" name="Oval 1151"/>
            <p:cNvSpPr>
              <a:spLocks noChangeArrowheads="1"/>
            </p:cNvSpPr>
            <p:nvPr/>
          </p:nvSpPr>
          <p:spPr bwMode="auto">
            <a:xfrm flipH="1">
              <a:off x="1440" y="18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3" name="Oval 1152"/>
            <p:cNvSpPr>
              <a:spLocks noChangeArrowheads="1"/>
            </p:cNvSpPr>
            <p:nvPr/>
          </p:nvSpPr>
          <p:spPr bwMode="auto">
            <a:xfrm flipH="1">
              <a:off x="1632"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4" name="Oval 1153"/>
            <p:cNvSpPr>
              <a:spLocks noChangeArrowheads="1"/>
            </p:cNvSpPr>
            <p:nvPr/>
          </p:nvSpPr>
          <p:spPr bwMode="auto">
            <a:xfrm flipH="1">
              <a:off x="1536" y="13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5" name="Oval 1154"/>
            <p:cNvSpPr>
              <a:spLocks noChangeArrowheads="1"/>
            </p:cNvSpPr>
            <p:nvPr/>
          </p:nvSpPr>
          <p:spPr bwMode="auto">
            <a:xfrm flipH="1">
              <a:off x="1248"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6" name="Oval 1155"/>
            <p:cNvSpPr>
              <a:spLocks noChangeArrowheads="1"/>
            </p:cNvSpPr>
            <p:nvPr/>
          </p:nvSpPr>
          <p:spPr bwMode="auto">
            <a:xfrm flipH="1">
              <a:off x="2208" y="12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7" name="Oval 1156"/>
            <p:cNvSpPr>
              <a:spLocks noChangeArrowheads="1"/>
            </p:cNvSpPr>
            <p:nvPr/>
          </p:nvSpPr>
          <p:spPr bwMode="auto">
            <a:xfrm flipH="1">
              <a:off x="2544"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78" name="Oval 1157"/>
            <p:cNvSpPr>
              <a:spLocks noChangeArrowheads="1"/>
            </p:cNvSpPr>
            <p:nvPr/>
          </p:nvSpPr>
          <p:spPr bwMode="auto">
            <a:xfrm flipH="1">
              <a:off x="3312" y="12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79" name="Oval 1158"/>
            <p:cNvSpPr>
              <a:spLocks noChangeArrowheads="1"/>
            </p:cNvSpPr>
            <p:nvPr/>
          </p:nvSpPr>
          <p:spPr bwMode="auto">
            <a:xfrm flipH="1">
              <a:off x="3168" y="11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80" name="Oval 1159"/>
            <p:cNvSpPr>
              <a:spLocks noChangeArrowheads="1"/>
            </p:cNvSpPr>
            <p:nvPr/>
          </p:nvSpPr>
          <p:spPr bwMode="auto">
            <a:xfrm flipH="1">
              <a:off x="3552" y="14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42281" name="Oval 1160"/>
            <p:cNvSpPr>
              <a:spLocks noChangeArrowheads="1"/>
            </p:cNvSpPr>
            <p:nvPr/>
          </p:nvSpPr>
          <p:spPr bwMode="auto">
            <a:xfrm flipH="1">
              <a:off x="240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82" name="Oval 1161"/>
            <p:cNvSpPr>
              <a:spLocks noChangeArrowheads="1"/>
            </p:cNvSpPr>
            <p:nvPr/>
          </p:nvSpPr>
          <p:spPr bwMode="auto">
            <a:xfrm flipH="1">
              <a:off x="2208" y="17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83" name="Oval 1162"/>
            <p:cNvSpPr>
              <a:spLocks noChangeArrowheads="1"/>
            </p:cNvSpPr>
            <p:nvPr/>
          </p:nvSpPr>
          <p:spPr bwMode="auto">
            <a:xfrm flipH="1">
              <a:off x="2304" y="225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42284" name="Oval 1163"/>
            <p:cNvSpPr>
              <a:spLocks noChangeArrowheads="1"/>
            </p:cNvSpPr>
            <p:nvPr/>
          </p:nvSpPr>
          <p:spPr bwMode="auto">
            <a:xfrm flipH="1">
              <a:off x="3408"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41990" name="TextBox 579"/>
          <p:cNvSpPr txBox="1">
            <a:spLocks noChangeArrowheads="1"/>
          </p:cNvSpPr>
          <p:nvPr/>
        </p:nvSpPr>
        <p:spPr bwMode="auto">
          <a:xfrm>
            <a:off x="39688" y="2657475"/>
            <a:ext cx="2497137" cy="1323975"/>
          </a:xfrm>
          <a:prstGeom prst="rect">
            <a:avLst/>
          </a:prstGeom>
          <a:noFill/>
          <a:ln w="9525">
            <a:noFill/>
            <a:miter lim="800000"/>
            <a:headEnd/>
            <a:tailEnd/>
          </a:ln>
        </p:spPr>
        <p:txBody>
          <a:bodyPr wrap="none">
            <a:spAutoFit/>
          </a:bodyPr>
          <a:lstStyle/>
          <a:p>
            <a:r>
              <a:rPr lang="en-US" sz="2000" dirty="0">
                <a:latin typeface="Calibri" pitchFamily="34" charset="0"/>
              </a:rPr>
              <a:t>Fundamental matrix:</a:t>
            </a:r>
          </a:p>
          <a:p>
            <a:endParaRPr lang="en-US" sz="2000" dirty="0">
              <a:latin typeface="Calibri" pitchFamily="34" charset="0"/>
            </a:endParaRPr>
          </a:p>
          <a:p>
            <a:r>
              <a:rPr lang="en-US" sz="2000" b="1" dirty="0">
                <a:latin typeface="Calibri" pitchFamily="34" charset="0"/>
              </a:rPr>
              <a:t>F</a:t>
            </a:r>
            <a:r>
              <a:rPr lang="en-US" sz="2000" dirty="0">
                <a:latin typeface="Calibri" pitchFamily="34" charset="0"/>
              </a:rPr>
              <a:t>  is a 3x3 matrix with </a:t>
            </a:r>
          </a:p>
          <a:p>
            <a:r>
              <a:rPr lang="en-US" sz="2000" dirty="0">
                <a:latin typeface="Calibri" pitchFamily="34" charset="0"/>
              </a:rPr>
              <a:t>rank 2 such that for:   </a:t>
            </a:r>
          </a:p>
        </p:txBody>
      </p:sp>
      <p:pic>
        <p:nvPicPr>
          <p:cNvPr id="41991" name="Picture 582" descr="Picture 27.png"/>
          <p:cNvPicPr>
            <a:picLocks noChangeAspect="1"/>
          </p:cNvPicPr>
          <p:nvPr/>
        </p:nvPicPr>
        <p:blipFill>
          <a:blip r:embed="rId35"/>
          <a:srcRect/>
          <a:stretch>
            <a:fillRect/>
          </a:stretch>
        </p:blipFill>
        <p:spPr bwMode="auto">
          <a:xfrm>
            <a:off x="347663" y="4846638"/>
            <a:ext cx="1619250" cy="496887"/>
          </a:xfrm>
          <a:prstGeom prst="rect">
            <a:avLst/>
          </a:prstGeom>
          <a:noFill/>
          <a:ln w="9525">
            <a:noFill/>
            <a:miter lim="800000"/>
            <a:headEnd/>
            <a:tailEnd/>
          </a:ln>
        </p:spPr>
      </p:pic>
      <p:pic>
        <p:nvPicPr>
          <p:cNvPr id="41992" name="Picture 584" descr="Picture 28.png"/>
          <p:cNvPicPr>
            <a:picLocks noChangeAspect="1"/>
          </p:cNvPicPr>
          <p:nvPr/>
        </p:nvPicPr>
        <p:blipFill>
          <a:blip r:embed="rId36"/>
          <a:srcRect/>
          <a:stretch>
            <a:fillRect/>
          </a:stretch>
        </p:blipFill>
        <p:spPr bwMode="auto">
          <a:xfrm>
            <a:off x="1487488" y="4383088"/>
            <a:ext cx="914400" cy="330200"/>
          </a:xfrm>
          <a:prstGeom prst="rect">
            <a:avLst/>
          </a:prstGeom>
          <a:noFill/>
          <a:ln w="9525">
            <a:noFill/>
            <a:miter lim="800000"/>
            <a:headEnd/>
            <a:tailEnd/>
          </a:ln>
        </p:spPr>
      </p:pic>
      <p:sp>
        <p:nvSpPr>
          <p:cNvPr id="41993" name="TextBox 585"/>
          <p:cNvSpPr txBox="1">
            <a:spLocks noChangeArrowheads="1"/>
          </p:cNvSpPr>
          <p:nvPr/>
        </p:nvSpPr>
        <p:spPr bwMode="auto">
          <a:xfrm>
            <a:off x="39687" y="4046538"/>
            <a:ext cx="2497137" cy="984250"/>
          </a:xfrm>
          <a:prstGeom prst="rect">
            <a:avLst/>
          </a:prstGeom>
          <a:noFill/>
          <a:ln w="9525">
            <a:noFill/>
            <a:miter lim="800000"/>
            <a:headEnd/>
            <a:tailEnd/>
          </a:ln>
        </p:spPr>
        <p:txBody>
          <a:bodyPr wrap="square">
            <a:spAutoFit/>
          </a:bodyPr>
          <a:lstStyle/>
          <a:p>
            <a:r>
              <a:rPr lang="en-US" sz="2000" dirty="0">
                <a:latin typeface="Calibri" pitchFamily="34" charset="0"/>
              </a:rPr>
              <a:t>corresponding points</a:t>
            </a:r>
          </a:p>
          <a:p>
            <a:r>
              <a:rPr lang="en-US" sz="2000" dirty="0">
                <a:latin typeface="Calibri" pitchFamily="34" charset="0"/>
              </a:rPr>
              <a:t>in stereo pair</a:t>
            </a:r>
            <a:endParaRPr lang="en-US" dirty="0">
              <a:latin typeface="Calibri" pitchFamily="34" charset="0"/>
            </a:endParaRPr>
          </a:p>
          <a:p>
            <a:endParaRPr lang="en-US" dirty="0">
              <a:latin typeface="Calibri" pitchFamily="34" charset="0"/>
            </a:endParaRPr>
          </a:p>
        </p:txBody>
      </p:sp>
    </p:spTree>
    <p:extLst>
      <p:ext uri="{BB962C8B-B14F-4D97-AF65-F5344CB8AC3E}">
        <p14:creationId xmlns:p14="http://schemas.microsoft.com/office/powerpoint/2010/main" val="1026934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4000" b="1" dirty="0" smtClean="0"/>
              <a:t>The Power of SIFT</a:t>
            </a:r>
          </a:p>
        </p:txBody>
      </p:sp>
      <p:pic>
        <p:nvPicPr>
          <p:cNvPr id="30723" name="Picture 2" descr="http://www.cs.washington.edu/homes/snavely/outgoing/test/1a.jpg"/>
          <p:cNvPicPr>
            <a:picLocks noChangeAspect="1" noChangeArrowheads="1"/>
          </p:cNvPicPr>
          <p:nvPr/>
        </p:nvPicPr>
        <p:blipFill>
          <a:blip r:embed="rId3" cstate="print"/>
          <a:srcRect/>
          <a:stretch>
            <a:fillRect/>
          </a:stretch>
        </p:blipFill>
        <p:spPr bwMode="auto">
          <a:xfrm>
            <a:off x="41275" y="1944688"/>
            <a:ext cx="4495800" cy="3370262"/>
          </a:xfrm>
          <a:prstGeom prst="rect">
            <a:avLst/>
          </a:prstGeom>
          <a:noFill/>
          <a:ln w="9525">
            <a:noFill/>
            <a:miter lim="800000"/>
            <a:headEnd/>
            <a:tailEnd/>
          </a:ln>
        </p:spPr>
      </p:pic>
      <p:pic>
        <p:nvPicPr>
          <p:cNvPr id="30724" name="Picture 4" descr="http://www.cs.washington.edu/homes/snavely/outgoing/test/2a.jpg"/>
          <p:cNvPicPr>
            <a:picLocks noChangeAspect="1" noChangeArrowheads="1"/>
          </p:cNvPicPr>
          <p:nvPr/>
        </p:nvPicPr>
        <p:blipFill>
          <a:blip r:embed="rId4" cstate="print"/>
          <a:srcRect/>
          <a:stretch>
            <a:fillRect/>
          </a:stretch>
        </p:blipFill>
        <p:spPr bwMode="auto">
          <a:xfrm>
            <a:off x="4624388" y="1951038"/>
            <a:ext cx="4484687" cy="3363912"/>
          </a:xfrm>
          <a:prstGeom prst="rect">
            <a:avLst/>
          </a:prstGeom>
          <a:noFill/>
          <a:ln w="9525">
            <a:noFill/>
            <a:miter lim="800000"/>
            <a:headEnd/>
            <a:tailEnd/>
          </a:ln>
        </p:spPr>
      </p:pic>
    </p:spTree>
    <p:extLst>
      <p:ext uri="{BB962C8B-B14F-4D97-AF65-F5344CB8AC3E}">
        <p14:creationId xmlns:p14="http://schemas.microsoft.com/office/powerpoint/2010/main" val="1192169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a:xfrm>
            <a:off x="304800" y="274638"/>
            <a:ext cx="8534400" cy="1143000"/>
          </a:xfrm>
        </p:spPr>
        <p:txBody>
          <a:bodyPr/>
          <a:lstStyle/>
          <a:p>
            <a:r>
              <a:rPr lang="en-US" sz="4000" b="1" dirty="0" smtClean="0">
                <a:ea typeface="ＭＳ Ｐゴシック" pitchFamily="34" charset="-128"/>
              </a:rPr>
              <a:t>Construct Image Connectivity Graph</a:t>
            </a:r>
          </a:p>
        </p:txBody>
      </p:sp>
      <p:pic>
        <p:nvPicPr>
          <p:cNvPr id="48131" name="Picture 2"/>
          <p:cNvPicPr>
            <a:picLocks noGrp="1" noChangeAspect="1" noChangeArrowheads="1"/>
          </p:cNvPicPr>
          <p:nvPr>
            <p:ph idx="1"/>
          </p:nvPr>
        </p:nvPicPr>
        <p:blipFill>
          <a:blip r:embed="rId3"/>
          <a:srcRect/>
          <a:stretch>
            <a:fillRect/>
          </a:stretch>
        </p:blipFill>
        <p:spPr>
          <a:xfrm>
            <a:off x="457200" y="1811338"/>
            <a:ext cx="8229600" cy="4103687"/>
          </a:xfrm>
          <a:noFill/>
        </p:spPr>
      </p:pic>
      <p:sp>
        <p:nvSpPr>
          <p:cNvPr id="48132" name="TextBox 6"/>
          <p:cNvSpPr txBox="1">
            <a:spLocks noChangeArrowheads="1"/>
          </p:cNvSpPr>
          <p:nvPr/>
        </p:nvSpPr>
        <p:spPr bwMode="auto">
          <a:xfrm>
            <a:off x="304800" y="5915025"/>
            <a:ext cx="8534400" cy="830263"/>
          </a:xfrm>
          <a:prstGeom prst="rect">
            <a:avLst/>
          </a:prstGeom>
          <a:noFill/>
          <a:ln w="9525">
            <a:noFill/>
            <a:miter lim="800000"/>
            <a:headEnd/>
            <a:tailEnd/>
          </a:ln>
        </p:spPr>
        <p:txBody>
          <a:bodyPr>
            <a:spAutoFit/>
          </a:bodyPr>
          <a:lstStyle/>
          <a:p>
            <a:r>
              <a:rPr lang="en-US" sz="2400" dirty="0"/>
              <a:t>Each image is a node; </a:t>
            </a:r>
            <a:r>
              <a:rPr lang="en-US" sz="2400" dirty="0" smtClean="0"/>
              <a:t>an edge is present if </a:t>
            </a:r>
            <a:r>
              <a:rPr lang="en-US" sz="2400" dirty="0"/>
              <a:t>there </a:t>
            </a:r>
            <a:r>
              <a:rPr lang="en-US" sz="2400" dirty="0" smtClean="0"/>
              <a:t>are enough </a:t>
            </a:r>
            <a:r>
              <a:rPr lang="en-US" sz="2400" dirty="0"/>
              <a:t>matching feature points </a:t>
            </a:r>
            <a:r>
              <a:rPr lang="en-US" sz="2400" dirty="0" smtClean="0"/>
              <a:t>between an </a:t>
            </a:r>
            <a:r>
              <a:rPr lang="en-US" sz="2400" dirty="0"/>
              <a:t>image pair</a:t>
            </a:r>
          </a:p>
        </p:txBody>
      </p:sp>
    </p:spTree>
    <p:extLst>
      <p:ext uri="{BB962C8B-B14F-4D97-AF65-F5344CB8AC3E}">
        <p14:creationId xmlns:p14="http://schemas.microsoft.com/office/powerpoint/2010/main" val="3471790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1143000"/>
          </a:xfrm>
        </p:spPr>
        <p:txBody>
          <a:bodyPr/>
          <a:lstStyle/>
          <a:p>
            <a:r>
              <a:rPr lang="en-US" altLang="zh-CN" sz="4000" dirty="0"/>
              <a:t>Visual </a:t>
            </a:r>
            <a:r>
              <a:rPr lang="en-US" altLang="zh-CN" sz="4000" dirty="0" smtClean="0"/>
              <a:t>Clusters</a:t>
            </a:r>
            <a:endParaRPr lang="en-US" altLang="zh-CN" sz="4000" dirty="0"/>
          </a:p>
        </p:txBody>
      </p:sp>
      <p:pic>
        <p:nvPicPr>
          <p:cNvPr id="52231" name="Picture 7"/>
          <p:cNvPicPr>
            <a:picLocks noChangeAspect="1" noChangeArrowheads="1"/>
          </p:cNvPicPr>
          <p:nvPr/>
        </p:nvPicPr>
        <p:blipFill>
          <a:blip r:embed="rId3"/>
          <a:srcRect/>
          <a:stretch>
            <a:fillRect/>
          </a:stretch>
        </p:blipFill>
        <p:spPr bwMode="auto">
          <a:xfrm>
            <a:off x="76200" y="2590800"/>
            <a:ext cx="4114800" cy="2911475"/>
          </a:xfrm>
          <a:prstGeom prst="rect">
            <a:avLst/>
          </a:prstGeom>
          <a:noFill/>
          <a:ln w="9525">
            <a:noFill/>
            <a:miter lim="800000"/>
            <a:headEnd/>
            <a:tailEnd/>
          </a:ln>
          <a:effectLst/>
        </p:spPr>
      </p:pic>
      <p:pic>
        <p:nvPicPr>
          <p:cNvPr id="52232" name="Picture 8"/>
          <p:cNvPicPr>
            <a:picLocks noChangeAspect="1" noChangeArrowheads="1"/>
          </p:cNvPicPr>
          <p:nvPr/>
        </p:nvPicPr>
        <p:blipFill>
          <a:blip r:embed="rId4"/>
          <a:srcRect/>
          <a:stretch>
            <a:fillRect/>
          </a:stretch>
        </p:blipFill>
        <p:spPr bwMode="auto">
          <a:xfrm>
            <a:off x="4724400" y="2590800"/>
            <a:ext cx="4419600" cy="2671763"/>
          </a:xfrm>
          <a:prstGeom prst="rect">
            <a:avLst/>
          </a:prstGeom>
          <a:noFill/>
          <a:ln w="9525">
            <a:noFill/>
            <a:miter lim="800000"/>
            <a:headEnd/>
            <a:tailEnd/>
          </a:ln>
          <a:effectLst/>
        </p:spPr>
      </p:pic>
      <p:sp>
        <p:nvSpPr>
          <p:cNvPr id="52233" name="Rectangle 9"/>
          <p:cNvSpPr>
            <a:spLocks noChangeArrowheads="1"/>
          </p:cNvSpPr>
          <p:nvPr/>
        </p:nvSpPr>
        <p:spPr bwMode="auto">
          <a:xfrm>
            <a:off x="4724400" y="5562600"/>
            <a:ext cx="3587750" cy="366713"/>
          </a:xfrm>
          <a:prstGeom prst="rect">
            <a:avLst/>
          </a:prstGeom>
          <a:noFill/>
          <a:ln w="9525">
            <a:noFill/>
            <a:miter lim="800000"/>
            <a:headEnd/>
            <a:tailEnd/>
          </a:ln>
          <a:effectLst/>
        </p:spPr>
        <p:txBody>
          <a:bodyPr wrap="none">
            <a:spAutoFit/>
          </a:bodyPr>
          <a:lstStyle/>
          <a:p>
            <a:r>
              <a:rPr lang="en-US" altLang="zh-CN" b="0" dirty="0"/>
              <a:t>Corcovado, Rio de Janeiro, Brazil</a:t>
            </a:r>
          </a:p>
        </p:txBody>
      </p:sp>
      <p:sp>
        <p:nvSpPr>
          <p:cNvPr id="52234" name="Rectangle 10"/>
          <p:cNvSpPr>
            <a:spLocks noChangeArrowheads="1"/>
          </p:cNvSpPr>
          <p:nvPr/>
        </p:nvSpPr>
        <p:spPr bwMode="auto">
          <a:xfrm>
            <a:off x="666750" y="5562600"/>
            <a:ext cx="2838450" cy="366713"/>
          </a:xfrm>
          <a:prstGeom prst="rect">
            <a:avLst/>
          </a:prstGeom>
          <a:noFill/>
          <a:ln w="9525">
            <a:noFill/>
            <a:miter lim="800000"/>
            <a:headEnd/>
            <a:tailEnd/>
          </a:ln>
          <a:effectLst/>
        </p:spPr>
        <p:txBody>
          <a:bodyPr wrap="none">
            <a:spAutoFit/>
          </a:bodyPr>
          <a:lstStyle/>
          <a:p>
            <a:r>
              <a:rPr lang="en-US" altLang="zh-CN" b="0" dirty="0"/>
              <a:t>Acropolis, Athens, Greece</a:t>
            </a:r>
          </a:p>
        </p:txBody>
      </p:sp>
    </p:spTree>
    <p:extLst>
      <p:ext uri="{BB962C8B-B14F-4D97-AF65-F5344CB8AC3E}">
        <p14:creationId xmlns:p14="http://schemas.microsoft.com/office/powerpoint/2010/main" val="8711000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752600"/>
          </a:xfrm>
        </p:spPr>
        <p:txBody>
          <a:bodyPr>
            <a:normAutofit fontScale="90000"/>
          </a:bodyPr>
          <a:lstStyle/>
          <a:p>
            <a:r>
              <a:rPr lang="en-US" sz="4400" dirty="0" smtClean="0"/>
              <a:t>How to find Matches Fast?</a:t>
            </a:r>
            <a:br>
              <a:rPr lang="en-US" sz="4400" dirty="0" smtClean="0"/>
            </a:br>
            <a:r>
              <a:rPr lang="en-US" sz="4400" dirty="0" smtClean="0"/>
              <a:t/>
            </a:r>
            <a:br>
              <a:rPr lang="en-US" sz="4400" dirty="0" smtClean="0"/>
            </a:br>
            <a:r>
              <a:rPr lang="en-US" dirty="0" smtClean="0"/>
              <a:t>Key idea 1: “Visual Words”</a:t>
            </a:r>
            <a:endParaRPr lang="en-US" dirty="0"/>
          </a:p>
        </p:txBody>
      </p:sp>
      <p:sp>
        <p:nvSpPr>
          <p:cNvPr id="3" name="Content Placeholder 2"/>
          <p:cNvSpPr>
            <a:spLocks noGrp="1"/>
          </p:cNvSpPr>
          <p:nvPr>
            <p:ph idx="1"/>
          </p:nvPr>
        </p:nvSpPr>
        <p:spPr>
          <a:xfrm>
            <a:off x="457200" y="2743200"/>
            <a:ext cx="8229600" cy="3382963"/>
          </a:xfrm>
        </p:spPr>
        <p:txBody>
          <a:bodyPr/>
          <a:lstStyle/>
          <a:p>
            <a:r>
              <a:rPr lang="en-US" dirty="0" smtClean="0"/>
              <a:t>Cluster the feature point descriptors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i="1" dirty="0" smtClean="0"/>
              <a:t>K</a:t>
            </a:r>
            <a:r>
              <a:rPr lang="en-US" dirty="0" smtClean="0"/>
              <a:t>-Means Clustering algorithm</a:t>
            </a:r>
            <a:endParaRPr lang="en-US" dirty="0" smtClean="0"/>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3" cstate="print"/>
          <a:srcRect/>
          <a:stretch>
            <a:fillRect/>
          </a:stretch>
        </p:blipFill>
        <p:spPr bwMode="auto">
          <a:xfrm>
            <a:off x="4267200" y="1828801"/>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4" cstate="print"/>
          <a:srcRect/>
          <a:stretch>
            <a:fillRect/>
          </a:stretch>
        </p:blipFill>
        <p:spPr bwMode="auto">
          <a:xfrm>
            <a:off x="4343400" y="3352800"/>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4191000" y="4800601"/>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6"/>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Down Arrow 12"/>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a:t>
            </a:r>
            <a:r>
              <a:rPr lang="en-US" dirty="0" smtClean="0"/>
              <a:t>-Means Clustering algorithm</a:t>
            </a:r>
            <a:endParaRPr lang="en-US" dirty="0" smtClean="0"/>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3" cstate="print"/>
          <a:srcRect/>
          <a:stretch>
            <a:fillRect/>
          </a:stretch>
        </p:blipFill>
        <p:spPr bwMode="auto">
          <a:xfrm>
            <a:off x="4267200" y="1828801"/>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4" cstate="print"/>
          <a:srcRect/>
          <a:stretch>
            <a:fillRect/>
          </a:stretch>
        </p:blipFill>
        <p:spPr bwMode="auto">
          <a:xfrm>
            <a:off x="4343400" y="3352800"/>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5"/>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Curved Right Arrow 12"/>
          <p:cNvSpPr/>
          <p:nvPr/>
        </p:nvSpPr>
        <p:spPr>
          <a:xfrm rot="11030177">
            <a:off x="5912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6629400" y="4648201"/>
            <a:ext cx="1828800" cy="369332"/>
          </a:xfrm>
          <a:prstGeom prst="rect">
            <a:avLst/>
          </a:prstGeom>
          <a:noFill/>
        </p:spPr>
        <p:txBody>
          <a:bodyPr wrap="square" rtlCol="0">
            <a:spAutoFit/>
          </a:bodyPr>
          <a:lstStyle/>
          <a:p>
            <a:r>
              <a:rPr lang="en-US" dirty="0" smtClean="0"/>
              <a:t>Back to 2</a:t>
            </a:r>
            <a:endParaRPr lang="en-US" dirty="0"/>
          </a:p>
        </p:txBody>
      </p:sp>
      <p:pic>
        <p:nvPicPr>
          <p:cNvPr id="15" name="Picture 6" descr="http://upload.wikimedia.org/wikipedia/commons/thumb/3/3e/K_Means_Example_Step_3.svg/139px-K_Means_Example_Step_3.svg.png"/>
          <p:cNvPicPr>
            <a:picLocks noChangeAspect="1" noChangeArrowheads="1"/>
          </p:cNvPicPr>
          <p:nvPr/>
        </p:nvPicPr>
        <p:blipFill>
          <a:blip r:embed="rId6" cstate="print"/>
          <a:srcRect/>
          <a:stretch>
            <a:fillRect/>
          </a:stretch>
        </p:blipFill>
        <p:spPr bwMode="auto">
          <a:xfrm>
            <a:off x="4191000" y="4800601"/>
            <a:ext cx="1323975" cy="1143001"/>
          </a:xfrm>
          <a:prstGeom prst="rect">
            <a:avLst/>
          </a:prstGeom>
          <a:noFill/>
        </p:spPr>
      </p:pic>
      <p:sp>
        <p:nvSpPr>
          <p:cNvPr id="16" name="Down Arrow 15"/>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srcRect/>
          <a:stretch>
            <a:fillRect/>
          </a:stretch>
        </p:blipFill>
        <p:spPr bwMode="auto">
          <a:xfrm>
            <a:off x="533400" y="1371600"/>
            <a:ext cx="5257800" cy="3016250"/>
          </a:xfrm>
          <a:prstGeom prst="rect">
            <a:avLst/>
          </a:prstGeom>
          <a:noFill/>
          <a:ln w="9525">
            <a:noFill/>
            <a:miter lim="800000"/>
            <a:headEnd/>
            <a:tailEnd/>
          </a:ln>
          <a:effectLst/>
        </p:spPr>
      </p:pic>
      <p:sp>
        <p:nvSpPr>
          <p:cNvPr id="3074" name="Rectangle 2"/>
          <p:cNvSpPr>
            <a:spLocks noGrp="1" noChangeArrowheads="1"/>
          </p:cNvSpPr>
          <p:nvPr>
            <p:ph type="title"/>
          </p:nvPr>
        </p:nvSpPr>
        <p:spPr>
          <a:xfrm>
            <a:off x="457200" y="0"/>
            <a:ext cx="8229600" cy="1066800"/>
          </a:xfrm>
        </p:spPr>
        <p:txBody>
          <a:bodyPr/>
          <a:lstStyle/>
          <a:p>
            <a:r>
              <a:rPr lang="en-US" altLang="zh-CN" sz="4000" dirty="0" smtClean="0"/>
              <a:t>Landmark Recognition</a:t>
            </a:r>
            <a:endParaRPr lang="en-US" altLang="zh-CN" sz="4000" dirty="0"/>
          </a:p>
        </p:txBody>
      </p:sp>
      <p:pic>
        <p:nvPicPr>
          <p:cNvPr id="3077" name="Picture 5"/>
          <p:cNvPicPr>
            <a:picLocks noChangeAspect="1" noChangeArrowheads="1"/>
          </p:cNvPicPr>
          <p:nvPr/>
        </p:nvPicPr>
        <p:blipFill>
          <a:blip r:embed="rId4"/>
          <a:srcRect/>
          <a:stretch>
            <a:fillRect/>
          </a:stretch>
        </p:blipFill>
        <p:spPr bwMode="auto">
          <a:xfrm>
            <a:off x="5257800" y="1371600"/>
            <a:ext cx="3443288" cy="4267200"/>
          </a:xfrm>
          <a:prstGeom prst="rect">
            <a:avLst/>
          </a:prstGeom>
          <a:noFill/>
        </p:spPr>
      </p:pic>
      <p:pic>
        <p:nvPicPr>
          <p:cNvPr id="3078" name="Picture 6"/>
          <p:cNvPicPr>
            <a:picLocks noChangeAspect="1" noChangeArrowheads="1"/>
          </p:cNvPicPr>
          <p:nvPr/>
        </p:nvPicPr>
        <p:blipFill>
          <a:blip r:embed="rId5"/>
          <a:srcRect/>
          <a:stretch>
            <a:fillRect/>
          </a:stretch>
        </p:blipFill>
        <p:spPr bwMode="auto">
          <a:xfrm>
            <a:off x="5257800" y="2819400"/>
            <a:ext cx="3733800" cy="3676650"/>
          </a:xfrm>
          <a:prstGeom prst="rect">
            <a:avLst/>
          </a:prstGeom>
          <a:noFill/>
        </p:spPr>
      </p:pic>
      <p:pic>
        <p:nvPicPr>
          <p:cNvPr id="3080" name="Picture 8"/>
          <p:cNvPicPr>
            <a:picLocks noChangeAspect="1" noChangeArrowheads="1"/>
          </p:cNvPicPr>
          <p:nvPr/>
        </p:nvPicPr>
        <p:blipFill>
          <a:blip r:embed="rId6"/>
          <a:srcRect/>
          <a:stretch>
            <a:fillRect/>
          </a:stretch>
        </p:blipFill>
        <p:spPr bwMode="auto">
          <a:xfrm>
            <a:off x="5257800" y="1905000"/>
            <a:ext cx="3533775" cy="3657600"/>
          </a:xfrm>
          <a:prstGeom prst="rect">
            <a:avLst/>
          </a:prstGeom>
          <a:noFill/>
        </p:spPr>
      </p:pic>
    </p:spTree>
    <p:extLst>
      <p:ext uri="{BB962C8B-B14F-4D97-AF65-F5344CB8AC3E}">
        <p14:creationId xmlns:p14="http://schemas.microsoft.com/office/powerpoint/2010/main" val="19118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heckerboard(across)">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blinds(horizontal)">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box(in)">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12"/>
            <a:ext cx="8229600" cy="685800"/>
          </a:xfrm>
        </p:spPr>
        <p:txBody>
          <a:bodyPr>
            <a:normAutofit fontScale="90000"/>
          </a:bodyPr>
          <a:lstStyle/>
          <a:p>
            <a:r>
              <a:rPr lang="en-US" dirty="0" err="1" smtClean="0"/>
              <a:t>Kmeans</a:t>
            </a:r>
            <a:r>
              <a:rPr lang="en-US" dirty="0" smtClean="0"/>
              <a:t>: </a:t>
            </a:r>
            <a:r>
              <a:rPr lang="en-US" dirty="0" err="1" smtClean="0"/>
              <a:t>Matlab</a:t>
            </a:r>
            <a:r>
              <a:rPr lang="en-US" dirty="0" smtClean="0"/>
              <a:t> code</a:t>
            </a:r>
            <a:endParaRPr lang="en-US" dirty="0"/>
          </a:p>
        </p:txBody>
      </p:sp>
      <p:sp>
        <p:nvSpPr>
          <p:cNvPr id="3" name="Content Placeholder 2"/>
          <p:cNvSpPr>
            <a:spLocks noGrp="1"/>
          </p:cNvSpPr>
          <p:nvPr>
            <p:ph idx="1"/>
          </p:nvPr>
        </p:nvSpPr>
        <p:spPr>
          <a:xfrm>
            <a:off x="457200" y="609600"/>
            <a:ext cx="8229600" cy="6019800"/>
          </a:xfrm>
        </p:spPr>
        <p:txBody>
          <a:bodyPr>
            <a:noAutofit/>
          </a:bodyPr>
          <a:lstStyle/>
          <a:p>
            <a:pPr marL="0" indent="0">
              <a:buNone/>
            </a:pPr>
            <a:r>
              <a:rPr lang="en-US" sz="1200" dirty="0" smtClean="0">
                <a:latin typeface="Courier New" pitchFamily="49" charset="0"/>
                <a:cs typeface="Courier New" pitchFamily="49" charset="0"/>
              </a:rPr>
              <a:t>function C = </a:t>
            </a:r>
            <a:r>
              <a:rPr lang="en-US" sz="1200" dirty="0" err="1" smtClean="0">
                <a:latin typeface="Courier New" pitchFamily="49" charset="0"/>
                <a:cs typeface="Courier New" pitchFamily="49" charset="0"/>
              </a:rPr>
              <a:t>kmeans</a:t>
            </a:r>
            <a:r>
              <a:rPr lang="en-US" sz="1200" dirty="0" smtClean="0">
                <a:latin typeface="Courier New" pitchFamily="49" charset="0"/>
                <a:cs typeface="Courier New" pitchFamily="49" charset="0"/>
              </a:rPr>
              <a:t>(X, K)</a:t>
            </a:r>
          </a:p>
          <a:p>
            <a:pPr marL="0" indent="0">
              <a:buNone/>
            </a:pPr>
            <a:endParaRPr lang="en-US" sz="400" dirty="0" smtClean="0">
              <a:latin typeface="Courier New" pitchFamily="49" charset="0"/>
              <a:cs typeface="Courier New" pitchFamily="49" charset="0"/>
            </a:endParaRPr>
          </a:p>
          <a:p>
            <a:pPr marL="0" indent="0">
              <a:buNone/>
            </a:pPr>
            <a:r>
              <a:rPr lang="en-US" sz="1200" dirty="0" smtClean="0">
                <a:latin typeface="Courier New" pitchFamily="49" charset="0"/>
                <a:cs typeface="Courier New" pitchFamily="49" charset="0"/>
              </a:rPr>
              <a:t>% Initialize cluster centers to be randomly sampled points</a:t>
            </a:r>
          </a:p>
          <a:p>
            <a:pPr marL="0" indent="0">
              <a:buNone/>
            </a:pPr>
            <a:r>
              <a:rPr lang="en-US" sz="1200" dirty="0" smtClean="0">
                <a:latin typeface="Courier New" pitchFamily="49" charset="0"/>
                <a:cs typeface="Courier New" pitchFamily="49" charset="0"/>
              </a:rPr>
              <a:t>[N, d] = size(X);</a:t>
            </a:r>
          </a:p>
          <a:p>
            <a:pPr marL="0" indent="0">
              <a:buNone/>
            </a:pP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randperm</a:t>
            </a:r>
            <a:r>
              <a:rPr lang="en-US" sz="1200" dirty="0" smtClean="0">
                <a:latin typeface="Courier New" pitchFamily="49" charset="0"/>
                <a:cs typeface="Courier New" pitchFamily="49" charset="0"/>
              </a:rPr>
              <a:t>(N);</a:t>
            </a:r>
          </a:p>
          <a:p>
            <a:pPr marL="0" indent="0">
              <a:buNone/>
            </a:pPr>
            <a:r>
              <a:rPr lang="en-US" sz="1200" dirty="0" smtClean="0">
                <a:latin typeface="Courier New" pitchFamily="49" charset="0"/>
                <a:cs typeface="Courier New" pitchFamily="49" charset="0"/>
              </a:rPr>
              <a:t>C = X(</a:t>
            </a: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(1:K), :);</a:t>
            </a:r>
          </a:p>
          <a:p>
            <a:pPr marL="0" indent="0">
              <a:buNone/>
            </a:pPr>
            <a:endParaRPr lang="en-US" sz="400" dirty="0" smtClean="0">
              <a:latin typeface="Courier New" pitchFamily="49" charset="0"/>
              <a:cs typeface="Courier New" pitchFamily="49" charset="0"/>
            </a:endParaRPr>
          </a:p>
          <a:p>
            <a:pPr marL="0" indent="0">
              <a:buNone/>
            </a:pP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 zeros(N, 1);</a:t>
            </a:r>
          </a:p>
          <a:p>
            <a:pPr marL="0" indent="0">
              <a:buNone/>
            </a:pPr>
            <a:r>
              <a:rPr lang="en-US" sz="1200" dirty="0" smtClean="0">
                <a:latin typeface="Courier New" pitchFamily="49" charset="0"/>
                <a:cs typeface="Courier New" pitchFamily="49" charset="0"/>
              </a:rPr>
              <a:t>while true</a:t>
            </a:r>
            <a:endParaRPr lang="en-US" sz="1200" dirty="0">
              <a:latin typeface="Courier New" pitchFamily="49" charset="0"/>
              <a:cs typeface="Courier New" pitchFamily="49" charset="0"/>
            </a:endParaRP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Inf</a:t>
            </a:r>
            <a:r>
              <a:rPr lang="en-US" sz="1200" dirty="0" smtClean="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dist</a:t>
            </a: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sum((X(n, :)-C(k, :)).^2);</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if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 &lt;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 =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smtClean="0">
                <a:latin typeface="Courier New" pitchFamily="49" charset="0"/>
                <a:cs typeface="Courier New" pitchFamily="49" charset="0"/>
              </a:rPr>
              <a:t>  % </a:t>
            </a:r>
            <a:r>
              <a:rPr lang="en-US" sz="1200" dirty="0">
                <a:latin typeface="Courier New" pitchFamily="49" charset="0"/>
                <a:cs typeface="Courier New" pitchFamily="49" charset="0"/>
              </a:rPr>
              <a:t>break if assignment is </a:t>
            </a:r>
            <a:r>
              <a:rPr lang="en-US" sz="1200" dirty="0" smtClean="0">
                <a:latin typeface="Courier New" pitchFamily="49" charset="0"/>
                <a:cs typeface="Courier New" pitchFamily="49" charset="0"/>
              </a:rPr>
              <a:t>unchanged  </a:t>
            </a:r>
          </a:p>
          <a:p>
            <a:pPr marL="0" indent="0">
              <a:buNone/>
            </a:pPr>
            <a:r>
              <a:rPr lang="en-US" sz="1200" dirty="0" smtClean="0">
                <a:latin typeface="Courier New" pitchFamily="49" charset="0"/>
                <a:cs typeface="Courier New" pitchFamily="49" charset="0"/>
              </a:rPr>
              <a:t>  if all(</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a:t>
            </a: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break; end;</a:t>
            </a:r>
          </a:p>
          <a:p>
            <a:pPr marL="0" indent="0">
              <a:buNone/>
            </a:pP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C(k, :) = mean(X(</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end</a:t>
            </a:r>
            <a:endParaRPr lang="en-US" sz="1200" dirty="0">
              <a:latin typeface="Courier New" pitchFamily="49" charset="0"/>
              <a:cs typeface="Courier New" pitchFamily="49" charset="0"/>
            </a:endParaRPr>
          </a:p>
        </p:txBody>
      </p:sp>
    </p:spTree>
    <p:extLst>
      <p:ext uri="{BB962C8B-B14F-4D97-AF65-F5344CB8AC3E}">
        <p14:creationId xmlns:p14="http://schemas.microsoft.com/office/powerpoint/2010/main" val="2044534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Demo</a:t>
            </a:r>
            <a:endParaRPr lang="en-US" dirty="0"/>
          </a:p>
        </p:txBody>
      </p:sp>
      <p:sp>
        <p:nvSpPr>
          <p:cNvPr id="3" name="Content Placeholder 2"/>
          <p:cNvSpPr>
            <a:spLocks noGrp="1"/>
          </p:cNvSpPr>
          <p:nvPr>
            <p:ph idx="1"/>
          </p:nvPr>
        </p:nvSpPr>
        <p:spPr>
          <a:xfrm>
            <a:off x="457200" y="2362200"/>
            <a:ext cx="8229600" cy="3763963"/>
          </a:xfrm>
        </p:spPr>
        <p:txBody>
          <a:bodyPr>
            <a:normAutofit/>
          </a:bodyPr>
          <a:lstStyle/>
          <a:p>
            <a:pPr>
              <a:buNone/>
            </a:pPr>
            <a:r>
              <a:rPr lang="en-US" sz="1800" dirty="0" smtClean="0"/>
              <a:t>	</a:t>
            </a:r>
            <a:r>
              <a:rPr lang="en-US" sz="1800" dirty="0" smtClean="0">
                <a:hlinkClick r:id="rId3"/>
              </a:rPr>
              <a:t> http://home.dei.polimi.it/matteucc/Clustering/tutorial_html/AppletKM.html</a:t>
            </a:r>
            <a:endParaRPr lang="en-US" sz="1800" dirty="0" smtClean="0"/>
          </a:p>
          <a:p>
            <a:endParaRPr lang="en-US" sz="1800" dirty="0"/>
          </a:p>
        </p:txBody>
      </p:sp>
    </p:spTree>
    <p:extLst>
      <p:ext uri="{BB962C8B-B14F-4D97-AF65-F5344CB8AC3E}">
        <p14:creationId xmlns:p14="http://schemas.microsoft.com/office/powerpoint/2010/main" val="4126204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feature point descriptors</a:t>
            </a:r>
          </a:p>
          <a:p>
            <a:r>
              <a:rPr lang="en-US" dirty="0" smtClean="0"/>
              <a:t>Assign each descriptor to a cluster number</a:t>
            </a:r>
          </a:p>
          <a:p>
            <a:pPr lvl="1"/>
            <a:r>
              <a:rPr lang="en-US" dirty="0" smtClean="0"/>
              <a:t>What does this buy us?</a:t>
            </a:r>
          </a:p>
          <a:p>
            <a:pPr lvl="1"/>
            <a:r>
              <a:rPr lang="en-US" dirty="0" smtClean="0"/>
              <a:t>Each descriptor was 128 dimensional floating point, now is 1 integer (easy to match!)</a:t>
            </a:r>
          </a:p>
          <a:p>
            <a:pPr lvl="1"/>
            <a:r>
              <a:rPr lang="en-US" dirty="0" smtClean="0"/>
              <a:t>Is there a catch?</a:t>
            </a:r>
          </a:p>
          <a:p>
            <a:pPr lvl="2"/>
            <a:r>
              <a:rPr lang="en-US" dirty="0" smtClean="0"/>
              <a:t>Need </a:t>
            </a:r>
            <a:r>
              <a:rPr lang="en-US" b="1" dirty="0" smtClean="0"/>
              <a:t>a lot </a:t>
            </a:r>
            <a:r>
              <a:rPr lang="en-US" dirty="0" smtClean="0"/>
              <a:t>of clusters (e.g., 1 million) if we want points in the same cluster to be very similar</a:t>
            </a:r>
          </a:p>
          <a:p>
            <a:pPr lvl="2"/>
            <a:r>
              <a:rPr lang="en-US" dirty="0" smtClean="0"/>
              <a:t>Points that really are similar might end up in different clusters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a:bodyPr>
          <a:lstStyle/>
          <a:p>
            <a:r>
              <a:rPr lang="en-US" sz="2800" dirty="0" smtClean="0"/>
              <a:t>Cluster the feature point descriptors</a:t>
            </a:r>
          </a:p>
          <a:p>
            <a:r>
              <a:rPr lang="en-US" sz="2800" dirty="0" smtClean="0"/>
              <a:t>Assign each descriptor to a cluster number</a:t>
            </a:r>
          </a:p>
          <a:p>
            <a:r>
              <a:rPr lang="en-US" sz="2800" dirty="0" smtClean="0"/>
              <a:t>Represent an image region with a count of these “visual words”</a:t>
            </a:r>
          </a:p>
          <a:p>
            <a:pPr>
              <a:buNone/>
            </a:pPr>
            <a:endParaRPr lang="en-US" sz="2800" dirty="0" smtClean="0"/>
          </a:p>
        </p:txBody>
      </p:sp>
      <p:pic>
        <p:nvPicPr>
          <p:cNvPr id="7" name="Picture 2"/>
          <p:cNvPicPr>
            <a:picLocks noChangeAspect="1" noChangeArrowheads="1"/>
          </p:cNvPicPr>
          <p:nvPr/>
        </p:nvPicPr>
        <p:blipFill>
          <a:blip r:embed="rId3" cstate="print"/>
          <a:srcRect l="2823" t="-508" r="85668" b="71546"/>
          <a:stretch>
            <a:fillRect/>
          </a:stretch>
        </p:blipFill>
        <p:spPr bwMode="auto">
          <a:xfrm>
            <a:off x="3505200" y="3657600"/>
            <a:ext cx="2438400" cy="2965094"/>
          </a:xfrm>
          <a:prstGeom prst="rect">
            <a:avLst/>
          </a:prstGeom>
          <a:noFill/>
          <a:ln w="12700" cap="sq">
            <a:noFill/>
            <a:miter lim="800000"/>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a:bodyPr>
          <a:lstStyle/>
          <a:p>
            <a:r>
              <a:rPr lang="en-US" sz="2800" dirty="0" smtClean="0"/>
              <a:t>Cluster the feature point descriptors</a:t>
            </a:r>
          </a:p>
          <a:p>
            <a:r>
              <a:rPr lang="en-US" sz="2800" dirty="0" smtClean="0"/>
              <a:t>Assign each descriptor to a cluster number</a:t>
            </a:r>
          </a:p>
          <a:p>
            <a:r>
              <a:rPr lang="en-US" sz="2800" dirty="0" smtClean="0"/>
              <a:t>Represent an image region with a count of these “visual words”</a:t>
            </a:r>
          </a:p>
          <a:p>
            <a:r>
              <a:rPr lang="en-US" sz="2800" dirty="0" smtClean="0"/>
              <a:t>An image is a good match if it has a lot of the same visual words as the query region </a:t>
            </a:r>
          </a:p>
          <a:p>
            <a:pPr>
              <a:buNone/>
            </a:pPr>
            <a:endParaRPr lang="en-US" sz="2800" dirty="0" smtClean="0"/>
          </a:p>
        </p:txBody>
      </p:sp>
      <p:pic>
        <p:nvPicPr>
          <p:cNvPr id="5" name="Picture 2"/>
          <p:cNvPicPr>
            <a:picLocks noChangeAspect="1" noChangeArrowheads="1"/>
          </p:cNvPicPr>
          <p:nvPr/>
        </p:nvPicPr>
        <p:blipFill>
          <a:blip r:embed="rId3" cstate="print"/>
          <a:srcRect l="2823" t="-508" r="85668" b="71546"/>
          <a:stretch>
            <a:fillRect/>
          </a:stretch>
        </p:blipFill>
        <p:spPr bwMode="auto">
          <a:xfrm>
            <a:off x="1905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3" cstate="print"/>
          <a:srcRect l="51436" t="-508" r="37163" b="73963"/>
          <a:stretch>
            <a:fillRect/>
          </a:stretch>
        </p:blipFill>
        <p:spPr bwMode="auto">
          <a:xfrm>
            <a:off x="4876800" y="3810000"/>
            <a:ext cx="2565400" cy="2886075"/>
          </a:xfrm>
          <a:prstGeom prst="rect">
            <a:avLst/>
          </a:prstGeom>
          <a:noFill/>
          <a:ln w="12700" cap="sq">
            <a:noFill/>
            <a:miter lim="800000"/>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matching is still too slow</a:t>
            </a:r>
            <a:endParaRPr lang="en-US" dirty="0"/>
          </a:p>
        </p:txBody>
      </p:sp>
      <p:sp>
        <p:nvSpPr>
          <p:cNvPr id="3" name="Content Placeholder 2"/>
          <p:cNvSpPr>
            <a:spLocks noGrp="1"/>
          </p:cNvSpPr>
          <p:nvPr>
            <p:ph idx="1"/>
          </p:nvPr>
        </p:nvSpPr>
        <p:spPr/>
        <p:txBody>
          <a:bodyPr/>
          <a:lstStyle/>
          <a:p>
            <a:r>
              <a:rPr lang="en-US" dirty="0" smtClean="0"/>
              <a:t>Imagine matching 1,000,000 images, each with 1,000 feature points</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Key Idea 2: Inverse Document File</a:t>
            </a:r>
          </a:p>
        </p:txBody>
      </p:sp>
      <p:sp>
        <p:nvSpPr>
          <p:cNvPr id="26627" name="Content Placeholder 2"/>
          <p:cNvSpPr>
            <a:spLocks noGrp="1"/>
          </p:cNvSpPr>
          <p:nvPr>
            <p:ph idx="1"/>
          </p:nvPr>
        </p:nvSpPr>
        <p:spPr>
          <a:xfrm>
            <a:off x="457200" y="990600"/>
            <a:ext cx="8153400" cy="5135563"/>
          </a:xfrm>
        </p:spPr>
        <p:txBody>
          <a:bodyPr>
            <a:normAutofit/>
          </a:bodyPr>
          <a:lstStyle/>
          <a:p>
            <a:r>
              <a:rPr lang="en-US" sz="2800" dirty="0" smtClean="0"/>
              <a:t>Like </a:t>
            </a:r>
            <a:r>
              <a:rPr lang="en-US" sz="2800" dirty="0" smtClean="0"/>
              <a:t>a book index: keep a list of all the words (feature points) and all the pages (images) that contain </a:t>
            </a:r>
            <a:r>
              <a:rPr lang="en-US" sz="2800" dirty="0" smtClean="0"/>
              <a:t>them</a:t>
            </a:r>
          </a:p>
          <a:p>
            <a:r>
              <a:rPr lang="en-US" sz="2800" dirty="0" smtClean="0"/>
              <a:t>Rank </a:t>
            </a:r>
            <a:r>
              <a:rPr lang="en-US" sz="2800" dirty="0" smtClean="0"/>
              <a:t>database images based on </a:t>
            </a:r>
            <a:r>
              <a:rPr lang="en-US" sz="2800" dirty="0" err="1" smtClean="0"/>
              <a:t>tf-idf</a:t>
            </a:r>
            <a:r>
              <a:rPr lang="en-US" sz="2800" dirty="0" smtClean="0"/>
              <a:t> measure</a:t>
            </a:r>
            <a:endParaRPr lang="en-US" dirty="0" smtClean="0"/>
          </a:p>
          <a:p>
            <a:pPr>
              <a:buNone/>
            </a:pPr>
            <a:r>
              <a:rPr lang="en-US" dirty="0" smtClean="0"/>
              <a:t>	</a:t>
            </a:r>
          </a:p>
          <a:p>
            <a:endParaRPr lang="en-US" sz="2800" dirty="0" smtClean="0"/>
          </a:p>
        </p:txBody>
      </p:sp>
      <p:pic>
        <p:nvPicPr>
          <p:cNvPr id="26628" name="Picture 4"/>
          <p:cNvPicPr>
            <a:picLocks noChangeAspect="1" noChangeArrowheads="1"/>
          </p:cNvPicPr>
          <p:nvPr/>
        </p:nvPicPr>
        <p:blipFill>
          <a:blip r:embed="rId3" cstate="print"/>
          <a:srcRect/>
          <a:stretch>
            <a:fillRect/>
          </a:stretch>
        </p:blipFill>
        <p:spPr bwMode="auto">
          <a:xfrm>
            <a:off x="3352800" y="3798888"/>
            <a:ext cx="3054987" cy="1458912"/>
          </a:xfrm>
          <a:prstGeom prst="rect">
            <a:avLst/>
          </a:prstGeom>
          <a:noFill/>
          <a:ln w="9525">
            <a:noFill/>
            <a:miter lim="800000"/>
            <a:headEnd/>
            <a:tailEnd/>
          </a:ln>
        </p:spPr>
      </p:pic>
      <p:sp>
        <p:nvSpPr>
          <p:cNvPr id="26629" name="TextBox 4"/>
          <p:cNvSpPr txBox="1">
            <a:spLocks noChangeArrowheads="1"/>
          </p:cNvSpPr>
          <p:nvPr/>
        </p:nvSpPr>
        <p:spPr bwMode="auto">
          <a:xfrm>
            <a:off x="914400" y="3124200"/>
            <a:ext cx="8084264" cy="461665"/>
          </a:xfrm>
          <a:prstGeom prst="rect">
            <a:avLst/>
          </a:prstGeom>
          <a:noFill/>
          <a:ln w="9525">
            <a:noFill/>
            <a:miter lim="800000"/>
            <a:headEnd/>
            <a:tailEnd/>
          </a:ln>
        </p:spPr>
        <p:txBody>
          <a:bodyPr wrap="none">
            <a:spAutoFit/>
          </a:bodyPr>
          <a:lstStyle/>
          <a:p>
            <a:r>
              <a:rPr lang="en-US" sz="2400" b="1" dirty="0" err="1"/>
              <a:t>tf-idf</a:t>
            </a:r>
            <a:r>
              <a:rPr lang="en-US" sz="2400" b="1" dirty="0"/>
              <a:t>: Term Frequency – Inverse Document Frequency</a:t>
            </a:r>
          </a:p>
        </p:txBody>
      </p:sp>
      <p:cxnSp>
        <p:nvCxnSpPr>
          <p:cNvPr id="7" name="Straight Arrow Connector 6"/>
          <p:cNvCxnSpPr/>
          <p:nvPr/>
        </p:nvCxnSpPr>
        <p:spPr>
          <a:xfrm flipV="1">
            <a:off x="3352800" y="50292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838200" y="5105400"/>
            <a:ext cx="2438400" cy="369887"/>
          </a:xfrm>
          <a:prstGeom prst="rect">
            <a:avLst/>
          </a:prstGeom>
          <a:noFill/>
          <a:ln w="9525">
            <a:noFill/>
            <a:miter lim="800000"/>
            <a:headEnd/>
            <a:tailEnd/>
          </a:ln>
        </p:spPr>
        <p:txBody>
          <a:bodyPr>
            <a:spAutoFit/>
          </a:bodyPr>
          <a:lstStyle/>
          <a:p>
            <a:r>
              <a:rPr lang="en-US" dirty="0"/>
              <a:t># words in document</a:t>
            </a:r>
          </a:p>
        </p:txBody>
      </p:sp>
      <p:sp>
        <p:nvSpPr>
          <p:cNvPr id="10" name="TextBox 9"/>
          <p:cNvSpPr txBox="1">
            <a:spLocks noChangeArrowheads="1"/>
          </p:cNvSpPr>
          <p:nvPr/>
        </p:nvSpPr>
        <p:spPr bwMode="auto">
          <a:xfrm>
            <a:off x="838200" y="3886200"/>
            <a:ext cx="2343150" cy="646113"/>
          </a:xfrm>
          <a:prstGeom prst="rect">
            <a:avLst/>
          </a:prstGeom>
          <a:noFill/>
          <a:ln w="9525">
            <a:noFill/>
            <a:miter lim="800000"/>
            <a:headEnd/>
            <a:tailEnd/>
          </a:ln>
        </p:spPr>
        <p:txBody>
          <a:bodyPr>
            <a:spAutoFit/>
          </a:bodyPr>
          <a:lstStyle/>
          <a:p>
            <a:r>
              <a:rPr lang="en-US" dirty="0"/>
              <a:t># times word appears in document</a:t>
            </a:r>
          </a:p>
        </p:txBody>
      </p:sp>
      <p:cxnSp>
        <p:nvCxnSpPr>
          <p:cNvPr id="11" name="Straight Arrow Connector 10"/>
          <p:cNvCxnSpPr/>
          <p:nvPr/>
        </p:nvCxnSpPr>
        <p:spPr>
          <a:xfrm>
            <a:off x="3200400" y="41148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553200" y="3810000"/>
            <a:ext cx="2057400" cy="369888"/>
          </a:xfrm>
          <a:prstGeom prst="rect">
            <a:avLst/>
          </a:prstGeom>
          <a:noFill/>
          <a:ln w="9525">
            <a:noFill/>
            <a:miter lim="800000"/>
            <a:headEnd/>
            <a:tailEnd/>
          </a:ln>
        </p:spPr>
        <p:txBody>
          <a:bodyPr>
            <a:spAutoFit/>
          </a:bodyPr>
          <a:lstStyle/>
          <a:p>
            <a:r>
              <a:rPr lang="en-US" dirty="0"/>
              <a:t>#  documents</a:t>
            </a:r>
          </a:p>
        </p:txBody>
      </p:sp>
      <p:sp>
        <p:nvSpPr>
          <p:cNvPr id="14" name="TextBox 13"/>
          <p:cNvSpPr txBox="1">
            <a:spLocks noChangeArrowheads="1"/>
          </p:cNvSpPr>
          <p:nvPr/>
        </p:nvSpPr>
        <p:spPr bwMode="auto">
          <a:xfrm>
            <a:off x="6553200" y="5334000"/>
            <a:ext cx="2057400" cy="646113"/>
          </a:xfrm>
          <a:prstGeom prst="rect">
            <a:avLst/>
          </a:prstGeom>
          <a:noFill/>
          <a:ln w="9525">
            <a:noFill/>
            <a:miter lim="800000"/>
            <a:headEnd/>
            <a:tailEnd/>
          </a:ln>
        </p:spPr>
        <p:txBody>
          <a:bodyPr>
            <a:spAutoFit/>
          </a:bodyPr>
          <a:lstStyle/>
          <a:p>
            <a:r>
              <a:rPr lang="en-US" dirty="0"/>
              <a:t>#  documents that contain the word</a:t>
            </a:r>
          </a:p>
        </p:txBody>
      </p:sp>
      <p:cxnSp>
        <p:nvCxnSpPr>
          <p:cNvPr id="15" name="Straight Arrow Connector 14"/>
          <p:cNvCxnSpPr/>
          <p:nvPr/>
        </p:nvCxnSpPr>
        <p:spPr>
          <a:xfrm flipH="1">
            <a:off x="6096000" y="3963988"/>
            <a:ext cx="3810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flipH="1" flipV="1">
            <a:off x="5943600" y="5181600"/>
            <a:ext cx="609600" cy="475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Fast visual search</a:t>
            </a:r>
          </a:p>
        </p:txBody>
      </p:sp>
      <p:sp>
        <p:nvSpPr>
          <p:cNvPr id="18435" name="TextBox 3"/>
          <p:cNvSpPr txBox="1">
            <a:spLocks noChangeArrowheads="1"/>
          </p:cNvSpPr>
          <p:nvPr/>
        </p:nvSpPr>
        <p:spPr bwMode="auto">
          <a:xfrm>
            <a:off x="0" y="6411913"/>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0" y="6019800"/>
            <a:ext cx="5259388" cy="369888"/>
          </a:xfrm>
          <a:prstGeom prst="rect">
            <a:avLst/>
          </a:prstGeom>
          <a:noFill/>
          <a:ln w="9525">
            <a:noFill/>
            <a:miter lim="800000"/>
            <a:headEnd/>
            <a:tailEnd/>
          </a:ln>
        </p:spPr>
        <p:txBody>
          <a:bodyPr wrap="none">
            <a:spAutoFit/>
          </a:bodyPr>
          <a:lstStyle/>
          <a:p>
            <a:r>
              <a:rPr lang="en-US"/>
              <a:t>“Video Google”, Sivic and Zisserman, ICCV 2003</a:t>
            </a:r>
          </a:p>
        </p:txBody>
      </p:sp>
      <p:sp>
        <p:nvSpPr>
          <p:cNvPr id="18437" name="Content Placeholder 5"/>
          <p:cNvSpPr>
            <a:spLocks noGrp="1"/>
          </p:cNvSpPr>
          <p:nvPr>
            <p:ph idx="1"/>
          </p:nvPr>
        </p:nvSpPr>
        <p:spPr/>
        <p:txBody>
          <a:bodyPr/>
          <a:lstStyle/>
          <a:p>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71600" y="1828800"/>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685800" y="0"/>
            <a:ext cx="7772400" cy="1143000"/>
          </a:xfrm>
          <a:solidFill>
            <a:schemeClr val="bg1"/>
          </a:solidFill>
        </p:spPr>
        <p:txBody>
          <a:bodyPr>
            <a:normAutofit/>
          </a:bodyPr>
          <a:lstStyle/>
          <a:p>
            <a:pPr eaLnBrk="1" hangingPunct="1"/>
            <a:r>
              <a:rPr lang="en-US" sz="4000" dirty="0" smtClean="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0" y="1295400"/>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46875" y="1295400"/>
            <a:ext cx="2397125" cy="2819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685800" y="609600"/>
            <a:ext cx="8056563" cy="1198563"/>
          </a:xfrm>
        </p:spPr>
        <p:txBody>
          <a:bodyPr/>
          <a:lstStyle/>
          <a:p>
            <a:pPr eaLnBrk="1" hangingPunct="1"/>
            <a:endParaRPr lang="en-US" smtClean="0"/>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04800" y="0"/>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grpSp>
        <p:nvGrpSpPr>
          <p:cNvPr id="2" name="Group 11"/>
          <p:cNvGrpSpPr>
            <a:grpSpLocks/>
          </p:cNvGrpSpPr>
          <p:nvPr/>
        </p:nvGrpSpPr>
        <p:grpSpPr bwMode="auto">
          <a:xfrm>
            <a:off x="1066800" y="-1295400"/>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877888" y="6351588"/>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04800" y="0"/>
            <a:ext cx="3806825" cy="6286500"/>
          </a:xfrm>
          <a:noFill/>
        </p:spPr>
      </p:pic>
      <p:sp>
        <p:nvSpPr>
          <p:cNvPr id="14" name="Rectangle 13"/>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Leafsnap</a:t>
            </a:r>
            <a:endParaRPr lang="en-US" dirty="0"/>
          </a:p>
        </p:txBody>
      </p:sp>
      <p:sp>
        <p:nvSpPr>
          <p:cNvPr id="3" name="Content Placeholder 2"/>
          <p:cNvSpPr>
            <a:spLocks noGrp="1"/>
          </p:cNvSpPr>
          <p:nvPr>
            <p:ph idx="1"/>
          </p:nvPr>
        </p:nvSpPr>
        <p:spPr/>
        <p:txBody>
          <a:bodyPr/>
          <a:lstStyle/>
          <a:p>
            <a:r>
              <a:rPr lang="en-US" dirty="0" smtClean="0"/>
              <a:t>Leaf recognition</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22157"/>
            <a:ext cx="4330270" cy="39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2052637"/>
            <a:ext cx="4448175"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4642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295400" y="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877888" y="6351588"/>
            <a:ext cx="2514600" cy="520700"/>
          </a:xfrm>
          <a:prstGeom prst="rect">
            <a:avLst/>
          </a:prstGeom>
          <a:noFill/>
          <a:ln w="9525">
            <a:noFill/>
            <a:miter lim="800000"/>
            <a:headEnd/>
            <a:tailEnd/>
          </a:ln>
        </p:spPr>
      </p:pic>
      <p:grpSp>
        <p:nvGrpSpPr>
          <p:cNvPr id="2" name="Group 14"/>
          <p:cNvGrpSpPr>
            <a:grpSpLocks/>
          </p:cNvGrpSpPr>
          <p:nvPr/>
        </p:nvGrpSpPr>
        <p:grpSpPr bwMode="auto">
          <a:xfrm>
            <a:off x="5970588" y="-349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685800" y="-381000"/>
            <a:ext cx="11353800" cy="6737350"/>
          </a:xfrm>
          <a:noFill/>
        </p:spPr>
      </p:pic>
      <p:grpSp>
        <p:nvGrpSpPr>
          <p:cNvPr id="2" name="Group 5"/>
          <p:cNvGrpSpPr>
            <a:grpSpLocks/>
          </p:cNvGrpSpPr>
          <p:nvPr/>
        </p:nvGrpSpPr>
        <p:grpSpPr bwMode="auto">
          <a:xfrm>
            <a:off x="4419600" y="609600"/>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858000" y="6553200"/>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Key Ideas</a:t>
            </a:r>
          </a:p>
        </p:txBody>
      </p:sp>
      <p:sp>
        <p:nvSpPr>
          <p:cNvPr id="26627" name="Content Placeholder 2"/>
          <p:cNvSpPr>
            <a:spLocks noGrp="1"/>
          </p:cNvSpPr>
          <p:nvPr>
            <p:ph idx="1"/>
          </p:nvPr>
        </p:nvSpPr>
        <p:spPr/>
        <p:txBody>
          <a:bodyPr/>
          <a:lstStyle/>
          <a:p>
            <a:endParaRPr lang="en-US" smtClean="0"/>
          </a:p>
          <a:p>
            <a:r>
              <a:rPr lang="en-US" smtClean="0"/>
              <a:t>Visual Words</a:t>
            </a:r>
          </a:p>
          <a:p>
            <a:pPr lvl="1"/>
            <a:r>
              <a:rPr lang="en-US" smtClean="0"/>
              <a:t>Cluster descriptors (e.g., K-means)</a:t>
            </a:r>
          </a:p>
          <a:p>
            <a:endParaRPr lang="en-US" smtClean="0"/>
          </a:p>
          <a:p>
            <a:r>
              <a:rPr lang="en-US" smtClean="0"/>
              <a:t>Inverse document file</a:t>
            </a:r>
          </a:p>
          <a:p>
            <a:pPr lvl="1"/>
            <a:r>
              <a:rPr lang="en-US" smtClean="0"/>
              <a:t>Quick lookup of files given keypoints</a:t>
            </a:r>
          </a:p>
          <a:p>
            <a:endParaRPr lang="en-US" smtClean="0"/>
          </a:p>
        </p:txBody>
      </p:sp>
      <p:pic>
        <p:nvPicPr>
          <p:cNvPr id="26628" name="Picture 4"/>
          <p:cNvPicPr>
            <a:picLocks noChangeAspect="1" noChangeArrowheads="1"/>
          </p:cNvPicPr>
          <p:nvPr/>
        </p:nvPicPr>
        <p:blipFill>
          <a:blip r:embed="rId3" cstate="print"/>
          <a:srcRect/>
          <a:stretch>
            <a:fillRect/>
          </a:stretch>
        </p:blipFill>
        <p:spPr bwMode="auto">
          <a:xfrm>
            <a:off x="2743200" y="5018088"/>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447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2667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81000" y="6411913"/>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533400" y="5257800"/>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2590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257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5791200" y="5867400"/>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4876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4876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Recognition with K-tree</a:t>
            </a:r>
          </a:p>
        </p:txBody>
      </p:sp>
      <p:sp>
        <p:nvSpPr>
          <p:cNvPr id="2457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p>
        </p:txBody>
      </p:sp>
      <p:sp>
        <p:nvSpPr>
          <p:cNvPr id="24580" name="TextBox 3"/>
          <p:cNvSpPr txBox="1">
            <a:spLocks noChangeArrowheads="1"/>
          </p:cNvSpPr>
          <p:nvPr/>
        </p:nvSpPr>
        <p:spPr bwMode="auto">
          <a:xfrm>
            <a:off x="685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123950" y="1912938"/>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5626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2192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sp>
        <p:nvSpPr>
          <p:cNvPr id="26627" name="Rectangle 8"/>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635625" y="1917700"/>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927100" y="1423988"/>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600200" y="1951038"/>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562600" y="1958975"/>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457200" y="1576388"/>
            <a:ext cx="4191000" cy="3148012"/>
          </a:xfrm>
          <a:prstGeom prst="rect">
            <a:avLst/>
          </a:prstGeom>
          <a:noFill/>
          <a:ln w="9525">
            <a:noFill/>
            <a:miter lim="800000"/>
            <a:headEnd/>
            <a:tailEnd/>
          </a:ln>
        </p:spPr>
      </p:pic>
      <p:sp>
        <p:nvSpPr>
          <p:cNvPr id="27651" name="Rectangle 8"/>
          <p:cNvSpPr>
            <a:spLocks noChangeArrowheads="1"/>
          </p:cNvSpPr>
          <p:nvPr/>
        </p:nvSpPr>
        <p:spPr bwMode="auto">
          <a:xfrm>
            <a:off x="5029200" y="1576388"/>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255588" y="1438275"/>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469063" y="1804988"/>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066800" y="1808163"/>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562600" y="1916113"/>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2" name="Picture 4" descr="115_1536"/>
          <p:cNvPicPr>
            <a:picLocks noChangeAspect="1" noChangeArrowheads="1"/>
          </p:cNvPicPr>
          <p:nvPr/>
        </p:nvPicPr>
        <p:blipFill>
          <a:blip cstate="print"/>
          <a:srcRect/>
          <a:stretch>
            <a:fillRect/>
          </a:stretch>
        </p:blipFill>
        <p:spPr bwMode="auto">
          <a:xfrm>
            <a:off x="457200" y="1577975"/>
            <a:ext cx="4191000" cy="3146425"/>
          </a:xfrm>
          <a:prstGeom prst="rect">
            <a:avLst/>
          </a:prstGeom>
          <a:noFill/>
          <a:ln w="9525">
            <a:noFill/>
            <a:miter lim="800000"/>
            <a:headEnd/>
            <a:tailEnd/>
          </a:ln>
        </p:spPr>
      </p:pic>
      <p:sp>
        <p:nvSpPr>
          <p:cNvPr id="28675" name="Rectangle 6"/>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6"/>
          <p:cNvGrpSpPr>
            <a:grpSpLocks/>
          </p:cNvGrpSpPr>
          <p:nvPr/>
        </p:nvGrpSpPr>
        <p:grpSpPr bwMode="auto">
          <a:xfrm>
            <a:off x="762000" y="1870075"/>
            <a:ext cx="3863975" cy="2670175"/>
            <a:chOff x="480" y="472"/>
            <a:chExt cx="2434" cy="1682"/>
          </a:xfrm>
        </p:grpSpPr>
        <p:sp>
          <p:nvSpPr>
            <p:cNvPr id="28775" name="Oval 123"/>
            <p:cNvSpPr>
              <a:spLocks noChangeArrowheads="1"/>
            </p:cNvSpPr>
            <p:nvPr/>
          </p:nvSpPr>
          <p:spPr bwMode="auto">
            <a:xfrm rot="613854">
              <a:off x="959" y="1444"/>
              <a:ext cx="384" cy="432"/>
            </a:xfrm>
            <a:prstGeom prst="ellipse">
              <a:avLst/>
            </a:prstGeom>
            <a:noFill/>
            <a:ln w="38100">
              <a:solidFill>
                <a:schemeClr val="bg1"/>
              </a:solidFill>
              <a:round/>
              <a:headEnd/>
              <a:tailEnd/>
            </a:ln>
          </p:spPr>
          <p:txBody>
            <a:bodyPr wrap="none" anchor="ctr"/>
            <a:lstStyle/>
            <a:p>
              <a:endParaRPr lang="en-US"/>
            </a:p>
          </p:txBody>
        </p:sp>
        <p:sp>
          <p:nvSpPr>
            <p:cNvPr id="28776" name="Oval 124"/>
            <p:cNvSpPr>
              <a:spLocks noChangeArrowheads="1"/>
            </p:cNvSpPr>
            <p:nvPr/>
          </p:nvSpPr>
          <p:spPr bwMode="auto">
            <a:xfrm rot="613854">
              <a:off x="814" y="575"/>
              <a:ext cx="384" cy="335"/>
            </a:xfrm>
            <a:prstGeom prst="ellipse">
              <a:avLst/>
            </a:prstGeom>
            <a:noFill/>
            <a:ln w="38100">
              <a:solidFill>
                <a:schemeClr val="bg1"/>
              </a:solidFill>
              <a:round/>
              <a:headEnd/>
              <a:tailEnd/>
            </a:ln>
          </p:spPr>
          <p:txBody>
            <a:bodyPr wrap="none" anchor="ctr"/>
            <a:lstStyle/>
            <a:p>
              <a:endParaRPr lang="en-US"/>
            </a:p>
          </p:txBody>
        </p:sp>
        <p:sp>
          <p:nvSpPr>
            <p:cNvPr id="28777" name="Oval 125"/>
            <p:cNvSpPr>
              <a:spLocks noChangeArrowheads="1"/>
            </p:cNvSpPr>
            <p:nvPr/>
          </p:nvSpPr>
          <p:spPr bwMode="auto">
            <a:xfrm>
              <a:off x="480" y="864"/>
              <a:ext cx="463" cy="816"/>
            </a:xfrm>
            <a:prstGeom prst="ellipse">
              <a:avLst/>
            </a:prstGeom>
            <a:noFill/>
            <a:ln w="38100">
              <a:solidFill>
                <a:schemeClr val="bg1"/>
              </a:solidFill>
              <a:round/>
              <a:headEnd/>
              <a:tailEnd/>
            </a:ln>
          </p:spPr>
          <p:txBody>
            <a:bodyPr wrap="none" anchor="ctr"/>
            <a:lstStyle/>
            <a:p>
              <a:endParaRPr lang="en-US"/>
            </a:p>
          </p:txBody>
        </p:sp>
        <p:sp>
          <p:nvSpPr>
            <p:cNvPr id="28778" name="Oval 126"/>
            <p:cNvSpPr>
              <a:spLocks noChangeArrowheads="1"/>
            </p:cNvSpPr>
            <p:nvPr/>
          </p:nvSpPr>
          <p:spPr bwMode="auto">
            <a:xfrm rot="-659712">
              <a:off x="714" y="1546"/>
              <a:ext cx="288" cy="240"/>
            </a:xfrm>
            <a:prstGeom prst="ellipse">
              <a:avLst/>
            </a:prstGeom>
            <a:noFill/>
            <a:ln w="38100">
              <a:solidFill>
                <a:schemeClr val="bg1"/>
              </a:solidFill>
              <a:round/>
              <a:headEnd/>
              <a:tailEnd/>
            </a:ln>
          </p:spPr>
          <p:txBody>
            <a:bodyPr wrap="none" anchor="ctr"/>
            <a:lstStyle/>
            <a:p>
              <a:endParaRPr lang="en-US"/>
            </a:p>
          </p:txBody>
        </p:sp>
        <p:sp>
          <p:nvSpPr>
            <p:cNvPr id="28779" name="Oval 127"/>
            <p:cNvSpPr>
              <a:spLocks noChangeArrowheads="1"/>
            </p:cNvSpPr>
            <p:nvPr/>
          </p:nvSpPr>
          <p:spPr bwMode="auto">
            <a:xfrm rot="-659712">
              <a:off x="964" y="815"/>
              <a:ext cx="384" cy="383"/>
            </a:xfrm>
            <a:prstGeom prst="ellipse">
              <a:avLst/>
            </a:prstGeom>
            <a:noFill/>
            <a:ln w="38100">
              <a:solidFill>
                <a:schemeClr val="bg1"/>
              </a:solidFill>
              <a:round/>
              <a:headEnd/>
              <a:tailEnd/>
            </a:ln>
          </p:spPr>
          <p:txBody>
            <a:bodyPr wrap="none" anchor="ctr"/>
            <a:lstStyle/>
            <a:p>
              <a:endParaRPr lang="en-US"/>
            </a:p>
          </p:txBody>
        </p:sp>
        <p:sp>
          <p:nvSpPr>
            <p:cNvPr id="28780" name="Oval 128"/>
            <p:cNvSpPr>
              <a:spLocks noChangeArrowheads="1"/>
            </p:cNvSpPr>
            <p:nvPr/>
          </p:nvSpPr>
          <p:spPr bwMode="auto">
            <a:xfrm rot="-659712">
              <a:off x="1160" y="662"/>
              <a:ext cx="472" cy="486"/>
            </a:xfrm>
            <a:prstGeom prst="ellipse">
              <a:avLst/>
            </a:prstGeom>
            <a:noFill/>
            <a:ln w="38100">
              <a:solidFill>
                <a:schemeClr val="bg1"/>
              </a:solidFill>
              <a:round/>
              <a:headEnd/>
              <a:tailEnd/>
            </a:ln>
          </p:spPr>
          <p:txBody>
            <a:bodyPr wrap="none" anchor="ctr"/>
            <a:lstStyle/>
            <a:p>
              <a:endParaRPr lang="en-US"/>
            </a:p>
          </p:txBody>
        </p:sp>
        <p:sp>
          <p:nvSpPr>
            <p:cNvPr id="28781" name="Oval 129"/>
            <p:cNvSpPr>
              <a:spLocks noChangeArrowheads="1"/>
            </p:cNvSpPr>
            <p:nvPr/>
          </p:nvSpPr>
          <p:spPr bwMode="auto">
            <a:xfrm rot="-659712">
              <a:off x="1571" y="992"/>
              <a:ext cx="384" cy="145"/>
            </a:xfrm>
            <a:prstGeom prst="ellipse">
              <a:avLst/>
            </a:prstGeom>
            <a:noFill/>
            <a:ln w="38100">
              <a:solidFill>
                <a:schemeClr val="bg1"/>
              </a:solidFill>
              <a:round/>
              <a:headEnd/>
              <a:tailEnd/>
            </a:ln>
          </p:spPr>
          <p:txBody>
            <a:bodyPr wrap="none" anchor="ctr"/>
            <a:lstStyle/>
            <a:p>
              <a:endParaRPr lang="en-US"/>
            </a:p>
          </p:txBody>
        </p:sp>
        <p:sp>
          <p:nvSpPr>
            <p:cNvPr id="28782" name="Oval 130"/>
            <p:cNvSpPr>
              <a:spLocks noChangeArrowheads="1"/>
            </p:cNvSpPr>
            <p:nvPr/>
          </p:nvSpPr>
          <p:spPr bwMode="auto">
            <a:xfrm rot="-323525">
              <a:off x="1932" y="1240"/>
              <a:ext cx="236" cy="192"/>
            </a:xfrm>
            <a:prstGeom prst="ellipse">
              <a:avLst/>
            </a:prstGeom>
            <a:noFill/>
            <a:ln w="38100">
              <a:solidFill>
                <a:schemeClr val="bg1"/>
              </a:solidFill>
              <a:round/>
              <a:headEnd/>
              <a:tailEnd/>
            </a:ln>
          </p:spPr>
          <p:txBody>
            <a:bodyPr wrap="none" anchor="ctr"/>
            <a:lstStyle/>
            <a:p>
              <a:endParaRPr lang="en-US"/>
            </a:p>
          </p:txBody>
        </p:sp>
        <p:sp>
          <p:nvSpPr>
            <p:cNvPr id="28783" name="Oval 131"/>
            <p:cNvSpPr>
              <a:spLocks noChangeArrowheads="1"/>
            </p:cNvSpPr>
            <p:nvPr/>
          </p:nvSpPr>
          <p:spPr bwMode="auto">
            <a:xfrm rot="-323525">
              <a:off x="1891" y="1465"/>
              <a:ext cx="236" cy="192"/>
            </a:xfrm>
            <a:prstGeom prst="ellipse">
              <a:avLst/>
            </a:prstGeom>
            <a:noFill/>
            <a:ln w="38100">
              <a:solidFill>
                <a:schemeClr val="bg1"/>
              </a:solidFill>
              <a:round/>
              <a:headEnd/>
              <a:tailEnd/>
            </a:ln>
          </p:spPr>
          <p:txBody>
            <a:bodyPr wrap="none" anchor="ctr"/>
            <a:lstStyle/>
            <a:p>
              <a:endParaRPr lang="en-US"/>
            </a:p>
          </p:txBody>
        </p:sp>
        <p:sp>
          <p:nvSpPr>
            <p:cNvPr id="28784" name="Oval 132"/>
            <p:cNvSpPr>
              <a:spLocks noChangeArrowheads="1"/>
            </p:cNvSpPr>
            <p:nvPr/>
          </p:nvSpPr>
          <p:spPr bwMode="auto">
            <a:xfrm rot="-323525">
              <a:off x="1942" y="1134"/>
              <a:ext cx="236" cy="192"/>
            </a:xfrm>
            <a:prstGeom prst="ellipse">
              <a:avLst/>
            </a:prstGeom>
            <a:noFill/>
            <a:ln w="38100">
              <a:solidFill>
                <a:schemeClr val="bg1"/>
              </a:solidFill>
              <a:round/>
              <a:headEnd/>
              <a:tailEnd/>
            </a:ln>
          </p:spPr>
          <p:txBody>
            <a:bodyPr wrap="none" anchor="ctr"/>
            <a:lstStyle/>
            <a:p>
              <a:endParaRPr lang="en-US"/>
            </a:p>
          </p:txBody>
        </p:sp>
        <p:sp>
          <p:nvSpPr>
            <p:cNvPr id="28785" name="Oval 133"/>
            <p:cNvSpPr>
              <a:spLocks noChangeArrowheads="1"/>
            </p:cNvSpPr>
            <p:nvPr/>
          </p:nvSpPr>
          <p:spPr bwMode="auto">
            <a:xfrm rot="613854">
              <a:off x="1001" y="1057"/>
              <a:ext cx="410" cy="489"/>
            </a:xfrm>
            <a:prstGeom prst="ellipse">
              <a:avLst/>
            </a:prstGeom>
            <a:noFill/>
            <a:ln w="38100">
              <a:solidFill>
                <a:schemeClr val="bg1"/>
              </a:solidFill>
              <a:round/>
              <a:headEnd/>
              <a:tailEnd/>
            </a:ln>
          </p:spPr>
          <p:txBody>
            <a:bodyPr wrap="none" anchor="ctr"/>
            <a:lstStyle/>
            <a:p>
              <a:endParaRPr lang="en-US"/>
            </a:p>
          </p:txBody>
        </p:sp>
        <p:sp>
          <p:nvSpPr>
            <p:cNvPr id="28786" name="Oval 134"/>
            <p:cNvSpPr>
              <a:spLocks noChangeArrowheads="1"/>
            </p:cNvSpPr>
            <p:nvPr/>
          </p:nvSpPr>
          <p:spPr bwMode="auto">
            <a:xfrm rot="-323525">
              <a:off x="1824" y="1677"/>
              <a:ext cx="236" cy="167"/>
            </a:xfrm>
            <a:prstGeom prst="ellipse">
              <a:avLst/>
            </a:prstGeom>
            <a:noFill/>
            <a:ln w="38100">
              <a:solidFill>
                <a:schemeClr val="bg1"/>
              </a:solidFill>
              <a:round/>
              <a:headEnd/>
              <a:tailEnd/>
            </a:ln>
          </p:spPr>
          <p:txBody>
            <a:bodyPr wrap="none" anchor="ctr"/>
            <a:lstStyle/>
            <a:p>
              <a:endParaRPr lang="en-US"/>
            </a:p>
          </p:txBody>
        </p:sp>
        <p:sp>
          <p:nvSpPr>
            <p:cNvPr id="28787" name="Oval 135"/>
            <p:cNvSpPr>
              <a:spLocks noChangeArrowheads="1"/>
            </p:cNvSpPr>
            <p:nvPr/>
          </p:nvSpPr>
          <p:spPr bwMode="auto">
            <a:xfrm rot="-323525">
              <a:off x="1879" y="813"/>
              <a:ext cx="236" cy="192"/>
            </a:xfrm>
            <a:prstGeom prst="ellipse">
              <a:avLst/>
            </a:prstGeom>
            <a:noFill/>
            <a:ln w="38100">
              <a:solidFill>
                <a:schemeClr val="bg1"/>
              </a:solidFill>
              <a:round/>
              <a:headEnd/>
              <a:tailEnd/>
            </a:ln>
          </p:spPr>
          <p:txBody>
            <a:bodyPr wrap="none" anchor="ctr"/>
            <a:lstStyle/>
            <a:p>
              <a:endParaRPr lang="en-US"/>
            </a:p>
          </p:txBody>
        </p:sp>
        <p:sp>
          <p:nvSpPr>
            <p:cNvPr id="28788" name="Oval 136"/>
            <p:cNvSpPr>
              <a:spLocks noChangeArrowheads="1"/>
            </p:cNvSpPr>
            <p:nvPr/>
          </p:nvSpPr>
          <p:spPr bwMode="auto">
            <a:xfrm rot="608847">
              <a:off x="1779" y="612"/>
              <a:ext cx="256" cy="192"/>
            </a:xfrm>
            <a:prstGeom prst="ellipse">
              <a:avLst/>
            </a:prstGeom>
            <a:noFill/>
            <a:ln w="38100">
              <a:solidFill>
                <a:schemeClr val="bg1"/>
              </a:solidFill>
              <a:round/>
              <a:headEnd/>
              <a:tailEnd/>
            </a:ln>
          </p:spPr>
          <p:txBody>
            <a:bodyPr wrap="none" anchor="ctr"/>
            <a:lstStyle/>
            <a:p>
              <a:endParaRPr lang="en-US"/>
            </a:p>
          </p:txBody>
        </p:sp>
        <p:sp>
          <p:nvSpPr>
            <p:cNvPr id="28789" name="Oval 137"/>
            <p:cNvSpPr>
              <a:spLocks noChangeArrowheads="1"/>
            </p:cNvSpPr>
            <p:nvPr/>
          </p:nvSpPr>
          <p:spPr bwMode="auto">
            <a:xfrm rot="608847">
              <a:off x="1680" y="480"/>
              <a:ext cx="189" cy="156"/>
            </a:xfrm>
            <a:prstGeom prst="ellipse">
              <a:avLst/>
            </a:prstGeom>
            <a:noFill/>
            <a:ln w="38100">
              <a:solidFill>
                <a:schemeClr val="bg1"/>
              </a:solidFill>
              <a:round/>
              <a:headEnd/>
              <a:tailEnd/>
            </a:ln>
          </p:spPr>
          <p:txBody>
            <a:bodyPr wrap="none" anchor="ctr"/>
            <a:lstStyle/>
            <a:p>
              <a:endParaRPr lang="en-US"/>
            </a:p>
          </p:txBody>
        </p:sp>
        <p:sp>
          <p:nvSpPr>
            <p:cNvPr id="28790" name="Oval 138"/>
            <p:cNvSpPr>
              <a:spLocks noChangeArrowheads="1"/>
            </p:cNvSpPr>
            <p:nvPr/>
          </p:nvSpPr>
          <p:spPr bwMode="auto">
            <a:xfrm rot="608847">
              <a:off x="971" y="472"/>
              <a:ext cx="432" cy="288"/>
            </a:xfrm>
            <a:prstGeom prst="ellipse">
              <a:avLst/>
            </a:prstGeom>
            <a:noFill/>
            <a:ln w="38100">
              <a:solidFill>
                <a:schemeClr val="bg1"/>
              </a:solidFill>
              <a:round/>
              <a:headEnd/>
              <a:tailEnd/>
            </a:ln>
          </p:spPr>
          <p:txBody>
            <a:bodyPr wrap="none" anchor="ctr"/>
            <a:lstStyle/>
            <a:p>
              <a:endParaRPr lang="en-US"/>
            </a:p>
          </p:txBody>
        </p:sp>
        <p:sp>
          <p:nvSpPr>
            <p:cNvPr id="28791" name="Oval 139"/>
            <p:cNvSpPr>
              <a:spLocks noChangeArrowheads="1"/>
            </p:cNvSpPr>
            <p:nvPr/>
          </p:nvSpPr>
          <p:spPr bwMode="auto">
            <a:xfrm rot="608847">
              <a:off x="1531" y="1007"/>
              <a:ext cx="449" cy="624"/>
            </a:xfrm>
            <a:prstGeom prst="ellipse">
              <a:avLst/>
            </a:prstGeom>
            <a:noFill/>
            <a:ln w="38100">
              <a:solidFill>
                <a:schemeClr val="bg1"/>
              </a:solidFill>
              <a:round/>
              <a:headEnd/>
              <a:tailEnd/>
            </a:ln>
          </p:spPr>
          <p:txBody>
            <a:bodyPr wrap="none" anchor="ctr"/>
            <a:lstStyle/>
            <a:p>
              <a:endParaRPr lang="en-US"/>
            </a:p>
          </p:txBody>
        </p:sp>
        <p:sp>
          <p:nvSpPr>
            <p:cNvPr id="28792" name="Oval 140"/>
            <p:cNvSpPr>
              <a:spLocks noChangeArrowheads="1"/>
            </p:cNvSpPr>
            <p:nvPr/>
          </p:nvSpPr>
          <p:spPr bwMode="auto">
            <a:xfrm rot="608847">
              <a:off x="1854" y="643"/>
              <a:ext cx="1060" cy="1153"/>
            </a:xfrm>
            <a:prstGeom prst="ellipse">
              <a:avLst/>
            </a:prstGeom>
            <a:noFill/>
            <a:ln w="38100">
              <a:solidFill>
                <a:schemeClr val="bg1"/>
              </a:solidFill>
              <a:round/>
              <a:headEnd/>
              <a:tailEnd/>
            </a:ln>
          </p:spPr>
          <p:txBody>
            <a:bodyPr wrap="none" anchor="ctr"/>
            <a:lstStyle/>
            <a:p>
              <a:endParaRPr lang="en-US"/>
            </a:p>
          </p:txBody>
        </p:sp>
        <p:sp>
          <p:nvSpPr>
            <p:cNvPr id="28793" name="Oval 141"/>
            <p:cNvSpPr>
              <a:spLocks noChangeArrowheads="1"/>
            </p:cNvSpPr>
            <p:nvPr/>
          </p:nvSpPr>
          <p:spPr bwMode="auto">
            <a:xfrm rot="1501949">
              <a:off x="1346" y="1452"/>
              <a:ext cx="528" cy="702"/>
            </a:xfrm>
            <a:prstGeom prst="ellipse">
              <a:avLst/>
            </a:prstGeom>
            <a:noFill/>
            <a:ln w="38100">
              <a:solidFill>
                <a:schemeClr val="bg1"/>
              </a:solidFill>
              <a:round/>
              <a:headEnd/>
              <a:tailEnd/>
            </a:ln>
          </p:spPr>
          <p:txBody>
            <a:bodyPr wrap="none" anchor="ctr"/>
            <a:lstStyle/>
            <a:p>
              <a:endParaRPr lang="en-US"/>
            </a:p>
          </p:txBody>
        </p:sp>
      </p:grpSp>
      <p:grpSp>
        <p:nvGrpSpPr>
          <p:cNvPr id="3" name="Group 168"/>
          <p:cNvGrpSpPr>
            <a:grpSpLocks/>
          </p:cNvGrpSpPr>
          <p:nvPr/>
        </p:nvGrpSpPr>
        <p:grpSpPr bwMode="auto">
          <a:xfrm>
            <a:off x="1066800" y="1890713"/>
            <a:ext cx="7467600" cy="2227262"/>
            <a:chOff x="672" y="485"/>
            <a:chExt cx="4704" cy="1403"/>
          </a:xfrm>
        </p:grpSpPr>
        <p:sp>
          <p:nvSpPr>
            <p:cNvPr id="28756" name="Line 148"/>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endParaRPr lang="en-US"/>
            </a:p>
          </p:txBody>
        </p:sp>
        <p:sp>
          <p:nvSpPr>
            <p:cNvPr id="28757" name="Line 151"/>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endParaRPr lang="en-US"/>
            </a:p>
          </p:txBody>
        </p:sp>
        <p:sp>
          <p:nvSpPr>
            <p:cNvPr id="28758" name="Line 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endParaRPr lang="en-US"/>
            </a:p>
          </p:txBody>
        </p:sp>
        <p:sp>
          <p:nvSpPr>
            <p:cNvPr id="28759" name="Line 143"/>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endParaRPr lang="en-US"/>
            </a:p>
          </p:txBody>
        </p:sp>
        <p:sp>
          <p:nvSpPr>
            <p:cNvPr id="28760" name="Line 144"/>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endParaRPr lang="en-US"/>
            </a:p>
          </p:txBody>
        </p:sp>
        <p:sp>
          <p:nvSpPr>
            <p:cNvPr id="28761" name="Line 145"/>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endParaRPr lang="en-US"/>
            </a:p>
          </p:txBody>
        </p:sp>
        <p:sp>
          <p:nvSpPr>
            <p:cNvPr id="28762" name="Line 146"/>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endParaRPr lang="en-US"/>
            </a:p>
          </p:txBody>
        </p:sp>
        <p:sp>
          <p:nvSpPr>
            <p:cNvPr id="28763" name="Line 147"/>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endParaRPr lang="en-US"/>
            </a:p>
          </p:txBody>
        </p:sp>
        <p:sp>
          <p:nvSpPr>
            <p:cNvPr id="28764" name="Line 149"/>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endParaRPr lang="en-US"/>
            </a:p>
          </p:txBody>
        </p:sp>
        <p:sp>
          <p:nvSpPr>
            <p:cNvPr id="28765" name="Line 150"/>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endParaRPr lang="en-US"/>
            </a:p>
          </p:txBody>
        </p:sp>
        <p:sp>
          <p:nvSpPr>
            <p:cNvPr id="28766" name="Line 152"/>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endParaRPr lang="en-US"/>
            </a:p>
          </p:txBody>
        </p:sp>
        <p:sp>
          <p:nvSpPr>
            <p:cNvPr id="28767" name="Line 153"/>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endParaRPr lang="en-US"/>
            </a:p>
          </p:txBody>
        </p:sp>
        <p:sp>
          <p:nvSpPr>
            <p:cNvPr id="28768" name="Line 154"/>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endParaRPr lang="en-US"/>
            </a:p>
          </p:txBody>
        </p:sp>
        <p:sp>
          <p:nvSpPr>
            <p:cNvPr id="28769" name="Line 155"/>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endParaRPr lang="en-US"/>
            </a:p>
          </p:txBody>
        </p:sp>
        <p:sp>
          <p:nvSpPr>
            <p:cNvPr id="28770" name="Line 156"/>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endParaRPr lang="en-US"/>
            </a:p>
          </p:txBody>
        </p:sp>
        <p:sp>
          <p:nvSpPr>
            <p:cNvPr id="28771" name="Line 157"/>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endParaRPr lang="en-US"/>
            </a:p>
          </p:txBody>
        </p:sp>
        <p:sp>
          <p:nvSpPr>
            <p:cNvPr id="28772" name="Line 158"/>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endParaRPr lang="en-US"/>
            </a:p>
          </p:txBody>
        </p:sp>
        <p:sp>
          <p:nvSpPr>
            <p:cNvPr id="28773" name="Line 159"/>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endParaRPr lang="en-US"/>
            </a:p>
          </p:txBody>
        </p:sp>
        <p:sp>
          <p:nvSpPr>
            <p:cNvPr id="28774" name="Line 160"/>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endParaRPr lang="en-US"/>
            </a:p>
          </p:txBody>
        </p:sp>
      </p:grpSp>
      <p:grpSp>
        <p:nvGrpSpPr>
          <p:cNvPr id="4" name="Group 167"/>
          <p:cNvGrpSpPr>
            <a:grpSpLocks/>
          </p:cNvGrpSpPr>
          <p:nvPr/>
        </p:nvGrpSpPr>
        <p:grpSpPr bwMode="auto">
          <a:xfrm>
            <a:off x="5889625" y="1881188"/>
            <a:ext cx="2647950" cy="2262187"/>
            <a:chOff x="3710" y="479"/>
            <a:chExt cx="1668" cy="1425"/>
          </a:xfrm>
        </p:grpSpPr>
        <p:sp>
          <p:nvSpPr>
            <p:cNvPr id="28736" name="Oval 10"/>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7" name="Oval 19"/>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8" name="Oval 23"/>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9" name="Oval 30"/>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0" name="Oval 3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1" name="Oval 32"/>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2" name="Oval 3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3" name="Oval 5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4" name="Oval 59"/>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5" name="Oval 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6" name="Oval 78"/>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7" name="Oval 81"/>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8" name="Oval 82"/>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9" name="Oval 104"/>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0" name="Oval 105"/>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1" name="Oval 115"/>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2" name="Oval 116"/>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3" name="Oval 117"/>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4" name="Oval 164"/>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5" name="Oval 165"/>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169"/>
          <p:cNvGrpSpPr>
            <a:grpSpLocks/>
          </p:cNvGrpSpPr>
          <p:nvPr/>
        </p:nvGrpSpPr>
        <p:grpSpPr bwMode="auto">
          <a:xfrm>
            <a:off x="5562600" y="1806575"/>
            <a:ext cx="3011488" cy="2824163"/>
            <a:chOff x="3504" y="432"/>
            <a:chExt cx="1897" cy="1779"/>
          </a:xfrm>
        </p:grpSpPr>
        <p:grpSp>
          <p:nvGrpSpPr>
            <p:cNvPr id="6" name="Group 170"/>
            <p:cNvGrpSpPr>
              <a:grpSpLocks/>
            </p:cNvGrpSpPr>
            <p:nvPr/>
          </p:nvGrpSpPr>
          <p:grpSpPr bwMode="auto">
            <a:xfrm>
              <a:off x="4075" y="432"/>
              <a:ext cx="1075" cy="1355"/>
              <a:chOff x="4075" y="432"/>
              <a:chExt cx="1075" cy="1355"/>
            </a:xfrm>
          </p:grpSpPr>
          <p:sp>
            <p:nvSpPr>
              <p:cNvPr id="28727" name="Oval 17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8" name="Oval 17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9" name="Oval 17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0" name="Oval 17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1" name="Oval 17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2" name="Oval 17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3" name="Oval 17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4" name="Oval 17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5" name="Oval 17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80"/>
            <p:cNvGrpSpPr>
              <a:grpSpLocks/>
            </p:cNvGrpSpPr>
            <p:nvPr/>
          </p:nvGrpSpPr>
          <p:grpSpPr bwMode="auto">
            <a:xfrm>
              <a:off x="3550" y="502"/>
              <a:ext cx="1463" cy="1613"/>
              <a:chOff x="3550" y="502"/>
              <a:chExt cx="1463" cy="1613"/>
            </a:xfrm>
          </p:grpSpPr>
          <p:sp>
            <p:nvSpPr>
              <p:cNvPr id="28712" name="Oval 18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3" name="Oval 18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4" name="Oval 18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5" name="Oval 18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6" name="Oval 18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7" name="Oval 18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8" name="Oval 18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9" name="Oval 1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0" name="Oval 18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1" name="Oval 19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2" name="Oval 19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3" name="Oval 19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4" name="Oval 19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5" name="Oval 19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6" name="Oval 19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96"/>
            <p:cNvGrpSpPr>
              <a:grpSpLocks/>
            </p:cNvGrpSpPr>
            <p:nvPr/>
          </p:nvGrpSpPr>
          <p:grpSpPr bwMode="auto">
            <a:xfrm>
              <a:off x="3504" y="528"/>
              <a:ext cx="1897" cy="1683"/>
              <a:chOff x="3504" y="525"/>
              <a:chExt cx="1897" cy="1683"/>
            </a:xfrm>
          </p:grpSpPr>
          <p:sp>
            <p:nvSpPr>
              <p:cNvPr id="28683" name="Oval 19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4" name="Oval 19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5" name="Oval 19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6" name="Oval 20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7" name="Oval 20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8" name="Oval 20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9" name="Oval 20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0" name="Oval 20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1" name="Oval 20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2" name="Oval 20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3" name="Oval 20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4" name="Oval 20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5" name="Oval 20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6" name="Oval 21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7" name="Oval 21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8" name="Oval 21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9" name="Oval 21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0" name="Oval 21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1" name="Oval 21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2" name="Oval 21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3" name="Oval 21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4" name="Oval 21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5" name="Oval 21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6" name="Oval 22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7" name="Oval 22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8" name="Oval 22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9" name="Oval 22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0" name="Oval 22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1" name="Oval 22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7892"/>
                                        </p:tgtEl>
                                        <p:attrNameLst>
                                          <p:attrName>ppt_w</p:attrName>
                                        </p:attrNameLst>
                                      </p:cBhvr>
                                      <p:tavLst>
                                        <p:tav tm="0">
                                          <p:val>
                                            <p:strVal val="ppt_w"/>
                                          </p:val>
                                        </p:tav>
                                        <p:tav tm="100000">
                                          <p:val>
                                            <p:strVal val="ppt_w*0.05"/>
                                          </p:val>
                                        </p:tav>
                                      </p:tavLst>
                                    </p:anim>
                                    <p:anim calcmode="lin" valueType="num">
                                      <p:cBhvr>
                                        <p:cTn id="24" dur="500"/>
                                        <p:tgtEl>
                                          <p:spTgt spid="37892"/>
                                        </p:tgtEl>
                                        <p:attrNameLst>
                                          <p:attrName>ppt_h</p:attrName>
                                        </p:attrNameLst>
                                      </p:cBhvr>
                                      <p:tavLst>
                                        <p:tav tm="0">
                                          <p:val>
                                            <p:strVal val="ppt_h"/>
                                          </p:val>
                                        </p:tav>
                                        <p:tav tm="100000">
                                          <p:val>
                                            <p:strVal val="ppt_h"/>
                                          </p:val>
                                        </p:tav>
                                      </p:tavLst>
                                    </p:anim>
                                    <p:anim calcmode="lin" valueType="num">
                                      <p:cBhvr>
                                        <p:cTn id="25" dur="500"/>
                                        <p:tgtEl>
                                          <p:spTgt spid="37892"/>
                                        </p:tgtEl>
                                        <p:attrNameLst>
                                          <p:attrName>ppt_x</p:attrName>
                                        </p:attrNameLst>
                                      </p:cBhvr>
                                      <p:tavLst>
                                        <p:tav tm="0">
                                          <p:val>
                                            <p:strVal val="ppt_x"/>
                                          </p:val>
                                        </p:tav>
                                        <p:tav tm="100000">
                                          <p:val>
                                            <p:strVal val="ppt_x-.2"/>
                                          </p:val>
                                        </p:tav>
                                      </p:tavLst>
                                    </p:anim>
                                    <p:anim calcmode="lin" valueType="num">
                                      <p:cBhvr>
                                        <p:cTn id="26" dur="500"/>
                                        <p:tgtEl>
                                          <p:spTgt spid="37892"/>
                                        </p:tgtEl>
                                        <p:attrNameLst>
                                          <p:attrName>ppt_y</p:attrName>
                                        </p:attrNameLst>
                                      </p:cBhvr>
                                      <p:tavLst>
                                        <p:tav tm="0">
                                          <p:val>
                                            <p:strVal val="ppt_y"/>
                                          </p:val>
                                        </p:tav>
                                        <p:tav tm="100000">
                                          <p:val>
                                            <p:strVal val="ppt_y"/>
                                          </p:val>
                                        </p:tav>
                                      </p:tavLst>
                                    </p:anim>
                                    <p:animEffect transition="out" filter="fade">
                                      <p:cBhvr>
                                        <p:cTn id="27" dur="500"/>
                                        <p:tgtEl>
                                          <p:spTgt spid="37892"/>
                                        </p:tgtEl>
                                      </p:cBhvr>
                                    </p:animEffect>
                                    <p:set>
                                      <p:cBhvr>
                                        <p:cTn id="28" dur="1" fill="hold">
                                          <p:stCondLst>
                                            <p:cond delay="499"/>
                                          </p:stCondLst>
                                        </p:cTn>
                                        <p:tgtEl>
                                          <p:spTgt spid="37892"/>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457200" y="1581150"/>
            <a:ext cx="4191000" cy="3143250"/>
          </a:xfrm>
          <a:prstGeom prst="rect">
            <a:avLst/>
          </a:prstGeom>
          <a:noFill/>
          <a:ln w="9525">
            <a:noFill/>
            <a:miter lim="800000"/>
            <a:headEnd/>
            <a:tailEnd/>
          </a:ln>
        </p:spPr>
      </p:pic>
      <p:grpSp>
        <p:nvGrpSpPr>
          <p:cNvPr id="2" name="Group 249"/>
          <p:cNvGrpSpPr>
            <a:grpSpLocks/>
          </p:cNvGrpSpPr>
          <p:nvPr/>
        </p:nvGrpSpPr>
        <p:grpSpPr bwMode="auto">
          <a:xfrm>
            <a:off x="906463" y="1519238"/>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029200" y="158115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050925" y="171450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5926138" y="195738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562600" y="1809750"/>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457200" y="1577975"/>
            <a:ext cx="4191000" cy="3143250"/>
          </a:xfrm>
          <a:prstGeom prst="rect">
            <a:avLst/>
          </a:prstGeom>
          <a:noFill/>
          <a:ln w="9525">
            <a:noFill/>
            <a:miter lim="800000"/>
            <a:headEnd/>
            <a:tailEnd/>
          </a:ln>
        </p:spPr>
      </p:pic>
      <p:sp>
        <p:nvSpPr>
          <p:cNvPr id="30723" name="Rectangle 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743575" y="2363788"/>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417513" y="1501775"/>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742950" y="1660525"/>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029200" y="1577975"/>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4876800" y="1501775"/>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pPr algn="ctr"/>
            <a:r>
              <a:rPr lang="en-US" dirty="0" smtClean="0"/>
              <a:t>Microsoft Photosynth for 3D </a:t>
            </a:r>
            <a:r>
              <a:rPr lang="en-US" dirty="0" err="1" smtClean="0"/>
              <a:t>Reconstructdion</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914942"/>
            <a:ext cx="4953000" cy="367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42" y="990600"/>
            <a:ext cx="42862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1566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5029200" y="1562100"/>
            <a:ext cx="3733800" cy="3124200"/>
            <a:chOff x="3168" y="288"/>
            <a:chExt cx="2352" cy="1968"/>
          </a:xfrm>
        </p:grpSpPr>
        <p:sp>
          <p:nvSpPr>
            <p:cNvPr id="32105"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3" name="Group 4"/>
            <p:cNvGrpSpPr>
              <a:grpSpLocks/>
            </p:cNvGrpSpPr>
            <p:nvPr/>
          </p:nvGrpSpPr>
          <p:grpSpPr bwMode="auto">
            <a:xfrm>
              <a:off x="3618" y="783"/>
              <a:ext cx="1623" cy="911"/>
              <a:chOff x="3618" y="783"/>
              <a:chExt cx="1623" cy="911"/>
            </a:xfrm>
          </p:grpSpPr>
          <p:sp>
            <p:nvSpPr>
              <p:cNvPr id="32210"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1"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2"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3"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4"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5"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6"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7"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8"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9"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0"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1"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2"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3"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4"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5"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6"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63"/>
            <p:cNvGrpSpPr>
              <a:grpSpLocks/>
            </p:cNvGrpSpPr>
            <p:nvPr/>
          </p:nvGrpSpPr>
          <p:grpSpPr bwMode="auto">
            <a:xfrm>
              <a:off x="3168" y="288"/>
              <a:ext cx="2352" cy="1968"/>
              <a:chOff x="3168" y="288"/>
              <a:chExt cx="2352" cy="1968"/>
            </a:xfrm>
          </p:grpSpPr>
          <p:sp>
            <p:nvSpPr>
              <p:cNvPr id="32108"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5" name="Group 65"/>
              <p:cNvGrpSpPr>
                <a:grpSpLocks/>
              </p:cNvGrpSpPr>
              <p:nvPr/>
            </p:nvGrpSpPr>
            <p:grpSpPr bwMode="auto">
              <a:xfrm>
                <a:off x="3733" y="525"/>
                <a:ext cx="1691" cy="1239"/>
                <a:chOff x="3733" y="525"/>
                <a:chExt cx="1691" cy="1239"/>
              </a:xfrm>
            </p:grpSpPr>
            <p:sp>
              <p:nvSpPr>
                <p:cNvPr id="32189"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0"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1"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2"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3"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4"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5"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6"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7"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8"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9"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0"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1"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2"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3"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4"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5"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6"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7"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8"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9"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6" name="Group 87"/>
              <p:cNvGrpSpPr>
                <a:grpSpLocks/>
              </p:cNvGrpSpPr>
              <p:nvPr/>
            </p:nvGrpSpPr>
            <p:grpSpPr bwMode="auto">
              <a:xfrm>
                <a:off x="3504" y="432"/>
                <a:ext cx="1897" cy="1779"/>
                <a:chOff x="3504" y="432"/>
                <a:chExt cx="1897" cy="1779"/>
              </a:xfrm>
            </p:grpSpPr>
            <p:grpSp>
              <p:nvGrpSpPr>
                <p:cNvPr id="7" name="Group 88"/>
                <p:cNvGrpSpPr>
                  <a:grpSpLocks/>
                </p:cNvGrpSpPr>
                <p:nvPr/>
              </p:nvGrpSpPr>
              <p:grpSpPr bwMode="auto">
                <a:xfrm>
                  <a:off x="3710" y="479"/>
                  <a:ext cx="1668" cy="1425"/>
                  <a:chOff x="3710" y="479"/>
                  <a:chExt cx="1668" cy="1425"/>
                </a:xfrm>
              </p:grpSpPr>
              <p:sp>
                <p:nvSpPr>
                  <p:cNvPr id="32169"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0"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1"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2"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3"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4"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5"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6"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7"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8"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9"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0"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1"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2"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3"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4"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5"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6"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7"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8"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09"/>
                <p:cNvGrpSpPr>
                  <a:grpSpLocks/>
                </p:cNvGrpSpPr>
                <p:nvPr/>
              </p:nvGrpSpPr>
              <p:grpSpPr bwMode="auto">
                <a:xfrm>
                  <a:off x="3504" y="432"/>
                  <a:ext cx="1897" cy="1779"/>
                  <a:chOff x="3504" y="432"/>
                  <a:chExt cx="1897" cy="1779"/>
                </a:xfrm>
              </p:grpSpPr>
              <p:grpSp>
                <p:nvGrpSpPr>
                  <p:cNvPr id="9" name="Group 110"/>
                  <p:cNvGrpSpPr>
                    <a:grpSpLocks/>
                  </p:cNvGrpSpPr>
                  <p:nvPr/>
                </p:nvGrpSpPr>
                <p:grpSpPr bwMode="auto">
                  <a:xfrm>
                    <a:off x="4075" y="432"/>
                    <a:ext cx="1075" cy="1355"/>
                    <a:chOff x="4075" y="432"/>
                    <a:chExt cx="1075" cy="1355"/>
                  </a:xfrm>
                </p:grpSpPr>
                <p:sp>
                  <p:nvSpPr>
                    <p:cNvPr id="32160"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1"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2"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3"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4"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5"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6"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7"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8"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120"/>
                  <p:cNvGrpSpPr>
                    <a:grpSpLocks/>
                  </p:cNvGrpSpPr>
                  <p:nvPr/>
                </p:nvGrpSpPr>
                <p:grpSpPr bwMode="auto">
                  <a:xfrm>
                    <a:off x="3550" y="502"/>
                    <a:ext cx="1463" cy="1613"/>
                    <a:chOff x="3550" y="502"/>
                    <a:chExt cx="1463" cy="1613"/>
                  </a:xfrm>
                </p:grpSpPr>
                <p:sp>
                  <p:nvSpPr>
                    <p:cNvPr id="32145"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6"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7"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8"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9"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0"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1"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2"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3"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4"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5"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6"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7"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8"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9"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136"/>
                  <p:cNvGrpSpPr>
                    <a:grpSpLocks/>
                  </p:cNvGrpSpPr>
                  <p:nvPr/>
                </p:nvGrpSpPr>
                <p:grpSpPr bwMode="auto">
                  <a:xfrm>
                    <a:off x="3504" y="528"/>
                    <a:ext cx="1897" cy="1683"/>
                    <a:chOff x="3504" y="525"/>
                    <a:chExt cx="1897" cy="1683"/>
                  </a:xfrm>
                </p:grpSpPr>
                <p:sp>
                  <p:nvSpPr>
                    <p:cNvPr id="32116"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7"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8"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9"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0"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1"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2"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3"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4"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5"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6"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7"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8"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9"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0"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1"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2"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3"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4"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5"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6"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7"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8"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9"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0"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1"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2"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3"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4"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12" name="Group 167"/>
          <p:cNvGrpSpPr>
            <a:grpSpLocks noChangeAspect="1"/>
          </p:cNvGrpSpPr>
          <p:nvPr/>
        </p:nvGrpSpPr>
        <p:grpSpPr bwMode="auto">
          <a:xfrm>
            <a:off x="3517900" y="1549400"/>
            <a:ext cx="4889500" cy="4090988"/>
            <a:chOff x="3168" y="288"/>
            <a:chExt cx="2352" cy="1968"/>
          </a:xfrm>
        </p:grpSpPr>
        <p:sp>
          <p:nvSpPr>
            <p:cNvPr id="31983"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3" name="Group 169"/>
            <p:cNvGrpSpPr>
              <a:grpSpLocks noChangeAspect="1"/>
            </p:cNvGrpSpPr>
            <p:nvPr/>
          </p:nvGrpSpPr>
          <p:grpSpPr bwMode="auto">
            <a:xfrm>
              <a:off x="3618" y="783"/>
              <a:ext cx="1623" cy="911"/>
              <a:chOff x="3618" y="783"/>
              <a:chExt cx="1623" cy="911"/>
            </a:xfrm>
          </p:grpSpPr>
          <p:sp>
            <p:nvSpPr>
              <p:cNvPr id="32088"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2089"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2090"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2091"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2092"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2093"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2094"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2095"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2096"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2097"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2098"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2099"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2100"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2101"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2102"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2103"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2104"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14" name="Group 187"/>
            <p:cNvGrpSpPr>
              <a:grpSpLocks noChangeAspect="1"/>
            </p:cNvGrpSpPr>
            <p:nvPr/>
          </p:nvGrpSpPr>
          <p:grpSpPr bwMode="auto">
            <a:xfrm>
              <a:off x="3168" y="288"/>
              <a:ext cx="2352" cy="1968"/>
              <a:chOff x="3168" y="288"/>
              <a:chExt cx="2352" cy="1968"/>
            </a:xfrm>
          </p:grpSpPr>
          <p:sp>
            <p:nvSpPr>
              <p:cNvPr id="31986"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5" name="Group 189"/>
              <p:cNvGrpSpPr>
                <a:grpSpLocks noChangeAspect="1"/>
              </p:cNvGrpSpPr>
              <p:nvPr/>
            </p:nvGrpSpPr>
            <p:grpSpPr bwMode="auto">
              <a:xfrm>
                <a:off x="3733" y="525"/>
                <a:ext cx="1691" cy="1239"/>
                <a:chOff x="3733" y="525"/>
                <a:chExt cx="1691" cy="1239"/>
              </a:xfrm>
            </p:grpSpPr>
            <p:sp>
              <p:nvSpPr>
                <p:cNvPr id="32067"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2068"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2069"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2070"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2071"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2072"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2073"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2074"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2075"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2076"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2077"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2078"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2079"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2080"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2081"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2082"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2083"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2084"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2085"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2086"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2087"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16" name="Group 211"/>
              <p:cNvGrpSpPr>
                <a:grpSpLocks noChangeAspect="1"/>
              </p:cNvGrpSpPr>
              <p:nvPr/>
            </p:nvGrpSpPr>
            <p:grpSpPr bwMode="auto">
              <a:xfrm>
                <a:off x="3504" y="432"/>
                <a:ext cx="1897" cy="1779"/>
                <a:chOff x="3504" y="432"/>
                <a:chExt cx="1897" cy="1779"/>
              </a:xfrm>
            </p:grpSpPr>
            <p:grpSp>
              <p:nvGrpSpPr>
                <p:cNvPr id="17" name="Group 212"/>
                <p:cNvGrpSpPr>
                  <a:grpSpLocks noChangeAspect="1"/>
                </p:cNvGrpSpPr>
                <p:nvPr/>
              </p:nvGrpSpPr>
              <p:grpSpPr bwMode="auto">
                <a:xfrm>
                  <a:off x="3710" y="479"/>
                  <a:ext cx="1668" cy="1425"/>
                  <a:chOff x="3710" y="479"/>
                  <a:chExt cx="1668" cy="1425"/>
                </a:xfrm>
              </p:grpSpPr>
              <p:sp>
                <p:nvSpPr>
                  <p:cNvPr id="32047"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2048"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2049"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2050"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2051"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52"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2053"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2054"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2055"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2056"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2057"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2058"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2059"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2060"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2061"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2062"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2063"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2064"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2065"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2066"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18" name="Group 233"/>
                <p:cNvGrpSpPr>
                  <a:grpSpLocks noChangeAspect="1"/>
                </p:cNvGrpSpPr>
                <p:nvPr/>
              </p:nvGrpSpPr>
              <p:grpSpPr bwMode="auto">
                <a:xfrm>
                  <a:off x="3504" y="432"/>
                  <a:ext cx="1897" cy="1779"/>
                  <a:chOff x="3504" y="432"/>
                  <a:chExt cx="1897" cy="1779"/>
                </a:xfrm>
              </p:grpSpPr>
              <p:grpSp>
                <p:nvGrpSpPr>
                  <p:cNvPr id="19" name="Group 234"/>
                  <p:cNvGrpSpPr>
                    <a:grpSpLocks noChangeAspect="1"/>
                  </p:cNvGrpSpPr>
                  <p:nvPr/>
                </p:nvGrpSpPr>
                <p:grpSpPr bwMode="auto">
                  <a:xfrm>
                    <a:off x="4075" y="432"/>
                    <a:ext cx="1075" cy="1355"/>
                    <a:chOff x="4075" y="432"/>
                    <a:chExt cx="1075" cy="1355"/>
                  </a:xfrm>
                </p:grpSpPr>
                <p:sp>
                  <p:nvSpPr>
                    <p:cNvPr id="32038"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2039"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2040"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2041"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2042"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2043"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2044"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2045"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2046"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20" name="Group 244"/>
                  <p:cNvGrpSpPr>
                    <a:grpSpLocks noChangeAspect="1"/>
                  </p:cNvGrpSpPr>
                  <p:nvPr/>
                </p:nvGrpSpPr>
                <p:grpSpPr bwMode="auto">
                  <a:xfrm>
                    <a:off x="3550" y="502"/>
                    <a:ext cx="1463" cy="1613"/>
                    <a:chOff x="3550" y="502"/>
                    <a:chExt cx="1463" cy="1613"/>
                  </a:xfrm>
                </p:grpSpPr>
                <p:sp>
                  <p:nvSpPr>
                    <p:cNvPr id="32023"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2024"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2025"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2026"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2027"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2028"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2029"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2030"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2031"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2032"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2033"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2034"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2035"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2036"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2037"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21" name="Group 260"/>
                  <p:cNvGrpSpPr>
                    <a:grpSpLocks noChangeAspect="1"/>
                  </p:cNvGrpSpPr>
                  <p:nvPr/>
                </p:nvGrpSpPr>
                <p:grpSpPr bwMode="auto">
                  <a:xfrm>
                    <a:off x="3504" y="528"/>
                    <a:ext cx="1897" cy="1683"/>
                    <a:chOff x="3504" y="525"/>
                    <a:chExt cx="1897" cy="1683"/>
                  </a:xfrm>
                </p:grpSpPr>
                <p:sp>
                  <p:nvSpPr>
                    <p:cNvPr id="31994"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995"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996"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997"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998"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999"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2000"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01"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2002"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2003"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2004"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2005"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2006"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2007"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2008"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2009"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2010"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2011"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2012"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2013"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2014"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2015"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2016"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2017"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2018"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2019"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2020"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2021"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2022"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22" name="Group 290"/>
          <p:cNvGrpSpPr>
            <a:grpSpLocks noChangeAspect="1"/>
          </p:cNvGrpSpPr>
          <p:nvPr/>
        </p:nvGrpSpPr>
        <p:grpSpPr bwMode="auto">
          <a:xfrm>
            <a:off x="2005013" y="1411288"/>
            <a:ext cx="6362700" cy="5324475"/>
            <a:chOff x="3168" y="288"/>
            <a:chExt cx="2352" cy="1968"/>
          </a:xfrm>
        </p:grpSpPr>
        <p:sp>
          <p:nvSpPr>
            <p:cNvPr id="31861"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3" name="Group 292"/>
            <p:cNvGrpSpPr>
              <a:grpSpLocks noChangeAspect="1"/>
            </p:cNvGrpSpPr>
            <p:nvPr/>
          </p:nvGrpSpPr>
          <p:grpSpPr bwMode="auto">
            <a:xfrm>
              <a:off x="3618" y="783"/>
              <a:ext cx="1623" cy="911"/>
              <a:chOff x="3618" y="783"/>
              <a:chExt cx="1623" cy="911"/>
            </a:xfrm>
          </p:grpSpPr>
          <p:sp>
            <p:nvSpPr>
              <p:cNvPr id="31966"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1967"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1968"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1969"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1970"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1971"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1972"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1973"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1974"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1975"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1976"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1977"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1978"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1979"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1980"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1981"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1982"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24" name="Group 310"/>
            <p:cNvGrpSpPr>
              <a:grpSpLocks noChangeAspect="1"/>
            </p:cNvGrpSpPr>
            <p:nvPr/>
          </p:nvGrpSpPr>
          <p:grpSpPr bwMode="auto">
            <a:xfrm>
              <a:off x="3168" y="288"/>
              <a:ext cx="2352" cy="1968"/>
              <a:chOff x="3168" y="288"/>
              <a:chExt cx="2352" cy="1968"/>
            </a:xfrm>
          </p:grpSpPr>
          <p:sp>
            <p:nvSpPr>
              <p:cNvPr id="31864"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5" name="Group 312"/>
              <p:cNvGrpSpPr>
                <a:grpSpLocks noChangeAspect="1"/>
              </p:cNvGrpSpPr>
              <p:nvPr/>
            </p:nvGrpSpPr>
            <p:grpSpPr bwMode="auto">
              <a:xfrm>
                <a:off x="3733" y="525"/>
                <a:ext cx="1691" cy="1239"/>
                <a:chOff x="3733" y="525"/>
                <a:chExt cx="1691" cy="1239"/>
              </a:xfrm>
            </p:grpSpPr>
            <p:sp>
              <p:nvSpPr>
                <p:cNvPr id="31945"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1946"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1947"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1948"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1949"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1950"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1951"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1952"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1953"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1954"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1955"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1956"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1957"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1958"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1959"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1960"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1961"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1962"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1963"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1964"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1965"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26" name="Group 334"/>
              <p:cNvGrpSpPr>
                <a:grpSpLocks noChangeAspect="1"/>
              </p:cNvGrpSpPr>
              <p:nvPr/>
            </p:nvGrpSpPr>
            <p:grpSpPr bwMode="auto">
              <a:xfrm>
                <a:off x="3504" y="432"/>
                <a:ext cx="1897" cy="1779"/>
                <a:chOff x="3504" y="432"/>
                <a:chExt cx="1897" cy="1779"/>
              </a:xfrm>
            </p:grpSpPr>
            <p:grpSp>
              <p:nvGrpSpPr>
                <p:cNvPr id="27" name="Group 335"/>
                <p:cNvGrpSpPr>
                  <a:grpSpLocks noChangeAspect="1"/>
                </p:cNvGrpSpPr>
                <p:nvPr/>
              </p:nvGrpSpPr>
              <p:grpSpPr bwMode="auto">
                <a:xfrm>
                  <a:off x="3710" y="479"/>
                  <a:ext cx="1668" cy="1425"/>
                  <a:chOff x="3710" y="479"/>
                  <a:chExt cx="1668" cy="1425"/>
                </a:xfrm>
              </p:grpSpPr>
              <p:sp>
                <p:nvSpPr>
                  <p:cNvPr id="31925"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1926"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1927"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1928"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1929"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930"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1931"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1932"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1933"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1934"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1935"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1936"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1937"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1938"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1939"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1940"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1941"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1942"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1943"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1944"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28" name="Group 356"/>
                <p:cNvGrpSpPr>
                  <a:grpSpLocks noChangeAspect="1"/>
                </p:cNvGrpSpPr>
                <p:nvPr/>
              </p:nvGrpSpPr>
              <p:grpSpPr bwMode="auto">
                <a:xfrm>
                  <a:off x="3504" y="432"/>
                  <a:ext cx="1897" cy="1779"/>
                  <a:chOff x="3504" y="432"/>
                  <a:chExt cx="1897" cy="1779"/>
                </a:xfrm>
              </p:grpSpPr>
              <p:grpSp>
                <p:nvGrpSpPr>
                  <p:cNvPr id="29" name="Group 357"/>
                  <p:cNvGrpSpPr>
                    <a:grpSpLocks noChangeAspect="1"/>
                  </p:cNvGrpSpPr>
                  <p:nvPr/>
                </p:nvGrpSpPr>
                <p:grpSpPr bwMode="auto">
                  <a:xfrm>
                    <a:off x="4075" y="432"/>
                    <a:ext cx="1075" cy="1355"/>
                    <a:chOff x="4075" y="432"/>
                    <a:chExt cx="1075" cy="1355"/>
                  </a:xfrm>
                </p:grpSpPr>
                <p:sp>
                  <p:nvSpPr>
                    <p:cNvPr id="31916"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1917"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1918"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1919"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1920"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1921"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1922"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1923"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1924"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30" name="Group 367"/>
                  <p:cNvGrpSpPr>
                    <a:grpSpLocks noChangeAspect="1"/>
                  </p:cNvGrpSpPr>
                  <p:nvPr/>
                </p:nvGrpSpPr>
                <p:grpSpPr bwMode="auto">
                  <a:xfrm>
                    <a:off x="3550" y="502"/>
                    <a:ext cx="1463" cy="1613"/>
                    <a:chOff x="3550" y="502"/>
                    <a:chExt cx="1463" cy="1613"/>
                  </a:xfrm>
                </p:grpSpPr>
                <p:sp>
                  <p:nvSpPr>
                    <p:cNvPr id="31901"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1902"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1903"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1904"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1905"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1906"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1907"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1908"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1909"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1910"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1911"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1912"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1913"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1914"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1915"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31" name="Group 383"/>
                  <p:cNvGrpSpPr>
                    <a:grpSpLocks noChangeAspect="1"/>
                  </p:cNvGrpSpPr>
                  <p:nvPr/>
                </p:nvGrpSpPr>
                <p:grpSpPr bwMode="auto">
                  <a:xfrm>
                    <a:off x="3504" y="528"/>
                    <a:ext cx="1897" cy="1683"/>
                    <a:chOff x="3504" y="525"/>
                    <a:chExt cx="1897" cy="1683"/>
                  </a:xfrm>
                </p:grpSpPr>
                <p:sp>
                  <p:nvSpPr>
                    <p:cNvPr id="31872"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873"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874"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875"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876"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877"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1878"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879"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1880"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1881"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1882"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1883"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1884"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1885"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1886"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1887"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1888"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1889"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1890"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1891"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1892"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1893"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1894"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1895"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1896"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1897"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1898"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1899"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1900"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31744" name="Group 659"/>
          <p:cNvGrpSpPr>
            <a:grpSpLocks noChangeAspect="1"/>
          </p:cNvGrpSpPr>
          <p:nvPr/>
        </p:nvGrpSpPr>
        <p:grpSpPr bwMode="auto">
          <a:xfrm>
            <a:off x="1244600" y="227013"/>
            <a:ext cx="6853238" cy="6200775"/>
            <a:chOff x="1056" y="288"/>
            <a:chExt cx="4032" cy="3648"/>
          </a:xfrm>
        </p:grpSpPr>
        <p:sp>
          <p:nvSpPr>
            <p:cNvPr id="31750"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1"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2"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3"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4"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5"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6"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7"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8"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9"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0"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1"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2"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3"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4"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5"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6"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7"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8"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9"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0"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1"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2"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3"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4"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5"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6"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7"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8"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9"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0"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1"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2"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3"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4"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5"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6"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7"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8"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9"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0"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1"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2"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3"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4"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5"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6"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7"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8"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9"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0"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1"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2"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3"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4"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5"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6"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7"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8"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9"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0"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1"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2"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3"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4"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5"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6"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7"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8"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9"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0"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1"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2"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3"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4"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5"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6"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7"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8"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9"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0"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1"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2"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3"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4"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5"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6"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7"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8"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9"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0"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1"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2"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3"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4"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5"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6"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7"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8"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9"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0"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1"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2"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3"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4"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5"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6"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7"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8"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9"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60"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strVal val="4/3*ppt_w"/>
                                          </p:val>
                                        </p:tav>
                                      </p:tavLst>
                                    </p:anim>
                                    <p:anim calcmode="lin" valueType="num">
                                      <p:cBhvr>
                                        <p:cTn id="7" dur="1000"/>
                                        <p:tgtEl>
                                          <p:spTgt spid="2"/>
                                        </p:tgtEl>
                                        <p:attrNameLst>
                                          <p:attrName>ppt_h</p:attrName>
                                        </p:attrNameLst>
                                      </p:cBhvr>
                                      <p:tavLst>
                                        <p:tav tm="0">
                                          <p:val>
                                            <p:strVal val="ppt_h"/>
                                          </p:val>
                                        </p:tav>
                                        <p:tav tm="100000">
                                          <p:val>
                                            <p:strVal val="4/3*ppt_h"/>
                                          </p:val>
                                        </p:tav>
                                      </p:tavLst>
                                    </p:anim>
                                    <p:set>
                                      <p:cBhvr>
                                        <p:cTn id="8" dur="1" fill="hold">
                                          <p:stCondLst>
                                            <p:cond delay="9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2"/>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12"/>
                                        </p:tgtEl>
                                        <p:attrNameLst>
                                          <p:attrName>ppt_w</p:attrName>
                                        </p:attrNameLst>
                                      </p:cBhvr>
                                      <p:tavLst>
                                        <p:tav tm="0">
                                          <p:val>
                                            <p:strVal val="ppt_w"/>
                                          </p:val>
                                        </p:tav>
                                        <p:tav tm="100000">
                                          <p:val>
                                            <p:strVal val="4/3*ppt_w"/>
                                          </p:val>
                                        </p:tav>
                                      </p:tavLst>
                                    </p:anim>
                                    <p:anim calcmode="lin" valueType="num">
                                      <p:cBhvr>
                                        <p:cTn id="17" dur="1000"/>
                                        <p:tgtEl>
                                          <p:spTgt spid="12"/>
                                        </p:tgtEl>
                                        <p:attrNameLst>
                                          <p:attrName>ppt_h</p:attrName>
                                        </p:attrNameLst>
                                      </p:cBhvr>
                                      <p:tavLst>
                                        <p:tav tm="0">
                                          <p:val>
                                            <p:strVal val="ppt_h"/>
                                          </p:val>
                                        </p:tav>
                                        <p:tav tm="100000">
                                          <p:val>
                                            <p:strVal val="4/3*ppt_h"/>
                                          </p:val>
                                        </p:tav>
                                      </p:tavLst>
                                    </p:anim>
                                    <p:set>
                                      <p:cBhvr>
                                        <p:cTn id="18" dur="1" fill="hold">
                                          <p:stCondLst>
                                            <p:cond delay="9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12"/>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4/3*ppt_w"/>
                                          </p:val>
                                        </p:tav>
                                      </p:tavLst>
                                    </p:anim>
                                    <p:anim calcmode="lin" valueType="num">
                                      <p:cBhvr>
                                        <p:cTn id="27" dur="1000"/>
                                        <p:tgtEl>
                                          <p:spTgt spid="22"/>
                                        </p:tgtEl>
                                        <p:attrNameLst>
                                          <p:attrName>ppt_h</p:attrName>
                                        </p:attrNameLst>
                                      </p:cBhvr>
                                      <p:tavLst>
                                        <p:tav tm="0">
                                          <p:val>
                                            <p:strVal val="ppt_h"/>
                                          </p:val>
                                        </p:tav>
                                        <p:tav tm="100000">
                                          <p:val>
                                            <p:strVal val="4/3*ppt_h"/>
                                          </p:val>
                                        </p:tav>
                                      </p:tavLst>
                                    </p:anim>
                                    <p:set>
                                      <p:cBhvr>
                                        <p:cTn id="28" dur="1" fill="hold">
                                          <p:stCondLst>
                                            <p:cond delay="9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22"/>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3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1898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2795588" y="1939925"/>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1898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5405438" y="879475"/>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3856038" y="3898900"/>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1244600" y="227013"/>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1652588" y="390525"/>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511175" y="390525"/>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4344988"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1816100" y="3327400"/>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1898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3773488" y="5529263"/>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5895975" y="44688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3937000" y="37353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2306638" y="30829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3692525" y="2184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1735138" y="879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5241925" y="71755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5405438" y="26749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7445375" y="22669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4427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5895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2632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5410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5715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6096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4343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4191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4876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2209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3200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2743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3200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4572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4495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2667000" y="2971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4264025"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4248150" y="3708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4064000" y="536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6162675" y="44148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7315200" y="2362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4740275" y="39989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5934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2944813"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3867150" y="21653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2103438" y="965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5324475" y="9271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5557838" y="2713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5562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5791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6248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4724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4495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5334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2590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3352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3200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3429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4724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4724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304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4459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4591050" y="3673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4419600" y="518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6356350" y="43465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7162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5106988" y="384968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6007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3217863"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4065588"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2443163" y="1041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5408613" y="112395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5649913" y="27241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5562600" y="1447800"/>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5867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6324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5029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4953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5638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3657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3733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3505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2895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4953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4953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3429000" y="2819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4686300"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4921250" y="3638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4786313" y="4999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6597650" y="42783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7073900" y="2622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5449888" y="36877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3495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4230688" y="21050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2781300" y="10937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5476875" y="1296988"/>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5740400" y="2735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5715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6019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6324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5334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5257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5943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3276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3962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3886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3962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5181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5181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3808413" y="2709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4916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5254625" y="3605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5173663" y="48053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6826250" y="42100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6961188"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5768975" y="35417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3749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4416425"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3208338" y="1211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5556250" y="1490663"/>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5854700" y="27574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5791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6096000" y="2233613"/>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6324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5715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5715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6248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3733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4267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4191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4191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5410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5410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4208463" y="26066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5129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5562600" y="3546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5573713" y="45767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7031038" y="4164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685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6057900" y="33861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6121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4051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4592638" y="20447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3638550" y="1319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5637213" y="1685925"/>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5935663"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5867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6172200" y="2233613"/>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6477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6019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6172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6553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4114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4572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4648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4648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5638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5638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4573588" y="2516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5327650"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5892800" y="35131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6008688" y="43576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7156450" y="41290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6800850" y="2963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6369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6176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4387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4779963" y="20256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4038600" y="1447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5740400" y="1879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6038850" y="28035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5943600" y="2209800"/>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6248400" y="2233613"/>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6477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6324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6553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6858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4648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4876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4953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4876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5867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5791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4938713" y="24352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5597525"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6419850" y="41275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7272338" y="409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6754813" y="3021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6646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6188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4687888"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4978400" y="198437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4495800" y="1524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5808663" y="2097088"/>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60944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a:t>
            </a:r>
            <a:endParaRPr lang="en-US" dirty="0"/>
          </a:p>
        </p:txBody>
      </p:sp>
      <p:sp>
        <p:nvSpPr>
          <p:cNvPr id="3" name="Content Placeholder 2"/>
          <p:cNvSpPr>
            <a:spLocks noGrp="1"/>
          </p:cNvSpPr>
          <p:nvPr>
            <p:ph idx="1"/>
          </p:nvPr>
        </p:nvSpPr>
        <p:spPr/>
        <p:txBody>
          <a:bodyPr/>
          <a:lstStyle/>
          <a:p>
            <a:pPr>
              <a:buNone/>
            </a:pPr>
            <a:r>
              <a:rPr lang="en-US" dirty="0" smtClean="0"/>
              <a:t>	How to quickly find images in a large database that match a given image region?</a:t>
            </a:r>
            <a:endParaRPr lang="en-US" dirty="0"/>
          </a:p>
        </p:txBody>
      </p:sp>
      <p:pic>
        <p:nvPicPr>
          <p:cNvPr id="4" name="Picture 2"/>
          <p:cNvPicPr>
            <a:picLocks noChangeAspect="1" noChangeArrowheads="1"/>
          </p:cNvPicPr>
          <p:nvPr/>
        </p:nvPicPr>
        <p:blipFill>
          <a:blip r:embed="rId3" cstate="print"/>
          <a:srcRect l="2823" t="-508" r="85668" b="71546"/>
          <a:stretch>
            <a:fillRect/>
          </a:stretch>
        </p:blipFill>
        <p:spPr bwMode="auto">
          <a:xfrm>
            <a:off x="228600"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3" cstate="print"/>
          <a:srcRect l="51436" t="-508" r="13885" b="71546"/>
          <a:stretch>
            <a:fillRect/>
          </a:stretch>
        </p:blipFill>
        <p:spPr bwMode="auto">
          <a:xfrm>
            <a:off x="2971800" y="1981200"/>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3" cstate="print"/>
          <a:srcRect l="16081" t="-508" r="48564" b="71546"/>
          <a:stretch>
            <a:fillRect/>
          </a:stretch>
        </p:blipFill>
        <p:spPr bwMode="auto">
          <a:xfrm>
            <a:off x="2971800"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590800"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6019800" y="2212975"/>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6324600" y="2233613"/>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6477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6629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7010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7086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4876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5257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5181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5257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6172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6172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5327650" y="2332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5867400"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6557963" y="34448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6832600" y="39243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7373938" y="40624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6877050" y="29797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6223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6224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5013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5187950" y="19653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4803775" y="16192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5900738" y="232410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62087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6477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5867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7086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5562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6800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3733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4343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6096000" y="2143125"/>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4219575" y="304800"/>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6477000" y="304800"/>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7356475" y="2990850"/>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4171950"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6438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6477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7315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3962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4025900" y="319088"/>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6457950" y="307975"/>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7361238" y="2971800"/>
            <a:ext cx="258762" cy="11620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6477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4191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7086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4811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5867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3581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5562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6800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3733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2743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5578475"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5181600"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3276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3165475" y="350838"/>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3227388" y="331788"/>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6389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6424613" y="2108200"/>
            <a:ext cx="12700" cy="8953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6477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4384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4038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3048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4191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7086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4811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5867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3581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5562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6800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3733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2743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1752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2133600"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4379913" y="2365375"/>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2286000"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6399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6411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2370138" y="296863"/>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6477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1603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3352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1828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4384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3048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4191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7086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4811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5867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3581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5562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6800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5184775" y="1200150"/>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1238250" y="381000"/>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3770313" y="1831975"/>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1038225" y="400050"/>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5522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5522913"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1074738" y="296863"/>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4038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4572000" y="3505200"/>
            <a:ext cx="2514600" cy="18399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477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1603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3352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1828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4384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3048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4191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7086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4811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5867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3581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5562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6800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4038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7162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8077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7391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7391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6275388" y="312738"/>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5567363" y="301625"/>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5559425" y="1209675"/>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3219450" y="2344738"/>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2286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3317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2057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3048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6346825"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6400800" y="457200"/>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6426200" y="2049463"/>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4932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3222625"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4367213" y="1562100"/>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3048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4114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6324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5562600" y="304800"/>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5192713" y="1219200"/>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1781175"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1238250" y="3573463"/>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3244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1066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3048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2743200" y="381000"/>
            <a:ext cx="838200" cy="1676400"/>
          </a:xfrm>
          <a:prstGeom prst="ellipse">
            <a:avLst/>
          </a:prstGeom>
          <a:noFill/>
          <a:ln w="50800">
            <a:solidFill>
              <a:srgbClr val="00FF00"/>
            </a:solidFill>
            <a:round/>
            <a:headEnd/>
            <a:tailEnd/>
          </a:ln>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019800" y="37655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781800" y="37655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543800" y="37655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305800" y="37655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019800" y="42989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781800" y="42989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543800" y="42989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305800" y="42989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019800" y="48323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781800" y="48323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543800" y="48323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305800" y="48323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019800" y="53657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781800" y="53657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543800" y="53657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305800" y="53657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019800" y="21653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781800" y="21653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543800" y="21653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305800" y="21653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019800" y="32321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019800" y="26987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781800" y="26987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543800" y="26987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305800" y="26987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781800" y="32321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543800" y="32321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305800" y="32321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194425" y="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781800" y="62039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543800" y="62039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305800" y="62039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019800" y="6203950"/>
            <a:ext cx="685800" cy="514350"/>
          </a:xfrm>
          <a:prstGeom prst="rect">
            <a:avLst/>
          </a:prstGeom>
          <a:noFill/>
          <a:ln w="9525">
            <a:noFill/>
            <a:miter lim="800000"/>
            <a:headEnd/>
            <a:tailEnd/>
          </a:ln>
        </p:spPr>
      </p:pic>
      <p:sp>
        <p:nvSpPr>
          <p:cNvPr id="49187" name="AutoShape 35"/>
          <p:cNvSpPr>
            <a:spLocks noChangeArrowheads="1"/>
          </p:cNvSpPr>
          <p:nvPr/>
        </p:nvSpPr>
        <p:spPr bwMode="auto">
          <a:xfrm>
            <a:off x="7315200" y="18605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315200" y="58991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457200" y="38862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0" y="10668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685800" y="0"/>
            <a:ext cx="7772400" cy="1143000"/>
          </a:xfrm>
          <a:noFill/>
        </p:spPr>
        <p:txBody>
          <a:bodyPr/>
          <a:lstStyle/>
          <a:p>
            <a:pPr eaLnBrk="1" hangingPunct="1"/>
            <a:r>
              <a:rPr lang="en-US" smtClean="0"/>
              <a:t>Performance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pPr algn="l" eaLnBrk="1" hangingPunct="1"/>
            <a:r>
              <a:rPr lang="en-US" smtClean="0"/>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752600" y="16002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934200" y="1066800"/>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72200" y="304800"/>
            <a:ext cx="2347913" cy="822325"/>
            <a:chOff x="384" y="480"/>
            <a:chExt cx="1479" cy="518"/>
          </a:xfrm>
        </p:grpSpPr>
        <p:sp>
          <p:nvSpPr>
            <p:cNvPr id="50186" name="Text Box 8"/>
            <p:cNvSpPr txBox="1">
              <a:spLocks noChangeArrowheads="1"/>
            </p:cNvSpPr>
            <p:nvPr/>
          </p:nvSpPr>
          <p:spPr bwMode="auto">
            <a:xfrm>
              <a:off x="384" y="480"/>
              <a:ext cx="1066" cy="518"/>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72200" y="1219200"/>
            <a:ext cx="2378075" cy="822325"/>
            <a:chOff x="3888" y="480"/>
            <a:chExt cx="1498" cy="518"/>
          </a:xfrm>
        </p:grpSpPr>
        <p:sp>
          <p:nvSpPr>
            <p:cNvPr id="50184" name="Text Box 9"/>
            <p:cNvSpPr txBox="1">
              <a:spLocks noChangeArrowheads="1"/>
            </p:cNvSpPr>
            <p:nvPr/>
          </p:nvSpPr>
          <p:spPr bwMode="auto">
            <a:xfrm>
              <a:off x="4320" y="480"/>
              <a:ext cx="1066" cy="518"/>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72000" y="3505200"/>
            <a:ext cx="1557338" cy="369888"/>
          </a:xfrm>
          <a:prstGeom prst="rect">
            <a:avLst/>
          </a:prstGeom>
          <a:noFill/>
          <a:ln w="9525">
            <a:noFill/>
            <a:miter lim="800000"/>
            <a:headEnd/>
            <a:tailEnd/>
          </a:ln>
        </p:spPr>
        <p:txBody>
          <a:bodyPr wrap="none">
            <a:spAutoFit/>
          </a:bodyPr>
          <a:lstStyle/>
          <a:p>
            <a:r>
              <a:rPr lang="en-US"/>
              <a:t>Branch factor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3200400" y="1676400"/>
            <a:ext cx="9906000" cy="4538663"/>
          </a:xfrm>
          <a:prstGeom prst="rect">
            <a:avLst/>
          </a:prstGeom>
          <a:noFill/>
          <a:ln w="9525">
            <a:noFill/>
            <a:miter lim="800000"/>
            <a:headEnd/>
            <a:tailEnd/>
          </a:ln>
        </p:spPr>
      </p:pic>
      <p:sp>
        <p:nvSpPr>
          <p:cNvPr id="51203" name="Rectangle 4"/>
          <p:cNvSpPr>
            <a:spLocks noChangeArrowheads="1"/>
          </p:cNvSpPr>
          <p:nvPr/>
        </p:nvSpPr>
        <p:spPr bwMode="auto">
          <a:xfrm>
            <a:off x="-4724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1524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3" cstate="print"/>
          <a:srcRect/>
          <a:stretch>
            <a:fillRect/>
          </a:stretch>
        </p:blipFill>
        <p:spPr bwMode="auto">
          <a:xfrm>
            <a:off x="7635240" y="3429000"/>
            <a:ext cx="1508760" cy="2057400"/>
          </a:xfrm>
          <a:prstGeom prst="rect">
            <a:avLst/>
          </a:prstGeom>
          <a:noFill/>
        </p:spPr>
      </p:pic>
      <p:pic>
        <p:nvPicPr>
          <p:cNvPr id="112" name="Picture 7" descr="115_1558"/>
          <p:cNvPicPr>
            <a:picLocks noChangeAspect="1" noChangeArrowheads="1"/>
          </p:cNvPicPr>
          <p:nvPr/>
        </p:nvPicPr>
        <p:blipFill>
          <a:blip r:embed="rId4" cstate="print"/>
          <a:srcRect/>
          <a:stretch>
            <a:fillRect/>
          </a:stretch>
        </p:blipFill>
        <p:spPr bwMode="auto">
          <a:xfrm>
            <a:off x="5577840" y="41910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5" cstate="print"/>
          <a:srcRect/>
          <a:stretch>
            <a:fillRect/>
          </a:stretch>
        </p:blipFill>
        <p:spPr bwMode="auto">
          <a:xfrm rot="5400000">
            <a:off x="4534243" y="32533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Image Representation and Matching</a:t>
            </a:r>
            <a:endParaRPr lang="en-US" dirty="0"/>
          </a:p>
        </p:txBody>
      </p:sp>
      <p:grpSp>
        <p:nvGrpSpPr>
          <p:cNvPr id="75" name="Group 74"/>
          <p:cNvGrpSpPr/>
          <p:nvPr/>
        </p:nvGrpSpPr>
        <p:grpSpPr>
          <a:xfrm>
            <a:off x="1066800" y="1981200"/>
            <a:ext cx="2141538" cy="2081984"/>
            <a:chOff x="1828987" y="2437924"/>
            <a:chExt cx="2141538" cy="2081984"/>
          </a:xfrm>
        </p:grpSpPr>
        <p:pic>
          <p:nvPicPr>
            <p:cNvPr id="34" name="Picture 5" descr="obj14__0"/>
            <p:cNvPicPr>
              <a:picLocks noChangeAspect="1" noChangeArrowheads="1"/>
            </p:cNvPicPr>
            <p:nvPr/>
          </p:nvPicPr>
          <p:blipFill>
            <a:blip r:embed="rId6"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122498" y="2182750"/>
            <a:ext cx="2147438" cy="2087720"/>
            <a:chOff x="1828987" y="2437924"/>
            <a:chExt cx="2141538" cy="2081984"/>
          </a:xfrm>
        </p:grpSpPr>
        <p:pic>
          <p:nvPicPr>
            <p:cNvPr id="95" name="Picture 5" descr="obj14__0"/>
            <p:cNvPicPr>
              <a:picLocks noChangeAspect="1" noChangeArrowheads="1"/>
            </p:cNvPicPr>
            <p:nvPr/>
          </p:nvPicPr>
          <p:blipFill>
            <a:blip r:embed="rId6"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52600" y="1447800"/>
            <a:ext cx="1074333" cy="461665"/>
          </a:xfrm>
          <a:prstGeom prst="rect">
            <a:avLst/>
          </a:prstGeom>
          <a:noFill/>
        </p:spPr>
        <p:txBody>
          <a:bodyPr wrap="none" rtlCol="0">
            <a:spAutoFit/>
          </a:bodyPr>
          <a:lstStyle/>
          <a:p>
            <a:r>
              <a:rPr lang="en-US" sz="2400" b="1" dirty="0" smtClean="0"/>
              <a:t>Query</a:t>
            </a:r>
            <a:endParaRPr lang="en-US" sz="2400" b="1" dirty="0"/>
          </a:p>
        </p:txBody>
      </p:sp>
      <p:sp>
        <p:nvSpPr>
          <p:cNvPr id="114" name="TextBox 113"/>
          <p:cNvSpPr txBox="1"/>
          <p:nvPr/>
        </p:nvSpPr>
        <p:spPr>
          <a:xfrm>
            <a:off x="6644640" y="1295400"/>
            <a:ext cx="1555234" cy="461665"/>
          </a:xfrm>
          <a:prstGeom prst="rect">
            <a:avLst/>
          </a:prstGeom>
          <a:noFill/>
        </p:spPr>
        <p:txBody>
          <a:bodyPr wrap="none" rtlCol="0">
            <a:spAutoFit/>
          </a:bodyPr>
          <a:lstStyle/>
          <a:p>
            <a:r>
              <a:rPr lang="en-US" sz="2400" b="1" dirty="0" smtClean="0"/>
              <a:t>Database</a:t>
            </a:r>
            <a:endParaRPr lang="en-US" sz="2400" b="1" dirty="0"/>
          </a:p>
        </p:txBody>
      </p:sp>
      <p:sp>
        <p:nvSpPr>
          <p:cNvPr id="117" name="TextBox 116"/>
          <p:cNvSpPr txBox="1"/>
          <p:nvPr/>
        </p:nvSpPr>
        <p:spPr>
          <a:xfrm>
            <a:off x="381000" y="4953000"/>
            <a:ext cx="4267200" cy="1200328"/>
          </a:xfrm>
          <a:prstGeom prst="rect">
            <a:avLst/>
          </a:prstGeom>
          <a:noFill/>
        </p:spPr>
        <p:txBody>
          <a:bodyPr wrap="square" rtlCol="0">
            <a:spAutoFit/>
          </a:bodyPr>
          <a:lstStyle/>
          <a:p>
            <a:r>
              <a:rPr lang="en-US" sz="2400" dirty="0" smtClean="0"/>
              <a:t>Compute </a:t>
            </a:r>
            <a:r>
              <a:rPr lang="en-US" sz="2400" dirty="0" smtClean="0"/>
              <a:t>feature </a:t>
            </a:r>
            <a:r>
              <a:rPr lang="en-US" sz="2400" dirty="0" smtClean="0"/>
              <a:t>points (aka </a:t>
            </a:r>
            <a:r>
              <a:rPr lang="en-US" sz="2400" dirty="0" err="1" smtClean="0"/>
              <a:t>keypoints</a:t>
            </a:r>
            <a:r>
              <a:rPr lang="en-US" sz="2400" dirty="0" smtClean="0"/>
              <a:t>) for every image in the database and the query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Can we be more accurate?</a:t>
            </a:r>
            <a:endParaRPr lang="en-US" sz="3600"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grpSp>
        <p:nvGrpSpPr>
          <p:cNvPr id="27" name="Group 26"/>
          <p:cNvGrpSpPr/>
          <p:nvPr/>
        </p:nvGrpSpPr>
        <p:grpSpPr>
          <a:xfrm>
            <a:off x="1905000" y="3687457"/>
            <a:ext cx="1126202" cy="1590020"/>
            <a:chOff x="1144292" y="2780502"/>
            <a:chExt cx="1126202" cy="1590020"/>
          </a:xfrm>
        </p:grpSpPr>
        <p:sp>
          <p:nvSpPr>
            <p:cNvPr id="9" name="TextBox 8"/>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0" name="TextBox 9"/>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1" name="TextBox 10"/>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12" name="TextBox 11"/>
            <p:cNvSpPr txBox="1"/>
            <p:nvPr/>
          </p:nvSpPr>
          <p:spPr>
            <a:xfrm>
              <a:off x="17538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3" name="TextBox 1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4" name="Freeform 13"/>
          <p:cNvSpPr/>
          <p:nvPr/>
        </p:nvSpPr>
        <p:spPr>
          <a:xfrm>
            <a:off x="1522708" y="342155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257800" y="5135257"/>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6" name="TextBox 15"/>
          <p:cNvSpPr txBox="1"/>
          <p:nvPr/>
        </p:nvSpPr>
        <p:spPr>
          <a:xfrm>
            <a:off x="6096000" y="5516257"/>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8" name="TextBox 17"/>
          <p:cNvSpPr txBox="1"/>
          <p:nvPr/>
        </p:nvSpPr>
        <p:spPr>
          <a:xfrm>
            <a:off x="6021092" y="5934559"/>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9" name="TextBox 18"/>
          <p:cNvSpPr txBox="1"/>
          <p:nvPr/>
        </p:nvSpPr>
        <p:spPr>
          <a:xfrm>
            <a:off x="5562600" y="5897257"/>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20" name="Freeform 19"/>
          <p:cNvSpPr/>
          <p:nvPr/>
        </p:nvSpPr>
        <p:spPr>
          <a:xfrm>
            <a:off x="5029200" y="4601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029200" y="2315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rot="655518">
            <a:off x="5368362" y="2755493"/>
            <a:ext cx="994642" cy="1320144"/>
            <a:chOff x="1144292" y="2780502"/>
            <a:chExt cx="994642" cy="1590020"/>
          </a:xfrm>
        </p:grpSpPr>
        <p:sp>
          <p:nvSpPr>
            <p:cNvPr id="29" name="TextBox 28"/>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30" name="TextBox 29"/>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32" name="TextBox 31"/>
            <p:cNvSpPr txBox="1"/>
            <p:nvPr/>
          </p:nvSpPr>
          <p:spPr>
            <a:xfrm>
              <a:off x="17538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33" name="TextBox 3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34" name="TextBox 33"/>
          <p:cNvSpPr txBox="1"/>
          <p:nvPr/>
        </p:nvSpPr>
        <p:spPr>
          <a:xfrm>
            <a:off x="6172200" y="4830457"/>
            <a:ext cx="404278" cy="523220"/>
          </a:xfrm>
          <a:prstGeom prst="rect">
            <a:avLst/>
          </a:prstGeom>
          <a:noFill/>
        </p:spPr>
        <p:txBody>
          <a:bodyPr wrap="none" rtlCol="0">
            <a:spAutoFit/>
          </a:bodyPr>
          <a:lstStyle/>
          <a:p>
            <a:r>
              <a:rPr lang="en-US" sz="2800" b="1" dirty="0" smtClean="0">
                <a:solidFill>
                  <a:schemeClr val="accent2">
                    <a:lumMod val="75000"/>
                  </a:schemeClr>
                </a:solidFill>
              </a:rPr>
              <a:t>h</a:t>
            </a:r>
            <a:endParaRPr lang="en-US" sz="2800" b="1" dirty="0">
              <a:solidFill>
                <a:schemeClr val="accent2">
                  <a:lumMod val="75000"/>
                </a:schemeClr>
              </a:solidFill>
            </a:endParaRPr>
          </a:p>
        </p:txBody>
      </p:sp>
      <p:sp>
        <p:nvSpPr>
          <p:cNvPr id="37" name="TextBox 36"/>
          <p:cNvSpPr txBox="1"/>
          <p:nvPr/>
        </p:nvSpPr>
        <p:spPr>
          <a:xfrm>
            <a:off x="6172200" y="2620657"/>
            <a:ext cx="404278" cy="523220"/>
          </a:xfrm>
          <a:prstGeom prst="rect">
            <a:avLst/>
          </a:prstGeom>
          <a:noFill/>
        </p:spPr>
        <p:txBody>
          <a:bodyPr wrap="none" rtlCol="0">
            <a:spAutoFit/>
          </a:bodyPr>
          <a:lstStyle/>
          <a:p>
            <a:r>
              <a:rPr lang="en-US" sz="2800" b="1" dirty="0" smtClean="0">
                <a:solidFill>
                  <a:schemeClr val="accent2">
                    <a:lumMod val="75000"/>
                  </a:schemeClr>
                </a:solidFill>
              </a:rPr>
              <a:t>h</a:t>
            </a:r>
            <a:endParaRPr lang="en-US" sz="2800" b="1" dirty="0">
              <a:solidFill>
                <a:schemeClr val="accent2">
                  <a:lumMod val="75000"/>
                </a:schemeClr>
              </a:solidFill>
            </a:endParaRPr>
          </a:p>
        </p:txBody>
      </p:sp>
      <p:sp>
        <p:nvSpPr>
          <p:cNvPr id="39" name="Right Arrow 38"/>
          <p:cNvSpPr/>
          <p:nvPr/>
        </p:nvSpPr>
        <p:spPr>
          <a:xfrm rot="19292038">
            <a:off x="3657600" y="376365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34799">
            <a:off x="3729377" y="5005585"/>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895600" y="2468257"/>
            <a:ext cx="2133600" cy="1200329"/>
          </a:xfrm>
          <a:prstGeom prst="rect">
            <a:avLst/>
          </a:prstGeom>
          <a:noFill/>
        </p:spPr>
        <p:txBody>
          <a:bodyPr wrap="square" rtlCol="0">
            <a:spAutoFit/>
          </a:bodyPr>
          <a:lstStyle/>
          <a:p>
            <a:pPr algn="ctr"/>
            <a:r>
              <a:rPr lang="en-US" sz="2400" dirty="0" smtClean="0"/>
              <a:t>Which matches better?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Can we be more accurate?</a:t>
            </a:r>
            <a:endParaRPr lang="en-US" sz="3600"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pic>
        <p:nvPicPr>
          <p:cNvPr id="4" name="Picture 2"/>
          <p:cNvPicPr>
            <a:picLocks noChangeAspect="1" noChangeArrowheads="1"/>
          </p:cNvPicPr>
          <p:nvPr/>
        </p:nvPicPr>
        <p:blipFill>
          <a:blip r:embed="rId3" cstate="print"/>
          <a:srcRect l="2823" t="-508" r="85668" b="71546"/>
          <a:stretch>
            <a:fillRect/>
          </a:stretch>
        </p:blipFill>
        <p:spPr bwMode="auto">
          <a:xfrm>
            <a:off x="1676400" y="2667000"/>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3" cstate="print"/>
          <a:srcRect l="51436" t="-508" r="37163" b="73963"/>
          <a:stretch>
            <a:fillRect/>
          </a:stretch>
        </p:blipFill>
        <p:spPr bwMode="auto">
          <a:xfrm>
            <a:off x="4648200" y="2584094"/>
            <a:ext cx="2565400" cy="2886075"/>
          </a:xfrm>
          <a:prstGeom prst="rect">
            <a:avLst/>
          </a:prstGeom>
          <a:noFill/>
          <a:ln w="12700" cap="sq">
            <a:noFill/>
            <a:miter lim="800000"/>
            <a:headEnd type="none" w="sm" len="sm"/>
            <a:tailEnd type="none" w="sm" len="sm"/>
          </a:ln>
        </p:spPr>
      </p:pic>
      <p:sp>
        <p:nvSpPr>
          <p:cNvPr id="15" name="TextBox 14"/>
          <p:cNvSpPr txBox="1"/>
          <p:nvPr/>
        </p:nvSpPr>
        <p:spPr>
          <a:xfrm>
            <a:off x="1905000" y="5638800"/>
            <a:ext cx="5474576" cy="461665"/>
          </a:xfrm>
          <a:prstGeom prst="rect">
            <a:avLst/>
          </a:prstGeom>
          <a:noFill/>
        </p:spPr>
        <p:txBody>
          <a:bodyPr wrap="none" rtlCol="0">
            <a:spAutoFit/>
          </a:bodyPr>
          <a:lstStyle/>
          <a:p>
            <a:r>
              <a:rPr lang="en-US" sz="2400" dirty="0" smtClean="0"/>
              <a:t>Real objects have consistent geometry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p:txBody>
          <a:bodyPr/>
          <a:lstStyle/>
          <a:p>
            <a:r>
              <a:rPr lang="en-US" dirty="0" smtClean="0"/>
              <a:t>Goal: Given a set of possible </a:t>
            </a:r>
            <a:r>
              <a:rPr lang="en-US" dirty="0" err="1" smtClean="0"/>
              <a:t>keypoint</a:t>
            </a:r>
            <a:r>
              <a:rPr lang="en-US" dirty="0" smtClean="0"/>
              <a:t> matches, figure out which ones are geometrically consistent</a:t>
            </a:r>
          </a:p>
        </p:txBody>
      </p:sp>
      <p:sp>
        <p:nvSpPr>
          <p:cNvPr id="4" name="TextBox 3"/>
          <p:cNvSpPr txBox="1"/>
          <p:nvPr/>
        </p:nvSpPr>
        <p:spPr>
          <a:xfrm>
            <a:off x="2514600" y="3352800"/>
            <a:ext cx="3738524" cy="523220"/>
          </a:xfrm>
          <a:prstGeom prst="rect">
            <a:avLst/>
          </a:prstGeom>
          <a:noFill/>
        </p:spPr>
        <p:txBody>
          <a:bodyPr wrap="none" rtlCol="0">
            <a:spAutoFit/>
          </a:bodyPr>
          <a:lstStyle/>
          <a:p>
            <a:r>
              <a:rPr lang="en-US" sz="2800" b="1" dirty="0" smtClean="0">
                <a:solidFill>
                  <a:schemeClr val="accent2">
                    <a:lumMod val="75000"/>
                  </a:schemeClr>
                </a:solidFill>
              </a:rPr>
              <a:t>How can we do this?</a:t>
            </a:r>
            <a:endParaRPr lang="en-US" sz="2800" b="1" dirty="0">
              <a:solidFill>
                <a:schemeClr val="accent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457200" y="838200"/>
            <a:ext cx="8229600" cy="5135563"/>
          </a:xfrm>
        </p:spPr>
        <p:txBody>
          <a:bodyPr/>
          <a:lstStyle/>
          <a:p>
            <a:pPr>
              <a:buNone/>
            </a:pPr>
            <a:r>
              <a:rPr lang="en-US" dirty="0" smtClean="0"/>
              <a:t>RANSAC for affine transform</a:t>
            </a:r>
          </a:p>
        </p:txBody>
      </p:sp>
      <p:grpSp>
        <p:nvGrpSpPr>
          <p:cNvPr id="4" name="Group 4"/>
          <p:cNvGrpSpPr/>
          <p:nvPr/>
        </p:nvGrpSpPr>
        <p:grpSpPr>
          <a:xfrm>
            <a:off x="4268492" y="1707360"/>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1" name="Freeform 10"/>
          <p:cNvSpPr/>
          <p:nvPr/>
        </p:nvSpPr>
        <p:spPr>
          <a:xfrm>
            <a:off x="3886200" y="14414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00800" y="13652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6741908" y="1784432"/>
            <a:ext cx="778726" cy="1320252"/>
            <a:chOff x="1144292" y="2780502"/>
            <a:chExt cx="778726" cy="1590150"/>
          </a:xfrm>
        </p:grpSpPr>
        <p:sp>
          <p:nvSpPr>
            <p:cNvPr id="14" name="TextBox 13"/>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5" name="TextBox 14"/>
            <p:cNvSpPr txBox="1"/>
            <p:nvPr/>
          </p:nvSpPr>
          <p:spPr>
            <a:xfrm>
              <a:off x="1144292" y="3694901"/>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6" name="TextBox 15"/>
            <p:cNvSpPr txBox="1"/>
            <p:nvPr/>
          </p:nvSpPr>
          <p:spPr>
            <a:xfrm>
              <a:off x="1537976" y="384743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7" name="TextBox 16"/>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8" name="TextBox 17"/>
          <p:cNvSpPr txBox="1"/>
          <p:nvPr/>
        </p:nvSpPr>
        <p:spPr>
          <a:xfrm>
            <a:off x="6553200" y="2051058"/>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61" name="Group 60"/>
          <p:cNvGrpSpPr/>
          <p:nvPr/>
        </p:nvGrpSpPr>
        <p:grpSpPr>
          <a:xfrm>
            <a:off x="4497092" y="2012160"/>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706892" y="2088360"/>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343400" y="4937617"/>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47" name="Freeform 46"/>
          <p:cNvSpPr/>
          <p:nvPr/>
        </p:nvSpPr>
        <p:spPr>
          <a:xfrm>
            <a:off x="3961108" y="46717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475708" y="45955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6819657" y="5014542"/>
            <a:ext cx="774336" cy="1290692"/>
            <a:chOff x="1144292" y="2780502"/>
            <a:chExt cx="774336" cy="1554546"/>
          </a:xfrm>
        </p:grpSpPr>
        <p:sp>
          <p:nvSpPr>
            <p:cNvPr id="50" name="TextBox 49"/>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51" name="TextBox 50"/>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52" name="TextBox 51"/>
            <p:cNvSpPr txBox="1"/>
            <p:nvPr/>
          </p:nvSpPr>
          <p:spPr>
            <a:xfrm>
              <a:off x="1533586" y="3811829"/>
              <a:ext cx="385042" cy="523219"/>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53" name="TextBox 5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54" name="TextBox 53"/>
          <p:cNvSpPr txBox="1"/>
          <p:nvPr/>
        </p:nvSpPr>
        <p:spPr>
          <a:xfrm>
            <a:off x="6628108" y="5281315"/>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72" name="Group 71"/>
          <p:cNvGrpSpPr/>
          <p:nvPr/>
        </p:nvGrpSpPr>
        <p:grpSpPr>
          <a:xfrm>
            <a:off x="4495800" y="3886200"/>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6705600" y="3962400"/>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257801" y="3581400"/>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410200" y="3657600"/>
            <a:ext cx="1219200" cy="646331"/>
          </a:xfrm>
          <a:prstGeom prst="rect">
            <a:avLst/>
          </a:prstGeom>
          <a:noFill/>
        </p:spPr>
        <p:txBody>
          <a:bodyPr wrap="square" rtlCol="0">
            <a:spAutoFit/>
          </a:bodyPr>
          <a:lstStyle/>
          <a:p>
            <a:pPr algn="ctr"/>
            <a:r>
              <a:rPr lang="en-US" dirty="0" smtClean="0"/>
              <a:t>Affine Transform</a:t>
            </a:r>
            <a:endParaRPr lang="en-US" dirty="0"/>
          </a:p>
        </p:txBody>
      </p:sp>
      <p:grpSp>
        <p:nvGrpSpPr>
          <p:cNvPr id="87" name="Group 86"/>
          <p:cNvGrpSpPr/>
          <p:nvPr/>
        </p:nvGrpSpPr>
        <p:grpSpPr>
          <a:xfrm>
            <a:off x="6781800" y="5327658"/>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541004" y="5251458"/>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582331" y="5454227"/>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09600" y="2369403"/>
            <a:ext cx="3048000" cy="830997"/>
          </a:xfrm>
          <a:prstGeom prst="rect">
            <a:avLst/>
          </a:prstGeom>
          <a:noFill/>
        </p:spPr>
        <p:txBody>
          <a:bodyPr wrap="square" rtlCol="0">
            <a:spAutoFit/>
          </a:bodyPr>
          <a:lstStyle/>
          <a:p>
            <a:r>
              <a:rPr lang="en-US" sz="2400" dirty="0" smtClean="0"/>
              <a:t>Randomly choose 3 matching pairs</a:t>
            </a:r>
            <a:endParaRPr lang="en-US" sz="2400" dirty="0"/>
          </a:p>
        </p:txBody>
      </p:sp>
      <p:sp>
        <p:nvSpPr>
          <p:cNvPr id="101" name="TextBox 100"/>
          <p:cNvSpPr txBox="1"/>
          <p:nvPr/>
        </p:nvSpPr>
        <p:spPr>
          <a:xfrm>
            <a:off x="609600" y="3664803"/>
            <a:ext cx="3048000" cy="830997"/>
          </a:xfrm>
          <a:prstGeom prst="rect">
            <a:avLst/>
          </a:prstGeom>
          <a:noFill/>
        </p:spPr>
        <p:txBody>
          <a:bodyPr wrap="square" rtlCol="0">
            <a:spAutoFit/>
          </a:bodyPr>
          <a:lstStyle/>
          <a:p>
            <a:r>
              <a:rPr lang="en-US" sz="2400" dirty="0" smtClean="0"/>
              <a:t>Estimate transformation</a:t>
            </a:r>
            <a:endParaRPr lang="en-US" sz="2400" dirty="0"/>
          </a:p>
        </p:txBody>
      </p:sp>
      <p:sp>
        <p:nvSpPr>
          <p:cNvPr id="102" name="TextBox 101"/>
          <p:cNvSpPr txBox="1"/>
          <p:nvPr/>
        </p:nvSpPr>
        <p:spPr>
          <a:xfrm>
            <a:off x="533400" y="5334000"/>
            <a:ext cx="3048000" cy="1200329"/>
          </a:xfrm>
          <a:prstGeom prst="rect">
            <a:avLst/>
          </a:prstGeom>
          <a:noFill/>
        </p:spPr>
        <p:txBody>
          <a:bodyPr wrap="square" rtlCol="0">
            <a:spAutoFit/>
          </a:bodyPr>
          <a:lstStyle/>
          <a:p>
            <a:r>
              <a:rPr lang="en-US" sz="2400" dirty="0" smtClean="0"/>
              <a:t>Predict remaining points and count “inliers”</a:t>
            </a:r>
          </a:p>
        </p:txBody>
      </p:sp>
      <p:sp>
        <p:nvSpPr>
          <p:cNvPr id="103" name="TextBox 102"/>
          <p:cNvSpPr txBox="1"/>
          <p:nvPr/>
        </p:nvSpPr>
        <p:spPr>
          <a:xfrm>
            <a:off x="304800" y="1676400"/>
            <a:ext cx="2477601" cy="461665"/>
          </a:xfrm>
          <a:prstGeom prst="rect">
            <a:avLst/>
          </a:prstGeom>
          <a:noFill/>
        </p:spPr>
        <p:txBody>
          <a:bodyPr wrap="none" rtlCol="0">
            <a:spAutoFit/>
          </a:bodyPr>
          <a:lstStyle/>
          <a:p>
            <a:r>
              <a:rPr lang="en-US" sz="2400" dirty="0" smtClean="0"/>
              <a:t>Repeat N times:</a:t>
            </a:r>
            <a:endParaRPr lang="en-US" sz="2400" dirty="0"/>
          </a:p>
        </p:txBody>
      </p:sp>
      <p:sp>
        <p:nvSpPr>
          <p:cNvPr id="106" name="Freeform 105"/>
          <p:cNvSpPr/>
          <p:nvPr/>
        </p:nvSpPr>
        <p:spPr>
          <a:xfrm>
            <a:off x="5105401" y="5867400"/>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smtClean="0"/>
              <a:t>Application: Large-Scale Retrieval</a:t>
            </a:r>
            <a:endParaRPr lang="de-CH" smtClean="0"/>
          </a:p>
        </p:txBody>
      </p:sp>
      <p:sp>
        <p:nvSpPr>
          <p:cNvPr id="54275" name="Content Placeholder 8"/>
          <p:cNvSpPr>
            <a:spLocks noGrp="1"/>
          </p:cNvSpPr>
          <p:nvPr>
            <p:ph idx="1"/>
          </p:nvPr>
        </p:nvSpPr>
        <p:spPr/>
        <p:txBody>
          <a:bodyPr/>
          <a:lstStyle/>
          <a:p>
            <a:endParaRPr lang="en-US" smtClean="0"/>
          </a:p>
        </p:txBody>
      </p:sp>
      <p:sp>
        <p:nvSpPr>
          <p:cNvPr id="54278" name="Rectangle 7"/>
          <p:cNvSpPr>
            <a:spLocks noChangeArrowheads="1"/>
          </p:cNvSpPr>
          <p:nvPr/>
        </p:nvSpPr>
        <p:spPr bwMode="auto">
          <a:xfrm>
            <a:off x="7054850" y="6450013"/>
            <a:ext cx="1809750" cy="338137"/>
          </a:xfrm>
          <a:prstGeom prst="rect">
            <a:avLst/>
          </a:prstGeom>
          <a:noFill/>
          <a:ln w="9525">
            <a:noFill/>
            <a:miter lim="800000"/>
            <a:headEnd/>
            <a:tailEnd/>
          </a:ln>
        </p:spPr>
        <p:txBody>
          <a:bodyPr wrap="none">
            <a:spAutoFit/>
          </a:bodyPr>
          <a:lstStyle/>
          <a:p>
            <a:pPr eaLnBrk="0" hangingPunct="0"/>
            <a:r>
              <a:rPr lang="en-US" sz="1600" dirty="0"/>
              <a:t>[</a:t>
            </a:r>
            <a:r>
              <a:rPr lang="en-US" sz="1600" dirty="0" err="1"/>
              <a:t>Philbin</a:t>
            </a:r>
            <a:r>
              <a:rPr lang="en-US" sz="1600" dirty="0"/>
              <a:t> CVPR’07]</a:t>
            </a:r>
            <a:endParaRPr lang="de-CH" sz="1600" dirty="0"/>
          </a:p>
        </p:txBody>
      </p:sp>
      <p:sp>
        <p:nvSpPr>
          <p:cNvPr id="54279" name="Rectangle 10"/>
          <p:cNvSpPr>
            <a:spLocks noChangeArrowheads="1"/>
          </p:cNvSpPr>
          <p:nvPr/>
        </p:nvSpPr>
        <p:spPr bwMode="auto">
          <a:xfrm>
            <a:off x="701675" y="60579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048000" y="60960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3" cstate="print"/>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smtClean="0"/>
              <a:t>Application: Image Auto-Annotation</a:t>
            </a:r>
            <a:endParaRPr lang="de-CH" smtClean="0"/>
          </a:p>
        </p:txBody>
      </p:sp>
      <p:sp>
        <p:nvSpPr>
          <p:cNvPr id="56323" name="Content Placeholder 20"/>
          <p:cNvSpPr>
            <a:spLocks noGrp="1"/>
          </p:cNvSpPr>
          <p:nvPr>
            <p:ph idx="1"/>
          </p:nvPr>
        </p:nvSpPr>
        <p:spPr/>
        <p:txBody>
          <a:bodyPr/>
          <a:lstStyle/>
          <a:p>
            <a:endParaRPr lang="en-US" smtClean="0"/>
          </a:p>
        </p:txBody>
      </p:sp>
      <p:pic>
        <p:nvPicPr>
          <p:cNvPr id="56326" name="Picture 7" descr="Picture 13.png"/>
          <p:cNvPicPr>
            <a:picLocks noChangeAspect="1"/>
          </p:cNvPicPr>
          <p:nvPr/>
        </p:nvPicPr>
        <p:blipFill>
          <a:blip r:embed="rId3" cstate="print"/>
          <a:srcRect l="2238" r="1492" b="19716"/>
          <a:stretch>
            <a:fillRect/>
          </a:stretch>
        </p:blipFill>
        <p:spPr bwMode="auto">
          <a:xfrm>
            <a:off x="409575" y="1092200"/>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4" cstate="print"/>
          <a:srcRect l="2632" t="3970" r="3320" b="17233"/>
          <a:stretch>
            <a:fillRect/>
          </a:stretch>
        </p:blipFill>
        <p:spPr bwMode="auto">
          <a:xfrm>
            <a:off x="5119688" y="3197225"/>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5" cstate="print"/>
          <a:srcRect r="1163" b="24336"/>
          <a:stretch>
            <a:fillRect/>
          </a:stretch>
        </p:blipFill>
        <p:spPr bwMode="auto">
          <a:xfrm>
            <a:off x="409575" y="3090863"/>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409575" y="5459413"/>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56200" y="1079500"/>
            <a:ext cx="3987800" cy="2109788"/>
            <a:chOff x="5156208" y="1603350"/>
            <a:chExt cx="3987792" cy="2109321"/>
          </a:xfrm>
        </p:grpSpPr>
        <p:pic>
          <p:nvPicPr>
            <p:cNvPr id="56340" name="Picture 12" descr="Picture 18.png"/>
            <p:cNvPicPr>
              <a:picLocks noChangeAspect="1"/>
            </p:cNvPicPr>
            <p:nvPr/>
          </p:nvPicPr>
          <p:blipFill>
            <a:blip r:embed="rId6"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6"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703888" y="4721225"/>
            <a:ext cx="2928937" cy="1884363"/>
            <a:chOff x="5156208" y="4670442"/>
            <a:chExt cx="2928915" cy="1884357"/>
          </a:xfrm>
        </p:grpSpPr>
        <p:pic>
          <p:nvPicPr>
            <p:cNvPr id="56338" name="Picture 15" descr="Picture 21.png"/>
            <p:cNvPicPr>
              <a:picLocks noChangeAspect="1"/>
            </p:cNvPicPr>
            <p:nvPr/>
          </p:nvPicPr>
          <p:blipFill>
            <a:blip r:embed="rId7"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7"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409575" y="6486525"/>
            <a:ext cx="1712728" cy="338554"/>
          </a:xfrm>
          <a:prstGeom prst="rect">
            <a:avLst/>
          </a:prstGeom>
          <a:noFill/>
          <a:ln w="9525">
            <a:noFill/>
            <a:miter lim="800000"/>
            <a:headEnd/>
            <a:tailEnd/>
          </a:ln>
        </p:spPr>
        <p:txBody>
          <a:bodyPr wrap="none">
            <a:spAutoFit/>
          </a:bodyPr>
          <a:lstStyle/>
          <a:p>
            <a:pPr eaLnBrk="0" hangingPunct="0"/>
            <a:r>
              <a:rPr lang="en-US" sz="1600" dirty="0"/>
              <a:t>[Quack CIVR’08]</a:t>
            </a:r>
            <a:endParaRPr lang="de-CH" sz="1600" dirty="0"/>
          </a:p>
        </p:txBody>
      </p:sp>
      <p:sp>
        <p:nvSpPr>
          <p:cNvPr id="56333" name="Rectangle 20"/>
          <p:cNvSpPr>
            <a:spLocks noChangeArrowheads="1"/>
          </p:cNvSpPr>
          <p:nvPr/>
        </p:nvSpPr>
        <p:spPr bwMode="auto">
          <a:xfrm>
            <a:off x="3367088" y="1055688"/>
            <a:ext cx="139858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111500" y="3136900"/>
            <a:ext cx="1893888"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75563" y="3173413"/>
            <a:ext cx="115093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16763" y="4633913"/>
            <a:ext cx="1654175" cy="584200"/>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653213" y="1092200"/>
            <a:ext cx="2543175"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Old Town Square (Prague)</a:t>
            </a:r>
            <a:endParaRPr lang="de-CH" sz="16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Example Applications</a:t>
            </a:r>
          </a:p>
        </p:txBody>
      </p:sp>
      <p:sp>
        <p:nvSpPr>
          <p:cNvPr id="55299" name="Content Placeholder 15"/>
          <p:cNvSpPr>
            <a:spLocks noGrp="1"/>
          </p:cNvSpPr>
          <p:nvPr>
            <p:ph idx="1"/>
          </p:nvPr>
        </p:nvSpPr>
        <p:spPr/>
        <p:txBody>
          <a:bodyPr/>
          <a:lstStyle/>
          <a:p>
            <a:endParaRPr lang="en-US" smtClean="0"/>
          </a:p>
        </p:txBody>
      </p:sp>
      <p:sp>
        <p:nvSpPr>
          <p:cNvPr id="55302" name="Text Box 4"/>
          <p:cNvSpPr txBox="1">
            <a:spLocks noChangeArrowheads="1"/>
          </p:cNvSpPr>
          <p:nvPr/>
        </p:nvSpPr>
        <p:spPr bwMode="auto">
          <a:xfrm>
            <a:off x="1233488" y="41624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smtClean="0"/>
              <a:t>Video Google System</a:t>
            </a:r>
          </a:p>
        </p:txBody>
      </p:sp>
      <p:sp>
        <p:nvSpPr>
          <p:cNvPr id="7" name="Content Placeholder 6"/>
          <p:cNvSpPr>
            <a:spLocks noGrp="1"/>
          </p:cNvSpPr>
          <p:nvPr>
            <p:ph idx="1"/>
          </p:nvPr>
        </p:nvSpPr>
        <p:spPr>
          <a:xfrm>
            <a:off x="457200" y="1219200"/>
            <a:ext cx="4478338" cy="5334000"/>
          </a:xfrm>
        </p:spPr>
        <p:txBody>
          <a:bodyPr>
            <a:normAutofit fontScale="85000" lnSpcReduction="10000"/>
          </a:bodyPr>
          <a:lstStyle/>
          <a:p>
            <a:pPr marL="457200" indent="-457200">
              <a:buFont typeface="+mj-lt"/>
              <a:buAutoNum type="arabicPeriod"/>
              <a:defRPr/>
            </a:pPr>
            <a:r>
              <a:rPr lang="en-US" dirty="0" smtClean="0"/>
              <a:t>Collect all words within query region</a:t>
            </a:r>
          </a:p>
          <a:p>
            <a:pPr marL="457200" indent="-457200">
              <a:buFont typeface="+mj-lt"/>
              <a:buAutoNum type="arabicPeriod"/>
              <a:defRPr/>
            </a:pPr>
            <a:r>
              <a:rPr lang="en-US" dirty="0" smtClean="0"/>
              <a:t>Inverted file index to find relevant frames</a:t>
            </a:r>
          </a:p>
          <a:p>
            <a:pPr marL="457200" indent="-457200">
              <a:buFont typeface="+mj-lt"/>
              <a:buAutoNum type="arabicPeriod"/>
              <a:defRPr/>
            </a:pPr>
            <a:r>
              <a:rPr lang="en-US" dirty="0" smtClean="0"/>
              <a:t>Compare word counts</a:t>
            </a:r>
          </a:p>
          <a:p>
            <a:pPr marL="457200" indent="-457200">
              <a:buFont typeface="+mj-lt"/>
              <a:buAutoNum type="arabicPeriod"/>
              <a:defRPr/>
            </a:pPr>
            <a:r>
              <a:rPr lang="en-US" dirty="0" smtClean="0"/>
              <a:t>Spatial verification</a:t>
            </a:r>
            <a:endParaRPr lang="en-US" dirty="0" smtClean="0">
              <a:hlinkClick r:id="rId3"/>
            </a:endParaRPr>
          </a:p>
          <a:p>
            <a:pPr>
              <a:buFont typeface="Arial" pitchFamily="34" charset="0"/>
              <a:buChar char="•"/>
              <a:defRPr/>
            </a:pPr>
            <a:endParaRPr lang="en-US" dirty="0" smtClean="0">
              <a:hlinkClick r:id="rId3"/>
            </a:endParaRPr>
          </a:p>
          <a:p>
            <a:pPr>
              <a:buFontTx/>
              <a:buNone/>
              <a:defRPr/>
            </a:pPr>
            <a:r>
              <a:rPr lang="en-US" dirty="0" smtClean="0"/>
              <a:t>[</a:t>
            </a:r>
            <a:r>
              <a:rPr lang="en-US" dirty="0" err="1" smtClean="0"/>
              <a:t>Sivic</a:t>
            </a:r>
            <a:r>
              <a:rPr lang="en-US" dirty="0" smtClean="0"/>
              <a:t> </a:t>
            </a:r>
            <a:r>
              <a:rPr lang="en-US" dirty="0" smtClean="0"/>
              <a:t>&amp; </a:t>
            </a:r>
            <a:r>
              <a:rPr lang="en-US" dirty="0" err="1" smtClean="0"/>
              <a:t>Zisserman</a:t>
            </a:r>
            <a:r>
              <a:rPr lang="en-US" dirty="0" smtClean="0"/>
              <a:t>, </a:t>
            </a:r>
            <a:r>
              <a:rPr lang="en-US" smtClean="0"/>
              <a:t>ICCV </a:t>
            </a:r>
            <a:r>
              <a:rPr lang="en-US" smtClean="0"/>
              <a:t>2003]</a:t>
            </a:r>
            <a:endParaRPr lang="en-US" dirty="0" smtClean="0">
              <a:hlinkClick r:id="rId3"/>
            </a:endParaRPr>
          </a:p>
          <a:p>
            <a:pPr>
              <a:buFontTx/>
              <a:buNone/>
              <a:defRPr/>
            </a:pPr>
            <a:endParaRPr lang="en-US" dirty="0" smtClean="0">
              <a:hlinkClick r:id="rId3"/>
            </a:endParaRPr>
          </a:p>
          <a:p>
            <a:pPr marL="0" indent="0">
              <a:buNone/>
              <a:defRPr/>
            </a:pPr>
            <a:r>
              <a:rPr lang="en-US" dirty="0" smtClean="0"/>
              <a:t>Demo online </a:t>
            </a:r>
            <a:r>
              <a:rPr lang="en-US" dirty="0" err="1" smtClean="0"/>
              <a:t>at</a:t>
            </a:r>
            <a:r>
              <a:rPr lang="en-US" sz="2800" dirty="0" err="1" smtClean="0">
                <a:hlinkClick r:id="rId3"/>
              </a:rPr>
              <a:t>http</a:t>
            </a:r>
            <a:r>
              <a:rPr lang="en-US" sz="2800" dirty="0" smtClean="0">
                <a:hlinkClick r:id="rId3"/>
              </a:rPr>
              <a:t>://www.robots.ox.ac.uk/~vgg/research/vgoogle/index.html</a:t>
            </a:r>
            <a:endParaRPr lang="en-US" sz="2800" dirty="0" smtClean="0"/>
          </a:p>
          <a:p>
            <a:pPr>
              <a:buFont typeface="Arial" charset="0"/>
              <a:buNone/>
              <a:defRPr/>
            </a:pPr>
            <a:endParaRPr lang="en-US" sz="1800" dirty="0" smtClean="0"/>
          </a:p>
          <a:p>
            <a:pPr>
              <a:buFont typeface="Arial" pitchFamily="34" charset="0"/>
              <a:buChar char="•"/>
              <a:defRPr/>
            </a:pPr>
            <a:endParaRPr lang="en-US" dirty="0"/>
          </a:p>
        </p:txBody>
      </p:sp>
      <p:pic>
        <p:nvPicPr>
          <p:cNvPr id="52230" name="Picture 7" descr="face.jpg"/>
          <p:cNvPicPr>
            <a:picLocks noChangeAspect="1"/>
          </p:cNvPicPr>
          <p:nvPr/>
        </p:nvPicPr>
        <p:blipFill>
          <a:blip r:embed="rId4" cstate="print"/>
          <a:srcRect/>
          <a:stretch>
            <a:fillRect/>
          </a:stretch>
        </p:blipFill>
        <p:spPr bwMode="auto">
          <a:xfrm>
            <a:off x="5707063" y="333375"/>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094288" y="52022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6881813" y="23447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089525" y="23495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094288" y="37623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6881813" y="52165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6881813" y="37560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9852025" y="0"/>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4717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4258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1520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4152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3373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1288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764463" y="812800"/>
            <a:ext cx="1219200" cy="708025"/>
          </a:xfrm>
          <a:prstGeom prst="rect">
            <a:avLst/>
          </a:prstGeom>
          <a:noFill/>
          <a:ln w="9525">
            <a:noFill/>
            <a:miter lim="800000"/>
            <a:headEnd/>
            <a:tailEnd/>
          </a:ln>
        </p:spPr>
        <p:txBody>
          <a:bodyPr>
            <a:spAutoFit/>
          </a:bodyPr>
          <a:lstStyle/>
          <a:p>
            <a:r>
              <a:rPr lang="en-US"/>
              <a:t>Query region</a:t>
            </a:r>
          </a:p>
        </p:txBody>
      </p:sp>
      <p:sp>
        <p:nvSpPr>
          <p:cNvPr id="29" name="Down Arrow 28"/>
          <p:cNvSpPr>
            <a:spLocks noChangeArrowheads="1"/>
          </p:cNvSpPr>
          <p:nvPr/>
        </p:nvSpPr>
        <p:spPr bwMode="auto">
          <a:xfrm>
            <a:off x="6618288" y="1916113"/>
            <a:ext cx="276225" cy="42068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a:p>
        </p:txBody>
      </p:sp>
      <p:sp>
        <p:nvSpPr>
          <p:cNvPr id="30" name="TextBox 29"/>
          <p:cNvSpPr txBox="1">
            <a:spLocks noChangeArrowheads="1"/>
          </p:cNvSpPr>
          <p:nvPr/>
        </p:nvSpPr>
        <p:spPr bwMode="auto">
          <a:xfrm rot="5400000">
            <a:off x="7417594" y="4463257"/>
            <a:ext cx="2763837" cy="400050"/>
          </a:xfrm>
          <a:prstGeom prst="rect">
            <a:avLst/>
          </a:prstGeom>
          <a:noFill/>
          <a:ln w="9525">
            <a:noFill/>
            <a:miter lim="800000"/>
            <a:headEnd/>
            <a:tailEnd/>
          </a:ln>
        </p:spPr>
        <p:txBody>
          <a:bodyPr>
            <a:spAutoFit/>
          </a:bodyPr>
          <a:lstStyle/>
          <a:p>
            <a:r>
              <a:rPr lang="en-US"/>
              <a:t>Retrieved frames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Uses of </a:t>
            </a:r>
            <a:r>
              <a:rPr lang="en-US" dirty="0" smtClean="0"/>
              <a:t>Feature </a:t>
            </a:r>
            <a:r>
              <a:rPr lang="en-US" dirty="0" smtClean="0"/>
              <a:t>Points</a:t>
            </a:r>
            <a:endParaRPr lang="en-US" dirty="0"/>
          </a:p>
        </p:txBody>
      </p:sp>
      <p:sp>
        <p:nvSpPr>
          <p:cNvPr id="3" name="Content Placeholder 2"/>
          <p:cNvSpPr>
            <a:spLocks noGrp="1"/>
          </p:cNvSpPr>
          <p:nvPr>
            <p:ph idx="1"/>
          </p:nvPr>
        </p:nvSpPr>
        <p:spPr>
          <a:xfrm>
            <a:off x="457200" y="990600"/>
            <a:ext cx="8382000" cy="5135563"/>
          </a:xfrm>
        </p:spPr>
        <p:txBody>
          <a:bodyPr>
            <a:normAutofit/>
          </a:bodyPr>
          <a:lstStyle/>
          <a:p>
            <a:r>
              <a:rPr lang="en-US" sz="2800" dirty="0" smtClean="0"/>
              <a:t>Feature </a:t>
            </a:r>
            <a:r>
              <a:rPr lang="en-US" sz="2800" dirty="0" smtClean="0"/>
              <a:t>points can be detected reliably in different images at the same 3D location</a:t>
            </a:r>
          </a:p>
          <a:p>
            <a:pPr lvl="1"/>
            <a:r>
              <a:rPr lang="en-US" sz="2400" dirty="0" smtClean="0"/>
              <a:t>DOG interest points are localized in x, y, scale</a:t>
            </a:r>
          </a:p>
          <a:p>
            <a:endParaRPr lang="en-US" sz="2800" dirty="0" smtClean="0"/>
          </a:p>
          <a:p>
            <a:r>
              <a:rPr lang="en-US" sz="2800" dirty="0" smtClean="0"/>
              <a:t>SIFT is robust to rotation and small deformation</a:t>
            </a:r>
          </a:p>
          <a:p>
            <a:endParaRPr lang="en-US" sz="2800" dirty="0" smtClean="0"/>
          </a:p>
          <a:p>
            <a:r>
              <a:rPr lang="en-US" sz="2800" dirty="0" smtClean="0"/>
              <a:t>Interest points provide correspondence</a:t>
            </a:r>
          </a:p>
          <a:p>
            <a:pPr lvl="1"/>
            <a:r>
              <a:rPr lang="en-US" sz="2400" dirty="0" smtClean="0"/>
              <a:t>For image stitching</a:t>
            </a:r>
          </a:p>
          <a:p>
            <a:pPr lvl="1"/>
            <a:r>
              <a:rPr lang="en-US" sz="2400" dirty="0" smtClean="0"/>
              <a:t>For defining coordinate frames for object insertion</a:t>
            </a:r>
          </a:p>
          <a:p>
            <a:pPr lvl="1"/>
            <a:r>
              <a:rPr lang="en-US" sz="2400" dirty="0" smtClean="0"/>
              <a:t>For object recognition and retrieval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4000" b="1" dirty="0" smtClean="0"/>
              <a:t>From </a:t>
            </a:r>
            <a:r>
              <a:rPr lang="en-US" sz="4000" b="1" dirty="0" err="1" smtClean="0"/>
              <a:t>Pairwise</a:t>
            </a:r>
            <a:r>
              <a:rPr lang="en-US" sz="4000" b="1" dirty="0" smtClean="0"/>
              <a:t> Matches to Tracks</a:t>
            </a:r>
          </a:p>
        </p:txBody>
      </p:sp>
      <p:sp>
        <p:nvSpPr>
          <p:cNvPr id="32771" name="Content Placeholder 2"/>
          <p:cNvSpPr>
            <a:spLocks noGrp="1"/>
          </p:cNvSpPr>
          <p:nvPr>
            <p:ph idx="1"/>
          </p:nvPr>
        </p:nvSpPr>
        <p:spPr>
          <a:xfrm>
            <a:off x="457200" y="1417639"/>
            <a:ext cx="8229600" cy="1173162"/>
          </a:xfrm>
        </p:spPr>
        <p:txBody>
          <a:bodyPr/>
          <a:lstStyle/>
          <a:p>
            <a:pPr eaLnBrk="1" hangingPunct="1"/>
            <a:r>
              <a:rPr lang="en-US" dirty="0" smtClean="0"/>
              <a:t>Given pairwise matches, next step is to link up matches to form “</a:t>
            </a:r>
            <a:r>
              <a:rPr lang="en-US" i="1" dirty="0" smtClean="0"/>
              <a:t>tracks”</a:t>
            </a:r>
          </a:p>
        </p:txBody>
      </p:sp>
      <p:sp>
        <p:nvSpPr>
          <p:cNvPr id="5" name="Rectangle 4"/>
          <p:cNvSpPr/>
          <p:nvPr/>
        </p:nvSpPr>
        <p:spPr>
          <a:xfrm>
            <a:off x="393700" y="4983163"/>
            <a:ext cx="1905000" cy="1219200"/>
          </a:xfrm>
          <a:prstGeom prst="rect">
            <a:avLst/>
          </a:prstGeom>
          <a:solidFill>
            <a:srgbClr val="EBEBFF"/>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222625" y="4972050"/>
            <a:ext cx="1905000" cy="1219200"/>
          </a:xfrm>
          <a:prstGeom prst="rect">
            <a:avLst/>
          </a:prstGeom>
          <a:solidFill>
            <a:srgbClr val="FFFFE7"/>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841500" y="3143250"/>
            <a:ext cx="1905000" cy="1219200"/>
          </a:xfrm>
          <a:prstGeom prst="rect">
            <a:avLst/>
          </a:prstGeom>
          <a:solidFill>
            <a:srgbClr val="FBF3F3"/>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rot="5400000">
            <a:off x="1318419" y="3666331"/>
            <a:ext cx="1665288" cy="1533525"/>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792287" y="4073526"/>
            <a:ext cx="1927225" cy="15240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87350" y="3835400"/>
            <a:ext cx="2079625" cy="1457325"/>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014538" y="5810250"/>
            <a:ext cx="2819400" cy="1588"/>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2424112" y="4095751"/>
            <a:ext cx="1654175" cy="6858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3228975" y="4183063"/>
            <a:ext cx="1905000" cy="132715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070100" y="3448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2832100" y="3524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3213100" y="3371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2374900" y="4057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832100" y="3905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527300" y="3295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2374900" y="3676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3441700" y="3829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3822700" y="5429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4737100"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3670300"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4508500" y="55054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4376738" y="5799138"/>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4148138" y="5276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3517900"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4757738" y="5722938"/>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a:off x="936625" y="5276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860425"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1622425" y="5429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1165225" y="5657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1546225"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1317625"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631825" y="55054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1927225" y="5734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TextBox 40"/>
          <p:cNvSpPr txBox="1">
            <a:spLocks noChangeArrowheads="1"/>
          </p:cNvSpPr>
          <p:nvPr/>
        </p:nvSpPr>
        <p:spPr bwMode="auto">
          <a:xfrm>
            <a:off x="922338" y="6191250"/>
            <a:ext cx="928687" cy="369888"/>
          </a:xfrm>
          <a:prstGeom prst="rect">
            <a:avLst/>
          </a:prstGeom>
          <a:noFill/>
          <a:ln w="9525">
            <a:noFill/>
            <a:miter lim="800000"/>
            <a:headEnd/>
            <a:tailEnd/>
          </a:ln>
        </p:spPr>
        <p:txBody>
          <a:bodyPr wrap="none">
            <a:spAutoFit/>
          </a:bodyPr>
          <a:lstStyle/>
          <a:p>
            <a:r>
              <a:rPr lang="en-US">
                <a:latin typeface="Calibri" pitchFamily="34" charset="0"/>
              </a:rPr>
              <a:t>Image 1</a:t>
            </a:r>
          </a:p>
        </p:txBody>
      </p:sp>
      <p:sp>
        <p:nvSpPr>
          <p:cNvPr id="42" name="TextBox 41"/>
          <p:cNvSpPr txBox="1">
            <a:spLocks noChangeArrowheads="1"/>
          </p:cNvSpPr>
          <p:nvPr/>
        </p:nvSpPr>
        <p:spPr bwMode="auto">
          <a:xfrm>
            <a:off x="3741738" y="6202363"/>
            <a:ext cx="928687" cy="369887"/>
          </a:xfrm>
          <a:prstGeom prst="rect">
            <a:avLst/>
          </a:prstGeom>
          <a:noFill/>
          <a:ln w="9525">
            <a:noFill/>
            <a:miter lim="800000"/>
            <a:headEnd/>
            <a:tailEnd/>
          </a:ln>
        </p:spPr>
        <p:txBody>
          <a:bodyPr wrap="none">
            <a:spAutoFit/>
          </a:bodyPr>
          <a:lstStyle/>
          <a:p>
            <a:r>
              <a:rPr lang="en-US">
                <a:latin typeface="Calibri" pitchFamily="34" charset="0"/>
              </a:rPr>
              <a:t>Image 3</a:t>
            </a:r>
          </a:p>
        </p:txBody>
      </p:sp>
      <p:sp>
        <p:nvSpPr>
          <p:cNvPr id="43" name="TextBox 42"/>
          <p:cNvSpPr txBox="1">
            <a:spLocks noChangeArrowheads="1"/>
          </p:cNvSpPr>
          <p:nvPr/>
        </p:nvSpPr>
        <p:spPr bwMode="auto">
          <a:xfrm>
            <a:off x="2308225" y="2762250"/>
            <a:ext cx="930275" cy="369888"/>
          </a:xfrm>
          <a:prstGeom prst="rect">
            <a:avLst/>
          </a:prstGeom>
          <a:noFill/>
          <a:ln w="9525">
            <a:noFill/>
            <a:miter lim="800000"/>
            <a:headEnd/>
            <a:tailEnd/>
          </a:ln>
        </p:spPr>
        <p:txBody>
          <a:bodyPr wrap="none">
            <a:spAutoFit/>
          </a:bodyPr>
          <a:lstStyle/>
          <a:p>
            <a:r>
              <a:rPr lang="en-US">
                <a:latin typeface="Calibri" pitchFamily="34" charset="0"/>
              </a:rPr>
              <a:t>Image 2</a:t>
            </a:r>
          </a:p>
        </p:txBody>
      </p:sp>
      <p:sp>
        <p:nvSpPr>
          <p:cNvPr id="45" name="Content Placeholder 2"/>
          <p:cNvSpPr txBox="1">
            <a:spLocks/>
          </p:cNvSpPr>
          <p:nvPr/>
        </p:nvSpPr>
        <p:spPr bwMode="auto">
          <a:xfrm>
            <a:off x="5211763" y="3074988"/>
            <a:ext cx="3910012" cy="3394075"/>
          </a:xfrm>
          <a:prstGeom prst="rect">
            <a:avLst/>
          </a:prstGeom>
          <a:noFill/>
          <a:ln w="9525">
            <a:noFill/>
            <a:miter lim="800000"/>
            <a:headEnd/>
            <a:tailEnd/>
          </a:ln>
        </p:spPr>
        <p:txBody>
          <a:bodyPr/>
          <a:lstStyle/>
          <a:p>
            <a:pPr marL="342900" indent="-342900">
              <a:spcBef>
                <a:spcPct val="20000"/>
              </a:spcBef>
              <a:buFont typeface="Arial" charset="0"/>
              <a:buChar char="•"/>
            </a:pPr>
            <a:r>
              <a:rPr lang="en-US" sz="2400" dirty="0">
                <a:latin typeface="Calibri" pitchFamily="34" charset="0"/>
              </a:rPr>
              <a:t>Each track is a connected component of the pairwise feature match graph</a:t>
            </a:r>
          </a:p>
          <a:p>
            <a:pPr marL="342900" indent="-342900">
              <a:spcBef>
                <a:spcPct val="20000"/>
              </a:spcBef>
              <a:buFont typeface="Arial" charset="0"/>
              <a:buChar char="•"/>
            </a:pPr>
            <a:endParaRPr lang="en-US" sz="2400" dirty="0">
              <a:latin typeface="Calibri" pitchFamily="34" charset="0"/>
            </a:endParaRPr>
          </a:p>
          <a:p>
            <a:pPr marL="342900" indent="-342900">
              <a:spcBef>
                <a:spcPct val="20000"/>
              </a:spcBef>
              <a:buFont typeface="Arial" charset="0"/>
              <a:buChar char="•"/>
            </a:pPr>
            <a:r>
              <a:rPr lang="en-US" sz="2400" dirty="0">
                <a:latin typeface="Calibri" pitchFamily="34" charset="0"/>
              </a:rPr>
              <a:t>Each track will eventually grow up to become a 3D point</a:t>
            </a:r>
          </a:p>
        </p:txBody>
      </p:sp>
    </p:spTree>
    <p:extLst>
      <p:ext uri="{BB962C8B-B14F-4D97-AF65-F5344CB8AC3E}">
        <p14:creationId xmlns:p14="http://schemas.microsoft.com/office/powerpoint/2010/main" val="4050996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500"/>
                                        <p:tgtEl>
                                          <p:spTgt spid="4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5">
                                            <p:txEl>
                                              <p:pRg st="0" end="0"/>
                                            </p:txEl>
                                          </p:spTgt>
                                        </p:tgtEl>
                                        <p:attrNameLst>
                                          <p:attrName>style.visibility</p:attrName>
                                        </p:attrNameLst>
                                      </p:cBhvr>
                                      <p:to>
                                        <p:strVal val="visible"/>
                                      </p:to>
                                    </p:set>
                                    <p:animEffect transition="in" filter="fade">
                                      <p:cBhvr>
                                        <p:cTn id="117" dur="500"/>
                                        <p:tgtEl>
                                          <p:spTgt spid="45">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9" presetClass="emph" presetSubtype="0" fill="hold" grpId="0" nodeType="clickEffect">
                                  <p:stCondLst>
                                    <p:cond delay="0"/>
                                  </p:stCondLst>
                                  <p:childTnLst>
                                    <p:animClr clrSpc="rgb" dir="cw">
                                      <p:cBhvr override="childStyle">
                                        <p:cTn id="121" dur="500" fill="hold"/>
                                        <p:tgtEl>
                                          <p:spTgt spid="39"/>
                                        </p:tgtEl>
                                        <p:attrNameLst>
                                          <p:attrName>style.color</p:attrName>
                                        </p:attrNameLst>
                                      </p:cBhvr>
                                      <p:to>
                                        <a:srgbClr val="FF0000"/>
                                      </p:to>
                                    </p:animClr>
                                    <p:animClr clrSpc="rgb" dir="cw">
                                      <p:cBhvr>
                                        <p:cTn id="122" dur="500" fill="hold"/>
                                        <p:tgtEl>
                                          <p:spTgt spid="39"/>
                                        </p:tgtEl>
                                        <p:attrNameLst>
                                          <p:attrName>fillcolor</p:attrName>
                                        </p:attrNameLst>
                                      </p:cBhvr>
                                      <p:to>
                                        <a:srgbClr val="FF0000"/>
                                      </p:to>
                                    </p:animClr>
                                    <p:set>
                                      <p:cBhvr>
                                        <p:cTn id="123" dur="500" fill="hold"/>
                                        <p:tgtEl>
                                          <p:spTgt spid="39"/>
                                        </p:tgtEl>
                                        <p:attrNameLst>
                                          <p:attrName>fill.type</p:attrName>
                                        </p:attrNameLst>
                                      </p:cBhvr>
                                      <p:to>
                                        <p:strVal val="solid"/>
                                      </p:to>
                                    </p:set>
                                    <p:set>
                                      <p:cBhvr>
                                        <p:cTn id="124" dur="500" fill="hold"/>
                                        <p:tgtEl>
                                          <p:spTgt spid="39"/>
                                        </p:tgtEl>
                                        <p:attrNameLst>
                                          <p:attrName>fill.on</p:attrName>
                                        </p:attrNameLst>
                                      </p:cBhvr>
                                      <p:to>
                                        <p:strVal val="true"/>
                                      </p:to>
                                    </p:set>
                                  </p:childTnLst>
                                </p:cTn>
                              </p:par>
                              <p:par>
                                <p:cTn id="125" presetID="19" presetClass="emph" presetSubtype="0" fill="hold" grpId="0" nodeType="withEffect">
                                  <p:stCondLst>
                                    <p:cond delay="0"/>
                                  </p:stCondLst>
                                  <p:childTnLst>
                                    <p:animClr clrSpc="rgb" dir="cw">
                                      <p:cBhvr override="childStyle">
                                        <p:cTn id="126" dur="500" fill="hold"/>
                                        <p:tgtEl>
                                          <p:spTgt spid="17"/>
                                        </p:tgtEl>
                                        <p:attrNameLst>
                                          <p:attrName>style.color</p:attrName>
                                        </p:attrNameLst>
                                      </p:cBhvr>
                                      <p:to>
                                        <a:srgbClr val="FF0000"/>
                                      </p:to>
                                    </p:animClr>
                                    <p:animClr clrSpc="rgb" dir="cw">
                                      <p:cBhvr>
                                        <p:cTn id="127" dur="500" fill="hold"/>
                                        <p:tgtEl>
                                          <p:spTgt spid="17"/>
                                        </p:tgtEl>
                                        <p:attrNameLst>
                                          <p:attrName>fillcolor</p:attrName>
                                        </p:attrNameLst>
                                      </p:cBhvr>
                                      <p:to>
                                        <a:srgbClr val="FF0000"/>
                                      </p:to>
                                    </p:animClr>
                                    <p:set>
                                      <p:cBhvr>
                                        <p:cTn id="128" dur="500" fill="hold"/>
                                        <p:tgtEl>
                                          <p:spTgt spid="17"/>
                                        </p:tgtEl>
                                        <p:attrNameLst>
                                          <p:attrName>fill.type</p:attrName>
                                        </p:attrNameLst>
                                      </p:cBhvr>
                                      <p:to>
                                        <p:strVal val="solid"/>
                                      </p:to>
                                    </p:set>
                                    <p:set>
                                      <p:cBhvr>
                                        <p:cTn id="129" dur="500" fill="hold"/>
                                        <p:tgtEl>
                                          <p:spTgt spid="17"/>
                                        </p:tgtEl>
                                        <p:attrNameLst>
                                          <p:attrName>fill.on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19" presetClass="emph" presetSubtype="0" fill="hold" grpId="0" nodeType="clickEffect">
                                  <p:stCondLst>
                                    <p:cond delay="0"/>
                                  </p:stCondLst>
                                  <p:childTnLst>
                                    <p:animClr clrSpc="rgb" dir="cw">
                                      <p:cBhvr override="childStyle">
                                        <p:cTn id="133" dur="500" fill="hold"/>
                                        <p:tgtEl>
                                          <p:spTgt spid="38"/>
                                        </p:tgtEl>
                                        <p:attrNameLst>
                                          <p:attrName>style.color</p:attrName>
                                        </p:attrNameLst>
                                      </p:cBhvr>
                                      <p:to>
                                        <a:srgbClr val="00FF00"/>
                                      </p:to>
                                    </p:animClr>
                                    <p:animClr clrSpc="rgb" dir="cw">
                                      <p:cBhvr>
                                        <p:cTn id="134" dur="500" fill="hold"/>
                                        <p:tgtEl>
                                          <p:spTgt spid="38"/>
                                        </p:tgtEl>
                                        <p:attrNameLst>
                                          <p:attrName>fillcolor</p:attrName>
                                        </p:attrNameLst>
                                      </p:cBhvr>
                                      <p:to>
                                        <a:srgbClr val="00FF00"/>
                                      </p:to>
                                    </p:animClr>
                                    <p:set>
                                      <p:cBhvr>
                                        <p:cTn id="135" dur="500" fill="hold"/>
                                        <p:tgtEl>
                                          <p:spTgt spid="38"/>
                                        </p:tgtEl>
                                        <p:attrNameLst>
                                          <p:attrName>fill.type</p:attrName>
                                        </p:attrNameLst>
                                      </p:cBhvr>
                                      <p:to>
                                        <p:strVal val="solid"/>
                                      </p:to>
                                    </p:set>
                                    <p:set>
                                      <p:cBhvr>
                                        <p:cTn id="136" dur="500" fill="hold"/>
                                        <p:tgtEl>
                                          <p:spTgt spid="38"/>
                                        </p:tgtEl>
                                        <p:attrNameLst>
                                          <p:attrName>fill.on</p:attrName>
                                        </p:attrNameLst>
                                      </p:cBhvr>
                                      <p:to>
                                        <p:strVal val="true"/>
                                      </p:to>
                                    </p:set>
                                  </p:childTnLst>
                                </p:cTn>
                              </p:par>
                              <p:par>
                                <p:cTn id="137" presetID="19" presetClass="emph" presetSubtype="0" fill="hold" grpId="0" nodeType="withEffect">
                                  <p:stCondLst>
                                    <p:cond delay="0"/>
                                  </p:stCondLst>
                                  <p:childTnLst>
                                    <p:animClr clrSpc="rgb" dir="cw">
                                      <p:cBhvr override="childStyle">
                                        <p:cTn id="138" dur="500" fill="hold"/>
                                        <p:tgtEl>
                                          <p:spTgt spid="18"/>
                                        </p:tgtEl>
                                        <p:attrNameLst>
                                          <p:attrName>style.color</p:attrName>
                                        </p:attrNameLst>
                                      </p:cBhvr>
                                      <p:to>
                                        <a:srgbClr val="00FF00"/>
                                      </p:to>
                                    </p:animClr>
                                    <p:animClr clrSpc="rgb" dir="cw">
                                      <p:cBhvr>
                                        <p:cTn id="139" dur="500" fill="hold"/>
                                        <p:tgtEl>
                                          <p:spTgt spid="18"/>
                                        </p:tgtEl>
                                        <p:attrNameLst>
                                          <p:attrName>fillcolor</p:attrName>
                                        </p:attrNameLst>
                                      </p:cBhvr>
                                      <p:to>
                                        <a:srgbClr val="00FF00"/>
                                      </p:to>
                                    </p:animClr>
                                    <p:set>
                                      <p:cBhvr>
                                        <p:cTn id="140" dur="500" fill="hold"/>
                                        <p:tgtEl>
                                          <p:spTgt spid="18"/>
                                        </p:tgtEl>
                                        <p:attrNameLst>
                                          <p:attrName>fill.type</p:attrName>
                                        </p:attrNameLst>
                                      </p:cBhvr>
                                      <p:to>
                                        <p:strVal val="solid"/>
                                      </p:to>
                                    </p:set>
                                    <p:set>
                                      <p:cBhvr>
                                        <p:cTn id="141" dur="500" fill="hold"/>
                                        <p:tgtEl>
                                          <p:spTgt spid="18"/>
                                        </p:tgtEl>
                                        <p:attrNameLst>
                                          <p:attrName>fill.on</p:attrName>
                                        </p:attrNameLst>
                                      </p:cBhvr>
                                      <p:to>
                                        <p:strVal val="true"/>
                                      </p:to>
                                    </p:set>
                                  </p:childTnLst>
                                </p:cTn>
                              </p:par>
                              <p:par>
                                <p:cTn id="142" presetID="19" presetClass="emph" presetSubtype="0" fill="hold" grpId="0" nodeType="withEffect">
                                  <p:stCondLst>
                                    <p:cond delay="0"/>
                                  </p:stCondLst>
                                  <p:childTnLst>
                                    <p:animClr clrSpc="rgb" dir="cw">
                                      <p:cBhvr override="childStyle">
                                        <p:cTn id="143" dur="500" fill="hold"/>
                                        <p:tgtEl>
                                          <p:spTgt spid="31"/>
                                        </p:tgtEl>
                                        <p:attrNameLst>
                                          <p:attrName>style.color</p:attrName>
                                        </p:attrNameLst>
                                      </p:cBhvr>
                                      <p:to>
                                        <a:srgbClr val="00FF00"/>
                                      </p:to>
                                    </p:animClr>
                                    <p:animClr clrSpc="rgb" dir="cw">
                                      <p:cBhvr>
                                        <p:cTn id="144" dur="500" fill="hold"/>
                                        <p:tgtEl>
                                          <p:spTgt spid="31"/>
                                        </p:tgtEl>
                                        <p:attrNameLst>
                                          <p:attrName>fillcolor</p:attrName>
                                        </p:attrNameLst>
                                      </p:cBhvr>
                                      <p:to>
                                        <a:srgbClr val="00FF00"/>
                                      </p:to>
                                    </p:animClr>
                                    <p:set>
                                      <p:cBhvr>
                                        <p:cTn id="145" dur="500" fill="hold"/>
                                        <p:tgtEl>
                                          <p:spTgt spid="31"/>
                                        </p:tgtEl>
                                        <p:attrNameLst>
                                          <p:attrName>fill.type</p:attrName>
                                        </p:attrNameLst>
                                      </p:cBhvr>
                                      <p:to>
                                        <p:strVal val="solid"/>
                                      </p:to>
                                    </p:set>
                                    <p:set>
                                      <p:cBhvr>
                                        <p:cTn id="146" dur="500" fill="hold"/>
                                        <p:tgtEl>
                                          <p:spTgt spid="31"/>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19" presetClass="emph" presetSubtype="0" fill="hold" grpId="0" nodeType="clickEffect">
                                  <p:stCondLst>
                                    <p:cond delay="0"/>
                                  </p:stCondLst>
                                  <p:childTnLst>
                                    <p:animClr clrSpc="rgb" dir="cw">
                                      <p:cBhvr override="childStyle">
                                        <p:cTn id="150" dur="500" fill="hold"/>
                                        <p:tgtEl>
                                          <p:spTgt spid="40"/>
                                        </p:tgtEl>
                                        <p:attrNameLst>
                                          <p:attrName>style.color</p:attrName>
                                        </p:attrNameLst>
                                      </p:cBhvr>
                                      <p:to>
                                        <a:srgbClr val="FFFF00"/>
                                      </p:to>
                                    </p:animClr>
                                    <p:animClr clrSpc="rgb" dir="cw">
                                      <p:cBhvr>
                                        <p:cTn id="151" dur="500" fill="hold"/>
                                        <p:tgtEl>
                                          <p:spTgt spid="40"/>
                                        </p:tgtEl>
                                        <p:attrNameLst>
                                          <p:attrName>fillcolor</p:attrName>
                                        </p:attrNameLst>
                                      </p:cBhvr>
                                      <p:to>
                                        <a:srgbClr val="FFFF00"/>
                                      </p:to>
                                    </p:animClr>
                                    <p:set>
                                      <p:cBhvr>
                                        <p:cTn id="152" dur="500" fill="hold"/>
                                        <p:tgtEl>
                                          <p:spTgt spid="40"/>
                                        </p:tgtEl>
                                        <p:attrNameLst>
                                          <p:attrName>fill.type</p:attrName>
                                        </p:attrNameLst>
                                      </p:cBhvr>
                                      <p:to>
                                        <p:strVal val="solid"/>
                                      </p:to>
                                    </p:set>
                                    <p:set>
                                      <p:cBhvr>
                                        <p:cTn id="153" dur="500" fill="hold"/>
                                        <p:tgtEl>
                                          <p:spTgt spid="40"/>
                                        </p:tgtEl>
                                        <p:attrNameLst>
                                          <p:attrName>fill.on</p:attrName>
                                        </p:attrNameLst>
                                      </p:cBhvr>
                                      <p:to>
                                        <p:strVal val="true"/>
                                      </p:to>
                                    </p:set>
                                  </p:childTnLst>
                                </p:cTn>
                              </p:par>
                              <p:par>
                                <p:cTn id="154" presetID="19" presetClass="emph" presetSubtype="0" fill="hold" grpId="0" nodeType="withEffect">
                                  <p:stCondLst>
                                    <p:cond delay="0"/>
                                  </p:stCondLst>
                                  <p:childTnLst>
                                    <p:animClr clrSpc="rgb" dir="cw">
                                      <p:cBhvr override="childStyle">
                                        <p:cTn id="155" dur="500" fill="hold"/>
                                        <p:tgtEl>
                                          <p:spTgt spid="24"/>
                                        </p:tgtEl>
                                        <p:attrNameLst>
                                          <p:attrName>style.color</p:attrName>
                                        </p:attrNameLst>
                                      </p:cBhvr>
                                      <p:to>
                                        <a:srgbClr val="FFFF00"/>
                                      </p:to>
                                    </p:animClr>
                                    <p:animClr clrSpc="rgb" dir="cw">
                                      <p:cBhvr>
                                        <p:cTn id="156" dur="500" fill="hold"/>
                                        <p:tgtEl>
                                          <p:spTgt spid="24"/>
                                        </p:tgtEl>
                                        <p:attrNameLst>
                                          <p:attrName>fillcolor</p:attrName>
                                        </p:attrNameLst>
                                      </p:cBhvr>
                                      <p:to>
                                        <a:srgbClr val="FFFF00"/>
                                      </p:to>
                                    </p:animClr>
                                    <p:set>
                                      <p:cBhvr>
                                        <p:cTn id="157" dur="500" fill="hold"/>
                                        <p:tgtEl>
                                          <p:spTgt spid="24"/>
                                        </p:tgtEl>
                                        <p:attrNameLst>
                                          <p:attrName>fill.type</p:attrName>
                                        </p:attrNameLst>
                                      </p:cBhvr>
                                      <p:to>
                                        <p:strVal val="solid"/>
                                      </p:to>
                                    </p:set>
                                    <p:set>
                                      <p:cBhvr>
                                        <p:cTn id="158" dur="500" fill="hold"/>
                                        <p:tgtEl>
                                          <p:spTgt spid="24"/>
                                        </p:tgtEl>
                                        <p:attrNameLst>
                                          <p:attrName>fill.on</p:attrName>
                                        </p:attrNameLst>
                                      </p:cBhvr>
                                      <p:to>
                                        <p:strVal val="true"/>
                                      </p:to>
                                    </p:set>
                                  </p:childTnLst>
                                </p:cTn>
                              </p:par>
                              <p:par>
                                <p:cTn id="159" presetID="19" presetClass="emph" presetSubtype="0" fill="hold" grpId="0" nodeType="withEffect">
                                  <p:stCondLst>
                                    <p:cond delay="0"/>
                                  </p:stCondLst>
                                  <p:childTnLst>
                                    <p:animClr clrSpc="rgb" dir="cw">
                                      <p:cBhvr override="childStyle">
                                        <p:cTn id="160" dur="500" fill="hold"/>
                                        <p:tgtEl>
                                          <p:spTgt spid="32"/>
                                        </p:tgtEl>
                                        <p:attrNameLst>
                                          <p:attrName>style.color</p:attrName>
                                        </p:attrNameLst>
                                      </p:cBhvr>
                                      <p:to>
                                        <a:srgbClr val="FFFF00"/>
                                      </p:to>
                                    </p:animClr>
                                    <p:animClr clrSpc="rgb" dir="cw">
                                      <p:cBhvr>
                                        <p:cTn id="161" dur="500" fill="hold"/>
                                        <p:tgtEl>
                                          <p:spTgt spid="32"/>
                                        </p:tgtEl>
                                        <p:attrNameLst>
                                          <p:attrName>fillcolor</p:attrName>
                                        </p:attrNameLst>
                                      </p:cBhvr>
                                      <p:to>
                                        <a:srgbClr val="FFFF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5">
                                            <p:txEl>
                                              <p:pRg st="2" end="2"/>
                                            </p:txEl>
                                          </p:spTgt>
                                        </p:tgtEl>
                                        <p:attrNameLst>
                                          <p:attrName>style.visibility</p:attrName>
                                        </p:attrNameLst>
                                      </p:cBhvr>
                                      <p:to>
                                        <p:strVal val="visible"/>
                                      </p:to>
                                    </p:set>
                                    <p:animEffect transition="in" filter="fade">
                                      <p:cBhvr>
                                        <p:cTn id="168"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7" grpId="0" animBg="1"/>
      <p:bldP spid="17" grpId="1" animBg="1"/>
      <p:bldP spid="18" grpId="0" animBg="1"/>
      <p:bldP spid="18" grpId="1" animBg="1"/>
      <p:bldP spid="19" grpId="0" animBg="1"/>
      <p:bldP spid="20" grpId="0" animBg="1"/>
      <p:bldP spid="21" grpId="0" animBg="1"/>
      <p:bldP spid="22" grpId="0" animBg="1"/>
      <p:bldP spid="23" grpId="0" animBg="1"/>
      <p:bldP spid="24" grpId="0" animBg="1"/>
      <p:bldP spid="24" grpId="1" animBg="1"/>
      <p:bldP spid="25" grpId="0" animBg="1"/>
      <p:bldP spid="26" grpId="0" animBg="1"/>
      <p:bldP spid="27" grpId="0" animBg="1"/>
      <p:bldP spid="28" grpId="0" animBg="1"/>
      <p:bldP spid="29" grpId="0" animBg="1"/>
      <p:bldP spid="30" grpId="0" animBg="1"/>
      <p:bldP spid="31" grpId="0" animBg="1"/>
      <p:bldP spid="31" grpId="1" animBg="1"/>
      <p:bldP spid="32" grpId="0" animBg="1"/>
      <p:bldP spid="32" grpId="1" animBg="1"/>
      <p:bldP spid="33" grpId="0" animBg="1"/>
      <p:bldP spid="34" grpId="0" animBg="1"/>
      <p:bldP spid="35" grpId="0" animBg="1"/>
      <p:bldP spid="36" grpId="0" animBg="1"/>
      <p:bldP spid="37" grpId="0" animBg="1"/>
      <p:bldP spid="38" grpId="0" animBg="1"/>
      <p:bldP spid="38" grpId="1" animBg="1"/>
      <p:bldP spid="39" grpId="0" animBg="1"/>
      <p:bldP spid="39" grpId="1" animBg="1"/>
      <p:bldP spid="40" grpId="0" animBg="1"/>
      <p:bldP spid="40" grpId="1" animBg="1"/>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Matching</a:t>
            </a:r>
            <a:endParaRPr lang="en-US" dirty="0"/>
          </a:p>
        </p:txBody>
      </p:sp>
      <p:sp>
        <p:nvSpPr>
          <p:cNvPr id="3" name="Content Placeholder 2"/>
          <p:cNvSpPr>
            <a:spLocks noGrp="1"/>
          </p:cNvSpPr>
          <p:nvPr>
            <p:ph idx="1"/>
          </p:nvPr>
        </p:nvSpPr>
        <p:spPr>
          <a:xfrm>
            <a:off x="457200" y="990600"/>
            <a:ext cx="4800600" cy="5135563"/>
          </a:xfrm>
        </p:spPr>
        <p:txBody>
          <a:bodyPr/>
          <a:lstStyle/>
          <a:p>
            <a:pPr>
              <a:buNone/>
            </a:pPr>
            <a:r>
              <a:rPr lang="en-US" dirty="0" smtClean="0"/>
              <a:t>	See how many feature points are close to feature points in each other image</a:t>
            </a:r>
            <a:endParaRPr lang="en-US" dirty="0"/>
          </a:p>
        </p:txBody>
      </p:sp>
      <p:pic>
        <p:nvPicPr>
          <p:cNvPr id="4" name="Picture 6" descr="115_1538"/>
          <p:cNvPicPr>
            <a:picLocks noChangeAspect="1" noChangeArrowheads="1"/>
          </p:cNvPicPr>
          <p:nvPr/>
        </p:nvPicPr>
        <p:blipFill>
          <a:blip r:embed="rId3" cstate="print"/>
          <a:srcRect/>
          <a:stretch>
            <a:fillRect/>
          </a:stretch>
        </p:blipFill>
        <p:spPr bwMode="auto">
          <a:xfrm rot="5400000">
            <a:off x="6043003" y="4548797"/>
            <a:ext cx="2263058" cy="1699865"/>
          </a:xfrm>
          <a:prstGeom prst="rect">
            <a:avLst/>
          </a:prstGeom>
          <a:noFill/>
          <a:ln w="9525">
            <a:noFill/>
            <a:miter lim="800000"/>
            <a:headEnd/>
            <a:tailEnd/>
          </a:ln>
        </p:spPr>
      </p:pic>
      <p:grpSp>
        <p:nvGrpSpPr>
          <p:cNvPr id="5" name="Group 4"/>
          <p:cNvGrpSpPr/>
          <p:nvPr/>
        </p:nvGrpSpPr>
        <p:grpSpPr>
          <a:xfrm>
            <a:off x="914400" y="3048000"/>
            <a:ext cx="2141538" cy="2081984"/>
            <a:chOff x="1828987" y="2437924"/>
            <a:chExt cx="2141538" cy="2081984"/>
          </a:xfrm>
        </p:grpSpPr>
        <p:pic>
          <p:nvPicPr>
            <p:cNvPr id="6" name="Picture 5" descr="obj14__0"/>
            <p:cNvPicPr>
              <a:picLocks noChangeAspect="1" noChangeArrowheads="1"/>
            </p:cNvPicPr>
            <p:nvPr/>
          </p:nvPicPr>
          <p:blipFill>
            <a:blip r:embed="rId4"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6259657" y="1420751"/>
            <a:ext cx="2147438" cy="2087720"/>
            <a:chOff x="1828987" y="2437924"/>
            <a:chExt cx="2141538" cy="2081984"/>
          </a:xfrm>
        </p:grpSpPr>
        <p:pic>
          <p:nvPicPr>
            <p:cNvPr id="23" name="Picture 5" descr="obj14__0"/>
            <p:cNvPicPr>
              <a:picLocks noChangeAspect="1" noChangeArrowheads="1"/>
            </p:cNvPicPr>
            <p:nvPr/>
          </p:nvPicPr>
          <p:blipFill>
            <a:blip r:embed="rId4"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7086600" y="4800600"/>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05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7315200"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334001" y="1066800"/>
            <a:ext cx="1371600" cy="646331"/>
          </a:xfrm>
          <a:prstGeom prst="rect">
            <a:avLst/>
          </a:prstGeom>
          <a:noFill/>
        </p:spPr>
        <p:txBody>
          <a:bodyPr wrap="square" rtlCol="0">
            <a:spAutoFit/>
          </a:bodyPr>
          <a:lstStyle/>
          <a:p>
            <a:pPr algn="ctr"/>
            <a:r>
              <a:rPr lang="en-US" dirty="0" smtClean="0"/>
              <a:t>Lots of Matches</a:t>
            </a:r>
            <a:endParaRPr lang="en-US" dirty="0"/>
          </a:p>
        </p:txBody>
      </p:sp>
      <p:sp>
        <p:nvSpPr>
          <p:cNvPr id="52" name="TextBox 51"/>
          <p:cNvSpPr txBox="1"/>
          <p:nvPr/>
        </p:nvSpPr>
        <p:spPr>
          <a:xfrm>
            <a:off x="5029200" y="5181600"/>
            <a:ext cx="1371600" cy="646331"/>
          </a:xfrm>
          <a:prstGeom prst="rect">
            <a:avLst/>
          </a:prstGeom>
          <a:noFill/>
        </p:spPr>
        <p:txBody>
          <a:bodyPr wrap="square" rtlCol="0">
            <a:spAutoFit/>
          </a:bodyPr>
          <a:lstStyle/>
          <a:p>
            <a:pPr algn="ctr"/>
            <a:r>
              <a:rPr lang="en-US" dirty="0" smtClean="0"/>
              <a:t>Few or No Matches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z="4000" b="1" dirty="0" smtClean="0"/>
              <a:t>From </a:t>
            </a:r>
            <a:r>
              <a:rPr lang="en-US" sz="4000" b="1" dirty="0" err="1" smtClean="0"/>
              <a:t>Pairwise</a:t>
            </a:r>
            <a:r>
              <a:rPr lang="en-US" sz="4000" b="1" dirty="0" smtClean="0"/>
              <a:t> Matches to Tracks</a:t>
            </a:r>
          </a:p>
        </p:txBody>
      </p:sp>
      <p:sp>
        <p:nvSpPr>
          <p:cNvPr id="33795" name="Content Placeholder 2"/>
          <p:cNvSpPr>
            <a:spLocks noGrp="1"/>
          </p:cNvSpPr>
          <p:nvPr>
            <p:ph idx="1"/>
          </p:nvPr>
        </p:nvSpPr>
        <p:spPr>
          <a:xfrm>
            <a:off x="457200" y="1417639"/>
            <a:ext cx="8229600" cy="1173162"/>
          </a:xfrm>
        </p:spPr>
        <p:txBody>
          <a:bodyPr/>
          <a:lstStyle/>
          <a:p>
            <a:pPr eaLnBrk="1" hangingPunct="1"/>
            <a:r>
              <a:rPr lang="en-US" dirty="0" smtClean="0"/>
              <a:t>Given pairwise matches, next step is to link up matches to form “</a:t>
            </a:r>
            <a:r>
              <a:rPr lang="en-US" i="1" dirty="0" smtClean="0"/>
              <a:t>tracks”</a:t>
            </a:r>
          </a:p>
        </p:txBody>
      </p:sp>
      <p:sp>
        <p:nvSpPr>
          <p:cNvPr id="5" name="Rectangle 4"/>
          <p:cNvSpPr/>
          <p:nvPr/>
        </p:nvSpPr>
        <p:spPr>
          <a:xfrm>
            <a:off x="393700" y="4983163"/>
            <a:ext cx="1905000" cy="1219200"/>
          </a:xfrm>
          <a:prstGeom prst="rect">
            <a:avLst/>
          </a:prstGeom>
          <a:solidFill>
            <a:srgbClr val="EBEBFF"/>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222625" y="4972050"/>
            <a:ext cx="1905000" cy="1219200"/>
          </a:xfrm>
          <a:prstGeom prst="rect">
            <a:avLst/>
          </a:prstGeom>
          <a:solidFill>
            <a:srgbClr val="FFFFE7"/>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841500" y="3143250"/>
            <a:ext cx="1905000" cy="1219200"/>
          </a:xfrm>
          <a:prstGeom prst="rect">
            <a:avLst/>
          </a:prstGeom>
          <a:solidFill>
            <a:srgbClr val="FBF3F3"/>
          </a:solidFill>
          <a:ln w="349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rot="5400000">
            <a:off x="1333500" y="4267200"/>
            <a:ext cx="1905000" cy="12954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1981200" y="5791200"/>
            <a:ext cx="2476500" cy="762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2724150" y="4133850"/>
            <a:ext cx="1905000" cy="15621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070100" y="3448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2832100" y="3524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3213100" y="3371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2374900" y="4057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832100" y="3905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527300" y="3295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2374900" y="3676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3441700" y="3829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3822700" y="5429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4737100"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3670300"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4508500" y="55054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4376738" y="5799138"/>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4148138" y="5276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3517900"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4757738" y="5722938"/>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a:off x="936625" y="5276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860425"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1622425" y="5429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1165225" y="56578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1546225" y="58102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1317625" y="52006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631825" y="55054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1927225" y="5734050"/>
            <a:ext cx="152400" cy="152400"/>
          </a:xfrm>
          <a:prstGeom prst="ellipse">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26" name="TextBox 40"/>
          <p:cNvSpPr txBox="1">
            <a:spLocks noChangeArrowheads="1"/>
          </p:cNvSpPr>
          <p:nvPr/>
        </p:nvSpPr>
        <p:spPr bwMode="auto">
          <a:xfrm>
            <a:off x="922338" y="6191250"/>
            <a:ext cx="928687" cy="369888"/>
          </a:xfrm>
          <a:prstGeom prst="rect">
            <a:avLst/>
          </a:prstGeom>
          <a:noFill/>
          <a:ln w="9525">
            <a:noFill/>
            <a:miter lim="800000"/>
            <a:headEnd/>
            <a:tailEnd/>
          </a:ln>
        </p:spPr>
        <p:txBody>
          <a:bodyPr wrap="none">
            <a:spAutoFit/>
          </a:bodyPr>
          <a:lstStyle/>
          <a:p>
            <a:r>
              <a:rPr lang="en-US">
                <a:latin typeface="Calibri" pitchFamily="34" charset="0"/>
              </a:rPr>
              <a:t>Image 1</a:t>
            </a:r>
          </a:p>
        </p:txBody>
      </p:sp>
      <p:sp>
        <p:nvSpPr>
          <p:cNvPr id="33827" name="TextBox 41"/>
          <p:cNvSpPr txBox="1">
            <a:spLocks noChangeArrowheads="1"/>
          </p:cNvSpPr>
          <p:nvPr/>
        </p:nvSpPr>
        <p:spPr bwMode="auto">
          <a:xfrm>
            <a:off x="3741738" y="6202363"/>
            <a:ext cx="928687" cy="369887"/>
          </a:xfrm>
          <a:prstGeom prst="rect">
            <a:avLst/>
          </a:prstGeom>
          <a:noFill/>
          <a:ln w="9525">
            <a:noFill/>
            <a:miter lim="800000"/>
            <a:headEnd/>
            <a:tailEnd/>
          </a:ln>
        </p:spPr>
        <p:txBody>
          <a:bodyPr wrap="none">
            <a:spAutoFit/>
          </a:bodyPr>
          <a:lstStyle/>
          <a:p>
            <a:r>
              <a:rPr lang="en-US">
                <a:latin typeface="Calibri" pitchFamily="34" charset="0"/>
              </a:rPr>
              <a:t>Image 3</a:t>
            </a:r>
          </a:p>
        </p:txBody>
      </p:sp>
      <p:sp>
        <p:nvSpPr>
          <p:cNvPr id="33828" name="TextBox 42"/>
          <p:cNvSpPr txBox="1">
            <a:spLocks noChangeArrowheads="1"/>
          </p:cNvSpPr>
          <p:nvPr/>
        </p:nvSpPr>
        <p:spPr bwMode="auto">
          <a:xfrm>
            <a:off x="2308225" y="2762250"/>
            <a:ext cx="930275" cy="369888"/>
          </a:xfrm>
          <a:prstGeom prst="rect">
            <a:avLst/>
          </a:prstGeom>
          <a:noFill/>
          <a:ln w="9525">
            <a:noFill/>
            <a:miter lim="800000"/>
            <a:headEnd/>
            <a:tailEnd/>
          </a:ln>
        </p:spPr>
        <p:txBody>
          <a:bodyPr wrap="none">
            <a:spAutoFit/>
          </a:bodyPr>
          <a:lstStyle/>
          <a:p>
            <a:r>
              <a:rPr lang="en-US">
                <a:latin typeface="Calibri" pitchFamily="34" charset="0"/>
              </a:rPr>
              <a:t>Image 2</a:t>
            </a:r>
          </a:p>
        </p:txBody>
      </p:sp>
      <p:sp>
        <p:nvSpPr>
          <p:cNvPr id="45" name="Content Placeholder 2"/>
          <p:cNvSpPr txBox="1">
            <a:spLocks/>
          </p:cNvSpPr>
          <p:nvPr/>
        </p:nvSpPr>
        <p:spPr bwMode="auto">
          <a:xfrm>
            <a:off x="5211763" y="3074988"/>
            <a:ext cx="3627437" cy="3394075"/>
          </a:xfrm>
          <a:prstGeom prst="rect">
            <a:avLst/>
          </a:prstGeom>
          <a:noFill/>
          <a:ln w="9525">
            <a:noFill/>
            <a:miter lim="800000"/>
            <a:headEnd/>
            <a:tailEnd/>
          </a:ln>
        </p:spPr>
        <p:txBody>
          <a:bodyPr/>
          <a:lstStyle/>
          <a:p>
            <a:pPr marL="342900" indent="-342900">
              <a:spcBef>
                <a:spcPct val="20000"/>
              </a:spcBef>
              <a:buFont typeface="Arial" charset="0"/>
              <a:buChar char="•"/>
            </a:pPr>
            <a:r>
              <a:rPr lang="en-US" sz="2400" dirty="0">
                <a:latin typeface="Calibri" pitchFamily="34" charset="0"/>
              </a:rPr>
              <a:t>Some tracks might be </a:t>
            </a:r>
            <a:r>
              <a:rPr lang="en-US" sz="2400" i="1" dirty="0">
                <a:latin typeface="Calibri" pitchFamily="34" charset="0"/>
              </a:rPr>
              <a:t>inconsistent</a:t>
            </a:r>
          </a:p>
          <a:p>
            <a:pPr marL="342900" indent="-342900">
              <a:spcBef>
                <a:spcPct val="20000"/>
              </a:spcBef>
              <a:buFont typeface="Arial" charset="0"/>
              <a:buChar char="•"/>
            </a:pPr>
            <a:endParaRPr lang="en-US" sz="2400" i="1" dirty="0">
              <a:latin typeface="Calibri" pitchFamily="34" charset="0"/>
            </a:endParaRPr>
          </a:p>
          <a:p>
            <a:pPr marL="342900" indent="-342900">
              <a:spcBef>
                <a:spcPct val="20000"/>
              </a:spcBef>
              <a:buFont typeface="Arial" charset="0"/>
              <a:buChar char="•"/>
            </a:pPr>
            <a:r>
              <a:rPr lang="en-US" sz="2400" dirty="0">
                <a:latin typeface="Calibri" pitchFamily="34" charset="0"/>
              </a:rPr>
              <a:t>We remove </a:t>
            </a:r>
            <a:r>
              <a:rPr lang="en-US" sz="2400" dirty="0" smtClean="0">
                <a:latin typeface="Calibri" pitchFamily="34" charset="0"/>
              </a:rPr>
              <a:t>these </a:t>
            </a:r>
            <a:r>
              <a:rPr lang="en-US" sz="2400" dirty="0">
                <a:latin typeface="Calibri" pitchFamily="34" charset="0"/>
              </a:rPr>
              <a:t>features from the troublesome images</a:t>
            </a:r>
          </a:p>
        </p:txBody>
      </p:sp>
    </p:spTree>
    <p:extLst>
      <p:ext uri="{BB962C8B-B14F-4D97-AF65-F5344CB8AC3E}">
        <p14:creationId xmlns:p14="http://schemas.microsoft.com/office/powerpoint/2010/main" val="1858460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2" end="2"/>
                                            </p:txEl>
                                          </p:spTgt>
                                        </p:tgtEl>
                                        <p:attrNameLst>
                                          <p:attrName>style.visibility</p:attrName>
                                        </p:attrNameLst>
                                      </p:cBhvr>
                                      <p:to>
                                        <p:strVal val="visible"/>
                                      </p:to>
                                    </p:set>
                                    <p:animEffect transition="in" filter="fade">
                                      <p:cBhvr>
                                        <p:cTn id="7" dur="500"/>
                                        <p:tgtEl>
                                          <p:spTgt spid="4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179388"/>
            <a:ext cx="8458200" cy="1098550"/>
          </a:xfrm>
        </p:spPr>
        <p:txBody>
          <a:bodyPr/>
          <a:lstStyle/>
          <a:p>
            <a:pPr eaLnBrk="1" hangingPunct="1"/>
            <a:r>
              <a:rPr lang="en-US" sz="4000" b="1" dirty="0" smtClean="0">
                <a:ea typeface="ＭＳ Ｐゴシック" pitchFamily="34" charset="-128"/>
              </a:rPr>
              <a:t>Correspondence Estimation</a:t>
            </a:r>
          </a:p>
        </p:txBody>
      </p:sp>
      <p:sp>
        <p:nvSpPr>
          <p:cNvPr id="3" name="Rectangle 3"/>
          <p:cNvSpPr txBox="1">
            <a:spLocks noChangeArrowheads="1"/>
          </p:cNvSpPr>
          <p:nvPr/>
        </p:nvSpPr>
        <p:spPr bwMode="auto">
          <a:xfrm>
            <a:off x="347663" y="1533525"/>
            <a:ext cx="8415337" cy="5237163"/>
          </a:xfrm>
          <a:prstGeom prst="rect">
            <a:avLst/>
          </a:prstGeom>
          <a:noFill/>
          <a:ln w="9525">
            <a:noFill/>
            <a:miter lim="800000"/>
            <a:headEnd/>
            <a:tailEnd/>
          </a:ln>
        </p:spPr>
        <p:txBody>
          <a:bodyPr/>
          <a:lstStyle/>
          <a:p>
            <a:pPr marL="342900" indent="-342900" defTabSz="914400" eaLnBrk="0">
              <a:lnSpc>
                <a:spcPct val="110000"/>
              </a:lnSpc>
              <a:spcBef>
                <a:spcPts val="600"/>
              </a:spcBef>
              <a:spcAft>
                <a:spcPts val="600"/>
              </a:spcAft>
              <a:buClr>
                <a:schemeClr val="accent2"/>
              </a:buClr>
              <a:buSzPct val="110000"/>
              <a:buFontTx/>
              <a:buChar char="•"/>
            </a:pPr>
            <a:r>
              <a:rPr lang="en-US" sz="2800">
                <a:latin typeface="Calibri" pitchFamily="34" charset="0"/>
              </a:rPr>
              <a:t>Link up pairwise matches to form connected “tracks” of matching feature points across several images</a:t>
            </a:r>
          </a:p>
        </p:txBody>
      </p:sp>
      <p:sp>
        <p:nvSpPr>
          <p:cNvPr id="4" name="Text Box 8"/>
          <p:cNvSpPr txBox="1">
            <a:spLocks noChangeArrowheads="1"/>
          </p:cNvSpPr>
          <p:nvPr/>
        </p:nvSpPr>
        <p:spPr bwMode="auto">
          <a:xfrm>
            <a:off x="685800" y="5222875"/>
            <a:ext cx="1011238" cy="400050"/>
          </a:xfrm>
          <a:prstGeom prst="rect">
            <a:avLst/>
          </a:prstGeom>
          <a:noFill/>
          <a:ln w="9525">
            <a:noFill/>
            <a:miter lim="800000"/>
            <a:headEnd/>
            <a:tailEnd/>
          </a:ln>
        </p:spPr>
        <p:txBody>
          <a:bodyPr wrap="none">
            <a:spAutoFit/>
          </a:bodyPr>
          <a:lstStyle/>
          <a:p>
            <a:r>
              <a:rPr lang="en-US" sz="2000">
                <a:latin typeface="Calibri" pitchFamily="34" charset="0"/>
              </a:rPr>
              <a:t>Image 1</a:t>
            </a:r>
          </a:p>
        </p:txBody>
      </p:sp>
      <p:sp>
        <p:nvSpPr>
          <p:cNvPr id="5" name="Text Box 9"/>
          <p:cNvSpPr txBox="1">
            <a:spLocks noChangeArrowheads="1"/>
          </p:cNvSpPr>
          <p:nvPr/>
        </p:nvSpPr>
        <p:spPr bwMode="auto">
          <a:xfrm>
            <a:off x="2895600" y="5222875"/>
            <a:ext cx="1011238" cy="400050"/>
          </a:xfrm>
          <a:prstGeom prst="rect">
            <a:avLst/>
          </a:prstGeom>
          <a:noFill/>
          <a:ln w="9525">
            <a:noFill/>
            <a:miter lim="800000"/>
            <a:headEnd/>
            <a:tailEnd/>
          </a:ln>
        </p:spPr>
        <p:txBody>
          <a:bodyPr wrap="none">
            <a:spAutoFit/>
          </a:bodyPr>
          <a:lstStyle/>
          <a:p>
            <a:r>
              <a:rPr lang="en-US" sz="2000">
                <a:latin typeface="Calibri" pitchFamily="34" charset="0"/>
              </a:rPr>
              <a:t>Image 2</a:t>
            </a:r>
          </a:p>
        </p:txBody>
      </p:sp>
      <p:sp>
        <p:nvSpPr>
          <p:cNvPr id="6" name="Text Box 10"/>
          <p:cNvSpPr txBox="1">
            <a:spLocks noChangeArrowheads="1"/>
          </p:cNvSpPr>
          <p:nvPr/>
        </p:nvSpPr>
        <p:spPr bwMode="auto">
          <a:xfrm>
            <a:off x="5105400" y="5222875"/>
            <a:ext cx="1011238" cy="400050"/>
          </a:xfrm>
          <a:prstGeom prst="rect">
            <a:avLst/>
          </a:prstGeom>
          <a:noFill/>
          <a:ln w="9525">
            <a:noFill/>
            <a:miter lim="800000"/>
            <a:headEnd/>
            <a:tailEnd/>
          </a:ln>
        </p:spPr>
        <p:txBody>
          <a:bodyPr wrap="none">
            <a:spAutoFit/>
          </a:bodyPr>
          <a:lstStyle/>
          <a:p>
            <a:r>
              <a:rPr lang="en-US" sz="2000">
                <a:latin typeface="Calibri" pitchFamily="34" charset="0"/>
              </a:rPr>
              <a:t>Image 3</a:t>
            </a:r>
          </a:p>
        </p:txBody>
      </p:sp>
      <p:sp>
        <p:nvSpPr>
          <p:cNvPr id="7" name="Text Box 11"/>
          <p:cNvSpPr txBox="1">
            <a:spLocks noChangeArrowheads="1"/>
          </p:cNvSpPr>
          <p:nvPr/>
        </p:nvSpPr>
        <p:spPr bwMode="auto">
          <a:xfrm>
            <a:off x="7386638" y="5222875"/>
            <a:ext cx="1011237" cy="400050"/>
          </a:xfrm>
          <a:prstGeom prst="rect">
            <a:avLst/>
          </a:prstGeom>
          <a:noFill/>
          <a:ln w="9525">
            <a:noFill/>
            <a:miter lim="800000"/>
            <a:headEnd/>
            <a:tailEnd/>
          </a:ln>
        </p:spPr>
        <p:txBody>
          <a:bodyPr wrap="none">
            <a:spAutoFit/>
          </a:bodyPr>
          <a:lstStyle/>
          <a:p>
            <a:r>
              <a:rPr lang="en-US" sz="2000">
                <a:latin typeface="Calibri" pitchFamily="34" charset="0"/>
              </a:rPr>
              <a:t>Image 4</a:t>
            </a:r>
          </a:p>
        </p:txBody>
      </p:sp>
      <p:pic>
        <p:nvPicPr>
          <p:cNvPr id="8" name="Picture 12" descr="19654387@N00_12628944"/>
          <p:cNvPicPr>
            <a:picLocks noChangeAspect="1" noChangeArrowheads="1"/>
          </p:cNvPicPr>
          <p:nvPr/>
        </p:nvPicPr>
        <p:blipFill>
          <a:blip r:embed="rId3"/>
          <a:srcRect/>
          <a:stretch>
            <a:fillRect/>
          </a:stretch>
        </p:blipFill>
        <p:spPr bwMode="auto">
          <a:xfrm>
            <a:off x="4724400" y="2968625"/>
            <a:ext cx="1657350" cy="2209800"/>
          </a:xfrm>
          <a:prstGeom prst="rect">
            <a:avLst/>
          </a:prstGeom>
          <a:noFill/>
          <a:ln w="9525">
            <a:noFill/>
            <a:miter lim="800000"/>
            <a:headEnd/>
            <a:tailEnd/>
          </a:ln>
        </p:spPr>
      </p:pic>
      <p:pic>
        <p:nvPicPr>
          <p:cNvPr id="9" name="Picture 13" descr="44124324682@N01_17255642"/>
          <p:cNvPicPr>
            <a:picLocks noChangeAspect="1" noChangeArrowheads="1"/>
          </p:cNvPicPr>
          <p:nvPr/>
        </p:nvPicPr>
        <p:blipFill>
          <a:blip r:embed="rId4"/>
          <a:srcRect/>
          <a:stretch>
            <a:fillRect/>
          </a:stretch>
        </p:blipFill>
        <p:spPr bwMode="auto">
          <a:xfrm>
            <a:off x="7032625" y="2968625"/>
            <a:ext cx="1657350" cy="2209800"/>
          </a:xfrm>
          <a:prstGeom prst="rect">
            <a:avLst/>
          </a:prstGeom>
          <a:noFill/>
          <a:ln w="9525">
            <a:noFill/>
            <a:miter lim="800000"/>
            <a:headEnd/>
            <a:tailEnd/>
          </a:ln>
        </p:spPr>
      </p:pic>
      <p:pic>
        <p:nvPicPr>
          <p:cNvPr id="10" name="Picture 14" descr="ekenzie_18947135"/>
          <p:cNvPicPr>
            <a:picLocks noChangeAspect="1" noChangeArrowheads="1"/>
          </p:cNvPicPr>
          <p:nvPr/>
        </p:nvPicPr>
        <p:blipFill>
          <a:blip r:embed="rId5"/>
          <a:srcRect/>
          <a:stretch>
            <a:fillRect/>
          </a:stretch>
        </p:blipFill>
        <p:spPr bwMode="auto">
          <a:xfrm>
            <a:off x="457200" y="2968625"/>
            <a:ext cx="1487488" cy="2211388"/>
          </a:xfrm>
          <a:prstGeom prst="rect">
            <a:avLst/>
          </a:prstGeom>
          <a:noFill/>
          <a:ln w="9525">
            <a:noFill/>
            <a:miter lim="800000"/>
            <a:headEnd/>
            <a:tailEnd/>
          </a:ln>
        </p:spPr>
      </p:pic>
      <p:pic>
        <p:nvPicPr>
          <p:cNvPr id="11" name="Picture 15" descr="kurtnaks_31263284"/>
          <p:cNvPicPr>
            <a:picLocks noChangeAspect="1" noChangeArrowheads="1"/>
          </p:cNvPicPr>
          <p:nvPr/>
        </p:nvPicPr>
        <p:blipFill>
          <a:blip r:embed="rId6"/>
          <a:srcRect/>
          <a:stretch>
            <a:fillRect/>
          </a:stretch>
        </p:blipFill>
        <p:spPr bwMode="auto">
          <a:xfrm>
            <a:off x="2590800" y="2968625"/>
            <a:ext cx="1476375" cy="2212975"/>
          </a:xfrm>
          <a:prstGeom prst="rect">
            <a:avLst/>
          </a:prstGeom>
          <a:noFill/>
          <a:ln w="9525">
            <a:noFill/>
            <a:miter lim="800000"/>
            <a:headEnd/>
            <a:tailEnd/>
          </a:ln>
        </p:spPr>
      </p:pic>
      <p:sp>
        <p:nvSpPr>
          <p:cNvPr id="12"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p:spPr>
        <p:txBody>
          <a:bodyPr/>
          <a:lstStyle/>
          <a:p>
            <a:endParaRPr lang="en-US"/>
          </a:p>
        </p:txBody>
      </p:sp>
      <p:sp>
        <p:nvSpPr>
          <p:cNvPr id="13" name="Line 29"/>
          <p:cNvSpPr>
            <a:spLocks noChangeShapeType="1"/>
          </p:cNvSpPr>
          <p:nvPr/>
        </p:nvSpPr>
        <p:spPr bwMode="auto">
          <a:xfrm flipV="1">
            <a:off x="3429000" y="3349625"/>
            <a:ext cx="2133600" cy="0"/>
          </a:xfrm>
          <a:prstGeom prst="line">
            <a:avLst/>
          </a:prstGeom>
          <a:noFill/>
          <a:ln w="28575">
            <a:solidFill>
              <a:srgbClr val="FF0000"/>
            </a:solidFill>
            <a:round/>
            <a:headEnd/>
            <a:tailEnd/>
          </a:ln>
        </p:spPr>
        <p:txBody>
          <a:bodyPr/>
          <a:lstStyle/>
          <a:p>
            <a:endParaRPr lang="en-US"/>
          </a:p>
        </p:txBody>
      </p:sp>
      <p:sp>
        <p:nvSpPr>
          <p:cNvPr id="14" name="Line 30"/>
          <p:cNvSpPr>
            <a:spLocks noChangeShapeType="1"/>
          </p:cNvSpPr>
          <p:nvPr/>
        </p:nvSpPr>
        <p:spPr bwMode="auto">
          <a:xfrm>
            <a:off x="5562600" y="3349625"/>
            <a:ext cx="2438400" cy="76200"/>
          </a:xfrm>
          <a:prstGeom prst="line">
            <a:avLst/>
          </a:prstGeom>
          <a:noFill/>
          <a:ln w="28575">
            <a:solidFill>
              <a:srgbClr val="00FF00"/>
            </a:solidFill>
            <a:round/>
            <a:headEnd/>
            <a:tailEnd/>
          </a:ln>
        </p:spPr>
        <p:txBody>
          <a:bodyPr/>
          <a:lstStyle/>
          <a:p>
            <a:endParaRPr lang="en-US"/>
          </a:p>
        </p:txBody>
      </p:sp>
      <p:sp>
        <p:nvSpPr>
          <p:cNvPr id="15"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latin typeface="Calibri" pitchFamily="34" charset="0"/>
            </a:endParaRPr>
          </a:p>
        </p:txBody>
      </p:sp>
      <p:sp>
        <p:nvSpPr>
          <p:cNvPr id="16"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17"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latin typeface="Calibri" pitchFamily="34" charset="0"/>
            </a:endParaRPr>
          </a:p>
        </p:txBody>
      </p:sp>
      <p:sp>
        <p:nvSpPr>
          <p:cNvPr id="18"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130353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FF0101"/>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15"/>
                                        </p:tgtEl>
                                        <p:attrNameLst>
                                          <p:attrName>fillcolor</p:attrName>
                                        </p:attrNameLst>
                                      </p:cBhvr>
                                      <p:to>
                                        <a:srgbClr val="FF0101"/>
                                      </p:to>
                                    </p:animClr>
                                    <p:set>
                                      <p:cBhvr>
                                        <p:cTn id="71" dur="500" fill="hold"/>
                                        <p:tgtEl>
                                          <p:spTgt spid="15"/>
                                        </p:tgtEl>
                                        <p:attrNameLst>
                                          <p:attrName>fill.type</p:attrName>
                                        </p:attrNameLst>
                                      </p:cBhvr>
                                      <p:to>
                                        <p:strVal val="solid"/>
                                      </p:to>
                                    </p:set>
                                    <p:set>
                                      <p:cBhvr>
                                        <p:cTn id="72" dur="500" fill="hold"/>
                                        <p:tgtEl>
                                          <p:spTgt spid="15"/>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17"/>
                                        </p:tgtEl>
                                        <p:attrNameLst>
                                          <p:attrName>fillcolor</p:attrName>
                                        </p:attrNameLst>
                                      </p:cBhvr>
                                      <p:to>
                                        <a:srgbClr val="FF0101"/>
                                      </p:to>
                                    </p:animClr>
                                    <p:set>
                                      <p:cBhvr>
                                        <p:cTn id="75" dur="500" fill="hold"/>
                                        <p:tgtEl>
                                          <p:spTgt spid="17"/>
                                        </p:tgtEl>
                                        <p:attrNameLst>
                                          <p:attrName>fill.type</p:attrName>
                                        </p:attrNameLst>
                                      </p:cBhvr>
                                      <p:to>
                                        <p:strVal val="solid"/>
                                      </p:to>
                                    </p:set>
                                    <p:set>
                                      <p:cBhvr>
                                        <p:cTn id="76" dur="500" fill="hold"/>
                                        <p:tgtEl>
                                          <p:spTgt spid="17"/>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18"/>
                                        </p:tgtEl>
                                        <p:attrNameLst>
                                          <p:attrName>fillcolor</p:attrName>
                                        </p:attrNameLst>
                                      </p:cBhvr>
                                      <p:to>
                                        <a:srgbClr val="FF0101"/>
                                      </p:to>
                                    </p:animClr>
                                    <p:set>
                                      <p:cBhvr>
                                        <p:cTn id="79" dur="500" fill="hold"/>
                                        <p:tgtEl>
                                          <p:spTgt spid="18"/>
                                        </p:tgtEl>
                                        <p:attrNameLst>
                                          <p:attrName>fill.type</p:attrName>
                                        </p:attrNameLst>
                                      </p:cBhvr>
                                      <p:to>
                                        <p:strVal val="solid"/>
                                      </p:to>
                                    </p:set>
                                    <p:set>
                                      <p:cBhvr>
                                        <p:cTn id="80" dur="500" fill="hold"/>
                                        <p:tgtEl>
                                          <p:spTgt spid="18"/>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12"/>
                                        </p:tgtEl>
                                        <p:attrNameLst>
                                          <p:attrName>stroke.color</p:attrName>
                                        </p:attrNameLst>
                                      </p:cBhvr>
                                      <p:to>
                                        <a:srgbClr val="3366FF"/>
                                      </p:to>
                                    </p:animClr>
                                    <p:set>
                                      <p:cBhvr>
                                        <p:cTn id="83" dur="500" fill="hold"/>
                                        <p:tgtEl>
                                          <p:spTgt spid="12"/>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13"/>
                                        </p:tgtEl>
                                        <p:attrNameLst>
                                          <p:attrName>stroke.color</p:attrName>
                                        </p:attrNameLst>
                                      </p:cBhvr>
                                      <p:to>
                                        <a:srgbClr val="3366FF"/>
                                      </p:to>
                                    </p:animClr>
                                    <p:set>
                                      <p:cBhvr>
                                        <p:cTn id="86" dur="500" fill="hold"/>
                                        <p:tgtEl>
                                          <p:spTgt spid="13"/>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14"/>
                                        </p:tgtEl>
                                        <p:attrNameLst>
                                          <p:attrName>stroke.color</p:attrName>
                                        </p:attrNameLst>
                                      </p:cBhvr>
                                      <p:to>
                                        <a:srgbClr val="3366FF"/>
                                      </p:to>
                                    </p:animClr>
                                    <p:set>
                                      <p:cBhvr>
                                        <p:cTn id="89" dur="500" fill="hold"/>
                                        <p:tgtEl>
                                          <p:spTgt spid="1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12" grpId="0" animBg="1"/>
      <p:bldP spid="13" grpId="0" animBg="1"/>
      <p:bldP spid="14" grpId="0" animBg="1"/>
      <p:bldP spid="15" grpId="0" animBg="1"/>
      <p:bldP spid="16"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74638" y="274638"/>
            <a:ext cx="8594725" cy="1143000"/>
          </a:xfrm>
        </p:spPr>
        <p:txBody>
          <a:bodyPr/>
          <a:lstStyle/>
          <a:p>
            <a:pPr eaLnBrk="1" hangingPunct="1"/>
            <a:r>
              <a:rPr lang="en-US" sz="4000" b="1" dirty="0" smtClean="0"/>
              <a:t>The Power of Transitivity</a:t>
            </a:r>
          </a:p>
        </p:txBody>
      </p:sp>
      <p:pic>
        <p:nvPicPr>
          <p:cNvPr id="6146" name="Picture 2" descr="C:\snavely\demos\PhotoTourism\data\Trevi\images\rsinghabout_29886173.thumb.float.jpg"/>
          <p:cNvPicPr>
            <a:picLocks noChangeAspect="1" noChangeArrowheads="1"/>
          </p:cNvPicPr>
          <p:nvPr/>
        </p:nvPicPr>
        <p:blipFill>
          <a:blip r:embed="rId3" cstate="print"/>
          <a:srcRect/>
          <a:stretch>
            <a:fillRect/>
          </a:stretch>
        </p:blipFill>
        <p:spPr bwMode="auto">
          <a:xfrm>
            <a:off x="5237163" y="1477963"/>
            <a:ext cx="2749550" cy="4054475"/>
          </a:xfrm>
          <a:prstGeom prst="rect">
            <a:avLst/>
          </a:prstGeom>
          <a:noFill/>
          <a:effectLst>
            <a:outerShdw blurRad="50800" dist="38100" dir="2700000" algn="tl" rotWithShape="0">
              <a:prstClr val="black">
                <a:alpha val="40000"/>
              </a:prstClr>
            </a:outerShdw>
          </a:effectLst>
        </p:spPr>
      </p:pic>
      <p:pic>
        <p:nvPicPr>
          <p:cNvPr id="6147" name="Picture 3" descr="C:\snavely\demos\PhotoTourism\data\Trevi\images\dannyman_10951122.thumb.float.jpg"/>
          <p:cNvPicPr>
            <a:picLocks noChangeAspect="1" noChangeArrowheads="1"/>
          </p:cNvPicPr>
          <p:nvPr/>
        </p:nvPicPr>
        <p:blipFill>
          <a:blip r:embed="rId4" cstate="print"/>
          <a:srcRect/>
          <a:stretch>
            <a:fillRect/>
          </a:stretch>
        </p:blipFill>
        <p:spPr bwMode="auto">
          <a:xfrm>
            <a:off x="777875" y="1925638"/>
            <a:ext cx="3830638" cy="2874962"/>
          </a:xfrm>
          <a:prstGeom prst="rect">
            <a:avLst/>
          </a:prstGeom>
          <a:noFill/>
          <a:effectLst>
            <a:outerShdw blurRad="50800" dist="38100" dir="2700000" algn="tl" rotWithShape="0">
              <a:prstClr val="black">
                <a:alpha val="40000"/>
              </a:prstClr>
            </a:outerShdw>
          </a:effectLst>
        </p:spPr>
      </p:pic>
      <p:pic>
        <p:nvPicPr>
          <p:cNvPr id="6148" name="Picture 4"/>
          <p:cNvPicPr>
            <a:picLocks noChangeAspect="1" noChangeArrowheads="1"/>
          </p:cNvPicPr>
          <p:nvPr/>
        </p:nvPicPr>
        <p:blipFill>
          <a:blip r:embed="rId5" cstate="print"/>
          <a:srcRect/>
          <a:stretch>
            <a:fillRect/>
          </a:stretch>
        </p:blipFill>
        <p:spPr bwMode="auto">
          <a:xfrm>
            <a:off x="192088" y="1468438"/>
            <a:ext cx="8745537" cy="4395787"/>
          </a:xfrm>
          <a:prstGeom prst="rect">
            <a:avLst/>
          </a:prstGeom>
          <a:noFill/>
          <a:ln w="9525">
            <a:noFill/>
            <a:miter lim="800000"/>
            <a:headEnd/>
            <a:tailEnd/>
          </a:ln>
        </p:spPr>
      </p:pic>
    </p:spTree>
    <p:extLst>
      <p:ext uri="{BB962C8B-B14F-4D97-AF65-F5344CB8AC3E}">
        <p14:creationId xmlns:p14="http://schemas.microsoft.com/office/powerpoint/2010/main" val="20658851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z="4000" b="1" dirty="0" smtClean="0"/>
              <a:t>Most Tracks are Short</a:t>
            </a:r>
          </a:p>
        </p:txBody>
      </p:sp>
      <p:sp>
        <p:nvSpPr>
          <p:cNvPr id="3" name="Content Placeholder 2"/>
          <p:cNvSpPr>
            <a:spLocks noGrp="1"/>
          </p:cNvSpPr>
          <p:nvPr>
            <p:ph idx="1"/>
          </p:nvPr>
        </p:nvSpPr>
        <p:spPr/>
        <p:txBody>
          <a:bodyPr/>
          <a:lstStyle/>
          <a:p>
            <a:pPr eaLnBrk="1" hangingPunct="1"/>
            <a:r>
              <a:rPr lang="en-US" dirty="0" smtClean="0"/>
              <a:t>Example image collection with 3,000 images:</a:t>
            </a:r>
          </a:p>
          <a:p>
            <a:pPr lvl="1" eaLnBrk="1" hangingPunct="1"/>
            <a:r>
              <a:rPr lang="en-US" dirty="0" smtClean="0"/>
              <a:t>1,546,612 total tracks</a:t>
            </a:r>
          </a:p>
          <a:p>
            <a:pPr lvl="1" eaLnBrk="1" hangingPunct="1"/>
            <a:r>
              <a:rPr lang="en-US" dirty="0" smtClean="0"/>
              <a:t>79% have length 2</a:t>
            </a:r>
          </a:p>
          <a:p>
            <a:pPr lvl="1" eaLnBrk="1" hangingPunct="1"/>
            <a:r>
              <a:rPr lang="en-US" dirty="0" smtClean="0"/>
              <a:t>90% have length </a:t>
            </a:r>
            <a:r>
              <a:rPr lang="en-US" dirty="0" smtClean="0">
                <a:sym typeface="Symbol"/>
              </a:rPr>
              <a:t>&lt;</a:t>
            </a:r>
            <a:r>
              <a:rPr lang="en-US" dirty="0" smtClean="0"/>
              <a:t> 4</a:t>
            </a:r>
            <a:endParaRPr lang="en-US" dirty="0" smtClean="0"/>
          </a:p>
          <a:p>
            <a:pPr lvl="1" eaLnBrk="1" hangingPunct="1"/>
            <a:r>
              <a:rPr lang="en-US" dirty="0" smtClean="0"/>
              <a:t>98% have length </a:t>
            </a:r>
            <a:r>
              <a:rPr lang="en-US" dirty="0" smtClean="0">
                <a:sym typeface="Symbol"/>
              </a:rPr>
              <a:t>&lt;</a:t>
            </a:r>
            <a:r>
              <a:rPr lang="en-US" dirty="0" smtClean="0"/>
              <a:t> 11</a:t>
            </a:r>
            <a:endParaRPr lang="en-US" dirty="0" smtClean="0"/>
          </a:p>
          <a:p>
            <a:pPr lvl="1" eaLnBrk="1" hangingPunct="1"/>
            <a:r>
              <a:rPr lang="en-US" dirty="0" smtClean="0"/>
              <a:t>Longest track: 385 features</a:t>
            </a:r>
          </a:p>
          <a:p>
            <a:pPr eaLnBrk="1" hangingPunct="1">
              <a:buFont typeface="Arial" charset="0"/>
              <a:buNone/>
            </a:pPr>
            <a:endParaRPr lang="en-US" dirty="0" smtClean="0"/>
          </a:p>
        </p:txBody>
      </p:sp>
    </p:spTree>
    <p:extLst>
      <p:ext uri="{BB962C8B-B14F-4D97-AF65-F5344CB8AC3E}">
        <p14:creationId xmlns:p14="http://schemas.microsoft.com/office/powerpoint/2010/main" val="12467445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zh-TW" sz="4000" b="1" dirty="0" smtClean="0">
                <a:ea typeface="新細明體" pitchFamily="18" charset="-120"/>
              </a:rPr>
              <a:t>Track Lifetime</a:t>
            </a:r>
          </a:p>
        </p:txBody>
      </p:sp>
      <p:pic>
        <p:nvPicPr>
          <p:cNvPr id="73731" name="Picture 3"/>
          <p:cNvPicPr>
            <a:picLocks noChangeAspect="1" noChangeArrowheads="1"/>
          </p:cNvPicPr>
          <p:nvPr/>
        </p:nvPicPr>
        <p:blipFill>
          <a:blip r:embed="rId3"/>
          <a:srcRect/>
          <a:stretch>
            <a:fillRect/>
          </a:stretch>
        </p:blipFill>
        <p:spPr bwMode="auto">
          <a:xfrm>
            <a:off x="323850" y="1484313"/>
            <a:ext cx="8496300" cy="3840162"/>
          </a:xfrm>
          <a:prstGeom prst="rect">
            <a:avLst/>
          </a:prstGeom>
          <a:noFill/>
          <a:ln w="38100" algn="ctr">
            <a:noFill/>
            <a:miter lim="800000"/>
            <a:headEnd/>
            <a:tailEnd/>
          </a:ln>
        </p:spPr>
      </p:pic>
      <p:sp>
        <p:nvSpPr>
          <p:cNvPr id="73732" name="Rectangle 4"/>
          <p:cNvSpPr>
            <a:spLocks noGrp="1" noChangeArrowheads="1"/>
          </p:cNvSpPr>
          <p:nvPr>
            <p:ph type="body" idx="1"/>
          </p:nvPr>
        </p:nvSpPr>
        <p:spPr>
          <a:xfrm>
            <a:off x="609600" y="5589588"/>
            <a:ext cx="8077200" cy="719137"/>
          </a:xfrm>
          <a:noFill/>
        </p:spPr>
        <p:txBody>
          <a:bodyPr/>
          <a:lstStyle/>
          <a:p>
            <a:pPr>
              <a:buFontTx/>
              <a:buNone/>
            </a:pPr>
            <a:r>
              <a:rPr lang="en-US" altLang="zh-TW" sz="2800" dirty="0" smtClean="0">
                <a:ea typeface="新細明體" pitchFamily="18" charset="-120"/>
              </a:rPr>
              <a:t>Lifetime of 3,192 tracks from the previous sequence</a:t>
            </a:r>
          </a:p>
        </p:txBody>
      </p:sp>
    </p:spTree>
    <p:extLst>
      <p:ext uri="{BB962C8B-B14F-4D97-AF65-F5344CB8AC3E}">
        <p14:creationId xmlns:p14="http://schemas.microsoft.com/office/powerpoint/2010/main" val="1560713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zh-TW" sz="4000" b="1" dirty="0" smtClean="0">
                <a:ea typeface="新細明體" pitchFamily="18" charset="-120"/>
              </a:rPr>
              <a:t>Track Lifetime</a:t>
            </a:r>
          </a:p>
        </p:txBody>
      </p:sp>
      <p:pic>
        <p:nvPicPr>
          <p:cNvPr id="74755" name="Picture 3"/>
          <p:cNvPicPr>
            <a:picLocks noChangeAspect="1" noChangeArrowheads="1"/>
          </p:cNvPicPr>
          <p:nvPr/>
        </p:nvPicPr>
        <p:blipFill>
          <a:blip r:embed="rId3"/>
          <a:srcRect/>
          <a:stretch>
            <a:fillRect/>
          </a:stretch>
        </p:blipFill>
        <p:spPr bwMode="auto">
          <a:xfrm>
            <a:off x="250825" y="2195513"/>
            <a:ext cx="8642350" cy="2817812"/>
          </a:xfrm>
          <a:prstGeom prst="rect">
            <a:avLst/>
          </a:prstGeom>
          <a:noFill/>
          <a:ln w="38100" algn="ctr">
            <a:noFill/>
            <a:miter lim="800000"/>
            <a:headEnd/>
            <a:tailEnd/>
          </a:ln>
        </p:spPr>
      </p:pic>
      <p:sp>
        <p:nvSpPr>
          <p:cNvPr id="74756" name="Rectangle 4"/>
          <p:cNvSpPr>
            <a:spLocks noGrp="1" noChangeArrowheads="1"/>
          </p:cNvSpPr>
          <p:nvPr>
            <p:ph type="body" idx="1"/>
          </p:nvPr>
        </p:nvSpPr>
        <p:spPr>
          <a:xfrm>
            <a:off x="457200" y="5715000"/>
            <a:ext cx="8305800" cy="593725"/>
          </a:xfrm>
          <a:noFill/>
        </p:spPr>
        <p:txBody>
          <a:bodyPr/>
          <a:lstStyle/>
          <a:p>
            <a:pPr algn="ctr">
              <a:buFontTx/>
              <a:buNone/>
            </a:pPr>
            <a:r>
              <a:rPr lang="en-US" altLang="zh-TW" dirty="0" smtClean="0">
                <a:ea typeface="新細明體" pitchFamily="18" charset="-120"/>
              </a:rPr>
              <a:t>Track length histogram</a:t>
            </a:r>
          </a:p>
        </p:txBody>
      </p:sp>
      <p:sp>
        <p:nvSpPr>
          <p:cNvPr id="2" name="TextBox 1"/>
          <p:cNvSpPr txBox="1"/>
          <p:nvPr/>
        </p:nvSpPr>
        <p:spPr>
          <a:xfrm>
            <a:off x="3949073" y="4992580"/>
            <a:ext cx="1245854" cy="338554"/>
          </a:xfrm>
          <a:prstGeom prst="rect">
            <a:avLst/>
          </a:prstGeom>
          <a:noFill/>
        </p:spPr>
        <p:txBody>
          <a:bodyPr wrap="none" rtlCol="0">
            <a:spAutoFit/>
          </a:bodyPr>
          <a:lstStyle/>
          <a:p>
            <a:r>
              <a:rPr lang="en-US" sz="1600" dirty="0" smtClean="0"/>
              <a:t>track length</a:t>
            </a:r>
            <a:endParaRPr lang="en-US" sz="1600" dirty="0"/>
          </a:p>
        </p:txBody>
      </p:sp>
      <p:sp>
        <p:nvSpPr>
          <p:cNvPr id="3" name="TextBox 2"/>
          <p:cNvSpPr txBox="1"/>
          <p:nvPr/>
        </p:nvSpPr>
        <p:spPr>
          <a:xfrm rot="16200000">
            <a:off x="-668383" y="3359277"/>
            <a:ext cx="1715534" cy="338554"/>
          </a:xfrm>
          <a:prstGeom prst="rect">
            <a:avLst/>
          </a:prstGeom>
          <a:noFill/>
        </p:spPr>
        <p:txBody>
          <a:bodyPr wrap="none" rtlCol="0">
            <a:spAutoFit/>
          </a:bodyPr>
          <a:lstStyle/>
          <a:p>
            <a:r>
              <a:rPr lang="en-US" sz="1600" dirty="0" smtClean="0"/>
              <a:t>number of tracks</a:t>
            </a:r>
            <a:endParaRPr lang="en-US" sz="1600" dirty="0"/>
          </a:p>
        </p:txBody>
      </p:sp>
    </p:spTree>
    <p:extLst>
      <p:ext uri="{BB962C8B-B14F-4D97-AF65-F5344CB8AC3E}">
        <p14:creationId xmlns:p14="http://schemas.microsoft.com/office/powerpoint/2010/main" val="4129604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dirty="0" smtClean="0"/>
              <a:t>Image Connectivity Post-Track Generation</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4708525" y="1955800"/>
            <a:ext cx="3613150" cy="32099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23" name="Picture 3"/>
          <p:cNvPicPr>
            <a:picLocks noChangeAspect="1" noChangeArrowheads="1"/>
          </p:cNvPicPr>
          <p:nvPr/>
        </p:nvPicPr>
        <p:blipFill>
          <a:blip r:embed="rId4" cstate="print"/>
          <a:srcRect/>
          <a:stretch>
            <a:fillRect/>
          </a:stretch>
        </p:blipFill>
        <p:spPr bwMode="auto">
          <a:xfrm>
            <a:off x="638175" y="1984375"/>
            <a:ext cx="3594100" cy="31908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4821" name="TextBox 5"/>
          <p:cNvSpPr txBox="1">
            <a:spLocks noChangeArrowheads="1"/>
          </p:cNvSpPr>
          <p:nvPr/>
        </p:nvSpPr>
        <p:spPr bwMode="auto">
          <a:xfrm>
            <a:off x="1428750" y="5222875"/>
            <a:ext cx="2051050" cy="369888"/>
          </a:xfrm>
          <a:prstGeom prst="rect">
            <a:avLst/>
          </a:prstGeom>
          <a:noFill/>
          <a:ln w="9525">
            <a:noFill/>
            <a:miter lim="800000"/>
            <a:headEnd/>
            <a:tailEnd/>
          </a:ln>
        </p:spPr>
        <p:txBody>
          <a:bodyPr wrap="none">
            <a:spAutoFit/>
          </a:bodyPr>
          <a:lstStyle/>
          <a:p>
            <a:r>
              <a:rPr lang="en-US">
                <a:latin typeface="Calibri" pitchFamily="34" charset="0"/>
              </a:rPr>
              <a:t>Raw image matches</a:t>
            </a:r>
          </a:p>
        </p:txBody>
      </p:sp>
      <p:sp>
        <p:nvSpPr>
          <p:cNvPr id="7" name="TextBox 6"/>
          <p:cNvSpPr txBox="1">
            <a:spLocks noChangeArrowheads="1"/>
          </p:cNvSpPr>
          <p:nvPr/>
        </p:nvSpPr>
        <p:spPr bwMode="auto">
          <a:xfrm>
            <a:off x="4746625" y="5216525"/>
            <a:ext cx="3695700" cy="368300"/>
          </a:xfrm>
          <a:prstGeom prst="rect">
            <a:avLst/>
          </a:prstGeom>
          <a:noFill/>
          <a:ln w="9525">
            <a:noFill/>
            <a:miter lim="800000"/>
            <a:headEnd/>
            <a:tailEnd/>
          </a:ln>
        </p:spPr>
        <p:txBody>
          <a:bodyPr wrap="none">
            <a:spAutoFit/>
          </a:bodyPr>
          <a:lstStyle/>
          <a:p>
            <a:r>
              <a:rPr lang="en-US">
                <a:latin typeface="Calibri" pitchFamily="34" charset="0"/>
              </a:rPr>
              <a:t>Image matches after track generation</a:t>
            </a:r>
          </a:p>
        </p:txBody>
      </p:sp>
    </p:spTree>
    <p:extLst>
      <p:ext uri="{BB962C8B-B14F-4D97-AF65-F5344CB8AC3E}">
        <p14:creationId xmlns:p14="http://schemas.microsoft.com/office/powerpoint/2010/main" val="37363362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9375"/>
            <a:ext cx="8229600" cy="1143000"/>
          </a:xfrm>
        </p:spPr>
        <p:txBody>
          <a:bodyPr/>
          <a:lstStyle/>
          <a:p>
            <a:pPr eaLnBrk="1" hangingPunct="1"/>
            <a:r>
              <a:rPr lang="en-US" sz="4000" b="1" dirty="0" smtClean="0"/>
              <a:t>The Story so far…</a:t>
            </a:r>
          </a:p>
        </p:txBody>
      </p:sp>
      <p:pic>
        <p:nvPicPr>
          <p:cNvPr id="4" name="Picture 3"/>
          <p:cNvPicPr>
            <a:picLocks noChangeAspect="1" noChangeArrowheads="1"/>
          </p:cNvPicPr>
          <p:nvPr/>
        </p:nvPicPr>
        <p:blipFill>
          <a:blip r:embed="rId3" cstate="print"/>
          <a:srcRect/>
          <a:stretch>
            <a:fillRect/>
          </a:stretch>
        </p:blipFill>
        <p:spPr bwMode="auto">
          <a:xfrm>
            <a:off x="1966913" y="5202238"/>
            <a:ext cx="4994275" cy="1192212"/>
          </a:xfrm>
          <a:prstGeom prst="rect">
            <a:avLst/>
          </a:prstGeom>
          <a:noFill/>
          <a:ln w="9525">
            <a:noFill/>
            <a:miter lim="800000"/>
            <a:headEnd/>
            <a:tailEnd/>
          </a:ln>
        </p:spPr>
      </p:pic>
      <p:pic>
        <p:nvPicPr>
          <p:cNvPr id="37892" name="Picture 2"/>
          <p:cNvPicPr>
            <a:picLocks noChangeAspect="1" noChangeArrowheads="1"/>
          </p:cNvPicPr>
          <p:nvPr/>
        </p:nvPicPr>
        <p:blipFill>
          <a:blip r:embed="rId4" cstate="print"/>
          <a:srcRect/>
          <a:stretch>
            <a:fillRect/>
          </a:stretch>
        </p:blipFill>
        <p:spPr bwMode="auto">
          <a:xfrm>
            <a:off x="2025650" y="1484313"/>
            <a:ext cx="4886325" cy="1131887"/>
          </a:xfrm>
          <a:prstGeom prst="rect">
            <a:avLst/>
          </a:prstGeom>
          <a:noFill/>
          <a:ln w="9525">
            <a:noFill/>
            <a:miter lim="800000"/>
            <a:headEnd/>
            <a:tailEnd/>
          </a:ln>
        </p:spPr>
      </p:pic>
      <p:grpSp>
        <p:nvGrpSpPr>
          <p:cNvPr id="2" name="Group 5"/>
          <p:cNvGrpSpPr>
            <a:grpSpLocks/>
          </p:cNvGrpSpPr>
          <p:nvPr/>
        </p:nvGrpSpPr>
        <p:grpSpPr bwMode="auto">
          <a:xfrm>
            <a:off x="2030413" y="3352800"/>
            <a:ext cx="4873625" cy="1128713"/>
            <a:chOff x="3277147" y="1466148"/>
            <a:chExt cx="2650982" cy="614197"/>
          </a:xfrm>
        </p:grpSpPr>
        <p:pic>
          <p:nvPicPr>
            <p:cNvPr id="37900" name="Picture 2"/>
            <p:cNvPicPr>
              <a:picLocks noChangeAspect="1" noChangeArrowheads="1"/>
            </p:cNvPicPr>
            <p:nvPr/>
          </p:nvPicPr>
          <p:blipFill>
            <a:blip r:embed="rId4" cstate="print"/>
            <a:srcRect/>
            <a:stretch>
              <a:fillRect/>
            </a:stretch>
          </p:blipFill>
          <p:spPr bwMode="auto">
            <a:xfrm>
              <a:off x="3277147" y="1466148"/>
              <a:ext cx="2650982" cy="614197"/>
            </a:xfrm>
            <a:prstGeom prst="rect">
              <a:avLst/>
            </a:prstGeom>
            <a:noFill/>
            <a:ln w="9525">
              <a:noFill/>
              <a:miter lim="800000"/>
              <a:headEnd/>
              <a:tailEnd/>
            </a:ln>
          </p:spPr>
        </p:pic>
        <p:grpSp>
          <p:nvGrpSpPr>
            <p:cNvPr id="3"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30" name="Down Arrow 29"/>
          <p:cNvSpPr/>
          <p:nvPr/>
        </p:nvSpPr>
        <p:spPr>
          <a:xfrm>
            <a:off x="4114800"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Down Arrow 30"/>
          <p:cNvSpPr/>
          <p:nvPr/>
        </p:nvSpPr>
        <p:spPr>
          <a:xfrm>
            <a:off x="4152900"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extBox 31"/>
          <p:cNvSpPr txBox="1">
            <a:spLocks noChangeArrowheads="1"/>
          </p:cNvSpPr>
          <p:nvPr/>
        </p:nvSpPr>
        <p:spPr bwMode="auto">
          <a:xfrm>
            <a:off x="4903788" y="2789238"/>
            <a:ext cx="2039937" cy="400050"/>
          </a:xfrm>
          <a:prstGeom prst="rect">
            <a:avLst/>
          </a:prstGeom>
          <a:noFill/>
          <a:ln w="9525">
            <a:noFill/>
            <a:miter lim="800000"/>
            <a:headEnd/>
            <a:tailEnd/>
          </a:ln>
        </p:spPr>
        <p:txBody>
          <a:bodyPr wrap="none">
            <a:spAutoFit/>
          </a:bodyPr>
          <a:lstStyle/>
          <a:p>
            <a:r>
              <a:rPr lang="en-US" sz="2000">
                <a:latin typeface="Calibri" pitchFamily="34" charset="0"/>
              </a:rPr>
              <a:t>Feature detection</a:t>
            </a:r>
          </a:p>
        </p:txBody>
      </p:sp>
      <p:sp>
        <p:nvSpPr>
          <p:cNvPr id="33" name="TextBox 32"/>
          <p:cNvSpPr txBox="1">
            <a:spLocks noChangeArrowheads="1"/>
          </p:cNvSpPr>
          <p:nvPr/>
        </p:nvSpPr>
        <p:spPr bwMode="auto">
          <a:xfrm>
            <a:off x="4906963" y="4656138"/>
            <a:ext cx="3119437" cy="400050"/>
          </a:xfrm>
          <a:prstGeom prst="rect">
            <a:avLst/>
          </a:prstGeom>
          <a:noFill/>
          <a:ln w="9525">
            <a:noFill/>
            <a:miter lim="800000"/>
            <a:headEnd/>
            <a:tailEnd/>
          </a:ln>
        </p:spPr>
        <p:txBody>
          <a:bodyPr wrap="none">
            <a:spAutoFit/>
          </a:bodyPr>
          <a:lstStyle/>
          <a:p>
            <a:r>
              <a:rPr lang="en-US" sz="2000">
                <a:latin typeface="Calibri" pitchFamily="34" charset="0"/>
              </a:rPr>
              <a:t>Matching + track generation</a:t>
            </a:r>
          </a:p>
        </p:txBody>
      </p:sp>
      <p:sp>
        <p:nvSpPr>
          <p:cNvPr id="37898" name="TextBox 33"/>
          <p:cNvSpPr txBox="1">
            <a:spLocks noChangeArrowheads="1"/>
          </p:cNvSpPr>
          <p:nvPr/>
        </p:nvSpPr>
        <p:spPr bwMode="auto">
          <a:xfrm>
            <a:off x="3578225" y="1028700"/>
            <a:ext cx="1797050" cy="461963"/>
          </a:xfrm>
          <a:prstGeom prst="rect">
            <a:avLst/>
          </a:prstGeom>
          <a:noFill/>
          <a:ln w="9525">
            <a:noFill/>
            <a:miter lim="800000"/>
            <a:headEnd/>
            <a:tailEnd/>
          </a:ln>
        </p:spPr>
        <p:txBody>
          <a:bodyPr wrap="none">
            <a:spAutoFit/>
          </a:bodyPr>
          <a:lstStyle/>
          <a:p>
            <a:r>
              <a:rPr lang="en-US" sz="2400">
                <a:latin typeface="Calibri" pitchFamily="34" charset="0"/>
              </a:rPr>
              <a:t>Input images</a:t>
            </a:r>
          </a:p>
        </p:txBody>
      </p:sp>
      <p:sp>
        <p:nvSpPr>
          <p:cNvPr id="35" name="TextBox 34"/>
          <p:cNvSpPr txBox="1">
            <a:spLocks noChangeArrowheads="1"/>
          </p:cNvSpPr>
          <p:nvPr/>
        </p:nvSpPr>
        <p:spPr bwMode="auto">
          <a:xfrm>
            <a:off x="2084388" y="6350000"/>
            <a:ext cx="4759325" cy="461963"/>
          </a:xfrm>
          <a:prstGeom prst="rect">
            <a:avLst/>
          </a:prstGeom>
          <a:noFill/>
          <a:ln w="9525">
            <a:noFill/>
            <a:miter lim="800000"/>
            <a:headEnd/>
            <a:tailEnd/>
          </a:ln>
        </p:spPr>
        <p:txBody>
          <a:bodyPr wrap="none">
            <a:spAutoFit/>
          </a:bodyPr>
          <a:lstStyle/>
          <a:p>
            <a:r>
              <a:rPr lang="en-US" sz="2400">
                <a:latin typeface="Calibri" pitchFamily="34" charset="0"/>
              </a:rPr>
              <a:t>Images with feature correspondence</a:t>
            </a:r>
          </a:p>
        </p:txBody>
      </p:sp>
    </p:spTree>
    <p:extLst>
      <p:ext uri="{BB962C8B-B14F-4D97-AF65-F5344CB8AC3E}">
        <p14:creationId xmlns:p14="http://schemas.microsoft.com/office/powerpoint/2010/main" val="37983773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687388" y="2035175"/>
            <a:ext cx="3059112" cy="2800350"/>
          </a:xfrm>
          <a:prstGeom prst="rect">
            <a:avLst/>
          </a:prstGeom>
          <a:noFill/>
          <a:ln w="9525">
            <a:noFill/>
            <a:miter lim="800000"/>
            <a:headEnd/>
            <a:tailEnd/>
          </a:ln>
        </p:spPr>
      </p:pic>
      <p:sp>
        <p:nvSpPr>
          <p:cNvPr id="38915" name="Content Placeholder 5"/>
          <p:cNvSpPr>
            <a:spLocks noGrp="1"/>
          </p:cNvSpPr>
          <p:nvPr>
            <p:ph idx="1"/>
          </p:nvPr>
        </p:nvSpPr>
        <p:spPr>
          <a:xfrm>
            <a:off x="3817938" y="1793875"/>
            <a:ext cx="4716462" cy="4595813"/>
          </a:xfrm>
        </p:spPr>
        <p:txBody>
          <a:bodyPr/>
          <a:lstStyle/>
          <a:p>
            <a:pPr marL="0" indent="0" eaLnBrk="1" hangingPunct="1">
              <a:buNone/>
            </a:pPr>
            <a:r>
              <a:rPr lang="en-US" dirty="0" smtClean="0"/>
              <a:t>Next step:</a:t>
            </a:r>
          </a:p>
          <a:p>
            <a:pPr lvl="1" eaLnBrk="1" hangingPunct="1"/>
            <a:r>
              <a:rPr lang="en-US" dirty="0" smtClean="0"/>
              <a:t>Use “</a:t>
            </a:r>
            <a:r>
              <a:rPr lang="en-US" b="1" dirty="0" smtClean="0"/>
              <a:t>structure from motion</a:t>
            </a:r>
            <a:r>
              <a:rPr lang="en-US" dirty="0" smtClean="0"/>
              <a:t>” to solve for geometry (cameras and 3D points)</a:t>
            </a:r>
          </a:p>
        </p:txBody>
      </p:sp>
      <p:sp>
        <p:nvSpPr>
          <p:cNvPr id="8" name="Title 1"/>
          <p:cNvSpPr txBox="1">
            <a:spLocks/>
          </p:cNvSpPr>
          <p:nvPr/>
        </p:nvSpPr>
        <p:spPr>
          <a:xfrm>
            <a:off x="457200" y="-79375"/>
            <a:ext cx="8229600" cy="1143000"/>
          </a:xfrm>
          <a:prstGeom prst="rect">
            <a:avLst/>
          </a:prstGeom>
        </p:spPr>
        <p:txBody>
          <a:bodyPr anchor="ctr">
            <a:normAutofit/>
          </a:bodyPr>
          <a:lstStyle/>
          <a:p>
            <a:pPr algn="ctr" fontAlgn="auto">
              <a:spcAft>
                <a:spcPts val="0"/>
              </a:spcAft>
              <a:defRPr/>
            </a:pPr>
            <a:r>
              <a:rPr lang="en-US" sz="4000" b="1" dirty="0">
                <a:latin typeface="+mj-lt"/>
                <a:ea typeface="+mj-ea"/>
                <a:cs typeface="+mj-cs"/>
              </a:rPr>
              <a:t>The </a:t>
            </a:r>
            <a:r>
              <a:rPr lang="en-US" sz="4000" b="1" dirty="0" smtClean="0">
                <a:latin typeface="+mj-lt"/>
                <a:ea typeface="+mj-ea"/>
                <a:cs typeface="+mj-cs"/>
              </a:rPr>
              <a:t>Story </a:t>
            </a:r>
            <a:r>
              <a:rPr lang="en-US" sz="4000" b="1" dirty="0">
                <a:latin typeface="+mj-lt"/>
                <a:ea typeface="+mj-ea"/>
                <a:cs typeface="+mj-cs"/>
              </a:rPr>
              <a:t>so far…</a:t>
            </a:r>
          </a:p>
        </p:txBody>
      </p:sp>
    </p:spTree>
    <p:extLst>
      <p:ext uri="{BB962C8B-B14F-4D97-AF65-F5344CB8AC3E}">
        <p14:creationId xmlns:p14="http://schemas.microsoft.com/office/powerpoint/2010/main" val="2695195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0"/>
            <a:ext cx="7772400" cy="1143000"/>
          </a:xfrm>
        </p:spPr>
        <p:txBody>
          <a:bodyPr/>
          <a:lstStyle/>
          <a:p>
            <a:r>
              <a:rPr lang="en-US" sz="4000" b="1" dirty="0" smtClean="0">
                <a:ea typeface="ＭＳ Ｐゴシック" pitchFamily="34" charset="-128"/>
              </a:rPr>
              <a:t>Structure from Motion (</a:t>
            </a:r>
            <a:r>
              <a:rPr lang="en-US" sz="4000" b="1" dirty="0" err="1" smtClean="0">
                <a:ea typeface="ＭＳ Ｐゴシック" pitchFamily="34" charset="-128"/>
              </a:rPr>
              <a:t>SfM</a:t>
            </a:r>
            <a:r>
              <a:rPr lang="en-US" sz="4000" b="1" dirty="0" smtClean="0">
                <a:ea typeface="ＭＳ Ｐゴシック" pitchFamily="34" charset="-128"/>
              </a:rPr>
              <a:t>)</a:t>
            </a:r>
          </a:p>
        </p:txBody>
      </p:sp>
      <p:sp>
        <p:nvSpPr>
          <p:cNvPr id="1028" name="Rectangle 3"/>
          <p:cNvSpPr>
            <a:spLocks noGrp="1" noChangeArrowheads="1"/>
          </p:cNvSpPr>
          <p:nvPr>
            <p:ph type="body" idx="1"/>
          </p:nvPr>
        </p:nvSpPr>
        <p:spPr>
          <a:xfrm>
            <a:off x="228600" y="4951413"/>
            <a:ext cx="8915400" cy="1906587"/>
          </a:xfrm>
        </p:spPr>
        <p:txBody>
          <a:bodyPr/>
          <a:lstStyle/>
          <a:p>
            <a:pPr marL="0" indent="0">
              <a:buNone/>
            </a:pPr>
            <a:r>
              <a:rPr lang="en-US" dirty="0" smtClean="0">
                <a:ea typeface="ＭＳ Ｐゴシック" pitchFamily="34" charset="-128"/>
              </a:rPr>
              <a:t>Estimate </a:t>
            </a:r>
          </a:p>
          <a:p>
            <a:pPr lvl="1"/>
            <a:r>
              <a:rPr lang="en-US" sz="2400" dirty="0" smtClean="0">
                <a:ea typeface="ＭＳ Ｐゴシック" pitchFamily="34" charset="-128"/>
              </a:rPr>
              <a:t>Scene </a:t>
            </a:r>
            <a:r>
              <a:rPr lang="en-US" sz="2400" dirty="0" smtClean="0">
                <a:solidFill>
                  <a:schemeClr val="tx2"/>
                </a:solidFill>
                <a:ea typeface="ＭＳ Ｐゴシック" pitchFamily="34" charset="-128"/>
              </a:rPr>
              <a:t>geometry (3D coordinates for each point)</a:t>
            </a:r>
            <a:r>
              <a:rPr lang="en-US" sz="2400" dirty="0" smtClean="0">
                <a:ea typeface="ＭＳ Ｐゴシック" pitchFamily="34" charset="-128"/>
              </a:rPr>
              <a:t> </a:t>
            </a:r>
          </a:p>
          <a:p>
            <a:pPr lvl="1"/>
            <a:r>
              <a:rPr lang="en-US" sz="2400" dirty="0" smtClean="0">
                <a:ea typeface="ＭＳ Ｐゴシック" pitchFamily="34" charset="-128"/>
              </a:rPr>
              <a:t>Camera </a:t>
            </a:r>
            <a:r>
              <a:rPr lang="en-US" sz="2400" dirty="0" smtClean="0">
                <a:solidFill>
                  <a:schemeClr val="tx2"/>
                </a:solidFill>
                <a:ea typeface="ＭＳ Ｐゴシック" pitchFamily="34" charset="-128"/>
              </a:rPr>
              <a:t>extrinsic and intrinsic parameters (3D relative position and orientation, focal length, lens radial distortion)</a:t>
            </a:r>
            <a:endParaRPr lang="en-US" sz="2400" dirty="0" smtClean="0">
              <a:ea typeface="ＭＳ Ｐゴシック" pitchFamily="34" charset="-128"/>
            </a:endParaRPr>
          </a:p>
        </p:txBody>
      </p:sp>
      <p:graphicFrame>
        <p:nvGraphicFramePr>
          <p:cNvPr id="1026" name="Object 2"/>
          <p:cNvGraphicFramePr>
            <a:graphicFrameLocks noChangeAspect="1"/>
          </p:cNvGraphicFramePr>
          <p:nvPr/>
        </p:nvGraphicFramePr>
        <p:xfrm>
          <a:off x="1828800" y="1447800"/>
          <a:ext cx="2217738" cy="2743200"/>
        </p:xfrm>
        <a:graphic>
          <a:graphicData uri="http://schemas.openxmlformats.org/presentationml/2006/ole">
            <mc:AlternateContent xmlns:mc="http://schemas.openxmlformats.org/markup-compatibility/2006">
              <mc:Choice xmlns:v="urn:schemas-microsoft-com:vml" Requires="v">
                <p:oleObj spid="_x0000_s1027" name="ClipArt" r:id="rId4" imgW="2826720" imgH="3497040" progId="">
                  <p:embed/>
                </p:oleObj>
              </mc:Choice>
              <mc:Fallback>
                <p:oleObj name="ClipArt" r:id="rId4" imgW="2826720" imgH="3497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447800"/>
                        <a:ext cx="2217738"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29" name="Group 5"/>
          <p:cNvGrpSpPr>
            <a:grpSpLocks/>
          </p:cNvGrpSpPr>
          <p:nvPr/>
        </p:nvGrpSpPr>
        <p:grpSpPr bwMode="auto">
          <a:xfrm>
            <a:off x="5661025" y="1449388"/>
            <a:ext cx="739775" cy="1290637"/>
            <a:chOff x="3293" y="1471"/>
            <a:chExt cx="466" cy="813"/>
          </a:xfrm>
        </p:grpSpPr>
        <p:sp>
          <p:nvSpPr>
            <p:cNvPr id="1063" name="Rectangle 6"/>
            <p:cNvSpPr>
              <a:spLocks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endParaRPr lang="en-US"/>
            </a:p>
          </p:txBody>
        </p:sp>
        <p:sp>
          <p:nvSpPr>
            <p:cNvPr id="1064" name="Oval 7"/>
            <p:cNvSpPr>
              <a:spLocks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65" name="Rectangle 8"/>
            <p:cNvSpPr>
              <a:spLocks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66" name="Oval 9"/>
            <p:cNvSpPr>
              <a:spLocks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67" name="Freeform 10"/>
            <p:cNvSpPr>
              <a:spLocks/>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1068" name="Oval 11"/>
            <p:cNvSpPr>
              <a:spLocks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69" name="Oval 12"/>
            <p:cNvSpPr>
              <a:spLocks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70" name="Oval 13"/>
            <p:cNvSpPr>
              <a:spLocks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71" name="Rectangle 14"/>
            <p:cNvSpPr>
              <a:spLocks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72" name="Rectangle 15"/>
            <p:cNvSpPr>
              <a:spLocks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endParaRPr lang="en-US"/>
            </a:p>
          </p:txBody>
        </p:sp>
        <p:sp>
          <p:nvSpPr>
            <p:cNvPr id="1073" name="Freeform 16"/>
            <p:cNvSpPr>
              <a:spLocks/>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1074" name="Freeform 17"/>
            <p:cNvSpPr>
              <a:spLocks/>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1075" name="Freeform 18"/>
            <p:cNvSpPr>
              <a:spLocks/>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1076" name="Freeform 19"/>
            <p:cNvSpPr>
              <a:spLocks/>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sp>
        <p:nvSpPr>
          <p:cNvPr id="239636" name="Text Box 20"/>
          <p:cNvSpPr txBox="1">
            <a:spLocks noChangeArrowheads="1"/>
          </p:cNvSpPr>
          <p:nvPr/>
        </p:nvSpPr>
        <p:spPr bwMode="auto">
          <a:xfrm>
            <a:off x="7086600" y="2368550"/>
            <a:ext cx="1508125" cy="1016000"/>
          </a:xfrm>
          <a:prstGeom prst="rect">
            <a:avLst/>
          </a:prstGeom>
          <a:noFill/>
          <a:ln w="12700">
            <a:noFill/>
            <a:miter lim="800000"/>
            <a:headEnd/>
            <a:tailEnd/>
          </a:ln>
          <a:effectLst/>
        </p:spPr>
        <p:txBody>
          <a:bodyPr wrap="none" anchor="ctr">
            <a:spAutoFit/>
            <a:flatTx/>
          </a:bodyPr>
          <a:lstStyle/>
          <a:p>
            <a:pPr algn="ctr">
              <a:defRPr/>
            </a:pPr>
            <a:r>
              <a:rPr lang="en-US" sz="2000" b="1" dirty="0">
                <a:solidFill>
                  <a:schemeClr val="tx2"/>
                </a:solidFill>
                <a:effectLst>
                  <a:outerShdw blurRad="38100" dist="38100" dir="2700000" algn="tl">
                    <a:srgbClr val="C0C0C0"/>
                  </a:outerShdw>
                </a:effectLst>
                <a:latin typeface="Arial" pitchFamily="34" charset="0"/>
                <a:ea typeface="ＭＳ Ｐゴシック" pitchFamily="-65" charset="-128"/>
              </a:rPr>
              <a:t>Unknown</a:t>
            </a:r>
          </a:p>
          <a:p>
            <a:pPr algn="ctr">
              <a:defRPr/>
            </a:pPr>
            <a:r>
              <a:rPr lang="en-US" sz="2000" b="1" dirty="0">
                <a:solidFill>
                  <a:schemeClr val="tx2"/>
                </a:solidFill>
                <a:effectLst>
                  <a:outerShdw blurRad="38100" dist="38100" dir="2700000" algn="tl">
                    <a:srgbClr val="C0C0C0"/>
                  </a:outerShdw>
                </a:effectLst>
                <a:latin typeface="Arial" pitchFamily="34" charset="0"/>
                <a:ea typeface="ＭＳ Ｐゴシック" pitchFamily="-65" charset="-128"/>
              </a:rPr>
              <a:t>camera</a:t>
            </a:r>
          </a:p>
          <a:p>
            <a:pPr algn="ctr">
              <a:defRPr/>
            </a:pPr>
            <a:r>
              <a:rPr lang="en-US" sz="2000" b="1" dirty="0">
                <a:solidFill>
                  <a:schemeClr val="tx2"/>
                </a:solidFill>
                <a:effectLst>
                  <a:outerShdw blurRad="38100" dist="38100" dir="2700000" algn="tl">
                    <a:srgbClr val="C0C0C0"/>
                  </a:outerShdw>
                </a:effectLst>
                <a:latin typeface="Arial" pitchFamily="34" charset="0"/>
                <a:ea typeface="ＭＳ Ｐゴシック" pitchFamily="-65" charset="-128"/>
              </a:rPr>
              <a:t>viewpoints</a:t>
            </a:r>
          </a:p>
        </p:txBody>
      </p:sp>
      <p:sp>
        <p:nvSpPr>
          <p:cNvPr id="1031" name="Line 21"/>
          <p:cNvSpPr>
            <a:spLocks noChangeShapeType="1"/>
          </p:cNvSpPr>
          <p:nvPr/>
        </p:nvSpPr>
        <p:spPr bwMode="auto">
          <a:xfrm flipH="1" flipV="1">
            <a:off x="6553200" y="2130425"/>
            <a:ext cx="533400" cy="381000"/>
          </a:xfrm>
          <a:prstGeom prst="line">
            <a:avLst/>
          </a:prstGeom>
          <a:noFill/>
          <a:ln w="12700">
            <a:solidFill>
              <a:schemeClr val="tx2"/>
            </a:solidFill>
            <a:round/>
            <a:headEnd/>
            <a:tailEnd type="triangle" w="med" len="med"/>
          </a:ln>
        </p:spPr>
        <p:txBody>
          <a:bodyPr wrap="none" anchor="ctr"/>
          <a:lstStyle/>
          <a:p>
            <a:endParaRPr lang="en-US"/>
          </a:p>
        </p:txBody>
      </p:sp>
      <p:sp>
        <p:nvSpPr>
          <p:cNvPr id="1032" name="Freeform 22"/>
          <p:cNvSpPr>
            <a:spLocks/>
          </p:cNvSpPr>
          <p:nvPr/>
        </p:nvSpPr>
        <p:spPr bwMode="auto">
          <a:xfrm>
            <a:off x="584200" y="1346200"/>
            <a:ext cx="4902200" cy="3403600"/>
          </a:xfrm>
          <a:custGeom>
            <a:avLst/>
            <a:gdLst>
              <a:gd name="T0" fmla="*/ 2147483647 w 3088"/>
              <a:gd name="T1" fmla="*/ 2147483647 h 2144"/>
              <a:gd name="T2" fmla="*/ 2147483647 w 3088"/>
              <a:gd name="T3" fmla="*/ 2147483647 h 2144"/>
              <a:gd name="T4" fmla="*/ 2147483647 w 3088"/>
              <a:gd name="T5" fmla="*/ 2147483647 h 2144"/>
              <a:gd name="T6" fmla="*/ 2147483647 w 3088"/>
              <a:gd name="T7" fmla="*/ 2147483647 h 2144"/>
              <a:gd name="T8" fmla="*/ 2147483647 w 3088"/>
              <a:gd name="T9" fmla="*/ 2147483647 h 2144"/>
              <a:gd name="T10" fmla="*/ 2147483647 w 3088"/>
              <a:gd name="T11" fmla="*/ 2147483647 h 2144"/>
              <a:gd name="T12" fmla="*/ 2147483647 w 3088"/>
              <a:gd name="T13" fmla="*/ 2147483647 h 2144"/>
              <a:gd name="T14" fmla="*/ 2147483647 w 3088"/>
              <a:gd name="T15" fmla="*/ 2147483647 h 2144"/>
              <a:gd name="T16" fmla="*/ 2147483647 w 3088"/>
              <a:gd name="T17" fmla="*/ 2147483647 h 2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8"/>
              <a:gd name="T28" fmla="*/ 0 h 2144"/>
              <a:gd name="T29" fmla="*/ 3088 w 3088"/>
              <a:gd name="T30" fmla="*/ 2144 h 2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8" h="2144">
                <a:moveTo>
                  <a:pt x="3088" y="496"/>
                </a:moveTo>
                <a:cubicBezTo>
                  <a:pt x="2896" y="488"/>
                  <a:pt x="2704" y="480"/>
                  <a:pt x="2608" y="544"/>
                </a:cubicBezTo>
                <a:cubicBezTo>
                  <a:pt x="2512" y="608"/>
                  <a:pt x="2480" y="752"/>
                  <a:pt x="2512" y="880"/>
                </a:cubicBezTo>
                <a:cubicBezTo>
                  <a:pt x="2544" y="1008"/>
                  <a:pt x="2824" y="1128"/>
                  <a:pt x="2800" y="1312"/>
                </a:cubicBezTo>
                <a:cubicBezTo>
                  <a:pt x="2776" y="1496"/>
                  <a:pt x="2672" y="1872"/>
                  <a:pt x="2368" y="1984"/>
                </a:cubicBezTo>
                <a:cubicBezTo>
                  <a:pt x="2064" y="2096"/>
                  <a:pt x="1352" y="2144"/>
                  <a:pt x="976" y="1984"/>
                </a:cubicBezTo>
                <a:cubicBezTo>
                  <a:pt x="600" y="1824"/>
                  <a:pt x="224" y="1328"/>
                  <a:pt x="112" y="1024"/>
                </a:cubicBezTo>
                <a:cubicBezTo>
                  <a:pt x="0" y="720"/>
                  <a:pt x="248" y="320"/>
                  <a:pt x="304" y="160"/>
                </a:cubicBezTo>
                <a:cubicBezTo>
                  <a:pt x="360" y="0"/>
                  <a:pt x="404" y="32"/>
                  <a:pt x="448" y="64"/>
                </a:cubicBezTo>
              </a:path>
            </a:pathLst>
          </a:custGeom>
          <a:noFill/>
          <a:ln w="28575">
            <a:solidFill>
              <a:schemeClr val="tx2"/>
            </a:solidFill>
            <a:prstDash val="dash"/>
            <a:round/>
            <a:headEnd/>
            <a:tailEnd/>
          </a:ln>
        </p:spPr>
        <p:txBody>
          <a:bodyPr wrap="none" anchor="ctr"/>
          <a:lstStyle/>
          <a:p>
            <a:endParaRPr lang="en-US"/>
          </a:p>
        </p:txBody>
      </p:sp>
      <p:grpSp>
        <p:nvGrpSpPr>
          <p:cNvPr id="1033" name="Group 23"/>
          <p:cNvGrpSpPr>
            <a:grpSpLocks/>
          </p:cNvGrpSpPr>
          <p:nvPr/>
        </p:nvGrpSpPr>
        <p:grpSpPr bwMode="auto">
          <a:xfrm>
            <a:off x="2589213" y="4211638"/>
            <a:ext cx="1290637" cy="739775"/>
            <a:chOff x="1631" y="2653"/>
            <a:chExt cx="813" cy="466"/>
          </a:xfrm>
        </p:grpSpPr>
        <p:sp>
          <p:nvSpPr>
            <p:cNvPr id="1049" name="Rectangle 24"/>
            <p:cNvSpPr>
              <a:spLocks noChangeArrowheads="1"/>
            </p:cNvSpPr>
            <p:nvPr/>
          </p:nvSpPr>
          <p:spPr bwMode="auto">
            <a:xfrm>
              <a:off x="1631" y="2912"/>
              <a:ext cx="813" cy="165"/>
            </a:xfrm>
            <a:prstGeom prst="rect">
              <a:avLst/>
            </a:prstGeom>
            <a:solidFill>
              <a:srgbClr val="DADADA"/>
            </a:solidFill>
            <a:ln w="12700">
              <a:solidFill>
                <a:schemeClr val="bg2"/>
              </a:solidFill>
              <a:miter lim="800000"/>
              <a:headEnd/>
              <a:tailEnd/>
            </a:ln>
          </p:spPr>
          <p:txBody>
            <a:bodyPr wrap="none" anchor="ctr"/>
            <a:lstStyle/>
            <a:p>
              <a:endParaRPr lang="en-US"/>
            </a:p>
          </p:txBody>
        </p:sp>
        <p:sp>
          <p:nvSpPr>
            <p:cNvPr id="1050" name="Oval 25"/>
            <p:cNvSpPr>
              <a:spLocks noChangeArrowheads="1"/>
            </p:cNvSpPr>
            <p:nvPr/>
          </p:nvSpPr>
          <p:spPr bwMode="auto">
            <a:xfrm rot="2280000">
              <a:off x="2279" y="2921"/>
              <a:ext cx="150" cy="150"/>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51" name="Rectangle 26"/>
            <p:cNvSpPr>
              <a:spLocks noChangeArrowheads="1"/>
            </p:cNvSpPr>
            <p:nvPr/>
          </p:nvSpPr>
          <p:spPr bwMode="auto">
            <a:xfrm rot="2280000">
              <a:off x="2292" y="3021"/>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52" name="Oval 27"/>
            <p:cNvSpPr>
              <a:spLocks noChangeArrowheads="1"/>
            </p:cNvSpPr>
            <p:nvPr/>
          </p:nvSpPr>
          <p:spPr bwMode="auto">
            <a:xfrm rot="2280000">
              <a:off x="2307" y="2950"/>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53" name="Freeform 28"/>
            <p:cNvSpPr>
              <a:spLocks/>
            </p:cNvSpPr>
            <p:nvPr/>
          </p:nvSpPr>
          <p:spPr bwMode="auto">
            <a:xfrm>
              <a:off x="2183" y="3068"/>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1054" name="Oval 29"/>
            <p:cNvSpPr>
              <a:spLocks noChangeArrowheads="1"/>
            </p:cNvSpPr>
            <p:nvPr/>
          </p:nvSpPr>
          <p:spPr bwMode="auto">
            <a:xfrm>
              <a:off x="2193" y="2926"/>
              <a:ext cx="64" cy="64"/>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55" name="Oval 30"/>
            <p:cNvSpPr>
              <a:spLocks noChangeArrowheads="1"/>
            </p:cNvSpPr>
            <p:nvPr/>
          </p:nvSpPr>
          <p:spPr bwMode="auto">
            <a:xfrm>
              <a:off x="2207" y="2941"/>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56" name="Oval 31"/>
            <p:cNvSpPr>
              <a:spLocks noChangeArrowheads="1"/>
            </p:cNvSpPr>
            <p:nvPr/>
          </p:nvSpPr>
          <p:spPr bwMode="auto">
            <a:xfrm rot="2700000">
              <a:off x="1645" y="2926"/>
              <a:ext cx="136" cy="136"/>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57" name="Rectangle 32"/>
            <p:cNvSpPr>
              <a:spLocks noChangeArrowheads="1"/>
            </p:cNvSpPr>
            <p:nvPr/>
          </p:nvSpPr>
          <p:spPr bwMode="auto">
            <a:xfrm rot="2700000">
              <a:off x="1703" y="2926"/>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58" name="Rectangle 33"/>
            <p:cNvSpPr>
              <a:spLocks noChangeArrowheads="1"/>
            </p:cNvSpPr>
            <p:nvPr/>
          </p:nvSpPr>
          <p:spPr bwMode="auto">
            <a:xfrm>
              <a:off x="1905" y="2653"/>
              <a:ext cx="251" cy="251"/>
            </a:xfrm>
            <a:prstGeom prst="rect">
              <a:avLst/>
            </a:prstGeom>
            <a:gradFill rotWithShape="0">
              <a:gsLst>
                <a:gs pos="0">
                  <a:srgbClr val="000000"/>
                </a:gs>
                <a:gs pos="50000">
                  <a:srgbClr val="474747"/>
                </a:gs>
                <a:gs pos="100000">
                  <a:srgbClr val="000000"/>
                </a:gs>
              </a:gsLst>
              <a:lin ang="0" scaled="1"/>
            </a:gradFill>
            <a:ln w="12700">
              <a:solidFill>
                <a:schemeClr val="bg2"/>
              </a:solidFill>
              <a:miter lim="800000"/>
              <a:headEnd/>
              <a:tailEnd/>
            </a:ln>
          </p:spPr>
          <p:txBody>
            <a:bodyPr wrap="none" anchor="ctr"/>
            <a:lstStyle/>
            <a:p>
              <a:endParaRPr lang="en-US"/>
            </a:p>
          </p:txBody>
        </p:sp>
        <p:sp>
          <p:nvSpPr>
            <p:cNvPr id="1059" name="Freeform 34"/>
            <p:cNvSpPr>
              <a:spLocks/>
            </p:cNvSpPr>
            <p:nvPr/>
          </p:nvSpPr>
          <p:spPr bwMode="auto">
            <a:xfrm>
              <a:off x="1929" y="2966"/>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1060" name="Freeform 35"/>
            <p:cNvSpPr>
              <a:spLocks/>
            </p:cNvSpPr>
            <p:nvPr/>
          </p:nvSpPr>
          <p:spPr bwMode="auto">
            <a:xfrm>
              <a:off x="2074" y="2879"/>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1061" name="Freeform 36"/>
            <p:cNvSpPr>
              <a:spLocks/>
            </p:cNvSpPr>
            <p:nvPr/>
          </p:nvSpPr>
          <p:spPr bwMode="auto">
            <a:xfrm>
              <a:off x="1886" y="2879"/>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1062" name="Freeform 37"/>
            <p:cNvSpPr>
              <a:spLocks/>
            </p:cNvSpPr>
            <p:nvPr/>
          </p:nvSpPr>
          <p:spPr bwMode="auto">
            <a:xfrm>
              <a:off x="1886" y="2879"/>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grpSp>
        <p:nvGrpSpPr>
          <p:cNvPr id="1034" name="Group 38"/>
          <p:cNvGrpSpPr>
            <a:grpSpLocks/>
          </p:cNvGrpSpPr>
          <p:nvPr/>
        </p:nvGrpSpPr>
        <p:grpSpPr bwMode="auto">
          <a:xfrm rot="10800000">
            <a:off x="533400" y="1833563"/>
            <a:ext cx="739775" cy="1290637"/>
            <a:chOff x="3293" y="1471"/>
            <a:chExt cx="466" cy="813"/>
          </a:xfrm>
        </p:grpSpPr>
        <p:sp>
          <p:nvSpPr>
            <p:cNvPr id="1035" name="Rectangle 39"/>
            <p:cNvSpPr>
              <a:spLocks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endParaRPr lang="en-US"/>
            </a:p>
          </p:txBody>
        </p:sp>
        <p:sp>
          <p:nvSpPr>
            <p:cNvPr id="1036" name="Oval 40"/>
            <p:cNvSpPr>
              <a:spLocks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37" name="Rectangle 41"/>
            <p:cNvSpPr>
              <a:spLocks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38" name="Oval 42"/>
            <p:cNvSpPr>
              <a:spLocks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39" name="Freeform 43"/>
            <p:cNvSpPr>
              <a:spLocks/>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1040" name="Oval 44"/>
            <p:cNvSpPr>
              <a:spLocks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41" name="Oval 45"/>
            <p:cNvSpPr>
              <a:spLocks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p>
          </p:txBody>
        </p:sp>
        <p:sp>
          <p:nvSpPr>
            <p:cNvPr id="1042" name="Oval 46"/>
            <p:cNvSpPr>
              <a:spLocks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endParaRPr lang="en-US"/>
            </a:p>
          </p:txBody>
        </p:sp>
        <p:sp>
          <p:nvSpPr>
            <p:cNvPr id="1043" name="Rectangle 47"/>
            <p:cNvSpPr>
              <a:spLocks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p>
          </p:txBody>
        </p:sp>
        <p:sp>
          <p:nvSpPr>
            <p:cNvPr id="1044" name="Rectangle 48"/>
            <p:cNvSpPr>
              <a:spLocks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endParaRPr lang="en-US"/>
            </a:p>
          </p:txBody>
        </p:sp>
        <p:sp>
          <p:nvSpPr>
            <p:cNvPr id="1045" name="Freeform 49"/>
            <p:cNvSpPr>
              <a:spLocks/>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1046" name="Freeform 50"/>
            <p:cNvSpPr>
              <a:spLocks/>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1047" name="Freeform 51"/>
            <p:cNvSpPr>
              <a:spLocks/>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1048" name="Freeform 52"/>
            <p:cNvSpPr>
              <a:spLocks/>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spTree>
    <p:extLst>
      <p:ext uri="{BB962C8B-B14F-4D97-AF65-F5344CB8AC3E}">
        <p14:creationId xmlns:p14="http://schemas.microsoft.com/office/powerpoint/2010/main" val="2577192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179388"/>
            <a:ext cx="8458200" cy="1098550"/>
          </a:xfrm>
        </p:spPr>
        <p:txBody>
          <a:bodyPr/>
          <a:lstStyle/>
          <a:p>
            <a:pPr eaLnBrk="1" hangingPunct="1"/>
            <a:r>
              <a:rPr lang="en-US" sz="4000" b="1" dirty="0" smtClean="0">
                <a:ea typeface="ＭＳ Ｐゴシック" pitchFamily="34" charset="-128"/>
              </a:rPr>
              <a:t>Feature Detection</a:t>
            </a:r>
          </a:p>
        </p:txBody>
      </p:sp>
      <p:grpSp>
        <p:nvGrpSpPr>
          <p:cNvPr id="2" name="Group 4"/>
          <p:cNvGrpSpPr>
            <a:grpSpLocks/>
          </p:cNvGrpSpPr>
          <p:nvPr/>
        </p:nvGrpSpPr>
        <p:grpSpPr bwMode="auto">
          <a:xfrm>
            <a:off x="2019300" y="2651125"/>
            <a:ext cx="5110163" cy="3619500"/>
            <a:chOff x="96" y="144"/>
            <a:chExt cx="5556" cy="3936"/>
          </a:xfrm>
        </p:grpSpPr>
        <p:pic>
          <p:nvPicPr>
            <p:cNvPr id="36869" name="Picture 5"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36870" name="Picture 6"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36871" name="Picture 7"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36872" name="Picture 8"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36873" name="Picture 9"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36874" name="Picture 10"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36875" name="Picture 11"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36876" name="Picture 12"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36877" name="Picture 13"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36878" name="Picture 14"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36879" name="Picture 15"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36880" name="Picture 16"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36881" name="Picture 17"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36882" name="Picture 18"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36883" name="Picture 19"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36884" name="Picture 20"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36885" name="Picture 21"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36886" name="Picture 22"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36887" name="Picture 23"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36888" name="Picture 24"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36889" name="Picture 25"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36890" name="Picture 26"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36891" name="Picture 27"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36892" name="Picture 28"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36893" name="Picture 29"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36894" name="Picture 30"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36895" name="Picture 31"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36896" name="Picture 32"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36897" name="Picture 33"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36898" name="Picture 34"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36899" name="Picture 35"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36900" name="Picture 36"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grpSp>
      <p:sp>
        <p:nvSpPr>
          <p:cNvPr id="36" name="Rectangle 38"/>
          <p:cNvSpPr txBox="1">
            <a:spLocks noChangeArrowheads="1"/>
          </p:cNvSpPr>
          <p:nvPr/>
        </p:nvSpPr>
        <p:spPr bwMode="auto">
          <a:xfrm>
            <a:off x="347663" y="1533525"/>
            <a:ext cx="8415337" cy="5237163"/>
          </a:xfrm>
          <a:prstGeom prst="rect">
            <a:avLst/>
          </a:prstGeom>
          <a:noFill/>
          <a:ln w="9525">
            <a:noFill/>
            <a:miter lim="800000"/>
            <a:headEnd/>
            <a:tailEnd/>
          </a:ln>
        </p:spPr>
        <p:txBody>
          <a:bodyPr/>
          <a:lstStyle/>
          <a:p>
            <a:pPr marL="342900" indent="-342900" defTabSz="914400" eaLnBrk="0">
              <a:lnSpc>
                <a:spcPct val="110000"/>
              </a:lnSpc>
              <a:spcBef>
                <a:spcPts val="600"/>
              </a:spcBef>
              <a:spcAft>
                <a:spcPts val="600"/>
              </a:spcAft>
              <a:buClr>
                <a:schemeClr val="accent2"/>
              </a:buClr>
              <a:buSzPct val="110000"/>
              <a:buFontTx/>
              <a:buChar char="•"/>
            </a:pPr>
            <a:r>
              <a:rPr lang="en-US" sz="2800" dirty="0">
                <a:latin typeface="Calibri" pitchFamily="34" charset="0"/>
              </a:rPr>
              <a:t>Detect feature </a:t>
            </a:r>
            <a:r>
              <a:rPr lang="en-US" sz="2800" dirty="0" smtClean="0">
                <a:latin typeface="Calibri" pitchFamily="34" charset="0"/>
              </a:rPr>
              <a:t>points</a:t>
            </a:r>
            <a:endParaRPr lang="en-US" sz="2800" dirty="0">
              <a:latin typeface="Calibri" pitchFamily="34" charset="0"/>
            </a:endParaRPr>
          </a:p>
        </p:txBody>
      </p:sp>
    </p:spTree>
    <p:extLst>
      <p:ext uri="{BB962C8B-B14F-4D97-AF65-F5344CB8AC3E}">
        <p14:creationId xmlns:p14="http://schemas.microsoft.com/office/powerpoint/2010/main" val="91425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0"/>
            <a:ext cx="8458200" cy="1355725"/>
          </a:xfrm>
        </p:spPr>
        <p:txBody>
          <a:bodyPr/>
          <a:lstStyle/>
          <a:p>
            <a:pPr eaLnBrk="1" hangingPunct="1"/>
            <a:r>
              <a:rPr lang="en-US" sz="4000" b="1" dirty="0" smtClean="0">
                <a:ea typeface="ＭＳ Ｐゴシック" pitchFamily="34" charset="-128"/>
              </a:rPr>
              <a:t>Recover Structure from Motion</a:t>
            </a:r>
          </a:p>
        </p:txBody>
      </p:sp>
      <p:sp>
        <p:nvSpPr>
          <p:cNvPr id="49155"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4"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5"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79"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6"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7"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0"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8"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9"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0"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11"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12"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13"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14"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15"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16"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1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1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1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2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2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22" name="Text Box 51"/>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23" name="Text Box 52"/>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24" name="Text Box 53"/>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1425575" y="4119563"/>
            <a:ext cx="1076325" cy="860425"/>
            <a:chOff x="831" y="2079"/>
            <a:chExt cx="822" cy="657"/>
          </a:xfrm>
        </p:grpSpPr>
        <p:sp>
          <p:nvSpPr>
            <p:cNvPr id="49219"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4922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49221"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4922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49223"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49224"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49225"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3968750" y="4591050"/>
            <a:ext cx="1073150" cy="950913"/>
            <a:chOff x="2412" y="2031"/>
            <a:chExt cx="837" cy="741"/>
          </a:xfrm>
        </p:grpSpPr>
        <p:sp>
          <p:nvSpPr>
            <p:cNvPr id="49212"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49213"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49214"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49215"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49216"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49217"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49218"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25" name="Group 70"/>
          <p:cNvGrpSpPr>
            <a:grpSpLocks/>
          </p:cNvGrpSpPr>
          <p:nvPr/>
        </p:nvGrpSpPr>
        <p:grpSpPr bwMode="auto">
          <a:xfrm>
            <a:off x="6510338" y="4197350"/>
            <a:ext cx="1003300" cy="1016000"/>
            <a:chOff x="4188" y="2004"/>
            <a:chExt cx="756" cy="765"/>
          </a:xfrm>
        </p:grpSpPr>
        <p:sp>
          <p:nvSpPr>
            <p:cNvPr id="49205"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4920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49207"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49208"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49209"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49210"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49211"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49" name="Text Box 86"/>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charset="0"/>
              </a:rPr>
              <a:t>R</a:t>
            </a:r>
            <a:r>
              <a:rPr lang="en-US" sz="2800" baseline="-25000">
                <a:latin typeface="Times New Roman" charset="0"/>
              </a:rPr>
              <a:t>1</a:t>
            </a:r>
            <a:r>
              <a:rPr lang="en-US" sz="2800" i="1">
                <a:latin typeface="Times New Roman" charset="0"/>
              </a:rPr>
              <a:t>,t</a:t>
            </a:r>
            <a:r>
              <a:rPr lang="en-US" sz="2800" baseline="-25000">
                <a:latin typeface="Times New Roman" charset="0"/>
              </a:rPr>
              <a:t>1</a:t>
            </a:r>
          </a:p>
        </p:txBody>
      </p:sp>
      <p:sp>
        <p:nvSpPr>
          <p:cNvPr id="50" name="Text Box 87"/>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charset="0"/>
              </a:rPr>
              <a:t>R</a:t>
            </a:r>
            <a:r>
              <a:rPr lang="en-US" sz="2800" baseline="-25000">
                <a:latin typeface="Times New Roman" charset="0"/>
              </a:rPr>
              <a:t>2</a:t>
            </a:r>
            <a:r>
              <a:rPr lang="en-US" sz="2800" i="1">
                <a:latin typeface="Times New Roman" charset="0"/>
              </a:rPr>
              <a:t>,t</a:t>
            </a:r>
            <a:r>
              <a:rPr lang="en-US" sz="2800" baseline="-25000">
                <a:latin typeface="Times New Roman" charset="0"/>
              </a:rPr>
              <a:t>2</a:t>
            </a:r>
          </a:p>
        </p:txBody>
      </p:sp>
      <p:sp>
        <p:nvSpPr>
          <p:cNvPr id="51" name="Text Box 88"/>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charset="0"/>
              </a:rPr>
              <a:t>R</a:t>
            </a:r>
            <a:r>
              <a:rPr lang="en-US" sz="2800" baseline="-25000">
                <a:latin typeface="Times New Roman" charset="0"/>
              </a:rPr>
              <a:t>3</a:t>
            </a:r>
            <a:r>
              <a:rPr lang="en-US" sz="2800" i="1">
                <a:latin typeface="Times New Roman" charset="0"/>
              </a:rPr>
              <a:t>,t</a:t>
            </a:r>
            <a:r>
              <a:rPr lang="en-US" sz="2800" baseline="-25000">
                <a:latin typeface="Times New Roman" charset="0"/>
              </a:rPr>
              <a:t>3</a:t>
            </a:r>
          </a:p>
        </p:txBody>
      </p:sp>
      <p:grpSp>
        <p:nvGrpSpPr>
          <p:cNvPr id="26" name="Group 97"/>
          <p:cNvGrpSpPr>
            <a:grpSpLocks/>
          </p:cNvGrpSpPr>
          <p:nvPr/>
        </p:nvGrpSpPr>
        <p:grpSpPr bwMode="auto">
          <a:xfrm>
            <a:off x="2805113" y="1355725"/>
            <a:ext cx="3338512" cy="2684463"/>
            <a:chOff x="1986" y="854"/>
            <a:chExt cx="2103" cy="1691"/>
          </a:xfrm>
        </p:grpSpPr>
        <p:sp>
          <p:nvSpPr>
            <p:cNvPr id="49198"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1</a:t>
              </a:r>
            </a:p>
          </p:txBody>
        </p:sp>
        <p:sp>
          <p:nvSpPr>
            <p:cNvPr id="49199"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4</a:t>
              </a:r>
            </a:p>
          </p:txBody>
        </p:sp>
        <p:sp>
          <p:nvSpPr>
            <p:cNvPr id="49200"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3</a:t>
              </a:r>
            </a:p>
          </p:txBody>
        </p:sp>
        <p:sp>
          <p:nvSpPr>
            <p:cNvPr id="49201"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2</a:t>
              </a:r>
            </a:p>
          </p:txBody>
        </p:sp>
        <p:sp>
          <p:nvSpPr>
            <p:cNvPr id="49202"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5</a:t>
              </a:r>
            </a:p>
          </p:txBody>
        </p:sp>
        <p:sp>
          <p:nvSpPr>
            <p:cNvPr id="49203"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6</a:t>
              </a:r>
            </a:p>
          </p:txBody>
        </p:sp>
        <p:sp>
          <p:nvSpPr>
            <p:cNvPr id="49204"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i="1">
                  <a:latin typeface="Times New Roman" charset="0"/>
                </a:rPr>
                <a:t>p</a:t>
              </a:r>
              <a:r>
                <a:rPr lang="en-US" sz="2400" baseline="-25000">
                  <a:latin typeface="Times New Roman" charset="0"/>
                </a:rPr>
                <a:t>7</a:t>
              </a:r>
            </a:p>
          </p:txBody>
        </p:sp>
      </p:grpSp>
      <p:sp>
        <p:nvSpPr>
          <p:cNvPr id="60"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61"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62"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27" name="Group 22"/>
          <p:cNvGrpSpPr>
            <a:grpSpLocks/>
          </p:cNvGrpSpPr>
          <p:nvPr/>
        </p:nvGrpSpPr>
        <p:grpSpPr bwMode="auto">
          <a:xfrm>
            <a:off x="3208338" y="1733550"/>
            <a:ext cx="2362200" cy="2090738"/>
            <a:chOff x="2412" y="2031"/>
            <a:chExt cx="837" cy="741"/>
          </a:xfrm>
        </p:grpSpPr>
        <p:sp>
          <p:nvSpPr>
            <p:cNvPr id="49191"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49192"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49193"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49194"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49195"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49196"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49197"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28" name="Group 105"/>
          <p:cNvGrpSpPr>
            <a:grpSpLocks/>
          </p:cNvGrpSpPr>
          <p:nvPr/>
        </p:nvGrpSpPr>
        <p:grpSpPr bwMode="auto">
          <a:xfrm>
            <a:off x="6300788" y="1930400"/>
            <a:ext cx="2405062" cy="1184275"/>
            <a:chOff x="3969" y="1047"/>
            <a:chExt cx="1515" cy="746"/>
          </a:xfrm>
        </p:grpSpPr>
        <p:sp>
          <p:nvSpPr>
            <p:cNvPr id="49189" name="Text Box 102"/>
            <p:cNvSpPr txBox="1">
              <a:spLocks noChangeArrowheads="1"/>
            </p:cNvSpPr>
            <p:nvPr/>
          </p:nvSpPr>
          <p:spPr bwMode="auto">
            <a:xfrm>
              <a:off x="4186" y="1047"/>
              <a:ext cx="1041" cy="365"/>
            </a:xfrm>
            <a:prstGeom prst="rect">
              <a:avLst/>
            </a:prstGeom>
            <a:noFill/>
            <a:ln w="9525">
              <a:noFill/>
              <a:miter lim="800000"/>
              <a:headEnd/>
              <a:tailEnd/>
            </a:ln>
          </p:spPr>
          <p:txBody>
            <a:bodyPr wrap="none">
              <a:spAutoFit/>
            </a:bodyPr>
            <a:lstStyle/>
            <a:p>
              <a:r>
                <a:rPr lang="en-US" sz="3200" i="1">
                  <a:latin typeface="Times New Roman" charset="0"/>
                </a:rPr>
                <a:t>minimize</a:t>
              </a:r>
            </a:p>
          </p:txBody>
        </p:sp>
        <p:sp>
          <p:nvSpPr>
            <p:cNvPr id="49190"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charset="0"/>
                </a:rPr>
                <a:t>f</a:t>
              </a:r>
              <a:r>
                <a:rPr lang="en-US" sz="4400" i="1">
                  <a:latin typeface="Times New Roman" charset="0"/>
                </a:rPr>
                <a:t> </a:t>
              </a:r>
              <a:r>
                <a:rPr lang="en-US" sz="4400">
                  <a:latin typeface="Times New Roman" charset="0"/>
                </a:rPr>
                <a:t>(</a:t>
              </a:r>
              <a:r>
                <a:rPr lang="en-US" sz="4400" b="1">
                  <a:latin typeface="Times New Roman" charset="0"/>
                </a:rPr>
                <a:t>R</a:t>
              </a:r>
              <a:r>
                <a:rPr lang="en-US" sz="4400">
                  <a:latin typeface="Times New Roman" charset="0"/>
                </a:rPr>
                <a:t>,</a:t>
              </a:r>
              <a:r>
                <a:rPr lang="en-US" sz="2000">
                  <a:latin typeface="Times New Roman" charset="0"/>
                </a:rPr>
                <a:t> </a:t>
              </a:r>
              <a:r>
                <a:rPr lang="en-US" sz="4400" b="1">
                  <a:latin typeface="Times New Roman" charset="0"/>
                </a:rPr>
                <a:t>T</a:t>
              </a:r>
              <a:r>
                <a:rPr lang="en-US" sz="4400">
                  <a:latin typeface="Times New Roman" charset="0"/>
                </a:rPr>
                <a:t>,</a:t>
              </a:r>
              <a:r>
                <a:rPr lang="en-US" sz="2000">
                  <a:latin typeface="Times New Roman" charset="0"/>
                </a:rPr>
                <a:t> </a:t>
              </a:r>
              <a:r>
                <a:rPr lang="en-US" sz="4400" b="1">
                  <a:latin typeface="Times New Roman" charset="0"/>
                </a:rPr>
                <a:t>P</a:t>
              </a:r>
              <a:r>
                <a:rPr lang="en-US" sz="4400">
                  <a:latin typeface="Times New Roman" charset="0"/>
                </a:rPr>
                <a:t>)</a:t>
              </a:r>
            </a:p>
          </p:txBody>
        </p:sp>
      </p:grpSp>
    </p:spTree>
    <p:extLst>
      <p:ext uri="{BB962C8B-B14F-4D97-AF65-F5344CB8AC3E}">
        <p14:creationId xmlns:p14="http://schemas.microsoft.com/office/powerpoint/2010/main" val="4181298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wipe(up)">
                                      <p:cBhvr>
                                        <p:cTn id="106" dur="1000"/>
                                        <p:tgtEl>
                                          <p:spTgt spid="60"/>
                                        </p:tgtEl>
                                      </p:cBhvr>
                                    </p:animEffect>
                                  </p:childTnLst>
                                </p:cTn>
                              </p:par>
                            </p:childTnLst>
                          </p:cTn>
                        </p:par>
                        <p:par>
                          <p:cTn id="107" fill="hold">
                            <p:stCondLst>
                              <p:cond delay="1000"/>
                            </p:stCondLst>
                            <p:childTnLst>
                              <p:par>
                                <p:cTn id="108" presetID="22" presetClass="entr" presetSubtype="1" fill="hold" grpId="0" nodeType="afterEffect">
                                  <p:stCondLst>
                                    <p:cond delay="150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1000"/>
                                        <p:tgtEl>
                                          <p:spTgt spid="61"/>
                                        </p:tgtEl>
                                      </p:cBhvr>
                                    </p:animEffect>
                                  </p:childTnLst>
                                </p:cTn>
                              </p:par>
                            </p:childTnLst>
                          </p:cTn>
                        </p:par>
                        <p:par>
                          <p:cTn id="111" fill="hold">
                            <p:stCondLst>
                              <p:cond delay="3500"/>
                            </p:stCondLst>
                            <p:childTnLst>
                              <p:par>
                                <p:cTn id="112" presetID="22" presetClass="entr" presetSubtype="1" fill="hold" grpId="0" nodeType="afterEffect">
                                  <p:stCondLst>
                                    <p:cond delay="1500"/>
                                  </p:stCondLst>
                                  <p:childTnLst>
                                    <p:set>
                                      <p:cBhvr>
                                        <p:cTn id="113" dur="1" fill="hold">
                                          <p:stCondLst>
                                            <p:cond delay="0"/>
                                          </p:stCondLst>
                                        </p:cTn>
                                        <p:tgtEl>
                                          <p:spTgt spid="62"/>
                                        </p:tgtEl>
                                        <p:attrNameLst>
                                          <p:attrName>style.visibility</p:attrName>
                                        </p:attrNameLst>
                                      </p:cBhvr>
                                      <p:to>
                                        <p:strVal val="visible"/>
                                      </p:to>
                                    </p:set>
                                    <p:animEffect transition="in" filter="wipe(up)">
                                      <p:cBhvr>
                                        <p:cTn id="114" dur="1000"/>
                                        <p:tgtEl>
                                          <p:spTgt spid="6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49" grpId="0"/>
      <p:bldP spid="50" grpId="0"/>
      <p:bldP spid="51" grpId="0"/>
      <p:bldP spid="60" grpId="0" animBg="1"/>
      <p:bldP spid="61" grpId="0" animBg="1"/>
      <p:bldP spid="6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usa.mp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33400" y="3048"/>
            <a:ext cx="8001000" cy="6400800"/>
          </a:xfrm>
          <a:prstGeom prst="rect">
            <a:avLst/>
          </a:prstGeom>
        </p:spPr>
      </p:pic>
      <p:sp>
        <p:nvSpPr>
          <p:cNvPr id="2" name="Rectangle 1"/>
          <p:cNvSpPr/>
          <p:nvPr/>
        </p:nvSpPr>
        <p:spPr>
          <a:xfrm>
            <a:off x="5867400" y="6400800"/>
            <a:ext cx="3155544" cy="369332"/>
          </a:xfrm>
          <a:prstGeom prst="rect">
            <a:avLst/>
          </a:prstGeom>
        </p:spPr>
        <p:txBody>
          <a:bodyPr wrap="none">
            <a:spAutoFit/>
          </a:bodyPr>
          <a:lstStyle/>
          <a:p>
            <a:r>
              <a:rPr lang="en-US" dirty="0"/>
              <a:t>M. </a:t>
            </a:r>
            <a:r>
              <a:rPr lang="en-US" dirty="0" err="1"/>
              <a:t>Pollefeys</a:t>
            </a:r>
            <a:r>
              <a:rPr lang="en-US" dirty="0"/>
              <a:t> and L. Van </a:t>
            </a:r>
            <a:r>
              <a:rPr lang="en-US" dirty="0" err="1"/>
              <a:t>Gool</a:t>
            </a:r>
            <a:endParaRPr lang="en-US" dirty="0"/>
          </a:p>
        </p:txBody>
      </p:sp>
    </p:spTree>
    <p:extLst>
      <p:ext uri="{BB962C8B-B14F-4D97-AF65-F5344CB8AC3E}">
        <p14:creationId xmlns:p14="http://schemas.microsoft.com/office/powerpoint/2010/main" val="1522898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ctrTitle" idx="4294967295"/>
          </p:nvPr>
        </p:nvSpPr>
        <p:spPr>
          <a:xfrm>
            <a:off x="0" y="304800"/>
            <a:ext cx="9144000" cy="2003425"/>
          </a:xfrm>
        </p:spPr>
        <p:txBody>
          <a:bodyPr/>
          <a:lstStyle/>
          <a:p>
            <a:r>
              <a:rPr lang="en-US" dirty="0"/>
              <a:t>A World-Wide Landmark Recognition Engine with </a:t>
            </a:r>
            <a:r>
              <a:rPr lang="en-US" dirty="0" smtClean="0"/>
              <a:t>Web </a:t>
            </a:r>
            <a:r>
              <a:rPr lang="en-US" dirty="0"/>
              <a:t>Learning</a:t>
            </a:r>
            <a:endParaRPr lang="en-US" altLang="zh-CN" dirty="0"/>
          </a:p>
        </p:txBody>
      </p:sp>
      <p:sp>
        <p:nvSpPr>
          <p:cNvPr id="81923" name="Rectangle 3"/>
          <p:cNvSpPr>
            <a:spLocks noGrp="1" noChangeArrowheads="1"/>
          </p:cNvSpPr>
          <p:nvPr>
            <p:ph type="subTitle" idx="4294967295"/>
          </p:nvPr>
        </p:nvSpPr>
        <p:spPr>
          <a:xfrm>
            <a:off x="1371600" y="2362200"/>
            <a:ext cx="6400800" cy="1066800"/>
          </a:xfrm>
        </p:spPr>
        <p:txBody>
          <a:bodyPr/>
          <a:lstStyle/>
          <a:p>
            <a:pPr marL="0" indent="0" algn="ctr">
              <a:buFontTx/>
              <a:buNone/>
            </a:pPr>
            <a:r>
              <a:rPr lang="en-US" sz="2000" dirty="0" err="1"/>
              <a:t>Yantao</a:t>
            </a:r>
            <a:r>
              <a:rPr lang="en-US" sz="2000" dirty="0"/>
              <a:t> </a:t>
            </a:r>
            <a:r>
              <a:rPr lang="en-US" sz="2000" dirty="0" err="1"/>
              <a:t>Zheng</a:t>
            </a:r>
            <a:r>
              <a:rPr lang="en-US" sz="2000" dirty="0"/>
              <a:t>, Ming Zhao, Yang Song, </a:t>
            </a:r>
            <a:r>
              <a:rPr lang="en-US" sz="2000" dirty="0" err="1"/>
              <a:t>Hartwig</a:t>
            </a:r>
            <a:r>
              <a:rPr lang="en-US" sz="2000" dirty="0"/>
              <a:t> Adam, Ulrich </a:t>
            </a:r>
            <a:r>
              <a:rPr lang="en-US" sz="2000" dirty="0" err="1"/>
              <a:t>Buddemeier</a:t>
            </a:r>
            <a:r>
              <a:rPr lang="en-US" sz="2000" dirty="0"/>
              <a:t>, Alessandro </a:t>
            </a:r>
            <a:r>
              <a:rPr lang="en-US" sz="2000" dirty="0" err="1"/>
              <a:t>Bissacco</a:t>
            </a:r>
            <a:r>
              <a:rPr lang="en-US" sz="2000" dirty="0"/>
              <a:t>, Fernando </a:t>
            </a:r>
            <a:r>
              <a:rPr lang="en-US" sz="2000" dirty="0" err="1"/>
              <a:t>Brucher</a:t>
            </a:r>
            <a:r>
              <a:rPr lang="en-US" sz="2000" dirty="0"/>
              <a:t>, Tat-</a:t>
            </a:r>
            <a:r>
              <a:rPr lang="en-US" sz="2000" dirty="0" err="1"/>
              <a:t>Seng</a:t>
            </a:r>
            <a:r>
              <a:rPr lang="en-US" sz="2000" dirty="0"/>
              <a:t> Chua, </a:t>
            </a:r>
            <a:r>
              <a:rPr lang="en-US" sz="2000" dirty="0" err="1"/>
              <a:t>Hartmut</a:t>
            </a:r>
            <a:r>
              <a:rPr lang="en-US" sz="2000" dirty="0"/>
              <a:t> </a:t>
            </a:r>
            <a:r>
              <a:rPr lang="en-US" sz="2000" dirty="0" err="1"/>
              <a:t>Neven</a:t>
            </a:r>
            <a:r>
              <a:rPr lang="en-US" sz="2000" dirty="0"/>
              <a:t>, Jay </a:t>
            </a:r>
            <a:r>
              <a:rPr lang="en-US" sz="2000" dirty="0" err="1" smtClean="0"/>
              <a:t>Yagnik</a:t>
            </a:r>
            <a:endParaRPr lang="en-US" sz="2000" dirty="0" smtClean="0"/>
          </a:p>
          <a:p>
            <a:pPr marL="0" indent="0" algn="ctr">
              <a:buFontTx/>
              <a:buNone/>
            </a:pPr>
            <a:r>
              <a:rPr lang="en-US" altLang="zh-CN" dirty="0" smtClean="0"/>
              <a:t>Google</a:t>
            </a:r>
            <a:endParaRPr lang="en-US" altLang="zh-CN" sz="2000" dirty="0"/>
          </a:p>
        </p:txBody>
      </p:sp>
      <p:sp>
        <p:nvSpPr>
          <p:cNvPr id="81924" name="AutoShape 5" descr="images%3Fq%3Dgoogle%26gbv%3D2%26hl%3Den%26sa%3DG"/>
          <p:cNvSpPr>
            <a:spLocks noChangeAspect="1" noChangeArrowheads="1"/>
          </p:cNvSpPr>
          <p:nvPr/>
        </p:nvSpPr>
        <p:spPr bwMode="auto">
          <a:xfrm>
            <a:off x="4419600" y="3429000"/>
            <a:ext cx="304800" cy="304800"/>
          </a:xfrm>
          <a:prstGeom prst="rect">
            <a:avLst/>
          </a:prstGeom>
          <a:noFill/>
          <a:ln w="9525">
            <a:noFill/>
            <a:miter lim="800000"/>
            <a:headEnd/>
            <a:tailEnd/>
          </a:ln>
        </p:spPr>
        <p:txBody>
          <a:bodyPr/>
          <a:lstStyle/>
          <a:p>
            <a:endParaRPr lang="en-US"/>
          </a:p>
        </p:txBody>
      </p:sp>
      <p:pic>
        <p:nvPicPr>
          <p:cNvPr id="81925" name="Picture 8"/>
          <p:cNvPicPr>
            <a:picLocks noChangeAspect="1" noChangeArrowheads="1"/>
          </p:cNvPicPr>
          <p:nvPr/>
        </p:nvPicPr>
        <p:blipFill>
          <a:blip r:embed="rId3"/>
          <a:srcRect/>
          <a:stretch>
            <a:fillRect/>
          </a:stretch>
        </p:blipFill>
        <p:spPr bwMode="auto">
          <a:xfrm>
            <a:off x="304800" y="4114800"/>
            <a:ext cx="4419600" cy="2535238"/>
          </a:xfrm>
          <a:prstGeom prst="rect">
            <a:avLst/>
          </a:prstGeom>
          <a:noFill/>
          <a:ln w="9525">
            <a:noFill/>
            <a:miter lim="800000"/>
            <a:headEnd/>
            <a:tailEnd/>
          </a:ln>
        </p:spPr>
      </p:pic>
      <p:sp>
        <p:nvSpPr>
          <p:cNvPr id="6" name="TextBox 5"/>
          <p:cNvSpPr txBox="1"/>
          <p:nvPr/>
        </p:nvSpPr>
        <p:spPr>
          <a:xfrm>
            <a:off x="5267325" y="4991963"/>
            <a:ext cx="3657600" cy="461665"/>
          </a:xfrm>
          <a:prstGeom prst="rect">
            <a:avLst/>
          </a:prstGeom>
          <a:noFill/>
        </p:spPr>
        <p:txBody>
          <a:bodyPr wrap="square" rtlCol="0">
            <a:spAutoFit/>
          </a:bodyPr>
          <a:lstStyle/>
          <a:p>
            <a:r>
              <a:rPr lang="en-US" sz="2400" dirty="0" smtClean="0"/>
              <a:t>or, technology behind</a:t>
            </a:r>
            <a:endParaRPr lang="en-US" sz="2400" dirty="0"/>
          </a:p>
        </p:txBody>
      </p:sp>
      <p:pic>
        <p:nvPicPr>
          <p:cNvPr id="7" name="Picture 2"/>
          <p:cNvPicPr>
            <a:picLocks noChangeAspect="1" noChangeArrowheads="1"/>
          </p:cNvPicPr>
          <p:nvPr/>
        </p:nvPicPr>
        <p:blipFill>
          <a:blip r:embed="rId4"/>
          <a:srcRect/>
          <a:stretch>
            <a:fillRect/>
          </a:stretch>
        </p:blipFill>
        <p:spPr bwMode="auto">
          <a:xfrm>
            <a:off x="5029200" y="5625167"/>
            <a:ext cx="3895725" cy="857250"/>
          </a:xfrm>
          <a:prstGeom prst="rect">
            <a:avLst/>
          </a:prstGeom>
          <a:noFill/>
          <a:ln w="9525">
            <a:noFill/>
            <a:round/>
            <a:headEnd/>
            <a:tailEnd/>
          </a:ln>
          <a:effectLst/>
        </p:spPr>
      </p:pic>
    </p:spTree>
    <p:extLst>
      <p:ext uri="{BB962C8B-B14F-4D97-AF65-F5344CB8AC3E}">
        <p14:creationId xmlns:p14="http://schemas.microsoft.com/office/powerpoint/2010/main" val="1358848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srcRect/>
          <a:stretch>
            <a:fillRect/>
          </a:stretch>
        </p:blipFill>
        <p:spPr bwMode="auto">
          <a:xfrm>
            <a:off x="838200" y="1219200"/>
            <a:ext cx="5257800" cy="3016250"/>
          </a:xfrm>
          <a:prstGeom prst="rect">
            <a:avLst/>
          </a:prstGeom>
          <a:noFill/>
          <a:ln w="9525">
            <a:noFill/>
            <a:miter lim="800000"/>
            <a:headEnd/>
            <a:tailEnd/>
          </a:ln>
          <a:effectLst/>
        </p:spPr>
      </p:pic>
      <p:sp>
        <p:nvSpPr>
          <p:cNvPr id="3074" name="Rectangle 2"/>
          <p:cNvSpPr>
            <a:spLocks noGrp="1" noChangeArrowheads="1"/>
          </p:cNvSpPr>
          <p:nvPr>
            <p:ph type="title"/>
          </p:nvPr>
        </p:nvSpPr>
        <p:spPr>
          <a:xfrm>
            <a:off x="457200" y="0"/>
            <a:ext cx="8229600" cy="1066800"/>
          </a:xfrm>
        </p:spPr>
        <p:txBody>
          <a:bodyPr/>
          <a:lstStyle/>
          <a:p>
            <a:r>
              <a:rPr lang="en-US" altLang="zh-CN" sz="4000" dirty="0"/>
              <a:t>Introduction</a:t>
            </a:r>
          </a:p>
        </p:txBody>
      </p:sp>
      <p:pic>
        <p:nvPicPr>
          <p:cNvPr id="3077" name="Picture 5"/>
          <p:cNvPicPr>
            <a:picLocks noChangeAspect="1" noChangeArrowheads="1"/>
          </p:cNvPicPr>
          <p:nvPr/>
        </p:nvPicPr>
        <p:blipFill>
          <a:blip r:embed="rId4"/>
          <a:srcRect/>
          <a:stretch>
            <a:fillRect/>
          </a:stretch>
        </p:blipFill>
        <p:spPr bwMode="auto">
          <a:xfrm>
            <a:off x="5257800" y="1371600"/>
            <a:ext cx="3443288" cy="4267200"/>
          </a:xfrm>
          <a:prstGeom prst="rect">
            <a:avLst/>
          </a:prstGeom>
          <a:noFill/>
        </p:spPr>
      </p:pic>
      <p:pic>
        <p:nvPicPr>
          <p:cNvPr id="3078" name="Picture 6"/>
          <p:cNvPicPr>
            <a:picLocks noChangeAspect="1" noChangeArrowheads="1"/>
          </p:cNvPicPr>
          <p:nvPr/>
        </p:nvPicPr>
        <p:blipFill>
          <a:blip r:embed="rId5"/>
          <a:srcRect/>
          <a:stretch>
            <a:fillRect/>
          </a:stretch>
        </p:blipFill>
        <p:spPr bwMode="auto">
          <a:xfrm>
            <a:off x="5257800" y="2819400"/>
            <a:ext cx="3733800" cy="3676650"/>
          </a:xfrm>
          <a:prstGeom prst="rect">
            <a:avLst/>
          </a:prstGeom>
          <a:noFill/>
        </p:spPr>
      </p:pic>
      <p:sp>
        <p:nvSpPr>
          <p:cNvPr id="3075" name="Rectangle 3"/>
          <p:cNvSpPr>
            <a:spLocks noGrp="1" noChangeArrowheads="1"/>
          </p:cNvSpPr>
          <p:nvPr>
            <p:ph type="body" idx="1"/>
          </p:nvPr>
        </p:nvSpPr>
        <p:spPr>
          <a:xfrm>
            <a:off x="457200" y="3962400"/>
            <a:ext cx="4953000" cy="2468563"/>
          </a:xfrm>
        </p:spPr>
        <p:txBody>
          <a:bodyPr/>
          <a:lstStyle/>
          <a:p>
            <a:endParaRPr lang="en-US" altLang="zh-CN"/>
          </a:p>
          <a:p>
            <a:r>
              <a:rPr lang="en-US" altLang="zh-CN"/>
              <a:t>Goal: Build a landmark recognition engine at earth-scale</a:t>
            </a:r>
          </a:p>
        </p:txBody>
      </p:sp>
      <p:pic>
        <p:nvPicPr>
          <p:cNvPr id="3080" name="Picture 8"/>
          <p:cNvPicPr>
            <a:picLocks noChangeAspect="1" noChangeArrowheads="1"/>
          </p:cNvPicPr>
          <p:nvPr/>
        </p:nvPicPr>
        <p:blipFill>
          <a:blip r:embed="rId6"/>
          <a:srcRect/>
          <a:stretch>
            <a:fillRect/>
          </a:stretch>
        </p:blipFill>
        <p:spPr bwMode="auto">
          <a:xfrm>
            <a:off x="5257800" y="1905000"/>
            <a:ext cx="3533775" cy="3657600"/>
          </a:xfrm>
          <a:prstGeom prst="rect">
            <a:avLst/>
          </a:prstGeom>
          <a:noFill/>
        </p:spPr>
      </p:pic>
    </p:spTree>
    <p:extLst>
      <p:ext uri="{BB962C8B-B14F-4D97-AF65-F5344CB8AC3E}">
        <p14:creationId xmlns:p14="http://schemas.microsoft.com/office/powerpoint/2010/main" val="883572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heckerboard(across)">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blinds(horizontal)">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box(in)">
                                      <p:cBhvr>
                                        <p:cTn id="17" dur="500"/>
                                        <p:tgtEl>
                                          <p:spTgt spid="308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075">
                                            <p:txEl>
                                              <p:pRg st="1" end="1"/>
                                            </p:txEl>
                                          </p:spTgt>
                                        </p:tgtEl>
                                        <p:attrNameLst>
                                          <p:attrName>style.visibility</p:attrName>
                                        </p:attrNameLst>
                                      </p:cBhvr>
                                      <p:to>
                                        <p:strVal val="visible"/>
                                      </p:to>
                                    </p:set>
                                    <p:anim calcmode="lin" valueType="num">
                                      <p:cBhvr additive="base">
                                        <p:cTn id="22"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219200"/>
          </a:xfrm>
        </p:spPr>
        <p:txBody>
          <a:bodyPr/>
          <a:lstStyle/>
          <a:p>
            <a:r>
              <a:rPr lang="en-US" altLang="zh-CN" sz="4000" dirty="0"/>
              <a:t>Impact of </a:t>
            </a:r>
            <a:r>
              <a:rPr lang="en-US" altLang="zh-CN" sz="4000" dirty="0" smtClean="0"/>
              <a:t>Landmark Recognition Engine</a:t>
            </a:r>
            <a:endParaRPr lang="en-US" altLang="zh-CN" sz="4000" dirty="0"/>
          </a:p>
        </p:txBody>
      </p:sp>
      <p:pic>
        <p:nvPicPr>
          <p:cNvPr id="4101" name="Picture 5" descr="Photo Tourism, Exploring photo collections in 3D, University of Washington, Computer Science and Engineering, UWCSE, GRAIL, Microsoft Research, Kevin Chiu, Andy Hou, Noah Snavely, Steve Seitz, Richard Szeliski, Siggraph 2006"/>
          <p:cNvPicPr>
            <a:picLocks noChangeAspect="1" noChangeArrowheads="1"/>
          </p:cNvPicPr>
          <p:nvPr/>
        </p:nvPicPr>
        <p:blipFill>
          <a:blip r:embed="rId3"/>
          <a:srcRect/>
          <a:stretch>
            <a:fillRect/>
          </a:stretch>
        </p:blipFill>
        <p:spPr bwMode="auto">
          <a:xfrm>
            <a:off x="4038600" y="1524000"/>
            <a:ext cx="4876800" cy="2060575"/>
          </a:xfrm>
          <a:prstGeom prst="rect">
            <a:avLst/>
          </a:prstGeom>
          <a:noFill/>
        </p:spPr>
      </p:pic>
      <p:sp>
        <p:nvSpPr>
          <p:cNvPr id="4102" name="Text Box 6"/>
          <p:cNvSpPr txBox="1">
            <a:spLocks noChangeArrowheads="1"/>
          </p:cNvSpPr>
          <p:nvPr/>
        </p:nvSpPr>
        <p:spPr bwMode="auto">
          <a:xfrm>
            <a:off x="609600" y="2362200"/>
            <a:ext cx="3352800" cy="457200"/>
          </a:xfrm>
          <a:prstGeom prst="rect">
            <a:avLst/>
          </a:prstGeom>
          <a:noFill/>
          <a:ln w="9525">
            <a:noFill/>
            <a:miter lim="800000"/>
            <a:headEnd/>
            <a:tailEnd/>
          </a:ln>
          <a:effectLst/>
        </p:spPr>
        <p:txBody>
          <a:bodyPr>
            <a:spAutoFit/>
          </a:bodyPr>
          <a:lstStyle/>
          <a:p>
            <a:pPr>
              <a:buFontTx/>
              <a:buChar char="•"/>
            </a:pPr>
            <a:r>
              <a:rPr lang="en-US" altLang="zh-CN" sz="2400" b="0"/>
              <a:t> Landmark virtual tour</a:t>
            </a:r>
          </a:p>
        </p:txBody>
      </p:sp>
      <p:sp>
        <p:nvSpPr>
          <p:cNvPr id="4103" name="Text Box 7"/>
          <p:cNvSpPr txBox="1">
            <a:spLocks noChangeArrowheads="1"/>
          </p:cNvSpPr>
          <p:nvPr/>
        </p:nvSpPr>
        <p:spPr bwMode="auto">
          <a:xfrm>
            <a:off x="609600" y="3581400"/>
            <a:ext cx="2667000" cy="822325"/>
          </a:xfrm>
          <a:prstGeom prst="rect">
            <a:avLst/>
          </a:prstGeom>
          <a:noFill/>
          <a:ln w="9525">
            <a:noFill/>
            <a:miter lim="800000"/>
            <a:headEnd/>
            <a:tailEnd/>
          </a:ln>
          <a:effectLst/>
        </p:spPr>
        <p:txBody>
          <a:bodyPr>
            <a:spAutoFit/>
          </a:bodyPr>
          <a:lstStyle/>
          <a:p>
            <a:pPr>
              <a:buFontTx/>
              <a:buChar char="•"/>
            </a:pPr>
            <a:r>
              <a:rPr lang="en-US" altLang="zh-CN" sz="2400" b="0"/>
              <a:t> Image and video</a:t>
            </a:r>
          </a:p>
          <a:p>
            <a:r>
              <a:rPr lang="en-US" altLang="zh-CN" sz="2400" b="0"/>
              <a:t>  content analysis</a:t>
            </a:r>
          </a:p>
        </p:txBody>
      </p:sp>
      <p:pic>
        <p:nvPicPr>
          <p:cNvPr id="4105" name="Picture 9"/>
          <p:cNvPicPr>
            <a:picLocks noChangeAspect="1" noChangeArrowheads="1"/>
          </p:cNvPicPr>
          <p:nvPr/>
        </p:nvPicPr>
        <p:blipFill>
          <a:blip r:embed="rId4"/>
          <a:srcRect/>
          <a:stretch>
            <a:fillRect/>
          </a:stretch>
        </p:blipFill>
        <p:spPr bwMode="auto">
          <a:xfrm>
            <a:off x="4876800" y="3657600"/>
            <a:ext cx="2362200" cy="1771650"/>
          </a:xfrm>
          <a:prstGeom prst="rect">
            <a:avLst/>
          </a:prstGeom>
          <a:noFill/>
          <a:ln w="9525">
            <a:noFill/>
            <a:miter lim="800000"/>
            <a:headEnd/>
            <a:tailEnd/>
          </a:ln>
          <a:effectLst/>
        </p:spPr>
      </p:pic>
      <p:pic>
        <p:nvPicPr>
          <p:cNvPr id="4109" name="Picture 13"/>
          <p:cNvPicPr>
            <a:picLocks noChangeAspect="1" noChangeArrowheads="1"/>
          </p:cNvPicPr>
          <p:nvPr/>
        </p:nvPicPr>
        <p:blipFill>
          <a:blip r:embed="rId5"/>
          <a:srcRect/>
          <a:stretch>
            <a:fillRect/>
          </a:stretch>
        </p:blipFill>
        <p:spPr bwMode="auto">
          <a:xfrm>
            <a:off x="7337425" y="3657600"/>
            <a:ext cx="1425575" cy="1905000"/>
          </a:xfrm>
          <a:prstGeom prst="rect">
            <a:avLst/>
          </a:prstGeom>
          <a:noFill/>
          <a:ln w="9525">
            <a:noFill/>
            <a:miter lim="800000"/>
            <a:headEnd/>
            <a:tailEnd/>
          </a:ln>
          <a:effectLst/>
        </p:spPr>
      </p:pic>
      <p:sp>
        <p:nvSpPr>
          <p:cNvPr id="4110" name="Text Box 14"/>
          <p:cNvSpPr txBox="1">
            <a:spLocks noChangeArrowheads="1"/>
          </p:cNvSpPr>
          <p:nvPr/>
        </p:nvSpPr>
        <p:spPr bwMode="auto">
          <a:xfrm>
            <a:off x="685800" y="5562600"/>
            <a:ext cx="3657600" cy="1187450"/>
          </a:xfrm>
          <a:prstGeom prst="rect">
            <a:avLst/>
          </a:prstGeom>
          <a:noFill/>
          <a:ln w="9525">
            <a:noFill/>
            <a:miter lim="800000"/>
            <a:headEnd/>
            <a:tailEnd/>
          </a:ln>
          <a:effectLst/>
        </p:spPr>
        <p:txBody>
          <a:bodyPr>
            <a:spAutoFit/>
          </a:bodyPr>
          <a:lstStyle/>
          <a:p>
            <a:pPr>
              <a:buFontTx/>
              <a:buChar char="•"/>
            </a:pPr>
            <a:r>
              <a:rPr lang="en-US" altLang="zh-CN" sz="2400" b="0"/>
              <a:t> Geographic</a:t>
            </a:r>
          </a:p>
          <a:p>
            <a:r>
              <a:rPr lang="en-US" altLang="zh-CN" sz="2400" b="0"/>
              <a:t>   exploration </a:t>
            </a:r>
          </a:p>
          <a:p>
            <a:r>
              <a:rPr lang="en-US" altLang="zh-CN" sz="2400" b="0"/>
              <a:t>   of landmarks</a:t>
            </a:r>
          </a:p>
        </p:txBody>
      </p:sp>
      <p:pic>
        <p:nvPicPr>
          <p:cNvPr id="4112" name="Picture 16"/>
          <p:cNvPicPr>
            <a:picLocks noChangeAspect="1" noChangeArrowheads="1"/>
          </p:cNvPicPr>
          <p:nvPr/>
        </p:nvPicPr>
        <p:blipFill>
          <a:blip r:embed="rId6"/>
          <a:srcRect/>
          <a:stretch>
            <a:fillRect/>
          </a:stretch>
        </p:blipFill>
        <p:spPr bwMode="auto">
          <a:xfrm>
            <a:off x="2971800" y="4451350"/>
            <a:ext cx="6172200" cy="2406650"/>
          </a:xfrm>
          <a:prstGeom prst="rect">
            <a:avLst/>
          </a:prstGeom>
          <a:noFill/>
        </p:spPr>
      </p:pic>
      <p:sp>
        <p:nvSpPr>
          <p:cNvPr id="4114" name="Text Box 18"/>
          <p:cNvSpPr txBox="1">
            <a:spLocks noChangeArrowheads="1"/>
          </p:cNvSpPr>
          <p:nvPr/>
        </p:nvSpPr>
        <p:spPr bwMode="auto">
          <a:xfrm>
            <a:off x="3565525" y="3778250"/>
            <a:ext cx="1692275" cy="915988"/>
          </a:xfrm>
          <a:prstGeom prst="rect">
            <a:avLst/>
          </a:prstGeom>
          <a:noFill/>
          <a:ln w="9525">
            <a:noFill/>
            <a:miter lim="800000"/>
            <a:headEnd/>
            <a:tailEnd/>
          </a:ln>
          <a:effectLst/>
        </p:spPr>
        <p:txBody>
          <a:bodyPr>
            <a:spAutoFit/>
          </a:bodyPr>
          <a:lstStyle/>
          <a:p>
            <a:r>
              <a:rPr lang="en-US" altLang="zh-CN">
                <a:solidFill>
                  <a:schemeClr val="bg2"/>
                </a:solidFill>
              </a:rPr>
              <a:t>Organize personal album </a:t>
            </a:r>
          </a:p>
        </p:txBody>
      </p:sp>
    </p:spTree>
    <p:extLst>
      <p:ext uri="{BB962C8B-B14F-4D97-AF65-F5344CB8AC3E}">
        <p14:creationId xmlns:p14="http://schemas.microsoft.com/office/powerpoint/2010/main" val="5124649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checkerboard(across)">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105"/>
                                        </p:tgtEl>
                                        <p:attrNameLst>
                                          <p:attrName>style.visibility</p:attrName>
                                        </p:attrNameLst>
                                      </p:cBhvr>
                                      <p:to>
                                        <p:strVal val="visible"/>
                                      </p:to>
                                    </p:set>
                                    <p:animEffect transition="in" filter="checkerboard(across)">
                                      <p:cBhvr>
                                        <p:cTn id="12" dur="500"/>
                                        <p:tgtEl>
                                          <p:spTgt spid="410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109"/>
                                        </p:tgtEl>
                                        <p:attrNameLst>
                                          <p:attrName>style.visibility</p:attrName>
                                        </p:attrNameLst>
                                      </p:cBhvr>
                                      <p:to>
                                        <p:strVal val="visible"/>
                                      </p:to>
                                    </p:set>
                                    <p:animEffect transition="in" filter="checkerboard(across)">
                                      <p:cBhvr>
                                        <p:cTn id="17" dur="500"/>
                                        <p:tgtEl>
                                          <p:spTgt spid="41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14"/>
                                        </p:tgtEl>
                                        <p:attrNameLst>
                                          <p:attrName>style.visibility</p:attrName>
                                        </p:attrNameLst>
                                      </p:cBhvr>
                                      <p:to>
                                        <p:strVal val="visible"/>
                                      </p:to>
                                    </p:set>
                                    <p:animEffect transition="in" filter="blinds(horizontal)">
                                      <p:cBhvr>
                                        <p:cTn id="22" dur="500"/>
                                        <p:tgtEl>
                                          <p:spTgt spid="41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10"/>
                                        </p:tgtEl>
                                        <p:attrNameLst>
                                          <p:attrName>style.visibility</p:attrName>
                                        </p:attrNameLst>
                                      </p:cBhvr>
                                      <p:to>
                                        <p:strVal val="visible"/>
                                      </p:to>
                                    </p:set>
                                    <p:animEffect transition="in" filter="checkerboard(across)">
                                      <p:cBhvr>
                                        <p:cTn id="27" dur="500"/>
                                        <p:tgtEl>
                                          <p:spTgt spid="4110"/>
                                        </p:tgtEl>
                                      </p:cBhvr>
                                    </p:animEffect>
                                  </p:childTnLst>
                                </p:cTn>
                              </p:par>
                              <p:par>
                                <p:cTn id="28" presetID="5" presetClass="entr" presetSubtype="10" fill="hold" nodeType="withEffect">
                                  <p:stCondLst>
                                    <p:cond delay="0"/>
                                  </p:stCondLst>
                                  <p:childTnLst>
                                    <p:set>
                                      <p:cBhvr>
                                        <p:cTn id="29" dur="1" fill="hold">
                                          <p:stCondLst>
                                            <p:cond delay="0"/>
                                          </p:stCondLst>
                                        </p:cTn>
                                        <p:tgtEl>
                                          <p:spTgt spid="4112"/>
                                        </p:tgtEl>
                                        <p:attrNameLst>
                                          <p:attrName>style.visibility</p:attrName>
                                        </p:attrNameLst>
                                      </p:cBhvr>
                                      <p:to>
                                        <p:strVal val="visible"/>
                                      </p:to>
                                    </p:set>
                                    <p:animEffect transition="in" filter="checkerboard(across)">
                                      <p:cBhvr>
                                        <p:cTn id="30"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10" grpId="0"/>
      <p:bldP spid="4114"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
            <a:ext cx="8231188" cy="1219200"/>
          </a:xfrm>
          <a:ln/>
        </p:spPr>
        <p:txBody>
          <a:bodyPr lIns="0" tIns="8229" rIns="0" bIns="0"/>
          <a:lstStyle/>
          <a:p>
            <a:pPr defTabSz="449263">
              <a:tabLst>
                <a:tab pos="723900" algn="l"/>
                <a:tab pos="1447800" algn="l"/>
                <a:tab pos="2171700" algn="l"/>
                <a:tab pos="2895600" algn="l"/>
                <a:tab pos="3619500" algn="l"/>
                <a:tab pos="4343400" algn="l"/>
                <a:tab pos="5067300" algn="l"/>
                <a:tab pos="5791200" algn="l"/>
                <a:tab pos="6515100" algn="l"/>
                <a:tab pos="7239000" algn="l"/>
              </a:tabLst>
            </a:pPr>
            <a:r>
              <a:rPr lang="en-GB" sz="4000" dirty="0"/>
              <a:t>Challenge I</a:t>
            </a:r>
          </a:p>
        </p:txBody>
      </p:sp>
      <p:sp>
        <p:nvSpPr>
          <p:cNvPr id="7171" name="Rectangle 3"/>
          <p:cNvSpPr>
            <a:spLocks noGrp="1" noChangeArrowheads="1"/>
          </p:cNvSpPr>
          <p:nvPr>
            <p:ph type="body" idx="1"/>
          </p:nvPr>
        </p:nvSpPr>
        <p:spPr>
          <a:xfrm>
            <a:off x="457200" y="1420813"/>
            <a:ext cx="8231188" cy="1703387"/>
          </a:xfrm>
          <a:ln/>
        </p:spPr>
        <p:txBody>
          <a:bodyPr lIns="0" tIns="7314" rIns="0" bIns="0"/>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No list of landmarks in the world</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We only </a:t>
            </a:r>
            <a:r>
              <a:rPr lang="en-GB" dirty="0" smtClean="0"/>
              <a:t>have </a:t>
            </a:r>
            <a:r>
              <a:rPr lang="en-GB" dirty="0"/>
              <a:t>noisy data on Internet</a:t>
            </a:r>
          </a:p>
        </p:txBody>
      </p:sp>
      <p:pic>
        <p:nvPicPr>
          <p:cNvPr id="7173" name="Picture 5"/>
          <p:cNvPicPr>
            <a:picLocks noChangeAspect="1" noChangeArrowheads="1"/>
          </p:cNvPicPr>
          <p:nvPr/>
        </p:nvPicPr>
        <p:blipFill>
          <a:blip r:embed="rId3"/>
          <a:srcRect/>
          <a:stretch>
            <a:fillRect/>
          </a:stretch>
        </p:blipFill>
        <p:spPr bwMode="auto">
          <a:xfrm>
            <a:off x="3200400" y="4953000"/>
            <a:ext cx="2489200" cy="1655763"/>
          </a:xfrm>
          <a:prstGeom prst="rect">
            <a:avLst/>
          </a:prstGeom>
          <a:noFill/>
          <a:ln w="9525">
            <a:noFill/>
            <a:round/>
            <a:headEnd/>
            <a:tailEnd/>
          </a:ln>
          <a:effectLst/>
        </p:spPr>
      </p:pic>
      <p:grpSp>
        <p:nvGrpSpPr>
          <p:cNvPr id="2" name="Group 14"/>
          <p:cNvGrpSpPr>
            <a:grpSpLocks/>
          </p:cNvGrpSpPr>
          <p:nvPr/>
        </p:nvGrpSpPr>
        <p:grpSpPr bwMode="auto">
          <a:xfrm>
            <a:off x="685800" y="2743200"/>
            <a:ext cx="7010400" cy="1763713"/>
            <a:chOff x="432" y="1728"/>
            <a:chExt cx="4416" cy="1111"/>
          </a:xfrm>
        </p:grpSpPr>
        <p:pic>
          <p:nvPicPr>
            <p:cNvPr id="7172" name="Picture 4"/>
            <p:cNvPicPr>
              <a:picLocks noChangeAspect="1" noChangeArrowheads="1"/>
            </p:cNvPicPr>
            <p:nvPr/>
          </p:nvPicPr>
          <p:blipFill>
            <a:blip r:embed="rId4"/>
            <a:srcRect/>
            <a:stretch>
              <a:fillRect/>
            </a:stretch>
          </p:blipFill>
          <p:spPr bwMode="auto">
            <a:xfrm>
              <a:off x="1488" y="1728"/>
              <a:ext cx="3360" cy="1111"/>
            </a:xfrm>
            <a:prstGeom prst="rect">
              <a:avLst/>
            </a:prstGeom>
            <a:noFill/>
            <a:ln w="9525">
              <a:noFill/>
              <a:round/>
              <a:headEnd/>
              <a:tailEnd/>
            </a:ln>
            <a:effectLst/>
          </p:spPr>
        </p:pic>
        <p:sp>
          <p:nvSpPr>
            <p:cNvPr id="7174" name="Rectangle 6"/>
            <p:cNvSpPr>
              <a:spLocks noChangeArrowheads="1"/>
            </p:cNvSpPr>
            <p:nvPr/>
          </p:nvSpPr>
          <p:spPr bwMode="auto">
            <a:xfrm>
              <a:off x="432" y="1857"/>
              <a:ext cx="1162" cy="518"/>
            </a:xfrm>
            <a:prstGeom prst="rect">
              <a:avLst/>
            </a:prstGeom>
            <a:noFill/>
            <a:ln w="9525">
              <a:noFill/>
              <a:miter lim="800000"/>
              <a:headEnd/>
              <a:tailEnd/>
            </a:ln>
            <a:effectLst/>
          </p:spPr>
          <p:txBody>
            <a:bodyPr wrap="none">
              <a:spAutoFit/>
            </a:bodyPr>
            <a:lstStyle/>
            <a:p>
              <a:r>
                <a:rPr lang="en-GB" sz="2400" b="0"/>
                <a:t>Tourist web </a:t>
              </a:r>
            </a:p>
            <a:p>
              <a:r>
                <a:rPr lang="en-GB" sz="2400" b="0"/>
                <a:t>articles</a:t>
              </a:r>
              <a:endParaRPr lang="en-US" altLang="zh-CN" sz="2400" b="0"/>
            </a:p>
          </p:txBody>
        </p:sp>
      </p:grpSp>
      <p:pic>
        <p:nvPicPr>
          <p:cNvPr id="7175" name="Picture 7"/>
          <p:cNvPicPr>
            <a:picLocks noChangeAspect="1" noChangeArrowheads="1"/>
          </p:cNvPicPr>
          <p:nvPr/>
        </p:nvPicPr>
        <p:blipFill>
          <a:blip r:embed="rId5"/>
          <a:srcRect/>
          <a:stretch>
            <a:fillRect/>
          </a:stretch>
        </p:blipFill>
        <p:spPr bwMode="auto">
          <a:xfrm>
            <a:off x="6019800" y="4800600"/>
            <a:ext cx="2743200" cy="1828800"/>
          </a:xfrm>
          <a:prstGeom prst="rect">
            <a:avLst/>
          </a:prstGeom>
          <a:noFill/>
          <a:ln w="9525">
            <a:noFill/>
            <a:round/>
            <a:headEnd/>
            <a:tailEnd/>
          </a:ln>
          <a:effectLst/>
        </p:spPr>
      </p:pic>
      <p:sp>
        <p:nvSpPr>
          <p:cNvPr id="7176" name="Rectangle 8"/>
          <p:cNvSpPr>
            <a:spLocks noChangeArrowheads="1"/>
          </p:cNvSpPr>
          <p:nvPr/>
        </p:nvSpPr>
        <p:spPr bwMode="auto">
          <a:xfrm>
            <a:off x="685800" y="5029200"/>
            <a:ext cx="2200275" cy="457200"/>
          </a:xfrm>
          <a:prstGeom prst="rect">
            <a:avLst/>
          </a:prstGeom>
          <a:noFill/>
          <a:ln w="9525">
            <a:noFill/>
            <a:miter lim="800000"/>
            <a:headEnd/>
            <a:tailEnd/>
          </a:ln>
          <a:effectLst/>
        </p:spPr>
        <p:txBody>
          <a:bodyPr wrap="none">
            <a:spAutoFit/>
          </a:bodyPr>
          <a:lstStyle/>
          <a:p>
            <a:pPr>
              <a:spcBef>
                <a:spcPct val="20000"/>
              </a:spcBef>
              <a:buSzPct val="45000"/>
              <a:buFont typeface="Wingdings" pitchFamily="2" charset="2"/>
              <a:buNone/>
            </a:pPr>
            <a:r>
              <a:rPr lang="en-GB" sz="2400" b="0"/>
              <a:t>Tourist photos </a:t>
            </a:r>
          </a:p>
        </p:txBody>
      </p:sp>
      <p:grpSp>
        <p:nvGrpSpPr>
          <p:cNvPr id="3" name="Group 15"/>
          <p:cNvGrpSpPr>
            <a:grpSpLocks/>
          </p:cNvGrpSpPr>
          <p:nvPr/>
        </p:nvGrpSpPr>
        <p:grpSpPr bwMode="auto">
          <a:xfrm>
            <a:off x="1184275" y="5334000"/>
            <a:ext cx="7426325" cy="1514475"/>
            <a:chOff x="746" y="3360"/>
            <a:chExt cx="4678" cy="954"/>
          </a:xfrm>
        </p:grpSpPr>
        <p:sp>
          <p:nvSpPr>
            <p:cNvPr id="7177" name="Oval 9"/>
            <p:cNvSpPr>
              <a:spLocks noChangeArrowheads="1"/>
            </p:cNvSpPr>
            <p:nvPr/>
          </p:nvSpPr>
          <p:spPr bwMode="auto">
            <a:xfrm>
              <a:off x="2976" y="3456"/>
              <a:ext cx="528" cy="240"/>
            </a:xfrm>
            <a:prstGeom prst="ellipse">
              <a:avLst/>
            </a:prstGeom>
            <a:noFill/>
            <a:ln w="25400">
              <a:solidFill>
                <a:srgbClr val="FF0000"/>
              </a:solidFill>
              <a:round/>
              <a:headEnd/>
              <a:tailEnd/>
            </a:ln>
            <a:effectLst/>
          </p:spPr>
          <p:txBody>
            <a:bodyPr wrap="none" anchor="ctr"/>
            <a:lstStyle/>
            <a:p>
              <a:endParaRPr lang="en-US"/>
            </a:p>
          </p:txBody>
        </p:sp>
        <p:sp>
          <p:nvSpPr>
            <p:cNvPr id="7178" name="Oval 10"/>
            <p:cNvSpPr>
              <a:spLocks noChangeArrowheads="1"/>
            </p:cNvSpPr>
            <p:nvPr/>
          </p:nvSpPr>
          <p:spPr bwMode="auto">
            <a:xfrm>
              <a:off x="4896" y="3360"/>
              <a:ext cx="528" cy="240"/>
            </a:xfrm>
            <a:prstGeom prst="ellipse">
              <a:avLst/>
            </a:prstGeom>
            <a:noFill/>
            <a:ln w="25400">
              <a:solidFill>
                <a:srgbClr val="FF0000"/>
              </a:solidFill>
              <a:round/>
              <a:headEnd/>
              <a:tailEnd/>
            </a:ln>
            <a:effectLst/>
          </p:spPr>
          <p:txBody>
            <a:bodyPr wrap="none" anchor="ctr"/>
            <a:lstStyle/>
            <a:p>
              <a:endParaRPr lang="en-US"/>
            </a:p>
          </p:txBody>
        </p:sp>
        <p:sp>
          <p:nvSpPr>
            <p:cNvPr id="7179" name="Line 11"/>
            <p:cNvSpPr>
              <a:spLocks noChangeShapeType="1"/>
            </p:cNvSpPr>
            <p:nvPr/>
          </p:nvSpPr>
          <p:spPr bwMode="auto">
            <a:xfrm flipH="1">
              <a:off x="1824" y="3600"/>
              <a:ext cx="1152" cy="192"/>
            </a:xfrm>
            <a:prstGeom prst="line">
              <a:avLst/>
            </a:prstGeom>
            <a:noFill/>
            <a:ln w="9525">
              <a:solidFill>
                <a:schemeClr val="bg2"/>
              </a:solidFill>
              <a:round/>
              <a:headEnd/>
              <a:tailEnd type="triangle" w="med" len="med"/>
            </a:ln>
            <a:effectLst/>
          </p:spPr>
          <p:txBody>
            <a:bodyPr/>
            <a:lstStyle/>
            <a:p>
              <a:endParaRPr lang="en-US"/>
            </a:p>
          </p:txBody>
        </p:sp>
        <p:sp>
          <p:nvSpPr>
            <p:cNvPr id="7180" name="Line 12"/>
            <p:cNvSpPr>
              <a:spLocks noChangeShapeType="1"/>
            </p:cNvSpPr>
            <p:nvPr/>
          </p:nvSpPr>
          <p:spPr bwMode="auto">
            <a:xfrm flipH="1">
              <a:off x="1824" y="3600"/>
              <a:ext cx="3312" cy="240"/>
            </a:xfrm>
            <a:prstGeom prst="line">
              <a:avLst/>
            </a:prstGeom>
            <a:noFill/>
            <a:ln w="9525">
              <a:solidFill>
                <a:schemeClr val="bg2"/>
              </a:solidFill>
              <a:round/>
              <a:headEnd/>
              <a:tailEnd type="triangle" w="med" len="med"/>
            </a:ln>
            <a:effectLst/>
          </p:spPr>
          <p:txBody>
            <a:bodyPr/>
            <a:lstStyle/>
            <a:p>
              <a:endParaRPr lang="en-US"/>
            </a:p>
          </p:txBody>
        </p:sp>
        <p:sp>
          <p:nvSpPr>
            <p:cNvPr id="7181" name="Rectangle 13"/>
            <p:cNvSpPr>
              <a:spLocks noChangeArrowheads="1"/>
            </p:cNvSpPr>
            <p:nvPr/>
          </p:nvSpPr>
          <p:spPr bwMode="auto">
            <a:xfrm>
              <a:off x="746" y="3792"/>
              <a:ext cx="1174" cy="522"/>
            </a:xfrm>
            <a:prstGeom prst="rect">
              <a:avLst/>
            </a:prstGeom>
            <a:noFill/>
            <a:ln w="9525">
              <a:noFill/>
              <a:miter lim="800000"/>
              <a:headEnd/>
              <a:tailEnd/>
            </a:ln>
            <a:effectLst/>
          </p:spPr>
          <p:txBody>
            <a:bodyPr wrap="none">
              <a:spAutoFit/>
            </a:bodyPr>
            <a:lstStyle/>
            <a:p>
              <a:pPr>
                <a:spcBef>
                  <a:spcPct val="20000"/>
                </a:spcBef>
                <a:buSzPct val="45000"/>
                <a:buFont typeface="Wingdings" pitchFamily="2" charset="2"/>
                <a:buNone/>
              </a:pPr>
              <a:r>
                <a:rPr lang="en-GB" sz="2200" b="0">
                  <a:solidFill>
                    <a:schemeClr val="bg2"/>
                  </a:solidFill>
                </a:rPr>
                <a:t>geographical </a:t>
              </a:r>
            </a:p>
            <a:p>
              <a:pPr>
                <a:spcBef>
                  <a:spcPct val="20000"/>
                </a:spcBef>
                <a:buSzPct val="45000"/>
                <a:buFont typeface="Wingdings" pitchFamily="2" charset="2"/>
                <a:buNone/>
              </a:pPr>
              <a:r>
                <a:rPr lang="en-GB" sz="2200" b="0">
                  <a:solidFill>
                    <a:schemeClr val="bg2"/>
                  </a:solidFill>
                </a:rPr>
                <a:t>location </a:t>
              </a:r>
            </a:p>
          </p:txBody>
        </p:sp>
      </p:grpSp>
    </p:spTree>
    <p:extLst>
      <p:ext uri="{BB962C8B-B14F-4D97-AF65-F5344CB8AC3E}">
        <p14:creationId xmlns:p14="http://schemas.microsoft.com/office/powerpoint/2010/main" val="36856166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box(in)">
                                      <p:cBhvr>
                                        <p:cTn id="12" dur="500"/>
                                        <p:tgtEl>
                                          <p:spTgt spid="7175"/>
                                        </p:tgtEl>
                                      </p:cBhvr>
                                    </p:animEffect>
                                  </p:childTnLst>
                                </p:cTn>
                              </p:par>
                              <p:par>
                                <p:cTn id="13" presetID="4" presetClass="entr" presetSubtype="16"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box(in)">
                                      <p:cBhvr>
                                        <p:cTn id="15" dur="500"/>
                                        <p:tgtEl>
                                          <p:spTgt spid="717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box(in)">
                                      <p:cBhvr>
                                        <p:cTn id="18" dur="500"/>
                                        <p:tgtEl>
                                          <p:spTgt spid="717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
            <a:ext cx="8231188" cy="1143000"/>
          </a:xfrm>
          <a:ln/>
        </p:spPr>
        <p:txBody>
          <a:bodyPr lIns="0" tIns="8229" rIns="0" bIns="0"/>
          <a:lstStyle/>
          <a:p>
            <a:pPr defTabSz="449263">
              <a:tabLst>
                <a:tab pos="723900" algn="l"/>
                <a:tab pos="1447800" algn="l"/>
                <a:tab pos="2171700" algn="l"/>
                <a:tab pos="2895600" algn="l"/>
                <a:tab pos="3619500" algn="l"/>
                <a:tab pos="4343400" algn="l"/>
                <a:tab pos="5067300" algn="l"/>
                <a:tab pos="5791200" algn="l"/>
                <a:tab pos="6515100" algn="l"/>
                <a:tab pos="7239000" algn="l"/>
              </a:tabLst>
            </a:pPr>
            <a:r>
              <a:rPr lang="en-GB" sz="4000" dirty="0"/>
              <a:t>Challenge II</a:t>
            </a:r>
          </a:p>
        </p:txBody>
      </p:sp>
      <p:sp>
        <p:nvSpPr>
          <p:cNvPr id="10243" name="Rectangle 3"/>
          <p:cNvSpPr>
            <a:spLocks noGrp="1" noChangeArrowheads="1"/>
          </p:cNvSpPr>
          <p:nvPr>
            <p:ph type="body" idx="1"/>
          </p:nvPr>
        </p:nvSpPr>
        <p:spPr>
          <a:xfrm>
            <a:off x="457200" y="1420813"/>
            <a:ext cx="8231188" cy="4706937"/>
          </a:xfrm>
          <a:ln/>
        </p:spPr>
        <p:txBody>
          <a:bodyPr lIns="0" tIns="7314" rIns="0" bIns="0"/>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How to learn landmark visual </a:t>
            </a:r>
            <a:r>
              <a:rPr lang="en-GB" dirty="0" smtClean="0"/>
              <a:t>models?</a:t>
            </a:r>
            <a:endParaRPr lang="en-GB" dirty="0"/>
          </a:p>
        </p:txBody>
      </p:sp>
      <p:grpSp>
        <p:nvGrpSpPr>
          <p:cNvPr id="2" name="Group 20"/>
          <p:cNvGrpSpPr>
            <a:grpSpLocks/>
          </p:cNvGrpSpPr>
          <p:nvPr/>
        </p:nvGrpSpPr>
        <p:grpSpPr bwMode="auto">
          <a:xfrm>
            <a:off x="3352800" y="4370388"/>
            <a:ext cx="3454400" cy="2487612"/>
            <a:chOff x="3527" y="2613"/>
            <a:chExt cx="2176" cy="1567"/>
          </a:xfrm>
        </p:grpSpPr>
        <p:pic>
          <p:nvPicPr>
            <p:cNvPr id="10244" name="Picture 4"/>
            <p:cNvPicPr>
              <a:picLocks noChangeAspect="1" noChangeArrowheads="1"/>
            </p:cNvPicPr>
            <p:nvPr/>
          </p:nvPicPr>
          <p:blipFill>
            <a:blip r:embed="rId3"/>
            <a:srcRect/>
            <a:stretch>
              <a:fillRect/>
            </a:stretch>
          </p:blipFill>
          <p:spPr bwMode="auto">
            <a:xfrm>
              <a:off x="3527" y="2613"/>
              <a:ext cx="2176" cy="1567"/>
            </a:xfrm>
            <a:prstGeom prst="rect">
              <a:avLst/>
            </a:prstGeom>
            <a:noFill/>
            <a:ln w="9525">
              <a:noFill/>
              <a:round/>
              <a:headEnd/>
              <a:tailEnd/>
            </a:ln>
            <a:effectLst/>
          </p:spPr>
        </p:pic>
        <p:sp>
          <p:nvSpPr>
            <p:cNvPr id="10245" name="AutoShape 5"/>
            <p:cNvSpPr>
              <a:spLocks noChangeArrowheads="1"/>
            </p:cNvSpPr>
            <p:nvPr/>
          </p:nvSpPr>
          <p:spPr bwMode="auto">
            <a:xfrm>
              <a:off x="3534" y="3631"/>
              <a:ext cx="254" cy="247"/>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46" name="AutoShape 6"/>
            <p:cNvSpPr>
              <a:spLocks noChangeArrowheads="1"/>
            </p:cNvSpPr>
            <p:nvPr/>
          </p:nvSpPr>
          <p:spPr bwMode="auto">
            <a:xfrm>
              <a:off x="3802" y="3631"/>
              <a:ext cx="254" cy="247"/>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47" name="AutoShape 7"/>
            <p:cNvSpPr>
              <a:spLocks noChangeArrowheads="1"/>
            </p:cNvSpPr>
            <p:nvPr/>
          </p:nvSpPr>
          <p:spPr bwMode="auto">
            <a:xfrm>
              <a:off x="4069" y="3631"/>
              <a:ext cx="254" cy="247"/>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48" name="AutoShape 8"/>
            <p:cNvSpPr>
              <a:spLocks noChangeArrowheads="1"/>
            </p:cNvSpPr>
            <p:nvPr/>
          </p:nvSpPr>
          <p:spPr bwMode="auto">
            <a:xfrm>
              <a:off x="3534" y="3856"/>
              <a:ext cx="254" cy="248"/>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49" name="AutoShape 9"/>
            <p:cNvSpPr>
              <a:spLocks noChangeArrowheads="1"/>
            </p:cNvSpPr>
            <p:nvPr/>
          </p:nvSpPr>
          <p:spPr bwMode="auto">
            <a:xfrm>
              <a:off x="3822" y="3877"/>
              <a:ext cx="254" cy="248"/>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0" name="AutoShape 10"/>
            <p:cNvSpPr>
              <a:spLocks noChangeArrowheads="1"/>
            </p:cNvSpPr>
            <p:nvPr/>
          </p:nvSpPr>
          <p:spPr bwMode="auto">
            <a:xfrm>
              <a:off x="4275" y="3877"/>
              <a:ext cx="254" cy="248"/>
            </a:xfrm>
            <a:prstGeom prst="roundRect">
              <a:avLst>
                <a:gd name="adj" fmla="val 366"/>
              </a:avLst>
            </a:prstGeom>
            <a:solidFill>
              <a:srgbClr val="99CCFF">
                <a:alpha val="0"/>
              </a:srgbClr>
            </a:solidFill>
            <a:ln w="18360">
              <a:solidFill>
                <a:srgbClr val="FF0000"/>
              </a:solidFill>
              <a:round/>
              <a:headEnd/>
              <a:tailEnd/>
            </a:ln>
            <a:effectLst/>
          </p:spPr>
          <p:txBody>
            <a:bodyPr wrap="none" anchor="ctr"/>
            <a:lstStyle/>
            <a:p>
              <a:endParaRPr lang="en-US"/>
            </a:p>
          </p:txBody>
        </p:sp>
      </p:grpSp>
      <p:grpSp>
        <p:nvGrpSpPr>
          <p:cNvPr id="3" name="Group 18"/>
          <p:cNvGrpSpPr>
            <a:grpSpLocks/>
          </p:cNvGrpSpPr>
          <p:nvPr/>
        </p:nvGrpSpPr>
        <p:grpSpPr bwMode="auto">
          <a:xfrm>
            <a:off x="3200400" y="2209800"/>
            <a:ext cx="4746625" cy="2695575"/>
            <a:chOff x="384" y="2613"/>
            <a:chExt cx="2990" cy="1698"/>
          </a:xfrm>
        </p:grpSpPr>
        <p:pic>
          <p:nvPicPr>
            <p:cNvPr id="10251" name="Picture 11"/>
            <p:cNvPicPr>
              <a:picLocks noChangeAspect="1" noChangeArrowheads="1"/>
            </p:cNvPicPr>
            <p:nvPr/>
          </p:nvPicPr>
          <p:blipFill>
            <a:blip r:embed="rId4"/>
            <a:srcRect/>
            <a:stretch>
              <a:fillRect/>
            </a:stretch>
          </p:blipFill>
          <p:spPr bwMode="auto">
            <a:xfrm>
              <a:off x="384" y="2613"/>
              <a:ext cx="2990" cy="1698"/>
            </a:xfrm>
            <a:prstGeom prst="rect">
              <a:avLst/>
            </a:prstGeom>
            <a:noFill/>
            <a:ln w="9525">
              <a:noFill/>
              <a:round/>
              <a:headEnd/>
              <a:tailEnd/>
            </a:ln>
            <a:effectLst/>
          </p:spPr>
        </p:pic>
        <p:sp>
          <p:nvSpPr>
            <p:cNvPr id="10252" name="AutoShape 12"/>
            <p:cNvSpPr>
              <a:spLocks noChangeArrowheads="1"/>
            </p:cNvSpPr>
            <p:nvPr/>
          </p:nvSpPr>
          <p:spPr bwMode="auto">
            <a:xfrm>
              <a:off x="2979" y="2951"/>
              <a:ext cx="376" cy="445"/>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3" name="AutoShape 13"/>
            <p:cNvSpPr>
              <a:spLocks noChangeArrowheads="1"/>
            </p:cNvSpPr>
            <p:nvPr/>
          </p:nvSpPr>
          <p:spPr bwMode="auto">
            <a:xfrm>
              <a:off x="1971" y="2951"/>
              <a:ext cx="377" cy="445"/>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4" name="AutoShape 14"/>
            <p:cNvSpPr>
              <a:spLocks noChangeArrowheads="1"/>
            </p:cNvSpPr>
            <p:nvPr/>
          </p:nvSpPr>
          <p:spPr bwMode="auto">
            <a:xfrm>
              <a:off x="1457" y="2951"/>
              <a:ext cx="376" cy="445"/>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5" name="AutoShape 15"/>
            <p:cNvSpPr>
              <a:spLocks noChangeArrowheads="1"/>
            </p:cNvSpPr>
            <p:nvPr/>
          </p:nvSpPr>
          <p:spPr bwMode="auto">
            <a:xfrm>
              <a:off x="449" y="2951"/>
              <a:ext cx="376" cy="445"/>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6" name="AutoShape 16"/>
            <p:cNvSpPr>
              <a:spLocks noChangeArrowheads="1"/>
            </p:cNvSpPr>
            <p:nvPr/>
          </p:nvSpPr>
          <p:spPr bwMode="auto">
            <a:xfrm>
              <a:off x="449" y="3507"/>
              <a:ext cx="376" cy="446"/>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10257" name="AutoShape 17"/>
            <p:cNvSpPr>
              <a:spLocks noChangeArrowheads="1"/>
            </p:cNvSpPr>
            <p:nvPr/>
          </p:nvSpPr>
          <p:spPr bwMode="auto">
            <a:xfrm>
              <a:off x="2980" y="3507"/>
              <a:ext cx="376" cy="446"/>
            </a:xfrm>
            <a:prstGeom prst="roundRect">
              <a:avLst>
                <a:gd name="adj" fmla="val 241"/>
              </a:avLst>
            </a:prstGeom>
            <a:solidFill>
              <a:srgbClr val="99CCFF">
                <a:alpha val="0"/>
              </a:srgbClr>
            </a:solidFill>
            <a:ln w="18360">
              <a:solidFill>
                <a:srgbClr val="FF0000"/>
              </a:solidFill>
              <a:round/>
              <a:headEnd/>
              <a:tailEnd/>
            </a:ln>
            <a:effectLst/>
          </p:spPr>
          <p:txBody>
            <a:bodyPr wrap="none" anchor="ctr"/>
            <a:lstStyle/>
            <a:p>
              <a:endParaRPr lang="en-US"/>
            </a:p>
          </p:txBody>
        </p:sp>
      </p:grpSp>
      <p:sp>
        <p:nvSpPr>
          <p:cNvPr id="10259" name="Rectangle 19"/>
          <p:cNvSpPr>
            <a:spLocks noChangeArrowheads="1"/>
          </p:cNvSpPr>
          <p:nvPr/>
        </p:nvSpPr>
        <p:spPr bwMode="auto">
          <a:xfrm>
            <a:off x="990600" y="3200400"/>
            <a:ext cx="2116138" cy="822325"/>
          </a:xfrm>
          <a:prstGeom prst="rect">
            <a:avLst/>
          </a:prstGeom>
          <a:noFill/>
          <a:ln w="9525">
            <a:noFill/>
            <a:miter lim="800000"/>
            <a:headEnd/>
            <a:tailEnd/>
          </a:ln>
          <a:effectLst/>
        </p:spPr>
        <p:txBody>
          <a:bodyPr wrap="none">
            <a:spAutoFit/>
          </a:bodyPr>
          <a:lstStyle/>
          <a:p>
            <a:r>
              <a:rPr lang="en-GB" sz="2400" b="0"/>
              <a:t>Image search </a:t>
            </a:r>
          </a:p>
          <a:p>
            <a:r>
              <a:rPr lang="en-GB" sz="2400" b="0"/>
              <a:t>engine</a:t>
            </a:r>
            <a:endParaRPr lang="en-US" altLang="zh-CN" sz="2400" b="0"/>
          </a:p>
        </p:txBody>
      </p:sp>
      <p:sp>
        <p:nvSpPr>
          <p:cNvPr id="10261" name="Rectangle 21"/>
          <p:cNvSpPr>
            <a:spLocks noChangeArrowheads="1"/>
          </p:cNvSpPr>
          <p:nvPr/>
        </p:nvSpPr>
        <p:spPr bwMode="auto">
          <a:xfrm>
            <a:off x="990600" y="5410200"/>
            <a:ext cx="2188420" cy="830997"/>
          </a:xfrm>
          <a:prstGeom prst="rect">
            <a:avLst/>
          </a:prstGeom>
          <a:noFill/>
          <a:ln w="9525">
            <a:noFill/>
            <a:miter lim="800000"/>
            <a:headEnd/>
            <a:tailEnd/>
          </a:ln>
          <a:effectLst/>
        </p:spPr>
        <p:txBody>
          <a:bodyPr wrap="none">
            <a:spAutoFit/>
          </a:bodyPr>
          <a:lstStyle/>
          <a:p>
            <a:r>
              <a:rPr lang="en-GB" sz="2400" b="0" dirty="0"/>
              <a:t>Photo-sharing </a:t>
            </a:r>
          </a:p>
          <a:p>
            <a:r>
              <a:rPr lang="en-GB" sz="2400" b="0" dirty="0" smtClean="0"/>
              <a:t>websites</a:t>
            </a:r>
            <a:endParaRPr lang="en-US" altLang="zh-CN" sz="2400" b="0" dirty="0"/>
          </a:p>
        </p:txBody>
      </p:sp>
      <p:sp>
        <p:nvSpPr>
          <p:cNvPr id="10262" name="Text Box 22"/>
          <p:cNvSpPr txBox="1">
            <a:spLocks noChangeArrowheads="1"/>
          </p:cNvSpPr>
          <p:nvPr/>
        </p:nvSpPr>
        <p:spPr bwMode="auto">
          <a:xfrm>
            <a:off x="8001000" y="5943600"/>
            <a:ext cx="838200" cy="366713"/>
          </a:xfrm>
          <a:prstGeom prst="rect">
            <a:avLst/>
          </a:prstGeom>
          <a:noFill/>
          <a:ln w="9525">
            <a:noFill/>
            <a:miter lim="800000"/>
            <a:headEnd/>
            <a:tailEnd/>
          </a:ln>
          <a:effectLst/>
        </p:spPr>
        <p:txBody>
          <a:bodyPr>
            <a:spAutoFit/>
          </a:bodyPr>
          <a:lstStyle/>
          <a:p>
            <a:pPr>
              <a:spcBef>
                <a:spcPct val="50000"/>
              </a:spcBef>
            </a:pPr>
            <a:endParaRPr lang="en-US"/>
          </a:p>
        </p:txBody>
      </p:sp>
    </p:spTree>
    <p:extLst>
      <p:ext uri="{BB962C8B-B14F-4D97-AF65-F5344CB8AC3E}">
        <p14:creationId xmlns:p14="http://schemas.microsoft.com/office/powerpoint/2010/main" val="13937876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9"/>
                                        </p:tgtEl>
                                        <p:attrNameLst>
                                          <p:attrName>style.visibility</p:attrName>
                                        </p:attrNameLst>
                                      </p:cBhvr>
                                      <p:to>
                                        <p:strVal val="visible"/>
                                      </p:to>
                                    </p:set>
                                    <p:animEffect transition="in" filter="blinds(horizontal)">
                                      <p:cBhvr>
                                        <p:cTn id="7" dur="500"/>
                                        <p:tgtEl>
                                          <p:spTgt spid="1025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61"/>
                                        </p:tgtEl>
                                        <p:attrNameLst>
                                          <p:attrName>style.visibility</p:attrName>
                                        </p:attrNameLst>
                                      </p:cBhvr>
                                      <p:to>
                                        <p:strVal val="visible"/>
                                      </p:to>
                                    </p:set>
                                    <p:animEffect transition="in" filter="blinds(horizontal)">
                                      <p:cBhvr>
                                        <p:cTn id="15" dur="500"/>
                                        <p:tgtEl>
                                          <p:spTgt spid="10261"/>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9" grpId="0"/>
      <p:bldP spid="10261"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ltLang="zh-CN" sz="4000" dirty="0"/>
              <a:t>Challenge III</a:t>
            </a:r>
          </a:p>
        </p:txBody>
      </p:sp>
      <p:sp>
        <p:nvSpPr>
          <p:cNvPr id="12291" name="Rectangle 3"/>
          <p:cNvSpPr>
            <a:spLocks noGrp="1" noChangeArrowheads="1"/>
          </p:cNvSpPr>
          <p:nvPr>
            <p:ph type="body" idx="1"/>
          </p:nvPr>
        </p:nvSpPr>
        <p:spPr/>
        <p:txBody>
          <a:bodyPr/>
          <a:lstStyle/>
          <a:p>
            <a:r>
              <a:rPr lang="en-US" altLang="zh-CN"/>
              <a:t>Efficiency</a:t>
            </a:r>
          </a:p>
          <a:p>
            <a:pPr lvl="1"/>
            <a:r>
              <a:rPr lang="en-US" altLang="zh-CN"/>
              <a:t>Learning from enormous data</a:t>
            </a:r>
          </a:p>
          <a:p>
            <a:pPr lvl="1"/>
            <a:r>
              <a:rPr lang="en-US" altLang="zh-CN"/>
              <a:t>Recognizing from huge model</a:t>
            </a:r>
          </a:p>
        </p:txBody>
      </p:sp>
    </p:spTree>
    <p:extLst>
      <p:ext uri="{BB962C8B-B14F-4D97-AF65-F5344CB8AC3E}">
        <p14:creationId xmlns:p14="http://schemas.microsoft.com/office/powerpoint/2010/main" val="3673851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219200"/>
          </a:xfrm>
        </p:spPr>
        <p:txBody>
          <a:bodyPr/>
          <a:lstStyle/>
          <a:p>
            <a:r>
              <a:rPr lang="en-US" altLang="zh-CN" sz="4000" dirty="0"/>
              <a:t>Discovering </a:t>
            </a:r>
            <a:r>
              <a:rPr lang="en-US" altLang="zh-CN" sz="4000" dirty="0" smtClean="0"/>
              <a:t>Landmarks </a:t>
            </a:r>
            <a:r>
              <a:rPr lang="en-US" altLang="zh-CN" sz="4000" dirty="0"/>
              <a:t>in the </a:t>
            </a:r>
            <a:r>
              <a:rPr lang="en-US" altLang="zh-CN" sz="4000" dirty="0" smtClean="0"/>
              <a:t>World</a:t>
            </a:r>
            <a:endParaRPr lang="en-US" altLang="zh-CN" sz="4000" dirty="0"/>
          </a:p>
        </p:txBody>
      </p:sp>
      <p:sp>
        <p:nvSpPr>
          <p:cNvPr id="6147" name="Rectangle 3"/>
          <p:cNvSpPr>
            <a:spLocks noGrp="1" noChangeArrowheads="1"/>
          </p:cNvSpPr>
          <p:nvPr>
            <p:ph type="body" idx="1"/>
          </p:nvPr>
        </p:nvSpPr>
        <p:spPr/>
        <p:txBody>
          <a:bodyPr/>
          <a:lstStyle/>
          <a:p>
            <a:pPr>
              <a:buSzPct val="45000"/>
              <a:buFont typeface="Wingdings" pitchFamily="2" charset="2"/>
              <a:buChar char=""/>
            </a:pPr>
            <a:r>
              <a:rPr lang="en-GB" dirty="0"/>
              <a:t>Two approaches:</a:t>
            </a:r>
          </a:p>
          <a:p>
            <a:pPr lvl="1">
              <a:buSzPct val="75000"/>
              <a:buFont typeface="Symbol" pitchFamily="18" charset="2"/>
              <a:buChar char=""/>
            </a:pPr>
            <a:r>
              <a:rPr lang="en-GB" dirty="0"/>
              <a:t>Photos in </a:t>
            </a:r>
            <a:r>
              <a:rPr lang="en-GB" dirty="0" smtClean="0"/>
              <a:t>photo-sharing </a:t>
            </a:r>
            <a:r>
              <a:rPr lang="en-GB" dirty="0"/>
              <a:t>websites</a:t>
            </a:r>
          </a:p>
          <a:p>
            <a:pPr lvl="1">
              <a:buSzPct val="75000"/>
              <a:buFont typeface="Symbol" pitchFamily="18" charset="2"/>
              <a:buChar char=""/>
            </a:pPr>
            <a:endParaRPr lang="en-GB" dirty="0"/>
          </a:p>
          <a:p>
            <a:pPr lvl="1">
              <a:buSzPct val="75000"/>
              <a:buFont typeface="Symbol" pitchFamily="18" charset="2"/>
              <a:buChar char=""/>
            </a:pPr>
            <a:endParaRPr lang="en-GB" dirty="0"/>
          </a:p>
          <a:p>
            <a:pPr lvl="1">
              <a:buSzPct val="75000"/>
              <a:buFont typeface="Symbol" pitchFamily="18" charset="2"/>
              <a:buChar char=""/>
            </a:pPr>
            <a:endParaRPr lang="en-GB" dirty="0"/>
          </a:p>
          <a:p>
            <a:pPr lvl="1">
              <a:buSzPct val="75000"/>
              <a:buFont typeface="Symbol" pitchFamily="18" charset="2"/>
              <a:buChar char=""/>
            </a:pPr>
            <a:endParaRPr lang="en-GB" dirty="0"/>
          </a:p>
          <a:p>
            <a:pPr lvl="1">
              <a:buSzPct val="75000"/>
              <a:buFont typeface="Symbol" pitchFamily="18" charset="2"/>
              <a:buChar char=""/>
            </a:pPr>
            <a:r>
              <a:rPr lang="en-GB" dirty="0"/>
              <a:t>Online tourist articles</a:t>
            </a:r>
          </a:p>
          <a:p>
            <a:endParaRPr lang="en-US" altLang="zh-CN" dirty="0"/>
          </a:p>
        </p:txBody>
      </p:sp>
      <p:pic>
        <p:nvPicPr>
          <p:cNvPr id="6161" name="Picture 17"/>
          <p:cNvPicPr>
            <a:picLocks noChangeAspect="1" noChangeArrowheads="1"/>
          </p:cNvPicPr>
          <p:nvPr/>
        </p:nvPicPr>
        <p:blipFill>
          <a:blip r:embed="rId3"/>
          <a:srcRect/>
          <a:stretch>
            <a:fillRect/>
          </a:stretch>
        </p:blipFill>
        <p:spPr bwMode="auto">
          <a:xfrm>
            <a:off x="2514600" y="5257800"/>
            <a:ext cx="3429000" cy="1371600"/>
          </a:xfrm>
          <a:prstGeom prst="rect">
            <a:avLst/>
          </a:prstGeom>
          <a:noFill/>
          <a:ln w="9525">
            <a:noFill/>
            <a:round/>
            <a:headEnd/>
            <a:tailEnd/>
          </a:ln>
          <a:effectLst/>
        </p:spPr>
      </p:pic>
      <p:grpSp>
        <p:nvGrpSpPr>
          <p:cNvPr id="2" name="Group 22"/>
          <p:cNvGrpSpPr>
            <a:grpSpLocks/>
          </p:cNvGrpSpPr>
          <p:nvPr/>
        </p:nvGrpSpPr>
        <p:grpSpPr bwMode="auto">
          <a:xfrm>
            <a:off x="1184275" y="2590800"/>
            <a:ext cx="7959725" cy="1970088"/>
            <a:chOff x="746" y="1632"/>
            <a:chExt cx="5014" cy="1241"/>
          </a:xfrm>
        </p:grpSpPr>
        <p:pic>
          <p:nvPicPr>
            <p:cNvPr id="6148" name="Picture 4"/>
            <p:cNvPicPr>
              <a:picLocks noChangeAspect="1" noChangeArrowheads="1"/>
            </p:cNvPicPr>
            <p:nvPr/>
          </p:nvPicPr>
          <p:blipFill>
            <a:blip r:embed="rId4"/>
            <a:srcRect/>
            <a:stretch>
              <a:fillRect/>
            </a:stretch>
          </p:blipFill>
          <p:spPr bwMode="auto">
            <a:xfrm>
              <a:off x="2016" y="1830"/>
              <a:ext cx="1568" cy="1043"/>
            </a:xfrm>
            <a:prstGeom prst="rect">
              <a:avLst/>
            </a:prstGeom>
            <a:noFill/>
            <a:ln w="9525">
              <a:noFill/>
              <a:round/>
              <a:headEnd/>
              <a:tailEnd/>
            </a:ln>
            <a:effectLst/>
          </p:spPr>
        </p:pic>
        <p:pic>
          <p:nvPicPr>
            <p:cNvPr id="6149" name="Picture 5"/>
            <p:cNvPicPr>
              <a:picLocks noChangeAspect="1" noChangeArrowheads="1"/>
            </p:cNvPicPr>
            <p:nvPr/>
          </p:nvPicPr>
          <p:blipFill>
            <a:blip r:embed="rId5"/>
            <a:srcRect/>
            <a:stretch>
              <a:fillRect/>
            </a:stretch>
          </p:blipFill>
          <p:spPr bwMode="auto">
            <a:xfrm>
              <a:off x="3792" y="1686"/>
              <a:ext cx="1728" cy="1152"/>
            </a:xfrm>
            <a:prstGeom prst="rect">
              <a:avLst/>
            </a:prstGeom>
            <a:noFill/>
            <a:ln w="9525">
              <a:noFill/>
              <a:round/>
              <a:headEnd/>
              <a:tailEnd/>
            </a:ln>
            <a:effectLst/>
          </p:spPr>
        </p:pic>
        <p:sp>
          <p:nvSpPr>
            <p:cNvPr id="6150" name="Oval 6"/>
            <p:cNvSpPr>
              <a:spLocks noChangeArrowheads="1"/>
            </p:cNvSpPr>
            <p:nvPr/>
          </p:nvSpPr>
          <p:spPr bwMode="auto">
            <a:xfrm>
              <a:off x="2976" y="2166"/>
              <a:ext cx="528" cy="240"/>
            </a:xfrm>
            <a:prstGeom prst="ellipse">
              <a:avLst/>
            </a:prstGeom>
            <a:noFill/>
            <a:ln w="25400">
              <a:solidFill>
                <a:srgbClr val="FF0000"/>
              </a:solidFill>
              <a:round/>
              <a:headEnd/>
              <a:tailEnd/>
            </a:ln>
            <a:effectLst/>
          </p:spPr>
          <p:txBody>
            <a:bodyPr wrap="none" anchor="ctr"/>
            <a:lstStyle/>
            <a:p>
              <a:endParaRPr lang="en-US"/>
            </a:p>
          </p:txBody>
        </p:sp>
        <p:sp>
          <p:nvSpPr>
            <p:cNvPr id="6151" name="Oval 7"/>
            <p:cNvSpPr>
              <a:spLocks noChangeArrowheads="1"/>
            </p:cNvSpPr>
            <p:nvPr/>
          </p:nvSpPr>
          <p:spPr bwMode="auto">
            <a:xfrm>
              <a:off x="4896" y="2070"/>
              <a:ext cx="528" cy="240"/>
            </a:xfrm>
            <a:prstGeom prst="ellipse">
              <a:avLst/>
            </a:prstGeom>
            <a:noFill/>
            <a:ln w="25400">
              <a:solidFill>
                <a:srgbClr val="FF0000"/>
              </a:solidFill>
              <a:round/>
              <a:headEnd/>
              <a:tailEnd/>
            </a:ln>
            <a:effectLst/>
          </p:spPr>
          <p:txBody>
            <a:bodyPr wrap="none" anchor="ctr"/>
            <a:lstStyle/>
            <a:p>
              <a:endParaRPr lang="en-US"/>
            </a:p>
          </p:txBody>
        </p:sp>
        <p:sp>
          <p:nvSpPr>
            <p:cNvPr id="6152" name="Line 8"/>
            <p:cNvSpPr>
              <a:spLocks noChangeShapeType="1"/>
            </p:cNvSpPr>
            <p:nvPr/>
          </p:nvSpPr>
          <p:spPr bwMode="auto">
            <a:xfrm flipH="1">
              <a:off x="1824" y="2310"/>
              <a:ext cx="1152" cy="192"/>
            </a:xfrm>
            <a:prstGeom prst="line">
              <a:avLst/>
            </a:prstGeom>
            <a:noFill/>
            <a:ln w="9525">
              <a:solidFill>
                <a:schemeClr val="bg2"/>
              </a:solidFill>
              <a:round/>
              <a:headEnd/>
              <a:tailEnd type="triangle" w="med" len="med"/>
            </a:ln>
            <a:effectLst/>
          </p:spPr>
          <p:txBody>
            <a:bodyPr/>
            <a:lstStyle/>
            <a:p>
              <a:endParaRPr lang="en-US"/>
            </a:p>
          </p:txBody>
        </p:sp>
        <p:sp>
          <p:nvSpPr>
            <p:cNvPr id="6153" name="Line 9"/>
            <p:cNvSpPr>
              <a:spLocks noChangeShapeType="1"/>
            </p:cNvSpPr>
            <p:nvPr/>
          </p:nvSpPr>
          <p:spPr bwMode="auto">
            <a:xfrm flipH="1">
              <a:off x="1824" y="2310"/>
              <a:ext cx="3312" cy="240"/>
            </a:xfrm>
            <a:prstGeom prst="line">
              <a:avLst/>
            </a:prstGeom>
            <a:noFill/>
            <a:ln w="9525">
              <a:solidFill>
                <a:schemeClr val="bg2"/>
              </a:solidFill>
              <a:round/>
              <a:headEnd/>
              <a:tailEnd type="triangle" w="med" len="med"/>
            </a:ln>
            <a:effectLst/>
          </p:spPr>
          <p:txBody>
            <a:bodyPr/>
            <a:lstStyle/>
            <a:p>
              <a:endParaRPr lang="en-US"/>
            </a:p>
          </p:txBody>
        </p:sp>
        <p:sp>
          <p:nvSpPr>
            <p:cNvPr id="6154" name="Rectangle 10"/>
            <p:cNvSpPr>
              <a:spLocks noChangeArrowheads="1"/>
            </p:cNvSpPr>
            <p:nvPr/>
          </p:nvSpPr>
          <p:spPr bwMode="auto">
            <a:xfrm>
              <a:off x="746" y="2502"/>
              <a:ext cx="1047" cy="269"/>
            </a:xfrm>
            <a:prstGeom prst="rect">
              <a:avLst/>
            </a:prstGeom>
            <a:noFill/>
            <a:ln w="9525">
              <a:noFill/>
              <a:miter lim="800000"/>
              <a:headEnd/>
              <a:tailEnd/>
            </a:ln>
            <a:effectLst/>
          </p:spPr>
          <p:txBody>
            <a:bodyPr wrap="none">
              <a:spAutoFit/>
            </a:bodyPr>
            <a:lstStyle/>
            <a:p>
              <a:pPr>
                <a:spcBef>
                  <a:spcPct val="20000"/>
                </a:spcBef>
                <a:buSzPct val="45000"/>
                <a:buFont typeface="Wingdings" pitchFamily="2" charset="2"/>
                <a:buNone/>
              </a:pPr>
              <a:r>
                <a:rPr lang="en-GB" sz="2200" b="0">
                  <a:solidFill>
                    <a:schemeClr val="bg2"/>
                  </a:solidFill>
                </a:rPr>
                <a:t>Geo-tagged</a:t>
              </a:r>
            </a:p>
          </p:txBody>
        </p:sp>
        <p:sp>
          <p:nvSpPr>
            <p:cNvPr id="6155" name="Oval 11"/>
            <p:cNvSpPr>
              <a:spLocks noChangeArrowheads="1"/>
            </p:cNvSpPr>
            <p:nvPr/>
          </p:nvSpPr>
          <p:spPr bwMode="auto">
            <a:xfrm>
              <a:off x="1968" y="1776"/>
              <a:ext cx="1008" cy="384"/>
            </a:xfrm>
            <a:prstGeom prst="ellipse">
              <a:avLst/>
            </a:prstGeom>
            <a:noFill/>
            <a:ln w="25400">
              <a:solidFill>
                <a:srgbClr val="FF0000"/>
              </a:solidFill>
              <a:round/>
              <a:headEnd/>
              <a:tailEnd/>
            </a:ln>
            <a:effectLst/>
          </p:spPr>
          <p:txBody>
            <a:bodyPr wrap="none" anchor="ctr"/>
            <a:lstStyle/>
            <a:p>
              <a:endParaRPr lang="en-US"/>
            </a:p>
          </p:txBody>
        </p:sp>
        <p:sp>
          <p:nvSpPr>
            <p:cNvPr id="6156" name="Oval 12"/>
            <p:cNvSpPr>
              <a:spLocks noChangeArrowheads="1"/>
            </p:cNvSpPr>
            <p:nvPr/>
          </p:nvSpPr>
          <p:spPr bwMode="auto">
            <a:xfrm>
              <a:off x="3600" y="1632"/>
              <a:ext cx="2160" cy="432"/>
            </a:xfrm>
            <a:prstGeom prst="ellipse">
              <a:avLst/>
            </a:prstGeom>
            <a:noFill/>
            <a:ln w="25400">
              <a:solidFill>
                <a:srgbClr val="FF0000"/>
              </a:solidFill>
              <a:round/>
              <a:headEnd/>
              <a:tailEnd/>
            </a:ln>
            <a:effectLst/>
          </p:spPr>
          <p:txBody>
            <a:bodyPr wrap="none" anchor="ctr"/>
            <a:lstStyle/>
            <a:p>
              <a:endParaRPr lang="en-US"/>
            </a:p>
          </p:txBody>
        </p:sp>
        <p:sp>
          <p:nvSpPr>
            <p:cNvPr id="6157" name="Line 13"/>
            <p:cNvSpPr>
              <a:spLocks noChangeShapeType="1"/>
            </p:cNvSpPr>
            <p:nvPr/>
          </p:nvSpPr>
          <p:spPr bwMode="auto">
            <a:xfrm flipH="1">
              <a:off x="1632" y="2064"/>
              <a:ext cx="336" cy="48"/>
            </a:xfrm>
            <a:prstGeom prst="line">
              <a:avLst/>
            </a:prstGeom>
            <a:noFill/>
            <a:ln w="9525">
              <a:solidFill>
                <a:schemeClr val="bg2"/>
              </a:solidFill>
              <a:round/>
              <a:headEnd/>
              <a:tailEnd type="triangle" w="med" len="med"/>
            </a:ln>
            <a:effectLst/>
          </p:spPr>
          <p:txBody>
            <a:bodyPr/>
            <a:lstStyle/>
            <a:p>
              <a:endParaRPr lang="en-US"/>
            </a:p>
          </p:txBody>
        </p:sp>
        <p:sp>
          <p:nvSpPr>
            <p:cNvPr id="6158" name="Line 14"/>
            <p:cNvSpPr>
              <a:spLocks noChangeShapeType="1"/>
            </p:cNvSpPr>
            <p:nvPr/>
          </p:nvSpPr>
          <p:spPr bwMode="auto">
            <a:xfrm flipH="1">
              <a:off x="1680" y="2016"/>
              <a:ext cx="2496" cy="144"/>
            </a:xfrm>
            <a:prstGeom prst="line">
              <a:avLst/>
            </a:prstGeom>
            <a:noFill/>
            <a:ln w="9525">
              <a:solidFill>
                <a:schemeClr val="bg2"/>
              </a:solidFill>
              <a:round/>
              <a:headEnd/>
              <a:tailEnd type="triangle" w="med" len="med"/>
            </a:ln>
            <a:effectLst/>
          </p:spPr>
          <p:txBody>
            <a:bodyPr/>
            <a:lstStyle/>
            <a:p>
              <a:endParaRPr lang="en-US"/>
            </a:p>
          </p:txBody>
        </p:sp>
        <p:sp>
          <p:nvSpPr>
            <p:cNvPr id="6160" name="Rectangle 16"/>
            <p:cNvSpPr>
              <a:spLocks noChangeArrowheads="1"/>
            </p:cNvSpPr>
            <p:nvPr/>
          </p:nvSpPr>
          <p:spPr bwMode="auto">
            <a:xfrm>
              <a:off x="923" y="1872"/>
              <a:ext cx="949" cy="522"/>
            </a:xfrm>
            <a:prstGeom prst="rect">
              <a:avLst/>
            </a:prstGeom>
            <a:noFill/>
            <a:ln w="9525">
              <a:noFill/>
              <a:miter lim="800000"/>
              <a:headEnd/>
              <a:tailEnd/>
            </a:ln>
            <a:effectLst/>
          </p:spPr>
          <p:txBody>
            <a:bodyPr wrap="none">
              <a:spAutoFit/>
            </a:bodyPr>
            <a:lstStyle/>
            <a:p>
              <a:pPr>
                <a:spcBef>
                  <a:spcPct val="20000"/>
                </a:spcBef>
                <a:buSzPct val="45000"/>
                <a:buFont typeface="Wingdings" pitchFamily="2" charset="2"/>
                <a:buNone/>
              </a:pPr>
              <a:r>
                <a:rPr lang="en-GB" sz="2200" b="0">
                  <a:solidFill>
                    <a:schemeClr val="bg2"/>
                  </a:solidFill>
                </a:rPr>
                <a:t>Landmark </a:t>
              </a:r>
            </a:p>
            <a:p>
              <a:pPr>
                <a:spcBef>
                  <a:spcPct val="20000"/>
                </a:spcBef>
                <a:buSzPct val="45000"/>
                <a:buFont typeface="Wingdings" pitchFamily="2" charset="2"/>
                <a:buNone/>
              </a:pPr>
              <a:r>
                <a:rPr lang="en-GB" sz="2200" b="0">
                  <a:solidFill>
                    <a:schemeClr val="bg2"/>
                  </a:solidFill>
                </a:rPr>
                <a:t>name</a:t>
              </a:r>
            </a:p>
          </p:txBody>
        </p:sp>
        <p:pic>
          <p:nvPicPr>
            <p:cNvPr id="6164" name="Picture 20"/>
            <p:cNvPicPr>
              <a:picLocks noChangeAspect="1" noChangeArrowheads="1"/>
            </p:cNvPicPr>
            <p:nvPr/>
          </p:nvPicPr>
          <p:blipFill>
            <a:blip r:embed="rId6"/>
            <a:srcRect/>
            <a:stretch>
              <a:fillRect/>
            </a:stretch>
          </p:blipFill>
          <p:spPr bwMode="auto">
            <a:xfrm>
              <a:off x="2016" y="1872"/>
              <a:ext cx="972" cy="204"/>
            </a:xfrm>
            <a:prstGeom prst="rect">
              <a:avLst/>
            </a:prstGeom>
            <a:noFill/>
          </p:spPr>
        </p:pic>
        <p:pic>
          <p:nvPicPr>
            <p:cNvPr id="6165" name="Picture 21"/>
            <p:cNvPicPr>
              <a:picLocks noChangeAspect="1" noChangeArrowheads="1"/>
            </p:cNvPicPr>
            <p:nvPr/>
          </p:nvPicPr>
          <p:blipFill>
            <a:blip r:embed="rId7"/>
            <a:srcRect/>
            <a:stretch>
              <a:fillRect/>
            </a:stretch>
          </p:blipFill>
          <p:spPr bwMode="auto">
            <a:xfrm>
              <a:off x="3696" y="1728"/>
              <a:ext cx="2064" cy="197"/>
            </a:xfrm>
            <a:prstGeom prst="rect">
              <a:avLst/>
            </a:prstGeom>
            <a:noFill/>
          </p:spPr>
        </p:pic>
      </p:grpSp>
    </p:spTree>
    <p:extLst>
      <p:ext uri="{BB962C8B-B14F-4D97-AF65-F5344CB8AC3E}">
        <p14:creationId xmlns:p14="http://schemas.microsoft.com/office/powerpoint/2010/main" val="757608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blinds(horizontal)">
                                      <p:cBhvr>
                                        <p:cTn id="7" dur="500"/>
                                        <p:tgtEl>
                                          <p:spTgt spid="614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147">
                                            <p:txEl>
                                              <p:pRg st="6" end="6"/>
                                            </p:txEl>
                                          </p:spTgt>
                                        </p:tgtEl>
                                        <p:attrNameLst>
                                          <p:attrName>style.visibility</p:attrName>
                                        </p:attrNameLst>
                                      </p:cBhvr>
                                      <p:to>
                                        <p:strVal val="visible"/>
                                      </p:to>
                                    </p:set>
                                    <p:animEffect transition="in" filter="blinds(horizontal)">
                                      <p:cBhvr>
                                        <p:cTn id="15" dur="500"/>
                                        <p:tgtEl>
                                          <p:spTgt spid="6147">
                                            <p:txEl>
                                              <p:pRg st="6" end="6"/>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ox(in)">
                                      <p:cBhvr>
                                        <p:cTn id="18"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143000"/>
          </a:xfrm>
        </p:spPr>
        <p:txBody>
          <a:bodyPr>
            <a:normAutofit fontScale="90000"/>
          </a:bodyPr>
          <a:lstStyle/>
          <a:p>
            <a:r>
              <a:rPr lang="en-US" altLang="zh-CN" sz="4000" dirty="0"/>
              <a:t>Learning </a:t>
            </a:r>
            <a:r>
              <a:rPr lang="en-US" altLang="zh-CN" sz="4000" dirty="0" smtClean="0"/>
              <a:t>Landmarks from</a:t>
            </a:r>
            <a:br>
              <a:rPr lang="en-US" altLang="zh-CN" sz="4000" dirty="0" smtClean="0"/>
            </a:br>
            <a:r>
              <a:rPr lang="en-US" altLang="zh-CN" sz="4000" dirty="0" smtClean="0"/>
              <a:t>GPS-tagged Photos</a:t>
            </a:r>
            <a:endParaRPr lang="en-US" altLang="zh-CN" sz="4000" dirty="0"/>
          </a:p>
        </p:txBody>
      </p:sp>
      <p:graphicFrame>
        <p:nvGraphicFramePr>
          <p:cNvPr id="15367" name="Object 7"/>
          <p:cNvGraphicFramePr>
            <a:graphicFrameLocks noGrp="1" noChangeAspect="1"/>
          </p:cNvGraphicFramePr>
          <p:nvPr>
            <p:ph idx="1"/>
          </p:nvPr>
        </p:nvGraphicFramePr>
        <p:xfrm>
          <a:off x="1263650" y="1563688"/>
          <a:ext cx="1204913" cy="763587"/>
        </p:xfrm>
        <a:graphic>
          <a:graphicData uri="http://schemas.openxmlformats.org/presentationml/2006/ole">
            <mc:AlternateContent xmlns:mc="http://schemas.openxmlformats.org/markup-compatibility/2006">
              <mc:Choice xmlns:v="urn:schemas-microsoft-com:vml" Requires="v">
                <p:oleObj spid="_x0000_s2061" name="Visio" r:id="rId4" imgW="905780" imgH="575405" progId="">
                  <p:embed/>
                </p:oleObj>
              </mc:Choice>
              <mc:Fallback>
                <p:oleObj name="Visio" r:id="rId4" imgW="905780" imgH="5754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1563688"/>
                        <a:ext cx="1204913"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9" name="Picture 9"/>
          <p:cNvPicPr>
            <a:picLocks noChangeAspect="1" noChangeArrowheads="1"/>
          </p:cNvPicPr>
          <p:nvPr/>
        </p:nvPicPr>
        <p:blipFill>
          <a:blip r:embed="rId6"/>
          <a:srcRect/>
          <a:stretch>
            <a:fillRect/>
          </a:stretch>
        </p:blipFill>
        <p:spPr bwMode="auto">
          <a:xfrm>
            <a:off x="3352800" y="3557588"/>
            <a:ext cx="1676400" cy="1208087"/>
          </a:xfrm>
          <a:prstGeom prst="rect">
            <a:avLst/>
          </a:prstGeom>
          <a:noFill/>
          <a:ln w="9525">
            <a:noFill/>
            <a:round/>
            <a:headEnd/>
            <a:tailEnd/>
          </a:ln>
          <a:effectLst/>
        </p:spPr>
      </p:pic>
      <p:sp>
        <p:nvSpPr>
          <p:cNvPr id="15370" name="Text Box 10"/>
          <p:cNvSpPr txBox="1">
            <a:spLocks noChangeArrowheads="1"/>
          </p:cNvSpPr>
          <p:nvPr/>
        </p:nvSpPr>
        <p:spPr bwMode="auto">
          <a:xfrm>
            <a:off x="2895600" y="1524000"/>
            <a:ext cx="2438400" cy="915988"/>
          </a:xfrm>
          <a:prstGeom prst="rect">
            <a:avLst/>
          </a:prstGeom>
          <a:noFill/>
          <a:ln w="9525">
            <a:noFill/>
            <a:miter lim="800000"/>
            <a:headEnd/>
            <a:tailEnd/>
          </a:ln>
          <a:effectLst/>
        </p:spPr>
        <p:txBody>
          <a:bodyPr>
            <a:spAutoFit/>
          </a:bodyPr>
          <a:lstStyle/>
          <a:p>
            <a:r>
              <a:rPr lang="en-US" altLang="zh-CN" b="0"/>
              <a:t>20M images from </a:t>
            </a:r>
          </a:p>
          <a:p>
            <a:r>
              <a:rPr lang="en-US" altLang="zh-CN" b="0"/>
              <a:t>picasa.com</a:t>
            </a:r>
          </a:p>
          <a:p>
            <a:r>
              <a:rPr lang="en-US" altLang="zh-CN" b="0"/>
              <a:t>panoramio.com</a:t>
            </a:r>
          </a:p>
        </p:txBody>
      </p:sp>
      <p:sp>
        <p:nvSpPr>
          <p:cNvPr id="15371" name="Line 11"/>
          <p:cNvSpPr>
            <a:spLocks noChangeShapeType="1"/>
          </p:cNvSpPr>
          <p:nvPr/>
        </p:nvSpPr>
        <p:spPr bwMode="auto">
          <a:xfrm flipH="1">
            <a:off x="2590800" y="1944688"/>
            <a:ext cx="304800" cy="0"/>
          </a:xfrm>
          <a:prstGeom prst="line">
            <a:avLst/>
          </a:prstGeom>
          <a:noFill/>
          <a:ln w="31750">
            <a:solidFill>
              <a:schemeClr val="tx1"/>
            </a:solidFill>
            <a:round/>
            <a:headEnd/>
            <a:tailEnd type="triangle" w="med" len="med"/>
          </a:ln>
          <a:effectLst/>
        </p:spPr>
        <p:txBody>
          <a:bodyPr/>
          <a:lstStyle/>
          <a:p>
            <a:endParaRPr lang="en-US"/>
          </a:p>
        </p:txBody>
      </p:sp>
      <p:sp>
        <p:nvSpPr>
          <p:cNvPr id="15411" name="Rectangle 51"/>
          <p:cNvSpPr>
            <a:spLocks noChangeArrowheads="1"/>
          </p:cNvSpPr>
          <p:nvPr/>
        </p:nvSpPr>
        <p:spPr bwMode="auto">
          <a:xfrm>
            <a:off x="1295400" y="2706688"/>
            <a:ext cx="11430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Geo-</a:t>
            </a:r>
          </a:p>
          <a:p>
            <a:pPr algn="ctr"/>
            <a:r>
              <a:rPr lang="en-US" altLang="zh-CN" sz="1600"/>
              <a:t>clustering</a:t>
            </a:r>
          </a:p>
        </p:txBody>
      </p:sp>
      <p:sp>
        <p:nvSpPr>
          <p:cNvPr id="15413" name="Line 53"/>
          <p:cNvSpPr>
            <a:spLocks noChangeShapeType="1"/>
          </p:cNvSpPr>
          <p:nvPr/>
        </p:nvSpPr>
        <p:spPr bwMode="auto">
          <a:xfrm flipH="1">
            <a:off x="1866900" y="2325688"/>
            <a:ext cx="0" cy="381000"/>
          </a:xfrm>
          <a:prstGeom prst="line">
            <a:avLst/>
          </a:prstGeom>
          <a:noFill/>
          <a:ln w="31750">
            <a:solidFill>
              <a:schemeClr val="tx1"/>
            </a:solidFill>
            <a:round/>
            <a:headEnd/>
            <a:tailEnd type="triangle" w="med" len="med"/>
          </a:ln>
          <a:effectLst/>
        </p:spPr>
        <p:txBody>
          <a:bodyPr/>
          <a:lstStyle/>
          <a:p>
            <a:endParaRPr lang="en-US"/>
          </a:p>
        </p:txBody>
      </p:sp>
      <p:sp>
        <p:nvSpPr>
          <p:cNvPr id="15415" name="Text Box 55"/>
          <p:cNvSpPr txBox="1">
            <a:spLocks noChangeArrowheads="1"/>
          </p:cNvSpPr>
          <p:nvPr/>
        </p:nvSpPr>
        <p:spPr bwMode="auto">
          <a:xfrm>
            <a:off x="3276600" y="2757488"/>
            <a:ext cx="2895600" cy="366712"/>
          </a:xfrm>
          <a:prstGeom prst="rect">
            <a:avLst/>
          </a:prstGeom>
          <a:noFill/>
          <a:ln w="9525">
            <a:noFill/>
            <a:miter lim="800000"/>
            <a:headEnd/>
            <a:tailEnd/>
          </a:ln>
          <a:effectLst/>
        </p:spPr>
        <p:txBody>
          <a:bodyPr>
            <a:spAutoFit/>
          </a:bodyPr>
          <a:lstStyle/>
          <a:p>
            <a:r>
              <a:rPr lang="en-US" altLang="zh-CN" b="0"/>
              <a:t>geo cluster = landmarks?</a:t>
            </a:r>
          </a:p>
        </p:txBody>
      </p:sp>
      <p:sp>
        <p:nvSpPr>
          <p:cNvPr id="15417" name="Rectangle 57"/>
          <p:cNvSpPr>
            <a:spLocks noChangeArrowheads="1"/>
          </p:cNvSpPr>
          <p:nvPr/>
        </p:nvSpPr>
        <p:spPr bwMode="auto">
          <a:xfrm>
            <a:off x="3289300" y="3187700"/>
            <a:ext cx="4038600" cy="366713"/>
          </a:xfrm>
          <a:prstGeom prst="rect">
            <a:avLst/>
          </a:prstGeom>
          <a:noFill/>
          <a:ln w="9525">
            <a:noFill/>
            <a:miter lim="800000"/>
            <a:headEnd/>
            <a:tailEnd/>
          </a:ln>
          <a:effectLst/>
        </p:spPr>
        <p:txBody>
          <a:bodyPr>
            <a:spAutoFit/>
          </a:bodyPr>
          <a:lstStyle/>
          <a:p>
            <a:r>
              <a:rPr lang="en-US" altLang="zh-CN" b="0"/>
              <a:t>validate by photo authors</a:t>
            </a:r>
          </a:p>
        </p:txBody>
      </p:sp>
      <p:sp>
        <p:nvSpPr>
          <p:cNvPr id="15420" name="Rectangle 60"/>
          <p:cNvSpPr>
            <a:spLocks noChangeArrowheads="1"/>
          </p:cNvSpPr>
          <p:nvPr/>
        </p:nvSpPr>
        <p:spPr bwMode="auto">
          <a:xfrm>
            <a:off x="1295400" y="3773488"/>
            <a:ext cx="1143000" cy="646112"/>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Noisy </a:t>
            </a:r>
          </a:p>
          <a:p>
            <a:pPr algn="ctr"/>
            <a:r>
              <a:rPr lang="en-US" altLang="zh-CN" sz="1600"/>
              <a:t>image pool</a:t>
            </a:r>
          </a:p>
        </p:txBody>
      </p:sp>
      <p:sp>
        <p:nvSpPr>
          <p:cNvPr id="15421" name="Line 61"/>
          <p:cNvSpPr>
            <a:spLocks noChangeShapeType="1"/>
          </p:cNvSpPr>
          <p:nvPr/>
        </p:nvSpPr>
        <p:spPr bwMode="auto">
          <a:xfrm flipH="1">
            <a:off x="1828800" y="3468688"/>
            <a:ext cx="0" cy="304800"/>
          </a:xfrm>
          <a:prstGeom prst="line">
            <a:avLst/>
          </a:prstGeom>
          <a:noFill/>
          <a:ln w="31750">
            <a:solidFill>
              <a:schemeClr val="tx1"/>
            </a:solidFill>
            <a:round/>
            <a:headEnd/>
            <a:tailEnd type="triangle" w="med" len="med"/>
          </a:ln>
          <a:effectLst/>
        </p:spPr>
        <p:txBody>
          <a:bodyPr/>
          <a:lstStyle/>
          <a:p>
            <a:endParaRPr lang="en-US"/>
          </a:p>
        </p:txBody>
      </p:sp>
      <p:pic>
        <p:nvPicPr>
          <p:cNvPr id="15422" name="Picture 62"/>
          <p:cNvPicPr>
            <a:picLocks noChangeAspect="1" noChangeArrowheads="1"/>
          </p:cNvPicPr>
          <p:nvPr/>
        </p:nvPicPr>
        <p:blipFill>
          <a:blip r:embed="rId7"/>
          <a:srcRect/>
          <a:stretch>
            <a:fillRect/>
          </a:stretch>
        </p:blipFill>
        <p:spPr bwMode="auto">
          <a:xfrm>
            <a:off x="4800600" y="1371600"/>
            <a:ext cx="1447800" cy="1425575"/>
          </a:xfrm>
          <a:prstGeom prst="rect">
            <a:avLst/>
          </a:prstGeom>
          <a:noFill/>
        </p:spPr>
      </p:pic>
      <p:sp>
        <p:nvSpPr>
          <p:cNvPr id="15424" name="Rectangle 64"/>
          <p:cNvSpPr>
            <a:spLocks noChangeArrowheads="1"/>
          </p:cNvSpPr>
          <p:nvPr/>
        </p:nvSpPr>
        <p:spPr bwMode="auto">
          <a:xfrm>
            <a:off x="1295400" y="4764088"/>
            <a:ext cx="11430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Visual</a:t>
            </a:r>
          </a:p>
          <a:p>
            <a:pPr algn="ctr"/>
            <a:r>
              <a:rPr lang="en-US" altLang="zh-CN" sz="1600"/>
              <a:t>clustering</a:t>
            </a:r>
          </a:p>
        </p:txBody>
      </p:sp>
      <p:sp>
        <p:nvSpPr>
          <p:cNvPr id="15425" name="Line 65"/>
          <p:cNvSpPr>
            <a:spLocks noChangeShapeType="1"/>
          </p:cNvSpPr>
          <p:nvPr/>
        </p:nvSpPr>
        <p:spPr bwMode="auto">
          <a:xfrm flipH="1">
            <a:off x="1828800" y="4470400"/>
            <a:ext cx="0" cy="304800"/>
          </a:xfrm>
          <a:prstGeom prst="line">
            <a:avLst/>
          </a:prstGeom>
          <a:noFill/>
          <a:ln w="31750">
            <a:solidFill>
              <a:schemeClr val="tx1"/>
            </a:solidFill>
            <a:round/>
            <a:headEnd/>
            <a:tailEnd type="triangle" w="med" len="med"/>
          </a:ln>
          <a:effectLst/>
        </p:spPr>
        <p:txBody>
          <a:bodyPr/>
          <a:lstStyle/>
          <a:p>
            <a:endParaRPr lang="en-US"/>
          </a:p>
        </p:txBody>
      </p:sp>
      <p:grpSp>
        <p:nvGrpSpPr>
          <p:cNvPr id="2" name="Group 70"/>
          <p:cNvGrpSpPr>
            <a:grpSpLocks/>
          </p:cNvGrpSpPr>
          <p:nvPr/>
        </p:nvGrpSpPr>
        <p:grpSpPr bwMode="auto">
          <a:xfrm>
            <a:off x="2514600" y="5105400"/>
            <a:ext cx="838200" cy="457200"/>
            <a:chOff x="1584" y="3216"/>
            <a:chExt cx="528" cy="288"/>
          </a:xfrm>
        </p:grpSpPr>
        <p:sp>
          <p:nvSpPr>
            <p:cNvPr id="15414" name="Line 54"/>
            <p:cNvSpPr>
              <a:spLocks noChangeShapeType="1"/>
            </p:cNvSpPr>
            <p:nvPr/>
          </p:nvSpPr>
          <p:spPr bwMode="auto">
            <a:xfrm>
              <a:off x="1824" y="3216"/>
              <a:ext cx="288" cy="0"/>
            </a:xfrm>
            <a:prstGeom prst="line">
              <a:avLst/>
            </a:prstGeom>
            <a:noFill/>
            <a:ln w="31750">
              <a:solidFill>
                <a:schemeClr val="tx1"/>
              </a:solidFill>
              <a:round/>
              <a:headEnd/>
              <a:tailEnd type="triangle" w="med" len="med"/>
            </a:ln>
            <a:effectLst/>
          </p:spPr>
          <p:txBody>
            <a:bodyPr/>
            <a:lstStyle/>
            <a:p>
              <a:endParaRPr lang="en-US"/>
            </a:p>
          </p:txBody>
        </p:sp>
        <p:sp>
          <p:nvSpPr>
            <p:cNvPr id="15418" name="Line 58"/>
            <p:cNvSpPr>
              <a:spLocks noChangeShapeType="1"/>
            </p:cNvSpPr>
            <p:nvPr/>
          </p:nvSpPr>
          <p:spPr bwMode="auto">
            <a:xfrm>
              <a:off x="1824" y="3480"/>
              <a:ext cx="288" cy="0"/>
            </a:xfrm>
            <a:prstGeom prst="line">
              <a:avLst/>
            </a:prstGeom>
            <a:noFill/>
            <a:ln w="31750">
              <a:solidFill>
                <a:schemeClr val="tx1"/>
              </a:solidFill>
              <a:round/>
              <a:headEnd/>
              <a:tailEnd type="triangle" w="med" len="med"/>
            </a:ln>
            <a:effectLst/>
          </p:spPr>
          <p:txBody>
            <a:bodyPr/>
            <a:lstStyle/>
            <a:p>
              <a:endParaRPr lang="en-US"/>
            </a:p>
          </p:txBody>
        </p:sp>
        <p:sp>
          <p:nvSpPr>
            <p:cNvPr id="15419" name="Line 59"/>
            <p:cNvSpPr>
              <a:spLocks noChangeShapeType="1"/>
            </p:cNvSpPr>
            <p:nvPr/>
          </p:nvSpPr>
          <p:spPr bwMode="auto">
            <a:xfrm>
              <a:off x="1824" y="3216"/>
              <a:ext cx="0" cy="288"/>
            </a:xfrm>
            <a:prstGeom prst="line">
              <a:avLst/>
            </a:prstGeom>
            <a:noFill/>
            <a:ln w="31750">
              <a:solidFill>
                <a:schemeClr val="tx1"/>
              </a:solidFill>
              <a:round/>
              <a:headEnd/>
              <a:tailEnd type="triangle" w="med" len="med"/>
            </a:ln>
            <a:effectLst/>
          </p:spPr>
          <p:txBody>
            <a:bodyPr/>
            <a:lstStyle/>
            <a:p>
              <a:endParaRPr lang="en-US"/>
            </a:p>
          </p:txBody>
        </p:sp>
        <p:sp>
          <p:nvSpPr>
            <p:cNvPr id="15426" name="Line 66"/>
            <p:cNvSpPr>
              <a:spLocks noChangeShapeType="1"/>
            </p:cNvSpPr>
            <p:nvPr/>
          </p:nvSpPr>
          <p:spPr bwMode="auto">
            <a:xfrm>
              <a:off x="1584" y="3217"/>
              <a:ext cx="288" cy="0"/>
            </a:xfrm>
            <a:prstGeom prst="line">
              <a:avLst/>
            </a:prstGeom>
            <a:noFill/>
            <a:ln w="31750">
              <a:solidFill>
                <a:schemeClr val="tx1"/>
              </a:solidFill>
              <a:round/>
              <a:headEnd/>
              <a:tailEnd type="triangle" w="med" len="med"/>
            </a:ln>
            <a:effectLst/>
          </p:spPr>
          <p:txBody>
            <a:bodyPr/>
            <a:lstStyle/>
            <a:p>
              <a:endParaRPr lang="en-US"/>
            </a:p>
          </p:txBody>
        </p:sp>
      </p:grpSp>
      <p:sp>
        <p:nvSpPr>
          <p:cNvPr id="15427" name="Text Box 67"/>
          <p:cNvSpPr txBox="1">
            <a:spLocks noChangeArrowheads="1"/>
          </p:cNvSpPr>
          <p:nvPr/>
        </p:nvSpPr>
        <p:spPr bwMode="auto">
          <a:xfrm>
            <a:off x="3352800" y="4724400"/>
            <a:ext cx="2895600" cy="641350"/>
          </a:xfrm>
          <a:prstGeom prst="rect">
            <a:avLst/>
          </a:prstGeom>
          <a:noFill/>
          <a:ln w="9525">
            <a:noFill/>
            <a:miter lim="800000"/>
            <a:headEnd/>
            <a:tailEnd/>
          </a:ln>
          <a:effectLst/>
        </p:spPr>
        <p:txBody>
          <a:bodyPr>
            <a:spAutoFit/>
          </a:bodyPr>
          <a:lstStyle/>
          <a:p>
            <a:r>
              <a:rPr lang="en-US" altLang="zh-CN" b="0"/>
              <a:t>Graph clustering based on local features</a:t>
            </a:r>
          </a:p>
        </p:txBody>
      </p:sp>
      <p:sp>
        <p:nvSpPr>
          <p:cNvPr id="15429" name="Rectangle 69"/>
          <p:cNvSpPr>
            <a:spLocks noChangeArrowheads="1"/>
          </p:cNvSpPr>
          <p:nvPr/>
        </p:nvSpPr>
        <p:spPr bwMode="auto">
          <a:xfrm>
            <a:off x="3352800" y="5348288"/>
            <a:ext cx="4038600" cy="366712"/>
          </a:xfrm>
          <a:prstGeom prst="rect">
            <a:avLst/>
          </a:prstGeom>
          <a:noFill/>
          <a:ln w="9525">
            <a:noFill/>
            <a:miter lim="800000"/>
            <a:headEnd/>
            <a:tailEnd/>
          </a:ln>
          <a:effectLst/>
        </p:spPr>
        <p:txBody>
          <a:bodyPr>
            <a:spAutoFit/>
          </a:bodyPr>
          <a:lstStyle/>
          <a:p>
            <a:r>
              <a:rPr lang="en-US" altLang="zh-CN" b="0"/>
              <a:t>Validate by photo authors</a:t>
            </a:r>
          </a:p>
        </p:txBody>
      </p:sp>
      <p:sp>
        <p:nvSpPr>
          <p:cNvPr id="15436" name="Rectangle 76"/>
          <p:cNvSpPr>
            <a:spLocks noChangeArrowheads="1"/>
          </p:cNvSpPr>
          <p:nvPr/>
        </p:nvSpPr>
        <p:spPr bwMode="auto">
          <a:xfrm>
            <a:off x="1320800" y="5816600"/>
            <a:ext cx="11430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Analyzing </a:t>
            </a:r>
          </a:p>
          <a:p>
            <a:pPr algn="ctr"/>
            <a:r>
              <a:rPr lang="en-US" altLang="zh-CN" sz="1600"/>
              <a:t>text tags</a:t>
            </a:r>
          </a:p>
        </p:txBody>
      </p:sp>
      <p:sp>
        <p:nvSpPr>
          <p:cNvPr id="15438" name="Line 78"/>
          <p:cNvSpPr>
            <a:spLocks noChangeShapeType="1"/>
          </p:cNvSpPr>
          <p:nvPr/>
        </p:nvSpPr>
        <p:spPr bwMode="auto">
          <a:xfrm>
            <a:off x="2895600" y="6096000"/>
            <a:ext cx="457200" cy="0"/>
          </a:xfrm>
          <a:prstGeom prst="line">
            <a:avLst/>
          </a:prstGeom>
          <a:noFill/>
          <a:ln w="31750">
            <a:solidFill>
              <a:schemeClr val="tx1"/>
            </a:solidFill>
            <a:round/>
            <a:headEnd/>
            <a:tailEnd type="triangle" w="med" len="med"/>
          </a:ln>
          <a:effectLst/>
        </p:spPr>
        <p:txBody>
          <a:bodyPr/>
          <a:lstStyle/>
          <a:p>
            <a:endParaRPr lang="en-US"/>
          </a:p>
        </p:txBody>
      </p:sp>
      <p:sp>
        <p:nvSpPr>
          <p:cNvPr id="15441" name="Line 81"/>
          <p:cNvSpPr>
            <a:spLocks noChangeShapeType="1"/>
          </p:cNvSpPr>
          <p:nvPr/>
        </p:nvSpPr>
        <p:spPr bwMode="auto">
          <a:xfrm>
            <a:off x="2514600" y="6097588"/>
            <a:ext cx="457200" cy="0"/>
          </a:xfrm>
          <a:prstGeom prst="line">
            <a:avLst/>
          </a:prstGeom>
          <a:noFill/>
          <a:ln w="31750">
            <a:solidFill>
              <a:schemeClr val="tx1"/>
            </a:solidFill>
            <a:round/>
            <a:headEnd/>
            <a:tailEnd type="triangle" w="med" len="med"/>
          </a:ln>
          <a:effectLst/>
        </p:spPr>
        <p:txBody>
          <a:bodyPr/>
          <a:lstStyle/>
          <a:p>
            <a:endParaRPr lang="en-US"/>
          </a:p>
        </p:txBody>
      </p:sp>
      <p:sp>
        <p:nvSpPr>
          <p:cNvPr id="15442" name="Text Box 82"/>
          <p:cNvSpPr txBox="1">
            <a:spLocks noChangeArrowheads="1"/>
          </p:cNvSpPr>
          <p:nvPr/>
        </p:nvSpPr>
        <p:spPr bwMode="auto">
          <a:xfrm>
            <a:off x="3505200" y="5867400"/>
            <a:ext cx="3352800" cy="641350"/>
          </a:xfrm>
          <a:prstGeom prst="rect">
            <a:avLst/>
          </a:prstGeom>
          <a:noFill/>
          <a:ln w="9525">
            <a:noFill/>
            <a:miter lim="800000"/>
            <a:headEnd/>
            <a:tailEnd/>
          </a:ln>
          <a:effectLst/>
        </p:spPr>
        <p:txBody>
          <a:bodyPr>
            <a:spAutoFit/>
          </a:bodyPr>
          <a:lstStyle/>
          <a:p>
            <a:r>
              <a:rPr lang="en-US" altLang="zh-CN" b="0"/>
              <a:t>Compute frequency of n-grams of text tags</a:t>
            </a:r>
          </a:p>
        </p:txBody>
      </p:sp>
      <p:grpSp>
        <p:nvGrpSpPr>
          <p:cNvPr id="3" name="Group 84"/>
          <p:cNvGrpSpPr>
            <a:grpSpLocks/>
          </p:cNvGrpSpPr>
          <p:nvPr/>
        </p:nvGrpSpPr>
        <p:grpSpPr bwMode="auto">
          <a:xfrm>
            <a:off x="2438400" y="2971800"/>
            <a:ext cx="838200" cy="457200"/>
            <a:chOff x="1584" y="3216"/>
            <a:chExt cx="528" cy="288"/>
          </a:xfrm>
        </p:grpSpPr>
        <p:sp>
          <p:nvSpPr>
            <p:cNvPr id="15445" name="Line 85"/>
            <p:cNvSpPr>
              <a:spLocks noChangeShapeType="1"/>
            </p:cNvSpPr>
            <p:nvPr/>
          </p:nvSpPr>
          <p:spPr bwMode="auto">
            <a:xfrm>
              <a:off x="1824" y="3216"/>
              <a:ext cx="288" cy="0"/>
            </a:xfrm>
            <a:prstGeom prst="line">
              <a:avLst/>
            </a:prstGeom>
            <a:noFill/>
            <a:ln w="31750">
              <a:solidFill>
                <a:schemeClr val="tx1"/>
              </a:solidFill>
              <a:round/>
              <a:headEnd/>
              <a:tailEnd type="triangle" w="med" len="med"/>
            </a:ln>
            <a:effectLst/>
          </p:spPr>
          <p:txBody>
            <a:bodyPr/>
            <a:lstStyle/>
            <a:p>
              <a:endParaRPr lang="en-US"/>
            </a:p>
          </p:txBody>
        </p:sp>
        <p:sp>
          <p:nvSpPr>
            <p:cNvPr id="15446" name="Line 86"/>
            <p:cNvSpPr>
              <a:spLocks noChangeShapeType="1"/>
            </p:cNvSpPr>
            <p:nvPr/>
          </p:nvSpPr>
          <p:spPr bwMode="auto">
            <a:xfrm>
              <a:off x="1824" y="3480"/>
              <a:ext cx="288" cy="0"/>
            </a:xfrm>
            <a:prstGeom prst="line">
              <a:avLst/>
            </a:prstGeom>
            <a:noFill/>
            <a:ln w="31750">
              <a:solidFill>
                <a:schemeClr val="tx1"/>
              </a:solidFill>
              <a:round/>
              <a:headEnd/>
              <a:tailEnd type="triangle" w="med" len="med"/>
            </a:ln>
            <a:effectLst/>
          </p:spPr>
          <p:txBody>
            <a:bodyPr/>
            <a:lstStyle/>
            <a:p>
              <a:endParaRPr lang="en-US"/>
            </a:p>
          </p:txBody>
        </p:sp>
        <p:sp>
          <p:nvSpPr>
            <p:cNvPr id="15447" name="Line 87"/>
            <p:cNvSpPr>
              <a:spLocks noChangeShapeType="1"/>
            </p:cNvSpPr>
            <p:nvPr/>
          </p:nvSpPr>
          <p:spPr bwMode="auto">
            <a:xfrm>
              <a:off x="1824" y="3216"/>
              <a:ext cx="0" cy="288"/>
            </a:xfrm>
            <a:prstGeom prst="line">
              <a:avLst/>
            </a:prstGeom>
            <a:noFill/>
            <a:ln w="31750">
              <a:solidFill>
                <a:schemeClr val="tx1"/>
              </a:solidFill>
              <a:round/>
              <a:headEnd/>
              <a:tailEnd type="triangle" w="med" len="med"/>
            </a:ln>
            <a:effectLst/>
          </p:spPr>
          <p:txBody>
            <a:bodyPr/>
            <a:lstStyle/>
            <a:p>
              <a:endParaRPr lang="en-US"/>
            </a:p>
          </p:txBody>
        </p:sp>
        <p:sp>
          <p:nvSpPr>
            <p:cNvPr id="15448" name="Line 88"/>
            <p:cNvSpPr>
              <a:spLocks noChangeShapeType="1"/>
            </p:cNvSpPr>
            <p:nvPr/>
          </p:nvSpPr>
          <p:spPr bwMode="auto">
            <a:xfrm>
              <a:off x="1584" y="3217"/>
              <a:ext cx="288" cy="0"/>
            </a:xfrm>
            <a:prstGeom prst="line">
              <a:avLst/>
            </a:prstGeom>
            <a:noFill/>
            <a:ln w="31750">
              <a:solidFill>
                <a:schemeClr val="tx1"/>
              </a:solidFill>
              <a:round/>
              <a:headEnd/>
              <a:tailEnd type="triangle" w="med" len="med"/>
            </a:ln>
            <a:effectLst/>
          </p:spPr>
          <p:txBody>
            <a:bodyPr/>
            <a:lstStyle/>
            <a:p>
              <a:endParaRPr lang="en-US"/>
            </a:p>
          </p:txBody>
        </p:sp>
      </p:grpSp>
      <p:sp>
        <p:nvSpPr>
          <p:cNvPr id="15449" name="Line 89"/>
          <p:cNvSpPr>
            <a:spLocks noChangeShapeType="1"/>
          </p:cNvSpPr>
          <p:nvPr/>
        </p:nvSpPr>
        <p:spPr bwMode="auto">
          <a:xfrm flipH="1">
            <a:off x="1828800" y="5537200"/>
            <a:ext cx="0" cy="304800"/>
          </a:xfrm>
          <a:prstGeom prst="line">
            <a:avLst/>
          </a:prstGeom>
          <a:noFill/>
          <a:ln w="31750">
            <a:solidFill>
              <a:schemeClr val="tx1"/>
            </a:solidFill>
            <a:round/>
            <a:headEnd/>
            <a:tailEnd type="triangle" w="med" len="med"/>
          </a:ln>
          <a:effectLst/>
        </p:spPr>
        <p:txBody>
          <a:bodyPr/>
          <a:lstStyle/>
          <a:p>
            <a:endParaRPr lang="en-US"/>
          </a:p>
        </p:txBody>
      </p:sp>
      <p:grpSp>
        <p:nvGrpSpPr>
          <p:cNvPr id="4" name="Group 93"/>
          <p:cNvGrpSpPr>
            <a:grpSpLocks/>
          </p:cNvGrpSpPr>
          <p:nvPr/>
        </p:nvGrpSpPr>
        <p:grpSpPr bwMode="auto">
          <a:xfrm>
            <a:off x="5410200" y="3505200"/>
            <a:ext cx="2819400" cy="1143000"/>
            <a:chOff x="3168" y="2064"/>
            <a:chExt cx="2064" cy="1104"/>
          </a:xfrm>
        </p:grpSpPr>
        <p:sp>
          <p:nvSpPr>
            <p:cNvPr id="15451" name="AutoShape 91"/>
            <p:cNvSpPr>
              <a:spLocks noChangeArrowheads="1"/>
            </p:cNvSpPr>
            <p:nvPr/>
          </p:nvSpPr>
          <p:spPr bwMode="auto">
            <a:xfrm>
              <a:off x="3168" y="2064"/>
              <a:ext cx="2064" cy="1104"/>
            </a:xfrm>
            <a:prstGeom prst="cloudCallout">
              <a:avLst>
                <a:gd name="adj1" fmla="val -42977"/>
                <a:gd name="adj2" fmla="val 23731"/>
              </a:avLst>
            </a:prstGeom>
            <a:noFill/>
            <a:ln w="9525">
              <a:solidFill>
                <a:schemeClr val="tx1"/>
              </a:solidFill>
              <a:round/>
              <a:headEnd/>
              <a:tailEnd/>
            </a:ln>
            <a:effectLst/>
          </p:spPr>
          <p:txBody>
            <a:bodyPr/>
            <a:lstStyle/>
            <a:p>
              <a:pPr algn="ctr"/>
              <a:endParaRPr lang="en-US"/>
            </a:p>
          </p:txBody>
        </p:sp>
        <p:pic>
          <p:nvPicPr>
            <p:cNvPr id="15452" name="Picture 92"/>
            <p:cNvPicPr>
              <a:picLocks noChangeAspect="1" noChangeArrowheads="1"/>
            </p:cNvPicPr>
            <p:nvPr/>
          </p:nvPicPr>
          <p:blipFill>
            <a:blip r:embed="rId8"/>
            <a:srcRect/>
            <a:stretch>
              <a:fillRect/>
            </a:stretch>
          </p:blipFill>
          <p:spPr bwMode="auto">
            <a:xfrm>
              <a:off x="3592" y="2192"/>
              <a:ext cx="1104" cy="830"/>
            </a:xfrm>
            <a:prstGeom prst="rect">
              <a:avLst/>
            </a:prstGeom>
            <a:noFill/>
          </p:spPr>
        </p:pic>
      </p:grpSp>
      <p:sp>
        <p:nvSpPr>
          <p:cNvPr id="15454" name="Text Box 94"/>
          <p:cNvSpPr txBox="1">
            <a:spLocks noChangeArrowheads="1"/>
          </p:cNvSpPr>
          <p:nvPr/>
        </p:nvSpPr>
        <p:spPr bwMode="auto">
          <a:xfrm>
            <a:off x="5997575" y="1447800"/>
            <a:ext cx="3184525" cy="1465263"/>
          </a:xfrm>
          <a:prstGeom prst="rect">
            <a:avLst/>
          </a:prstGeom>
          <a:noFill/>
          <a:ln w="9525">
            <a:noFill/>
            <a:miter lim="800000"/>
            <a:headEnd/>
            <a:tailEnd/>
          </a:ln>
          <a:effectLst/>
        </p:spPr>
        <p:txBody>
          <a:bodyPr wrap="none">
            <a:spAutoFit/>
          </a:bodyPr>
          <a:lstStyle/>
          <a:p>
            <a:r>
              <a:rPr lang="en-US" altLang="zh-CN" b="0">
                <a:solidFill>
                  <a:srgbClr val="FF6600"/>
                </a:solidFill>
              </a:rPr>
              <a:t>  Premise:</a:t>
            </a:r>
            <a:r>
              <a:rPr lang="en-US" altLang="zh-CN" b="0">
                <a:solidFill>
                  <a:srgbClr val="FF9933"/>
                </a:solidFill>
              </a:rPr>
              <a:t> </a:t>
            </a:r>
          </a:p>
          <a:p>
            <a:r>
              <a:rPr lang="en-US" altLang="zh-CN" b="0"/>
              <a:t>    </a:t>
            </a:r>
            <a:r>
              <a:rPr lang="en-US" altLang="zh-CN" b="0">
                <a:solidFill>
                  <a:srgbClr val="FF6600"/>
                </a:solidFill>
              </a:rPr>
              <a:t>Landmark photos are</a:t>
            </a:r>
          </a:p>
          <a:p>
            <a:pPr lvl="1">
              <a:buFontTx/>
              <a:buChar char="•"/>
            </a:pPr>
            <a:r>
              <a:rPr lang="en-US" altLang="zh-CN" b="0">
                <a:solidFill>
                  <a:srgbClr val="FF6600"/>
                </a:solidFill>
              </a:rPr>
              <a:t> geographically adjacent</a:t>
            </a:r>
          </a:p>
          <a:p>
            <a:pPr lvl="1">
              <a:buFontTx/>
              <a:buChar char="•"/>
            </a:pPr>
            <a:r>
              <a:rPr lang="en-US" altLang="zh-CN" b="0">
                <a:solidFill>
                  <a:srgbClr val="FF6600"/>
                </a:solidFill>
              </a:rPr>
              <a:t> visually similar</a:t>
            </a:r>
          </a:p>
          <a:p>
            <a:pPr lvl="1">
              <a:buFontTx/>
              <a:buChar char="•"/>
            </a:pPr>
            <a:r>
              <a:rPr lang="en-US" altLang="zh-CN" b="0">
                <a:solidFill>
                  <a:srgbClr val="FF6600"/>
                </a:solidFill>
              </a:rPr>
              <a:t> uploaded by diff. users</a:t>
            </a:r>
          </a:p>
        </p:txBody>
      </p:sp>
    </p:spTree>
    <p:extLst>
      <p:ext uri="{BB962C8B-B14F-4D97-AF65-F5344CB8AC3E}">
        <p14:creationId xmlns:p14="http://schemas.microsoft.com/office/powerpoint/2010/main" val="3924860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454"/>
                                        </p:tgtEl>
                                        <p:attrNameLst>
                                          <p:attrName>style.visibility</p:attrName>
                                        </p:attrNameLst>
                                      </p:cBhvr>
                                      <p:to>
                                        <p:strVal val="visible"/>
                                      </p:to>
                                    </p:set>
                                    <p:animEffect transition="in" filter="blinds(horizontal)">
                                      <p:cBhvr>
                                        <p:cTn id="7" dur="500"/>
                                        <p:tgtEl>
                                          <p:spTgt spid="154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411"/>
                                        </p:tgtEl>
                                        <p:attrNameLst>
                                          <p:attrName>style.visibility</p:attrName>
                                        </p:attrNameLst>
                                      </p:cBhvr>
                                      <p:to>
                                        <p:strVal val="visible"/>
                                      </p:to>
                                    </p:set>
                                    <p:animEffect transition="in" filter="blinds(horizontal)">
                                      <p:cBhvr>
                                        <p:cTn id="12" dur="500"/>
                                        <p:tgtEl>
                                          <p:spTgt spid="154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413"/>
                                        </p:tgtEl>
                                        <p:attrNameLst>
                                          <p:attrName>style.visibility</p:attrName>
                                        </p:attrNameLst>
                                      </p:cBhvr>
                                      <p:to>
                                        <p:strVal val="visible"/>
                                      </p:to>
                                    </p:set>
                                    <p:animEffect transition="in" filter="blinds(horizontal)">
                                      <p:cBhvr>
                                        <p:cTn id="15" dur="500"/>
                                        <p:tgtEl>
                                          <p:spTgt spid="154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vertical)">
                                      <p:cBhvr>
                                        <p:cTn id="20" dur="500"/>
                                        <p:tgtEl>
                                          <p:spTgt spid="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417"/>
                                        </p:tgtEl>
                                        <p:attrNameLst>
                                          <p:attrName>style.visibility</p:attrName>
                                        </p:attrNameLst>
                                      </p:cBhvr>
                                      <p:to>
                                        <p:strVal val="visible"/>
                                      </p:to>
                                    </p:set>
                                    <p:animEffect transition="in" filter="blinds(horizontal)">
                                      <p:cBhvr>
                                        <p:cTn id="23" dur="500"/>
                                        <p:tgtEl>
                                          <p:spTgt spid="1541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415"/>
                                        </p:tgtEl>
                                        <p:attrNameLst>
                                          <p:attrName>style.visibility</p:attrName>
                                        </p:attrNameLst>
                                      </p:cBhvr>
                                      <p:to>
                                        <p:strVal val="visible"/>
                                      </p:to>
                                    </p:set>
                                    <p:animEffect transition="in" filter="blinds(horizontal)">
                                      <p:cBhvr>
                                        <p:cTn id="26" dur="500"/>
                                        <p:tgtEl>
                                          <p:spTgt spid="154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421"/>
                                        </p:tgtEl>
                                        <p:attrNameLst>
                                          <p:attrName>style.visibility</p:attrName>
                                        </p:attrNameLst>
                                      </p:cBhvr>
                                      <p:to>
                                        <p:strVal val="visible"/>
                                      </p:to>
                                    </p:set>
                                    <p:animEffect transition="in" filter="blinds(horizontal)">
                                      <p:cBhvr>
                                        <p:cTn id="31" dur="500"/>
                                        <p:tgtEl>
                                          <p:spTgt spid="1542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420"/>
                                        </p:tgtEl>
                                        <p:attrNameLst>
                                          <p:attrName>style.visibility</p:attrName>
                                        </p:attrNameLst>
                                      </p:cBhvr>
                                      <p:to>
                                        <p:strVal val="visible"/>
                                      </p:to>
                                    </p:set>
                                    <p:animEffect transition="in" filter="blinds(horizontal)">
                                      <p:cBhvr>
                                        <p:cTn id="34" dur="500"/>
                                        <p:tgtEl>
                                          <p:spTgt spid="15420"/>
                                        </p:tgtEl>
                                      </p:cBhvr>
                                    </p:animEffect>
                                  </p:childTnLst>
                                </p:cTn>
                              </p:par>
                              <p:par>
                                <p:cTn id="35" presetID="3" presetClass="entr" presetSubtype="10" fill="hold" nodeType="withEffect">
                                  <p:stCondLst>
                                    <p:cond delay="0"/>
                                  </p:stCondLst>
                                  <p:childTnLst>
                                    <p:set>
                                      <p:cBhvr>
                                        <p:cTn id="36" dur="1" fill="hold">
                                          <p:stCondLst>
                                            <p:cond delay="0"/>
                                          </p:stCondLst>
                                        </p:cTn>
                                        <p:tgtEl>
                                          <p:spTgt spid="15369"/>
                                        </p:tgtEl>
                                        <p:attrNameLst>
                                          <p:attrName>style.visibility</p:attrName>
                                        </p:attrNameLst>
                                      </p:cBhvr>
                                      <p:to>
                                        <p:strVal val="visible"/>
                                      </p:to>
                                    </p:set>
                                    <p:animEffect transition="in" filter="blinds(horizontal)">
                                      <p:cBhvr>
                                        <p:cTn id="37" dur="500"/>
                                        <p:tgtEl>
                                          <p:spTgt spid="15369"/>
                                        </p:tgtEl>
                                      </p:cBhvr>
                                    </p:animEffect>
                                  </p:childTnLst>
                                </p:cTn>
                              </p:par>
                              <p:par>
                                <p:cTn id="38" presetID="3" presetClass="entr" presetSubtype="1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5424"/>
                                        </p:tgtEl>
                                        <p:attrNameLst>
                                          <p:attrName>style.visibility</p:attrName>
                                        </p:attrNameLst>
                                      </p:cBhvr>
                                      <p:to>
                                        <p:strVal val="visible"/>
                                      </p:to>
                                    </p:set>
                                    <p:animEffect transition="in" filter="blinds(horizontal)">
                                      <p:cBhvr>
                                        <p:cTn id="45" dur="500"/>
                                        <p:tgtEl>
                                          <p:spTgt spid="1542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5425"/>
                                        </p:tgtEl>
                                        <p:attrNameLst>
                                          <p:attrName>style.visibility</p:attrName>
                                        </p:attrNameLst>
                                      </p:cBhvr>
                                      <p:to>
                                        <p:strVal val="visible"/>
                                      </p:to>
                                    </p:set>
                                    <p:animEffect transition="in" filter="blinds(horizontal)">
                                      <p:cBhvr>
                                        <p:cTn id="48" dur="500"/>
                                        <p:tgtEl>
                                          <p:spTgt spid="15425"/>
                                        </p:tgtEl>
                                      </p:cBhvr>
                                    </p:animEffect>
                                  </p:childTnLst>
                                </p:cTn>
                              </p:par>
                              <p:par>
                                <p:cTn id="49" presetID="3" presetClass="entr" presetSubtype="1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linds(horizontal)">
                                      <p:cBhvr>
                                        <p:cTn id="51" dur="500"/>
                                        <p:tgtEl>
                                          <p:spTgt spid="2"/>
                                        </p:tgtEl>
                                      </p:cBhvr>
                                    </p:animEffect>
                                  </p:childTnLst>
                                </p:cTn>
                              </p:par>
                              <p:par>
                                <p:cTn id="52" presetID="3" presetClass="entr" presetSubtype="10" fill="hold" nodeType="withEffect">
                                  <p:stCondLst>
                                    <p:cond delay="0"/>
                                  </p:stCondLst>
                                  <p:childTnLst>
                                    <p:set>
                                      <p:cBhvr>
                                        <p:cTn id="53" dur="1" fill="hold">
                                          <p:stCondLst>
                                            <p:cond delay="0"/>
                                          </p:stCondLst>
                                        </p:cTn>
                                        <p:tgtEl>
                                          <p:spTgt spid="15429"/>
                                        </p:tgtEl>
                                        <p:attrNameLst>
                                          <p:attrName>style.visibility</p:attrName>
                                        </p:attrNameLst>
                                      </p:cBhvr>
                                      <p:to>
                                        <p:strVal val="visible"/>
                                      </p:to>
                                    </p:set>
                                    <p:animEffect transition="in" filter="blinds(horizontal)">
                                      <p:cBhvr>
                                        <p:cTn id="54" dur="500"/>
                                        <p:tgtEl>
                                          <p:spTgt spid="15429"/>
                                        </p:tgtEl>
                                      </p:cBhvr>
                                    </p:animEffect>
                                  </p:childTnLst>
                                </p:cTn>
                              </p:par>
                              <p:par>
                                <p:cTn id="55" presetID="3" presetClass="entr" presetSubtype="10" fill="hold" nodeType="withEffect">
                                  <p:stCondLst>
                                    <p:cond delay="0"/>
                                  </p:stCondLst>
                                  <p:childTnLst>
                                    <p:set>
                                      <p:cBhvr>
                                        <p:cTn id="56" dur="1" fill="hold">
                                          <p:stCondLst>
                                            <p:cond delay="0"/>
                                          </p:stCondLst>
                                        </p:cTn>
                                        <p:tgtEl>
                                          <p:spTgt spid="15427"/>
                                        </p:tgtEl>
                                        <p:attrNameLst>
                                          <p:attrName>style.visibility</p:attrName>
                                        </p:attrNameLst>
                                      </p:cBhvr>
                                      <p:to>
                                        <p:strVal val="visible"/>
                                      </p:to>
                                    </p:set>
                                    <p:animEffect transition="in" filter="blinds(horizontal)">
                                      <p:cBhvr>
                                        <p:cTn id="57" dur="500"/>
                                        <p:tgtEl>
                                          <p:spTgt spid="1542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5449"/>
                                        </p:tgtEl>
                                        <p:attrNameLst>
                                          <p:attrName>style.visibility</p:attrName>
                                        </p:attrNameLst>
                                      </p:cBhvr>
                                      <p:to>
                                        <p:strVal val="visible"/>
                                      </p:to>
                                    </p:set>
                                    <p:animEffect transition="in" filter="blinds(horizontal)">
                                      <p:cBhvr>
                                        <p:cTn id="62" dur="500"/>
                                        <p:tgtEl>
                                          <p:spTgt spid="15449"/>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5436"/>
                                        </p:tgtEl>
                                        <p:attrNameLst>
                                          <p:attrName>style.visibility</p:attrName>
                                        </p:attrNameLst>
                                      </p:cBhvr>
                                      <p:to>
                                        <p:strVal val="visible"/>
                                      </p:to>
                                    </p:set>
                                    <p:animEffect transition="in" filter="blinds(horizontal)">
                                      <p:cBhvr>
                                        <p:cTn id="65" dur="500"/>
                                        <p:tgtEl>
                                          <p:spTgt spid="1543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5441"/>
                                        </p:tgtEl>
                                        <p:attrNameLst>
                                          <p:attrName>style.visibility</p:attrName>
                                        </p:attrNameLst>
                                      </p:cBhvr>
                                      <p:to>
                                        <p:strVal val="visible"/>
                                      </p:to>
                                    </p:set>
                                    <p:animEffect transition="in" filter="blinds(horizontal)">
                                      <p:cBhvr>
                                        <p:cTn id="68" dur="500"/>
                                        <p:tgtEl>
                                          <p:spTgt spid="15441"/>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5438"/>
                                        </p:tgtEl>
                                        <p:attrNameLst>
                                          <p:attrName>style.visibility</p:attrName>
                                        </p:attrNameLst>
                                      </p:cBhvr>
                                      <p:to>
                                        <p:strVal val="visible"/>
                                      </p:to>
                                    </p:set>
                                    <p:animEffect transition="in" filter="blinds(horizontal)">
                                      <p:cBhvr>
                                        <p:cTn id="71" dur="500"/>
                                        <p:tgtEl>
                                          <p:spTgt spid="15438"/>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5442"/>
                                        </p:tgtEl>
                                        <p:attrNameLst>
                                          <p:attrName>style.visibility</p:attrName>
                                        </p:attrNameLst>
                                      </p:cBhvr>
                                      <p:to>
                                        <p:strVal val="visible"/>
                                      </p:to>
                                    </p:set>
                                    <p:animEffect transition="in" filter="blinds(horizontal)">
                                      <p:cBhvr>
                                        <p:cTn id="74" dur="500"/>
                                        <p:tgtEl>
                                          <p:spTgt spid="15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11" grpId="0" animBg="1"/>
      <p:bldP spid="15413" grpId="0" animBg="1"/>
      <p:bldP spid="15415" grpId="0"/>
      <p:bldP spid="15417" grpId="0"/>
      <p:bldP spid="15420" grpId="0" animBg="1"/>
      <p:bldP spid="15421" grpId="0" animBg="1"/>
      <p:bldP spid="15425" grpId="0" animBg="1"/>
      <p:bldP spid="15436" grpId="0" animBg="1"/>
      <p:bldP spid="15438" grpId="0" animBg="1"/>
      <p:bldP spid="15441" grpId="0" animBg="1"/>
      <p:bldP spid="15442" grpId="0"/>
      <p:bldP spid="15449" grpId="0" animBg="1"/>
      <p:bldP spid="154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79388"/>
            <a:ext cx="8458200" cy="1098550"/>
          </a:xfrm>
        </p:spPr>
        <p:txBody>
          <a:bodyPr/>
          <a:lstStyle/>
          <a:p>
            <a:pPr eaLnBrk="1" hangingPunct="1"/>
            <a:r>
              <a:rPr lang="en-US" sz="4000" b="1" dirty="0" smtClean="0">
                <a:ea typeface="ＭＳ Ｐゴシック" pitchFamily="34" charset="-128"/>
              </a:rPr>
              <a:t>Feature Detection</a:t>
            </a:r>
          </a:p>
        </p:txBody>
      </p:sp>
      <p:sp>
        <p:nvSpPr>
          <p:cNvPr id="37891" name="Rectangle 3"/>
          <p:cNvSpPr txBox="1">
            <a:spLocks noChangeArrowheads="1"/>
          </p:cNvSpPr>
          <p:nvPr/>
        </p:nvSpPr>
        <p:spPr bwMode="auto">
          <a:xfrm>
            <a:off x="347663" y="1533525"/>
            <a:ext cx="8415337" cy="5237163"/>
          </a:xfrm>
          <a:prstGeom prst="rect">
            <a:avLst/>
          </a:prstGeom>
          <a:noFill/>
          <a:ln w="9525">
            <a:noFill/>
            <a:miter lim="800000"/>
            <a:headEnd/>
            <a:tailEnd/>
          </a:ln>
        </p:spPr>
        <p:txBody>
          <a:bodyPr/>
          <a:lstStyle/>
          <a:p>
            <a:pPr marL="342900" indent="-342900" defTabSz="914400" eaLnBrk="0">
              <a:lnSpc>
                <a:spcPct val="110000"/>
              </a:lnSpc>
              <a:spcBef>
                <a:spcPts val="600"/>
              </a:spcBef>
              <a:spcAft>
                <a:spcPts val="600"/>
              </a:spcAft>
              <a:buClr>
                <a:schemeClr val="accent2"/>
              </a:buClr>
              <a:buSzPct val="110000"/>
              <a:buFontTx/>
              <a:buChar char="•"/>
            </a:pPr>
            <a:r>
              <a:rPr lang="en-US" sz="2800" dirty="0">
                <a:latin typeface="Calibri" pitchFamily="34" charset="0"/>
              </a:rPr>
              <a:t>Detect feature </a:t>
            </a:r>
            <a:r>
              <a:rPr lang="en-US" sz="2800" dirty="0" smtClean="0">
                <a:latin typeface="Calibri" pitchFamily="34" charset="0"/>
              </a:rPr>
              <a:t>points</a:t>
            </a:r>
            <a:endParaRPr lang="en-US" sz="2800" dirty="0">
              <a:latin typeface="Calibri" pitchFamily="34" charset="0"/>
            </a:endParaRPr>
          </a:p>
        </p:txBody>
      </p:sp>
      <p:grpSp>
        <p:nvGrpSpPr>
          <p:cNvPr id="37892" name="Group 283"/>
          <p:cNvGrpSpPr>
            <a:grpSpLocks/>
          </p:cNvGrpSpPr>
          <p:nvPr/>
        </p:nvGrpSpPr>
        <p:grpSpPr bwMode="auto">
          <a:xfrm>
            <a:off x="2019300" y="2651125"/>
            <a:ext cx="5110163" cy="3619500"/>
            <a:chOff x="96" y="144"/>
            <a:chExt cx="5556" cy="3936"/>
          </a:xfrm>
        </p:grpSpPr>
        <p:pic>
          <p:nvPicPr>
            <p:cNvPr id="37893" name="Picture 284" descr="nuco_64632026"/>
            <p:cNvPicPr>
              <a:picLocks noChangeAspect="1" noChangeArrowheads="1"/>
            </p:cNvPicPr>
            <p:nvPr/>
          </p:nvPicPr>
          <p:blipFill>
            <a:blip r:embed="rId3"/>
            <a:srcRect/>
            <a:stretch>
              <a:fillRect/>
            </a:stretch>
          </p:blipFill>
          <p:spPr bwMode="auto">
            <a:xfrm>
              <a:off x="864" y="3456"/>
              <a:ext cx="624" cy="468"/>
            </a:xfrm>
            <a:prstGeom prst="rect">
              <a:avLst/>
            </a:prstGeom>
            <a:noFill/>
            <a:ln w="9525">
              <a:noFill/>
              <a:miter lim="800000"/>
              <a:headEnd/>
              <a:tailEnd/>
            </a:ln>
          </p:spPr>
        </p:pic>
        <p:pic>
          <p:nvPicPr>
            <p:cNvPr id="37894" name="Picture 285" descr="phaif_12484410"/>
            <p:cNvPicPr>
              <a:picLocks noChangeAspect="1" noChangeArrowheads="1"/>
            </p:cNvPicPr>
            <p:nvPr/>
          </p:nvPicPr>
          <p:blipFill>
            <a:blip r:embed="rId4"/>
            <a:srcRect/>
            <a:stretch>
              <a:fillRect/>
            </a:stretch>
          </p:blipFill>
          <p:spPr bwMode="auto">
            <a:xfrm>
              <a:off x="3984" y="2928"/>
              <a:ext cx="624" cy="468"/>
            </a:xfrm>
            <a:prstGeom prst="rect">
              <a:avLst/>
            </a:prstGeom>
            <a:noFill/>
            <a:ln w="9525">
              <a:noFill/>
              <a:miter lim="800000"/>
              <a:headEnd/>
              <a:tailEnd/>
            </a:ln>
          </p:spPr>
        </p:pic>
        <p:pic>
          <p:nvPicPr>
            <p:cNvPr id="37895" name="Picture 286" descr="tjeerd_2810071"/>
            <p:cNvPicPr>
              <a:picLocks noChangeAspect="1" noChangeArrowheads="1"/>
            </p:cNvPicPr>
            <p:nvPr/>
          </p:nvPicPr>
          <p:blipFill>
            <a:blip r:embed="rId5"/>
            <a:srcRect/>
            <a:stretch>
              <a:fillRect/>
            </a:stretch>
          </p:blipFill>
          <p:spPr bwMode="auto">
            <a:xfrm>
              <a:off x="96" y="3312"/>
              <a:ext cx="624" cy="468"/>
            </a:xfrm>
            <a:prstGeom prst="rect">
              <a:avLst/>
            </a:prstGeom>
            <a:noFill/>
            <a:ln w="9525">
              <a:noFill/>
              <a:miter lim="800000"/>
              <a:headEnd/>
              <a:tailEnd/>
            </a:ln>
          </p:spPr>
        </p:pic>
        <p:pic>
          <p:nvPicPr>
            <p:cNvPr id="37896" name="Picture 287" descr="vgasull_23497540"/>
            <p:cNvPicPr>
              <a:picLocks noChangeAspect="1" noChangeArrowheads="1"/>
            </p:cNvPicPr>
            <p:nvPr/>
          </p:nvPicPr>
          <p:blipFill>
            <a:blip r:embed="rId6"/>
            <a:srcRect/>
            <a:stretch>
              <a:fillRect/>
            </a:stretch>
          </p:blipFill>
          <p:spPr bwMode="auto">
            <a:xfrm>
              <a:off x="960" y="2784"/>
              <a:ext cx="624" cy="468"/>
            </a:xfrm>
            <a:prstGeom prst="rect">
              <a:avLst/>
            </a:prstGeom>
            <a:noFill/>
            <a:ln w="9525">
              <a:noFill/>
              <a:miter lim="800000"/>
              <a:headEnd/>
              <a:tailEnd/>
            </a:ln>
          </p:spPr>
        </p:pic>
        <p:pic>
          <p:nvPicPr>
            <p:cNvPr id="37897" name="Picture 288" descr="vgasull_25138094"/>
            <p:cNvPicPr>
              <a:picLocks noChangeAspect="1" noChangeArrowheads="1"/>
            </p:cNvPicPr>
            <p:nvPr/>
          </p:nvPicPr>
          <p:blipFill>
            <a:blip r:embed="rId7"/>
            <a:srcRect/>
            <a:stretch>
              <a:fillRect/>
            </a:stretch>
          </p:blipFill>
          <p:spPr bwMode="auto">
            <a:xfrm>
              <a:off x="2976" y="480"/>
              <a:ext cx="624" cy="468"/>
            </a:xfrm>
            <a:prstGeom prst="rect">
              <a:avLst/>
            </a:prstGeom>
            <a:noFill/>
            <a:ln w="9525">
              <a:noFill/>
              <a:miter lim="800000"/>
              <a:headEnd/>
              <a:tailEnd/>
            </a:ln>
          </p:spPr>
        </p:pic>
        <p:pic>
          <p:nvPicPr>
            <p:cNvPr id="37898" name="Picture 289" descr="12537899@N00_61998638"/>
            <p:cNvPicPr>
              <a:picLocks noChangeAspect="1" noChangeArrowheads="1"/>
            </p:cNvPicPr>
            <p:nvPr/>
          </p:nvPicPr>
          <p:blipFill>
            <a:blip r:embed="rId8"/>
            <a:srcRect/>
            <a:stretch>
              <a:fillRect/>
            </a:stretch>
          </p:blipFill>
          <p:spPr bwMode="auto">
            <a:xfrm>
              <a:off x="144" y="2448"/>
              <a:ext cx="624" cy="468"/>
            </a:xfrm>
            <a:prstGeom prst="rect">
              <a:avLst/>
            </a:prstGeom>
            <a:noFill/>
            <a:ln w="9525">
              <a:noFill/>
              <a:miter lim="800000"/>
              <a:headEnd/>
              <a:tailEnd/>
            </a:ln>
          </p:spPr>
        </p:pic>
        <p:pic>
          <p:nvPicPr>
            <p:cNvPr id="37899" name="Picture 290" descr="19654387@N00_12628944"/>
            <p:cNvPicPr>
              <a:picLocks noChangeAspect="1" noChangeArrowheads="1"/>
            </p:cNvPicPr>
            <p:nvPr/>
          </p:nvPicPr>
          <p:blipFill>
            <a:blip r:embed="rId9"/>
            <a:srcRect/>
            <a:stretch>
              <a:fillRect/>
            </a:stretch>
          </p:blipFill>
          <p:spPr bwMode="auto">
            <a:xfrm>
              <a:off x="4800" y="1680"/>
              <a:ext cx="468" cy="624"/>
            </a:xfrm>
            <a:prstGeom prst="rect">
              <a:avLst/>
            </a:prstGeom>
            <a:noFill/>
            <a:ln w="9525">
              <a:noFill/>
              <a:miter lim="800000"/>
              <a:headEnd/>
              <a:tailEnd/>
            </a:ln>
          </p:spPr>
        </p:pic>
        <p:pic>
          <p:nvPicPr>
            <p:cNvPr id="37900" name="Picture 291" descr="23748404@N00_69033187"/>
            <p:cNvPicPr>
              <a:picLocks noChangeAspect="1" noChangeArrowheads="1"/>
            </p:cNvPicPr>
            <p:nvPr/>
          </p:nvPicPr>
          <p:blipFill>
            <a:blip r:embed="rId10"/>
            <a:srcRect/>
            <a:stretch>
              <a:fillRect/>
            </a:stretch>
          </p:blipFill>
          <p:spPr bwMode="auto">
            <a:xfrm>
              <a:off x="4848" y="3552"/>
              <a:ext cx="624" cy="468"/>
            </a:xfrm>
            <a:prstGeom prst="rect">
              <a:avLst/>
            </a:prstGeom>
            <a:noFill/>
            <a:ln w="9525">
              <a:noFill/>
              <a:miter lim="800000"/>
              <a:headEnd/>
              <a:tailEnd/>
            </a:ln>
          </p:spPr>
        </p:pic>
        <p:pic>
          <p:nvPicPr>
            <p:cNvPr id="37901" name="Picture 292" descr="44124324682@N01_17255398"/>
            <p:cNvPicPr>
              <a:picLocks noChangeAspect="1" noChangeArrowheads="1"/>
            </p:cNvPicPr>
            <p:nvPr/>
          </p:nvPicPr>
          <p:blipFill>
            <a:blip r:embed="rId11"/>
            <a:srcRect/>
            <a:stretch>
              <a:fillRect/>
            </a:stretch>
          </p:blipFill>
          <p:spPr bwMode="auto">
            <a:xfrm>
              <a:off x="3840" y="288"/>
              <a:ext cx="468" cy="624"/>
            </a:xfrm>
            <a:prstGeom prst="rect">
              <a:avLst/>
            </a:prstGeom>
            <a:noFill/>
            <a:ln w="9525">
              <a:noFill/>
              <a:miter lim="800000"/>
              <a:headEnd/>
              <a:tailEnd/>
            </a:ln>
          </p:spPr>
        </p:pic>
        <p:pic>
          <p:nvPicPr>
            <p:cNvPr id="37902" name="Picture 293" descr="44124324682@N01_17255466"/>
            <p:cNvPicPr>
              <a:picLocks noChangeAspect="1" noChangeArrowheads="1"/>
            </p:cNvPicPr>
            <p:nvPr/>
          </p:nvPicPr>
          <p:blipFill>
            <a:blip r:embed="rId12"/>
            <a:srcRect/>
            <a:stretch>
              <a:fillRect/>
            </a:stretch>
          </p:blipFill>
          <p:spPr bwMode="auto">
            <a:xfrm>
              <a:off x="4464" y="384"/>
              <a:ext cx="468" cy="624"/>
            </a:xfrm>
            <a:prstGeom prst="rect">
              <a:avLst/>
            </a:prstGeom>
            <a:noFill/>
            <a:ln w="9525">
              <a:noFill/>
              <a:miter lim="800000"/>
              <a:headEnd/>
              <a:tailEnd/>
            </a:ln>
          </p:spPr>
        </p:pic>
        <p:pic>
          <p:nvPicPr>
            <p:cNvPr id="37903" name="Picture 294" descr="44124324682@N01_17255543"/>
            <p:cNvPicPr>
              <a:picLocks noChangeAspect="1" noChangeArrowheads="1"/>
            </p:cNvPicPr>
            <p:nvPr/>
          </p:nvPicPr>
          <p:blipFill>
            <a:blip r:embed="rId13"/>
            <a:srcRect/>
            <a:stretch>
              <a:fillRect/>
            </a:stretch>
          </p:blipFill>
          <p:spPr bwMode="auto">
            <a:xfrm>
              <a:off x="3312" y="3453"/>
              <a:ext cx="468" cy="624"/>
            </a:xfrm>
            <a:prstGeom prst="rect">
              <a:avLst/>
            </a:prstGeom>
            <a:noFill/>
            <a:ln w="9525">
              <a:noFill/>
              <a:miter lim="800000"/>
              <a:headEnd/>
              <a:tailEnd/>
            </a:ln>
          </p:spPr>
        </p:pic>
        <p:pic>
          <p:nvPicPr>
            <p:cNvPr id="37904" name="Picture 295" descr="44124324682@N01_17255642"/>
            <p:cNvPicPr>
              <a:picLocks noChangeAspect="1" noChangeArrowheads="1"/>
            </p:cNvPicPr>
            <p:nvPr/>
          </p:nvPicPr>
          <p:blipFill>
            <a:blip r:embed="rId14"/>
            <a:srcRect/>
            <a:stretch>
              <a:fillRect/>
            </a:stretch>
          </p:blipFill>
          <p:spPr bwMode="auto">
            <a:xfrm>
              <a:off x="5184" y="768"/>
              <a:ext cx="468" cy="624"/>
            </a:xfrm>
            <a:prstGeom prst="rect">
              <a:avLst/>
            </a:prstGeom>
            <a:noFill/>
            <a:ln w="9525">
              <a:noFill/>
              <a:miter lim="800000"/>
              <a:headEnd/>
              <a:tailEnd/>
            </a:ln>
          </p:spPr>
        </p:pic>
        <p:pic>
          <p:nvPicPr>
            <p:cNvPr id="37905" name="Picture 296" descr="44124324682@N01_17255748"/>
            <p:cNvPicPr>
              <a:picLocks noChangeAspect="1" noChangeArrowheads="1"/>
            </p:cNvPicPr>
            <p:nvPr/>
          </p:nvPicPr>
          <p:blipFill>
            <a:blip r:embed="rId15"/>
            <a:srcRect/>
            <a:stretch>
              <a:fillRect/>
            </a:stretch>
          </p:blipFill>
          <p:spPr bwMode="auto">
            <a:xfrm>
              <a:off x="4848" y="2496"/>
              <a:ext cx="468" cy="624"/>
            </a:xfrm>
            <a:prstGeom prst="rect">
              <a:avLst/>
            </a:prstGeom>
            <a:noFill/>
            <a:ln w="9525">
              <a:noFill/>
              <a:miter lim="800000"/>
              <a:headEnd/>
              <a:tailEnd/>
            </a:ln>
          </p:spPr>
        </p:pic>
        <p:pic>
          <p:nvPicPr>
            <p:cNvPr id="37906" name="Picture 297" descr="amos_33004438"/>
            <p:cNvPicPr preferRelativeResize="0">
              <a:picLocks noChangeAspect="1" noChangeArrowheads="1"/>
            </p:cNvPicPr>
            <p:nvPr/>
          </p:nvPicPr>
          <p:blipFill>
            <a:blip r:embed="rId16"/>
            <a:srcRect/>
            <a:stretch>
              <a:fillRect/>
            </a:stretch>
          </p:blipFill>
          <p:spPr bwMode="auto">
            <a:xfrm>
              <a:off x="912" y="144"/>
              <a:ext cx="624" cy="468"/>
            </a:xfrm>
            <a:prstGeom prst="rect">
              <a:avLst/>
            </a:prstGeom>
            <a:noFill/>
            <a:ln w="34925">
              <a:noFill/>
              <a:miter lim="800000"/>
              <a:headEnd/>
              <a:tailEnd/>
            </a:ln>
          </p:spPr>
        </p:pic>
        <p:pic>
          <p:nvPicPr>
            <p:cNvPr id="37907" name="Picture 298" descr="antmoose_35893232"/>
            <p:cNvPicPr>
              <a:picLocks noChangeAspect="1" noChangeArrowheads="1"/>
            </p:cNvPicPr>
            <p:nvPr/>
          </p:nvPicPr>
          <p:blipFill>
            <a:blip r:embed="rId17"/>
            <a:srcRect/>
            <a:stretch>
              <a:fillRect/>
            </a:stretch>
          </p:blipFill>
          <p:spPr bwMode="auto">
            <a:xfrm>
              <a:off x="240" y="816"/>
              <a:ext cx="624" cy="468"/>
            </a:xfrm>
            <a:prstGeom prst="rect">
              <a:avLst/>
            </a:prstGeom>
            <a:noFill/>
            <a:ln w="9525">
              <a:noFill/>
              <a:miter lim="800000"/>
              <a:headEnd/>
              <a:tailEnd/>
            </a:ln>
          </p:spPr>
        </p:pic>
        <p:pic>
          <p:nvPicPr>
            <p:cNvPr id="37908" name="Picture 299" descr="brodo_1608728"/>
            <p:cNvPicPr>
              <a:picLocks noChangeAspect="1" noChangeArrowheads="1"/>
            </p:cNvPicPr>
            <p:nvPr/>
          </p:nvPicPr>
          <p:blipFill>
            <a:blip r:embed="rId18"/>
            <a:srcRect/>
            <a:stretch>
              <a:fillRect/>
            </a:stretch>
          </p:blipFill>
          <p:spPr bwMode="auto">
            <a:xfrm>
              <a:off x="1776" y="2640"/>
              <a:ext cx="624" cy="468"/>
            </a:xfrm>
            <a:prstGeom prst="rect">
              <a:avLst/>
            </a:prstGeom>
            <a:noFill/>
            <a:ln w="9525">
              <a:noFill/>
              <a:miter lim="800000"/>
              <a:headEnd/>
              <a:tailEnd/>
            </a:ln>
          </p:spPr>
        </p:pic>
        <p:pic>
          <p:nvPicPr>
            <p:cNvPr id="37909" name="Picture 300" descr="brodo_1608737"/>
            <p:cNvPicPr>
              <a:picLocks noChangeAspect="1" noChangeArrowheads="1"/>
            </p:cNvPicPr>
            <p:nvPr/>
          </p:nvPicPr>
          <p:blipFill>
            <a:blip r:embed="rId19"/>
            <a:srcRect/>
            <a:stretch>
              <a:fillRect/>
            </a:stretch>
          </p:blipFill>
          <p:spPr bwMode="auto">
            <a:xfrm>
              <a:off x="4080" y="3600"/>
              <a:ext cx="624" cy="468"/>
            </a:xfrm>
            <a:prstGeom prst="rect">
              <a:avLst/>
            </a:prstGeom>
            <a:noFill/>
            <a:ln w="9525">
              <a:noFill/>
              <a:miter lim="800000"/>
              <a:headEnd/>
              <a:tailEnd/>
            </a:ln>
          </p:spPr>
        </p:pic>
        <p:pic>
          <p:nvPicPr>
            <p:cNvPr id="37910" name="Picture 301" descr="dannyman_10951122"/>
            <p:cNvPicPr>
              <a:picLocks noChangeAspect="1" noChangeArrowheads="1"/>
            </p:cNvPicPr>
            <p:nvPr/>
          </p:nvPicPr>
          <p:blipFill>
            <a:blip r:embed="rId20"/>
            <a:srcRect/>
            <a:stretch>
              <a:fillRect/>
            </a:stretch>
          </p:blipFill>
          <p:spPr bwMode="auto">
            <a:xfrm>
              <a:off x="4080" y="1152"/>
              <a:ext cx="624" cy="468"/>
            </a:xfrm>
            <a:prstGeom prst="rect">
              <a:avLst/>
            </a:prstGeom>
            <a:noFill/>
            <a:ln w="9525">
              <a:noFill/>
              <a:miter lim="800000"/>
              <a:headEnd/>
              <a:tailEnd/>
            </a:ln>
          </p:spPr>
        </p:pic>
        <p:pic>
          <p:nvPicPr>
            <p:cNvPr id="37911" name="Picture 302" descr="daryoush_66536317"/>
            <p:cNvPicPr>
              <a:picLocks noChangeAspect="1" noChangeArrowheads="1"/>
            </p:cNvPicPr>
            <p:nvPr/>
          </p:nvPicPr>
          <p:blipFill>
            <a:blip r:embed="rId21"/>
            <a:srcRect/>
            <a:stretch>
              <a:fillRect/>
            </a:stretch>
          </p:blipFill>
          <p:spPr bwMode="auto">
            <a:xfrm>
              <a:off x="3024" y="1104"/>
              <a:ext cx="624" cy="468"/>
            </a:xfrm>
            <a:prstGeom prst="rect">
              <a:avLst/>
            </a:prstGeom>
            <a:noFill/>
            <a:ln w="9525">
              <a:noFill/>
              <a:miter lim="800000"/>
              <a:headEnd/>
              <a:tailEnd/>
            </a:ln>
          </p:spPr>
        </p:pic>
        <p:pic>
          <p:nvPicPr>
            <p:cNvPr id="37912" name="Picture 303" descr="ekenzie_18947135"/>
            <p:cNvPicPr>
              <a:picLocks noChangeAspect="1" noChangeArrowheads="1"/>
            </p:cNvPicPr>
            <p:nvPr/>
          </p:nvPicPr>
          <p:blipFill>
            <a:blip r:embed="rId22"/>
            <a:srcRect/>
            <a:stretch>
              <a:fillRect/>
            </a:stretch>
          </p:blipFill>
          <p:spPr bwMode="auto">
            <a:xfrm>
              <a:off x="2640" y="2592"/>
              <a:ext cx="420" cy="624"/>
            </a:xfrm>
            <a:prstGeom prst="rect">
              <a:avLst/>
            </a:prstGeom>
            <a:noFill/>
            <a:ln w="9525">
              <a:noFill/>
              <a:miter lim="800000"/>
              <a:headEnd/>
              <a:tailEnd/>
            </a:ln>
          </p:spPr>
        </p:pic>
        <p:pic>
          <p:nvPicPr>
            <p:cNvPr id="37913" name="Picture 304" descr="ewanmcdowall_60821586"/>
            <p:cNvPicPr>
              <a:picLocks noChangeAspect="1" noChangeArrowheads="1"/>
            </p:cNvPicPr>
            <p:nvPr/>
          </p:nvPicPr>
          <p:blipFill>
            <a:blip r:embed="rId23"/>
            <a:srcRect/>
            <a:stretch>
              <a:fillRect/>
            </a:stretch>
          </p:blipFill>
          <p:spPr bwMode="auto">
            <a:xfrm>
              <a:off x="1152" y="1776"/>
              <a:ext cx="624" cy="468"/>
            </a:xfrm>
            <a:prstGeom prst="rect">
              <a:avLst/>
            </a:prstGeom>
            <a:noFill/>
            <a:ln w="9525">
              <a:noFill/>
              <a:miter lim="800000"/>
              <a:headEnd/>
              <a:tailEnd/>
            </a:ln>
          </p:spPr>
        </p:pic>
        <p:pic>
          <p:nvPicPr>
            <p:cNvPr id="37914" name="Picture 305" descr="gauiscaecilius_668314"/>
            <p:cNvPicPr>
              <a:picLocks noChangeAspect="1" noChangeArrowheads="1"/>
            </p:cNvPicPr>
            <p:nvPr/>
          </p:nvPicPr>
          <p:blipFill>
            <a:blip r:embed="rId24"/>
            <a:srcRect/>
            <a:stretch>
              <a:fillRect/>
            </a:stretch>
          </p:blipFill>
          <p:spPr bwMode="auto">
            <a:xfrm>
              <a:off x="2064" y="960"/>
              <a:ext cx="624" cy="468"/>
            </a:xfrm>
            <a:prstGeom prst="rect">
              <a:avLst/>
            </a:prstGeom>
            <a:noFill/>
            <a:ln w="9525">
              <a:noFill/>
              <a:miter lim="800000"/>
              <a:headEnd/>
              <a:tailEnd/>
            </a:ln>
          </p:spPr>
        </p:pic>
        <p:pic>
          <p:nvPicPr>
            <p:cNvPr id="37915" name="Picture 306" descr="kurtnaks_31263284"/>
            <p:cNvPicPr>
              <a:picLocks noChangeAspect="1" noChangeArrowheads="1"/>
            </p:cNvPicPr>
            <p:nvPr/>
          </p:nvPicPr>
          <p:blipFill>
            <a:blip r:embed="rId25"/>
            <a:srcRect/>
            <a:stretch>
              <a:fillRect/>
            </a:stretch>
          </p:blipFill>
          <p:spPr bwMode="auto">
            <a:xfrm>
              <a:off x="384" y="1536"/>
              <a:ext cx="417" cy="625"/>
            </a:xfrm>
            <a:prstGeom prst="rect">
              <a:avLst/>
            </a:prstGeom>
            <a:noFill/>
            <a:ln w="9525">
              <a:noFill/>
              <a:miter lim="800000"/>
              <a:headEnd/>
              <a:tailEnd/>
            </a:ln>
          </p:spPr>
        </p:pic>
        <p:pic>
          <p:nvPicPr>
            <p:cNvPr id="37916" name="Picture 307" descr="kurtnaks_31264738"/>
            <p:cNvPicPr>
              <a:picLocks noChangeAspect="1" noChangeArrowheads="1"/>
            </p:cNvPicPr>
            <p:nvPr/>
          </p:nvPicPr>
          <p:blipFill>
            <a:blip r:embed="rId26"/>
            <a:srcRect/>
            <a:stretch>
              <a:fillRect/>
            </a:stretch>
          </p:blipFill>
          <p:spPr bwMode="auto">
            <a:xfrm>
              <a:off x="3264" y="2592"/>
              <a:ext cx="417" cy="625"/>
            </a:xfrm>
            <a:prstGeom prst="rect">
              <a:avLst/>
            </a:prstGeom>
            <a:noFill/>
            <a:ln w="9525">
              <a:noFill/>
              <a:miter lim="800000"/>
              <a:headEnd/>
              <a:tailEnd/>
            </a:ln>
          </p:spPr>
        </p:pic>
        <p:pic>
          <p:nvPicPr>
            <p:cNvPr id="37917" name="Picture 308" descr="kurtnaks_31266180"/>
            <p:cNvPicPr>
              <a:picLocks noChangeAspect="1" noChangeArrowheads="1"/>
            </p:cNvPicPr>
            <p:nvPr/>
          </p:nvPicPr>
          <p:blipFill>
            <a:blip r:embed="rId27"/>
            <a:srcRect/>
            <a:stretch>
              <a:fillRect/>
            </a:stretch>
          </p:blipFill>
          <p:spPr bwMode="auto">
            <a:xfrm>
              <a:off x="3792" y="1776"/>
              <a:ext cx="625" cy="417"/>
            </a:xfrm>
            <a:prstGeom prst="rect">
              <a:avLst/>
            </a:prstGeom>
            <a:noFill/>
            <a:ln w="9525">
              <a:noFill/>
              <a:miter lim="800000"/>
              <a:headEnd/>
              <a:tailEnd/>
            </a:ln>
          </p:spPr>
        </p:pic>
        <p:pic>
          <p:nvPicPr>
            <p:cNvPr id="37918" name="Picture 309" descr="kurtnaks_31268253"/>
            <p:cNvPicPr>
              <a:picLocks noChangeAspect="1" noChangeArrowheads="1"/>
            </p:cNvPicPr>
            <p:nvPr/>
          </p:nvPicPr>
          <p:blipFill>
            <a:blip r:embed="rId28"/>
            <a:srcRect/>
            <a:stretch>
              <a:fillRect/>
            </a:stretch>
          </p:blipFill>
          <p:spPr bwMode="auto">
            <a:xfrm>
              <a:off x="2064" y="384"/>
              <a:ext cx="625" cy="417"/>
            </a:xfrm>
            <a:prstGeom prst="rect">
              <a:avLst/>
            </a:prstGeom>
            <a:noFill/>
            <a:ln w="9525">
              <a:noFill/>
              <a:miter lim="800000"/>
              <a:headEnd/>
              <a:tailEnd/>
            </a:ln>
          </p:spPr>
        </p:pic>
        <p:pic>
          <p:nvPicPr>
            <p:cNvPr id="37919" name="Picture 310" descr="maz_13172468"/>
            <p:cNvPicPr>
              <a:picLocks noChangeAspect="1" noChangeArrowheads="1"/>
            </p:cNvPicPr>
            <p:nvPr/>
          </p:nvPicPr>
          <p:blipFill>
            <a:blip r:embed="rId29"/>
            <a:srcRect/>
            <a:stretch>
              <a:fillRect/>
            </a:stretch>
          </p:blipFill>
          <p:spPr bwMode="auto">
            <a:xfrm>
              <a:off x="4080" y="2400"/>
              <a:ext cx="625" cy="417"/>
            </a:xfrm>
            <a:prstGeom prst="rect">
              <a:avLst/>
            </a:prstGeom>
            <a:noFill/>
            <a:ln w="9525">
              <a:noFill/>
              <a:miter lim="800000"/>
              <a:headEnd/>
              <a:tailEnd/>
            </a:ln>
          </p:spPr>
        </p:pic>
        <p:pic>
          <p:nvPicPr>
            <p:cNvPr id="37920" name="Picture 311" descr="mightyjc_22905147"/>
            <p:cNvPicPr>
              <a:picLocks noChangeAspect="1" noChangeArrowheads="1"/>
            </p:cNvPicPr>
            <p:nvPr/>
          </p:nvPicPr>
          <p:blipFill>
            <a:blip r:embed="rId30"/>
            <a:srcRect/>
            <a:stretch>
              <a:fillRect/>
            </a:stretch>
          </p:blipFill>
          <p:spPr bwMode="auto">
            <a:xfrm>
              <a:off x="1680" y="3456"/>
              <a:ext cx="468" cy="624"/>
            </a:xfrm>
            <a:prstGeom prst="rect">
              <a:avLst/>
            </a:prstGeom>
            <a:noFill/>
            <a:ln w="9525">
              <a:noFill/>
              <a:miter lim="800000"/>
              <a:headEnd/>
              <a:tailEnd/>
            </a:ln>
          </p:spPr>
        </p:pic>
        <p:pic>
          <p:nvPicPr>
            <p:cNvPr id="37921" name="Picture 312" descr="mrjennings_7040969"/>
            <p:cNvPicPr>
              <a:picLocks noChangeAspect="1" noChangeArrowheads="1"/>
            </p:cNvPicPr>
            <p:nvPr/>
          </p:nvPicPr>
          <p:blipFill>
            <a:blip r:embed="rId31"/>
            <a:srcRect/>
            <a:stretch>
              <a:fillRect/>
            </a:stretch>
          </p:blipFill>
          <p:spPr bwMode="auto">
            <a:xfrm>
              <a:off x="2352" y="3504"/>
              <a:ext cx="624" cy="468"/>
            </a:xfrm>
            <a:prstGeom prst="rect">
              <a:avLst/>
            </a:prstGeom>
            <a:noFill/>
            <a:ln w="9525">
              <a:noFill/>
              <a:miter lim="800000"/>
              <a:headEnd/>
              <a:tailEnd/>
            </a:ln>
          </p:spPr>
        </p:pic>
        <p:pic>
          <p:nvPicPr>
            <p:cNvPr id="37922" name="Picture 313" descr="mrjennings_23299087"/>
            <p:cNvPicPr>
              <a:picLocks noChangeAspect="1" noChangeArrowheads="1"/>
            </p:cNvPicPr>
            <p:nvPr/>
          </p:nvPicPr>
          <p:blipFill>
            <a:blip r:embed="rId32"/>
            <a:srcRect/>
            <a:stretch>
              <a:fillRect/>
            </a:stretch>
          </p:blipFill>
          <p:spPr bwMode="auto">
            <a:xfrm>
              <a:off x="2160" y="1728"/>
              <a:ext cx="468" cy="624"/>
            </a:xfrm>
            <a:prstGeom prst="rect">
              <a:avLst/>
            </a:prstGeom>
            <a:noFill/>
            <a:ln w="9525">
              <a:noFill/>
              <a:miter lim="800000"/>
              <a:headEnd/>
              <a:tailEnd/>
            </a:ln>
          </p:spPr>
        </p:pic>
        <p:pic>
          <p:nvPicPr>
            <p:cNvPr id="37923" name="Picture 314" descr="mrjennings_62624466"/>
            <p:cNvPicPr>
              <a:picLocks noChangeAspect="1" noChangeArrowheads="1"/>
            </p:cNvPicPr>
            <p:nvPr/>
          </p:nvPicPr>
          <p:blipFill>
            <a:blip r:embed="rId33"/>
            <a:srcRect/>
            <a:stretch>
              <a:fillRect/>
            </a:stretch>
          </p:blipFill>
          <p:spPr bwMode="auto">
            <a:xfrm>
              <a:off x="2928" y="1824"/>
              <a:ext cx="624" cy="468"/>
            </a:xfrm>
            <a:prstGeom prst="rect">
              <a:avLst/>
            </a:prstGeom>
            <a:noFill/>
            <a:ln w="9525">
              <a:noFill/>
              <a:miter lim="800000"/>
              <a:headEnd/>
              <a:tailEnd/>
            </a:ln>
          </p:spPr>
        </p:pic>
        <p:pic>
          <p:nvPicPr>
            <p:cNvPr id="37924" name="Picture 315" descr="mscolly_8512764"/>
            <p:cNvPicPr>
              <a:picLocks noChangeAspect="1" noChangeArrowheads="1"/>
            </p:cNvPicPr>
            <p:nvPr/>
          </p:nvPicPr>
          <p:blipFill>
            <a:blip r:embed="rId34"/>
            <a:srcRect/>
            <a:stretch>
              <a:fillRect/>
            </a:stretch>
          </p:blipFill>
          <p:spPr bwMode="auto">
            <a:xfrm>
              <a:off x="1200" y="816"/>
              <a:ext cx="468" cy="624"/>
            </a:xfrm>
            <a:prstGeom prst="rect">
              <a:avLst/>
            </a:prstGeom>
            <a:noFill/>
            <a:ln w="9525">
              <a:noFill/>
              <a:miter lim="800000"/>
              <a:headEnd/>
              <a:tailEnd/>
            </a:ln>
          </p:spPr>
        </p:pic>
        <p:sp>
          <p:nvSpPr>
            <p:cNvPr id="37925" name="Oval 316"/>
            <p:cNvSpPr>
              <a:spLocks noChangeArrowheads="1"/>
            </p:cNvSpPr>
            <p:nvPr/>
          </p:nvSpPr>
          <p:spPr bwMode="auto">
            <a:xfrm flipH="1">
              <a:off x="1056" y="3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26" name="Oval 317"/>
            <p:cNvSpPr>
              <a:spLocks noChangeArrowheads="1"/>
            </p:cNvSpPr>
            <p:nvPr/>
          </p:nvSpPr>
          <p:spPr bwMode="auto">
            <a:xfrm flipH="1">
              <a:off x="1238" y="4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27" name="Oval 318"/>
            <p:cNvSpPr>
              <a:spLocks noChangeArrowheads="1"/>
            </p:cNvSpPr>
            <p:nvPr/>
          </p:nvSpPr>
          <p:spPr bwMode="auto">
            <a:xfrm flipH="1">
              <a:off x="1430" y="2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28" name="Oval 319"/>
            <p:cNvSpPr>
              <a:spLocks noChangeArrowheads="1"/>
            </p:cNvSpPr>
            <p:nvPr/>
          </p:nvSpPr>
          <p:spPr bwMode="auto">
            <a:xfrm flipH="1">
              <a:off x="1296" y="90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29" name="Oval 320"/>
            <p:cNvSpPr>
              <a:spLocks noChangeArrowheads="1"/>
            </p:cNvSpPr>
            <p:nvPr/>
          </p:nvSpPr>
          <p:spPr bwMode="auto">
            <a:xfrm flipH="1">
              <a:off x="1488"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0" name="Oval 321"/>
            <p:cNvSpPr>
              <a:spLocks noChangeArrowheads="1"/>
            </p:cNvSpPr>
            <p:nvPr/>
          </p:nvSpPr>
          <p:spPr bwMode="auto">
            <a:xfrm flipH="1">
              <a:off x="960" y="480"/>
              <a:ext cx="58" cy="58"/>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7931" name="Oval 322"/>
            <p:cNvSpPr>
              <a:spLocks noChangeArrowheads="1"/>
            </p:cNvSpPr>
            <p:nvPr/>
          </p:nvSpPr>
          <p:spPr bwMode="auto">
            <a:xfrm flipH="1">
              <a:off x="2160"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2" name="Oval 323"/>
            <p:cNvSpPr>
              <a:spLocks noChangeArrowheads="1"/>
            </p:cNvSpPr>
            <p:nvPr/>
          </p:nvSpPr>
          <p:spPr bwMode="auto">
            <a:xfrm flipH="1">
              <a:off x="1296" y="12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3" name="Oval 324"/>
            <p:cNvSpPr>
              <a:spLocks noChangeArrowheads="1"/>
            </p:cNvSpPr>
            <p:nvPr/>
          </p:nvSpPr>
          <p:spPr bwMode="auto">
            <a:xfrm flipH="1">
              <a:off x="2592" y="5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4" name="Oval 325"/>
            <p:cNvSpPr>
              <a:spLocks noChangeArrowheads="1"/>
            </p:cNvSpPr>
            <p:nvPr/>
          </p:nvSpPr>
          <p:spPr bwMode="auto">
            <a:xfrm flipH="1">
              <a:off x="2304" y="7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5" name="Oval 326"/>
            <p:cNvSpPr>
              <a:spLocks noChangeArrowheads="1"/>
            </p:cNvSpPr>
            <p:nvPr/>
          </p:nvSpPr>
          <p:spPr bwMode="auto">
            <a:xfrm flipH="1">
              <a:off x="2112" y="10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6" name="Oval 327"/>
            <p:cNvSpPr>
              <a:spLocks noChangeArrowheads="1"/>
            </p:cNvSpPr>
            <p:nvPr/>
          </p:nvSpPr>
          <p:spPr bwMode="auto">
            <a:xfrm flipH="1">
              <a:off x="2592"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7" name="Oval 328"/>
            <p:cNvSpPr>
              <a:spLocks noChangeArrowheads="1"/>
            </p:cNvSpPr>
            <p:nvPr/>
          </p:nvSpPr>
          <p:spPr bwMode="auto">
            <a:xfrm flipH="1">
              <a:off x="2304" y="192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8" name="Oval 329"/>
            <p:cNvSpPr>
              <a:spLocks noChangeArrowheads="1"/>
            </p:cNvSpPr>
            <p:nvPr/>
          </p:nvSpPr>
          <p:spPr bwMode="auto">
            <a:xfrm flipH="1">
              <a:off x="2496"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9" name="Oval 330"/>
            <p:cNvSpPr>
              <a:spLocks noChangeArrowheads="1"/>
            </p:cNvSpPr>
            <p:nvPr/>
          </p:nvSpPr>
          <p:spPr bwMode="auto">
            <a:xfrm flipH="1">
              <a:off x="1680" y="18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0" name="Oval 331"/>
            <p:cNvSpPr>
              <a:spLocks noChangeArrowheads="1"/>
            </p:cNvSpPr>
            <p:nvPr/>
          </p:nvSpPr>
          <p:spPr bwMode="auto">
            <a:xfrm flipH="1">
              <a:off x="2208" y="22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1" name="Oval 332"/>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2" name="Oval 333"/>
            <p:cNvSpPr>
              <a:spLocks noChangeArrowheads="1"/>
            </p:cNvSpPr>
            <p:nvPr/>
          </p:nvSpPr>
          <p:spPr bwMode="auto">
            <a:xfrm flipH="1">
              <a:off x="576" y="163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3" name="Oval 334"/>
            <p:cNvSpPr>
              <a:spLocks noChangeArrowheads="1"/>
            </p:cNvSpPr>
            <p:nvPr/>
          </p:nvSpPr>
          <p:spPr bwMode="auto">
            <a:xfrm flipH="1">
              <a:off x="480" y="18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4" name="Oval 335"/>
            <p:cNvSpPr>
              <a:spLocks noChangeArrowheads="1"/>
            </p:cNvSpPr>
            <p:nvPr/>
          </p:nvSpPr>
          <p:spPr bwMode="auto">
            <a:xfrm flipH="1">
              <a:off x="384"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5" name="Oval 336"/>
            <p:cNvSpPr>
              <a:spLocks noChangeArrowheads="1"/>
            </p:cNvSpPr>
            <p:nvPr/>
          </p:nvSpPr>
          <p:spPr bwMode="auto">
            <a:xfrm flipH="1">
              <a:off x="672" y="100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6" name="Oval 337"/>
            <p:cNvSpPr>
              <a:spLocks noChangeArrowheads="1"/>
            </p:cNvSpPr>
            <p:nvPr/>
          </p:nvSpPr>
          <p:spPr bwMode="auto">
            <a:xfrm flipH="1">
              <a:off x="67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7" name="Oval 338"/>
            <p:cNvSpPr>
              <a:spLocks noChangeArrowheads="1"/>
            </p:cNvSpPr>
            <p:nvPr/>
          </p:nvSpPr>
          <p:spPr bwMode="auto">
            <a:xfrm flipH="1">
              <a:off x="57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8" name="Oval 339"/>
            <p:cNvSpPr>
              <a:spLocks noChangeArrowheads="1"/>
            </p:cNvSpPr>
            <p:nvPr/>
          </p:nvSpPr>
          <p:spPr bwMode="auto">
            <a:xfrm flipH="1">
              <a:off x="3408"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9" name="Oval 340"/>
            <p:cNvSpPr>
              <a:spLocks noChangeArrowheads="1"/>
            </p:cNvSpPr>
            <p:nvPr/>
          </p:nvSpPr>
          <p:spPr bwMode="auto">
            <a:xfrm flipH="1">
              <a:off x="1296"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0" name="Oval 341"/>
            <p:cNvSpPr>
              <a:spLocks noChangeArrowheads="1"/>
            </p:cNvSpPr>
            <p:nvPr/>
          </p:nvSpPr>
          <p:spPr bwMode="auto">
            <a:xfrm flipH="1">
              <a:off x="1488" y="20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1" name="Oval 342"/>
            <p:cNvSpPr>
              <a:spLocks noChangeArrowheads="1"/>
            </p:cNvSpPr>
            <p:nvPr/>
          </p:nvSpPr>
          <p:spPr bwMode="auto">
            <a:xfrm flipH="1">
              <a:off x="1056"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2" name="Oval 343"/>
            <p:cNvSpPr>
              <a:spLocks noChangeArrowheads="1"/>
            </p:cNvSpPr>
            <p:nvPr/>
          </p:nvSpPr>
          <p:spPr bwMode="auto">
            <a:xfrm flipH="1">
              <a:off x="12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3" name="Oval 344"/>
            <p:cNvSpPr>
              <a:spLocks noChangeArrowheads="1"/>
            </p:cNvSpPr>
            <p:nvPr/>
          </p:nvSpPr>
          <p:spPr bwMode="auto">
            <a:xfrm flipH="1">
              <a:off x="120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4" name="Oval 345"/>
            <p:cNvSpPr>
              <a:spLocks noChangeArrowheads="1"/>
            </p:cNvSpPr>
            <p:nvPr/>
          </p:nvSpPr>
          <p:spPr bwMode="auto">
            <a:xfrm flipH="1">
              <a:off x="1440"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5" name="Oval 346"/>
            <p:cNvSpPr>
              <a:spLocks noChangeArrowheads="1"/>
            </p:cNvSpPr>
            <p:nvPr/>
          </p:nvSpPr>
          <p:spPr bwMode="auto">
            <a:xfrm flipH="1">
              <a:off x="1920" y="273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6" name="Oval 347"/>
            <p:cNvSpPr>
              <a:spLocks noChangeArrowheads="1"/>
            </p:cNvSpPr>
            <p:nvPr/>
          </p:nvSpPr>
          <p:spPr bwMode="auto">
            <a:xfrm flipH="1">
              <a:off x="3600" y="28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7" name="Oval 348"/>
            <p:cNvSpPr>
              <a:spLocks noChangeArrowheads="1"/>
            </p:cNvSpPr>
            <p:nvPr/>
          </p:nvSpPr>
          <p:spPr bwMode="auto">
            <a:xfrm flipH="1">
              <a:off x="2736" y="278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8" name="Oval 349"/>
            <p:cNvSpPr>
              <a:spLocks noChangeArrowheads="1"/>
            </p:cNvSpPr>
            <p:nvPr/>
          </p:nvSpPr>
          <p:spPr bwMode="auto">
            <a:xfrm flipH="1">
              <a:off x="3312"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9" name="Oval 350"/>
            <p:cNvSpPr>
              <a:spLocks noChangeArrowheads="1"/>
            </p:cNvSpPr>
            <p:nvPr/>
          </p:nvSpPr>
          <p:spPr bwMode="auto">
            <a:xfrm flipH="1">
              <a:off x="2880" y="302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0" name="Oval 351"/>
            <p:cNvSpPr>
              <a:spLocks noChangeArrowheads="1"/>
            </p:cNvSpPr>
            <p:nvPr/>
          </p:nvSpPr>
          <p:spPr bwMode="auto">
            <a:xfrm flipH="1">
              <a:off x="3072"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1" name="Oval 352"/>
            <p:cNvSpPr>
              <a:spLocks noChangeArrowheads="1"/>
            </p:cNvSpPr>
            <p:nvPr/>
          </p:nvSpPr>
          <p:spPr bwMode="auto">
            <a:xfrm flipH="1">
              <a:off x="3024"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2" name="Oval 353"/>
            <p:cNvSpPr>
              <a:spLocks noChangeArrowheads="1"/>
            </p:cNvSpPr>
            <p:nvPr/>
          </p:nvSpPr>
          <p:spPr bwMode="auto">
            <a:xfrm flipH="1">
              <a:off x="4032" y="29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3" name="Oval 354"/>
            <p:cNvSpPr>
              <a:spLocks noChangeArrowheads="1"/>
            </p:cNvSpPr>
            <p:nvPr/>
          </p:nvSpPr>
          <p:spPr bwMode="auto">
            <a:xfrm flipH="1">
              <a:off x="3312"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4" name="Oval 355"/>
            <p:cNvSpPr>
              <a:spLocks noChangeArrowheads="1"/>
            </p:cNvSpPr>
            <p:nvPr/>
          </p:nvSpPr>
          <p:spPr bwMode="auto">
            <a:xfrm flipH="1">
              <a:off x="4320" y="31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5" name="Oval 356"/>
            <p:cNvSpPr>
              <a:spLocks noChangeArrowheads="1"/>
            </p:cNvSpPr>
            <p:nvPr/>
          </p:nvSpPr>
          <p:spPr bwMode="auto">
            <a:xfrm flipH="1">
              <a:off x="4080" y="57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6" name="Oval 357"/>
            <p:cNvSpPr>
              <a:spLocks noChangeArrowheads="1"/>
            </p:cNvSpPr>
            <p:nvPr/>
          </p:nvSpPr>
          <p:spPr bwMode="auto">
            <a:xfrm flipH="1">
              <a:off x="5088" y="292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7" name="Oval 358"/>
            <p:cNvSpPr>
              <a:spLocks noChangeArrowheads="1"/>
            </p:cNvSpPr>
            <p:nvPr/>
          </p:nvSpPr>
          <p:spPr bwMode="auto">
            <a:xfrm flipH="1">
              <a:off x="3936" y="81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8" name="Oval 359"/>
            <p:cNvSpPr>
              <a:spLocks noChangeArrowheads="1"/>
            </p:cNvSpPr>
            <p:nvPr/>
          </p:nvSpPr>
          <p:spPr bwMode="auto">
            <a:xfrm flipH="1">
              <a:off x="4992" y="264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9" name="Oval 360"/>
            <p:cNvSpPr>
              <a:spLocks noChangeArrowheads="1"/>
            </p:cNvSpPr>
            <p:nvPr/>
          </p:nvSpPr>
          <p:spPr bwMode="auto">
            <a:xfrm flipH="1">
              <a:off x="4608" y="67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0" name="Oval 361"/>
            <p:cNvSpPr>
              <a:spLocks noChangeArrowheads="1"/>
            </p:cNvSpPr>
            <p:nvPr/>
          </p:nvSpPr>
          <p:spPr bwMode="auto">
            <a:xfrm flipH="1">
              <a:off x="254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1" name="Oval 362"/>
            <p:cNvSpPr>
              <a:spLocks noChangeArrowheads="1"/>
            </p:cNvSpPr>
            <p:nvPr/>
          </p:nvSpPr>
          <p:spPr bwMode="auto">
            <a:xfrm flipH="1">
              <a:off x="4608" y="48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2" name="Oval 363"/>
            <p:cNvSpPr>
              <a:spLocks noChangeArrowheads="1"/>
            </p:cNvSpPr>
            <p:nvPr/>
          </p:nvSpPr>
          <p:spPr bwMode="auto">
            <a:xfrm flipH="1">
              <a:off x="1968" y="35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3" name="Oval 364"/>
            <p:cNvSpPr>
              <a:spLocks noChangeArrowheads="1"/>
            </p:cNvSpPr>
            <p:nvPr/>
          </p:nvSpPr>
          <p:spPr bwMode="auto">
            <a:xfrm flipH="1">
              <a:off x="4752" y="91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4" name="Oval 365"/>
            <p:cNvSpPr>
              <a:spLocks noChangeArrowheads="1"/>
            </p:cNvSpPr>
            <p:nvPr/>
          </p:nvSpPr>
          <p:spPr bwMode="auto">
            <a:xfrm flipH="1">
              <a:off x="2832" y="36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5" name="Oval 366"/>
            <p:cNvSpPr>
              <a:spLocks noChangeArrowheads="1"/>
            </p:cNvSpPr>
            <p:nvPr/>
          </p:nvSpPr>
          <p:spPr bwMode="auto">
            <a:xfrm flipH="1">
              <a:off x="5280" y="9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6" name="Oval 367"/>
            <p:cNvSpPr>
              <a:spLocks noChangeArrowheads="1"/>
            </p:cNvSpPr>
            <p:nvPr/>
          </p:nvSpPr>
          <p:spPr bwMode="auto">
            <a:xfrm flipH="1">
              <a:off x="3600"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7" name="Oval 368"/>
            <p:cNvSpPr>
              <a:spLocks noChangeArrowheads="1"/>
            </p:cNvSpPr>
            <p:nvPr/>
          </p:nvSpPr>
          <p:spPr bwMode="auto">
            <a:xfrm flipH="1">
              <a:off x="5472"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8" name="Oval 369"/>
            <p:cNvSpPr>
              <a:spLocks noChangeArrowheads="1"/>
            </p:cNvSpPr>
            <p:nvPr/>
          </p:nvSpPr>
          <p:spPr bwMode="auto">
            <a:xfrm flipH="1">
              <a:off x="139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9" name="Oval 370"/>
            <p:cNvSpPr>
              <a:spLocks noChangeArrowheads="1"/>
            </p:cNvSpPr>
            <p:nvPr/>
          </p:nvSpPr>
          <p:spPr bwMode="auto">
            <a:xfrm flipH="1">
              <a:off x="5280" y="12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0" name="Oval 371"/>
            <p:cNvSpPr>
              <a:spLocks noChangeArrowheads="1"/>
            </p:cNvSpPr>
            <p:nvPr/>
          </p:nvSpPr>
          <p:spPr bwMode="auto">
            <a:xfrm flipH="1">
              <a:off x="912"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1" name="Oval 372"/>
            <p:cNvSpPr>
              <a:spLocks noChangeArrowheads="1"/>
            </p:cNvSpPr>
            <p:nvPr/>
          </p:nvSpPr>
          <p:spPr bwMode="auto">
            <a:xfrm flipH="1">
              <a:off x="4272" y="13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2" name="Oval 373"/>
            <p:cNvSpPr>
              <a:spLocks noChangeArrowheads="1"/>
            </p:cNvSpPr>
            <p:nvPr/>
          </p:nvSpPr>
          <p:spPr bwMode="auto">
            <a:xfrm flipH="1">
              <a:off x="5280"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3" name="Oval 374"/>
            <p:cNvSpPr>
              <a:spLocks noChangeArrowheads="1"/>
            </p:cNvSpPr>
            <p:nvPr/>
          </p:nvSpPr>
          <p:spPr bwMode="auto">
            <a:xfrm flipH="1">
              <a:off x="4512" y="13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4" name="Oval 375"/>
            <p:cNvSpPr>
              <a:spLocks noChangeArrowheads="1"/>
            </p:cNvSpPr>
            <p:nvPr/>
          </p:nvSpPr>
          <p:spPr bwMode="auto">
            <a:xfrm flipH="1">
              <a:off x="4944" y="360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5" name="Oval 376"/>
            <p:cNvSpPr>
              <a:spLocks noChangeArrowheads="1"/>
            </p:cNvSpPr>
            <p:nvPr/>
          </p:nvSpPr>
          <p:spPr bwMode="auto">
            <a:xfrm flipH="1">
              <a:off x="3456" y="12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6" name="Oval 377"/>
            <p:cNvSpPr>
              <a:spLocks noChangeArrowheads="1"/>
            </p:cNvSpPr>
            <p:nvPr/>
          </p:nvSpPr>
          <p:spPr bwMode="auto">
            <a:xfrm flipH="1">
              <a:off x="446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7" name="Oval 378"/>
            <p:cNvSpPr>
              <a:spLocks noChangeArrowheads="1"/>
            </p:cNvSpPr>
            <p:nvPr/>
          </p:nvSpPr>
          <p:spPr bwMode="auto">
            <a:xfrm flipH="1">
              <a:off x="3456" y="115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8" name="Oval 379"/>
            <p:cNvSpPr>
              <a:spLocks noChangeArrowheads="1"/>
            </p:cNvSpPr>
            <p:nvPr/>
          </p:nvSpPr>
          <p:spPr bwMode="auto">
            <a:xfrm flipH="1">
              <a:off x="4272" y="3792"/>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89" name="Oval 380"/>
            <p:cNvSpPr>
              <a:spLocks noChangeArrowheads="1"/>
            </p:cNvSpPr>
            <p:nvPr/>
          </p:nvSpPr>
          <p:spPr bwMode="auto">
            <a:xfrm flipH="1">
              <a:off x="3936"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0" name="Oval 381"/>
            <p:cNvSpPr>
              <a:spLocks noChangeArrowheads="1"/>
            </p:cNvSpPr>
            <p:nvPr/>
          </p:nvSpPr>
          <p:spPr bwMode="auto">
            <a:xfrm flipH="1">
              <a:off x="3408" y="350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1" name="Oval 382"/>
            <p:cNvSpPr>
              <a:spLocks noChangeArrowheads="1"/>
            </p:cNvSpPr>
            <p:nvPr/>
          </p:nvSpPr>
          <p:spPr bwMode="auto">
            <a:xfrm flipH="1">
              <a:off x="4272" y="196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2" name="Oval 383"/>
            <p:cNvSpPr>
              <a:spLocks noChangeArrowheads="1"/>
            </p:cNvSpPr>
            <p:nvPr/>
          </p:nvSpPr>
          <p:spPr bwMode="auto">
            <a:xfrm flipH="1">
              <a:off x="1296" y="374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3" name="Oval 384"/>
            <p:cNvSpPr>
              <a:spLocks noChangeArrowheads="1"/>
            </p:cNvSpPr>
            <p:nvPr/>
          </p:nvSpPr>
          <p:spPr bwMode="auto">
            <a:xfrm flipH="1">
              <a:off x="3840" y="2064"/>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4" name="Oval 385"/>
            <p:cNvSpPr>
              <a:spLocks noChangeArrowheads="1"/>
            </p:cNvSpPr>
            <p:nvPr/>
          </p:nvSpPr>
          <p:spPr bwMode="auto">
            <a:xfrm flipH="1">
              <a:off x="3600"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5" name="Oval 386"/>
            <p:cNvSpPr>
              <a:spLocks noChangeArrowheads="1"/>
            </p:cNvSpPr>
            <p:nvPr/>
          </p:nvSpPr>
          <p:spPr bwMode="auto">
            <a:xfrm flipH="1">
              <a:off x="4848" y="191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6" name="Oval 387"/>
            <p:cNvSpPr>
              <a:spLocks noChangeArrowheads="1"/>
            </p:cNvSpPr>
            <p:nvPr/>
          </p:nvSpPr>
          <p:spPr bwMode="auto">
            <a:xfrm flipH="1">
              <a:off x="624" y="3648"/>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7" name="Oval 388"/>
            <p:cNvSpPr>
              <a:spLocks noChangeArrowheads="1"/>
            </p:cNvSpPr>
            <p:nvPr/>
          </p:nvSpPr>
          <p:spPr bwMode="auto">
            <a:xfrm flipH="1">
              <a:off x="5136"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8" name="Oval 389"/>
            <p:cNvSpPr>
              <a:spLocks noChangeArrowheads="1"/>
            </p:cNvSpPr>
            <p:nvPr/>
          </p:nvSpPr>
          <p:spPr bwMode="auto">
            <a:xfrm flipH="1">
              <a:off x="192" y="249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99" name="Oval 390"/>
            <p:cNvSpPr>
              <a:spLocks noChangeArrowheads="1"/>
            </p:cNvSpPr>
            <p:nvPr/>
          </p:nvSpPr>
          <p:spPr bwMode="auto">
            <a:xfrm flipH="1">
              <a:off x="4848" y="2160"/>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00" name="Oval 391"/>
            <p:cNvSpPr>
              <a:spLocks noChangeArrowheads="1"/>
            </p:cNvSpPr>
            <p:nvPr/>
          </p:nvSpPr>
          <p:spPr bwMode="auto">
            <a:xfrm flipH="1">
              <a:off x="192" y="3456"/>
              <a:ext cx="58" cy="58"/>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01" name="Oval 392"/>
            <p:cNvSpPr>
              <a:spLocks noChangeArrowheads="1"/>
            </p:cNvSpPr>
            <p:nvPr/>
          </p:nvSpPr>
          <p:spPr bwMode="auto">
            <a:xfrm flipH="1">
              <a:off x="1200" y="2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2" name="Oval 393"/>
            <p:cNvSpPr>
              <a:spLocks noChangeArrowheads="1"/>
            </p:cNvSpPr>
            <p:nvPr/>
          </p:nvSpPr>
          <p:spPr bwMode="auto">
            <a:xfrm flipH="1">
              <a:off x="1392" y="3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3" name="Oval 394"/>
            <p:cNvSpPr>
              <a:spLocks noChangeArrowheads="1"/>
            </p:cNvSpPr>
            <p:nvPr/>
          </p:nvSpPr>
          <p:spPr bwMode="auto">
            <a:xfrm flipH="1">
              <a:off x="22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4" name="Oval 395"/>
            <p:cNvSpPr>
              <a:spLocks noChangeArrowheads="1"/>
            </p:cNvSpPr>
            <p:nvPr/>
          </p:nvSpPr>
          <p:spPr bwMode="auto">
            <a:xfrm flipH="1">
              <a:off x="2448"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5" name="Oval 396"/>
            <p:cNvSpPr>
              <a:spLocks noChangeArrowheads="1"/>
            </p:cNvSpPr>
            <p:nvPr/>
          </p:nvSpPr>
          <p:spPr bwMode="auto">
            <a:xfrm flipH="1">
              <a:off x="2496" y="4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6" name="Oval 397"/>
            <p:cNvSpPr>
              <a:spLocks noChangeArrowheads="1"/>
            </p:cNvSpPr>
            <p:nvPr/>
          </p:nvSpPr>
          <p:spPr bwMode="auto">
            <a:xfrm flipH="1">
              <a:off x="3408" y="6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7" name="Oval 398"/>
            <p:cNvSpPr>
              <a:spLocks noChangeArrowheads="1"/>
            </p:cNvSpPr>
            <p:nvPr/>
          </p:nvSpPr>
          <p:spPr bwMode="auto">
            <a:xfrm flipH="1">
              <a:off x="3216" y="52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8" name="Oval 399"/>
            <p:cNvSpPr>
              <a:spLocks noChangeArrowheads="1"/>
            </p:cNvSpPr>
            <p:nvPr/>
          </p:nvSpPr>
          <p:spPr bwMode="auto">
            <a:xfrm flipH="1">
              <a:off x="307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9" name="Oval 400"/>
            <p:cNvSpPr>
              <a:spLocks noChangeArrowheads="1"/>
            </p:cNvSpPr>
            <p:nvPr/>
          </p:nvSpPr>
          <p:spPr bwMode="auto">
            <a:xfrm flipH="1">
              <a:off x="3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0" name="Oval 401"/>
            <p:cNvSpPr>
              <a:spLocks noChangeArrowheads="1"/>
            </p:cNvSpPr>
            <p:nvPr/>
          </p:nvSpPr>
          <p:spPr bwMode="auto">
            <a:xfrm flipH="1">
              <a:off x="720"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1" name="Oval 402"/>
            <p:cNvSpPr>
              <a:spLocks noChangeArrowheads="1"/>
            </p:cNvSpPr>
            <p:nvPr/>
          </p:nvSpPr>
          <p:spPr bwMode="auto">
            <a:xfrm flipH="1">
              <a:off x="2256" y="105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2" name="Oval 403"/>
            <p:cNvSpPr>
              <a:spLocks noChangeArrowheads="1"/>
            </p:cNvSpPr>
            <p:nvPr/>
          </p:nvSpPr>
          <p:spPr bwMode="auto">
            <a:xfrm flipH="1">
              <a:off x="2160" y="13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3" name="Oval 404"/>
            <p:cNvSpPr>
              <a:spLocks noChangeArrowheads="1"/>
            </p:cNvSpPr>
            <p:nvPr/>
          </p:nvSpPr>
          <p:spPr bwMode="auto">
            <a:xfrm flipH="1">
              <a:off x="244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4" name="Oval 405"/>
            <p:cNvSpPr>
              <a:spLocks noChangeArrowheads="1"/>
            </p:cNvSpPr>
            <p:nvPr/>
          </p:nvSpPr>
          <p:spPr bwMode="auto">
            <a:xfrm flipH="1">
              <a:off x="1488"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5" name="Oval 406"/>
            <p:cNvSpPr>
              <a:spLocks noChangeArrowheads="1"/>
            </p:cNvSpPr>
            <p:nvPr/>
          </p:nvSpPr>
          <p:spPr bwMode="auto">
            <a:xfrm flipH="1">
              <a:off x="1536"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6" name="Oval 407"/>
            <p:cNvSpPr>
              <a:spLocks noChangeArrowheads="1"/>
            </p:cNvSpPr>
            <p:nvPr/>
          </p:nvSpPr>
          <p:spPr bwMode="auto">
            <a:xfrm flipH="1">
              <a:off x="129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7" name="Oval 408"/>
            <p:cNvSpPr>
              <a:spLocks noChangeArrowheads="1"/>
            </p:cNvSpPr>
            <p:nvPr/>
          </p:nvSpPr>
          <p:spPr bwMode="auto">
            <a:xfrm flipH="1">
              <a:off x="2448" y="216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8" name="Oval 409"/>
            <p:cNvSpPr>
              <a:spLocks noChangeArrowheads="1"/>
            </p:cNvSpPr>
            <p:nvPr/>
          </p:nvSpPr>
          <p:spPr bwMode="auto">
            <a:xfrm flipH="1">
              <a:off x="2496" y="182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19" name="Oval 410"/>
            <p:cNvSpPr>
              <a:spLocks noChangeArrowheads="1"/>
            </p:cNvSpPr>
            <p:nvPr/>
          </p:nvSpPr>
          <p:spPr bwMode="auto">
            <a:xfrm flipH="1">
              <a:off x="3168"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0" name="Oval 411"/>
            <p:cNvSpPr>
              <a:spLocks noChangeArrowheads="1"/>
            </p:cNvSpPr>
            <p:nvPr/>
          </p:nvSpPr>
          <p:spPr bwMode="auto">
            <a:xfrm flipH="1">
              <a:off x="3216" y="18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1" name="Oval 412"/>
            <p:cNvSpPr>
              <a:spLocks noChangeArrowheads="1"/>
            </p:cNvSpPr>
            <p:nvPr/>
          </p:nvSpPr>
          <p:spPr bwMode="auto">
            <a:xfrm flipH="1">
              <a:off x="2976" y="20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2" name="Oval 413"/>
            <p:cNvSpPr>
              <a:spLocks noChangeArrowheads="1"/>
            </p:cNvSpPr>
            <p:nvPr/>
          </p:nvSpPr>
          <p:spPr bwMode="auto">
            <a:xfrm flipH="1">
              <a:off x="4080"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3" name="Oval 414"/>
            <p:cNvSpPr>
              <a:spLocks noChangeArrowheads="1"/>
            </p:cNvSpPr>
            <p:nvPr/>
          </p:nvSpPr>
          <p:spPr bwMode="auto">
            <a:xfrm flipH="1">
              <a:off x="4416" y="14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4" name="Oval 415"/>
            <p:cNvSpPr>
              <a:spLocks noChangeArrowheads="1"/>
            </p:cNvSpPr>
            <p:nvPr/>
          </p:nvSpPr>
          <p:spPr bwMode="auto">
            <a:xfrm flipH="1">
              <a:off x="4224" y="12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5" name="Oval 416"/>
            <p:cNvSpPr>
              <a:spLocks noChangeArrowheads="1"/>
            </p:cNvSpPr>
            <p:nvPr/>
          </p:nvSpPr>
          <p:spPr bwMode="auto">
            <a:xfrm flipH="1">
              <a:off x="4752" y="7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6" name="Oval 417"/>
            <p:cNvSpPr>
              <a:spLocks noChangeArrowheads="1"/>
            </p:cNvSpPr>
            <p:nvPr/>
          </p:nvSpPr>
          <p:spPr bwMode="auto">
            <a:xfrm flipH="1">
              <a:off x="4512" y="86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7" name="Oval 418"/>
            <p:cNvSpPr>
              <a:spLocks noChangeArrowheads="1"/>
            </p:cNvSpPr>
            <p:nvPr/>
          </p:nvSpPr>
          <p:spPr bwMode="auto">
            <a:xfrm flipH="1">
              <a:off x="3984" y="3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8" name="Oval 419"/>
            <p:cNvSpPr>
              <a:spLocks noChangeArrowheads="1"/>
            </p:cNvSpPr>
            <p:nvPr/>
          </p:nvSpPr>
          <p:spPr bwMode="auto">
            <a:xfrm flipH="1">
              <a:off x="4128"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29" name="Oval 420"/>
            <p:cNvSpPr>
              <a:spLocks noChangeArrowheads="1"/>
            </p:cNvSpPr>
            <p:nvPr/>
          </p:nvSpPr>
          <p:spPr bwMode="auto">
            <a:xfrm flipH="1">
              <a:off x="5424" y="8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0" name="Oval 421"/>
            <p:cNvSpPr>
              <a:spLocks noChangeArrowheads="1"/>
            </p:cNvSpPr>
            <p:nvPr/>
          </p:nvSpPr>
          <p:spPr bwMode="auto">
            <a:xfrm flipH="1">
              <a:off x="5184" y="110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1" name="Oval 422"/>
            <p:cNvSpPr>
              <a:spLocks noChangeArrowheads="1"/>
            </p:cNvSpPr>
            <p:nvPr/>
          </p:nvSpPr>
          <p:spPr bwMode="auto">
            <a:xfrm flipH="1">
              <a:off x="499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2" name="Oval 423"/>
            <p:cNvSpPr>
              <a:spLocks noChangeArrowheads="1"/>
            </p:cNvSpPr>
            <p:nvPr/>
          </p:nvSpPr>
          <p:spPr bwMode="auto">
            <a:xfrm flipH="1">
              <a:off x="5088"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3" name="Oval 424"/>
            <p:cNvSpPr>
              <a:spLocks noChangeArrowheads="1"/>
            </p:cNvSpPr>
            <p:nvPr/>
          </p:nvSpPr>
          <p:spPr bwMode="auto">
            <a:xfrm flipH="1">
              <a:off x="5136"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4" name="Oval 425"/>
            <p:cNvSpPr>
              <a:spLocks noChangeArrowheads="1"/>
            </p:cNvSpPr>
            <p:nvPr/>
          </p:nvSpPr>
          <p:spPr bwMode="auto">
            <a:xfrm flipH="1">
              <a:off x="5184" y="27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5" name="Oval 426"/>
            <p:cNvSpPr>
              <a:spLocks noChangeArrowheads="1"/>
            </p:cNvSpPr>
            <p:nvPr/>
          </p:nvSpPr>
          <p:spPr bwMode="auto">
            <a:xfrm flipH="1">
              <a:off x="4896"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6" name="Oval 427"/>
            <p:cNvSpPr>
              <a:spLocks noChangeArrowheads="1"/>
            </p:cNvSpPr>
            <p:nvPr/>
          </p:nvSpPr>
          <p:spPr bwMode="auto">
            <a:xfrm flipH="1">
              <a:off x="4464" y="26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7" name="Oval 428"/>
            <p:cNvSpPr>
              <a:spLocks noChangeArrowheads="1"/>
            </p:cNvSpPr>
            <p:nvPr/>
          </p:nvSpPr>
          <p:spPr bwMode="auto">
            <a:xfrm flipH="1">
              <a:off x="4272" y="24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8" name="Oval 429"/>
            <p:cNvSpPr>
              <a:spLocks noChangeArrowheads="1"/>
            </p:cNvSpPr>
            <p:nvPr/>
          </p:nvSpPr>
          <p:spPr bwMode="auto">
            <a:xfrm flipH="1">
              <a:off x="4176"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9" name="Oval 430"/>
            <p:cNvSpPr>
              <a:spLocks noChangeArrowheads="1"/>
            </p:cNvSpPr>
            <p:nvPr/>
          </p:nvSpPr>
          <p:spPr bwMode="auto">
            <a:xfrm flipH="1">
              <a:off x="4464"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0" name="Oval 431"/>
            <p:cNvSpPr>
              <a:spLocks noChangeArrowheads="1"/>
            </p:cNvSpPr>
            <p:nvPr/>
          </p:nvSpPr>
          <p:spPr bwMode="auto">
            <a:xfrm flipH="1">
              <a:off x="4464" y="331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1" name="Oval 432"/>
            <p:cNvSpPr>
              <a:spLocks noChangeArrowheads="1"/>
            </p:cNvSpPr>
            <p:nvPr/>
          </p:nvSpPr>
          <p:spPr bwMode="auto">
            <a:xfrm flipH="1">
              <a:off x="4992"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2" name="Oval 433"/>
            <p:cNvSpPr>
              <a:spLocks noChangeArrowheads="1"/>
            </p:cNvSpPr>
            <p:nvPr/>
          </p:nvSpPr>
          <p:spPr bwMode="auto">
            <a:xfrm flipH="1">
              <a:off x="5184"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3" name="Oval 434"/>
            <p:cNvSpPr>
              <a:spLocks noChangeArrowheads="1"/>
            </p:cNvSpPr>
            <p:nvPr/>
          </p:nvSpPr>
          <p:spPr bwMode="auto">
            <a:xfrm flipH="1">
              <a:off x="5376"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4" name="Oval 435"/>
            <p:cNvSpPr>
              <a:spLocks noChangeArrowheads="1"/>
            </p:cNvSpPr>
            <p:nvPr/>
          </p:nvSpPr>
          <p:spPr bwMode="auto">
            <a:xfrm flipH="1">
              <a:off x="45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5" name="Oval 436"/>
            <p:cNvSpPr>
              <a:spLocks noChangeArrowheads="1"/>
            </p:cNvSpPr>
            <p:nvPr/>
          </p:nvSpPr>
          <p:spPr bwMode="auto">
            <a:xfrm flipH="1">
              <a:off x="4128"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6" name="Oval 437"/>
            <p:cNvSpPr>
              <a:spLocks noChangeArrowheads="1"/>
            </p:cNvSpPr>
            <p:nvPr/>
          </p:nvSpPr>
          <p:spPr bwMode="auto">
            <a:xfrm flipH="1">
              <a:off x="4176" y="393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7" name="Oval 438"/>
            <p:cNvSpPr>
              <a:spLocks noChangeArrowheads="1"/>
            </p:cNvSpPr>
            <p:nvPr/>
          </p:nvSpPr>
          <p:spPr bwMode="auto">
            <a:xfrm flipH="1">
              <a:off x="3408" y="39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8" name="Oval 439"/>
            <p:cNvSpPr>
              <a:spLocks noChangeArrowheads="1"/>
            </p:cNvSpPr>
            <p:nvPr/>
          </p:nvSpPr>
          <p:spPr bwMode="auto">
            <a:xfrm flipH="1">
              <a:off x="3360" y="36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49" name="Oval 440"/>
            <p:cNvSpPr>
              <a:spLocks noChangeArrowheads="1"/>
            </p:cNvSpPr>
            <p:nvPr/>
          </p:nvSpPr>
          <p:spPr bwMode="auto">
            <a:xfrm flipH="1">
              <a:off x="278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0" name="Oval 441"/>
            <p:cNvSpPr>
              <a:spLocks noChangeArrowheads="1"/>
            </p:cNvSpPr>
            <p:nvPr/>
          </p:nvSpPr>
          <p:spPr bwMode="auto">
            <a:xfrm flipH="1">
              <a:off x="2688" y="360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1" name="Oval 442"/>
            <p:cNvSpPr>
              <a:spLocks noChangeArrowheads="1"/>
            </p:cNvSpPr>
            <p:nvPr/>
          </p:nvSpPr>
          <p:spPr bwMode="auto">
            <a:xfrm flipH="1">
              <a:off x="2448" y="38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2" name="Oval 443"/>
            <p:cNvSpPr>
              <a:spLocks noChangeArrowheads="1"/>
            </p:cNvSpPr>
            <p:nvPr/>
          </p:nvSpPr>
          <p:spPr bwMode="auto">
            <a:xfrm flipH="1">
              <a:off x="3456"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3" name="Oval 444"/>
            <p:cNvSpPr>
              <a:spLocks noChangeArrowheads="1"/>
            </p:cNvSpPr>
            <p:nvPr/>
          </p:nvSpPr>
          <p:spPr bwMode="auto">
            <a:xfrm flipH="1">
              <a:off x="3312"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4" name="Oval 445"/>
            <p:cNvSpPr>
              <a:spLocks noChangeArrowheads="1"/>
            </p:cNvSpPr>
            <p:nvPr/>
          </p:nvSpPr>
          <p:spPr bwMode="auto">
            <a:xfrm flipH="1">
              <a:off x="288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5" name="Oval 446"/>
            <p:cNvSpPr>
              <a:spLocks noChangeArrowheads="1"/>
            </p:cNvSpPr>
            <p:nvPr/>
          </p:nvSpPr>
          <p:spPr bwMode="auto">
            <a:xfrm flipH="1">
              <a:off x="2928" y="268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6" name="Oval 447"/>
            <p:cNvSpPr>
              <a:spLocks noChangeArrowheads="1"/>
            </p:cNvSpPr>
            <p:nvPr/>
          </p:nvSpPr>
          <p:spPr bwMode="auto">
            <a:xfrm flipH="1">
              <a:off x="2160"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7" name="Oval 448"/>
            <p:cNvSpPr>
              <a:spLocks noChangeArrowheads="1"/>
            </p:cNvSpPr>
            <p:nvPr/>
          </p:nvSpPr>
          <p:spPr bwMode="auto">
            <a:xfrm flipH="1">
              <a:off x="1824" y="288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8" name="Oval 449"/>
            <p:cNvSpPr>
              <a:spLocks noChangeArrowheads="1"/>
            </p:cNvSpPr>
            <p:nvPr/>
          </p:nvSpPr>
          <p:spPr bwMode="auto">
            <a:xfrm flipH="1">
              <a:off x="2304" y="29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59" name="Oval 450"/>
            <p:cNvSpPr>
              <a:spLocks noChangeArrowheads="1"/>
            </p:cNvSpPr>
            <p:nvPr/>
          </p:nvSpPr>
          <p:spPr bwMode="auto">
            <a:xfrm flipH="1">
              <a:off x="1824"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0" name="Oval 451"/>
            <p:cNvSpPr>
              <a:spLocks noChangeArrowheads="1"/>
            </p:cNvSpPr>
            <p:nvPr/>
          </p:nvSpPr>
          <p:spPr bwMode="auto">
            <a:xfrm flipH="1">
              <a:off x="2016" y="38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1" name="Oval 452"/>
            <p:cNvSpPr>
              <a:spLocks noChangeArrowheads="1"/>
            </p:cNvSpPr>
            <p:nvPr/>
          </p:nvSpPr>
          <p:spPr bwMode="auto">
            <a:xfrm flipH="1">
              <a:off x="1152"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2" name="Oval 453"/>
            <p:cNvSpPr>
              <a:spLocks noChangeArrowheads="1"/>
            </p:cNvSpPr>
            <p:nvPr/>
          </p:nvSpPr>
          <p:spPr bwMode="auto">
            <a:xfrm flipH="1">
              <a:off x="912" y="379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3" name="Oval 454"/>
            <p:cNvSpPr>
              <a:spLocks noChangeArrowheads="1"/>
            </p:cNvSpPr>
            <p:nvPr/>
          </p:nvSpPr>
          <p:spPr bwMode="auto">
            <a:xfrm flipH="1">
              <a:off x="1104" y="37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4" name="Oval 455"/>
            <p:cNvSpPr>
              <a:spLocks noChangeArrowheads="1"/>
            </p:cNvSpPr>
            <p:nvPr/>
          </p:nvSpPr>
          <p:spPr bwMode="auto">
            <a:xfrm flipH="1">
              <a:off x="1440" y="307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5" name="Oval 456"/>
            <p:cNvSpPr>
              <a:spLocks noChangeArrowheads="1"/>
            </p:cNvSpPr>
            <p:nvPr/>
          </p:nvSpPr>
          <p:spPr bwMode="auto">
            <a:xfrm flipH="1">
              <a:off x="1056" y="283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6" name="Oval 457"/>
            <p:cNvSpPr>
              <a:spLocks noChangeArrowheads="1"/>
            </p:cNvSpPr>
            <p:nvPr/>
          </p:nvSpPr>
          <p:spPr bwMode="auto">
            <a:xfrm flipH="1">
              <a:off x="1152" y="31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7" name="Oval 458"/>
            <p:cNvSpPr>
              <a:spLocks noChangeArrowheads="1"/>
            </p:cNvSpPr>
            <p:nvPr/>
          </p:nvSpPr>
          <p:spPr bwMode="auto">
            <a:xfrm flipH="1">
              <a:off x="528" y="340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8" name="Oval 459"/>
            <p:cNvSpPr>
              <a:spLocks noChangeArrowheads="1"/>
            </p:cNvSpPr>
            <p:nvPr/>
          </p:nvSpPr>
          <p:spPr bwMode="auto">
            <a:xfrm flipH="1">
              <a:off x="144" y="3648"/>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69" name="Oval 460"/>
            <p:cNvSpPr>
              <a:spLocks noChangeArrowheads="1"/>
            </p:cNvSpPr>
            <p:nvPr/>
          </p:nvSpPr>
          <p:spPr bwMode="auto">
            <a:xfrm flipH="1">
              <a:off x="384" y="35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0" name="Oval 461"/>
            <p:cNvSpPr>
              <a:spLocks noChangeArrowheads="1"/>
            </p:cNvSpPr>
            <p:nvPr/>
          </p:nvSpPr>
          <p:spPr bwMode="auto">
            <a:xfrm flipH="1">
              <a:off x="192" y="278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1" name="Oval 462"/>
            <p:cNvSpPr>
              <a:spLocks noChangeArrowheads="1"/>
            </p:cNvSpPr>
            <p:nvPr/>
          </p:nvSpPr>
          <p:spPr bwMode="auto">
            <a:xfrm flipH="1">
              <a:off x="384" y="2544"/>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2" name="Oval 463"/>
            <p:cNvSpPr>
              <a:spLocks noChangeArrowheads="1"/>
            </p:cNvSpPr>
            <p:nvPr/>
          </p:nvSpPr>
          <p:spPr bwMode="auto">
            <a:xfrm flipH="1">
              <a:off x="624" y="192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3" name="Oval 464"/>
            <p:cNvSpPr>
              <a:spLocks noChangeArrowheads="1"/>
            </p:cNvSpPr>
            <p:nvPr/>
          </p:nvSpPr>
          <p:spPr bwMode="auto">
            <a:xfrm flipH="1">
              <a:off x="672" y="177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4" name="Oval 465"/>
            <p:cNvSpPr>
              <a:spLocks noChangeArrowheads="1"/>
            </p:cNvSpPr>
            <p:nvPr/>
          </p:nvSpPr>
          <p:spPr bwMode="auto">
            <a:xfrm flipH="1">
              <a:off x="432" y="201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75" name="Oval 466"/>
            <p:cNvSpPr>
              <a:spLocks noChangeArrowheads="1"/>
            </p:cNvSpPr>
            <p:nvPr/>
          </p:nvSpPr>
          <p:spPr bwMode="auto">
            <a:xfrm flipH="1">
              <a:off x="960" y="2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76" name="Oval 467"/>
            <p:cNvSpPr>
              <a:spLocks noChangeArrowheads="1"/>
            </p:cNvSpPr>
            <p:nvPr/>
          </p:nvSpPr>
          <p:spPr bwMode="auto">
            <a:xfrm flipH="1">
              <a:off x="1104" y="4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77" name="Oval 468"/>
            <p:cNvSpPr>
              <a:spLocks noChangeArrowheads="1"/>
            </p:cNvSpPr>
            <p:nvPr/>
          </p:nvSpPr>
          <p:spPr bwMode="auto">
            <a:xfrm flipH="1">
              <a:off x="2448" y="6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78" name="Oval 469"/>
            <p:cNvSpPr>
              <a:spLocks noChangeArrowheads="1"/>
            </p:cNvSpPr>
            <p:nvPr/>
          </p:nvSpPr>
          <p:spPr bwMode="auto">
            <a:xfrm flipH="1">
              <a:off x="2304"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79" name="Oval 470"/>
            <p:cNvSpPr>
              <a:spLocks noChangeArrowheads="1"/>
            </p:cNvSpPr>
            <p:nvPr/>
          </p:nvSpPr>
          <p:spPr bwMode="auto">
            <a:xfrm flipH="1">
              <a:off x="3216" y="6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0" name="Oval 471"/>
            <p:cNvSpPr>
              <a:spLocks noChangeArrowheads="1"/>
            </p:cNvSpPr>
            <p:nvPr/>
          </p:nvSpPr>
          <p:spPr bwMode="auto">
            <a:xfrm flipH="1">
              <a:off x="3504" y="8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1" name="Oval 472"/>
            <p:cNvSpPr>
              <a:spLocks noChangeArrowheads="1"/>
            </p:cNvSpPr>
            <p:nvPr/>
          </p:nvSpPr>
          <p:spPr bwMode="auto">
            <a:xfrm flipH="1">
              <a:off x="3888"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2" name="Oval 473"/>
            <p:cNvSpPr>
              <a:spLocks noChangeArrowheads="1"/>
            </p:cNvSpPr>
            <p:nvPr/>
          </p:nvSpPr>
          <p:spPr bwMode="auto">
            <a:xfrm flipH="1">
              <a:off x="4128" y="3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3" name="Oval 474"/>
            <p:cNvSpPr>
              <a:spLocks noChangeArrowheads="1"/>
            </p:cNvSpPr>
            <p:nvPr/>
          </p:nvSpPr>
          <p:spPr bwMode="auto">
            <a:xfrm flipH="1">
              <a:off x="4752" y="5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4" name="Oval 475"/>
            <p:cNvSpPr>
              <a:spLocks noChangeArrowheads="1"/>
            </p:cNvSpPr>
            <p:nvPr/>
          </p:nvSpPr>
          <p:spPr bwMode="auto">
            <a:xfrm flipH="1">
              <a:off x="4800" y="43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5" name="Oval 476"/>
            <p:cNvSpPr>
              <a:spLocks noChangeArrowheads="1"/>
            </p:cNvSpPr>
            <p:nvPr/>
          </p:nvSpPr>
          <p:spPr bwMode="auto">
            <a:xfrm flipH="1">
              <a:off x="5472"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6" name="Oval 477"/>
            <p:cNvSpPr>
              <a:spLocks noChangeArrowheads="1"/>
            </p:cNvSpPr>
            <p:nvPr/>
          </p:nvSpPr>
          <p:spPr bwMode="auto">
            <a:xfrm flipH="1">
              <a:off x="5232" y="8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7" name="Oval 478"/>
            <p:cNvSpPr>
              <a:spLocks noChangeArrowheads="1"/>
            </p:cNvSpPr>
            <p:nvPr/>
          </p:nvSpPr>
          <p:spPr bwMode="auto">
            <a:xfrm flipH="1">
              <a:off x="4464" y="12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8" name="Oval 479"/>
            <p:cNvSpPr>
              <a:spLocks noChangeArrowheads="1"/>
            </p:cNvSpPr>
            <p:nvPr/>
          </p:nvSpPr>
          <p:spPr bwMode="auto">
            <a:xfrm flipH="1">
              <a:off x="4176" y="14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89" name="Oval 480"/>
            <p:cNvSpPr>
              <a:spLocks noChangeArrowheads="1"/>
            </p:cNvSpPr>
            <p:nvPr/>
          </p:nvSpPr>
          <p:spPr bwMode="auto">
            <a:xfrm flipH="1">
              <a:off x="504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0" name="Oval 481"/>
            <p:cNvSpPr>
              <a:spLocks noChangeArrowheads="1"/>
            </p:cNvSpPr>
            <p:nvPr/>
          </p:nvSpPr>
          <p:spPr bwMode="auto">
            <a:xfrm flipH="1">
              <a:off x="4992" y="22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1" name="Oval 482"/>
            <p:cNvSpPr>
              <a:spLocks noChangeArrowheads="1"/>
            </p:cNvSpPr>
            <p:nvPr/>
          </p:nvSpPr>
          <p:spPr bwMode="auto">
            <a:xfrm flipH="1">
              <a:off x="4464" y="24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2" name="Oval 483"/>
            <p:cNvSpPr>
              <a:spLocks noChangeArrowheads="1"/>
            </p:cNvSpPr>
            <p:nvPr/>
          </p:nvSpPr>
          <p:spPr bwMode="auto">
            <a:xfrm flipH="1">
              <a:off x="412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3" name="Oval 484"/>
            <p:cNvSpPr>
              <a:spLocks noChangeArrowheads="1"/>
            </p:cNvSpPr>
            <p:nvPr/>
          </p:nvSpPr>
          <p:spPr bwMode="auto">
            <a:xfrm flipH="1">
              <a:off x="4560" y="25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4" name="Oval 485"/>
            <p:cNvSpPr>
              <a:spLocks noChangeArrowheads="1"/>
            </p:cNvSpPr>
            <p:nvPr/>
          </p:nvSpPr>
          <p:spPr bwMode="auto">
            <a:xfrm flipH="1">
              <a:off x="5184"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5" name="Oval 486"/>
            <p:cNvSpPr>
              <a:spLocks noChangeArrowheads="1"/>
            </p:cNvSpPr>
            <p:nvPr/>
          </p:nvSpPr>
          <p:spPr bwMode="auto">
            <a:xfrm flipH="1">
              <a:off x="4032" y="32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6" name="Oval 487"/>
            <p:cNvSpPr>
              <a:spLocks noChangeArrowheads="1"/>
            </p:cNvSpPr>
            <p:nvPr/>
          </p:nvSpPr>
          <p:spPr bwMode="auto">
            <a:xfrm flipH="1">
              <a:off x="4896"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7" name="Oval 488"/>
            <p:cNvSpPr>
              <a:spLocks noChangeArrowheads="1"/>
            </p:cNvSpPr>
            <p:nvPr/>
          </p:nvSpPr>
          <p:spPr bwMode="auto">
            <a:xfrm flipH="1">
              <a:off x="5328" y="38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8" name="Oval 489"/>
            <p:cNvSpPr>
              <a:spLocks noChangeArrowheads="1"/>
            </p:cNvSpPr>
            <p:nvPr/>
          </p:nvSpPr>
          <p:spPr bwMode="auto">
            <a:xfrm flipH="1">
              <a:off x="4272" y="36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99" name="Oval 490"/>
            <p:cNvSpPr>
              <a:spLocks noChangeArrowheads="1"/>
            </p:cNvSpPr>
            <p:nvPr/>
          </p:nvSpPr>
          <p:spPr bwMode="auto">
            <a:xfrm flipH="1">
              <a:off x="3648"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0" name="Oval 491"/>
            <p:cNvSpPr>
              <a:spLocks noChangeArrowheads="1"/>
            </p:cNvSpPr>
            <p:nvPr/>
          </p:nvSpPr>
          <p:spPr bwMode="auto">
            <a:xfrm flipH="1">
              <a:off x="3552"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1" name="Oval 492"/>
            <p:cNvSpPr>
              <a:spLocks noChangeArrowheads="1"/>
            </p:cNvSpPr>
            <p:nvPr/>
          </p:nvSpPr>
          <p:spPr bwMode="auto">
            <a:xfrm flipH="1">
              <a:off x="355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2" name="Oval 493"/>
            <p:cNvSpPr>
              <a:spLocks noChangeArrowheads="1"/>
            </p:cNvSpPr>
            <p:nvPr/>
          </p:nvSpPr>
          <p:spPr bwMode="auto">
            <a:xfrm flipH="1">
              <a:off x="2400"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3" name="Oval 494"/>
            <p:cNvSpPr>
              <a:spLocks noChangeArrowheads="1"/>
            </p:cNvSpPr>
            <p:nvPr/>
          </p:nvSpPr>
          <p:spPr bwMode="auto">
            <a:xfrm flipH="1">
              <a:off x="2592" y="379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4" name="Oval 495"/>
            <p:cNvSpPr>
              <a:spLocks noChangeArrowheads="1"/>
            </p:cNvSpPr>
            <p:nvPr/>
          </p:nvSpPr>
          <p:spPr bwMode="auto">
            <a:xfrm flipH="1">
              <a:off x="2880"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5" name="Oval 496"/>
            <p:cNvSpPr>
              <a:spLocks noChangeArrowheads="1"/>
            </p:cNvSpPr>
            <p:nvPr/>
          </p:nvSpPr>
          <p:spPr bwMode="auto">
            <a:xfrm flipH="1">
              <a:off x="1776" y="355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6" name="Oval 497"/>
            <p:cNvSpPr>
              <a:spLocks noChangeArrowheads="1"/>
            </p:cNvSpPr>
            <p:nvPr/>
          </p:nvSpPr>
          <p:spPr bwMode="auto">
            <a:xfrm flipH="1">
              <a:off x="2064"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7" name="Oval 498"/>
            <p:cNvSpPr>
              <a:spLocks noChangeArrowheads="1"/>
            </p:cNvSpPr>
            <p:nvPr/>
          </p:nvSpPr>
          <p:spPr bwMode="auto">
            <a:xfrm flipH="1">
              <a:off x="1872" y="39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8" name="Oval 499"/>
            <p:cNvSpPr>
              <a:spLocks noChangeArrowheads="1"/>
            </p:cNvSpPr>
            <p:nvPr/>
          </p:nvSpPr>
          <p:spPr bwMode="auto">
            <a:xfrm flipH="1">
              <a:off x="2976" y="30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09" name="Oval 500"/>
            <p:cNvSpPr>
              <a:spLocks noChangeArrowheads="1"/>
            </p:cNvSpPr>
            <p:nvPr/>
          </p:nvSpPr>
          <p:spPr bwMode="auto">
            <a:xfrm flipH="1">
              <a:off x="2736" y="30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0" name="Oval 501"/>
            <p:cNvSpPr>
              <a:spLocks noChangeArrowheads="1"/>
            </p:cNvSpPr>
            <p:nvPr/>
          </p:nvSpPr>
          <p:spPr bwMode="auto">
            <a:xfrm flipH="1">
              <a:off x="2688"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1" name="Oval 502"/>
            <p:cNvSpPr>
              <a:spLocks noChangeArrowheads="1"/>
            </p:cNvSpPr>
            <p:nvPr/>
          </p:nvSpPr>
          <p:spPr bwMode="auto">
            <a:xfrm flipH="1">
              <a:off x="2064" y="268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2" name="Oval 503"/>
            <p:cNvSpPr>
              <a:spLocks noChangeArrowheads="1"/>
            </p:cNvSpPr>
            <p:nvPr/>
          </p:nvSpPr>
          <p:spPr bwMode="auto">
            <a:xfrm flipH="1">
              <a:off x="2256" y="273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3" name="Oval 504"/>
            <p:cNvSpPr>
              <a:spLocks noChangeArrowheads="1"/>
            </p:cNvSpPr>
            <p:nvPr/>
          </p:nvSpPr>
          <p:spPr bwMode="auto">
            <a:xfrm flipH="1">
              <a:off x="1968" y="288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4" name="Oval 505"/>
            <p:cNvSpPr>
              <a:spLocks noChangeArrowheads="1"/>
            </p:cNvSpPr>
            <p:nvPr/>
          </p:nvSpPr>
          <p:spPr bwMode="auto">
            <a:xfrm flipH="1">
              <a:off x="1440" y="292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5" name="Oval 506"/>
            <p:cNvSpPr>
              <a:spLocks noChangeArrowheads="1"/>
            </p:cNvSpPr>
            <p:nvPr/>
          </p:nvSpPr>
          <p:spPr bwMode="auto">
            <a:xfrm flipH="1">
              <a:off x="1296" y="312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6" name="Oval 507"/>
            <p:cNvSpPr>
              <a:spLocks noChangeArrowheads="1"/>
            </p:cNvSpPr>
            <p:nvPr/>
          </p:nvSpPr>
          <p:spPr bwMode="auto">
            <a:xfrm flipH="1">
              <a:off x="100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7" name="Oval 508"/>
            <p:cNvSpPr>
              <a:spLocks noChangeArrowheads="1"/>
            </p:cNvSpPr>
            <p:nvPr/>
          </p:nvSpPr>
          <p:spPr bwMode="auto">
            <a:xfrm flipH="1">
              <a:off x="1248" y="360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8" name="Oval 509"/>
            <p:cNvSpPr>
              <a:spLocks noChangeArrowheads="1"/>
            </p:cNvSpPr>
            <p:nvPr/>
          </p:nvSpPr>
          <p:spPr bwMode="auto">
            <a:xfrm flipH="1">
              <a:off x="480" y="350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19" name="Oval 510"/>
            <p:cNvSpPr>
              <a:spLocks noChangeArrowheads="1"/>
            </p:cNvSpPr>
            <p:nvPr/>
          </p:nvSpPr>
          <p:spPr bwMode="auto">
            <a:xfrm flipH="1">
              <a:off x="288" y="336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0" name="Oval 511"/>
            <p:cNvSpPr>
              <a:spLocks noChangeArrowheads="1"/>
            </p:cNvSpPr>
            <p:nvPr/>
          </p:nvSpPr>
          <p:spPr bwMode="auto">
            <a:xfrm flipH="1">
              <a:off x="336" y="369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1" name="Oval 512"/>
            <p:cNvSpPr>
              <a:spLocks noChangeArrowheads="1"/>
            </p:cNvSpPr>
            <p:nvPr/>
          </p:nvSpPr>
          <p:spPr bwMode="auto">
            <a:xfrm flipH="1">
              <a:off x="384" y="278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2" name="Oval 513"/>
            <p:cNvSpPr>
              <a:spLocks noChangeArrowheads="1"/>
            </p:cNvSpPr>
            <p:nvPr/>
          </p:nvSpPr>
          <p:spPr bwMode="auto">
            <a:xfrm flipH="1">
              <a:off x="528" y="25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3" name="Oval 514"/>
            <p:cNvSpPr>
              <a:spLocks noChangeArrowheads="1"/>
            </p:cNvSpPr>
            <p:nvPr/>
          </p:nvSpPr>
          <p:spPr bwMode="auto">
            <a:xfrm flipH="1">
              <a:off x="192" y="2640"/>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4" name="Oval 515"/>
            <p:cNvSpPr>
              <a:spLocks noChangeArrowheads="1"/>
            </p:cNvSpPr>
            <p:nvPr/>
          </p:nvSpPr>
          <p:spPr bwMode="auto">
            <a:xfrm flipH="1">
              <a:off x="576" y="206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5" name="Oval 516"/>
            <p:cNvSpPr>
              <a:spLocks noChangeArrowheads="1"/>
            </p:cNvSpPr>
            <p:nvPr/>
          </p:nvSpPr>
          <p:spPr bwMode="auto">
            <a:xfrm flipH="1">
              <a:off x="720" y="201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6" name="Oval 517"/>
            <p:cNvSpPr>
              <a:spLocks noChangeArrowheads="1"/>
            </p:cNvSpPr>
            <p:nvPr/>
          </p:nvSpPr>
          <p:spPr bwMode="auto">
            <a:xfrm flipH="1">
              <a:off x="1440" y="182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7" name="Oval 518"/>
            <p:cNvSpPr>
              <a:spLocks noChangeArrowheads="1"/>
            </p:cNvSpPr>
            <p:nvPr/>
          </p:nvSpPr>
          <p:spPr bwMode="auto">
            <a:xfrm flipH="1">
              <a:off x="1632"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8" name="Oval 519"/>
            <p:cNvSpPr>
              <a:spLocks noChangeArrowheads="1"/>
            </p:cNvSpPr>
            <p:nvPr/>
          </p:nvSpPr>
          <p:spPr bwMode="auto">
            <a:xfrm flipH="1">
              <a:off x="1536" y="1344"/>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29" name="Oval 520"/>
            <p:cNvSpPr>
              <a:spLocks noChangeArrowheads="1"/>
            </p:cNvSpPr>
            <p:nvPr/>
          </p:nvSpPr>
          <p:spPr bwMode="auto">
            <a:xfrm flipH="1">
              <a:off x="1248"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0" name="Oval 521"/>
            <p:cNvSpPr>
              <a:spLocks noChangeArrowheads="1"/>
            </p:cNvSpPr>
            <p:nvPr/>
          </p:nvSpPr>
          <p:spPr bwMode="auto">
            <a:xfrm flipH="1">
              <a:off x="2208" y="124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1" name="Oval 522"/>
            <p:cNvSpPr>
              <a:spLocks noChangeArrowheads="1"/>
            </p:cNvSpPr>
            <p:nvPr/>
          </p:nvSpPr>
          <p:spPr bwMode="auto">
            <a:xfrm flipH="1">
              <a:off x="2544" y="100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2" name="Oval 523"/>
            <p:cNvSpPr>
              <a:spLocks noChangeArrowheads="1"/>
            </p:cNvSpPr>
            <p:nvPr/>
          </p:nvSpPr>
          <p:spPr bwMode="auto">
            <a:xfrm flipH="1">
              <a:off x="3312" y="1296"/>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3" name="Oval 524"/>
            <p:cNvSpPr>
              <a:spLocks noChangeArrowheads="1"/>
            </p:cNvSpPr>
            <p:nvPr/>
          </p:nvSpPr>
          <p:spPr bwMode="auto">
            <a:xfrm flipH="1">
              <a:off x="3168" y="1152"/>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4" name="Oval 525"/>
            <p:cNvSpPr>
              <a:spLocks noChangeArrowheads="1"/>
            </p:cNvSpPr>
            <p:nvPr/>
          </p:nvSpPr>
          <p:spPr bwMode="auto">
            <a:xfrm flipH="1">
              <a:off x="3552" y="1440"/>
              <a:ext cx="58" cy="58"/>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5" name="Oval 526"/>
            <p:cNvSpPr>
              <a:spLocks noChangeArrowheads="1"/>
            </p:cNvSpPr>
            <p:nvPr/>
          </p:nvSpPr>
          <p:spPr bwMode="auto">
            <a:xfrm flipH="1">
              <a:off x="2400" y="1872"/>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6" name="Oval 527"/>
            <p:cNvSpPr>
              <a:spLocks noChangeArrowheads="1"/>
            </p:cNvSpPr>
            <p:nvPr/>
          </p:nvSpPr>
          <p:spPr bwMode="auto">
            <a:xfrm flipH="1">
              <a:off x="2208" y="177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7" name="Oval 528"/>
            <p:cNvSpPr>
              <a:spLocks noChangeArrowheads="1"/>
            </p:cNvSpPr>
            <p:nvPr/>
          </p:nvSpPr>
          <p:spPr bwMode="auto">
            <a:xfrm flipH="1">
              <a:off x="2304" y="2256"/>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38" name="Oval 529"/>
            <p:cNvSpPr>
              <a:spLocks noChangeArrowheads="1"/>
            </p:cNvSpPr>
            <p:nvPr/>
          </p:nvSpPr>
          <p:spPr bwMode="auto">
            <a:xfrm flipH="1">
              <a:off x="3408" y="1968"/>
              <a:ext cx="58" cy="58"/>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extLst>
      <p:ext uri="{BB962C8B-B14F-4D97-AF65-F5344CB8AC3E}">
        <p14:creationId xmlns:p14="http://schemas.microsoft.com/office/powerpoint/2010/main" val="158741181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3999" cy="1195388"/>
          </a:xfrm>
          <a:noFill/>
          <a:ln/>
        </p:spPr>
        <p:txBody>
          <a:bodyPr lIns="0" tIns="8229" rIns="0" bIns="0"/>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4000" dirty="0"/>
              <a:t>Landmarks from </a:t>
            </a:r>
            <a:r>
              <a:rPr lang="en-US" altLang="zh-CN" sz="4000" dirty="0" smtClean="0"/>
              <a:t>GPS-tagged Photos</a:t>
            </a:r>
            <a:endParaRPr lang="en-GB" sz="4000" dirty="0"/>
          </a:p>
        </p:txBody>
      </p:sp>
      <p:sp>
        <p:nvSpPr>
          <p:cNvPr id="34819" name="Rectangle 3"/>
          <p:cNvSpPr>
            <a:spLocks noGrp="1" noChangeArrowheads="1"/>
          </p:cNvSpPr>
          <p:nvPr>
            <p:ph type="body" idx="1"/>
          </p:nvPr>
        </p:nvSpPr>
        <p:spPr>
          <a:xfrm>
            <a:off x="457200" y="1341438"/>
            <a:ext cx="5562600" cy="2468562"/>
          </a:xfrm>
          <a:ln/>
        </p:spPr>
        <p:txBody>
          <a:bodyPr lIns="0" tIns="7314" rIns="0" bIns="0"/>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~20 million GPS-tagged photos</a:t>
            </a:r>
          </a:p>
          <a:p>
            <a: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140k geo-clusters and 14k visual clusters</a:t>
            </a:r>
          </a:p>
          <a:p>
            <a: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smtClean="0"/>
              <a:t>2,240 </a:t>
            </a:r>
            <a:r>
              <a:rPr lang="en-GB" sz="2400" dirty="0"/>
              <a:t>landmarks from 812 cities in 104 countries </a:t>
            </a:r>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000" dirty="0"/>
              <a:t>biased distribution, mostly in Europe</a:t>
            </a:r>
          </a:p>
        </p:txBody>
      </p:sp>
      <p:graphicFrame>
        <p:nvGraphicFramePr>
          <p:cNvPr id="34822" name="Object 6"/>
          <p:cNvGraphicFramePr>
            <a:graphicFrameLocks noChangeAspect="1"/>
          </p:cNvGraphicFramePr>
          <p:nvPr/>
        </p:nvGraphicFramePr>
        <p:xfrm>
          <a:off x="6248400" y="1447800"/>
          <a:ext cx="2590800" cy="2105025"/>
        </p:xfrm>
        <a:graphic>
          <a:graphicData uri="http://schemas.openxmlformats.org/presentationml/2006/ole">
            <mc:AlternateContent xmlns:mc="http://schemas.openxmlformats.org/markup-compatibility/2006">
              <mc:Choice xmlns:v="urn:schemas-microsoft-com:vml" Requires="v">
                <p:oleObj spid="_x0000_s3085" r:id="rId4" imgW="2439000" imgH="1684080" progId="">
                  <p:embed/>
                </p:oleObj>
              </mc:Choice>
              <mc:Fallback>
                <p:oleObj r:id="rId4" imgW="2439000" imgH="16840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47800"/>
                        <a:ext cx="2590800" cy="21050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34823" name="Picture 7"/>
          <p:cNvPicPr>
            <a:picLocks noChangeAspect="1" noChangeArrowheads="1"/>
          </p:cNvPicPr>
          <p:nvPr/>
        </p:nvPicPr>
        <p:blipFill>
          <a:blip r:embed="rId6"/>
          <a:srcRect/>
          <a:stretch>
            <a:fillRect/>
          </a:stretch>
        </p:blipFill>
        <p:spPr bwMode="auto">
          <a:xfrm>
            <a:off x="990600" y="3697288"/>
            <a:ext cx="6629400" cy="3122612"/>
          </a:xfrm>
          <a:prstGeom prst="rect">
            <a:avLst/>
          </a:prstGeom>
          <a:noFill/>
          <a:ln w="9525">
            <a:noFill/>
            <a:miter lim="800000"/>
            <a:headEnd/>
            <a:tailEnd/>
          </a:ln>
          <a:effectLst/>
        </p:spPr>
      </p:pic>
      <p:sp>
        <p:nvSpPr>
          <p:cNvPr id="34824" name="Rectangle 8"/>
          <p:cNvSpPr>
            <a:spLocks noChangeArrowheads="1"/>
          </p:cNvSpPr>
          <p:nvPr/>
        </p:nvSpPr>
        <p:spPr bwMode="auto">
          <a:xfrm>
            <a:off x="6172200" y="1600200"/>
            <a:ext cx="2667000" cy="1524000"/>
          </a:xfrm>
          <a:prstGeom prst="rect">
            <a:avLst/>
          </a:prstGeom>
          <a:solidFill>
            <a:srgbClr val="FF6600">
              <a:alpha val="39000"/>
            </a:srgbClr>
          </a:solidFill>
          <a:ln w="9525">
            <a:solidFill>
              <a:schemeClr val="tx1"/>
            </a:solidFill>
            <a:miter lim="800000"/>
            <a:headEnd/>
            <a:tailEnd/>
          </a:ln>
          <a:effectLst/>
        </p:spPr>
        <p:txBody>
          <a:bodyPr wrap="none" anchor="ctr"/>
          <a:lstStyle/>
          <a:p>
            <a:endParaRPr lang="en-US"/>
          </a:p>
        </p:txBody>
      </p:sp>
      <p:sp>
        <p:nvSpPr>
          <p:cNvPr id="34826" name="Rectangle 10"/>
          <p:cNvSpPr>
            <a:spLocks noChangeArrowheads="1"/>
          </p:cNvSpPr>
          <p:nvPr/>
        </p:nvSpPr>
        <p:spPr bwMode="auto">
          <a:xfrm>
            <a:off x="6172200" y="3276600"/>
            <a:ext cx="2667000" cy="228600"/>
          </a:xfrm>
          <a:prstGeom prst="rect">
            <a:avLst/>
          </a:prstGeom>
          <a:solidFill>
            <a:srgbClr val="FF6600">
              <a:alpha val="39000"/>
            </a:srgbClr>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6493260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linds(horizontal)">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2" dur="500"/>
                                        <p:tgtEl>
                                          <p:spTgt spid="34819">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animEffect transition="in" filter="blinds(horizontal)">
                                      <p:cBhvr>
                                        <p:cTn id="15" dur="500"/>
                                        <p:tgtEl>
                                          <p:spTgt spid="3482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4822"/>
                                        </p:tgtEl>
                                        <p:attrNameLst>
                                          <p:attrName>style.visibility</p:attrName>
                                        </p:attrNameLst>
                                      </p:cBhvr>
                                      <p:to>
                                        <p:strVal val="visible"/>
                                      </p:to>
                                    </p:set>
                                    <p:animEffect transition="in" filter="blinds(horizontal)">
                                      <p:cBhvr>
                                        <p:cTn id="20" dur="500"/>
                                        <p:tgtEl>
                                          <p:spTgt spid="34822"/>
                                        </p:tgtEl>
                                      </p:cBhvr>
                                    </p:animEffect>
                                  </p:childTnLst>
                                </p:cTn>
                              </p:par>
                              <p:par>
                                <p:cTn id="21" presetID="3" presetClass="entr" presetSubtype="10" fill="hold" nodeType="withEffect">
                                  <p:stCondLst>
                                    <p:cond delay="0"/>
                                  </p:stCondLst>
                                  <p:childTnLst>
                                    <p:set>
                                      <p:cBhvr>
                                        <p:cTn id="22" dur="1" fill="hold">
                                          <p:stCondLst>
                                            <p:cond delay="0"/>
                                          </p:stCondLst>
                                        </p:cTn>
                                        <p:tgtEl>
                                          <p:spTgt spid="34819">
                                            <p:txEl>
                                              <p:pRg st="3" end="3"/>
                                            </p:txEl>
                                          </p:spTgt>
                                        </p:tgtEl>
                                        <p:attrNameLst>
                                          <p:attrName>style.visibility</p:attrName>
                                        </p:attrNameLst>
                                      </p:cBhvr>
                                      <p:to>
                                        <p:strVal val="visible"/>
                                      </p:to>
                                    </p:set>
                                    <p:animEffect transition="in" filter="blinds(horizontal)">
                                      <p:cBhvr>
                                        <p:cTn id="23" dur="500"/>
                                        <p:tgtEl>
                                          <p:spTgt spid="348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4824"/>
                                        </p:tgtEl>
                                        <p:attrNameLst>
                                          <p:attrName>style.visibility</p:attrName>
                                        </p:attrNameLst>
                                      </p:cBhvr>
                                      <p:to>
                                        <p:strVal val="visible"/>
                                      </p:to>
                                    </p:set>
                                    <p:animEffect transition="in" filter="blinds(horizontal)">
                                      <p:cBhvr>
                                        <p:cTn id="28" dur="500"/>
                                        <p:tgtEl>
                                          <p:spTgt spid="348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4826"/>
                                        </p:tgtEl>
                                        <p:attrNameLst>
                                          <p:attrName>style.visibility</p:attrName>
                                        </p:attrNameLst>
                                      </p:cBhvr>
                                      <p:to>
                                        <p:strVal val="visible"/>
                                      </p:to>
                                    </p:set>
                                    <p:animEffect transition="in" filter="blinds(horizontal)">
                                      <p:cBhvr>
                                        <p:cTn id="31"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P spid="34826"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9144000" cy="966787"/>
          </a:xfrm>
          <a:ln/>
        </p:spPr>
        <p:txBody>
          <a:bodyPr lIns="0" tIns="8229" rIns="0" bIns="0">
            <a:normAutofit fontScale="90000"/>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4000" dirty="0"/>
              <a:t>Learning </a:t>
            </a:r>
            <a:r>
              <a:rPr lang="en-US" altLang="zh-CN" sz="4000" dirty="0" smtClean="0"/>
              <a:t>Landmarks from</a:t>
            </a:r>
            <a:br>
              <a:rPr lang="en-US" altLang="zh-CN" sz="4000" dirty="0" smtClean="0"/>
            </a:br>
            <a:r>
              <a:rPr lang="en-US" altLang="zh-CN" sz="4000" dirty="0" smtClean="0"/>
              <a:t>Tourist Web Articles</a:t>
            </a:r>
            <a:endParaRPr lang="en-GB" sz="4000" dirty="0"/>
          </a:p>
        </p:txBody>
      </p:sp>
      <p:pic>
        <p:nvPicPr>
          <p:cNvPr id="36868" name="Picture 4"/>
          <p:cNvPicPr>
            <a:picLocks noChangeAspect="1" noChangeArrowheads="1"/>
          </p:cNvPicPr>
          <p:nvPr/>
        </p:nvPicPr>
        <p:blipFill>
          <a:blip r:embed="rId3"/>
          <a:srcRect/>
          <a:stretch>
            <a:fillRect/>
          </a:stretch>
        </p:blipFill>
        <p:spPr bwMode="auto">
          <a:xfrm>
            <a:off x="1219200" y="2667000"/>
            <a:ext cx="4800600" cy="303213"/>
          </a:xfrm>
          <a:prstGeom prst="rect">
            <a:avLst/>
          </a:prstGeom>
          <a:noFill/>
          <a:ln w="9525">
            <a:noFill/>
            <a:miter lim="800000"/>
            <a:headEnd/>
            <a:tailEnd/>
          </a:ln>
          <a:effectLst/>
        </p:spPr>
      </p:pic>
      <p:pic>
        <p:nvPicPr>
          <p:cNvPr id="36869" name="Picture 5"/>
          <p:cNvPicPr>
            <a:picLocks noChangeAspect="1" noChangeArrowheads="1"/>
          </p:cNvPicPr>
          <p:nvPr/>
        </p:nvPicPr>
        <p:blipFill>
          <a:blip r:embed="rId4"/>
          <a:srcRect/>
          <a:stretch>
            <a:fillRect/>
          </a:stretch>
        </p:blipFill>
        <p:spPr bwMode="auto">
          <a:xfrm>
            <a:off x="6705600" y="752409"/>
            <a:ext cx="2362200" cy="3590992"/>
          </a:xfrm>
          <a:prstGeom prst="rect">
            <a:avLst/>
          </a:prstGeom>
          <a:noFill/>
          <a:ln w="9525">
            <a:noFill/>
            <a:round/>
            <a:headEnd/>
            <a:tailEnd/>
          </a:ln>
          <a:effectLst/>
        </p:spPr>
      </p:pic>
      <p:pic>
        <p:nvPicPr>
          <p:cNvPr id="36873" name="Picture 9" descr="html document tree"/>
          <p:cNvPicPr>
            <a:picLocks noChangeAspect="1" noChangeArrowheads="1"/>
          </p:cNvPicPr>
          <p:nvPr/>
        </p:nvPicPr>
        <p:blipFill>
          <a:blip r:embed="rId5"/>
          <a:srcRect/>
          <a:stretch>
            <a:fillRect/>
          </a:stretch>
        </p:blipFill>
        <p:spPr bwMode="auto">
          <a:xfrm>
            <a:off x="5519738" y="3048000"/>
            <a:ext cx="3624262" cy="3470275"/>
          </a:xfrm>
          <a:prstGeom prst="rect">
            <a:avLst/>
          </a:prstGeom>
          <a:noFill/>
        </p:spPr>
      </p:pic>
      <p:sp>
        <p:nvSpPr>
          <p:cNvPr id="36867" name="Rectangle 3"/>
          <p:cNvSpPr>
            <a:spLocks noGrp="1" noChangeArrowheads="1"/>
          </p:cNvSpPr>
          <p:nvPr>
            <p:ph type="body" idx="1"/>
          </p:nvPr>
        </p:nvSpPr>
        <p:spPr>
          <a:xfrm>
            <a:off x="228600" y="1600200"/>
            <a:ext cx="6019800" cy="4527550"/>
          </a:xfrm>
          <a:ln/>
        </p:spPr>
        <p:txBody>
          <a:bodyPr lIns="0" tIns="7314" rIns="0" bIns="0"/>
          <a:lstStyle/>
          <a:p>
            <a:pPr marL="431800" indent="-323850" defTabSz="449263">
              <a:lnSpc>
                <a:spcPct val="80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Explore article corpus in wikitravel.com 	</a:t>
            </a:r>
          </a:p>
          <a:p>
            <a:pPr marL="431800" indent="-323850" defTabSz="449263">
              <a:lnSpc>
                <a:spcPct val="146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Assume a geographical hierarchy</a:t>
            </a:r>
          </a:p>
          <a:p>
            <a:pPr marL="431800" indent="-323850" defTabSz="449263">
              <a:lnSpc>
                <a:spcPct val="146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sz="2400" dirty="0"/>
          </a:p>
          <a:p>
            <a:pPr marL="431800" indent="-323850" defTabSz="449263">
              <a:lnSpc>
                <a:spcPct val="80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Landmark mining = named entity extraction </a:t>
            </a:r>
          </a:p>
          <a:p>
            <a:pPr marL="431800" indent="-323850" defTabSz="449263">
              <a:lnSpc>
                <a:spcPct val="146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HTML is a structure tree</a:t>
            </a:r>
          </a:p>
          <a:p>
            <a:pPr marL="863600" lvl="1" indent="-287338" defTabSz="449263">
              <a:lnSpc>
                <a:spcPct val="146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800" dirty="0"/>
              <a:t>Node: </a:t>
            </a:r>
            <a:r>
              <a:rPr lang="en-GB" sz="1800" dirty="0" smtClean="0"/>
              <a:t>an </a:t>
            </a:r>
            <a:r>
              <a:rPr lang="en-GB" sz="1800" dirty="0"/>
              <a:t>HTML tag</a:t>
            </a:r>
          </a:p>
          <a:p>
            <a:pPr marL="863600" lvl="1" indent="-287338" defTabSz="449263">
              <a:lnSpc>
                <a:spcPct val="146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800" dirty="0"/>
              <a:t>Value: text</a:t>
            </a:r>
          </a:p>
          <a:p>
            <a:pPr marL="431800" indent="-323850" defTabSz="449263">
              <a:lnSpc>
                <a:spcPct val="105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Classify each tree </a:t>
            </a:r>
            <a:r>
              <a:rPr lang="en-GB" sz="2400" dirty="0" smtClean="0"/>
              <a:t>node </a:t>
            </a:r>
            <a:r>
              <a:rPr lang="en-GB" sz="2400" dirty="0"/>
              <a:t>based on semantic clues embedded in the document structure</a:t>
            </a:r>
            <a:endParaRPr lang="en-GB" sz="2000" dirty="0"/>
          </a:p>
        </p:txBody>
      </p:sp>
    </p:spTree>
    <p:extLst>
      <p:ext uri="{BB962C8B-B14F-4D97-AF65-F5344CB8AC3E}">
        <p14:creationId xmlns:p14="http://schemas.microsoft.com/office/powerpoint/2010/main" val="34479985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1"/>
            <a:ext cx="9144000" cy="1143000"/>
          </a:xfrm>
          <a:ln/>
        </p:spPr>
        <p:txBody>
          <a:bodyPr lIns="0" tIns="8229" rIns="0" bIns="0">
            <a:normAutofit fontScale="90000"/>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sz="4000" dirty="0"/>
              <a:t>Learning </a:t>
            </a:r>
            <a:r>
              <a:rPr lang="en-US" altLang="zh-CN" sz="4000" dirty="0" smtClean="0"/>
              <a:t>Landmarks from</a:t>
            </a:r>
            <a:br>
              <a:rPr lang="en-US" altLang="zh-CN" sz="4000" dirty="0" smtClean="0"/>
            </a:br>
            <a:r>
              <a:rPr lang="en-US" altLang="zh-CN" sz="4000" dirty="0" smtClean="0"/>
              <a:t>Tourist Web Articles</a:t>
            </a:r>
            <a:endParaRPr lang="en-GB" sz="4000" dirty="0"/>
          </a:p>
        </p:txBody>
      </p:sp>
      <p:sp>
        <p:nvSpPr>
          <p:cNvPr id="40963" name="Rectangle 3"/>
          <p:cNvSpPr>
            <a:spLocks noGrp="1" noChangeArrowheads="1"/>
          </p:cNvSpPr>
          <p:nvPr>
            <p:ph type="body" idx="1"/>
          </p:nvPr>
        </p:nvSpPr>
        <p:spPr>
          <a:xfrm>
            <a:off x="304801" y="1658938"/>
            <a:ext cx="5334000" cy="4525962"/>
          </a:xfrm>
          <a:ln/>
        </p:spPr>
        <p:txBody>
          <a:bodyPr lIns="0" tIns="7314" rIns="0" bIns="0"/>
          <a:lstStyle/>
          <a:p>
            <a:pPr marL="431800" indent="-323850" defTabSz="449263">
              <a:lnSpc>
                <a:spcPct val="80000"/>
              </a:lnSpc>
              <a:buSzPct val="45000"/>
              <a:buFont typeface="Wingdings" pitchFamily="2" charset="2"/>
              <a:buChar char=""/>
              <a:tabLst>
                <a:tab pos="723900" algn="l"/>
                <a:tab pos="1447800" algn="l"/>
                <a:tab pos="2171700" algn="l"/>
                <a:tab pos="2895600" algn="l"/>
                <a:tab pos="3619500" algn="l"/>
                <a:tab pos="4343400" algn="l"/>
                <a:tab pos="5067300" algn="l"/>
                <a:tab pos="5791200" algn="l"/>
              </a:tabLst>
            </a:pPr>
            <a:r>
              <a:rPr lang="en-GB" sz="2400" dirty="0"/>
              <a:t>Heuristic rules</a:t>
            </a:r>
          </a:p>
          <a:p>
            <a:pPr marL="863600" lvl="1" indent="-287338" defTabSz="449263">
              <a:lnSpc>
                <a:spcPct val="80000"/>
              </a:lnSpc>
              <a:buSzPct val="75000"/>
              <a:buFont typeface="Symbol" pitchFamily="18" charset="2"/>
              <a:buChar char=""/>
              <a:tabLst>
                <a:tab pos="723900" algn="l"/>
                <a:tab pos="1447800" algn="l"/>
                <a:tab pos="2171700" algn="l"/>
                <a:tab pos="2895600" algn="l"/>
                <a:tab pos="3619500" algn="l"/>
                <a:tab pos="4343400" algn="l"/>
                <a:tab pos="5067300" algn="l"/>
                <a:tab pos="5791200" algn="l"/>
              </a:tabLst>
            </a:pPr>
            <a:r>
              <a:rPr lang="en-GB" sz="2000" dirty="0"/>
              <a:t>nodes are in "To See" or "See" section</a:t>
            </a:r>
          </a:p>
          <a:p>
            <a:pPr marL="863600" lvl="1" indent="-287338" defTabSz="449263">
              <a:lnSpc>
                <a:spcPct val="80000"/>
              </a:lnSpc>
              <a:buSzPct val="75000"/>
              <a:buFont typeface="Symbol" pitchFamily="18" charset="2"/>
              <a:buChar char=""/>
              <a:tabLst>
                <a:tab pos="723900" algn="l"/>
                <a:tab pos="1447800" algn="l"/>
                <a:tab pos="2171700" algn="l"/>
                <a:tab pos="2895600" algn="l"/>
                <a:tab pos="3619500" algn="l"/>
                <a:tab pos="4343400" algn="l"/>
                <a:tab pos="5067300" algn="l"/>
                <a:tab pos="5791200" algn="l"/>
              </a:tabLst>
            </a:pPr>
            <a:r>
              <a:rPr lang="en-GB" sz="2000" dirty="0"/>
              <a:t>nodes are children of “bullet list” </a:t>
            </a:r>
            <a:r>
              <a:rPr lang="en-GB" sz="2000" dirty="0" smtClean="0"/>
              <a:t>nodes</a:t>
            </a:r>
            <a:endParaRPr lang="en-GB" sz="2000" dirty="0"/>
          </a:p>
          <a:p>
            <a:pPr marL="863600" lvl="1" indent="-287338" defTabSz="449263">
              <a:lnSpc>
                <a:spcPct val="80000"/>
              </a:lnSpc>
              <a:buSzPct val="75000"/>
              <a:buFont typeface="Symbol" pitchFamily="18" charset="2"/>
              <a:buChar char=""/>
              <a:tabLst>
                <a:tab pos="723900" algn="l"/>
                <a:tab pos="1447800" algn="l"/>
                <a:tab pos="2171700" algn="l"/>
                <a:tab pos="2895600" algn="l"/>
                <a:tab pos="3619500" algn="l"/>
                <a:tab pos="4343400" algn="l"/>
                <a:tab pos="5067300" algn="l"/>
                <a:tab pos="5791200" algn="l"/>
              </a:tabLst>
            </a:pPr>
            <a:r>
              <a:rPr lang="en-GB" sz="2000" dirty="0"/>
              <a:t>Nodes indicate bold font format</a:t>
            </a:r>
            <a:r>
              <a:rPr lang="en-GB" sz="2000" i="1" dirty="0"/>
              <a:t> </a:t>
            </a:r>
            <a:endParaRPr lang="en-GB" sz="2000" i="1" dirty="0" smtClean="0"/>
          </a:p>
          <a:p>
            <a:pPr marL="863600" lvl="1" indent="-287338" defTabSz="449263">
              <a:lnSpc>
                <a:spcPct val="80000"/>
              </a:lnSpc>
              <a:buSzPct val="75000"/>
              <a:buNone/>
              <a:tabLst>
                <a:tab pos="723900" algn="l"/>
                <a:tab pos="1447800" algn="l"/>
                <a:tab pos="2171700" algn="l"/>
                <a:tab pos="2895600" algn="l"/>
                <a:tab pos="3619500" algn="l"/>
                <a:tab pos="4343400" algn="l"/>
                <a:tab pos="5067300" algn="l"/>
                <a:tab pos="5791200" algn="l"/>
              </a:tabLst>
            </a:pPr>
            <a:endParaRPr lang="en-GB" sz="2000" i="1" dirty="0"/>
          </a:p>
          <a:p>
            <a:pPr marL="431800" indent="-323850" defTabSz="449263">
              <a:lnSpc>
                <a:spcPct val="80000"/>
              </a:lnSpc>
              <a:buSzPct val="45000"/>
              <a:buFont typeface="Wingdings" pitchFamily="2" charset="2"/>
              <a:buChar char=""/>
              <a:tabLst>
                <a:tab pos="723900" algn="l"/>
                <a:tab pos="1447800" algn="l"/>
                <a:tab pos="2171700" algn="l"/>
                <a:tab pos="2895600" algn="l"/>
                <a:tab pos="3619500" algn="l"/>
                <a:tab pos="4343400" algn="l"/>
                <a:tab pos="5067300" algn="l"/>
                <a:tab pos="5791200" algn="l"/>
              </a:tabLst>
            </a:pPr>
            <a:r>
              <a:rPr lang="en-GB" sz="2400" dirty="0"/>
              <a:t>Extract all named entities as landmark </a:t>
            </a:r>
            <a:r>
              <a:rPr lang="en-GB" sz="2400" dirty="0" smtClean="0"/>
              <a:t>candidates</a:t>
            </a:r>
          </a:p>
          <a:p>
            <a:pPr marL="431800" indent="-323850" defTabSz="449263">
              <a:lnSpc>
                <a:spcPct val="80000"/>
              </a:lnSpc>
              <a:buSzPct val="45000"/>
              <a:buNone/>
              <a:tabLst>
                <a:tab pos="723900" algn="l"/>
                <a:tab pos="1447800" algn="l"/>
                <a:tab pos="2171700" algn="l"/>
                <a:tab pos="2895600" algn="l"/>
                <a:tab pos="3619500" algn="l"/>
                <a:tab pos="4343400" algn="l"/>
                <a:tab pos="5067300" algn="l"/>
                <a:tab pos="5791200" algn="l"/>
              </a:tabLst>
            </a:pPr>
            <a:endParaRPr lang="en-GB" sz="2400" dirty="0"/>
          </a:p>
          <a:p>
            <a:pPr marL="431800" indent="-323850" defTabSz="449263">
              <a:lnSpc>
                <a:spcPct val="80000"/>
              </a:lnSpc>
              <a:buSzPct val="45000"/>
              <a:buFont typeface="Wingdings" pitchFamily="2" charset="2"/>
              <a:buChar char=""/>
              <a:tabLst>
                <a:tab pos="723900" algn="l"/>
                <a:tab pos="1447800" algn="l"/>
                <a:tab pos="2171700" algn="l"/>
                <a:tab pos="2895600" algn="l"/>
                <a:tab pos="3619500" algn="l"/>
                <a:tab pos="4343400" algn="l"/>
                <a:tab pos="5067300" algn="l"/>
                <a:tab pos="5791200" algn="l"/>
              </a:tabLst>
            </a:pPr>
            <a:r>
              <a:rPr lang="en-GB" sz="2400" dirty="0"/>
              <a:t>Validate by visual models</a:t>
            </a:r>
          </a:p>
        </p:txBody>
      </p:sp>
      <p:pic>
        <p:nvPicPr>
          <p:cNvPr id="40964" name="Picture 4"/>
          <p:cNvPicPr>
            <a:picLocks noChangeAspect="1" noChangeArrowheads="1"/>
          </p:cNvPicPr>
          <p:nvPr/>
        </p:nvPicPr>
        <p:blipFill>
          <a:blip r:embed="rId3"/>
          <a:srcRect/>
          <a:stretch>
            <a:fillRect/>
          </a:stretch>
        </p:blipFill>
        <p:spPr bwMode="auto">
          <a:xfrm>
            <a:off x="5715000" y="1676400"/>
            <a:ext cx="3109913" cy="1244600"/>
          </a:xfrm>
          <a:prstGeom prst="rect">
            <a:avLst/>
          </a:prstGeom>
          <a:noFill/>
          <a:ln w="9525">
            <a:noFill/>
            <a:round/>
            <a:headEnd/>
            <a:tailEnd/>
          </a:ln>
          <a:effectLst/>
        </p:spPr>
      </p:pic>
      <p:pic>
        <p:nvPicPr>
          <p:cNvPr id="40965" name="Picture 5"/>
          <p:cNvPicPr>
            <a:picLocks noChangeAspect="1" noChangeArrowheads="1"/>
          </p:cNvPicPr>
          <p:nvPr/>
        </p:nvPicPr>
        <p:blipFill>
          <a:blip r:embed="rId4"/>
          <a:srcRect/>
          <a:stretch>
            <a:fillRect/>
          </a:stretch>
        </p:blipFill>
        <p:spPr bwMode="auto">
          <a:xfrm>
            <a:off x="5751513" y="3008313"/>
            <a:ext cx="3098800" cy="2587625"/>
          </a:xfrm>
          <a:prstGeom prst="rect">
            <a:avLst/>
          </a:prstGeom>
          <a:noFill/>
          <a:ln w="9525">
            <a:noFill/>
            <a:round/>
            <a:headEnd/>
            <a:tailEnd/>
          </a:ln>
          <a:effectLst/>
        </p:spPr>
      </p:pic>
      <p:sp>
        <p:nvSpPr>
          <p:cNvPr id="40966" name="AutoShape 6"/>
          <p:cNvSpPr>
            <a:spLocks noChangeArrowheads="1"/>
          </p:cNvSpPr>
          <p:nvPr/>
        </p:nvSpPr>
        <p:spPr bwMode="auto">
          <a:xfrm>
            <a:off x="5740400" y="2997200"/>
            <a:ext cx="414338" cy="207963"/>
          </a:xfrm>
          <a:prstGeom prst="roundRect">
            <a:avLst>
              <a:gd name="adj" fmla="val 694"/>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40967" name="AutoShape 7"/>
          <p:cNvSpPr>
            <a:spLocks noChangeArrowheads="1"/>
          </p:cNvSpPr>
          <p:nvPr/>
        </p:nvSpPr>
        <p:spPr bwMode="auto">
          <a:xfrm>
            <a:off x="5807075" y="4689475"/>
            <a:ext cx="600075" cy="207963"/>
          </a:xfrm>
          <a:prstGeom prst="roundRect">
            <a:avLst>
              <a:gd name="adj" fmla="val 694"/>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40968" name="AutoShape 8"/>
          <p:cNvSpPr>
            <a:spLocks noChangeArrowheads="1"/>
          </p:cNvSpPr>
          <p:nvPr/>
        </p:nvSpPr>
        <p:spPr bwMode="auto">
          <a:xfrm>
            <a:off x="5807075" y="5081588"/>
            <a:ext cx="600075" cy="206375"/>
          </a:xfrm>
          <a:prstGeom prst="roundRect">
            <a:avLst>
              <a:gd name="adj" fmla="val 694"/>
            </a:avLst>
          </a:prstGeom>
          <a:solidFill>
            <a:srgbClr val="99CCFF">
              <a:alpha val="0"/>
            </a:srgbClr>
          </a:solidFill>
          <a:ln w="18360">
            <a:solidFill>
              <a:srgbClr val="FF0000"/>
            </a:solidFill>
            <a:round/>
            <a:headEnd/>
            <a:tailEnd/>
          </a:ln>
          <a:effectLst/>
        </p:spPr>
        <p:txBody>
          <a:bodyPr wrap="none" anchor="ctr"/>
          <a:lstStyle/>
          <a:p>
            <a:endParaRPr lang="en-US"/>
          </a:p>
        </p:txBody>
      </p:sp>
      <p:sp>
        <p:nvSpPr>
          <p:cNvPr id="40969" name="AutoShape 9"/>
          <p:cNvSpPr>
            <a:spLocks noChangeArrowheads="1"/>
          </p:cNvSpPr>
          <p:nvPr/>
        </p:nvSpPr>
        <p:spPr bwMode="auto">
          <a:xfrm>
            <a:off x="5807075" y="5375275"/>
            <a:ext cx="600075" cy="206375"/>
          </a:xfrm>
          <a:prstGeom prst="roundRect">
            <a:avLst>
              <a:gd name="adj" fmla="val 694"/>
            </a:avLst>
          </a:prstGeom>
          <a:solidFill>
            <a:srgbClr val="99CCFF">
              <a:alpha val="0"/>
            </a:srgbClr>
          </a:solidFill>
          <a:ln w="18360">
            <a:solidFill>
              <a:srgbClr val="FF0000"/>
            </a:solidFill>
            <a:round/>
            <a:headEnd/>
            <a:tailEnd/>
          </a:ln>
          <a:effectLst/>
        </p:spPr>
        <p:txBody>
          <a:bodyPr wrap="none" anchor="ctr"/>
          <a:lstStyle/>
          <a:p>
            <a:endParaRPr lang="en-US"/>
          </a:p>
        </p:txBody>
      </p:sp>
    </p:spTree>
    <p:extLst>
      <p:ext uri="{BB962C8B-B14F-4D97-AF65-F5344CB8AC3E}">
        <p14:creationId xmlns:p14="http://schemas.microsoft.com/office/powerpoint/2010/main" val="39473767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1417638"/>
          </a:xfrm>
        </p:spPr>
        <p:txBody>
          <a:bodyPr/>
          <a:lstStyle/>
          <a:p>
            <a:r>
              <a:rPr lang="en-US" altLang="zh-CN" sz="4000" dirty="0"/>
              <a:t>Experiments: </a:t>
            </a:r>
            <a:r>
              <a:rPr lang="en-US" altLang="zh-CN" sz="4000" dirty="0" smtClean="0"/>
              <a:t> Statistics of</a:t>
            </a:r>
            <a:br>
              <a:rPr lang="en-US" altLang="zh-CN" sz="4000" dirty="0" smtClean="0"/>
            </a:br>
            <a:r>
              <a:rPr lang="en-US" altLang="zh-CN" sz="4000" dirty="0" smtClean="0"/>
              <a:t>Learned Landmarks</a:t>
            </a:r>
            <a:endParaRPr lang="en-US" altLang="zh-CN" sz="4000" dirty="0"/>
          </a:p>
        </p:txBody>
      </p:sp>
      <p:pic>
        <p:nvPicPr>
          <p:cNvPr id="56325" name="Picture 5"/>
          <p:cNvPicPr>
            <a:picLocks noChangeAspect="1" noChangeArrowheads="1"/>
          </p:cNvPicPr>
          <p:nvPr/>
        </p:nvPicPr>
        <p:blipFill>
          <a:blip r:embed="rId3"/>
          <a:srcRect/>
          <a:stretch>
            <a:fillRect/>
          </a:stretch>
        </p:blipFill>
        <p:spPr bwMode="auto">
          <a:xfrm>
            <a:off x="381000" y="4013200"/>
            <a:ext cx="8534400" cy="2844800"/>
          </a:xfrm>
          <a:prstGeom prst="rect">
            <a:avLst/>
          </a:prstGeom>
          <a:noFill/>
          <a:ln w="9525">
            <a:noFill/>
            <a:miter lim="800000"/>
            <a:headEnd/>
            <a:tailEnd/>
          </a:ln>
          <a:effectLst/>
        </p:spPr>
      </p:pic>
      <p:graphicFrame>
        <p:nvGraphicFramePr>
          <p:cNvPr id="56382" name="Group 62"/>
          <p:cNvGraphicFramePr>
            <a:graphicFrameLocks noGrp="1"/>
          </p:cNvGraphicFramePr>
          <p:nvPr>
            <p:ph idx="1"/>
            <p:extLst>
              <p:ext uri="{D42A27DB-BD31-4B8C-83A1-F6EECF244321}">
                <p14:modId xmlns:p14="http://schemas.microsoft.com/office/powerpoint/2010/main" val="3021142190"/>
              </p:ext>
            </p:extLst>
          </p:nvPr>
        </p:nvGraphicFramePr>
        <p:xfrm>
          <a:off x="381000" y="1676400"/>
          <a:ext cx="4114800" cy="1737360"/>
        </p:xfrm>
        <a:graphic>
          <a:graphicData uri="http://schemas.openxmlformats.org/drawingml/2006/table">
            <a:tbl>
              <a:tblPr/>
              <a:tblGrid>
                <a:gridCol w="1393825"/>
                <a:gridCol w="963613"/>
                <a:gridCol w="919162"/>
                <a:gridCol w="838200"/>
              </a:tblGrid>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Helvetica"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1" u="none" strike="noStrike" cap="none" normalizeH="0" baseline="0" dirty="0" smtClean="0">
                          <a:ln>
                            <a:noFill/>
                          </a:ln>
                          <a:solidFill>
                            <a:schemeClr val="tx1"/>
                          </a:solidFill>
                          <a:effectLst/>
                          <a:latin typeface="Helvetica" pitchFamily="34" charset="0"/>
                          <a:ea typeface="宋体" pitchFamily="2" charset="-122"/>
                        </a:rPr>
                        <a:t>From photos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1" u="none" strike="noStrike" cap="none" normalizeH="0" baseline="0" dirty="0" smtClean="0">
                          <a:ln>
                            <a:noFill/>
                          </a:ln>
                          <a:solidFill>
                            <a:schemeClr val="tx1"/>
                          </a:solidFill>
                          <a:effectLst/>
                          <a:latin typeface="Helvetica" pitchFamily="34" charset="0"/>
                          <a:ea typeface="宋体" pitchFamily="2" charset="-122"/>
                        </a:rPr>
                        <a:t>From articles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1" u="none" strike="noStrike" cap="none" normalizeH="0" baseline="0" dirty="0" smtClean="0">
                          <a:ln>
                            <a:noFill/>
                          </a:ln>
                          <a:solidFill>
                            <a:schemeClr val="tx1"/>
                          </a:solidFill>
                          <a:effectLst/>
                          <a:latin typeface="Helvetica" pitchFamily="34" charset="0"/>
                          <a:ea typeface="宋体" pitchFamily="2" charset="-122"/>
                        </a:rPr>
                        <a:t>Total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Landmark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3,246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5,486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City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Helvetica" pitchFamily="34" charset="0"/>
                          <a:ea typeface="宋体" pitchFamily="2" charset="-122"/>
                        </a:rPr>
                        <a:t>626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1,259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Helvetica" pitchFamily="34" charset="0"/>
                          <a:ea typeface="宋体" pitchFamily="2" charset="-122"/>
                        </a:rPr>
                        <a:t>Country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Helvetica" pitchFamily="34" charset="0"/>
                          <a:ea typeface="宋体" pitchFamily="2" charset="-122"/>
                        </a:rPr>
                        <a:t>104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Helvetica" pitchFamily="34" charset="0"/>
                          <a:ea typeface="宋体" pitchFamily="2" charset="-122"/>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Helvetica" pitchFamily="34" charset="0"/>
                          <a:ea typeface="宋体" pitchFamily="2" charset="-122"/>
                        </a:rPr>
                        <a:t>144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6383" name="Picture 63"/>
          <p:cNvPicPr>
            <a:picLocks noChangeAspect="1" noChangeArrowheads="1"/>
          </p:cNvPicPr>
          <p:nvPr/>
        </p:nvPicPr>
        <p:blipFill>
          <a:blip r:embed="rId4"/>
          <a:srcRect/>
          <a:stretch>
            <a:fillRect/>
          </a:stretch>
        </p:blipFill>
        <p:spPr bwMode="auto">
          <a:xfrm>
            <a:off x="4695825" y="1752600"/>
            <a:ext cx="4448175" cy="1690688"/>
          </a:xfrm>
          <a:prstGeom prst="rect">
            <a:avLst/>
          </a:prstGeom>
          <a:noFill/>
          <a:ln w="9525">
            <a:noFill/>
            <a:miter lim="800000"/>
            <a:headEnd/>
            <a:tailEnd/>
          </a:ln>
          <a:effectLst/>
        </p:spPr>
      </p:pic>
      <p:sp>
        <p:nvSpPr>
          <p:cNvPr id="56385" name="Text Box 65"/>
          <p:cNvSpPr txBox="1">
            <a:spLocks noChangeArrowheads="1"/>
          </p:cNvSpPr>
          <p:nvPr/>
        </p:nvSpPr>
        <p:spPr bwMode="auto">
          <a:xfrm>
            <a:off x="1066800" y="3595688"/>
            <a:ext cx="3917950" cy="366712"/>
          </a:xfrm>
          <a:prstGeom prst="rect">
            <a:avLst/>
          </a:prstGeom>
          <a:noFill/>
          <a:ln w="9525">
            <a:noFill/>
            <a:miter lim="800000"/>
            <a:headEnd/>
            <a:tailEnd/>
          </a:ln>
          <a:effectLst/>
        </p:spPr>
        <p:txBody>
          <a:bodyPr wrap="none">
            <a:spAutoFit/>
          </a:bodyPr>
          <a:lstStyle/>
          <a:p>
            <a:r>
              <a:rPr lang="en-US" altLang="zh-CN" b="0"/>
              <a:t>small overlap: 174 landmarks shared</a:t>
            </a:r>
          </a:p>
        </p:txBody>
      </p:sp>
      <p:sp>
        <p:nvSpPr>
          <p:cNvPr id="56386" name="Line 66"/>
          <p:cNvSpPr>
            <a:spLocks noChangeShapeType="1"/>
          </p:cNvSpPr>
          <p:nvPr/>
        </p:nvSpPr>
        <p:spPr bwMode="auto">
          <a:xfrm>
            <a:off x="2286000" y="3429000"/>
            <a:ext cx="152400" cy="228600"/>
          </a:xfrm>
          <a:prstGeom prst="line">
            <a:avLst/>
          </a:prstGeom>
          <a:noFill/>
          <a:ln w="25400">
            <a:solidFill>
              <a:schemeClr val="tx1"/>
            </a:solidFill>
            <a:round/>
            <a:headEnd/>
            <a:tailEnd type="triangle" w="med" len="med"/>
          </a:ln>
          <a:effectLst/>
        </p:spPr>
        <p:txBody>
          <a:bodyPr/>
          <a:lstStyle/>
          <a:p>
            <a:endParaRPr lang="en-US"/>
          </a:p>
        </p:txBody>
      </p:sp>
      <p:sp>
        <p:nvSpPr>
          <p:cNvPr id="56387" name="Line 67"/>
          <p:cNvSpPr>
            <a:spLocks noChangeShapeType="1"/>
          </p:cNvSpPr>
          <p:nvPr/>
        </p:nvSpPr>
        <p:spPr bwMode="auto">
          <a:xfrm flipH="1">
            <a:off x="2971800" y="3429000"/>
            <a:ext cx="152400" cy="228600"/>
          </a:xfrm>
          <a:prstGeom prst="line">
            <a:avLst/>
          </a:prstGeom>
          <a:noFill/>
          <a:ln w="25400">
            <a:solidFill>
              <a:schemeClr val="tx1"/>
            </a:solidFill>
            <a:round/>
            <a:headEnd/>
            <a:tailEnd type="triangle" w="med" len="med"/>
          </a:ln>
          <a:effectLst/>
        </p:spPr>
        <p:txBody>
          <a:bodyPr/>
          <a:lstStyle/>
          <a:p>
            <a:endParaRPr lang="en-US"/>
          </a:p>
        </p:txBody>
      </p:sp>
      <p:sp>
        <p:nvSpPr>
          <p:cNvPr id="56388" name="Rectangle 68"/>
          <p:cNvSpPr>
            <a:spLocks noChangeArrowheads="1"/>
          </p:cNvSpPr>
          <p:nvPr/>
        </p:nvSpPr>
        <p:spPr bwMode="auto">
          <a:xfrm>
            <a:off x="6934200" y="1752600"/>
            <a:ext cx="228600" cy="1295400"/>
          </a:xfrm>
          <a:prstGeom prst="rect">
            <a:avLst/>
          </a:prstGeom>
          <a:solidFill>
            <a:srgbClr val="FF6600">
              <a:alpha val="39000"/>
            </a:srgbClr>
          </a:solidFill>
          <a:ln w="9525">
            <a:solidFill>
              <a:schemeClr val="tx1"/>
            </a:solidFill>
            <a:miter lim="800000"/>
            <a:headEnd/>
            <a:tailEnd/>
          </a:ln>
          <a:effectLst/>
        </p:spPr>
        <p:txBody>
          <a:bodyPr wrap="none" anchor="ctr"/>
          <a:lstStyle/>
          <a:p>
            <a:endParaRPr lang="en-US"/>
          </a:p>
        </p:txBody>
      </p:sp>
      <p:sp>
        <p:nvSpPr>
          <p:cNvPr id="56389" name="Text Box 69"/>
          <p:cNvSpPr txBox="1">
            <a:spLocks noChangeArrowheads="1"/>
          </p:cNvSpPr>
          <p:nvPr/>
        </p:nvSpPr>
        <p:spPr bwMode="auto">
          <a:xfrm>
            <a:off x="6096000" y="1243013"/>
            <a:ext cx="2305050" cy="581025"/>
          </a:xfrm>
          <a:prstGeom prst="rect">
            <a:avLst/>
          </a:prstGeom>
          <a:noFill/>
          <a:ln w="9525">
            <a:noFill/>
            <a:miter lim="800000"/>
            <a:headEnd/>
            <a:tailEnd/>
          </a:ln>
          <a:effectLst/>
        </p:spPr>
        <p:txBody>
          <a:bodyPr wrap="none">
            <a:spAutoFit/>
          </a:bodyPr>
          <a:lstStyle/>
          <a:p>
            <a:r>
              <a:rPr lang="en-US" altLang="zh-CN" sz="1600">
                <a:solidFill>
                  <a:schemeClr val="bg2"/>
                </a:solidFill>
              </a:rPr>
              <a:t>China: 101 landmarks</a:t>
            </a:r>
          </a:p>
          <a:p>
            <a:r>
              <a:rPr lang="en-US" altLang="zh-CN" sz="1600">
                <a:solidFill>
                  <a:schemeClr val="bg2"/>
                </a:solidFill>
              </a:rPr>
              <a:t>Under-counted! Why?</a:t>
            </a:r>
          </a:p>
        </p:txBody>
      </p:sp>
      <p:sp>
        <p:nvSpPr>
          <p:cNvPr id="56390" name="Rectangle 70"/>
          <p:cNvSpPr>
            <a:spLocks noChangeArrowheads="1"/>
          </p:cNvSpPr>
          <p:nvPr/>
        </p:nvSpPr>
        <p:spPr bwMode="auto">
          <a:xfrm>
            <a:off x="4953000" y="1752600"/>
            <a:ext cx="228600" cy="1295400"/>
          </a:xfrm>
          <a:prstGeom prst="rect">
            <a:avLst/>
          </a:prstGeom>
          <a:solidFill>
            <a:srgbClr val="FF6600">
              <a:alpha val="39000"/>
            </a:srgbClr>
          </a:solidFill>
          <a:ln w="9525">
            <a:solidFill>
              <a:schemeClr val="tx1"/>
            </a:solidFill>
            <a:miter lim="800000"/>
            <a:headEnd/>
            <a:tailEnd/>
          </a:ln>
          <a:effectLst/>
        </p:spPr>
        <p:txBody>
          <a:bodyPr wrap="none" anchor="ctr"/>
          <a:lstStyle/>
          <a:p>
            <a:endParaRPr lang="en-US"/>
          </a:p>
        </p:txBody>
      </p:sp>
      <p:sp>
        <p:nvSpPr>
          <p:cNvPr id="56391" name="Text Box 71"/>
          <p:cNvSpPr txBox="1">
            <a:spLocks noChangeArrowheads="1"/>
          </p:cNvSpPr>
          <p:nvPr/>
        </p:nvSpPr>
        <p:spPr bwMode="auto">
          <a:xfrm>
            <a:off x="4572000" y="3224213"/>
            <a:ext cx="3179763" cy="581025"/>
          </a:xfrm>
          <a:prstGeom prst="rect">
            <a:avLst/>
          </a:prstGeom>
          <a:noFill/>
          <a:ln w="9525">
            <a:noFill/>
            <a:miter lim="800000"/>
            <a:headEnd/>
            <a:tailEnd/>
          </a:ln>
          <a:effectLst/>
        </p:spPr>
        <p:txBody>
          <a:bodyPr wrap="none">
            <a:spAutoFit/>
          </a:bodyPr>
          <a:lstStyle/>
          <a:p>
            <a:r>
              <a:rPr lang="en-US" altLang="zh-CN" sz="1600">
                <a:solidFill>
                  <a:schemeClr val="bg2"/>
                </a:solidFill>
              </a:rPr>
              <a:t>U.S.- High internet penetration </a:t>
            </a:r>
          </a:p>
          <a:p>
            <a:r>
              <a:rPr lang="en-US" altLang="zh-CN" sz="1600">
                <a:solidFill>
                  <a:schemeClr val="bg2"/>
                </a:solidFill>
              </a:rPr>
              <a:t>rate &amp; enourmous tour site </a:t>
            </a:r>
          </a:p>
        </p:txBody>
      </p:sp>
    </p:spTree>
    <p:extLst>
      <p:ext uri="{BB962C8B-B14F-4D97-AF65-F5344CB8AC3E}">
        <p14:creationId xmlns:p14="http://schemas.microsoft.com/office/powerpoint/2010/main" val="3096531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86"/>
                                        </p:tgtEl>
                                        <p:attrNameLst>
                                          <p:attrName>style.visibility</p:attrName>
                                        </p:attrNameLst>
                                      </p:cBhvr>
                                      <p:to>
                                        <p:strVal val="visible"/>
                                      </p:to>
                                    </p:set>
                                    <p:animEffect transition="in" filter="blinds(horizontal)">
                                      <p:cBhvr>
                                        <p:cTn id="7" dur="500"/>
                                        <p:tgtEl>
                                          <p:spTgt spid="563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87"/>
                                        </p:tgtEl>
                                        <p:attrNameLst>
                                          <p:attrName>style.visibility</p:attrName>
                                        </p:attrNameLst>
                                      </p:cBhvr>
                                      <p:to>
                                        <p:strVal val="visible"/>
                                      </p:to>
                                    </p:set>
                                    <p:animEffect transition="in" filter="blinds(horizontal)">
                                      <p:cBhvr>
                                        <p:cTn id="10" dur="500"/>
                                        <p:tgtEl>
                                          <p:spTgt spid="5638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6385"/>
                                        </p:tgtEl>
                                        <p:attrNameLst>
                                          <p:attrName>style.visibility</p:attrName>
                                        </p:attrNameLst>
                                      </p:cBhvr>
                                      <p:to>
                                        <p:strVal val="visible"/>
                                      </p:to>
                                    </p:set>
                                    <p:animEffect transition="in" filter="blinds(horizontal)">
                                      <p:cBhvr>
                                        <p:cTn id="13" dur="500"/>
                                        <p:tgtEl>
                                          <p:spTgt spid="5638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6383"/>
                                        </p:tgtEl>
                                        <p:attrNameLst>
                                          <p:attrName>style.visibility</p:attrName>
                                        </p:attrNameLst>
                                      </p:cBhvr>
                                      <p:to>
                                        <p:strVal val="visible"/>
                                      </p:to>
                                    </p:set>
                                    <p:animEffect transition="in" filter="blinds(horizontal)">
                                      <p:cBhvr>
                                        <p:cTn id="18" dur="500"/>
                                        <p:tgtEl>
                                          <p:spTgt spid="5638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6391"/>
                                        </p:tgtEl>
                                        <p:attrNameLst>
                                          <p:attrName>style.visibility</p:attrName>
                                        </p:attrNameLst>
                                      </p:cBhvr>
                                      <p:to>
                                        <p:strVal val="visible"/>
                                      </p:to>
                                    </p:set>
                                    <p:animEffect transition="in" filter="blinds(horizontal)">
                                      <p:cBhvr>
                                        <p:cTn id="23" dur="500"/>
                                        <p:tgtEl>
                                          <p:spTgt spid="5639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6390"/>
                                        </p:tgtEl>
                                        <p:attrNameLst>
                                          <p:attrName>style.visibility</p:attrName>
                                        </p:attrNameLst>
                                      </p:cBhvr>
                                      <p:to>
                                        <p:strVal val="visible"/>
                                      </p:to>
                                    </p:set>
                                    <p:animEffect transition="in" filter="blinds(horizontal)">
                                      <p:cBhvr>
                                        <p:cTn id="26" dur="500"/>
                                        <p:tgtEl>
                                          <p:spTgt spid="5639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6389"/>
                                        </p:tgtEl>
                                        <p:attrNameLst>
                                          <p:attrName>style.visibility</p:attrName>
                                        </p:attrNameLst>
                                      </p:cBhvr>
                                      <p:to>
                                        <p:strVal val="visible"/>
                                      </p:to>
                                    </p:set>
                                    <p:animEffect transition="in" filter="blinds(horizontal)">
                                      <p:cBhvr>
                                        <p:cTn id="31" dur="500"/>
                                        <p:tgtEl>
                                          <p:spTgt spid="5638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6388"/>
                                        </p:tgtEl>
                                        <p:attrNameLst>
                                          <p:attrName>style.visibility</p:attrName>
                                        </p:attrNameLst>
                                      </p:cBhvr>
                                      <p:to>
                                        <p:strVal val="visible"/>
                                      </p:to>
                                    </p:set>
                                    <p:animEffect transition="in" filter="blinds(horizontal)">
                                      <p:cBhvr>
                                        <p:cTn id="34" dur="500"/>
                                        <p:tgtEl>
                                          <p:spTgt spid="5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85" grpId="0"/>
      <p:bldP spid="56386" grpId="0" animBg="1"/>
      <p:bldP spid="56387" grpId="0" animBg="1"/>
      <p:bldP spid="56388" grpId="0" animBg="1"/>
      <p:bldP spid="56389" grpId="0"/>
      <p:bldP spid="56390" grpId="0" animBg="1"/>
      <p:bldP spid="56391"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76213"/>
            <a:ext cx="9144000" cy="966787"/>
          </a:xfrm>
          <a:ln/>
        </p:spPr>
        <p:txBody>
          <a:bodyPr lIns="0" tIns="8229" rIns="0" bIns="0">
            <a:normAutofit fontScale="90000"/>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4000" dirty="0"/>
              <a:t>Learning </a:t>
            </a:r>
            <a:r>
              <a:rPr lang="en-US" altLang="zh-CN" sz="4000" dirty="0" smtClean="0"/>
              <a:t>Landmarks from</a:t>
            </a:r>
            <a:br>
              <a:rPr lang="en-US" altLang="zh-CN" sz="4000" dirty="0" smtClean="0"/>
            </a:br>
            <a:r>
              <a:rPr lang="en-US" altLang="zh-CN" sz="4000" dirty="0" smtClean="0"/>
              <a:t>Tourist Web Articles</a:t>
            </a:r>
            <a:endParaRPr lang="en-GB" sz="4000" dirty="0"/>
          </a:p>
        </p:txBody>
      </p:sp>
      <p:sp>
        <p:nvSpPr>
          <p:cNvPr id="45059" name="Rectangle 3"/>
          <p:cNvSpPr>
            <a:spLocks noGrp="1" noChangeArrowheads="1"/>
          </p:cNvSpPr>
          <p:nvPr>
            <p:ph type="body" idx="1"/>
          </p:nvPr>
        </p:nvSpPr>
        <p:spPr>
          <a:xfrm>
            <a:off x="457200" y="1600200"/>
            <a:ext cx="8231188" cy="4527550"/>
          </a:xfrm>
          <a:ln/>
        </p:spPr>
        <p:txBody>
          <a:bodyPr lIns="0" tIns="7314" rIns="0" bIns="0"/>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a:t>
            </a:r>
            <a:r>
              <a:rPr lang="en-GB" dirty="0" smtClean="0"/>
              <a:t>7,000 </a:t>
            </a:r>
            <a:r>
              <a:rPr lang="en-GB" dirty="0"/>
              <a:t>landmarks </a:t>
            </a:r>
            <a:r>
              <a:rPr lang="en-US" dirty="0"/>
              <a:t>from 787 cities in 145 </a:t>
            </a:r>
            <a:r>
              <a:rPr lang="en-US" dirty="0" smtClean="0"/>
              <a:t>countries</a:t>
            </a:r>
            <a:endParaRPr lang="en-US" dirty="0"/>
          </a:p>
          <a:p>
            <a:pPr marL="863600" lvl="1" indent="-287338"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More evenly distributed</a:t>
            </a:r>
          </a:p>
        </p:txBody>
      </p:sp>
      <p:pic>
        <p:nvPicPr>
          <p:cNvPr id="45062" name="Picture 6"/>
          <p:cNvPicPr>
            <a:picLocks noChangeAspect="1" noChangeArrowheads="1"/>
          </p:cNvPicPr>
          <p:nvPr/>
        </p:nvPicPr>
        <p:blipFill>
          <a:blip r:embed="rId3"/>
          <a:srcRect/>
          <a:stretch>
            <a:fillRect/>
          </a:stretch>
        </p:blipFill>
        <p:spPr bwMode="auto">
          <a:xfrm>
            <a:off x="954088" y="3276600"/>
            <a:ext cx="6970712" cy="3270250"/>
          </a:xfrm>
          <a:prstGeom prst="rect">
            <a:avLst/>
          </a:prstGeom>
          <a:noFill/>
          <a:ln w="9525">
            <a:noFill/>
            <a:miter lim="800000"/>
            <a:headEnd/>
            <a:tailEnd/>
          </a:ln>
          <a:effectLst/>
        </p:spPr>
      </p:pic>
    </p:spTree>
    <p:extLst>
      <p:ext uri="{BB962C8B-B14F-4D97-AF65-F5344CB8AC3E}">
        <p14:creationId xmlns:p14="http://schemas.microsoft.com/office/powerpoint/2010/main" val="23495607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0" y="0"/>
            <a:ext cx="9144000" cy="1417638"/>
          </a:xfrm>
        </p:spPr>
        <p:txBody>
          <a:bodyPr/>
          <a:lstStyle/>
          <a:p>
            <a:r>
              <a:rPr lang="en-US" altLang="zh-CN" sz="4000" dirty="0"/>
              <a:t>Unsupervised </a:t>
            </a:r>
            <a:r>
              <a:rPr lang="en-US" altLang="zh-CN" sz="4000" dirty="0" smtClean="0"/>
              <a:t>Learning of</a:t>
            </a:r>
            <a:br>
              <a:rPr lang="en-US" altLang="zh-CN" sz="4000" dirty="0" smtClean="0"/>
            </a:br>
            <a:r>
              <a:rPr lang="en-US" altLang="zh-CN" sz="4000" dirty="0" smtClean="0"/>
              <a:t>Landmark Images</a:t>
            </a:r>
            <a:endParaRPr lang="en-US" altLang="zh-CN" sz="4000" dirty="0"/>
          </a:p>
        </p:txBody>
      </p:sp>
      <p:sp>
        <p:nvSpPr>
          <p:cNvPr id="19465" name="Rectangle 9"/>
          <p:cNvSpPr>
            <a:spLocks noChangeArrowheads="1"/>
          </p:cNvSpPr>
          <p:nvPr/>
        </p:nvSpPr>
        <p:spPr bwMode="auto">
          <a:xfrm>
            <a:off x="1066800" y="1828800"/>
            <a:ext cx="11430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Geo-</a:t>
            </a:r>
          </a:p>
          <a:p>
            <a:pPr algn="ctr"/>
            <a:r>
              <a:rPr lang="en-US" altLang="zh-CN" sz="1600"/>
              <a:t>clusters</a:t>
            </a:r>
          </a:p>
        </p:txBody>
      </p:sp>
      <p:sp>
        <p:nvSpPr>
          <p:cNvPr id="19466" name="Rectangle 10"/>
          <p:cNvSpPr>
            <a:spLocks noChangeArrowheads="1"/>
          </p:cNvSpPr>
          <p:nvPr/>
        </p:nvSpPr>
        <p:spPr bwMode="auto">
          <a:xfrm>
            <a:off x="2362200" y="1828800"/>
            <a:ext cx="13716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Landmarks </a:t>
            </a:r>
          </a:p>
          <a:p>
            <a:pPr algn="ctr"/>
            <a:r>
              <a:rPr lang="en-US" altLang="zh-CN" sz="1600"/>
              <a:t>from tour </a:t>
            </a:r>
          </a:p>
          <a:p>
            <a:pPr algn="ctr"/>
            <a:r>
              <a:rPr lang="en-US" altLang="zh-CN" sz="1600"/>
              <a:t>articles</a:t>
            </a:r>
          </a:p>
        </p:txBody>
      </p:sp>
      <p:sp>
        <p:nvSpPr>
          <p:cNvPr id="19467" name="Line 11"/>
          <p:cNvSpPr>
            <a:spLocks noChangeShapeType="1"/>
          </p:cNvSpPr>
          <p:nvPr/>
        </p:nvSpPr>
        <p:spPr bwMode="auto">
          <a:xfrm>
            <a:off x="1600200" y="2971800"/>
            <a:ext cx="609600" cy="609600"/>
          </a:xfrm>
          <a:prstGeom prst="line">
            <a:avLst/>
          </a:prstGeom>
          <a:noFill/>
          <a:ln w="31750">
            <a:solidFill>
              <a:schemeClr val="tx1"/>
            </a:solidFill>
            <a:round/>
            <a:headEnd/>
            <a:tailEnd type="triangle" w="med" len="med"/>
          </a:ln>
          <a:effectLst/>
        </p:spPr>
        <p:txBody>
          <a:bodyPr/>
          <a:lstStyle/>
          <a:p>
            <a:endParaRPr lang="en-US"/>
          </a:p>
        </p:txBody>
      </p:sp>
      <p:pic>
        <p:nvPicPr>
          <p:cNvPr id="19470" name="Picture 14" descr="Google"/>
          <p:cNvPicPr>
            <a:picLocks noChangeAspect="1" noChangeArrowheads="1"/>
          </p:cNvPicPr>
          <p:nvPr/>
        </p:nvPicPr>
        <p:blipFill>
          <a:blip r:embed="rId3"/>
          <a:srcRect/>
          <a:stretch>
            <a:fillRect/>
          </a:stretch>
        </p:blipFill>
        <p:spPr bwMode="auto">
          <a:xfrm>
            <a:off x="2514600" y="2895600"/>
            <a:ext cx="1066800" cy="423863"/>
          </a:xfrm>
          <a:prstGeom prst="rect">
            <a:avLst/>
          </a:prstGeom>
          <a:noFill/>
        </p:spPr>
      </p:pic>
      <p:sp>
        <p:nvSpPr>
          <p:cNvPr id="19471" name="Line 15"/>
          <p:cNvSpPr>
            <a:spLocks noChangeShapeType="1"/>
          </p:cNvSpPr>
          <p:nvPr/>
        </p:nvSpPr>
        <p:spPr bwMode="auto">
          <a:xfrm>
            <a:off x="2286000" y="4191000"/>
            <a:ext cx="0" cy="304800"/>
          </a:xfrm>
          <a:prstGeom prst="line">
            <a:avLst/>
          </a:prstGeom>
          <a:noFill/>
          <a:ln w="31750">
            <a:solidFill>
              <a:schemeClr val="tx1"/>
            </a:solidFill>
            <a:round/>
            <a:headEnd/>
            <a:tailEnd type="triangle" w="med" len="med"/>
          </a:ln>
          <a:effectLst/>
        </p:spPr>
        <p:txBody>
          <a:bodyPr/>
          <a:lstStyle/>
          <a:p>
            <a:endParaRPr lang="en-US"/>
          </a:p>
        </p:txBody>
      </p:sp>
      <p:sp>
        <p:nvSpPr>
          <p:cNvPr id="19472" name="Rectangle 16"/>
          <p:cNvSpPr>
            <a:spLocks noChangeArrowheads="1"/>
          </p:cNvSpPr>
          <p:nvPr/>
        </p:nvSpPr>
        <p:spPr bwMode="auto">
          <a:xfrm>
            <a:off x="1752600" y="3581400"/>
            <a:ext cx="1143000" cy="646113"/>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Noisy </a:t>
            </a:r>
          </a:p>
          <a:p>
            <a:pPr algn="ctr"/>
            <a:r>
              <a:rPr lang="en-US" altLang="zh-CN" sz="1600"/>
              <a:t>image pool</a:t>
            </a:r>
          </a:p>
        </p:txBody>
      </p:sp>
      <p:sp>
        <p:nvSpPr>
          <p:cNvPr id="19473" name="Line 17"/>
          <p:cNvSpPr>
            <a:spLocks noChangeShapeType="1"/>
          </p:cNvSpPr>
          <p:nvPr/>
        </p:nvSpPr>
        <p:spPr bwMode="auto">
          <a:xfrm flipH="1">
            <a:off x="2438400" y="3276600"/>
            <a:ext cx="533400" cy="304800"/>
          </a:xfrm>
          <a:prstGeom prst="line">
            <a:avLst/>
          </a:prstGeom>
          <a:noFill/>
          <a:ln w="31750">
            <a:solidFill>
              <a:schemeClr val="tx1"/>
            </a:solidFill>
            <a:round/>
            <a:headEnd/>
            <a:tailEnd type="triangle" w="med" len="med"/>
          </a:ln>
          <a:effectLst/>
        </p:spPr>
        <p:txBody>
          <a:bodyPr/>
          <a:lstStyle/>
          <a:p>
            <a:endParaRPr lang="en-US"/>
          </a:p>
        </p:txBody>
      </p:sp>
      <p:sp>
        <p:nvSpPr>
          <p:cNvPr id="19474" name="Line 18"/>
          <p:cNvSpPr>
            <a:spLocks noChangeShapeType="1"/>
          </p:cNvSpPr>
          <p:nvPr/>
        </p:nvSpPr>
        <p:spPr bwMode="auto">
          <a:xfrm>
            <a:off x="3048000" y="2667000"/>
            <a:ext cx="0" cy="304800"/>
          </a:xfrm>
          <a:prstGeom prst="line">
            <a:avLst/>
          </a:prstGeom>
          <a:noFill/>
          <a:ln w="31750">
            <a:solidFill>
              <a:schemeClr val="tx1"/>
            </a:solidFill>
            <a:round/>
            <a:headEnd/>
            <a:tailEnd type="triangle" w="med" len="med"/>
          </a:ln>
          <a:effectLst/>
        </p:spPr>
        <p:txBody>
          <a:bodyPr/>
          <a:lstStyle/>
          <a:p>
            <a:endParaRPr lang="en-US"/>
          </a:p>
        </p:txBody>
      </p:sp>
      <p:sp>
        <p:nvSpPr>
          <p:cNvPr id="19475" name="Rectangle 19"/>
          <p:cNvSpPr>
            <a:spLocks noChangeArrowheads="1"/>
          </p:cNvSpPr>
          <p:nvPr/>
        </p:nvSpPr>
        <p:spPr bwMode="auto">
          <a:xfrm>
            <a:off x="1752600" y="4495800"/>
            <a:ext cx="1143000" cy="646113"/>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Visual </a:t>
            </a:r>
          </a:p>
          <a:p>
            <a:pPr algn="ctr"/>
            <a:r>
              <a:rPr lang="en-US" altLang="zh-CN" sz="1600"/>
              <a:t>clustering</a:t>
            </a:r>
          </a:p>
        </p:txBody>
      </p:sp>
      <p:sp>
        <p:nvSpPr>
          <p:cNvPr id="19477" name="Line 21"/>
          <p:cNvSpPr>
            <a:spLocks noChangeShapeType="1"/>
          </p:cNvSpPr>
          <p:nvPr/>
        </p:nvSpPr>
        <p:spPr bwMode="auto">
          <a:xfrm>
            <a:off x="1600200" y="2590800"/>
            <a:ext cx="0" cy="381000"/>
          </a:xfrm>
          <a:prstGeom prst="line">
            <a:avLst/>
          </a:prstGeom>
          <a:noFill/>
          <a:ln w="31750">
            <a:solidFill>
              <a:schemeClr val="tx1"/>
            </a:solidFill>
            <a:round/>
            <a:headEnd/>
            <a:tailEnd type="triangle" w="med" len="med"/>
          </a:ln>
          <a:effectLst/>
        </p:spPr>
        <p:txBody>
          <a:bodyPr/>
          <a:lstStyle/>
          <a:p>
            <a:endParaRPr lang="en-US"/>
          </a:p>
        </p:txBody>
      </p:sp>
      <p:grpSp>
        <p:nvGrpSpPr>
          <p:cNvPr id="2" name="Group 43"/>
          <p:cNvGrpSpPr>
            <a:grpSpLocks/>
          </p:cNvGrpSpPr>
          <p:nvPr/>
        </p:nvGrpSpPr>
        <p:grpSpPr bwMode="auto">
          <a:xfrm>
            <a:off x="2971800" y="4343400"/>
            <a:ext cx="5670550" cy="823913"/>
            <a:chOff x="1872" y="2736"/>
            <a:chExt cx="3572" cy="519"/>
          </a:xfrm>
        </p:grpSpPr>
        <p:sp>
          <p:nvSpPr>
            <p:cNvPr id="19478" name="Text Box 22"/>
            <p:cNvSpPr txBox="1">
              <a:spLocks noChangeArrowheads="1"/>
            </p:cNvSpPr>
            <p:nvPr/>
          </p:nvSpPr>
          <p:spPr bwMode="auto">
            <a:xfrm>
              <a:off x="2208" y="2736"/>
              <a:ext cx="3236" cy="231"/>
            </a:xfrm>
            <a:prstGeom prst="rect">
              <a:avLst/>
            </a:prstGeom>
            <a:noFill/>
            <a:ln w="9525">
              <a:noFill/>
              <a:miter lim="800000"/>
              <a:headEnd/>
              <a:tailEnd/>
            </a:ln>
            <a:effectLst/>
          </p:spPr>
          <p:txBody>
            <a:bodyPr wrap="none">
              <a:spAutoFit/>
            </a:bodyPr>
            <a:lstStyle/>
            <a:p>
              <a:r>
                <a:rPr lang="en-US" altLang="zh-CN" b="0">
                  <a:solidFill>
                    <a:srgbClr val="FF6600"/>
                  </a:solidFill>
                </a:rPr>
                <a:t>Premise: photos from landmark should be similar</a:t>
              </a:r>
            </a:p>
          </p:txBody>
        </p:sp>
        <p:sp>
          <p:nvSpPr>
            <p:cNvPr id="19480" name="Line 24"/>
            <p:cNvSpPr>
              <a:spLocks noChangeShapeType="1"/>
            </p:cNvSpPr>
            <p:nvPr/>
          </p:nvSpPr>
          <p:spPr bwMode="auto">
            <a:xfrm>
              <a:off x="2025" y="2880"/>
              <a:ext cx="183" cy="0"/>
            </a:xfrm>
            <a:prstGeom prst="line">
              <a:avLst/>
            </a:prstGeom>
            <a:noFill/>
            <a:ln w="31750">
              <a:solidFill>
                <a:schemeClr val="tx1"/>
              </a:solidFill>
              <a:round/>
              <a:headEnd/>
              <a:tailEnd type="triangle" w="med" len="med"/>
            </a:ln>
            <a:effectLst/>
          </p:spPr>
          <p:txBody>
            <a:bodyPr/>
            <a:lstStyle/>
            <a:p>
              <a:endParaRPr lang="en-US"/>
            </a:p>
          </p:txBody>
        </p:sp>
        <p:sp>
          <p:nvSpPr>
            <p:cNvPr id="19481" name="Line 25"/>
            <p:cNvSpPr>
              <a:spLocks noChangeShapeType="1"/>
            </p:cNvSpPr>
            <p:nvPr/>
          </p:nvSpPr>
          <p:spPr bwMode="auto">
            <a:xfrm>
              <a:off x="2025" y="3144"/>
              <a:ext cx="183" cy="0"/>
            </a:xfrm>
            <a:prstGeom prst="line">
              <a:avLst/>
            </a:prstGeom>
            <a:noFill/>
            <a:ln w="31750">
              <a:solidFill>
                <a:schemeClr val="tx1"/>
              </a:solidFill>
              <a:round/>
              <a:headEnd/>
              <a:tailEnd type="triangle" w="med" len="med"/>
            </a:ln>
            <a:effectLst/>
          </p:spPr>
          <p:txBody>
            <a:bodyPr/>
            <a:lstStyle/>
            <a:p>
              <a:endParaRPr lang="en-US"/>
            </a:p>
          </p:txBody>
        </p:sp>
        <p:sp>
          <p:nvSpPr>
            <p:cNvPr id="19482" name="Line 26"/>
            <p:cNvSpPr>
              <a:spLocks noChangeShapeType="1"/>
            </p:cNvSpPr>
            <p:nvPr/>
          </p:nvSpPr>
          <p:spPr bwMode="auto">
            <a:xfrm>
              <a:off x="2025" y="2880"/>
              <a:ext cx="0" cy="288"/>
            </a:xfrm>
            <a:prstGeom prst="line">
              <a:avLst/>
            </a:prstGeom>
            <a:noFill/>
            <a:ln w="31750">
              <a:solidFill>
                <a:schemeClr val="tx1"/>
              </a:solidFill>
              <a:round/>
              <a:headEnd/>
              <a:tailEnd type="triangle" w="med" len="med"/>
            </a:ln>
            <a:effectLst/>
          </p:spPr>
          <p:txBody>
            <a:bodyPr/>
            <a:lstStyle/>
            <a:p>
              <a:endParaRPr lang="en-US"/>
            </a:p>
          </p:txBody>
        </p:sp>
        <p:sp>
          <p:nvSpPr>
            <p:cNvPr id="19483" name="Line 27"/>
            <p:cNvSpPr>
              <a:spLocks noChangeShapeType="1"/>
            </p:cNvSpPr>
            <p:nvPr/>
          </p:nvSpPr>
          <p:spPr bwMode="auto">
            <a:xfrm>
              <a:off x="1872" y="2881"/>
              <a:ext cx="183" cy="0"/>
            </a:xfrm>
            <a:prstGeom prst="line">
              <a:avLst/>
            </a:prstGeom>
            <a:noFill/>
            <a:ln w="31750">
              <a:solidFill>
                <a:schemeClr val="tx1"/>
              </a:solidFill>
              <a:round/>
              <a:headEnd/>
              <a:tailEnd type="triangle" w="med" len="med"/>
            </a:ln>
            <a:effectLst/>
          </p:spPr>
          <p:txBody>
            <a:bodyPr/>
            <a:lstStyle/>
            <a:p>
              <a:endParaRPr lang="en-US"/>
            </a:p>
          </p:txBody>
        </p:sp>
        <p:sp>
          <p:nvSpPr>
            <p:cNvPr id="19484" name="Text Box 28"/>
            <p:cNvSpPr txBox="1">
              <a:spLocks noChangeArrowheads="1"/>
            </p:cNvSpPr>
            <p:nvPr/>
          </p:nvSpPr>
          <p:spPr bwMode="auto">
            <a:xfrm>
              <a:off x="2208" y="3024"/>
              <a:ext cx="2292" cy="231"/>
            </a:xfrm>
            <a:prstGeom prst="rect">
              <a:avLst/>
            </a:prstGeom>
            <a:noFill/>
            <a:ln w="9525">
              <a:noFill/>
              <a:miter lim="800000"/>
              <a:headEnd/>
              <a:tailEnd/>
            </a:ln>
            <a:effectLst/>
          </p:spPr>
          <p:txBody>
            <a:bodyPr wrap="none">
              <a:spAutoFit/>
            </a:bodyPr>
            <a:lstStyle/>
            <a:p>
              <a:r>
                <a:rPr lang="en-US" altLang="zh-CN" b="0"/>
                <a:t>Clustering based on local features</a:t>
              </a:r>
            </a:p>
          </p:txBody>
        </p:sp>
      </p:grpSp>
      <p:grpSp>
        <p:nvGrpSpPr>
          <p:cNvPr id="3" name="Group 45"/>
          <p:cNvGrpSpPr>
            <a:grpSpLocks/>
          </p:cNvGrpSpPr>
          <p:nvPr/>
        </p:nvGrpSpPr>
        <p:grpSpPr bwMode="auto">
          <a:xfrm>
            <a:off x="3581400" y="3124200"/>
            <a:ext cx="1524000" cy="914400"/>
            <a:chOff x="2496" y="1392"/>
            <a:chExt cx="2064" cy="1104"/>
          </a:xfrm>
        </p:grpSpPr>
        <p:sp>
          <p:nvSpPr>
            <p:cNvPr id="19485" name="AutoShape 29"/>
            <p:cNvSpPr>
              <a:spLocks noChangeArrowheads="1"/>
            </p:cNvSpPr>
            <p:nvPr/>
          </p:nvSpPr>
          <p:spPr bwMode="auto">
            <a:xfrm>
              <a:off x="2496" y="1392"/>
              <a:ext cx="2064" cy="1104"/>
            </a:xfrm>
            <a:prstGeom prst="cloudCallout">
              <a:avLst>
                <a:gd name="adj1" fmla="val -70106"/>
                <a:gd name="adj2" fmla="val 50542"/>
              </a:avLst>
            </a:prstGeom>
            <a:noFill/>
            <a:ln w="9525">
              <a:solidFill>
                <a:schemeClr val="tx1"/>
              </a:solidFill>
              <a:round/>
              <a:headEnd/>
              <a:tailEnd/>
            </a:ln>
            <a:effectLst/>
          </p:spPr>
          <p:txBody>
            <a:bodyPr/>
            <a:lstStyle/>
            <a:p>
              <a:pPr algn="ctr"/>
              <a:endParaRPr lang="en-US"/>
            </a:p>
          </p:txBody>
        </p:sp>
        <p:pic>
          <p:nvPicPr>
            <p:cNvPr id="19488" name="Picture 32"/>
            <p:cNvPicPr>
              <a:picLocks noChangeAspect="1" noChangeArrowheads="1"/>
            </p:cNvPicPr>
            <p:nvPr/>
          </p:nvPicPr>
          <p:blipFill>
            <a:blip r:embed="rId4"/>
            <a:srcRect/>
            <a:stretch>
              <a:fillRect/>
            </a:stretch>
          </p:blipFill>
          <p:spPr bwMode="auto">
            <a:xfrm>
              <a:off x="2920" y="1520"/>
              <a:ext cx="1104" cy="830"/>
            </a:xfrm>
            <a:prstGeom prst="rect">
              <a:avLst/>
            </a:prstGeom>
            <a:noFill/>
          </p:spPr>
        </p:pic>
      </p:grpSp>
      <p:sp>
        <p:nvSpPr>
          <p:cNvPr id="19492" name="Rectangle 36"/>
          <p:cNvSpPr>
            <a:spLocks noChangeArrowheads="1"/>
          </p:cNvSpPr>
          <p:nvPr/>
        </p:nvSpPr>
        <p:spPr bwMode="auto">
          <a:xfrm>
            <a:off x="1676400" y="5410200"/>
            <a:ext cx="12954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altLang="zh-CN" sz="1600"/>
              <a:t>Validate and </a:t>
            </a:r>
          </a:p>
          <a:p>
            <a:pPr algn="ctr"/>
            <a:r>
              <a:rPr lang="en-US" altLang="zh-CN" sz="1600"/>
              <a:t>clean models</a:t>
            </a:r>
          </a:p>
        </p:txBody>
      </p:sp>
      <p:sp>
        <p:nvSpPr>
          <p:cNvPr id="19493" name="Line 37"/>
          <p:cNvSpPr>
            <a:spLocks noChangeShapeType="1"/>
          </p:cNvSpPr>
          <p:nvPr/>
        </p:nvSpPr>
        <p:spPr bwMode="auto">
          <a:xfrm>
            <a:off x="2273300" y="5105400"/>
            <a:ext cx="0" cy="304800"/>
          </a:xfrm>
          <a:prstGeom prst="line">
            <a:avLst/>
          </a:prstGeom>
          <a:noFill/>
          <a:ln w="31750">
            <a:solidFill>
              <a:schemeClr val="tx1"/>
            </a:solidFill>
            <a:round/>
            <a:headEnd/>
            <a:tailEnd type="triangle" w="med" len="med"/>
          </a:ln>
          <a:effectLst/>
        </p:spPr>
        <p:txBody>
          <a:bodyPr/>
          <a:lstStyle/>
          <a:p>
            <a:endParaRPr lang="en-US"/>
          </a:p>
        </p:txBody>
      </p:sp>
      <p:grpSp>
        <p:nvGrpSpPr>
          <p:cNvPr id="4" name="Group 44"/>
          <p:cNvGrpSpPr>
            <a:grpSpLocks/>
          </p:cNvGrpSpPr>
          <p:nvPr/>
        </p:nvGrpSpPr>
        <p:grpSpPr bwMode="auto">
          <a:xfrm>
            <a:off x="3033713" y="5424488"/>
            <a:ext cx="5843587" cy="774700"/>
            <a:chOff x="1911" y="3417"/>
            <a:chExt cx="3681" cy="488"/>
          </a:xfrm>
        </p:grpSpPr>
        <p:sp>
          <p:nvSpPr>
            <p:cNvPr id="19491" name="Text Box 35"/>
            <p:cNvSpPr txBox="1">
              <a:spLocks noChangeArrowheads="1"/>
            </p:cNvSpPr>
            <p:nvPr/>
          </p:nvSpPr>
          <p:spPr bwMode="auto">
            <a:xfrm>
              <a:off x="2208" y="3417"/>
              <a:ext cx="2292" cy="231"/>
            </a:xfrm>
            <a:prstGeom prst="rect">
              <a:avLst/>
            </a:prstGeom>
            <a:noFill/>
            <a:ln w="9525">
              <a:noFill/>
              <a:miter lim="800000"/>
              <a:headEnd/>
              <a:tailEnd/>
            </a:ln>
            <a:effectLst/>
          </p:spPr>
          <p:txBody>
            <a:bodyPr wrap="none">
              <a:spAutoFit/>
            </a:bodyPr>
            <a:lstStyle/>
            <a:p>
              <a:r>
                <a:rPr lang="en-US" altLang="zh-CN" b="0" dirty="0"/>
                <a:t>Visual model validates </a:t>
              </a:r>
              <a:r>
                <a:rPr lang="en-US" altLang="zh-CN" b="0" dirty="0" smtClean="0"/>
                <a:t>landmarks</a:t>
              </a:r>
              <a:endParaRPr lang="en-US" altLang="zh-CN" b="0" dirty="0"/>
            </a:p>
          </p:txBody>
        </p:sp>
        <p:sp>
          <p:nvSpPr>
            <p:cNvPr id="19494" name="Line 38"/>
            <p:cNvSpPr>
              <a:spLocks noChangeShapeType="1"/>
            </p:cNvSpPr>
            <p:nvPr/>
          </p:nvSpPr>
          <p:spPr bwMode="auto">
            <a:xfrm>
              <a:off x="2064" y="3528"/>
              <a:ext cx="183" cy="0"/>
            </a:xfrm>
            <a:prstGeom prst="line">
              <a:avLst/>
            </a:prstGeom>
            <a:noFill/>
            <a:ln w="31750">
              <a:solidFill>
                <a:schemeClr val="tx1"/>
              </a:solidFill>
              <a:round/>
              <a:headEnd/>
              <a:tailEnd type="triangle" w="med" len="med"/>
            </a:ln>
            <a:effectLst/>
          </p:spPr>
          <p:txBody>
            <a:bodyPr/>
            <a:lstStyle/>
            <a:p>
              <a:endParaRPr lang="en-US"/>
            </a:p>
          </p:txBody>
        </p:sp>
        <p:sp>
          <p:nvSpPr>
            <p:cNvPr id="19495" name="Line 39"/>
            <p:cNvSpPr>
              <a:spLocks noChangeShapeType="1"/>
            </p:cNvSpPr>
            <p:nvPr/>
          </p:nvSpPr>
          <p:spPr bwMode="auto">
            <a:xfrm>
              <a:off x="2064" y="3792"/>
              <a:ext cx="183" cy="0"/>
            </a:xfrm>
            <a:prstGeom prst="line">
              <a:avLst/>
            </a:prstGeom>
            <a:noFill/>
            <a:ln w="31750">
              <a:solidFill>
                <a:schemeClr val="tx1"/>
              </a:solidFill>
              <a:round/>
              <a:headEnd/>
              <a:tailEnd type="triangle" w="med" len="med"/>
            </a:ln>
            <a:effectLst/>
          </p:spPr>
          <p:txBody>
            <a:bodyPr/>
            <a:lstStyle/>
            <a:p>
              <a:endParaRPr lang="en-US"/>
            </a:p>
          </p:txBody>
        </p:sp>
        <p:sp>
          <p:nvSpPr>
            <p:cNvPr id="19496" name="Line 40"/>
            <p:cNvSpPr>
              <a:spLocks noChangeShapeType="1"/>
            </p:cNvSpPr>
            <p:nvPr/>
          </p:nvSpPr>
          <p:spPr bwMode="auto">
            <a:xfrm>
              <a:off x="2064" y="3528"/>
              <a:ext cx="0" cy="288"/>
            </a:xfrm>
            <a:prstGeom prst="line">
              <a:avLst/>
            </a:prstGeom>
            <a:noFill/>
            <a:ln w="31750">
              <a:solidFill>
                <a:schemeClr val="tx1"/>
              </a:solidFill>
              <a:round/>
              <a:headEnd/>
              <a:tailEnd type="triangle" w="med" len="med"/>
            </a:ln>
            <a:effectLst/>
          </p:spPr>
          <p:txBody>
            <a:bodyPr/>
            <a:lstStyle/>
            <a:p>
              <a:endParaRPr lang="en-US"/>
            </a:p>
          </p:txBody>
        </p:sp>
        <p:sp>
          <p:nvSpPr>
            <p:cNvPr id="19497" name="Line 41"/>
            <p:cNvSpPr>
              <a:spLocks noChangeShapeType="1"/>
            </p:cNvSpPr>
            <p:nvPr/>
          </p:nvSpPr>
          <p:spPr bwMode="auto">
            <a:xfrm>
              <a:off x="1911" y="3529"/>
              <a:ext cx="183" cy="0"/>
            </a:xfrm>
            <a:prstGeom prst="line">
              <a:avLst/>
            </a:prstGeom>
            <a:noFill/>
            <a:ln w="31750">
              <a:solidFill>
                <a:schemeClr val="tx1"/>
              </a:solidFill>
              <a:round/>
              <a:headEnd/>
              <a:tailEnd type="triangle" w="med" len="med"/>
            </a:ln>
            <a:effectLst/>
          </p:spPr>
          <p:txBody>
            <a:bodyPr/>
            <a:lstStyle/>
            <a:p>
              <a:endParaRPr lang="en-US"/>
            </a:p>
          </p:txBody>
        </p:sp>
        <p:sp>
          <p:nvSpPr>
            <p:cNvPr id="19498" name="Text Box 42"/>
            <p:cNvSpPr txBox="1">
              <a:spLocks noChangeArrowheads="1"/>
            </p:cNvSpPr>
            <p:nvPr/>
          </p:nvSpPr>
          <p:spPr bwMode="auto">
            <a:xfrm>
              <a:off x="2204" y="3672"/>
              <a:ext cx="3388" cy="233"/>
            </a:xfrm>
            <a:prstGeom prst="rect">
              <a:avLst/>
            </a:prstGeom>
            <a:noFill/>
            <a:ln w="9525">
              <a:noFill/>
              <a:miter lim="800000"/>
              <a:headEnd/>
              <a:tailEnd/>
            </a:ln>
            <a:effectLst/>
          </p:spPr>
          <p:txBody>
            <a:bodyPr wrap="none">
              <a:spAutoFit/>
            </a:bodyPr>
            <a:lstStyle/>
            <a:p>
              <a:r>
                <a:rPr lang="en-US" altLang="zh-CN" b="0" dirty="0"/>
                <a:t>Photo </a:t>
              </a:r>
              <a:r>
                <a:rPr lang="en-US" altLang="zh-CN" b="0" dirty="0" smtClean="0"/>
                <a:t>vs</a:t>
              </a:r>
              <a:r>
                <a:rPr lang="en-US" altLang="zh-CN" b="0" dirty="0"/>
                <a:t>. non-photo </a:t>
              </a:r>
              <a:r>
                <a:rPr lang="en-US" altLang="zh-CN" b="0" dirty="0" smtClean="0"/>
                <a:t>classifier </a:t>
              </a:r>
              <a:r>
                <a:rPr lang="en-US" altLang="zh-CN" b="0" dirty="0"/>
                <a:t>to filter </a:t>
              </a:r>
              <a:r>
                <a:rPr lang="en-US" altLang="zh-CN" b="0" dirty="0" smtClean="0"/>
                <a:t>noisy </a:t>
              </a:r>
              <a:r>
                <a:rPr lang="en-US" altLang="zh-CN" b="0" dirty="0"/>
                <a:t>images</a:t>
              </a:r>
            </a:p>
          </p:txBody>
        </p:sp>
      </p:grpSp>
      <p:grpSp>
        <p:nvGrpSpPr>
          <p:cNvPr id="5" name="Group 46"/>
          <p:cNvGrpSpPr>
            <a:grpSpLocks/>
          </p:cNvGrpSpPr>
          <p:nvPr/>
        </p:nvGrpSpPr>
        <p:grpSpPr bwMode="auto">
          <a:xfrm>
            <a:off x="6172200" y="2819400"/>
            <a:ext cx="1981200" cy="1219200"/>
            <a:chOff x="2496" y="1392"/>
            <a:chExt cx="2064" cy="1104"/>
          </a:xfrm>
        </p:grpSpPr>
        <p:sp>
          <p:nvSpPr>
            <p:cNvPr id="19503" name="AutoShape 47"/>
            <p:cNvSpPr>
              <a:spLocks noChangeArrowheads="1"/>
            </p:cNvSpPr>
            <p:nvPr/>
          </p:nvSpPr>
          <p:spPr bwMode="auto">
            <a:xfrm>
              <a:off x="2496" y="1392"/>
              <a:ext cx="2064" cy="1104"/>
            </a:xfrm>
            <a:prstGeom prst="cloudCallout">
              <a:avLst>
                <a:gd name="adj1" fmla="val -70106"/>
                <a:gd name="adj2" fmla="val 50542"/>
              </a:avLst>
            </a:prstGeom>
            <a:noFill/>
            <a:ln w="9525">
              <a:solidFill>
                <a:schemeClr val="tx1"/>
              </a:solidFill>
              <a:round/>
              <a:headEnd/>
              <a:tailEnd/>
            </a:ln>
            <a:effectLst/>
          </p:spPr>
          <p:txBody>
            <a:bodyPr/>
            <a:lstStyle/>
            <a:p>
              <a:pPr algn="ctr"/>
              <a:endParaRPr lang="en-US"/>
            </a:p>
          </p:txBody>
        </p:sp>
        <p:pic>
          <p:nvPicPr>
            <p:cNvPr id="19504" name="Picture 48"/>
            <p:cNvPicPr>
              <a:picLocks noChangeAspect="1" noChangeArrowheads="1"/>
            </p:cNvPicPr>
            <p:nvPr/>
          </p:nvPicPr>
          <p:blipFill>
            <a:blip r:embed="rId4"/>
            <a:srcRect/>
            <a:stretch>
              <a:fillRect/>
            </a:stretch>
          </p:blipFill>
          <p:spPr bwMode="auto">
            <a:xfrm>
              <a:off x="2920" y="1520"/>
              <a:ext cx="1104" cy="830"/>
            </a:xfrm>
            <a:prstGeom prst="rect">
              <a:avLst/>
            </a:prstGeom>
            <a:noFill/>
          </p:spPr>
        </p:pic>
      </p:grpSp>
      <p:sp>
        <p:nvSpPr>
          <p:cNvPr id="19505" name="Text Box 49"/>
          <p:cNvSpPr txBox="1">
            <a:spLocks noChangeArrowheads="1"/>
          </p:cNvSpPr>
          <p:nvPr/>
        </p:nvSpPr>
        <p:spPr bwMode="auto">
          <a:xfrm>
            <a:off x="5165725" y="3389313"/>
            <a:ext cx="641350" cy="366712"/>
          </a:xfrm>
          <a:prstGeom prst="rect">
            <a:avLst/>
          </a:prstGeom>
          <a:noFill/>
          <a:ln w="9525">
            <a:noFill/>
            <a:miter lim="800000"/>
            <a:headEnd/>
            <a:tailEnd/>
          </a:ln>
          <a:effectLst/>
        </p:spPr>
        <p:txBody>
          <a:bodyPr wrap="none">
            <a:spAutoFit/>
          </a:bodyPr>
          <a:lstStyle/>
          <a:p>
            <a:r>
              <a:rPr lang="en-US" altLang="zh-CN"/>
              <a:t>……</a:t>
            </a:r>
          </a:p>
        </p:txBody>
      </p:sp>
    </p:spTree>
    <p:extLst>
      <p:ext uri="{BB962C8B-B14F-4D97-AF65-F5344CB8AC3E}">
        <p14:creationId xmlns:p14="http://schemas.microsoft.com/office/powerpoint/2010/main" val="195228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blinds(horizontal)">
                                      <p:cBhvr>
                                        <p:cTn id="7" dur="500"/>
                                        <p:tgtEl>
                                          <p:spTgt spid="19467"/>
                                        </p:tgtEl>
                                      </p:cBhvr>
                                    </p:animEffect>
                                  </p:childTnLst>
                                </p:cTn>
                              </p:par>
                              <p:par>
                                <p:cTn id="8" presetID="3" presetClass="entr" presetSubtype="10" fill="hold" nodeType="withEffect">
                                  <p:stCondLst>
                                    <p:cond delay="0"/>
                                  </p:stCondLst>
                                  <p:childTnLst>
                                    <p:set>
                                      <p:cBhvr>
                                        <p:cTn id="9" dur="1" fill="hold">
                                          <p:stCondLst>
                                            <p:cond delay="0"/>
                                          </p:stCondLst>
                                        </p:cTn>
                                        <p:tgtEl>
                                          <p:spTgt spid="19470"/>
                                        </p:tgtEl>
                                        <p:attrNameLst>
                                          <p:attrName>style.visibility</p:attrName>
                                        </p:attrNameLst>
                                      </p:cBhvr>
                                      <p:to>
                                        <p:strVal val="visible"/>
                                      </p:to>
                                    </p:set>
                                    <p:animEffect transition="in" filter="blinds(horizontal)">
                                      <p:cBhvr>
                                        <p:cTn id="10" dur="500"/>
                                        <p:tgtEl>
                                          <p:spTgt spid="1947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77"/>
                                        </p:tgtEl>
                                        <p:attrNameLst>
                                          <p:attrName>style.visibility</p:attrName>
                                        </p:attrNameLst>
                                      </p:cBhvr>
                                      <p:to>
                                        <p:strVal val="visible"/>
                                      </p:to>
                                    </p:set>
                                    <p:animEffect transition="in" filter="blinds(horizontal)">
                                      <p:cBhvr>
                                        <p:cTn id="13" dur="500"/>
                                        <p:tgtEl>
                                          <p:spTgt spid="1947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72"/>
                                        </p:tgtEl>
                                        <p:attrNameLst>
                                          <p:attrName>style.visibility</p:attrName>
                                        </p:attrNameLst>
                                      </p:cBhvr>
                                      <p:to>
                                        <p:strVal val="visible"/>
                                      </p:to>
                                    </p:set>
                                    <p:animEffect transition="in" filter="blinds(horizontal)">
                                      <p:cBhvr>
                                        <p:cTn id="16" dur="500"/>
                                        <p:tgtEl>
                                          <p:spTgt spid="194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473"/>
                                        </p:tgtEl>
                                        <p:attrNameLst>
                                          <p:attrName>style.visibility</p:attrName>
                                        </p:attrNameLst>
                                      </p:cBhvr>
                                      <p:to>
                                        <p:strVal val="visible"/>
                                      </p:to>
                                    </p:set>
                                    <p:animEffect transition="in" filter="blinds(horizontal)">
                                      <p:cBhvr>
                                        <p:cTn id="19" dur="500"/>
                                        <p:tgtEl>
                                          <p:spTgt spid="1947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474"/>
                                        </p:tgtEl>
                                        <p:attrNameLst>
                                          <p:attrName>style.visibility</p:attrName>
                                        </p:attrNameLst>
                                      </p:cBhvr>
                                      <p:to>
                                        <p:strVal val="visible"/>
                                      </p:to>
                                    </p:set>
                                    <p:animEffect transition="in" filter="blinds(horizontal)">
                                      <p:cBhvr>
                                        <p:cTn id="22" dur="500"/>
                                        <p:tgtEl>
                                          <p:spTgt spid="19474"/>
                                        </p:tgtEl>
                                      </p:cBhvr>
                                    </p:animEffect>
                                  </p:childTnLst>
                                </p:cTn>
                              </p:par>
                              <p:par>
                                <p:cTn id="23" presetID="3"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9505"/>
                                        </p:tgtEl>
                                        <p:attrNameLst>
                                          <p:attrName>style.visibility</p:attrName>
                                        </p:attrNameLst>
                                      </p:cBhvr>
                                      <p:to>
                                        <p:strVal val="visible"/>
                                      </p:to>
                                    </p:set>
                                    <p:animEffect transition="in" filter="blinds(horizontal)">
                                      <p:cBhvr>
                                        <p:cTn id="28" dur="500"/>
                                        <p:tgtEl>
                                          <p:spTgt spid="19505"/>
                                        </p:tgtEl>
                                      </p:cBhvr>
                                    </p:animEffect>
                                  </p:childTnLst>
                                </p:cTn>
                              </p:par>
                              <p:par>
                                <p:cTn id="29" presetID="3"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471"/>
                                        </p:tgtEl>
                                        <p:attrNameLst>
                                          <p:attrName>style.visibility</p:attrName>
                                        </p:attrNameLst>
                                      </p:cBhvr>
                                      <p:to>
                                        <p:strVal val="visible"/>
                                      </p:to>
                                    </p:set>
                                    <p:animEffect transition="in" filter="blinds(horizontal)">
                                      <p:cBhvr>
                                        <p:cTn id="36" dur="500"/>
                                        <p:tgtEl>
                                          <p:spTgt spid="1947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475"/>
                                        </p:tgtEl>
                                        <p:attrNameLst>
                                          <p:attrName>style.visibility</p:attrName>
                                        </p:attrNameLst>
                                      </p:cBhvr>
                                      <p:to>
                                        <p:strVal val="visible"/>
                                      </p:to>
                                    </p:set>
                                    <p:animEffect transition="in" filter="blinds(horizontal)">
                                      <p:cBhvr>
                                        <p:cTn id="39" dur="500"/>
                                        <p:tgtEl>
                                          <p:spTgt spid="19475"/>
                                        </p:tgtEl>
                                      </p:cBhvr>
                                    </p:animEffect>
                                  </p:childTnLst>
                                </p:cTn>
                              </p:par>
                              <p:par>
                                <p:cTn id="40" presetID="3" presetClass="entr" presetSubtype="1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linds(horizont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492"/>
                                        </p:tgtEl>
                                        <p:attrNameLst>
                                          <p:attrName>style.visibility</p:attrName>
                                        </p:attrNameLst>
                                      </p:cBhvr>
                                      <p:to>
                                        <p:strVal val="visible"/>
                                      </p:to>
                                    </p:set>
                                    <p:animEffect transition="in" filter="blinds(horizontal)">
                                      <p:cBhvr>
                                        <p:cTn id="47" dur="500"/>
                                        <p:tgtEl>
                                          <p:spTgt spid="1949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493"/>
                                        </p:tgtEl>
                                        <p:attrNameLst>
                                          <p:attrName>style.visibility</p:attrName>
                                        </p:attrNameLst>
                                      </p:cBhvr>
                                      <p:to>
                                        <p:strVal val="visible"/>
                                      </p:to>
                                    </p:set>
                                    <p:animEffect transition="in" filter="blinds(horizontal)">
                                      <p:cBhvr>
                                        <p:cTn id="52" dur="500"/>
                                        <p:tgtEl>
                                          <p:spTgt spid="19493"/>
                                        </p:tgtEl>
                                      </p:cBhvr>
                                    </p:animEffect>
                                  </p:childTnLst>
                                </p:cTn>
                              </p:par>
                              <p:par>
                                <p:cTn id="53" presetID="3" presetClass="entr" presetSubtype="1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linds(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p:bldP spid="19471" grpId="0" animBg="1"/>
      <p:bldP spid="19472" grpId="0" animBg="1"/>
      <p:bldP spid="19473" grpId="0" animBg="1"/>
      <p:bldP spid="19474" grpId="0" animBg="1"/>
      <p:bldP spid="19475" grpId="0" animBg="1"/>
      <p:bldP spid="19477" grpId="0" animBg="1"/>
      <p:bldP spid="19492" grpId="0" animBg="1"/>
      <p:bldP spid="19493" grpId="0" animBg="1"/>
      <p:bldP spid="19505"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417638"/>
          </a:xfrm>
        </p:spPr>
        <p:txBody>
          <a:bodyPr/>
          <a:lstStyle/>
          <a:p>
            <a:r>
              <a:rPr lang="en-US" altLang="zh-CN" sz="4000" dirty="0"/>
              <a:t>Object </a:t>
            </a:r>
            <a:r>
              <a:rPr lang="en-US" altLang="zh-CN" sz="4000" dirty="0" smtClean="0"/>
              <a:t>Matching </a:t>
            </a:r>
            <a:r>
              <a:rPr lang="en-US" altLang="zh-CN" sz="4000" dirty="0"/>
              <a:t>based on </a:t>
            </a:r>
            <a:r>
              <a:rPr lang="en-US" altLang="zh-CN" sz="4000" dirty="0" smtClean="0"/>
              <a:t>Local Features</a:t>
            </a:r>
            <a:endParaRPr lang="en-US" altLang="zh-CN" sz="4000" dirty="0"/>
          </a:p>
        </p:txBody>
      </p:sp>
      <p:pic>
        <p:nvPicPr>
          <p:cNvPr id="47108" name="Picture 4"/>
          <p:cNvPicPr>
            <a:picLocks noChangeAspect="1" noChangeArrowheads="1"/>
          </p:cNvPicPr>
          <p:nvPr/>
        </p:nvPicPr>
        <p:blipFill>
          <a:blip r:embed="rId3"/>
          <a:srcRect/>
          <a:stretch>
            <a:fillRect/>
          </a:stretch>
        </p:blipFill>
        <p:spPr bwMode="auto">
          <a:xfrm>
            <a:off x="6172200" y="3013075"/>
            <a:ext cx="2362200" cy="1055688"/>
          </a:xfrm>
          <a:prstGeom prst="rect">
            <a:avLst/>
          </a:prstGeom>
          <a:noFill/>
          <a:ln w="9525">
            <a:noFill/>
            <a:round/>
            <a:headEnd/>
            <a:tailEnd/>
          </a:ln>
          <a:effectLst/>
        </p:spPr>
      </p:pic>
      <p:sp>
        <p:nvSpPr>
          <p:cNvPr id="47111" name="Text Box 7"/>
          <p:cNvSpPr txBox="1">
            <a:spLocks noChangeArrowheads="1"/>
          </p:cNvSpPr>
          <p:nvPr/>
        </p:nvSpPr>
        <p:spPr bwMode="auto">
          <a:xfrm>
            <a:off x="1355725" y="2501900"/>
            <a:ext cx="184150" cy="366713"/>
          </a:xfrm>
          <a:prstGeom prst="rect">
            <a:avLst/>
          </a:prstGeom>
          <a:noFill/>
          <a:ln w="9525">
            <a:noFill/>
            <a:miter lim="800000"/>
            <a:headEnd/>
            <a:tailEnd/>
          </a:ln>
          <a:effectLst/>
        </p:spPr>
        <p:txBody>
          <a:bodyPr wrap="none">
            <a:spAutoFit/>
          </a:bodyPr>
          <a:lstStyle/>
          <a:p>
            <a:endParaRPr lang="en-US"/>
          </a:p>
        </p:txBody>
      </p:sp>
      <p:grpSp>
        <p:nvGrpSpPr>
          <p:cNvPr id="2" name="Group 11"/>
          <p:cNvGrpSpPr>
            <a:grpSpLocks/>
          </p:cNvGrpSpPr>
          <p:nvPr/>
        </p:nvGrpSpPr>
        <p:grpSpPr bwMode="auto">
          <a:xfrm>
            <a:off x="1209675" y="1600200"/>
            <a:ext cx="1076325" cy="1125538"/>
            <a:chOff x="672" y="1008"/>
            <a:chExt cx="678" cy="709"/>
          </a:xfrm>
        </p:grpSpPr>
        <p:pic>
          <p:nvPicPr>
            <p:cNvPr id="47109" name="Picture 5"/>
            <p:cNvPicPr>
              <a:picLocks noChangeAspect="1" noChangeArrowheads="1"/>
            </p:cNvPicPr>
            <p:nvPr/>
          </p:nvPicPr>
          <p:blipFill>
            <a:blip r:embed="rId4"/>
            <a:srcRect/>
            <a:stretch>
              <a:fillRect/>
            </a:stretch>
          </p:blipFill>
          <p:spPr bwMode="auto">
            <a:xfrm>
              <a:off x="672" y="1008"/>
              <a:ext cx="678" cy="516"/>
            </a:xfrm>
            <a:prstGeom prst="rect">
              <a:avLst/>
            </a:prstGeom>
            <a:noFill/>
          </p:spPr>
        </p:pic>
        <p:pic>
          <p:nvPicPr>
            <p:cNvPr id="47112" name="Picture 8"/>
            <p:cNvPicPr>
              <a:picLocks noChangeAspect="1" noChangeArrowheads="1"/>
            </p:cNvPicPr>
            <p:nvPr/>
          </p:nvPicPr>
          <p:blipFill>
            <a:blip r:embed="rId5"/>
            <a:srcRect/>
            <a:stretch>
              <a:fillRect/>
            </a:stretch>
          </p:blipFill>
          <p:spPr bwMode="auto">
            <a:xfrm>
              <a:off x="864" y="1536"/>
              <a:ext cx="201" cy="181"/>
            </a:xfrm>
            <a:prstGeom prst="rect">
              <a:avLst/>
            </a:prstGeom>
            <a:noFill/>
            <a:ln w="9525">
              <a:noFill/>
              <a:miter lim="800000"/>
              <a:headEnd/>
              <a:tailEnd/>
            </a:ln>
            <a:effectLst/>
          </p:spPr>
        </p:pic>
      </p:grpSp>
      <p:grpSp>
        <p:nvGrpSpPr>
          <p:cNvPr id="3" name="Group 13"/>
          <p:cNvGrpSpPr>
            <a:grpSpLocks/>
          </p:cNvGrpSpPr>
          <p:nvPr/>
        </p:nvGrpSpPr>
        <p:grpSpPr bwMode="auto">
          <a:xfrm>
            <a:off x="2362200" y="1638300"/>
            <a:ext cx="1066800" cy="1119188"/>
            <a:chOff x="1600" y="1032"/>
            <a:chExt cx="672" cy="705"/>
          </a:xfrm>
        </p:grpSpPr>
        <p:pic>
          <p:nvPicPr>
            <p:cNvPr id="47110" name="Picture 6"/>
            <p:cNvPicPr>
              <a:picLocks noChangeAspect="1" noChangeArrowheads="1"/>
            </p:cNvPicPr>
            <p:nvPr/>
          </p:nvPicPr>
          <p:blipFill>
            <a:blip r:embed="rId6"/>
            <a:srcRect/>
            <a:stretch>
              <a:fillRect/>
            </a:stretch>
          </p:blipFill>
          <p:spPr bwMode="auto">
            <a:xfrm>
              <a:off x="1600" y="1032"/>
              <a:ext cx="672" cy="464"/>
            </a:xfrm>
            <a:prstGeom prst="rect">
              <a:avLst/>
            </a:prstGeom>
            <a:noFill/>
          </p:spPr>
        </p:pic>
        <p:pic>
          <p:nvPicPr>
            <p:cNvPr id="47113" name="Picture 9"/>
            <p:cNvPicPr>
              <a:picLocks noChangeAspect="1" noChangeArrowheads="1"/>
            </p:cNvPicPr>
            <p:nvPr/>
          </p:nvPicPr>
          <p:blipFill>
            <a:blip r:embed="rId7"/>
            <a:srcRect/>
            <a:stretch>
              <a:fillRect/>
            </a:stretch>
          </p:blipFill>
          <p:spPr bwMode="auto">
            <a:xfrm>
              <a:off x="1824" y="1536"/>
              <a:ext cx="201" cy="201"/>
            </a:xfrm>
            <a:prstGeom prst="rect">
              <a:avLst/>
            </a:prstGeom>
            <a:noFill/>
            <a:ln w="9525">
              <a:noFill/>
              <a:miter lim="800000"/>
              <a:headEnd/>
              <a:tailEnd/>
            </a:ln>
            <a:effectLst/>
          </p:spPr>
        </p:pic>
      </p:grpSp>
      <p:sp>
        <p:nvSpPr>
          <p:cNvPr id="47114" name="Text Box 10"/>
          <p:cNvSpPr txBox="1">
            <a:spLocks noChangeArrowheads="1"/>
          </p:cNvSpPr>
          <p:nvPr/>
        </p:nvSpPr>
        <p:spPr bwMode="auto">
          <a:xfrm>
            <a:off x="517525" y="1792288"/>
            <a:ext cx="844550" cy="457200"/>
          </a:xfrm>
          <a:prstGeom prst="rect">
            <a:avLst/>
          </a:prstGeom>
          <a:noFill/>
          <a:ln w="9525">
            <a:noFill/>
            <a:miter lim="800000"/>
            <a:headEnd/>
            <a:tailEnd/>
          </a:ln>
          <a:effectLst/>
        </p:spPr>
        <p:txBody>
          <a:bodyPr wrap="none">
            <a:spAutoFit/>
          </a:bodyPr>
          <a:lstStyle/>
          <a:p>
            <a:r>
              <a:rPr lang="en-US" altLang="zh-CN" sz="2400" dirty="0" err="1"/>
              <a:t>Sim</a:t>
            </a:r>
            <a:r>
              <a:rPr lang="en-US" altLang="zh-CN" sz="2400" dirty="0"/>
              <a:t>(</a:t>
            </a:r>
          </a:p>
        </p:txBody>
      </p:sp>
      <p:sp>
        <p:nvSpPr>
          <p:cNvPr id="47116" name="Text Box 12"/>
          <p:cNvSpPr txBox="1">
            <a:spLocks noChangeArrowheads="1"/>
          </p:cNvSpPr>
          <p:nvPr/>
        </p:nvSpPr>
        <p:spPr bwMode="auto">
          <a:xfrm>
            <a:off x="3321050" y="1755775"/>
            <a:ext cx="3394075" cy="457200"/>
          </a:xfrm>
          <a:prstGeom prst="rect">
            <a:avLst/>
          </a:prstGeom>
          <a:noFill/>
          <a:ln w="9525">
            <a:noFill/>
            <a:miter lim="800000"/>
            <a:headEnd/>
            <a:tailEnd/>
          </a:ln>
          <a:effectLst/>
        </p:spPr>
        <p:txBody>
          <a:bodyPr wrap="none">
            <a:spAutoFit/>
          </a:bodyPr>
          <a:lstStyle/>
          <a:p>
            <a:r>
              <a:rPr lang="en-US" altLang="zh-CN" sz="2400"/>
              <a:t>) = image match score</a:t>
            </a:r>
          </a:p>
        </p:txBody>
      </p:sp>
      <p:sp>
        <p:nvSpPr>
          <p:cNvPr id="47118" name="Text Box 14"/>
          <p:cNvSpPr txBox="1">
            <a:spLocks noChangeArrowheads="1"/>
          </p:cNvSpPr>
          <p:nvPr/>
        </p:nvSpPr>
        <p:spPr bwMode="auto">
          <a:xfrm>
            <a:off x="2209800" y="1846263"/>
            <a:ext cx="268288" cy="457200"/>
          </a:xfrm>
          <a:prstGeom prst="rect">
            <a:avLst/>
          </a:prstGeom>
          <a:noFill/>
          <a:ln w="9525">
            <a:noFill/>
            <a:miter lim="800000"/>
            <a:headEnd/>
            <a:tailEnd/>
          </a:ln>
          <a:effectLst/>
        </p:spPr>
        <p:txBody>
          <a:bodyPr wrap="none">
            <a:spAutoFit/>
          </a:bodyPr>
          <a:lstStyle/>
          <a:p>
            <a:r>
              <a:rPr lang="en-US" altLang="zh-CN" sz="2400"/>
              <a:t>,</a:t>
            </a:r>
          </a:p>
        </p:txBody>
      </p:sp>
      <p:grpSp>
        <p:nvGrpSpPr>
          <p:cNvPr id="4" name="Group 20"/>
          <p:cNvGrpSpPr>
            <a:grpSpLocks/>
          </p:cNvGrpSpPr>
          <p:nvPr/>
        </p:nvGrpSpPr>
        <p:grpSpPr bwMode="auto">
          <a:xfrm>
            <a:off x="533400" y="2438400"/>
            <a:ext cx="7472363" cy="1489075"/>
            <a:chOff x="384" y="3200"/>
            <a:chExt cx="4707" cy="938"/>
          </a:xfrm>
        </p:grpSpPr>
        <p:sp>
          <p:nvSpPr>
            <p:cNvPr id="47119" name="Rectangle 15"/>
            <p:cNvSpPr>
              <a:spLocks noChangeArrowheads="1"/>
            </p:cNvSpPr>
            <p:nvPr/>
          </p:nvSpPr>
          <p:spPr bwMode="auto">
            <a:xfrm>
              <a:off x="384" y="3410"/>
              <a:ext cx="1932" cy="288"/>
            </a:xfrm>
            <a:prstGeom prst="rect">
              <a:avLst/>
            </a:prstGeom>
            <a:noFill/>
            <a:ln w="9525">
              <a:noFill/>
              <a:miter lim="800000"/>
              <a:headEnd/>
              <a:tailEnd/>
            </a:ln>
            <a:effectLst/>
          </p:spPr>
          <p:txBody>
            <a:bodyPr wrap="none">
              <a:spAutoFit/>
            </a:bodyPr>
            <a:lstStyle/>
            <a:p>
              <a:r>
                <a:rPr lang="en-GB" sz="2400" b="0"/>
                <a:t>Image representation</a:t>
              </a:r>
              <a:endParaRPr lang="en-US" altLang="zh-CN" sz="2400" b="0"/>
            </a:p>
          </p:txBody>
        </p:sp>
        <p:sp>
          <p:nvSpPr>
            <p:cNvPr id="47120" name="AutoShape 16"/>
            <p:cNvSpPr>
              <a:spLocks/>
            </p:cNvSpPr>
            <p:nvPr/>
          </p:nvSpPr>
          <p:spPr bwMode="auto">
            <a:xfrm>
              <a:off x="2304" y="3264"/>
              <a:ext cx="96" cy="528"/>
            </a:xfrm>
            <a:prstGeom prst="leftBrace">
              <a:avLst>
                <a:gd name="adj1" fmla="val 45833"/>
                <a:gd name="adj2" fmla="val 50000"/>
              </a:avLst>
            </a:prstGeom>
            <a:noFill/>
            <a:ln w="28575">
              <a:solidFill>
                <a:schemeClr val="tx1"/>
              </a:solidFill>
              <a:round/>
              <a:headEnd/>
              <a:tailEnd/>
            </a:ln>
            <a:effectLst/>
          </p:spPr>
          <p:txBody>
            <a:bodyPr wrap="none" anchor="ctr"/>
            <a:lstStyle/>
            <a:p>
              <a:endParaRPr lang="en-US"/>
            </a:p>
          </p:txBody>
        </p:sp>
        <p:sp>
          <p:nvSpPr>
            <p:cNvPr id="47121" name="Rectangle 17"/>
            <p:cNvSpPr>
              <a:spLocks noChangeArrowheads="1"/>
            </p:cNvSpPr>
            <p:nvPr/>
          </p:nvSpPr>
          <p:spPr bwMode="auto">
            <a:xfrm>
              <a:off x="2112" y="3200"/>
              <a:ext cx="2979" cy="480"/>
            </a:xfrm>
            <a:prstGeom prst="rect">
              <a:avLst/>
            </a:prstGeom>
            <a:noFill/>
            <a:ln w="9525">
              <a:noFill/>
              <a:miter lim="800000"/>
              <a:headEnd/>
              <a:tailEnd/>
            </a:ln>
            <a:effectLst/>
          </p:spPr>
          <p:txBody>
            <a:bodyPr wrap="none">
              <a:spAutoFit/>
            </a:bodyPr>
            <a:lstStyle/>
            <a:p>
              <a:pPr lvl="1">
                <a:spcBef>
                  <a:spcPct val="20000"/>
                </a:spcBef>
                <a:buSzPct val="75000"/>
                <a:buFont typeface="Symbol" pitchFamily="18" charset="2"/>
                <a:buNone/>
              </a:pPr>
              <a:r>
                <a:rPr lang="en-GB" sz="2000" b="0"/>
                <a:t>Interest points: </a:t>
              </a:r>
            </a:p>
            <a:p>
              <a:pPr lvl="1">
                <a:spcBef>
                  <a:spcPct val="20000"/>
                </a:spcBef>
                <a:buSzPct val="75000"/>
                <a:buFont typeface="Symbol" pitchFamily="18" charset="2"/>
                <a:buNone/>
              </a:pPr>
              <a:r>
                <a:rPr lang="en-GB" sz="2000" b="0"/>
                <a:t>    Laplacian-of-Gaussian (LoG) filter</a:t>
              </a:r>
            </a:p>
          </p:txBody>
        </p:sp>
        <p:sp>
          <p:nvSpPr>
            <p:cNvPr id="47122" name="Rectangle 18"/>
            <p:cNvSpPr>
              <a:spLocks noChangeArrowheads="1"/>
            </p:cNvSpPr>
            <p:nvPr/>
          </p:nvSpPr>
          <p:spPr bwMode="auto">
            <a:xfrm>
              <a:off x="2400" y="3696"/>
              <a:ext cx="1403" cy="442"/>
            </a:xfrm>
            <a:prstGeom prst="rect">
              <a:avLst/>
            </a:prstGeom>
            <a:noFill/>
            <a:ln w="9525">
              <a:noFill/>
              <a:miter lim="800000"/>
              <a:headEnd/>
              <a:tailEnd/>
            </a:ln>
            <a:effectLst/>
          </p:spPr>
          <p:txBody>
            <a:bodyPr wrap="none">
              <a:spAutoFit/>
            </a:bodyPr>
            <a:lstStyle/>
            <a:p>
              <a:r>
                <a:rPr lang="en-GB" sz="2000" b="0"/>
                <a:t>Local feature: </a:t>
              </a:r>
            </a:p>
            <a:p>
              <a:r>
                <a:rPr lang="en-GB" sz="2000" b="0"/>
                <a:t>    Gabor wavelets</a:t>
              </a:r>
              <a:endParaRPr lang="en-US" altLang="zh-CN" sz="2000" b="0"/>
            </a:p>
          </p:txBody>
        </p:sp>
      </p:grpSp>
      <p:sp>
        <p:nvSpPr>
          <p:cNvPr id="47125" name="Rectangle 21"/>
          <p:cNvSpPr>
            <a:spLocks noChangeArrowheads="1"/>
          </p:cNvSpPr>
          <p:nvPr/>
        </p:nvSpPr>
        <p:spPr bwMode="auto">
          <a:xfrm>
            <a:off x="574675" y="3810000"/>
            <a:ext cx="1897063" cy="396875"/>
          </a:xfrm>
          <a:prstGeom prst="rect">
            <a:avLst/>
          </a:prstGeom>
          <a:noFill/>
          <a:ln w="9525">
            <a:noFill/>
            <a:miter lim="800000"/>
            <a:headEnd/>
            <a:tailEnd/>
          </a:ln>
          <a:effectLst/>
        </p:spPr>
        <p:txBody>
          <a:bodyPr wrap="none">
            <a:spAutoFit/>
          </a:bodyPr>
          <a:lstStyle/>
          <a:p>
            <a:r>
              <a:rPr lang="en-US" altLang="zh-CN" sz="2000"/>
              <a:t>match score =</a:t>
            </a:r>
          </a:p>
        </p:txBody>
      </p:sp>
      <p:pic>
        <p:nvPicPr>
          <p:cNvPr id="47126" name="Picture 22"/>
          <p:cNvPicPr>
            <a:picLocks noChangeAspect="1" noChangeArrowheads="1"/>
          </p:cNvPicPr>
          <p:nvPr/>
        </p:nvPicPr>
        <p:blipFill>
          <a:blip r:embed="rId8"/>
          <a:srcRect/>
          <a:stretch>
            <a:fillRect/>
          </a:stretch>
        </p:blipFill>
        <p:spPr bwMode="auto">
          <a:xfrm>
            <a:off x="2403475" y="3835400"/>
            <a:ext cx="1635125" cy="381000"/>
          </a:xfrm>
          <a:prstGeom prst="rect">
            <a:avLst/>
          </a:prstGeom>
          <a:noFill/>
          <a:ln w="9525">
            <a:noFill/>
            <a:miter lim="800000"/>
            <a:headEnd/>
            <a:tailEnd/>
          </a:ln>
          <a:effectLst/>
        </p:spPr>
      </p:pic>
      <p:pic>
        <p:nvPicPr>
          <p:cNvPr id="47132" name="Picture 28"/>
          <p:cNvPicPr>
            <a:picLocks noChangeAspect="1" noChangeArrowheads="1"/>
          </p:cNvPicPr>
          <p:nvPr/>
        </p:nvPicPr>
        <p:blipFill>
          <a:blip r:embed="rId9"/>
          <a:srcRect/>
          <a:stretch>
            <a:fillRect/>
          </a:stretch>
        </p:blipFill>
        <p:spPr bwMode="auto">
          <a:xfrm>
            <a:off x="609600" y="4678363"/>
            <a:ext cx="6037263" cy="884237"/>
          </a:xfrm>
          <a:prstGeom prst="rect">
            <a:avLst/>
          </a:prstGeom>
          <a:noFill/>
          <a:ln w="9525">
            <a:noFill/>
            <a:miter lim="800000"/>
            <a:headEnd/>
            <a:tailEnd/>
          </a:ln>
          <a:effectLst/>
        </p:spPr>
      </p:pic>
      <p:grpSp>
        <p:nvGrpSpPr>
          <p:cNvPr id="5" name="Group 27"/>
          <p:cNvGrpSpPr>
            <a:grpSpLocks/>
          </p:cNvGrpSpPr>
          <p:nvPr/>
        </p:nvGrpSpPr>
        <p:grpSpPr bwMode="auto">
          <a:xfrm>
            <a:off x="3413125" y="4216400"/>
            <a:ext cx="5327650" cy="577850"/>
            <a:chOff x="2150" y="2976"/>
            <a:chExt cx="3356" cy="364"/>
          </a:xfrm>
        </p:grpSpPr>
        <p:sp>
          <p:nvSpPr>
            <p:cNvPr id="47127" name="Line 23"/>
            <p:cNvSpPr>
              <a:spLocks noChangeShapeType="1"/>
            </p:cNvSpPr>
            <p:nvPr/>
          </p:nvSpPr>
          <p:spPr bwMode="auto">
            <a:xfrm>
              <a:off x="2208" y="2976"/>
              <a:ext cx="0" cy="144"/>
            </a:xfrm>
            <a:prstGeom prst="line">
              <a:avLst/>
            </a:prstGeom>
            <a:noFill/>
            <a:ln w="31750">
              <a:solidFill>
                <a:schemeClr val="tx1"/>
              </a:solidFill>
              <a:round/>
              <a:headEnd/>
              <a:tailEnd type="triangle" w="med" len="med"/>
            </a:ln>
            <a:effectLst/>
          </p:spPr>
          <p:txBody>
            <a:bodyPr/>
            <a:lstStyle/>
            <a:p>
              <a:endParaRPr lang="en-US"/>
            </a:p>
          </p:txBody>
        </p:sp>
        <p:pic>
          <p:nvPicPr>
            <p:cNvPr id="47129" name="Picture 25"/>
            <p:cNvPicPr>
              <a:picLocks noChangeAspect="1" noChangeArrowheads="1"/>
            </p:cNvPicPr>
            <p:nvPr/>
          </p:nvPicPr>
          <p:blipFill>
            <a:blip r:embed="rId10"/>
            <a:srcRect/>
            <a:stretch>
              <a:fillRect/>
            </a:stretch>
          </p:blipFill>
          <p:spPr bwMode="auto">
            <a:xfrm>
              <a:off x="3773" y="3104"/>
              <a:ext cx="227" cy="201"/>
            </a:xfrm>
            <a:prstGeom prst="rect">
              <a:avLst/>
            </a:prstGeom>
            <a:noFill/>
            <a:ln w="9525">
              <a:noFill/>
              <a:miter lim="800000"/>
              <a:headEnd/>
              <a:tailEnd/>
            </a:ln>
            <a:effectLst/>
          </p:spPr>
        </p:pic>
        <p:pic>
          <p:nvPicPr>
            <p:cNvPr id="47130" name="Picture 26"/>
            <p:cNvPicPr>
              <a:picLocks noChangeAspect="1" noChangeArrowheads="1"/>
            </p:cNvPicPr>
            <p:nvPr/>
          </p:nvPicPr>
          <p:blipFill>
            <a:blip r:embed="rId11"/>
            <a:srcRect/>
            <a:stretch>
              <a:fillRect/>
            </a:stretch>
          </p:blipFill>
          <p:spPr bwMode="auto">
            <a:xfrm>
              <a:off x="4237" y="3120"/>
              <a:ext cx="227" cy="220"/>
            </a:xfrm>
            <a:prstGeom prst="rect">
              <a:avLst/>
            </a:prstGeom>
            <a:noFill/>
            <a:ln w="9525">
              <a:noFill/>
              <a:miter lim="800000"/>
              <a:headEnd/>
              <a:tailEnd/>
            </a:ln>
            <a:effectLst/>
          </p:spPr>
        </p:pic>
        <p:sp>
          <p:nvSpPr>
            <p:cNvPr id="47128" name="Text Box 24"/>
            <p:cNvSpPr txBox="1">
              <a:spLocks noChangeArrowheads="1"/>
            </p:cNvSpPr>
            <p:nvPr/>
          </p:nvSpPr>
          <p:spPr bwMode="auto">
            <a:xfrm>
              <a:off x="2150" y="3095"/>
              <a:ext cx="3356" cy="231"/>
            </a:xfrm>
            <a:prstGeom prst="rect">
              <a:avLst/>
            </a:prstGeom>
            <a:noFill/>
            <a:ln w="9525">
              <a:noFill/>
              <a:miter lim="800000"/>
              <a:headEnd/>
              <a:tailEnd/>
            </a:ln>
            <a:effectLst/>
          </p:spPr>
          <p:txBody>
            <a:bodyPr wrap="none">
              <a:spAutoFit/>
            </a:bodyPr>
            <a:lstStyle/>
            <a:p>
              <a:r>
                <a:rPr lang="en-US" altLang="zh-CN" b="0" dirty="0"/>
                <a:t>Probability that match of      and      is false positive</a:t>
              </a:r>
            </a:p>
          </p:txBody>
        </p:sp>
      </p:grpSp>
      <p:sp>
        <p:nvSpPr>
          <p:cNvPr id="47134" name="Line 30"/>
          <p:cNvSpPr>
            <a:spLocks noChangeShapeType="1"/>
          </p:cNvSpPr>
          <p:nvPr/>
        </p:nvSpPr>
        <p:spPr bwMode="auto">
          <a:xfrm>
            <a:off x="914400" y="5257800"/>
            <a:ext cx="0" cy="228600"/>
          </a:xfrm>
          <a:prstGeom prst="line">
            <a:avLst/>
          </a:prstGeom>
          <a:noFill/>
          <a:ln w="31750">
            <a:solidFill>
              <a:schemeClr val="tx1"/>
            </a:solidFill>
            <a:round/>
            <a:headEnd/>
            <a:tailEnd type="triangle" w="med" len="med"/>
          </a:ln>
          <a:effectLst/>
        </p:spPr>
        <p:txBody>
          <a:bodyPr/>
          <a:lstStyle/>
          <a:p>
            <a:endParaRPr lang="en-US"/>
          </a:p>
        </p:txBody>
      </p:sp>
      <p:grpSp>
        <p:nvGrpSpPr>
          <p:cNvPr id="6" name="Group 38"/>
          <p:cNvGrpSpPr>
            <a:grpSpLocks/>
          </p:cNvGrpSpPr>
          <p:nvPr/>
        </p:nvGrpSpPr>
        <p:grpSpPr bwMode="auto">
          <a:xfrm>
            <a:off x="762000" y="5441943"/>
            <a:ext cx="6096000" cy="371474"/>
            <a:chOff x="480" y="3428"/>
            <a:chExt cx="3840" cy="234"/>
          </a:xfrm>
        </p:grpSpPr>
        <p:sp>
          <p:nvSpPr>
            <p:cNvPr id="47137" name="Text Box 33"/>
            <p:cNvSpPr txBox="1">
              <a:spLocks noChangeArrowheads="1"/>
            </p:cNvSpPr>
            <p:nvPr/>
          </p:nvSpPr>
          <p:spPr bwMode="auto">
            <a:xfrm>
              <a:off x="480" y="3431"/>
              <a:ext cx="3244" cy="231"/>
            </a:xfrm>
            <a:prstGeom prst="rect">
              <a:avLst/>
            </a:prstGeom>
            <a:noFill/>
            <a:ln w="9525">
              <a:noFill/>
              <a:miter lim="800000"/>
              <a:headEnd/>
              <a:tailEnd/>
            </a:ln>
            <a:effectLst/>
          </p:spPr>
          <p:txBody>
            <a:bodyPr wrap="none">
              <a:spAutoFit/>
            </a:bodyPr>
            <a:lstStyle/>
            <a:p>
              <a:r>
                <a:rPr lang="en-US" altLang="zh-CN" b="0" dirty="0"/>
                <a:t>Probability of at least </a:t>
              </a:r>
              <a:r>
                <a:rPr lang="en-US" altLang="zh-CN" b="0" i="1" dirty="0"/>
                <a:t>m </a:t>
              </a:r>
              <a:r>
                <a:rPr lang="en-US" altLang="zh-CN" b="0" dirty="0"/>
                <a:t>out of </a:t>
              </a:r>
              <a:r>
                <a:rPr lang="en-US" altLang="zh-CN" b="0" i="1" dirty="0"/>
                <a:t>n </a:t>
              </a:r>
              <a:r>
                <a:rPr lang="en-US" altLang="zh-CN" b="0" dirty="0"/>
                <a:t>feature match,  if</a:t>
              </a:r>
            </a:p>
          </p:txBody>
        </p:sp>
        <p:pic>
          <p:nvPicPr>
            <p:cNvPr id="47138" name="Picture 34"/>
            <p:cNvPicPr>
              <a:picLocks noChangeAspect="1" noChangeArrowheads="1"/>
            </p:cNvPicPr>
            <p:nvPr/>
          </p:nvPicPr>
          <p:blipFill>
            <a:blip r:embed="rId12"/>
            <a:srcRect/>
            <a:stretch>
              <a:fillRect/>
            </a:stretch>
          </p:blipFill>
          <p:spPr bwMode="auto">
            <a:xfrm>
              <a:off x="3730" y="3428"/>
              <a:ext cx="590" cy="220"/>
            </a:xfrm>
            <a:prstGeom prst="rect">
              <a:avLst/>
            </a:prstGeom>
            <a:noFill/>
            <a:ln w="9525">
              <a:noFill/>
              <a:miter lim="800000"/>
              <a:headEnd/>
              <a:tailEnd/>
            </a:ln>
            <a:effectLst/>
          </p:spPr>
        </p:pic>
      </p:grpSp>
      <p:sp>
        <p:nvSpPr>
          <p:cNvPr id="47139" name="Line 35"/>
          <p:cNvSpPr>
            <a:spLocks noChangeShapeType="1"/>
          </p:cNvSpPr>
          <p:nvPr/>
        </p:nvSpPr>
        <p:spPr bwMode="auto">
          <a:xfrm>
            <a:off x="5257800" y="5257800"/>
            <a:ext cx="0" cy="609600"/>
          </a:xfrm>
          <a:prstGeom prst="line">
            <a:avLst/>
          </a:prstGeom>
          <a:noFill/>
          <a:ln w="31750">
            <a:solidFill>
              <a:schemeClr val="tx1"/>
            </a:solidFill>
            <a:round/>
            <a:headEnd/>
            <a:tailEnd type="triangle" w="med" len="med"/>
          </a:ln>
          <a:effectLst/>
        </p:spPr>
        <p:txBody>
          <a:bodyPr/>
          <a:lstStyle/>
          <a:p>
            <a:endParaRPr lang="en-US"/>
          </a:p>
        </p:txBody>
      </p:sp>
      <p:sp>
        <p:nvSpPr>
          <p:cNvPr id="47140" name="Text Box 36"/>
          <p:cNvSpPr txBox="1">
            <a:spLocks noChangeArrowheads="1"/>
          </p:cNvSpPr>
          <p:nvPr/>
        </p:nvSpPr>
        <p:spPr bwMode="auto">
          <a:xfrm>
            <a:off x="4495800" y="5791200"/>
            <a:ext cx="4260850" cy="366713"/>
          </a:xfrm>
          <a:prstGeom prst="rect">
            <a:avLst/>
          </a:prstGeom>
          <a:noFill/>
          <a:ln w="9525">
            <a:noFill/>
            <a:miter lim="800000"/>
            <a:headEnd/>
            <a:tailEnd/>
          </a:ln>
          <a:effectLst/>
        </p:spPr>
        <p:txBody>
          <a:bodyPr wrap="none">
            <a:spAutoFit/>
          </a:bodyPr>
          <a:lstStyle/>
          <a:p>
            <a:r>
              <a:rPr lang="en-US" altLang="zh-CN" b="0" dirty="0"/>
              <a:t>Probability of a</a:t>
            </a:r>
            <a:r>
              <a:rPr lang="en-US" altLang="zh-CN" b="0" i="1" dirty="0"/>
              <a:t> </a:t>
            </a:r>
            <a:r>
              <a:rPr lang="en-US" altLang="zh-CN" b="0" dirty="0"/>
              <a:t>feature match by chance</a:t>
            </a:r>
          </a:p>
        </p:txBody>
      </p:sp>
      <p:pic>
        <p:nvPicPr>
          <p:cNvPr id="47141" name="Picture 37"/>
          <p:cNvPicPr>
            <a:picLocks noChangeAspect="1" noChangeArrowheads="1"/>
          </p:cNvPicPr>
          <p:nvPr/>
        </p:nvPicPr>
        <p:blipFill>
          <a:blip r:embed="rId13"/>
          <a:srcRect/>
          <a:stretch>
            <a:fillRect/>
          </a:stretch>
        </p:blipFill>
        <p:spPr bwMode="auto">
          <a:xfrm>
            <a:off x="533400" y="6248400"/>
            <a:ext cx="4638675" cy="381000"/>
          </a:xfrm>
          <a:prstGeom prst="rect">
            <a:avLst/>
          </a:prstGeom>
          <a:noFill/>
          <a:ln w="9525">
            <a:noFill/>
            <a:miter lim="800000"/>
            <a:headEnd/>
            <a:tailEnd/>
          </a:ln>
          <a:effectLst/>
        </p:spPr>
      </p:pic>
    </p:spTree>
    <p:extLst>
      <p:ext uri="{BB962C8B-B14F-4D97-AF65-F5344CB8AC3E}">
        <p14:creationId xmlns:p14="http://schemas.microsoft.com/office/powerpoint/2010/main" val="951739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blinds(horizontal)">
                                      <p:cBhvr>
                                        <p:cTn id="7" dur="500"/>
                                        <p:tgtEl>
                                          <p:spTgt spid="471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118"/>
                                        </p:tgtEl>
                                        <p:attrNameLst>
                                          <p:attrName>style.visibility</p:attrName>
                                        </p:attrNameLst>
                                      </p:cBhvr>
                                      <p:to>
                                        <p:strVal val="visible"/>
                                      </p:to>
                                    </p:set>
                                    <p:animEffect transition="in" filter="blinds(horizontal)">
                                      <p:cBhvr>
                                        <p:cTn id="10" dur="500"/>
                                        <p:tgtEl>
                                          <p:spTgt spid="471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7116"/>
                                        </p:tgtEl>
                                        <p:attrNameLst>
                                          <p:attrName>style.visibility</p:attrName>
                                        </p:attrNameLst>
                                      </p:cBhvr>
                                      <p:to>
                                        <p:strVal val="visible"/>
                                      </p:to>
                                    </p:set>
                                    <p:animEffect transition="in" filter="blinds(horizontal)">
                                      <p:cBhvr>
                                        <p:cTn id="13" dur="500"/>
                                        <p:tgtEl>
                                          <p:spTgt spid="4711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47108"/>
                                        </p:tgtEl>
                                        <p:attrNameLst>
                                          <p:attrName>style.visibility</p:attrName>
                                        </p:attrNameLst>
                                      </p:cBhvr>
                                      <p:to>
                                        <p:strVal val="visible"/>
                                      </p:to>
                                    </p:set>
                                    <p:animEffect transition="in" filter="blinds(horizontal)">
                                      <p:cBhvr>
                                        <p:cTn id="21" dur="500"/>
                                        <p:tgtEl>
                                          <p:spTgt spid="4710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7125"/>
                                        </p:tgtEl>
                                        <p:attrNameLst>
                                          <p:attrName>style.visibility</p:attrName>
                                        </p:attrNameLst>
                                      </p:cBhvr>
                                      <p:to>
                                        <p:strVal val="visible"/>
                                      </p:to>
                                    </p:set>
                                    <p:animEffect transition="in" filter="blinds(horizontal)">
                                      <p:cBhvr>
                                        <p:cTn id="26" dur="500"/>
                                        <p:tgtEl>
                                          <p:spTgt spid="47125"/>
                                        </p:tgtEl>
                                      </p:cBhvr>
                                    </p:animEffect>
                                  </p:childTnLst>
                                </p:cTn>
                              </p:par>
                              <p:par>
                                <p:cTn id="27" presetID="3" presetClass="entr" presetSubtype="10" fill="hold" nodeType="withEffect">
                                  <p:stCondLst>
                                    <p:cond delay="0"/>
                                  </p:stCondLst>
                                  <p:childTnLst>
                                    <p:set>
                                      <p:cBhvr>
                                        <p:cTn id="28" dur="1" fill="hold">
                                          <p:stCondLst>
                                            <p:cond delay="0"/>
                                          </p:stCondLst>
                                        </p:cTn>
                                        <p:tgtEl>
                                          <p:spTgt spid="47126"/>
                                        </p:tgtEl>
                                        <p:attrNameLst>
                                          <p:attrName>style.visibility</p:attrName>
                                        </p:attrNameLst>
                                      </p:cBhvr>
                                      <p:to>
                                        <p:strVal val="visible"/>
                                      </p:to>
                                    </p:set>
                                    <p:animEffect transition="in" filter="blinds(horizontal)">
                                      <p:cBhvr>
                                        <p:cTn id="29" dur="500"/>
                                        <p:tgtEl>
                                          <p:spTgt spid="4712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7141"/>
                                        </p:tgtEl>
                                        <p:attrNameLst>
                                          <p:attrName>style.visibility</p:attrName>
                                        </p:attrNameLst>
                                      </p:cBhvr>
                                      <p:to>
                                        <p:strVal val="visible"/>
                                      </p:to>
                                    </p:set>
                                    <p:animEffect transition="in" filter="blinds(horizontal)">
                                      <p:cBhvr>
                                        <p:cTn id="39" dur="500"/>
                                        <p:tgtEl>
                                          <p:spTgt spid="4714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47132"/>
                                        </p:tgtEl>
                                        <p:attrNameLst>
                                          <p:attrName>style.visibility</p:attrName>
                                        </p:attrNameLst>
                                      </p:cBhvr>
                                      <p:to>
                                        <p:strVal val="visible"/>
                                      </p:to>
                                    </p:set>
                                    <p:animEffect transition="in" filter="blinds(horizontal)">
                                      <p:cBhvr>
                                        <p:cTn id="44" dur="500"/>
                                        <p:tgtEl>
                                          <p:spTgt spid="4713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47134"/>
                                        </p:tgtEl>
                                        <p:attrNameLst>
                                          <p:attrName>style.visibility</p:attrName>
                                        </p:attrNameLst>
                                      </p:cBhvr>
                                      <p:to>
                                        <p:strVal val="visible"/>
                                      </p:to>
                                    </p:set>
                                    <p:animEffect transition="in" filter="blinds(horizontal)">
                                      <p:cBhvr>
                                        <p:cTn id="49" dur="500"/>
                                        <p:tgtEl>
                                          <p:spTgt spid="47134"/>
                                        </p:tgtEl>
                                      </p:cBhvr>
                                    </p:animEffect>
                                  </p:childTnLst>
                                </p:cTn>
                              </p:par>
                              <p:par>
                                <p:cTn id="50" presetID="3" presetClass="entr" presetSubtype="1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7139"/>
                                        </p:tgtEl>
                                        <p:attrNameLst>
                                          <p:attrName>style.visibility</p:attrName>
                                        </p:attrNameLst>
                                      </p:cBhvr>
                                      <p:to>
                                        <p:strVal val="visible"/>
                                      </p:to>
                                    </p:set>
                                    <p:animEffect transition="in" filter="blinds(horizontal)">
                                      <p:cBhvr>
                                        <p:cTn id="57" dur="500"/>
                                        <p:tgtEl>
                                          <p:spTgt spid="4713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7140"/>
                                        </p:tgtEl>
                                        <p:attrNameLst>
                                          <p:attrName>style.visibility</p:attrName>
                                        </p:attrNameLst>
                                      </p:cBhvr>
                                      <p:to>
                                        <p:strVal val="visible"/>
                                      </p:to>
                                    </p:set>
                                    <p:animEffect transition="in" filter="blinds(horizontal)">
                                      <p:cBhvr>
                                        <p:cTn id="60" dur="500"/>
                                        <p:tgtEl>
                                          <p:spTgt spid="47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p:bldP spid="47116" grpId="0"/>
      <p:bldP spid="47118" grpId="0"/>
      <p:bldP spid="47125" grpId="0"/>
      <p:bldP spid="47134" grpId="0" animBg="1"/>
      <p:bldP spid="47139" grpId="0" animBg="1"/>
      <p:bldP spid="47140"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094788" cy="1219200"/>
          </a:xfrm>
        </p:spPr>
        <p:txBody>
          <a:bodyPr/>
          <a:lstStyle/>
          <a:p>
            <a:r>
              <a:rPr lang="en-US" altLang="zh-CN" sz="4000" dirty="0"/>
              <a:t>Constructing </a:t>
            </a:r>
            <a:r>
              <a:rPr lang="en-US" altLang="zh-CN" sz="4000" dirty="0" smtClean="0"/>
              <a:t>Match Region Graph</a:t>
            </a:r>
            <a:endParaRPr lang="en-US" altLang="zh-CN" sz="4000" dirty="0"/>
          </a:p>
        </p:txBody>
      </p:sp>
      <p:grpSp>
        <p:nvGrpSpPr>
          <p:cNvPr id="2" name="Group 9"/>
          <p:cNvGrpSpPr>
            <a:grpSpLocks/>
          </p:cNvGrpSpPr>
          <p:nvPr/>
        </p:nvGrpSpPr>
        <p:grpSpPr bwMode="auto">
          <a:xfrm>
            <a:off x="685800" y="1371600"/>
            <a:ext cx="3276600" cy="1752600"/>
            <a:chOff x="528" y="912"/>
            <a:chExt cx="2064" cy="1104"/>
          </a:xfrm>
        </p:grpSpPr>
        <p:sp>
          <p:nvSpPr>
            <p:cNvPr id="50182" name="AutoShape 6"/>
            <p:cNvSpPr>
              <a:spLocks noChangeArrowheads="1"/>
            </p:cNvSpPr>
            <p:nvPr/>
          </p:nvSpPr>
          <p:spPr bwMode="auto">
            <a:xfrm>
              <a:off x="528" y="912"/>
              <a:ext cx="2064" cy="1104"/>
            </a:xfrm>
            <a:prstGeom prst="cloudCallout">
              <a:avLst>
                <a:gd name="adj1" fmla="val -41810"/>
                <a:gd name="adj2" fmla="val 30255"/>
              </a:avLst>
            </a:prstGeom>
            <a:noFill/>
            <a:ln w="9525">
              <a:solidFill>
                <a:schemeClr val="tx1"/>
              </a:solidFill>
              <a:round/>
              <a:headEnd/>
              <a:tailEnd/>
            </a:ln>
            <a:effectLst/>
          </p:spPr>
          <p:txBody>
            <a:bodyPr/>
            <a:lstStyle/>
            <a:p>
              <a:pPr algn="ctr"/>
              <a:endParaRPr lang="en-US"/>
            </a:p>
          </p:txBody>
        </p:sp>
        <p:pic>
          <p:nvPicPr>
            <p:cNvPr id="50183" name="Picture 7"/>
            <p:cNvPicPr>
              <a:picLocks noChangeAspect="1" noChangeArrowheads="1"/>
            </p:cNvPicPr>
            <p:nvPr/>
          </p:nvPicPr>
          <p:blipFill>
            <a:blip r:embed="rId3"/>
            <a:srcRect/>
            <a:stretch>
              <a:fillRect/>
            </a:stretch>
          </p:blipFill>
          <p:spPr bwMode="auto">
            <a:xfrm>
              <a:off x="1008" y="1056"/>
              <a:ext cx="1104" cy="830"/>
            </a:xfrm>
            <a:prstGeom prst="rect">
              <a:avLst/>
            </a:prstGeom>
            <a:noFill/>
          </p:spPr>
        </p:pic>
      </p:grpSp>
      <p:sp>
        <p:nvSpPr>
          <p:cNvPr id="50184" name="Rectangle 8"/>
          <p:cNvSpPr>
            <a:spLocks noChangeArrowheads="1"/>
          </p:cNvSpPr>
          <p:nvPr/>
        </p:nvSpPr>
        <p:spPr bwMode="auto">
          <a:xfrm>
            <a:off x="2546350" y="3200400"/>
            <a:ext cx="1111250" cy="641350"/>
          </a:xfrm>
          <a:prstGeom prst="rect">
            <a:avLst/>
          </a:prstGeom>
          <a:noFill/>
          <a:ln w="9525">
            <a:noFill/>
            <a:miter lim="800000"/>
            <a:headEnd/>
            <a:tailEnd/>
          </a:ln>
          <a:effectLst/>
        </p:spPr>
        <p:txBody>
          <a:bodyPr>
            <a:spAutoFit/>
          </a:bodyPr>
          <a:lstStyle/>
          <a:p>
            <a:r>
              <a:rPr lang="en-GB" b="0"/>
              <a:t>Image </a:t>
            </a:r>
          </a:p>
          <a:p>
            <a:r>
              <a:rPr lang="en-GB" b="0"/>
              <a:t>matching</a:t>
            </a:r>
            <a:endParaRPr lang="en-US" altLang="zh-CN" b="0"/>
          </a:p>
        </p:txBody>
      </p:sp>
      <p:pic>
        <p:nvPicPr>
          <p:cNvPr id="50186" name="Picture 10"/>
          <p:cNvPicPr>
            <a:picLocks noChangeAspect="1" noChangeArrowheads="1"/>
          </p:cNvPicPr>
          <p:nvPr/>
        </p:nvPicPr>
        <p:blipFill>
          <a:blip r:embed="rId4"/>
          <a:srcRect/>
          <a:stretch>
            <a:fillRect/>
          </a:stretch>
        </p:blipFill>
        <p:spPr bwMode="auto">
          <a:xfrm>
            <a:off x="381000" y="3886200"/>
            <a:ext cx="5562600" cy="2509838"/>
          </a:xfrm>
          <a:prstGeom prst="rect">
            <a:avLst/>
          </a:prstGeom>
          <a:noFill/>
          <a:ln w="9525">
            <a:noFill/>
            <a:miter lim="800000"/>
            <a:headEnd/>
            <a:tailEnd/>
          </a:ln>
          <a:effectLst/>
        </p:spPr>
      </p:pic>
      <p:sp>
        <p:nvSpPr>
          <p:cNvPr id="50188" name="Line 12"/>
          <p:cNvSpPr>
            <a:spLocks noChangeShapeType="1"/>
          </p:cNvSpPr>
          <p:nvPr/>
        </p:nvSpPr>
        <p:spPr bwMode="auto">
          <a:xfrm>
            <a:off x="2514600" y="3124200"/>
            <a:ext cx="0" cy="838200"/>
          </a:xfrm>
          <a:prstGeom prst="line">
            <a:avLst/>
          </a:prstGeom>
          <a:noFill/>
          <a:ln w="31750">
            <a:solidFill>
              <a:schemeClr val="tx1"/>
            </a:solidFill>
            <a:round/>
            <a:headEnd/>
            <a:tailEnd type="triangle" w="med" len="med"/>
          </a:ln>
          <a:effectLst/>
        </p:spPr>
        <p:txBody>
          <a:bodyPr/>
          <a:lstStyle/>
          <a:p>
            <a:endParaRPr lang="en-US"/>
          </a:p>
        </p:txBody>
      </p:sp>
      <p:sp>
        <p:nvSpPr>
          <p:cNvPr id="50189" name="Rectangle 13"/>
          <p:cNvSpPr>
            <a:spLocks noChangeArrowheads="1"/>
          </p:cNvSpPr>
          <p:nvPr/>
        </p:nvSpPr>
        <p:spPr bwMode="auto">
          <a:xfrm>
            <a:off x="4572000" y="2209800"/>
            <a:ext cx="4572000" cy="701675"/>
          </a:xfrm>
          <a:prstGeom prst="rect">
            <a:avLst/>
          </a:prstGeom>
          <a:noFill/>
          <a:ln w="9525">
            <a:noFill/>
            <a:miter lim="800000"/>
            <a:headEnd/>
            <a:tailEnd/>
          </a:ln>
          <a:effectLst/>
        </p:spPr>
        <p:txBody>
          <a:bodyPr>
            <a:spAutoFit/>
          </a:bodyPr>
          <a:lstStyle/>
          <a:p>
            <a:pPr lvl="1">
              <a:buFontTx/>
              <a:buChar char="•"/>
            </a:pPr>
            <a:r>
              <a:rPr lang="en-GB" sz="2000" b="0" dirty="0" smtClean="0">
                <a:solidFill>
                  <a:srgbClr val="000000"/>
                </a:solidFill>
              </a:rPr>
              <a:t> Node </a:t>
            </a:r>
            <a:r>
              <a:rPr lang="en-GB" sz="2000" b="0" dirty="0">
                <a:solidFill>
                  <a:srgbClr val="000000"/>
                </a:solidFill>
              </a:rPr>
              <a:t>is match </a:t>
            </a:r>
            <a:r>
              <a:rPr lang="en-GB" sz="2000" b="1" dirty="0" smtClean="0">
                <a:solidFill>
                  <a:srgbClr val="000000"/>
                </a:solidFill>
              </a:rPr>
              <a:t>region/image</a:t>
            </a:r>
            <a:endParaRPr lang="en-GB" sz="2000" b="1" dirty="0">
              <a:solidFill>
                <a:srgbClr val="000000"/>
              </a:solidFill>
            </a:endParaRPr>
          </a:p>
          <a:p>
            <a:pPr lvl="1">
              <a:buFontTx/>
              <a:buChar char="•"/>
            </a:pPr>
            <a:r>
              <a:rPr lang="en-GB" sz="2000" b="0" dirty="0" smtClean="0">
                <a:solidFill>
                  <a:srgbClr val="000000"/>
                </a:solidFill>
              </a:rPr>
              <a:t> 2 </a:t>
            </a:r>
            <a:r>
              <a:rPr lang="en-GB" sz="2000" b="0" dirty="0">
                <a:solidFill>
                  <a:srgbClr val="000000"/>
                </a:solidFill>
              </a:rPr>
              <a:t>types of edges:</a:t>
            </a:r>
          </a:p>
        </p:txBody>
      </p:sp>
      <p:grpSp>
        <p:nvGrpSpPr>
          <p:cNvPr id="3" name="Group 16"/>
          <p:cNvGrpSpPr>
            <a:grpSpLocks/>
          </p:cNvGrpSpPr>
          <p:nvPr/>
        </p:nvGrpSpPr>
        <p:grpSpPr bwMode="auto">
          <a:xfrm>
            <a:off x="5029200" y="2895600"/>
            <a:ext cx="3733799" cy="752475"/>
            <a:chOff x="2059" y="1824"/>
            <a:chExt cx="2352" cy="474"/>
          </a:xfrm>
        </p:grpSpPr>
        <p:pic>
          <p:nvPicPr>
            <p:cNvPr id="50190" name="Picture 14"/>
            <p:cNvPicPr>
              <a:picLocks noChangeAspect="1" noChangeArrowheads="1"/>
            </p:cNvPicPr>
            <p:nvPr/>
          </p:nvPicPr>
          <p:blipFill>
            <a:blip r:embed="rId5"/>
            <a:srcRect/>
            <a:stretch>
              <a:fillRect/>
            </a:stretch>
          </p:blipFill>
          <p:spPr bwMode="auto">
            <a:xfrm>
              <a:off x="3168" y="1824"/>
              <a:ext cx="720" cy="302"/>
            </a:xfrm>
            <a:prstGeom prst="rect">
              <a:avLst/>
            </a:prstGeom>
            <a:noFill/>
            <a:ln w="9525">
              <a:noFill/>
              <a:miter lim="800000"/>
              <a:headEnd/>
              <a:tailEnd/>
            </a:ln>
            <a:effectLst/>
          </p:spPr>
        </p:pic>
        <p:sp>
          <p:nvSpPr>
            <p:cNvPr id="50191" name="Rectangle 15"/>
            <p:cNvSpPr>
              <a:spLocks noChangeArrowheads="1"/>
            </p:cNvSpPr>
            <p:nvPr/>
          </p:nvSpPr>
          <p:spPr bwMode="auto">
            <a:xfrm>
              <a:off x="2059" y="1856"/>
              <a:ext cx="2352" cy="442"/>
            </a:xfrm>
            <a:prstGeom prst="rect">
              <a:avLst/>
            </a:prstGeom>
            <a:noFill/>
            <a:ln w="9525">
              <a:noFill/>
              <a:miter lim="800000"/>
              <a:headEnd/>
              <a:tailEnd/>
            </a:ln>
            <a:effectLst/>
          </p:spPr>
          <p:txBody>
            <a:bodyPr wrap="square">
              <a:spAutoFit/>
            </a:bodyPr>
            <a:lstStyle/>
            <a:p>
              <a:pPr>
                <a:buFontTx/>
                <a:buChar char="•"/>
              </a:pPr>
              <a:r>
                <a:rPr lang="en-GB" sz="2000" b="0" dirty="0" smtClean="0">
                  <a:solidFill>
                    <a:srgbClr val="000000"/>
                  </a:solidFill>
                </a:rPr>
                <a:t> match </a:t>
              </a:r>
              <a:r>
                <a:rPr lang="en-GB" sz="2000" b="0" dirty="0">
                  <a:solidFill>
                    <a:srgbClr val="000000"/>
                  </a:solidFill>
                </a:rPr>
                <a:t>edge</a:t>
              </a:r>
              <a:r>
                <a:rPr lang="en-GB" sz="2000" b="0" dirty="0" smtClean="0">
                  <a:solidFill>
                    <a:srgbClr val="000000"/>
                  </a:solidFill>
                </a:rPr>
                <a:t>:            </a:t>
              </a:r>
              <a:endParaRPr lang="en-GB" sz="2000" b="0" dirty="0">
                <a:solidFill>
                  <a:srgbClr val="000000"/>
                </a:solidFill>
              </a:endParaRPr>
            </a:p>
            <a:p>
              <a:r>
                <a:rPr lang="en-GB" sz="2000" b="0" dirty="0">
                  <a:solidFill>
                    <a:srgbClr val="000000"/>
                  </a:solidFill>
                </a:rPr>
                <a:t>  measures match confidence</a:t>
              </a:r>
            </a:p>
          </p:txBody>
        </p:sp>
      </p:grpSp>
      <p:grpSp>
        <p:nvGrpSpPr>
          <p:cNvPr id="4" name="Group 24"/>
          <p:cNvGrpSpPr>
            <a:grpSpLocks/>
          </p:cNvGrpSpPr>
          <p:nvPr/>
        </p:nvGrpSpPr>
        <p:grpSpPr bwMode="auto">
          <a:xfrm>
            <a:off x="3962400" y="3200400"/>
            <a:ext cx="1219200" cy="1447800"/>
            <a:chOff x="2496" y="2016"/>
            <a:chExt cx="384" cy="912"/>
          </a:xfrm>
        </p:grpSpPr>
        <p:sp>
          <p:nvSpPr>
            <p:cNvPr id="50194" name="Line 18"/>
            <p:cNvSpPr>
              <a:spLocks noChangeShapeType="1"/>
            </p:cNvSpPr>
            <p:nvPr/>
          </p:nvSpPr>
          <p:spPr bwMode="auto">
            <a:xfrm>
              <a:off x="2496" y="2016"/>
              <a:ext cx="0" cy="912"/>
            </a:xfrm>
            <a:prstGeom prst="line">
              <a:avLst/>
            </a:prstGeom>
            <a:noFill/>
            <a:ln w="31750">
              <a:solidFill>
                <a:schemeClr val="bg2"/>
              </a:solidFill>
              <a:round/>
              <a:headEnd/>
              <a:tailEnd type="triangle" w="med" len="med"/>
            </a:ln>
            <a:effectLst/>
          </p:spPr>
          <p:txBody>
            <a:bodyPr/>
            <a:lstStyle/>
            <a:p>
              <a:endParaRPr lang="en-US"/>
            </a:p>
          </p:txBody>
        </p:sp>
        <p:sp>
          <p:nvSpPr>
            <p:cNvPr id="50195" name="Line 19"/>
            <p:cNvSpPr>
              <a:spLocks noChangeShapeType="1"/>
            </p:cNvSpPr>
            <p:nvPr/>
          </p:nvSpPr>
          <p:spPr bwMode="auto">
            <a:xfrm flipH="1">
              <a:off x="2496" y="2016"/>
              <a:ext cx="384" cy="0"/>
            </a:xfrm>
            <a:prstGeom prst="line">
              <a:avLst/>
            </a:prstGeom>
            <a:noFill/>
            <a:ln w="31750">
              <a:solidFill>
                <a:schemeClr val="bg2"/>
              </a:solidFill>
              <a:round/>
              <a:headEnd/>
              <a:tailEnd type="triangle" w="med" len="med"/>
            </a:ln>
            <a:effectLst/>
          </p:spPr>
          <p:txBody>
            <a:bodyPr/>
            <a:lstStyle/>
            <a:p>
              <a:endParaRPr lang="en-US"/>
            </a:p>
          </p:txBody>
        </p:sp>
      </p:grpSp>
      <p:sp>
        <p:nvSpPr>
          <p:cNvPr id="50196" name="Rectangle 20"/>
          <p:cNvSpPr>
            <a:spLocks noChangeArrowheads="1"/>
          </p:cNvSpPr>
          <p:nvPr/>
        </p:nvSpPr>
        <p:spPr bwMode="auto">
          <a:xfrm>
            <a:off x="4114800" y="3641725"/>
            <a:ext cx="4979988" cy="701675"/>
          </a:xfrm>
          <a:prstGeom prst="rect">
            <a:avLst/>
          </a:prstGeom>
          <a:noFill/>
          <a:ln w="9525">
            <a:noFill/>
            <a:miter lim="800000"/>
            <a:headEnd/>
            <a:tailEnd/>
          </a:ln>
          <a:effectLst/>
        </p:spPr>
        <p:txBody>
          <a:bodyPr wrap="square">
            <a:spAutoFit/>
          </a:bodyPr>
          <a:lstStyle/>
          <a:p>
            <a:pPr lvl="2">
              <a:buFontTx/>
              <a:buChar char="•"/>
            </a:pPr>
            <a:r>
              <a:rPr lang="en-GB" sz="2000" b="0" dirty="0" smtClean="0">
                <a:solidFill>
                  <a:srgbClr val="000000"/>
                </a:solidFill>
              </a:rPr>
              <a:t> overlap </a:t>
            </a:r>
            <a:r>
              <a:rPr lang="en-GB" sz="2000" b="0" dirty="0">
                <a:solidFill>
                  <a:srgbClr val="000000"/>
                </a:solidFill>
              </a:rPr>
              <a:t>region edge:  </a:t>
            </a:r>
          </a:p>
          <a:p>
            <a:pPr lvl="2"/>
            <a:r>
              <a:rPr lang="en-GB" sz="2000" b="0" dirty="0">
                <a:solidFill>
                  <a:srgbClr val="000000"/>
                </a:solidFill>
              </a:rPr>
              <a:t>     measures spatial overlapping</a:t>
            </a:r>
            <a:endParaRPr lang="en-US" altLang="zh-CN" sz="2000" b="0" dirty="0">
              <a:solidFill>
                <a:srgbClr val="000000"/>
              </a:solidFill>
            </a:endParaRPr>
          </a:p>
        </p:txBody>
      </p:sp>
      <p:grpSp>
        <p:nvGrpSpPr>
          <p:cNvPr id="5" name="Group 23"/>
          <p:cNvGrpSpPr>
            <a:grpSpLocks/>
          </p:cNvGrpSpPr>
          <p:nvPr/>
        </p:nvGrpSpPr>
        <p:grpSpPr bwMode="auto">
          <a:xfrm>
            <a:off x="3200400" y="3886200"/>
            <a:ext cx="1981200" cy="2057400"/>
            <a:chOff x="2544" y="2352"/>
            <a:chExt cx="384" cy="912"/>
          </a:xfrm>
        </p:grpSpPr>
        <p:sp>
          <p:nvSpPr>
            <p:cNvPr id="50197" name="Line 21"/>
            <p:cNvSpPr>
              <a:spLocks noChangeShapeType="1"/>
            </p:cNvSpPr>
            <p:nvPr/>
          </p:nvSpPr>
          <p:spPr bwMode="auto">
            <a:xfrm>
              <a:off x="2544" y="2352"/>
              <a:ext cx="0" cy="912"/>
            </a:xfrm>
            <a:prstGeom prst="line">
              <a:avLst/>
            </a:prstGeom>
            <a:noFill/>
            <a:ln w="31750">
              <a:solidFill>
                <a:schemeClr val="bg2"/>
              </a:solidFill>
              <a:round/>
              <a:headEnd/>
              <a:tailEnd type="triangle" w="med" len="med"/>
            </a:ln>
            <a:effectLst/>
          </p:spPr>
          <p:txBody>
            <a:bodyPr/>
            <a:lstStyle/>
            <a:p>
              <a:endParaRPr lang="en-US"/>
            </a:p>
          </p:txBody>
        </p:sp>
        <p:sp>
          <p:nvSpPr>
            <p:cNvPr id="50198" name="Line 22"/>
            <p:cNvSpPr>
              <a:spLocks noChangeShapeType="1"/>
            </p:cNvSpPr>
            <p:nvPr/>
          </p:nvSpPr>
          <p:spPr bwMode="auto">
            <a:xfrm flipH="1">
              <a:off x="2544" y="2352"/>
              <a:ext cx="384" cy="0"/>
            </a:xfrm>
            <a:prstGeom prst="line">
              <a:avLst/>
            </a:prstGeom>
            <a:noFill/>
            <a:ln w="31750">
              <a:solidFill>
                <a:schemeClr val="bg2"/>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1203611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Effect transition="in" filter="blinds(horizontal)">
                                      <p:cBhvr>
                                        <p:cTn id="7" dur="500"/>
                                        <p:tgtEl>
                                          <p:spTgt spid="501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184"/>
                                        </p:tgtEl>
                                        <p:attrNameLst>
                                          <p:attrName>style.visibility</p:attrName>
                                        </p:attrNameLst>
                                      </p:cBhvr>
                                      <p:to>
                                        <p:strVal val="visible"/>
                                      </p:to>
                                    </p:set>
                                    <p:animEffect transition="in" filter="blinds(horizontal)">
                                      <p:cBhvr>
                                        <p:cTn id="10" dur="500"/>
                                        <p:tgtEl>
                                          <p:spTgt spid="5018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0186"/>
                                        </p:tgtEl>
                                        <p:attrNameLst>
                                          <p:attrName>style.visibility</p:attrName>
                                        </p:attrNameLst>
                                      </p:cBhvr>
                                      <p:to>
                                        <p:strVal val="visible"/>
                                      </p:to>
                                    </p:set>
                                    <p:animEffect transition="in" filter="blinds(horizontal)">
                                      <p:cBhvr>
                                        <p:cTn id="15" dur="500"/>
                                        <p:tgtEl>
                                          <p:spTgt spid="5018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0189"/>
                                        </p:tgtEl>
                                        <p:attrNameLst>
                                          <p:attrName>style.visibility</p:attrName>
                                        </p:attrNameLst>
                                      </p:cBhvr>
                                      <p:to>
                                        <p:strVal val="visible"/>
                                      </p:to>
                                    </p:set>
                                    <p:animEffect transition="in" filter="blinds(horizontal)">
                                      <p:cBhvr>
                                        <p:cTn id="20" dur="500"/>
                                        <p:tgtEl>
                                          <p:spTgt spid="5018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0196"/>
                                        </p:tgtEl>
                                        <p:attrNameLst>
                                          <p:attrName>style.visibility</p:attrName>
                                        </p:attrNameLst>
                                      </p:cBhvr>
                                      <p:to>
                                        <p:strVal val="visible"/>
                                      </p:to>
                                    </p:set>
                                    <p:animEffect transition="in" filter="blinds(horizontal)">
                                      <p:cBhvr>
                                        <p:cTn id="33" dur="500"/>
                                        <p:tgtEl>
                                          <p:spTgt spid="50196"/>
                                        </p:tgtEl>
                                      </p:cBhvr>
                                    </p:animEffect>
                                  </p:childTnLst>
                                </p:cTn>
                              </p:par>
                              <p:par>
                                <p:cTn id="34" presetID="3" presetClass="entr" presetSubtype="1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P spid="50188" grpId="0" animBg="1"/>
      <p:bldP spid="50189" grpId="0"/>
      <p:bldP spid="50196"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219200"/>
          </a:xfrm>
        </p:spPr>
        <p:txBody>
          <a:bodyPr/>
          <a:lstStyle/>
          <a:p>
            <a:r>
              <a:rPr lang="en-US" altLang="zh-CN" sz="4000" dirty="0"/>
              <a:t>Graph </a:t>
            </a:r>
            <a:r>
              <a:rPr lang="en-US" altLang="zh-CN" sz="4000" dirty="0" smtClean="0"/>
              <a:t>Clustering </a:t>
            </a:r>
            <a:r>
              <a:rPr lang="en-US" altLang="zh-CN" sz="4000" dirty="0"/>
              <a:t>on </a:t>
            </a:r>
            <a:r>
              <a:rPr lang="en-US" altLang="zh-CN" sz="4000" dirty="0" smtClean="0"/>
              <a:t>Match Regions</a:t>
            </a:r>
            <a:endParaRPr lang="en-US" altLang="zh-CN" sz="4000" dirty="0"/>
          </a:p>
        </p:txBody>
      </p:sp>
      <p:sp>
        <p:nvSpPr>
          <p:cNvPr id="51203" name="Rectangle 3"/>
          <p:cNvSpPr>
            <a:spLocks noGrp="1" noChangeArrowheads="1"/>
          </p:cNvSpPr>
          <p:nvPr>
            <p:ph type="body" idx="1"/>
          </p:nvPr>
        </p:nvSpPr>
        <p:spPr>
          <a:xfrm>
            <a:off x="457200" y="2743200"/>
            <a:ext cx="8229600" cy="4525963"/>
          </a:xfrm>
        </p:spPr>
        <p:txBody>
          <a:bodyPr/>
          <a:lstStyle/>
          <a:p>
            <a:pPr>
              <a:buSzPct val="45000"/>
              <a:buFont typeface="Wingdings" pitchFamily="2" charset="2"/>
              <a:buChar char=""/>
            </a:pPr>
            <a:endParaRPr lang="en-GB" sz="2400" dirty="0"/>
          </a:p>
          <a:p>
            <a:pPr>
              <a:buSzPct val="45000"/>
              <a:buFont typeface="Wingdings" pitchFamily="2" charset="2"/>
              <a:buChar char=""/>
            </a:pPr>
            <a:r>
              <a:rPr lang="en-GB" sz="2400" dirty="0"/>
              <a:t>Distance between any two regions = shortest path connecting them</a:t>
            </a:r>
          </a:p>
          <a:p>
            <a:pPr>
              <a:buSzPct val="45000"/>
              <a:buFont typeface="Wingdings" pitchFamily="2" charset="2"/>
              <a:buChar char=""/>
            </a:pPr>
            <a:r>
              <a:rPr lang="en-GB" sz="2400" dirty="0"/>
              <a:t>Why hierarchical agglomerative clustering?</a:t>
            </a:r>
          </a:p>
          <a:p>
            <a:pPr lvl="1">
              <a:buSzPct val="75000"/>
              <a:buFont typeface="Symbol" pitchFamily="18" charset="2"/>
              <a:buChar char=""/>
            </a:pPr>
            <a:r>
              <a:rPr lang="en-GB" sz="2000" dirty="0"/>
              <a:t>but not K-means, </a:t>
            </a:r>
            <a:r>
              <a:rPr lang="en-GB" sz="2000" dirty="0" smtClean="0"/>
              <a:t>GMM, etc.</a:t>
            </a:r>
            <a:endParaRPr lang="en-GB" sz="2000" dirty="0"/>
          </a:p>
          <a:p>
            <a:pPr>
              <a:buSzPct val="45000"/>
              <a:buFont typeface="Wingdings" pitchFamily="2" charset="2"/>
              <a:buChar char=""/>
            </a:pPr>
            <a:r>
              <a:rPr lang="en-GB" sz="2400" dirty="0"/>
              <a:t>Because we don't </a:t>
            </a:r>
            <a:r>
              <a:rPr lang="en-GB" sz="2400" dirty="0" smtClean="0"/>
              <a:t>have </a:t>
            </a:r>
            <a:r>
              <a:rPr lang="en-GB" sz="2400" dirty="0"/>
              <a:t>knowledge of # of </a:t>
            </a:r>
            <a:r>
              <a:rPr lang="en-GB" sz="2400" dirty="0" smtClean="0"/>
              <a:t>clusters</a:t>
            </a:r>
            <a:endParaRPr lang="en-GB" sz="2400" dirty="0"/>
          </a:p>
          <a:p>
            <a:pPr lvl="1">
              <a:buSzPct val="75000"/>
              <a:buFont typeface="Symbol" pitchFamily="18" charset="2"/>
              <a:buChar char=""/>
            </a:pPr>
            <a:r>
              <a:rPr lang="en-GB" sz="2000" dirty="0"/>
              <a:t>Each cluster should correspond to one </a:t>
            </a:r>
            <a:r>
              <a:rPr lang="en-GB" sz="2000" dirty="0" smtClean="0"/>
              <a:t>distinct view </a:t>
            </a:r>
            <a:r>
              <a:rPr lang="en-GB" sz="2000" dirty="0"/>
              <a:t>of </a:t>
            </a:r>
            <a:r>
              <a:rPr lang="en-GB" sz="2000" dirty="0" smtClean="0"/>
              <a:t>a landmark</a:t>
            </a:r>
            <a:endParaRPr lang="en-US" altLang="zh-CN" sz="2400" dirty="0"/>
          </a:p>
        </p:txBody>
      </p:sp>
      <p:pic>
        <p:nvPicPr>
          <p:cNvPr id="51204" name="Picture 4"/>
          <p:cNvPicPr>
            <a:picLocks noChangeAspect="1" noChangeArrowheads="1"/>
          </p:cNvPicPr>
          <p:nvPr/>
        </p:nvPicPr>
        <p:blipFill>
          <a:blip r:embed="rId3"/>
          <a:srcRect/>
          <a:stretch>
            <a:fillRect/>
          </a:stretch>
        </p:blipFill>
        <p:spPr bwMode="auto">
          <a:xfrm>
            <a:off x="1066800" y="1557338"/>
            <a:ext cx="2895600" cy="1306512"/>
          </a:xfrm>
          <a:prstGeom prst="rect">
            <a:avLst/>
          </a:prstGeom>
          <a:noFill/>
          <a:ln w="9525">
            <a:noFill/>
            <a:miter lim="800000"/>
            <a:headEnd/>
            <a:tailEnd/>
          </a:ln>
          <a:effectLst/>
        </p:spPr>
      </p:pic>
      <p:pic>
        <p:nvPicPr>
          <p:cNvPr id="51205" name="Picture 5"/>
          <p:cNvPicPr>
            <a:picLocks noChangeAspect="1" noChangeArrowheads="1"/>
          </p:cNvPicPr>
          <p:nvPr/>
        </p:nvPicPr>
        <p:blipFill>
          <a:blip r:embed="rId4"/>
          <a:srcRect/>
          <a:stretch>
            <a:fillRect/>
          </a:stretch>
        </p:blipFill>
        <p:spPr bwMode="auto">
          <a:xfrm>
            <a:off x="4953000" y="1531938"/>
            <a:ext cx="2590800" cy="1363662"/>
          </a:xfrm>
          <a:prstGeom prst="rect">
            <a:avLst/>
          </a:prstGeom>
          <a:noFill/>
          <a:ln w="9525">
            <a:noFill/>
            <a:miter lim="800000"/>
            <a:headEnd/>
            <a:tailEnd/>
          </a:ln>
          <a:effectLst/>
        </p:spPr>
      </p:pic>
      <p:sp>
        <p:nvSpPr>
          <p:cNvPr id="51206" name="AutoShape 6"/>
          <p:cNvSpPr>
            <a:spLocks noChangeArrowheads="1"/>
          </p:cNvSpPr>
          <p:nvPr/>
        </p:nvSpPr>
        <p:spPr bwMode="auto">
          <a:xfrm>
            <a:off x="4038600" y="2014538"/>
            <a:ext cx="838200" cy="152400"/>
          </a:xfrm>
          <a:prstGeom prst="rightArrow">
            <a:avLst>
              <a:gd name="adj1" fmla="val 50000"/>
              <a:gd name="adj2" fmla="val 137500"/>
            </a:avLst>
          </a:prstGeom>
          <a:solidFill>
            <a:schemeClr val="accent1"/>
          </a:solidFill>
          <a:ln w="9525">
            <a:solidFill>
              <a:schemeClr val="tx1"/>
            </a:solidFill>
            <a:miter lim="800000"/>
            <a:headEnd/>
            <a:tailEnd/>
          </a:ln>
          <a:effectLst/>
        </p:spPr>
        <p:txBody>
          <a:bodyPr wrap="none" anchor="ctr"/>
          <a:lstStyle/>
          <a:p>
            <a:endParaRPr lang="en-US"/>
          </a:p>
        </p:txBody>
      </p:sp>
      <p:sp>
        <p:nvSpPr>
          <p:cNvPr id="51207" name="Rectangle 7"/>
          <p:cNvSpPr>
            <a:spLocks noChangeArrowheads="1"/>
          </p:cNvSpPr>
          <p:nvPr/>
        </p:nvSpPr>
        <p:spPr bwMode="auto">
          <a:xfrm>
            <a:off x="2590800" y="2362200"/>
            <a:ext cx="3276600" cy="641350"/>
          </a:xfrm>
          <a:prstGeom prst="rect">
            <a:avLst/>
          </a:prstGeom>
          <a:noFill/>
          <a:ln w="9525">
            <a:noFill/>
            <a:miter lim="800000"/>
            <a:headEnd/>
            <a:tailEnd/>
          </a:ln>
          <a:effectLst/>
        </p:spPr>
        <p:txBody>
          <a:bodyPr>
            <a:spAutoFit/>
          </a:bodyPr>
          <a:lstStyle/>
          <a:p>
            <a:pPr algn="ctr"/>
            <a:r>
              <a:rPr lang="en-GB" b="0"/>
              <a:t>Agglomerative </a:t>
            </a:r>
          </a:p>
          <a:p>
            <a:pPr algn="ctr"/>
            <a:r>
              <a:rPr lang="en-GB" b="0"/>
              <a:t>hierarchical clustering</a:t>
            </a:r>
            <a:endParaRPr lang="en-US" altLang="zh-CN" b="0"/>
          </a:p>
        </p:txBody>
      </p:sp>
      <p:sp>
        <p:nvSpPr>
          <p:cNvPr id="51208" name="Text Box 8"/>
          <p:cNvSpPr txBox="1">
            <a:spLocks noChangeArrowheads="1"/>
          </p:cNvSpPr>
          <p:nvPr/>
        </p:nvSpPr>
        <p:spPr bwMode="auto">
          <a:xfrm>
            <a:off x="1295400" y="1233488"/>
            <a:ext cx="2152650" cy="366712"/>
          </a:xfrm>
          <a:prstGeom prst="rect">
            <a:avLst/>
          </a:prstGeom>
          <a:noFill/>
          <a:ln w="9525">
            <a:noFill/>
            <a:miter lim="800000"/>
            <a:headEnd/>
            <a:tailEnd/>
          </a:ln>
          <a:effectLst/>
        </p:spPr>
        <p:txBody>
          <a:bodyPr wrap="none">
            <a:spAutoFit/>
          </a:bodyPr>
          <a:lstStyle/>
          <a:p>
            <a:r>
              <a:rPr lang="en-US" altLang="zh-CN" b="0">
                <a:solidFill>
                  <a:schemeClr val="bg2"/>
                </a:solidFill>
              </a:rPr>
              <a:t>Match region graph</a:t>
            </a:r>
          </a:p>
        </p:txBody>
      </p:sp>
      <p:sp>
        <p:nvSpPr>
          <p:cNvPr id="51210" name="Text Box 10"/>
          <p:cNvSpPr txBox="1">
            <a:spLocks noChangeArrowheads="1"/>
          </p:cNvSpPr>
          <p:nvPr/>
        </p:nvSpPr>
        <p:spPr bwMode="auto">
          <a:xfrm>
            <a:off x="5314950" y="1219200"/>
            <a:ext cx="1657350" cy="366713"/>
          </a:xfrm>
          <a:prstGeom prst="rect">
            <a:avLst/>
          </a:prstGeom>
          <a:noFill/>
          <a:ln w="9525">
            <a:noFill/>
            <a:miter lim="800000"/>
            <a:headEnd/>
            <a:tailEnd/>
          </a:ln>
          <a:effectLst/>
        </p:spPr>
        <p:txBody>
          <a:bodyPr wrap="none">
            <a:spAutoFit/>
          </a:bodyPr>
          <a:lstStyle/>
          <a:p>
            <a:r>
              <a:rPr lang="en-US" altLang="zh-CN" b="0">
                <a:solidFill>
                  <a:schemeClr val="bg2"/>
                </a:solidFill>
              </a:rPr>
              <a:t>Visual clusters</a:t>
            </a:r>
          </a:p>
        </p:txBody>
      </p:sp>
    </p:spTree>
    <p:extLst>
      <p:ext uri="{BB962C8B-B14F-4D97-AF65-F5344CB8AC3E}">
        <p14:creationId xmlns:p14="http://schemas.microsoft.com/office/powerpoint/2010/main" val="1848289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7" dur="500"/>
                                        <p:tgtEl>
                                          <p:spTgt spid="51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12" dur="500"/>
                                        <p:tgtEl>
                                          <p:spTgt spid="5120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1203">
                                            <p:txEl>
                                              <p:pRg st="3" end="3"/>
                                            </p:txEl>
                                          </p:spTgt>
                                        </p:tgtEl>
                                        <p:attrNameLst>
                                          <p:attrName>style.visibility</p:attrName>
                                        </p:attrNameLst>
                                      </p:cBhvr>
                                      <p:to>
                                        <p:strVal val="visible"/>
                                      </p:to>
                                    </p:set>
                                    <p:animEffect transition="in" filter="blinds(horizontal)">
                                      <p:cBhvr>
                                        <p:cTn id="15" dur="500"/>
                                        <p:tgtEl>
                                          <p:spTgt spid="5120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1203">
                                            <p:txEl>
                                              <p:pRg st="4" end="4"/>
                                            </p:txEl>
                                          </p:spTgt>
                                        </p:tgtEl>
                                        <p:attrNameLst>
                                          <p:attrName>style.visibility</p:attrName>
                                        </p:attrNameLst>
                                      </p:cBhvr>
                                      <p:to>
                                        <p:strVal val="visible"/>
                                      </p:to>
                                    </p:set>
                                    <p:animEffect transition="in" filter="blinds(horizontal)">
                                      <p:cBhvr>
                                        <p:cTn id="20" dur="500"/>
                                        <p:tgtEl>
                                          <p:spTgt spid="5120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1203">
                                            <p:txEl>
                                              <p:pRg st="5" end="5"/>
                                            </p:txEl>
                                          </p:spTgt>
                                        </p:tgtEl>
                                        <p:attrNameLst>
                                          <p:attrName>style.visibility</p:attrName>
                                        </p:attrNameLst>
                                      </p:cBhvr>
                                      <p:to>
                                        <p:strVal val="visible"/>
                                      </p:to>
                                    </p:set>
                                    <p:animEffect transition="in" filter="blinds(horizontal)">
                                      <p:cBhvr>
                                        <p:cTn id="23" dur="500"/>
                                        <p:tgtEl>
                                          <p:spTgt spid="512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8231188" cy="1249363"/>
          </a:xfrm>
          <a:ln/>
        </p:spPr>
        <p:txBody>
          <a:bodyPr lIns="0" tIns="8229" rIns="0" bIns="0"/>
          <a:lstStyle/>
          <a:p>
            <a:pPr defTabSz="449263">
              <a:tabLst>
                <a:tab pos="723900" algn="l"/>
                <a:tab pos="1447800" algn="l"/>
                <a:tab pos="2171700" algn="l"/>
                <a:tab pos="2895600" algn="l"/>
                <a:tab pos="3619500" algn="l"/>
                <a:tab pos="4343400" algn="l"/>
                <a:tab pos="5067300" algn="l"/>
                <a:tab pos="5791200" algn="l"/>
                <a:tab pos="6515100" algn="l"/>
                <a:tab pos="7239000" algn="l"/>
              </a:tabLst>
            </a:pPr>
            <a:r>
              <a:rPr lang="en-GB" sz="4000" dirty="0"/>
              <a:t>Visual </a:t>
            </a:r>
            <a:r>
              <a:rPr lang="en-GB" sz="4000" dirty="0" smtClean="0"/>
              <a:t>Cluster Validation </a:t>
            </a:r>
            <a:r>
              <a:rPr lang="en-GB" sz="4000" dirty="0"/>
              <a:t>and </a:t>
            </a:r>
            <a:r>
              <a:rPr lang="en-GB" sz="4000" dirty="0" smtClean="0"/>
              <a:t>Cleaning</a:t>
            </a:r>
            <a:endParaRPr lang="en-GB" sz="4000" dirty="0"/>
          </a:p>
        </p:txBody>
      </p:sp>
      <p:sp>
        <p:nvSpPr>
          <p:cNvPr id="53251" name="Rectangle 3"/>
          <p:cNvSpPr>
            <a:spLocks noGrp="1" noChangeArrowheads="1"/>
          </p:cNvSpPr>
          <p:nvPr>
            <p:ph type="body" idx="1"/>
          </p:nvPr>
        </p:nvSpPr>
        <p:spPr>
          <a:xfrm>
            <a:off x="457200" y="1249363"/>
            <a:ext cx="5943600" cy="4694237"/>
          </a:xfrm>
          <a:ln/>
        </p:spPr>
        <p:txBody>
          <a:bodyPr lIns="0" tIns="7314" rIns="0" bIns="0"/>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Validate by </a:t>
            </a:r>
            <a:r>
              <a:rPr lang="en-GB" sz="2400" dirty="0" smtClean="0"/>
              <a:t>number of different authors </a:t>
            </a:r>
            <a:r>
              <a:rPr lang="en-GB" sz="2400" dirty="0"/>
              <a:t>or hosting </a:t>
            </a:r>
            <a:r>
              <a:rPr lang="en-GB" sz="2400" dirty="0" smtClean="0"/>
              <a:t>web sites </a:t>
            </a:r>
            <a:r>
              <a:rPr lang="en-GB" sz="2400" dirty="0"/>
              <a:t>of </a:t>
            </a:r>
            <a:r>
              <a:rPr lang="en-GB" sz="2400" dirty="0" smtClean="0"/>
              <a:t>the images</a:t>
            </a:r>
            <a:endParaRPr lang="en-GB" sz="2400" dirty="0"/>
          </a:p>
          <a:p>
            <a:pPr marL="863600" lvl="1" indent="-287338"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smtClean="0"/>
              <a:t>reflects </a:t>
            </a:r>
            <a:r>
              <a:rPr lang="en-GB" sz="2400" dirty="0"/>
              <a:t>the popular appeal of landmarks</a:t>
            </a:r>
            <a:endParaRPr lang="en-GB" sz="1800" dirty="0"/>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Filter out non-photographic images, </a:t>
            </a:r>
            <a:r>
              <a:rPr lang="en-GB" sz="2400" dirty="0" smtClean="0"/>
              <a:t>such as maps and logos</a:t>
            </a:r>
            <a:endParaRPr lang="en-GB" sz="2400" dirty="0"/>
          </a:p>
          <a:p>
            <a:pPr marL="863600" lvl="1" indent="-287338" defTabSz="449263">
              <a:buSzPct val="75000"/>
              <a:buFont typeface="Symbol"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800" dirty="0"/>
              <a:t>train </a:t>
            </a:r>
            <a:r>
              <a:rPr lang="en-GB" sz="1800" dirty="0" err="1"/>
              <a:t>Adaboost</a:t>
            </a:r>
            <a:r>
              <a:rPr lang="en-GB" sz="1800" dirty="0"/>
              <a:t> classifier </a:t>
            </a:r>
          </a:p>
          <a:p>
            <a:pPr marL="863600" lvl="1" indent="-287338" defTabSz="449263">
              <a:buSzPct val="75000"/>
              <a:buFont typeface="Symbol"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800" dirty="0"/>
              <a:t>features: </a:t>
            </a:r>
            <a:r>
              <a:rPr lang="en-GB" sz="1800" dirty="0" err="1"/>
              <a:t>color</a:t>
            </a:r>
            <a:r>
              <a:rPr lang="en-GB" sz="1800" dirty="0"/>
              <a:t> </a:t>
            </a:r>
            <a:r>
              <a:rPr lang="en-GB" sz="1800" dirty="0" err="1"/>
              <a:t>hist</a:t>
            </a:r>
            <a:r>
              <a:rPr lang="en-GB" sz="1800" dirty="0"/>
              <a:t>, </a:t>
            </a:r>
            <a:r>
              <a:rPr lang="en-GB" sz="1800" dirty="0" smtClean="0"/>
              <a:t>Hough </a:t>
            </a:r>
            <a:r>
              <a:rPr lang="en-GB" sz="1800" dirty="0"/>
              <a:t>transform, etc.</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Clean clusters by detecting large area human face</a:t>
            </a:r>
          </a:p>
        </p:txBody>
      </p:sp>
      <p:pic>
        <p:nvPicPr>
          <p:cNvPr id="53252" name="Picture 4"/>
          <p:cNvPicPr>
            <a:picLocks noChangeAspect="1" noChangeArrowheads="1"/>
          </p:cNvPicPr>
          <p:nvPr/>
        </p:nvPicPr>
        <p:blipFill>
          <a:blip r:embed="rId3"/>
          <a:srcRect/>
          <a:stretch>
            <a:fillRect/>
          </a:stretch>
        </p:blipFill>
        <p:spPr bwMode="auto">
          <a:xfrm>
            <a:off x="6096000" y="3305175"/>
            <a:ext cx="1296988" cy="1038225"/>
          </a:xfrm>
          <a:prstGeom prst="rect">
            <a:avLst/>
          </a:prstGeom>
          <a:noFill/>
          <a:ln w="9525">
            <a:noFill/>
            <a:round/>
            <a:headEnd/>
            <a:tailEnd/>
          </a:ln>
          <a:effectLst/>
        </p:spPr>
      </p:pic>
      <p:pic>
        <p:nvPicPr>
          <p:cNvPr id="53253" name="Picture 5"/>
          <p:cNvPicPr>
            <a:picLocks noChangeAspect="1" noChangeArrowheads="1"/>
          </p:cNvPicPr>
          <p:nvPr/>
        </p:nvPicPr>
        <p:blipFill>
          <a:blip r:embed="rId4"/>
          <a:srcRect/>
          <a:stretch>
            <a:fillRect/>
          </a:stretch>
        </p:blipFill>
        <p:spPr bwMode="auto">
          <a:xfrm>
            <a:off x="7391400" y="3228975"/>
            <a:ext cx="1244600" cy="1036638"/>
          </a:xfrm>
          <a:prstGeom prst="rect">
            <a:avLst/>
          </a:prstGeom>
          <a:noFill/>
          <a:ln w="9525">
            <a:noFill/>
            <a:round/>
            <a:headEnd/>
            <a:tailEnd/>
          </a:ln>
          <a:effectLst/>
        </p:spPr>
      </p:pic>
      <p:pic>
        <p:nvPicPr>
          <p:cNvPr id="53254" name="Picture 6"/>
          <p:cNvPicPr>
            <a:picLocks noChangeAspect="1" noChangeArrowheads="1"/>
          </p:cNvPicPr>
          <p:nvPr/>
        </p:nvPicPr>
        <p:blipFill>
          <a:blip r:embed="rId5"/>
          <a:srcRect/>
          <a:stretch>
            <a:fillRect/>
          </a:stretch>
        </p:blipFill>
        <p:spPr bwMode="auto">
          <a:xfrm>
            <a:off x="5737225" y="4953000"/>
            <a:ext cx="2720975" cy="1036638"/>
          </a:xfrm>
          <a:prstGeom prst="rect">
            <a:avLst/>
          </a:prstGeom>
          <a:noFill/>
          <a:ln w="9525">
            <a:noFill/>
            <a:round/>
            <a:headEnd/>
            <a:tailEnd/>
          </a:ln>
          <a:effectLst/>
        </p:spPr>
      </p:pic>
    </p:spTree>
    <p:extLst>
      <p:ext uri="{BB962C8B-B14F-4D97-AF65-F5344CB8AC3E}">
        <p14:creationId xmlns:p14="http://schemas.microsoft.com/office/powerpoint/2010/main" val="2412568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cture1 - Introduction - CP Fall 2010">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14704</TotalTime>
  <Words>3840</Words>
  <Application>Microsoft Macintosh PowerPoint</Application>
  <PresentationFormat>On-screen Show (4:3)</PresentationFormat>
  <Paragraphs>714</Paragraphs>
  <Slides>107</Slides>
  <Notes>107</Notes>
  <HiddenSlides>70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Lecture1 - Introduction - CP Fall 2010</vt:lpstr>
      <vt:lpstr>Visio</vt:lpstr>
      <vt:lpstr>ClipArt</vt:lpstr>
      <vt:lpstr>Image Search for Object Recognition and 3D Scene Reconstruction</vt:lpstr>
      <vt:lpstr>Landmark Recognition</vt:lpstr>
      <vt:lpstr>Leafsnap</vt:lpstr>
      <vt:lpstr>Microsoft Photosynth for 3D Reconstructdion</vt:lpstr>
      <vt:lpstr>Challenge</vt:lpstr>
      <vt:lpstr>Image Representation and Matching</vt:lpstr>
      <vt:lpstr>Image Matching</vt:lpstr>
      <vt:lpstr>Feature Detection</vt:lpstr>
      <vt:lpstr>Feature Detection</vt:lpstr>
      <vt:lpstr>Feature  Detection</vt:lpstr>
      <vt:lpstr>Wide-Baseline Feature Matching</vt:lpstr>
      <vt:lpstr>Pairwise Feature Matching</vt:lpstr>
      <vt:lpstr>Pairwise Feature Matching</vt:lpstr>
      <vt:lpstr>The Power of SIFT</vt:lpstr>
      <vt:lpstr>Construct Image Connectivity Graph</vt:lpstr>
      <vt:lpstr>Visual Clusters</vt:lpstr>
      <vt:lpstr>How to find Matches Fast?  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Summary: Uses of Feature Points</vt:lpstr>
      <vt:lpstr>From Pairwise Matches to Tracks</vt:lpstr>
      <vt:lpstr>From Pairwise Matches to Tracks</vt:lpstr>
      <vt:lpstr>Correspondence Estimation</vt:lpstr>
      <vt:lpstr>The Power of Transitivity</vt:lpstr>
      <vt:lpstr>Most Tracks are Short</vt:lpstr>
      <vt:lpstr>Track Lifetime</vt:lpstr>
      <vt:lpstr>Track Lifetime</vt:lpstr>
      <vt:lpstr>Image Connectivity Post-Track Generation</vt:lpstr>
      <vt:lpstr>The Story so far…</vt:lpstr>
      <vt:lpstr>PowerPoint Presentation</vt:lpstr>
      <vt:lpstr>Structure from Motion (SfM)</vt:lpstr>
      <vt:lpstr>Recover Structure from Motion</vt:lpstr>
      <vt:lpstr>PowerPoint Presentation</vt:lpstr>
      <vt:lpstr>A World-Wide Landmark Recognition Engine with Web Learning</vt:lpstr>
      <vt:lpstr>Introduction</vt:lpstr>
      <vt:lpstr>Impact of Landmark Recognition Engine</vt:lpstr>
      <vt:lpstr>Challenge I</vt:lpstr>
      <vt:lpstr>Challenge II</vt:lpstr>
      <vt:lpstr>Challenge III</vt:lpstr>
      <vt:lpstr>Discovering Landmarks in the World</vt:lpstr>
      <vt:lpstr>Learning Landmarks from GPS-tagged Photos</vt:lpstr>
      <vt:lpstr>Landmarks from GPS-tagged Photos</vt:lpstr>
      <vt:lpstr>Learning Landmarks from Tourist Web Articles</vt:lpstr>
      <vt:lpstr>Learning Landmarks from Tourist Web Articles</vt:lpstr>
      <vt:lpstr>Experiments:  Statistics of Learned Landmarks</vt:lpstr>
      <vt:lpstr>Learning Landmarks from Tourist Web Articles</vt:lpstr>
      <vt:lpstr>Unsupervised Learning of Landmark Images</vt:lpstr>
      <vt:lpstr>Object Matching based on Local Features</vt:lpstr>
      <vt:lpstr>Constructing Match Region Graph</vt:lpstr>
      <vt:lpstr>Graph Clustering on Match Regions</vt:lpstr>
      <vt:lpstr>Visual Cluster Validation and Cleaning</vt:lpstr>
      <vt:lpstr>Efficiency Issues</vt:lpstr>
      <vt:lpstr>Evaluation of Landmark Image Learning</vt:lpstr>
      <vt:lpstr>Landmark Recognition</vt:lpstr>
      <vt:lpstr>Scoring Match Regions</vt:lpstr>
      <vt:lpstr>Intuition</vt:lpstr>
      <vt:lpstr>Evaluation of Landmark Recognition</vt:lpstr>
      <vt:lpstr>False Alarms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Charles Dyer</cp:lastModifiedBy>
  <cp:revision>57</cp:revision>
  <dcterms:created xsi:type="dcterms:W3CDTF">2010-08-30T03:58:01Z</dcterms:created>
  <dcterms:modified xsi:type="dcterms:W3CDTF">2016-04-28T16:01:42Z</dcterms:modified>
</cp:coreProperties>
</file>